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0" r:id="rId5"/>
    <p:sldId id="266" r:id="rId6"/>
    <p:sldId id="275" r:id="rId7"/>
    <p:sldId id="262" r:id="rId8"/>
    <p:sldId id="267" r:id="rId9"/>
    <p:sldId id="271" r:id="rId10"/>
    <p:sldId id="268" r:id="rId11"/>
    <p:sldId id="274" r:id="rId12"/>
    <p:sldId id="269"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5C03"/>
    <a:srgbClr val="B88B05"/>
    <a:srgbClr val="B8C2BA"/>
    <a:srgbClr val="6B8B80"/>
    <a:srgbClr val="516F6E"/>
    <a:srgbClr val="CCB18A"/>
    <a:srgbClr val="B79159"/>
    <a:srgbClr val="4C60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6318" autoAdjust="0"/>
  </p:normalViewPr>
  <p:slideViewPr>
    <p:cSldViewPr snapToGrid="0">
      <p:cViewPr varScale="1">
        <p:scale>
          <a:sx n="63" d="100"/>
          <a:sy n="63" d="100"/>
        </p:scale>
        <p:origin x="-856" y="-6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B0ABF-FFB1-4593-B271-1D5408A92DDB}" type="datetimeFigureOut">
              <a:rPr lang="zh-CN" altLang="en-US" smtClean="0"/>
              <a:t>2022/5/23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6228D-EC70-4DED-9C39-8EE58BC3AC45}" type="slidenum">
              <a:rPr lang="zh-CN" altLang="en-US" smtClean="0"/>
              <a:t>‹#›</a:t>
            </a:fld>
            <a:endParaRPr lang="zh-CN" altLang="en-US"/>
          </a:p>
        </p:txBody>
      </p:sp>
    </p:spTree>
    <p:extLst>
      <p:ext uri="{BB962C8B-B14F-4D97-AF65-F5344CB8AC3E}">
        <p14:creationId xmlns:p14="http://schemas.microsoft.com/office/powerpoint/2010/main" val="257558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D5BE8F4F-8C5C-45AD-B571-3868E5A3DF2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791799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18F7D47-4FD7-45CA-8ED0-C1540296891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A4EDAB42-ED9F-4BDC-B645-E135E3E671A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02E28FB1-263B-4AD3-AC9D-229D7C6D201E}"/>
              </a:ext>
            </a:extLst>
          </p:cNvPr>
          <p:cNvSpPr>
            <a:spLocks noGrp="1"/>
          </p:cNvSpPr>
          <p:nvPr>
            <p:ph type="dt" sz="half" idx="10"/>
          </p:nvPr>
        </p:nvSpPr>
        <p:spPr/>
        <p:txBody>
          <a:bodyPr/>
          <a:lstStyle/>
          <a:p>
            <a:fld id="{86BA504F-ED1A-4212-8D17-CEBD940E4721}" type="datetimeFigureOut">
              <a:rPr lang="zh-CN" altLang="en-US" smtClean="0"/>
              <a:t>2022/5/23</a:t>
            </a:fld>
            <a:endParaRPr lang="zh-CN" altLang="en-US"/>
          </a:p>
        </p:txBody>
      </p:sp>
      <p:sp>
        <p:nvSpPr>
          <p:cNvPr id="5" name="页脚占位符 4">
            <a:extLst>
              <a:ext uri="{FF2B5EF4-FFF2-40B4-BE49-F238E27FC236}">
                <a16:creationId xmlns="" xmlns:a16="http://schemas.microsoft.com/office/drawing/2014/main" id="{6292DB39-DF7A-49DB-ACEB-533D5B5478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700A2105-9B7B-4B8D-B68C-F94425BE46FF}"/>
              </a:ext>
            </a:extLst>
          </p:cNvPr>
          <p:cNvSpPr>
            <a:spLocks noGrp="1"/>
          </p:cNvSpPr>
          <p:nvPr>
            <p:ph type="sldNum" sz="quarter" idx="12"/>
          </p:nvPr>
        </p:nvSpPr>
        <p:spPr/>
        <p:txBody>
          <a:bodyPr/>
          <a:lstStyle/>
          <a:p>
            <a:fld id="{D5F86612-A4CC-46D6-A420-CAFA3FA06A05}" type="slidenum">
              <a:rPr lang="zh-CN" altLang="en-US" smtClean="0"/>
              <a:t>‹#›</a:t>
            </a:fld>
            <a:endParaRPr lang="zh-CN" altLang="en-US"/>
          </a:p>
        </p:txBody>
      </p:sp>
    </p:spTree>
    <p:extLst>
      <p:ext uri="{BB962C8B-B14F-4D97-AF65-F5344CB8AC3E}">
        <p14:creationId xmlns:p14="http://schemas.microsoft.com/office/powerpoint/2010/main" val="17092577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7EEF7CDE-8F19-4FF5-89C0-F840D82AF00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B2AD29DC-99FF-4F66-ABE1-AC1FA502764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A5826105-B73A-4068-B9FD-17C28BDD1929}"/>
              </a:ext>
            </a:extLst>
          </p:cNvPr>
          <p:cNvSpPr>
            <a:spLocks noGrp="1"/>
          </p:cNvSpPr>
          <p:nvPr>
            <p:ph type="dt" sz="half" idx="10"/>
          </p:nvPr>
        </p:nvSpPr>
        <p:spPr/>
        <p:txBody>
          <a:bodyPr/>
          <a:lstStyle/>
          <a:p>
            <a:fld id="{86BA504F-ED1A-4212-8D17-CEBD940E4721}" type="datetimeFigureOut">
              <a:rPr lang="zh-CN" altLang="en-US" smtClean="0"/>
              <a:t>2022/5/23</a:t>
            </a:fld>
            <a:endParaRPr lang="zh-CN" altLang="en-US"/>
          </a:p>
        </p:txBody>
      </p:sp>
      <p:sp>
        <p:nvSpPr>
          <p:cNvPr id="5" name="页脚占位符 4">
            <a:extLst>
              <a:ext uri="{FF2B5EF4-FFF2-40B4-BE49-F238E27FC236}">
                <a16:creationId xmlns="" xmlns:a16="http://schemas.microsoft.com/office/drawing/2014/main" id="{273399D1-2486-4FD2-B72F-331A46E8DC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A0F6B066-E7FE-46CC-BF2E-DB2BDF01325B}"/>
              </a:ext>
            </a:extLst>
          </p:cNvPr>
          <p:cNvSpPr>
            <a:spLocks noGrp="1"/>
          </p:cNvSpPr>
          <p:nvPr>
            <p:ph type="sldNum" sz="quarter" idx="12"/>
          </p:nvPr>
        </p:nvSpPr>
        <p:spPr/>
        <p:txBody>
          <a:bodyPr/>
          <a:lstStyle/>
          <a:p>
            <a:fld id="{D5F86612-A4CC-46D6-A420-CAFA3FA06A05}" type="slidenum">
              <a:rPr lang="zh-CN" altLang="en-US" smtClean="0"/>
              <a:t>‹#›</a:t>
            </a:fld>
            <a:endParaRPr lang="zh-CN" altLang="en-US"/>
          </a:p>
        </p:txBody>
      </p:sp>
    </p:spTree>
    <p:extLst>
      <p:ext uri="{BB962C8B-B14F-4D97-AF65-F5344CB8AC3E}">
        <p14:creationId xmlns:p14="http://schemas.microsoft.com/office/powerpoint/2010/main" val="35173052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905A860B-4C1D-40CA-9C51-BB85E97063B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679338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A5CB5ED-1EFD-4EDD-AC5A-D4201561A9E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23B684C1-DC50-4425-8BEB-2118114E99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EA30095B-601B-43F0-B1AE-FE58198BABE4}"/>
              </a:ext>
            </a:extLst>
          </p:cNvPr>
          <p:cNvSpPr>
            <a:spLocks noGrp="1"/>
          </p:cNvSpPr>
          <p:nvPr>
            <p:ph type="dt" sz="half" idx="10"/>
          </p:nvPr>
        </p:nvSpPr>
        <p:spPr/>
        <p:txBody>
          <a:bodyPr/>
          <a:lstStyle/>
          <a:p>
            <a:fld id="{86BA504F-ED1A-4212-8D17-CEBD940E4721}" type="datetimeFigureOut">
              <a:rPr lang="zh-CN" altLang="en-US" smtClean="0"/>
              <a:t>2022/5/23</a:t>
            </a:fld>
            <a:endParaRPr lang="zh-CN" altLang="en-US"/>
          </a:p>
        </p:txBody>
      </p:sp>
      <p:sp>
        <p:nvSpPr>
          <p:cNvPr id="5" name="页脚占位符 4">
            <a:extLst>
              <a:ext uri="{FF2B5EF4-FFF2-40B4-BE49-F238E27FC236}">
                <a16:creationId xmlns="" xmlns:a16="http://schemas.microsoft.com/office/drawing/2014/main" id="{59F79724-B170-4AA3-BBF5-2F7DDA6EC0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3BA5479-7B1B-49BC-AC83-16943E53DB61}"/>
              </a:ext>
            </a:extLst>
          </p:cNvPr>
          <p:cNvSpPr>
            <a:spLocks noGrp="1"/>
          </p:cNvSpPr>
          <p:nvPr>
            <p:ph type="sldNum" sz="quarter" idx="12"/>
          </p:nvPr>
        </p:nvSpPr>
        <p:spPr/>
        <p:txBody>
          <a:bodyPr/>
          <a:lstStyle/>
          <a:p>
            <a:fld id="{D5F86612-A4CC-46D6-A420-CAFA3FA06A05}" type="slidenum">
              <a:rPr lang="zh-CN" altLang="en-US" smtClean="0"/>
              <a:t>‹#›</a:t>
            </a:fld>
            <a:endParaRPr lang="zh-CN" altLang="en-US"/>
          </a:p>
        </p:txBody>
      </p:sp>
    </p:spTree>
    <p:extLst>
      <p:ext uri="{BB962C8B-B14F-4D97-AF65-F5344CB8AC3E}">
        <p14:creationId xmlns:p14="http://schemas.microsoft.com/office/powerpoint/2010/main" val="17631921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D068F46-FFF5-489E-B65D-AA0F8F29650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7C552657-AFC5-42E0-B5EF-D21BC6CBBCF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13F6AAC1-E587-45E7-8F49-640E8CC39FF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5B77BD86-ED23-4A49-A5E1-D6A0F9757FBA}"/>
              </a:ext>
            </a:extLst>
          </p:cNvPr>
          <p:cNvSpPr>
            <a:spLocks noGrp="1"/>
          </p:cNvSpPr>
          <p:nvPr>
            <p:ph type="dt" sz="half" idx="10"/>
          </p:nvPr>
        </p:nvSpPr>
        <p:spPr/>
        <p:txBody>
          <a:bodyPr/>
          <a:lstStyle/>
          <a:p>
            <a:fld id="{86BA504F-ED1A-4212-8D17-CEBD940E4721}" type="datetimeFigureOut">
              <a:rPr lang="zh-CN" altLang="en-US" smtClean="0"/>
              <a:t>2022/5/23</a:t>
            </a:fld>
            <a:endParaRPr lang="zh-CN" altLang="en-US"/>
          </a:p>
        </p:txBody>
      </p:sp>
      <p:sp>
        <p:nvSpPr>
          <p:cNvPr id="6" name="页脚占位符 5">
            <a:extLst>
              <a:ext uri="{FF2B5EF4-FFF2-40B4-BE49-F238E27FC236}">
                <a16:creationId xmlns="" xmlns:a16="http://schemas.microsoft.com/office/drawing/2014/main" id="{CB0AEFDE-F632-44C4-BDC3-4EEF82A45C2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7B523CFA-B739-42DD-91E8-D3470D05EEF4}"/>
              </a:ext>
            </a:extLst>
          </p:cNvPr>
          <p:cNvSpPr>
            <a:spLocks noGrp="1"/>
          </p:cNvSpPr>
          <p:nvPr>
            <p:ph type="sldNum" sz="quarter" idx="12"/>
          </p:nvPr>
        </p:nvSpPr>
        <p:spPr/>
        <p:txBody>
          <a:bodyPr/>
          <a:lstStyle/>
          <a:p>
            <a:fld id="{D5F86612-A4CC-46D6-A420-CAFA3FA06A05}" type="slidenum">
              <a:rPr lang="zh-CN" altLang="en-US" smtClean="0"/>
              <a:t>‹#›</a:t>
            </a:fld>
            <a:endParaRPr lang="zh-CN" altLang="en-US"/>
          </a:p>
        </p:txBody>
      </p:sp>
    </p:spTree>
    <p:extLst>
      <p:ext uri="{BB962C8B-B14F-4D97-AF65-F5344CB8AC3E}">
        <p14:creationId xmlns:p14="http://schemas.microsoft.com/office/powerpoint/2010/main" val="19290314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482883" y="4007176"/>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 xmlns:a16="http://schemas.microsoft.com/office/drawing/2014/main" id="{2A24A70F-0258-418F-88CD-D5D9D96661C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4116BAF7-AB1B-40A1-A3D6-EFCE281A46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B08E558C-5502-449A-9066-19E190BA1E2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3712EC7C-DA80-4050-9E1C-08D7E83F2E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E8E859C4-FCC3-4B30-B029-A42087AE35A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D82A600D-C523-4250-B771-ADBECF5738CC}"/>
              </a:ext>
            </a:extLst>
          </p:cNvPr>
          <p:cNvSpPr>
            <a:spLocks noGrp="1"/>
          </p:cNvSpPr>
          <p:nvPr>
            <p:ph type="dt" sz="half" idx="10"/>
          </p:nvPr>
        </p:nvSpPr>
        <p:spPr/>
        <p:txBody>
          <a:bodyPr/>
          <a:lstStyle/>
          <a:p>
            <a:fld id="{86BA504F-ED1A-4212-8D17-CEBD940E4721}" type="datetimeFigureOut">
              <a:rPr lang="zh-CN" altLang="en-US" smtClean="0"/>
              <a:t>2022/5/23</a:t>
            </a:fld>
            <a:endParaRPr lang="zh-CN" altLang="en-US"/>
          </a:p>
        </p:txBody>
      </p:sp>
      <p:sp>
        <p:nvSpPr>
          <p:cNvPr id="8" name="页脚占位符 7">
            <a:extLst>
              <a:ext uri="{FF2B5EF4-FFF2-40B4-BE49-F238E27FC236}">
                <a16:creationId xmlns="" xmlns:a16="http://schemas.microsoft.com/office/drawing/2014/main" id="{41A6701A-4AD0-44C5-A39A-8DAA10BA0C7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83AC0201-275C-48E7-BEF1-04492F519C4C}"/>
              </a:ext>
            </a:extLst>
          </p:cNvPr>
          <p:cNvSpPr>
            <a:spLocks noGrp="1"/>
          </p:cNvSpPr>
          <p:nvPr>
            <p:ph type="sldNum" sz="quarter" idx="12"/>
          </p:nvPr>
        </p:nvSpPr>
        <p:spPr/>
        <p:txBody>
          <a:bodyPr/>
          <a:lstStyle/>
          <a:p>
            <a:fld id="{D5F86612-A4CC-46D6-A420-CAFA3FA06A05}" type="slidenum">
              <a:rPr lang="zh-CN" altLang="en-US" smtClean="0"/>
              <a:t>‹#›</a:t>
            </a:fld>
            <a:endParaRPr lang="zh-CN" altLang="en-US"/>
          </a:p>
        </p:txBody>
      </p:sp>
    </p:spTree>
    <p:extLst>
      <p:ext uri="{BB962C8B-B14F-4D97-AF65-F5344CB8AC3E}">
        <p14:creationId xmlns:p14="http://schemas.microsoft.com/office/powerpoint/2010/main" val="8783203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0B109DD-84F5-4823-AD62-D1FF2AF4016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92407C45-2421-4A12-8E66-2FB53C9B4A25}"/>
              </a:ext>
            </a:extLst>
          </p:cNvPr>
          <p:cNvSpPr>
            <a:spLocks noGrp="1"/>
          </p:cNvSpPr>
          <p:nvPr>
            <p:ph type="dt" sz="half" idx="10"/>
          </p:nvPr>
        </p:nvSpPr>
        <p:spPr/>
        <p:txBody>
          <a:bodyPr/>
          <a:lstStyle/>
          <a:p>
            <a:fld id="{86BA504F-ED1A-4212-8D17-CEBD940E4721}" type="datetimeFigureOut">
              <a:rPr lang="zh-CN" altLang="en-US" smtClean="0"/>
              <a:t>2022/5/23</a:t>
            </a:fld>
            <a:endParaRPr lang="zh-CN" altLang="en-US"/>
          </a:p>
        </p:txBody>
      </p:sp>
      <p:sp>
        <p:nvSpPr>
          <p:cNvPr id="4" name="页脚占位符 3">
            <a:extLst>
              <a:ext uri="{FF2B5EF4-FFF2-40B4-BE49-F238E27FC236}">
                <a16:creationId xmlns="" xmlns:a16="http://schemas.microsoft.com/office/drawing/2014/main" id="{32D6E19D-8569-48B7-9E36-422CE4E9D3B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D2C89C84-8437-4B11-B8DD-5726E184A56B}"/>
              </a:ext>
            </a:extLst>
          </p:cNvPr>
          <p:cNvSpPr>
            <a:spLocks noGrp="1"/>
          </p:cNvSpPr>
          <p:nvPr>
            <p:ph type="sldNum" sz="quarter" idx="12"/>
          </p:nvPr>
        </p:nvSpPr>
        <p:spPr/>
        <p:txBody>
          <a:bodyPr/>
          <a:lstStyle/>
          <a:p>
            <a:fld id="{D5F86612-A4CC-46D6-A420-CAFA3FA06A05}" type="slidenum">
              <a:rPr lang="zh-CN" altLang="en-US" smtClean="0"/>
              <a:t>‹#›</a:t>
            </a:fld>
            <a:endParaRPr lang="zh-CN" altLang="en-US"/>
          </a:p>
        </p:txBody>
      </p:sp>
    </p:spTree>
    <p:extLst>
      <p:ext uri="{BB962C8B-B14F-4D97-AF65-F5344CB8AC3E}">
        <p14:creationId xmlns:p14="http://schemas.microsoft.com/office/powerpoint/2010/main" val="2133574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5CFCBCF6-ED72-437B-8CEF-59F06895223A}"/>
              </a:ext>
            </a:extLst>
          </p:cNvPr>
          <p:cNvSpPr>
            <a:spLocks noGrp="1"/>
          </p:cNvSpPr>
          <p:nvPr>
            <p:ph type="dt" sz="half" idx="10"/>
          </p:nvPr>
        </p:nvSpPr>
        <p:spPr/>
        <p:txBody>
          <a:bodyPr/>
          <a:lstStyle/>
          <a:p>
            <a:fld id="{86BA504F-ED1A-4212-8D17-CEBD940E4721}" type="datetimeFigureOut">
              <a:rPr lang="zh-CN" altLang="en-US" smtClean="0"/>
              <a:t>2022/5/23</a:t>
            </a:fld>
            <a:endParaRPr lang="zh-CN" altLang="en-US"/>
          </a:p>
        </p:txBody>
      </p:sp>
      <p:sp>
        <p:nvSpPr>
          <p:cNvPr id="3" name="页脚占位符 2">
            <a:extLst>
              <a:ext uri="{FF2B5EF4-FFF2-40B4-BE49-F238E27FC236}">
                <a16:creationId xmlns="" xmlns:a16="http://schemas.microsoft.com/office/drawing/2014/main" id="{A5DE5BA6-F171-4E3D-BFAC-3D6F953BD7D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E57A99FF-0F54-4E1E-8EF1-C26525268D51}"/>
              </a:ext>
            </a:extLst>
          </p:cNvPr>
          <p:cNvSpPr>
            <a:spLocks noGrp="1"/>
          </p:cNvSpPr>
          <p:nvPr>
            <p:ph type="sldNum" sz="quarter" idx="12"/>
          </p:nvPr>
        </p:nvSpPr>
        <p:spPr/>
        <p:txBody>
          <a:bodyPr/>
          <a:lstStyle/>
          <a:p>
            <a:fld id="{D5F86612-A4CC-46D6-A420-CAFA3FA06A05}" type="slidenum">
              <a:rPr lang="zh-CN" altLang="en-US" smtClean="0"/>
              <a:t>‹#›</a:t>
            </a:fld>
            <a:endParaRPr lang="zh-CN" altLang="en-US"/>
          </a:p>
        </p:txBody>
      </p:sp>
    </p:spTree>
    <p:extLst>
      <p:ext uri="{BB962C8B-B14F-4D97-AF65-F5344CB8AC3E}">
        <p14:creationId xmlns:p14="http://schemas.microsoft.com/office/powerpoint/2010/main" val="1562916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EEF8312-0FA3-49ED-81F0-3FACC9DC799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00B94A26-A5F4-4502-ABDA-44AB8BD81B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F5D090D8-6F0B-47D4-B6F1-B75E841A80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EFF8E59C-E5AE-464B-83AA-1E09A8504229}"/>
              </a:ext>
            </a:extLst>
          </p:cNvPr>
          <p:cNvSpPr>
            <a:spLocks noGrp="1"/>
          </p:cNvSpPr>
          <p:nvPr>
            <p:ph type="dt" sz="half" idx="10"/>
          </p:nvPr>
        </p:nvSpPr>
        <p:spPr/>
        <p:txBody>
          <a:bodyPr/>
          <a:lstStyle/>
          <a:p>
            <a:fld id="{86BA504F-ED1A-4212-8D17-CEBD940E4721}" type="datetimeFigureOut">
              <a:rPr lang="zh-CN" altLang="en-US" smtClean="0"/>
              <a:t>2022/5/23</a:t>
            </a:fld>
            <a:endParaRPr lang="zh-CN" altLang="en-US"/>
          </a:p>
        </p:txBody>
      </p:sp>
      <p:sp>
        <p:nvSpPr>
          <p:cNvPr id="6" name="页脚占位符 5">
            <a:extLst>
              <a:ext uri="{FF2B5EF4-FFF2-40B4-BE49-F238E27FC236}">
                <a16:creationId xmlns="" xmlns:a16="http://schemas.microsoft.com/office/drawing/2014/main" id="{278578E4-FF9F-41CC-BAFF-48AE5D99A4D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E542B311-3605-441E-9A8F-0D7CA11BF0C2}"/>
              </a:ext>
            </a:extLst>
          </p:cNvPr>
          <p:cNvSpPr>
            <a:spLocks noGrp="1"/>
          </p:cNvSpPr>
          <p:nvPr>
            <p:ph type="sldNum" sz="quarter" idx="12"/>
          </p:nvPr>
        </p:nvSpPr>
        <p:spPr/>
        <p:txBody>
          <a:bodyPr/>
          <a:lstStyle/>
          <a:p>
            <a:fld id="{D5F86612-A4CC-46D6-A420-CAFA3FA06A05}" type="slidenum">
              <a:rPr lang="zh-CN" altLang="en-US" smtClean="0"/>
              <a:t>‹#›</a:t>
            </a:fld>
            <a:endParaRPr lang="zh-CN" altLang="en-US"/>
          </a:p>
        </p:txBody>
      </p:sp>
    </p:spTree>
    <p:extLst>
      <p:ext uri="{BB962C8B-B14F-4D97-AF65-F5344CB8AC3E}">
        <p14:creationId xmlns:p14="http://schemas.microsoft.com/office/powerpoint/2010/main" val="35470504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3A5EC8C-164F-4E66-BDA3-496C43D406C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141AAC17-1469-4A51-9B32-F7ECA65D14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4BBB454D-CB3A-43D8-BCC7-89673121F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4BE28C6D-397C-49DB-B309-C5A3B86673A8}"/>
              </a:ext>
            </a:extLst>
          </p:cNvPr>
          <p:cNvSpPr>
            <a:spLocks noGrp="1"/>
          </p:cNvSpPr>
          <p:nvPr>
            <p:ph type="dt" sz="half" idx="10"/>
          </p:nvPr>
        </p:nvSpPr>
        <p:spPr/>
        <p:txBody>
          <a:bodyPr/>
          <a:lstStyle/>
          <a:p>
            <a:fld id="{86BA504F-ED1A-4212-8D17-CEBD940E4721}" type="datetimeFigureOut">
              <a:rPr lang="zh-CN" altLang="en-US" smtClean="0"/>
              <a:t>2022/5/23</a:t>
            </a:fld>
            <a:endParaRPr lang="zh-CN" altLang="en-US"/>
          </a:p>
        </p:txBody>
      </p:sp>
      <p:sp>
        <p:nvSpPr>
          <p:cNvPr id="6" name="页脚占位符 5">
            <a:extLst>
              <a:ext uri="{FF2B5EF4-FFF2-40B4-BE49-F238E27FC236}">
                <a16:creationId xmlns="" xmlns:a16="http://schemas.microsoft.com/office/drawing/2014/main" id="{90F6A0E9-374F-49C4-9F2D-EE068ABF2B1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BAAB3FCD-35BC-42BA-ADA2-F68F7427ADF1}"/>
              </a:ext>
            </a:extLst>
          </p:cNvPr>
          <p:cNvSpPr>
            <a:spLocks noGrp="1"/>
          </p:cNvSpPr>
          <p:nvPr>
            <p:ph type="sldNum" sz="quarter" idx="12"/>
          </p:nvPr>
        </p:nvSpPr>
        <p:spPr/>
        <p:txBody>
          <a:bodyPr/>
          <a:lstStyle/>
          <a:p>
            <a:fld id="{D5F86612-A4CC-46D6-A420-CAFA3FA06A05}" type="slidenum">
              <a:rPr lang="zh-CN" altLang="en-US" smtClean="0"/>
              <a:t>‹#›</a:t>
            </a:fld>
            <a:endParaRPr lang="zh-CN" altLang="en-US"/>
          </a:p>
        </p:txBody>
      </p:sp>
    </p:spTree>
    <p:extLst>
      <p:ext uri="{BB962C8B-B14F-4D97-AF65-F5344CB8AC3E}">
        <p14:creationId xmlns:p14="http://schemas.microsoft.com/office/powerpoint/2010/main" val="19258644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17248623-A6BC-48F9-9B9C-89AA21539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3D4200CB-DC4F-4A19-A839-120D68AEB3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C81920E5-0020-40D6-BC46-FEF7CE02E7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A504F-ED1A-4212-8D17-CEBD940E4721}" type="datetimeFigureOut">
              <a:rPr lang="zh-CN" altLang="en-US" smtClean="0"/>
              <a:t>2022/5/23</a:t>
            </a:fld>
            <a:endParaRPr lang="zh-CN" altLang="en-US"/>
          </a:p>
        </p:txBody>
      </p:sp>
      <p:sp>
        <p:nvSpPr>
          <p:cNvPr id="5" name="页脚占位符 4">
            <a:extLst>
              <a:ext uri="{FF2B5EF4-FFF2-40B4-BE49-F238E27FC236}">
                <a16:creationId xmlns="" xmlns:a16="http://schemas.microsoft.com/office/drawing/2014/main" id="{D10AB628-E6FD-45FB-85FA-99320DE8FB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33B5D151-BD54-41D5-95AB-8964A5609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86612-A4CC-46D6-A420-CAFA3FA06A05}" type="slidenum">
              <a:rPr lang="zh-CN" altLang="en-US" smtClean="0"/>
              <a:t>‹#›</a:t>
            </a:fld>
            <a:endParaRPr lang="zh-CN" altLang="en-US"/>
          </a:p>
        </p:txBody>
      </p:sp>
    </p:spTree>
    <p:extLst>
      <p:ext uri="{BB962C8B-B14F-4D97-AF65-F5344CB8AC3E}">
        <p14:creationId xmlns:p14="http://schemas.microsoft.com/office/powerpoint/2010/main" val="616633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7748FD23-F266-481D-AB81-88A847CE21C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4312" y="1474267"/>
            <a:ext cx="4107387" cy="5357461"/>
          </a:xfrm>
          <a:prstGeom prst="rect">
            <a:avLst/>
          </a:prstGeom>
        </p:spPr>
      </p:pic>
      <p:pic>
        <p:nvPicPr>
          <p:cNvPr id="5" name="图片 4">
            <a:extLst>
              <a:ext uri="{FF2B5EF4-FFF2-40B4-BE49-F238E27FC236}">
                <a16:creationId xmlns="" xmlns:a16="http://schemas.microsoft.com/office/drawing/2014/main" id="{5B81C350-7334-42E1-998E-C3B9B2A204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3657765" y="0"/>
            <a:ext cx="31667" cy="6840000"/>
          </a:xfrm>
          <a:prstGeom prst="rect">
            <a:avLst/>
          </a:prstGeom>
        </p:spPr>
      </p:pic>
      <p:pic>
        <p:nvPicPr>
          <p:cNvPr id="7" name="图片 6">
            <a:extLst>
              <a:ext uri="{FF2B5EF4-FFF2-40B4-BE49-F238E27FC236}">
                <a16:creationId xmlns="" xmlns:a16="http://schemas.microsoft.com/office/drawing/2014/main" id="{5392D31F-403F-4689-9620-50DE0C75A4B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7187" y="-261906"/>
            <a:ext cx="6132822" cy="6021315"/>
          </a:xfrm>
          <a:prstGeom prst="rect">
            <a:avLst/>
          </a:prstGeom>
        </p:spPr>
      </p:pic>
      <p:sp>
        <p:nvSpPr>
          <p:cNvPr id="10" name="文本框 9">
            <a:extLst>
              <a:ext uri="{FF2B5EF4-FFF2-40B4-BE49-F238E27FC236}">
                <a16:creationId xmlns="" xmlns:a16="http://schemas.microsoft.com/office/drawing/2014/main" id="{E2B28516-279C-4CD7-B865-C5335EB9E862}"/>
              </a:ext>
            </a:extLst>
          </p:cNvPr>
          <p:cNvSpPr txBox="1"/>
          <p:nvPr/>
        </p:nvSpPr>
        <p:spPr>
          <a:xfrm>
            <a:off x="6040877" y="936362"/>
            <a:ext cx="5806130" cy="2123658"/>
          </a:xfrm>
          <a:prstGeom prst="rect">
            <a:avLst/>
          </a:prstGeom>
          <a:noFill/>
        </p:spPr>
        <p:txBody>
          <a:bodyPr wrap="square" rtlCol="0">
            <a:spAutoFit/>
          </a:bodyPr>
          <a:lstStyle/>
          <a:p>
            <a:pPr latinLnBrk="1"/>
            <a:r>
              <a:rPr lang="nn-NO" altLang="zh-CN" sz="4400" b="1" i="1" dirty="0" smtClean="0">
                <a:solidFill>
                  <a:srgbClr val="B88B05"/>
                </a:solidFill>
                <a:cs typeface="+mn-ea"/>
              </a:rPr>
              <a:t>Opera</a:t>
            </a:r>
            <a:r>
              <a:rPr lang="nn-NO" altLang="zh-CN" sz="4400" b="1" i="1" dirty="0">
                <a:solidFill>
                  <a:srgbClr val="B88B05"/>
                </a:solidFill>
                <a:cs typeface="+mn-ea"/>
              </a:rPr>
              <a:t>: Hunan Flower-drum Opera (Huagu Opera) </a:t>
            </a:r>
            <a:endParaRPr lang="zh-CN" altLang="en-US" sz="4400" b="1" i="1" dirty="0">
              <a:solidFill>
                <a:srgbClr val="B88B05"/>
              </a:solidFill>
              <a:cs typeface="+mn-ea"/>
              <a:sym typeface="+mn-lt"/>
            </a:endParaRPr>
          </a:p>
        </p:txBody>
      </p:sp>
      <p:sp>
        <p:nvSpPr>
          <p:cNvPr id="14" name="文本框 13">
            <a:extLst>
              <a:ext uri="{FF2B5EF4-FFF2-40B4-BE49-F238E27FC236}">
                <a16:creationId xmlns="" xmlns:a16="http://schemas.microsoft.com/office/drawing/2014/main" id="{E0E45DA3-BC86-4E72-9FC7-E52950600698}"/>
              </a:ext>
            </a:extLst>
          </p:cNvPr>
          <p:cNvSpPr txBox="1"/>
          <p:nvPr/>
        </p:nvSpPr>
        <p:spPr>
          <a:xfrm>
            <a:off x="6740009" y="4081786"/>
            <a:ext cx="3802743" cy="369332"/>
          </a:xfrm>
          <a:prstGeom prst="rect">
            <a:avLst/>
          </a:prstGeom>
          <a:noFill/>
        </p:spPr>
        <p:txBody>
          <a:bodyPr wrap="square" rtlCol="0">
            <a:spAutoFit/>
          </a:bodyPr>
          <a:lstStyle/>
          <a:p>
            <a:pPr algn="r"/>
            <a:r>
              <a:rPr lang="zh-CN" altLang="en-US" dirty="0">
                <a:solidFill>
                  <a:srgbClr val="7B5C03"/>
                </a:solidFill>
                <a:cs typeface="+mn-ea"/>
                <a:sym typeface="+mn-lt"/>
              </a:rPr>
              <a:t>汇报</a:t>
            </a:r>
            <a:r>
              <a:rPr lang="zh-CN" altLang="en-US" dirty="0" smtClean="0">
                <a:solidFill>
                  <a:srgbClr val="7B5C03"/>
                </a:solidFill>
                <a:cs typeface="+mn-ea"/>
                <a:sym typeface="+mn-lt"/>
              </a:rPr>
              <a:t>人：熊嘉玲 </a:t>
            </a:r>
            <a:r>
              <a:rPr lang="en-US" altLang="zh-CN" dirty="0" err="1" smtClean="0">
                <a:solidFill>
                  <a:srgbClr val="7B5C03"/>
                </a:solidFill>
                <a:cs typeface="+mn-ea"/>
                <a:sym typeface="+mn-lt"/>
              </a:rPr>
              <a:t>Xiong</a:t>
            </a:r>
            <a:r>
              <a:rPr lang="en-US" altLang="zh-CN" dirty="0" smtClean="0">
                <a:solidFill>
                  <a:srgbClr val="7B5C03"/>
                </a:solidFill>
                <a:cs typeface="+mn-ea"/>
                <a:sym typeface="+mn-lt"/>
              </a:rPr>
              <a:t> Jialing.</a:t>
            </a:r>
            <a:endParaRPr lang="zh-CN" altLang="en-US" dirty="0">
              <a:solidFill>
                <a:srgbClr val="7B5C03"/>
              </a:solidFill>
              <a:cs typeface="+mn-ea"/>
              <a:sym typeface="+mn-lt"/>
            </a:endParaRPr>
          </a:p>
        </p:txBody>
      </p:sp>
    </p:spTree>
    <p:extLst>
      <p:ext uri="{BB962C8B-B14F-4D97-AF65-F5344CB8AC3E}">
        <p14:creationId xmlns:p14="http://schemas.microsoft.com/office/powerpoint/2010/main" val="731950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E7CC822F-4C02-40A9-86FC-849C2D6714A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24090" y="1500539"/>
            <a:ext cx="4107387" cy="5357461"/>
          </a:xfrm>
          <a:prstGeom prst="rect">
            <a:avLst/>
          </a:prstGeom>
        </p:spPr>
      </p:pic>
      <p:pic>
        <p:nvPicPr>
          <p:cNvPr id="8" name="图片 7">
            <a:extLst>
              <a:ext uri="{FF2B5EF4-FFF2-40B4-BE49-F238E27FC236}">
                <a16:creationId xmlns="" xmlns:a16="http://schemas.microsoft.com/office/drawing/2014/main" id="{CEEC6A23-7520-4B23-838A-FC4421ECF3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101" t="12797" r="9965" b="16163"/>
          <a:stretch/>
        </p:blipFill>
        <p:spPr>
          <a:xfrm>
            <a:off x="2120900" y="901700"/>
            <a:ext cx="4838700" cy="4826000"/>
          </a:xfrm>
          <a:prstGeom prst="rect">
            <a:avLst/>
          </a:prstGeom>
        </p:spPr>
      </p:pic>
      <p:pic>
        <p:nvPicPr>
          <p:cNvPr id="10" name="图片 9">
            <a:extLst>
              <a:ext uri="{FF2B5EF4-FFF2-40B4-BE49-F238E27FC236}">
                <a16:creationId xmlns="" xmlns:a16="http://schemas.microsoft.com/office/drawing/2014/main" id="{0719CF37-211D-4372-86B4-86C0BA9958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101" t="12797" r="9965" b="45797"/>
          <a:stretch/>
        </p:blipFill>
        <p:spPr>
          <a:xfrm>
            <a:off x="7838886" y="2540000"/>
            <a:ext cx="2964802" cy="1723500"/>
          </a:xfrm>
          <a:prstGeom prst="rect">
            <a:avLst/>
          </a:prstGeom>
        </p:spPr>
      </p:pic>
      <p:sp>
        <p:nvSpPr>
          <p:cNvPr id="7" name="矩形: 圆角 6">
            <a:extLst>
              <a:ext uri="{FF2B5EF4-FFF2-40B4-BE49-F238E27FC236}">
                <a16:creationId xmlns="" xmlns:a16="http://schemas.microsoft.com/office/drawing/2014/main" id="{407C1CD2-4C04-4D49-96CD-0816A16E618B}"/>
              </a:ext>
            </a:extLst>
          </p:cNvPr>
          <p:cNvSpPr/>
          <p:nvPr/>
        </p:nvSpPr>
        <p:spPr>
          <a:xfrm>
            <a:off x="2679367" y="2206100"/>
            <a:ext cx="6833265" cy="2057400"/>
          </a:xfrm>
          <a:prstGeom prst="roundRect">
            <a:avLst>
              <a:gd name="adj" fmla="val 12346"/>
            </a:avLst>
          </a:prstGeom>
          <a:blipFill>
            <a:blip r:embed="rId4"/>
            <a:tile tx="0" ty="0" sx="100000" sy="100000" flip="none" algn="tl"/>
          </a:blipFill>
          <a:ln>
            <a:solidFill>
              <a:srgbClr val="B8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a:extLst>
              <a:ext uri="{FF2B5EF4-FFF2-40B4-BE49-F238E27FC236}">
                <a16:creationId xmlns="" xmlns:a16="http://schemas.microsoft.com/office/drawing/2014/main" id="{F32B7446-9130-42C1-8FA2-706BB92DFDF1}"/>
              </a:ext>
            </a:extLst>
          </p:cNvPr>
          <p:cNvGrpSpPr/>
          <p:nvPr/>
        </p:nvGrpSpPr>
        <p:grpSpPr>
          <a:xfrm>
            <a:off x="3617075" y="1825893"/>
            <a:ext cx="5594214" cy="1806689"/>
            <a:chOff x="6135687" y="725487"/>
            <a:chExt cx="5594214" cy="1806689"/>
          </a:xfrm>
        </p:grpSpPr>
        <p:sp>
          <p:nvSpPr>
            <p:cNvPr id="12" name="矩形: 圆角 11">
              <a:extLst>
                <a:ext uri="{FF2B5EF4-FFF2-40B4-BE49-F238E27FC236}">
                  <a16:creationId xmlns="" xmlns:a16="http://schemas.microsoft.com/office/drawing/2014/main" id="{3A7D6686-97AC-4877-A5A1-F496E134CFB3}"/>
                </a:ext>
              </a:extLst>
            </p:cNvPr>
            <p:cNvSpPr/>
            <p:nvPr/>
          </p:nvSpPr>
          <p:spPr>
            <a:xfrm>
              <a:off x="6210300" y="832582"/>
              <a:ext cx="5105400" cy="565497"/>
            </a:xfrm>
            <a:prstGeom prst="roundRect">
              <a:avLst>
                <a:gd name="adj" fmla="val 50000"/>
              </a:avLst>
            </a:prstGeom>
            <a:gradFill>
              <a:gsLst>
                <a:gs pos="0">
                  <a:schemeClr val="bg1"/>
                </a:gs>
                <a:gs pos="100000">
                  <a:srgbClr val="B79159"/>
                </a:gs>
              </a:gsLst>
              <a:lin ang="2160000" scaled="0"/>
            </a:gradFill>
            <a:ln>
              <a:solidFill>
                <a:srgbClr val="B8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 xmlns:a16="http://schemas.microsoft.com/office/drawing/2014/main" id="{68460C7E-D029-44B0-889C-9063286F5198}"/>
                </a:ext>
              </a:extLst>
            </p:cNvPr>
            <p:cNvSpPr txBox="1"/>
            <p:nvPr/>
          </p:nvSpPr>
          <p:spPr>
            <a:xfrm>
              <a:off x="6220059" y="2070511"/>
              <a:ext cx="5509842" cy="461665"/>
            </a:xfrm>
            <a:prstGeom prst="rect">
              <a:avLst/>
            </a:prstGeom>
            <a:noFill/>
          </p:spPr>
          <p:txBody>
            <a:bodyPr wrap="none" rtlCol="0">
              <a:spAutoFit/>
            </a:bodyPr>
            <a:lstStyle/>
            <a:p>
              <a:r>
                <a:rPr lang="en-US" altLang="zh-CN" sz="2400" dirty="0">
                  <a:solidFill>
                    <a:srgbClr val="B88B05"/>
                  </a:solidFill>
                  <a:cs typeface="+mn-ea"/>
                  <a:sym typeface="+mn-lt"/>
                </a:rPr>
                <a:t>Main Schools and Famous Repertoires</a:t>
              </a:r>
              <a:endParaRPr lang="zh-CN" altLang="en-US" sz="2400" dirty="0">
                <a:solidFill>
                  <a:srgbClr val="B88B05"/>
                </a:solidFill>
                <a:cs typeface="+mn-ea"/>
                <a:sym typeface="+mn-lt"/>
              </a:endParaRPr>
            </a:p>
          </p:txBody>
        </p:sp>
        <p:pic>
          <p:nvPicPr>
            <p:cNvPr id="14" name="图片 13">
              <a:extLst>
                <a:ext uri="{FF2B5EF4-FFF2-40B4-BE49-F238E27FC236}">
                  <a16:creationId xmlns="" xmlns:a16="http://schemas.microsoft.com/office/drawing/2014/main" id="{F0FFD883-BB03-400C-9B56-1E32990DE9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5687" y="725487"/>
              <a:ext cx="760413" cy="760413"/>
            </a:xfrm>
            <a:prstGeom prst="rect">
              <a:avLst/>
            </a:prstGeom>
          </p:spPr>
        </p:pic>
        <p:sp>
          <p:nvSpPr>
            <p:cNvPr id="15" name="文本框 14">
              <a:extLst>
                <a:ext uri="{FF2B5EF4-FFF2-40B4-BE49-F238E27FC236}">
                  <a16:creationId xmlns="" xmlns:a16="http://schemas.microsoft.com/office/drawing/2014/main" id="{5CF6E9AF-E8DF-4598-B4E9-4D397A59915A}"/>
                </a:ext>
              </a:extLst>
            </p:cNvPr>
            <p:cNvSpPr txBox="1"/>
            <p:nvPr/>
          </p:nvSpPr>
          <p:spPr>
            <a:xfrm>
              <a:off x="6181506" y="813304"/>
              <a:ext cx="639919" cy="584775"/>
            </a:xfrm>
            <a:prstGeom prst="rect">
              <a:avLst/>
            </a:prstGeom>
            <a:noFill/>
          </p:spPr>
          <p:txBody>
            <a:bodyPr wrap="none" rtlCol="0">
              <a:spAutoFit/>
            </a:bodyPr>
            <a:lstStyle/>
            <a:p>
              <a:r>
                <a:rPr lang="en-US" altLang="zh-CN" sz="3200" dirty="0">
                  <a:solidFill>
                    <a:schemeClr val="bg1"/>
                  </a:solidFill>
                  <a:cs typeface="+mn-ea"/>
                  <a:sym typeface="+mn-lt"/>
                </a:rPr>
                <a:t>04</a:t>
              </a:r>
              <a:endParaRPr lang="zh-CN" altLang="en-US" sz="3200" dirty="0">
                <a:solidFill>
                  <a:schemeClr val="bg1"/>
                </a:solidFill>
                <a:cs typeface="+mn-ea"/>
                <a:sym typeface="+mn-lt"/>
              </a:endParaRPr>
            </a:p>
          </p:txBody>
        </p:sp>
      </p:grpSp>
    </p:spTree>
    <p:extLst>
      <p:ext uri="{BB962C8B-B14F-4D97-AF65-F5344CB8AC3E}">
        <p14:creationId xmlns:p14="http://schemas.microsoft.com/office/powerpoint/2010/main" val="1236422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 xmlns:a16="http://schemas.microsoft.com/office/drawing/2014/main" id="{3F68A78E-E9CF-478E-8571-890AF20EA6D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1704838">
            <a:off x="4326089" y="-2646772"/>
            <a:ext cx="4040617" cy="6858000"/>
          </a:xfrm>
          <a:prstGeom prst="rect">
            <a:avLst/>
          </a:prstGeom>
        </p:spPr>
      </p:pic>
      <p:pic>
        <p:nvPicPr>
          <p:cNvPr id="3" name="图片 2">
            <a:extLst>
              <a:ext uri="{FF2B5EF4-FFF2-40B4-BE49-F238E27FC236}">
                <a16:creationId xmlns="" xmlns:a16="http://schemas.microsoft.com/office/drawing/2014/main" id="{A38551FD-8AB9-4228-962F-52945E438E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689798">
            <a:off x="4095721" y="942976"/>
            <a:ext cx="4542838" cy="5562600"/>
          </a:xfrm>
          <a:prstGeom prst="rect">
            <a:avLst/>
          </a:prstGeom>
        </p:spPr>
      </p:pic>
      <p:grpSp>
        <p:nvGrpSpPr>
          <p:cNvPr id="9" name="组合 8">
            <a:extLst>
              <a:ext uri="{FF2B5EF4-FFF2-40B4-BE49-F238E27FC236}">
                <a16:creationId xmlns="" xmlns:a16="http://schemas.microsoft.com/office/drawing/2014/main" id="{20CA2D7E-669F-4BC6-8469-F903B4FB2712}"/>
              </a:ext>
            </a:extLst>
          </p:cNvPr>
          <p:cNvGrpSpPr/>
          <p:nvPr/>
        </p:nvGrpSpPr>
        <p:grpSpPr>
          <a:xfrm>
            <a:off x="339153" y="246883"/>
            <a:ext cx="4955004" cy="3416320"/>
            <a:chOff x="436562" y="1066331"/>
            <a:chExt cx="4955004" cy="3416320"/>
          </a:xfrm>
        </p:grpSpPr>
        <p:sp>
          <p:nvSpPr>
            <p:cNvPr id="4" name="文本框 3">
              <a:extLst>
                <a:ext uri="{FF2B5EF4-FFF2-40B4-BE49-F238E27FC236}">
                  <a16:creationId xmlns="" xmlns:a16="http://schemas.microsoft.com/office/drawing/2014/main" id="{3DEDBE9E-61C0-4ED4-8547-B340C3FE25D1}"/>
                </a:ext>
              </a:extLst>
            </p:cNvPr>
            <p:cNvSpPr txBox="1"/>
            <p:nvPr/>
          </p:nvSpPr>
          <p:spPr>
            <a:xfrm>
              <a:off x="1335087" y="1066331"/>
              <a:ext cx="3389314" cy="3416320"/>
            </a:xfrm>
            <a:prstGeom prst="rect">
              <a:avLst/>
            </a:prstGeom>
            <a:noFill/>
          </p:spPr>
          <p:txBody>
            <a:bodyPr wrap="square" rtlCol="0">
              <a:spAutoFit/>
            </a:bodyPr>
            <a:lstStyle/>
            <a:p>
              <a:r>
                <a:rPr lang="en-US" altLang="zh-CN" dirty="0">
                  <a:solidFill>
                    <a:srgbClr val="7B5C03"/>
                  </a:solidFill>
                  <a:cs typeface="+mn-ea"/>
                </a:rPr>
                <a:t>Hunan flower-drum opera is divided into </a:t>
              </a:r>
              <a:r>
                <a:rPr lang="en-US" altLang="zh-CN" b="1" u="sng" dirty="0">
                  <a:solidFill>
                    <a:srgbClr val="7B5C03"/>
                  </a:solidFill>
                  <a:cs typeface="+mn-ea"/>
                </a:rPr>
                <a:t>6 art schools </a:t>
              </a:r>
              <a:r>
                <a:rPr lang="en-US" altLang="zh-CN" dirty="0">
                  <a:solidFill>
                    <a:srgbClr val="7B5C03"/>
                  </a:solidFill>
                  <a:cs typeface="+mn-ea"/>
                </a:rPr>
                <a:t>including Changsha, </a:t>
              </a:r>
              <a:r>
                <a:rPr lang="en-US" altLang="zh-CN" dirty="0" err="1">
                  <a:solidFill>
                    <a:srgbClr val="7B5C03"/>
                  </a:solidFill>
                  <a:cs typeface="+mn-ea"/>
                </a:rPr>
                <a:t>Yueyang</a:t>
              </a:r>
              <a:r>
                <a:rPr lang="en-US" altLang="zh-CN" dirty="0">
                  <a:solidFill>
                    <a:srgbClr val="7B5C03"/>
                  </a:solidFill>
                  <a:cs typeface="+mn-ea"/>
                </a:rPr>
                <a:t>, </a:t>
              </a:r>
              <a:r>
                <a:rPr lang="en-US" altLang="zh-CN" dirty="0" err="1">
                  <a:solidFill>
                    <a:srgbClr val="7B5C03"/>
                  </a:solidFill>
                  <a:cs typeface="+mn-ea"/>
                </a:rPr>
                <a:t>Shaoyang</a:t>
              </a:r>
              <a:r>
                <a:rPr lang="en-US" altLang="zh-CN" dirty="0">
                  <a:solidFill>
                    <a:srgbClr val="7B5C03"/>
                  </a:solidFill>
                  <a:cs typeface="+mn-ea"/>
                </a:rPr>
                <a:t>, Hengyang, </a:t>
              </a:r>
              <a:r>
                <a:rPr lang="en-US" altLang="zh-CN" dirty="0" err="1">
                  <a:solidFill>
                    <a:srgbClr val="7B5C03"/>
                  </a:solidFill>
                  <a:cs typeface="+mn-ea"/>
                </a:rPr>
                <a:t>Changde</a:t>
              </a:r>
              <a:r>
                <a:rPr lang="en-US" altLang="zh-CN" dirty="0">
                  <a:solidFill>
                    <a:srgbClr val="7B5C03"/>
                  </a:solidFill>
                  <a:cs typeface="+mn-ea"/>
                </a:rPr>
                <a:t>, and </a:t>
              </a:r>
              <a:r>
                <a:rPr lang="en-US" altLang="zh-CN" dirty="0" err="1">
                  <a:solidFill>
                    <a:srgbClr val="7B5C03"/>
                  </a:solidFill>
                  <a:cs typeface="+mn-ea"/>
                </a:rPr>
                <a:t>Yongzhou</a:t>
              </a:r>
              <a:r>
                <a:rPr lang="en-US" altLang="zh-CN" dirty="0">
                  <a:solidFill>
                    <a:srgbClr val="7B5C03"/>
                  </a:solidFill>
                  <a:cs typeface="+mn-ea"/>
                </a:rPr>
                <a:t>. These six schools have their own characteristics in terms of stage language, melody types, performance forms, and repertoire content, and they are also interconnected. (Zeng </a:t>
              </a:r>
              <a:r>
                <a:rPr lang="en-US" altLang="zh-CN" dirty="0" err="1">
                  <a:solidFill>
                    <a:srgbClr val="7B5C03"/>
                  </a:solidFill>
                  <a:cs typeface="+mn-ea"/>
                </a:rPr>
                <a:t>Dingling</a:t>
              </a:r>
              <a:r>
                <a:rPr lang="en-US" altLang="zh-CN" dirty="0">
                  <a:solidFill>
                    <a:srgbClr val="7B5C03"/>
                  </a:solidFill>
                  <a:cs typeface="+mn-ea"/>
                </a:rPr>
                <a:t>, 2020, 14) </a:t>
              </a:r>
              <a:endParaRPr lang="zh-CN" altLang="en-US" dirty="0">
                <a:solidFill>
                  <a:srgbClr val="7B5C03"/>
                </a:solidFill>
                <a:cs typeface="+mn-ea"/>
              </a:endParaRPr>
            </a:p>
          </p:txBody>
        </p:sp>
        <p:cxnSp>
          <p:nvCxnSpPr>
            <p:cNvPr id="8" name="直接连接符 7">
              <a:extLst>
                <a:ext uri="{FF2B5EF4-FFF2-40B4-BE49-F238E27FC236}">
                  <a16:creationId xmlns="" xmlns:a16="http://schemas.microsoft.com/office/drawing/2014/main" id="{D6ABAEA0-F4FF-4A8A-AF60-AA6D1E3247C5}"/>
                </a:ext>
              </a:extLst>
            </p:cNvPr>
            <p:cNvCxnSpPr/>
            <p:nvPr/>
          </p:nvCxnSpPr>
          <p:spPr>
            <a:xfrm flipH="1">
              <a:off x="752891" y="4482651"/>
              <a:ext cx="4638675" cy="0"/>
            </a:xfrm>
            <a:prstGeom prst="line">
              <a:avLst/>
            </a:prstGeom>
            <a:ln w="12700">
              <a:solidFill>
                <a:srgbClr val="B88B05"/>
              </a:solidFill>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 xmlns:a16="http://schemas.microsoft.com/office/drawing/2014/main" id="{66902D4C-5EC8-4C46-984A-259761FD3C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6562" y="1209344"/>
              <a:ext cx="760413" cy="760413"/>
            </a:xfrm>
            <a:prstGeom prst="rect">
              <a:avLst/>
            </a:prstGeom>
          </p:spPr>
        </p:pic>
        <p:sp>
          <p:nvSpPr>
            <p:cNvPr id="6" name="文本框 5">
              <a:extLst>
                <a:ext uri="{FF2B5EF4-FFF2-40B4-BE49-F238E27FC236}">
                  <a16:creationId xmlns="" xmlns:a16="http://schemas.microsoft.com/office/drawing/2014/main" id="{B7543FAB-BBEB-40BB-AD17-1D3714825094}"/>
                </a:ext>
              </a:extLst>
            </p:cNvPr>
            <p:cNvSpPr txBox="1"/>
            <p:nvPr/>
          </p:nvSpPr>
          <p:spPr>
            <a:xfrm>
              <a:off x="482381" y="1297161"/>
              <a:ext cx="639919" cy="584775"/>
            </a:xfrm>
            <a:prstGeom prst="rect">
              <a:avLst/>
            </a:prstGeom>
            <a:noFill/>
          </p:spPr>
          <p:txBody>
            <a:bodyPr wrap="none" rtlCol="0">
              <a:spAutoFit/>
            </a:bodyPr>
            <a:lstStyle/>
            <a:p>
              <a:r>
                <a:rPr lang="en-US" altLang="zh-CN" sz="3200" dirty="0">
                  <a:solidFill>
                    <a:schemeClr val="bg1"/>
                  </a:solidFill>
                  <a:cs typeface="+mn-ea"/>
                  <a:sym typeface="+mn-lt"/>
                </a:rPr>
                <a:t>01</a:t>
              </a:r>
              <a:endParaRPr lang="zh-CN" altLang="en-US" sz="3200" dirty="0">
                <a:solidFill>
                  <a:schemeClr val="bg1"/>
                </a:solidFill>
                <a:cs typeface="+mn-ea"/>
                <a:sym typeface="+mn-lt"/>
              </a:endParaRPr>
            </a:p>
          </p:txBody>
        </p:sp>
      </p:grpSp>
      <p:grpSp>
        <p:nvGrpSpPr>
          <p:cNvPr id="20" name="组合 19">
            <a:extLst>
              <a:ext uri="{FF2B5EF4-FFF2-40B4-BE49-F238E27FC236}">
                <a16:creationId xmlns="" xmlns:a16="http://schemas.microsoft.com/office/drawing/2014/main" id="{B2AFED5F-4716-454D-9773-24BBC15D1418}"/>
              </a:ext>
            </a:extLst>
          </p:cNvPr>
          <p:cNvGrpSpPr/>
          <p:nvPr/>
        </p:nvGrpSpPr>
        <p:grpSpPr>
          <a:xfrm flipH="1">
            <a:off x="7261296" y="5094984"/>
            <a:ext cx="4912520" cy="1754326"/>
            <a:chOff x="436562" y="1066331"/>
            <a:chExt cx="4912520" cy="1754326"/>
          </a:xfrm>
        </p:grpSpPr>
        <p:sp>
          <p:nvSpPr>
            <p:cNvPr id="21" name="文本框 20">
              <a:extLst>
                <a:ext uri="{FF2B5EF4-FFF2-40B4-BE49-F238E27FC236}">
                  <a16:creationId xmlns="" xmlns:a16="http://schemas.microsoft.com/office/drawing/2014/main" id="{5270A4E7-7D77-4E0F-AEA6-97A47F53EA8D}"/>
                </a:ext>
              </a:extLst>
            </p:cNvPr>
            <p:cNvSpPr txBox="1"/>
            <p:nvPr/>
          </p:nvSpPr>
          <p:spPr>
            <a:xfrm>
              <a:off x="1335087" y="1066331"/>
              <a:ext cx="3389314" cy="1754326"/>
            </a:xfrm>
            <a:prstGeom prst="rect">
              <a:avLst/>
            </a:prstGeom>
            <a:noFill/>
          </p:spPr>
          <p:txBody>
            <a:bodyPr wrap="square" rtlCol="0">
              <a:spAutoFit/>
            </a:bodyPr>
            <a:lstStyle/>
            <a:p>
              <a:r>
                <a:rPr lang="en-US" altLang="zh-CN" dirty="0">
                  <a:solidFill>
                    <a:srgbClr val="7B5C03"/>
                  </a:solidFill>
                  <a:cs typeface="+mn-ea"/>
                </a:rPr>
                <a:t>Hunan flower-drum opera has many famous repertoires, such </a:t>
              </a:r>
              <a:r>
                <a:rPr lang="en-US" altLang="zh-CN" dirty="0" smtClean="0">
                  <a:solidFill>
                    <a:srgbClr val="7B5C03"/>
                  </a:solidFill>
                  <a:cs typeface="+mn-ea"/>
                </a:rPr>
                <a:t>as,</a:t>
              </a:r>
              <a:r>
                <a:rPr lang="en-US" altLang="zh-CN" b="1" u="sng" dirty="0" smtClean="0">
                  <a:solidFill>
                    <a:srgbClr val="7B5C03"/>
                  </a:solidFill>
                  <a:cs typeface="+mn-ea"/>
                </a:rPr>
                <a:t> </a:t>
              </a:r>
              <a:r>
                <a:rPr lang="en-US" altLang="zh-CN" b="1" i="1" u="sng" dirty="0">
                  <a:solidFill>
                    <a:srgbClr val="7B5C03"/>
                  </a:solidFill>
                  <a:cs typeface="+mn-ea"/>
                </a:rPr>
                <a:t>Woodcutter </a:t>
              </a:r>
              <a:r>
                <a:rPr lang="en-US" altLang="zh-CN" b="1" i="1" u="sng" dirty="0" err="1" smtClean="0">
                  <a:solidFill>
                    <a:srgbClr val="7B5C03"/>
                  </a:solidFill>
                  <a:cs typeface="+mn-ea"/>
                </a:rPr>
                <a:t>Liuhai</a:t>
              </a:r>
              <a:r>
                <a:rPr lang="zh-CN" altLang="en-US" dirty="0" smtClean="0">
                  <a:solidFill>
                    <a:srgbClr val="7B5C03"/>
                  </a:solidFill>
                  <a:cs typeface="+mn-ea"/>
                </a:rPr>
                <a:t>（</a:t>
              </a:r>
              <a:r>
                <a:rPr lang="en-US" altLang="zh-CN" dirty="0" smtClean="0">
                  <a:solidFill>
                    <a:srgbClr val="7B5C03"/>
                  </a:solidFill>
                  <a:cs typeface="+mn-ea"/>
                </a:rPr>
                <a:t>《</a:t>
              </a:r>
              <a:r>
                <a:rPr lang="zh-CN" altLang="en-US" dirty="0" smtClean="0">
                  <a:solidFill>
                    <a:srgbClr val="7B5C03"/>
                  </a:solidFill>
                  <a:cs typeface="+mn-ea"/>
                </a:rPr>
                <a:t>刘海砍樵</a:t>
              </a:r>
              <a:r>
                <a:rPr lang="en-US" altLang="zh-CN" dirty="0" smtClean="0">
                  <a:solidFill>
                    <a:srgbClr val="7B5C03"/>
                  </a:solidFill>
                  <a:cs typeface="+mn-ea"/>
                </a:rPr>
                <a:t>》</a:t>
              </a:r>
              <a:r>
                <a:rPr lang="zh-CN" altLang="en-US" dirty="0" smtClean="0">
                  <a:solidFill>
                    <a:srgbClr val="7B5C03"/>
                  </a:solidFill>
                  <a:cs typeface="+mn-ea"/>
                </a:rPr>
                <a:t>）</a:t>
              </a:r>
              <a:r>
                <a:rPr lang="en-US" altLang="zh-CN" b="1" i="1" u="sng" dirty="0" smtClean="0">
                  <a:solidFill>
                    <a:srgbClr val="7B5C03"/>
                  </a:solidFill>
                  <a:cs typeface="+mn-ea"/>
                </a:rPr>
                <a:t>Play Tam-tam</a:t>
              </a:r>
              <a:r>
                <a:rPr lang="zh-CN" altLang="en-US" dirty="0" smtClean="0">
                  <a:solidFill>
                    <a:srgbClr val="7B5C03"/>
                  </a:solidFill>
                  <a:cs typeface="+mn-ea"/>
                </a:rPr>
                <a:t>（</a:t>
              </a:r>
              <a:r>
                <a:rPr lang="en-US" altLang="zh-CN" dirty="0" smtClean="0">
                  <a:solidFill>
                    <a:srgbClr val="7B5C03"/>
                  </a:solidFill>
                  <a:cs typeface="+mn-ea"/>
                </a:rPr>
                <a:t>《</a:t>
              </a:r>
              <a:r>
                <a:rPr lang="zh-CN" altLang="en-US" dirty="0" smtClean="0">
                  <a:solidFill>
                    <a:srgbClr val="7B5C03"/>
                  </a:solidFill>
                  <a:cs typeface="+mn-ea"/>
                </a:rPr>
                <a:t>打铜锣</a:t>
              </a:r>
              <a:r>
                <a:rPr lang="en-US" altLang="zh-CN" dirty="0" smtClean="0">
                  <a:solidFill>
                    <a:srgbClr val="7B5C03"/>
                  </a:solidFill>
                  <a:cs typeface="+mn-ea"/>
                </a:rPr>
                <a:t>》</a:t>
              </a:r>
              <a:r>
                <a:rPr lang="zh-CN" altLang="en-US" dirty="0" smtClean="0">
                  <a:solidFill>
                    <a:srgbClr val="7B5C03"/>
                  </a:solidFill>
                  <a:cs typeface="+mn-ea"/>
                </a:rPr>
                <a:t>）</a:t>
              </a:r>
              <a:r>
                <a:rPr lang="en-US" altLang="zh-CN" dirty="0" smtClean="0">
                  <a:solidFill>
                    <a:srgbClr val="7B5C03"/>
                  </a:solidFill>
                  <a:cs typeface="+mn-ea"/>
                </a:rPr>
                <a:t>, </a:t>
              </a:r>
              <a:r>
                <a:rPr lang="en-US" altLang="zh-CN" b="1" i="1" u="sng" dirty="0">
                  <a:solidFill>
                    <a:srgbClr val="7B5C03"/>
                  </a:solidFill>
                  <a:cs typeface="+mn-ea"/>
                </a:rPr>
                <a:t>Tinker a </a:t>
              </a:r>
              <a:r>
                <a:rPr lang="en-US" altLang="zh-CN" b="1" i="1" u="sng" dirty="0" smtClean="0">
                  <a:solidFill>
                    <a:srgbClr val="7B5C03"/>
                  </a:solidFill>
                  <a:cs typeface="+mn-ea"/>
                </a:rPr>
                <a:t>Pan</a:t>
              </a:r>
              <a:r>
                <a:rPr lang="zh-CN" altLang="en-US" dirty="0" smtClean="0">
                  <a:solidFill>
                    <a:srgbClr val="7B5C03"/>
                  </a:solidFill>
                  <a:cs typeface="+mn-ea"/>
                </a:rPr>
                <a:t>（</a:t>
              </a:r>
              <a:r>
                <a:rPr lang="en-US" altLang="zh-CN" dirty="0" smtClean="0">
                  <a:solidFill>
                    <a:srgbClr val="7B5C03"/>
                  </a:solidFill>
                  <a:cs typeface="+mn-ea"/>
                </a:rPr>
                <a:t>《</a:t>
              </a:r>
              <a:r>
                <a:rPr lang="zh-CN" altLang="en-US" dirty="0" smtClean="0">
                  <a:solidFill>
                    <a:srgbClr val="7B5C03"/>
                  </a:solidFill>
                  <a:cs typeface="+mn-ea"/>
                </a:rPr>
                <a:t>补锅</a:t>
              </a:r>
              <a:r>
                <a:rPr lang="en-US" altLang="zh-CN" dirty="0" smtClean="0">
                  <a:solidFill>
                    <a:srgbClr val="7B5C03"/>
                  </a:solidFill>
                  <a:cs typeface="+mn-ea"/>
                </a:rPr>
                <a:t>》</a:t>
              </a:r>
              <a:r>
                <a:rPr lang="zh-CN" altLang="en-US" dirty="0" smtClean="0">
                  <a:solidFill>
                    <a:srgbClr val="7B5C03"/>
                  </a:solidFill>
                  <a:cs typeface="+mn-ea"/>
                </a:rPr>
                <a:t>）</a:t>
              </a:r>
              <a:r>
                <a:rPr lang="en-US" altLang="zh-CN" dirty="0" smtClean="0">
                  <a:solidFill>
                    <a:srgbClr val="7B5C03"/>
                  </a:solidFill>
                  <a:cs typeface="+mn-ea"/>
                </a:rPr>
                <a:t>, </a:t>
              </a:r>
              <a:r>
                <a:rPr lang="en-US" altLang="zh-CN" dirty="0">
                  <a:solidFill>
                    <a:srgbClr val="7B5C03"/>
                  </a:solidFill>
                  <a:cs typeface="+mn-ea"/>
                </a:rPr>
                <a:t>and so on. </a:t>
              </a:r>
              <a:endParaRPr lang="zh-CN" altLang="en-US" dirty="0">
                <a:solidFill>
                  <a:srgbClr val="7B5C03"/>
                </a:solidFill>
                <a:cs typeface="+mn-ea"/>
              </a:endParaRPr>
            </a:p>
          </p:txBody>
        </p:sp>
        <p:cxnSp>
          <p:nvCxnSpPr>
            <p:cNvPr id="22" name="直接连接符 21">
              <a:extLst>
                <a:ext uri="{FF2B5EF4-FFF2-40B4-BE49-F238E27FC236}">
                  <a16:creationId xmlns="" xmlns:a16="http://schemas.microsoft.com/office/drawing/2014/main" id="{2FA84571-D3A7-449B-BBE6-5CB71CC685D3}"/>
                </a:ext>
              </a:extLst>
            </p:cNvPr>
            <p:cNvCxnSpPr/>
            <p:nvPr/>
          </p:nvCxnSpPr>
          <p:spPr>
            <a:xfrm flipH="1">
              <a:off x="710407" y="2729282"/>
              <a:ext cx="4638675" cy="0"/>
            </a:xfrm>
            <a:prstGeom prst="line">
              <a:avLst/>
            </a:prstGeom>
            <a:ln w="12700">
              <a:solidFill>
                <a:srgbClr val="B88B05"/>
              </a:solidFill>
            </a:ln>
          </p:spPr>
          <p:style>
            <a:lnRef idx="1">
              <a:schemeClr val="accent1"/>
            </a:lnRef>
            <a:fillRef idx="0">
              <a:schemeClr val="accent1"/>
            </a:fillRef>
            <a:effectRef idx="0">
              <a:schemeClr val="accent1"/>
            </a:effectRef>
            <a:fontRef idx="minor">
              <a:schemeClr val="tx1"/>
            </a:fontRef>
          </p:style>
        </p:cxnSp>
        <p:pic>
          <p:nvPicPr>
            <p:cNvPr id="23" name="图片 22">
              <a:extLst>
                <a:ext uri="{FF2B5EF4-FFF2-40B4-BE49-F238E27FC236}">
                  <a16:creationId xmlns="" xmlns:a16="http://schemas.microsoft.com/office/drawing/2014/main" id="{F5A5BD6D-BCD6-4FA7-9CE6-C1B95BB47A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6562" y="1209344"/>
              <a:ext cx="760413" cy="760413"/>
            </a:xfrm>
            <a:prstGeom prst="rect">
              <a:avLst/>
            </a:prstGeom>
          </p:spPr>
        </p:pic>
        <p:sp>
          <p:nvSpPr>
            <p:cNvPr id="24" name="文本框 23">
              <a:extLst>
                <a:ext uri="{FF2B5EF4-FFF2-40B4-BE49-F238E27FC236}">
                  <a16:creationId xmlns="" xmlns:a16="http://schemas.microsoft.com/office/drawing/2014/main" id="{8E54A2F9-7788-49CE-AAFF-278414E6E00C}"/>
                </a:ext>
              </a:extLst>
            </p:cNvPr>
            <p:cNvSpPr txBox="1"/>
            <p:nvPr/>
          </p:nvSpPr>
          <p:spPr>
            <a:xfrm>
              <a:off x="511235" y="1297161"/>
              <a:ext cx="639919" cy="584775"/>
            </a:xfrm>
            <a:prstGeom prst="rect">
              <a:avLst/>
            </a:prstGeom>
            <a:noFill/>
          </p:spPr>
          <p:txBody>
            <a:bodyPr wrap="none" rtlCol="0">
              <a:spAutoFit/>
            </a:bodyPr>
            <a:lstStyle/>
            <a:p>
              <a:r>
                <a:rPr lang="en-US" altLang="zh-CN" sz="3200" dirty="0" smtClean="0">
                  <a:solidFill>
                    <a:schemeClr val="bg1"/>
                  </a:solidFill>
                  <a:cs typeface="+mn-ea"/>
                  <a:sym typeface="+mn-lt"/>
                </a:rPr>
                <a:t>02</a:t>
              </a:r>
              <a:endParaRPr lang="zh-CN" altLang="en-US" sz="3200" dirty="0">
                <a:solidFill>
                  <a:schemeClr val="bg1"/>
                </a:solidFill>
                <a:cs typeface="+mn-ea"/>
                <a:sym typeface="+mn-lt"/>
              </a:endParaRPr>
            </a:p>
          </p:txBody>
        </p:sp>
      </p:grpSp>
      <p:pic>
        <p:nvPicPr>
          <p:cNvPr id="28" name="图片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63203"/>
            <a:ext cx="3472774" cy="3186107"/>
          </a:xfrm>
          <a:prstGeom prst="rect">
            <a:avLst/>
          </a:prstGeom>
        </p:spPr>
      </p:pic>
      <p:pic>
        <p:nvPicPr>
          <p:cNvPr id="29" name="图片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97214" y="2607014"/>
            <a:ext cx="4376602" cy="2343768"/>
          </a:xfrm>
          <a:prstGeom prst="rect">
            <a:avLst/>
          </a:prstGeom>
        </p:spPr>
      </p:pic>
      <p:pic>
        <p:nvPicPr>
          <p:cNvPr id="30" name="图片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97214" y="0"/>
            <a:ext cx="4394786" cy="2607014"/>
          </a:xfrm>
          <a:prstGeom prst="rect">
            <a:avLst/>
          </a:prstGeom>
        </p:spPr>
      </p:pic>
    </p:spTree>
    <p:extLst>
      <p:ext uri="{BB962C8B-B14F-4D97-AF65-F5344CB8AC3E}">
        <p14:creationId xmlns:p14="http://schemas.microsoft.com/office/powerpoint/2010/main" val="3117435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E7CC822F-4C02-40A9-86FC-849C2D6714A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24090" y="1500539"/>
            <a:ext cx="4107387" cy="5357461"/>
          </a:xfrm>
          <a:prstGeom prst="rect">
            <a:avLst/>
          </a:prstGeom>
        </p:spPr>
      </p:pic>
      <p:pic>
        <p:nvPicPr>
          <p:cNvPr id="8" name="图片 7">
            <a:extLst>
              <a:ext uri="{FF2B5EF4-FFF2-40B4-BE49-F238E27FC236}">
                <a16:creationId xmlns="" xmlns:a16="http://schemas.microsoft.com/office/drawing/2014/main" id="{CEEC6A23-7520-4B23-838A-FC4421ECF3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101" t="12797" r="9965" b="16163"/>
          <a:stretch/>
        </p:blipFill>
        <p:spPr>
          <a:xfrm>
            <a:off x="2120900" y="901700"/>
            <a:ext cx="4838700" cy="4826000"/>
          </a:xfrm>
          <a:prstGeom prst="rect">
            <a:avLst/>
          </a:prstGeom>
        </p:spPr>
      </p:pic>
      <p:pic>
        <p:nvPicPr>
          <p:cNvPr id="10" name="图片 9">
            <a:extLst>
              <a:ext uri="{FF2B5EF4-FFF2-40B4-BE49-F238E27FC236}">
                <a16:creationId xmlns="" xmlns:a16="http://schemas.microsoft.com/office/drawing/2014/main" id="{0719CF37-211D-4372-86B4-86C0BA9958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101" t="12797" r="9965" b="45797"/>
          <a:stretch/>
        </p:blipFill>
        <p:spPr>
          <a:xfrm>
            <a:off x="7838886" y="2540000"/>
            <a:ext cx="2964802" cy="1723500"/>
          </a:xfrm>
          <a:prstGeom prst="rect">
            <a:avLst/>
          </a:prstGeom>
        </p:spPr>
      </p:pic>
      <p:sp>
        <p:nvSpPr>
          <p:cNvPr id="7" name="矩形: 圆角 6">
            <a:extLst>
              <a:ext uri="{FF2B5EF4-FFF2-40B4-BE49-F238E27FC236}">
                <a16:creationId xmlns="" xmlns:a16="http://schemas.microsoft.com/office/drawing/2014/main" id="{407C1CD2-4C04-4D49-96CD-0816A16E618B}"/>
              </a:ext>
            </a:extLst>
          </p:cNvPr>
          <p:cNvSpPr/>
          <p:nvPr/>
        </p:nvSpPr>
        <p:spPr>
          <a:xfrm>
            <a:off x="2679367" y="2206100"/>
            <a:ext cx="6833265" cy="2057400"/>
          </a:xfrm>
          <a:prstGeom prst="roundRect">
            <a:avLst>
              <a:gd name="adj" fmla="val 12346"/>
            </a:avLst>
          </a:prstGeom>
          <a:blipFill>
            <a:blip r:embed="rId4"/>
            <a:tile tx="0" ty="0" sx="100000" sy="100000" flip="none" algn="tl"/>
          </a:blipFill>
          <a:ln>
            <a:solidFill>
              <a:srgbClr val="B8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 xmlns:a16="http://schemas.microsoft.com/office/drawing/2014/main" id="{49EDE88F-B033-4C9B-A6BE-621575BB07E3}"/>
              </a:ext>
            </a:extLst>
          </p:cNvPr>
          <p:cNvSpPr txBox="1"/>
          <p:nvPr/>
        </p:nvSpPr>
        <p:spPr>
          <a:xfrm>
            <a:off x="3079598" y="2449970"/>
            <a:ext cx="6032801" cy="1754326"/>
          </a:xfrm>
          <a:prstGeom prst="rect">
            <a:avLst/>
          </a:prstGeom>
          <a:noFill/>
        </p:spPr>
        <p:txBody>
          <a:bodyPr wrap="square" rtlCol="0">
            <a:spAutoFit/>
          </a:bodyPr>
          <a:lstStyle/>
          <a:p>
            <a:pPr algn="ctr"/>
            <a:r>
              <a:rPr lang="en-US" altLang="zh-CN" sz="5400" dirty="0" smtClean="0">
                <a:solidFill>
                  <a:srgbClr val="B88B05"/>
                </a:solidFill>
                <a:cs typeface="+mn-ea"/>
                <a:sym typeface="+mn-lt"/>
              </a:rPr>
              <a:t>Thank </a:t>
            </a:r>
            <a:r>
              <a:rPr lang="en-US" altLang="zh-CN" sz="5400" dirty="0">
                <a:solidFill>
                  <a:srgbClr val="B88B05"/>
                </a:solidFill>
                <a:cs typeface="+mn-ea"/>
                <a:sym typeface="+mn-lt"/>
              </a:rPr>
              <a:t>Y</a:t>
            </a:r>
            <a:r>
              <a:rPr lang="en-US" altLang="zh-CN" sz="5400" dirty="0" smtClean="0">
                <a:solidFill>
                  <a:srgbClr val="B88B05"/>
                </a:solidFill>
                <a:cs typeface="+mn-ea"/>
                <a:sym typeface="+mn-lt"/>
              </a:rPr>
              <a:t>ou </a:t>
            </a:r>
            <a:r>
              <a:rPr lang="en-US" altLang="zh-CN" sz="5400" dirty="0">
                <a:solidFill>
                  <a:srgbClr val="B88B05"/>
                </a:solidFill>
                <a:cs typeface="+mn-ea"/>
                <a:sym typeface="+mn-lt"/>
              </a:rPr>
              <a:t>F</a:t>
            </a:r>
            <a:r>
              <a:rPr lang="en-US" altLang="zh-CN" sz="5400" dirty="0" smtClean="0">
                <a:solidFill>
                  <a:srgbClr val="B88B05"/>
                </a:solidFill>
                <a:cs typeface="+mn-ea"/>
                <a:sym typeface="+mn-lt"/>
              </a:rPr>
              <a:t>or Your Listening</a:t>
            </a:r>
            <a:endParaRPr lang="zh-CN" altLang="en-US" sz="5400" dirty="0">
              <a:solidFill>
                <a:srgbClr val="B88B05"/>
              </a:solidFill>
              <a:cs typeface="+mn-ea"/>
              <a:sym typeface="+mn-lt"/>
            </a:endParaRPr>
          </a:p>
        </p:txBody>
      </p:sp>
    </p:spTree>
    <p:extLst>
      <p:ext uri="{BB962C8B-B14F-4D97-AF65-F5344CB8AC3E}">
        <p14:creationId xmlns:p14="http://schemas.microsoft.com/office/powerpoint/2010/main" val="849938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9038226C-0486-4739-8D29-AAEBA833902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18776645">
            <a:off x="371175" y="1441928"/>
            <a:ext cx="9715073" cy="9538434"/>
          </a:xfrm>
          <a:prstGeom prst="rect">
            <a:avLst/>
          </a:prstGeom>
        </p:spPr>
      </p:pic>
      <p:sp>
        <p:nvSpPr>
          <p:cNvPr id="11" name="矩形 10">
            <a:extLst>
              <a:ext uri="{FF2B5EF4-FFF2-40B4-BE49-F238E27FC236}">
                <a16:creationId xmlns="" xmlns:a16="http://schemas.microsoft.com/office/drawing/2014/main" id="{73883FF7-E7DD-4B59-8B4E-A8B96E3513CD}"/>
              </a:ext>
            </a:extLst>
          </p:cNvPr>
          <p:cNvSpPr/>
          <p:nvPr/>
        </p:nvSpPr>
        <p:spPr>
          <a:xfrm flipH="1">
            <a:off x="5228713" y="0"/>
            <a:ext cx="6963286" cy="68580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cs typeface="+mn-ea"/>
              <a:sym typeface="+mn-lt"/>
            </a:endParaRPr>
          </a:p>
        </p:txBody>
      </p:sp>
      <p:pic>
        <p:nvPicPr>
          <p:cNvPr id="8" name="图片 7">
            <a:extLst>
              <a:ext uri="{FF2B5EF4-FFF2-40B4-BE49-F238E27FC236}">
                <a16:creationId xmlns="" xmlns:a16="http://schemas.microsoft.com/office/drawing/2014/main" id="{A47F7309-1E49-4825-AE99-DFCA15A752A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5228714" y="18000"/>
            <a:ext cx="31667" cy="6840000"/>
          </a:xfrm>
          <a:prstGeom prst="rect">
            <a:avLst/>
          </a:prstGeom>
        </p:spPr>
      </p:pic>
      <p:pic>
        <p:nvPicPr>
          <p:cNvPr id="10" name="图片 9">
            <a:extLst>
              <a:ext uri="{FF2B5EF4-FFF2-40B4-BE49-F238E27FC236}">
                <a16:creationId xmlns="" xmlns:a16="http://schemas.microsoft.com/office/drawing/2014/main" id="{6E3A9C76-A3E6-465C-B663-98774CBA896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32730" y="1906621"/>
            <a:ext cx="3809857" cy="4969379"/>
          </a:xfrm>
          <a:prstGeom prst="rect">
            <a:avLst/>
          </a:prstGeom>
        </p:spPr>
      </p:pic>
      <p:sp>
        <p:nvSpPr>
          <p:cNvPr id="13" name="文本框 12">
            <a:extLst>
              <a:ext uri="{FF2B5EF4-FFF2-40B4-BE49-F238E27FC236}">
                <a16:creationId xmlns="" xmlns:a16="http://schemas.microsoft.com/office/drawing/2014/main" id="{7740304B-2B84-4498-A16A-6E8F5AE85E39}"/>
              </a:ext>
            </a:extLst>
          </p:cNvPr>
          <p:cNvSpPr txBox="1"/>
          <p:nvPr/>
        </p:nvSpPr>
        <p:spPr>
          <a:xfrm rot="5400000">
            <a:off x="-1947536" y="2767279"/>
            <a:ext cx="5856475" cy="1323439"/>
          </a:xfrm>
          <a:prstGeom prst="rect">
            <a:avLst/>
          </a:prstGeom>
          <a:noFill/>
        </p:spPr>
        <p:txBody>
          <a:bodyPr wrap="none" rtlCol="0">
            <a:spAutoFit/>
          </a:bodyPr>
          <a:lstStyle>
            <a:defPPr>
              <a:defRPr lang="zh-CN"/>
            </a:defPPr>
            <a:lvl1pPr>
              <a:defRPr sz="6000" b="1" i="1">
                <a:solidFill>
                  <a:srgbClr val="B88B05"/>
                </a:solidFill>
                <a:latin typeface="思源黑体 CN Medium" panose="020B0600000000000000" pitchFamily="34" charset="-122"/>
                <a:ea typeface="思源黑体 CN Medium" panose="020B0600000000000000" pitchFamily="34" charset="-122"/>
              </a:defRPr>
            </a:lvl1pPr>
          </a:lstStyle>
          <a:p>
            <a:r>
              <a:rPr lang="en-US" altLang="zh-CN" sz="8000" i="0" dirty="0">
                <a:latin typeface="+mn-lt"/>
                <a:ea typeface="+mn-ea"/>
                <a:cs typeface="+mn-ea"/>
                <a:sym typeface="+mn-lt"/>
              </a:rPr>
              <a:t>CONTENTS</a:t>
            </a:r>
            <a:endParaRPr lang="zh-CN" altLang="en-US" sz="8000" i="0" dirty="0">
              <a:latin typeface="+mn-lt"/>
              <a:ea typeface="+mn-ea"/>
              <a:cs typeface="+mn-ea"/>
              <a:sym typeface="+mn-lt"/>
            </a:endParaRPr>
          </a:p>
        </p:txBody>
      </p:sp>
      <p:grpSp>
        <p:nvGrpSpPr>
          <p:cNvPr id="19" name="组合 18">
            <a:extLst>
              <a:ext uri="{FF2B5EF4-FFF2-40B4-BE49-F238E27FC236}">
                <a16:creationId xmlns="" xmlns:a16="http://schemas.microsoft.com/office/drawing/2014/main" id="{702A41B1-89D6-4C4F-883A-93238ACACD5E}"/>
              </a:ext>
            </a:extLst>
          </p:cNvPr>
          <p:cNvGrpSpPr/>
          <p:nvPr/>
        </p:nvGrpSpPr>
        <p:grpSpPr>
          <a:xfrm>
            <a:off x="6135687" y="725487"/>
            <a:ext cx="5180013" cy="760413"/>
            <a:chOff x="6135687" y="725487"/>
            <a:chExt cx="5180013" cy="760413"/>
          </a:xfrm>
        </p:grpSpPr>
        <p:sp>
          <p:nvSpPr>
            <p:cNvPr id="16" name="矩形: 圆角 15">
              <a:extLst>
                <a:ext uri="{FF2B5EF4-FFF2-40B4-BE49-F238E27FC236}">
                  <a16:creationId xmlns="" xmlns:a16="http://schemas.microsoft.com/office/drawing/2014/main" id="{C9CE94AD-F161-4D37-8A8F-DF1F029DFC6C}"/>
                </a:ext>
              </a:extLst>
            </p:cNvPr>
            <p:cNvSpPr/>
            <p:nvPr/>
          </p:nvSpPr>
          <p:spPr>
            <a:xfrm>
              <a:off x="6210300" y="832582"/>
              <a:ext cx="5105400" cy="565497"/>
            </a:xfrm>
            <a:prstGeom prst="roundRect">
              <a:avLst>
                <a:gd name="adj" fmla="val 50000"/>
              </a:avLst>
            </a:prstGeom>
            <a:gradFill>
              <a:gsLst>
                <a:gs pos="0">
                  <a:schemeClr val="accent1">
                    <a:lumMod val="5000"/>
                    <a:lumOff val="95000"/>
                    <a:alpha val="0"/>
                  </a:schemeClr>
                </a:gs>
                <a:gs pos="100000">
                  <a:srgbClr val="B79159"/>
                </a:gs>
              </a:gsLst>
              <a:lin ang="2160000" scaled="0"/>
            </a:gradFill>
            <a:ln>
              <a:solidFill>
                <a:srgbClr val="B8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 xmlns:a16="http://schemas.microsoft.com/office/drawing/2014/main" id="{A975248B-D95F-4ED9-AE07-3F5D9E0CDD72}"/>
                </a:ext>
              </a:extLst>
            </p:cNvPr>
            <p:cNvSpPr txBox="1"/>
            <p:nvPr/>
          </p:nvSpPr>
          <p:spPr>
            <a:xfrm>
              <a:off x="6970363" y="887992"/>
              <a:ext cx="1794081" cy="461665"/>
            </a:xfrm>
            <a:prstGeom prst="rect">
              <a:avLst/>
            </a:prstGeom>
            <a:noFill/>
          </p:spPr>
          <p:txBody>
            <a:bodyPr wrap="none" rtlCol="0">
              <a:spAutoFit/>
            </a:bodyPr>
            <a:lstStyle/>
            <a:p>
              <a:r>
                <a:rPr lang="en-US" altLang="zh-CN" sz="2400" dirty="0" smtClean="0">
                  <a:solidFill>
                    <a:srgbClr val="B88B05"/>
                  </a:solidFill>
                  <a:cs typeface="+mn-ea"/>
                  <a:sym typeface="+mn-lt"/>
                </a:rPr>
                <a:t>Introduction</a:t>
              </a:r>
              <a:endParaRPr lang="zh-CN" altLang="en-US" sz="2400" dirty="0">
                <a:solidFill>
                  <a:srgbClr val="B88B05"/>
                </a:solidFill>
                <a:cs typeface="+mn-ea"/>
                <a:sym typeface="+mn-lt"/>
              </a:endParaRPr>
            </a:p>
          </p:txBody>
        </p:sp>
        <p:pic>
          <p:nvPicPr>
            <p:cNvPr id="15" name="图片 14">
              <a:extLst>
                <a:ext uri="{FF2B5EF4-FFF2-40B4-BE49-F238E27FC236}">
                  <a16:creationId xmlns="" xmlns:a16="http://schemas.microsoft.com/office/drawing/2014/main" id="{D17BC57C-541C-43FC-A5C6-150B3A9220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35687" y="725487"/>
              <a:ext cx="760413" cy="760413"/>
            </a:xfrm>
            <a:prstGeom prst="rect">
              <a:avLst/>
            </a:prstGeom>
          </p:spPr>
        </p:pic>
        <p:sp>
          <p:nvSpPr>
            <p:cNvPr id="17" name="文本框 16">
              <a:extLst>
                <a:ext uri="{FF2B5EF4-FFF2-40B4-BE49-F238E27FC236}">
                  <a16:creationId xmlns="" xmlns:a16="http://schemas.microsoft.com/office/drawing/2014/main" id="{3BE9B40E-A2EA-4DF5-9170-3185CC8875D4}"/>
                </a:ext>
              </a:extLst>
            </p:cNvPr>
            <p:cNvSpPr txBox="1"/>
            <p:nvPr/>
          </p:nvSpPr>
          <p:spPr>
            <a:xfrm>
              <a:off x="6181506" y="813304"/>
              <a:ext cx="639919" cy="584775"/>
            </a:xfrm>
            <a:prstGeom prst="rect">
              <a:avLst/>
            </a:prstGeom>
            <a:noFill/>
          </p:spPr>
          <p:txBody>
            <a:bodyPr wrap="none" rtlCol="0">
              <a:spAutoFit/>
            </a:bodyPr>
            <a:lstStyle/>
            <a:p>
              <a:r>
                <a:rPr lang="en-US" altLang="zh-CN" sz="3200" dirty="0">
                  <a:solidFill>
                    <a:schemeClr val="bg1"/>
                  </a:solidFill>
                  <a:cs typeface="+mn-ea"/>
                  <a:sym typeface="+mn-lt"/>
                </a:rPr>
                <a:t>01</a:t>
              </a:r>
              <a:endParaRPr lang="zh-CN" altLang="en-US" sz="3200" dirty="0">
                <a:solidFill>
                  <a:schemeClr val="bg1"/>
                </a:solidFill>
                <a:cs typeface="+mn-ea"/>
                <a:sym typeface="+mn-lt"/>
              </a:endParaRPr>
            </a:p>
          </p:txBody>
        </p:sp>
      </p:grpSp>
      <p:grpSp>
        <p:nvGrpSpPr>
          <p:cNvPr id="20" name="组合 19">
            <a:extLst>
              <a:ext uri="{FF2B5EF4-FFF2-40B4-BE49-F238E27FC236}">
                <a16:creationId xmlns="" xmlns:a16="http://schemas.microsoft.com/office/drawing/2014/main" id="{55D9B349-145F-440A-A7AE-854BFC2A9570}"/>
              </a:ext>
            </a:extLst>
          </p:cNvPr>
          <p:cNvGrpSpPr/>
          <p:nvPr/>
        </p:nvGrpSpPr>
        <p:grpSpPr>
          <a:xfrm>
            <a:off x="6506586" y="2049818"/>
            <a:ext cx="5180013" cy="760413"/>
            <a:chOff x="6135687" y="725487"/>
            <a:chExt cx="5180013" cy="760413"/>
          </a:xfrm>
        </p:grpSpPr>
        <p:sp>
          <p:nvSpPr>
            <p:cNvPr id="21" name="矩形: 圆角 20">
              <a:extLst>
                <a:ext uri="{FF2B5EF4-FFF2-40B4-BE49-F238E27FC236}">
                  <a16:creationId xmlns="" xmlns:a16="http://schemas.microsoft.com/office/drawing/2014/main" id="{C189FFBD-8AB6-4A10-AACF-9AE13342D727}"/>
                </a:ext>
              </a:extLst>
            </p:cNvPr>
            <p:cNvSpPr/>
            <p:nvPr/>
          </p:nvSpPr>
          <p:spPr>
            <a:xfrm>
              <a:off x="6210300" y="832582"/>
              <a:ext cx="5105400" cy="565497"/>
            </a:xfrm>
            <a:prstGeom prst="roundRect">
              <a:avLst>
                <a:gd name="adj" fmla="val 50000"/>
              </a:avLst>
            </a:prstGeom>
            <a:gradFill>
              <a:gsLst>
                <a:gs pos="0">
                  <a:schemeClr val="accent1">
                    <a:lumMod val="5000"/>
                    <a:lumOff val="95000"/>
                    <a:alpha val="0"/>
                  </a:schemeClr>
                </a:gs>
                <a:gs pos="100000">
                  <a:srgbClr val="B79159"/>
                </a:gs>
              </a:gsLst>
              <a:lin ang="2160000" scaled="0"/>
            </a:gradFill>
            <a:ln>
              <a:solidFill>
                <a:srgbClr val="B8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a:extLst>
                <a:ext uri="{FF2B5EF4-FFF2-40B4-BE49-F238E27FC236}">
                  <a16:creationId xmlns="" xmlns:a16="http://schemas.microsoft.com/office/drawing/2014/main" id="{8567445B-5D54-413B-83B7-2AC91B1E8F6B}"/>
                </a:ext>
              </a:extLst>
            </p:cNvPr>
            <p:cNvSpPr txBox="1"/>
            <p:nvPr/>
          </p:nvSpPr>
          <p:spPr>
            <a:xfrm>
              <a:off x="6914007" y="887992"/>
              <a:ext cx="3507692" cy="461665"/>
            </a:xfrm>
            <a:prstGeom prst="rect">
              <a:avLst/>
            </a:prstGeom>
            <a:noFill/>
          </p:spPr>
          <p:txBody>
            <a:bodyPr wrap="none" rtlCol="0">
              <a:spAutoFit/>
            </a:bodyPr>
            <a:lstStyle/>
            <a:p>
              <a:r>
                <a:rPr lang="en-US" altLang="zh-CN" sz="2400" dirty="0" smtClean="0">
                  <a:solidFill>
                    <a:srgbClr val="B88B05"/>
                  </a:solidFill>
                  <a:cs typeface="+mn-ea"/>
                  <a:sym typeface="+mn-lt"/>
                </a:rPr>
                <a:t>Origin and Development</a:t>
              </a:r>
              <a:endParaRPr lang="zh-CN" altLang="en-US" sz="2400" dirty="0">
                <a:solidFill>
                  <a:srgbClr val="B88B05"/>
                </a:solidFill>
                <a:cs typeface="+mn-ea"/>
                <a:sym typeface="+mn-lt"/>
              </a:endParaRPr>
            </a:p>
          </p:txBody>
        </p:sp>
        <p:pic>
          <p:nvPicPr>
            <p:cNvPr id="23" name="图片 22">
              <a:extLst>
                <a:ext uri="{FF2B5EF4-FFF2-40B4-BE49-F238E27FC236}">
                  <a16:creationId xmlns="" xmlns:a16="http://schemas.microsoft.com/office/drawing/2014/main" id="{02C40D42-3534-4DCC-A72B-3A6B3243AC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35687" y="725487"/>
              <a:ext cx="760413" cy="760413"/>
            </a:xfrm>
            <a:prstGeom prst="rect">
              <a:avLst/>
            </a:prstGeom>
          </p:spPr>
        </p:pic>
        <p:sp>
          <p:nvSpPr>
            <p:cNvPr id="24" name="文本框 23">
              <a:extLst>
                <a:ext uri="{FF2B5EF4-FFF2-40B4-BE49-F238E27FC236}">
                  <a16:creationId xmlns="" xmlns:a16="http://schemas.microsoft.com/office/drawing/2014/main" id="{15653E96-B8FE-4D03-A0E5-BC1D98E5F411}"/>
                </a:ext>
              </a:extLst>
            </p:cNvPr>
            <p:cNvSpPr txBox="1"/>
            <p:nvPr/>
          </p:nvSpPr>
          <p:spPr>
            <a:xfrm>
              <a:off x="6181506" y="813304"/>
              <a:ext cx="639919" cy="584775"/>
            </a:xfrm>
            <a:prstGeom prst="rect">
              <a:avLst/>
            </a:prstGeom>
            <a:noFill/>
          </p:spPr>
          <p:txBody>
            <a:bodyPr wrap="none" rtlCol="0">
              <a:spAutoFit/>
            </a:bodyPr>
            <a:lstStyle/>
            <a:p>
              <a:r>
                <a:rPr lang="en-US" altLang="zh-CN" sz="3200" dirty="0">
                  <a:solidFill>
                    <a:schemeClr val="bg1"/>
                  </a:solidFill>
                  <a:cs typeface="+mn-ea"/>
                  <a:sym typeface="+mn-lt"/>
                </a:rPr>
                <a:t>02</a:t>
              </a:r>
              <a:endParaRPr lang="zh-CN" altLang="en-US" sz="3200" dirty="0">
                <a:solidFill>
                  <a:schemeClr val="bg1"/>
                </a:solidFill>
                <a:cs typeface="+mn-ea"/>
                <a:sym typeface="+mn-lt"/>
              </a:endParaRPr>
            </a:p>
          </p:txBody>
        </p:sp>
      </p:grpSp>
      <p:grpSp>
        <p:nvGrpSpPr>
          <p:cNvPr id="25" name="组合 24">
            <a:extLst>
              <a:ext uri="{FF2B5EF4-FFF2-40B4-BE49-F238E27FC236}">
                <a16:creationId xmlns="" xmlns:a16="http://schemas.microsoft.com/office/drawing/2014/main" id="{42775416-5BD6-44DA-873E-937E7EE15754}"/>
              </a:ext>
            </a:extLst>
          </p:cNvPr>
          <p:cNvGrpSpPr/>
          <p:nvPr/>
        </p:nvGrpSpPr>
        <p:grpSpPr>
          <a:xfrm>
            <a:off x="6240681" y="3578525"/>
            <a:ext cx="5180013" cy="760413"/>
            <a:chOff x="6135687" y="725487"/>
            <a:chExt cx="5180013" cy="760413"/>
          </a:xfrm>
        </p:grpSpPr>
        <p:sp>
          <p:nvSpPr>
            <p:cNvPr id="26" name="矩形: 圆角 25">
              <a:extLst>
                <a:ext uri="{FF2B5EF4-FFF2-40B4-BE49-F238E27FC236}">
                  <a16:creationId xmlns="" xmlns:a16="http://schemas.microsoft.com/office/drawing/2014/main" id="{4A15C98A-809F-4082-A875-2F97C4C79E4B}"/>
                </a:ext>
              </a:extLst>
            </p:cNvPr>
            <p:cNvSpPr/>
            <p:nvPr/>
          </p:nvSpPr>
          <p:spPr>
            <a:xfrm>
              <a:off x="6210300" y="832582"/>
              <a:ext cx="5105400" cy="565497"/>
            </a:xfrm>
            <a:prstGeom prst="roundRect">
              <a:avLst>
                <a:gd name="adj" fmla="val 50000"/>
              </a:avLst>
            </a:prstGeom>
            <a:gradFill>
              <a:gsLst>
                <a:gs pos="0">
                  <a:schemeClr val="accent1">
                    <a:lumMod val="5000"/>
                    <a:lumOff val="95000"/>
                    <a:alpha val="0"/>
                  </a:schemeClr>
                </a:gs>
                <a:gs pos="100000">
                  <a:srgbClr val="B79159"/>
                </a:gs>
              </a:gsLst>
              <a:lin ang="2160000" scaled="0"/>
            </a:gradFill>
            <a:ln>
              <a:solidFill>
                <a:srgbClr val="B8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a:extLst>
                <a:ext uri="{FF2B5EF4-FFF2-40B4-BE49-F238E27FC236}">
                  <a16:creationId xmlns="" xmlns:a16="http://schemas.microsoft.com/office/drawing/2014/main" id="{5884969F-1DCB-484A-88EE-AA4B7F70579F}"/>
                </a:ext>
              </a:extLst>
            </p:cNvPr>
            <p:cNvSpPr txBox="1"/>
            <p:nvPr/>
          </p:nvSpPr>
          <p:spPr>
            <a:xfrm>
              <a:off x="6899958" y="884497"/>
              <a:ext cx="1811714" cy="461665"/>
            </a:xfrm>
            <a:prstGeom prst="rect">
              <a:avLst/>
            </a:prstGeom>
            <a:noFill/>
          </p:spPr>
          <p:txBody>
            <a:bodyPr wrap="none" rtlCol="0">
              <a:spAutoFit/>
            </a:bodyPr>
            <a:lstStyle/>
            <a:p>
              <a:r>
                <a:rPr lang="en-US" altLang="zh-CN" sz="2400" dirty="0" smtClean="0">
                  <a:solidFill>
                    <a:srgbClr val="B88B05"/>
                  </a:solidFill>
                  <a:cs typeface="+mn-ea"/>
                  <a:sym typeface="+mn-lt"/>
                </a:rPr>
                <a:t>Aria Melody</a:t>
              </a:r>
              <a:endParaRPr lang="zh-CN" altLang="en-US" sz="2400" dirty="0">
                <a:solidFill>
                  <a:srgbClr val="B88B05"/>
                </a:solidFill>
                <a:cs typeface="+mn-ea"/>
                <a:sym typeface="+mn-lt"/>
              </a:endParaRPr>
            </a:p>
          </p:txBody>
        </p:sp>
        <p:pic>
          <p:nvPicPr>
            <p:cNvPr id="28" name="图片 27">
              <a:extLst>
                <a:ext uri="{FF2B5EF4-FFF2-40B4-BE49-F238E27FC236}">
                  <a16:creationId xmlns="" xmlns:a16="http://schemas.microsoft.com/office/drawing/2014/main" id="{EE127583-F6DF-41E5-8A28-E56D83D4CF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35687" y="725487"/>
              <a:ext cx="760413" cy="760413"/>
            </a:xfrm>
            <a:prstGeom prst="rect">
              <a:avLst/>
            </a:prstGeom>
          </p:spPr>
        </p:pic>
        <p:sp>
          <p:nvSpPr>
            <p:cNvPr id="29" name="文本框 28">
              <a:extLst>
                <a:ext uri="{FF2B5EF4-FFF2-40B4-BE49-F238E27FC236}">
                  <a16:creationId xmlns="" xmlns:a16="http://schemas.microsoft.com/office/drawing/2014/main" id="{8CACF666-686B-4296-8D26-D836D1F0E0CF}"/>
                </a:ext>
              </a:extLst>
            </p:cNvPr>
            <p:cNvSpPr txBox="1"/>
            <p:nvPr/>
          </p:nvSpPr>
          <p:spPr>
            <a:xfrm>
              <a:off x="6181506" y="813304"/>
              <a:ext cx="639919" cy="584775"/>
            </a:xfrm>
            <a:prstGeom prst="rect">
              <a:avLst/>
            </a:prstGeom>
            <a:noFill/>
          </p:spPr>
          <p:txBody>
            <a:bodyPr wrap="none" rtlCol="0">
              <a:spAutoFit/>
            </a:bodyPr>
            <a:lstStyle/>
            <a:p>
              <a:r>
                <a:rPr lang="en-US" altLang="zh-CN" sz="3200" dirty="0">
                  <a:solidFill>
                    <a:schemeClr val="bg1"/>
                  </a:solidFill>
                  <a:cs typeface="+mn-ea"/>
                  <a:sym typeface="+mn-lt"/>
                </a:rPr>
                <a:t>03</a:t>
              </a:r>
              <a:endParaRPr lang="zh-CN" altLang="en-US" sz="3200" dirty="0">
                <a:solidFill>
                  <a:schemeClr val="bg1"/>
                </a:solidFill>
                <a:cs typeface="+mn-ea"/>
                <a:sym typeface="+mn-lt"/>
              </a:endParaRPr>
            </a:p>
          </p:txBody>
        </p:sp>
      </p:grpSp>
      <p:grpSp>
        <p:nvGrpSpPr>
          <p:cNvPr id="30" name="组合 29">
            <a:extLst>
              <a:ext uri="{FF2B5EF4-FFF2-40B4-BE49-F238E27FC236}">
                <a16:creationId xmlns="" xmlns:a16="http://schemas.microsoft.com/office/drawing/2014/main" id="{FE3F58A7-D833-4AF2-9382-D12FF52F9A5A}"/>
              </a:ext>
            </a:extLst>
          </p:cNvPr>
          <p:cNvGrpSpPr/>
          <p:nvPr/>
        </p:nvGrpSpPr>
        <p:grpSpPr>
          <a:xfrm>
            <a:off x="6054800" y="5187556"/>
            <a:ext cx="6276467" cy="760413"/>
            <a:chOff x="6135687" y="725487"/>
            <a:chExt cx="6276467" cy="760413"/>
          </a:xfrm>
        </p:grpSpPr>
        <p:sp>
          <p:nvSpPr>
            <p:cNvPr id="31" name="矩形: 圆角 30">
              <a:extLst>
                <a:ext uri="{FF2B5EF4-FFF2-40B4-BE49-F238E27FC236}">
                  <a16:creationId xmlns="" xmlns:a16="http://schemas.microsoft.com/office/drawing/2014/main" id="{583E4162-1D57-481B-9F95-556167B05F24}"/>
                </a:ext>
              </a:extLst>
            </p:cNvPr>
            <p:cNvSpPr/>
            <p:nvPr/>
          </p:nvSpPr>
          <p:spPr>
            <a:xfrm>
              <a:off x="6210300" y="832582"/>
              <a:ext cx="6062586" cy="565497"/>
            </a:xfrm>
            <a:prstGeom prst="roundRect">
              <a:avLst>
                <a:gd name="adj" fmla="val 50000"/>
              </a:avLst>
            </a:prstGeom>
            <a:gradFill>
              <a:gsLst>
                <a:gs pos="0">
                  <a:schemeClr val="accent1">
                    <a:lumMod val="5000"/>
                    <a:lumOff val="95000"/>
                    <a:alpha val="0"/>
                  </a:schemeClr>
                </a:gs>
                <a:gs pos="100000">
                  <a:srgbClr val="B79159"/>
                </a:gs>
              </a:gsLst>
              <a:lin ang="2160000" scaled="0"/>
            </a:gradFill>
            <a:ln>
              <a:solidFill>
                <a:srgbClr val="B8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 xmlns:a16="http://schemas.microsoft.com/office/drawing/2014/main" id="{8D9AC65D-130A-43DD-967D-82843652F5E3}"/>
                </a:ext>
              </a:extLst>
            </p:cNvPr>
            <p:cNvSpPr txBox="1"/>
            <p:nvPr/>
          </p:nvSpPr>
          <p:spPr>
            <a:xfrm>
              <a:off x="6902312" y="874858"/>
              <a:ext cx="5509842" cy="461665"/>
            </a:xfrm>
            <a:prstGeom prst="rect">
              <a:avLst/>
            </a:prstGeom>
            <a:noFill/>
          </p:spPr>
          <p:txBody>
            <a:bodyPr wrap="none" rtlCol="0">
              <a:spAutoFit/>
            </a:bodyPr>
            <a:lstStyle/>
            <a:p>
              <a:r>
                <a:rPr lang="en-US" altLang="zh-CN" sz="2400" dirty="0" smtClean="0">
                  <a:solidFill>
                    <a:srgbClr val="B88B05"/>
                  </a:solidFill>
                  <a:cs typeface="+mn-ea"/>
                  <a:sym typeface="+mn-lt"/>
                </a:rPr>
                <a:t>Main Schools and Famous Repertoires</a:t>
              </a:r>
              <a:endParaRPr lang="zh-CN" altLang="en-US" sz="2400" dirty="0">
                <a:solidFill>
                  <a:srgbClr val="B88B05"/>
                </a:solidFill>
                <a:cs typeface="+mn-ea"/>
                <a:sym typeface="+mn-lt"/>
              </a:endParaRPr>
            </a:p>
          </p:txBody>
        </p:sp>
        <p:pic>
          <p:nvPicPr>
            <p:cNvPr id="33" name="图片 32">
              <a:extLst>
                <a:ext uri="{FF2B5EF4-FFF2-40B4-BE49-F238E27FC236}">
                  <a16:creationId xmlns="" xmlns:a16="http://schemas.microsoft.com/office/drawing/2014/main" id="{D55215FB-9C96-44FA-8499-8FA966843F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35687" y="725487"/>
              <a:ext cx="760413" cy="760413"/>
            </a:xfrm>
            <a:prstGeom prst="rect">
              <a:avLst/>
            </a:prstGeom>
          </p:spPr>
        </p:pic>
        <p:sp>
          <p:nvSpPr>
            <p:cNvPr id="34" name="文本框 33">
              <a:extLst>
                <a:ext uri="{FF2B5EF4-FFF2-40B4-BE49-F238E27FC236}">
                  <a16:creationId xmlns="" xmlns:a16="http://schemas.microsoft.com/office/drawing/2014/main" id="{C175E4F6-B78F-49F7-837E-C687129C4DB0}"/>
                </a:ext>
              </a:extLst>
            </p:cNvPr>
            <p:cNvSpPr txBox="1"/>
            <p:nvPr/>
          </p:nvSpPr>
          <p:spPr>
            <a:xfrm>
              <a:off x="6181506" y="813304"/>
              <a:ext cx="639919" cy="584775"/>
            </a:xfrm>
            <a:prstGeom prst="rect">
              <a:avLst/>
            </a:prstGeom>
            <a:noFill/>
          </p:spPr>
          <p:txBody>
            <a:bodyPr wrap="none" rtlCol="0">
              <a:spAutoFit/>
            </a:bodyPr>
            <a:lstStyle/>
            <a:p>
              <a:r>
                <a:rPr lang="en-US" altLang="zh-CN" sz="3200" dirty="0">
                  <a:solidFill>
                    <a:schemeClr val="bg1"/>
                  </a:solidFill>
                  <a:cs typeface="+mn-ea"/>
                  <a:sym typeface="+mn-lt"/>
                </a:rPr>
                <a:t>04</a:t>
              </a:r>
              <a:endParaRPr lang="zh-CN" altLang="en-US" sz="3200" dirty="0">
                <a:solidFill>
                  <a:schemeClr val="bg1"/>
                </a:solidFill>
                <a:cs typeface="+mn-ea"/>
                <a:sym typeface="+mn-lt"/>
              </a:endParaRPr>
            </a:p>
          </p:txBody>
        </p:sp>
      </p:grpSp>
    </p:spTree>
    <p:extLst>
      <p:ext uri="{BB962C8B-B14F-4D97-AF65-F5344CB8AC3E}">
        <p14:creationId xmlns:p14="http://schemas.microsoft.com/office/powerpoint/2010/main" val="3517524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E7CC822F-4C02-40A9-86FC-849C2D6714A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24090" y="1500539"/>
            <a:ext cx="4107387" cy="5357461"/>
          </a:xfrm>
          <a:prstGeom prst="rect">
            <a:avLst/>
          </a:prstGeom>
        </p:spPr>
      </p:pic>
      <p:pic>
        <p:nvPicPr>
          <p:cNvPr id="8" name="图片 7">
            <a:extLst>
              <a:ext uri="{FF2B5EF4-FFF2-40B4-BE49-F238E27FC236}">
                <a16:creationId xmlns="" xmlns:a16="http://schemas.microsoft.com/office/drawing/2014/main" id="{CEEC6A23-7520-4B23-838A-FC4421ECF3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101" t="12797" r="9965" b="16163"/>
          <a:stretch/>
        </p:blipFill>
        <p:spPr>
          <a:xfrm>
            <a:off x="2120900" y="901700"/>
            <a:ext cx="4838700" cy="4826000"/>
          </a:xfrm>
          <a:prstGeom prst="rect">
            <a:avLst/>
          </a:prstGeom>
        </p:spPr>
      </p:pic>
      <p:pic>
        <p:nvPicPr>
          <p:cNvPr id="10" name="图片 9">
            <a:extLst>
              <a:ext uri="{FF2B5EF4-FFF2-40B4-BE49-F238E27FC236}">
                <a16:creationId xmlns="" xmlns:a16="http://schemas.microsoft.com/office/drawing/2014/main" id="{0719CF37-211D-4372-86B4-86C0BA9958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101" t="12797" r="9965" b="45797"/>
          <a:stretch/>
        </p:blipFill>
        <p:spPr>
          <a:xfrm>
            <a:off x="7838886" y="2540000"/>
            <a:ext cx="2964802" cy="1723500"/>
          </a:xfrm>
          <a:prstGeom prst="rect">
            <a:avLst/>
          </a:prstGeom>
        </p:spPr>
      </p:pic>
      <p:grpSp>
        <p:nvGrpSpPr>
          <p:cNvPr id="18" name="组合 17">
            <a:extLst>
              <a:ext uri="{FF2B5EF4-FFF2-40B4-BE49-F238E27FC236}">
                <a16:creationId xmlns="" xmlns:a16="http://schemas.microsoft.com/office/drawing/2014/main" id="{1B261F18-6B65-4F92-97ED-40370F6E0510}"/>
              </a:ext>
            </a:extLst>
          </p:cNvPr>
          <p:cNvGrpSpPr/>
          <p:nvPr/>
        </p:nvGrpSpPr>
        <p:grpSpPr>
          <a:xfrm>
            <a:off x="2679367" y="2206100"/>
            <a:ext cx="6833265" cy="2057400"/>
            <a:chOff x="2679367" y="2206100"/>
            <a:chExt cx="6833265" cy="2057400"/>
          </a:xfrm>
        </p:grpSpPr>
        <p:sp>
          <p:nvSpPr>
            <p:cNvPr id="7" name="矩形: 圆角 6">
              <a:extLst>
                <a:ext uri="{FF2B5EF4-FFF2-40B4-BE49-F238E27FC236}">
                  <a16:creationId xmlns="" xmlns:a16="http://schemas.microsoft.com/office/drawing/2014/main" id="{407C1CD2-4C04-4D49-96CD-0816A16E618B}"/>
                </a:ext>
              </a:extLst>
            </p:cNvPr>
            <p:cNvSpPr/>
            <p:nvPr/>
          </p:nvSpPr>
          <p:spPr>
            <a:xfrm>
              <a:off x="2679367" y="2206100"/>
              <a:ext cx="6833265" cy="2057400"/>
            </a:xfrm>
            <a:prstGeom prst="roundRect">
              <a:avLst>
                <a:gd name="adj" fmla="val 12346"/>
              </a:avLst>
            </a:prstGeom>
            <a:blipFill>
              <a:blip r:embed="rId4"/>
              <a:tile tx="0" ty="0" sx="100000" sy="100000" flip="none" algn="tl"/>
            </a:blipFill>
            <a:ln>
              <a:solidFill>
                <a:srgbClr val="B8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a:extLst>
                <a:ext uri="{FF2B5EF4-FFF2-40B4-BE49-F238E27FC236}">
                  <a16:creationId xmlns="" xmlns:a16="http://schemas.microsoft.com/office/drawing/2014/main" id="{771C0468-AB90-4C1D-8468-DAE554C58D4A}"/>
                </a:ext>
              </a:extLst>
            </p:cNvPr>
            <p:cNvSpPr txBox="1"/>
            <p:nvPr/>
          </p:nvSpPr>
          <p:spPr>
            <a:xfrm>
              <a:off x="4194627" y="2879555"/>
              <a:ext cx="3802743" cy="369332"/>
            </a:xfrm>
            <a:prstGeom prst="rect">
              <a:avLst/>
            </a:prstGeom>
            <a:noFill/>
          </p:spPr>
          <p:txBody>
            <a:bodyPr wrap="square" rtlCol="0">
              <a:spAutoFit/>
            </a:bodyPr>
            <a:lstStyle/>
            <a:p>
              <a:pPr algn="ctr"/>
              <a:r>
                <a:rPr lang="en-US" altLang="zh-CN" dirty="0" smtClean="0">
                  <a:solidFill>
                    <a:srgbClr val="B88B05"/>
                  </a:solidFill>
                  <a:cs typeface="+mn-ea"/>
                  <a:sym typeface="+mn-lt"/>
                </a:rPr>
                <a:t> </a:t>
              </a:r>
              <a:endParaRPr lang="zh-CN" altLang="en-US" dirty="0">
                <a:solidFill>
                  <a:srgbClr val="B88B05"/>
                </a:solidFill>
                <a:cs typeface="+mn-ea"/>
                <a:sym typeface="+mn-lt"/>
              </a:endParaRPr>
            </a:p>
          </p:txBody>
        </p:sp>
      </p:grpSp>
      <p:grpSp>
        <p:nvGrpSpPr>
          <p:cNvPr id="11" name="组合 10">
            <a:extLst>
              <a:ext uri="{FF2B5EF4-FFF2-40B4-BE49-F238E27FC236}">
                <a16:creationId xmlns="" xmlns:a16="http://schemas.microsoft.com/office/drawing/2014/main" id="{F32B7446-9130-42C1-8FA2-706BB92DFDF1}"/>
              </a:ext>
            </a:extLst>
          </p:cNvPr>
          <p:cNvGrpSpPr/>
          <p:nvPr/>
        </p:nvGrpSpPr>
        <p:grpSpPr>
          <a:xfrm>
            <a:off x="3617075" y="1825893"/>
            <a:ext cx="5180013" cy="1653826"/>
            <a:chOff x="6135687" y="725487"/>
            <a:chExt cx="5180013" cy="1653826"/>
          </a:xfrm>
        </p:grpSpPr>
        <p:sp>
          <p:nvSpPr>
            <p:cNvPr id="12" name="矩形: 圆角 11">
              <a:extLst>
                <a:ext uri="{FF2B5EF4-FFF2-40B4-BE49-F238E27FC236}">
                  <a16:creationId xmlns="" xmlns:a16="http://schemas.microsoft.com/office/drawing/2014/main" id="{3A7D6686-97AC-4877-A5A1-F496E134CFB3}"/>
                </a:ext>
              </a:extLst>
            </p:cNvPr>
            <p:cNvSpPr/>
            <p:nvPr/>
          </p:nvSpPr>
          <p:spPr>
            <a:xfrm>
              <a:off x="6210300" y="832582"/>
              <a:ext cx="5105400" cy="565497"/>
            </a:xfrm>
            <a:prstGeom prst="roundRect">
              <a:avLst>
                <a:gd name="adj" fmla="val 50000"/>
              </a:avLst>
            </a:prstGeom>
            <a:gradFill>
              <a:gsLst>
                <a:gs pos="0">
                  <a:schemeClr val="bg1"/>
                </a:gs>
                <a:gs pos="100000">
                  <a:srgbClr val="B79159"/>
                </a:gs>
              </a:gsLst>
              <a:lin ang="2160000" scaled="0"/>
            </a:gradFill>
            <a:ln>
              <a:solidFill>
                <a:srgbClr val="B8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 xmlns:a16="http://schemas.microsoft.com/office/drawing/2014/main" id="{68460C7E-D029-44B0-889C-9063286F5198}"/>
                </a:ext>
              </a:extLst>
            </p:cNvPr>
            <p:cNvSpPr txBox="1"/>
            <p:nvPr/>
          </p:nvSpPr>
          <p:spPr>
            <a:xfrm>
              <a:off x="7801382" y="1917648"/>
              <a:ext cx="1794081" cy="461665"/>
            </a:xfrm>
            <a:prstGeom prst="rect">
              <a:avLst/>
            </a:prstGeom>
            <a:noFill/>
          </p:spPr>
          <p:txBody>
            <a:bodyPr wrap="none" rtlCol="0">
              <a:spAutoFit/>
            </a:bodyPr>
            <a:lstStyle/>
            <a:p>
              <a:r>
                <a:rPr lang="en-US" altLang="zh-CN" sz="2400" dirty="0">
                  <a:solidFill>
                    <a:srgbClr val="B88B05"/>
                  </a:solidFill>
                  <a:cs typeface="+mn-ea"/>
                  <a:sym typeface="+mn-lt"/>
                </a:rPr>
                <a:t>Introduction</a:t>
              </a:r>
              <a:endParaRPr lang="zh-CN" altLang="en-US" sz="2400" dirty="0">
                <a:solidFill>
                  <a:srgbClr val="B88B05"/>
                </a:solidFill>
                <a:cs typeface="+mn-ea"/>
                <a:sym typeface="+mn-lt"/>
              </a:endParaRPr>
            </a:p>
          </p:txBody>
        </p:sp>
        <p:pic>
          <p:nvPicPr>
            <p:cNvPr id="14" name="图片 13">
              <a:extLst>
                <a:ext uri="{FF2B5EF4-FFF2-40B4-BE49-F238E27FC236}">
                  <a16:creationId xmlns="" xmlns:a16="http://schemas.microsoft.com/office/drawing/2014/main" id="{F0FFD883-BB03-400C-9B56-1E32990DE9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5687" y="725487"/>
              <a:ext cx="760413" cy="760413"/>
            </a:xfrm>
            <a:prstGeom prst="rect">
              <a:avLst/>
            </a:prstGeom>
          </p:spPr>
        </p:pic>
        <p:sp>
          <p:nvSpPr>
            <p:cNvPr id="15" name="文本框 14">
              <a:extLst>
                <a:ext uri="{FF2B5EF4-FFF2-40B4-BE49-F238E27FC236}">
                  <a16:creationId xmlns="" xmlns:a16="http://schemas.microsoft.com/office/drawing/2014/main" id="{5CF6E9AF-E8DF-4598-B4E9-4D397A59915A}"/>
                </a:ext>
              </a:extLst>
            </p:cNvPr>
            <p:cNvSpPr txBox="1"/>
            <p:nvPr/>
          </p:nvSpPr>
          <p:spPr>
            <a:xfrm>
              <a:off x="6181506" y="813304"/>
              <a:ext cx="639919" cy="584775"/>
            </a:xfrm>
            <a:prstGeom prst="rect">
              <a:avLst/>
            </a:prstGeom>
            <a:noFill/>
          </p:spPr>
          <p:txBody>
            <a:bodyPr wrap="none" rtlCol="0">
              <a:spAutoFit/>
            </a:bodyPr>
            <a:lstStyle/>
            <a:p>
              <a:r>
                <a:rPr lang="en-US" altLang="zh-CN" sz="3200" dirty="0">
                  <a:solidFill>
                    <a:schemeClr val="bg1"/>
                  </a:solidFill>
                  <a:cs typeface="+mn-ea"/>
                  <a:sym typeface="+mn-lt"/>
                </a:rPr>
                <a:t>01</a:t>
              </a:r>
              <a:endParaRPr lang="zh-CN" altLang="en-US" sz="3200" dirty="0">
                <a:solidFill>
                  <a:schemeClr val="bg1"/>
                </a:solidFill>
                <a:cs typeface="+mn-ea"/>
                <a:sym typeface="+mn-lt"/>
              </a:endParaRPr>
            </a:p>
          </p:txBody>
        </p:sp>
      </p:grpSp>
    </p:spTree>
    <p:extLst>
      <p:ext uri="{BB962C8B-B14F-4D97-AF65-F5344CB8AC3E}">
        <p14:creationId xmlns:p14="http://schemas.microsoft.com/office/powerpoint/2010/main" val="101746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D8A69C85-E628-4EBB-AB81-FAFD30CDED5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1704838">
            <a:off x="2041558" y="1026833"/>
            <a:ext cx="3090455" cy="5245322"/>
          </a:xfrm>
          <a:prstGeom prst="rect">
            <a:avLst/>
          </a:prstGeom>
        </p:spPr>
      </p:pic>
      <p:sp>
        <p:nvSpPr>
          <p:cNvPr id="4" name="矩形 3">
            <a:extLst>
              <a:ext uri="{FF2B5EF4-FFF2-40B4-BE49-F238E27FC236}">
                <a16:creationId xmlns="" xmlns:a16="http://schemas.microsoft.com/office/drawing/2014/main" id="{338D4BB8-3B92-45C0-87E4-BBBBA4ECDDC6}"/>
              </a:ext>
            </a:extLst>
          </p:cNvPr>
          <p:cNvSpPr/>
          <p:nvPr/>
        </p:nvSpPr>
        <p:spPr>
          <a:xfrm>
            <a:off x="1190624" y="1857983"/>
            <a:ext cx="3340299" cy="391416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8" name="图片 7">
            <a:extLst>
              <a:ext uri="{FF2B5EF4-FFF2-40B4-BE49-F238E27FC236}">
                <a16:creationId xmlns="" xmlns:a16="http://schemas.microsoft.com/office/drawing/2014/main" id="{DAD54778-6FE1-4036-8E09-5487BE63823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3120" y="5359940"/>
            <a:ext cx="876229" cy="1103111"/>
          </a:xfrm>
          <a:prstGeom prst="rect">
            <a:avLst/>
          </a:prstGeom>
        </p:spPr>
      </p:pic>
      <p:sp>
        <p:nvSpPr>
          <p:cNvPr id="10" name="文本框 9">
            <a:extLst>
              <a:ext uri="{FF2B5EF4-FFF2-40B4-BE49-F238E27FC236}">
                <a16:creationId xmlns="" xmlns:a16="http://schemas.microsoft.com/office/drawing/2014/main" id="{85CA6D2D-417E-464C-BF3B-D4D5A835B51B}"/>
              </a:ext>
            </a:extLst>
          </p:cNvPr>
          <p:cNvSpPr txBox="1"/>
          <p:nvPr/>
        </p:nvSpPr>
        <p:spPr>
          <a:xfrm>
            <a:off x="5569348" y="419055"/>
            <a:ext cx="6259485" cy="5632311"/>
          </a:xfrm>
          <a:prstGeom prst="rect">
            <a:avLst/>
          </a:prstGeom>
          <a:noFill/>
        </p:spPr>
        <p:txBody>
          <a:bodyPr wrap="square" rtlCol="0">
            <a:spAutoFit/>
          </a:bodyPr>
          <a:lstStyle/>
          <a:p>
            <a:r>
              <a:rPr lang="en-US" altLang="zh-CN" sz="2000" dirty="0" smtClean="0">
                <a:solidFill>
                  <a:srgbClr val="B88B05"/>
                </a:solidFill>
                <a:cs typeface="+mn-ea"/>
              </a:rPr>
              <a:t>Flower-drum </a:t>
            </a:r>
            <a:r>
              <a:rPr lang="en-US" altLang="zh-CN" sz="2000" dirty="0">
                <a:solidFill>
                  <a:srgbClr val="B88B05"/>
                </a:solidFill>
                <a:cs typeface="+mn-ea"/>
              </a:rPr>
              <a:t>opera (</a:t>
            </a:r>
            <a:r>
              <a:rPr lang="en-US" altLang="zh-CN" sz="2000" dirty="0" err="1">
                <a:solidFill>
                  <a:srgbClr val="B88B05"/>
                </a:solidFill>
                <a:cs typeface="+mn-ea"/>
              </a:rPr>
              <a:t>Huagu</a:t>
            </a:r>
            <a:r>
              <a:rPr lang="en-US" altLang="zh-CN" sz="2000" dirty="0">
                <a:solidFill>
                  <a:srgbClr val="B88B05"/>
                </a:solidFill>
                <a:cs typeface="+mn-ea"/>
              </a:rPr>
              <a:t> Opera) is the general term for "flower-drum" in various local small plays in China, which is mainly spread in Hunan, Hubei, Anhui, Zhejiang, and other places. It is one of the </a:t>
            </a:r>
            <a:r>
              <a:rPr lang="en-US" altLang="zh-CN" sz="2000" b="1" dirty="0">
                <a:solidFill>
                  <a:srgbClr val="B88B05"/>
                </a:solidFill>
                <a:cs typeface="+mn-ea"/>
              </a:rPr>
              <a:t>opera dramas </a:t>
            </a:r>
            <a:r>
              <a:rPr lang="en-US" altLang="zh-CN" sz="2000" dirty="0">
                <a:solidFill>
                  <a:srgbClr val="B88B05"/>
                </a:solidFill>
                <a:cs typeface="+mn-ea"/>
              </a:rPr>
              <a:t>developed on the basis of folk songs, minors, labor chants, and various local flower-drums (including flower-drum beaten(</a:t>
            </a:r>
            <a:r>
              <a:rPr lang="zh-CN" altLang="en-US" sz="2000" dirty="0">
                <a:solidFill>
                  <a:srgbClr val="B88B05"/>
                </a:solidFill>
                <a:cs typeface="+mn-ea"/>
              </a:rPr>
              <a:t>打花鼓</a:t>
            </a:r>
            <a:r>
              <a:rPr lang="en-US" altLang="zh-CN" sz="2000" dirty="0">
                <a:solidFill>
                  <a:srgbClr val="B88B05"/>
                </a:solidFill>
                <a:cs typeface="+mn-ea"/>
              </a:rPr>
              <a:t>), field flower-drum(</a:t>
            </a:r>
            <a:r>
              <a:rPr lang="zh-CN" altLang="en-US" sz="2000" dirty="0">
                <a:solidFill>
                  <a:srgbClr val="B88B05"/>
                </a:solidFill>
                <a:cs typeface="+mn-ea"/>
              </a:rPr>
              <a:t>地花鼓</a:t>
            </a:r>
            <a:r>
              <a:rPr lang="en-US" altLang="zh-CN" sz="2000" dirty="0">
                <a:solidFill>
                  <a:srgbClr val="B88B05"/>
                </a:solidFill>
                <a:cs typeface="+mn-ea"/>
              </a:rPr>
              <a:t>)— flower-drum lantern(</a:t>
            </a:r>
            <a:r>
              <a:rPr lang="zh-CN" altLang="en-US" sz="2000" dirty="0">
                <a:solidFill>
                  <a:srgbClr val="B88B05"/>
                </a:solidFill>
                <a:cs typeface="+mn-ea"/>
              </a:rPr>
              <a:t>花鼓灯</a:t>
            </a:r>
            <a:r>
              <a:rPr lang="en-US" altLang="zh-CN" sz="2000" dirty="0">
                <a:solidFill>
                  <a:srgbClr val="B88B05"/>
                </a:solidFill>
                <a:cs typeface="+mn-ea"/>
              </a:rPr>
              <a:t>)). At the end of the Ming Dynasty, Fan </a:t>
            </a:r>
            <a:r>
              <a:rPr lang="en-US" altLang="zh-CN" sz="2000" dirty="0" err="1">
                <a:solidFill>
                  <a:srgbClr val="B88B05"/>
                </a:solidFill>
                <a:cs typeface="+mn-ea"/>
              </a:rPr>
              <a:t>Wenruo's</a:t>
            </a:r>
            <a:r>
              <a:rPr lang="en-US" altLang="zh-CN" sz="2000" dirty="0">
                <a:solidFill>
                  <a:srgbClr val="B88B05"/>
                </a:solidFill>
                <a:cs typeface="+mn-ea"/>
              </a:rPr>
              <a:t> legendary works described the drama scene of singing the flower-drum, showing the original appearance of this art form. In the course of practice, it drew on the performance mode of local dramas, absorbed various artistic factors, and eventually developed into an independent local opera genre. Hunan flower-drum opera is sung in </a:t>
            </a:r>
            <a:r>
              <a:rPr lang="en-US" altLang="zh-CN" sz="2000" b="1" dirty="0">
                <a:solidFill>
                  <a:srgbClr val="B88B05"/>
                </a:solidFill>
                <a:cs typeface="+mn-ea"/>
              </a:rPr>
              <a:t>Hunan dialect</a:t>
            </a:r>
            <a:r>
              <a:rPr lang="en-US" altLang="zh-CN" sz="2000" dirty="0">
                <a:solidFill>
                  <a:srgbClr val="B88B05"/>
                </a:solidFill>
                <a:cs typeface="+mn-ea"/>
              </a:rPr>
              <a:t>, with a total of 123 traditional repertoires. It is popular in central Hunan, eastern Hunan, and </a:t>
            </a:r>
            <a:r>
              <a:rPr lang="en-US" altLang="zh-CN" sz="2000" dirty="0" err="1">
                <a:solidFill>
                  <a:srgbClr val="B88B05"/>
                </a:solidFill>
                <a:cs typeface="+mn-ea"/>
              </a:rPr>
              <a:t>Dongting</a:t>
            </a:r>
            <a:r>
              <a:rPr lang="en-US" altLang="zh-CN" sz="2000" dirty="0">
                <a:solidFill>
                  <a:srgbClr val="B88B05"/>
                </a:solidFill>
                <a:cs typeface="+mn-ea"/>
              </a:rPr>
              <a:t> Lake areas. </a:t>
            </a:r>
            <a:endParaRPr lang="zh-CN" altLang="en-US" sz="2000" dirty="0">
              <a:solidFill>
                <a:srgbClr val="B88B05"/>
              </a:solidFill>
              <a:cs typeface="+mn-ea"/>
              <a:sym typeface="+mn-lt"/>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1873" y="2052536"/>
            <a:ext cx="3109584" cy="3531141"/>
          </a:xfrm>
          <a:prstGeom prst="rect">
            <a:avLst/>
          </a:prstGeom>
        </p:spPr>
      </p:pic>
    </p:spTree>
    <p:extLst>
      <p:ext uri="{BB962C8B-B14F-4D97-AF65-F5344CB8AC3E}">
        <p14:creationId xmlns:p14="http://schemas.microsoft.com/office/powerpoint/2010/main" val="2158564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E7CC822F-4C02-40A9-86FC-849C2D6714A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24090" y="1500539"/>
            <a:ext cx="4107387" cy="5357461"/>
          </a:xfrm>
          <a:prstGeom prst="rect">
            <a:avLst/>
          </a:prstGeom>
        </p:spPr>
      </p:pic>
      <p:pic>
        <p:nvPicPr>
          <p:cNvPr id="8" name="图片 7">
            <a:extLst>
              <a:ext uri="{FF2B5EF4-FFF2-40B4-BE49-F238E27FC236}">
                <a16:creationId xmlns="" xmlns:a16="http://schemas.microsoft.com/office/drawing/2014/main" id="{CEEC6A23-7520-4B23-838A-FC4421ECF3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101" t="12797" r="9965" b="16163"/>
          <a:stretch/>
        </p:blipFill>
        <p:spPr>
          <a:xfrm>
            <a:off x="2120900" y="901700"/>
            <a:ext cx="4838700" cy="4826000"/>
          </a:xfrm>
          <a:prstGeom prst="rect">
            <a:avLst/>
          </a:prstGeom>
        </p:spPr>
      </p:pic>
      <p:pic>
        <p:nvPicPr>
          <p:cNvPr id="10" name="图片 9">
            <a:extLst>
              <a:ext uri="{FF2B5EF4-FFF2-40B4-BE49-F238E27FC236}">
                <a16:creationId xmlns="" xmlns:a16="http://schemas.microsoft.com/office/drawing/2014/main" id="{0719CF37-211D-4372-86B4-86C0BA9958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101" t="12797" r="9965" b="45797"/>
          <a:stretch/>
        </p:blipFill>
        <p:spPr>
          <a:xfrm>
            <a:off x="7838886" y="2540000"/>
            <a:ext cx="2964802" cy="1723500"/>
          </a:xfrm>
          <a:prstGeom prst="rect">
            <a:avLst/>
          </a:prstGeom>
        </p:spPr>
      </p:pic>
      <p:sp>
        <p:nvSpPr>
          <p:cNvPr id="7" name="矩形: 圆角 6">
            <a:extLst>
              <a:ext uri="{FF2B5EF4-FFF2-40B4-BE49-F238E27FC236}">
                <a16:creationId xmlns="" xmlns:a16="http://schemas.microsoft.com/office/drawing/2014/main" id="{407C1CD2-4C04-4D49-96CD-0816A16E618B}"/>
              </a:ext>
            </a:extLst>
          </p:cNvPr>
          <p:cNvSpPr/>
          <p:nvPr/>
        </p:nvSpPr>
        <p:spPr>
          <a:xfrm>
            <a:off x="2679367" y="2206100"/>
            <a:ext cx="6833265" cy="2057400"/>
          </a:xfrm>
          <a:prstGeom prst="roundRect">
            <a:avLst>
              <a:gd name="adj" fmla="val 12346"/>
            </a:avLst>
          </a:prstGeom>
          <a:blipFill>
            <a:blip r:embed="rId4"/>
            <a:tile tx="0" ty="0" sx="100000" sy="100000" flip="none" algn="tl"/>
          </a:blipFill>
          <a:ln>
            <a:solidFill>
              <a:srgbClr val="B8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a:extLst>
              <a:ext uri="{FF2B5EF4-FFF2-40B4-BE49-F238E27FC236}">
                <a16:creationId xmlns="" xmlns:a16="http://schemas.microsoft.com/office/drawing/2014/main" id="{F32B7446-9130-42C1-8FA2-706BB92DFDF1}"/>
              </a:ext>
            </a:extLst>
          </p:cNvPr>
          <p:cNvGrpSpPr/>
          <p:nvPr/>
        </p:nvGrpSpPr>
        <p:grpSpPr>
          <a:xfrm>
            <a:off x="3617075" y="1825893"/>
            <a:ext cx="5180013" cy="1991355"/>
            <a:chOff x="6135687" y="725487"/>
            <a:chExt cx="5180013" cy="1991355"/>
          </a:xfrm>
        </p:grpSpPr>
        <p:sp>
          <p:nvSpPr>
            <p:cNvPr id="12" name="矩形: 圆角 11">
              <a:extLst>
                <a:ext uri="{FF2B5EF4-FFF2-40B4-BE49-F238E27FC236}">
                  <a16:creationId xmlns="" xmlns:a16="http://schemas.microsoft.com/office/drawing/2014/main" id="{3A7D6686-97AC-4877-A5A1-F496E134CFB3}"/>
                </a:ext>
              </a:extLst>
            </p:cNvPr>
            <p:cNvSpPr/>
            <p:nvPr/>
          </p:nvSpPr>
          <p:spPr>
            <a:xfrm>
              <a:off x="6210300" y="832582"/>
              <a:ext cx="5105400" cy="565497"/>
            </a:xfrm>
            <a:prstGeom prst="roundRect">
              <a:avLst>
                <a:gd name="adj" fmla="val 50000"/>
              </a:avLst>
            </a:prstGeom>
            <a:gradFill>
              <a:gsLst>
                <a:gs pos="0">
                  <a:schemeClr val="bg1"/>
                </a:gs>
                <a:gs pos="100000">
                  <a:srgbClr val="B79159"/>
                </a:gs>
              </a:gsLst>
              <a:lin ang="2160000" scaled="0"/>
            </a:gradFill>
            <a:ln>
              <a:solidFill>
                <a:srgbClr val="B8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 xmlns:a16="http://schemas.microsoft.com/office/drawing/2014/main" id="{68460C7E-D029-44B0-889C-9063286F5198}"/>
                </a:ext>
              </a:extLst>
            </p:cNvPr>
            <p:cNvSpPr txBox="1"/>
            <p:nvPr/>
          </p:nvSpPr>
          <p:spPr>
            <a:xfrm>
              <a:off x="6899287" y="1885845"/>
              <a:ext cx="4015401" cy="830997"/>
            </a:xfrm>
            <a:prstGeom prst="rect">
              <a:avLst/>
            </a:prstGeom>
            <a:noFill/>
          </p:spPr>
          <p:txBody>
            <a:bodyPr wrap="square" rtlCol="0">
              <a:spAutoFit/>
            </a:bodyPr>
            <a:lstStyle/>
            <a:p>
              <a:r>
                <a:rPr lang="en-US" altLang="zh-CN" sz="2400" dirty="0">
                  <a:solidFill>
                    <a:srgbClr val="B88B05"/>
                  </a:solidFill>
                  <a:cs typeface="+mn-ea"/>
                  <a:sym typeface="+mn-lt"/>
                </a:rPr>
                <a:t>Origin and Development</a:t>
              </a:r>
              <a:endParaRPr lang="zh-CN" altLang="en-US" sz="2400" dirty="0">
                <a:solidFill>
                  <a:srgbClr val="B88B05"/>
                </a:solidFill>
                <a:cs typeface="+mn-ea"/>
                <a:sym typeface="+mn-lt"/>
              </a:endParaRPr>
            </a:p>
            <a:p>
              <a:endParaRPr lang="zh-CN" altLang="en-US" sz="2400" dirty="0">
                <a:solidFill>
                  <a:srgbClr val="B88B05"/>
                </a:solidFill>
                <a:cs typeface="+mn-ea"/>
                <a:sym typeface="+mn-lt"/>
              </a:endParaRPr>
            </a:p>
          </p:txBody>
        </p:sp>
        <p:pic>
          <p:nvPicPr>
            <p:cNvPr id="14" name="图片 13">
              <a:extLst>
                <a:ext uri="{FF2B5EF4-FFF2-40B4-BE49-F238E27FC236}">
                  <a16:creationId xmlns="" xmlns:a16="http://schemas.microsoft.com/office/drawing/2014/main" id="{F0FFD883-BB03-400C-9B56-1E32990DE9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5687" y="725487"/>
              <a:ext cx="760413" cy="760413"/>
            </a:xfrm>
            <a:prstGeom prst="rect">
              <a:avLst/>
            </a:prstGeom>
          </p:spPr>
        </p:pic>
        <p:sp>
          <p:nvSpPr>
            <p:cNvPr id="15" name="文本框 14">
              <a:extLst>
                <a:ext uri="{FF2B5EF4-FFF2-40B4-BE49-F238E27FC236}">
                  <a16:creationId xmlns="" xmlns:a16="http://schemas.microsoft.com/office/drawing/2014/main" id="{5CF6E9AF-E8DF-4598-B4E9-4D397A59915A}"/>
                </a:ext>
              </a:extLst>
            </p:cNvPr>
            <p:cNvSpPr txBox="1"/>
            <p:nvPr/>
          </p:nvSpPr>
          <p:spPr>
            <a:xfrm>
              <a:off x="6181506" y="813304"/>
              <a:ext cx="639919" cy="584775"/>
            </a:xfrm>
            <a:prstGeom prst="rect">
              <a:avLst/>
            </a:prstGeom>
            <a:noFill/>
          </p:spPr>
          <p:txBody>
            <a:bodyPr wrap="none" rtlCol="0">
              <a:spAutoFit/>
            </a:bodyPr>
            <a:lstStyle/>
            <a:p>
              <a:r>
                <a:rPr lang="en-US" altLang="zh-CN" sz="3200" dirty="0">
                  <a:solidFill>
                    <a:schemeClr val="bg1"/>
                  </a:solidFill>
                  <a:cs typeface="+mn-ea"/>
                  <a:sym typeface="+mn-lt"/>
                </a:rPr>
                <a:t>02</a:t>
              </a:r>
              <a:endParaRPr lang="zh-CN" altLang="en-US" sz="3200" dirty="0">
                <a:solidFill>
                  <a:schemeClr val="bg1"/>
                </a:solidFill>
                <a:cs typeface="+mn-ea"/>
                <a:sym typeface="+mn-lt"/>
              </a:endParaRPr>
            </a:p>
          </p:txBody>
        </p:sp>
      </p:grpSp>
    </p:spTree>
    <p:extLst>
      <p:ext uri="{BB962C8B-B14F-4D97-AF65-F5344CB8AC3E}">
        <p14:creationId xmlns:p14="http://schemas.microsoft.com/office/powerpoint/2010/main" val="2678583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a:extLst>
              <a:ext uri="{FF2B5EF4-FFF2-40B4-BE49-F238E27FC236}">
                <a16:creationId xmlns="" xmlns:a16="http://schemas.microsoft.com/office/drawing/2014/main" id="{194DF689-78AC-408B-81E7-32264C802BE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8828906">
            <a:off x="8566551" y="-2986149"/>
            <a:ext cx="4107387" cy="5357461"/>
          </a:xfrm>
          <a:prstGeom prst="rect">
            <a:avLst/>
          </a:prstGeom>
        </p:spPr>
      </p:pic>
      <p:pic>
        <p:nvPicPr>
          <p:cNvPr id="35" name="图片 34">
            <a:extLst>
              <a:ext uri="{FF2B5EF4-FFF2-40B4-BE49-F238E27FC236}">
                <a16:creationId xmlns="" xmlns:a16="http://schemas.microsoft.com/office/drawing/2014/main" id="{8CCB6F6E-57B0-4C72-89B3-94B703715D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3393958">
            <a:off x="-2834333" y="2671305"/>
            <a:ext cx="4040617" cy="6858000"/>
          </a:xfrm>
          <a:prstGeom prst="rect">
            <a:avLst/>
          </a:prstGeom>
        </p:spPr>
      </p:pic>
      <p:grpSp>
        <p:nvGrpSpPr>
          <p:cNvPr id="47" name="组合 46">
            <a:extLst>
              <a:ext uri="{FF2B5EF4-FFF2-40B4-BE49-F238E27FC236}">
                <a16:creationId xmlns="" xmlns:a16="http://schemas.microsoft.com/office/drawing/2014/main" id="{8CF1654B-791E-42E9-BD2D-C3ACE5C9B9CD}"/>
              </a:ext>
            </a:extLst>
          </p:cNvPr>
          <p:cNvGrpSpPr/>
          <p:nvPr/>
        </p:nvGrpSpPr>
        <p:grpSpPr>
          <a:xfrm>
            <a:off x="0" y="3465868"/>
            <a:ext cx="12192000" cy="2492990"/>
            <a:chOff x="0" y="3429000"/>
            <a:chExt cx="12192000" cy="2492990"/>
          </a:xfrm>
        </p:grpSpPr>
        <p:sp>
          <p:nvSpPr>
            <p:cNvPr id="34" name="矩形 33">
              <a:extLst>
                <a:ext uri="{FF2B5EF4-FFF2-40B4-BE49-F238E27FC236}">
                  <a16:creationId xmlns="" xmlns:a16="http://schemas.microsoft.com/office/drawing/2014/main" id="{35621BD2-FD24-4940-94A4-411A3C4D0073}"/>
                </a:ext>
              </a:extLst>
            </p:cNvPr>
            <p:cNvSpPr/>
            <p:nvPr/>
          </p:nvSpPr>
          <p:spPr>
            <a:xfrm>
              <a:off x="0" y="3429000"/>
              <a:ext cx="12192000" cy="2492990"/>
            </a:xfrm>
            <a:prstGeom prst="rect">
              <a:avLst/>
            </a:prstGeom>
            <a:solidFill>
              <a:srgbClr val="CCB18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 xmlns:a16="http://schemas.microsoft.com/office/drawing/2014/main" id="{F30C1979-DA12-42D4-9F04-A17171D17F9B}"/>
                </a:ext>
              </a:extLst>
            </p:cNvPr>
            <p:cNvGrpSpPr/>
            <p:nvPr/>
          </p:nvGrpSpPr>
          <p:grpSpPr>
            <a:xfrm>
              <a:off x="913122" y="3429000"/>
              <a:ext cx="2093543" cy="2120900"/>
              <a:chOff x="2106406" y="1079500"/>
              <a:chExt cx="2093543" cy="2120900"/>
            </a:xfrm>
          </p:grpSpPr>
          <p:grpSp>
            <p:nvGrpSpPr>
              <p:cNvPr id="5" name="组合 4">
                <a:extLst>
                  <a:ext uri="{FF2B5EF4-FFF2-40B4-BE49-F238E27FC236}">
                    <a16:creationId xmlns="" xmlns:a16="http://schemas.microsoft.com/office/drawing/2014/main" id="{B17EEC56-4126-4C4C-9FD4-E8EE8D0807A3}"/>
                  </a:ext>
                </a:extLst>
              </p:cNvPr>
              <p:cNvGrpSpPr/>
              <p:nvPr/>
            </p:nvGrpSpPr>
            <p:grpSpPr>
              <a:xfrm>
                <a:off x="2106406" y="1079500"/>
                <a:ext cx="2093543" cy="2120900"/>
                <a:chOff x="2106406" y="1079500"/>
                <a:chExt cx="2319194" cy="2349500"/>
              </a:xfrm>
            </p:grpSpPr>
            <p:pic>
              <p:nvPicPr>
                <p:cNvPr id="2" name="图片 1">
                  <a:extLst>
                    <a:ext uri="{FF2B5EF4-FFF2-40B4-BE49-F238E27FC236}">
                      <a16:creationId xmlns="" xmlns:a16="http://schemas.microsoft.com/office/drawing/2014/main" id="{A9B2F04D-0A1A-4FB9-B078-C36A9E8E6D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101" t="12797" r="9965" b="45797"/>
                <a:stretch/>
              </p:blipFill>
              <p:spPr>
                <a:xfrm>
                  <a:off x="2106406" y="1079500"/>
                  <a:ext cx="2097294" cy="1219200"/>
                </a:xfrm>
                <a:prstGeom prst="rect">
                  <a:avLst/>
                </a:prstGeom>
              </p:spPr>
            </p:pic>
            <p:sp>
              <p:nvSpPr>
                <p:cNvPr id="3" name="矩形: 圆角 2">
                  <a:extLst>
                    <a:ext uri="{FF2B5EF4-FFF2-40B4-BE49-F238E27FC236}">
                      <a16:creationId xmlns="" xmlns:a16="http://schemas.microsoft.com/office/drawing/2014/main" id="{A618CF99-4D8D-4D46-AE44-66DE97613325}"/>
                    </a:ext>
                  </a:extLst>
                </p:cNvPr>
                <p:cNvSpPr/>
                <p:nvPr/>
              </p:nvSpPr>
              <p:spPr>
                <a:xfrm>
                  <a:off x="2590467" y="1839650"/>
                  <a:ext cx="1223423" cy="1589350"/>
                </a:xfrm>
                <a:prstGeom prst="roundRect">
                  <a:avLst>
                    <a:gd name="adj" fmla="val 12346"/>
                  </a:avLst>
                </a:prstGeom>
                <a:blipFill>
                  <a:blip r:embed="rId5"/>
                  <a:tile tx="0" ty="0" sx="100000" sy="100000" flip="none" algn="tl"/>
                </a:blipFill>
                <a:ln>
                  <a:solidFill>
                    <a:srgbClr val="B8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CFB994AB-2249-4058-A819-201F51E04BD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0101" t="12797" r="9965" b="45797"/>
                <a:stretch/>
              </p:blipFill>
              <p:spPr>
                <a:xfrm>
                  <a:off x="3202178" y="2703250"/>
                  <a:ext cx="1223422" cy="711200"/>
                </a:xfrm>
                <a:prstGeom prst="rect">
                  <a:avLst/>
                </a:prstGeom>
              </p:spPr>
            </p:pic>
          </p:grpSp>
          <p:sp>
            <p:nvSpPr>
              <p:cNvPr id="6" name="文本框 5">
                <a:extLst>
                  <a:ext uri="{FF2B5EF4-FFF2-40B4-BE49-F238E27FC236}">
                    <a16:creationId xmlns="" xmlns:a16="http://schemas.microsoft.com/office/drawing/2014/main" id="{8AF3E855-68D3-4D4B-8237-A944689D10EC}"/>
                  </a:ext>
                </a:extLst>
              </p:cNvPr>
              <p:cNvSpPr txBox="1"/>
              <p:nvPr/>
            </p:nvSpPr>
            <p:spPr>
              <a:xfrm>
                <a:off x="2542855" y="2000533"/>
                <a:ext cx="1104900" cy="369332"/>
              </a:xfrm>
              <a:prstGeom prst="rect">
                <a:avLst/>
              </a:prstGeom>
              <a:noFill/>
            </p:spPr>
            <p:txBody>
              <a:bodyPr wrap="square" rtlCol="0">
                <a:spAutoFit/>
              </a:bodyPr>
              <a:lstStyle/>
              <a:p>
                <a:pPr algn="ctr"/>
                <a:endParaRPr lang="zh-CN" altLang="en-US" dirty="0">
                  <a:solidFill>
                    <a:srgbClr val="B88B05"/>
                  </a:solidFill>
                  <a:cs typeface="+mn-ea"/>
                  <a:sym typeface="+mn-lt"/>
                </a:endParaRPr>
              </a:p>
            </p:txBody>
          </p:sp>
        </p:grpSp>
      </p:grpSp>
      <p:grpSp>
        <p:nvGrpSpPr>
          <p:cNvPr id="46" name="组合 45">
            <a:extLst>
              <a:ext uri="{FF2B5EF4-FFF2-40B4-BE49-F238E27FC236}">
                <a16:creationId xmlns="" xmlns:a16="http://schemas.microsoft.com/office/drawing/2014/main" id="{6BDD2C25-2E02-454C-93FA-FEA8EAE43D08}"/>
              </a:ext>
            </a:extLst>
          </p:cNvPr>
          <p:cNvGrpSpPr/>
          <p:nvPr/>
        </p:nvGrpSpPr>
        <p:grpSpPr>
          <a:xfrm>
            <a:off x="-56941" y="429277"/>
            <a:ext cx="12192000" cy="2492990"/>
            <a:chOff x="0" y="537953"/>
            <a:chExt cx="12192000" cy="2492990"/>
          </a:xfrm>
        </p:grpSpPr>
        <p:sp>
          <p:nvSpPr>
            <p:cNvPr id="37" name="矩形 36">
              <a:extLst>
                <a:ext uri="{FF2B5EF4-FFF2-40B4-BE49-F238E27FC236}">
                  <a16:creationId xmlns="" xmlns:a16="http://schemas.microsoft.com/office/drawing/2014/main" id="{6C269EA3-BBEF-4A88-8EA8-1E457B6CC949}"/>
                </a:ext>
              </a:extLst>
            </p:cNvPr>
            <p:cNvSpPr/>
            <p:nvPr/>
          </p:nvSpPr>
          <p:spPr>
            <a:xfrm>
              <a:off x="0" y="537953"/>
              <a:ext cx="12192000" cy="2492990"/>
            </a:xfrm>
            <a:prstGeom prst="rect">
              <a:avLst/>
            </a:prstGeom>
            <a:solidFill>
              <a:srgbClr val="B8C2BA">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8" name="组合 37">
              <a:extLst>
                <a:ext uri="{FF2B5EF4-FFF2-40B4-BE49-F238E27FC236}">
                  <a16:creationId xmlns="" xmlns:a16="http://schemas.microsoft.com/office/drawing/2014/main" id="{7ED1515F-70DF-4980-BF8A-0DBA2BDC3028}"/>
                </a:ext>
              </a:extLst>
            </p:cNvPr>
            <p:cNvGrpSpPr/>
            <p:nvPr/>
          </p:nvGrpSpPr>
          <p:grpSpPr>
            <a:xfrm>
              <a:off x="9401757" y="556575"/>
              <a:ext cx="2093543" cy="2120900"/>
              <a:chOff x="2106406" y="1079500"/>
              <a:chExt cx="2093543" cy="2120900"/>
            </a:xfrm>
          </p:grpSpPr>
          <p:grpSp>
            <p:nvGrpSpPr>
              <p:cNvPr id="39" name="组合 38">
                <a:extLst>
                  <a:ext uri="{FF2B5EF4-FFF2-40B4-BE49-F238E27FC236}">
                    <a16:creationId xmlns="" xmlns:a16="http://schemas.microsoft.com/office/drawing/2014/main" id="{20597655-2565-4B69-B57D-A59BAA29B73C}"/>
                  </a:ext>
                </a:extLst>
              </p:cNvPr>
              <p:cNvGrpSpPr/>
              <p:nvPr/>
            </p:nvGrpSpPr>
            <p:grpSpPr>
              <a:xfrm>
                <a:off x="2106406" y="1079500"/>
                <a:ext cx="2093543" cy="2120900"/>
                <a:chOff x="2106406" y="1079500"/>
                <a:chExt cx="2319194" cy="2349500"/>
              </a:xfrm>
            </p:grpSpPr>
            <p:pic>
              <p:nvPicPr>
                <p:cNvPr id="41" name="图片 40">
                  <a:extLst>
                    <a:ext uri="{FF2B5EF4-FFF2-40B4-BE49-F238E27FC236}">
                      <a16:creationId xmlns="" xmlns:a16="http://schemas.microsoft.com/office/drawing/2014/main" id="{2D95BCA7-B180-47E4-ABF2-B751DAD8329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101" t="12797" r="9965" b="45797"/>
                <a:stretch/>
              </p:blipFill>
              <p:spPr>
                <a:xfrm>
                  <a:off x="2106406" y="1079500"/>
                  <a:ext cx="2097294" cy="1219200"/>
                </a:xfrm>
                <a:prstGeom prst="rect">
                  <a:avLst/>
                </a:prstGeom>
              </p:spPr>
            </p:pic>
            <p:sp>
              <p:nvSpPr>
                <p:cNvPr id="42" name="矩形: 圆角 41">
                  <a:extLst>
                    <a:ext uri="{FF2B5EF4-FFF2-40B4-BE49-F238E27FC236}">
                      <a16:creationId xmlns="" xmlns:a16="http://schemas.microsoft.com/office/drawing/2014/main" id="{3A9C4FD3-FCD1-46D0-B275-E08F12478803}"/>
                    </a:ext>
                  </a:extLst>
                </p:cNvPr>
                <p:cNvSpPr/>
                <p:nvPr/>
              </p:nvSpPr>
              <p:spPr>
                <a:xfrm>
                  <a:off x="2590467" y="1839650"/>
                  <a:ext cx="1223423" cy="1589350"/>
                </a:xfrm>
                <a:prstGeom prst="roundRect">
                  <a:avLst>
                    <a:gd name="adj" fmla="val 12346"/>
                  </a:avLst>
                </a:prstGeom>
                <a:blipFill>
                  <a:blip r:embed="rId5"/>
                  <a:tile tx="0" ty="0" sx="100000" sy="100000" flip="none" algn="tl"/>
                </a:blipFill>
                <a:ln>
                  <a:solidFill>
                    <a:srgbClr val="B8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3" name="图片 42">
                  <a:extLst>
                    <a:ext uri="{FF2B5EF4-FFF2-40B4-BE49-F238E27FC236}">
                      <a16:creationId xmlns="" xmlns:a16="http://schemas.microsoft.com/office/drawing/2014/main" id="{9D6A259D-3C30-4734-979C-E31C1509622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0101" t="12797" r="9965" b="45797"/>
                <a:stretch/>
              </p:blipFill>
              <p:spPr>
                <a:xfrm>
                  <a:off x="3202178" y="2703250"/>
                  <a:ext cx="1223422" cy="711200"/>
                </a:xfrm>
                <a:prstGeom prst="rect">
                  <a:avLst/>
                </a:prstGeom>
              </p:spPr>
            </p:pic>
          </p:grpSp>
          <p:sp>
            <p:nvSpPr>
              <p:cNvPr id="40" name="文本框 39">
                <a:extLst>
                  <a:ext uri="{FF2B5EF4-FFF2-40B4-BE49-F238E27FC236}">
                    <a16:creationId xmlns="" xmlns:a16="http://schemas.microsoft.com/office/drawing/2014/main" id="{BCEC0734-E925-43F7-BC49-842F552F944B}"/>
                  </a:ext>
                </a:extLst>
              </p:cNvPr>
              <p:cNvSpPr txBox="1"/>
              <p:nvPr/>
            </p:nvSpPr>
            <p:spPr>
              <a:xfrm>
                <a:off x="2542855" y="2000533"/>
                <a:ext cx="1104900" cy="369332"/>
              </a:xfrm>
              <a:prstGeom prst="rect">
                <a:avLst/>
              </a:prstGeom>
              <a:noFill/>
            </p:spPr>
            <p:txBody>
              <a:bodyPr wrap="square" rtlCol="0">
                <a:spAutoFit/>
              </a:bodyPr>
              <a:lstStyle/>
              <a:p>
                <a:pPr algn="ctr"/>
                <a:endParaRPr lang="zh-CN" altLang="en-US" dirty="0">
                  <a:solidFill>
                    <a:srgbClr val="B88B05"/>
                  </a:solidFill>
                  <a:cs typeface="+mn-ea"/>
                  <a:sym typeface="+mn-lt"/>
                </a:endParaRPr>
              </a:p>
            </p:txBody>
          </p:sp>
        </p:grpSp>
      </p:grpSp>
      <p:sp>
        <p:nvSpPr>
          <p:cNvPr id="9" name="矩形 8"/>
          <p:cNvSpPr/>
          <p:nvPr/>
        </p:nvSpPr>
        <p:spPr>
          <a:xfrm>
            <a:off x="622998" y="998186"/>
            <a:ext cx="8721818" cy="1754326"/>
          </a:xfrm>
          <a:prstGeom prst="rect">
            <a:avLst/>
          </a:prstGeom>
        </p:spPr>
        <p:txBody>
          <a:bodyPr wrap="square">
            <a:spAutoFit/>
          </a:bodyPr>
          <a:lstStyle/>
          <a:p>
            <a:r>
              <a:rPr lang="en-US" altLang="zh-CN" dirty="0">
                <a:solidFill>
                  <a:srgbClr val="7B5C03"/>
                </a:solidFill>
                <a:cs typeface="+mn-ea"/>
              </a:rPr>
              <a:t>The origin of Hunan flower-drum Opera can be traced back to the </a:t>
            </a:r>
            <a:r>
              <a:rPr lang="en-US" altLang="zh-CN" b="1" u="sng" dirty="0">
                <a:solidFill>
                  <a:srgbClr val="7B5C03"/>
                </a:solidFill>
                <a:cs typeface="+mn-ea"/>
              </a:rPr>
              <a:t>recreational folk entertainment song and dance performances that appeared in Qing Dynasty</a:t>
            </a:r>
            <a:r>
              <a:rPr lang="en-US" altLang="zh-CN" dirty="0">
                <a:solidFill>
                  <a:srgbClr val="7B5C03"/>
                </a:solidFill>
                <a:cs typeface="+mn-ea"/>
              </a:rPr>
              <a:t>. </a:t>
            </a:r>
            <a:r>
              <a:rPr lang="en-US" altLang="zh-CN" i="1" dirty="0">
                <a:solidFill>
                  <a:srgbClr val="7B5C03"/>
                </a:solidFill>
                <a:cs typeface="+mn-ea"/>
              </a:rPr>
              <a:t>The County Annals of </a:t>
            </a:r>
            <a:r>
              <a:rPr lang="en-US" altLang="zh-CN" i="1" dirty="0" err="1">
                <a:solidFill>
                  <a:srgbClr val="7B5C03"/>
                </a:solidFill>
                <a:cs typeface="+mn-ea"/>
              </a:rPr>
              <a:t>Liuyang</a:t>
            </a:r>
            <a:r>
              <a:rPr lang="en-US" altLang="zh-CN" dirty="0">
                <a:solidFill>
                  <a:srgbClr val="7B5C03"/>
                </a:solidFill>
                <a:cs typeface="+mn-ea"/>
              </a:rPr>
              <a:t>(《</a:t>
            </a:r>
            <a:r>
              <a:rPr lang="zh-CN" altLang="en-US" dirty="0">
                <a:solidFill>
                  <a:srgbClr val="7B5C03"/>
                </a:solidFill>
                <a:cs typeface="+mn-ea"/>
              </a:rPr>
              <a:t>浏阳县志</a:t>
            </a:r>
            <a:r>
              <a:rPr lang="en-US" altLang="zh-CN" dirty="0">
                <a:solidFill>
                  <a:srgbClr val="7B5C03"/>
                </a:solidFill>
                <a:cs typeface="+mn-ea"/>
              </a:rPr>
              <a:t>》), published during the </a:t>
            </a:r>
            <a:r>
              <a:rPr lang="en-US" altLang="zh-CN" dirty="0" err="1">
                <a:solidFill>
                  <a:srgbClr val="7B5C03"/>
                </a:solidFill>
                <a:cs typeface="+mn-ea"/>
              </a:rPr>
              <a:t>Jiaqing</a:t>
            </a:r>
            <a:r>
              <a:rPr lang="en-US" altLang="zh-CN" dirty="0">
                <a:solidFill>
                  <a:srgbClr val="7B5C03"/>
                </a:solidFill>
                <a:cs typeface="+mn-ea"/>
              </a:rPr>
              <a:t> period of the Qing Dynasty, recorded the early Hunan flower-drum opera. People sang and danced in their spare time to relieve fatigue. The main sings are folk minor tunes and brand tunes. </a:t>
            </a:r>
            <a:endParaRPr lang="zh-CN" altLang="en-US" dirty="0">
              <a:solidFill>
                <a:srgbClr val="7B5C03"/>
              </a:solidFill>
              <a:cs typeface="+mn-ea"/>
            </a:endParaRPr>
          </a:p>
        </p:txBody>
      </p:sp>
      <p:sp>
        <p:nvSpPr>
          <p:cNvPr id="10" name="矩形 9"/>
          <p:cNvSpPr/>
          <p:nvPr/>
        </p:nvSpPr>
        <p:spPr>
          <a:xfrm>
            <a:off x="3158532" y="3585448"/>
            <a:ext cx="6096000" cy="2308324"/>
          </a:xfrm>
          <a:prstGeom prst="rect">
            <a:avLst/>
          </a:prstGeom>
        </p:spPr>
        <p:txBody>
          <a:bodyPr>
            <a:spAutoFit/>
          </a:bodyPr>
          <a:lstStyle/>
          <a:p>
            <a:r>
              <a:rPr lang="en-US" altLang="zh-CN" dirty="0">
                <a:solidFill>
                  <a:srgbClr val="7B5C03"/>
                </a:solidFill>
                <a:cs typeface="+mn-ea"/>
              </a:rPr>
              <a:t>Over</a:t>
            </a:r>
            <a:r>
              <a:rPr lang="en-US" altLang="zh-CN" dirty="0"/>
              <a:t> </a:t>
            </a:r>
            <a:r>
              <a:rPr lang="en-US" altLang="zh-CN" dirty="0">
                <a:solidFill>
                  <a:srgbClr val="7B5C03"/>
                </a:solidFill>
                <a:cs typeface="+mn-ea"/>
              </a:rPr>
              <a:t>time, the early flower-drum gradually developed into a </a:t>
            </a:r>
            <a:r>
              <a:rPr lang="en-US" altLang="zh-CN" b="1" u="sng" dirty="0">
                <a:solidFill>
                  <a:srgbClr val="7B5C03"/>
                </a:solidFill>
                <a:cs typeface="+mn-ea"/>
              </a:rPr>
              <a:t>professional or semi-professional song and dance show with audiences and actors</a:t>
            </a:r>
            <a:r>
              <a:rPr lang="en-US" altLang="zh-CN" dirty="0">
                <a:solidFill>
                  <a:srgbClr val="7B5C03"/>
                </a:solidFill>
                <a:cs typeface="+mn-ea"/>
              </a:rPr>
              <a:t>. During the reign of </a:t>
            </a:r>
            <a:r>
              <a:rPr lang="en-US" altLang="zh-CN" dirty="0" err="1">
                <a:solidFill>
                  <a:srgbClr val="7B5C03"/>
                </a:solidFill>
                <a:cs typeface="+mn-ea"/>
              </a:rPr>
              <a:t>Guangxu</a:t>
            </a:r>
            <a:r>
              <a:rPr lang="en-US" altLang="zh-CN" dirty="0">
                <a:solidFill>
                  <a:srgbClr val="7B5C03"/>
                </a:solidFill>
                <a:cs typeface="+mn-ea"/>
              </a:rPr>
              <a:t>, this kind of small singing and dancing troupe often held some seasonal performances in the countryside, and then the field flower-drum was called the "flower-drum opera" by convention. (Zeng </a:t>
            </a:r>
            <a:r>
              <a:rPr lang="en-US" altLang="zh-CN" dirty="0" err="1">
                <a:solidFill>
                  <a:srgbClr val="7B5C03"/>
                </a:solidFill>
                <a:cs typeface="+mn-ea"/>
              </a:rPr>
              <a:t>Dingling</a:t>
            </a:r>
            <a:r>
              <a:rPr lang="en-US" altLang="zh-CN" dirty="0">
                <a:solidFill>
                  <a:srgbClr val="7B5C03"/>
                </a:solidFill>
                <a:cs typeface="+mn-ea"/>
              </a:rPr>
              <a:t>, 2020, 14) </a:t>
            </a:r>
            <a:endParaRPr lang="zh-CN" altLang="en-US" dirty="0">
              <a:solidFill>
                <a:srgbClr val="7B5C03"/>
              </a:solidFill>
              <a:cs typeface="+mn-ea"/>
            </a:endParaRPr>
          </a:p>
        </p:txBody>
      </p:sp>
    </p:spTree>
    <p:extLst>
      <p:ext uri="{BB962C8B-B14F-4D97-AF65-F5344CB8AC3E}">
        <p14:creationId xmlns:p14="http://schemas.microsoft.com/office/powerpoint/2010/main" val="505145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a:extLst>
              <a:ext uri="{FF2B5EF4-FFF2-40B4-BE49-F238E27FC236}">
                <a16:creationId xmlns="" xmlns:a16="http://schemas.microsoft.com/office/drawing/2014/main" id="{194DF689-78AC-408B-81E7-32264C802BE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8828906">
            <a:off x="8566551" y="-2986149"/>
            <a:ext cx="4107387" cy="5357461"/>
          </a:xfrm>
          <a:prstGeom prst="rect">
            <a:avLst/>
          </a:prstGeom>
        </p:spPr>
      </p:pic>
      <p:pic>
        <p:nvPicPr>
          <p:cNvPr id="35" name="图片 34">
            <a:extLst>
              <a:ext uri="{FF2B5EF4-FFF2-40B4-BE49-F238E27FC236}">
                <a16:creationId xmlns="" xmlns:a16="http://schemas.microsoft.com/office/drawing/2014/main" id="{8CCB6F6E-57B0-4C72-89B3-94B703715D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3393958">
            <a:off x="-2834333" y="2671305"/>
            <a:ext cx="4040617" cy="6858000"/>
          </a:xfrm>
          <a:prstGeom prst="rect">
            <a:avLst/>
          </a:prstGeom>
        </p:spPr>
      </p:pic>
      <p:sp>
        <p:nvSpPr>
          <p:cNvPr id="34" name="矩形 33">
            <a:extLst>
              <a:ext uri="{FF2B5EF4-FFF2-40B4-BE49-F238E27FC236}">
                <a16:creationId xmlns="" xmlns:a16="http://schemas.microsoft.com/office/drawing/2014/main" id="{35621BD2-FD24-4940-94A4-411A3C4D0073}"/>
              </a:ext>
            </a:extLst>
          </p:cNvPr>
          <p:cNvSpPr/>
          <p:nvPr/>
        </p:nvSpPr>
        <p:spPr>
          <a:xfrm>
            <a:off x="0" y="3429000"/>
            <a:ext cx="12192000" cy="3042138"/>
          </a:xfrm>
          <a:prstGeom prst="rect">
            <a:avLst/>
          </a:prstGeom>
          <a:solidFill>
            <a:srgbClr val="CCB18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 xmlns:a16="http://schemas.microsoft.com/office/drawing/2014/main" id="{99DF30A9-3B43-48BC-8693-DD8AAEE2B7D9}"/>
              </a:ext>
            </a:extLst>
          </p:cNvPr>
          <p:cNvGrpSpPr/>
          <p:nvPr/>
        </p:nvGrpSpPr>
        <p:grpSpPr>
          <a:xfrm>
            <a:off x="922287" y="1048088"/>
            <a:ext cx="2201052" cy="4933033"/>
            <a:chOff x="1998897" y="1079500"/>
            <a:chExt cx="2201052" cy="4933033"/>
          </a:xfrm>
        </p:grpSpPr>
        <p:grpSp>
          <p:nvGrpSpPr>
            <p:cNvPr id="7" name="组合 6">
              <a:extLst>
                <a:ext uri="{FF2B5EF4-FFF2-40B4-BE49-F238E27FC236}">
                  <a16:creationId xmlns="" xmlns:a16="http://schemas.microsoft.com/office/drawing/2014/main" id="{F30C1979-DA12-42D4-9F04-A17171D17F9B}"/>
                </a:ext>
              </a:extLst>
            </p:cNvPr>
            <p:cNvGrpSpPr/>
            <p:nvPr/>
          </p:nvGrpSpPr>
          <p:grpSpPr>
            <a:xfrm>
              <a:off x="2106406" y="1079500"/>
              <a:ext cx="2093543" cy="2107767"/>
              <a:chOff x="2106406" y="1079500"/>
              <a:chExt cx="2093543" cy="2107767"/>
            </a:xfrm>
          </p:grpSpPr>
          <p:grpSp>
            <p:nvGrpSpPr>
              <p:cNvPr id="5" name="组合 4">
                <a:extLst>
                  <a:ext uri="{FF2B5EF4-FFF2-40B4-BE49-F238E27FC236}">
                    <a16:creationId xmlns="" xmlns:a16="http://schemas.microsoft.com/office/drawing/2014/main" id="{B17EEC56-4126-4C4C-9FD4-E8EE8D0807A3}"/>
                  </a:ext>
                </a:extLst>
              </p:cNvPr>
              <p:cNvGrpSpPr/>
              <p:nvPr/>
            </p:nvGrpSpPr>
            <p:grpSpPr>
              <a:xfrm>
                <a:off x="2106406" y="1079500"/>
                <a:ext cx="2093543" cy="2107767"/>
                <a:chOff x="2106406" y="1079500"/>
                <a:chExt cx="2319194" cy="2334951"/>
              </a:xfrm>
            </p:grpSpPr>
            <p:pic>
              <p:nvPicPr>
                <p:cNvPr id="2" name="图片 1">
                  <a:extLst>
                    <a:ext uri="{FF2B5EF4-FFF2-40B4-BE49-F238E27FC236}">
                      <a16:creationId xmlns="" xmlns:a16="http://schemas.microsoft.com/office/drawing/2014/main" id="{A9B2F04D-0A1A-4FB9-B078-C36A9E8E6D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101" t="12797" r="9965" b="45797"/>
                <a:stretch/>
              </p:blipFill>
              <p:spPr>
                <a:xfrm>
                  <a:off x="2106406" y="1079500"/>
                  <a:ext cx="2097294" cy="1219200"/>
                </a:xfrm>
                <a:prstGeom prst="rect">
                  <a:avLst/>
                </a:prstGeom>
              </p:spPr>
            </p:pic>
            <p:sp>
              <p:nvSpPr>
                <p:cNvPr id="3" name="矩形: 圆角 2">
                  <a:extLst>
                    <a:ext uri="{FF2B5EF4-FFF2-40B4-BE49-F238E27FC236}">
                      <a16:creationId xmlns="" xmlns:a16="http://schemas.microsoft.com/office/drawing/2014/main" id="{A618CF99-4D8D-4D46-AE44-66DE97613325}"/>
                    </a:ext>
                  </a:extLst>
                </p:cNvPr>
                <p:cNvSpPr/>
                <p:nvPr/>
              </p:nvSpPr>
              <p:spPr>
                <a:xfrm>
                  <a:off x="2590466" y="1825100"/>
                  <a:ext cx="1223423" cy="1589351"/>
                </a:xfrm>
                <a:prstGeom prst="roundRect">
                  <a:avLst>
                    <a:gd name="adj" fmla="val 12346"/>
                  </a:avLst>
                </a:prstGeom>
                <a:blipFill>
                  <a:blip r:embed="rId5"/>
                  <a:tile tx="0" ty="0" sx="100000" sy="100000" flip="none" algn="tl"/>
                </a:blipFill>
                <a:ln>
                  <a:solidFill>
                    <a:srgbClr val="B8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CFB994AB-2249-4058-A819-201F51E04BD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0101" t="12797" r="9965" b="45797"/>
                <a:stretch/>
              </p:blipFill>
              <p:spPr>
                <a:xfrm>
                  <a:off x="3202178" y="2703250"/>
                  <a:ext cx="1223422" cy="711200"/>
                </a:xfrm>
                <a:prstGeom prst="rect">
                  <a:avLst/>
                </a:prstGeom>
              </p:spPr>
            </p:pic>
          </p:grpSp>
          <p:sp>
            <p:nvSpPr>
              <p:cNvPr id="6" name="文本框 5">
                <a:extLst>
                  <a:ext uri="{FF2B5EF4-FFF2-40B4-BE49-F238E27FC236}">
                    <a16:creationId xmlns="" xmlns:a16="http://schemas.microsoft.com/office/drawing/2014/main" id="{8AF3E855-68D3-4D4B-8237-A944689D10EC}"/>
                  </a:ext>
                </a:extLst>
              </p:cNvPr>
              <p:cNvSpPr txBox="1"/>
              <p:nvPr/>
            </p:nvSpPr>
            <p:spPr>
              <a:xfrm>
                <a:off x="2488582" y="2060898"/>
                <a:ext cx="1213960" cy="923330"/>
              </a:xfrm>
              <a:prstGeom prst="rect">
                <a:avLst/>
              </a:prstGeom>
              <a:noFill/>
            </p:spPr>
            <p:txBody>
              <a:bodyPr wrap="square" rtlCol="0">
                <a:spAutoFit/>
              </a:bodyPr>
              <a:lstStyle/>
              <a:p>
                <a:pPr algn="ctr"/>
                <a:r>
                  <a:rPr lang="en-US" altLang="zh-CN" sz="1400" dirty="0">
                    <a:solidFill>
                      <a:srgbClr val="B88B05"/>
                    </a:solidFill>
                    <a:cs typeface="+mn-ea"/>
                  </a:rPr>
                  <a:t>development of vocal tunes</a:t>
                </a:r>
                <a:endParaRPr lang="zh-CN" altLang="en-US" sz="1400" dirty="0">
                  <a:solidFill>
                    <a:srgbClr val="B88B05"/>
                  </a:solidFill>
                  <a:cs typeface="+mn-ea"/>
                </a:endParaRPr>
              </a:p>
              <a:p>
                <a:pPr algn="ctr"/>
                <a:endParaRPr lang="zh-CN" altLang="en-US" sz="1200" dirty="0">
                  <a:solidFill>
                    <a:srgbClr val="B88B05"/>
                  </a:solidFill>
                  <a:cs typeface="+mn-ea"/>
                  <a:sym typeface="+mn-lt"/>
                </a:endParaRPr>
              </a:p>
            </p:txBody>
          </p:sp>
        </p:grpSp>
        <p:sp>
          <p:nvSpPr>
            <p:cNvPr id="8" name="文本框 7">
              <a:extLst>
                <a:ext uri="{FF2B5EF4-FFF2-40B4-BE49-F238E27FC236}">
                  <a16:creationId xmlns="" xmlns:a16="http://schemas.microsoft.com/office/drawing/2014/main" id="{B18339EA-CBE0-4188-8FB9-355382CB7E63}"/>
                </a:ext>
              </a:extLst>
            </p:cNvPr>
            <p:cNvSpPr txBox="1"/>
            <p:nvPr/>
          </p:nvSpPr>
          <p:spPr>
            <a:xfrm>
              <a:off x="1998897" y="3550320"/>
              <a:ext cx="2193325" cy="2462213"/>
            </a:xfrm>
            <a:prstGeom prst="rect">
              <a:avLst/>
            </a:prstGeom>
            <a:noFill/>
          </p:spPr>
          <p:txBody>
            <a:bodyPr wrap="square" rtlCol="0">
              <a:spAutoFit/>
            </a:bodyPr>
            <a:lstStyle/>
            <a:p>
              <a:pPr algn="ctr"/>
              <a:r>
                <a:rPr lang="en-US" altLang="zh-CN" sz="1400" dirty="0"/>
                <a:t>I</a:t>
              </a:r>
              <a:r>
                <a:rPr lang="en-US" altLang="zh-CN" sz="1400" dirty="0" smtClean="0"/>
                <a:t>t </a:t>
              </a:r>
              <a:r>
                <a:rPr lang="en-US" altLang="zh-CN" sz="1400" dirty="0"/>
                <a:t>has gone through the stages of folk song, lantern </a:t>
              </a:r>
              <a:r>
                <a:rPr lang="en-US" altLang="zh-CN" sz="1400" dirty="0" smtClean="0"/>
                <a:t>tune(</a:t>
              </a:r>
              <a:r>
                <a:rPr lang="zh-CN" altLang="en-US" sz="1400" dirty="0"/>
                <a:t>灯</a:t>
              </a:r>
              <a:r>
                <a:rPr lang="zh-CN" altLang="en-US" sz="1400" dirty="0" smtClean="0"/>
                <a:t>调</a:t>
              </a:r>
              <a:r>
                <a:rPr lang="en-US" altLang="zh-CN" sz="1400" dirty="0" smtClean="0"/>
                <a:t>), fixed-melody(</a:t>
              </a:r>
              <a:r>
                <a:rPr lang="zh-CN" altLang="en-US" sz="1400" dirty="0" smtClean="0"/>
                <a:t>曲牌）</a:t>
              </a:r>
              <a:r>
                <a:rPr lang="en-US" altLang="zh-CN" sz="1400" dirty="0" smtClean="0"/>
                <a:t>, </a:t>
              </a:r>
              <a:r>
                <a:rPr lang="en-US" altLang="zh-CN" sz="1400" dirty="0"/>
                <a:t>opera-like </a:t>
              </a:r>
              <a:r>
                <a:rPr lang="en-US" altLang="zh-CN" sz="1400" dirty="0" err="1" smtClean="0"/>
                <a:t>Daluo</a:t>
              </a:r>
              <a:r>
                <a:rPr lang="en-US" altLang="zh-CN" sz="1400" dirty="0" smtClean="0"/>
                <a:t> </a:t>
              </a:r>
              <a:r>
                <a:rPr lang="en-US" altLang="zh-CN" sz="1400" dirty="0"/>
                <a:t>(playing </a:t>
              </a:r>
              <a:r>
                <a:rPr lang="en-US" altLang="zh-CN" sz="1400" dirty="0" smtClean="0"/>
                <a:t>gong</a:t>
              </a:r>
              <a:r>
                <a:rPr lang="zh-CN" altLang="en-US" sz="1400" dirty="0" smtClean="0"/>
                <a:t>打锣腔</a:t>
              </a:r>
              <a:r>
                <a:rPr lang="en-US" altLang="zh-CN" sz="1400" dirty="0" smtClean="0"/>
                <a:t>), </a:t>
              </a:r>
              <a:r>
                <a:rPr lang="en-US" altLang="zh-CN" sz="1400" dirty="0"/>
                <a:t>and Sichuan </a:t>
              </a:r>
              <a:r>
                <a:rPr lang="en-US" altLang="zh-CN" sz="1400" dirty="0" smtClean="0"/>
                <a:t>tune</a:t>
              </a:r>
              <a:r>
                <a:rPr lang="zh-CN" altLang="en-US" sz="1400" dirty="0" smtClean="0"/>
                <a:t>（川调）</a:t>
              </a:r>
              <a:r>
                <a:rPr lang="en-US" altLang="zh-CN" sz="1400" dirty="0" smtClean="0"/>
                <a:t> </a:t>
              </a:r>
              <a:r>
                <a:rPr lang="en-US" altLang="zh-CN" sz="1400" dirty="0"/>
                <a:t>to the confluence of various tunes. (Yin </a:t>
              </a:r>
              <a:r>
                <a:rPr lang="en-US" altLang="zh-CN" sz="1400" dirty="0" err="1"/>
                <a:t>Bokang</a:t>
              </a:r>
              <a:r>
                <a:rPr lang="en-US" altLang="zh-CN" sz="1400" dirty="0"/>
                <a:t>, 1997, 61) </a:t>
              </a:r>
              <a:endParaRPr lang="zh-CN" altLang="en-US" sz="1400" dirty="0"/>
            </a:p>
            <a:p>
              <a:pPr algn="ctr"/>
              <a:endParaRPr lang="zh-CN" altLang="en-US" sz="1400" dirty="0">
                <a:solidFill>
                  <a:schemeClr val="tx1">
                    <a:lumMod val="95000"/>
                    <a:lumOff val="5000"/>
                  </a:schemeClr>
                </a:solidFill>
                <a:cs typeface="+mn-ea"/>
                <a:sym typeface="+mn-lt"/>
              </a:endParaRPr>
            </a:p>
          </p:txBody>
        </p:sp>
      </p:grpSp>
      <p:grpSp>
        <p:nvGrpSpPr>
          <p:cNvPr id="10" name="组合 9">
            <a:extLst>
              <a:ext uri="{FF2B5EF4-FFF2-40B4-BE49-F238E27FC236}">
                <a16:creationId xmlns="" xmlns:a16="http://schemas.microsoft.com/office/drawing/2014/main" id="{3D1DD623-8C74-4C10-8ADC-308D3C8DE98C}"/>
              </a:ext>
            </a:extLst>
          </p:cNvPr>
          <p:cNvGrpSpPr/>
          <p:nvPr/>
        </p:nvGrpSpPr>
        <p:grpSpPr>
          <a:xfrm>
            <a:off x="3660778" y="1084013"/>
            <a:ext cx="3938953" cy="5297217"/>
            <a:chOff x="1351524" y="1079500"/>
            <a:chExt cx="3938953" cy="5297217"/>
          </a:xfrm>
        </p:grpSpPr>
        <p:grpSp>
          <p:nvGrpSpPr>
            <p:cNvPr id="13" name="组合 12">
              <a:extLst>
                <a:ext uri="{FF2B5EF4-FFF2-40B4-BE49-F238E27FC236}">
                  <a16:creationId xmlns="" xmlns:a16="http://schemas.microsoft.com/office/drawing/2014/main" id="{D0AB2E23-58B9-46C5-B5FA-89CBCBC3C638}"/>
                </a:ext>
              </a:extLst>
            </p:cNvPr>
            <p:cNvGrpSpPr/>
            <p:nvPr/>
          </p:nvGrpSpPr>
          <p:grpSpPr>
            <a:xfrm>
              <a:off x="2701138" y="1079500"/>
              <a:ext cx="2051517" cy="2147071"/>
              <a:chOff x="2765241" y="1079500"/>
              <a:chExt cx="2272639" cy="2378491"/>
            </a:xfrm>
          </p:grpSpPr>
          <p:pic>
            <p:nvPicPr>
              <p:cNvPr id="15" name="图片 14">
                <a:extLst>
                  <a:ext uri="{FF2B5EF4-FFF2-40B4-BE49-F238E27FC236}">
                    <a16:creationId xmlns="" xmlns:a16="http://schemas.microsoft.com/office/drawing/2014/main" id="{A9A34F6A-B216-467A-BF41-C2E0743453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101" t="12797" r="9965" b="45797"/>
              <a:stretch/>
            </p:blipFill>
            <p:spPr>
              <a:xfrm>
                <a:off x="2765241" y="1079500"/>
                <a:ext cx="2097294" cy="1219200"/>
              </a:xfrm>
              <a:prstGeom prst="rect">
                <a:avLst/>
              </a:prstGeom>
            </p:spPr>
          </p:pic>
          <p:sp>
            <p:nvSpPr>
              <p:cNvPr id="16" name="矩形: 圆角 15">
                <a:extLst>
                  <a:ext uri="{FF2B5EF4-FFF2-40B4-BE49-F238E27FC236}">
                    <a16:creationId xmlns="" xmlns:a16="http://schemas.microsoft.com/office/drawing/2014/main" id="{E8600044-09A2-4976-9369-9048373B71F8}"/>
                  </a:ext>
                </a:extLst>
              </p:cNvPr>
              <p:cNvSpPr/>
              <p:nvPr/>
            </p:nvSpPr>
            <p:spPr>
              <a:xfrm>
                <a:off x="3202746" y="1782829"/>
                <a:ext cx="1223423" cy="1589351"/>
              </a:xfrm>
              <a:prstGeom prst="roundRect">
                <a:avLst>
                  <a:gd name="adj" fmla="val 12346"/>
                </a:avLst>
              </a:prstGeom>
              <a:blipFill>
                <a:blip r:embed="rId5"/>
                <a:tile tx="0" ty="0" sx="100000" sy="100000" flip="none" algn="tl"/>
              </a:blipFill>
              <a:ln>
                <a:solidFill>
                  <a:srgbClr val="B8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a:extLst>
                  <a:ext uri="{FF2B5EF4-FFF2-40B4-BE49-F238E27FC236}">
                    <a16:creationId xmlns="" xmlns:a16="http://schemas.microsoft.com/office/drawing/2014/main" id="{BA025E7C-73AE-4AEF-BC56-DD8819CC358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0101" t="12797" r="9965" b="45797"/>
              <a:stretch/>
            </p:blipFill>
            <p:spPr>
              <a:xfrm>
                <a:off x="3814458" y="2746791"/>
                <a:ext cx="1223422" cy="711200"/>
              </a:xfrm>
              <a:prstGeom prst="rect">
                <a:avLst/>
              </a:prstGeom>
            </p:spPr>
          </p:pic>
        </p:grpSp>
        <p:sp>
          <p:nvSpPr>
            <p:cNvPr id="12" name="文本框 11">
              <a:extLst>
                <a:ext uri="{FF2B5EF4-FFF2-40B4-BE49-F238E27FC236}">
                  <a16:creationId xmlns="" xmlns:a16="http://schemas.microsoft.com/office/drawing/2014/main" id="{2938C781-C3C0-4944-BE63-049146CE0031}"/>
                </a:ext>
              </a:extLst>
            </p:cNvPr>
            <p:cNvSpPr txBox="1"/>
            <p:nvPr/>
          </p:nvSpPr>
          <p:spPr>
            <a:xfrm>
              <a:off x="1351524" y="3514395"/>
              <a:ext cx="3938953" cy="2862322"/>
            </a:xfrm>
            <a:prstGeom prst="rect">
              <a:avLst/>
            </a:prstGeom>
            <a:noFill/>
          </p:spPr>
          <p:txBody>
            <a:bodyPr wrap="square" rtlCol="0">
              <a:spAutoFit/>
            </a:bodyPr>
            <a:lstStyle/>
            <a:p>
              <a:pPr algn="ctr"/>
              <a:r>
                <a:rPr lang="en-US" altLang="zh-CN" sz="1400" dirty="0"/>
                <a:t>I</a:t>
              </a:r>
              <a:r>
                <a:rPr lang="en-US" altLang="zh-CN" sz="1400" dirty="0" smtClean="0"/>
                <a:t>t </a:t>
              </a:r>
              <a:r>
                <a:rPr lang="en-US" altLang="zh-CN" sz="1400" dirty="0"/>
                <a:t>has experienced </a:t>
              </a:r>
              <a:r>
                <a:rPr lang="en-US" altLang="zh-CN" sz="1400" b="1" dirty="0"/>
                <a:t>three stages of development </a:t>
              </a:r>
              <a:r>
                <a:rPr lang="en-US" altLang="zh-CN" sz="1400" dirty="0"/>
                <a:t>from </a:t>
              </a:r>
              <a:r>
                <a:rPr lang="en-US" altLang="zh-CN" sz="1400" dirty="0" smtClean="0"/>
                <a:t>“</a:t>
              </a:r>
              <a:r>
                <a:rPr lang="en-US" altLang="zh-CN" sz="1400" b="1" u="sng" dirty="0" smtClean="0"/>
                <a:t>two young</a:t>
              </a:r>
              <a:r>
                <a:rPr lang="en-US" altLang="zh-CN" sz="1400" dirty="0" smtClean="0"/>
                <a:t>”</a:t>
              </a:r>
              <a:r>
                <a:rPr lang="zh-CN" altLang="en-US" sz="1400" dirty="0" smtClean="0"/>
                <a:t>（二小）</a:t>
              </a:r>
              <a:r>
                <a:rPr lang="en-US" altLang="zh-CN" sz="1400" dirty="0" smtClean="0"/>
                <a:t>(</a:t>
              </a:r>
              <a:r>
                <a:rPr lang="en-US" altLang="zh-CN" sz="1400" dirty="0"/>
                <a:t>young Chou and young </a:t>
              </a:r>
              <a:r>
                <a:rPr lang="en-US" altLang="zh-CN" sz="1400" dirty="0" smtClean="0"/>
                <a:t>Dan</a:t>
              </a:r>
              <a:r>
                <a:rPr lang="zh-CN" altLang="en-US" sz="1400" dirty="0" smtClean="0"/>
                <a:t>小丑和小旦</a:t>
              </a:r>
              <a:r>
                <a:rPr lang="en-US" altLang="zh-CN" sz="1400" dirty="0" smtClean="0"/>
                <a:t>), “</a:t>
              </a:r>
              <a:r>
                <a:rPr lang="en-US" altLang="zh-CN" sz="1400" b="1" u="sng" dirty="0" smtClean="0"/>
                <a:t>three young</a:t>
              </a:r>
              <a:r>
                <a:rPr lang="en-US" altLang="zh-CN" sz="1400" dirty="0" smtClean="0"/>
                <a:t>”</a:t>
              </a:r>
              <a:r>
                <a:rPr lang="zh-CN" altLang="en-US" sz="1400" dirty="0" smtClean="0"/>
                <a:t>（三小）</a:t>
              </a:r>
              <a:r>
                <a:rPr lang="en-US" altLang="zh-CN" sz="1400" dirty="0" smtClean="0"/>
                <a:t> </a:t>
              </a:r>
              <a:r>
                <a:rPr lang="en-US" altLang="zh-CN" sz="1400" dirty="0"/>
                <a:t>(two young plus young </a:t>
              </a:r>
              <a:r>
                <a:rPr lang="en-US" altLang="zh-CN" sz="1400" dirty="0" smtClean="0"/>
                <a:t>Sheng</a:t>
              </a:r>
              <a:r>
                <a:rPr lang="zh-CN" altLang="en-US" sz="1400" dirty="0" smtClean="0"/>
                <a:t>小生</a:t>
              </a:r>
              <a:r>
                <a:rPr lang="en-US" altLang="zh-CN" sz="1400" dirty="0" smtClean="0"/>
                <a:t>) </a:t>
              </a:r>
              <a:r>
                <a:rPr lang="en-US" altLang="zh-CN" sz="1400" dirty="0"/>
                <a:t>to </a:t>
              </a:r>
              <a:r>
                <a:rPr lang="en-US" altLang="zh-CN" sz="1400" dirty="0" smtClean="0"/>
                <a:t>“</a:t>
              </a:r>
              <a:r>
                <a:rPr lang="en-US" altLang="zh-CN" sz="1400" b="1" u="sng" dirty="0" smtClean="0"/>
                <a:t>multi-role</a:t>
              </a:r>
              <a:r>
                <a:rPr lang="en-US" altLang="zh-CN" sz="1400" dirty="0" smtClean="0"/>
                <a:t>”</a:t>
              </a:r>
              <a:r>
                <a:rPr lang="zh-CN" altLang="en-US" sz="1400" dirty="0" smtClean="0"/>
                <a:t>（多行当）</a:t>
              </a:r>
              <a:r>
                <a:rPr lang="en-US" altLang="zh-CN" sz="1400" dirty="0" smtClean="0"/>
                <a:t>. </a:t>
              </a:r>
              <a:r>
                <a:rPr lang="en-US" altLang="zh-CN" sz="1400" dirty="0"/>
                <a:t>The multi-role system is formed on the basis of the </a:t>
              </a:r>
              <a:r>
                <a:rPr lang="en-US" altLang="zh-CN" sz="1400" dirty="0" smtClean="0"/>
                <a:t>“three young” </a:t>
              </a:r>
              <a:r>
                <a:rPr lang="en-US" altLang="zh-CN" sz="1400" dirty="0"/>
                <a:t>by adding the role of Sheng, </a:t>
              </a:r>
              <a:r>
                <a:rPr lang="en-US" altLang="zh-CN" sz="1400" dirty="0" smtClean="0"/>
                <a:t>Jing</a:t>
              </a:r>
              <a:r>
                <a:rPr lang="zh-CN" altLang="en-US" sz="1400" dirty="0" smtClean="0"/>
                <a:t>（净）</a:t>
              </a:r>
              <a:r>
                <a:rPr lang="en-US" altLang="zh-CN" sz="1400" dirty="0" smtClean="0"/>
                <a:t>, </a:t>
              </a:r>
              <a:r>
                <a:rPr lang="en-US" altLang="zh-CN" sz="1400" dirty="0"/>
                <a:t>etc. Between </a:t>
              </a:r>
              <a:r>
                <a:rPr lang="en-US" altLang="zh-CN" sz="1400" dirty="0" err="1"/>
                <a:t>Tongzhi</a:t>
              </a:r>
              <a:r>
                <a:rPr lang="en-US" altLang="zh-CN" sz="1400" dirty="0"/>
                <a:t> and </a:t>
              </a:r>
              <a:r>
                <a:rPr lang="en-US" altLang="zh-CN" sz="1400" dirty="0" err="1"/>
                <a:t>Guangxu</a:t>
              </a:r>
              <a:r>
                <a:rPr lang="en-US" altLang="zh-CN" sz="1400" dirty="0"/>
                <a:t> in the Qing Dynasty, with Sheng, Dan, Jing, and Chou, the multi-role system was complete then, and repertoires expanded to large whole </a:t>
              </a:r>
              <a:r>
                <a:rPr lang="en-US" altLang="zh-CN" sz="1400" dirty="0" smtClean="0"/>
                <a:t>plays</a:t>
              </a:r>
              <a:r>
                <a:rPr lang="zh-CN" altLang="en-US" sz="1400" dirty="0" smtClean="0"/>
                <a:t>（大本戏）</a:t>
              </a:r>
              <a:r>
                <a:rPr lang="en-US" altLang="zh-CN" sz="1400" dirty="0" smtClean="0"/>
                <a:t>. </a:t>
              </a:r>
              <a:r>
                <a:rPr lang="en-US" altLang="zh-CN" sz="1400" dirty="0"/>
                <a:t>(Yin </a:t>
              </a:r>
              <a:r>
                <a:rPr lang="en-US" altLang="zh-CN" sz="1400" dirty="0" err="1"/>
                <a:t>Bokang</a:t>
              </a:r>
              <a:r>
                <a:rPr lang="en-US" altLang="zh-CN" sz="1400" dirty="0"/>
                <a:t>, 1997, 61) </a:t>
              </a:r>
              <a:endParaRPr lang="zh-CN" altLang="en-US" sz="1400" dirty="0"/>
            </a:p>
            <a:p>
              <a:pPr algn="ctr"/>
              <a:endParaRPr lang="zh-CN" altLang="en-US" sz="1200" dirty="0">
                <a:solidFill>
                  <a:schemeClr val="tx1">
                    <a:lumMod val="95000"/>
                    <a:lumOff val="5000"/>
                  </a:schemeClr>
                </a:solidFill>
                <a:cs typeface="+mn-ea"/>
                <a:sym typeface="+mn-lt"/>
              </a:endParaRPr>
            </a:p>
          </p:txBody>
        </p:sp>
      </p:grpSp>
      <p:grpSp>
        <p:nvGrpSpPr>
          <p:cNvPr id="18" name="组合 17">
            <a:extLst>
              <a:ext uri="{FF2B5EF4-FFF2-40B4-BE49-F238E27FC236}">
                <a16:creationId xmlns="" xmlns:a16="http://schemas.microsoft.com/office/drawing/2014/main" id="{D417E446-DB9D-426B-B422-09A54B72594C}"/>
              </a:ext>
            </a:extLst>
          </p:cNvPr>
          <p:cNvGrpSpPr/>
          <p:nvPr/>
        </p:nvGrpSpPr>
        <p:grpSpPr>
          <a:xfrm>
            <a:off x="7717134" y="1045855"/>
            <a:ext cx="4533075" cy="5682486"/>
            <a:chOff x="684758" y="1079500"/>
            <a:chExt cx="4533075" cy="5682486"/>
          </a:xfrm>
        </p:grpSpPr>
        <p:grpSp>
          <p:nvGrpSpPr>
            <p:cNvPr id="21" name="组合 20">
              <a:extLst>
                <a:ext uri="{FF2B5EF4-FFF2-40B4-BE49-F238E27FC236}">
                  <a16:creationId xmlns="" xmlns:a16="http://schemas.microsoft.com/office/drawing/2014/main" id="{C3C0DDCD-D7DE-4960-B036-8AB2CF9BC5D0}"/>
                </a:ext>
              </a:extLst>
            </p:cNvPr>
            <p:cNvGrpSpPr/>
            <p:nvPr/>
          </p:nvGrpSpPr>
          <p:grpSpPr>
            <a:xfrm>
              <a:off x="2106406" y="1079500"/>
              <a:ext cx="2093543" cy="2120900"/>
              <a:chOff x="2106406" y="1079500"/>
              <a:chExt cx="2319194" cy="2349500"/>
            </a:xfrm>
          </p:grpSpPr>
          <p:pic>
            <p:nvPicPr>
              <p:cNvPr id="23" name="图片 22">
                <a:extLst>
                  <a:ext uri="{FF2B5EF4-FFF2-40B4-BE49-F238E27FC236}">
                    <a16:creationId xmlns="" xmlns:a16="http://schemas.microsoft.com/office/drawing/2014/main" id="{A500212C-CA42-4540-ADBD-58A0D5BD10B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101" t="12797" r="9965" b="45797"/>
              <a:stretch/>
            </p:blipFill>
            <p:spPr>
              <a:xfrm>
                <a:off x="2106406" y="1079500"/>
                <a:ext cx="2097294" cy="1219200"/>
              </a:xfrm>
              <a:prstGeom prst="rect">
                <a:avLst/>
              </a:prstGeom>
            </p:spPr>
          </p:pic>
          <p:sp>
            <p:nvSpPr>
              <p:cNvPr id="24" name="矩形: 圆角 23">
                <a:extLst>
                  <a:ext uri="{FF2B5EF4-FFF2-40B4-BE49-F238E27FC236}">
                    <a16:creationId xmlns="" xmlns:a16="http://schemas.microsoft.com/office/drawing/2014/main" id="{559596F5-BB76-48BA-894A-02849C338979}"/>
                  </a:ext>
                </a:extLst>
              </p:cNvPr>
              <p:cNvSpPr/>
              <p:nvPr/>
            </p:nvSpPr>
            <p:spPr>
              <a:xfrm>
                <a:off x="2590467" y="1839650"/>
                <a:ext cx="1223423" cy="1589350"/>
              </a:xfrm>
              <a:prstGeom prst="roundRect">
                <a:avLst>
                  <a:gd name="adj" fmla="val 12346"/>
                </a:avLst>
              </a:prstGeom>
              <a:blipFill>
                <a:blip r:embed="rId5"/>
                <a:tile tx="0" ty="0" sx="100000" sy="100000" flip="none" algn="tl"/>
              </a:blipFill>
              <a:ln>
                <a:solidFill>
                  <a:srgbClr val="B8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 name="图片 24">
                <a:extLst>
                  <a:ext uri="{FF2B5EF4-FFF2-40B4-BE49-F238E27FC236}">
                    <a16:creationId xmlns="" xmlns:a16="http://schemas.microsoft.com/office/drawing/2014/main" id="{D4C06284-D675-4493-BDE7-FA94C5BEE4F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0101" t="12797" r="9965" b="45797"/>
              <a:stretch/>
            </p:blipFill>
            <p:spPr>
              <a:xfrm>
                <a:off x="3202178" y="2703250"/>
                <a:ext cx="1223422" cy="711200"/>
              </a:xfrm>
              <a:prstGeom prst="rect">
                <a:avLst/>
              </a:prstGeom>
            </p:spPr>
          </p:pic>
        </p:grpSp>
        <p:sp>
          <p:nvSpPr>
            <p:cNvPr id="20" name="文本框 19">
              <a:extLst>
                <a:ext uri="{FF2B5EF4-FFF2-40B4-BE49-F238E27FC236}">
                  <a16:creationId xmlns="" xmlns:a16="http://schemas.microsoft.com/office/drawing/2014/main" id="{11884423-74B9-48D9-96C9-E60DD41250AB}"/>
                </a:ext>
              </a:extLst>
            </p:cNvPr>
            <p:cNvSpPr txBox="1"/>
            <p:nvPr/>
          </p:nvSpPr>
          <p:spPr>
            <a:xfrm>
              <a:off x="684758" y="3437999"/>
              <a:ext cx="4533075" cy="3323987"/>
            </a:xfrm>
            <a:prstGeom prst="rect">
              <a:avLst/>
            </a:prstGeom>
            <a:noFill/>
          </p:spPr>
          <p:txBody>
            <a:bodyPr wrap="square" rtlCol="0">
              <a:spAutoFit/>
            </a:bodyPr>
            <a:lstStyle/>
            <a:p>
              <a:pPr algn="ctr"/>
              <a:r>
                <a:rPr lang="en-US" altLang="zh-CN" sz="1400" dirty="0" smtClean="0"/>
                <a:t>There </a:t>
              </a:r>
              <a:r>
                <a:rPr lang="en-US" altLang="zh-CN" sz="1400" dirty="0"/>
                <a:t>have been </a:t>
              </a:r>
              <a:r>
                <a:rPr lang="en-US" altLang="zh-CN" sz="1400" b="1" dirty="0"/>
                <a:t>three kinds of classes</a:t>
              </a:r>
              <a:r>
                <a:rPr lang="en-US" altLang="zh-CN" sz="1400" dirty="0"/>
                <a:t>: seasonal classes, professional classes, and half-stage classes. </a:t>
              </a:r>
              <a:r>
                <a:rPr lang="en-US" altLang="zh-CN" sz="1400" b="1" u="sng" dirty="0"/>
                <a:t>The seasonal class </a:t>
              </a:r>
              <a:r>
                <a:rPr lang="en-US" altLang="zh-CN" sz="1400" dirty="0"/>
                <a:t>is a semi-professional opera troupe. Actors performed during the slack season since they were busy farming in harvest time. It was popular before the </a:t>
              </a:r>
              <a:r>
                <a:rPr lang="en-US" altLang="zh-CN" sz="1400" dirty="0" err="1"/>
                <a:t>Xianfeng</a:t>
              </a:r>
              <a:r>
                <a:rPr lang="en-US" altLang="zh-CN" sz="1400" dirty="0"/>
                <a:t> period in the Qing dynasty. </a:t>
              </a:r>
              <a:r>
                <a:rPr lang="en-US" altLang="zh-CN" sz="1400" b="1" u="sng" dirty="0"/>
                <a:t>The professional class</a:t>
              </a:r>
              <a:r>
                <a:rPr lang="en-US" altLang="zh-CN" sz="1400" b="1" dirty="0"/>
                <a:t> </a:t>
              </a:r>
              <a:r>
                <a:rPr lang="en-US" altLang="zh-CN" sz="1400" dirty="0"/>
                <a:t>is a kind of professional opera troupe, also known as four seasons class, which performs all year round. It has a fixed leader, outfits, and relatively stable cast members. It was formed in the late </a:t>
              </a:r>
              <a:r>
                <a:rPr lang="en-US" altLang="zh-CN" sz="1400" dirty="0" err="1"/>
                <a:t>Xianfeng</a:t>
              </a:r>
              <a:r>
                <a:rPr lang="en-US" altLang="zh-CN" sz="1400" dirty="0"/>
                <a:t> period. </a:t>
              </a:r>
              <a:r>
                <a:rPr lang="en-US" altLang="zh-CN" sz="1400" b="1" u="sng" dirty="0"/>
                <a:t>Half-stage class</a:t>
              </a:r>
              <a:r>
                <a:rPr lang="en-US" altLang="zh-CN" sz="1400" u="sng" dirty="0"/>
                <a:t> </a:t>
              </a:r>
              <a:r>
                <a:rPr lang="en-US" altLang="zh-CN" sz="1400" dirty="0"/>
                <a:t>is a special form during the period from the end of the Qing Dynasty to the beginning of the Republic of China. </a:t>
              </a:r>
              <a:endParaRPr lang="zh-CN" altLang="en-US" sz="1400" dirty="0"/>
            </a:p>
            <a:p>
              <a:pPr algn="ctr"/>
              <a:endParaRPr lang="zh-CN" altLang="en-US" sz="1400" dirty="0">
                <a:sym typeface="+mn-lt"/>
              </a:endParaRPr>
            </a:p>
            <a:p>
              <a:pPr algn="ctr"/>
              <a:endParaRPr lang="zh-CN" altLang="en-US" sz="1400" dirty="0">
                <a:sym typeface="+mn-lt"/>
              </a:endParaRPr>
            </a:p>
          </p:txBody>
        </p:sp>
      </p:grpSp>
      <p:sp>
        <p:nvSpPr>
          <p:cNvPr id="37" name="矩形 36"/>
          <p:cNvSpPr/>
          <p:nvPr/>
        </p:nvSpPr>
        <p:spPr>
          <a:xfrm>
            <a:off x="388811" y="240492"/>
            <a:ext cx="9880523" cy="369332"/>
          </a:xfrm>
          <a:prstGeom prst="rect">
            <a:avLst/>
          </a:prstGeom>
        </p:spPr>
        <p:txBody>
          <a:bodyPr wrap="square">
            <a:spAutoFit/>
          </a:bodyPr>
          <a:lstStyle/>
          <a:p>
            <a:r>
              <a:rPr lang="en-US" altLang="zh-CN" dirty="0"/>
              <a:t>From different perspectives, the development of Hunan flower-drum opera has different stages. </a:t>
            </a:r>
            <a:endParaRPr lang="zh-CN" altLang="en-US" dirty="0"/>
          </a:p>
        </p:txBody>
      </p:sp>
      <p:sp>
        <p:nvSpPr>
          <p:cNvPr id="41" name="文本框 5">
            <a:extLst>
              <a:ext uri="{FF2B5EF4-FFF2-40B4-BE49-F238E27FC236}">
                <a16:creationId xmlns="" xmlns:a16="http://schemas.microsoft.com/office/drawing/2014/main" id="{8AF3E855-68D3-4D4B-8237-A944689D10EC}"/>
              </a:ext>
            </a:extLst>
          </p:cNvPr>
          <p:cNvSpPr txBox="1"/>
          <p:nvPr/>
        </p:nvSpPr>
        <p:spPr>
          <a:xfrm>
            <a:off x="5433345" y="2006098"/>
            <a:ext cx="1104900" cy="738664"/>
          </a:xfrm>
          <a:prstGeom prst="rect">
            <a:avLst/>
          </a:prstGeom>
          <a:noFill/>
        </p:spPr>
        <p:txBody>
          <a:bodyPr wrap="square" rtlCol="0">
            <a:spAutoFit/>
          </a:bodyPr>
          <a:lstStyle/>
          <a:p>
            <a:pPr algn="ctr"/>
            <a:r>
              <a:rPr lang="en-US" altLang="zh-CN" sz="1400" dirty="0">
                <a:solidFill>
                  <a:srgbClr val="B88B05"/>
                </a:solidFill>
                <a:cs typeface="+mn-ea"/>
              </a:rPr>
              <a:t>its role of </a:t>
            </a:r>
            <a:r>
              <a:rPr lang="en-US" altLang="zh-CN" sz="1400" dirty="0" smtClean="0">
                <a:solidFill>
                  <a:srgbClr val="B88B05"/>
                </a:solidFill>
                <a:cs typeface="+mn-ea"/>
              </a:rPr>
              <a:t>business</a:t>
            </a:r>
            <a:r>
              <a:rPr lang="zh-CN" altLang="en-US" sz="1400" dirty="0" smtClean="0">
                <a:solidFill>
                  <a:srgbClr val="B88B05"/>
                </a:solidFill>
                <a:cs typeface="+mn-ea"/>
              </a:rPr>
              <a:t>（角色行当）</a:t>
            </a:r>
            <a:endParaRPr lang="zh-CN" altLang="en-US" sz="1400" dirty="0">
              <a:solidFill>
                <a:srgbClr val="B88B05"/>
              </a:solidFill>
              <a:cs typeface="+mn-ea"/>
              <a:sym typeface="+mn-lt"/>
            </a:endParaRPr>
          </a:p>
        </p:txBody>
      </p:sp>
      <p:sp>
        <p:nvSpPr>
          <p:cNvPr id="44" name="文本框 5">
            <a:extLst>
              <a:ext uri="{FF2B5EF4-FFF2-40B4-BE49-F238E27FC236}">
                <a16:creationId xmlns="" xmlns:a16="http://schemas.microsoft.com/office/drawing/2014/main" id="{8AF3E855-68D3-4D4B-8237-A944689D10EC}"/>
              </a:ext>
            </a:extLst>
          </p:cNvPr>
          <p:cNvSpPr txBox="1"/>
          <p:nvPr/>
        </p:nvSpPr>
        <p:spPr>
          <a:xfrm>
            <a:off x="9532947" y="1790655"/>
            <a:ext cx="1147186" cy="954107"/>
          </a:xfrm>
          <a:prstGeom prst="rect">
            <a:avLst/>
          </a:prstGeom>
          <a:noFill/>
        </p:spPr>
        <p:txBody>
          <a:bodyPr wrap="square" rtlCol="0">
            <a:spAutoFit/>
          </a:bodyPr>
          <a:lstStyle/>
          <a:p>
            <a:pPr algn="ctr"/>
            <a:r>
              <a:rPr lang="en-US" altLang="zh-CN" sz="1400" dirty="0">
                <a:solidFill>
                  <a:srgbClr val="B88B05"/>
                </a:solidFill>
                <a:cs typeface="+mn-ea"/>
              </a:rPr>
              <a:t>the organizational form of the classes</a:t>
            </a:r>
            <a:endParaRPr lang="zh-CN" altLang="en-US" sz="1400" dirty="0">
              <a:solidFill>
                <a:srgbClr val="B88B05"/>
              </a:solidFill>
              <a:cs typeface="+mn-ea"/>
              <a:sym typeface="+mn-lt"/>
            </a:endParaRPr>
          </a:p>
        </p:txBody>
      </p:sp>
    </p:spTree>
    <p:extLst>
      <p:ext uri="{BB962C8B-B14F-4D97-AF65-F5344CB8AC3E}">
        <p14:creationId xmlns:p14="http://schemas.microsoft.com/office/powerpoint/2010/main" val="31748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E7CC822F-4C02-40A9-86FC-849C2D6714A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24090" y="1500539"/>
            <a:ext cx="4107387" cy="5357461"/>
          </a:xfrm>
          <a:prstGeom prst="rect">
            <a:avLst/>
          </a:prstGeom>
        </p:spPr>
      </p:pic>
      <p:pic>
        <p:nvPicPr>
          <p:cNvPr id="8" name="图片 7">
            <a:extLst>
              <a:ext uri="{FF2B5EF4-FFF2-40B4-BE49-F238E27FC236}">
                <a16:creationId xmlns="" xmlns:a16="http://schemas.microsoft.com/office/drawing/2014/main" id="{CEEC6A23-7520-4B23-838A-FC4421ECF3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101" t="12797" r="9965" b="16163"/>
          <a:stretch/>
        </p:blipFill>
        <p:spPr>
          <a:xfrm>
            <a:off x="2120900" y="901700"/>
            <a:ext cx="4838700" cy="4826000"/>
          </a:xfrm>
          <a:prstGeom prst="rect">
            <a:avLst/>
          </a:prstGeom>
        </p:spPr>
      </p:pic>
      <p:pic>
        <p:nvPicPr>
          <p:cNvPr id="10" name="图片 9">
            <a:extLst>
              <a:ext uri="{FF2B5EF4-FFF2-40B4-BE49-F238E27FC236}">
                <a16:creationId xmlns="" xmlns:a16="http://schemas.microsoft.com/office/drawing/2014/main" id="{0719CF37-211D-4372-86B4-86C0BA9958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101" t="12797" r="9965" b="45797"/>
          <a:stretch/>
        </p:blipFill>
        <p:spPr>
          <a:xfrm>
            <a:off x="7838886" y="2540000"/>
            <a:ext cx="2964802" cy="1723500"/>
          </a:xfrm>
          <a:prstGeom prst="rect">
            <a:avLst/>
          </a:prstGeom>
        </p:spPr>
      </p:pic>
      <p:sp>
        <p:nvSpPr>
          <p:cNvPr id="7" name="矩形: 圆角 6">
            <a:extLst>
              <a:ext uri="{FF2B5EF4-FFF2-40B4-BE49-F238E27FC236}">
                <a16:creationId xmlns="" xmlns:a16="http://schemas.microsoft.com/office/drawing/2014/main" id="{407C1CD2-4C04-4D49-96CD-0816A16E618B}"/>
              </a:ext>
            </a:extLst>
          </p:cNvPr>
          <p:cNvSpPr/>
          <p:nvPr/>
        </p:nvSpPr>
        <p:spPr>
          <a:xfrm>
            <a:off x="2679367" y="2206100"/>
            <a:ext cx="6833265" cy="2057400"/>
          </a:xfrm>
          <a:prstGeom prst="roundRect">
            <a:avLst>
              <a:gd name="adj" fmla="val 12346"/>
            </a:avLst>
          </a:prstGeom>
          <a:blipFill>
            <a:blip r:embed="rId4"/>
            <a:tile tx="0" ty="0" sx="100000" sy="100000" flip="none" algn="tl"/>
          </a:blipFill>
          <a:ln>
            <a:solidFill>
              <a:srgbClr val="B8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a:extLst>
              <a:ext uri="{FF2B5EF4-FFF2-40B4-BE49-F238E27FC236}">
                <a16:creationId xmlns="" xmlns:a16="http://schemas.microsoft.com/office/drawing/2014/main" id="{F32B7446-9130-42C1-8FA2-706BB92DFDF1}"/>
              </a:ext>
            </a:extLst>
          </p:cNvPr>
          <p:cNvGrpSpPr/>
          <p:nvPr/>
        </p:nvGrpSpPr>
        <p:grpSpPr>
          <a:xfrm>
            <a:off x="3617075" y="1825893"/>
            <a:ext cx="5180013" cy="1806689"/>
            <a:chOff x="6135687" y="725487"/>
            <a:chExt cx="5180013" cy="1806689"/>
          </a:xfrm>
        </p:grpSpPr>
        <p:sp>
          <p:nvSpPr>
            <p:cNvPr id="12" name="矩形: 圆角 11">
              <a:extLst>
                <a:ext uri="{FF2B5EF4-FFF2-40B4-BE49-F238E27FC236}">
                  <a16:creationId xmlns="" xmlns:a16="http://schemas.microsoft.com/office/drawing/2014/main" id="{3A7D6686-97AC-4877-A5A1-F496E134CFB3}"/>
                </a:ext>
              </a:extLst>
            </p:cNvPr>
            <p:cNvSpPr/>
            <p:nvPr/>
          </p:nvSpPr>
          <p:spPr>
            <a:xfrm>
              <a:off x="6210300" y="832582"/>
              <a:ext cx="5105400" cy="565497"/>
            </a:xfrm>
            <a:prstGeom prst="roundRect">
              <a:avLst>
                <a:gd name="adj" fmla="val 50000"/>
              </a:avLst>
            </a:prstGeom>
            <a:gradFill>
              <a:gsLst>
                <a:gs pos="0">
                  <a:schemeClr val="bg1"/>
                </a:gs>
                <a:gs pos="100000">
                  <a:srgbClr val="B79159"/>
                </a:gs>
              </a:gsLst>
              <a:lin ang="2160000" scaled="0"/>
            </a:gradFill>
            <a:ln>
              <a:solidFill>
                <a:srgbClr val="B8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 xmlns:a16="http://schemas.microsoft.com/office/drawing/2014/main" id="{68460C7E-D029-44B0-889C-9063286F5198}"/>
                </a:ext>
              </a:extLst>
            </p:cNvPr>
            <p:cNvSpPr txBox="1"/>
            <p:nvPr/>
          </p:nvSpPr>
          <p:spPr>
            <a:xfrm>
              <a:off x="7666498" y="2070511"/>
              <a:ext cx="1811714" cy="461665"/>
            </a:xfrm>
            <a:prstGeom prst="rect">
              <a:avLst/>
            </a:prstGeom>
            <a:noFill/>
          </p:spPr>
          <p:txBody>
            <a:bodyPr wrap="none" rtlCol="0">
              <a:spAutoFit/>
            </a:bodyPr>
            <a:lstStyle/>
            <a:p>
              <a:r>
                <a:rPr lang="en-US" altLang="zh-CN" sz="2400" dirty="0">
                  <a:solidFill>
                    <a:srgbClr val="B88B05"/>
                  </a:solidFill>
                  <a:cs typeface="+mn-ea"/>
                  <a:sym typeface="+mn-lt"/>
                </a:rPr>
                <a:t>Aria Melody</a:t>
              </a:r>
              <a:endParaRPr lang="zh-CN" altLang="en-US" sz="2400" dirty="0">
                <a:solidFill>
                  <a:srgbClr val="B88B05"/>
                </a:solidFill>
                <a:cs typeface="+mn-ea"/>
                <a:sym typeface="+mn-lt"/>
              </a:endParaRPr>
            </a:p>
          </p:txBody>
        </p:sp>
        <p:pic>
          <p:nvPicPr>
            <p:cNvPr id="14" name="图片 13">
              <a:extLst>
                <a:ext uri="{FF2B5EF4-FFF2-40B4-BE49-F238E27FC236}">
                  <a16:creationId xmlns="" xmlns:a16="http://schemas.microsoft.com/office/drawing/2014/main" id="{F0FFD883-BB03-400C-9B56-1E32990DE9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5687" y="725487"/>
              <a:ext cx="760413" cy="760413"/>
            </a:xfrm>
            <a:prstGeom prst="rect">
              <a:avLst/>
            </a:prstGeom>
          </p:spPr>
        </p:pic>
        <p:sp>
          <p:nvSpPr>
            <p:cNvPr id="15" name="文本框 14">
              <a:extLst>
                <a:ext uri="{FF2B5EF4-FFF2-40B4-BE49-F238E27FC236}">
                  <a16:creationId xmlns="" xmlns:a16="http://schemas.microsoft.com/office/drawing/2014/main" id="{5CF6E9AF-E8DF-4598-B4E9-4D397A59915A}"/>
                </a:ext>
              </a:extLst>
            </p:cNvPr>
            <p:cNvSpPr txBox="1"/>
            <p:nvPr/>
          </p:nvSpPr>
          <p:spPr>
            <a:xfrm>
              <a:off x="6181506" y="813304"/>
              <a:ext cx="639919" cy="584775"/>
            </a:xfrm>
            <a:prstGeom prst="rect">
              <a:avLst/>
            </a:prstGeom>
            <a:noFill/>
          </p:spPr>
          <p:txBody>
            <a:bodyPr wrap="none" rtlCol="0">
              <a:spAutoFit/>
            </a:bodyPr>
            <a:lstStyle/>
            <a:p>
              <a:r>
                <a:rPr lang="en-US" altLang="zh-CN" sz="3200" dirty="0">
                  <a:solidFill>
                    <a:schemeClr val="bg1"/>
                  </a:solidFill>
                  <a:cs typeface="+mn-ea"/>
                  <a:sym typeface="+mn-lt"/>
                </a:rPr>
                <a:t>03</a:t>
              </a:r>
              <a:endParaRPr lang="zh-CN" altLang="en-US" sz="3200" dirty="0">
                <a:solidFill>
                  <a:schemeClr val="bg1"/>
                </a:solidFill>
                <a:cs typeface="+mn-ea"/>
                <a:sym typeface="+mn-lt"/>
              </a:endParaRPr>
            </a:p>
          </p:txBody>
        </p:sp>
      </p:grpSp>
    </p:spTree>
    <p:extLst>
      <p:ext uri="{BB962C8B-B14F-4D97-AF65-F5344CB8AC3E}">
        <p14:creationId xmlns:p14="http://schemas.microsoft.com/office/powerpoint/2010/main" val="3757758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 xmlns:a16="http://schemas.microsoft.com/office/drawing/2014/main" id="{67A5E1D7-75EE-4DF6-984C-ADB1CFEE1DD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1704838">
            <a:off x="-1277183" y="-1723939"/>
            <a:ext cx="4040617" cy="6858000"/>
          </a:xfrm>
          <a:prstGeom prst="rect">
            <a:avLst/>
          </a:prstGeom>
        </p:spPr>
      </p:pic>
      <p:cxnSp>
        <p:nvCxnSpPr>
          <p:cNvPr id="4" name="直接连接符 3">
            <a:extLst>
              <a:ext uri="{FF2B5EF4-FFF2-40B4-BE49-F238E27FC236}">
                <a16:creationId xmlns="" xmlns:a16="http://schemas.microsoft.com/office/drawing/2014/main" id="{D0AA2898-1BA2-451B-9BEF-6054E84C6904}"/>
              </a:ext>
            </a:extLst>
          </p:cNvPr>
          <p:cNvCxnSpPr/>
          <p:nvPr/>
        </p:nvCxnSpPr>
        <p:spPr>
          <a:xfrm>
            <a:off x="0" y="3219450"/>
            <a:ext cx="12192000" cy="0"/>
          </a:xfrm>
          <a:prstGeom prst="line">
            <a:avLst/>
          </a:prstGeom>
          <a:ln w="19050">
            <a:solidFill>
              <a:srgbClr val="B88B05"/>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 xmlns:a16="http://schemas.microsoft.com/office/drawing/2014/main" id="{DC7CF4CB-B69C-460C-BE91-393C2AA39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0979" y="1876428"/>
            <a:ext cx="1121700" cy="1333499"/>
          </a:xfrm>
          <a:prstGeom prst="rect">
            <a:avLst/>
          </a:prstGeom>
        </p:spPr>
      </p:pic>
      <p:pic>
        <p:nvPicPr>
          <p:cNvPr id="10" name="图片 9">
            <a:extLst>
              <a:ext uri="{FF2B5EF4-FFF2-40B4-BE49-F238E27FC236}">
                <a16:creationId xmlns="" xmlns:a16="http://schemas.microsoft.com/office/drawing/2014/main" id="{8CEE86DD-D90C-4886-B722-AF69FAA5B3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0864" y="1876430"/>
            <a:ext cx="1121700" cy="1333499"/>
          </a:xfrm>
          <a:prstGeom prst="rect">
            <a:avLst/>
          </a:prstGeom>
        </p:spPr>
      </p:pic>
      <p:pic>
        <p:nvPicPr>
          <p:cNvPr id="12" name="图片 11">
            <a:extLst>
              <a:ext uri="{FF2B5EF4-FFF2-40B4-BE49-F238E27FC236}">
                <a16:creationId xmlns="" xmlns:a16="http://schemas.microsoft.com/office/drawing/2014/main" id="{248C29D1-BC12-4875-BAB1-A4A3F2F50C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8357" y="1885951"/>
            <a:ext cx="1121700" cy="1333499"/>
          </a:xfrm>
          <a:prstGeom prst="rect">
            <a:avLst/>
          </a:prstGeom>
        </p:spPr>
      </p:pic>
      <p:sp>
        <p:nvSpPr>
          <p:cNvPr id="18" name="文本框 17">
            <a:extLst>
              <a:ext uri="{FF2B5EF4-FFF2-40B4-BE49-F238E27FC236}">
                <a16:creationId xmlns="" xmlns:a16="http://schemas.microsoft.com/office/drawing/2014/main" id="{D69AF86C-DCC7-4381-85DA-1D21851B7324}"/>
              </a:ext>
            </a:extLst>
          </p:cNvPr>
          <p:cNvSpPr txBox="1"/>
          <p:nvPr/>
        </p:nvSpPr>
        <p:spPr>
          <a:xfrm>
            <a:off x="1386673" y="3332201"/>
            <a:ext cx="2190539" cy="2677656"/>
          </a:xfrm>
          <a:prstGeom prst="rect">
            <a:avLst/>
          </a:prstGeom>
          <a:noFill/>
        </p:spPr>
        <p:txBody>
          <a:bodyPr wrap="square" rtlCol="0">
            <a:spAutoFit/>
          </a:bodyPr>
          <a:lstStyle/>
          <a:p>
            <a:r>
              <a:rPr lang="en-US" altLang="zh-CN" sz="1400" b="1" u="sng" dirty="0"/>
              <a:t>Sichuan tune </a:t>
            </a:r>
            <a:r>
              <a:rPr lang="en-US" altLang="zh-CN" sz="1400" dirty="0"/>
              <a:t>is an aria form accompanied by </a:t>
            </a:r>
            <a:r>
              <a:rPr lang="en-US" altLang="zh-CN" sz="1400" dirty="0" err="1" smtClean="0"/>
              <a:t>Daidong</a:t>
            </a:r>
            <a:r>
              <a:rPr lang="zh-CN" altLang="en-US" sz="1400" dirty="0" smtClean="0"/>
              <a:t>（大筒）</a:t>
            </a:r>
            <a:r>
              <a:rPr lang="en-US" altLang="zh-CN" sz="1400" dirty="0" smtClean="0"/>
              <a:t> </a:t>
            </a:r>
            <a:r>
              <a:rPr lang="en-US" altLang="zh-CN" sz="1400" dirty="0"/>
              <a:t>and </a:t>
            </a:r>
            <a:r>
              <a:rPr lang="en-US" altLang="zh-CN" sz="1400" dirty="0" err="1" smtClean="0"/>
              <a:t>suona</a:t>
            </a:r>
            <a:r>
              <a:rPr lang="zh-CN" altLang="en-US" sz="1400" dirty="0" smtClean="0"/>
              <a:t>（唢呐）</a:t>
            </a:r>
            <a:r>
              <a:rPr lang="en-US" altLang="zh-CN" sz="1400" dirty="0" smtClean="0"/>
              <a:t>, </a:t>
            </a:r>
            <a:r>
              <a:rPr lang="en-US" altLang="zh-CN" sz="1400" dirty="0"/>
              <a:t>with its various tunes, different colors. The echoing two sentences are composed of upper and lower sentence aria and upper and lower sentences interlude. (Zhu </a:t>
            </a:r>
            <a:r>
              <a:rPr lang="en-US" altLang="zh-CN" sz="1400" dirty="0" err="1"/>
              <a:t>Yongbei</a:t>
            </a:r>
            <a:r>
              <a:rPr lang="en-US" altLang="zh-CN" sz="1400" dirty="0"/>
              <a:t>, 2014, 45) </a:t>
            </a:r>
            <a:endParaRPr lang="zh-CN" altLang="en-US" sz="1400" dirty="0"/>
          </a:p>
        </p:txBody>
      </p:sp>
      <p:sp>
        <p:nvSpPr>
          <p:cNvPr id="20" name="文本框 19">
            <a:extLst>
              <a:ext uri="{FF2B5EF4-FFF2-40B4-BE49-F238E27FC236}">
                <a16:creationId xmlns="" xmlns:a16="http://schemas.microsoft.com/office/drawing/2014/main" id="{0A7F0175-EF05-4DA9-AECD-D92E7A8DE98E}"/>
              </a:ext>
            </a:extLst>
          </p:cNvPr>
          <p:cNvSpPr txBox="1"/>
          <p:nvPr/>
        </p:nvSpPr>
        <p:spPr>
          <a:xfrm>
            <a:off x="4151704" y="3332201"/>
            <a:ext cx="3346101" cy="3046988"/>
          </a:xfrm>
          <a:prstGeom prst="rect">
            <a:avLst/>
          </a:prstGeom>
          <a:noFill/>
        </p:spPr>
        <p:txBody>
          <a:bodyPr wrap="square" rtlCol="0">
            <a:spAutoFit/>
          </a:bodyPr>
          <a:lstStyle/>
          <a:p>
            <a:pPr algn="ctr"/>
            <a:r>
              <a:rPr lang="en-US" altLang="zh-CN" sz="1600" b="1" u="sng" dirty="0" err="1"/>
              <a:t>Daluo</a:t>
            </a:r>
            <a:r>
              <a:rPr lang="en-US" altLang="zh-CN" sz="1600" dirty="0"/>
              <a:t> is a tune formed to the period of transition, one sings and others chorus, and responding with gongs, no supporting of the orchestra, all of these are the remarkable features. The basic structure of </a:t>
            </a:r>
            <a:r>
              <a:rPr lang="en-US" altLang="zh-CN" sz="1600" dirty="0" err="1"/>
              <a:t>Daluo</a:t>
            </a:r>
            <a:r>
              <a:rPr lang="en-US" altLang="zh-CN" sz="1600" dirty="0"/>
              <a:t> is a combination of cavity and flow, it is usually composed of the source </a:t>
            </a:r>
            <a:r>
              <a:rPr lang="en-US" altLang="zh-CN" sz="1600" dirty="0" smtClean="0"/>
              <a:t>cavity</a:t>
            </a:r>
            <a:r>
              <a:rPr lang="zh-CN" altLang="en-US" sz="1600" dirty="0" smtClean="0"/>
              <a:t>（发腔）</a:t>
            </a:r>
            <a:r>
              <a:rPr lang="en-US" altLang="zh-CN" sz="1600" dirty="0" smtClean="0"/>
              <a:t>, </a:t>
            </a:r>
            <a:r>
              <a:rPr lang="en-US" altLang="zh-CN" sz="1600" dirty="0"/>
              <a:t>counted beats </a:t>
            </a:r>
            <a:r>
              <a:rPr lang="en-US" altLang="zh-CN" sz="1600" dirty="0" smtClean="0"/>
              <a:t>speech</a:t>
            </a:r>
            <a:r>
              <a:rPr lang="zh-CN" altLang="en-US" sz="1600" dirty="0" smtClean="0"/>
              <a:t>（数板）</a:t>
            </a:r>
            <a:r>
              <a:rPr lang="en-US" altLang="zh-CN" sz="1600" dirty="0" smtClean="0"/>
              <a:t>, </a:t>
            </a:r>
            <a:r>
              <a:rPr lang="en-US" altLang="zh-CN" sz="1600" dirty="0"/>
              <a:t>and the closed </a:t>
            </a:r>
            <a:r>
              <a:rPr lang="en-US" altLang="zh-CN" sz="1600" dirty="0" smtClean="0"/>
              <a:t>cavity</a:t>
            </a:r>
            <a:r>
              <a:rPr lang="zh-CN" altLang="en-US" sz="1600" dirty="0" smtClean="0"/>
              <a:t>（收腔）</a:t>
            </a:r>
            <a:r>
              <a:rPr lang="en-US" altLang="zh-CN" sz="1600" dirty="0" smtClean="0"/>
              <a:t>. </a:t>
            </a:r>
            <a:r>
              <a:rPr lang="en-US" altLang="zh-CN" sz="1600" dirty="0"/>
              <a:t>(Zhu </a:t>
            </a:r>
            <a:r>
              <a:rPr lang="en-US" altLang="zh-CN" sz="1600" dirty="0" err="1"/>
              <a:t>Yongbei</a:t>
            </a:r>
            <a:r>
              <a:rPr lang="en-US" altLang="zh-CN" sz="1600" dirty="0"/>
              <a:t>, 2014, 44)</a:t>
            </a:r>
            <a:endParaRPr lang="zh-CN" altLang="en-US" sz="1600" dirty="0">
              <a:solidFill>
                <a:srgbClr val="7B5C03"/>
              </a:solidFill>
              <a:cs typeface="+mn-ea"/>
              <a:sym typeface="+mn-lt"/>
            </a:endParaRPr>
          </a:p>
        </p:txBody>
      </p:sp>
      <p:sp>
        <p:nvSpPr>
          <p:cNvPr id="24" name="文本框 23">
            <a:extLst>
              <a:ext uri="{FF2B5EF4-FFF2-40B4-BE49-F238E27FC236}">
                <a16:creationId xmlns="" xmlns:a16="http://schemas.microsoft.com/office/drawing/2014/main" id="{EE3B0CF7-728F-47CA-B612-7A699E668DF0}"/>
              </a:ext>
            </a:extLst>
          </p:cNvPr>
          <p:cNvSpPr txBox="1"/>
          <p:nvPr/>
        </p:nvSpPr>
        <p:spPr>
          <a:xfrm>
            <a:off x="7707086" y="3284741"/>
            <a:ext cx="4350935" cy="3477875"/>
          </a:xfrm>
          <a:prstGeom prst="rect">
            <a:avLst/>
          </a:prstGeom>
          <a:noFill/>
        </p:spPr>
        <p:txBody>
          <a:bodyPr wrap="square" rtlCol="0">
            <a:spAutoFit/>
          </a:bodyPr>
          <a:lstStyle/>
          <a:p>
            <a:pPr algn="ctr"/>
            <a:r>
              <a:rPr lang="en-US" altLang="zh-CN" sz="1600" b="1" u="sng" dirty="0"/>
              <a:t>Folk </a:t>
            </a:r>
            <a:r>
              <a:rPr lang="en-US" altLang="zh-CN" sz="1600" b="1" u="sng" dirty="0" smtClean="0"/>
              <a:t>minor</a:t>
            </a:r>
            <a:r>
              <a:rPr lang="en-US" altLang="zh-CN" sz="1600" dirty="0" smtClean="0"/>
              <a:t> is </a:t>
            </a:r>
            <a:r>
              <a:rPr lang="en-US" altLang="zh-CN" sz="1600" dirty="0"/>
              <a:t>one of the main melodies of field flower-drums, which are divided into three kinds including field flower-drums, local folk songs, and silk string </a:t>
            </a:r>
            <a:r>
              <a:rPr lang="en-US" altLang="zh-CN" sz="1600" dirty="0" smtClean="0"/>
              <a:t>minors</a:t>
            </a:r>
            <a:r>
              <a:rPr lang="zh-CN" altLang="en-US" sz="1600" dirty="0" smtClean="0"/>
              <a:t>（丝弦小调）</a:t>
            </a:r>
            <a:r>
              <a:rPr lang="en-US" altLang="zh-CN" sz="1600" dirty="0" smtClean="0"/>
              <a:t>. </a:t>
            </a:r>
            <a:r>
              <a:rPr lang="en-US" altLang="zh-CN" sz="1600" dirty="0"/>
              <a:t>Field flower-drum has a strong melody, and the quality of song and dance is strong. Local folk songs are "The Song of Women and Children", which has local flavor extremely, lively and vivid, bright and relaxed. Silk string minors come from a generation of Jiangnan folk songs and folk tunes, which </a:t>
            </a:r>
            <a:r>
              <a:rPr lang="en-US" altLang="zh-CN" sz="1600"/>
              <a:t>have </a:t>
            </a:r>
            <a:r>
              <a:rPr lang="en-US" altLang="zh-CN" sz="1600" smtClean="0"/>
              <a:t>a wonderful </a:t>
            </a:r>
            <a:r>
              <a:rPr lang="en-US" altLang="zh-CN" sz="1600" dirty="0" smtClean="0"/>
              <a:t>melody, </a:t>
            </a:r>
            <a:r>
              <a:rPr lang="en-US" altLang="zh-CN" sz="1600" dirty="0"/>
              <a:t>and the quality of the singing is powerful. (Zhu </a:t>
            </a:r>
            <a:r>
              <a:rPr lang="en-US" altLang="zh-CN" sz="1600" dirty="0" err="1"/>
              <a:t>Yongbei</a:t>
            </a:r>
            <a:r>
              <a:rPr lang="en-US" altLang="zh-CN" sz="1600" dirty="0"/>
              <a:t>, 2014, 46)</a:t>
            </a:r>
            <a:endParaRPr lang="zh-CN" altLang="en-US" sz="1600" dirty="0"/>
          </a:p>
          <a:p>
            <a:pPr algn="ctr"/>
            <a:r>
              <a:rPr lang="en-US" altLang="zh-CN" sz="1200" dirty="0" smtClean="0">
                <a:solidFill>
                  <a:srgbClr val="7B5C03"/>
                </a:solidFill>
                <a:cs typeface="+mn-ea"/>
                <a:sym typeface="+mn-lt"/>
              </a:rPr>
              <a:t>. </a:t>
            </a:r>
            <a:endParaRPr lang="zh-CN" altLang="en-US" sz="1200" dirty="0">
              <a:solidFill>
                <a:srgbClr val="7B5C03"/>
              </a:solidFill>
              <a:cs typeface="+mn-ea"/>
              <a:sym typeface="+mn-lt"/>
            </a:endParaRPr>
          </a:p>
        </p:txBody>
      </p:sp>
      <p:sp>
        <p:nvSpPr>
          <p:cNvPr id="2" name="矩形 1"/>
          <p:cNvSpPr/>
          <p:nvPr/>
        </p:nvSpPr>
        <p:spPr>
          <a:xfrm>
            <a:off x="1848122" y="846628"/>
            <a:ext cx="9168885" cy="646331"/>
          </a:xfrm>
          <a:prstGeom prst="rect">
            <a:avLst/>
          </a:prstGeom>
        </p:spPr>
        <p:txBody>
          <a:bodyPr wrap="square">
            <a:spAutoFit/>
          </a:bodyPr>
          <a:lstStyle/>
          <a:p>
            <a:r>
              <a:rPr lang="en-US" altLang="zh-CN" dirty="0">
                <a:solidFill>
                  <a:srgbClr val="7B5C03"/>
                </a:solidFill>
                <a:cs typeface="+mn-ea"/>
              </a:rPr>
              <a:t>The tunes of Hunan flower-drum opera are divided into three kinds including </a:t>
            </a:r>
            <a:r>
              <a:rPr lang="en-US" altLang="zh-CN" b="1" u="sng" dirty="0">
                <a:solidFill>
                  <a:srgbClr val="7B5C03"/>
                </a:solidFill>
                <a:cs typeface="+mn-ea"/>
              </a:rPr>
              <a:t>Sichuan tune, </a:t>
            </a:r>
            <a:r>
              <a:rPr lang="en-US" altLang="zh-CN" b="1" u="sng" dirty="0" err="1">
                <a:solidFill>
                  <a:srgbClr val="7B5C03"/>
                </a:solidFill>
                <a:cs typeface="+mn-ea"/>
              </a:rPr>
              <a:t>Daluo</a:t>
            </a:r>
            <a:r>
              <a:rPr lang="en-US" altLang="zh-CN" b="1" u="sng" dirty="0">
                <a:solidFill>
                  <a:srgbClr val="7B5C03"/>
                </a:solidFill>
                <a:cs typeface="+mn-ea"/>
              </a:rPr>
              <a:t>(playing gong), and minor</a:t>
            </a:r>
            <a:r>
              <a:rPr lang="en-US" altLang="zh-CN" dirty="0">
                <a:solidFill>
                  <a:srgbClr val="7B5C03"/>
                </a:solidFill>
                <a:cs typeface="+mn-ea"/>
              </a:rPr>
              <a:t>. </a:t>
            </a:r>
            <a:endParaRPr lang="zh-CN" altLang="en-US" dirty="0">
              <a:solidFill>
                <a:srgbClr val="7B5C03"/>
              </a:solidFill>
              <a:cs typeface="+mn-ea"/>
            </a:endParaRPr>
          </a:p>
        </p:txBody>
      </p:sp>
    </p:spTree>
    <p:extLst>
      <p:ext uri="{BB962C8B-B14F-4D97-AF65-F5344CB8AC3E}">
        <p14:creationId xmlns:p14="http://schemas.microsoft.com/office/powerpoint/2010/main" val="2146978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bsdarjk">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1091</Words>
  <Application>Microsoft Office PowerPoint</Application>
  <PresentationFormat>自定义</PresentationFormat>
  <Paragraphs>41</Paragraphs>
  <Slides>12</Slides>
  <Notes>0</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精美艺术叶子</dc:title>
  <dc:creator>第一PPT</dc:creator>
  <cp:keywords>www.1ppt.com</cp:keywords>
  <dc:description>www.1ppt.com</dc:description>
  <cp:lastModifiedBy>dell</cp:lastModifiedBy>
  <cp:revision>66</cp:revision>
  <dcterms:created xsi:type="dcterms:W3CDTF">2019-10-18T04:43:37Z</dcterms:created>
  <dcterms:modified xsi:type="dcterms:W3CDTF">2022-05-23T03:16:07Z</dcterms:modified>
</cp:coreProperties>
</file>