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92" r:id="rId6"/>
    <p:sldId id="260" r:id="rId7"/>
    <p:sldId id="299" r:id="rId8"/>
    <p:sldId id="268" r:id="rId9"/>
    <p:sldId id="303" r:id="rId10"/>
    <p:sldId id="300" r:id="rId11"/>
    <p:sldId id="302" r:id="rId12"/>
    <p:sldId id="262" r:id="rId13"/>
    <p:sldId id="298" r:id="rId14"/>
    <p:sldId id="269" r:id="rId15"/>
    <p:sldId id="321" r:id="rId16"/>
    <p:sldId id="263" r:id="rId17"/>
    <p:sldId id="316" r:id="rId18"/>
    <p:sldId id="319" r:id="rId19"/>
    <p:sldId id="320" r:id="rId20"/>
    <p:sldId id="257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2" autoAdjust="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2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D925F-4E9F-4D8E-8F68-794EBD4A2A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8605" y="1470660"/>
            <a:ext cx="6261735" cy="440182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26460" y="3164205"/>
            <a:ext cx="7230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charset="0"/>
                <a:cs typeface="Times New Roman" panose="02020603050405020304" charset="0"/>
              </a:rPr>
              <a:t>Scientific Style</a:t>
            </a: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63180" y="5344795"/>
            <a:ext cx="7230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Impact" panose="020B0806030902050204" charset="0"/>
                <a:cs typeface="Impact" panose="020B0806030902050204" charset="0"/>
              </a:rPr>
              <a:t> 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Luo Yuqing &amp; Lou Cancan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648525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Grammatical Characteristics</a:t>
            </a:r>
          </a:p>
        </p:txBody>
      </p:sp>
      <p:sp>
        <p:nvSpPr>
          <p:cNvPr id="9" name="文本框 37"/>
          <p:cNvSpPr txBox="1"/>
          <p:nvPr/>
        </p:nvSpPr>
        <p:spPr>
          <a:xfrm>
            <a:off x="888999" y="1667929"/>
            <a:ext cx="104120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frequent use of compound nouns and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nominalization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highly occurence of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Passive voice </a:t>
            </a: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wide use of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simple present tense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Clr>
                <a:srgbClr val="000000"/>
              </a:buClr>
              <a:buFont typeface="Wingdings" panose="05000000000000000000" charset="0"/>
              <a:buNone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frequent use of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ong sentences and parallel structures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60064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3. Discoursal Characteristics</a:t>
            </a:r>
          </a:p>
        </p:txBody>
      </p:sp>
      <p:sp>
        <p:nvSpPr>
          <p:cNvPr id="9" name="文本框 37"/>
          <p:cNvSpPr txBox="1"/>
          <p:nvPr/>
        </p:nvSpPr>
        <p:spPr>
          <a:xfrm>
            <a:off x="6179414" y="1810140"/>
            <a:ext cx="66776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coherence</a:t>
            </a:r>
          </a:p>
          <a:p>
            <a:pPr fontAlgn="auto">
              <a:lnSpc>
                <a:spcPts val="3000"/>
              </a:lnSpc>
            </a:pPr>
            <a:endParaRPr lang="en-US" altLang="zh-CN" sz="2800" dirty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clearness </a:t>
            </a:r>
          </a:p>
          <a:p>
            <a:pPr fontAlgn="auto">
              <a:lnSpc>
                <a:spcPts val="3000"/>
              </a:lnSpc>
            </a:pPr>
            <a:endParaRPr lang="en-US" altLang="zh-CN" sz="2800" dirty="0" smtClean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fluency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strict</a:t>
            </a:r>
            <a:r>
              <a:rPr lang="en-US" altLang="zh-CN" sz="44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logic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fontAlgn="auto">
              <a:lnSpc>
                <a:spcPts val="3000"/>
              </a:lnSpc>
            </a:pPr>
            <a:endParaRPr lang="en-US" altLang="zh-CN" sz="2800" dirty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objective description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535" b="-1282"/>
          <a:stretch>
            <a:fillRect/>
          </a:stretch>
        </p:blipFill>
        <p:spPr>
          <a:xfrm>
            <a:off x="736924" y="1810141"/>
            <a:ext cx="4528820" cy="378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8487410" cy="1446550"/>
            <a:chOff x="3737676" y="2717801"/>
            <a:chExt cx="8487410" cy="1446550"/>
          </a:xfrm>
        </p:grpSpPr>
        <p:sp>
          <p:nvSpPr>
            <p:cNvPr id="3" name="矩形 2"/>
            <p:cNvSpPr/>
            <p:nvPr/>
          </p:nvSpPr>
          <p:spPr>
            <a:xfrm>
              <a:off x="4735261" y="3071496"/>
              <a:ext cx="7489825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Key Points of  Chinese Translation of Scientific Style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3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120" y="97790"/>
            <a:ext cx="106019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1949595" y="3439158"/>
            <a:ext cx="29238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1165860" y="2818967"/>
            <a:ext cx="1613290" cy="1544936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65860" y="3155043"/>
            <a:ext cx="1613290" cy="87278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en-US" altLang="zh-CN" sz="2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Key Points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3188177" y="5709291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3132481" y="4553560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3188110" y="3461024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3125048" y="2367300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3132010" y="1142807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3661300" y="911957"/>
            <a:ext cx="462336" cy="462336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3757359" y="1016295"/>
            <a:ext cx="271302" cy="261312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3712457" y="4306164"/>
            <a:ext cx="462336" cy="462336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410897" y="869315"/>
            <a:ext cx="8485437" cy="505063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translate scientific and technological words accurately</a:t>
            </a: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4435475" y="4305935"/>
            <a:ext cx="7754620" cy="404495"/>
          </a:xfrm>
          <a:prstGeom prst="rect">
            <a:avLst/>
          </a:prstGeom>
          <a:noFill/>
        </p:spPr>
        <p:txBody>
          <a:bodyPr wrap="square" lIns="89985" tIns="46792" rIns="89985" bIns="46792" anchor="t"/>
          <a:lstStyle/>
          <a:p>
            <a:pPr algn="l" defTabSz="913765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work hard at scientific and technological knowledge</a:t>
            </a:r>
          </a:p>
        </p:txBody>
      </p:sp>
      <p:cxnSp>
        <p:nvCxnSpPr>
          <p:cNvPr id="33" name="直接连接符 32"/>
          <p:cNvCxnSpPr/>
          <p:nvPr>
            <p:custDataLst>
              <p:tags r:id="rId14"/>
            </p:custDataLst>
          </p:nvPr>
        </p:nvCxnSpPr>
        <p:spPr>
          <a:xfrm flipV="1">
            <a:off x="4112693" y="1143019"/>
            <a:ext cx="322785" cy="7595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5"/>
            </p:custDataLst>
          </p:nvPr>
        </p:nvSpPr>
        <p:spPr>
          <a:xfrm>
            <a:off x="3745928" y="5478467"/>
            <a:ext cx="462336" cy="462336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4435478" y="5478459"/>
            <a:ext cx="7912020" cy="404430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 maintain a rigorous and responsible working attitude</a:t>
            </a:r>
          </a:p>
        </p:txBody>
      </p:sp>
      <p:sp>
        <p:nvSpPr>
          <p:cNvPr id="41" name="椭圆 40"/>
          <p:cNvSpPr/>
          <p:nvPr>
            <p:custDataLst>
              <p:tags r:id="rId17"/>
            </p:custDataLst>
          </p:nvPr>
        </p:nvSpPr>
        <p:spPr>
          <a:xfrm>
            <a:off x="3689599" y="2153217"/>
            <a:ext cx="462336" cy="462336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8"/>
            </p:custDataLst>
          </p:nvPr>
        </p:nvSpPr>
        <p:spPr bwMode="auto">
          <a:xfrm>
            <a:off x="3778516" y="2239220"/>
            <a:ext cx="271519" cy="300000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19"/>
            </p:custDataLst>
          </p:nvPr>
        </p:nvCxnSpPr>
        <p:spPr>
          <a:xfrm flipH="1">
            <a:off x="4139909" y="2367068"/>
            <a:ext cx="270253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5" name="文本框 44"/>
          <p:cNvSpPr txBox="1"/>
          <p:nvPr>
            <p:custDataLst>
              <p:tags r:id="rId20"/>
            </p:custDataLst>
          </p:nvPr>
        </p:nvSpPr>
        <p:spPr>
          <a:xfrm>
            <a:off x="4435478" y="3255395"/>
            <a:ext cx="4697465" cy="406329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analyze structures thoroughly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3829571" y="5599343"/>
            <a:ext cx="271519" cy="218987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2"/>
            </p:custDataLst>
          </p:nvPr>
        </p:nvCxnSpPr>
        <p:spPr>
          <a:xfrm>
            <a:off x="4123453" y="4553776"/>
            <a:ext cx="302531" cy="8861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3"/>
            </p:custDataLst>
          </p:nvPr>
        </p:nvSpPr>
        <p:spPr>
          <a:xfrm>
            <a:off x="3689415" y="3228920"/>
            <a:ext cx="462336" cy="462336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4"/>
            </p:custDataLst>
          </p:nvPr>
        </p:nvSpPr>
        <p:spPr bwMode="auto">
          <a:xfrm>
            <a:off x="3785565" y="3298252"/>
            <a:ext cx="271302" cy="261312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5"/>
            </p:custDataLst>
          </p:nvPr>
        </p:nvCxnSpPr>
        <p:spPr>
          <a:xfrm flipH="1">
            <a:off x="4189276" y="3459034"/>
            <a:ext cx="232911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3829743" y="4417135"/>
            <a:ext cx="227547" cy="273175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27"/>
            </p:custDataLst>
          </p:nvPr>
        </p:nvSpPr>
        <p:spPr>
          <a:xfrm>
            <a:off x="4435522" y="2056625"/>
            <a:ext cx="7012653" cy="471519"/>
          </a:xfrm>
          <a:prstGeom prst="rect">
            <a:avLst/>
          </a:prstGeom>
          <a:noFill/>
        </p:spPr>
        <p:txBody>
          <a:bodyPr wrap="square" lIns="89985" tIns="46792" rIns="89985" bIns="46792" anchor="t">
            <a:noAutofit/>
          </a:bodyPr>
          <a:lstStyle/>
          <a:p>
            <a:pPr algn="l" defTabSz="913765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be familiar with commonly used structures</a:t>
            </a:r>
          </a:p>
          <a:p>
            <a:pPr defTabSz="913765" fontAlgn="auto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2400" b="1" spc="150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46" name="直接连接符 45"/>
          <p:cNvCxnSpPr/>
          <p:nvPr>
            <p:custDataLst>
              <p:tags r:id="rId28"/>
            </p:custDataLst>
          </p:nvPr>
        </p:nvCxnSpPr>
        <p:spPr>
          <a:xfrm>
            <a:off x="4214592" y="5705041"/>
            <a:ext cx="220886" cy="8861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23" name="直接连接符 22"/>
          <p:cNvCxnSpPr/>
          <p:nvPr>
            <p:custDataLst>
              <p:tags r:id="rId29"/>
            </p:custDataLst>
          </p:nvPr>
        </p:nvCxnSpPr>
        <p:spPr>
          <a:xfrm>
            <a:off x="3125352" y="1143019"/>
            <a:ext cx="6962" cy="4703161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1" name="文本框 50"/>
          <p:cNvSpPr txBox="1"/>
          <p:nvPr>
            <p:custDataLst>
              <p:tags r:id="rId30"/>
            </p:custDataLst>
          </p:nvPr>
        </p:nvSpPr>
        <p:spPr>
          <a:xfrm>
            <a:off x="5999968" y="6131029"/>
            <a:ext cx="2637787" cy="404357"/>
          </a:xfrm>
          <a:prstGeom prst="rect">
            <a:avLst/>
          </a:prstGeom>
          <a:noFill/>
        </p:spPr>
        <p:txBody>
          <a:bodyPr wrap="square" lIns="89985" tIns="46792" rIns="89985" bIns="46792" anchor="t">
            <a:norm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单击此处添加文本具体内容</a:t>
            </a:r>
          </a:p>
        </p:txBody>
      </p:sp>
      <p:cxnSp>
        <p:nvCxnSpPr>
          <p:cNvPr id="2" name="直接连接符 1"/>
          <p:cNvCxnSpPr/>
          <p:nvPr>
            <p:custDataLst>
              <p:tags r:id="rId31"/>
            </p:custDataLst>
          </p:nvPr>
        </p:nvCxnSpPr>
        <p:spPr>
          <a:xfrm flipV="1">
            <a:off x="2820289" y="3459040"/>
            <a:ext cx="305063" cy="1899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1" y="909955"/>
            <a:ext cx="12190412" cy="516953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1.To translate scientific and technological words accurately</a:t>
            </a:r>
          </a:p>
          <a:p>
            <a:endParaRPr lang="en-US" altLang="zh-CN" sz="2000" b="1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 Paying attention to the special meanings of words in specific fields</a:t>
            </a: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light show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轻音乐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×    光显示   √</a:t>
            </a: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 Learning English word-building</a:t>
            </a: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Compounding（合成法）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moon+walk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moonwalk              月面行走      </a:t>
            </a: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Blending         （混成法）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medical+care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medicare                 医疗保健</a:t>
            </a: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Affixation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zh-CN" altLang="en-US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词缀法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micro-  +economics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microeconomics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微观经济学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         </a:t>
            </a: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000" b="1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2.To be familiar with commonly used structures</a:t>
            </a:r>
            <a:endParaRPr lang="en-US" altLang="zh-CN" sz="2000" b="1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It is believed that          （人们认为）                                      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Seeing that          （由于、鉴于）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has been proved that （已经证明）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Supposing that    （假设）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</a:p>
        </p:txBody>
      </p:sp>
      <p:cxnSp>
        <p:nvCxnSpPr>
          <p:cNvPr id="2" name="直接箭头连接符 1"/>
          <p:cNvCxnSpPr/>
          <p:nvPr/>
        </p:nvCxnSpPr>
        <p:spPr>
          <a:xfrm>
            <a:off x="6314757" y="3374525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314757" y="3617595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14757" y="3917950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507365" y="1329373"/>
            <a:ext cx="10256520" cy="3846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altLang="zh-CN" sz="2000" b="1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3.To analyze structures thoroughly</a:t>
            </a:r>
            <a:endParaRPr lang="en-US" altLang="zh-CN" sz="2000" dirty="0" smtClean="0">
              <a:latin typeface="+mj-lt"/>
            </a:endParaRPr>
          </a:p>
          <a:p>
            <a:endParaRPr lang="en-US" altLang="zh-CN" sz="2000" dirty="0" smtClean="0">
              <a:latin typeface="+mj-lt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Mastering the meanings of words, grammatical relations and thematic relations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Identifing two types of English words: Form words (including nouns, verbs, adjectives, adverbs)    </a:t>
            </a:r>
          </a:p>
          <a:p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and Structure words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Recognizing the basic structures of English sentences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Finding out the grammatical and thematic relations of each modifier in order to determine its   </a:t>
            </a:r>
          </a:p>
          <a:p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position in the structure.</a:t>
            </a:r>
          </a:p>
        </p:txBody>
      </p:sp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763385" cy="1446550"/>
            <a:chOff x="3737676" y="2717801"/>
            <a:chExt cx="6763385" cy="1446550"/>
          </a:xfrm>
        </p:grpSpPr>
        <p:sp>
          <p:nvSpPr>
            <p:cNvPr id="3" name="矩形 2"/>
            <p:cNvSpPr/>
            <p:nvPr/>
          </p:nvSpPr>
          <p:spPr>
            <a:xfrm>
              <a:off x="4745421" y="3234056"/>
              <a:ext cx="575564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Translation Skills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4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Skills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49030" y="1201420"/>
            <a:ext cx="10953343" cy="44319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Translate the passive voice into the active voice.</a:t>
            </a: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His pride must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pinched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他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这股傲气应该</a:t>
            </a:r>
            <a:r>
              <a:rPr lang="zh-CN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打下去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  <a:p>
            <a:pPr indent="0"/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Use a general subject, such as 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“有人”“人们”“大家”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or translate the sentence into active voice without subject.</a:t>
            </a: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would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gotten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there were money to get it with. 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有了钱</a:t>
            </a:r>
            <a:r>
              <a:rPr lang="zh-CN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，就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会以钱</a:t>
            </a:r>
            <a:r>
              <a:rPr lang="zh-CN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谋权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sz="1600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Skills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3930" y="872490"/>
            <a:ext cx="10262235" cy="4954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1600" b="0" dirty="0" smtClean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Use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“……为……所……”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his late thirties he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was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almost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knocked down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in his despondency of the unsuccessful career. </a:t>
            </a: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近四十岁时，由于事业上的挫折，他几乎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为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失意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所毁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Use the verbs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“受”“遭受”“遭到”“受到”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Two super go players from Japan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were defeated</a:t>
            </a:r>
            <a:r>
              <a:rPr lang="en-US" sz="2000" b="0" u="sng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one after another. </a:t>
            </a: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日本两位围棋高手接连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受挫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Use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“被”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when translating English sentences of passive voice into Chinese and we can also use 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叫 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让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 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“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挨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and 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给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 instead of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“被”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</a:p>
          <a:p>
            <a:pPr indent="0"/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boy </a:t>
            </a:r>
            <a:r>
              <a:rPr lang="en-US" alt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was criticized </a:t>
            </a:r>
            <a:r>
              <a:rPr lang="en-US" altLang="zh-CN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yesterday. </a:t>
            </a:r>
          </a:p>
          <a:p>
            <a:pPr indent="0"/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这孩子昨天</a:t>
            </a:r>
            <a:r>
              <a:rPr lang="zh-CN" altLang="en-US" sz="2000" b="1" u="sng" dirty="0" smtClean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挨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了一顿批评。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84885" y="891540"/>
            <a:ext cx="110267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References</a:t>
            </a:r>
          </a:p>
          <a:p>
            <a:pPr indent="0"/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边鸿倩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基于目的论视角下科技文本翻译实践报告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[D].西安理工大学,2020.</a:t>
            </a: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李金灿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科技英语否定句汉译策略的研究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[D].湖北工业大学,2018.</a:t>
            </a: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[3]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刘宓庆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文体与翻译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[M].北京：中译出版社,2019.</a:t>
            </a: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马晶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生态翻译学“三维转换”视角下的科技文本翻译策略探究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[D].北京交通大学,2018.</a:t>
            </a: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刘疾橹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科技英语文体风格在英汉翻译中的体现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[D].哈尔滨工业大学,2009.</a:t>
            </a: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张伟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文体分析在科技英语汉译中的应用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[D].华中师范大学,2000.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08650" y="1414780"/>
            <a:ext cx="6085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Classification of  Scientific Style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4804950" y="1260045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08650" y="2658110"/>
            <a:ext cx="58070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Characteristics of Scientific Style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4804950" y="2401288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08650" y="3747770"/>
            <a:ext cx="63246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Key Points of  Chinese Translation of Scientific Style</a:t>
            </a:r>
            <a:endParaRPr lang="en-US" altLang="zh-CN" sz="1200" dirty="0"/>
          </a:p>
        </p:txBody>
      </p:sp>
      <p:sp>
        <p:nvSpPr>
          <p:cNvPr id="27" name="TextBox 18"/>
          <p:cNvSpPr txBox="1"/>
          <p:nvPr/>
        </p:nvSpPr>
        <p:spPr>
          <a:xfrm>
            <a:off x="4805045" y="3625850"/>
            <a:ext cx="128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08392" y="5096147"/>
            <a:ext cx="417646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Skills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4804950" y="4847604"/>
            <a:ext cx="64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dirty="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148680" y="2767289"/>
            <a:ext cx="4656439" cy="132342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/>
            <a:r>
              <a:rPr lang="en-US" altLang="zh-CN" sz="80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8000" dirty="0">
              <a:latin typeface="+mj-lt"/>
              <a:ea typeface="Gungsuh" pitchFamily="18" charset="-127"/>
              <a:cs typeface="Segoe UI" panose="020B0502040204020203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4755515" y="932815"/>
            <a:ext cx="1332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1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5201" y="2155702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2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4804950" y="3379787"/>
            <a:ext cx="1136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3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4804950" y="4601382"/>
            <a:ext cx="641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4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701415" y="1470660"/>
            <a:ext cx="4747260" cy="391604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03359" y="2893774"/>
            <a:ext cx="4302125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smtClean="0">
                <a:latin typeface="Times New Roman" panose="02020603050405020304" charset="0"/>
                <a:ea typeface="Segoe UI" panose="020B0502040204020203" pitchFamily="34" charset="0"/>
                <a:cs typeface="Times New Roman" panose="02020603050405020304" charset="0"/>
              </a:rPr>
              <a:t>THANKS</a:t>
            </a:r>
            <a:endParaRPr lang="zh-CN" altLang="en-US" sz="8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7633970" cy="1446550"/>
            <a:chOff x="3737676" y="2717801"/>
            <a:chExt cx="7633970" cy="1446550"/>
          </a:xfrm>
        </p:grpSpPr>
        <p:sp>
          <p:nvSpPr>
            <p:cNvPr id="4" name="矩形 3"/>
            <p:cNvSpPr/>
            <p:nvPr/>
          </p:nvSpPr>
          <p:spPr>
            <a:xfrm>
              <a:off x="4725101" y="3213736"/>
              <a:ext cx="6646545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Classification of  Scientific Style</a:t>
              </a: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dirty="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1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文本框 37"/>
          <p:cNvSpPr txBox="1"/>
          <p:nvPr/>
        </p:nvSpPr>
        <p:spPr>
          <a:xfrm>
            <a:off x="0" y="71755"/>
            <a:ext cx="721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Classification of  Scientific Style</a:t>
            </a:r>
          </a:p>
          <a:p>
            <a:r>
              <a:rPr lang="zh-CN" altLang="en-US" sz="1600" b="1" dirty="0">
                <a:solidFill>
                  <a:srgbClr val="0070C0"/>
                </a:solidFill>
                <a:latin typeface="+mj-lt"/>
              </a:rPr>
              <a:t>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63745" y="1644015"/>
            <a:ext cx="73126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1. Works, texts and reports on science and technology, test reports, and programs for the development of science and technology.</a:t>
            </a: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2. Scientific and technical information and written materials.</a:t>
            </a:r>
          </a:p>
        </p:txBody>
      </p:sp>
      <p:pic>
        <p:nvPicPr>
          <p:cNvPr id="24" name="图片 23" descr="u=20939587,704753926&amp;fm=26&amp;gp=0[1]"/>
          <p:cNvPicPr>
            <a:picLocks noChangeAspect="1"/>
          </p:cNvPicPr>
          <p:nvPr/>
        </p:nvPicPr>
        <p:blipFill>
          <a:blip r:embed="rId2"/>
          <a:srcRect l="14220" r="14390"/>
          <a:stretch>
            <a:fillRect/>
          </a:stretch>
        </p:blipFill>
        <p:spPr>
          <a:xfrm>
            <a:off x="322580" y="1194435"/>
            <a:ext cx="3942715" cy="4631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" y="1194435"/>
            <a:ext cx="3942715" cy="463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7"/>
          <p:cNvSpPr txBox="1"/>
          <p:nvPr/>
        </p:nvSpPr>
        <p:spPr>
          <a:xfrm>
            <a:off x="4126865" y="1047740"/>
            <a:ext cx="8062595" cy="5015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3. Descriptions of structure and rules of operation in operative manuals (of meters, instruments, machines, tools, etc.).</a:t>
            </a: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4. The language of talks, meetings and conversations on scientific or technical problems.</a:t>
            </a: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5. Commentaries in such audio materials as films, videos, etc.</a:t>
            </a: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pc="3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Source</a:t>
            </a:r>
            <a:r>
              <a:rPr lang="en-US" altLang="zh-CN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 </a:t>
            </a:r>
            <a:r>
              <a:rPr lang="en-US" altLang="zh-CN" i="1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English Varieties and Translation </a:t>
            </a:r>
            <a:r>
              <a:rPr lang="en-US" altLang="zh-CN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by Liu </a:t>
            </a:r>
            <a:r>
              <a:rPr lang="en-US" altLang="zh-CN" spc="3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Miqing</a:t>
            </a:r>
            <a:endParaRPr lang="en-US" altLang="zh-CN" spc="3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endParaRPr lang="zh-CN" altLang="en-US" b="1" dirty="0">
              <a:solidFill>
                <a:srgbClr val="0070C0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u=705290321,2238987015&amp;fm=15&amp;gp=0[1]"/>
          <p:cNvPicPr>
            <a:picLocks noChangeAspect="1"/>
          </p:cNvPicPr>
          <p:nvPr/>
        </p:nvPicPr>
        <p:blipFill>
          <a:blip r:embed="rId2"/>
          <a:srcRect l="16213" t="-202" r="15626"/>
          <a:stretch>
            <a:fillRect/>
          </a:stretch>
        </p:blipFill>
        <p:spPr>
          <a:xfrm>
            <a:off x="234950" y="901700"/>
            <a:ext cx="3701415" cy="5032375"/>
          </a:xfrm>
          <a:prstGeom prst="rect">
            <a:avLst/>
          </a:prstGeom>
        </p:spPr>
      </p:pic>
      <p:pic>
        <p:nvPicPr>
          <p:cNvPr id="7" name="图片 6" descr="u=1451607313,3088728960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901700"/>
            <a:ext cx="3815715" cy="5033010"/>
          </a:xfrm>
          <a:prstGeom prst="rect">
            <a:avLst/>
          </a:prstGeom>
        </p:spPr>
      </p:pic>
      <p:sp>
        <p:nvSpPr>
          <p:cNvPr id="9" name="文本框 37"/>
          <p:cNvSpPr txBox="1"/>
          <p:nvPr/>
        </p:nvSpPr>
        <p:spPr>
          <a:xfrm>
            <a:off x="0" y="71755"/>
            <a:ext cx="721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Classification of  Scientific Style</a:t>
            </a:r>
          </a:p>
          <a:p>
            <a:r>
              <a:rPr lang="zh-CN" altLang="en-US" sz="1600" b="1" dirty="0">
                <a:solidFill>
                  <a:srgbClr val="0070C0"/>
                </a:solidFill>
                <a:latin typeface="+mj-lt"/>
              </a:rPr>
              <a:t>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7593965" cy="1446550"/>
            <a:chOff x="3737676" y="2717801"/>
            <a:chExt cx="7593965" cy="1446550"/>
          </a:xfrm>
        </p:grpSpPr>
        <p:sp>
          <p:nvSpPr>
            <p:cNvPr id="3" name="矩形 2"/>
            <p:cNvSpPr/>
            <p:nvPr/>
          </p:nvSpPr>
          <p:spPr>
            <a:xfrm>
              <a:off x="4704781" y="3223896"/>
              <a:ext cx="662686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Characteristics of Scientific Style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2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0730" y="1501775"/>
            <a:ext cx="8223885" cy="78232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227455" y="1656080"/>
            <a:ext cx="218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ONE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750331" y="150159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8070" y="1631950"/>
            <a:ext cx="651192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Lexical Characteristics </a:t>
            </a:r>
          </a:p>
        </p:txBody>
      </p:sp>
      <p:sp>
        <p:nvSpPr>
          <p:cNvPr id="12" name="矩形 11"/>
          <p:cNvSpPr/>
          <p:nvPr/>
        </p:nvSpPr>
        <p:spPr>
          <a:xfrm>
            <a:off x="750570" y="2743200"/>
            <a:ext cx="8222400" cy="79057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227455" y="2898140"/>
            <a:ext cx="2447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TWO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761035" y="2743016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2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8070" y="2877185"/>
            <a:ext cx="59220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Grammatical Characteristics</a:t>
            </a:r>
          </a:p>
        </p:txBody>
      </p:sp>
      <p:sp>
        <p:nvSpPr>
          <p:cNvPr id="18" name="矩形 17"/>
          <p:cNvSpPr/>
          <p:nvPr/>
        </p:nvSpPr>
        <p:spPr>
          <a:xfrm>
            <a:off x="750570" y="3943985"/>
            <a:ext cx="8222400" cy="830580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227455" y="4168140"/>
            <a:ext cx="2511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THREE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750784" y="394380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3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08070" y="4168140"/>
            <a:ext cx="57791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Discoursal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 Characteristics</a:t>
            </a: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53574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Lexical Characteristics</a:t>
            </a:r>
          </a:p>
        </p:txBody>
      </p:sp>
      <p:sp>
        <p:nvSpPr>
          <p:cNvPr id="15" name="文本框 37"/>
          <p:cNvSpPr txBox="1"/>
          <p:nvPr/>
        </p:nvSpPr>
        <p:spPr>
          <a:xfrm>
            <a:off x="364490" y="1822450"/>
            <a:ext cx="117144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lexical level, there are a large number of technical terms in EST (English for Science and Technology). Technical terms are the words that express different meanings in a particular field rather than what they do in ordinary English. </a:t>
            </a: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"processor" in "multi-core processor"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"processor"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加工者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，while in scientific and technological texts, it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处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理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器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”,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therefore, "multi-core processor"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多核处理器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”.</a:t>
            </a:r>
          </a:p>
          <a:p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1204" y="744568"/>
            <a:ext cx="53574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Lexical Characteristics</a:t>
            </a: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1025" y="1211580"/>
            <a:ext cx="1089025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Lots of abbreviations are employed in scientific English texts, abbreviations are specific in meaning and concise in language.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“WC”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It may stand for “ Water Carrier ” , “ Water Column ”, “ Water Cooled ”,  “ Water Cooler ”,      </a:t>
            </a: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“ Wireless Communication ” and “ Water Closet ”.</a:t>
            </a:r>
          </a:p>
          <a:p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An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English word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not only used by one major, but also used by many majors to express their professional concepts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“ transmission ” 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Radio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Engineering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发射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播送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000" dirty="0" err="1" smtClean="0">
                <a:latin typeface="Times New Roman" panose="02020603050405020304" charset="0"/>
                <a:cs typeface="Times New Roman" panose="02020603050405020304" charset="0"/>
              </a:rPr>
              <a:t>Mechanology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传动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变速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Physics          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透射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              Medicine       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遗传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9985" tIns="46792" rIns="89985" bIns="0" anchor="b">
        <a:noAutofit/>
      </a:bodyPr>
      <a:lstStyle>
        <a:defPPr fontAlgn="auto">
          <a:lnSpc>
            <a:spcPct val="120000"/>
          </a:lnSpc>
          <a:defRPr lang="zh-CN" altLang="en-US" sz="2000" spc="300" dirty="0">
            <a:solidFill>
              <a:srgbClr val="69A35B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1038</Words>
  <Application>Microsoft Office PowerPoint</Application>
  <PresentationFormat>自定义</PresentationFormat>
  <Paragraphs>190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zhchtc</dc:creator>
  <cp:lastModifiedBy>Lenovo</cp:lastModifiedBy>
  <cp:revision>71</cp:revision>
  <dcterms:created xsi:type="dcterms:W3CDTF">2015-03-24T02:37:00Z</dcterms:created>
  <dcterms:modified xsi:type="dcterms:W3CDTF">2020-11-16T08:56:03Z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