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27"/>
  </p:notesMasterIdLst>
  <p:sldIdLst>
    <p:sldId id="256" r:id="rId2"/>
    <p:sldId id="630" r:id="rId3"/>
    <p:sldId id="433" r:id="rId4"/>
    <p:sldId id="435" r:id="rId5"/>
    <p:sldId id="631" r:id="rId6"/>
    <p:sldId id="632" r:id="rId7"/>
    <p:sldId id="483" r:id="rId8"/>
    <p:sldId id="484" r:id="rId9"/>
    <p:sldId id="531" r:id="rId10"/>
    <p:sldId id="538" r:id="rId11"/>
    <p:sldId id="539" r:id="rId12"/>
    <p:sldId id="627" r:id="rId13"/>
    <p:sldId id="540" r:id="rId14"/>
    <p:sldId id="628" r:id="rId15"/>
    <p:sldId id="541" r:id="rId16"/>
    <p:sldId id="629" r:id="rId17"/>
    <p:sldId id="542" r:id="rId18"/>
    <p:sldId id="543" r:id="rId19"/>
    <p:sldId id="544" r:id="rId20"/>
    <p:sldId id="545" r:id="rId21"/>
    <p:sldId id="546" r:id="rId22"/>
    <p:sldId id="548" r:id="rId23"/>
    <p:sldId id="547" r:id="rId24"/>
    <p:sldId id="532" r:id="rId25"/>
    <p:sldId id="533" r:id="rId2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B5B"/>
    <a:srgbClr val="00FF00"/>
    <a:srgbClr val="00CC00"/>
    <a:srgbClr val="008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90642" autoAdjust="0"/>
  </p:normalViewPr>
  <p:slideViewPr>
    <p:cSldViewPr>
      <p:cViewPr>
        <p:scale>
          <a:sx n="79" d="100"/>
          <a:sy n="79" d="100"/>
        </p:scale>
        <p:origin x="-129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097D3-BBD0-4D47-B58D-C84E7A17D7B9}" type="datetimeFigureOut">
              <a:rPr lang="de-DE" smtClean="0"/>
              <a:t>29.04.2018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6A6C2-3F77-47AE-A308-E8BA5ECFF85F}" type="slidenum">
              <a:rPr lang="de-DE" smtClean="0"/>
              <a:t>‹Nr.›</a:t>
            </a:fld>
            <a:endParaRPr lang="de-DE"/>
          </a:p>
        </p:txBody>
      </p:sp>
    </p:spTree>
    <p:extLst>
      <p:ext uri="{BB962C8B-B14F-4D97-AF65-F5344CB8AC3E}">
        <p14:creationId xmlns:p14="http://schemas.microsoft.com/office/powerpoint/2010/main" val="2279437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2A26A6C2-3F77-47AE-A308-E8BA5ECFF85F}" type="slidenum">
              <a:rPr lang="de-DE" smtClean="0"/>
              <a:t>1</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a:ln/>
        </p:spPr>
      </p:sp>
      <p:sp>
        <p:nvSpPr>
          <p:cNvPr id="32771"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smtClean="0">
              <a:latin typeface="Arial" pitchFamily="34" charset="0"/>
            </a:endParaRPr>
          </a:p>
        </p:txBody>
      </p:sp>
      <p:sp>
        <p:nvSpPr>
          <p:cNvPr id="32772" name="Foliennummernplatzhalter 3"/>
          <p:cNvSpPr>
            <a:spLocks noGrp="1"/>
          </p:cNvSpPr>
          <p:nvPr>
            <p:ph type="sldNum" sz="quarter" idx="5"/>
          </p:nvPr>
        </p:nvSpPr>
        <p:spPr/>
        <p:txBody>
          <a:bodyPr/>
          <a:lstStyle>
            <a:lvl1pPr eaLnBrk="0" hangingPunct="0">
              <a:spcBef>
                <a:spcPct val="30000"/>
              </a:spcBef>
              <a:defRPr sz="1200">
                <a:solidFill>
                  <a:schemeClr val="tx1"/>
                </a:solidFill>
                <a:latin typeface="Arial" pitchFamily="34" charset="0"/>
                <a:ea typeface="MS PGothic" pitchFamily="34" charset="-128"/>
              </a:defRPr>
            </a:lvl1pPr>
            <a:lvl2pPr marL="742950" indent="-285750" eaLnBrk="0" hangingPunct="0">
              <a:spcBef>
                <a:spcPct val="30000"/>
              </a:spcBef>
              <a:defRPr sz="1200">
                <a:solidFill>
                  <a:schemeClr val="tx1"/>
                </a:solidFill>
                <a:latin typeface="Arial" pitchFamily="34" charset="0"/>
                <a:ea typeface="MS PGothic" pitchFamily="34" charset="-128"/>
              </a:defRPr>
            </a:lvl2pPr>
            <a:lvl3pPr marL="1143000" indent="-228600" eaLnBrk="0" hangingPunct="0">
              <a:spcBef>
                <a:spcPct val="30000"/>
              </a:spcBef>
              <a:defRPr sz="1200">
                <a:solidFill>
                  <a:schemeClr val="tx1"/>
                </a:solidFill>
                <a:latin typeface="Arial" pitchFamily="34" charset="0"/>
                <a:ea typeface="MS PGothic" pitchFamily="34" charset="-128"/>
              </a:defRPr>
            </a:lvl3pPr>
            <a:lvl4pPr marL="1600200" indent="-228600" eaLnBrk="0" hangingPunct="0">
              <a:spcBef>
                <a:spcPct val="30000"/>
              </a:spcBef>
              <a:defRPr sz="1200">
                <a:solidFill>
                  <a:schemeClr val="tx1"/>
                </a:solidFill>
                <a:latin typeface="Arial" pitchFamily="34" charset="0"/>
                <a:ea typeface="MS PGothic" pitchFamily="34" charset="-128"/>
              </a:defRPr>
            </a:lvl4pPr>
            <a:lvl5pPr marL="2057400" indent="-228600" eaLnBrk="0" hangingPunct="0">
              <a:spcBef>
                <a:spcPct val="30000"/>
              </a:spcBef>
              <a:defRPr sz="1200">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defRPr/>
            </a:pPr>
            <a:fld id="{8F3BEE4C-A30A-4244-A1FF-D4E4C656DD38}" type="slidenum">
              <a:rPr lang="de-DE" altLang="zh-CN" smtClean="0"/>
              <a:pPr>
                <a:spcBef>
                  <a:spcPct val="0"/>
                </a:spcBef>
                <a:defRPr/>
              </a:pPr>
              <a:t>2</a:t>
            </a:fld>
            <a:endParaRPr lang="de-DE"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8916F88-D5E0-4968-AE1C-8273BB90EA00}" type="datetimeFigureOut">
              <a:rPr lang="de-DE" smtClean="0"/>
              <a:t>29.04.2018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hasCustomPrompt="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8916F88-D5E0-4968-AE1C-8273BB90EA00}" type="datetimeFigureOut">
              <a:rPr lang="de-DE" smtClean="0"/>
              <a:t>29.04.2018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hasCustomPrompt="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8916F88-D5E0-4968-AE1C-8273BB90EA00}" type="datetimeFigureOut">
              <a:rPr lang="de-DE" smtClean="0"/>
              <a:t>29.04.2018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hasCustomPrompt="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8916F88-D5E0-4968-AE1C-8273BB90EA00}" type="datetimeFigureOut">
              <a:rPr lang="de-DE" smtClean="0"/>
              <a:t>29.04.2018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E8916F88-D5E0-4968-AE1C-8273BB90EA00}" type="datetimeFigureOut">
              <a:rPr lang="de-DE" smtClean="0"/>
              <a:t>29.04.2018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8916F88-D5E0-4968-AE1C-8273BB90EA00}" type="datetimeFigureOut">
              <a:rPr lang="de-DE" smtClean="0"/>
              <a:t>29.04.2018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8916F88-D5E0-4968-AE1C-8273BB90EA00}" type="datetimeFigureOut">
              <a:rPr lang="de-DE" smtClean="0"/>
              <a:t>29.04.2018</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8916F88-D5E0-4968-AE1C-8273BB90EA00}" type="datetimeFigureOut">
              <a:rPr lang="de-DE" smtClean="0"/>
              <a:t>29.04.2018</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8916F88-D5E0-4968-AE1C-8273BB90EA00}" type="datetimeFigureOut">
              <a:rPr lang="de-DE" smtClean="0"/>
              <a:t>29.04.2018</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29.04.2018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8916F88-D5E0-4968-AE1C-8273BB90EA00}" type="datetimeFigureOut">
              <a:rPr lang="de-DE" smtClean="0"/>
              <a:t>29.04.2018</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C7DB387A-7DAD-440A-A4E7-7F9B3B95A468}"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16F88-D5E0-4968-AE1C-8273BB90EA00}" type="datetimeFigureOut">
              <a:rPr lang="de-DE" smtClean="0"/>
              <a:t>29.04.2018</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B387A-7DAD-440A-A4E7-7F9B3B95A46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oo.gl/8192t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german.china.org.cn/txt/2017-11/27/content_50072255.htm" TargetMode="External"/><Relationship Id="rId2" Type="http://schemas.openxmlformats.org/officeDocument/2006/relationships/hyperlink" Target="http://www.china-botschaft.de/det/zgyw/t1216421.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economist.com/news/briefing/21732545-and-stealthily-trying-shape-public-opinion-its-favour-how-chinas-sharp-power-mutin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goo.gl/8192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36649"/>
            <a:ext cx="8352928" cy="3508375"/>
          </a:xfrm>
        </p:spPr>
        <p:txBody>
          <a:bodyPr>
            <a:noAutofit/>
          </a:bodyPr>
          <a:lstStyle/>
          <a:p>
            <a:r>
              <a:rPr lang="de-DE" altLang="zh-CN" sz="7200" b="1" i="1" dirty="0" smtClean="0">
                <a:latin typeface="Calibri" panose="020F0502020204030204" pitchFamily="34" charset="0"/>
                <a:cs typeface="Calibri" panose="020F0502020204030204" pitchFamily="34" charset="0"/>
              </a:rPr>
              <a:t>Neue (alte) Weltmacht China</a:t>
            </a:r>
            <a:r>
              <a:rPr lang="de-DE" altLang="zh-CN" sz="2400" b="1" i="1" dirty="0" smtClean="0">
                <a:latin typeface="Calibri" panose="020F0502020204030204" pitchFamily="34" charset="0"/>
                <a:cs typeface="Calibri" panose="020F0502020204030204" pitchFamily="34" charset="0"/>
              </a:rPr>
              <a:t/>
            </a:r>
            <a:br>
              <a:rPr lang="de-DE" altLang="zh-CN" sz="2400" b="1" i="1" dirty="0" smtClean="0">
                <a:latin typeface="Calibri" panose="020F0502020204030204" pitchFamily="34" charset="0"/>
                <a:cs typeface="Calibri" panose="020F0502020204030204" pitchFamily="34" charset="0"/>
              </a:rPr>
            </a:br>
            <a:endParaRPr lang="de-DE" sz="2400" b="1" dirty="0">
              <a:latin typeface="Calibri" panose="020F0502020204030204" pitchFamily="34" charset="0"/>
              <a:ea typeface="楷体" panose="02010609060101010101" pitchFamily="49" charset="-122"/>
              <a:cs typeface="Calibri" panose="020F0502020204030204" pitchFamily="34" charset="0"/>
            </a:endParaRPr>
          </a:p>
        </p:txBody>
      </p:sp>
      <p:sp>
        <p:nvSpPr>
          <p:cNvPr id="3" name="Untertitel 2"/>
          <p:cNvSpPr>
            <a:spLocks noGrp="1"/>
          </p:cNvSpPr>
          <p:nvPr>
            <p:ph type="subTitle" idx="1"/>
          </p:nvPr>
        </p:nvSpPr>
        <p:spPr>
          <a:xfrm>
            <a:off x="6228184" y="2924944"/>
            <a:ext cx="2448272" cy="3816424"/>
          </a:xfrm>
        </p:spPr>
        <p:txBody>
          <a:bodyPr>
            <a:noAutofit/>
          </a:bodyPr>
          <a:lstStyle/>
          <a:p>
            <a:r>
              <a:rPr lang="en-GB" sz="1600" dirty="0" err="1" smtClean="0">
                <a:solidFill>
                  <a:schemeClr val="tx1"/>
                </a:solidFill>
              </a:rPr>
              <a:t>Universität</a:t>
            </a:r>
            <a:r>
              <a:rPr lang="en-GB" sz="1600" dirty="0" smtClean="0">
                <a:solidFill>
                  <a:schemeClr val="tx1"/>
                </a:solidFill>
              </a:rPr>
              <a:t> Witten/</a:t>
            </a:r>
            <a:r>
              <a:rPr lang="en-GB" sz="1600" dirty="0" err="1" smtClean="0">
                <a:solidFill>
                  <a:schemeClr val="tx1"/>
                </a:solidFill>
              </a:rPr>
              <a:t>Herdecke</a:t>
            </a:r>
            <a:r>
              <a:rPr lang="en-GB" sz="1600" dirty="0" smtClean="0">
                <a:solidFill>
                  <a:schemeClr val="tx1"/>
                </a:solidFill>
              </a:rPr>
              <a:t>, </a:t>
            </a:r>
            <a:r>
              <a:rPr lang="en-GB" sz="1600" dirty="0" err="1" smtClean="0">
                <a:solidFill>
                  <a:schemeClr val="tx1"/>
                </a:solidFill>
              </a:rPr>
              <a:t>SoSe</a:t>
            </a:r>
            <a:r>
              <a:rPr lang="en-GB" sz="1600" dirty="0" smtClean="0">
                <a:solidFill>
                  <a:schemeClr val="tx1"/>
                </a:solidFill>
              </a:rPr>
              <a:t> 2018</a:t>
            </a:r>
            <a:endParaRPr lang="en-GB" sz="1600" dirty="0">
              <a:solidFill>
                <a:schemeClr val="tx1"/>
              </a:solidFill>
            </a:endParaRPr>
          </a:p>
          <a:p>
            <a:r>
              <a:rPr lang="en-GB" sz="1600" dirty="0" smtClean="0">
                <a:solidFill>
                  <a:schemeClr val="tx1"/>
                </a:solidFill>
              </a:rPr>
              <a:t>200.0191 </a:t>
            </a:r>
            <a:r>
              <a:rPr lang="en-GB" sz="1600" b="1" dirty="0" err="1">
                <a:solidFill>
                  <a:schemeClr val="tx1"/>
                </a:solidFill>
              </a:rPr>
              <a:t>Neue</a:t>
            </a:r>
            <a:r>
              <a:rPr lang="en-GB" sz="1600" b="1" dirty="0">
                <a:solidFill>
                  <a:schemeClr val="tx1"/>
                </a:solidFill>
              </a:rPr>
              <a:t> (</a:t>
            </a:r>
            <a:r>
              <a:rPr lang="en-GB" sz="1600" b="1" dirty="0" err="1">
                <a:solidFill>
                  <a:schemeClr val="tx1"/>
                </a:solidFill>
              </a:rPr>
              <a:t>alte</a:t>
            </a:r>
            <a:r>
              <a:rPr lang="en-GB" sz="1600" b="1" dirty="0">
                <a:solidFill>
                  <a:schemeClr val="tx1"/>
                </a:solidFill>
              </a:rPr>
              <a:t>) </a:t>
            </a:r>
            <a:r>
              <a:rPr lang="en-GB" sz="1600" b="1" dirty="0" err="1">
                <a:solidFill>
                  <a:schemeClr val="tx1"/>
                </a:solidFill>
              </a:rPr>
              <a:t>Weltmacht</a:t>
            </a:r>
            <a:r>
              <a:rPr lang="en-GB" sz="1600" b="1" dirty="0">
                <a:solidFill>
                  <a:schemeClr val="tx1"/>
                </a:solidFill>
              </a:rPr>
              <a:t> China</a:t>
            </a:r>
            <a:r>
              <a:rPr lang="en-GB" sz="1600" dirty="0">
                <a:solidFill>
                  <a:schemeClr val="tx1"/>
                </a:solidFill>
              </a:rPr>
              <a:t>. </a:t>
            </a:r>
            <a:r>
              <a:rPr lang="de-DE" sz="1600" dirty="0">
                <a:solidFill>
                  <a:schemeClr val="tx1"/>
                </a:solidFill>
              </a:rPr>
              <a:t>Heutige Außenpolitik und staatsphilosophische Ursprünge (BK-PO, BP-PPo-1601, PPÖ alt: P4-4) (2SSt SE, SS 2017/18). </a:t>
            </a:r>
            <a:br>
              <a:rPr lang="de-DE" sz="1600" dirty="0">
                <a:solidFill>
                  <a:schemeClr val="tx1"/>
                </a:solidFill>
              </a:rPr>
            </a:br>
            <a:r>
              <a:rPr lang="de-DE" sz="1600" dirty="0">
                <a:solidFill>
                  <a:schemeClr val="tx1"/>
                </a:solidFill>
              </a:rPr>
              <a:t>Dozent: Martin </a:t>
            </a:r>
            <a:r>
              <a:rPr lang="de-DE" sz="1600" dirty="0" err="1">
                <a:solidFill>
                  <a:schemeClr val="tx1"/>
                </a:solidFill>
              </a:rPr>
              <a:t>Woesler</a:t>
            </a:r>
            <a:r>
              <a:rPr lang="de-DE" sz="1600" dirty="0">
                <a:solidFill>
                  <a:schemeClr val="tx1"/>
                </a:solidFill>
              </a:rPr>
              <a:t> (martin.woesler@uni-wh.de, FEZ 0.98A)</a:t>
            </a:r>
          </a:p>
          <a:p>
            <a:r>
              <a:rPr lang="de-DE" sz="1600" dirty="0">
                <a:solidFill>
                  <a:schemeClr val="tx1"/>
                </a:solidFill>
              </a:rPr>
              <a:t>Webseite: </a:t>
            </a:r>
            <a:r>
              <a:rPr lang="de-DE" sz="1600" u="sng" dirty="0">
                <a:solidFill>
                  <a:schemeClr val="tx1"/>
                </a:solidFill>
                <a:hlinkClick r:id="rId3"/>
              </a:rPr>
              <a:t>https://goo.gl/8192tS</a:t>
            </a:r>
            <a:endParaRPr lang="de-DE" sz="1600" dirty="0">
              <a:solidFill>
                <a:schemeClr val="tx1"/>
              </a:solidFill>
              <a:latin typeface="Calibri" panose="020F0502020204030204" pitchFamily="34" charset="0"/>
              <a:ea typeface="KaiTi" panose="02010609060101010101" pitchFamily="49" charset="-122"/>
            </a:endParaRPr>
          </a:p>
        </p:txBody>
      </p:sp>
      <p:pic>
        <p:nvPicPr>
          <p:cNvPr id="2050" name="Picture 2" descr="Xi_Jinping_and_Chinas_global_ambitions_Financial_Tim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3" y="2924944"/>
            <a:ext cx="6096000" cy="343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ntertitel 2"/>
          <p:cNvSpPr txBox="1">
            <a:spLocks/>
          </p:cNvSpPr>
          <p:nvPr/>
        </p:nvSpPr>
        <p:spPr>
          <a:xfrm>
            <a:off x="17530" y="6355530"/>
            <a:ext cx="5778606" cy="50247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1600" dirty="0">
                <a:solidFill>
                  <a:schemeClr val="tx1"/>
                </a:solidFill>
              </a:rPr>
              <a:t>“Xi Jinping and China’s global ambitions”, Source: Financial Times.</a:t>
            </a:r>
            <a:endParaRPr lang="de-DE" sz="1600" dirty="0">
              <a:solidFill>
                <a:schemeClr val="tx1"/>
              </a:solidFill>
              <a:latin typeface="Calibri" panose="020F0502020204030204" pitchFamily="34" charset="0"/>
              <a:ea typeface="KaiTi" panose="02010609060101010101" pitchFamily="49"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smtClean="0">
                <a:solidFill>
                  <a:srgbClr val="0E5772"/>
                </a:solidFill>
                <a:latin typeface="Arial" panose="020B0604020202020204" pitchFamily="34" charset="0"/>
                <a:cs typeface="Arial" panose="020B0604020202020204" pitchFamily="34" charset="0"/>
              </a:rPr>
              <a:t>Neue (alte) Weltmacht China</a:t>
            </a:r>
            <a:endParaRPr kumimoji="1" lang="zh-CN" altLang="en-US" dirty="0" smtClean="0">
              <a:cs typeface="Arial" panose="020B0604020202020204" pitchFamily="34" charset="0"/>
            </a:endParaRPr>
          </a:p>
        </p:txBody>
      </p:sp>
      <p:sp>
        <p:nvSpPr>
          <p:cNvPr id="2" name="Inhaltsplatzhalter 1"/>
          <p:cNvSpPr>
            <a:spLocks noGrp="1"/>
          </p:cNvSpPr>
          <p:nvPr>
            <p:ph idx="1"/>
          </p:nvPr>
        </p:nvSpPr>
        <p:spPr>
          <a:xfrm>
            <a:off x="457200" y="1600200"/>
            <a:ext cx="8229600" cy="5141168"/>
          </a:xfrm>
        </p:spPr>
        <p:txBody>
          <a:bodyPr>
            <a:normAutofit fontScale="92500" lnSpcReduction="20000"/>
          </a:bodyPr>
          <a:lstStyle/>
          <a:p>
            <a:pPr marL="0" indent="0">
              <a:buNone/>
            </a:pPr>
            <a:r>
              <a:rPr lang="de-DE" b="1" dirty="0"/>
              <a:t>ECTS-Punktevergabe/Beurteilungen</a:t>
            </a:r>
            <a:endParaRPr lang="de-DE" dirty="0"/>
          </a:p>
          <a:p>
            <a:pPr marL="0" indent="0">
              <a:buNone/>
            </a:pPr>
            <a:r>
              <a:rPr lang="de-DE" dirty="0"/>
              <a:t>B.A. Kure 5 </a:t>
            </a:r>
            <a:r>
              <a:rPr lang="de-DE" dirty="0" smtClean="0"/>
              <a:t>CP, B.A</a:t>
            </a:r>
            <a:r>
              <a:rPr lang="de-DE" dirty="0"/>
              <a:t>. PPÖ 5 CP (alt: 4 CP)</a:t>
            </a:r>
          </a:p>
          <a:p>
            <a:pPr marL="0" indent="0">
              <a:buNone/>
            </a:pPr>
            <a:r>
              <a:rPr lang="de-DE" dirty="0"/>
              <a:t>Für eine aktive Teilnahme wird von allen ein mündlicher Beitrag in Form eines ca. 20-minütigen Referats zu einem Thema erwartet. Mögliche Prüfungsleistungen: 30-minütige mündliche Prüfung oder Hausarbeit. (Siehe </a:t>
            </a:r>
            <a:r>
              <a:rPr lang="de-DE" dirty="0" err="1"/>
              <a:t>Stufu</a:t>
            </a:r>
            <a:r>
              <a:rPr lang="de-DE" dirty="0"/>
              <a:t>-Merkzettel.)</a:t>
            </a:r>
          </a:p>
          <a:p>
            <a:pPr marL="0" indent="0">
              <a:buNone/>
            </a:pPr>
            <a:r>
              <a:rPr lang="de-DE" dirty="0"/>
              <a:t> </a:t>
            </a:r>
          </a:p>
          <a:p>
            <a:pPr marL="0" indent="0">
              <a:buNone/>
            </a:pPr>
            <a:r>
              <a:rPr lang="de-DE" b="1" dirty="0"/>
              <a:t>Termine </a:t>
            </a:r>
            <a:endParaRPr lang="de-DE" dirty="0"/>
          </a:p>
          <a:p>
            <a:pPr marL="0" indent="0">
              <a:buNone/>
            </a:pPr>
            <a:r>
              <a:rPr lang="de-DE" dirty="0"/>
              <a:t>Jeder 2. Freitag 8:30-11:30 (insgesamt 7x: 20.4. FEZ DG (SR-003), 4.5. FEZ DG, 18.5. FEZ DG, 8.6. E.061 Casino, 22.6. 1.203, 6.7. E.109, 20.7. E.109</a:t>
            </a:r>
            <a:r>
              <a:rPr lang="de-DE" dirty="0" smtClean="0"/>
              <a:t>)</a:t>
            </a:r>
          </a:p>
        </p:txBody>
      </p:sp>
    </p:spTree>
    <p:extLst>
      <p:ext uri="{BB962C8B-B14F-4D97-AF65-F5344CB8AC3E}">
        <p14:creationId xmlns:p14="http://schemas.microsoft.com/office/powerpoint/2010/main" val="1590538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smtClean="0">
                <a:solidFill>
                  <a:srgbClr val="0E5772"/>
                </a:solidFill>
                <a:latin typeface="Arial" panose="020B0604020202020204" pitchFamily="34" charset="0"/>
                <a:cs typeface="Arial" panose="020B0604020202020204" pitchFamily="34" charset="0"/>
              </a:rPr>
              <a:t>Neue (alte) Weltmacht China</a:t>
            </a:r>
            <a:endParaRPr kumimoji="1" lang="zh-CN" altLang="en-US" dirty="0" smtClean="0">
              <a:cs typeface="Arial" panose="020B0604020202020204" pitchFamily="34" charset="0"/>
            </a:endParaRPr>
          </a:p>
        </p:txBody>
      </p:sp>
      <p:sp>
        <p:nvSpPr>
          <p:cNvPr id="2" name="Inhaltsplatzhalter 1"/>
          <p:cNvSpPr>
            <a:spLocks noGrp="1"/>
          </p:cNvSpPr>
          <p:nvPr>
            <p:ph idx="1"/>
          </p:nvPr>
        </p:nvSpPr>
        <p:spPr>
          <a:xfrm>
            <a:off x="457200" y="1412776"/>
            <a:ext cx="8229600" cy="5445224"/>
          </a:xfrm>
        </p:spPr>
        <p:txBody>
          <a:bodyPr>
            <a:normAutofit fontScale="92500" lnSpcReduction="20000"/>
          </a:bodyPr>
          <a:lstStyle/>
          <a:p>
            <a:pPr marL="0" indent="0">
              <a:buNone/>
            </a:pPr>
            <a:r>
              <a:rPr lang="de-DE" sz="2000" b="1" dirty="0"/>
              <a:t>Themen</a:t>
            </a:r>
            <a:endParaRPr lang="de-DE" sz="2000" dirty="0"/>
          </a:p>
          <a:p>
            <a:pPr marL="0" indent="0">
              <a:buNone/>
            </a:pPr>
            <a:r>
              <a:rPr lang="de-DE" sz="2000" dirty="0"/>
              <a:t>Sitzungsthemen werden in der ersten Woche gemeinsam mit den Studierenden festgelegt</a:t>
            </a:r>
            <a:r>
              <a:rPr lang="de-DE" sz="2000" dirty="0" smtClean="0"/>
              <a:t>.</a:t>
            </a:r>
          </a:p>
          <a:p>
            <a:pPr marL="0" indent="0">
              <a:buNone/>
            </a:pPr>
            <a:endParaRPr lang="de-DE" sz="2000" dirty="0" smtClean="0"/>
          </a:p>
          <a:p>
            <a:pPr marL="0" indent="0">
              <a:buNone/>
            </a:pPr>
            <a:r>
              <a:rPr lang="de-DE" sz="2000" b="1" dirty="0"/>
              <a:t>Hinweise</a:t>
            </a:r>
            <a:endParaRPr lang="de-DE" sz="2000" dirty="0"/>
          </a:p>
          <a:p>
            <a:pPr marL="0" indent="0">
              <a:buNone/>
            </a:pPr>
            <a:r>
              <a:rPr lang="de-DE" sz="2000" dirty="0"/>
              <a:t>Wo Volltexte online gefunden wurden, sind diese mit einem Kurz-Link angegeben. Bei Büchern, zu denen keine Links angegeben wurden, finden Sie die meisten im Hand­ap­pa­rat.</a:t>
            </a:r>
          </a:p>
          <a:p>
            <a:pPr marL="0" indent="0">
              <a:buNone/>
            </a:pPr>
            <a:r>
              <a:rPr lang="de-DE" sz="2000" dirty="0"/>
              <a:t> </a:t>
            </a:r>
          </a:p>
          <a:p>
            <a:pPr marL="0" indent="0">
              <a:buNone/>
            </a:pPr>
            <a:r>
              <a:rPr lang="de-DE" sz="2000" b="1" dirty="0"/>
              <a:t>Staatsphilosophie</a:t>
            </a:r>
            <a:endParaRPr lang="de-DE" sz="2000" dirty="0"/>
          </a:p>
          <a:p>
            <a:pPr marL="0" lvl="0" indent="0">
              <a:buNone/>
            </a:pPr>
            <a:r>
              <a:rPr lang="de-DE" sz="2000" dirty="0" err="1"/>
              <a:t>Holenstein</a:t>
            </a:r>
            <a:r>
              <a:rPr lang="de-DE" sz="2000" dirty="0"/>
              <a:t>, Elmar. </a:t>
            </a:r>
            <a:r>
              <a:rPr lang="de-DE" sz="2000" i="1" dirty="0"/>
              <a:t>Philosophie-Atlas: Orte und Wege des Denkens</a:t>
            </a:r>
            <a:r>
              <a:rPr lang="de-DE" sz="2000" dirty="0"/>
              <a:t>. </a:t>
            </a:r>
            <a:r>
              <a:rPr lang="en-GB" sz="2000" dirty="0" err="1"/>
              <a:t>Ammann</a:t>
            </a:r>
            <a:r>
              <a:rPr lang="en-GB" sz="2000" dirty="0"/>
              <a:t>, 2004.</a:t>
            </a:r>
            <a:endParaRPr lang="de-DE" sz="2000" dirty="0"/>
          </a:p>
          <a:p>
            <a:pPr marL="0" lvl="0" indent="0">
              <a:buNone/>
            </a:pPr>
            <a:r>
              <a:rPr lang="en-GB" sz="2000" i="1" dirty="0"/>
              <a:t>A source book in Chinese philosophy</a:t>
            </a:r>
            <a:r>
              <a:rPr lang="en-GB" sz="2000" dirty="0"/>
              <a:t>. </a:t>
            </a:r>
            <a:r>
              <a:rPr lang="de-DE" sz="2000" dirty="0"/>
              <a:t>Princeton University Press, 2008.</a:t>
            </a:r>
          </a:p>
          <a:p>
            <a:pPr marL="0" lvl="0" indent="0">
              <a:buNone/>
            </a:pPr>
            <a:r>
              <a:rPr lang="en-GB" sz="2000" dirty="0"/>
              <a:t>Feng, </a:t>
            </a:r>
            <a:r>
              <a:rPr lang="en-GB" sz="2000" dirty="0" err="1"/>
              <a:t>Youlan</a:t>
            </a:r>
            <a:r>
              <a:rPr lang="en-GB" sz="2000" dirty="0"/>
              <a:t>, and </a:t>
            </a:r>
            <a:r>
              <a:rPr lang="en-GB" sz="2000" dirty="0" err="1"/>
              <a:t>Derk</a:t>
            </a:r>
            <a:r>
              <a:rPr lang="en-GB" sz="2000" dirty="0"/>
              <a:t> </a:t>
            </a:r>
            <a:r>
              <a:rPr lang="en-GB" sz="2000" dirty="0" err="1"/>
              <a:t>Bodde</a:t>
            </a:r>
            <a:r>
              <a:rPr lang="en-GB" sz="2000" dirty="0"/>
              <a:t>. </a:t>
            </a:r>
            <a:r>
              <a:rPr lang="en-GB" sz="2000" i="1" dirty="0"/>
              <a:t>A history of Chinese philosophy</a:t>
            </a:r>
            <a:r>
              <a:rPr lang="en-GB" sz="2000" dirty="0"/>
              <a:t>. Vol. 1. Princeton University Press, 1952.</a:t>
            </a:r>
            <a:endParaRPr lang="de-DE" sz="2000" dirty="0"/>
          </a:p>
          <a:p>
            <a:pPr marL="0" indent="0">
              <a:buNone/>
            </a:pPr>
            <a:r>
              <a:rPr lang="en-GB" sz="2000" dirty="0"/>
              <a:t> </a:t>
            </a:r>
            <a:endParaRPr lang="de-DE" sz="2000" dirty="0"/>
          </a:p>
          <a:p>
            <a:pPr marL="0" indent="0">
              <a:buNone/>
            </a:pPr>
            <a:r>
              <a:rPr lang="en-GB" sz="2000" b="1" dirty="0" err="1"/>
              <a:t>Tributsystem</a:t>
            </a:r>
            <a:endParaRPr lang="de-DE" sz="2000" dirty="0"/>
          </a:p>
          <a:p>
            <a:pPr marL="0" lvl="0" indent="0">
              <a:buNone/>
            </a:pPr>
            <a:r>
              <a:rPr lang="en-GB" sz="2000" dirty="0"/>
              <a:t>Fairbank, John King, and Ta-</a:t>
            </a:r>
            <a:r>
              <a:rPr lang="en-GB" sz="2000" dirty="0" err="1"/>
              <a:t>tuan</a:t>
            </a:r>
            <a:r>
              <a:rPr lang="en-GB" sz="2000" dirty="0"/>
              <a:t> </a:t>
            </a:r>
            <a:r>
              <a:rPr lang="en-GB" sz="2000" dirty="0" err="1"/>
              <a:t>Chʻen</a:t>
            </a:r>
            <a:r>
              <a:rPr lang="en-GB" sz="2000" dirty="0"/>
              <a:t>. </a:t>
            </a:r>
            <a:r>
              <a:rPr lang="en-GB" sz="2000" i="1" dirty="0"/>
              <a:t>The Chinese world order: traditional China's foreign relations</a:t>
            </a:r>
            <a:r>
              <a:rPr lang="en-GB" sz="2000" dirty="0"/>
              <a:t>. Vol. 32. Harvard University Press, 1968. </a:t>
            </a:r>
            <a:r>
              <a:rPr lang="de-DE" sz="2000" dirty="0"/>
              <a:t>[Beschreibt u.a. das traditionelle Tributsystem gegenüber der Peripheriereiche gegenüber dem chinesischen Reich der Mitte</a:t>
            </a:r>
            <a:r>
              <a:rPr lang="de-DE" sz="2000" dirty="0" smtClean="0"/>
              <a:t>.]</a:t>
            </a:r>
            <a:endParaRPr lang="de-DE" sz="2000" dirty="0"/>
          </a:p>
        </p:txBody>
      </p:sp>
    </p:spTree>
    <p:extLst>
      <p:ext uri="{BB962C8B-B14F-4D97-AF65-F5344CB8AC3E}">
        <p14:creationId xmlns:p14="http://schemas.microsoft.com/office/powerpoint/2010/main" val="768670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457200" y="1600200"/>
            <a:ext cx="1666528" cy="4525963"/>
          </a:xfrm>
        </p:spPr>
        <p:txBody>
          <a:bodyPr/>
          <a:lstStyle/>
          <a:p>
            <a:pPr marL="0" indent="0">
              <a:buNone/>
            </a:pPr>
            <a:r>
              <a:rPr lang="en-GB" sz="2000" dirty="0"/>
              <a:t>Reich der </a:t>
            </a:r>
            <a:r>
              <a:rPr lang="en-GB" sz="2000" dirty="0" err="1"/>
              <a:t>Mitte</a:t>
            </a:r>
            <a:endParaRPr lang="en-GB" sz="2000" dirty="0"/>
          </a:p>
          <a:p>
            <a:pPr marL="0" indent="0">
              <a:buNone/>
            </a:pPr>
            <a:r>
              <a:rPr lang="en-GB" sz="2000" dirty="0" smtClean="0"/>
              <a:t>“</a:t>
            </a:r>
            <a:r>
              <a:rPr lang="en-GB" sz="2000" dirty="0" err="1" smtClean="0"/>
              <a:t>Alles</a:t>
            </a:r>
            <a:r>
              <a:rPr lang="en-GB" sz="2000" dirty="0" smtClean="0"/>
              <a:t> </a:t>
            </a:r>
            <a:r>
              <a:rPr lang="en-GB" sz="2000" dirty="0" err="1" smtClean="0"/>
              <a:t>unter</a:t>
            </a:r>
            <a:r>
              <a:rPr lang="en-GB" sz="2000" dirty="0" smtClean="0"/>
              <a:t> </a:t>
            </a:r>
            <a:r>
              <a:rPr lang="en-GB" sz="2000" dirty="0" err="1" smtClean="0"/>
              <a:t>dem</a:t>
            </a:r>
            <a:r>
              <a:rPr lang="en-GB" sz="2000" dirty="0" smtClean="0"/>
              <a:t> </a:t>
            </a:r>
            <a:r>
              <a:rPr lang="en-GB" sz="2000" dirty="0" err="1" smtClean="0"/>
              <a:t>Himmel</a:t>
            </a:r>
            <a:r>
              <a:rPr lang="en-GB" sz="2000" dirty="0" smtClean="0"/>
              <a:t>”</a:t>
            </a:r>
          </a:p>
          <a:p>
            <a:pPr marL="0" indent="0">
              <a:buNone/>
            </a:pPr>
            <a:r>
              <a:rPr lang="en-GB" sz="2000" dirty="0" err="1" smtClean="0"/>
              <a:t>Tributsystem</a:t>
            </a:r>
            <a:endParaRPr lang="en-GB" sz="2000" dirty="0" smtClean="0"/>
          </a:p>
          <a:p>
            <a:pPr marL="0" indent="0">
              <a:buNone/>
            </a:pPr>
            <a:endParaRPr lang="en-GB" sz="2000" dirty="0" smtClean="0"/>
          </a:p>
          <a:p>
            <a:pPr marL="0" indent="0">
              <a:buNone/>
            </a:pPr>
            <a:endParaRPr lang="en-GB" sz="2000" dirty="0"/>
          </a:p>
          <a:p>
            <a:pPr marL="0" indent="0">
              <a:buNone/>
            </a:pPr>
            <a:endParaRPr lang="en-GB" sz="2000" dirty="0"/>
          </a:p>
          <a:p>
            <a:pPr marL="0" indent="0">
              <a:buNone/>
            </a:pPr>
            <a:endParaRPr lang="en-GB" sz="2000" dirty="0" smtClean="0"/>
          </a:p>
          <a:p>
            <a:pPr marL="0" indent="0">
              <a:buNone/>
            </a:pPr>
            <a:r>
              <a:rPr lang="en-GB" sz="2000" dirty="0" smtClean="0"/>
              <a:t>„</a:t>
            </a:r>
            <a:r>
              <a:rPr lang="en-GB" sz="2000" dirty="0"/>
              <a:t>China’s Future“, Source: The Economist.</a:t>
            </a:r>
            <a:endParaRPr lang="de-DE" sz="2000" dirty="0"/>
          </a:p>
          <a:p>
            <a:endParaRPr lang="de-DE" dirty="0"/>
          </a:p>
        </p:txBody>
      </p:sp>
      <p:pic>
        <p:nvPicPr>
          <p:cNvPr id="5122" name="Picture 2" descr="Chinas_Future_The_Economis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55838" y="-30162"/>
            <a:ext cx="6888162" cy="688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42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smtClean="0">
                <a:solidFill>
                  <a:srgbClr val="0E5772"/>
                </a:solidFill>
                <a:latin typeface="Arial" panose="020B0604020202020204" pitchFamily="34" charset="0"/>
                <a:cs typeface="Arial" panose="020B0604020202020204" pitchFamily="34" charset="0"/>
              </a:rPr>
              <a:t>Neue (alte) Weltmacht China</a:t>
            </a:r>
            <a:endParaRPr kumimoji="1" lang="zh-CN" altLang="en-US" dirty="0" smtClean="0">
              <a:cs typeface="Arial" panose="020B0604020202020204" pitchFamily="34" charset="0"/>
            </a:endParaRPr>
          </a:p>
        </p:txBody>
      </p:sp>
      <p:sp>
        <p:nvSpPr>
          <p:cNvPr id="2" name="Inhaltsplatzhalter 1"/>
          <p:cNvSpPr>
            <a:spLocks noGrp="1"/>
          </p:cNvSpPr>
          <p:nvPr>
            <p:ph idx="1"/>
          </p:nvPr>
        </p:nvSpPr>
        <p:spPr>
          <a:xfrm>
            <a:off x="457200" y="1412776"/>
            <a:ext cx="8229600" cy="5445224"/>
          </a:xfrm>
        </p:spPr>
        <p:txBody>
          <a:bodyPr>
            <a:normAutofit fontScale="92500" lnSpcReduction="20000"/>
          </a:bodyPr>
          <a:lstStyle/>
          <a:p>
            <a:pPr marL="0" indent="0">
              <a:buNone/>
            </a:pPr>
            <a:r>
              <a:rPr lang="de-DE" sz="2000" b="1" dirty="0"/>
              <a:t>Tributsystem: chinesische Sichtweise</a:t>
            </a:r>
            <a:endParaRPr lang="de-DE" sz="2000" dirty="0"/>
          </a:p>
          <a:p>
            <a:pPr marL="0" lvl="0" indent="0">
              <a:buNone/>
            </a:pPr>
            <a:r>
              <a:rPr lang="de-DE" sz="2000" dirty="0"/>
              <a:t>Zhang, </a:t>
            </a:r>
            <a:r>
              <a:rPr lang="de-DE" sz="2000" dirty="0" err="1"/>
              <a:t>Yongjin</a:t>
            </a:r>
            <a:r>
              <a:rPr lang="de-DE" sz="2000" dirty="0"/>
              <a:t>. </a:t>
            </a:r>
            <a:r>
              <a:rPr lang="en-GB" sz="2000" dirty="0"/>
              <a:t>"System, empire and state in Chinese international relations." </a:t>
            </a:r>
            <a:r>
              <a:rPr lang="en-GB" sz="2000" i="1" dirty="0"/>
              <a:t>Review of International Studies</a:t>
            </a:r>
            <a:r>
              <a:rPr lang="en-GB" sz="2000" dirty="0"/>
              <a:t> 27.5 (2001): 43-63.</a:t>
            </a:r>
            <a:endParaRPr lang="de-DE" sz="2000" dirty="0"/>
          </a:p>
          <a:p>
            <a:pPr marL="0" lvl="0" indent="0">
              <a:buNone/>
            </a:pPr>
            <a:r>
              <a:rPr lang="en-GB" sz="2000" dirty="0"/>
              <a:t>Kang, David C. "Hierarchy and legitimacy in international systems: The tribute system in early modern East Asia." </a:t>
            </a:r>
            <a:r>
              <a:rPr lang="en-GB" sz="2000" i="1" dirty="0"/>
              <a:t>Security Studies</a:t>
            </a:r>
            <a:r>
              <a:rPr lang="en-GB" sz="2000" dirty="0"/>
              <a:t> 19.4 (2010): 591-622.</a:t>
            </a:r>
            <a:endParaRPr lang="de-DE" sz="2000" dirty="0"/>
          </a:p>
          <a:p>
            <a:pPr marL="0" lvl="0" indent="0">
              <a:buNone/>
            </a:pPr>
            <a:r>
              <a:rPr lang="en-GB" sz="2000" dirty="0"/>
              <a:t>Feng, Zhang. "Rethinking the ‘tribute system’: Broadening the conceptual horizon of historical East Asian politics." </a:t>
            </a:r>
            <a:r>
              <a:rPr lang="de-DE" sz="2000" i="1" dirty="0"/>
              <a:t>The Chinese Journal </a:t>
            </a:r>
            <a:r>
              <a:rPr lang="de-DE" sz="2000" i="1" dirty="0" err="1"/>
              <a:t>of</a:t>
            </a:r>
            <a:r>
              <a:rPr lang="de-DE" sz="2000" i="1" dirty="0"/>
              <a:t> International Politics</a:t>
            </a:r>
            <a:r>
              <a:rPr lang="de-DE" sz="2000" dirty="0"/>
              <a:t> 2.4 (2009): 545-574. https://goo.gl/EqYjtt</a:t>
            </a:r>
          </a:p>
          <a:p>
            <a:pPr marL="0" indent="0">
              <a:buNone/>
            </a:pPr>
            <a:r>
              <a:rPr lang="de-DE" sz="2000" dirty="0"/>
              <a:t> </a:t>
            </a:r>
          </a:p>
          <a:p>
            <a:pPr marL="0" indent="0">
              <a:buNone/>
            </a:pPr>
            <a:r>
              <a:rPr lang="en-GB" sz="2000" b="1" dirty="0" err="1"/>
              <a:t>Staatsphilosophie</a:t>
            </a:r>
            <a:r>
              <a:rPr lang="en-GB" sz="2000" b="1" dirty="0"/>
              <a:t> – </a:t>
            </a:r>
            <a:r>
              <a:rPr lang="en-GB" sz="2000" b="1" dirty="0" err="1"/>
              <a:t>chinesische</a:t>
            </a:r>
            <a:r>
              <a:rPr lang="en-GB" sz="2000" b="1" dirty="0"/>
              <a:t> </a:t>
            </a:r>
            <a:r>
              <a:rPr lang="en-GB" sz="2000" b="1" dirty="0" err="1"/>
              <a:t>Sichtweise</a:t>
            </a:r>
            <a:endParaRPr lang="de-DE" sz="2000" dirty="0"/>
          </a:p>
          <a:p>
            <a:pPr marL="0" lvl="0" indent="0">
              <a:buNone/>
            </a:pPr>
            <a:r>
              <a:rPr lang="en-GB" sz="2000" dirty="0"/>
              <a:t>Zhao, </a:t>
            </a:r>
            <a:r>
              <a:rPr lang="en-GB" sz="2000" dirty="0" err="1"/>
              <a:t>Tingyang</a:t>
            </a:r>
            <a:r>
              <a:rPr lang="en-GB" sz="2000" dirty="0"/>
              <a:t>. "Rethinking empire from a Chinese concept ‘All-under-Heaven’(Tian-</a:t>
            </a:r>
            <a:r>
              <a:rPr lang="en-GB" sz="2000" dirty="0" err="1"/>
              <a:t>xia</a:t>
            </a:r>
            <a:r>
              <a:rPr lang="en-GB" sz="2000" dirty="0"/>
              <a:t>,)." </a:t>
            </a:r>
            <a:r>
              <a:rPr lang="de-DE" sz="2000" i="1" dirty="0" err="1"/>
              <a:t>Social</a:t>
            </a:r>
            <a:r>
              <a:rPr lang="de-DE" sz="2000" i="1" dirty="0"/>
              <a:t> Identities</a:t>
            </a:r>
            <a:r>
              <a:rPr lang="de-DE" sz="2000" dirty="0"/>
              <a:t> 12.1 (2006): 29-41. https://goo.gl/8rbxQT - ähnlich: https://goo.gl/Rwf4QR</a:t>
            </a:r>
          </a:p>
          <a:p>
            <a:pPr marL="0" indent="0">
              <a:buNone/>
            </a:pPr>
            <a:r>
              <a:rPr lang="de-DE" sz="2000" dirty="0"/>
              <a:t> </a:t>
            </a:r>
          </a:p>
          <a:p>
            <a:pPr marL="0" indent="0">
              <a:buNone/>
            </a:pPr>
            <a:r>
              <a:rPr lang="de-DE" sz="2000" b="1" dirty="0"/>
              <a:t>Geschichte</a:t>
            </a:r>
            <a:endParaRPr lang="de-DE" sz="2000" dirty="0"/>
          </a:p>
          <a:p>
            <a:pPr marL="0" lvl="0" indent="0">
              <a:buNone/>
            </a:pPr>
            <a:r>
              <a:rPr lang="en-GB" sz="2000" dirty="0" err="1"/>
              <a:t>Twitchett</a:t>
            </a:r>
            <a:r>
              <a:rPr lang="en-GB" sz="2000" dirty="0"/>
              <a:t>, Denis Crispin, John King Fairbank, and Albert </a:t>
            </a:r>
            <a:r>
              <a:rPr lang="en-GB" sz="2000" dirty="0" err="1"/>
              <a:t>Feuerwerker</a:t>
            </a:r>
            <a:r>
              <a:rPr lang="en-GB" sz="2000" dirty="0"/>
              <a:t>. </a:t>
            </a:r>
            <a:r>
              <a:rPr lang="en-GB" sz="2000" i="1" dirty="0"/>
              <a:t>The Cambridge History of China</a:t>
            </a:r>
            <a:r>
              <a:rPr lang="en-GB" sz="2000" dirty="0"/>
              <a:t>. Eds. Willard J. Peterson, Kwang-Ching </a:t>
            </a:r>
            <a:r>
              <a:rPr lang="en-GB" sz="2000" dirty="0" err="1"/>
              <a:t>Liuv</a:t>
            </a:r>
            <a:r>
              <a:rPr lang="en-GB" sz="2000" dirty="0"/>
              <a:t>, and Roderick </a:t>
            </a:r>
            <a:r>
              <a:rPr lang="en-GB" sz="2000" dirty="0" err="1"/>
              <a:t>MacFarquhar</a:t>
            </a:r>
            <a:r>
              <a:rPr lang="en-GB" sz="2000" dirty="0"/>
              <a:t>. Vol. 1991. Cambridge: Cambridge University Press, 1978. https://goo.gl/LBNY3T</a:t>
            </a:r>
            <a:endParaRPr lang="de-DE" sz="2000" dirty="0"/>
          </a:p>
        </p:txBody>
      </p:sp>
    </p:spTree>
    <p:extLst>
      <p:ext uri="{BB962C8B-B14F-4D97-AF65-F5344CB8AC3E}">
        <p14:creationId xmlns:p14="http://schemas.microsoft.com/office/powerpoint/2010/main" val="729188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6146" name="Picture 2" descr="20170916_The_Economist_David_Park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840" y="0"/>
            <a:ext cx="1218072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p:nvSpPr>
        <p:spPr>
          <a:xfrm>
            <a:off x="6228184" y="798959"/>
            <a:ext cx="2304256" cy="5078313"/>
          </a:xfrm>
          <a:prstGeom prst="rect">
            <a:avLst/>
          </a:prstGeom>
          <a:noFill/>
        </p:spPr>
        <p:txBody>
          <a:bodyPr wrap="square" rtlCol="0">
            <a:spAutoFit/>
          </a:bodyPr>
          <a:lstStyle/>
          <a:p>
            <a:pPr algn="ctr"/>
            <a:r>
              <a:rPr lang="de-DE" sz="3600" b="1" dirty="0" smtClean="0"/>
              <a:t>China </a:t>
            </a:r>
            <a:r>
              <a:rPr lang="de-DE" sz="3600" b="1" dirty="0" err="1" smtClean="0"/>
              <a:t>is</a:t>
            </a:r>
            <a:r>
              <a:rPr lang="de-DE" sz="3600" b="1" dirty="0" smtClean="0"/>
              <a:t> </a:t>
            </a:r>
            <a:r>
              <a:rPr lang="de-DE" sz="3600" b="1" dirty="0" err="1" smtClean="0"/>
              <a:t>ready</a:t>
            </a:r>
            <a:r>
              <a:rPr lang="de-DE" sz="3600" b="1" dirty="0" smtClean="0"/>
              <a:t> </a:t>
            </a:r>
            <a:r>
              <a:rPr lang="de-DE" sz="3600" b="1" dirty="0" err="1" smtClean="0"/>
              <a:t>to</a:t>
            </a:r>
            <a:r>
              <a:rPr lang="de-DE" sz="3600" b="1" dirty="0" smtClean="0"/>
              <a:t> </a:t>
            </a:r>
            <a:r>
              <a:rPr lang="de-DE" sz="3600" b="1" dirty="0" err="1" smtClean="0"/>
              <a:t>rule</a:t>
            </a:r>
            <a:r>
              <a:rPr lang="de-DE" sz="3600" b="1" dirty="0" smtClean="0"/>
              <a:t> </a:t>
            </a:r>
            <a:r>
              <a:rPr lang="de-DE" sz="3600" b="1" dirty="0" err="1" smtClean="0"/>
              <a:t>the</a:t>
            </a:r>
            <a:r>
              <a:rPr lang="de-DE" sz="3600" b="1" dirty="0" smtClean="0"/>
              <a:t> </a:t>
            </a:r>
            <a:r>
              <a:rPr lang="de-DE" sz="3600" b="1" dirty="0" err="1" smtClean="0"/>
              <a:t>world</a:t>
            </a:r>
            <a:r>
              <a:rPr lang="de-DE" sz="3600" b="1" dirty="0" smtClean="0"/>
              <a:t>.</a:t>
            </a:r>
          </a:p>
          <a:p>
            <a:pPr algn="ctr"/>
            <a:endParaRPr lang="de-DE" sz="3600" b="1" dirty="0"/>
          </a:p>
          <a:p>
            <a:pPr algn="ctr"/>
            <a:r>
              <a:rPr lang="de-DE" sz="3600" b="1" dirty="0" err="1" smtClean="0"/>
              <a:t>Is</a:t>
            </a:r>
            <a:r>
              <a:rPr lang="de-DE" sz="3600" b="1" dirty="0" smtClean="0"/>
              <a:t> </a:t>
            </a:r>
            <a:r>
              <a:rPr lang="de-DE" sz="3600" b="1" dirty="0" err="1" smtClean="0"/>
              <a:t>the</a:t>
            </a:r>
            <a:r>
              <a:rPr lang="de-DE" sz="3600" b="1" dirty="0" smtClean="0"/>
              <a:t> </a:t>
            </a:r>
            <a:r>
              <a:rPr lang="de-DE" sz="3600" b="1" dirty="0" err="1" smtClean="0"/>
              <a:t>world</a:t>
            </a:r>
            <a:r>
              <a:rPr lang="de-DE" sz="3600" b="1" dirty="0" smtClean="0"/>
              <a:t> </a:t>
            </a:r>
            <a:r>
              <a:rPr lang="de-DE" sz="3600" b="1" dirty="0" err="1" smtClean="0"/>
              <a:t>ready</a:t>
            </a:r>
            <a:r>
              <a:rPr lang="de-DE" sz="3600" b="1" dirty="0" smtClean="0"/>
              <a:t>, </a:t>
            </a:r>
            <a:r>
              <a:rPr lang="de-DE" sz="3600" b="1" dirty="0" err="1" smtClean="0"/>
              <a:t>too</a:t>
            </a:r>
            <a:r>
              <a:rPr lang="de-DE" sz="3600" b="1" dirty="0" smtClean="0"/>
              <a:t>?</a:t>
            </a:r>
            <a:endParaRPr lang="de-DE" sz="3600" b="1" dirty="0"/>
          </a:p>
        </p:txBody>
      </p:sp>
      <p:sp>
        <p:nvSpPr>
          <p:cNvPr id="5" name="Textfeld 4"/>
          <p:cNvSpPr txBox="1"/>
          <p:nvPr/>
        </p:nvSpPr>
        <p:spPr>
          <a:xfrm>
            <a:off x="4953237" y="5984049"/>
            <a:ext cx="2491131" cy="923330"/>
          </a:xfrm>
          <a:prstGeom prst="rect">
            <a:avLst/>
          </a:prstGeom>
          <a:noFill/>
        </p:spPr>
        <p:txBody>
          <a:bodyPr wrap="none" rtlCol="0">
            <a:spAutoFit/>
          </a:bodyPr>
          <a:lstStyle/>
          <a:p>
            <a:r>
              <a:rPr lang="en-GB" b="1" dirty="0">
                <a:latin typeface="Calibri" panose="020F0502020204030204" pitchFamily="34" charset="0"/>
                <a:cs typeface="Calibri" panose="020F0502020204030204" pitchFamily="34" charset="0"/>
              </a:rPr>
              <a:t>David Parkins, in: </a:t>
            </a:r>
            <a:r>
              <a:rPr lang="en-GB" b="1" i="1" dirty="0">
                <a:latin typeface="Calibri" panose="020F0502020204030204" pitchFamily="34" charset="0"/>
                <a:cs typeface="Calibri" panose="020F0502020204030204" pitchFamily="34" charset="0"/>
              </a:rPr>
              <a:t>The </a:t>
            </a:r>
            <a:r>
              <a:rPr lang="en-GB" b="1" i="1" dirty="0" smtClean="0">
                <a:latin typeface="Calibri" panose="020F0502020204030204" pitchFamily="34" charset="0"/>
                <a:cs typeface="Calibri" panose="020F0502020204030204" pitchFamily="34" charset="0"/>
              </a:rPr>
              <a:t/>
            </a:r>
            <a:br>
              <a:rPr lang="en-GB" b="1" i="1" dirty="0" smtClean="0">
                <a:latin typeface="Calibri" panose="020F0502020204030204" pitchFamily="34" charset="0"/>
                <a:cs typeface="Calibri" panose="020F0502020204030204" pitchFamily="34" charset="0"/>
              </a:rPr>
            </a:br>
            <a:r>
              <a:rPr lang="en-GB" b="1" i="1" dirty="0" smtClean="0">
                <a:latin typeface="Calibri" panose="020F0502020204030204" pitchFamily="34" charset="0"/>
                <a:cs typeface="Calibri" panose="020F0502020204030204" pitchFamily="34" charset="0"/>
              </a:rPr>
              <a:t>Economist</a:t>
            </a:r>
            <a:r>
              <a:rPr lang="en-GB" b="1" dirty="0" smtClean="0">
                <a:latin typeface="Calibri" panose="020F0502020204030204" pitchFamily="34" charset="0"/>
                <a:cs typeface="Calibri" panose="020F0502020204030204" pitchFamily="34" charset="0"/>
              </a:rPr>
              <a:t> </a:t>
            </a:r>
            <a:r>
              <a:rPr lang="en-GB" b="1" dirty="0">
                <a:latin typeface="Calibri" panose="020F0502020204030204" pitchFamily="34" charset="0"/>
                <a:cs typeface="Calibri" panose="020F0502020204030204" pitchFamily="34" charset="0"/>
              </a:rPr>
              <a:t>Sep 16, 2017.</a:t>
            </a:r>
            <a:endParaRPr lang="de-DE" b="1" dirty="0">
              <a:latin typeface="Calibri" panose="020F0502020204030204" pitchFamily="34" charset="0"/>
              <a:cs typeface="Calibri" panose="020F0502020204030204" pitchFamily="34" charset="0"/>
            </a:endParaRPr>
          </a:p>
          <a:p>
            <a:endParaRPr lang="de-DE"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13935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smtClean="0">
                <a:solidFill>
                  <a:srgbClr val="0E5772"/>
                </a:solidFill>
                <a:latin typeface="Arial" panose="020B0604020202020204" pitchFamily="34" charset="0"/>
                <a:cs typeface="Arial" panose="020B0604020202020204" pitchFamily="34" charset="0"/>
              </a:rPr>
              <a:t>Neue (alte) Weltmacht China</a:t>
            </a:r>
            <a:endParaRPr kumimoji="1" lang="zh-CN" altLang="en-US" dirty="0" smtClean="0">
              <a:cs typeface="Arial" panose="020B0604020202020204" pitchFamily="34" charset="0"/>
            </a:endParaRPr>
          </a:p>
        </p:txBody>
      </p:sp>
      <p:sp>
        <p:nvSpPr>
          <p:cNvPr id="2" name="Inhaltsplatzhalter 1"/>
          <p:cNvSpPr>
            <a:spLocks noGrp="1"/>
          </p:cNvSpPr>
          <p:nvPr>
            <p:ph idx="1"/>
          </p:nvPr>
        </p:nvSpPr>
        <p:spPr>
          <a:xfrm>
            <a:off x="457200" y="1412776"/>
            <a:ext cx="8229600" cy="5445224"/>
          </a:xfrm>
        </p:spPr>
        <p:txBody>
          <a:bodyPr>
            <a:normAutofit fontScale="92500" lnSpcReduction="10000"/>
          </a:bodyPr>
          <a:lstStyle/>
          <a:p>
            <a:pPr marL="0" indent="0">
              <a:buNone/>
            </a:pPr>
            <a:r>
              <a:rPr lang="en-GB" sz="2000" b="1" dirty="0" err="1"/>
              <a:t>Chinesische</a:t>
            </a:r>
            <a:r>
              <a:rPr lang="en-GB" sz="2000" b="1" dirty="0"/>
              <a:t> </a:t>
            </a:r>
            <a:r>
              <a:rPr lang="en-GB" sz="2000" b="1" dirty="0" err="1"/>
              <a:t>Außenpolitik</a:t>
            </a:r>
            <a:r>
              <a:rPr lang="en-GB" sz="2000" b="1" dirty="0"/>
              <a:t> </a:t>
            </a:r>
            <a:r>
              <a:rPr lang="en-GB" sz="2000" b="1" dirty="0" err="1"/>
              <a:t>generell</a:t>
            </a:r>
            <a:endParaRPr lang="de-DE" sz="2000" dirty="0"/>
          </a:p>
          <a:p>
            <a:pPr marL="0" lvl="0" indent="0">
              <a:buNone/>
            </a:pPr>
            <a:r>
              <a:rPr lang="de-DE" sz="2000" dirty="0"/>
              <a:t>Schmidt, Dirk, </a:t>
            </a:r>
            <a:r>
              <a:rPr lang="de-DE" sz="2000" dirty="0" err="1"/>
              <a:t>and</a:t>
            </a:r>
            <a:r>
              <a:rPr lang="de-DE" sz="2000" dirty="0"/>
              <a:t> Sebastian Heilmann. </a:t>
            </a:r>
            <a:r>
              <a:rPr lang="de-DE" sz="2000" i="1" dirty="0"/>
              <a:t>Außenpolitik und Außenwirtschaft der Volksrepublik China</a:t>
            </a:r>
            <a:r>
              <a:rPr lang="de-DE" sz="2000" dirty="0"/>
              <a:t>. Springer-Verlag, 2012.</a:t>
            </a:r>
          </a:p>
          <a:p>
            <a:pPr marL="0" indent="0">
              <a:buNone/>
            </a:pPr>
            <a:r>
              <a:rPr lang="en-GB" sz="2000" dirty="0"/>
              <a:t>David Parkins, in: </a:t>
            </a:r>
            <a:r>
              <a:rPr lang="en-GB" sz="2000" i="1" dirty="0"/>
              <a:t>The Economist</a:t>
            </a:r>
            <a:r>
              <a:rPr lang="en-GB" sz="2000" dirty="0"/>
              <a:t> Sep 16, 2017.</a:t>
            </a:r>
            <a:endParaRPr lang="de-DE" sz="2000" dirty="0"/>
          </a:p>
          <a:p>
            <a:pPr marL="0" lvl="0" indent="0">
              <a:buNone/>
            </a:pPr>
            <a:r>
              <a:rPr lang="de-DE" sz="2000" dirty="0" smtClean="0"/>
              <a:t>Möller</a:t>
            </a:r>
            <a:r>
              <a:rPr lang="de-DE" sz="2000" dirty="0"/>
              <a:t>, Kay. </a:t>
            </a:r>
            <a:r>
              <a:rPr lang="de-DE" sz="2000" i="1" dirty="0"/>
              <a:t>Die Außenpolitik der Volksrepublik China 1949-2004: Eine Einführung</a:t>
            </a:r>
            <a:r>
              <a:rPr lang="de-DE" sz="2000" dirty="0"/>
              <a:t>. Springer-Verlag, 2005.</a:t>
            </a:r>
          </a:p>
          <a:p>
            <a:pPr marL="0" lvl="0" indent="0">
              <a:buNone/>
            </a:pPr>
            <a:r>
              <a:rPr lang="de-DE" sz="2000" dirty="0"/>
              <a:t>Möller, Kay. "Chinas Außenpolitik: Selektive Multilateralität." (2003): 20. https://goo.gl/TPAHJZ</a:t>
            </a:r>
          </a:p>
          <a:p>
            <a:pPr marL="0" lvl="0" indent="0">
              <a:buNone/>
            </a:pPr>
            <a:r>
              <a:rPr lang="de-DE" sz="2000" dirty="0"/>
              <a:t>Kempf, Gustav. </a:t>
            </a:r>
            <a:r>
              <a:rPr lang="de-DE" sz="2000" i="1" dirty="0"/>
              <a:t>Chinas Außenpolitik: Wege einer widerwilligen Weltmacht</a:t>
            </a:r>
            <a:r>
              <a:rPr lang="de-DE" sz="2000" dirty="0"/>
              <a:t>. </a:t>
            </a:r>
            <a:r>
              <a:rPr lang="de-DE" sz="2000" dirty="0" err="1"/>
              <a:t>Oldenbourg</a:t>
            </a:r>
            <a:r>
              <a:rPr lang="de-DE" sz="2000" dirty="0"/>
              <a:t> Verlag, 2002.</a:t>
            </a:r>
          </a:p>
          <a:p>
            <a:pPr marL="0" indent="0">
              <a:buNone/>
            </a:pPr>
            <a:r>
              <a:rPr lang="de-DE" sz="2000" dirty="0"/>
              <a:t> </a:t>
            </a:r>
          </a:p>
          <a:p>
            <a:pPr marL="0" indent="0">
              <a:buNone/>
            </a:pPr>
            <a:r>
              <a:rPr lang="de-DE" sz="2000" b="1" dirty="0"/>
              <a:t>Makroperspektive</a:t>
            </a:r>
            <a:endParaRPr lang="de-DE" sz="2000" dirty="0"/>
          </a:p>
          <a:p>
            <a:pPr marL="0" lvl="0" indent="0">
              <a:buNone/>
            </a:pPr>
            <a:r>
              <a:rPr lang="de-DE" sz="2000" dirty="0"/>
              <a:t>Spengler, Oswald. </a:t>
            </a:r>
            <a:r>
              <a:rPr lang="de-DE" sz="2000" i="1" dirty="0"/>
              <a:t>Der </a:t>
            </a:r>
            <a:r>
              <a:rPr lang="de-DE" sz="2000" i="1" dirty="0" err="1"/>
              <a:t>untergang</a:t>
            </a:r>
            <a:r>
              <a:rPr lang="de-DE" sz="2000" i="1" dirty="0"/>
              <a:t> des Abendlandes: umrisse einer </a:t>
            </a:r>
            <a:r>
              <a:rPr lang="de-DE" sz="2000" i="1" dirty="0" err="1"/>
              <a:t>morphologie</a:t>
            </a:r>
            <a:r>
              <a:rPr lang="de-DE" sz="2000" i="1" dirty="0"/>
              <a:t> der </a:t>
            </a:r>
            <a:r>
              <a:rPr lang="de-DE" sz="2000" i="1" dirty="0" err="1"/>
              <a:t>weltgeschichte</a:t>
            </a:r>
            <a:r>
              <a:rPr lang="de-DE" sz="2000" dirty="0"/>
              <a:t>. </a:t>
            </a:r>
            <a:r>
              <a:rPr lang="de-DE" sz="2000" dirty="0" err="1"/>
              <a:t>BoD</a:t>
            </a:r>
            <a:r>
              <a:rPr lang="de-DE" sz="2000" dirty="0"/>
              <a:t>–Books on Demand, 2016. </a:t>
            </a:r>
          </a:p>
          <a:p>
            <a:pPr marL="0" lvl="0" indent="0">
              <a:buNone/>
            </a:pPr>
            <a:r>
              <a:rPr lang="de-DE" sz="2000" dirty="0"/>
              <a:t>Huntington, Samuel P. </a:t>
            </a:r>
            <a:r>
              <a:rPr lang="de-DE" sz="2000" i="1" dirty="0"/>
              <a:t>Kampf der Kulturen: Die Neugestaltung der Weltpolitik im 21. Jahrhundert</a:t>
            </a:r>
            <a:r>
              <a:rPr lang="de-DE" sz="2000" dirty="0"/>
              <a:t>. Goldmann Verlag, 2015. https://goo.gl/kuL64D</a:t>
            </a:r>
          </a:p>
          <a:p>
            <a:pPr marL="0" lvl="0" indent="0">
              <a:buNone/>
            </a:pPr>
            <a:r>
              <a:rPr lang="en-GB" sz="2000" dirty="0"/>
              <a:t>Jacques, Martin. </a:t>
            </a:r>
            <a:r>
              <a:rPr lang="en-GB" sz="2000" i="1" dirty="0"/>
              <a:t>When China rules the world: The rise of the middle kingdom and the end of the western world</a:t>
            </a:r>
            <a:r>
              <a:rPr lang="en-GB" sz="2000" dirty="0"/>
              <a:t>. London, 2009.</a:t>
            </a:r>
            <a:endParaRPr lang="de-DE" sz="2000" dirty="0"/>
          </a:p>
        </p:txBody>
      </p:sp>
    </p:spTree>
    <p:extLst>
      <p:ext uri="{BB962C8B-B14F-4D97-AF65-F5344CB8AC3E}">
        <p14:creationId xmlns:p14="http://schemas.microsoft.com/office/powerpoint/2010/main" val="3729126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pic>
        <p:nvPicPr>
          <p:cNvPr id="7170" name="Picture 2" descr="China%20And%20The%20Ripple%20Effect%20On%20The%20Global%20St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0" y="0"/>
            <a:ext cx="10044608" cy="699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6228184" y="5901079"/>
            <a:ext cx="3096344" cy="1200329"/>
          </a:xfrm>
          <a:prstGeom prst="rect">
            <a:avLst/>
          </a:prstGeom>
          <a:noFill/>
        </p:spPr>
        <p:txBody>
          <a:bodyPr wrap="square" rtlCol="0">
            <a:spAutoFit/>
          </a:bodyPr>
          <a:lstStyle/>
          <a:p>
            <a:r>
              <a:rPr lang="en-GB" b="1" dirty="0"/>
              <a:t>“China </a:t>
            </a:r>
            <a:r>
              <a:rPr lang="en-GB" b="1" dirty="0" smtClean="0"/>
              <a:t>and the </a:t>
            </a:r>
            <a:r>
              <a:rPr lang="en-GB" b="1" dirty="0"/>
              <a:t>Ripple </a:t>
            </a:r>
            <a:r>
              <a:rPr lang="en-GB" b="1" dirty="0" smtClean="0"/>
              <a:t>Effect </a:t>
            </a:r>
            <a:br>
              <a:rPr lang="en-GB" b="1" dirty="0" smtClean="0"/>
            </a:br>
            <a:r>
              <a:rPr lang="en-GB" b="1" dirty="0" smtClean="0"/>
              <a:t>on The Global Stage</a:t>
            </a:r>
            <a:r>
              <a:rPr lang="en-GB" b="1" dirty="0"/>
              <a:t>”, </a:t>
            </a:r>
            <a:endParaRPr lang="en-GB" b="1" dirty="0" smtClean="0"/>
          </a:p>
          <a:p>
            <a:r>
              <a:rPr lang="en-GB" b="1" dirty="0" smtClean="0"/>
              <a:t>Source</a:t>
            </a:r>
            <a:r>
              <a:rPr lang="en-GB" b="1" dirty="0"/>
              <a:t>: Google Images.</a:t>
            </a:r>
            <a:endParaRPr lang="de-DE" b="1" dirty="0"/>
          </a:p>
          <a:p>
            <a:endParaRPr lang="de-DE"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3974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smtClean="0">
                <a:solidFill>
                  <a:srgbClr val="0E5772"/>
                </a:solidFill>
                <a:latin typeface="Arial" panose="020B0604020202020204" pitchFamily="34" charset="0"/>
                <a:cs typeface="Arial" panose="020B0604020202020204" pitchFamily="34" charset="0"/>
              </a:rPr>
              <a:t>Neue (alte) Weltmacht China</a:t>
            </a:r>
            <a:endParaRPr kumimoji="1" lang="zh-CN" altLang="en-US" dirty="0" smtClean="0">
              <a:cs typeface="Arial" panose="020B0604020202020204" pitchFamily="34" charset="0"/>
            </a:endParaRPr>
          </a:p>
        </p:txBody>
      </p:sp>
      <p:sp>
        <p:nvSpPr>
          <p:cNvPr id="2" name="Inhaltsplatzhalter 1"/>
          <p:cNvSpPr>
            <a:spLocks noGrp="1"/>
          </p:cNvSpPr>
          <p:nvPr>
            <p:ph idx="1"/>
          </p:nvPr>
        </p:nvSpPr>
        <p:spPr>
          <a:xfrm>
            <a:off x="457200" y="1412776"/>
            <a:ext cx="8229600" cy="5445224"/>
          </a:xfrm>
        </p:spPr>
        <p:txBody>
          <a:bodyPr>
            <a:normAutofit/>
          </a:bodyPr>
          <a:lstStyle/>
          <a:p>
            <a:pPr marL="0" indent="0">
              <a:buNone/>
            </a:pPr>
            <a:r>
              <a:rPr lang="en-GB" sz="2000" b="1" dirty="0" err="1"/>
              <a:t>Systemwettstreit</a:t>
            </a:r>
            <a:endParaRPr lang="de-DE" sz="2000" dirty="0"/>
          </a:p>
          <a:p>
            <a:pPr marL="0" lvl="0" indent="0">
              <a:buNone/>
            </a:pPr>
            <a:r>
              <a:rPr lang="en-GB" sz="2000" dirty="0" err="1"/>
              <a:t>Ikenberry</a:t>
            </a:r>
            <a:r>
              <a:rPr lang="en-GB" sz="2000" dirty="0"/>
              <a:t>, G. John. "The rise of China and the future of the West: can the liberal system survive?." </a:t>
            </a:r>
            <a:r>
              <a:rPr lang="en-GB" sz="2000" i="1" dirty="0"/>
              <a:t>Foreign affairs</a:t>
            </a:r>
            <a:r>
              <a:rPr lang="en-GB" sz="2000" dirty="0"/>
              <a:t> (2008): 23-37. https://goo.gl/fZjTi4</a:t>
            </a:r>
            <a:endParaRPr lang="de-DE" sz="2000" dirty="0"/>
          </a:p>
          <a:p>
            <a:pPr marL="0" indent="0">
              <a:buNone/>
            </a:pPr>
            <a:r>
              <a:rPr lang="en-GB" sz="2000" dirty="0"/>
              <a:t> </a:t>
            </a:r>
            <a:endParaRPr lang="de-DE" sz="2000" dirty="0"/>
          </a:p>
          <a:p>
            <a:pPr marL="0" indent="0">
              <a:buNone/>
            </a:pPr>
            <a:r>
              <a:rPr lang="en-GB" sz="2000" b="1" dirty="0"/>
              <a:t>Der „3. </a:t>
            </a:r>
            <a:r>
              <a:rPr lang="en-GB" sz="2000" b="1" dirty="0" err="1"/>
              <a:t>Weg</a:t>
            </a:r>
            <a:r>
              <a:rPr lang="en-GB" sz="2000" b="1" dirty="0"/>
              <a:t>” / Beijing Consensus</a:t>
            </a:r>
            <a:endParaRPr lang="de-DE" sz="2000" dirty="0"/>
          </a:p>
          <a:p>
            <a:pPr marL="0" lvl="0" indent="0">
              <a:buNone/>
            </a:pPr>
            <a:r>
              <a:rPr lang="en-GB" sz="2000" dirty="0" err="1"/>
              <a:t>Ramo</a:t>
            </a:r>
            <a:r>
              <a:rPr lang="en-GB" sz="2000" dirty="0"/>
              <a:t>, Joshua Cooper. </a:t>
            </a:r>
            <a:r>
              <a:rPr lang="en-GB" sz="2000" i="1" dirty="0"/>
              <a:t>The Beijing Consensus</a:t>
            </a:r>
            <a:r>
              <a:rPr lang="en-GB" sz="2000" dirty="0"/>
              <a:t>. </a:t>
            </a:r>
            <a:r>
              <a:rPr lang="de-DE" sz="2000" dirty="0"/>
              <a:t>London: </a:t>
            </a:r>
            <a:r>
              <a:rPr lang="de-DE" sz="2000" dirty="0" err="1"/>
              <a:t>Foreign</a:t>
            </a:r>
            <a:r>
              <a:rPr lang="de-DE" sz="2000" dirty="0"/>
              <a:t> </a:t>
            </a:r>
            <a:r>
              <a:rPr lang="de-DE" sz="2000" dirty="0" err="1"/>
              <a:t>Policy</a:t>
            </a:r>
            <a:r>
              <a:rPr lang="de-DE" sz="2000" dirty="0"/>
              <a:t> </a:t>
            </a:r>
            <a:r>
              <a:rPr lang="de-DE" sz="2000" dirty="0" err="1"/>
              <a:t>Centre</a:t>
            </a:r>
            <a:r>
              <a:rPr lang="de-DE" sz="2000" dirty="0"/>
              <a:t>, 2004. https://goo.gl/Q7BL4p</a:t>
            </a:r>
          </a:p>
          <a:p>
            <a:pPr marL="0" lvl="0" indent="0">
              <a:buNone/>
            </a:pPr>
            <a:r>
              <a:rPr lang="en-GB" sz="2000" dirty="0"/>
              <a:t>Halper, Stefan. </a:t>
            </a:r>
            <a:r>
              <a:rPr lang="en-GB" sz="2000" i="1" dirty="0"/>
              <a:t>The Beijing consensus: how China's authoritarian model will dominate the twenty-first century</a:t>
            </a:r>
            <a:r>
              <a:rPr lang="en-GB" sz="2000" dirty="0"/>
              <a:t>. </a:t>
            </a:r>
            <a:r>
              <a:rPr lang="en-GB" sz="2000" dirty="0" err="1"/>
              <a:t>ReadHowYouWant</a:t>
            </a:r>
            <a:r>
              <a:rPr lang="en-GB" sz="2000" dirty="0"/>
              <a:t>. com, 2010.</a:t>
            </a:r>
            <a:endParaRPr lang="de-DE" sz="2000" dirty="0"/>
          </a:p>
          <a:p>
            <a:pPr marL="0" lvl="0" indent="0">
              <a:buNone/>
            </a:pPr>
            <a:r>
              <a:rPr lang="en-GB" sz="2000" dirty="0"/>
              <a:t>Kennedy, Scott. "The myth of the Beijing Consensus." </a:t>
            </a:r>
            <a:r>
              <a:rPr lang="en-GB" sz="2000" i="1" dirty="0"/>
              <a:t>Journal of Contemporary China</a:t>
            </a:r>
            <a:r>
              <a:rPr lang="en-GB" sz="2000" dirty="0"/>
              <a:t> 19.65 (2010): 461-477. https://goo.gl/jdjhzY</a:t>
            </a:r>
            <a:endParaRPr lang="de-DE" sz="2000" dirty="0"/>
          </a:p>
          <a:p>
            <a:pPr marL="0" indent="0">
              <a:buNone/>
            </a:pPr>
            <a:endParaRPr lang="de-DE" sz="2000" dirty="0"/>
          </a:p>
        </p:txBody>
      </p:sp>
    </p:spTree>
    <p:extLst>
      <p:ext uri="{BB962C8B-B14F-4D97-AF65-F5344CB8AC3E}">
        <p14:creationId xmlns:p14="http://schemas.microsoft.com/office/powerpoint/2010/main" val="742342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smtClean="0">
                <a:solidFill>
                  <a:srgbClr val="0E5772"/>
                </a:solidFill>
                <a:latin typeface="Arial" panose="020B0604020202020204" pitchFamily="34" charset="0"/>
                <a:cs typeface="Arial" panose="020B0604020202020204" pitchFamily="34" charset="0"/>
              </a:rPr>
              <a:t>Neue (alte) Weltmacht China</a:t>
            </a:r>
            <a:endParaRPr kumimoji="1" lang="zh-CN" altLang="en-US" dirty="0" smtClean="0">
              <a:cs typeface="Arial" panose="020B0604020202020204" pitchFamily="34" charset="0"/>
            </a:endParaRPr>
          </a:p>
        </p:txBody>
      </p:sp>
      <p:sp>
        <p:nvSpPr>
          <p:cNvPr id="2" name="Inhaltsplatzhalter 1"/>
          <p:cNvSpPr>
            <a:spLocks noGrp="1"/>
          </p:cNvSpPr>
          <p:nvPr>
            <p:ph idx="1"/>
          </p:nvPr>
        </p:nvSpPr>
        <p:spPr>
          <a:xfrm>
            <a:off x="457200" y="1412776"/>
            <a:ext cx="8229600" cy="5445224"/>
          </a:xfrm>
        </p:spPr>
        <p:txBody>
          <a:bodyPr>
            <a:normAutofit fontScale="92500" lnSpcReduction="20000"/>
          </a:bodyPr>
          <a:lstStyle/>
          <a:p>
            <a:pPr marL="0" indent="0">
              <a:buNone/>
            </a:pPr>
            <a:r>
              <a:rPr lang="de-DE" sz="2000" b="1" dirty="0"/>
              <a:t>Historische Fehleinschätzungen: 1. Kulturrevolution</a:t>
            </a:r>
            <a:endParaRPr lang="de-DE" sz="2000" dirty="0"/>
          </a:p>
          <a:p>
            <a:pPr marL="0" lvl="0" indent="0">
              <a:buNone/>
            </a:pPr>
            <a:r>
              <a:rPr lang="de-DE" sz="2000" dirty="0"/>
              <a:t>Leys, Simon. </a:t>
            </a:r>
            <a:r>
              <a:rPr lang="de-DE" sz="2000" i="1" dirty="0"/>
              <a:t>Maos neue </a:t>
            </a:r>
            <a:r>
              <a:rPr lang="de-DE" sz="2000" i="1" dirty="0" err="1"/>
              <a:t>kleider</a:t>
            </a:r>
            <a:r>
              <a:rPr lang="de-DE" sz="2000" i="1" dirty="0"/>
              <a:t>: hinter den </a:t>
            </a:r>
            <a:r>
              <a:rPr lang="de-DE" sz="2000" i="1" dirty="0" err="1"/>
              <a:t>kulissen</a:t>
            </a:r>
            <a:r>
              <a:rPr lang="de-DE" sz="2000" i="1" dirty="0"/>
              <a:t> der </a:t>
            </a:r>
            <a:r>
              <a:rPr lang="de-DE" sz="2000" i="1" dirty="0" err="1"/>
              <a:t>weltmacht</a:t>
            </a:r>
            <a:r>
              <a:rPr lang="de-DE" sz="2000" i="1" dirty="0"/>
              <a:t> China</a:t>
            </a:r>
            <a:r>
              <a:rPr lang="de-DE" sz="2000" dirty="0"/>
              <a:t>. Desch, 1972.</a:t>
            </a:r>
          </a:p>
          <a:p>
            <a:pPr marL="0" indent="0">
              <a:buNone/>
            </a:pPr>
            <a:r>
              <a:rPr lang="de-DE" sz="2000" dirty="0"/>
              <a:t> </a:t>
            </a:r>
          </a:p>
          <a:p>
            <a:pPr marL="0" indent="0">
              <a:buNone/>
            </a:pPr>
            <a:r>
              <a:rPr lang="de-DE" sz="2000" b="1" dirty="0"/>
              <a:t>Historische Fehleinschätzungen: 2. Stagnation</a:t>
            </a:r>
            <a:endParaRPr lang="de-DE" sz="2000" dirty="0"/>
          </a:p>
          <a:p>
            <a:pPr marL="0" lvl="0" indent="0">
              <a:buNone/>
            </a:pPr>
            <a:r>
              <a:rPr lang="en-GB" sz="2000" dirty="0"/>
              <a:t>Elman, Benjamin A. [Princeton University]: “The Great Reversal: The "Rise of Japan" and the "Fall of China" after 1895 as Historical Fables”, [Lecture at Harvard University], 7.6.2011, 2:02:32 hours https://www.youtube.com/watch?v=Pn4rI6JqSI4</a:t>
            </a:r>
            <a:endParaRPr lang="de-DE" sz="2000" b="1" dirty="0"/>
          </a:p>
          <a:p>
            <a:pPr marL="0" indent="0">
              <a:buNone/>
            </a:pPr>
            <a:r>
              <a:rPr lang="en-GB" sz="2000" dirty="0"/>
              <a:t>“China And The Ripple Effect On The Global Stage”, Source: Google Images.</a:t>
            </a:r>
            <a:endParaRPr lang="de-DE" sz="2000" dirty="0"/>
          </a:p>
          <a:p>
            <a:pPr marL="0" indent="0">
              <a:buNone/>
            </a:pPr>
            <a:r>
              <a:rPr lang="en-GB" sz="2000" b="1" dirty="0"/>
              <a:t> </a:t>
            </a:r>
            <a:endParaRPr lang="de-DE" sz="2000" dirty="0"/>
          </a:p>
          <a:p>
            <a:pPr marL="0" indent="0">
              <a:buNone/>
            </a:pPr>
            <a:r>
              <a:rPr lang="de-DE" sz="2000" b="1" dirty="0"/>
              <a:t>Wirtschaftsentwicklung in Makroperspektive</a:t>
            </a:r>
            <a:endParaRPr lang="de-DE" sz="2000" dirty="0"/>
          </a:p>
          <a:p>
            <a:pPr marL="0" lvl="0" indent="0">
              <a:buNone/>
            </a:pPr>
            <a:r>
              <a:rPr lang="de-DE" sz="2000" dirty="0"/>
              <a:t>Herrmann-</a:t>
            </a:r>
            <a:r>
              <a:rPr lang="de-DE" sz="2000" dirty="0" err="1"/>
              <a:t>Pillath</a:t>
            </a:r>
            <a:r>
              <a:rPr lang="de-DE" sz="2000" dirty="0"/>
              <a:t>, Carsten. "Marktwirtschaft in China." </a:t>
            </a:r>
            <a:r>
              <a:rPr lang="de-DE" sz="2000" i="1" dirty="0"/>
              <a:t>Geschichte-Strukturen-Transformationen. Opladen</a:t>
            </a:r>
            <a:r>
              <a:rPr lang="de-DE" sz="2000" dirty="0"/>
              <a:t> (1995).</a:t>
            </a:r>
          </a:p>
          <a:p>
            <a:pPr marL="0" lvl="0" indent="0">
              <a:buNone/>
            </a:pPr>
            <a:r>
              <a:rPr lang="en-GB" sz="2000" dirty="0" err="1"/>
              <a:t>Pomeranz</a:t>
            </a:r>
            <a:r>
              <a:rPr lang="en-GB" sz="2000" dirty="0"/>
              <a:t>, Kenneth. </a:t>
            </a:r>
            <a:r>
              <a:rPr lang="en-GB" sz="2000" i="1" dirty="0"/>
              <a:t>The great divergence: China, Europe, and the making of the modern world economy</a:t>
            </a:r>
            <a:r>
              <a:rPr lang="en-GB" sz="2000" dirty="0"/>
              <a:t>. </a:t>
            </a:r>
            <a:r>
              <a:rPr lang="de-DE" sz="2000" dirty="0"/>
              <a:t>Princeton University Press, 2009.</a:t>
            </a:r>
          </a:p>
          <a:p>
            <a:pPr marL="0" lvl="0" indent="0">
              <a:buNone/>
            </a:pPr>
            <a:r>
              <a:rPr lang="en-GB" sz="2000" dirty="0"/>
              <a:t>Huang, Philip CC. "Development or involution in eighteenth-century Britain and China? A Review of Kenneth </a:t>
            </a:r>
            <a:r>
              <a:rPr lang="en-GB" sz="2000" dirty="0" err="1"/>
              <a:t>Pomeranz's</a:t>
            </a:r>
            <a:r>
              <a:rPr lang="en-GB" sz="2000" dirty="0"/>
              <a:t> the great divergence: China, Europe, and the making of the modern world economy." </a:t>
            </a:r>
            <a:r>
              <a:rPr lang="de-DE" sz="2000" i="1" dirty="0"/>
              <a:t>The Journal </a:t>
            </a:r>
            <a:r>
              <a:rPr lang="de-DE" sz="2000" i="1" dirty="0" err="1"/>
              <a:t>of</a:t>
            </a:r>
            <a:r>
              <a:rPr lang="de-DE" sz="2000" i="1" dirty="0"/>
              <a:t> Asian Studies</a:t>
            </a:r>
            <a:r>
              <a:rPr lang="de-DE" sz="2000" dirty="0"/>
              <a:t> 61.2 (2002): 501-538.</a:t>
            </a:r>
          </a:p>
        </p:txBody>
      </p:sp>
    </p:spTree>
    <p:extLst>
      <p:ext uri="{BB962C8B-B14F-4D97-AF65-F5344CB8AC3E}">
        <p14:creationId xmlns:p14="http://schemas.microsoft.com/office/powerpoint/2010/main" val="3580168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smtClean="0">
                <a:solidFill>
                  <a:srgbClr val="0E5772"/>
                </a:solidFill>
                <a:latin typeface="Arial" panose="020B0604020202020204" pitchFamily="34" charset="0"/>
                <a:cs typeface="Arial" panose="020B0604020202020204" pitchFamily="34" charset="0"/>
              </a:rPr>
              <a:t>Neue (alte) Weltmacht China</a:t>
            </a:r>
            <a:endParaRPr kumimoji="1" lang="zh-CN" altLang="en-US" dirty="0" smtClean="0">
              <a:cs typeface="Arial" panose="020B0604020202020204" pitchFamily="34" charset="0"/>
            </a:endParaRPr>
          </a:p>
        </p:txBody>
      </p:sp>
      <p:sp>
        <p:nvSpPr>
          <p:cNvPr id="2" name="Inhaltsplatzhalter 1"/>
          <p:cNvSpPr>
            <a:spLocks noGrp="1"/>
          </p:cNvSpPr>
          <p:nvPr>
            <p:ph idx="1"/>
          </p:nvPr>
        </p:nvSpPr>
        <p:spPr>
          <a:xfrm>
            <a:off x="457200" y="1412776"/>
            <a:ext cx="8229600" cy="5445224"/>
          </a:xfrm>
        </p:spPr>
        <p:txBody>
          <a:bodyPr>
            <a:normAutofit/>
          </a:bodyPr>
          <a:lstStyle/>
          <a:p>
            <a:pPr marL="0" indent="0">
              <a:buNone/>
            </a:pPr>
            <a:r>
              <a:rPr lang="de-DE" sz="2000" b="1" dirty="0"/>
              <a:t>Aktuelle Wirtschaftseinschätzung</a:t>
            </a:r>
            <a:endParaRPr lang="de-DE" sz="2000" dirty="0"/>
          </a:p>
          <a:p>
            <a:pPr marL="0" lvl="0" indent="0">
              <a:buNone/>
            </a:pPr>
            <a:r>
              <a:rPr lang="de-DE" sz="2000" dirty="0" err="1"/>
              <a:t>Naughton</a:t>
            </a:r>
            <a:r>
              <a:rPr lang="de-DE" sz="2000" dirty="0"/>
              <a:t>, Barry J. The Chinese Economy, Adaptation </a:t>
            </a:r>
            <a:r>
              <a:rPr lang="de-DE" sz="2000" dirty="0" err="1"/>
              <a:t>and</a:t>
            </a:r>
            <a:r>
              <a:rPr lang="de-DE" sz="2000" dirty="0"/>
              <a:t> Growth, 2nd </a:t>
            </a:r>
            <a:r>
              <a:rPr lang="de-DE" sz="2000" dirty="0" err="1"/>
              <a:t>ed</a:t>
            </a:r>
            <a:r>
              <a:rPr lang="de-DE" sz="2000" dirty="0"/>
              <a:t>. 2018 MIT </a:t>
            </a:r>
            <a:r>
              <a:rPr lang="de-DE" sz="2000" dirty="0" err="1"/>
              <a:t>Presss</a:t>
            </a:r>
            <a:r>
              <a:rPr lang="de-DE" sz="2000" dirty="0"/>
              <a:t> ISBN: 9780262534796 608 pp.</a:t>
            </a:r>
          </a:p>
          <a:p>
            <a:pPr marL="0" indent="0">
              <a:buNone/>
            </a:pPr>
            <a:r>
              <a:rPr lang="de-DE" sz="2000" dirty="0"/>
              <a:t> </a:t>
            </a:r>
          </a:p>
          <a:p>
            <a:pPr marL="0" indent="0">
              <a:buNone/>
            </a:pPr>
            <a:r>
              <a:rPr lang="de-DE" sz="2000" b="1" dirty="0"/>
              <a:t>Aktuelle Weltmachtstellung</a:t>
            </a:r>
            <a:endParaRPr lang="de-DE" sz="2000" dirty="0"/>
          </a:p>
          <a:p>
            <a:pPr marL="0" lvl="0" indent="0">
              <a:buNone/>
            </a:pPr>
            <a:r>
              <a:rPr lang="en-GB" sz="2000" dirty="0" err="1"/>
              <a:t>Shambaugh</a:t>
            </a:r>
            <a:r>
              <a:rPr lang="en-GB" sz="2000" dirty="0"/>
              <a:t>, David L. </a:t>
            </a:r>
            <a:r>
              <a:rPr lang="en-GB" sz="2000" i="1" dirty="0"/>
              <a:t>China goes global: The partial power</a:t>
            </a:r>
            <a:r>
              <a:rPr lang="en-GB" sz="2000" dirty="0"/>
              <a:t>. Vol. 111. Oxford: Oxford University Press, 2013.</a:t>
            </a:r>
            <a:endParaRPr lang="de-DE" sz="2000" dirty="0"/>
          </a:p>
          <a:p>
            <a:pPr marL="0" lvl="0" indent="0">
              <a:buNone/>
            </a:pPr>
            <a:r>
              <a:rPr lang="de-DE" sz="2000" dirty="0"/>
              <a:t>Müller-Hofstede, Christoph. "Von der Peripherie ins Zentrum: Die Volksrepublik China als Weltmacht neuen Typs." </a:t>
            </a:r>
            <a:r>
              <a:rPr lang="de-DE" sz="2000" i="1" dirty="0"/>
              <a:t>KAS-Auslandsinformationen</a:t>
            </a:r>
            <a:r>
              <a:rPr lang="de-DE" sz="2000" dirty="0"/>
              <a:t> 9.1995 (1995): 92-111.</a:t>
            </a:r>
          </a:p>
          <a:p>
            <a:pPr marL="0" lvl="0" indent="0">
              <a:buNone/>
            </a:pPr>
            <a:r>
              <a:rPr lang="de-DE" sz="2000" dirty="0" err="1"/>
              <a:t>Gu</a:t>
            </a:r>
            <a:r>
              <a:rPr lang="de-DE" sz="2000" dirty="0"/>
              <a:t>, </a:t>
            </a:r>
            <a:r>
              <a:rPr lang="de-DE" sz="2000" dirty="0" err="1"/>
              <a:t>Xuewu</a:t>
            </a:r>
            <a:r>
              <a:rPr lang="de-DE" sz="2000" dirty="0"/>
              <a:t>. "Chinas Aufstieg zur Weltmacht?." </a:t>
            </a:r>
            <a:r>
              <a:rPr lang="de-DE" sz="2000" i="1" dirty="0"/>
              <a:t>Jahrbuch für internationale Sicherheitspolitik</a:t>
            </a:r>
            <a:r>
              <a:rPr lang="de-DE" sz="2000" dirty="0"/>
              <a:t> (1999): 631-646.</a:t>
            </a:r>
          </a:p>
          <a:p>
            <a:pPr marL="0" lvl="0" indent="0">
              <a:buNone/>
            </a:pPr>
            <a:r>
              <a:rPr lang="de-DE" sz="2000" dirty="0"/>
              <a:t>Heilig, Gerhard K. "Chinas Aufstieg zur wirtschaftlichen und politischen Weltmacht." </a:t>
            </a:r>
            <a:r>
              <a:rPr lang="en-GB" sz="2000" i="1" dirty="0"/>
              <a:t>ÖGB: Symposium „Made in China</a:t>
            </a:r>
            <a:r>
              <a:rPr lang="en-GB" sz="2000" dirty="0"/>
              <a:t>. </a:t>
            </a:r>
            <a:r>
              <a:rPr lang="de-DE" sz="2000" dirty="0"/>
              <a:t>2005. https://</a:t>
            </a:r>
            <a:r>
              <a:rPr lang="de-DE" sz="2000" dirty="0" smtClean="0"/>
              <a:t>goo.gl/ect2eW</a:t>
            </a:r>
            <a:endParaRPr lang="de-DE" sz="2000" dirty="0"/>
          </a:p>
        </p:txBody>
      </p:sp>
    </p:spTree>
    <p:extLst>
      <p:ext uri="{BB962C8B-B14F-4D97-AF65-F5344CB8AC3E}">
        <p14:creationId xmlns:p14="http://schemas.microsoft.com/office/powerpoint/2010/main" val="462851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633412" y="300038"/>
            <a:ext cx="7899027" cy="914400"/>
          </a:xfrm>
        </p:spPr>
        <p:txBody>
          <a:bodyPr>
            <a:normAutofit/>
          </a:bodyPr>
          <a:lstStyle/>
          <a:p>
            <a:r>
              <a:rPr lang="de-DE" altLang="de-DE" dirty="0" smtClean="0"/>
              <a:t>1. Sitzung: Organisatorisches</a:t>
            </a:r>
          </a:p>
        </p:txBody>
      </p:sp>
      <p:sp>
        <p:nvSpPr>
          <p:cNvPr id="6147" name="Inhaltsplatzhalter 2"/>
          <p:cNvSpPr>
            <a:spLocks noGrp="1"/>
          </p:cNvSpPr>
          <p:nvPr>
            <p:ph idx="1"/>
          </p:nvPr>
        </p:nvSpPr>
        <p:spPr/>
        <p:txBody>
          <a:bodyPr/>
          <a:lstStyle/>
          <a:p>
            <a:pPr marL="0" indent="0">
              <a:buFontTx/>
              <a:buNone/>
              <a:defRPr/>
            </a:pPr>
            <a:r>
              <a:rPr lang="de-DE" altLang="de-DE" sz="2400" b="1" dirty="0" smtClean="0"/>
              <a:t>Hinweis:</a:t>
            </a:r>
          </a:p>
          <a:p>
            <a:pPr marL="0" indent="0">
              <a:buFontTx/>
              <a:buNone/>
              <a:defRPr/>
            </a:pPr>
            <a:endParaRPr lang="de-DE" altLang="de-DE" sz="2400" b="1" dirty="0"/>
          </a:p>
          <a:p>
            <a:pPr marL="0" indent="0">
              <a:buFontTx/>
              <a:buNone/>
              <a:defRPr/>
            </a:pPr>
            <a:r>
              <a:rPr lang="de-DE" altLang="de-DE" sz="2400" dirty="0" smtClean="0">
                <a:solidFill>
                  <a:srgbClr val="FF0000"/>
                </a:solidFill>
              </a:rPr>
              <a:t>Chinesisch-Kurse</a:t>
            </a:r>
            <a:r>
              <a:rPr lang="de-DE" altLang="de-DE" sz="2400" dirty="0">
                <a:solidFill>
                  <a:srgbClr val="FF0000"/>
                </a:solidFill>
              </a:rPr>
              <a:t>!!!  </a:t>
            </a:r>
            <a:br>
              <a:rPr lang="de-DE" altLang="de-DE" sz="2400" dirty="0">
                <a:solidFill>
                  <a:srgbClr val="FF0000"/>
                </a:solidFill>
              </a:rPr>
            </a:br>
            <a:r>
              <a:rPr lang="de-DE" altLang="de-DE" sz="2400" dirty="0"/>
              <a:t>Wu Jo-</a:t>
            </a:r>
            <a:r>
              <a:rPr lang="de-DE" altLang="de-DE" sz="2400" dirty="0" err="1"/>
              <a:t>Yu</a:t>
            </a:r>
            <a:r>
              <a:rPr lang="de-DE" altLang="de-DE" sz="2400" dirty="0"/>
              <a:t>, jo-yu.wu@uni-wh.de</a:t>
            </a:r>
          </a:p>
          <a:p>
            <a:pPr>
              <a:defRPr/>
            </a:pPr>
            <a:endParaRPr lang="en-US" sz="2400" dirty="0"/>
          </a:p>
          <a:p>
            <a:pPr>
              <a:defRPr/>
            </a:pPr>
            <a:r>
              <a:rPr lang="en-US" sz="2400" dirty="0" err="1"/>
              <a:t>Anfänger</a:t>
            </a:r>
            <a:r>
              <a:rPr lang="en-US" sz="2400"/>
              <a:t> </a:t>
            </a:r>
            <a:r>
              <a:rPr lang="en-US" sz="2400" smtClean="0"/>
              <a:t>(</a:t>
            </a:r>
            <a:r>
              <a:rPr lang="en-US" sz="2400" dirty="0" smtClean="0"/>
              <a:t>3 </a:t>
            </a:r>
            <a:r>
              <a:rPr lang="en-US" sz="2400" dirty="0" err="1" smtClean="0"/>
              <a:t>Stunden</a:t>
            </a:r>
            <a:r>
              <a:rPr lang="en-US" sz="2400" dirty="0" smtClean="0"/>
              <a:t> pro </a:t>
            </a:r>
            <a:r>
              <a:rPr lang="en-US" sz="2400" dirty="0" err="1" smtClean="0"/>
              <a:t>Woche</a:t>
            </a:r>
            <a:r>
              <a:rPr lang="en-US" sz="2400" dirty="0" smtClean="0"/>
              <a:t>)</a:t>
            </a:r>
            <a:endParaRPr lang="en-US" sz="2400" dirty="0"/>
          </a:p>
          <a:p>
            <a:pPr>
              <a:defRPr/>
            </a:pPr>
            <a:r>
              <a:rPr lang="en-US" sz="2400" dirty="0" err="1"/>
              <a:t>Mit</a:t>
            </a:r>
            <a:r>
              <a:rPr lang="en-US" sz="2400" dirty="0"/>
              <a:t> </a:t>
            </a:r>
            <a:r>
              <a:rPr lang="en-US" sz="2400" dirty="0" err="1" smtClean="0"/>
              <a:t>Vorkenntnissen</a:t>
            </a:r>
            <a:r>
              <a:rPr lang="en-US" sz="2400" dirty="0"/>
              <a:t> </a:t>
            </a:r>
            <a:r>
              <a:rPr lang="en-US" sz="2400" dirty="0" smtClean="0"/>
              <a:t>(2 </a:t>
            </a:r>
            <a:r>
              <a:rPr lang="en-US" sz="2400" dirty="0" err="1" smtClean="0"/>
              <a:t>Stunden</a:t>
            </a:r>
            <a:r>
              <a:rPr lang="en-US" sz="2400" dirty="0" smtClean="0"/>
              <a:t> pro </a:t>
            </a:r>
            <a:r>
              <a:rPr lang="en-US" sz="2400" dirty="0" err="1" smtClean="0"/>
              <a:t>Woche</a:t>
            </a:r>
            <a:r>
              <a:rPr lang="en-US" sz="2400" dirty="0" smtClean="0"/>
              <a:t>)</a:t>
            </a:r>
            <a:endParaRPr lang="en-US" sz="2400" dirty="0"/>
          </a:p>
          <a:p>
            <a:pPr>
              <a:defRPr/>
            </a:pPr>
            <a:r>
              <a:rPr lang="en-US" altLang="de-DE" sz="2400" dirty="0" err="1" smtClean="0"/>
              <a:t>Fortgeschrittene</a:t>
            </a:r>
            <a:r>
              <a:rPr lang="en-US" altLang="de-DE" sz="2400" dirty="0"/>
              <a:t> </a:t>
            </a:r>
            <a:r>
              <a:rPr lang="en-US" altLang="de-DE" sz="2400" dirty="0" smtClean="0"/>
              <a:t>(2 </a:t>
            </a:r>
            <a:r>
              <a:rPr lang="en-US" altLang="de-DE" sz="2400" dirty="0" err="1" smtClean="0"/>
              <a:t>Stunden</a:t>
            </a:r>
            <a:r>
              <a:rPr lang="en-US" altLang="de-DE" sz="2400" dirty="0" smtClean="0"/>
              <a:t> pro </a:t>
            </a:r>
            <a:r>
              <a:rPr lang="en-US" altLang="de-DE" sz="2400" dirty="0" err="1" smtClean="0"/>
              <a:t>Woche</a:t>
            </a:r>
            <a:r>
              <a:rPr lang="en-US" altLang="de-DE" sz="2400" dirty="0" smtClean="0"/>
              <a:t>)</a:t>
            </a:r>
            <a:endParaRPr lang="de-DE" altLang="de-DE" sz="2400" dirty="0"/>
          </a:p>
          <a:p>
            <a:pPr>
              <a:defRPr/>
            </a:pPr>
            <a:endParaRPr lang="de-DE" altLang="de-DE" sz="2400" dirty="0"/>
          </a:p>
          <a:p>
            <a:pPr>
              <a:defRPr/>
            </a:pPr>
            <a:endParaRPr lang="de-DE" altLang="de-DE" sz="2400" dirty="0"/>
          </a:p>
          <a:p>
            <a:pPr marL="0" indent="0">
              <a:buFontTx/>
              <a:buNone/>
              <a:defRPr/>
            </a:pPr>
            <a:endParaRPr lang="de-DE" altLang="de-DE" sz="2400" b="1" dirty="0" smtClean="0"/>
          </a:p>
        </p:txBody>
      </p:sp>
      <p:sp>
        <p:nvSpPr>
          <p:cNvPr id="5124" name="Foliennummernplatzhalt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Clr>
                <a:srgbClr val="A5C2D5"/>
              </a:buClr>
              <a:buChar char="•"/>
              <a:defRPr sz="1900">
                <a:solidFill>
                  <a:schemeClr val="bg1"/>
                </a:solidFill>
                <a:latin typeface="Arial" pitchFamily="34" charset="0"/>
                <a:ea typeface="MS PGothic" pitchFamily="34" charset="-128"/>
              </a:defRPr>
            </a:lvl1pPr>
            <a:lvl2pPr marL="742950" indent="-285750" eaLnBrk="0" hangingPunct="0">
              <a:lnSpc>
                <a:spcPct val="110000"/>
              </a:lnSpc>
              <a:spcBef>
                <a:spcPct val="20000"/>
              </a:spcBef>
              <a:buChar char="–"/>
              <a:defRPr sz="1700">
                <a:solidFill>
                  <a:schemeClr val="bg1"/>
                </a:solidFill>
                <a:latin typeface="Arial" pitchFamily="34" charset="0"/>
                <a:ea typeface="MS PGothic" pitchFamily="34" charset="-128"/>
              </a:defRPr>
            </a:lvl2pPr>
            <a:lvl3pPr marL="1143000" indent="-228600" eaLnBrk="0" hangingPunct="0">
              <a:lnSpc>
                <a:spcPct val="110000"/>
              </a:lnSpc>
              <a:spcBef>
                <a:spcPct val="20000"/>
              </a:spcBef>
              <a:buChar char="•"/>
              <a:defRPr sz="1700">
                <a:solidFill>
                  <a:schemeClr val="bg1"/>
                </a:solidFill>
                <a:latin typeface="Arial" pitchFamily="34" charset="0"/>
                <a:ea typeface="MS PGothic" pitchFamily="34" charset="-128"/>
              </a:defRPr>
            </a:lvl3pPr>
            <a:lvl4pPr marL="1600200" indent="-228600" eaLnBrk="0" hangingPunct="0">
              <a:lnSpc>
                <a:spcPct val="110000"/>
              </a:lnSpc>
              <a:spcBef>
                <a:spcPct val="20000"/>
              </a:spcBef>
              <a:buChar char="–"/>
              <a:defRPr sz="1700">
                <a:solidFill>
                  <a:schemeClr val="bg1"/>
                </a:solidFill>
                <a:latin typeface="Arial" pitchFamily="34" charset="0"/>
                <a:ea typeface="MS PGothic" pitchFamily="34" charset="-128"/>
              </a:defRPr>
            </a:lvl4pPr>
            <a:lvl5pPr marL="2057400" indent="-228600" eaLnBrk="0" hangingPunct="0">
              <a:lnSpc>
                <a:spcPct val="110000"/>
              </a:lnSpc>
              <a:spcBef>
                <a:spcPct val="20000"/>
              </a:spcBef>
              <a:buChar char="»"/>
              <a:defRPr sz="1700">
                <a:solidFill>
                  <a:schemeClr val="bg1"/>
                </a:solidFill>
                <a:latin typeface="Arial" pitchFamily="34" charset="0"/>
                <a:ea typeface="MS PGothic" pitchFamily="34" charset="-128"/>
              </a:defRPr>
            </a:lvl5pPr>
            <a:lvl6pPr marL="2514600" indent="-228600" eaLnBrk="0" fontAlgn="base" hangingPunct="0">
              <a:lnSpc>
                <a:spcPct val="110000"/>
              </a:lnSpc>
              <a:spcBef>
                <a:spcPct val="20000"/>
              </a:spcBef>
              <a:spcAft>
                <a:spcPct val="0"/>
              </a:spcAft>
              <a:buChar char="»"/>
              <a:defRPr sz="1700">
                <a:solidFill>
                  <a:schemeClr val="bg1"/>
                </a:solidFill>
                <a:latin typeface="Arial" pitchFamily="34" charset="0"/>
                <a:ea typeface="MS PGothic" pitchFamily="34" charset="-128"/>
              </a:defRPr>
            </a:lvl6pPr>
            <a:lvl7pPr marL="2971800" indent="-228600" eaLnBrk="0" fontAlgn="base" hangingPunct="0">
              <a:lnSpc>
                <a:spcPct val="110000"/>
              </a:lnSpc>
              <a:spcBef>
                <a:spcPct val="20000"/>
              </a:spcBef>
              <a:spcAft>
                <a:spcPct val="0"/>
              </a:spcAft>
              <a:buChar char="»"/>
              <a:defRPr sz="1700">
                <a:solidFill>
                  <a:schemeClr val="bg1"/>
                </a:solidFill>
                <a:latin typeface="Arial" pitchFamily="34" charset="0"/>
                <a:ea typeface="MS PGothic" pitchFamily="34" charset="-128"/>
              </a:defRPr>
            </a:lvl7pPr>
            <a:lvl8pPr marL="3429000" indent="-228600" eaLnBrk="0" fontAlgn="base" hangingPunct="0">
              <a:lnSpc>
                <a:spcPct val="110000"/>
              </a:lnSpc>
              <a:spcBef>
                <a:spcPct val="20000"/>
              </a:spcBef>
              <a:spcAft>
                <a:spcPct val="0"/>
              </a:spcAft>
              <a:buChar char="»"/>
              <a:defRPr sz="1700">
                <a:solidFill>
                  <a:schemeClr val="bg1"/>
                </a:solidFill>
                <a:latin typeface="Arial" pitchFamily="34" charset="0"/>
                <a:ea typeface="MS PGothic" pitchFamily="34" charset="-128"/>
              </a:defRPr>
            </a:lvl8pPr>
            <a:lvl9pPr marL="3886200" indent="-228600" eaLnBrk="0" fontAlgn="base" hangingPunct="0">
              <a:lnSpc>
                <a:spcPct val="110000"/>
              </a:lnSpc>
              <a:spcBef>
                <a:spcPct val="20000"/>
              </a:spcBef>
              <a:spcAft>
                <a:spcPct val="0"/>
              </a:spcAft>
              <a:buChar char="»"/>
              <a:defRPr sz="1700">
                <a:solidFill>
                  <a:schemeClr val="bg1"/>
                </a:solidFill>
                <a:latin typeface="Arial" pitchFamily="34" charset="0"/>
                <a:ea typeface="MS PGothic" pitchFamily="34" charset="-128"/>
              </a:defRPr>
            </a:lvl9pPr>
          </a:lstStyle>
          <a:p>
            <a:pPr>
              <a:lnSpc>
                <a:spcPct val="100000"/>
              </a:lnSpc>
              <a:spcBef>
                <a:spcPct val="0"/>
              </a:spcBef>
              <a:buClrTx/>
              <a:buFontTx/>
              <a:buNone/>
            </a:pPr>
            <a:fld id="{B787BD25-7B6F-43B5-A69C-357E5EA082CF}" type="slidenum">
              <a:rPr lang="zh-CN" altLang="de-DE" sz="2400">
                <a:solidFill>
                  <a:schemeClr val="tx1"/>
                </a:solidFill>
                <a:cs typeface="Arial" pitchFamily="34" charset="0"/>
              </a:rPr>
              <a:pPr>
                <a:lnSpc>
                  <a:spcPct val="100000"/>
                </a:lnSpc>
                <a:spcBef>
                  <a:spcPct val="0"/>
                </a:spcBef>
                <a:buClrTx/>
                <a:buFontTx/>
                <a:buNone/>
              </a:pPr>
              <a:t>2</a:t>
            </a:fld>
            <a:endParaRPr lang="de-DE" altLang="zh-CN" sz="2400">
              <a:solidFill>
                <a:schemeClr val="tx1"/>
              </a:solidFill>
              <a:cs typeface="Arial" pitchFamily="34" charset="0"/>
            </a:endParaRPr>
          </a:p>
        </p:txBody>
      </p:sp>
    </p:spTree>
    <p:extLst>
      <p:ext uri="{BB962C8B-B14F-4D97-AF65-F5344CB8AC3E}">
        <p14:creationId xmlns:p14="http://schemas.microsoft.com/office/powerpoint/2010/main" val="2992261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smtClean="0">
                <a:solidFill>
                  <a:srgbClr val="0E5772"/>
                </a:solidFill>
                <a:latin typeface="Arial" panose="020B0604020202020204" pitchFamily="34" charset="0"/>
                <a:cs typeface="Arial" panose="020B0604020202020204" pitchFamily="34" charset="0"/>
              </a:rPr>
              <a:t>Neue (alte) Weltmacht China</a:t>
            </a:r>
            <a:endParaRPr kumimoji="1" lang="zh-CN" altLang="en-US" dirty="0" smtClean="0">
              <a:cs typeface="Arial" panose="020B0604020202020204" pitchFamily="34" charset="0"/>
            </a:endParaRPr>
          </a:p>
        </p:txBody>
      </p:sp>
      <p:sp>
        <p:nvSpPr>
          <p:cNvPr id="2" name="Inhaltsplatzhalter 1"/>
          <p:cNvSpPr>
            <a:spLocks noGrp="1"/>
          </p:cNvSpPr>
          <p:nvPr>
            <p:ph idx="1"/>
          </p:nvPr>
        </p:nvSpPr>
        <p:spPr>
          <a:xfrm>
            <a:off x="457200" y="1412776"/>
            <a:ext cx="8229600" cy="5445224"/>
          </a:xfrm>
        </p:spPr>
        <p:txBody>
          <a:bodyPr>
            <a:normAutofit/>
          </a:bodyPr>
          <a:lstStyle/>
          <a:p>
            <a:pPr marL="0" indent="0">
              <a:buNone/>
            </a:pPr>
            <a:r>
              <a:rPr lang="de-DE" sz="2000" b="1" dirty="0" smtClean="0"/>
              <a:t>Aktuelle Weltmachtstellung II</a:t>
            </a:r>
            <a:endParaRPr lang="de-DE" sz="2000" dirty="0"/>
          </a:p>
          <a:p>
            <a:pPr marL="0" indent="0">
              <a:buNone/>
            </a:pPr>
            <a:r>
              <a:rPr lang="de-DE" sz="2000" dirty="0" smtClean="0"/>
              <a:t>[</a:t>
            </a:r>
            <a:r>
              <a:rPr lang="de-DE" sz="2000" b="1" dirty="0"/>
              <a:t>populärwissenschaftlich</a:t>
            </a:r>
            <a:r>
              <a:rPr lang="de-DE" sz="2000" dirty="0"/>
              <a:t> aber wichtig weil einflussreich in gesellschaftlicher Diskussion:</a:t>
            </a:r>
          </a:p>
          <a:p>
            <a:pPr marL="0" lvl="0" indent="0">
              <a:buNone/>
            </a:pPr>
            <a:r>
              <a:rPr lang="de-DE" sz="2000" dirty="0"/>
              <a:t>Seitz, Konrad. </a:t>
            </a:r>
            <a:r>
              <a:rPr lang="de-DE" sz="2000" i="1" dirty="0"/>
              <a:t>China: eine Weltmacht kehrt zurück</a:t>
            </a:r>
            <a:r>
              <a:rPr lang="de-DE" sz="2000" dirty="0"/>
              <a:t>. Siedler, 2000.</a:t>
            </a:r>
          </a:p>
          <a:p>
            <a:pPr marL="0" lvl="0" indent="0">
              <a:buNone/>
            </a:pPr>
            <a:r>
              <a:rPr lang="de-DE" sz="2000" dirty="0"/>
              <a:t>Pilny, Karl. </a:t>
            </a:r>
            <a:r>
              <a:rPr lang="de-DE" sz="2000" i="1" dirty="0"/>
              <a:t>Das asiatische Jahrhundert: China und Japan auf dem Weg zur neuen Weltmacht</a:t>
            </a:r>
            <a:r>
              <a:rPr lang="de-DE" sz="2000" dirty="0"/>
              <a:t>. Campus Verlag, 2005.</a:t>
            </a:r>
          </a:p>
          <a:p>
            <a:pPr marL="0" lvl="0" indent="0">
              <a:buNone/>
            </a:pPr>
            <a:r>
              <a:rPr lang="de-DE" sz="2000" dirty="0" err="1"/>
              <a:t>Geiges</a:t>
            </a:r>
            <a:r>
              <a:rPr lang="de-DE" sz="2000" dirty="0"/>
              <a:t>, Adrian, </a:t>
            </a:r>
            <a:r>
              <a:rPr lang="de-DE" sz="2000" dirty="0" err="1"/>
              <a:t>and</a:t>
            </a:r>
            <a:r>
              <a:rPr lang="de-DE" sz="2000" dirty="0"/>
              <a:t> Stefan Aust. </a:t>
            </a:r>
            <a:r>
              <a:rPr lang="de-DE" sz="2000" i="1" dirty="0"/>
              <a:t>Mit Konfuzius zur Weltmacht: das chinesische Jahrhundert</a:t>
            </a:r>
            <a:r>
              <a:rPr lang="de-DE" sz="2000" dirty="0"/>
              <a:t>. Bastei Lübbe, 2012.</a:t>
            </a:r>
          </a:p>
          <a:p>
            <a:pPr marL="0" lvl="0" indent="0">
              <a:buNone/>
            </a:pPr>
            <a:r>
              <a:rPr lang="de-DE" sz="2000" dirty="0"/>
              <a:t>Schmidt, Helmut. </a:t>
            </a:r>
            <a:r>
              <a:rPr lang="de-DE" sz="2000" i="1" dirty="0"/>
              <a:t>Ein letzter Besuch: Begegnungen mit der Weltmacht China</a:t>
            </a:r>
            <a:r>
              <a:rPr lang="de-DE" sz="2000" dirty="0"/>
              <a:t>. Siedler Verlag, 2013.]</a:t>
            </a:r>
          </a:p>
          <a:p>
            <a:pPr marL="0" indent="0">
              <a:buNone/>
            </a:pPr>
            <a:endParaRPr lang="de-DE" sz="2000" dirty="0"/>
          </a:p>
        </p:txBody>
      </p:sp>
    </p:spTree>
    <p:extLst>
      <p:ext uri="{BB962C8B-B14F-4D97-AF65-F5344CB8AC3E}">
        <p14:creationId xmlns:p14="http://schemas.microsoft.com/office/powerpoint/2010/main" val="1530092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smtClean="0">
                <a:solidFill>
                  <a:srgbClr val="0E5772"/>
                </a:solidFill>
                <a:latin typeface="Arial" panose="020B0604020202020204" pitchFamily="34" charset="0"/>
                <a:cs typeface="Arial" panose="020B0604020202020204" pitchFamily="34" charset="0"/>
              </a:rPr>
              <a:t>Neue (alte) Weltmacht China</a:t>
            </a:r>
            <a:endParaRPr kumimoji="1" lang="zh-CN" altLang="en-US" dirty="0" smtClean="0">
              <a:cs typeface="Arial" panose="020B0604020202020204" pitchFamily="34" charset="0"/>
            </a:endParaRPr>
          </a:p>
        </p:txBody>
      </p:sp>
      <p:sp>
        <p:nvSpPr>
          <p:cNvPr id="2" name="Inhaltsplatzhalter 1"/>
          <p:cNvSpPr>
            <a:spLocks noGrp="1"/>
          </p:cNvSpPr>
          <p:nvPr>
            <p:ph idx="1"/>
          </p:nvPr>
        </p:nvSpPr>
        <p:spPr>
          <a:xfrm>
            <a:off x="457200" y="1412776"/>
            <a:ext cx="8229600" cy="5445224"/>
          </a:xfrm>
        </p:spPr>
        <p:txBody>
          <a:bodyPr>
            <a:normAutofit fontScale="92500" lnSpcReduction="10000"/>
          </a:bodyPr>
          <a:lstStyle/>
          <a:p>
            <a:pPr marL="0" indent="0">
              <a:buNone/>
            </a:pPr>
            <a:r>
              <a:rPr lang="de-DE" sz="2400" b="1" dirty="0"/>
              <a:t>Chinesische Sicht: Friedliche Weltmacht</a:t>
            </a:r>
            <a:endParaRPr lang="de-DE" sz="2400" dirty="0"/>
          </a:p>
          <a:p>
            <a:pPr marL="0" lvl="0" indent="0">
              <a:buNone/>
            </a:pPr>
            <a:r>
              <a:rPr lang="en-GB" sz="2400" dirty="0" err="1"/>
              <a:t>Bijian</a:t>
            </a:r>
            <a:r>
              <a:rPr lang="en-GB" sz="2400" dirty="0"/>
              <a:t>, Zheng. "China's" peaceful rise" to great-power status." </a:t>
            </a:r>
            <a:r>
              <a:rPr lang="en-GB" sz="2400" i="1" dirty="0"/>
              <a:t>Foreign Affairs</a:t>
            </a:r>
            <a:r>
              <a:rPr lang="en-GB" sz="2400" dirty="0"/>
              <a:t> (2005): 18-24. https://goo.gl/TT5kpN</a:t>
            </a:r>
            <a:endParaRPr lang="de-DE" sz="2400" dirty="0"/>
          </a:p>
          <a:p>
            <a:pPr marL="0" lvl="0" indent="0">
              <a:buNone/>
            </a:pPr>
            <a:r>
              <a:rPr lang="en-GB" sz="2400" dirty="0"/>
              <a:t>Wang, </a:t>
            </a:r>
            <a:r>
              <a:rPr lang="en-GB" sz="2400" dirty="0" err="1"/>
              <a:t>Yiwei</a:t>
            </a:r>
            <a:r>
              <a:rPr lang="en-GB" sz="2400" dirty="0"/>
              <a:t>. "Public diplomacy and the rise of Chinese soft power." </a:t>
            </a:r>
            <a:r>
              <a:rPr lang="en-GB" sz="2400" i="1" dirty="0"/>
              <a:t>The Annals of the American Academy of Political and Social Science</a:t>
            </a:r>
            <a:r>
              <a:rPr lang="en-GB" sz="2400" dirty="0"/>
              <a:t> 616.1 (2008): 257-273. https://goo.gl/2m3BtH</a:t>
            </a:r>
            <a:endParaRPr lang="de-DE" sz="2400" dirty="0"/>
          </a:p>
          <a:p>
            <a:pPr marL="0" indent="0">
              <a:buNone/>
            </a:pPr>
            <a:r>
              <a:rPr lang="en-GB" sz="2400" dirty="0"/>
              <a:t> </a:t>
            </a:r>
            <a:endParaRPr lang="de-DE" sz="2400" dirty="0"/>
          </a:p>
          <a:p>
            <a:pPr marL="0" indent="0">
              <a:buNone/>
            </a:pPr>
            <a:r>
              <a:rPr lang="de-DE" sz="2400" b="1" dirty="0"/>
              <a:t>Chinesische Sicht: Selbstdarstellung</a:t>
            </a:r>
            <a:endParaRPr lang="de-DE" sz="2400" dirty="0"/>
          </a:p>
          <a:p>
            <a:pPr marL="0" lvl="0" indent="0">
              <a:buNone/>
            </a:pPr>
            <a:r>
              <a:rPr lang="de-DE" sz="2400" dirty="0" err="1"/>
              <a:t>Xi</a:t>
            </a:r>
            <a:r>
              <a:rPr lang="de-DE" sz="2400" dirty="0"/>
              <a:t>, </a:t>
            </a:r>
            <a:r>
              <a:rPr lang="de-DE" sz="2400" dirty="0" err="1"/>
              <a:t>Jinping</a:t>
            </a:r>
            <a:r>
              <a:rPr lang="de-DE" sz="2400" dirty="0"/>
              <a:t>: </a:t>
            </a:r>
            <a:r>
              <a:rPr lang="de-DE" sz="2400" i="1" dirty="0"/>
              <a:t>Reden vor den Vereinten Nationen - September 2015</a:t>
            </a:r>
            <a:r>
              <a:rPr lang="de-DE" sz="2400" dirty="0"/>
              <a:t>, European University Press 2017, iv, 33 pp., ISBN 9783865153005, Reihe: </a:t>
            </a:r>
            <a:r>
              <a:rPr lang="de-DE" sz="2400" i="1" dirty="0"/>
              <a:t>Chinesische Zeitdokumente</a:t>
            </a:r>
            <a:r>
              <a:rPr lang="de-DE" sz="2400" dirty="0"/>
              <a:t> Bd. 1 [Redaktion: Martin </a:t>
            </a:r>
            <a:r>
              <a:rPr lang="de-DE" sz="2400" dirty="0" err="1"/>
              <a:t>Woesler</a:t>
            </a:r>
            <a:r>
              <a:rPr lang="de-DE" sz="2400" dirty="0"/>
              <a:t>]</a:t>
            </a:r>
          </a:p>
          <a:p>
            <a:pPr marL="0" lvl="0" indent="0">
              <a:buNone/>
            </a:pPr>
            <a:r>
              <a:rPr lang="de-DE" sz="2400" dirty="0"/>
              <a:t>Schmidt, Helmut. „</a:t>
            </a:r>
            <a:r>
              <a:rPr lang="de-DE" sz="2400" dirty="0" err="1"/>
              <a:t>Xi</a:t>
            </a:r>
            <a:r>
              <a:rPr lang="de-DE" sz="2400" dirty="0"/>
              <a:t> </a:t>
            </a:r>
            <a:r>
              <a:rPr lang="de-DE" sz="2400" dirty="0" err="1"/>
              <a:t>Jinping</a:t>
            </a:r>
            <a:r>
              <a:rPr lang="de-DE" sz="2400" dirty="0"/>
              <a:t>: China regieren - Rezension von Helmut Schmidt“ </a:t>
            </a:r>
            <a:r>
              <a:rPr lang="de-DE" sz="2400" dirty="0">
                <a:hlinkClick r:id="rId2"/>
              </a:rPr>
              <a:t>https://goo.gl/jg1VfY</a:t>
            </a:r>
            <a:r>
              <a:rPr lang="de-DE" sz="2400" dirty="0"/>
              <a:t> [Dank für Hinweis an Prof. Kettner]</a:t>
            </a:r>
          </a:p>
          <a:p>
            <a:pPr marL="0" lvl="0" indent="0">
              <a:buNone/>
            </a:pPr>
            <a:r>
              <a:rPr lang="de-DE" sz="2400" dirty="0"/>
              <a:t>„Band zwei von ‚</a:t>
            </a:r>
            <a:r>
              <a:rPr lang="de-DE" sz="2400" dirty="0" err="1"/>
              <a:t>Xi</a:t>
            </a:r>
            <a:r>
              <a:rPr lang="de-DE" sz="2400" dirty="0"/>
              <a:t> </a:t>
            </a:r>
            <a:r>
              <a:rPr lang="de-DE" sz="2400" dirty="0" err="1"/>
              <a:t>Jinping</a:t>
            </a:r>
            <a:r>
              <a:rPr lang="de-DE" sz="2400" dirty="0"/>
              <a:t>: China regieren’ erscheint in mehreren Sprachen“ 11/27/2017 </a:t>
            </a:r>
            <a:r>
              <a:rPr lang="de-DE" sz="2400" dirty="0">
                <a:hlinkClick r:id="rId3"/>
              </a:rPr>
              <a:t> https://goo.gl/CHmBjK</a:t>
            </a:r>
            <a:r>
              <a:rPr lang="de-DE" sz="2400" dirty="0"/>
              <a:t> [Dank für Hinweis an Prof. Kettner</a:t>
            </a:r>
            <a:r>
              <a:rPr lang="de-DE" sz="2400" dirty="0" smtClean="0"/>
              <a:t>]</a:t>
            </a:r>
            <a:endParaRPr lang="de-DE" sz="2400" b="1" dirty="0"/>
          </a:p>
        </p:txBody>
      </p:sp>
    </p:spTree>
    <p:extLst>
      <p:ext uri="{BB962C8B-B14F-4D97-AF65-F5344CB8AC3E}">
        <p14:creationId xmlns:p14="http://schemas.microsoft.com/office/powerpoint/2010/main" val="483968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smtClean="0">
                <a:solidFill>
                  <a:srgbClr val="0E5772"/>
                </a:solidFill>
                <a:latin typeface="Arial" panose="020B0604020202020204" pitchFamily="34" charset="0"/>
                <a:cs typeface="Arial" panose="020B0604020202020204" pitchFamily="34" charset="0"/>
              </a:rPr>
              <a:t>Neue (alte) Weltmacht China</a:t>
            </a:r>
            <a:endParaRPr kumimoji="1" lang="zh-CN" altLang="en-US" dirty="0" smtClean="0">
              <a:cs typeface="Arial" panose="020B0604020202020204" pitchFamily="34" charset="0"/>
            </a:endParaRPr>
          </a:p>
        </p:txBody>
      </p:sp>
      <p:sp>
        <p:nvSpPr>
          <p:cNvPr id="2" name="Inhaltsplatzhalter 1"/>
          <p:cNvSpPr>
            <a:spLocks noGrp="1"/>
          </p:cNvSpPr>
          <p:nvPr>
            <p:ph idx="1"/>
          </p:nvPr>
        </p:nvSpPr>
        <p:spPr>
          <a:xfrm>
            <a:off x="457200" y="1412776"/>
            <a:ext cx="8229600" cy="5445224"/>
          </a:xfrm>
        </p:spPr>
        <p:txBody>
          <a:bodyPr>
            <a:normAutofit fontScale="92500"/>
          </a:bodyPr>
          <a:lstStyle/>
          <a:p>
            <a:pPr marL="0" indent="0">
              <a:buNone/>
            </a:pPr>
            <a:r>
              <a:rPr lang="en-GB" sz="2400" b="1" dirty="0" smtClean="0"/>
              <a:t>Power </a:t>
            </a:r>
            <a:r>
              <a:rPr lang="en-GB" sz="2400" b="1" dirty="0"/>
              <a:t>(Soft, Hard, Smart, </a:t>
            </a:r>
            <a:r>
              <a:rPr lang="en-GB" sz="2400" b="1" dirty="0" smtClean="0"/>
              <a:t>Sharp, Normative)</a:t>
            </a:r>
            <a:endParaRPr lang="de-DE" sz="2400" dirty="0"/>
          </a:p>
          <a:p>
            <a:pPr marL="0" lvl="0" indent="0">
              <a:buNone/>
            </a:pPr>
            <a:r>
              <a:rPr lang="en-GB" sz="2400" dirty="0"/>
              <a:t>Nye Jr, Joseph S. "The changing nature of world power." </a:t>
            </a:r>
            <a:r>
              <a:rPr lang="en-GB" sz="2400" i="1" dirty="0"/>
              <a:t>Power in The Global Information Age</a:t>
            </a:r>
            <a:r>
              <a:rPr lang="en-GB" sz="2400" dirty="0"/>
              <a:t>. Routledge, 2004a. 61-75. https://goo.gl/vADCPL</a:t>
            </a:r>
            <a:endParaRPr lang="de-DE" sz="2400" dirty="0"/>
          </a:p>
          <a:p>
            <a:pPr marL="0" lvl="0" indent="0">
              <a:buNone/>
            </a:pPr>
            <a:r>
              <a:rPr lang="en-GB" sz="2400" dirty="0"/>
              <a:t>Nye, Joseph S. </a:t>
            </a:r>
            <a:r>
              <a:rPr lang="en-GB" sz="2400" i="1" dirty="0"/>
              <a:t>Soft power: The means to success in world politics</a:t>
            </a:r>
            <a:r>
              <a:rPr lang="en-GB" sz="2400" dirty="0"/>
              <a:t>. </a:t>
            </a:r>
            <a:r>
              <a:rPr lang="de-DE" sz="2400" dirty="0"/>
              <a:t>Public </a:t>
            </a:r>
            <a:r>
              <a:rPr lang="de-DE" sz="2400" dirty="0" err="1"/>
              <a:t>affairs</a:t>
            </a:r>
            <a:r>
              <a:rPr lang="de-DE" sz="2400" dirty="0"/>
              <a:t>, 2004b. https://goo.gl/KjpzCC</a:t>
            </a:r>
          </a:p>
          <a:p>
            <a:pPr marL="0" lvl="0" indent="0">
              <a:buNone/>
            </a:pPr>
            <a:r>
              <a:rPr lang="de-DE" sz="2400" dirty="0"/>
              <a:t>„Sharp Power“, Economist 2018, Volltext: </a:t>
            </a:r>
            <a:r>
              <a:rPr lang="de-DE" sz="2400" dirty="0">
                <a:hlinkClick r:id="rId2"/>
              </a:rPr>
              <a:t>https://goo.gl/CeLuLN</a:t>
            </a:r>
            <a:r>
              <a:rPr lang="de-DE" sz="2400" dirty="0"/>
              <a:t> [Fragen an uns: Sind wir sicher, dass wir gegenüber Versuchen der Einflussnahme wachsam genug sind? Was können wir tun, um unsererseits für die Beachtung der Palette der Themen zu sorgen, die in China nicht mehr gewünscht sind? </a:t>
            </a:r>
            <a:r>
              <a:rPr lang="en-GB" sz="2400" dirty="0"/>
              <a:t>Dank </a:t>
            </a:r>
            <a:r>
              <a:rPr lang="en-GB" sz="2400" dirty="0" err="1"/>
              <a:t>für</a:t>
            </a:r>
            <a:r>
              <a:rPr lang="en-GB" sz="2400" dirty="0"/>
              <a:t> </a:t>
            </a:r>
            <a:r>
              <a:rPr lang="en-GB" sz="2400" dirty="0" err="1"/>
              <a:t>Hinweis</a:t>
            </a:r>
            <a:r>
              <a:rPr lang="en-GB" sz="2400" dirty="0"/>
              <a:t> an </a:t>
            </a:r>
            <a:r>
              <a:rPr lang="en-GB" sz="2400" dirty="0" err="1"/>
              <a:t>Prof.</a:t>
            </a:r>
            <a:r>
              <a:rPr lang="en-GB" sz="2400" dirty="0"/>
              <a:t> </a:t>
            </a:r>
            <a:r>
              <a:rPr lang="en-GB" sz="2400" dirty="0" err="1"/>
              <a:t>Baecker</a:t>
            </a:r>
            <a:r>
              <a:rPr lang="en-GB" sz="2400" dirty="0"/>
              <a:t>]</a:t>
            </a:r>
            <a:endParaRPr lang="de-DE" sz="2400" dirty="0"/>
          </a:p>
          <a:p>
            <a:pPr marL="0" lvl="0" indent="0">
              <a:buNone/>
            </a:pPr>
            <a:r>
              <a:rPr lang="en-GB" sz="2400" dirty="0" err="1"/>
              <a:t>Kavalski</a:t>
            </a:r>
            <a:r>
              <a:rPr lang="en-GB" sz="2400" dirty="0"/>
              <a:t>, Emilian. "The struggle for recognition of normative powers: Normative power Europe and normative power China in context." </a:t>
            </a:r>
            <a:r>
              <a:rPr lang="de-DE" sz="2400" i="1" dirty="0" err="1"/>
              <a:t>Cooperation</a:t>
            </a:r>
            <a:r>
              <a:rPr lang="de-DE" sz="2400" i="1" dirty="0"/>
              <a:t> </a:t>
            </a:r>
            <a:r>
              <a:rPr lang="de-DE" sz="2400" i="1" dirty="0" err="1"/>
              <a:t>and</a:t>
            </a:r>
            <a:r>
              <a:rPr lang="de-DE" sz="2400" i="1" dirty="0"/>
              <a:t> </a:t>
            </a:r>
            <a:r>
              <a:rPr lang="de-DE" sz="2400" i="1" dirty="0" err="1"/>
              <a:t>Conflict</a:t>
            </a:r>
            <a:r>
              <a:rPr lang="de-DE" sz="2400" dirty="0"/>
              <a:t> 48.2 (2013): 247-267. https://goo.gl/Js6m1Y</a:t>
            </a:r>
          </a:p>
          <a:p>
            <a:pPr marL="0" indent="0">
              <a:buNone/>
            </a:pPr>
            <a:endParaRPr lang="de-DE" sz="2000" dirty="0"/>
          </a:p>
        </p:txBody>
      </p:sp>
    </p:spTree>
    <p:extLst>
      <p:ext uri="{BB962C8B-B14F-4D97-AF65-F5344CB8AC3E}">
        <p14:creationId xmlns:p14="http://schemas.microsoft.com/office/powerpoint/2010/main" val="1630938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smtClean="0">
                <a:solidFill>
                  <a:srgbClr val="0E5772"/>
                </a:solidFill>
                <a:latin typeface="Arial" panose="020B0604020202020204" pitchFamily="34" charset="0"/>
                <a:cs typeface="Arial" panose="020B0604020202020204" pitchFamily="34" charset="0"/>
              </a:rPr>
              <a:t>Neue (alte) Weltmacht China</a:t>
            </a:r>
            <a:endParaRPr kumimoji="1" lang="zh-CN" altLang="en-US" dirty="0" smtClean="0">
              <a:cs typeface="Arial" panose="020B0604020202020204" pitchFamily="34" charset="0"/>
            </a:endParaRPr>
          </a:p>
        </p:txBody>
      </p:sp>
      <p:sp>
        <p:nvSpPr>
          <p:cNvPr id="2" name="Inhaltsplatzhalter 1"/>
          <p:cNvSpPr>
            <a:spLocks noGrp="1"/>
          </p:cNvSpPr>
          <p:nvPr>
            <p:ph idx="1"/>
          </p:nvPr>
        </p:nvSpPr>
        <p:spPr>
          <a:xfrm>
            <a:off x="457200" y="1412776"/>
            <a:ext cx="8229600" cy="5445224"/>
          </a:xfrm>
        </p:spPr>
        <p:txBody>
          <a:bodyPr>
            <a:normAutofit fontScale="92500" lnSpcReduction="20000"/>
          </a:bodyPr>
          <a:lstStyle/>
          <a:p>
            <a:pPr marL="0" indent="0">
              <a:buNone/>
            </a:pPr>
            <a:r>
              <a:rPr lang="de-DE" sz="2000" b="1" dirty="0"/>
              <a:t>Aktuelle Außenpolitik: Inselkonflikt [siehe dazu auch: Englischsprachige Propaganda-Zeichentrickfilme auf </a:t>
            </a:r>
            <a:r>
              <a:rPr lang="de-DE" sz="2000" b="1" dirty="0" err="1"/>
              <a:t>Youtube</a:t>
            </a:r>
            <a:r>
              <a:rPr lang="de-DE" sz="2000" b="1" dirty="0"/>
              <a:t>.]</a:t>
            </a:r>
            <a:endParaRPr lang="de-DE" sz="2000" dirty="0"/>
          </a:p>
          <a:p>
            <a:pPr marL="0" lvl="0" indent="0">
              <a:buNone/>
            </a:pPr>
            <a:r>
              <a:rPr lang="de-DE" sz="2000" dirty="0"/>
              <a:t>Schmidt, Dirk. "Hat China eine neue Außenpolitik?." </a:t>
            </a:r>
            <a:r>
              <a:rPr lang="de-DE" sz="2000" i="1" dirty="0"/>
              <a:t>Asien</a:t>
            </a:r>
            <a:r>
              <a:rPr lang="de-DE" sz="2000" dirty="0"/>
              <a:t> 122 (2012): 34-56. https://goo.gl/2H9kSG</a:t>
            </a:r>
          </a:p>
          <a:p>
            <a:pPr marL="0" indent="0">
              <a:buNone/>
            </a:pPr>
            <a:r>
              <a:rPr lang="de-DE" sz="2000" dirty="0"/>
              <a:t> </a:t>
            </a:r>
          </a:p>
          <a:p>
            <a:pPr marL="0" indent="0">
              <a:buNone/>
            </a:pPr>
            <a:r>
              <a:rPr lang="de-DE" sz="2000" b="1" dirty="0"/>
              <a:t>Aktuelle Außenpolitik: </a:t>
            </a:r>
            <a:r>
              <a:rPr lang="de-DE" sz="2000" b="1" dirty="0" err="1"/>
              <a:t>One</a:t>
            </a:r>
            <a:r>
              <a:rPr lang="de-DE" sz="2000" b="1" dirty="0"/>
              <a:t> Belt </a:t>
            </a:r>
            <a:r>
              <a:rPr lang="de-DE" sz="2000" b="1" dirty="0" err="1"/>
              <a:t>One</a:t>
            </a:r>
            <a:r>
              <a:rPr lang="de-DE" sz="2000" b="1" dirty="0"/>
              <a:t> Road</a:t>
            </a:r>
            <a:endParaRPr lang="de-DE" sz="2000" dirty="0"/>
          </a:p>
          <a:p>
            <a:pPr marL="0" lvl="0" indent="0">
              <a:buNone/>
            </a:pPr>
            <a:r>
              <a:rPr lang="en-GB" sz="2000" dirty="0" err="1"/>
              <a:t>Tsui</a:t>
            </a:r>
            <a:r>
              <a:rPr lang="en-GB" sz="2000" dirty="0"/>
              <a:t>, Sit, et al. "One Belt, One Road." </a:t>
            </a:r>
            <a:r>
              <a:rPr lang="en-GB" sz="2000" i="1" dirty="0" err="1"/>
              <a:t>monthlyreview</a:t>
            </a:r>
            <a:r>
              <a:rPr lang="en-GB" sz="2000" i="1" dirty="0"/>
              <a:t>. org/2017/01/01/one-belt-one-road</a:t>
            </a:r>
            <a:r>
              <a:rPr lang="en-GB" sz="2000" dirty="0"/>
              <a:t> (2017). https://goo.gl/Bg1TV6</a:t>
            </a:r>
            <a:endParaRPr lang="de-DE" sz="2000" dirty="0"/>
          </a:p>
          <a:p>
            <a:pPr marL="0" indent="0">
              <a:buNone/>
            </a:pPr>
            <a:r>
              <a:rPr lang="en-GB" sz="2000" dirty="0"/>
              <a:t> </a:t>
            </a:r>
            <a:endParaRPr lang="de-DE" sz="2000" dirty="0"/>
          </a:p>
          <a:p>
            <a:pPr marL="0" indent="0">
              <a:buNone/>
            </a:pPr>
            <a:r>
              <a:rPr lang="de-DE" sz="2000" b="1" dirty="0"/>
              <a:t>Aktuelle Außenpolitik: „Strings </a:t>
            </a:r>
            <a:r>
              <a:rPr lang="de-DE" sz="2000" b="1" dirty="0" err="1"/>
              <a:t>Attached</a:t>
            </a:r>
            <a:r>
              <a:rPr lang="de-DE" sz="2000" b="1" dirty="0"/>
              <a:t>“ in Afrika</a:t>
            </a:r>
            <a:endParaRPr lang="de-DE" sz="2000" dirty="0"/>
          </a:p>
          <a:p>
            <a:pPr marL="0" lvl="0" indent="0">
              <a:buNone/>
            </a:pPr>
            <a:r>
              <a:rPr lang="de-DE" sz="2000" dirty="0"/>
              <a:t>Le Pere, </a:t>
            </a:r>
            <a:r>
              <a:rPr lang="de-DE" sz="2000" dirty="0" err="1"/>
              <a:t>Garth</a:t>
            </a:r>
            <a:r>
              <a:rPr lang="de-DE" sz="2000" dirty="0"/>
              <a:t>, </a:t>
            </a:r>
            <a:r>
              <a:rPr lang="de-DE" sz="2000" dirty="0" err="1"/>
              <a:t>ed</a:t>
            </a:r>
            <a:r>
              <a:rPr lang="de-DE" sz="2000" dirty="0"/>
              <a:t>. </a:t>
            </a:r>
            <a:r>
              <a:rPr lang="de-DE" sz="2000" i="1" dirty="0"/>
              <a:t>China in </a:t>
            </a:r>
            <a:r>
              <a:rPr lang="de-DE" sz="2000" i="1" dirty="0" err="1"/>
              <a:t>Africa</a:t>
            </a:r>
            <a:r>
              <a:rPr lang="de-DE" sz="2000" i="1" dirty="0"/>
              <a:t>: </a:t>
            </a:r>
            <a:r>
              <a:rPr lang="de-DE" sz="2000" i="1" dirty="0" err="1"/>
              <a:t>mercantilist</a:t>
            </a:r>
            <a:r>
              <a:rPr lang="de-DE" sz="2000" i="1" dirty="0"/>
              <a:t> </a:t>
            </a:r>
            <a:r>
              <a:rPr lang="de-DE" sz="2000" i="1" dirty="0" err="1"/>
              <a:t>predator</a:t>
            </a:r>
            <a:r>
              <a:rPr lang="de-DE" sz="2000" i="1" dirty="0"/>
              <a:t>, </a:t>
            </a:r>
            <a:r>
              <a:rPr lang="de-DE" sz="2000" i="1" dirty="0" err="1"/>
              <a:t>or</a:t>
            </a:r>
            <a:r>
              <a:rPr lang="de-DE" sz="2000" i="1" dirty="0"/>
              <a:t> </a:t>
            </a:r>
            <a:r>
              <a:rPr lang="de-DE" sz="2000" i="1" dirty="0" err="1"/>
              <a:t>partner</a:t>
            </a:r>
            <a:r>
              <a:rPr lang="de-DE" sz="2000" i="1" dirty="0"/>
              <a:t> in </a:t>
            </a:r>
            <a:r>
              <a:rPr lang="de-DE" sz="2000" i="1" dirty="0" err="1"/>
              <a:t>development</a:t>
            </a:r>
            <a:r>
              <a:rPr lang="de-DE" sz="2000" i="1" dirty="0"/>
              <a:t>?</a:t>
            </a:r>
            <a:r>
              <a:rPr lang="de-DE" sz="2000" dirty="0"/>
              <a:t>. Institute </a:t>
            </a:r>
            <a:r>
              <a:rPr lang="de-DE" sz="2000" dirty="0" err="1"/>
              <a:t>for</a:t>
            </a:r>
            <a:r>
              <a:rPr lang="de-DE" sz="2000" dirty="0"/>
              <a:t> Global </a:t>
            </a:r>
            <a:r>
              <a:rPr lang="de-DE" sz="2000" dirty="0" err="1"/>
              <a:t>Dialogue</a:t>
            </a:r>
            <a:r>
              <a:rPr lang="de-DE" sz="2000" dirty="0"/>
              <a:t>, 2007.</a:t>
            </a:r>
          </a:p>
          <a:p>
            <a:pPr marL="0" lvl="0" indent="0">
              <a:buNone/>
            </a:pPr>
            <a:r>
              <a:rPr lang="de-DE" sz="2000" dirty="0"/>
              <a:t>Tull, Denis M. "Die Afrikapolitik der Volksrepublik China." </a:t>
            </a:r>
            <a:r>
              <a:rPr lang="en-GB" sz="2000" dirty="0"/>
              <a:t>(2005): 28. https://goo.gl/icwnEa</a:t>
            </a:r>
            <a:endParaRPr lang="de-DE" sz="2000" dirty="0"/>
          </a:p>
          <a:p>
            <a:pPr marL="0" lvl="0" indent="0">
              <a:buNone/>
            </a:pPr>
            <a:r>
              <a:rPr lang="en-GB" sz="2000" dirty="0" err="1"/>
              <a:t>Schüller</a:t>
            </a:r>
            <a:r>
              <a:rPr lang="en-GB" sz="2000" dirty="0"/>
              <a:t>, Margot, and Helmut </a:t>
            </a:r>
            <a:r>
              <a:rPr lang="en-GB" sz="2000" dirty="0" err="1"/>
              <a:t>Asche</a:t>
            </a:r>
            <a:r>
              <a:rPr lang="en-GB" sz="2000" dirty="0"/>
              <a:t>. </a:t>
            </a:r>
            <a:r>
              <a:rPr lang="de-DE" sz="2000" dirty="0"/>
              <a:t>"China als neue Kolonialmacht in Afrika? Umstrittene Strategien der Ressourcensicherung." (2007). https://goo.gl/vwnn3B</a:t>
            </a:r>
          </a:p>
          <a:p>
            <a:pPr marL="0" indent="0">
              <a:buNone/>
            </a:pPr>
            <a:r>
              <a:rPr lang="de-DE" sz="2000" dirty="0"/>
              <a:t> </a:t>
            </a:r>
          </a:p>
          <a:p>
            <a:pPr marL="0" indent="0">
              <a:buNone/>
            </a:pPr>
            <a:r>
              <a:rPr lang="de-DE" sz="2000" b="1" dirty="0"/>
              <a:t>Zukunftsszenarien</a:t>
            </a:r>
            <a:endParaRPr lang="de-DE" sz="2000" dirty="0"/>
          </a:p>
          <a:p>
            <a:pPr marL="0" lvl="0" indent="0">
              <a:buNone/>
            </a:pPr>
            <a:r>
              <a:rPr lang="de-DE" sz="2000" dirty="0"/>
              <a:t>Kreibich, Rolf. "Weltmacht China-Szenarien 2030." </a:t>
            </a:r>
            <a:r>
              <a:rPr lang="de-DE" sz="2000" i="1" dirty="0"/>
              <a:t>Eine Zukunftsstudie</a:t>
            </a:r>
            <a:r>
              <a:rPr lang="de-DE" sz="2000" dirty="0"/>
              <a:t> (2008)</a:t>
            </a:r>
          </a:p>
          <a:p>
            <a:pPr marL="0" indent="0">
              <a:buNone/>
            </a:pPr>
            <a:endParaRPr lang="de-DE" sz="2000" dirty="0"/>
          </a:p>
        </p:txBody>
      </p:sp>
    </p:spTree>
    <p:extLst>
      <p:ext uri="{BB962C8B-B14F-4D97-AF65-F5344CB8AC3E}">
        <p14:creationId xmlns:p14="http://schemas.microsoft.com/office/powerpoint/2010/main" val="859201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extLst>
              <p:ext uri="{D42A27DB-BD31-4B8C-83A1-F6EECF244321}">
                <p14:modId xmlns:p14="http://schemas.microsoft.com/office/powerpoint/2010/main" val="3006485103"/>
              </p:ext>
            </p:extLst>
          </p:nvPr>
        </p:nvGraphicFramePr>
        <p:xfrm>
          <a:off x="800100" y="1916832"/>
          <a:ext cx="7543801" cy="4429089"/>
        </p:xfrm>
        <a:graphic>
          <a:graphicData uri="http://schemas.openxmlformats.org/drawingml/2006/table">
            <a:tbl>
              <a:tblPr/>
              <a:tblGrid>
                <a:gridCol w="1387079"/>
                <a:gridCol w="6156722"/>
              </a:tblGrid>
              <a:tr h="371475">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de-DE" altLang="zh-CN" sz="1800" b="1" i="0" u="none" strike="noStrike" cap="none" normalizeH="0" baseline="0" dirty="0" smtClean="0">
                          <a:ln>
                            <a:noFill/>
                          </a:ln>
                          <a:solidFill>
                            <a:srgbClr val="FFFFFF"/>
                          </a:solidFill>
                          <a:effectLst/>
                          <a:latin typeface="Century Gothic" panose="020B0502020202020204" pitchFamily="34" charset="0"/>
                          <a:ea typeface="宋体" panose="02010600030101010101" pitchFamily="2" charset="-122"/>
                        </a:rPr>
                        <a:t>Sitzung</a:t>
                      </a:r>
                      <a:endParaRPr kumimoji="0" lang="zh-CN" altLang="en-US" sz="1800" b="1" i="0" u="none" strike="noStrike" cap="none" normalizeH="0" baseline="0" dirty="0" smtClean="0">
                        <a:ln>
                          <a:noFill/>
                        </a:ln>
                        <a:solidFill>
                          <a:srgbClr val="FFFFFF"/>
                        </a:solidFill>
                        <a:effectLst/>
                        <a:latin typeface="Century Gothic" panose="020B0502020202020204" pitchFamily="34" charset="0"/>
                        <a:ea typeface="宋体" panose="02010600030101010101" pitchFamily="2" charset="-122"/>
                      </a:endParaRP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de-DE" altLang="zh-CN" sz="1800" b="1" i="0" u="none" strike="noStrike" cap="none" normalizeH="0" baseline="0" dirty="0" smtClean="0">
                          <a:ln>
                            <a:noFill/>
                          </a:ln>
                          <a:solidFill>
                            <a:srgbClr val="FFFFFF"/>
                          </a:solidFill>
                          <a:effectLst/>
                          <a:latin typeface="Century Gothic" panose="020B0502020202020204" pitchFamily="34" charset="0"/>
                          <a:ea typeface="宋体" panose="02010600030101010101" pitchFamily="2" charset="-122"/>
                        </a:rPr>
                        <a:t>Thema</a:t>
                      </a:r>
                      <a:endParaRPr kumimoji="0" lang="zh-CN" altLang="en-US" sz="1800" b="1" i="0" u="none" strike="noStrike" cap="none" normalizeH="0" baseline="0" dirty="0" smtClean="0">
                        <a:ln>
                          <a:noFill/>
                        </a:ln>
                        <a:solidFill>
                          <a:srgbClr val="FFFFFF"/>
                        </a:solidFill>
                        <a:effectLst/>
                        <a:latin typeface="Century Gothic" panose="020B0502020202020204" pitchFamily="34" charset="0"/>
                        <a:ea typeface="宋体" panose="02010600030101010101" pitchFamily="2" charset="-122"/>
                      </a:endParaRP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err="1" smtClean="0">
                          <a:ln>
                            <a:noFill/>
                          </a:ln>
                          <a:solidFill>
                            <a:srgbClr val="000000"/>
                          </a:solidFill>
                          <a:effectLst/>
                          <a:latin typeface="Century Gothic" panose="020B0502020202020204" pitchFamily="34" charset="0"/>
                          <a:ea typeface="宋体" panose="02010600030101010101" pitchFamily="2" charset="-122"/>
                        </a:rPr>
                        <a:t>Sitzung</a:t>
                      </a:r>
                      <a:r>
                        <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 </a:t>
                      </a:r>
                      <a:r>
                        <a:rPr kumimoji="0" lang="en-US"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1</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err="1" smtClean="0">
                          <a:ln>
                            <a:noFill/>
                          </a:ln>
                          <a:solidFill>
                            <a:srgbClr val="000000"/>
                          </a:solidFill>
                          <a:effectLst/>
                          <a:latin typeface="Century Gothic" panose="020B0502020202020204" pitchFamily="34" charset="0"/>
                          <a:ea typeface="宋体" panose="02010600030101010101" pitchFamily="2" charset="-122"/>
                        </a:rPr>
                        <a:t>Einführung</a:t>
                      </a:r>
                      <a:endParaRPr kumimoji="0" lang="en-US"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371475">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lang="de-DE" sz="1600" b="0" i="0" u="none" strike="noStrike" kern="1200" dirty="0" smtClean="0">
                          <a:solidFill>
                            <a:schemeClr val="tx1"/>
                          </a:solidFill>
                          <a:effectLst/>
                          <a:latin typeface="Century Gothic" panose="020B0502020202020204" pitchFamily="34" charset="0"/>
                          <a:ea typeface="+mn-ea"/>
                          <a:cs typeface="+mn-cs"/>
                        </a:rPr>
                        <a:t>20.4. FEZ</a:t>
                      </a:r>
                      <a:r>
                        <a:rPr lang="de-DE" sz="1600" b="0" i="0" u="none" strike="noStrike" kern="1200" baseline="0" dirty="0" smtClean="0">
                          <a:solidFill>
                            <a:schemeClr val="tx1"/>
                          </a:solidFill>
                          <a:effectLst/>
                          <a:latin typeface="Century Gothic" panose="020B0502020202020204" pitchFamily="34" charset="0"/>
                          <a:ea typeface="+mn-ea"/>
                          <a:cs typeface="+mn-cs"/>
                        </a:rPr>
                        <a:t> DG</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err="1" smtClean="0">
                          <a:ln>
                            <a:noFill/>
                          </a:ln>
                          <a:solidFill>
                            <a:srgbClr val="000000"/>
                          </a:solidFill>
                          <a:effectLst/>
                          <a:latin typeface="Century Gothic" panose="020B0502020202020204" pitchFamily="34" charset="0"/>
                          <a:ea typeface="宋体" panose="02010600030101010101" pitchFamily="2" charset="-122"/>
                        </a:rPr>
                        <a:t>Einführung</a:t>
                      </a:r>
                      <a:r>
                        <a:rPr kumimoji="0" lang="en-US"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 und </a:t>
                      </a:r>
                      <a:r>
                        <a:rPr kumimoji="0" lang="en-US" altLang="zh-CN" sz="1800" b="0" i="0" u="none" strike="noStrike" cap="none" normalizeH="0" baseline="0" dirty="0" err="1" smtClean="0">
                          <a:ln>
                            <a:noFill/>
                          </a:ln>
                          <a:solidFill>
                            <a:srgbClr val="000000"/>
                          </a:solidFill>
                          <a:effectLst/>
                          <a:latin typeface="Century Gothic" panose="020B0502020202020204" pitchFamily="34" charset="0"/>
                          <a:ea typeface="宋体" panose="02010600030101010101" pitchFamily="2" charset="-122"/>
                        </a:rPr>
                        <a:t>Kurs-Organisation</a:t>
                      </a:r>
                      <a:r>
                        <a:rPr kumimoji="0" lang="en-US"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 </a:t>
                      </a:r>
                      <a:r>
                        <a:rPr kumimoji="0" lang="en-US" altLang="zh-CN" sz="1800" b="0" i="0" u="none" strike="noStrike" cap="none" normalizeH="0" baseline="0" dirty="0" err="1" smtClean="0">
                          <a:ln>
                            <a:noFill/>
                          </a:ln>
                          <a:solidFill>
                            <a:srgbClr val="000000"/>
                          </a:solidFill>
                          <a:effectLst/>
                          <a:latin typeface="Century Gothic" panose="020B0502020202020204" pitchFamily="34" charset="0"/>
                          <a:ea typeface="宋体" panose="02010600030101010101" pitchFamily="2" charset="-122"/>
                        </a:rPr>
                        <a:t>Sitzungsthemen</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371475">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err="1" smtClean="0">
                          <a:ln>
                            <a:noFill/>
                          </a:ln>
                          <a:solidFill>
                            <a:srgbClr val="000000"/>
                          </a:solidFill>
                          <a:effectLst/>
                          <a:latin typeface="Century Gothic" panose="020B0502020202020204" pitchFamily="34" charset="0"/>
                          <a:ea typeface="宋体" panose="02010600030101010101" pitchFamily="2" charset="-122"/>
                        </a:rPr>
                        <a:t>Sitzung</a:t>
                      </a:r>
                      <a:r>
                        <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 </a:t>
                      </a:r>
                      <a:r>
                        <a:rPr kumimoji="0" lang="en-US"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2</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de-DE"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Staatsphilosophie</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371475">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lang="de-DE" sz="1600" b="0" i="0" u="none" strike="noStrike" kern="1200" dirty="0" smtClean="0">
                          <a:solidFill>
                            <a:schemeClr val="tx1"/>
                          </a:solidFill>
                          <a:effectLst/>
                          <a:latin typeface="Century Gothic" panose="020B0502020202020204" pitchFamily="34" charset="0"/>
                          <a:ea typeface="+mn-ea"/>
                          <a:cs typeface="+mn-cs"/>
                        </a:rPr>
                        <a:t>4.5. FEZ DG</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Staatsphilosophie (mit </a:t>
                      </a:r>
                      <a:r>
                        <a:rPr kumimoji="0" lang="de-DE" altLang="zh-CN" sz="1800" b="0" i="0" u="none" strike="noStrike" cap="none" normalizeH="0" baseline="0" dirty="0" err="1" smtClean="0">
                          <a:ln>
                            <a:noFill/>
                          </a:ln>
                          <a:solidFill>
                            <a:srgbClr val="000000"/>
                          </a:solidFill>
                          <a:effectLst/>
                          <a:latin typeface="Century Gothic" panose="020B0502020202020204" pitchFamily="34" charset="0"/>
                          <a:ea typeface="宋体" panose="02010600030101010101" pitchFamily="2" charset="-122"/>
                        </a:rPr>
                        <a:t>chin</a:t>
                      </a:r>
                      <a:r>
                        <a:rPr kumimoji="0" lang="de-DE"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 Sichtweise: friedliche Weltmacht, Selbstdarstellung (Harmonie)). Grundlagen für heute geostrategische Machtprojektionen [</a:t>
                      </a:r>
                      <a:r>
                        <a:rPr kumimoji="0" lang="de-DE" altLang="zh-CN" sz="1800" b="0" i="0" u="none" strike="noStrike" cap="none" normalizeH="0" baseline="0" dirty="0" err="1" smtClean="0">
                          <a:ln>
                            <a:noFill/>
                          </a:ln>
                          <a:solidFill>
                            <a:srgbClr val="000000"/>
                          </a:solidFill>
                          <a:effectLst/>
                          <a:latin typeface="Century Gothic" panose="020B0502020202020204" pitchFamily="34" charset="0"/>
                          <a:ea typeface="宋体" panose="02010600030101010101" pitchFamily="2" charset="-122"/>
                        </a:rPr>
                        <a:t>Philine</a:t>
                      </a:r>
                      <a:r>
                        <a:rPr kumimoji="0" lang="de-DE"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371475">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err="1" smtClean="0">
                          <a:ln>
                            <a:noFill/>
                          </a:ln>
                          <a:solidFill>
                            <a:srgbClr val="000000"/>
                          </a:solidFill>
                          <a:effectLst/>
                          <a:latin typeface="Century Gothic" panose="020B0502020202020204" pitchFamily="34" charset="0"/>
                          <a:ea typeface="宋体" panose="02010600030101010101" pitchFamily="2" charset="-122"/>
                        </a:rPr>
                        <a:t>Sitzung</a:t>
                      </a:r>
                      <a:r>
                        <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 </a:t>
                      </a:r>
                      <a:r>
                        <a:rPr kumimoji="0" lang="en-US"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3</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Geschichte</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371475">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lang="de-DE" sz="1600" b="0" i="0" u="none" strike="noStrike" kern="1200" dirty="0" smtClean="0">
                          <a:solidFill>
                            <a:schemeClr val="tx1"/>
                          </a:solidFill>
                          <a:effectLst/>
                          <a:latin typeface="Century Gothic" panose="020B0502020202020204" pitchFamily="34" charset="0"/>
                          <a:ea typeface="+mn-ea"/>
                          <a:cs typeface="+mn-cs"/>
                        </a:rPr>
                        <a:t>18.5. FEZ DG</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de-DE"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Geschichts-Überblick und das Verhältnis mit dem Ausland [Raphael, Philipp]</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371475">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err="1" smtClean="0">
                          <a:ln>
                            <a:noFill/>
                          </a:ln>
                          <a:solidFill>
                            <a:srgbClr val="000000"/>
                          </a:solidFill>
                          <a:effectLst/>
                          <a:latin typeface="Century Gothic" panose="020B0502020202020204" pitchFamily="34" charset="0"/>
                          <a:ea typeface="宋体" panose="02010600030101010101" pitchFamily="2" charset="-122"/>
                        </a:rPr>
                        <a:t>Sitzung</a:t>
                      </a:r>
                      <a:r>
                        <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 </a:t>
                      </a:r>
                      <a:r>
                        <a:rPr kumimoji="0" lang="en-US"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4</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de-DE"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Wirtschaft (Makro)</a:t>
                      </a: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371475">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lang="de-DE" sz="1600" b="0" i="0" u="none" strike="noStrike" kern="1200" dirty="0" smtClean="0">
                          <a:solidFill>
                            <a:schemeClr val="tx1"/>
                          </a:solidFill>
                          <a:effectLst/>
                          <a:latin typeface="Century Gothic" panose="020B0502020202020204" pitchFamily="34" charset="0"/>
                          <a:ea typeface="+mn-ea"/>
                          <a:cs typeface="+mn-cs"/>
                        </a:rPr>
                        <a:t>8.6. Casino</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Wirtschafts-Entwicklung aus Makroperspektive [Paula]</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80" marR="68580"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bl>
          </a:graphicData>
        </a:graphic>
      </p:graphicFrame>
      <p:sp>
        <p:nvSpPr>
          <p:cNvPr id="9250" name="标题 1"/>
          <p:cNvSpPr>
            <a:spLocks noGrp="1"/>
          </p:cNvSpPr>
          <p:nvPr>
            <p:ph type="title"/>
          </p:nvPr>
        </p:nvSpPr>
        <p:spPr>
          <a:xfrm>
            <a:off x="800100" y="523875"/>
            <a:ext cx="7543800" cy="1371600"/>
          </a:xfrm>
        </p:spPr>
        <p:txBody>
          <a:bodyPr>
            <a:normAutofit/>
          </a:bodyPr>
          <a:lstStyle/>
          <a:p>
            <a:pPr eaLnBrk="1" hangingPunct="1"/>
            <a:r>
              <a:rPr lang="de-DE" altLang="zh-CN" sz="4300" dirty="0" smtClean="0">
                <a:solidFill>
                  <a:schemeClr val="tx1"/>
                </a:solidFill>
                <a:latin typeface="Calibri" panose="020F0502020204030204" pitchFamily="34" charset="0"/>
                <a:ea typeface="TSC UKai M TT" pitchFamily="49" charset="-122"/>
                <a:cs typeface="Times New Roman" panose="02020603050405020304" pitchFamily="18" charset="0"/>
              </a:rPr>
              <a:t>Neue (alte) Weltmacht China</a:t>
            </a:r>
            <a:endParaRPr kumimoji="1" lang="zh-CN" sz="4300" dirty="0" smtClean="0">
              <a:solidFill>
                <a:schemeClr val="tx1"/>
              </a:solidFill>
              <a:latin typeface="Calibri" panose="020F0502020204030204" pitchFamily="34" charset="0"/>
              <a:ea typeface="TSC UKai M TT" pitchFamily="49" charset="-122"/>
              <a:cs typeface="Times New Roman" panose="02020603050405020304" pitchFamily="18" charset="0"/>
            </a:endParaRPr>
          </a:p>
        </p:txBody>
      </p:sp>
    </p:spTree>
    <p:extLst>
      <p:ext uri="{BB962C8B-B14F-4D97-AF65-F5344CB8AC3E}">
        <p14:creationId xmlns:p14="http://schemas.microsoft.com/office/powerpoint/2010/main" val="1294437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3908840338"/>
              </p:ext>
            </p:extLst>
          </p:nvPr>
        </p:nvGraphicFramePr>
        <p:xfrm>
          <a:off x="723900" y="1422400"/>
          <a:ext cx="7700963" cy="3794742"/>
        </p:xfrm>
        <a:graphic>
          <a:graphicData uri="http://schemas.openxmlformats.org/drawingml/2006/table">
            <a:tbl>
              <a:tblPr/>
              <a:tblGrid>
                <a:gridCol w="1615679"/>
                <a:gridCol w="6085284"/>
              </a:tblGrid>
              <a:tr h="400050">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de-DE" altLang="zh-CN" sz="1800" b="1" i="0" u="none" strike="noStrike" cap="none" normalizeH="0" baseline="0" dirty="0" smtClean="0">
                          <a:ln>
                            <a:noFill/>
                          </a:ln>
                          <a:solidFill>
                            <a:srgbClr val="FFFFFF"/>
                          </a:solidFill>
                          <a:effectLst/>
                          <a:latin typeface="Century Gothic" panose="020B0502020202020204" pitchFamily="34" charset="0"/>
                          <a:ea typeface="宋体" panose="02010600030101010101" pitchFamily="2" charset="-122"/>
                        </a:rPr>
                        <a:t>Sitzung</a:t>
                      </a:r>
                      <a:endParaRPr kumimoji="0" lang="zh-CN" altLang="en-US" sz="1800" b="1" i="0" u="none" strike="noStrike" cap="none" normalizeH="0" baseline="0" dirty="0" smtClean="0">
                        <a:ln>
                          <a:noFill/>
                        </a:ln>
                        <a:solidFill>
                          <a:srgbClr val="FFFFFF"/>
                        </a:solidFill>
                        <a:effectLst/>
                        <a:latin typeface="Century Gothic" panose="020B0502020202020204" pitchFamily="34" charset="0"/>
                        <a:ea typeface="宋体" panose="02010600030101010101" pitchFamily="2" charset="-122"/>
                      </a:endParaRPr>
                    </a:p>
                  </a:txBody>
                  <a:tcPr marL="68573" marR="6857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de-DE" altLang="zh-CN" sz="1800" b="1" i="0" u="none" strike="noStrike" cap="none" normalizeH="0" baseline="0" dirty="0" smtClean="0">
                          <a:ln>
                            <a:noFill/>
                          </a:ln>
                          <a:solidFill>
                            <a:srgbClr val="FFFFFF"/>
                          </a:solidFill>
                          <a:effectLst/>
                          <a:latin typeface="Century Gothic" panose="020B0502020202020204" pitchFamily="34" charset="0"/>
                          <a:ea typeface="宋体" panose="02010600030101010101" pitchFamily="2" charset="-122"/>
                        </a:rPr>
                        <a:t>Thema</a:t>
                      </a:r>
                      <a:endParaRPr kumimoji="0" lang="zh-CN" altLang="en-US" sz="1800" b="1" i="0" u="none" strike="noStrike" cap="none" normalizeH="0" baseline="0" dirty="0" smtClean="0">
                        <a:ln>
                          <a:noFill/>
                        </a:ln>
                        <a:solidFill>
                          <a:srgbClr val="FFFFFF"/>
                        </a:solidFill>
                        <a:effectLst/>
                        <a:latin typeface="Century Gothic" panose="020B0502020202020204" pitchFamily="34" charset="0"/>
                        <a:ea typeface="宋体" panose="02010600030101010101" pitchFamily="2" charset="-122"/>
                      </a:endParaRPr>
                    </a:p>
                  </a:txBody>
                  <a:tcPr marL="68573" marR="6857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0050">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err="1" smtClean="0">
                          <a:ln>
                            <a:noFill/>
                          </a:ln>
                          <a:solidFill>
                            <a:srgbClr val="000000"/>
                          </a:solidFill>
                          <a:effectLst/>
                          <a:latin typeface="Century Gothic" panose="020B0502020202020204" pitchFamily="34" charset="0"/>
                          <a:ea typeface="宋体" panose="02010600030101010101" pitchFamily="2" charset="-122"/>
                        </a:rPr>
                        <a:t>Sitzung</a:t>
                      </a:r>
                      <a:r>
                        <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 </a:t>
                      </a:r>
                      <a:r>
                        <a:rPr kumimoji="0" lang="en-US"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5</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73" marR="6857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System-Wettstreit</a:t>
                      </a:r>
                    </a:p>
                  </a:txBody>
                  <a:tcPr marL="68573" marR="6857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400050">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lang="de-DE" sz="1600" b="0" i="0" u="none" strike="noStrike" kern="1200" dirty="0" smtClean="0">
                          <a:solidFill>
                            <a:schemeClr val="tx1"/>
                          </a:solidFill>
                          <a:effectLst/>
                          <a:latin typeface="Century Gothic" panose="020B0502020202020204" pitchFamily="34" charset="0"/>
                          <a:ea typeface="+mn-ea"/>
                          <a:cs typeface="+mn-cs"/>
                        </a:rPr>
                        <a:t>22.6. 1.203</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73" marR="6857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de-DE"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System-Wettstreit: Vergleich unterschiedlicher Vorstellungen von modernen Gesellschaften (Kapitalismus) [Maximilian]</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73" marR="6857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400050">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err="1" smtClean="0">
                          <a:ln>
                            <a:noFill/>
                          </a:ln>
                          <a:solidFill>
                            <a:srgbClr val="000000"/>
                          </a:solidFill>
                          <a:effectLst/>
                          <a:latin typeface="Century Gothic" panose="020B0502020202020204" pitchFamily="34" charset="0"/>
                          <a:ea typeface="宋体" panose="02010600030101010101" pitchFamily="2" charset="-122"/>
                        </a:rPr>
                        <a:t>Sitzung</a:t>
                      </a:r>
                      <a:r>
                        <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 </a:t>
                      </a:r>
                      <a:r>
                        <a:rPr kumimoji="0" lang="en-US"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6</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73" marR="6857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de-DE"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Außenpolitische Strategie</a:t>
                      </a:r>
                    </a:p>
                  </a:txBody>
                  <a:tcPr marL="68573" marR="6857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400050">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lang="de-DE" sz="1600" b="0" i="0" u="none" strike="noStrike" kern="1200" dirty="0" smtClean="0">
                          <a:solidFill>
                            <a:schemeClr val="tx1"/>
                          </a:solidFill>
                          <a:effectLst/>
                          <a:latin typeface="Century Gothic" panose="020B0502020202020204" pitchFamily="34" charset="0"/>
                          <a:ea typeface="+mn-ea"/>
                          <a:cs typeface="+mn-cs"/>
                        </a:rPr>
                        <a:t>6.7.2018 </a:t>
                      </a:r>
                      <a:r>
                        <a:rPr kumimoji="0" lang="de-DE" altLang="zh-CN" sz="16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E.109</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73" marR="6857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de-DE" altLang="zh-CN" sz="1800" b="0" i="0" u="none" strike="noStrike" cap="none" normalizeH="0" baseline="0" dirty="0" err="1" smtClean="0">
                          <a:ln>
                            <a:noFill/>
                          </a:ln>
                          <a:solidFill>
                            <a:srgbClr val="000000"/>
                          </a:solidFill>
                          <a:effectLst/>
                          <a:latin typeface="Century Gothic" panose="020B0502020202020204" pitchFamily="34" charset="0"/>
                          <a:ea typeface="宋体" panose="02010600030101010101" pitchFamily="2" charset="-122"/>
                        </a:rPr>
                        <a:t>One</a:t>
                      </a:r>
                      <a:r>
                        <a:rPr kumimoji="0" lang="de-DE"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 Belt </a:t>
                      </a:r>
                      <a:r>
                        <a:rPr kumimoji="0" lang="de-DE" altLang="zh-CN" sz="1800" b="0" i="0" u="none" strike="noStrike" cap="none" normalizeH="0" baseline="0" dirty="0" err="1" smtClean="0">
                          <a:ln>
                            <a:noFill/>
                          </a:ln>
                          <a:solidFill>
                            <a:srgbClr val="000000"/>
                          </a:solidFill>
                          <a:effectLst/>
                          <a:latin typeface="Century Gothic" panose="020B0502020202020204" pitchFamily="34" charset="0"/>
                          <a:ea typeface="宋体" panose="02010600030101010101" pitchFamily="2" charset="-122"/>
                        </a:rPr>
                        <a:t>one</a:t>
                      </a:r>
                      <a:r>
                        <a:rPr kumimoji="0" lang="de-DE"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 Road, Inselkonflikte, Afrika-Politik, Doktrin [Max]</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73" marR="6857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r h="400050">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dirty="0" err="1" smtClean="0">
                          <a:ln>
                            <a:noFill/>
                          </a:ln>
                          <a:solidFill>
                            <a:srgbClr val="000000"/>
                          </a:solidFill>
                          <a:effectLst/>
                          <a:latin typeface="Century Gothic" panose="020B0502020202020204" pitchFamily="34" charset="0"/>
                          <a:ea typeface="宋体" panose="02010600030101010101" pitchFamily="2" charset="-122"/>
                        </a:rPr>
                        <a:t>Sitzung</a:t>
                      </a:r>
                      <a:r>
                        <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 </a:t>
                      </a:r>
                      <a:r>
                        <a:rPr kumimoji="0" lang="en-US"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7</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73" marR="6857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de-DE"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Digitalisierung</a:t>
                      </a:r>
                    </a:p>
                  </a:txBody>
                  <a:tcPr marL="68573" marR="6857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3F5"/>
                    </a:solidFill>
                  </a:tcPr>
                </a:tc>
              </a:tr>
              <a:tr h="400050">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lang="de-DE" sz="1600" b="0" i="0" u="none" strike="noStrike" kern="1200" dirty="0" smtClean="0">
                          <a:solidFill>
                            <a:schemeClr val="tx1"/>
                          </a:solidFill>
                          <a:effectLst/>
                          <a:latin typeface="Century Gothic" panose="020B0502020202020204" pitchFamily="34" charset="0"/>
                          <a:ea typeface="+mn-ea"/>
                          <a:cs typeface="+mn-cs"/>
                        </a:rPr>
                        <a:t>20.7. E.109</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73" marR="6857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c>
                  <a:txBody>
                    <a:bodyPr/>
                    <a:lstStyle>
                      <a:lvl1pPr>
                        <a:spcBef>
                          <a:spcPts val="900"/>
                        </a:spcBef>
                        <a:buClr>
                          <a:srgbClr val="262626"/>
                        </a:buClr>
                        <a:buFont typeface="Garamond" panose="02020404030301010803" pitchFamily="18" charset="0"/>
                        <a:defRPr sz="1600">
                          <a:solidFill>
                            <a:schemeClr val="tx1"/>
                          </a:solidFill>
                          <a:latin typeface="Century Gothic" panose="020B0502020202020204" pitchFamily="34" charset="0"/>
                        </a:defRPr>
                      </a:lvl1pPr>
                      <a:lvl2pPr marL="742950" indent="-285750">
                        <a:spcBef>
                          <a:spcPts val="500"/>
                        </a:spcBef>
                        <a:buClr>
                          <a:srgbClr val="262626"/>
                        </a:buClr>
                        <a:buFont typeface="Garamond" panose="02020404030301010803" pitchFamily="18" charset="0"/>
                        <a:defRPr sz="1400">
                          <a:solidFill>
                            <a:schemeClr val="tx1"/>
                          </a:solidFill>
                          <a:latin typeface="Century Gothic" panose="020B0502020202020204" pitchFamily="34" charset="0"/>
                        </a:defRPr>
                      </a:lvl2pPr>
                      <a:lvl3pPr marL="11430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3pPr>
                      <a:lvl4pPr marL="16002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4pPr>
                      <a:lvl5pPr marL="2057400" indent="-228600">
                        <a:spcBef>
                          <a:spcPts val="500"/>
                        </a:spcBef>
                        <a:buClr>
                          <a:srgbClr val="262626"/>
                        </a:buClr>
                        <a:buFont typeface="Garamond" panose="02020404030301010803" pitchFamily="18" charset="0"/>
                        <a:defRPr sz="1200">
                          <a:solidFill>
                            <a:schemeClr val="tx1"/>
                          </a:solidFill>
                          <a:latin typeface="Century Gothic" panose="020B0502020202020204" pitchFamily="34" charset="0"/>
                        </a:defRPr>
                      </a:lvl5pPr>
                      <a:lvl6pPr marL="25146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6pPr>
                      <a:lvl7pPr marL="29718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7pPr>
                      <a:lvl8pPr marL="34290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8pPr>
                      <a:lvl9pPr marL="3886200" indent="-228600" eaLnBrk="0" fontAlgn="base" hangingPunct="0">
                        <a:spcBef>
                          <a:spcPts val="500"/>
                        </a:spcBef>
                        <a:spcAft>
                          <a:spcPct val="0"/>
                        </a:spcAft>
                        <a:buClr>
                          <a:srgbClr val="262626"/>
                        </a:buClr>
                        <a:buFont typeface="Garamond" panose="02020404030301010803" pitchFamily="18" charset="0"/>
                        <a:defRPr sz="1200">
                          <a:solidFill>
                            <a:schemeClr val="tx1"/>
                          </a:solidFill>
                          <a:latin typeface="Century Gothic" panose="020B0502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zh-CN"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rPr>
                        <a:t>Überwachung, Privatsphäre, Datenschutz, Digitalisierung, Zukunftsvision [Fabio] 20.7. </a:t>
                      </a:r>
                      <a:endParaRPr kumimoji="0" lang="zh-CN" altLang="en-US" sz="1800" b="0" i="0" u="none" strike="noStrike" cap="none" normalizeH="0" baseline="0" dirty="0" smtClean="0">
                        <a:ln>
                          <a:noFill/>
                        </a:ln>
                        <a:solidFill>
                          <a:srgbClr val="000000"/>
                        </a:solidFill>
                        <a:effectLst/>
                        <a:latin typeface="Century Gothic" panose="020B0502020202020204" pitchFamily="34" charset="0"/>
                        <a:ea typeface="宋体" panose="02010600030101010101" pitchFamily="2" charset="-122"/>
                      </a:endParaRPr>
                    </a:p>
                  </a:txBody>
                  <a:tcPr marL="68573" marR="68573"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1FA"/>
                    </a:solidFill>
                  </a:tcPr>
                </a:tc>
              </a:tr>
            </a:tbl>
          </a:graphicData>
        </a:graphic>
      </p:graphicFrame>
    </p:spTree>
    <p:extLst>
      <p:ext uri="{BB962C8B-B14F-4D97-AF65-F5344CB8AC3E}">
        <p14:creationId xmlns:p14="http://schemas.microsoft.com/office/powerpoint/2010/main" val="2344342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altLang="zh-CN" dirty="0" smtClean="0">
                <a:solidFill>
                  <a:srgbClr val="0E5772"/>
                </a:solidFill>
                <a:latin typeface="Calibri" panose="020F0502020204030204" pitchFamily="34" charset="0"/>
                <a:ea typeface="KaiTi" panose="02010609060101010101" pitchFamily="49" charset="-122"/>
                <a:cs typeface="Calibri" panose="020F0502020204030204" pitchFamily="34" charset="0"/>
              </a:rPr>
              <a:t>S</a:t>
            </a:r>
            <a:r>
              <a:rPr lang="de-DE" altLang="zh-CN" dirty="0" err="1" smtClean="0">
                <a:solidFill>
                  <a:srgbClr val="0E5772"/>
                </a:solidFill>
                <a:latin typeface="Calibri" panose="020F0502020204030204" pitchFamily="34" charset="0"/>
                <a:ea typeface="KaiTi" panose="02010609060101010101" pitchFamily="49" charset="-122"/>
                <a:cs typeface="Calibri" panose="020F0502020204030204" pitchFamily="34" charset="0"/>
              </a:rPr>
              <a:t>itzung</a:t>
            </a:r>
            <a:r>
              <a:rPr lang="zh-CN" altLang="de-DE" dirty="0" smtClean="0">
                <a:solidFill>
                  <a:srgbClr val="0E5772"/>
                </a:solidFill>
                <a:latin typeface="Calibri" panose="020F0502020204030204" pitchFamily="34" charset="0"/>
                <a:ea typeface="KaiTi" panose="02010609060101010101" pitchFamily="49" charset="-122"/>
                <a:cs typeface="Calibri" panose="020F0502020204030204" pitchFamily="34" charset="0"/>
              </a:rPr>
              <a:t> </a:t>
            </a:r>
            <a:r>
              <a:rPr lang="de-DE" altLang="zh-CN" dirty="0" smtClean="0">
                <a:solidFill>
                  <a:srgbClr val="0E5772"/>
                </a:solidFill>
                <a:latin typeface="Calibri" panose="020F0502020204030204" pitchFamily="34" charset="0"/>
                <a:ea typeface="KaiTi" panose="02010609060101010101" pitchFamily="49" charset="-122"/>
                <a:cs typeface="Calibri" panose="020F0502020204030204" pitchFamily="34" charset="0"/>
              </a:rPr>
              <a:t>1</a:t>
            </a:r>
            <a:endParaRPr kumimoji="1" lang="zh-CN" dirty="0" smtClean="0">
              <a:solidFill>
                <a:srgbClr val="0E5772"/>
              </a:solidFill>
              <a:latin typeface="KaiTi" panose="02010609060101010101" pitchFamily="49" charset="-122"/>
              <a:ea typeface="KaiTi" panose="02010609060101010101" pitchFamily="49" charset="-122"/>
              <a:cs typeface="Arial" panose="020B0604020202020204" pitchFamily="34" charset="0"/>
            </a:endParaRPr>
          </a:p>
        </p:txBody>
      </p:sp>
      <p:sp>
        <p:nvSpPr>
          <p:cNvPr id="7171" name="内容占位符 2"/>
          <p:cNvSpPr>
            <a:spLocks noGrp="1"/>
          </p:cNvSpPr>
          <p:nvPr>
            <p:ph idx="1"/>
          </p:nvPr>
        </p:nvSpPr>
        <p:spPr>
          <a:xfrm>
            <a:off x="318135" y="1167765"/>
            <a:ext cx="8768715" cy="5567045"/>
          </a:xfrm>
        </p:spPr>
        <p:txBody>
          <a:bodyPr>
            <a:noAutofit/>
          </a:bodyPr>
          <a:lstStyle/>
          <a:p>
            <a:pPr eaLnBrk="1" hangingPunct="1">
              <a:buFont typeface="Garamond" panose="02020404030301010803" pitchFamily="18" charset="0"/>
              <a:buNone/>
            </a:pPr>
            <a:r>
              <a:rPr lang="en-GB" altLang="zh-CN" sz="2000" b="1" dirty="0" err="1" smtClean="0">
                <a:latin typeface="Calibri" panose="020F0502020204030204" pitchFamily="34" charset="0"/>
                <a:ea typeface="KaiTi" panose="02010609060101010101" pitchFamily="49" charset="-122"/>
                <a:cs typeface="Calibri" panose="020F0502020204030204" pitchFamily="34" charset="0"/>
              </a:rPr>
              <a:t>Sitzungs-Übersicht</a:t>
            </a:r>
            <a:endParaRPr lang="zh-CN" altLang="en-GB" sz="2000" b="1" dirty="0" smtClean="0">
              <a:latin typeface="Calibri" panose="020F0502020204030204" pitchFamily="34" charset="0"/>
              <a:ea typeface="KaiTi" panose="02010609060101010101" pitchFamily="49" charset="-122"/>
              <a:cs typeface="Calibri" panose="020F0502020204030204" pitchFamily="34" charset="0"/>
            </a:endParaRPr>
          </a:p>
          <a:p>
            <a:pPr eaLnBrk="1" hangingPunct="1"/>
            <a:r>
              <a:rPr lang="de-DE" altLang="zh-CN" sz="2000" dirty="0" err="1" smtClean="0">
                <a:latin typeface="Calibri" panose="020F0502020204030204" pitchFamily="34" charset="0"/>
                <a:ea typeface="KaiTi" panose="02010609060101010101" pitchFamily="49" charset="-122"/>
                <a:cs typeface="Calibri" panose="020F0502020204030204" pitchFamily="34" charset="0"/>
              </a:rPr>
              <a:t>Self-introduction</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student</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introductions </a:t>
            </a:r>
            <a:r>
              <a:rPr lang="zh-CN" altLang="de-DE" sz="2000" dirty="0" smtClean="0">
                <a:latin typeface="Calibri" panose="020F0502020204030204" pitchFamily="34" charset="0"/>
                <a:ea typeface="KaiTi" panose="02010609060101010101" pitchFamily="49" charset="-122"/>
                <a:cs typeface="Calibri" panose="020F0502020204030204" pitchFamily="34" charset="0"/>
              </a:rPr>
              <a:t>自我介绍，学生介绍</a:t>
            </a:r>
            <a:endParaRPr lang="de-DE" altLang="zh-CN" sz="2000" dirty="0" smtClean="0">
              <a:latin typeface="Calibri" panose="020F0502020204030204" pitchFamily="34" charset="0"/>
              <a:ea typeface="KaiTi" panose="02010609060101010101" pitchFamily="49" charset="-122"/>
              <a:cs typeface="Calibri" panose="020F0502020204030204" pitchFamily="34" charset="0"/>
            </a:endParaRPr>
          </a:p>
          <a:p>
            <a:pPr eaLnBrk="1" hangingPunct="1"/>
            <a:r>
              <a:rPr lang="de-DE" altLang="zh-CN" sz="2000" dirty="0" smtClean="0">
                <a:latin typeface="Calibri" panose="020F0502020204030204" pitchFamily="34" charset="0"/>
                <a:ea typeface="KaiTi" panose="02010609060101010101" pitchFamily="49" charset="-122"/>
                <a:cs typeface="Calibri" panose="020F0502020204030204" pitchFamily="34" charset="0"/>
              </a:rPr>
              <a:t>Agreement on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learning</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outcomes</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session</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topics</a:t>
            </a:r>
            <a:endParaRPr lang="zh-CN" altLang="de-DE" sz="2000" dirty="0" err="1" smtClean="0">
              <a:latin typeface="Calibri" panose="020F0502020204030204" pitchFamily="34" charset="0"/>
              <a:ea typeface="KaiTi" panose="02010609060101010101" pitchFamily="49" charset="-122"/>
              <a:cs typeface="Calibri" panose="020F0502020204030204" pitchFamily="34" charset="0"/>
            </a:endParaRPr>
          </a:p>
          <a:p>
            <a:pPr eaLnBrk="1" hangingPunct="1"/>
            <a:r>
              <a:rPr lang="de-DE" altLang="zh-CN" sz="2000" dirty="0" smtClean="0">
                <a:latin typeface="Calibri" panose="020F0502020204030204" pitchFamily="34" charset="0"/>
                <a:ea typeface="KaiTi" panose="02010609060101010101" pitchFamily="49" charset="-122"/>
                <a:cs typeface="Calibri" panose="020F0502020204030204" pitchFamily="34" charset="0"/>
              </a:rPr>
              <a:t>Contents,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required</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textbooks</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WeChat</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group </a:t>
            </a:r>
            <a:r>
              <a:rPr lang="zh-CN" altLang="de-DE" sz="2000" dirty="0" err="1" smtClean="0">
                <a:latin typeface="Calibri" panose="020F0502020204030204" pitchFamily="34" charset="0"/>
                <a:ea typeface="KaiTi" panose="02010609060101010101" pitchFamily="49" charset="-122"/>
                <a:cs typeface="Calibri" panose="020F0502020204030204" pitchFamily="34" charset="0"/>
              </a:rPr>
              <a:t>课程内容，要求课本，微信群</a:t>
            </a:r>
          </a:p>
          <a:p>
            <a:pPr eaLnBrk="1" hangingPunct="1"/>
            <a:r>
              <a:rPr lang="de-DE" altLang="zh-CN" sz="2000" dirty="0" smtClean="0">
                <a:latin typeface="Calibri" panose="020F0502020204030204" pitchFamily="34" charset="0"/>
                <a:ea typeface="KaiTi" panose="02010609060101010101" pitchFamily="49" charset="-122"/>
                <a:cs typeface="Calibri" panose="020F0502020204030204" pitchFamily="34" charset="0"/>
              </a:rPr>
              <a:t>Review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existing</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concepts</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preview</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this</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semester‘s</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contents</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复习已有的概念，预习本学期的内容</a:t>
            </a:r>
            <a:br>
              <a:rPr lang="de-DE" altLang="zh-CN" sz="2000" dirty="0" smtClean="0">
                <a:latin typeface="Calibri" panose="020F0502020204030204" pitchFamily="34" charset="0"/>
                <a:ea typeface="KaiTi" panose="02010609060101010101" pitchFamily="49" charset="-122"/>
                <a:cs typeface="Calibri" panose="020F0502020204030204" pitchFamily="34" charset="0"/>
              </a:rPr>
            </a:b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What</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you</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will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be</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able</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to</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do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the</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end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of</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this</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semester 这学期结束时你</a:t>
            </a:r>
            <a:r>
              <a:rPr lang="zh-CN" altLang="de-DE" sz="2000" dirty="0" err="1" smtClean="0">
                <a:latin typeface="Calibri" panose="020F0502020204030204" pitchFamily="34" charset="0"/>
                <a:ea typeface="KaiTi" panose="02010609060101010101" pitchFamily="49" charset="-122"/>
                <a:cs typeface="Calibri" panose="020F0502020204030204" pitchFamily="34" charset="0"/>
              </a:rPr>
              <a:t>能</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做</a:t>
            </a:r>
            <a:r>
              <a:rPr lang="zh-CN" altLang="de-DE" sz="2000" dirty="0" err="1" smtClean="0">
                <a:latin typeface="Calibri" panose="020F0502020204030204" pitchFamily="34" charset="0"/>
                <a:ea typeface="KaiTi" panose="02010609060101010101" pitchFamily="49" charset="-122"/>
                <a:cs typeface="Calibri" panose="020F0502020204030204" pitchFamily="34" charset="0"/>
              </a:rPr>
              <a:t>到</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什么？</a:t>
            </a:r>
          </a:p>
          <a:p>
            <a:pPr eaLnBrk="1" hangingPunct="1"/>
            <a:r>
              <a:rPr lang="de-DE" altLang="zh-CN" sz="2000" dirty="0" err="1" smtClean="0">
                <a:latin typeface="Calibri" panose="020F0502020204030204" pitchFamily="34" charset="0"/>
                <a:ea typeface="KaiTi" panose="02010609060101010101" pitchFamily="49" charset="-122"/>
                <a:cs typeface="Calibri" panose="020F0502020204030204" pitchFamily="34" charset="0"/>
              </a:rPr>
              <a:t>Jointly</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agree</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on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commitment</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use</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of</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classroom</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time,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weight</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a:t>
            </a:r>
            <a:r>
              <a:rPr lang="de-DE" altLang="zh-CN" sz="2000" dirty="0" err="1" smtClean="0">
                <a:latin typeface="Calibri" panose="020F0502020204030204" pitchFamily="34" charset="0"/>
                <a:ea typeface="KaiTi" panose="02010609060101010101" pitchFamily="49" charset="-122"/>
                <a:cs typeface="Calibri" panose="020F0502020204030204" pitchFamily="34" charset="0"/>
              </a:rPr>
              <a:t>of</a:t>
            </a:r>
            <a:r>
              <a:rPr lang="de-DE" altLang="zh-CN" sz="2000" dirty="0" smtClean="0">
                <a:latin typeface="Calibri" panose="020F0502020204030204" pitchFamily="34" charset="0"/>
                <a:ea typeface="KaiTi" panose="02010609060101010101" pitchFamily="49" charset="-122"/>
                <a:cs typeface="Calibri" panose="020F0502020204030204" pitchFamily="34" charset="0"/>
              </a:rPr>
              <a:t> grades </a:t>
            </a:r>
            <a:r>
              <a:rPr lang="zh-CN" altLang="de-DE" sz="2000" dirty="0" smtClean="0">
                <a:latin typeface="Calibri" panose="020F0502020204030204" pitchFamily="34" charset="0"/>
                <a:ea typeface="KaiTi" panose="02010609060101010101" pitchFamily="49" charset="-122"/>
                <a:cs typeface="Calibri" panose="020F0502020204030204" pitchFamily="34" charset="0"/>
              </a:rPr>
              <a:t>共同达成教室使用时间和成绩比重的协议</a:t>
            </a:r>
          </a:p>
          <a:p>
            <a:r>
              <a:rPr lang="en-US" altLang="zh-CN" sz="2000" dirty="0" smtClean="0">
                <a:latin typeface="Calibri" panose="020F0502020204030204" pitchFamily="34" charset="0"/>
                <a:ea typeface="KaiTi" panose="02010609060101010101" pitchFamily="49" charset="-122"/>
                <a:cs typeface="Calibri" panose="020F0502020204030204" pitchFamily="34" charset="0"/>
              </a:rPr>
              <a:t>further resources: Wiki web site </a:t>
            </a:r>
            <a:r>
              <a:rPr lang="de-DE" sz="2000" u="sng" dirty="0">
                <a:latin typeface="Calibri" panose="020F0502020204030204" pitchFamily="34" charset="0"/>
                <a:cs typeface="Calibri" panose="020F0502020204030204" pitchFamily="34" charset="0"/>
                <a:hlinkClick r:id="rId2"/>
              </a:rPr>
              <a:t>https://goo.gl/8192tS</a:t>
            </a:r>
            <a:r>
              <a:rPr lang="en-US" altLang="zh-CN" sz="2000" dirty="0" smtClean="0">
                <a:latin typeface="Calibri" panose="020F0502020204030204" pitchFamily="34" charset="0"/>
                <a:ea typeface="KaiTi" panose="02010609060101010101" pitchFamily="49" charset="-122"/>
                <a:cs typeface="Calibri" panose="020F0502020204030204" pitchFamily="34" charset="0"/>
              </a:rPr>
              <a:t>, please click on “login”, “request one”, input your username and real name (PINYIN!!!), first time password “</a:t>
            </a:r>
            <a:r>
              <a:rPr lang="en-US" altLang="zh-CN" sz="2000" dirty="0" err="1" smtClean="0">
                <a:latin typeface="Calibri" panose="020F0502020204030204" pitchFamily="34" charset="0"/>
                <a:ea typeface="KaiTi" panose="02010609060101010101" pitchFamily="49" charset="-122"/>
                <a:cs typeface="Calibri" panose="020F0502020204030204" pitchFamily="34" charset="0"/>
              </a:rPr>
              <a:t>wikicaptcha</a:t>
            </a:r>
            <a:r>
              <a:rPr lang="en-US" altLang="zh-CN" sz="2000" dirty="0" smtClean="0">
                <a:latin typeface="Calibri" panose="020F0502020204030204" pitchFamily="34" charset="0"/>
                <a:ea typeface="KaiTi" panose="02010609060101010101" pitchFamily="49" charset="-122"/>
                <a:cs typeface="Calibri" panose="020F0502020204030204" pitchFamily="34" charset="0"/>
              </a:rPr>
              <a:t>”</a:t>
            </a:r>
            <a:r>
              <a:rPr lang="zh-CN" altLang="en-US" sz="2000" dirty="0" smtClean="0">
                <a:latin typeface="Calibri" panose="020F0502020204030204" pitchFamily="34" charset="0"/>
                <a:ea typeface="KaiTi" panose="02010609060101010101" pitchFamily="49" charset="-122"/>
                <a:cs typeface="Calibri" panose="020F0502020204030204" pitchFamily="34" charset="0"/>
                <a:sym typeface="+mn-ea"/>
              </a:rPr>
              <a:t>更多资源：打开维基网站，请点击登录、申请，然后输入用户名字和真实姓名（以拼音的方式，第一次登录密码是“</a:t>
            </a:r>
            <a:r>
              <a:rPr lang="en-US" altLang="zh-CN" sz="2000" dirty="0" err="1" smtClean="0">
                <a:latin typeface="Calibri" panose="020F0502020204030204" pitchFamily="34" charset="0"/>
                <a:ea typeface="KaiTi" panose="02010609060101010101" pitchFamily="49" charset="-122"/>
                <a:cs typeface="Calibri" panose="020F0502020204030204" pitchFamily="34" charset="0"/>
                <a:sym typeface="+mn-ea"/>
              </a:rPr>
              <a:t>wikicaptcha</a:t>
            </a:r>
            <a:r>
              <a:rPr lang="zh-CN" altLang="en-US" sz="2000" dirty="0" smtClean="0">
                <a:latin typeface="Calibri" panose="020F0502020204030204" pitchFamily="34" charset="0"/>
                <a:ea typeface="KaiTi" panose="02010609060101010101" pitchFamily="49" charset="-122"/>
                <a:cs typeface="Calibri" panose="020F0502020204030204" pitchFamily="34" charset="0"/>
                <a:sym typeface="+mn-ea"/>
              </a:rPr>
              <a:t>”）</a:t>
            </a:r>
            <a:endParaRPr lang="de-DE" altLang="zh-CN" sz="2000" dirty="0" smtClean="0">
              <a:latin typeface="Calibri" panose="020F0502020204030204" pitchFamily="34" charset="0"/>
              <a:ea typeface="KaiTi" panose="02010609060101010101" pitchFamily="49" charset="-122"/>
              <a:cs typeface="Calibri" panose="020F0502020204030204" pitchFamily="34" charset="0"/>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en-US" altLang="zh-CN" dirty="0" err="1" smtClean="0">
                <a:solidFill>
                  <a:srgbClr val="0E5772"/>
                </a:solidFill>
                <a:latin typeface="Arial" panose="020B0604020202020204" pitchFamily="34" charset="0"/>
                <a:cs typeface="Arial" panose="020B0604020202020204" pitchFamily="34" charset="0"/>
              </a:rPr>
              <a:t>Selbst-Vorstellung</a:t>
            </a:r>
            <a:endParaRPr kumimoji="1" lang="zh-CN" altLang="en-US" dirty="0" smtClean="0">
              <a:cs typeface="Arial" panose="020B0604020202020204" pitchFamily="34" charset="0"/>
            </a:endParaRPr>
          </a:p>
        </p:txBody>
      </p:sp>
      <p:sp>
        <p:nvSpPr>
          <p:cNvPr id="2" name="Inhaltsplatzhalter 1"/>
          <p:cNvSpPr>
            <a:spLocks noGrp="1"/>
          </p:cNvSpPr>
          <p:nvPr>
            <p:ph idx="1"/>
          </p:nvPr>
        </p:nvSpPr>
        <p:spPr/>
        <p:txBody>
          <a:bodyPr>
            <a:normAutofit fontScale="77500" lnSpcReduction="20000"/>
          </a:bodyPr>
          <a:lstStyle/>
          <a:p>
            <a:r>
              <a:rPr lang="de-DE" dirty="0" smtClean="0"/>
              <a:t>Max 2. Sem. </a:t>
            </a:r>
            <a:r>
              <a:rPr lang="de-DE" dirty="0" err="1" smtClean="0"/>
              <a:t>KuRe</a:t>
            </a:r>
            <a:r>
              <a:rPr lang="de-DE" dirty="0" smtClean="0"/>
              <a:t>, 2 Sem. Chin. Gelernt, Hintergrund: Maschinenbau, Kulturspiegelung</a:t>
            </a:r>
          </a:p>
          <a:p>
            <a:r>
              <a:rPr lang="de-DE" dirty="0" smtClean="0"/>
              <a:t>Hanna 1. Sem. </a:t>
            </a:r>
            <a:r>
              <a:rPr lang="de-DE" dirty="0" err="1" smtClean="0"/>
              <a:t>KuRe</a:t>
            </a:r>
            <a:r>
              <a:rPr lang="de-DE" dirty="0" smtClean="0"/>
              <a:t>, Kurs über Freiheit von chinesischer Dozentin an Schule („Harmonie“)</a:t>
            </a:r>
          </a:p>
          <a:p>
            <a:r>
              <a:rPr lang="de-DE" dirty="0" smtClean="0"/>
              <a:t>Hanna 2. Sem. PPÖ, weiß bislang wenig über China</a:t>
            </a:r>
          </a:p>
          <a:p>
            <a:r>
              <a:rPr lang="de-DE" dirty="0" smtClean="0"/>
              <a:t>Josephine, 2. Sem. </a:t>
            </a:r>
            <a:r>
              <a:rPr lang="de-DE" dirty="0" err="1" smtClean="0"/>
              <a:t>KuRe</a:t>
            </a:r>
            <a:r>
              <a:rPr lang="de-DE" dirty="0" smtClean="0"/>
              <a:t>, Boom von Entwicklungsland zu Wirtschaftsmacht, spannende Kultur (Philosophie, TCM)</a:t>
            </a:r>
          </a:p>
          <a:p>
            <a:r>
              <a:rPr lang="de-DE" dirty="0" smtClean="0"/>
              <a:t>Milo 2. Sem. </a:t>
            </a:r>
            <a:r>
              <a:rPr lang="de-DE" dirty="0" err="1" smtClean="0"/>
              <a:t>KuRe</a:t>
            </a:r>
            <a:r>
              <a:rPr lang="de-DE" dirty="0" smtClean="0"/>
              <a:t>, China mehr Einfluss – positiv oder negativ?</a:t>
            </a:r>
          </a:p>
          <a:p>
            <a:r>
              <a:rPr lang="de-DE" dirty="0" smtClean="0"/>
              <a:t>Dominik, 4. Sem. Management, Freunde berichteten aus China, Interesse, mehr zu erfahren, Made in China, Machtpolitik, Unterdrückung des eigenen Volks</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en-US" altLang="zh-CN" dirty="0" err="1" smtClean="0">
                <a:solidFill>
                  <a:srgbClr val="0E5772"/>
                </a:solidFill>
                <a:latin typeface="Arial" panose="020B0604020202020204" pitchFamily="34" charset="0"/>
                <a:cs typeface="Arial" panose="020B0604020202020204" pitchFamily="34" charset="0"/>
              </a:rPr>
              <a:t>Selbst-Vorstellung</a:t>
            </a:r>
            <a:endParaRPr kumimoji="1" lang="zh-CN" altLang="en-US" dirty="0" smtClean="0">
              <a:cs typeface="Arial" panose="020B0604020202020204" pitchFamily="34" charset="0"/>
            </a:endParaRPr>
          </a:p>
        </p:txBody>
      </p:sp>
      <p:sp>
        <p:nvSpPr>
          <p:cNvPr id="2" name="Inhaltsplatzhalter 1"/>
          <p:cNvSpPr>
            <a:spLocks noGrp="1"/>
          </p:cNvSpPr>
          <p:nvPr>
            <p:ph idx="1"/>
          </p:nvPr>
        </p:nvSpPr>
        <p:spPr>
          <a:xfrm>
            <a:off x="457200" y="1600200"/>
            <a:ext cx="8229600" cy="5069160"/>
          </a:xfrm>
        </p:spPr>
        <p:txBody>
          <a:bodyPr>
            <a:normAutofit fontScale="62500" lnSpcReduction="20000"/>
          </a:bodyPr>
          <a:lstStyle/>
          <a:p>
            <a:r>
              <a:rPr lang="de-DE" dirty="0" smtClean="0"/>
              <a:t>Maximilian 8. Sem. PPÖ, China-Artikel im Economist, Ist China ein Beispiel dafür, dass Moderne ganz andere Richtung einschlägt, als man im Westen immer geglaubt hat? Führt Kapitalismus/Internet automatisch zu Liberalisierung/Demokratie oder ist China Gegenbeispiel? Aufkommender Systemkonflikt</a:t>
            </a:r>
          </a:p>
          <a:p>
            <a:r>
              <a:rPr lang="de-DE" dirty="0" smtClean="0"/>
              <a:t>Raphael 3. Sem. </a:t>
            </a:r>
            <a:r>
              <a:rPr lang="de-DE" dirty="0" err="1" smtClean="0"/>
              <a:t>MAPsych</a:t>
            </a:r>
            <a:r>
              <a:rPr lang="de-DE" dirty="0" smtClean="0"/>
              <a:t>, 6. Sem. </a:t>
            </a:r>
            <a:r>
              <a:rPr lang="de-DE" dirty="0" err="1" smtClean="0"/>
              <a:t>KuRe</a:t>
            </a:r>
            <a:r>
              <a:rPr lang="de-DE" dirty="0" smtClean="0"/>
              <a:t>, Entwicklung Chinas zu Supermacht (</a:t>
            </a:r>
            <a:r>
              <a:rPr lang="de-DE" dirty="0" err="1" smtClean="0"/>
              <a:t>Loske</a:t>
            </a:r>
            <a:r>
              <a:rPr lang="de-DE" dirty="0" smtClean="0"/>
              <a:t>: in den letzten 4 Jahren hat China so viel Beton verbaut wie die USA in den letzten 100 Jahren), Interesse an Geschichte: Wo kommt China her und wie hat sich das entwickelt?</a:t>
            </a:r>
          </a:p>
          <a:p>
            <a:r>
              <a:rPr lang="de-DE" dirty="0" smtClean="0"/>
              <a:t>Philipp 4. PPÖ, 3 Wochen China, Hongkong Auslandssemester, Chinesisch-Kurs besucht, an allen Aspekten Chinas interessiert (Politik, Philosophie, Ökon.)</a:t>
            </a:r>
          </a:p>
          <a:p>
            <a:r>
              <a:rPr lang="de-DE" dirty="0" smtClean="0"/>
              <a:t>Ole 2. Sem. Management/1. Sem. E&amp;O, wie kann man das derzeitige Verhalten Chinas mit der Staatsphilosophie in Verbindung bringen? Chinesen stellen sich den Europäern gegenüber als „Verteidiger der globalisierten Welt/des freien Welthandels“ dar. Welchen Einfluss hatten und werden haben Europa und USA auf die Entwicklung Chinas</a:t>
            </a:r>
          </a:p>
        </p:txBody>
      </p:sp>
    </p:spTree>
    <p:extLst>
      <p:ext uri="{BB962C8B-B14F-4D97-AF65-F5344CB8AC3E}">
        <p14:creationId xmlns:p14="http://schemas.microsoft.com/office/powerpoint/2010/main" val="2316369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en-US" altLang="zh-CN" dirty="0" err="1" smtClean="0">
                <a:solidFill>
                  <a:srgbClr val="0E5772"/>
                </a:solidFill>
                <a:latin typeface="Arial" panose="020B0604020202020204" pitchFamily="34" charset="0"/>
                <a:cs typeface="Arial" panose="020B0604020202020204" pitchFamily="34" charset="0"/>
              </a:rPr>
              <a:t>Selbst-Vorstellung</a:t>
            </a:r>
            <a:endParaRPr kumimoji="1" lang="zh-CN" altLang="en-US" dirty="0" smtClean="0">
              <a:cs typeface="Arial" panose="020B0604020202020204" pitchFamily="34" charset="0"/>
            </a:endParaRPr>
          </a:p>
        </p:txBody>
      </p:sp>
      <p:sp>
        <p:nvSpPr>
          <p:cNvPr id="2" name="Inhaltsplatzhalter 1"/>
          <p:cNvSpPr>
            <a:spLocks noGrp="1"/>
          </p:cNvSpPr>
          <p:nvPr>
            <p:ph idx="1"/>
          </p:nvPr>
        </p:nvSpPr>
        <p:spPr>
          <a:xfrm>
            <a:off x="457200" y="1600200"/>
            <a:ext cx="8229600" cy="5069160"/>
          </a:xfrm>
        </p:spPr>
        <p:txBody>
          <a:bodyPr>
            <a:normAutofit fontScale="85000" lnSpcReduction="20000"/>
          </a:bodyPr>
          <a:lstStyle/>
          <a:p>
            <a:r>
              <a:rPr lang="de-DE" dirty="0" smtClean="0"/>
              <a:t>Felix 2. Sem. </a:t>
            </a:r>
            <a:r>
              <a:rPr lang="de-DE" dirty="0" err="1" smtClean="0"/>
              <a:t>KuRe</a:t>
            </a:r>
            <a:r>
              <a:rPr lang="de-DE" dirty="0" smtClean="0"/>
              <a:t>, China hat politisch und ökonomisch so großen Einfluss, dass wir blind gegenüber Veränderung von Rückständigkeit zur Moderne</a:t>
            </a:r>
          </a:p>
          <a:p>
            <a:r>
              <a:rPr lang="de-DE" dirty="0" err="1" smtClean="0"/>
              <a:t>Philine</a:t>
            </a:r>
            <a:r>
              <a:rPr lang="de-DE" dirty="0" smtClean="0"/>
              <a:t> 1. Sem. PPÖ, vor 6 Mon. in St. Petersburg, man muss Russland und China von innen verstehen, falsches Bild im Westen</a:t>
            </a:r>
          </a:p>
          <a:p>
            <a:r>
              <a:rPr lang="de-DE" dirty="0" smtClean="0"/>
              <a:t>Paula 1. Sem. PPÖ, internationaler Einfluss/Macht Chinas, muss Kultur besser verstehen, derzeit kommt viel aus USA, demnächst kommt mehr aus China</a:t>
            </a:r>
          </a:p>
          <a:p>
            <a:r>
              <a:rPr lang="de-DE" dirty="0" smtClean="0"/>
              <a:t>Fabio  1. Sem. PPÖ, welchen Einfluss hat China auf westliche Welt, z.B. große Infrastruktur-Projekte (Investitionen in Afrika, Europa)</a:t>
            </a:r>
            <a:endParaRPr lang="de-DE" dirty="0"/>
          </a:p>
        </p:txBody>
      </p:sp>
    </p:spTree>
    <p:extLst>
      <p:ext uri="{BB962C8B-B14F-4D97-AF65-F5344CB8AC3E}">
        <p14:creationId xmlns:p14="http://schemas.microsoft.com/office/powerpoint/2010/main" val="4160797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normAutofit fontScale="90000"/>
          </a:bodyPr>
          <a:lstStyle/>
          <a:p>
            <a:pPr eaLnBrk="1" hangingPunct="1"/>
            <a:r>
              <a:rPr lang="en-US" altLang="zh-CN" dirty="0" err="1" smtClean="0">
                <a:solidFill>
                  <a:srgbClr val="0E5772"/>
                </a:solidFill>
                <a:latin typeface="Arial" panose="020B0604020202020204" pitchFamily="34" charset="0"/>
                <a:cs typeface="Arial" panose="020B0604020202020204" pitchFamily="34" charset="0"/>
              </a:rPr>
              <a:t>Erwartungen</a:t>
            </a:r>
            <a:r>
              <a:rPr lang="en-US" altLang="zh-CN" dirty="0" smtClean="0">
                <a:solidFill>
                  <a:srgbClr val="0E5772"/>
                </a:solidFill>
                <a:latin typeface="Arial" panose="020B0604020202020204" pitchFamily="34" charset="0"/>
                <a:cs typeface="Arial" panose="020B0604020202020204" pitchFamily="34" charset="0"/>
              </a:rPr>
              <a:t>/</a:t>
            </a:r>
            <a:br>
              <a:rPr lang="en-US" altLang="zh-CN" dirty="0" smtClean="0">
                <a:solidFill>
                  <a:srgbClr val="0E5772"/>
                </a:solidFill>
                <a:latin typeface="Arial" panose="020B0604020202020204" pitchFamily="34" charset="0"/>
                <a:cs typeface="Arial" panose="020B0604020202020204" pitchFamily="34" charset="0"/>
              </a:rPr>
            </a:br>
            <a:r>
              <a:rPr lang="en-US" altLang="zh-CN" dirty="0" err="1" smtClean="0">
                <a:solidFill>
                  <a:srgbClr val="0E5772"/>
                </a:solidFill>
                <a:latin typeface="Arial" panose="020B0604020202020204" pitchFamily="34" charset="0"/>
                <a:cs typeface="Arial" panose="020B0604020202020204" pitchFamily="34" charset="0"/>
              </a:rPr>
              <a:t>Einigung</a:t>
            </a:r>
            <a:r>
              <a:rPr lang="en-US" altLang="zh-CN" dirty="0" smtClean="0">
                <a:solidFill>
                  <a:srgbClr val="0E5772"/>
                </a:solidFill>
                <a:latin typeface="Arial" panose="020B0604020202020204" pitchFamily="34" charset="0"/>
                <a:cs typeface="Arial" panose="020B0604020202020204" pitchFamily="34" charset="0"/>
              </a:rPr>
              <a:t> auf </a:t>
            </a:r>
            <a:r>
              <a:rPr lang="en-US" altLang="zh-CN" dirty="0" err="1" smtClean="0">
                <a:solidFill>
                  <a:srgbClr val="0E5772"/>
                </a:solidFill>
                <a:latin typeface="Arial" panose="020B0604020202020204" pitchFamily="34" charset="0"/>
                <a:cs typeface="Arial" panose="020B0604020202020204" pitchFamily="34" charset="0"/>
              </a:rPr>
              <a:t>Lernziele</a:t>
            </a:r>
            <a:endParaRPr kumimoji="1" lang="zh-CN" altLang="en-US" dirty="0" smtClean="0">
              <a:cs typeface="Arial" panose="020B0604020202020204" pitchFamily="34" charset="0"/>
            </a:endParaRPr>
          </a:p>
        </p:txBody>
      </p:sp>
      <p:sp>
        <p:nvSpPr>
          <p:cNvPr id="2" name="Inhaltsplatzhalter 1"/>
          <p:cNvSpPr>
            <a:spLocks noGrp="1"/>
          </p:cNvSpPr>
          <p:nvPr>
            <p:ph idx="1"/>
          </p:nvPr>
        </p:nvSpPr>
        <p:spPr/>
        <p:txBody>
          <a:bodyPr>
            <a:normAutofit fontScale="92500" lnSpcReduction="20000"/>
          </a:bodyPr>
          <a:lstStyle/>
          <a:p>
            <a:r>
              <a:rPr lang="de-DE" altLang="de-DE" dirty="0"/>
              <a:t>Wichtig: klare Struktur, Organisation und </a:t>
            </a:r>
            <a:r>
              <a:rPr lang="de-DE" altLang="de-DE" dirty="0" err="1" smtClean="0"/>
              <a:t>Zeiteintei-lung</a:t>
            </a:r>
            <a:r>
              <a:rPr lang="de-DE" altLang="de-DE" dirty="0" smtClean="0"/>
              <a:t> (Vorschlag von mir, aber: Euer Input gefragt, Abweichungen </a:t>
            </a:r>
            <a:r>
              <a:rPr lang="de-DE" altLang="de-DE" dirty="0"/>
              <a:t>erwünscht! Diskussionen wichtig!</a:t>
            </a:r>
          </a:p>
          <a:p>
            <a:r>
              <a:rPr lang="de-DE" altLang="de-DE" dirty="0"/>
              <a:t>­interaktiv (wichtig: ALLE sollen sich jede Stunde mindestens einmal einbringen)</a:t>
            </a:r>
          </a:p>
          <a:p>
            <a:r>
              <a:rPr lang="de-DE" altLang="de-DE" dirty="0"/>
              <a:t>Dozenten-Ziele: Interesse verstärken, Sachverhalte verständlich darlegen, differenziertes Feedback auf Studierenden-Fragen, geistig herausfordern (individuell)</a:t>
            </a:r>
          </a:p>
          <a:p>
            <a:r>
              <a:rPr lang="de-DE" altLang="de-DE" dirty="0"/>
              <a:t>Auf Lernziele und Erwartungen </a:t>
            </a:r>
            <a:r>
              <a:rPr lang="de-DE" altLang="de-DE" dirty="0" smtClean="0"/>
              <a:t>verständigen</a:t>
            </a:r>
            <a:endParaRPr lang="de-DE" altLang="de-DE" dirty="0"/>
          </a:p>
        </p:txBody>
      </p:sp>
    </p:spTree>
    <p:extLst>
      <p:ext uri="{BB962C8B-B14F-4D97-AF65-F5344CB8AC3E}">
        <p14:creationId xmlns:p14="http://schemas.microsoft.com/office/powerpoint/2010/main" val="2645418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normAutofit fontScale="90000"/>
          </a:bodyPr>
          <a:lstStyle/>
          <a:p>
            <a:pPr eaLnBrk="1" hangingPunct="1"/>
            <a:r>
              <a:rPr lang="en-US" altLang="zh-CN" dirty="0" err="1" smtClean="0">
                <a:solidFill>
                  <a:srgbClr val="0E5772"/>
                </a:solidFill>
                <a:latin typeface="Arial" panose="020B0604020202020204" pitchFamily="34" charset="0"/>
                <a:cs typeface="Arial" panose="020B0604020202020204" pitchFamily="34" charset="0"/>
              </a:rPr>
              <a:t>Erwartungen</a:t>
            </a:r>
            <a:r>
              <a:rPr lang="en-US" altLang="zh-CN" dirty="0" smtClean="0">
                <a:solidFill>
                  <a:srgbClr val="0E5772"/>
                </a:solidFill>
                <a:latin typeface="Arial" panose="020B0604020202020204" pitchFamily="34" charset="0"/>
                <a:cs typeface="Arial" panose="020B0604020202020204" pitchFamily="34" charset="0"/>
              </a:rPr>
              <a:t>/</a:t>
            </a:r>
            <a:br>
              <a:rPr lang="en-US" altLang="zh-CN" dirty="0" smtClean="0">
                <a:solidFill>
                  <a:srgbClr val="0E5772"/>
                </a:solidFill>
                <a:latin typeface="Arial" panose="020B0604020202020204" pitchFamily="34" charset="0"/>
                <a:cs typeface="Arial" panose="020B0604020202020204" pitchFamily="34" charset="0"/>
              </a:rPr>
            </a:br>
            <a:r>
              <a:rPr lang="en-US" altLang="zh-CN" dirty="0" err="1" smtClean="0">
                <a:solidFill>
                  <a:srgbClr val="0E5772"/>
                </a:solidFill>
                <a:latin typeface="Arial" panose="020B0604020202020204" pitchFamily="34" charset="0"/>
                <a:cs typeface="Arial" panose="020B0604020202020204" pitchFamily="34" charset="0"/>
              </a:rPr>
              <a:t>Einigung</a:t>
            </a:r>
            <a:r>
              <a:rPr lang="en-US" altLang="zh-CN" dirty="0" smtClean="0">
                <a:solidFill>
                  <a:srgbClr val="0E5772"/>
                </a:solidFill>
                <a:latin typeface="Arial" panose="020B0604020202020204" pitchFamily="34" charset="0"/>
                <a:cs typeface="Arial" panose="020B0604020202020204" pitchFamily="34" charset="0"/>
              </a:rPr>
              <a:t> auf </a:t>
            </a:r>
            <a:r>
              <a:rPr lang="en-US" altLang="zh-CN" dirty="0" err="1" smtClean="0">
                <a:solidFill>
                  <a:srgbClr val="0E5772"/>
                </a:solidFill>
                <a:latin typeface="Arial" panose="020B0604020202020204" pitchFamily="34" charset="0"/>
                <a:cs typeface="Arial" panose="020B0604020202020204" pitchFamily="34" charset="0"/>
              </a:rPr>
              <a:t>Lernziele</a:t>
            </a:r>
            <a:endParaRPr kumimoji="1" lang="zh-CN" altLang="en-US" dirty="0" smtClean="0">
              <a:cs typeface="Arial" panose="020B0604020202020204" pitchFamily="34" charset="0"/>
            </a:endParaRPr>
          </a:p>
        </p:txBody>
      </p:sp>
      <p:sp>
        <p:nvSpPr>
          <p:cNvPr id="2" name="Inhaltsplatzhalter 1"/>
          <p:cNvSpPr>
            <a:spLocks noGrp="1"/>
          </p:cNvSpPr>
          <p:nvPr>
            <p:ph idx="1"/>
          </p:nvPr>
        </p:nvSpPr>
        <p:spPr>
          <a:xfrm>
            <a:off x="457200" y="1628800"/>
            <a:ext cx="8229600" cy="5141168"/>
          </a:xfrm>
        </p:spPr>
        <p:txBody>
          <a:bodyPr>
            <a:normAutofit fontScale="77500" lnSpcReduction="20000"/>
          </a:bodyPr>
          <a:lstStyle/>
          <a:p>
            <a:r>
              <a:rPr lang="de-DE" altLang="de-DE" dirty="0" smtClean="0"/>
              <a:t>1. Staatsphilosophie (mit </a:t>
            </a:r>
            <a:r>
              <a:rPr lang="de-DE" altLang="de-DE" dirty="0" err="1" smtClean="0"/>
              <a:t>chin</a:t>
            </a:r>
            <a:r>
              <a:rPr lang="de-DE" altLang="de-DE" dirty="0"/>
              <a:t>. </a:t>
            </a:r>
            <a:r>
              <a:rPr lang="de-DE" altLang="de-DE" dirty="0" smtClean="0"/>
              <a:t>Sichtweise: </a:t>
            </a:r>
            <a:r>
              <a:rPr lang="de-DE" altLang="de-DE" dirty="0"/>
              <a:t>friedliche Weltmacht, Selbstdarstellung (Harmonie)). </a:t>
            </a:r>
            <a:r>
              <a:rPr lang="de-DE" altLang="de-DE" dirty="0" smtClean="0"/>
              <a:t>Grundlagen für heute geostrategische Machtprojektionen [</a:t>
            </a:r>
            <a:r>
              <a:rPr lang="de-DE" altLang="de-DE" dirty="0" err="1" smtClean="0"/>
              <a:t>Philine</a:t>
            </a:r>
            <a:r>
              <a:rPr lang="de-DE" altLang="de-DE" dirty="0" smtClean="0"/>
              <a:t>]</a:t>
            </a:r>
          </a:p>
          <a:p>
            <a:r>
              <a:rPr lang="de-DE" altLang="de-DE" dirty="0" smtClean="0"/>
              <a:t>2. Geschichts-Überblick und das Verhältnis mit dem Ausland [Raphael, Philipp]</a:t>
            </a:r>
          </a:p>
          <a:p>
            <a:r>
              <a:rPr lang="de-DE" altLang="de-DE" dirty="0" smtClean="0"/>
              <a:t>3. Wirtschafts-Entwicklung aus Makroperspektive [Paula]</a:t>
            </a:r>
          </a:p>
          <a:p>
            <a:r>
              <a:rPr lang="de-DE" altLang="de-DE" dirty="0" smtClean="0"/>
              <a:t>4. System-Wettstreit: Vergleich unterschiedlicher Vorstellungen von modernen Gesellschaften (Kapitalismus) [Maximilian]</a:t>
            </a:r>
          </a:p>
          <a:p>
            <a:r>
              <a:rPr lang="de-DE" altLang="de-DE" dirty="0" smtClean="0"/>
              <a:t>5. </a:t>
            </a:r>
            <a:r>
              <a:rPr lang="de-DE" altLang="de-DE" dirty="0" err="1"/>
              <a:t>One</a:t>
            </a:r>
            <a:r>
              <a:rPr lang="de-DE" altLang="de-DE" dirty="0"/>
              <a:t> Belt </a:t>
            </a:r>
            <a:r>
              <a:rPr lang="de-DE" altLang="de-DE" dirty="0" err="1"/>
              <a:t>one</a:t>
            </a:r>
            <a:r>
              <a:rPr lang="de-DE" altLang="de-DE" dirty="0"/>
              <a:t> Road, Inselkonflikte, Afrika-Politik, </a:t>
            </a:r>
            <a:r>
              <a:rPr lang="de-DE" altLang="de-DE" dirty="0" smtClean="0"/>
              <a:t>Doktrin [Max]</a:t>
            </a:r>
          </a:p>
          <a:p>
            <a:r>
              <a:rPr lang="de-DE" altLang="de-DE" dirty="0" smtClean="0"/>
              <a:t>6. </a:t>
            </a:r>
            <a:r>
              <a:rPr lang="de-DE" altLang="de-DE" dirty="0"/>
              <a:t>Überwachung, Privatsphäre, Datenschutz, Digitalisierung, </a:t>
            </a:r>
            <a:r>
              <a:rPr lang="de-DE" altLang="de-DE" dirty="0" smtClean="0"/>
              <a:t>Zukunftsvision [Fabio] 20.7.</a:t>
            </a:r>
            <a:endParaRPr lang="de-DE" altLang="de-DE" dirty="0"/>
          </a:p>
          <a:p>
            <a:endParaRPr lang="de-DE" altLang="de-DE" dirty="0"/>
          </a:p>
          <a:p>
            <a:endParaRPr lang="de-DE" altLang="de-DE" dirty="0" smtClean="0"/>
          </a:p>
          <a:p>
            <a:endParaRPr lang="de-DE" altLang="de-DE" dirty="0"/>
          </a:p>
        </p:txBody>
      </p:sp>
    </p:spTree>
    <p:extLst>
      <p:ext uri="{BB962C8B-B14F-4D97-AF65-F5344CB8AC3E}">
        <p14:creationId xmlns:p14="http://schemas.microsoft.com/office/powerpoint/2010/main" val="4258696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de-DE" altLang="zh-CN" dirty="0" smtClean="0">
                <a:solidFill>
                  <a:srgbClr val="0E5772"/>
                </a:solidFill>
                <a:latin typeface="Arial" panose="020B0604020202020204" pitchFamily="34" charset="0"/>
                <a:cs typeface="Arial" panose="020B0604020202020204" pitchFamily="34" charset="0"/>
              </a:rPr>
              <a:t>Neue (alte) Weltmacht China</a:t>
            </a:r>
            <a:endParaRPr kumimoji="1" lang="zh-CN" altLang="en-US" dirty="0" smtClean="0">
              <a:cs typeface="Arial" panose="020B0604020202020204" pitchFamily="34" charset="0"/>
            </a:endParaRPr>
          </a:p>
        </p:txBody>
      </p:sp>
      <p:sp>
        <p:nvSpPr>
          <p:cNvPr id="2" name="Inhaltsplatzhalter 1"/>
          <p:cNvSpPr>
            <a:spLocks noGrp="1"/>
          </p:cNvSpPr>
          <p:nvPr>
            <p:ph idx="1"/>
          </p:nvPr>
        </p:nvSpPr>
        <p:spPr>
          <a:xfrm>
            <a:off x="457200" y="1600200"/>
            <a:ext cx="8229600" cy="5141168"/>
          </a:xfrm>
        </p:spPr>
        <p:txBody>
          <a:bodyPr>
            <a:normAutofit fontScale="77500" lnSpcReduction="20000"/>
          </a:bodyPr>
          <a:lstStyle/>
          <a:p>
            <a:pPr marL="0" indent="0" algn="just">
              <a:buNone/>
            </a:pPr>
            <a:r>
              <a:rPr lang="de-DE" dirty="0" smtClean="0"/>
              <a:t>Aufgrund </a:t>
            </a:r>
            <a:r>
              <a:rPr lang="de-DE" dirty="0"/>
              <a:t>historischer Erfahrungen und geographischer Gegebenheiten hat sich in China zur Achsenzeit (ca. 800-200 v. Chr.) eine Staatsphilosophie herausgebildet, die die „Reiche der Mitte“ zum kulturellen und politischen Zentrum „unter dem Himmel“ erklärten. </a:t>
            </a:r>
            <a:endParaRPr lang="de-DE" dirty="0" smtClean="0"/>
          </a:p>
          <a:p>
            <a:pPr marL="0" indent="0" algn="just">
              <a:buNone/>
            </a:pPr>
            <a:r>
              <a:rPr lang="de-DE" dirty="0" smtClean="0"/>
              <a:t>Absolutistische </a:t>
            </a:r>
            <a:r>
              <a:rPr lang="de-DE" dirty="0"/>
              <a:t>Macht des chinesischen Kaisers und Jahrtausende eines Tributsystems von benachbarten Reichen stützten dieses Selbstverständnis. </a:t>
            </a:r>
            <a:endParaRPr lang="de-DE" dirty="0" smtClean="0"/>
          </a:p>
          <a:p>
            <a:pPr marL="0" indent="0" algn="just">
              <a:buNone/>
            </a:pPr>
            <a:r>
              <a:rPr lang="de-DE" dirty="0" smtClean="0"/>
              <a:t>Aufgrund </a:t>
            </a:r>
            <a:r>
              <a:rPr lang="de-DE" dirty="0"/>
              <a:t>einer verschlafenen Industriellen Revolution verlor China seine Führungsrolle in der Welt, die es nun, dank einer rasanten wirtschaftlichen Aufholjagd und neuem ideologisch indoktriniertem Selbstbewusstsein wieder beansprucht. </a:t>
            </a:r>
            <a:endParaRPr lang="de-DE" dirty="0" smtClean="0"/>
          </a:p>
          <a:p>
            <a:pPr marL="0" indent="0" algn="just">
              <a:buNone/>
            </a:pPr>
            <a:r>
              <a:rPr lang="de-DE" dirty="0" smtClean="0"/>
              <a:t>Chinas </a:t>
            </a:r>
            <a:r>
              <a:rPr lang="de-DE" dirty="0"/>
              <a:t>Außenpolitik (Neue Seidenstraße, Afrika-Politik, Inseldispute im südchinesischen Meer) wird im Lichte der alten Idee des chinesischen Weltzentrums kritisch beleuchtet.</a:t>
            </a:r>
          </a:p>
        </p:txBody>
      </p:sp>
    </p:spTree>
    <p:extLst>
      <p:ext uri="{BB962C8B-B14F-4D97-AF65-F5344CB8AC3E}">
        <p14:creationId xmlns:p14="http://schemas.microsoft.com/office/powerpoint/2010/main" val="2257384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模块">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1786</Words>
  <Application>Microsoft Office PowerPoint</Application>
  <PresentationFormat>Bildschirmpräsentation (4:3)</PresentationFormat>
  <Paragraphs>216</Paragraphs>
  <Slides>25</Slides>
  <Notes>2</Notes>
  <HiddenSlides>0</HiddenSlides>
  <MMClips>0</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Larissa-Design</vt:lpstr>
      <vt:lpstr>Neue (alte) Weltmacht China </vt:lpstr>
      <vt:lpstr>1. Sitzung: Organisatorisches</vt:lpstr>
      <vt:lpstr>Sitzung 1</vt:lpstr>
      <vt:lpstr>Selbst-Vorstellung</vt:lpstr>
      <vt:lpstr>Selbst-Vorstellung</vt:lpstr>
      <vt:lpstr>Selbst-Vorstellung</vt:lpstr>
      <vt:lpstr>Erwartungen/ Einigung auf Lernziele</vt:lpstr>
      <vt:lpstr>Erwartungen/ Einigung auf Lernziele</vt:lpstr>
      <vt:lpstr>Neue (alte) Weltmacht China</vt:lpstr>
      <vt:lpstr>Neue (alte) Weltmacht China</vt:lpstr>
      <vt:lpstr>Neue (alte) Weltmacht China</vt:lpstr>
      <vt:lpstr>PowerPoint-Präsentation</vt:lpstr>
      <vt:lpstr>Neue (alte) Weltmacht China</vt:lpstr>
      <vt:lpstr>PowerPoint-Präsentation</vt:lpstr>
      <vt:lpstr>Neue (alte) Weltmacht China</vt:lpstr>
      <vt:lpstr>PowerPoint-Präsentation</vt:lpstr>
      <vt:lpstr>Neue (alte) Weltmacht China</vt:lpstr>
      <vt:lpstr>Neue (alte) Weltmacht China</vt:lpstr>
      <vt:lpstr>Neue (alte) Weltmacht China</vt:lpstr>
      <vt:lpstr>Neue (alte) Weltmacht China</vt:lpstr>
      <vt:lpstr>Neue (alte) Weltmacht China</vt:lpstr>
      <vt:lpstr>Neue (alte) Weltmacht China</vt:lpstr>
      <vt:lpstr>Neue (alte) Weltmacht China</vt:lpstr>
      <vt:lpstr>Neue (alte) Weltmacht China</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Chinesische Literatur  der Gegenwart</dc:title>
  <dc:creator>woesler</dc:creator>
  <cp:lastModifiedBy>_</cp:lastModifiedBy>
  <cp:revision>687</cp:revision>
  <dcterms:created xsi:type="dcterms:W3CDTF">2010-06-18T15:32:00Z</dcterms:created>
  <dcterms:modified xsi:type="dcterms:W3CDTF">2018-04-29T13:48:27Z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