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2" r:id="rId5"/>
    <p:sldId id="274" r:id="rId6"/>
    <p:sldId id="272" r:id="rId7"/>
    <p:sldId id="291" r:id="rId8"/>
    <p:sldId id="292" r:id="rId9"/>
    <p:sldId id="293" r:id="rId10"/>
    <p:sldId id="285" r:id="rId11"/>
    <p:sldId id="277" r:id="rId12"/>
    <p:sldId id="295" r:id="rId13"/>
    <p:sldId id="294" r:id="rId14"/>
    <p:sldId id="296" r:id="rId15"/>
    <p:sldId id="297" r:id="rId16"/>
    <p:sldId id="298" r:id="rId17"/>
    <p:sldId id="299" r:id="rId18"/>
    <p:sldId id="300" r:id="rId19"/>
    <p:sldId id="28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946B"/>
    <a:srgbClr val="8C2C2C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3C7FC-3CC8-4214-AAB7-B272A27C17B9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51CE-A8AC-4D3B-9A1F-4813FF819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2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7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5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5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5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7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4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39C1-9380-4261-8626-06D21037FD93}" type="datetimeFigureOut">
              <a:rPr lang="zh-CN" altLang="en-US" smtClean="0"/>
              <a:t>2020/10/4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95DCD-43B4-443A-AEF0-1193313C17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15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6.xml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slide" Target="slide10.xml"/><Relationship Id="rId5" Type="http://schemas.openxmlformats.org/officeDocument/2006/relationships/image" Target="../media/image8.jpg"/><Relationship Id="rId10" Type="http://schemas.openxmlformats.org/officeDocument/2006/relationships/slide" Target="slide8.xml"/><Relationship Id="rId4" Type="http://schemas.openxmlformats.org/officeDocument/2006/relationships/image" Target="../media/image7.jpg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37660" r="12872" b="44468"/>
          <a:stretch/>
        </p:blipFill>
        <p:spPr>
          <a:xfrm>
            <a:off x="1845012" y="2816157"/>
            <a:ext cx="9377464" cy="1225685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7061923" y="5275379"/>
            <a:ext cx="171109" cy="168879"/>
          </a:xfrm>
          <a:custGeom>
            <a:avLst/>
            <a:gdLst>
              <a:gd name="connsiteX0" fmla="*/ 68531 w 399271"/>
              <a:gd name="connsiteY0" fmla="*/ 20364 h 535930"/>
              <a:gd name="connsiteX1" fmla="*/ 68531 w 399271"/>
              <a:gd name="connsiteY1" fmla="*/ 20364 h 535930"/>
              <a:gd name="connsiteX2" fmla="*/ 58803 w 399271"/>
              <a:gd name="connsiteY2" fmla="*/ 107913 h 535930"/>
              <a:gd name="connsiteX3" fmla="*/ 39348 w 399271"/>
              <a:gd name="connsiteY3" fmla="*/ 137096 h 535930"/>
              <a:gd name="connsiteX4" fmla="*/ 29620 w 399271"/>
              <a:gd name="connsiteY4" fmla="*/ 166279 h 535930"/>
              <a:gd name="connsiteX5" fmla="*/ 19893 w 399271"/>
              <a:gd name="connsiteY5" fmla="*/ 234372 h 535930"/>
              <a:gd name="connsiteX6" fmla="*/ 10165 w 399271"/>
              <a:gd name="connsiteY6" fmla="*/ 263555 h 535930"/>
              <a:gd name="connsiteX7" fmla="*/ 437 w 399271"/>
              <a:gd name="connsiteY7" fmla="*/ 312194 h 535930"/>
              <a:gd name="connsiteX8" fmla="*/ 29620 w 399271"/>
              <a:gd name="connsiteY8" fmla="*/ 477564 h 535930"/>
              <a:gd name="connsiteX9" fmla="*/ 58803 w 399271"/>
              <a:gd name="connsiteY9" fmla="*/ 497019 h 535930"/>
              <a:gd name="connsiteX10" fmla="*/ 78258 w 399271"/>
              <a:gd name="connsiteY10" fmla="*/ 516475 h 535930"/>
              <a:gd name="connsiteX11" fmla="*/ 136624 w 399271"/>
              <a:gd name="connsiteY11" fmla="*/ 535930 h 535930"/>
              <a:gd name="connsiteX12" fmla="*/ 233901 w 399271"/>
              <a:gd name="connsiteY12" fmla="*/ 526202 h 535930"/>
              <a:gd name="connsiteX13" fmla="*/ 263084 w 399271"/>
              <a:gd name="connsiteY13" fmla="*/ 506747 h 535930"/>
              <a:gd name="connsiteX14" fmla="*/ 301995 w 399271"/>
              <a:gd name="connsiteY14" fmla="*/ 487292 h 535930"/>
              <a:gd name="connsiteX15" fmla="*/ 370088 w 399271"/>
              <a:gd name="connsiteY15" fmla="*/ 409470 h 535930"/>
              <a:gd name="connsiteX16" fmla="*/ 379816 w 399271"/>
              <a:gd name="connsiteY16" fmla="*/ 370560 h 535930"/>
              <a:gd name="connsiteX17" fmla="*/ 399271 w 399271"/>
              <a:gd name="connsiteY17" fmla="*/ 312194 h 535930"/>
              <a:gd name="connsiteX18" fmla="*/ 379816 w 399271"/>
              <a:gd name="connsiteY18" fmla="*/ 107913 h 535930"/>
              <a:gd name="connsiteX19" fmla="*/ 350633 w 399271"/>
              <a:gd name="connsiteY19" fmla="*/ 49547 h 535930"/>
              <a:gd name="connsiteX20" fmla="*/ 321450 w 399271"/>
              <a:gd name="connsiteY20" fmla="*/ 20364 h 535930"/>
              <a:gd name="connsiteX21" fmla="*/ 272812 w 399271"/>
              <a:gd name="connsiteY21" fmla="*/ 10636 h 535930"/>
              <a:gd name="connsiteX22" fmla="*/ 243629 w 399271"/>
              <a:gd name="connsiteY22" fmla="*/ 909 h 535930"/>
              <a:gd name="connsiteX23" fmla="*/ 87986 w 399271"/>
              <a:gd name="connsiteY23" fmla="*/ 30092 h 535930"/>
              <a:gd name="connsiteX24" fmla="*/ 68531 w 399271"/>
              <a:gd name="connsiteY24" fmla="*/ 20364 h 53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9271" h="535930">
                <a:moveTo>
                  <a:pt x="68531" y="20364"/>
                </a:moveTo>
                <a:lnTo>
                  <a:pt x="68531" y="20364"/>
                </a:lnTo>
                <a:cubicBezTo>
                  <a:pt x="65288" y="49547"/>
                  <a:pt x="65924" y="79427"/>
                  <a:pt x="58803" y="107913"/>
                </a:cubicBezTo>
                <a:cubicBezTo>
                  <a:pt x="55967" y="119255"/>
                  <a:pt x="44576" y="126639"/>
                  <a:pt x="39348" y="137096"/>
                </a:cubicBezTo>
                <a:cubicBezTo>
                  <a:pt x="34762" y="146267"/>
                  <a:pt x="32863" y="156551"/>
                  <a:pt x="29620" y="166279"/>
                </a:cubicBezTo>
                <a:cubicBezTo>
                  <a:pt x="26378" y="188977"/>
                  <a:pt x="24390" y="211889"/>
                  <a:pt x="19893" y="234372"/>
                </a:cubicBezTo>
                <a:cubicBezTo>
                  <a:pt x="17882" y="244427"/>
                  <a:pt x="12652" y="253607"/>
                  <a:pt x="10165" y="263555"/>
                </a:cubicBezTo>
                <a:cubicBezTo>
                  <a:pt x="6155" y="279595"/>
                  <a:pt x="3680" y="295981"/>
                  <a:pt x="437" y="312194"/>
                </a:cubicBezTo>
                <a:cubicBezTo>
                  <a:pt x="4305" y="366341"/>
                  <a:pt x="-13360" y="434584"/>
                  <a:pt x="29620" y="477564"/>
                </a:cubicBezTo>
                <a:cubicBezTo>
                  <a:pt x="37887" y="485831"/>
                  <a:pt x="49674" y="489716"/>
                  <a:pt x="58803" y="497019"/>
                </a:cubicBezTo>
                <a:cubicBezTo>
                  <a:pt x="65965" y="502748"/>
                  <a:pt x="70055" y="512373"/>
                  <a:pt x="78258" y="516475"/>
                </a:cubicBezTo>
                <a:cubicBezTo>
                  <a:pt x="96601" y="525646"/>
                  <a:pt x="136624" y="535930"/>
                  <a:pt x="136624" y="535930"/>
                </a:cubicBezTo>
                <a:cubicBezTo>
                  <a:pt x="169050" y="532687"/>
                  <a:pt x="202148" y="533530"/>
                  <a:pt x="233901" y="526202"/>
                </a:cubicBezTo>
                <a:cubicBezTo>
                  <a:pt x="245293" y="523573"/>
                  <a:pt x="252933" y="512547"/>
                  <a:pt x="263084" y="506747"/>
                </a:cubicBezTo>
                <a:cubicBezTo>
                  <a:pt x="275675" y="499553"/>
                  <a:pt x="289025" y="493777"/>
                  <a:pt x="301995" y="487292"/>
                </a:cubicBezTo>
                <a:cubicBezTo>
                  <a:pt x="358900" y="430386"/>
                  <a:pt x="337915" y="457731"/>
                  <a:pt x="370088" y="409470"/>
                </a:cubicBezTo>
                <a:cubicBezTo>
                  <a:pt x="373331" y="396500"/>
                  <a:pt x="375974" y="383365"/>
                  <a:pt x="379816" y="370560"/>
                </a:cubicBezTo>
                <a:cubicBezTo>
                  <a:pt x="385709" y="350917"/>
                  <a:pt x="399271" y="312194"/>
                  <a:pt x="399271" y="312194"/>
                </a:cubicBezTo>
                <a:cubicBezTo>
                  <a:pt x="392295" y="193597"/>
                  <a:pt x="402081" y="185837"/>
                  <a:pt x="379816" y="107913"/>
                </a:cubicBezTo>
                <a:cubicBezTo>
                  <a:pt x="372186" y="81209"/>
                  <a:pt x="369168" y="71790"/>
                  <a:pt x="350633" y="49547"/>
                </a:cubicBezTo>
                <a:cubicBezTo>
                  <a:pt x="341826" y="38979"/>
                  <a:pt x="333755" y="26516"/>
                  <a:pt x="321450" y="20364"/>
                </a:cubicBezTo>
                <a:cubicBezTo>
                  <a:pt x="306662" y="12970"/>
                  <a:pt x="288852" y="14646"/>
                  <a:pt x="272812" y="10636"/>
                </a:cubicBezTo>
                <a:cubicBezTo>
                  <a:pt x="262864" y="8149"/>
                  <a:pt x="253357" y="4151"/>
                  <a:pt x="243629" y="909"/>
                </a:cubicBezTo>
                <a:cubicBezTo>
                  <a:pt x="98279" y="11290"/>
                  <a:pt x="139625" y="-21547"/>
                  <a:pt x="87986" y="30092"/>
                </a:cubicBezTo>
                <a:lnTo>
                  <a:pt x="68531" y="20364"/>
                </a:lnTo>
                <a:close/>
              </a:path>
            </a:pathLst>
          </a:custGeom>
          <a:solidFill>
            <a:srgbClr val="8C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23025" y="1338829"/>
            <a:ext cx="7877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and Calligraphy</a:t>
            </a:r>
          </a:p>
          <a:p>
            <a:r>
              <a:rPr lang="en-US" altLang="zh-CN" dirty="0" smtClean="0"/>
              <a:t>                               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----The Evolution of Calligraphy</a:t>
            </a:r>
            <a:endParaRPr lang="zh-C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943" y="5028759"/>
            <a:ext cx="3272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 Shuangling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肖双玲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Wang Xuan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王轩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t="27234" r="41356" b="38865"/>
          <a:stretch/>
        </p:blipFill>
        <p:spPr>
          <a:xfrm>
            <a:off x="5330121" y="2743598"/>
            <a:ext cx="1531757" cy="13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5927" y="492369"/>
            <a:ext cx="46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Chapter 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6591" y="3010486"/>
            <a:ext cx="7779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Calligraphy</a:t>
            </a:r>
            <a:endParaRPr lang="zh-CN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1174" y="-3615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5" t="14950" r="10454" b="31043"/>
          <a:stretch/>
        </p:blipFill>
        <p:spPr>
          <a:xfrm rot="5106185">
            <a:off x="-1298973" y="2859075"/>
            <a:ext cx="5450388" cy="2012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588" y="402605"/>
            <a:ext cx="4541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Calligraphy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1204" y="1418275"/>
            <a:ext cx="5687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Oracle Bone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Inscriptions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（甲骨文）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Bronze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Inscription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（钟鼎文）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Seal script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（篆书）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Clerical script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（隶书）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Cursive script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（草书）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Running script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（行书）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Regular script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（楷书）</a:t>
            </a:r>
            <a:endParaRPr lang="en-US" altLang="zh-CN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6597748" y="2954216"/>
            <a:ext cx="1259053" cy="32215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856801" y="4380301"/>
            <a:ext cx="4452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</a:t>
            </a:r>
            <a:r>
              <a:rPr lang="en-US" altLang="zh-CN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categories </a:t>
            </a:r>
            <a:r>
              <a:rPr lang="en-US" altLang="zh-CN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Chinese calligraphy</a:t>
            </a:r>
            <a:endParaRPr lang="zh-CN" altLang="en-US" sz="2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97221" y="675252"/>
            <a:ext cx="798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1.Oracle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Inscriptions</a:t>
            </a:r>
            <a:r>
              <a:rPr lang="zh-CN" alt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（甲骨文）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18" y="2296484"/>
            <a:ext cx="7005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bone inscriptions are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divinatory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（占卜的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scripts carved on turtle shells, and animal bones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after the shells and bones were used for the practice of divination.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characters of the Shang dynasty of Yin before1300 B.C.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characters are essentially </a:t>
            </a:r>
            <a:r>
              <a:rPr lang="en-US" altLang="zh-CN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pictographic</a:t>
            </a:r>
            <a:r>
              <a:rPr lang="zh-CN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（象形文字的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but are formed by reorganizing their </a:t>
            </a:r>
            <a:r>
              <a:rPr lang="en-US" altLang="zh-CN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strokes</a:t>
            </a:r>
            <a:r>
              <a:rPr lang="zh-CN" alt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（笔画</a:t>
            </a:r>
            <a:r>
              <a:rPr lang="zh-CN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the earliest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（篆书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China.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44" y="101249"/>
            <a:ext cx="3325544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44" y="3212174"/>
            <a:ext cx="3007077" cy="29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92844" y="5976983"/>
            <a:ext cx="3620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Inscriptions on bone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2.Bronze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Inscription 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（钟鼎文）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318" y="2449555"/>
            <a:ext cx="70057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eight hundred years between the end of Shang dynasty and the period of Spring and Autumn and the Warring States, there appeared words carved or inscribed on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bronze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wares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（青铜器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bells and dings, known as bronze inscriptions, bell and ding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inscriptions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443" y="506437"/>
            <a:ext cx="3159477" cy="235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97" y="3474710"/>
            <a:ext cx="3974099" cy="298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81272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3.Seal </a:t>
            </a:r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 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（篆书）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318" y="2252246"/>
            <a:ext cx="7005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Seal script includes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 seal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（大篆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 seal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（小篆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Writing of a seal script is complicated. Such an inconvenience led to the seal script gradually being replaced by other types of scripts.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Meanwhile, the seal script lost its practical function although its aesthetic function has been preserved. It has become the script of pure aesthetics up until the present day.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949" y="1733747"/>
            <a:ext cx="4328160" cy="436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81272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4.Clerical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（隶书）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318" y="2178845"/>
            <a:ext cx="7005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emergence of the clerical script ended the era of ancient writing that had spanned nearly two thousand years, while opening a new generation for calligraphic art which looked for beautification.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most apparent feature of the clerical script is that the beginning of horizontal lines is akin to the head of a silkworm while the finish is akin to the tail of a wild goose and that its form appears flat and square, as if the characters were gliding in the sky.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1029195"/>
            <a:ext cx="4310728" cy="229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3537590"/>
            <a:ext cx="4134770" cy="300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81272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5.Cursive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 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（草书）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318" y="2154135"/>
            <a:ext cx="70057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“cursive script”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Xu Shen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refers to semi cursive script. Semi cursive script,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spurred by the need for speed writing in clerical script, is a form of calligraphy facilitating writing with ease and speed.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It preserves the feature of the wild goose’s tails of clerical script while changing the angular turning point into a round one.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terms of layout, each word is independent with no coherence between each other.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49" y="277252"/>
            <a:ext cx="3418448" cy="632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60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12460" y="256209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6.Running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 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（行书）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6750" y="2316517"/>
            <a:ext cx="700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Running script had already been formed in the late Eastern Han dynasty, reaching its prime in the Eastern </a:t>
            </a:r>
            <a:r>
              <a:rPr lang="en-US" altLang="zh-CN" sz="2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dynasty. Its style moderates between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（楷书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2000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cursive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（草书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it is more free-flowing than the orderly regular script while more easily recognized than the spontaneous cursive script. It was thus widely used.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272" y="1400626"/>
            <a:ext cx="4310728" cy="469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5118" y="244955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712460" y="2562095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35118" y="675252"/>
            <a:ext cx="693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7.Regular </a:t>
            </a:r>
            <a:r>
              <a:rPr lang="en-US" altLang="zh-C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 </a:t>
            </a:r>
            <a:r>
              <a:rPr lang="zh-CN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（楷书）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80" y="2139705"/>
            <a:ext cx="7005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Regular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 is a regular </a:t>
            </a:r>
            <a:r>
              <a:rPr lang="en-US" altLang="zh-CN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typeface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zh-CN" altLang="en-US" sz="2000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字体</a:t>
            </a:r>
            <a:r>
              <a:rPr lang="zh-CN" altLang="en-US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evolved from clerical script. 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turns from being flat to square and regular.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Regular script began to bud in the late Han dynasty, gaining momentum in Wei-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North and South dynasties and reaching its prime in the Tang dynasty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script has remained in use until now and is the fundamental skill people must learn well in their study of calligraphy.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60" y="1825186"/>
            <a:ext cx="4426634" cy="417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37660" r="12872" b="44468"/>
          <a:stretch/>
        </p:blipFill>
        <p:spPr>
          <a:xfrm>
            <a:off x="1845012" y="2816157"/>
            <a:ext cx="9377464" cy="12256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26202" y="1640392"/>
            <a:ext cx="7329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Thank You!</a:t>
            </a:r>
            <a:endParaRPr kumimoji="0" lang="en-US" altLang="zh-CN" sz="96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27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1" t="28085" r="42235" b="39574"/>
          <a:stretch/>
        </p:blipFill>
        <p:spPr>
          <a:xfrm>
            <a:off x="5615153" y="456581"/>
            <a:ext cx="1147865" cy="1234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59458" y="323557"/>
            <a:ext cx="378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Content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01585" y="237781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98826" y="401843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8" y="2377819"/>
            <a:ext cx="735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Brief Introduction 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of </a:t>
            </a:r>
            <a:r>
              <a:rPr lang="en-US" altLang="zh-CN" sz="2800" b="1" i="1" dirty="0" smtClean="0"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Chinese Calligraphy</a:t>
            </a:r>
            <a:endParaRPr lang="zh-CN" altLang="en-US" sz="2800" b="1" i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2291" y="3956884"/>
            <a:ext cx="670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Evolution of Calligraphy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2291" y="4647925"/>
            <a:ext cx="534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208" y="3010486"/>
            <a:ext cx="450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What is calligraphy?</a:t>
            </a:r>
          </a:p>
          <a:p>
            <a:r>
              <a:rPr lang="en-US" altLang="zh-CN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Tools for calligraphy</a:t>
            </a:r>
            <a:endParaRPr lang="zh-CN" altLang="en-US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8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t="27234" r="41356" b="38865"/>
          <a:stretch/>
        </p:blipFill>
        <p:spPr>
          <a:xfrm>
            <a:off x="5330121" y="2743598"/>
            <a:ext cx="1531757" cy="13264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0670" y="745588"/>
            <a:ext cx="5891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Chapter 1</a:t>
            </a:r>
            <a:endParaRPr lang="zh-CN" altLang="en-US" sz="5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8151" y="2890581"/>
            <a:ext cx="10001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Introduction of Chinese Calligraphy</a:t>
            </a:r>
          </a:p>
        </p:txBody>
      </p:sp>
    </p:spTree>
    <p:extLst>
      <p:ext uri="{BB962C8B-B14F-4D97-AF65-F5344CB8AC3E}">
        <p14:creationId xmlns:p14="http://schemas.microsoft.com/office/powerpoint/2010/main" val="24670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72410" y="1325303"/>
            <a:ext cx="2597284" cy="4844375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62708" y="555862"/>
            <a:ext cx="5977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1.1 What is Calligraphy?</a:t>
            </a:r>
            <a:endParaRPr lang="zh-CN" altLang="en-US" sz="44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1174" y="1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62708" y="1632859"/>
            <a:ext cx="839841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   Chinese calligraphy is a traditional art of Chinese characters writing   with a long history and particular national features. It is a unique form of art that came into existence with the birth of Chinese characters, and has been widely practiced throughout China to this day</a:t>
            </a:r>
            <a:r>
              <a:rPr lang="en-US" altLang="zh-CN" dirty="0" smtClean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.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“Shufa” is the Chinese version of calligraphy. </a:t>
            </a:r>
            <a:endParaRPr lang="zh-CN" altLang="en-US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1517879"/>
            <a:ext cx="8767847" cy="50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8" t="24377" r="39924" b="27408"/>
          <a:stretch/>
        </p:blipFill>
        <p:spPr>
          <a:xfrm>
            <a:off x="-1283854" y="1699491"/>
            <a:ext cx="2900218" cy="3306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8" t="24377" r="39924" b="27408"/>
          <a:stretch/>
        </p:blipFill>
        <p:spPr>
          <a:xfrm>
            <a:off x="10741891" y="1775691"/>
            <a:ext cx="2900218" cy="330661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39684" y="311436"/>
            <a:ext cx="773611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1.2 Tools for calligraphy</a:t>
            </a:r>
            <a:endParaRPr lang="zh-CN" altLang="en-US" sz="44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143" y="1598441"/>
            <a:ext cx="127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Paper</a:t>
            </a:r>
            <a:endParaRPr lang="en-US" altLang="zh-CN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88" y="1564464"/>
            <a:ext cx="3726312" cy="25734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82" y="819620"/>
            <a:ext cx="3071030" cy="30570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09" y="4238583"/>
            <a:ext cx="2981482" cy="18574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89" y="4238583"/>
            <a:ext cx="3349901" cy="22193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39086" y="819620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I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nk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9086" y="467360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Brush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144" y="4673600"/>
            <a:ext cx="171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Ink Slab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右箭头 19">
            <a:hlinkClick r:id="rId11" action="ppaction://hlinksldjump"/>
          </p:cNvPr>
          <p:cNvSpPr/>
          <p:nvPr/>
        </p:nvSpPr>
        <p:spPr>
          <a:xfrm>
            <a:off x="11437256" y="6376616"/>
            <a:ext cx="385463" cy="245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138835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69143" y="675251"/>
            <a:ext cx="163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6" y="2742412"/>
            <a:ext cx="48111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Paper is one of the four major Chinese inventions. Paper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produced in Xuan county of Anhui province is the most famous, known as “xuan paper.” Xuan paper can express the elegance of ink.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80" y="722535"/>
            <a:ext cx="3690186" cy="215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79" y="3617743"/>
            <a:ext cx="3866811" cy="267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82" y="943469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138835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69143" y="675251"/>
            <a:ext cx="1631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5" y="2309932"/>
            <a:ext cx="48111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ingredients for the making of ink originate from burned palm twigs or the smoke from tar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But the process of ink grinding requires time and patience, thus, this process is able to make people stay calm and enter a state of mind suitable for calligraphy.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63" y="407176"/>
            <a:ext cx="3533042" cy="28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619" y="3942740"/>
            <a:ext cx="3783330" cy="24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8" y="943469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61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138835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69143" y="675251"/>
            <a:ext cx="216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 Slab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4" y="2762229"/>
            <a:ext cx="481115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   An Ink slab is an essential for ink grinding and writing. Ink slabs appear in many varieties but ordinary slabs are made from stone-hitting.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156" y="675251"/>
            <a:ext cx="3448592" cy="237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395" y="3703224"/>
            <a:ext cx="3676113" cy="246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8" y="943469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8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138835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007881" y="2562096"/>
            <a:ext cx="0" cy="2704289"/>
          </a:xfrm>
          <a:prstGeom prst="line">
            <a:avLst/>
          </a:prstGeom>
          <a:ln w="12700">
            <a:solidFill>
              <a:srgbClr val="B39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911174" y="0"/>
            <a:ext cx="369652" cy="223735"/>
          </a:xfrm>
          <a:prstGeom prst="rect">
            <a:avLst/>
          </a:prstGeom>
          <a:solidFill>
            <a:srgbClr val="B3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69143" y="675251"/>
            <a:ext cx="216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Brush</a:t>
            </a:r>
            <a:endParaRPr lang="zh-CN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43" y="2511580"/>
            <a:ext cx="4811151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Chinese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brushes are made of animal hair being soft and flexible.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controlling the pressing or raising of the brush, the calligrapher delivers a feeling of brush thickness or fineness, of feather-weight or of heavy-strength.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70" y="392547"/>
            <a:ext cx="3350162" cy="30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70" y="3703224"/>
            <a:ext cx="3705787" cy="26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8" y="943469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894</Words>
  <Application>Microsoft Office PowerPoint</Application>
  <PresentationFormat>自定义</PresentationFormat>
  <Paragraphs>62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DELL</cp:lastModifiedBy>
  <cp:revision>86</cp:revision>
  <dcterms:created xsi:type="dcterms:W3CDTF">2020-06-27T07:35:23Z</dcterms:created>
  <dcterms:modified xsi:type="dcterms:W3CDTF">2020-10-04T12:37:09Z</dcterms:modified>
</cp:coreProperties>
</file>