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Lst>
  <p:notesMasterIdLst>
    <p:notesMasterId r:id="rId5"/>
  </p:notesMasterIdLst>
  <p:sldIdLst>
    <p:sldId id="256" r:id="rId4"/>
    <p:sldId id="257" r:id="rId6"/>
    <p:sldId id="258" r:id="rId7"/>
    <p:sldId id="275" r:id="rId8"/>
    <p:sldId id="273" r:id="rId9"/>
    <p:sldId id="300" r:id="rId10"/>
    <p:sldId id="298" r:id="rId11"/>
    <p:sldId id="288" r:id="rId12"/>
    <p:sldId id="278" r:id="rId13"/>
    <p:sldId id="289" r:id="rId14"/>
    <p:sldId id="306" r:id="rId15"/>
    <p:sldId id="307" r:id="rId16"/>
    <p:sldId id="287" r:id="rId17"/>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9CA4"/>
    <a:srgbClr val="5E9AA4"/>
    <a:srgbClr val="F8F8F8"/>
    <a:srgbClr val="F6F6F6"/>
    <a:srgbClr val="F3F3F3"/>
    <a:srgbClr val="EAF4FC"/>
    <a:srgbClr val="EBF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showGuides="1">
      <p:cViewPr varScale="1">
        <p:scale>
          <a:sx n="68" d="100"/>
          <a:sy n="68" d="100"/>
        </p:scale>
        <p:origin x="816" y="72"/>
      </p:cViewPr>
      <p:guideLst>
        <p:guide orient="horz" pos="2160"/>
        <p:guide pos="385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1" Type="http://schemas.openxmlformats.org/officeDocument/2006/relationships/tags" Target="tags/tag13.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0DA89D-D1C7-46D8-9BD3-91B12D023DC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0B348-55DC-4DDE-8903-8ED005C64A7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F0B348-55DC-4DDE-8903-8ED005C64A7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F0B348-55DC-4DDE-8903-8ED005C64A7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F0B348-55DC-4DDE-8903-8ED005C64A7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F0B348-55DC-4DDE-8903-8ED005C64A7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F0B348-55DC-4DDE-8903-8ED005C64A7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F0B348-55DC-4DDE-8903-8ED005C64A7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F0B348-55DC-4DDE-8903-8ED005C64A7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F0B348-55DC-4DDE-8903-8ED005C64A7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F0B348-55DC-4DDE-8903-8ED005C64A7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F0B348-55DC-4DDE-8903-8ED005C64A7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1889B0E-7277-4B2B-9460-D46686A2D5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9EB3F0-1E78-407B-95EE-97E111C59A7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1889B0E-7277-4B2B-9460-D46686A2D5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9EB3F0-1E78-407B-95EE-97E111C59A7A}" type="slidenum">
              <a:rPr lang="zh-CN" altLang="en-US" smtClean="0"/>
            </a:fld>
            <a:endParaRPr lang="zh-CN" altLang="en-US"/>
          </a:p>
        </p:txBody>
      </p:sp>
      <p:sp>
        <p:nvSpPr>
          <p:cNvPr id="7" name="矩形 6"/>
          <p:cNvSpPr/>
          <p:nvPr userDrawn="1"/>
        </p:nvSpPr>
        <p:spPr>
          <a:xfrm>
            <a:off x="0" y="0"/>
            <a:ext cx="121920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2567" t="17977" r="31306" b="39323"/>
          <a:stretch>
            <a:fillRect/>
          </a:stretch>
        </p:blipFill>
        <p:spPr>
          <a:xfrm>
            <a:off x="1" y="1"/>
            <a:ext cx="1391478" cy="105856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7280" t="39363" b="25010"/>
          <a:stretch>
            <a:fillRect/>
          </a:stretch>
        </p:blipFill>
        <p:spPr>
          <a:xfrm flipH="1">
            <a:off x="9541562" y="6082748"/>
            <a:ext cx="2650438" cy="77525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1889B0E-7277-4B2B-9460-D46686A2D5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9EB3F0-1E78-407B-95EE-97E111C59A7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1889B0E-7277-4B2B-9460-D46686A2D5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9EB3F0-1E78-407B-95EE-97E111C59A7A}" type="slidenum">
              <a:rPr lang="zh-CN" altLang="en-US" smtClean="0"/>
            </a:fld>
            <a:endParaRPr lang="zh-CN" altLang="en-US"/>
          </a:p>
        </p:txBody>
      </p:sp>
      <p:sp>
        <p:nvSpPr>
          <p:cNvPr id="7" name="矩形 6"/>
          <p:cNvSpPr/>
          <p:nvPr userDrawn="1"/>
        </p:nvSpPr>
        <p:spPr>
          <a:xfrm>
            <a:off x="0" y="0"/>
            <a:ext cx="121920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2567" t="17977" r="31306" b="39323"/>
          <a:stretch>
            <a:fillRect/>
          </a:stretch>
        </p:blipFill>
        <p:spPr>
          <a:xfrm>
            <a:off x="1" y="1"/>
            <a:ext cx="1391478" cy="105856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7280" t="39363" b="25010"/>
          <a:stretch>
            <a:fillRect/>
          </a:stretch>
        </p:blipFill>
        <p:spPr>
          <a:xfrm flipH="1">
            <a:off x="9541562" y="6082748"/>
            <a:ext cx="2650438" cy="7752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89B0E-7277-4B2B-9460-D46686A2D54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EB3F0-1E78-407B-95EE-97E111C59A7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89B0E-7277-4B2B-9460-D46686A2D54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EB3F0-1E78-407B-95EE-97E111C59A7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jpeg"/><Relationship Id="rId2" Type="http://schemas.openxmlformats.org/officeDocument/2006/relationships/tags" Target="../tags/tag12.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image" Target="../media/image8.jpeg"/><Relationship Id="rId8" Type="http://schemas.openxmlformats.org/officeDocument/2006/relationships/image" Target="../media/image7.jpe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6.png"/><Relationship Id="rId15" Type="http://schemas.openxmlformats.org/officeDocument/2006/relationships/notesSlide" Target="../notesSlides/notesSlide4.xml"/><Relationship Id="rId14" Type="http://schemas.openxmlformats.org/officeDocument/2006/relationships/slideLayout" Target="../slideLayouts/slideLayout2.xml"/><Relationship Id="rId13" Type="http://schemas.openxmlformats.org/officeDocument/2006/relationships/image" Target="../media/image12.jpeg"/><Relationship Id="rId12" Type="http://schemas.openxmlformats.org/officeDocument/2006/relationships/image" Target="../media/image11.jpeg"/><Relationship Id="rId11" Type="http://schemas.openxmlformats.org/officeDocument/2006/relationships/image" Target="../media/image10.jpeg"/><Relationship Id="rId10" Type="http://schemas.openxmlformats.org/officeDocument/2006/relationships/image" Target="../media/image9.jpe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12567" t="17977" r="31306" b="39323"/>
          <a:stretch>
            <a:fillRect/>
          </a:stretch>
        </p:blipFill>
        <p:spPr>
          <a:xfrm>
            <a:off x="0" y="0"/>
            <a:ext cx="3058267" cy="2326562"/>
          </a:xfrm>
          <a:prstGeom prst="rect">
            <a:avLst/>
          </a:prstGeom>
        </p:spPr>
      </p:pic>
      <p:pic>
        <p:nvPicPr>
          <p:cNvPr id="18" name="图片 17"/>
          <p:cNvPicPr>
            <a:picLocks noChangeAspect="1"/>
          </p:cNvPicPr>
          <p:nvPr/>
        </p:nvPicPr>
        <p:blipFill rotWithShape="1">
          <a:blip r:embed="rId2">
            <a:extLst>
              <a:ext uri="{28A0092B-C50C-407E-A947-70E740481C1C}">
                <a14:useLocalDpi xmlns:a14="http://schemas.microsoft.com/office/drawing/2010/main" val="0"/>
              </a:ext>
            </a:extLst>
          </a:blip>
          <a:srcRect t="55502"/>
          <a:stretch>
            <a:fillRect/>
          </a:stretch>
        </p:blipFill>
        <p:spPr>
          <a:xfrm>
            <a:off x="2637183" y="1078504"/>
            <a:ext cx="9554817" cy="5779495"/>
          </a:xfrm>
          <a:prstGeom prst="rect">
            <a:avLst/>
          </a:prstGeom>
        </p:spPr>
      </p:pic>
      <p:sp>
        <p:nvSpPr>
          <p:cNvPr id="15" name="文本框 14"/>
          <p:cNvSpPr txBox="1"/>
          <p:nvPr/>
        </p:nvSpPr>
        <p:spPr>
          <a:xfrm>
            <a:off x="1981200" y="1508125"/>
            <a:ext cx="8230235" cy="2553335"/>
          </a:xfrm>
          <a:prstGeom prst="rect">
            <a:avLst/>
          </a:prstGeom>
          <a:noFill/>
        </p:spPr>
        <p:txBody>
          <a:bodyPr wrap="square" rtlCol="0">
            <a:spAutoFit/>
          </a:bodyPr>
          <a:lstStyle/>
          <a:p>
            <a:pPr algn="ctr"/>
            <a:r>
              <a:rPr lang="en-US" altLang="zh-CN" sz="8000" dirty="0">
                <a:solidFill>
                  <a:schemeClr val="tx1">
                    <a:lumMod val="65000"/>
                    <a:lumOff val="35000"/>
                  </a:schemeClr>
                </a:solidFill>
                <a:latin typeface="方正舒体" panose="02010601030101010101" charset="-122"/>
                <a:ea typeface="方正舒体" panose="02010601030101010101" charset="-122"/>
              </a:rPr>
              <a:t>The Art of Chinese Cooking</a:t>
            </a:r>
            <a:endParaRPr lang="en-US" altLang="zh-CN" sz="8000" dirty="0">
              <a:solidFill>
                <a:schemeClr val="tx1">
                  <a:lumMod val="65000"/>
                  <a:lumOff val="35000"/>
                </a:schemeClr>
              </a:solidFill>
              <a:latin typeface="方正舒体" panose="02010601030101010101" charset="-122"/>
              <a:ea typeface="方正舒体" panose="02010601030101010101" charset="-122"/>
            </a:endParaRPr>
          </a:p>
        </p:txBody>
      </p:sp>
      <p:pic>
        <p:nvPicPr>
          <p:cNvPr id="35" name="图片 34"/>
          <p:cNvPicPr>
            <a:picLocks noChangeAspect="1"/>
          </p:cNvPicPr>
          <p:nvPr/>
        </p:nvPicPr>
        <p:blipFill rotWithShape="1">
          <a:blip r:embed="rId1">
            <a:extLst>
              <a:ext uri="{28A0092B-C50C-407E-A947-70E740481C1C}">
                <a14:useLocalDpi xmlns:a14="http://schemas.microsoft.com/office/drawing/2010/main" val="0"/>
              </a:ext>
            </a:extLst>
          </a:blip>
          <a:srcRect l="33355" t="56926" r="16563" b="-14400"/>
          <a:stretch>
            <a:fillRect/>
          </a:stretch>
        </p:blipFill>
        <p:spPr>
          <a:xfrm>
            <a:off x="7517765" y="447040"/>
            <a:ext cx="3749040" cy="1432560"/>
          </a:xfrm>
          <a:prstGeom prst="rect">
            <a:avLst/>
          </a:prstGeom>
        </p:spPr>
      </p:pic>
      <p:pic>
        <p:nvPicPr>
          <p:cNvPr id="45" name="图片 44"/>
          <p:cNvPicPr>
            <a:picLocks noChangeAspect="1"/>
          </p:cNvPicPr>
          <p:nvPr/>
        </p:nvPicPr>
        <p:blipFill rotWithShape="1">
          <a:blip r:embed="rId3">
            <a:extLst>
              <a:ext uri="{28A0092B-C50C-407E-A947-70E740481C1C}">
                <a14:useLocalDpi xmlns:a14="http://schemas.microsoft.com/office/drawing/2010/main" val="0"/>
              </a:ext>
            </a:extLst>
          </a:blip>
          <a:srcRect t="9625" b="21983"/>
          <a:stretch>
            <a:fillRect/>
          </a:stretch>
        </p:blipFill>
        <p:spPr>
          <a:xfrm>
            <a:off x="0" y="4789714"/>
            <a:ext cx="3024178" cy="2068285"/>
          </a:xfrm>
          <a:prstGeom prst="rect">
            <a:avLst/>
          </a:prstGeom>
        </p:spPr>
      </p:pic>
      <p:sp>
        <p:nvSpPr>
          <p:cNvPr id="2" name="文本框 1"/>
          <p:cNvSpPr txBox="1"/>
          <p:nvPr/>
        </p:nvSpPr>
        <p:spPr>
          <a:xfrm>
            <a:off x="4408805" y="4526915"/>
            <a:ext cx="3490595" cy="460375"/>
          </a:xfrm>
          <a:prstGeom prst="rect">
            <a:avLst/>
          </a:prstGeom>
          <a:noFill/>
        </p:spPr>
        <p:txBody>
          <a:bodyPr wrap="none" rtlCol="0">
            <a:spAutoFit/>
          </a:bodyPr>
          <a:p>
            <a:r>
              <a:rPr lang="en-US" altLang="zh-CN" sz="2400">
                <a:latin typeface="方正舒体" panose="02010601030101010101" charset="-122"/>
                <a:ea typeface="方正舒体" panose="02010601030101010101" charset="-122"/>
              </a:rPr>
              <a:t>——By Qin Annie </a:t>
            </a:r>
            <a:r>
              <a:rPr lang="zh-CN" altLang="en-US" sz="2400">
                <a:latin typeface="方正舒体" panose="02010601030101010101" charset="-122"/>
                <a:ea typeface="方正舒体" panose="02010601030101010101" charset="-122"/>
              </a:rPr>
              <a:t>秦安妮</a:t>
            </a:r>
            <a:endParaRPr lang="zh-CN" altLang="en-US" sz="2400">
              <a:latin typeface="方正舒体" panose="02010601030101010101" charset="-122"/>
              <a:ea typeface="方正舒体" panose="0201060103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989830" y="2044700"/>
            <a:ext cx="2212975" cy="583565"/>
          </a:xfrm>
          <a:prstGeom prst="rect">
            <a:avLst/>
          </a:prstGeom>
          <a:noFill/>
          <a:ln>
            <a:solidFill>
              <a:schemeClr val="bg1">
                <a:lumMod val="50000"/>
              </a:schemeClr>
            </a:solidFill>
          </a:ln>
        </p:spPr>
        <p:txBody>
          <a:bodyPr wrap="square" rtlCol="0">
            <a:spAutoFit/>
          </a:bodyPr>
          <a:lstStyle>
            <a:defPPr>
              <a:defRPr lang="zh-CN"/>
            </a:defPPr>
            <a:lvl1pPr algn="dist">
              <a:defRPr sz="3200">
                <a:latin typeface="方正清刻本悦宋简体" panose="02000000000000000000" charset="-122"/>
                <a:ea typeface="方正清刻本悦宋简体" panose="020000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chemeClr val="tx1">
                    <a:lumMod val="75000"/>
                    <a:lumOff val="25000"/>
                  </a:schemeClr>
                </a:solidFill>
                <a:latin typeface="方正北魏楷书简体" panose="03000509000000000000" pitchFamily="65" charset="-122"/>
                <a:ea typeface="方正北魏楷书简体" panose="03000509000000000000" pitchFamily="65" charset="-122"/>
              </a:rPr>
              <a:t>Part</a:t>
            </a:r>
            <a:r>
              <a:rPr lang="en-US" altLang="zh-CN" dirty="0">
                <a:solidFill>
                  <a:schemeClr val="tx1">
                    <a:lumMod val="75000"/>
                    <a:lumOff val="25000"/>
                  </a:schemeClr>
                </a:solidFill>
                <a:latin typeface="华文楷体" panose="02010600040101010101" charset="-122"/>
                <a:ea typeface="华文楷体" panose="02010600040101010101" charset="-122"/>
              </a:rPr>
              <a:t>Ⅲ</a:t>
            </a:r>
            <a:r>
              <a:rPr lang="en-US" altLang="zh-CN" dirty="0">
                <a:solidFill>
                  <a:schemeClr val="tx1">
                    <a:lumMod val="75000"/>
                    <a:lumOff val="25000"/>
                  </a:schemeClr>
                </a:solidFill>
                <a:latin typeface="方正北魏楷书简体" panose="03000509000000000000" pitchFamily="65" charset="-122"/>
                <a:ea typeface="方正北魏楷书简体" panose="03000509000000000000" pitchFamily="65" charset="-122"/>
              </a:rPr>
              <a:t> </a:t>
            </a:r>
            <a:endParaRPr lang="en-US" altLang="zh-CN" dirty="0">
              <a:solidFill>
                <a:schemeClr val="tx1">
                  <a:lumMod val="75000"/>
                  <a:lumOff val="25000"/>
                </a:schemeClr>
              </a:solidFill>
              <a:latin typeface="方正北魏楷书简体" panose="03000509000000000000" pitchFamily="65" charset="-122"/>
              <a:ea typeface="方正北魏楷书简体" panose="03000509000000000000" pitchFamily="65" charset="-122"/>
            </a:endParaRPr>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12567" t="17977" r="31306" b="39323"/>
          <a:stretch>
            <a:fillRect/>
          </a:stretch>
        </p:blipFill>
        <p:spPr>
          <a:xfrm>
            <a:off x="0" y="0"/>
            <a:ext cx="3058267" cy="2326562"/>
          </a:xfrm>
          <a:prstGeom prst="rect">
            <a:avLst/>
          </a:prstGeom>
        </p:spPr>
      </p:pic>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12567" t="17977" r="31306" b="39323"/>
          <a:stretch>
            <a:fillRect/>
          </a:stretch>
        </p:blipFill>
        <p:spPr>
          <a:xfrm flipH="1">
            <a:off x="9133733" y="0"/>
            <a:ext cx="3058267" cy="232656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41" y="4163603"/>
            <a:ext cx="4654777" cy="3543429"/>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24839" y="4163603"/>
            <a:ext cx="4654777" cy="3543429"/>
          </a:xfrm>
          <a:prstGeom prst="rect">
            <a:avLst/>
          </a:prstGeom>
        </p:spPr>
      </p:pic>
      <p:sp>
        <p:nvSpPr>
          <p:cNvPr id="12" name="文本框 11"/>
          <p:cNvSpPr txBox="1"/>
          <p:nvPr/>
        </p:nvSpPr>
        <p:spPr>
          <a:xfrm>
            <a:off x="2272030" y="3332480"/>
            <a:ext cx="8069580" cy="645160"/>
          </a:xfrm>
          <a:prstGeom prst="rect">
            <a:avLst/>
          </a:prstGeom>
          <a:noFill/>
        </p:spPr>
        <p:txBody>
          <a:bodyPr wrap="square" rtlCol="0">
            <a:spAutoFit/>
          </a:bodyPr>
          <a:p>
            <a:pPr algn="ctr"/>
            <a:r>
              <a:rPr lang="en-US" altLang="zh-CN" sz="3600">
                <a:latin typeface="华文楷体" panose="02010600040101010101" charset="-122"/>
                <a:ea typeface="华文楷体" panose="02010600040101010101" charset="-122"/>
                <a:sym typeface="+mn-ea"/>
              </a:rPr>
              <a:t>The emotion involved in </a:t>
            </a:r>
            <a:r>
              <a:rPr lang="en-US" altLang="zh-CN" sz="3600">
                <a:latin typeface="华文楷体" panose="02010600040101010101" charset="-122"/>
                <a:ea typeface="华文楷体" panose="02010600040101010101" charset="-122"/>
                <a:sym typeface="+mn-ea"/>
              </a:rPr>
              <a:t>Chinese Cuisine</a:t>
            </a:r>
            <a:endParaRPr lang="en-US" altLang="zh-CN" sz="3600">
              <a:latin typeface="华文楷体" panose="02010600040101010101" charset="-122"/>
              <a:ea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231900" y="1810385"/>
            <a:ext cx="9512300" cy="3969385"/>
          </a:xfrm>
          <a:prstGeom prst="rect">
            <a:avLst/>
          </a:prstGeom>
          <a:noFill/>
        </p:spPr>
        <p:txBody>
          <a:bodyPr wrap="square" rtlCol="0">
            <a:spAutoFit/>
          </a:bodyPr>
          <a:p>
            <a:pPr algn="l"/>
            <a:r>
              <a:rPr lang="en-US" altLang="zh-CN" sz="2800"/>
              <a:t>1. The Chinese believe </a:t>
            </a:r>
            <a:r>
              <a:rPr lang="en-US" altLang="zh-CN" sz="2800" dirty="0">
                <a:solidFill>
                  <a:srgbClr val="FF0000"/>
                </a:solidFill>
                <a:ea typeface="+mn-lt"/>
              </a:rPr>
              <a:t>eggs symbolize fertility</a:t>
            </a:r>
            <a:r>
              <a:rPr lang="en-US" altLang="zh-CN" sz="2800"/>
              <a:t>. After a baby is born, parents may hold a "red egg and ginger party," where they pass out hard boiled eggs to announce the birth.</a:t>
            </a:r>
            <a:endParaRPr lang="en-US" altLang="zh-CN" sz="2800"/>
          </a:p>
          <a:p>
            <a:pPr algn="l"/>
            <a:endParaRPr lang="en-US" altLang="zh-CN" sz="2800"/>
          </a:p>
          <a:p>
            <a:pPr algn="l"/>
            <a:r>
              <a:rPr lang="en-US" altLang="zh-CN" sz="2800"/>
              <a:t>2.</a:t>
            </a:r>
            <a:r>
              <a:rPr lang="en-US" altLang="zh-CN" sz="2800" dirty="0">
                <a:solidFill>
                  <a:srgbClr val="FF0000"/>
                </a:solidFill>
                <a:ea typeface="+mn-lt"/>
              </a:rPr>
              <a:t>Noodles are a symbol of longevity</a:t>
            </a:r>
            <a:r>
              <a:rPr lang="en-US" altLang="zh-CN" sz="2800" dirty="0">
                <a:solidFill>
                  <a:schemeClr val="tx1">
                    <a:lumMod val="65000"/>
                    <a:lumOff val="35000"/>
                  </a:schemeClr>
                </a:solidFill>
                <a:ea typeface="+mn-lt"/>
              </a:rPr>
              <a:t> </a:t>
            </a:r>
            <a:r>
              <a:rPr lang="en-US" altLang="zh-CN" sz="2800"/>
              <a:t>in Chinese culture. They are as much a part of a Chinese birthday celebration as a birthday cake with lit candles is in many countries.</a:t>
            </a:r>
            <a:endParaRPr lang="en-US" altLang="zh-CN" sz="2800" dirty="0">
              <a:solidFill>
                <a:schemeClr val="tx1">
                  <a:lumMod val="65000"/>
                  <a:lumOff val="35000"/>
                </a:schemeClr>
              </a:solidFill>
              <a:ea typeface="+mn-lt"/>
            </a:endParaRPr>
          </a:p>
          <a:p>
            <a:pPr algn="l"/>
            <a:endParaRPr lang="en-US" altLang="zh-CN" sz="2800" dirty="0">
              <a:solidFill>
                <a:schemeClr val="tx1">
                  <a:lumMod val="65000"/>
                  <a:lumOff val="35000"/>
                </a:schemeClr>
              </a:solidFill>
              <a:ea typeface="+mn-lt"/>
            </a:endParaRPr>
          </a:p>
          <a:p>
            <a:pPr algn="l"/>
            <a:endParaRPr lang="en-US" altLang="zh-CN" sz="2800" dirty="0">
              <a:solidFill>
                <a:schemeClr val="tx1">
                  <a:lumMod val="65000"/>
                  <a:lumOff val="35000"/>
                </a:schemeClr>
              </a:solidFill>
              <a:ea typeface="+mn-lt"/>
            </a:endParaRPr>
          </a:p>
        </p:txBody>
      </p:sp>
      <p:grpSp>
        <p:nvGrpSpPr>
          <p:cNvPr id="2" name="组合 1"/>
          <p:cNvGrpSpPr/>
          <p:nvPr/>
        </p:nvGrpSpPr>
        <p:grpSpPr>
          <a:xfrm>
            <a:off x="1339850" y="491490"/>
            <a:ext cx="6512560" cy="521970"/>
            <a:chOff x="1959" y="774"/>
            <a:chExt cx="10256" cy="822"/>
          </a:xfrm>
        </p:grpSpPr>
        <p:sp>
          <p:nvSpPr>
            <p:cNvPr id="3" name="文本框 2"/>
            <p:cNvSpPr txBox="1"/>
            <p:nvPr>
              <p:custDataLst>
                <p:tags r:id="rId1"/>
              </p:custDataLst>
            </p:nvPr>
          </p:nvSpPr>
          <p:spPr>
            <a:xfrm>
              <a:off x="1959" y="774"/>
              <a:ext cx="10256" cy="822"/>
            </a:xfrm>
            <a:prstGeom prst="rect">
              <a:avLst/>
            </a:prstGeom>
            <a:noFill/>
          </p:spPr>
          <p:txBody>
            <a:bodyPr wrap="none" rtlCol="0">
              <a:spAutoFit/>
            </a:bodyPr>
            <a:p>
              <a:pPr algn="l"/>
              <a:r>
                <a:rPr lang="en-US" altLang="zh-CN" sz="2800" b="1">
                  <a:solidFill>
                    <a:srgbClr val="6D9CA4"/>
                  </a:solidFill>
                  <a:latin typeface="方正舒体" panose="02010601030101010101" charset="-122"/>
                  <a:ea typeface="方正舒体" panose="02010601030101010101" charset="-122"/>
                </a:rPr>
                <a:t>The emotion involved in Chinese Cuisine</a:t>
              </a:r>
              <a:endParaRPr lang="en-US" altLang="zh-CN" sz="2800" b="1">
                <a:solidFill>
                  <a:srgbClr val="6D9CA4"/>
                </a:solidFill>
                <a:latin typeface="方正舒体" panose="02010601030101010101" charset="-122"/>
                <a:ea typeface="方正舒体" panose="02010601030101010101" charset="-122"/>
              </a:endParaRPr>
            </a:p>
          </p:txBody>
        </p:sp>
        <p:cxnSp>
          <p:nvCxnSpPr>
            <p:cNvPr id="7" name="直接连接符 6"/>
            <p:cNvCxnSpPr/>
            <p:nvPr>
              <p:custDataLst>
                <p:tags r:id="rId2"/>
              </p:custDataLst>
            </p:nvPr>
          </p:nvCxnSpPr>
          <p:spPr>
            <a:xfrm>
              <a:off x="6358" y="1596"/>
              <a:ext cx="900" cy="0"/>
            </a:xfrm>
            <a:prstGeom prst="line">
              <a:avLst/>
            </a:prstGeom>
            <a:ln>
              <a:solidFill>
                <a:srgbClr val="5E9AA4"/>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404620" y="1767840"/>
            <a:ext cx="4597400" cy="3538220"/>
          </a:xfrm>
          <a:prstGeom prst="rect">
            <a:avLst/>
          </a:prstGeom>
          <a:noFill/>
        </p:spPr>
        <p:txBody>
          <a:bodyPr wrap="square" rtlCol="0">
            <a:spAutoFit/>
          </a:bodyPr>
          <a:p>
            <a:pPr algn="l"/>
            <a:r>
              <a:rPr lang="en-US" altLang="zh-CN" sz="2800">
                <a:sym typeface="+mn-ea"/>
              </a:rPr>
              <a:t>A side water and soil, raises a party person.（一方水土养一方人）Food is the best way to </a:t>
            </a:r>
            <a:r>
              <a:rPr lang="en-US" altLang="zh-CN" sz="2800">
                <a:solidFill>
                  <a:srgbClr val="FF0000"/>
                </a:solidFill>
                <a:sym typeface="+mn-ea"/>
              </a:rPr>
              <a:t>make people feel homesick</a:t>
            </a:r>
            <a:r>
              <a:rPr lang="en-US" altLang="zh-CN" sz="2800">
                <a:sym typeface="+mn-ea"/>
              </a:rPr>
              <a:t>，and </a:t>
            </a:r>
            <a:r>
              <a:rPr lang="en-US" altLang="zh-CN" sz="2800">
                <a:solidFill>
                  <a:srgbClr val="FF0000"/>
                </a:solidFill>
                <a:sym typeface="+mn-ea"/>
              </a:rPr>
              <a:t>the taste of family affection</a:t>
            </a:r>
            <a:r>
              <a:rPr lang="en-US" altLang="zh-CN" sz="2800">
                <a:sym typeface="+mn-ea"/>
              </a:rPr>
              <a:t> conveyed by the food is so affectionate and moving.</a:t>
            </a:r>
            <a:endParaRPr lang="en-US" altLang="zh-CN" sz="2800">
              <a:sym typeface="+mn-ea"/>
            </a:endParaRPr>
          </a:p>
        </p:txBody>
      </p:sp>
      <p:grpSp>
        <p:nvGrpSpPr>
          <p:cNvPr id="2" name="组合 1"/>
          <p:cNvGrpSpPr/>
          <p:nvPr/>
        </p:nvGrpSpPr>
        <p:grpSpPr>
          <a:xfrm>
            <a:off x="1339850" y="491490"/>
            <a:ext cx="6512560" cy="521970"/>
            <a:chOff x="1959" y="774"/>
            <a:chExt cx="10256" cy="822"/>
          </a:xfrm>
        </p:grpSpPr>
        <p:sp>
          <p:nvSpPr>
            <p:cNvPr id="3" name="文本框 2"/>
            <p:cNvSpPr txBox="1"/>
            <p:nvPr>
              <p:custDataLst>
                <p:tags r:id="rId1"/>
              </p:custDataLst>
            </p:nvPr>
          </p:nvSpPr>
          <p:spPr>
            <a:xfrm>
              <a:off x="1959" y="774"/>
              <a:ext cx="10256" cy="822"/>
            </a:xfrm>
            <a:prstGeom prst="rect">
              <a:avLst/>
            </a:prstGeom>
            <a:noFill/>
          </p:spPr>
          <p:txBody>
            <a:bodyPr wrap="none" rtlCol="0">
              <a:spAutoFit/>
            </a:bodyPr>
            <a:p>
              <a:pPr algn="l"/>
              <a:r>
                <a:rPr lang="en-US" altLang="zh-CN" sz="2800" b="1">
                  <a:solidFill>
                    <a:srgbClr val="6D9CA4"/>
                  </a:solidFill>
                  <a:latin typeface="方正舒体" panose="02010601030101010101" charset="-122"/>
                  <a:ea typeface="方正舒体" panose="02010601030101010101" charset="-122"/>
                </a:rPr>
                <a:t>The emotion involved in Chinese Cuisine</a:t>
              </a:r>
              <a:endParaRPr lang="en-US" altLang="zh-CN" sz="2800" b="1">
                <a:solidFill>
                  <a:srgbClr val="6D9CA4"/>
                </a:solidFill>
                <a:latin typeface="方正舒体" panose="02010601030101010101" charset="-122"/>
                <a:ea typeface="方正舒体" panose="02010601030101010101" charset="-122"/>
              </a:endParaRPr>
            </a:p>
          </p:txBody>
        </p:sp>
        <p:cxnSp>
          <p:nvCxnSpPr>
            <p:cNvPr id="7" name="直接连接符 6"/>
            <p:cNvCxnSpPr/>
            <p:nvPr>
              <p:custDataLst>
                <p:tags r:id="rId2"/>
              </p:custDataLst>
            </p:nvPr>
          </p:nvCxnSpPr>
          <p:spPr>
            <a:xfrm>
              <a:off x="6358" y="1596"/>
              <a:ext cx="900" cy="0"/>
            </a:xfrm>
            <a:prstGeom prst="line">
              <a:avLst/>
            </a:prstGeom>
            <a:ln>
              <a:solidFill>
                <a:srgbClr val="5E9AA4"/>
              </a:solidFill>
            </a:ln>
          </p:spPr>
          <p:style>
            <a:lnRef idx="1">
              <a:schemeClr val="accent1"/>
            </a:lnRef>
            <a:fillRef idx="0">
              <a:schemeClr val="accent1"/>
            </a:fillRef>
            <a:effectRef idx="0">
              <a:schemeClr val="accent1"/>
            </a:effectRef>
            <a:fontRef idx="minor">
              <a:schemeClr val="tx1"/>
            </a:fontRef>
          </p:style>
        </p:cxnSp>
      </p:grpSp>
      <p:pic>
        <p:nvPicPr>
          <p:cNvPr id="5" name="图片 4" descr="微信图片_20230307201457"/>
          <p:cNvPicPr>
            <a:picLocks noChangeAspect="1"/>
          </p:cNvPicPr>
          <p:nvPr/>
        </p:nvPicPr>
        <p:blipFill>
          <a:blip r:embed="rId3"/>
          <a:stretch>
            <a:fillRect/>
          </a:stretch>
        </p:blipFill>
        <p:spPr>
          <a:xfrm>
            <a:off x="6530340" y="1519555"/>
            <a:ext cx="5307965" cy="4034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linds(horizontal)">
                                      <p:cBhvr>
                                        <p:cTn id="2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12567" t="17977" r="31306" b="39323"/>
          <a:stretch>
            <a:fillRect/>
          </a:stretch>
        </p:blipFill>
        <p:spPr>
          <a:xfrm>
            <a:off x="0" y="0"/>
            <a:ext cx="3058267" cy="2326562"/>
          </a:xfrm>
          <a:prstGeom prst="rect">
            <a:avLst/>
          </a:prstGeom>
        </p:spPr>
      </p:pic>
      <p:pic>
        <p:nvPicPr>
          <p:cNvPr id="18" name="图片 17"/>
          <p:cNvPicPr>
            <a:picLocks noChangeAspect="1"/>
          </p:cNvPicPr>
          <p:nvPr/>
        </p:nvPicPr>
        <p:blipFill rotWithShape="1">
          <a:blip r:embed="rId2">
            <a:extLst>
              <a:ext uri="{28A0092B-C50C-407E-A947-70E740481C1C}">
                <a14:useLocalDpi xmlns:a14="http://schemas.microsoft.com/office/drawing/2010/main" val="0"/>
              </a:ext>
            </a:extLst>
          </a:blip>
          <a:srcRect t="55502"/>
          <a:stretch>
            <a:fillRect/>
          </a:stretch>
        </p:blipFill>
        <p:spPr>
          <a:xfrm>
            <a:off x="2637183" y="1078504"/>
            <a:ext cx="9554817" cy="5779495"/>
          </a:xfrm>
          <a:prstGeom prst="rect">
            <a:avLst/>
          </a:prstGeom>
        </p:spPr>
      </p:pic>
      <p:sp>
        <p:nvSpPr>
          <p:cNvPr id="15" name="文本框 14"/>
          <p:cNvSpPr txBox="1"/>
          <p:nvPr/>
        </p:nvSpPr>
        <p:spPr>
          <a:xfrm>
            <a:off x="1557020" y="2326640"/>
            <a:ext cx="8230235" cy="1322070"/>
          </a:xfrm>
          <a:prstGeom prst="rect">
            <a:avLst/>
          </a:prstGeom>
          <a:noFill/>
        </p:spPr>
        <p:txBody>
          <a:bodyPr wrap="square" rtlCol="0">
            <a:spAutoFit/>
          </a:bodyPr>
          <a:lstStyle/>
          <a:p>
            <a:pPr algn="ctr"/>
            <a:r>
              <a:rPr lang="en-US" altLang="zh-CN" sz="8000" dirty="0">
                <a:solidFill>
                  <a:schemeClr val="tx1"/>
                </a:solidFill>
                <a:latin typeface="方正舒体" panose="02010601030101010101" charset="-122"/>
                <a:ea typeface="方正舒体" panose="02010601030101010101" charset="-122"/>
              </a:rPr>
              <a:t>Thanks</a:t>
            </a:r>
            <a:endParaRPr lang="en-US" altLang="zh-CN" sz="8000" dirty="0">
              <a:solidFill>
                <a:schemeClr val="tx1"/>
              </a:solidFill>
              <a:latin typeface="方正舒体" panose="02010601030101010101" charset="-122"/>
              <a:ea typeface="方正舒体" panose="02010601030101010101" charset="-122"/>
            </a:endParaRPr>
          </a:p>
        </p:txBody>
      </p:sp>
      <p:pic>
        <p:nvPicPr>
          <p:cNvPr id="35" name="图片 34"/>
          <p:cNvPicPr>
            <a:picLocks noChangeAspect="1"/>
          </p:cNvPicPr>
          <p:nvPr/>
        </p:nvPicPr>
        <p:blipFill rotWithShape="1">
          <a:blip r:embed="rId1">
            <a:extLst>
              <a:ext uri="{28A0092B-C50C-407E-A947-70E740481C1C}">
                <a14:useLocalDpi xmlns:a14="http://schemas.microsoft.com/office/drawing/2010/main" val="0"/>
              </a:ext>
            </a:extLst>
          </a:blip>
          <a:srcRect l="33355" t="56926" r="16563" b="-14400"/>
          <a:stretch>
            <a:fillRect/>
          </a:stretch>
        </p:blipFill>
        <p:spPr>
          <a:xfrm>
            <a:off x="7517765" y="447040"/>
            <a:ext cx="3749040" cy="1432560"/>
          </a:xfrm>
          <a:prstGeom prst="rect">
            <a:avLst/>
          </a:prstGeom>
        </p:spPr>
      </p:pic>
      <p:pic>
        <p:nvPicPr>
          <p:cNvPr id="45" name="图片 44"/>
          <p:cNvPicPr>
            <a:picLocks noChangeAspect="1"/>
          </p:cNvPicPr>
          <p:nvPr/>
        </p:nvPicPr>
        <p:blipFill rotWithShape="1">
          <a:blip r:embed="rId3">
            <a:extLst>
              <a:ext uri="{28A0092B-C50C-407E-A947-70E740481C1C}">
                <a14:useLocalDpi xmlns:a14="http://schemas.microsoft.com/office/drawing/2010/main" val="0"/>
              </a:ext>
            </a:extLst>
          </a:blip>
          <a:srcRect t="9625" b="21983"/>
          <a:stretch>
            <a:fillRect/>
          </a:stretch>
        </p:blipFill>
        <p:spPr>
          <a:xfrm>
            <a:off x="0" y="4789714"/>
            <a:ext cx="3024178" cy="206828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p:cNvPicPr>
            <a:picLocks noChangeAspect="1"/>
          </p:cNvPicPr>
          <p:nvPr/>
        </p:nvPicPr>
        <p:blipFill rotWithShape="1">
          <a:blip r:embed="rId1">
            <a:extLst>
              <a:ext uri="{28A0092B-C50C-407E-A947-70E740481C1C}">
                <a14:useLocalDpi xmlns:a14="http://schemas.microsoft.com/office/drawing/2010/main" val="0"/>
              </a:ext>
            </a:extLst>
          </a:blip>
          <a:srcRect l="1221" t="56901" r="60542" b="6601"/>
          <a:stretch>
            <a:fillRect/>
          </a:stretch>
        </p:blipFill>
        <p:spPr>
          <a:xfrm>
            <a:off x="698457" y="764540"/>
            <a:ext cx="1588832" cy="1515370"/>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t="55502"/>
          <a:stretch>
            <a:fillRect/>
          </a:stretch>
        </p:blipFill>
        <p:spPr>
          <a:xfrm flipH="1">
            <a:off x="0" y="2801932"/>
            <a:ext cx="6705600" cy="4056067"/>
          </a:xfrm>
          <a:prstGeom prst="rect">
            <a:avLst/>
          </a:prstGeom>
        </p:spPr>
      </p:pic>
      <p:sp>
        <p:nvSpPr>
          <p:cNvPr id="42" name="文本框 41"/>
          <p:cNvSpPr txBox="1"/>
          <p:nvPr/>
        </p:nvSpPr>
        <p:spPr>
          <a:xfrm flipH="1">
            <a:off x="480695" y="2717800"/>
            <a:ext cx="2980690" cy="829945"/>
          </a:xfrm>
          <a:prstGeom prst="rect">
            <a:avLst/>
          </a:prstGeom>
          <a:noFill/>
        </p:spPr>
        <p:txBody>
          <a:bodyPr vert="horz" wrap="square" rtlCol="0">
            <a:spAutoFit/>
          </a:bodyPr>
          <a:lstStyle/>
          <a:p>
            <a:pPr lvl="0" algn="just" defTabSz="609600">
              <a:defRPr/>
            </a:pPr>
            <a:r>
              <a:rPr lang="en-US" altLang="zh-CN" sz="4800" dirty="0">
                <a:solidFill>
                  <a:schemeClr val="tx1">
                    <a:lumMod val="65000"/>
                    <a:lumOff val="35000"/>
                  </a:schemeClr>
                </a:solidFill>
                <a:latin typeface="華康文徵明體W4(P)"/>
                <a:ea typeface="字魂56号-洪亮毛笔隶书简体" panose="00000500000000000000" charset="-122"/>
              </a:rPr>
              <a:t>Contents</a:t>
            </a:r>
            <a:endParaRPr lang="en-US" altLang="zh-CN" sz="4800" dirty="0">
              <a:solidFill>
                <a:schemeClr val="tx1">
                  <a:lumMod val="65000"/>
                  <a:lumOff val="35000"/>
                </a:schemeClr>
              </a:solidFill>
              <a:latin typeface="華康文徵明體W4(P)"/>
              <a:ea typeface="字魂56号-洪亮毛笔隶书简体" panose="00000500000000000000" charset="-122"/>
            </a:endParaRPr>
          </a:p>
        </p:txBody>
      </p:sp>
      <p:grpSp>
        <p:nvGrpSpPr>
          <p:cNvPr id="14" name="组合 13"/>
          <p:cNvGrpSpPr/>
          <p:nvPr/>
        </p:nvGrpSpPr>
        <p:grpSpPr>
          <a:xfrm>
            <a:off x="3719998" y="1432520"/>
            <a:ext cx="8313252" cy="1369100"/>
            <a:chOff x="4958" y="2380"/>
            <a:chExt cx="13092" cy="2156"/>
          </a:xfrm>
        </p:grpSpPr>
        <p:sp>
          <p:nvSpPr>
            <p:cNvPr id="2" name="文本框 1"/>
            <p:cNvSpPr txBox="1"/>
            <p:nvPr/>
          </p:nvSpPr>
          <p:spPr>
            <a:xfrm>
              <a:off x="6479" y="2648"/>
              <a:ext cx="11571" cy="1888"/>
            </a:xfrm>
            <a:prstGeom prst="rect">
              <a:avLst/>
            </a:prstGeom>
            <a:noFill/>
          </p:spPr>
          <p:txBody>
            <a:bodyPr wrap="square" rtlCol="0">
              <a:spAutoFit/>
            </a:bodyPr>
            <a:p>
              <a:r>
                <a:rPr lang="en-US" altLang="zh-CN" sz="3600">
                  <a:latin typeface="华文楷体" panose="02010600040101010101" charset="-122"/>
                  <a:ea typeface="华文楷体" panose="02010600040101010101" charset="-122"/>
                </a:rPr>
                <a:t>the Principal Aspects of Chinese Culinary Art</a:t>
              </a:r>
              <a:endParaRPr lang="en-US" altLang="zh-CN" sz="3600">
                <a:latin typeface="华文楷体" panose="02010600040101010101" charset="-122"/>
                <a:ea typeface="华文楷体" panose="02010600040101010101" charset="-122"/>
              </a:endParaRPr>
            </a:p>
          </p:txBody>
        </p:sp>
        <p:pic>
          <p:nvPicPr>
            <p:cNvPr id="6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 y="2380"/>
              <a:ext cx="1758" cy="1358"/>
            </a:xfrm>
            <a:prstGeom prst="rect">
              <a:avLst/>
            </a:prstGeom>
          </p:spPr>
        </p:pic>
      </p:grpSp>
      <p:grpSp>
        <p:nvGrpSpPr>
          <p:cNvPr id="15" name="组合 14"/>
          <p:cNvGrpSpPr/>
          <p:nvPr/>
        </p:nvGrpSpPr>
        <p:grpSpPr>
          <a:xfrm>
            <a:off x="3558708" y="3164800"/>
            <a:ext cx="8091016" cy="1298615"/>
            <a:chOff x="4958" y="4123"/>
            <a:chExt cx="12742" cy="2045"/>
          </a:xfrm>
        </p:grpSpPr>
        <p:sp>
          <p:nvSpPr>
            <p:cNvPr id="3" name="文本框 2"/>
            <p:cNvSpPr txBox="1"/>
            <p:nvPr/>
          </p:nvSpPr>
          <p:spPr>
            <a:xfrm>
              <a:off x="6479" y="4280"/>
              <a:ext cx="11221" cy="1888"/>
            </a:xfrm>
            <a:prstGeom prst="rect">
              <a:avLst/>
            </a:prstGeom>
            <a:noFill/>
          </p:spPr>
          <p:txBody>
            <a:bodyPr wrap="square" rtlCol="0">
              <a:spAutoFit/>
            </a:bodyPr>
            <a:p>
              <a:r>
                <a:rPr lang="en-US" altLang="zh-CN" sz="3600">
                  <a:latin typeface="华文楷体" panose="02010600040101010101" charset="-122"/>
                  <a:ea typeface="华文楷体" panose="02010600040101010101" charset="-122"/>
                </a:rPr>
                <a:t>Differences between Chinese Cuisine &amp; Western Cuisine</a:t>
              </a:r>
              <a:endParaRPr lang="en-US" altLang="zh-CN" sz="3600">
                <a:latin typeface="华文楷体" panose="02010600040101010101" charset="-122"/>
                <a:ea typeface="华文楷体" panose="02010600040101010101"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 y="4123"/>
              <a:ext cx="1758" cy="1358"/>
            </a:xfrm>
            <a:prstGeom prst="rect">
              <a:avLst/>
            </a:prstGeom>
          </p:spPr>
        </p:pic>
      </p:grpSp>
      <p:grpSp>
        <p:nvGrpSpPr>
          <p:cNvPr id="16" name="组合 15"/>
          <p:cNvGrpSpPr/>
          <p:nvPr/>
        </p:nvGrpSpPr>
        <p:grpSpPr>
          <a:xfrm>
            <a:off x="3558708" y="4827230"/>
            <a:ext cx="7727680" cy="1368996"/>
            <a:chOff x="4857" y="6414"/>
            <a:chExt cx="12170" cy="2156"/>
          </a:xfrm>
        </p:grpSpPr>
        <p:sp>
          <p:nvSpPr>
            <p:cNvPr id="11" name="文本框 10"/>
            <p:cNvSpPr txBox="1"/>
            <p:nvPr/>
          </p:nvSpPr>
          <p:spPr>
            <a:xfrm>
              <a:off x="6479" y="6682"/>
              <a:ext cx="10548" cy="1888"/>
            </a:xfrm>
            <a:prstGeom prst="rect">
              <a:avLst/>
            </a:prstGeom>
            <a:noFill/>
          </p:spPr>
          <p:txBody>
            <a:bodyPr wrap="square" rtlCol="0">
              <a:spAutoFit/>
            </a:bodyPr>
            <a:p>
              <a:r>
                <a:rPr lang="en-US" altLang="zh-CN" sz="3600">
                  <a:latin typeface="华文楷体" panose="02010600040101010101" charset="-122"/>
                  <a:ea typeface="华文楷体" panose="02010600040101010101" charset="-122"/>
                </a:rPr>
                <a:t>The emotion involved in </a:t>
              </a:r>
              <a:r>
                <a:rPr lang="en-US" altLang="zh-CN" sz="3600">
                  <a:latin typeface="华文楷体" panose="02010600040101010101" charset="-122"/>
                  <a:ea typeface="华文楷体" panose="02010600040101010101" charset="-122"/>
                  <a:sym typeface="+mn-ea"/>
                </a:rPr>
                <a:t>Chinese Cuisine</a:t>
              </a:r>
              <a:r>
                <a:rPr lang="en-US" altLang="zh-CN" sz="3600">
                  <a:latin typeface="华文楷体" panose="02010600040101010101" charset="-122"/>
                  <a:ea typeface="华文楷体" panose="02010600040101010101" charset="-122"/>
                </a:rPr>
                <a:t>   </a:t>
              </a:r>
              <a:endParaRPr lang="en-US" altLang="zh-CN" sz="3600">
                <a:latin typeface="华文楷体" panose="02010600040101010101" charset="-122"/>
                <a:ea typeface="华文楷体" panose="02010600040101010101" charset="-122"/>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 y="6414"/>
              <a:ext cx="1758" cy="135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12567" t="17977" r="31306" b="39323"/>
          <a:stretch>
            <a:fillRect/>
          </a:stretch>
        </p:blipFill>
        <p:spPr>
          <a:xfrm>
            <a:off x="0" y="0"/>
            <a:ext cx="3058267" cy="2326562"/>
          </a:xfrm>
          <a:prstGeom prst="rect">
            <a:avLst/>
          </a:prstGeom>
        </p:spPr>
      </p:pic>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12567" t="17977" r="31306" b="39323"/>
          <a:stretch>
            <a:fillRect/>
          </a:stretch>
        </p:blipFill>
        <p:spPr>
          <a:xfrm flipH="1">
            <a:off x="9133733" y="0"/>
            <a:ext cx="3058267" cy="232656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41" y="4163603"/>
            <a:ext cx="4654777" cy="3543429"/>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24839" y="4163603"/>
            <a:ext cx="4654777" cy="3543429"/>
          </a:xfrm>
          <a:prstGeom prst="rect">
            <a:avLst/>
          </a:prstGeom>
        </p:spPr>
      </p:pic>
      <p:sp>
        <p:nvSpPr>
          <p:cNvPr id="12" name="文本框 11"/>
          <p:cNvSpPr txBox="1"/>
          <p:nvPr/>
        </p:nvSpPr>
        <p:spPr>
          <a:xfrm>
            <a:off x="2422525" y="3046095"/>
            <a:ext cx="7347585" cy="1198880"/>
          </a:xfrm>
          <a:prstGeom prst="rect">
            <a:avLst/>
          </a:prstGeom>
          <a:noFill/>
        </p:spPr>
        <p:txBody>
          <a:bodyPr wrap="square" rtlCol="0">
            <a:spAutoFit/>
          </a:bodyPr>
          <a:p>
            <a:pPr algn="ctr"/>
            <a:r>
              <a:rPr lang="en-US" altLang="zh-CN" sz="3600">
                <a:latin typeface="华文楷体" panose="02010600040101010101" charset="-122"/>
                <a:ea typeface="华文楷体" panose="02010600040101010101" charset="-122"/>
              </a:rPr>
              <a:t>the Principal Aspects of Chinese Culinary Art</a:t>
            </a:r>
            <a:endParaRPr lang="en-US" altLang="zh-CN" sz="3600">
              <a:latin typeface="华文楷体" panose="02010600040101010101" charset="-122"/>
              <a:ea typeface="华文楷体" panose="02010600040101010101" charset="-122"/>
            </a:endParaRPr>
          </a:p>
        </p:txBody>
      </p:sp>
      <p:sp>
        <p:nvSpPr>
          <p:cNvPr id="2" name="文本框 1"/>
          <p:cNvSpPr txBox="1"/>
          <p:nvPr/>
        </p:nvSpPr>
        <p:spPr>
          <a:xfrm>
            <a:off x="4989195" y="1743075"/>
            <a:ext cx="2212975" cy="583565"/>
          </a:xfrm>
          <a:prstGeom prst="rect">
            <a:avLst/>
          </a:prstGeom>
          <a:noFill/>
          <a:ln>
            <a:solidFill>
              <a:schemeClr val="bg1">
                <a:lumMod val="50000"/>
              </a:schemeClr>
            </a:solidFill>
          </a:ln>
        </p:spPr>
        <p:txBody>
          <a:bodyPr wrap="square" rtlCol="0">
            <a:spAutoFit/>
          </a:bodyPr>
          <a:lstStyle>
            <a:defPPr>
              <a:defRPr lang="zh-CN"/>
            </a:defPPr>
            <a:lvl1pPr algn="dist">
              <a:defRPr sz="3200">
                <a:latin typeface="方正清刻本悦宋简体" panose="02000000000000000000" charset="-122"/>
                <a:ea typeface="方正清刻本悦宋简体" panose="020000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chemeClr val="tx1">
                    <a:lumMod val="75000"/>
                    <a:lumOff val="25000"/>
                  </a:schemeClr>
                </a:solidFill>
                <a:latin typeface="方正北魏楷书简体" panose="03000509000000000000" pitchFamily="65" charset="-122"/>
                <a:ea typeface="方正北魏楷书简体" panose="03000509000000000000" pitchFamily="65" charset="-122"/>
              </a:rPr>
              <a:t>Part</a:t>
            </a:r>
            <a:r>
              <a:rPr lang="zh-CN" altLang="en-US">
                <a:latin typeface="华文楷体" panose="02010600040101010101" charset="-122"/>
                <a:ea typeface="华文楷体" panose="02010600040101010101" charset="-122"/>
                <a:sym typeface="+mn-ea"/>
              </a:rPr>
              <a:t>Ⅰ</a:t>
            </a:r>
            <a:r>
              <a:rPr lang="en-US" altLang="zh-CN" dirty="0">
                <a:solidFill>
                  <a:schemeClr val="tx1">
                    <a:lumMod val="75000"/>
                    <a:lumOff val="25000"/>
                  </a:schemeClr>
                </a:solidFill>
                <a:latin typeface="方正北魏楷书简体" panose="03000509000000000000" pitchFamily="65" charset="-122"/>
                <a:ea typeface="方正北魏楷书简体" panose="03000509000000000000" pitchFamily="65" charset="-122"/>
              </a:rPr>
              <a:t> </a:t>
            </a:r>
            <a:endParaRPr lang="en-US" altLang="zh-CN" dirty="0">
              <a:solidFill>
                <a:schemeClr val="tx1">
                  <a:lumMod val="75000"/>
                  <a:lumOff val="25000"/>
                </a:schemeClr>
              </a:solidFill>
              <a:latin typeface="方正北魏楷书简体" panose="03000509000000000000" pitchFamily="65" charset="-122"/>
              <a:ea typeface="方正北魏楷书简体" panose="03000509000000000000" pitchFamily="65"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674055"/>
            <a:ext cx="12192000" cy="3756074"/>
          </a:xfrm>
          <a:prstGeom prst="rect">
            <a:avLst/>
          </a:prstGeom>
          <a:solidFill>
            <a:srgbClr val="5E9AA4">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latin typeface="方正北魏楷书简体" panose="03000509000000000000" pitchFamily="65" charset="-122"/>
              <a:ea typeface="方正北魏楷书简体" panose="03000509000000000000" pitchFamily="65" charset="-122"/>
            </a:endParaRPr>
          </a:p>
        </p:txBody>
      </p:sp>
      <p:cxnSp>
        <p:nvCxnSpPr>
          <p:cNvPr id="24" name="直接连接符 23"/>
          <p:cNvCxnSpPr/>
          <p:nvPr/>
        </p:nvCxnSpPr>
        <p:spPr>
          <a:xfrm flipH="1">
            <a:off x="5994400" y="2088515"/>
            <a:ext cx="0" cy="292608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187450" y="1774190"/>
            <a:ext cx="2498090" cy="521984"/>
            <a:chOff x="1729" y="2794"/>
            <a:chExt cx="3934" cy="2011"/>
          </a:xfrm>
        </p:grpSpPr>
        <p:cxnSp>
          <p:nvCxnSpPr>
            <p:cNvPr id="18" name="直接连接符 17"/>
            <p:cNvCxnSpPr/>
            <p:nvPr/>
          </p:nvCxnSpPr>
          <p:spPr>
            <a:xfrm>
              <a:off x="2537" y="4597"/>
              <a:ext cx="1115" cy="0"/>
            </a:xfrm>
            <a:prstGeom prst="line">
              <a:avLst/>
            </a:prstGeom>
            <a:ln>
              <a:solidFill>
                <a:srgbClr val="5E9AA4"/>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729" y="2794"/>
              <a:ext cx="3934" cy="2011"/>
            </a:xfrm>
            <a:prstGeom prst="rect">
              <a:avLst/>
            </a:prstGeom>
            <a:noFill/>
          </p:spPr>
          <p:txBody>
            <a:bodyPr wrap="square" rtlCol="0">
              <a:spAutoFit/>
            </a:bodyPr>
            <a:p>
              <a:r>
                <a:rPr lang="en-US" altLang="zh-CN" sz="2800" b="1">
                  <a:solidFill>
                    <a:srgbClr val="6D9CA4"/>
                  </a:solidFill>
                  <a:latin typeface="方正舒体" panose="02010601030101010101" charset="-122"/>
                  <a:ea typeface="方正舒体" panose="02010601030101010101" charset="-122"/>
                </a:rPr>
                <a:t>Raw Materials</a:t>
              </a:r>
              <a:endParaRPr lang="en-US" altLang="zh-CN" sz="2800" b="1">
                <a:solidFill>
                  <a:srgbClr val="6D9CA4"/>
                </a:solidFill>
                <a:latin typeface="方正舒体" panose="02010601030101010101" charset="-122"/>
                <a:ea typeface="方正舒体" panose="02010601030101010101" charset="-122"/>
              </a:endParaRPr>
            </a:p>
          </p:txBody>
        </p:sp>
      </p:grpSp>
      <p:sp>
        <p:nvSpPr>
          <p:cNvPr id="6" name="文本框 5"/>
          <p:cNvSpPr txBox="1"/>
          <p:nvPr/>
        </p:nvSpPr>
        <p:spPr>
          <a:xfrm>
            <a:off x="918210" y="2609215"/>
            <a:ext cx="4810760" cy="2526665"/>
          </a:xfrm>
          <a:prstGeom prst="rect">
            <a:avLst/>
          </a:prstGeom>
          <a:noFill/>
        </p:spPr>
        <p:txBody>
          <a:bodyPr vert="horz" wrap="square" rtlCol="0">
            <a:spAutoFit/>
          </a:bodyPr>
          <a:p>
            <a:pPr algn="just">
              <a:lnSpc>
                <a:spcPct val="110000"/>
              </a:lnSpc>
            </a:pPr>
            <a:r>
              <a:rPr lang="en-US" altLang="zh-CN" sz="2400" dirty="0">
                <a:latin typeface="等线" panose="02010600030101010101" charset="-122"/>
                <a:ea typeface="等线" panose="02010600030101010101" charset="-122"/>
              </a:rPr>
              <a:t>use abundant ingredients</a:t>
            </a:r>
            <a:endParaRPr lang="en-US" altLang="zh-CN" sz="2400" dirty="0">
              <a:latin typeface="等线" panose="02010600030101010101" charset="-122"/>
              <a:ea typeface="等线" panose="02010600030101010101" charset="-122"/>
            </a:endParaRPr>
          </a:p>
          <a:p>
            <a:pPr algn="just">
              <a:lnSpc>
                <a:spcPct val="110000"/>
              </a:lnSpc>
            </a:pPr>
            <a:endParaRPr lang="en-US" altLang="zh-CN" sz="2400" dirty="0">
              <a:latin typeface="等线" panose="02010600030101010101" charset="-122"/>
              <a:ea typeface="等线" panose="02010600030101010101" charset="-122"/>
            </a:endParaRPr>
          </a:p>
          <a:p>
            <a:pPr algn="just">
              <a:lnSpc>
                <a:spcPct val="110000"/>
              </a:lnSpc>
            </a:pPr>
            <a:r>
              <a:rPr lang="en-US" altLang="zh-CN" sz="2400" dirty="0">
                <a:latin typeface="等线" panose="02010600030101010101" charset="-122"/>
                <a:ea typeface="等线" panose="02010600030101010101" charset="-122"/>
              </a:rPr>
              <a:t>be particular about the selection and preparation of the ingredients used </a:t>
            </a:r>
            <a:endParaRPr lang="en-US" altLang="zh-CN" sz="2400" dirty="0">
              <a:latin typeface="等线" panose="02010600030101010101" charset="-122"/>
              <a:ea typeface="等线" panose="02010600030101010101" charset="-122"/>
            </a:endParaRPr>
          </a:p>
          <a:p>
            <a:pPr algn="just">
              <a:lnSpc>
                <a:spcPct val="110000"/>
              </a:lnSpc>
            </a:pPr>
            <a:endParaRPr lang="en-US" altLang="zh-CN" sz="2400" dirty="0">
              <a:latin typeface="等线" panose="02010600030101010101" charset="-122"/>
              <a:ea typeface="等线" panose="02010600030101010101" charset="-122"/>
            </a:endParaRPr>
          </a:p>
        </p:txBody>
      </p:sp>
      <p:sp>
        <p:nvSpPr>
          <p:cNvPr id="20" name="文本框 19"/>
          <p:cNvSpPr txBox="1"/>
          <p:nvPr/>
        </p:nvSpPr>
        <p:spPr>
          <a:xfrm>
            <a:off x="6962775" y="2539365"/>
            <a:ext cx="4547870" cy="497205"/>
          </a:xfrm>
          <a:prstGeom prst="rect">
            <a:avLst/>
          </a:prstGeom>
          <a:noFill/>
        </p:spPr>
        <p:txBody>
          <a:bodyPr vert="horz" wrap="square" rtlCol="0">
            <a:spAutoFit/>
          </a:bodyPr>
          <a:p>
            <a:pPr>
              <a:lnSpc>
                <a:spcPct val="110000"/>
              </a:lnSpc>
            </a:pPr>
            <a:r>
              <a:rPr lang="en-US" altLang="zh-CN" sz="2400" dirty="0">
                <a:latin typeface="等线" panose="02010600030101010101" charset="-122"/>
                <a:ea typeface="等线" panose="02010600030101010101" charset="-122"/>
              </a:rPr>
              <a:t>slices, strips, shreds, cubes</a:t>
            </a:r>
            <a:endParaRPr lang="en-US" altLang="zh-CN" sz="2400" dirty="0">
              <a:latin typeface="等线" panose="02010600030101010101" charset="-122"/>
              <a:ea typeface="等线" panose="02010600030101010101" charset="-122"/>
            </a:endParaRPr>
          </a:p>
        </p:txBody>
      </p:sp>
      <p:grpSp>
        <p:nvGrpSpPr>
          <p:cNvPr id="17" name="组合 16"/>
          <p:cNvGrpSpPr/>
          <p:nvPr/>
        </p:nvGrpSpPr>
        <p:grpSpPr>
          <a:xfrm>
            <a:off x="8515350" y="1774190"/>
            <a:ext cx="1390650" cy="495300"/>
            <a:chOff x="14216" y="2709"/>
            <a:chExt cx="2190" cy="780"/>
          </a:xfrm>
        </p:grpSpPr>
        <p:sp>
          <p:nvSpPr>
            <p:cNvPr id="9" name="文本框 8"/>
            <p:cNvSpPr txBox="1"/>
            <p:nvPr/>
          </p:nvSpPr>
          <p:spPr>
            <a:xfrm>
              <a:off x="14216" y="2709"/>
              <a:ext cx="2190" cy="738"/>
            </a:xfrm>
            <a:prstGeom prst="rect">
              <a:avLst/>
            </a:prstGeom>
            <a:noFill/>
          </p:spPr>
          <p:txBody>
            <a:bodyPr wrap="none" rtlCol="0">
              <a:noAutofit/>
            </a:bodyPr>
            <a:p>
              <a:r>
                <a:rPr lang="en-US" altLang="zh-CN" sz="2800" b="1">
                  <a:solidFill>
                    <a:srgbClr val="6D9CA4"/>
                  </a:solidFill>
                  <a:latin typeface="方正舒体" panose="02010601030101010101" charset="-122"/>
                  <a:ea typeface="方正舒体" panose="02010601030101010101" charset="-122"/>
                </a:rPr>
                <a:t>Cutting</a:t>
              </a:r>
              <a:endParaRPr lang="en-US" altLang="zh-CN" sz="2800" b="1">
                <a:solidFill>
                  <a:srgbClr val="6D9CA4"/>
                </a:solidFill>
                <a:latin typeface="方正舒体" panose="02010601030101010101" charset="-122"/>
                <a:ea typeface="方正舒体" panose="02010601030101010101" charset="-122"/>
              </a:endParaRPr>
            </a:p>
          </p:txBody>
        </p:sp>
        <p:cxnSp>
          <p:nvCxnSpPr>
            <p:cNvPr id="8" name="直接连接符 7"/>
            <p:cNvCxnSpPr/>
            <p:nvPr/>
          </p:nvCxnSpPr>
          <p:spPr>
            <a:xfrm>
              <a:off x="14793" y="3489"/>
              <a:ext cx="1035" cy="0"/>
            </a:xfrm>
            <a:prstGeom prst="line">
              <a:avLst/>
            </a:prstGeom>
            <a:ln>
              <a:solidFill>
                <a:srgbClr val="5E9AA4"/>
              </a:solidFill>
            </a:ln>
          </p:spPr>
          <p:style>
            <a:lnRef idx="1">
              <a:schemeClr val="accent1"/>
            </a:lnRef>
            <a:fillRef idx="0">
              <a:schemeClr val="accent1"/>
            </a:fillRef>
            <a:effectRef idx="0">
              <a:schemeClr val="accent1"/>
            </a:effectRef>
            <a:fontRef idx="minor">
              <a:schemeClr val="tx1"/>
            </a:fontRef>
          </p:style>
        </p:cxnSp>
      </p:grpSp>
      <p:sp>
        <p:nvSpPr>
          <p:cNvPr id="14" name="文本框 13"/>
          <p:cNvSpPr txBox="1"/>
          <p:nvPr/>
        </p:nvSpPr>
        <p:spPr>
          <a:xfrm>
            <a:off x="6962775" y="3426460"/>
            <a:ext cx="4888230" cy="497205"/>
          </a:xfrm>
          <a:prstGeom prst="rect">
            <a:avLst/>
          </a:prstGeom>
          <a:noFill/>
        </p:spPr>
        <p:txBody>
          <a:bodyPr vert="horz" wrap="square" rtlCol="0">
            <a:spAutoFit/>
          </a:bodyPr>
          <a:p>
            <a:pPr>
              <a:lnSpc>
                <a:spcPct val="110000"/>
              </a:lnSpc>
            </a:pPr>
            <a:r>
              <a:rPr lang="en-US" altLang="zh-CN" sz="2400" dirty="0">
                <a:latin typeface="等线" panose="02010600030101010101" charset="-122"/>
                <a:ea typeface="等线" panose="02010600030101010101" charset="-122"/>
              </a:rPr>
              <a:t>The shapes of flowers and animals</a:t>
            </a:r>
            <a:endParaRPr lang="en-US" altLang="zh-CN" sz="2400" dirty="0">
              <a:latin typeface="等线" panose="02010600030101010101" charset="-122"/>
              <a:ea typeface="等线" panose="02010600030101010101" charset="-122"/>
            </a:endParaRPr>
          </a:p>
        </p:txBody>
      </p:sp>
      <p:sp>
        <p:nvSpPr>
          <p:cNvPr id="15" name="文本框 14"/>
          <p:cNvSpPr txBox="1"/>
          <p:nvPr/>
        </p:nvSpPr>
        <p:spPr>
          <a:xfrm>
            <a:off x="7053580" y="4274185"/>
            <a:ext cx="3295015" cy="497205"/>
          </a:xfrm>
          <a:prstGeom prst="rect">
            <a:avLst/>
          </a:prstGeom>
          <a:noFill/>
        </p:spPr>
        <p:txBody>
          <a:bodyPr vert="horz" wrap="square" rtlCol="0">
            <a:spAutoFit/>
          </a:bodyPr>
          <a:p>
            <a:pPr>
              <a:lnSpc>
                <a:spcPct val="110000"/>
              </a:lnSpc>
            </a:pPr>
            <a:r>
              <a:rPr lang="en-US" altLang="zh-CN" sz="2400" dirty="0">
                <a:latin typeface="等线" panose="02010600030101010101" charset="-122"/>
                <a:ea typeface="等线" panose="02010600030101010101" charset="-122"/>
              </a:rPr>
              <a:t>Chinese characters</a:t>
            </a:r>
            <a:endParaRPr lang="en-US" altLang="zh-CN" sz="2400" dirty="0">
              <a:latin typeface="等线" panose="02010600030101010101" charset="-122"/>
              <a:ea typeface="等线" panose="02010600030101010101" charset="-122"/>
            </a:endParaRPr>
          </a:p>
        </p:txBody>
      </p:sp>
      <p:pic>
        <p:nvPicPr>
          <p:cNvPr id="69" name="图片 68"/>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10490" y="2609215"/>
            <a:ext cx="807720" cy="624205"/>
          </a:xfrm>
          <a:prstGeom prst="rect">
            <a:avLst/>
          </a:prstGeom>
        </p:spPr>
      </p:pic>
      <p:pic>
        <p:nvPicPr>
          <p:cNvPr id="4" name="图片 3"/>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110490" y="3426460"/>
            <a:ext cx="807720" cy="624205"/>
          </a:xfrm>
          <a:prstGeom prst="rect">
            <a:avLst/>
          </a:prstGeom>
        </p:spPr>
      </p:pic>
      <p:pic>
        <p:nvPicPr>
          <p:cNvPr id="5" name="图片 4"/>
          <p:cNvPicPr>
            <a:picLocks noChangeAspect="1"/>
          </p:cNvPicPr>
          <p:nvPr>
            <p:custDataLst>
              <p:tags r:id="rId4"/>
            </p:custDataLst>
          </p:nvPr>
        </p:nvPicPr>
        <p:blipFill>
          <a:blip r:embed="rId2">
            <a:extLst>
              <a:ext uri="{28A0092B-C50C-407E-A947-70E740481C1C}">
                <a14:useLocalDpi xmlns:a14="http://schemas.microsoft.com/office/drawing/2010/main" val="0"/>
              </a:ext>
            </a:extLst>
          </a:blip>
          <a:stretch>
            <a:fillRect/>
          </a:stretch>
        </p:blipFill>
        <p:spPr>
          <a:xfrm>
            <a:off x="6155055" y="3426460"/>
            <a:ext cx="807720" cy="624205"/>
          </a:xfrm>
          <a:prstGeom prst="rect">
            <a:avLst/>
          </a:prstGeom>
        </p:spPr>
      </p:pic>
      <p:pic>
        <p:nvPicPr>
          <p:cNvPr id="10" name="图片 9"/>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6120130" y="2482215"/>
            <a:ext cx="807720" cy="624205"/>
          </a:xfrm>
          <a:prstGeom prst="rect">
            <a:avLst/>
          </a:prstGeom>
        </p:spPr>
      </p:pic>
      <p:pic>
        <p:nvPicPr>
          <p:cNvPr id="21" name="图片 20"/>
          <p:cNvPicPr>
            <a:picLocks noChangeAspect="1"/>
          </p:cNvPicPr>
          <p:nvPr>
            <p:custDataLst>
              <p:tags r:id="rId6"/>
            </p:custDataLst>
          </p:nvPr>
        </p:nvPicPr>
        <p:blipFill>
          <a:blip r:embed="rId2">
            <a:extLst>
              <a:ext uri="{28A0092B-C50C-407E-A947-70E740481C1C}">
                <a14:useLocalDpi xmlns:a14="http://schemas.microsoft.com/office/drawing/2010/main" val="0"/>
              </a:ext>
            </a:extLst>
          </a:blip>
          <a:stretch>
            <a:fillRect/>
          </a:stretch>
        </p:blipFill>
        <p:spPr>
          <a:xfrm>
            <a:off x="6120130" y="4250055"/>
            <a:ext cx="807720" cy="624205"/>
          </a:xfrm>
          <a:prstGeom prst="rect">
            <a:avLst/>
          </a:prstGeom>
        </p:spPr>
      </p:pic>
      <p:pic>
        <p:nvPicPr>
          <p:cNvPr id="7" name="图片 6" descr="片"/>
          <p:cNvPicPr>
            <a:picLocks noChangeAspect="1"/>
          </p:cNvPicPr>
          <p:nvPr>
            <p:custDataLst>
              <p:tags r:id="rId7"/>
            </p:custDataLst>
          </p:nvPr>
        </p:nvPicPr>
        <p:blipFill>
          <a:blip r:embed="rId8"/>
          <a:stretch>
            <a:fillRect/>
          </a:stretch>
        </p:blipFill>
        <p:spPr>
          <a:xfrm>
            <a:off x="334010" y="582930"/>
            <a:ext cx="2506980" cy="3340735"/>
          </a:xfrm>
          <a:prstGeom prst="rect">
            <a:avLst/>
          </a:prstGeom>
        </p:spPr>
      </p:pic>
      <p:pic>
        <p:nvPicPr>
          <p:cNvPr id="11" name="图片 10" descr="块"/>
          <p:cNvPicPr>
            <a:picLocks noChangeAspect="1"/>
          </p:cNvPicPr>
          <p:nvPr/>
        </p:nvPicPr>
        <p:blipFill>
          <a:blip r:embed="rId9"/>
          <a:stretch>
            <a:fillRect/>
          </a:stretch>
        </p:blipFill>
        <p:spPr>
          <a:xfrm>
            <a:off x="561340" y="1673860"/>
            <a:ext cx="4302760" cy="3227070"/>
          </a:xfrm>
          <a:prstGeom prst="rect">
            <a:avLst/>
          </a:prstGeom>
        </p:spPr>
      </p:pic>
      <p:pic>
        <p:nvPicPr>
          <p:cNvPr id="12" name="图片 11" descr="丝"/>
          <p:cNvPicPr>
            <a:picLocks noChangeAspect="1"/>
          </p:cNvPicPr>
          <p:nvPr/>
        </p:nvPicPr>
        <p:blipFill>
          <a:blip r:embed="rId10"/>
          <a:stretch>
            <a:fillRect/>
          </a:stretch>
        </p:blipFill>
        <p:spPr>
          <a:xfrm>
            <a:off x="1317625" y="2088515"/>
            <a:ext cx="4178935" cy="3134360"/>
          </a:xfrm>
          <a:prstGeom prst="rect">
            <a:avLst/>
          </a:prstGeom>
        </p:spPr>
      </p:pic>
      <p:pic>
        <p:nvPicPr>
          <p:cNvPr id="16" name="图片 15" descr="大"/>
          <p:cNvPicPr>
            <a:picLocks noChangeAspect="1"/>
          </p:cNvPicPr>
          <p:nvPr/>
        </p:nvPicPr>
        <p:blipFill>
          <a:blip r:embed="rId11"/>
          <a:stretch>
            <a:fillRect/>
          </a:stretch>
        </p:blipFill>
        <p:spPr>
          <a:xfrm>
            <a:off x="1900555" y="2711450"/>
            <a:ext cx="4445000" cy="2965450"/>
          </a:xfrm>
          <a:prstGeom prst="rect">
            <a:avLst/>
          </a:prstGeom>
        </p:spPr>
      </p:pic>
      <p:pic>
        <p:nvPicPr>
          <p:cNvPr id="19" name="图片 18" descr="兔子"/>
          <p:cNvPicPr>
            <a:picLocks noChangeAspect="1"/>
          </p:cNvPicPr>
          <p:nvPr/>
        </p:nvPicPr>
        <p:blipFill>
          <a:blip r:embed="rId12"/>
          <a:stretch>
            <a:fillRect/>
          </a:stretch>
        </p:blipFill>
        <p:spPr>
          <a:xfrm>
            <a:off x="2634615" y="2148205"/>
            <a:ext cx="2977515" cy="3449320"/>
          </a:xfrm>
          <a:prstGeom prst="rect">
            <a:avLst/>
          </a:prstGeom>
        </p:spPr>
      </p:pic>
      <p:pic>
        <p:nvPicPr>
          <p:cNvPr id="22" name="图片 21" descr="人物"/>
          <p:cNvPicPr>
            <a:picLocks noChangeAspect="1"/>
          </p:cNvPicPr>
          <p:nvPr/>
        </p:nvPicPr>
        <p:blipFill>
          <a:blip r:embed="rId13"/>
          <a:stretch>
            <a:fillRect/>
          </a:stretch>
        </p:blipFill>
        <p:spPr>
          <a:xfrm>
            <a:off x="3314065" y="873760"/>
            <a:ext cx="2833370" cy="4262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par>
                                <p:cTn id="8" presetID="16" presetClass="entr" presetSubtype="37"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outVertical)">
                                      <p:cBhvr>
                                        <p:cTn id="10" dur="500"/>
                                        <p:tgtEl>
                                          <p:spTgt spid="17"/>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1720" y="403860"/>
            <a:ext cx="6069330" cy="563880"/>
            <a:chOff x="9605" y="1896"/>
            <a:chExt cx="9558" cy="888"/>
          </a:xfrm>
        </p:grpSpPr>
        <p:sp>
          <p:nvSpPr>
            <p:cNvPr id="2" name="文本框 1"/>
            <p:cNvSpPr txBox="1"/>
            <p:nvPr/>
          </p:nvSpPr>
          <p:spPr>
            <a:xfrm>
              <a:off x="9605" y="1896"/>
              <a:ext cx="9558" cy="822"/>
            </a:xfrm>
            <a:prstGeom prst="rect">
              <a:avLst/>
            </a:prstGeom>
            <a:noFill/>
          </p:spPr>
          <p:txBody>
            <a:bodyPr wrap="none" rtlCol="0">
              <a:spAutoFit/>
            </a:bodyPr>
            <a:p>
              <a:r>
                <a:rPr lang="en-US" altLang="zh-CN" sz="2800" b="1">
                  <a:solidFill>
                    <a:srgbClr val="6D9CA4"/>
                  </a:solidFill>
                  <a:latin typeface="方正舒体" panose="02010601030101010101" charset="-122"/>
                  <a:ea typeface="方正舒体" panose="02010601030101010101" charset="-122"/>
                </a:rPr>
                <a:t>The combination of main ingredients</a:t>
              </a:r>
              <a:endParaRPr lang="en-US" altLang="zh-CN" sz="2800" b="1">
                <a:solidFill>
                  <a:srgbClr val="6D9CA4"/>
                </a:solidFill>
                <a:latin typeface="方正舒体" panose="02010601030101010101" charset="-122"/>
                <a:ea typeface="方正舒体" panose="02010601030101010101" charset="-122"/>
              </a:endParaRPr>
            </a:p>
          </p:txBody>
        </p:sp>
        <p:cxnSp>
          <p:nvCxnSpPr>
            <p:cNvPr id="12" name="直接连接符 11"/>
            <p:cNvCxnSpPr/>
            <p:nvPr/>
          </p:nvCxnSpPr>
          <p:spPr>
            <a:xfrm>
              <a:off x="12257" y="2784"/>
              <a:ext cx="900" cy="0"/>
            </a:xfrm>
            <a:prstGeom prst="line">
              <a:avLst/>
            </a:prstGeom>
            <a:ln>
              <a:solidFill>
                <a:srgbClr val="5E9AA4"/>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913765" y="1624330"/>
            <a:ext cx="6868795" cy="4399915"/>
          </a:xfrm>
          <a:prstGeom prst="rect">
            <a:avLst/>
          </a:prstGeom>
          <a:noFill/>
        </p:spPr>
        <p:txBody>
          <a:bodyPr wrap="square" rtlCol="0">
            <a:spAutoFit/>
          </a:bodyPr>
          <a:p>
            <a:r>
              <a:rPr lang="en-US" altLang="zh-CN" sz="2800" dirty="0">
                <a:latin typeface="等线" panose="02010600030101010101" charset="-122"/>
                <a:ea typeface="等线" panose="02010600030101010101" charset="-122"/>
              </a:rPr>
              <a:t>shrimps</a:t>
            </a:r>
            <a:r>
              <a:rPr lang="en-US" altLang="zh-CN" sz="2400" dirty="0">
                <a:latin typeface="仿宋" panose="02010609060101010101" charset="-122"/>
                <a:ea typeface="仿宋" panose="02010609060101010101" charset="-122"/>
              </a:rPr>
              <a:t>（虾仁）                 </a:t>
            </a:r>
            <a:r>
              <a:rPr lang="en-US" altLang="zh-CN" sz="2800" dirty="0">
                <a:latin typeface="等线" panose="02010600030101010101" charset="-122"/>
                <a:ea typeface="等线" panose="02010600030101010101" charset="-122"/>
                <a:sym typeface="+mn-ea"/>
              </a:rPr>
              <a:t>greens</a:t>
            </a:r>
            <a:endParaRPr lang="en-US" altLang="zh-CN" sz="2800" dirty="0">
              <a:latin typeface="等线" panose="02010600030101010101" charset="-122"/>
              <a:ea typeface="等线" panose="02010600030101010101" charset="-122"/>
            </a:endParaRPr>
          </a:p>
          <a:p>
            <a:r>
              <a:rPr lang="en-US" altLang="zh-CN" sz="2800" dirty="0">
                <a:latin typeface="等线" panose="02010600030101010101" charset="-122"/>
                <a:ea typeface="等线" panose="02010600030101010101" charset="-122"/>
              </a:rPr>
              <a:t>   </a:t>
            </a:r>
            <a:endParaRPr lang="en-US" altLang="zh-CN" sz="2800" dirty="0">
              <a:latin typeface="等线" panose="02010600030101010101" charset="-122"/>
              <a:ea typeface="等线" panose="02010600030101010101" charset="-122"/>
            </a:endParaRPr>
          </a:p>
          <a:p>
            <a:endParaRPr lang="en-US" altLang="zh-CN" sz="2800" dirty="0">
              <a:latin typeface="等线" panose="02010600030101010101" charset="-122"/>
              <a:ea typeface="等线" panose="02010600030101010101" charset="-122"/>
            </a:endParaRPr>
          </a:p>
          <a:p>
            <a:r>
              <a:rPr lang="en-US" altLang="zh-CN" sz="2800" dirty="0">
                <a:latin typeface="等线" panose="02010600030101010101" charset="-122"/>
                <a:ea typeface="等线" panose="02010600030101010101" charset="-122"/>
              </a:rPr>
              <a:t>                                              </a:t>
            </a:r>
            <a:endParaRPr lang="en-US" altLang="zh-CN" sz="2800" dirty="0">
              <a:latin typeface="等线" panose="02010600030101010101" charset="-122"/>
              <a:ea typeface="等线" panose="02010600030101010101" charset="-122"/>
            </a:endParaRPr>
          </a:p>
          <a:p>
            <a:r>
              <a:rPr lang="en-US" altLang="zh-CN" sz="2800" dirty="0">
                <a:latin typeface="等线" panose="02010600030101010101" charset="-122"/>
                <a:ea typeface="等线" panose="02010600030101010101" charset="-122"/>
                <a:sym typeface="+mn-ea"/>
              </a:rPr>
              <a:t>bean curd                                 mushroom</a:t>
            </a:r>
            <a:endParaRPr lang="en-US" altLang="zh-CN" sz="2800" dirty="0">
              <a:latin typeface="等线" panose="02010600030101010101" charset="-122"/>
              <a:ea typeface="等线" panose="02010600030101010101" charset="-122"/>
            </a:endParaRPr>
          </a:p>
          <a:p>
            <a:endParaRPr lang="en-US" altLang="zh-CN" sz="2800" dirty="0">
              <a:latin typeface="等线" panose="02010600030101010101" charset="-122"/>
              <a:ea typeface="等线" panose="02010600030101010101" charset="-122"/>
            </a:endParaRPr>
          </a:p>
          <a:p>
            <a:endParaRPr lang="en-US" altLang="zh-CN" sz="2800" dirty="0">
              <a:latin typeface="等线" panose="02010600030101010101" charset="-122"/>
              <a:ea typeface="等线" panose="02010600030101010101" charset="-122"/>
            </a:endParaRPr>
          </a:p>
          <a:p>
            <a:endParaRPr lang="en-US" altLang="zh-CN" sz="2800" dirty="0">
              <a:latin typeface="等线" panose="02010600030101010101" charset="-122"/>
              <a:ea typeface="等线" panose="02010600030101010101" charset="-122"/>
            </a:endParaRPr>
          </a:p>
          <a:p>
            <a:r>
              <a:rPr lang="en-US" altLang="zh-CN" sz="2800" dirty="0">
                <a:latin typeface="等线" panose="02010600030101010101" charset="-122"/>
                <a:ea typeface="等线" panose="02010600030101010101" charset="-122"/>
              </a:rPr>
              <a:t>chicken                                       </a:t>
            </a:r>
            <a:r>
              <a:rPr lang="en-US" altLang="zh-CN" sz="2800" dirty="0">
                <a:latin typeface="等线" panose="02010600030101010101" charset="-122"/>
                <a:ea typeface="等线" panose="02010600030101010101" charset="-122"/>
                <a:sym typeface="+mn-ea"/>
              </a:rPr>
              <a:t>cucumber</a:t>
            </a:r>
            <a:endParaRPr lang="en-US" altLang="zh-CN" sz="2800" dirty="0">
              <a:latin typeface="等线" panose="02010600030101010101" charset="-122"/>
              <a:ea typeface="等线" panose="02010600030101010101" charset="-122"/>
            </a:endParaRPr>
          </a:p>
          <a:p>
            <a:endParaRPr lang="en-US" altLang="zh-CN" sz="2800" dirty="0">
              <a:latin typeface="等线" panose="02010600030101010101" charset="-122"/>
              <a:ea typeface="等线" panose="02010600030101010101" charset="-122"/>
            </a:endParaRPr>
          </a:p>
        </p:txBody>
      </p:sp>
      <p:cxnSp>
        <p:nvCxnSpPr>
          <p:cNvPr id="10" name="直接连接符 9"/>
          <p:cNvCxnSpPr/>
          <p:nvPr/>
        </p:nvCxnSpPr>
        <p:spPr>
          <a:xfrm>
            <a:off x="3342640" y="1990090"/>
            <a:ext cx="2553335" cy="34163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flipV="1">
            <a:off x="2655570" y="2162175"/>
            <a:ext cx="3218815" cy="147066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直接连接符 14"/>
          <p:cNvCxnSpPr/>
          <p:nvPr/>
        </p:nvCxnSpPr>
        <p:spPr>
          <a:xfrm flipV="1">
            <a:off x="2258060" y="3791585"/>
            <a:ext cx="3443605" cy="1572895"/>
          </a:xfrm>
          <a:prstGeom prst="line">
            <a:avLst/>
          </a:prstGeom>
        </p:spPr>
        <p:style>
          <a:lnRef idx="1">
            <a:schemeClr val="accent2"/>
          </a:lnRef>
          <a:fillRef idx="0">
            <a:schemeClr val="accent2"/>
          </a:fillRef>
          <a:effectRef idx="0">
            <a:schemeClr val="accent2"/>
          </a:effectRef>
          <a:fontRef idx="minor">
            <a:schemeClr val="tx1"/>
          </a:fontRef>
        </p:style>
      </p:cxnSp>
      <p:pic>
        <p:nvPicPr>
          <p:cNvPr id="4" name="图片 3" descr="鸡肉"/>
          <p:cNvPicPr>
            <a:picLocks noChangeAspect="1"/>
          </p:cNvPicPr>
          <p:nvPr/>
        </p:nvPicPr>
        <p:blipFill>
          <a:blip r:embed="rId1"/>
          <a:stretch>
            <a:fillRect/>
          </a:stretch>
        </p:blipFill>
        <p:spPr>
          <a:xfrm>
            <a:off x="8159750" y="2451100"/>
            <a:ext cx="3126740" cy="2084705"/>
          </a:xfrm>
          <a:prstGeom prst="rect">
            <a:avLst/>
          </a:prstGeom>
        </p:spPr>
      </p:pic>
      <p:pic>
        <p:nvPicPr>
          <p:cNvPr id="5" name="图片 4" descr="虾"/>
          <p:cNvPicPr>
            <a:picLocks noChangeAspect="1"/>
          </p:cNvPicPr>
          <p:nvPr/>
        </p:nvPicPr>
        <p:blipFill>
          <a:blip r:embed="rId2"/>
          <a:stretch>
            <a:fillRect/>
          </a:stretch>
        </p:blipFill>
        <p:spPr>
          <a:xfrm>
            <a:off x="8159750" y="144780"/>
            <a:ext cx="3034665" cy="2114550"/>
          </a:xfrm>
          <a:prstGeom prst="rect">
            <a:avLst/>
          </a:prstGeom>
        </p:spPr>
      </p:pic>
      <p:pic>
        <p:nvPicPr>
          <p:cNvPr id="6" name="图片 5" descr="豆"/>
          <p:cNvPicPr>
            <a:picLocks noChangeAspect="1"/>
          </p:cNvPicPr>
          <p:nvPr/>
        </p:nvPicPr>
        <p:blipFill>
          <a:blip r:embed="rId3"/>
          <a:stretch>
            <a:fillRect/>
          </a:stretch>
        </p:blipFill>
        <p:spPr>
          <a:xfrm>
            <a:off x="8028940" y="4215765"/>
            <a:ext cx="3257550" cy="2443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4785003" y="2357754"/>
            <a:ext cx="2850204" cy="2850204"/>
          </a:xfrm>
          <a:prstGeom prst="ellipse">
            <a:avLst/>
          </a:prstGeom>
          <a:blipFill>
            <a:blip r:embed="rId1"/>
            <a:srcRect/>
            <a:stretch>
              <a:fillRect l="-167883" r="-64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latin typeface="方正北魏楷书简体" panose="03000509000000000000" pitchFamily="65" charset="-122"/>
              <a:ea typeface="方正北魏楷书简体" panose="03000509000000000000" pitchFamily="65" charset="-122"/>
            </a:endParaRPr>
          </a:p>
        </p:txBody>
      </p:sp>
      <p:sp>
        <p:nvSpPr>
          <p:cNvPr id="20" name="文本框 19"/>
          <p:cNvSpPr txBox="1"/>
          <p:nvPr/>
        </p:nvSpPr>
        <p:spPr>
          <a:xfrm>
            <a:off x="435610" y="2357755"/>
            <a:ext cx="4058920" cy="3338195"/>
          </a:xfrm>
          <a:prstGeom prst="rect">
            <a:avLst/>
          </a:prstGeom>
          <a:noFill/>
        </p:spPr>
        <p:txBody>
          <a:bodyPr vert="horz" wrap="square" rtlCol="0">
            <a:spAutoFit/>
          </a:bodyPr>
          <a:p>
            <a:pPr algn="just">
              <a:lnSpc>
                <a:spcPct val="110000"/>
              </a:lnSpc>
            </a:pPr>
            <a:r>
              <a:rPr lang="en-US" altLang="zh-CN" sz="2400" dirty="0">
                <a:latin typeface="等线" panose="02010600030101010101" charset="-122"/>
                <a:ea typeface="等线" panose="02010600030101010101" charset="-122"/>
              </a:rPr>
              <a:t>The spices and herbs used in various geographical regions have helped to shape the different styles of Chinese cooking, and all kinds of salty, sweet, sour, and pungent flavors can be found in those cuisines.</a:t>
            </a:r>
            <a:endParaRPr lang="en-US" altLang="zh-CN" sz="2400" dirty="0">
              <a:latin typeface="等线" panose="02010600030101010101" charset="-122"/>
              <a:ea typeface="等线" panose="02010600030101010101" charset="-122"/>
            </a:endParaRPr>
          </a:p>
        </p:txBody>
      </p:sp>
      <p:sp>
        <p:nvSpPr>
          <p:cNvPr id="3" name="文本框 2"/>
          <p:cNvSpPr txBox="1"/>
          <p:nvPr/>
        </p:nvSpPr>
        <p:spPr>
          <a:xfrm>
            <a:off x="7787005" y="2357755"/>
            <a:ext cx="3788410" cy="2120900"/>
          </a:xfrm>
          <a:prstGeom prst="rect">
            <a:avLst/>
          </a:prstGeom>
          <a:noFill/>
        </p:spPr>
        <p:txBody>
          <a:bodyPr vert="horz" wrap="square" rtlCol="0">
            <a:spAutoFit/>
          </a:bodyPr>
          <a:p>
            <a:pPr algn="just">
              <a:lnSpc>
                <a:spcPct val="110000"/>
              </a:lnSpc>
            </a:pPr>
            <a:r>
              <a:rPr lang="en-US" altLang="zh-CN" sz="2400" dirty="0">
                <a:latin typeface="等线" panose="02010600030101010101" charset="-122"/>
                <a:ea typeface="等线" panose="02010600030101010101" charset="-122"/>
              </a:rPr>
              <a:t>Different ingredients require different cooking times and temperatures so that they may be hard, soft, crisp or tender.</a:t>
            </a:r>
            <a:endParaRPr lang="en-US" altLang="zh-CN" sz="2400" dirty="0">
              <a:latin typeface="等线" panose="02010600030101010101" charset="-122"/>
              <a:ea typeface="等线" panose="02010600030101010101" charset="-122"/>
            </a:endParaRPr>
          </a:p>
        </p:txBody>
      </p:sp>
      <p:grpSp>
        <p:nvGrpSpPr>
          <p:cNvPr id="6" name="组合 5"/>
          <p:cNvGrpSpPr/>
          <p:nvPr/>
        </p:nvGrpSpPr>
        <p:grpSpPr>
          <a:xfrm>
            <a:off x="1442720" y="1506855"/>
            <a:ext cx="1822450" cy="521970"/>
            <a:chOff x="2121" y="2373"/>
            <a:chExt cx="2870" cy="822"/>
          </a:xfrm>
        </p:grpSpPr>
        <p:sp>
          <p:nvSpPr>
            <p:cNvPr id="4" name="文本框 3"/>
            <p:cNvSpPr txBox="1"/>
            <p:nvPr/>
          </p:nvSpPr>
          <p:spPr>
            <a:xfrm>
              <a:off x="2121" y="2373"/>
              <a:ext cx="2871" cy="822"/>
            </a:xfrm>
            <a:prstGeom prst="rect">
              <a:avLst/>
            </a:prstGeom>
            <a:noFill/>
          </p:spPr>
          <p:txBody>
            <a:bodyPr wrap="none" rtlCol="0">
              <a:spAutoFit/>
            </a:bodyPr>
            <a:p>
              <a:r>
                <a:rPr lang="en-US" altLang="zh-CN" sz="2800" b="1">
                  <a:solidFill>
                    <a:srgbClr val="6D9CA4"/>
                  </a:solidFill>
                  <a:latin typeface="方正舒体" panose="02010601030101010101" charset="-122"/>
                  <a:ea typeface="方正舒体" panose="02010601030101010101" charset="-122"/>
                </a:rPr>
                <a:t>Seasoning</a:t>
              </a:r>
              <a:endParaRPr lang="en-US" altLang="zh-CN" sz="2800" b="1">
                <a:solidFill>
                  <a:srgbClr val="6D9CA4"/>
                </a:solidFill>
                <a:latin typeface="方正舒体" panose="02010601030101010101" charset="-122"/>
                <a:ea typeface="方正舒体" panose="02010601030101010101" charset="-122"/>
              </a:endParaRPr>
            </a:p>
          </p:txBody>
        </p:sp>
        <p:cxnSp>
          <p:nvCxnSpPr>
            <p:cNvPr id="5" name="直接连接符 4"/>
            <p:cNvCxnSpPr/>
            <p:nvPr/>
          </p:nvCxnSpPr>
          <p:spPr>
            <a:xfrm>
              <a:off x="3058" y="3195"/>
              <a:ext cx="900" cy="0"/>
            </a:xfrm>
            <a:prstGeom prst="line">
              <a:avLst/>
            </a:prstGeom>
            <a:ln>
              <a:solidFill>
                <a:srgbClr val="5E9AA4"/>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7635240" y="1506855"/>
            <a:ext cx="3940175" cy="521970"/>
            <a:chOff x="9605" y="1704"/>
            <a:chExt cx="6205" cy="822"/>
          </a:xfrm>
        </p:grpSpPr>
        <p:sp>
          <p:nvSpPr>
            <p:cNvPr id="2" name="文本框 1"/>
            <p:cNvSpPr txBox="1"/>
            <p:nvPr/>
          </p:nvSpPr>
          <p:spPr>
            <a:xfrm>
              <a:off x="9605" y="1704"/>
              <a:ext cx="6205" cy="822"/>
            </a:xfrm>
            <a:prstGeom prst="rect">
              <a:avLst/>
            </a:prstGeom>
            <a:noFill/>
          </p:spPr>
          <p:txBody>
            <a:bodyPr wrap="none" rtlCol="0">
              <a:spAutoFit/>
            </a:bodyPr>
            <a:p>
              <a:r>
                <a:rPr lang="en-US" altLang="zh-CN" sz="2800" b="1">
                  <a:solidFill>
                    <a:srgbClr val="6D9CA4"/>
                  </a:solidFill>
                  <a:latin typeface="方正舒体" panose="02010601030101010101" charset="-122"/>
                  <a:ea typeface="方正舒体" panose="02010601030101010101" charset="-122"/>
                </a:rPr>
                <a:t>Time and Temperature</a:t>
              </a:r>
              <a:endParaRPr lang="en-US" altLang="zh-CN" sz="2800" b="1">
                <a:solidFill>
                  <a:srgbClr val="6D9CA4"/>
                </a:solidFill>
                <a:latin typeface="方正舒体" panose="02010601030101010101" charset="-122"/>
                <a:ea typeface="方正舒体" panose="02010601030101010101" charset="-122"/>
              </a:endParaRPr>
            </a:p>
          </p:txBody>
        </p:sp>
        <p:cxnSp>
          <p:nvCxnSpPr>
            <p:cNvPr id="12" name="直接连接符 11"/>
            <p:cNvCxnSpPr/>
            <p:nvPr/>
          </p:nvCxnSpPr>
          <p:spPr>
            <a:xfrm>
              <a:off x="12257" y="2526"/>
              <a:ext cx="900" cy="0"/>
            </a:xfrm>
            <a:prstGeom prst="line">
              <a:avLst/>
            </a:prstGeom>
            <a:ln>
              <a:solidFill>
                <a:srgbClr val="5E9AA4"/>
              </a:solidFill>
            </a:ln>
          </p:spPr>
          <p:style>
            <a:lnRef idx="1">
              <a:schemeClr val="accent1"/>
            </a:lnRef>
            <a:fillRef idx="0">
              <a:schemeClr val="accent1"/>
            </a:fillRef>
            <a:effectRef idx="0">
              <a:schemeClr val="accent1"/>
            </a:effectRef>
            <a:fontRef idx="minor">
              <a:schemeClr val="tx1"/>
            </a:fontRef>
          </p:style>
        </p:cxnSp>
      </p:grpSp>
      <p:pic>
        <p:nvPicPr>
          <p:cNvPr id="8" name="图片 7" descr="微信图片_20230307195611"/>
          <p:cNvPicPr>
            <a:picLocks noChangeAspect="1"/>
          </p:cNvPicPr>
          <p:nvPr/>
        </p:nvPicPr>
        <p:blipFill>
          <a:blip r:embed="rId2"/>
          <a:stretch>
            <a:fillRect/>
          </a:stretch>
        </p:blipFill>
        <p:spPr>
          <a:xfrm>
            <a:off x="1778635" y="2110105"/>
            <a:ext cx="5016500" cy="3346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linds(horizontal)">
                                      <p:cBhvr>
                                        <p:cTn id="14" dur="500"/>
                                        <p:tgtEl>
                                          <p:spTgt spid="20"/>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479550" y="1541145"/>
            <a:ext cx="9512300" cy="3538220"/>
          </a:xfrm>
          <a:prstGeom prst="rect">
            <a:avLst/>
          </a:prstGeom>
          <a:noFill/>
        </p:spPr>
        <p:txBody>
          <a:bodyPr wrap="square" rtlCol="0">
            <a:spAutoFit/>
          </a:bodyPr>
          <a:p>
            <a:pPr algn="l"/>
            <a:r>
              <a:rPr lang="en-US" altLang="zh-CN" sz="2800"/>
              <a:t>boil</a:t>
            </a:r>
            <a:r>
              <a:rPr lang="en-US" altLang="zh-CN" sz="2400" dirty="0">
                <a:latin typeface="仿宋" panose="02010609060101010101" charset="-122"/>
                <a:ea typeface="仿宋" panose="02010609060101010101" charset="-122"/>
              </a:rPr>
              <a:t>（煮）</a:t>
            </a:r>
            <a:r>
              <a:rPr lang="zh-CN" altLang="en-US" sz="2800"/>
              <a:t>：</a:t>
            </a:r>
            <a:r>
              <a:rPr lang="en-US" altLang="zh-CN" sz="2800"/>
              <a:t>boiled egg </a:t>
            </a:r>
            <a:r>
              <a:rPr lang="en-US" altLang="zh-CN" sz="2400" dirty="0">
                <a:latin typeface="仿宋" panose="02010609060101010101" charset="-122"/>
                <a:ea typeface="仿宋" panose="02010609060101010101" charset="-122"/>
              </a:rPr>
              <a:t>煮蛋</a:t>
            </a:r>
            <a:endParaRPr lang="en-US" altLang="zh-CN" sz="2400" dirty="0">
              <a:latin typeface="仿宋" panose="02010609060101010101" charset="-122"/>
              <a:ea typeface="仿宋" panose="02010609060101010101" charset="-122"/>
            </a:endParaRPr>
          </a:p>
          <a:p>
            <a:pPr algn="l"/>
            <a:endParaRPr lang="en-US" altLang="zh-CN" sz="2800"/>
          </a:p>
          <a:p>
            <a:pPr algn="l"/>
            <a:r>
              <a:rPr lang="en-US" altLang="zh-CN" sz="2800">
                <a:sym typeface="+mn-ea"/>
              </a:rPr>
              <a:t>fry</a:t>
            </a:r>
            <a:r>
              <a:rPr lang="en-US" altLang="zh-CN" sz="2400" dirty="0">
                <a:latin typeface="仿宋" panose="02010609060101010101" charset="-122"/>
                <a:ea typeface="仿宋" panose="02010609060101010101" charset="-122"/>
                <a:sym typeface="+mn-ea"/>
              </a:rPr>
              <a:t>（煎）</a:t>
            </a:r>
            <a:r>
              <a:rPr lang="zh-CN" altLang="en-US" sz="2800">
                <a:sym typeface="+mn-ea"/>
              </a:rPr>
              <a:t>：</a:t>
            </a:r>
            <a:r>
              <a:rPr lang="en-US" altLang="zh-CN" sz="2800">
                <a:sym typeface="+mn-ea"/>
              </a:rPr>
              <a:t>fried eggs  </a:t>
            </a:r>
            <a:r>
              <a:rPr lang="en-US" altLang="zh-CN" sz="2400" dirty="0">
                <a:latin typeface="仿宋" panose="02010609060101010101" charset="-122"/>
                <a:ea typeface="仿宋" panose="02010609060101010101" charset="-122"/>
                <a:sym typeface="+mn-ea"/>
              </a:rPr>
              <a:t>煎荷包蛋</a:t>
            </a:r>
            <a:endParaRPr lang="en-US" altLang="zh-CN" sz="2400" dirty="0">
              <a:latin typeface="仿宋" panose="02010609060101010101" charset="-122"/>
              <a:ea typeface="仿宋" panose="02010609060101010101" charset="-122"/>
              <a:sym typeface="+mn-ea"/>
            </a:endParaRPr>
          </a:p>
          <a:p>
            <a:pPr algn="l"/>
            <a:endParaRPr lang="zh-CN" altLang="en-US" sz="2800"/>
          </a:p>
          <a:p>
            <a:pPr algn="l"/>
            <a:r>
              <a:rPr lang="en-US" altLang="zh-CN" sz="2800"/>
              <a:t>saute </a:t>
            </a:r>
            <a:r>
              <a:rPr lang="en-US" altLang="zh-CN" sz="2400" dirty="0">
                <a:latin typeface="仿宋" panose="02010609060101010101" charset="-122"/>
                <a:ea typeface="仿宋" panose="02010609060101010101" charset="-122"/>
              </a:rPr>
              <a:t>（炒）</a:t>
            </a:r>
            <a:r>
              <a:rPr lang="zh-CN" altLang="en-US" sz="2800"/>
              <a:t>：</a:t>
            </a:r>
            <a:r>
              <a:rPr lang="en-US" altLang="zh-CN" sz="2800"/>
              <a:t>sauteed shrimp rolls </a:t>
            </a:r>
            <a:r>
              <a:rPr lang="en-US" altLang="zh-CN" sz="2400" dirty="0">
                <a:latin typeface="仿宋" panose="02010609060101010101" charset="-122"/>
                <a:ea typeface="仿宋" panose="02010609060101010101" charset="-122"/>
              </a:rPr>
              <a:t>清炒虾仁</a:t>
            </a:r>
            <a:endParaRPr lang="en-US" altLang="zh-CN" sz="2400" dirty="0">
              <a:latin typeface="仿宋" panose="02010609060101010101" charset="-122"/>
              <a:ea typeface="仿宋" panose="02010609060101010101" charset="-122"/>
            </a:endParaRPr>
          </a:p>
          <a:p>
            <a:pPr algn="l"/>
            <a:r>
              <a:rPr lang="en-US" altLang="zh-CN" sz="2800"/>
              <a:t>      </a:t>
            </a:r>
            <a:endParaRPr lang="en-US" altLang="zh-CN" sz="2400" dirty="0">
              <a:latin typeface="仿宋" panose="02010609060101010101" charset="-122"/>
              <a:ea typeface="仿宋" panose="02010609060101010101" charset="-122"/>
            </a:endParaRPr>
          </a:p>
          <a:p>
            <a:pPr algn="l"/>
            <a:r>
              <a:rPr lang="en-US" altLang="zh-CN" sz="2800"/>
              <a:t>roast  </a:t>
            </a:r>
            <a:r>
              <a:rPr lang="en-US" altLang="zh-CN" sz="2400" dirty="0">
                <a:latin typeface="仿宋" panose="02010609060101010101" charset="-122"/>
                <a:ea typeface="仿宋" panose="02010609060101010101" charset="-122"/>
              </a:rPr>
              <a:t>烤（烤鸭/烤鹅）</a:t>
            </a:r>
            <a:endParaRPr lang="zh-CN" altLang="en-US" sz="2800"/>
          </a:p>
          <a:p>
            <a:pPr algn="l"/>
            <a:endParaRPr lang="en-US" altLang="zh-CN" sz="2800"/>
          </a:p>
        </p:txBody>
      </p:sp>
      <p:grpSp>
        <p:nvGrpSpPr>
          <p:cNvPr id="2" name="组合 1"/>
          <p:cNvGrpSpPr/>
          <p:nvPr/>
        </p:nvGrpSpPr>
        <p:grpSpPr>
          <a:xfrm>
            <a:off x="1339850" y="491490"/>
            <a:ext cx="4946650" cy="521970"/>
            <a:chOff x="1959" y="774"/>
            <a:chExt cx="7790" cy="822"/>
          </a:xfrm>
        </p:grpSpPr>
        <p:sp>
          <p:nvSpPr>
            <p:cNvPr id="3" name="文本框 2"/>
            <p:cNvSpPr txBox="1"/>
            <p:nvPr>
              <p:custDataLst>
                <p:tags r:id="rId1"/>
              </p:custDataLst>
            </p:nvPr>
          </p:nvSpPr>
          <p:spPr>
            <a:xfrm>
              <a:off x="1959" y="774"/>
              <a:ext cx="7790" cy="822"/>
            </a:xfrm>
            <a:prstGeom prst="rect">
              <a:avLst/>
            </a:prstGeom>
            <a:noFill/>
          </p:spPr>
          <p:txBody>
            <a:bodyPr wrap="none" rtlCol="0">
              <a:spAutoFit/>
            </a:bodyPr>
            <a:p>
              <a:r>
                <a:rPr lang="en-US" altLang="zh-CN" sz="2800" b="1">
                  <a:solidFill>
                    <a:srgbClr val="6D9CA4"/>
                  </a:solidFill>
                  <a:latin typeface="方正舒体" panose="02010601030101010101" charset="-122"/>
                  <a:ea typeface="方正舒体" panose="02010601030101010101" charset="-122"/>
                </a:rPr>
                <a:t>Techniques in Chinese cuisine</a:t>
              </a:r>
              <a:endParaRPr lang="en-US" altLang="zh-CN" sz="2800" b="1">
                <a:solidFill>
                  <a:srgbClr val="6D9CA4"/>
                </a:solidFill>
                <a:latin typeface="方正舒体" panose="02010601030101010101" charset="-122"/>
                <a:ea typeface="方正舒体" panose="02010601030101010101" charset="-122"/>
              </a:endParaRPr>
            </a:p>
          </p:txBody>
        </p:sp>
        <p:cxnSp>
          <p:nvCxnSpPr>
            <p:cNvPr id="7" name="直接连接符 6"/>
            <p:cNvCxnSpPr/>
            <p:nvPr>
              <p:custDataLst>
                <p:tags r:id="rId2"/>
              </p:custDataLst>
            </p:nvPr>
          </p:nvCxnSpPr>
          <p:spPr>
            <a:xfrm>
              <a:off x="5204" y="1596"/>
              <a:ext cx="900" cy="0"/>
            </a:xfrm>
            <a:prstGeom prst="line">
              <a:avLst/>
            </a:prstGeom>
            <a:ln>
              <a:solidFill>
                <a:srgbClr val="5E9AA4"/>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989830" y="1743075"/>
            <a:ext cx="2212975" cy="583565"/>
          </a:xfrm>
          <a:prstGeom prst="rect">
            <a:avLst/>
          </a:prstGeom>
          <a:noFill/>
          <a:ln>
            <a:solidFill>
              <a:schemeClr val="bg1">
                <a:lumMod val="50000"/>
              </a:schemeClr>
            </a:solidFill>
          </a:ln>
        </p:spPr>
        <p:txBody>
          <a:bodyPr wrap="square" rtlCol="0">
            <a:spAutoFit/>
          </a:bodyPr>
          <a:lstStyle>
            <a:defPPr>
              <a:defRPr lang="zh-CN"/>
            </a:defPPr>
            <a:lvl1pPr algn="dist">
              <a:defRPr sz="3200">
                <a:latin typeface="方正清刻本悦宋简体" panose="02000000000000000000" charset="-122"/>
                <a:ea typeface="方正清刻本悦宋简体" panose="020000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chemeClr val="tx1">
                    <a:lumMod val="75000"/>
                    <a:lumOff val="25000"/>
                  </a:schemeClr>
                </a:solidFill>
                <a:latin typeface="方正北魏楷书简体" panose="03000509000000000000" pitchFamily="65" charset="-122"/>
                <a:ea typeface="方正北魏楷书简体" panose="03000509000000000000" pitchFamily="65" charset="-122"/>
              </a:rPr>
              <a:t>Part</a:t>
            </a:r>
            <a:r>
              <a:rPr lang="en-US" altLang="zh-CN" dirty="0">
                <a:solidFill>
                  <a:schemeClr val="tx1">
                    <a:lumMod val="75000"/>
                    <a:lumOff val="25000"/>
                  </a:schemeClr>
                </a:solidFill>
                <a:latin typeface="华文楷体" panose="02010600040101010101" charset="-122"/>
                <a:ea typeface="华文楷体" panose="02010600040101010101" charset="-122"/>
              </a:rPr>
              <a:t>Ⅱ</a:t>
            </a:r>
            <a:r>
              <a:rPr lang="en-US" altLang="zh-CN" dirty="0">
                <a:solidFill>
                  <a:schemeClr val="tx1">
                    <a:lumMod val="75000"/>
                    <a:lumOff val="25000"/>
                  </a:schemeClr>
                </a:solidFill>
                <a:latin typeface="方正北魏楷书简体" panose="03000509000000000000" pitchFamily="65" charset="-122"/>
                <a:ea typeface="方正北魏楷书简体" panose="03000509000000000000" pitchFamily="65" charset="-122"/>
              </a:rPr>
              <a:t> </a:t>
            </a:r>
            <a:endParaRPr lang="en-US" altLang="zh-CN" dirty="0">
              <a:solidFill>
                <a:schemeClr val="tx1">
                  <a:lumMod val="75000"/>
                  <a:lumOff val="25000"/>
                </a:schemeClr>
              </a:solidFill>
              <a:latin typeface="方正北魏楷书简体" panose="03000509000000000000" pitchFamily="65" charset="-122"/>
              <a:ea typeface="方正北魏楷书简体" panose="03000509000000000000" pitchFamily="65" charset="-122"/>
            </a:endParaRPr>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12567" t="17977" r="31306" b="39323"/>
          <a:stretch>
            <a:fillRect/>
          </a:stretch>
        </p:blipFill>
        <p:spPr>
          <a:xfrm>
            <a:off x="0" y="0"/>
            <a:ext cx="3058267" cy="2326562"/>
          </a:xfrm>
          <a:prstGeom prst="rect">
            <a:avLst/>
          </a:prstGeom>
        </p:spPr>
      </p:pic>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12567" t="17977" r="31306" b="39323"/>
          <a:stretch>
            <a:fillRect/>
          </a:stretch>
        </p:blipFill>
        <p:spPr>
          <a:xfrm flipH="1">
            <a:off x="9133733" y="0"/>
            <a:ext cx="3058267" cy="232656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41" y="4163603"/>
            <a:ext cx="4654777" cy="3543429"/>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24839" y="4163603"/>
            <a:ext cx="4654777" cy="3543429"/>
          </a:xfrm>
          <a:prstGeom prst="rect">
            <a:avLst/>
          </a:prstGeom>
        </p:spPr>
      </p:pic>
      <p:sp>
        <p:nvSpPr>
          <p:cNvPr id="12" name="文本框 11"/>
          <p:cNvSpPr txBox="1"/>
          <p:nvPr/>
        </p:nvSpPr>
        <p:spPr>
          <a:xfrm>
            <a:off x="2422525" y="3046095"/>
            <a:ext cx="7347585" cy="1198880"/>
          </a:xfrm>
          <a:prstGeom prst="rect">
            <a:avLst/>
          </a:prstGeom>
          <a:noFill/>
        </p:spPr>
        <p:txBody>
          <a:bodyPr wrap="square" rtlCol="0">
            <a:spAutoFit/>
          </a:bodyPr>
          <a:p>
            <a:pPr algn="ctr"/>
            <a:r>
              <a:rPr lang="en-US" altLang="zh-CN" sz="3600">
                <a:latin typeface="华文楷体" panose="02010600040101010101" charset="-122"/>
                <a:ea typeface="华文楷体" panose="02010600040101010101" charset="-122"/>
                <a:sym typeface="+mn-ea"/>
              </a:rPr>
              <a:t>Differences between Chinese Cuisine &amp; Western Cuisine</a:t>
            </a:r>
            <a:endParaRPr lang="en-US" altLang="zh-CN" sz="3600">
              <a:latin typeface="华文楷体" panose="02010600040101010101" charset="-122"/>
              <a:ea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792480" y="560070"/>
            <a:ext cx="3042920" cy="182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3" name="组合 62"/>
          <p:cNvGrpSpPr/>
          <p:nvPr/>
        </p:nvGrpSpPr>
        <p:grpSpPr>
          <a:xfrm rot="0">
            <a:off x="2968625" y="3715385"/>
            <a:ext cx="9034145" cy="947420"/>
            <a:chOff x="1215875" y="3966170"/>
            <a:chExt cx="9034451" cy="947376"/>
          </a:xfrm>
        </p:grpSpPr>
        <p:sp>
          <p:nvSpPr>
            <p:cNvPr id="21" name="文本框 20"/>
            <p:cNvSpPr txBox="1"/>
            <p:nvPr/>
          </p:nvSpPr>
          <p:spPr>
            <a:xfrm>
              <a:off x="2565931" y="4048081"/>
              <a:ext cx="7684395" cy="865465"/>
            </a:xfrm>
            <a:prstGeom prst="rect">
              <a:avLst/>
            </a:prstGeom>
            <a:noFill/>
          </p:spPr>
          <p:txBody>
            <a:bodyPr vert="horz" wrap="square" rtlCol="0">
              <a:spAutoFit/>
            </a:bodyPr>
            <a:lstStyle/>
            <a:p>
              <a:pPr algn="l">
                <a:lnSpc>
                  <a:spcPct val="90000"/>
                </a:lnSpc>
                <a:buClrTx/>
                <a:buSzTx/>
                <a:buFontTx/>
              </a:pPr>
              <a:r>
                <a:rPr lang="en-US" altLang="zh-CN" sz="2800"/>
                <a:t>Recipes are followed strictly like laboratory instructions.</a:t>
              </a:r>
              <a:endParaRPr lang="en-US" altLang="zh-CN" sz="2800"/>
            </a:p>
          </p:txBody>
        </p:sp>
        <p:pic>
          <p:nvPicPr>
            <p:cNvPr id="62" name="图片 6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15875" y="3966170"/>
              <a:ext cx="1116092" cy="862290"/>
            </a:xfrm>
            <a:prstGeom prst="rect">
              <a:avLst/>
            </a:prstGeom>
          </p:spPr>
        </p:pic>
      </p:grpSp>
      <p:grpSp>
        <p:nvGrpSpPr>
          <p:cNvPr id="64" name="组合 63"/>
          <p:cNvGrpSpPr/>
          <p:nvPr/>
        </p:nvGrpSpPr>
        <p:grpSpPr>
          <a:xfrm rot="0">
            <a:off x="2904490" y="1971040"/>
            <a:ext cx="8239760" cy="862163"/>
            <a:chOff x="1215875" y="3966170"/>
            <a:chExt cx="7791275" cy="862290"/>
          </a:xfrm>
        </p:grpSpPr>
        <p:sp>
          <p:nvSpPr>
            <p:cNvPr id="65" name="文本框 64"/>
            <p:cNvSpPr txBox="1"/>
            <p:nvPr/>
          </p:nvSpPr>
          <p:spPr>
            <a:xfrm>
              <a:off x="2553049" y="4102715"/>
              <a:ext cx="6454101" cy="478225"/>
            </a:xfrm>
            <a:prstGeom prst="rect">
              <a:avLst/>
            </a:prstGeom>
            <a:noFill/>
          </p:spPr>
          <p:txBody>
            <a:bodyPr vert="horz" wrap="square" rtlCol="0">
              <a:spAutoFit/>
            </a:bodyPr>
            <a:lstStyle/>
            <a:p>
              <a:pPr algn="l">
                <a:lnSpc>
                  <a:spcPct val="90000"/>
                </a:lnSpc>
              </a:pPr>
              <a:r>
                <a:rPr lang="en-US" altLang="zh-CN" sz="2800"/>
                <a:t>The well seasoned chef is the guarantee.</a:t>
              </a:r>
              <a:endParaRPr lang="en-US" altLang="zh-CN" sz="2800"/>
            </a:p>
          </p:txBody>
        </p:sp>
        <p:pic>
          <p:nvPicPr>
            <p:cNvPr id="66" name="图片 6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15875" y="3966170"/>
              <a:ext cx="1116092" cy="862290"/>
            </a:xfrm>
            <a:prstGeom prst="rect">
              <a:avLst/>
            </a:prstGeom>
          </p:spPr>
        </p:pic>
      </p:grpSp>
      <p:grpSp>
        <p:nvGrpSpPr>
          <p:cNvPr id="67" name="组合 66"/>
          <p:cNvGrpSpPr/>
          <p:nvPr/>
        </p:nvGrpSpPr>
        <p:grpSpPr>
          <a:xfrm rot="0">
            <a:off x="2968625" y="649605"/>
            <a:ext cx="7460615" cy="968375"/>
            <a:chOff x="94427" y="4203649"/>
            <a:chExt cx="7460868" cy="968330"/>
          </a:xfrm>
        </p:grpSpPr>
        <p:sp>
          <p:nvSpPr>
            <p:cNvPr id="68" name="文本框 67"/>
            <p:cNvSpPr txBox="1"/>
            <p:nvPr/>
          </p:nvSpPr>
          <p:spPr>
            <a:xfrm>
              <a:off x="1444483" y="4306514"/>
              <a:ext cx="6110812" cy="865465"/>
            </a:xfrm>
            <a:prstGeom prst="rect">
              <a:avLst/>
            </a:prstGeom>
            <a:noFill/>
          </p:spPr>
          <p:txBody>
            <a:bodyPr vert="horz" wrap="square" rtlCol="0">
              <a:spAutoFit/>
            </a:bodyPr>
            <a:lstStyle/>
            <a:p>
              <a:pPr algn="l">
                <a:lnSpc>
                  <a:spcPct val="90000"/>
                </a:lnSpc>
              </a:pPr>
              <a:r>
                <a:rPr lang="en-US" altLang="zh-CN" sz="2800"/>
                <a:t>It always allows for a creative and stylistic touch to it.</a:t>
              </a:r>
              <a:endParaRPr lang="en-US" altLang="zh-CN" sz="2800"/>
            </a:p>
          </p:txBody>
        </p:sp>
        <p:pic>
          <p:nvPicPr>
            <p:cNvPr id="69" name="图片 6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4427" y="4203649"/>
              <a:ext cx="1116092" cy="862290"/>
            </a:xfrm>
            <a:prstGeom prst="rect">
              <a:avLst/>
            </a:prstGeom>
          </p:spPr>
        </p:pic>
      </p:grpSp>
      <p:grpSp>
        <p:nvGrpSpPr>
          <p:cNvPr id="70" name="组合 69"/>
          <p:cNvGrpSpPr/>
          <p:nvPr/>
        </p:nvGrpSpPr>
        <p:grpSpPr>
          <a:xfrm rot="0">
            <a:off x="2968625" y="5053330"/>
            <a:ext cx="7795261" cy="1017270"/>
            <a:chOff x="1215875" y="3966170"/>
            <a:chExt cx="7795525" cy="1017223"/>
          </a:xfrm>
        </p:grpSpPr>
        <p:sp>
          <p:nvSpPr>
            <p:cNvPr id="71" name="文本框 70"/>
            <p:cNvSpPr txBox="1"/>
            <p:nvPr/>
          </p:nvSpPr>
          <p:spPr>
            <a:xfrm>
              <a:off x="2565931" y="4117928"/>
              <a:ext cx="6445469" cy="865465"/>
            </a:xfrm>
            <a:prstGeom prst="rect">
              <a:avLst/>
            </a:prstGeom>
            <a:noFill/>
          </p:spPr>
          <p:txBody>
            <a:bodyPr vert="horz" wrap="square" rtlCol="0">
              <a:spAutoFit/>
            </a:bodyPr>
            <a:lstStyle/>
            <a:p>
              <a:pPr algn="l">
                <a:lnSpc>
                  <a:spcPct val="90000"/>
                </a:lnSpc>
                <a:buClrTx/>
                <a:buSzTx/>
                <a:buFontTx/>
              </a:pPr>
              <a:r>
                <a:rPr lang="en-US" altLang="zh-CN" sz="2800"/>
                <a:t>The recipe is the key to success in any culinary attempt.</a:t>
              </a:r>
              <a:endParaRPr lang="en-US" altLang="zh-CN" sz="2800"/>
            </a:p>
          </p:txBody>
        </p:sp>
        <p:pic>
          <p:nvPicPr>
            <p:cNvPr id="72" name="图片 7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15875" y="3966170"/>
              <a:ext cx="1116092" cy="862290"/>
            </a:xfrm>
            <a:prstGeom prst="rect">
              <a:avLst/>
            </a:prstGeom>
          </p:spPr>
        </p:pic>
      </p:grpSp>
      <p:grpSp>
        <p:nvGrpSpPr>
          <p:cNvPr id="2" name="组合 1"/>
          <p:cNvGrpSpPr/>
          <p:nvPr/>
        </p:nvGrpSpPr>
        <p:grpSpPr>
          <a:xfrm>
            <a:off x="792480" y="948055"/>
            <a:ext cx="2009775" cy="1885315"/>
            <a:chOff x="6040" y="882"/>
            <a:chExt cx="3080" cy="2868"/>
          </a:xfrm>
        </p:grpSpPr>
        <p:sp>
          <p:nvSpPr>
            <p:cNvPr id="4" name="矩形 3"/>
            <p:cNvSpPr/>
            <p:nvPr/>
          </p:nvSpPr>
          <p:spPr>
            <a:xfrm>
              <a:off x="6040" y="882"/>
              <a:ext cx="2338" cy="2868"/>
            </a:xfrm>
            <a:prstGeom prst="rect">
              <a:avLst/>
            </a:prstGeom>
            <a:solidFill>
              <a:srgbClr val="5E9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6166" y="2378"/>
              <a:ext cx="2954" cy="1263"/>
            </a:xfrm>
            <a:prstGeom prst="rect">
              <a:avLst/>
            </a:prstGeom>
            <a:noFill/>
          </p:spPr>
          <p:txBody>
            <a:bodyPr wrap="square" rtlCol="0">
              <a:spAutoFit/>
            </a:bodyPr>
            <a:lstStyle/>
            <a:p>
              <a:pPr algn="just"/>
              <a:r>
                <a:rPr lang="en-US" altLang="zh-CN" sz="2400" b="1" dirty="0">
                  <a:solidFill>
                    <a:schemeClr val="bg1"/>
                  </a:solidFill>
                  <a:latin typeface="方正舒体" panose="02010601030101010101" charset="-122"/>
                  <a:ea typeface="方正舒体" panose="02010601030101010101" charset="-122"/>
                </a:rPr>
                <a:t>Chinese </a:t>
              </a:r>
              <a:endParaRPr lang="en-US" altLang="zh-CN" sz="2400" b="1" dirty="0">
                <a:solidFill>
                  <a:schemeClr val="bg1"/>
                </a:solidFill>
                <a:latin typeface="方正舒体" panose="02010601030101010101" charset="-122"/>
                <a:ea typeface="方正舒体" panose="02010601030101010101" charset="-122"/>
              </a:endParaRPr>
            </a:p>
            <a:p>
              <a:pPr algn="just"/>
              <a:r>
                <a:rPr lang="en-US" altLang="zh-CN" sz="2400" b="1" dirty="0">
                  <a:solidFill>
                    <a:schemeClr val="bg1"/>
                  </a:solidFill>
                  <a:latin typeface="方正舒体" panose="02010601030101010101" charset="-122"/>
                  <a:ea typeface="方正舒体" panose="02010601030101010101" charset="-122"/>
                </a:rPr>
                <a:t>Cuisine</a:t>
              </a:r>
              <a:endParaRPr lang="en-US" altLang="zh-CN" sz="2400" b="1" dirty="0">
                <a:solidFill>
                  <a:schemeClr val="bg1"/>
                </a:solidFill>
                <a:latin typeface="方正舒体" panose="02010601030101010101" charset="-122"/>
                <a:ea typeface="方正舒体" panose="02010601030101010101" charset="-122"/>
              </a:endParaRPr>
            </a:p>
          </p:txBody>
        </p:sp>
        <p:pic>
          <p:nvPicPr>
            <p:cNvPr id="75" name="图片 7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7" y="882"/>
              <a:ext cx="2041" cy="2041"/>
            </a:xfrm>
            <a:prstGeom prst="rect">
              <a:avLst/>
            </a:prstGeom>
          </p:spPr>
        </p:pic>
      </p:grpSp>
      <p:grpSp>
        <p:nvGrpSpPr>
          <p:cNvPr id="3" name="组合 2"/>
          <p:cNvGrpSpPr/>
          <p:nvPr/>
        </p:nvGrpSpPr>
        <p:grpSpPr>
          <a:xfrm>
            <a:off x="792480" y="4021455"/>
            <a:ext cx="1943100" cy="1917719"/>
            <a:chOff x="15199" y="730"/>
            <a:chExt cx="3164" cy="3020"/>
          </a:xfrm>
        </p:grpSpPr>
        <p:sp>
          <p:nvSpPr>
            <p:cNvPr id="57" name="矩形 56"/>
            <p:cNvSpPr/>
            <p:nvPr/>
          </p:nvSpPr>
          <p:spPr>
            <a:xfrm>
              <a:off x="15199" y="882"/>
              <a:ext cx="2620" cy="2868"/>
            </a:xfrm>
            <a:prstGeom prst="rect">
              <a:avLst/>
            </a:prstGeom>
            <a:solidFill>
              <a:srgbClr val="5E9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nvSpPr>
          <p:spPr>
            <a:xfrm>
              <a:off x="15440" y="2443"/>
              <a:ext cx="2379" cy="1307"/>
            </a:xfrm>
            <a:prstGeom prst="rect">
              <a:avLst/>
            </a:prstGeom>
            <a:noFill/>
          </p:spPr>
          <p:txBody>
            <a:bodyPr wrap="square" rtlCol="0">
              <a:spAutoFit/>
            </a:bodyPr>
            <a:lstStyle/>
            <a:p>
              <a:pPr algn="just"/>
              <a:r>
                <a:rPr lang="en-US" altLang="zh-CN" sz="2400" b="1" dirty="0">
                  <a:solidFill>
                    <a:schemeClr val="bg1"/>
                  </a:solidFill>
                  <a:latin typeface="方正舒体" panose="02010601030101010101" charset="-122"/>
                  <a:ea typeface="方正舒体" panose="02010601030101010101" charset="-122"/>
                </a:rPr>
                <a:t>Western</a:t>
              </a:r>
              <a:endParaRPr lang="en-US" altLang="zh-CN" sz="2400" b="1" dirty="0">
                <a:solidFill>
                  <a:schemeClr val="bg1"/>
                </a:solidFill>
                <a:latin typeface="方正舒体" panose="02010601030101010101" charset="-122"/>
                <a:ea typeface="方正舒体" panose="02010601030101010101" charset="-122"/>
              </a:endParaRPr>
            </a:p>
            <a:p>
              <a:pPr algn="just"/>
              <a:r>
                <a:rPr lang="en-US" altLang="zh-CN" sz="2400" b="1" dirty="0">
                  <a:solidFill>
                    <a:schemeClr val="bg1"/>
                  </a:solidFill>
                  <a:latin typeface="方正舒体" panose="02010601030101010101" charset="-122"/>
                  <a:ea typeface="方正舒体" panose="02010601030101010101" charset="-122"/>
                </a:rPr>
                <a:t>Cuisine</a:t>
              </a:r>
              <a:endParaRPr lang="en-US" altLang="zh-CN" sz="2400" b="1" dirty="0">
                <a:solidFill>
                  <a:schemeClr val="bg1"/>
                </a:solidFill>
                <a:latin typeface="方正舒体" panose="02010601030101010101" charset="-122"/>
                <a:ea typeface="方正舒体" panose="02010601030101010101" charset="-122"/>
              </a:endParaRPr>
            </a:p>
          </p:txBody>
        </p:sp>
        <p:pic>
          <p:nvPicPr>
            <p:cNvPr id="76" name="图片 7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2" y="730"/>
              <a:ext cx="2041" cy="2041"/>
            </a:xfrm>
            <a:prstGeom prst="rect">
              <a:avLst/>
            </a:prstGeom>
          </p:spPr>
        </p:pic>
      </p:grpSp>
      <p:cxnSp>
        <p:nvCxnSpPr>
          <p:cNvPr id="5" name="直接连接符 4"/>
          <p:cNvCxnSpPr/>
          <p:nvPr/>
        </p:nvCxnSpPr>
        <p:spPr>
          <a:xfrm>
            <a:off x="635635" y="3347720"/>
            <a:ext cx="10768965" cy="0"/>
          </a:xfrm>
          <a:prstGeom prst="line">
            <a:avLst/>
          </a:prstGeom>
          <a:ln>
            <a:solidFill>
              <a:srgbClr val="5E9AA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8"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out)">
                                      <p:cBhvr>
                                        <p:cTn id="13" dur="2000"/>
                                        <p:tgtEl>
                                          <p:spTgt spid="3"/>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nodeType="with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wipe(left)">
                                      <p:cBhvr>
                                        <p:cTn id="20" dur="500"/>
                                        <p:tgtEl>
                                          <p:spTgt spid="67"/>
                                        </p:tgtEl>
                                      </p:cBhvr>
                                    </p:animEffec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left)">
                                      <p:cBhvr>
                                        <p:cTn id="24" dur="500"/>
                                        <p:tgtEl>
                                          <p:spTgt spid="63"/>
                                        </p:tgtEl>
                                      </p:cBhvr>
                                    </p:animEffect>
                                  </p:childTnLst>
                                </p:cTn>
                              </p:par>
                              <p:par>
                                <p:cTn id="25" presetID="22" presetClass="entr" presetSubtype="8"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left)">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PP_MARK_KEY" val="ef7e27d1-1a79-4114-b4d5-b63458c54a43"/>
  <p:tag name="COMMONDATA" val="eyJjb3VudCI6NCwiaGRpZCI6IjNhMzFiOGMyMWViNzVjYTQ3YmU0NWY3YjIzZTAyODUxIiwidXNlckNvdW50Ijo0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UNIT_PLACING_PICTURE_USER_VIEWPORT" val="{&quot;height&quot;:4357,&quot;width&quot;:3270}"/>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2117</Words>
  <Application>WPS 演示</Application>
  <PresentationFormat>宽屏</PresentationFormat>
  <Paragraphs>99</Paragraphs>
  <Slides>13</Slides>
  <Notes>17</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13</vt:i4>
      </vt:variant>
    </vt:vector>
  </HeadingPairs>
  <TitlesOfParts>
    <vt:vector size="32" baseType="lpstr">
      <vt:lpstr>Arial</vt:lpstr>
      <vt:lpstr>宋体</vt:lpstr>
      <vt:lpstr>Wingdings</vt:lpstr>
      <vt:lpstr>方正舒体</vt:lpstr>
      <vt:lpstr>華康文徵明體W4(P)</vt:lpstr>
      <vt:lpstr>Segoe Print</vt:lpstr>
      <vt:lpstr>字魂56号-洪亮毛笔隶书简体</vt:lpstr>
      <vt:lpstr>华文楷体</vt:lpstr>
      <vt:lpstr>方正清刻本悦宋简体</vt:lpstr>
      <vt:lpstr>方正北魏楷书简体</vt:lpstr>
      <vt:lpstr>等线</vt:lpstr>
      <vt:lpstr>仿宋</vt:lpstr>
      <vt:lpstr>微软雅黑</vt:lpstr>
      <vt:lpstr>Arial Unicode MS</vt:lpstr>
      <vt:lpstr>等线 Light</vt:lpstr>
      <vt:lpstr>Calibri</vt:lpstr>
      <vt:lpstr>隶书</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dc:creator>
  <cp:lastModifiedBy>冷色调泛晴</cp:lastModifiedBy>
  <cp:revision>36</cp:revision>
  <dcterms:created xsi:type="dcterms:W3CDTF">2020-04-26T00:42:00Z</dcterms:created>
  <dcterms:modified xsi:type="dcterms:W3CDTF">2023-03-07T12:33:51Z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TemplateUUID">
    <vt:lpwstr>v1.0_mb_LqX92P8qFnYyPwATqzdohg==</vt:lpwstr>
  </property>
  <property fmtid="{D5CDD505-2E9C-101B-9397-08002B2CF9AE}" pid="4" name="ICV">
    <vt:lpwstr>E1C6BF403B374D0B8B56FA69B2BB8F97</vt:lpwstr>
  </property>
  <property fmtid="{D5CDD505-2E9C-101B-9397-08002B2CF9AE}" pid="5" name="KSOSaveFontToCloudKey">
    <vt:lpwstr>257210687_cloud</vt:lpwstr>
  </property>
</Properties>
</file>