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13"/>
  </p:notesMasterIdLst>
  <p:sldIdLst>
    <p:sldId id="263" r:id="rId3"/>
    <p:sldId id="258" r:id="rId4"/>
    <p:sldId id="259" r:id="rId5"/>
    <p:sldId id="264" r:id="rId6"/>
    <p:sldId id="260" r:id="rId7"/>
    <p:sldId id="807" r:id="rId8"/>
    <p:sldId id="676" r:id="rId9"/>
    <p:sldId id="588" r:id="rId10"/>
    <p:sldId id="261" r:id="rId11"/>
    <p:sldId id="257"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AFA"/>
    <a:srgbClr val="F4E2D4"/>
    <a:srgbClr val="EDCAAD"/>
    <a:srgbClr val="DDC5B0"/>
    <a:srgbClr val="EFC8A7"/>
    <a:srgbClr val="8AA4B6"/>
    <a:srgbClr val="786449"/>
    <a:srgbClr val="93836D"/>
    <a:srgbClr val="8B7A63"/>
    <a:srgbClr val="EBB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6314" autoAdjust="0"/>
  </p:normalViewPr>
  <p:slideViewPr>
    <p:cSldViewPr snapToGrid="0">
      <p:cViewPr varScale="1">
        <p:scale>
          <a:sx n="63" d="100"/>
          <a:sy n="63" d="100"/>
        </p:scale>
        <p:origin x="788" y="4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8CF96-EC30-4FFC-8224-2A4572F6B50E}" type="datetimeFigureOut">
              <a:rPr lang="zh-CN" altLang="en-US" smtClean="0"/>
              <a:t>2022/5/3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EECA2-04B3-4D87-8746-324DA9A9C308}" type="slidenum">
              <a:rPr lang="zh-CN" altLang="en-US" smtClean="0"/>
              <a:t>‹#›</a:t>
            </a:fld>
            <a:endParaRPr lang="zh-CN" altLang="en-US"/>
          </a:p>
        </p:txBody>
      </p:sp>
    </p:spTree>
    <p:extLst>
      <p:ext uri="{BB962C8B-B14F-4D97-AF65-F5344CB8AC3E}">
        <p14:creationId xmlns:p14="http://schemas.microsoft.com/office/powerpoint/2010/main" val="591753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800" baseline="0" dirty="0"/>
          </a:p>
        </p:txBody>
      </p:sp>
      <p:sp>
        <p:nvSpPr>
          <p:cNvPr id="4" name="灯片编号占位符 3"/>
          <p:cNvSpPr>
            <a:spLocks noGrp="1"/>
          </p:cNvSpPr>
          <p:nvPr>
            <p:ph type="sldNum" sz="quarter" idx="10"/>
          </p:nvPr>
        </p:nvSpPr>
        <p:spPr/>
        <p:txBody>
          <a:bodyPr/>
          <a:lstStyle/>
          <a:p>
            <a:fld id="{76FEECA2-04B3-4D87-8746-324DA9A9C308}" type="slidenum">
              <a:rPr lang="zh-CN" altLang="en-US" smtClean="0"/>
              <a:t>1</a:t>
            </a:fld>
            <a:endParaRPr lang="zh-CN" altLang="en-US"/>
          </a:p>
        </p:txBody>
      </p:sp>
    </p:spTree>
    <p:extLst>
      <p:ext uri="{BB962C8B-B14F-4D97-AF65-F5344CB8AC3E}">
        <p14:creationId xmlns:p14="http://schemas.microsoft.com/office/powerpoint/2010/main" val="103771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内容页</a:t>
            </a:r>
            <a:endParaRPr lang="en-US" altLang="zh-CN" dirty="0"/>
          </a:p>
          <a:p>
            <a:r>
              <a:rPr lang="zh-CN" altLang="en-US" dirty="0"/>
              <a:t>图表</a:t>
            </a:r>
            <a:endParaRPr lang="en-US" altLang="zh-CN" dirty="0"/>
          </a:p>
          <a:p>
            <a:r>
              <a:rPr lang="zh-CN" altLang="en-US" dirty="0"/>
              <a:t>面积图</a:t>
            </a:r>
          </a:p>
        </p:txBody>
      </p:sp>
      <p:sp>
        <p:nvSpPr>
          <p:cNvPr id="4" name="灯片编号占位符 3"/>
          <p:cNvSpPr>
            <a:spLocks noGrp="1"/>
          </p:cNvSpPr>
          <p:nvPr>
            <p:ph type="sldNum" sz="quarter" idx="10"/>
          </p:nvPr>
        </p:nvSpPr>
        <p:spPr/>
        <p:txBody>
          <a:bodyPr/>
          <a:lstStyle/>
          <a:p>
            <a:fld id="{6938A104-FA7E-4194-A236-9257BFDCB39F}" type="slidenum">
              <a:rPr lang="zh-CN" altLang="en-US" smtClean="0"/>
              <a:t>8</a:t>
            </a:fld>
            <a:endParaRPr lang="zh-CN" altLang="en-US"/>
          </a:p>
        </p:txBody>
      </p:sp>
    </p:spTree>
    <p:extLst>
      <p:ext uri="{BB962C8B-B14F-4D97-AF65-F5344CB8AC3E}">
        <p14:creationId xmlns:p14="http://schemas.microsoft.com/office/powerpoint/2010/main" val="445834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descr="D:\360安全浏览器下载\51miz-E1110527-718DE4BD-3840x2194.jpg51miz-E1110527-718DE4BD-3840x2194"/>
          <p:cNvPicPr>
            <a:picLocks noChangeAspect="1"/>
          </p:cNvPicPr>
          <p:nvPr userDrawn="1"/>
        </p:nvPicPr>
        <p:blipFill>
          <a:blip r:embed="rId2">
            <a:clrChange>
              <a:clrFrom>
                <a:srgbClr val="FFFFFF">
                  <a:alpha val="100000"/>
                </a:srgbClr>
              </a:clrFrom>
              <a:clrTo>
                <a:srgbClr val="FFFFFF">
                  <a:alpha val="100000"/>
                  <a:alpha val="0"/>
                </a:srgbClr>
              </a:clrTo>
            </a:clrChange>
          </a:blip>
          <a:srcRect l="18181" t="21320" r="10267" b="14930"/>
          <a:stretch>
            <a:fillRect/>
          </a:stretch>
        </p:blipFill>
        <p:spPr>
          <a:xfrm>
            <a:off x="0" y="-1"/>
            <a:ext cx="12192000" cy="685800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2022/5/3</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1383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23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descr="D:\360安全浏览器下载\51miz-E1110527-718DE4BD-3840x2194.jpg51miz-E1110527-718DE4BD-3840x2194"/>
          <p:cNvPicPr>
            <a:picLocks noChangeAspect="1"/>
          </p:cNvPicPr>
          <p:nvPr userDrawn="1"/>
        </p:nvPicPr>
        <p:blipFill>
          <a:blip r:embed="rId2">
            <a:clrChange>
              <a:clrFrom>
                <a:srgbClr val="FFFFFF">
                  <a:alpha val="100000"/>
                </a:srgbClr>
              </a:clrFrom>
              <a:clrTo>
                <a:srgbClr val="FFFFFF">
                  <a:alpha val="100000"/>
                  <a:alpha val="0"/>
                </a:srgbClr>
              </a:clrTo>
            </a:clrChange>
          </a:blip>
          <a:srcRect l="18181" t="21320" r="10267" b="14930"/>
          <a:stretch>
            <a:fillRect/>
          </a:stretch>
        </p:blipFill>
        <p:spPr>
          <a:xfrm>
            <a:off x="0" y="-1"/>
            <a:ext cx="12192000" cy="685800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descr="D:\360安全浏览器下载\51miz-E1110527-718DE4BD-3840x2194.jpg51miz-E1110527-718DE4BD-3840x2194"/>
          <p:cNvPicPr>
            <a:picLocks noChangeAspect="1"/>
          </p:cNvPicPr>
          <p:nvPr userDrawn="1"/>
        </p:nvPicPr>
        <p:blipFill>
          <a:blip r:embed="rId2">
            <a:clrChange>
              <a:clrFrom>
                <a:srgbClr val="FFFFFF">
                  <a:alpha val="100000"/>
                </a:srgbClr>
              </a:clrFrom>
              <a:clrTo>
                <a:srgbClr val="FFFFFF">
                  <a:alpha val="100000"/>
                  <a:alpha val="0"/>
                </a:srgbClr>
              </a:clrTo>
            </a:clrChange>
          </a:blip>
          <a:srcRect l="18181" t="21320" r="10267" b="14930"/>
          <a:stretch>
            <a:fillRect/>
          </a:stretch>
        </p:blipFill>
        <p:spPr>
          <a:xfrm>
            <a:off x="0" y="-1"/>
            <a:ext cx="12192000" cy="685800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6635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96140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67000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1370677" y="6602869"/>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9764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055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2022/5/3</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78870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FA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a:blip r:embed="rId10"/>
          <a:stretch>
            <a:fillRect/>
          </a:stretch>
        </p:blipFill>
        <p:spPr>
          <a:xfrm>
            <a:off x="0" y="0"/>
            <a:ext cx="12191999"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20123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913322" y="1439377"/>
            <a:ext cx="5256567" cy="2400657"/>
          </a:xfrm>
          <a:prstGeom prst="rect">
            <a:avLst/>
          </a:prstGeom>
        </p:spPr>
        <p:txBody>
          <a:bodyPr wrap="none">
            <a:spAutoFit/>
          </a:bodyPr>
          <a:lstStyle/>
          <a:p>
            <a:r>
              <a:rPr lang="en-US" altLang="zh-CN" sz="15000" dirty="0">
                <a:solidFill>
                  <a:srgbClr val="EEEAE7">
                    <a:alpha val="80000"/>
                  </a:srgbClr>
                </a:solidFill>
                <a:cs typeface="+mn-ea"/>
                <a:sym typeface="+mn-lt"/>
              </a:rPr>
              <a:t>Q</a:t>
            </a:r>
            <a:r>
              <a:rPr lang="zh-CN" altLang="en-US" sz="15000" dirty="0">
                <a:solidFill>
                  <a:srgbClr val="EEEAE7">
                    <a:alpha val="80000"/>
                  </a:srgbClr>
                </a:solidFill>
                <a:cs typeface="+mn-ea"/>
                <a:sym typeface="+mn-lt"/>
              </a:rPr>
              <a:t>uiet</a:t>
            </a:r>
          </a:p>
        </p:txBody>
      </p:sp>
      <p:sp>
        <p:nvSpPr>
          <p:cNvPr id="10" name="文本框 9"/>
          <p:cNvSpPr txBox="1"/>
          <p:nvPr/>
        </p:nvSpPr>
        <p:spPr>
          <a:xfrm>
            <a:off x="325203" y="2164714"/>
            <a:ext cx="11733277" cy="923330"/>
          </a:xfrm>
          <a:prstGeom prst="rect">
            <a:avLst/>
          </a:prstGeom>
          <a:noFill/>
        </p:spPr>
        <p:txBody>
          <a:bodyPr wrap="none" rtlCol="0">
            <a:spAutoFit/>
          </a:bodyPr>
          <a:lstStyle/>
          <a:p>
            <a:pPr algn="ctr"/>
            <a:r>
              <a:rPr lang="en-US" altLang="zh-CN" sz="5400" spc="300" dirty="0">
                <a:solidFill>
                  <a:srgbClr val="7B664B"/>
                </a:solidFill>
                <a:latin typeface="Arial Rounded MT Bold" panose="020F0704030504030204" pitchFamily="34" charset="0"/>
                <a:cs typeface="+mn-ea"/>
                <a:sym typeface="+mn-lt"/>
              </a:rPr>
              <a:t>Translation of Modern Classics</a:t>
            </a:r>
            <a:endParaRPr lang="zh-CN" altLang="en-US" sz="5400" spc="300" dirty="0">
              <a:solidFill>
                <a:srgbClr val="7B664B"/>
              </a:solidFill>
              <a:latin typeface="Arial Rounded MT Bold" panose="020F0704030504030204" pitchFamily="34" charset="0"/>
              <a:cs typeface="+mn-ea"/>
              <a:sym typeface="+mn-lt"/>
            </a:endParaRPr>
          </a:p>
        </p:txBody>
      </p:sp>
      <p:sp>
        <p:nvSpPr>
          <p:cNvPr id="17" name="矩形 16"/>
          <p:cNvSpPr/>
          <p:nvPr/>
        </p:nvSpPr>
        <p:spPr>
          <a:xfrm>
            <a:off x="8056879" y="5418623"/>
            <a:ext cx="4236721" cy="1384995"/>
          </a:xfrm>
          <a:prstGeom prst="rect">
            <a:avLst/>
          </a:prstGeom>
        </p:spPr>
        <p:txBody>
          <a:bodyPr wrap="square">
            <a:spAutoFit/>
          </a:bodyPr>
          <a:lstStyle/>
          <a:p>
            <a:r>
              <a:rPr lang="en-US" altLang="zh-CN" sz="2800" dirty="0">
                <a:solidFill>
                  <a:srgbClr val="786449">
                    <a:alpha val="80000"/>
                  </a:srgbClr>
                </a:solidFill>
                <a:latin typeface="Arial Rounded MT Bold" panose="020F0704030504030204" pitchFamily="34" charset="0"/>
                <a:cs typeface="+mn-ea"/>
                <a:sym typeface="+mn-lt"/>
              </a:rPr>
              <a:t>PPT:</a:t>
            </a:r>
            <a:r>
              <a:rPr lang="zh-CN" altLang="en-US" sz="2800" dirty="0">
                <a:solidFill>
                  <a:srgbClr val="786449">
                    <a:alpha val="80000"/>
                  </a:srgbClr>
                </a:solidFill>
                <a:latin typeface="华文隶书" panose="02010800040101010101" pitchFamily="2" charset="-122"/>
                <a:ea typeface="华文隶书" panose="02010800040101010101" pitchFamily="2" charset="-122"/>
                <a:cs typeface="+mn-ea"/>
                <a:sym typeface="+mn-lt"/>
              </a:rPr>
              <a:t>孙丽君</a:t>
            </a:r>
            <a:endParaRPr lang="en-US" altLang="zh-CN" sz="2800" dirty="0">
              <a:solidFill>
                <a:srgbClr val="786449">
                  <a:alpha val="80000"/>
                </a:srgbClr>
              </a:solidFill>
              <a:latin typeface="华文隶书" panose="02010800040101010101" pitchFamily="2" charset="-122"/>
              <a:ea typeface="华文隶书" panose="02010800040101010101" pitchFamily="2" charset="-122"/>
              <a:cs typeface="+mn-ea"/>
              <a:sym typeface="+mn-lt"/>
            </a:endParaRPr>
          </a:p>
          <a:p>
            <a:r>
              <a:rPr lang="zh-CN" altLang="en-US" sz="2800" dirty="0">
                <a:solidFill>
                  <a:srgbClr val="786449">
                    <a:alpha val="80000"/>
                  </a:srgbClr>
                </a:solidFill>
                <a:latin typeface="华文隶书" panose="02010800040101010101" pitchFamily="2" charset="-122"/>
                <a:ea typeface="华文隶书" panose="02010800040101010101" pitchFamily="2" charset="-122"/>
                <a:cs typeface="+mn-ea"/>
                <a:sym typeface="+mn-lt"/>
              </a:rPr>
              <a:t>文献综述：马艳焕</a:t>
            </a:r>
            <a:endParaRPr lang="en-US" altLang="zh-CN" sz="2800" dirty="0">
              <a:solidFill>
                <a:srgbClr val="786449">
                  <a:alpha val="80000"/>
                </a:srgbClr>
              </a:solidFill>
              <a:latin typeface="华文隶书" panose="02010800040101010101" pitchFamily="2" charset="-122"/>
              <a:ea typeface="华文隶书" panose="02010800040101010101" pitchFamily="2" charset="-122"/>
              <a:cs typeface="+mn-ea"/>
              <a:sym typeface="+mn-lt"/>
            </a:endParaRPr>
          </a:p>
          <a:p>
            <a:r>
              <a:rPr lang="zh-CN" altLang="en-US" sz="2800" dirty="0">
                <a:solidFill>
                  <a:srgbClr val="786449">
                    <a:alpha val="80000"/>
                  </a:srgbClr>
                </a:solidFill>
                <a:latin typeface="华文隶书" panose="02010800040101010101" pitchFamily="2" charset="-122"/>
                <a:ea typeface="华文隶书" panose="02010800040101010101" pitchFamily="2" charset="-122"/>
                <a:cs typeface="+mn-ea"/>
                <a:sym typeface="+mn-lt"/>
              </a:rPr>
              <a:t>教材编写：刘瑶</a:t>
            </a:r>
            <a:r>
              <a:rPr lang="en-US" altLang="zh-CN" sz="2800" dirty="0">
                <a:solidFill>
                  <a:srgbClr val="786449">
                    <a:alpha val="80000"/>
                  </a:srgbClr>
                </a:solidFill>
                <a:latin typeface="华文隶书" panose="02010800040101010101" pitchFamily="2" charset="-122"/>
                <a:ea typeface="华文隶书" panose="02010800040101010101" pitchFamily="2" charset="-122"/>
                <a:cs typeface="+mn-ea"/>
                <a:sym typeface="+mn-lt"/>
              </a:rPr>
              <a:t>&amp;</a:t>
            </a:r>
            <a:r>
              <a:rPr lang="zh-CN" altLang="en-US" sz="2800" dirty="0">
                <a:solidFill>
                  <a:srgbClr val="786449">
                    <a:alpha val="80000"/>
                  </a:srgbClr>
                </a:solidFill>
                <a:latin typeface="华文隶书" panose="02010800040101010101" pitchFamily="2" charset="-122"/>
                <a:ea typeface="华文隶书" panose="02010800040101010101" pitchFamily="2" charset="-122"/>
                <a:cs typeface="+mn-ea"/>
                <a:sym typeface="+mn-lt"/>
              </a:rPr>
              <a:t>刘双英</a:t>
            </a:r>
          </a:p>
        </p:txBody>
      </p:sp>
      <p:sp>
        <p:nvSpPr>
          <p:cNvPr id="11" name="矩形 10">
            <a:extLst>
              <a:ext uri="{FF2B5EF4-FFF2-40B4-BE49-F238E27FC236}">
                <a16:creationId xmlns:a16="http://schemas.microsoft.com/office/drawing/2014/main" id="{55B4C5AA-FB3B-F22D-E4E0-276F92C7C228}"/>
              </a:ext>
            </a:extLst>
          </p:cNvPr>
          <p:cNvSpPr/>
          <p:nvPr/>
        </p:nvSpPr>
        <p:spPr>
          <a:xfrm>
            <a:off x="4561839" y="3556000"/>
            <a:ext cx="7562781" cy="671731"/>
          </a:xfrm>
          <a:prstGeom prst="rect">
            <a:avLst/>
          </a:prstGeom>
        </p:spPr>
        <p:txBody>
          <a:bodyPr wrap="square">
            <a:spAutoFit/>
          </a:bodyPr>
          <a:lstStyle/>
          <a:p>
            <a:r>
              <a:rPr lang="en-US" altLang="zh-CN" sz="3600" dirty="0">
                <a:solidFill>
                  <a:srgbClr val="786449">
                    <a:alpha val="80000"/>
                  </a:srgbClr>
                </a:solidFill>
                <a:latin typeface="Arial Rounded MT Bold" panose="020F0704030504030204" pitchFamily="34" charset="0"/>
                <a:cs typeface="+mn-ea"/>
                <a:sym typeface="+mn-lt"/>
              </a:rPr>
              <a:t>---Mo Yan, Yu Hua and Liu </a:t>
            </a:r>
            <a:r>
              <a:rPr lang="en-US" altLang="zh-CN" sz="3600" dirty="0" err="1">
                <a:solidFill>
                  <a:srgbClr val="786449">
                    <a:alpha val="80000"/>
                  </a:srgbClr>
                </a:solidFill>
                <a:latin typeface="Arial Rounded MT Bold" panose="020F0704030504030204" pitchFamily="34" charset="0"/>
                <a:cs typeface="+mn-ea"/>
                <a:sym typeface="+mn-lt"/>
              </a:rPr>
              <a:t>Cixin</a:t>
            </a:r>
            <a:endParaRPr lang="zh-CN" altLang="en-US" sz="3600" dirty="0">
              <a:solidFill>
                <a:srgbClr val="786449">
                  <a:alpha val="80000"/>
                </a:srgbClr>
              </a:solidFill>
              <a:latin typeface="Arial Rounded MT Bold" panose="020F0704030504030204" pitchFamily="34" charset="0"/>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948344" y="1557984"/>
            <a:ext cx="5147563" cy="1862048"/>
          </a:xfrm>
          <a:prstGeom prst="rect">
            <a:avLst/>
          </a:prstGeom>
        </p:spPr>
        <p:txBody>
          <a:bodyPr wrap="none">
            <a:spAutoFit/>
          </a:bodyPr>
          <a:lstStyle/>
          <a:p>
            <a:r>
              <a:rPr lang="en-US" altLang="zh-CN" sz="11500" dirty="0">
                <a:solidFill>
                  <a:srgbClr val="EEEAE7">
                    <a:alpha val="80000"/>
                  </a:srgbClr>
                </a:solidFill>
                <a:cs typeface="+mn-ea"/>
                <a:sym typeface="+mn-lt"/>
              </a:rPr>
              <a:t>Thanks</a:t>
            </a:r>
            <a:endParaRPr lang="zh-CN" altLang="en-US" sz="8800" dirty="0">
              <a:solidFill>
                <a:srgbClr val="EEEAE7">
                  <a:alpha val="80000"/>
                </a:srgbClr>
              </a:solidFill>
              <a:cs typeface="+mn-ea"/>
              <a:sym typeface="+mn-lt"/>
            </a:endParaRPr>
          </a:p>
        </p:txBody>
      </p:sp>
      <p:sp>
        <p:nvSpPr>
          <p:cNvPr id="10" name="文本框 9"/>
          <p:cNvSpPr txBox="1"/>
          <p:nvPr/>
        </p:nvSpPr>
        <p:spPr>
          <a:xfrm>
            <a:off x="2463132" y="2700290"/>
            <a:ext cx="8035982" cy="923330"/>
          </a:xfrm>
          <a:prstGeom prst="rect">
            <a:avLst/>
          </a:prstGeom>
          <a:noFill/>
        </p:spPr>
        <p:txBody>
          <a:bodyPr wrap="none" rtlCol="0">
            <a:spAutoFit/>
          </a:bodyPr>
          <a:lstStyle/>
          <a:p>
            <a:r>
              <a:rPr lang="en-US" altLang="zh-CN" sz="5400" spc="300" dirty="0">
                <a:solidFill>
                  <a:srgbClr val="7B664B"/>
                </a:solidFill>
                <a:latin typeface="Arial Rounded MT Bold" panose="020F0704030504030204" pitchFamily="34" charset="0"/>
                <a:cs typeface="+mn-ea"/>
                <a:sym typeface="+mn-lt"/>
              </a:rPr>
              <a:t>Thanks for Listening!</a:t>
            </a:r>
            <a:endParaRPr lang="zh-CN" altLang="en-US" sz="5400" spc="300" dirty="0">
              <a:solidFill>
                <a:srgbClr val="7B664B"/>
              </a:solidFill>
              <a:latin typeface="Arial Rounded MT Bold" panose="020F0704030504030204" pitchFamily="34" charset="0"/>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文本框 69"/>
          <p:cNvSpPr txBox="1"/>
          <p:nvPr/>
        </p:nvSpPr>
        <p:spPr>
          <a:xfrm>
            <a:off x="7602152" y="1474566"/>
            <a:ext cx="2144241" cy="461665"/>
          </a:xfrm>
          <a:prstGeom prst="rect">
            <a:avLst/>
          </a:prstGeom>
          <a:noFill/>
        </p:spPr>
        <p:txBody>
          <a:bodyPr wrap="none" rtlCol="0">
            <a:spAutoFit/>
          </a:bodyPr>
          <a:lstStyle/>
          <a:p>
            <a:r>
              <a:rPr lang="en-US" altLang="zh-CN" sz="2400" dirty="0">
                <a:solidFill>
                  <a:srgbClr val="786449"/>
                </a:solidFill>
                <a:latin typeface="Arial Rounded MT Bold" panose="020F0704030504030204" pitchFamily="34" charset="0"/>
                <a:cs typeface="+mn-ea"/>
                <a:sym typeface="+mn-lt"/>
              </a:rPr>
              <a:t>An Overview </a:t>
            </a:r>
            <a:endParaRPr lang="zh-CN" altLang="en-US" sz="2400" dirty="0">
              <a:solidFill>
                <a:srgbClr val="786449"/>
              </a:solidFill>
              <a:latin typeface="Arial Rounded MT Bold" panose="020F0704030504030204" pitchFamily="34" charset="0"/>
              <a:cs typeface="+mn-ea"/>
              <a:sym typeface="+mn-lt"/>
            </a:endParaRPr>
          </a:p>
        </p:txBody>
      </p:sp>
      <p:sp>
        <p:nvSpPr>
          <p:cNvPr id="73" name="文本框 72"/>
          <p:cNvSpPr txBox="1"/>
          <p:nvPr/>
        </p:nvSpPr>
        <p:spPr>
          <a:xfrm>
            <a:off x="7300787" y="2560297"/>
            <a:ext cx="4891213" cy="461665"/>
          </a:xfrm>
          <a:prstGeom prst="rect">
            <a:avLst/>
          </a:prstGeom>
          <a:noFill/>
        </p:spPr>
        <p:txBody>
          <a:bodyPr wrap="square" rtlCol="0">
            <a:spAutoFit/>
          </a:bodyPr>
          <a:lstStyle/>
          <a:p>
            <a:r>
              <a:rPr lang="en-US" altLang="zh-CN" sz="2400" dirty="0">
                <a:solidFill>
                  <a:srgbClr val="786449"/>
                </a:solidFill>
                <a:latin typeface="Arial Rounded MT Bold" panose="020F0704030504030204" pitchFamily="34" charset="0"/>
                <a:cs typeface="+mn-ea"/>
                <a:sym typeface="+mn-lt"/>
              </a:rPr>
              <a:t>Translation of Mo Yan’s Works</a:t>
            </a:r>
            <a:endParaRPr lang="zh-CN" altLang="en-US" sz="2400" dirty="0">
              <a:solidFill>
                <a:srgbClr val="786449"/>
              </a:solidFill>
              <a:latin typeface="Arial Rounded MT Bold" panose="020F0704030504030204" pitchFamily="34" charset="0"/>
              <a:cs typeface="+mn-ea"/>
              <a:sym typeface="+mn-lt"/>
            </a:endParaRPr>
          </a:p>
        </p:txBody>
      </p:sp>
      <p:sp>
        <p:nvSpPr>
          <p:cNvPr id="76" name="文本框 75"/>
          <p:cNvSpPr txBox="1"/>
          <p:nvPr/>
        </p:nvSpPr>
        <p:spPr>
          <a:xfrm>
            <a:off x="7375484" y="3708285"/>
            <a:ext cx="4627036" cy="461665"/>
          </a:xfrm>
          <a:prstGeom prst="rect">
            <a:avLst/>
          </a:prstGeom>
          <a:noFill/>
        </p:spPr>
        <p:txBody>
          <a:bodyPr wrap="square" rtlCol="0">
            <a:spAutoFit/>
          </a:bodyPr>
          <a:lstStyle/>
          <a:p>
            <a:r>
              <a:rPr lang="en-US" altLang="zh-CN" sz="2400" dirty="0">
                <a:solidFill>
                  <a:srgbClr val="786449"/>
                </a:solidFill>
                <a:latin typeface="Arial Rounded MT Bold" panose="020F0704030504030204" pitchFamily="34" charset="0"/>
                <a:cs typeface="+mn-ea"/>
                <a:sym typeface="+mn-lt"/>
              </a:rPr>
              <a:t>Translation of Yu Hua’s Works</a:t>
            </a:r>
            <a:endParaRPr lang="zh-CN" altLang="en-US" sz="2400" dirty="0">
              <a:solidFill>
                <a:srgbClr val="786449"/>
              </a:solidFill>
              <a:latin typeface="Arial Rounded MT Bold" panose="020F0704030504030204" pitchFamily="34" charset="0"/>
              <a:cs typeface="+mn-ea"/>
              <a:sym typeface="+mn-lt"/>
            </a:endParaRPr>
          </a:p>
        </p:txBody>
      </p:sp>
      <p:sp>
        <p:nvSpPr>
          <p:cNvPr id="79" name="文本框 78"/>
          <p:cNvSpPr txBox="1"/>
          <p:nvPr/>
        </p:nvSpPr>
        <p:spPr>
          <a:xfrm>
            <a:off x="7334836" y="4955689"/>
            <a:ext cx="4857164" cy="461665"/>
          </a:xfrm>
          <a:prstGeom prst="rect">
            <a:avLst/>
          </a:prstGeom>
          <a:noFill/>
        </p:spPr>
        <p:txBody>
          <a:bodyPr wrap="none" rtlCol="0">
            <a:spAutoFit/>
          </a:bodyPr>
          <a:lstStyle/>
          <a:p>
            <a:r>
              <a:rPr lang="en-US" altLang="zh-CN" sz="2400" dirty="0">
                <a:solidFill>
                  <a:srgbClr val="786449"/>
                </a:solidFill>
                <a:latin typeface="Arial Rounded MT Bold" panose="020F0704030504030204" pitchFamily="34" charset="0"/>
                <a:cs typeface="+mn-ea"/>
                <a:sym typeface="+mn-lt"/>
              </a:rPr>
              <a:t>Translation of Liu </a:t>
            </a:r>
            <a:r>
              <a:rPr lang="en-US" altLang="zh-CN" sz="2400" dirty="0" err="1">
                <a:solidFill>
                  <a:srgbClr val="786449"/>
                </a:solidFill>
                <a:latin typeface="Arial Rounded MT Bold" panose="020F0704030504030204" pitchFamily="34" charset="0"/>
                <a:cs typeface="+mn-ea"/>
                <a:sym typeface="+mn-lt"/>
              </a:rPr>
              <a:t>Cixin’s</a:t>
            </a:r>
            <a:r>
              <a:rPr lang="en-US" altLang="zh-CN" sz="2400" dirty="0">
                <a:solidFill>
                  <a:srgbClr val="786449"/>
                </a:solidFill>
                <a:latin typeface="Arial Rounded MT Bold" panose="020F0704030504030204" pitchFamily="34" charset="0"/>
                <a:cs typeface="+mn-ea"/>
                <a:sym typeface="+mn-lt"/>
              </a:rPr>
              <a:t> Works</a:t>
            </a:r>
            <a:endParaRPr lang="zh-CN" altLang="en-US" sz="2400" dirty="0">
              <a:solidFill>
                <a:srgbClr val="786449"/>
              </a:solidFill>
              <a:latin typeface="Arial Rounded MT Bold" panose="020F0704030504030204" pitchFamily="34" charset="0"/>
              <a:cs typeface="+mn-ea"/>
              <a:sym typeface="+mn-lt"/>
            </a:endParaRPr>
          </a:p>
        </p:txBody>
      </p:sp>
      <p:grpSp>
        <p:nvGrpSpPr>
          <p:cNvPr id="88" name="组合 87"/>
          <p:cNvGrpSpPr/>
          <p:nvPr/>
        </p:nvGrpSpPr>
        <p:grpSpPr>
          <a:xfrm>
            <a:off x="6309727" y="1304263"/>
            <a:ext cx="802273" cy="4327222"/>
            <a:chOff x="6309727" y="1304263"/>
            <a:chExt cx="802273" cy="4327222"/>
          </a:xfrm>
        </p:grpSpPr>
        <p:sp>
          <p:nvSpPr>
            <p:cNvPr id="69" name="圆角矩形 68"/>
            <p:cNvSpPr/>
            <p:nvPr/>
          </p:nvSpPr>
          <p:spPr>
            <a:xfrm>
              <a:off x="6309727" y="1304263"/>
              <a:ext cx="802273" cy="802273"/>
            </a:xfrm>
            <a:prstGeom prst="roundRect">
              <a:avLst/>
            </a:prstGeom>
            <a:solidFill>
              <a:srgbClr val="8AA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cs typeface="+mn-ea"/>
                <a:sym typeface="+mn-lt"/>
              </a:endParaRPr>
            </a:p>
          </p:txBody>
        </p:sp>
        <p:sp>
          <p:nvSpPr>
            <p:cNvPr id="72" name="圆角矩形 71"/>
            <p:cNvSpPr/>
            <p:nvPr/>
          </p:nvSpPr>
          <p:spPr>
            <a:xfrm>
              <a:off x="6309727" y="2461406"/>
              <a:ext cx="802273" cy="802273"/>
            </a:xfrm>
            <a:prstGeom prst="roundRect">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cs typeface="+mn-ea"/>
                <a:sym typeface="+mn-lt"/>
              </a:endParaRPr>
            </a:p>
          </p:txBody>
        </p:sp>
        <p:sp>
          <p:nvSpPr>
            <p:cNvPr id="75" name="圆角矩形 74"/>
            <p:cNvSpPr/>
            <p:nvPr/>
          </p:nvSpPr>
          <p:spPr>
            <a:xfrm>
              <a:off x="6309727" y="3618549"/>
              <a:ext cx="802273" cy="802273"/>
            </a:xfrm>
            <a:prstGeom prst="roundRect">
              <a:avLst/>
            </a:prstGeom>
            <a:solidFill>
              <a:srgbClr val="DDC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cs typeface="+mn-ea"/>
                <a:sym typeface="+mn-lt"/>
              </a:endParaRPr>
            </a:p>
          </p:txBody>
        </p:sp>
        <p:sp>
          <p:nvSpPr>
            <p:cNvPr id="78" name="圆角矩形 77"/>
            <p:cNvSpPr/>
            <p:nvPr/>
          </p:nvSpPr>
          <p:spPr>
            <a:xfrm>
              <a:off x="6309727" y="4775693"/>
              <a:ext cx="802273" cy="802273"/>
            </a:xfrm>
            <a:prstGeom prst="roundRect">
              <a:avLst/>
            </a:prstGeom>
            <a:solidFill>
              <a:srgbClr val="EDC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cs typeface="+mn-ea"/>
                <a:sym typeface="+mn-lt"/>
              </a:endParaRPr>
            </a:p>
          </p:txBody>
        </p:sp>
        <p:sp>
          <p:nvSpPr>
            <p:cNvPr id="81" name="圆角矩形 80"/>
            <p:cNvSpPr/>
            <p:nvPr/>
          </p:nvSpPr>
          <p:spPr>
            <a:xfrm>
              <a:off x="6430979" y="1388639"/>
              <a:ext cx="537736" cy="755809"/>
            </a:xfrm>
            <a:prstGeom prst="roundRect">
              <a:avLst>
                <a:gd name="adj" fmla="val 10999"/>
              </a:avLst>
            </a:prstGeom>
          </p:spPr>
          <p:txBody>
            <a:bodyPr wrap="none">
              <a:spAutoFit/>
            </a:bodyPr>
            <a:lstStyle/>
            <a:p>
              <a:r>
                <a:rPr lang="en-US" altLang="zh-CN" sz="4000" dirty="0">
                  <a:solidFill>
                    <a:schemeClr val="bg1"/>
                  </a:solidFill>
                  <a:cs typeface="+mn-ea"/>
                  <a:sym typeface="+mn-lt"/>
                </a:rPr>
                <a:t>1</a:t>
              </a:r>
              <a:endParaRPr lang="zh-CN" altLang="en-US" sz="4000" dirty="0">
                <a:solidFill>
                  <a:schemeClr val="bg1"/>
                </a:solidFill>
                <a:cs typeface="+mn-ea"/>
                <a:sym typeface="+mn-lt"/>
              </a:endParaRPr>
            </a:p>
          </p:txBody>
        </p:sp>
        <p:sp>
          <p:nvSpPr>
            <p:cNvPr id="82" name="圆角矩形 81"/>
            <p:cNvSpPr/>
            <p:nvPr/>
          </p:nvSpPr>
          <p:spPr>
            <a:xfrm>
              <a:off x="6430979" y="2530393"/>
              <a:ext cx="537736" cy="755809"/>
            </a:xfrm>
            <a:prstGeom prst="roundRect">
              <a:avLst/>
            </a:prstGeom>
          </p:spPr>
          <p:txBody>
            <a:bodyPr wrap="none">
              <a:spAutoFit/>
            </a:bodyPr>
            <a:lstStyle/>
            <a:p>
              <a:r>
                <a:rPr lang="en-US" altLang="zh-CN" sz="4000" dirty="0">
                  <a:solidFill>
                    <a:schemeClr val="bg1"/>
                  </a:solidFill>
                  <a:cs typeface="+mn-ea"/>
                  <a:sym typeface="+mn-lt"/>
                </a:rPr>
                <a:t>2</a:t>
              </a:r>
              <a:endParaRPr lang="zh-CN" altLang="en-US" sz="4000" dirty="0">
                <a:solidFill>
                  <a:schemeClr val="bg1"/>
                </a:solidFill>
                <a:cs typeface="+mn-ea"/>
                <a:sym typeface="+mn-lt"/>
              </a:endParaRPr>
            </a:p>
          </p:txBody>
        </p:sp>
        <p:sp>
          <p:nvSpPr>
            <p:cNvPr id="83" name="圆角矩形 82"/>
            <p:cNvSpPr/>
            <p:nvPr/>
          </p:nvSpPr>
          <p:spPr>
            <a:xfrm>
              <a:off x="6430979" y="3738524"/>
              <a:ext cx="559769" cy="761405"/>
            </a:xfrm>
            <a:prstGeom prst="roundRect">
              <a:avLst/>
            </a:prstGeom>
          </p:spPr>
          <p:txBody>
            <a:bodyPr wrap="square">
              <a:spAutoFit/>
            </a:bodyPr>
            <a:lstStyle/>
            <a:p>
              <a:r>
                <a:rPr lang="en-US" altLang="zh-CN" sz="4000" dirty="0">
                  <a:solidFill>
                    <a:schemeClr val="bg1"/>
                  </a:solidFill>
                  <a:cs typeface="+mn-ea"/>
                  <a:sym typeface="+mn-lt"/>
                </a:rPr>
                <a:t>3</a:t>
              </a:r>
              <a:endParaRPr lang="zh-CN" altLang="en-US" sz="4000" dirty="0">
                <a:solidFill>
                  <a:schemeClr val="bg1"/>
                </a:solidFill>
                <a:cs typeface="+mn-ea"/>
                <a:sym typeface="+mn-lt"/>
              </a:endParaRPr>
            </a:p>
          </p:txBody>
        </p:sp>
        <p:sp>
          <p:nvSpPr>
            <p:cNvPr id="84" name="圆角矩形 83"/>
            <p:cNvSpPr/>
            <p:nvPr/>
          </p:nvSpPr>
          <p:spPr>
            <a:xfrm>
              <a:off x="6430979" y="4870080"/>
              <a:ext cx="559769" cy="761405"/>
            </a:xfrm>
            <a:prstGeom prst="roundRect">
              <a:avLst/>
            </a:prstGeom>
          </p:spPr>
          <p:txBody>
            <a:bodyPr wrap="square">
              <a:spAutoFit/>
            </a:bodyPr>
            <a:lstStyle/>
            <a:p>
              <a:r>
                <a:rPr lang="en-US" altLang="zh-CN" sz="4000" dirty="0">
                  <a:solidFill>
                    <a:schemeClr val="bg1"/>
                  </a:solidFill>
                  <a:cs typeface="+mn-ea"/>
                  <a:sym typeface="+mn-lt"/>
                </a:rPr>
                <a:t>4</a:t>
              </a:r>
              <a:endParaRPr lang="zh-CN" altLang="en-US" sz="4000" dirty="0">
                <a:solidFill>
                  <a:schemeClr val="bg1"/>
                </a:solidFill>
                <a:cs typeface="+mn-ea"/>
                <a:sym typeface="+mn-lt"/>
              </a:endParaRPr>
            </a:p>
          </p:txBody>
        </p:sp>
      </p:grpSp>
      <p:sp>
        <p:nvSpPr>
          <p:cNvPr id="66" name="矩形 65"/>
          <p:cNvSpPr/>
          <p:nvPr/>
        </p:nvSpPr>
        <p:spPr>
          <a:xfrm>
            <a:off x="1958249" y="2137978"/>
            <a:ext cx="3017173" cy="1862048"/>
          </a:xfrm>
          <a:prstGeom prst="rect">
            <a:avLst/>
          </a:prstGeom>
        </p:spPr>
        <p:txBody>
          <a:bodyPr wrap="none">
            <a:spAutoFit/>
          </a:bodyPr>
          <a:lstStyle/>
          <a:p>
            <a:r>
              <a:rPr lang="en-US" altLang="zh-CN" sz="11500" dirty="0">
                <a:solidFill>
                  <a:srgbClr val="EEEAE7">
                    <a:alpha val="80000"/>
                  </a:srgbClr>
                </a:solidFill>
                <a:cs typeface="+mn-ea"/>
                <a:sym typeface="+mn-lt"/>
              </a:rPr>
              <a:t>Con</a:t>
            </a:r>
            <a:endParaRPr lang="zh-CN" altLang="en-US" sz="9600" dirty="0">
              <a:solidFill>
                <a:srgbClr val="EEEAE7">
                  <a:alpha val="80000"/>
                </a:srgbClr>
              </a:solidFill>
              <a:cs typeface="+mn-ea"/>
              <a:sym typeface="+mn-lt"/>
            </a:endParaRPr>
          </a:p>
        </p:txBody>
      </p:sp>
      <p:sp>
        <p:nvSpPr>
          <p:cNvPr id="67" name="文本框 66"/>
          <p:cNvSpPr txBox="1"/>
          <p:nvPr/>
        </p:nvSpPr>
        <p:spPr>
          <a:xfrm>
            <a:off x="1754297" y="2709681"/>
            <a:ext cx="3827651" cy="1107996"/>
          </a:xfrm>
          <a:prstGeom prst="rect">
            <a:avLst/>
          </a:prstGeom>
          <a:noFill/>
        </p:spPr>
        <p:txBody>
          <a:bodyPr wrap="none" rtlCol="0">
            <a:spAutoFit/>
          </a:bodyPr>
          <a:lstStyle/>
          <a:p>
            <a:r>
              <a:rPr lang="en-US" altLang="zh-CN" sz="6600" dirty="0">
                <a:solidFill>
                  <a:srgbClr val="7B664B"/>
                </a:solidFill>
                <a:cs typeface="+mn-ea"/>
                <a:sym typeface="+mn-lt"/>
              </a:rPr>
              <a:t>Contents</a:t>
            </a:r>
            <a:endParaRPr lang="zh-CN" altLang="en-US" sz="6000" dirty="0">
              <a:solidFill>
                <a:srgbClr val="7B664B"/>
              </a:solidFill>
              <a:cs typeface="+mn-ea"/>
              <a:sym typeface="+mn-lt"/>
            </a:endParaRPr>
          </a:p>
        </p:txBody>
      </p:sp>
      <p:sp>
        <p:nvSpPr>
          <p:cNvPr id="85" name="矩形: 圆角 84"/>
          <p:cNvSpPr/>
          <p:nvPr/>
        </p:nvSpPr>
        <p:spPr>
          <a:xfrm>
            <a:off x="3222625" y="4327742"/>
            <a:ext cx="720725" cy="81319"/>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73139" y="2955894"/>
            <a:ext cx="4852034" cy="1569660"/>
          </a:xfrm>
          <a:prstGeom prst="rect">
            <a:avLst/>
          </a:prstGeom>
        </p:spPr>
        <p:txBody>
          <a:bodyPr wrap="none">
            <a:spAutoFit/>
          </a:bodyPr>
          <a:lstStyle/>
          <a:p>
            <a:r>
              <a:rPr lang="en-US" altLang="zh-CN" sz="9600" dirty="0">
                <a:solidFill>
                  <a:srgbClr val="EEEAE7">
                    <a:alpha val="80000"/>
                  </a:srgbClr>
                </a:solidFill>
                <a:cs typeface="+mn-ea"/>
                <a:sym typeface="+mn-lt"/>
              </a:rPr>
              <a:t>Chapter</a:t>
            </a:r>
            <a:endParaRPr lang="zh-CN" altLang="en-US" sz="8800" dirty="0">
              <a:solidFill>
                <a:srgbClr val="EEEAE7">
                  <a:alpha val="80000"/>
                </a:srgbClr>
              </a:solidFill>
              <a:cs typeface="+mn-ea"/>
              <a:sym typeface="+mn-lt"/>
            </a:endParaRPr>
          </a:p>
        </p:txBody>
      </p:sp>
      <p:grpSp>
        <p:nvGrpSpPr>
          <p:cNvPr id="6" name="组合 5"/>
          <p:cNvGrpSpPr/>
          <p:nvPr/>
        </p:nvGrpSpPr>
        <p:grpSpPr>
          <a:xfrm>
            <a:off x="5391060" y="2011239"/>
            <a:ext cx="1409880" cy="1409880"/>
            <a:chOff x="5527949" y="1826778"/>
            <a:chExt cx="1136102" cy="1136102"/>
          </a:xfrm>
        </p:grpSpPr>
        <p:sp>
          <p:nvSpPr>
            <p:cNvPr id="2" name="圆角矩形 1"/>
            <p:cNvSpPr/>
            <p:nvPr/>
          </p:nvSpPr>
          <p:spPr>
            <a:xfrm>
              <a:off x="5527949" y="1826778"/>
              <a:ext cx="1136102" cy="1136102"/>
            </a:xfrm>
            <a:prstGeom prst="roundRect">
              <a:avLst/>
            </a:prstGeom>
            <a:solidFill>
              <a:srgbClr val="8AA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cs typeface="+mn-ea"/>
                <a:sym typeface="+mn-lt"/>
              </a:endParaRPr>
            </a:p>
          </p:txBody>
        </p:sp>
        <p:sp>
          <p:nvSpPr>
            <p:cNvPr id="5" name="圆角矩形 4"/>
            <p:cNvSpPr/>
            <p:nvPr/>
          </p:nvSpPr>
          <p:spPr>
            <a:xfrm>
              <a:off x="5710435" y="2140989"/>
              <a:ext cx="740271" cy="685988"/>
            </a:xfrm>
            <a:prstGeom prst="roundRect">
              <a:avLst/>
            </a:prstGeom>
          </p:spPr>
          <p:txBody>
            <a:bodyPr wrap="none">
              <a:spAutoFit/>
            </a:bodyPr>
            <a:lstStyle/>
            <a:p>
              <a:r>
                <a:rPr lang="en-US" altLang="zh-CN" sz="4400" dirty="0">
                  <a:solidFill>
                    <a:schemeClr val="bg1"/>
                  </a:solidFill>
                  <a:cs typeface="+mn-ea"/>
                  <a:sym typeface="+mn-lt"/>
                </a:rPr>
                <a:t>01</a:t>
              </a:r>
              <a:endParaRPr lang="zh-CN" altLang="en-US" sz="4400" dirty="0">
                <a:solidFill>
                  <a:schemeClr val="bg1"/>
                </a:solidFill>
                <a:cs typeface="+mn-ea"/>
                <a:sym typeface="+mn-lt"/>
              </a:endParaRPr>
            </a:p>
          </p:txBody>
        </p:sp>
      </p:grpSp>
      <p:sp>
        <p:nvSpPr>
          <p:cNvPr id="13" name="文本框 12"/>
          <p:cNvSpPr txBox="1"/>
          <p:nvPr/>
        </p:nvSpPr>
        <p:spPr>
          <a:xfrm>
            <a:off x="546971" y="3550790"/>
            <a:ext cx="11482182" cy="646331"/>
          </a:xfrm>
          <a:prstGeom prst="rect">
            <a:avLst/>
          </a:prstGeom>
          <a:noFill/>
        </p:spPr>
        <p:txBody>
          <a:bodyPr wrap="none" rtlCol="0">
            <a:spAutoFit/>
          </a:bodyPr>
          <a:lstStyle/>
          <a:p>
            <a:r>
              <a:rPr lang="en-US" altLang="zh-CN" sz="3600" dirty="0">
                <a:solidFill>
                  <a:srgbClr val="786449"/>
                </a:solidFill>
                <a:latin typeface="Arial Rounded MT Bold" panose="020F0704030504030204" pitchFamily="34" charset="0"/>
                <a:cs typeface="+mn-ea"/>
                <a:sym typeface="+mn-lt"/>
              </a:rPr>
              <a:t>An Overview of the Translation of Modern Classics</a:t>
            </a:r>
            <a:endParaRPr lang="zh-CN" altLang="en-US" sz="3600" dirty="0">
              <a:solidFill>
                <a:srgbClr val="786449"/>
              </a:solidFill>
              <a:latin typeface="Arial Rounded MT Bold" panose="020F0704030504030204" pitchFamily="34" charset="0"/>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 name="组合 4"/>
          <p:cNvGrpSpPr/>
          <p:nvPr/>
        </p:nvGrpSpPr>
        <p:grpSpPr>
          <a:xfrm>
            <a:off x="157212" y="340301"/>
            <a:ext cx="9799588" cy="570730"/>
            <a:chOff x="157212" y="340301"/>
            <a:chExt cx="9799588" cy="570730"/>
          </a:xfrm>
        </p:grpSpPr>
        <p:sp>
          <p:nvSpPr>
            <p:cNvPr id="13" name="文本框 12"/>
            <p:cNvSpPr txBox="1"/>
            <p:nvPr/>
          </p:nvSpPr>
          <p:spPr>
            <a:xfrm>
              <a:off x="157212" y="340301"/>
              <a:ext cx="9799588" cy="461665"/>
            </a:xfrm>
            <a:prstGeom prst="rect">
              <a:avLst/>
            </a:prstGeom>
            <a:noFill/>
          </p:spPr>
          <p:txBody>
            <a:bodyPr wrap="square" rtlCol="0">
              <a:spAutoFit/>
            </a:bodyPr>
            <a:lstStyle/>
            <a:p>
              <a:r>
                <a:rPr lang="en-US" altLang="zh-CN" sz="2400" dirty="0">
                  <a:solidFill>
                    <a:srgbClr val="786449"/>
                  </a:solidFill>
                  <a:latin typeface="Arial Rounded MT Bold" panose="020F0704030504030204" pitchFamily="34" charset="0"/>
                  <a:cs typeface="+mn-ea"/>
                  <a:sym typeface="+mn-lt"/>
                </a:rPr>
                <a:t>The Translation and Dissemination of Modern Chinese Classics</a:t>
              </a:r>
              <a:endParaRPr lang="zh-CN" altLang="en-US" sz="2400" dirty="0">
                <a:solidFill>
                  <a:srgbClr val="786449"/>
                </a:solidFill>
                <a:latin typeface="Arial Rounded MT Bold" panose="020F0704030504030204" pitchFamily="34" charset="0"/>
                <a:cs typeface="+mn-ea"/>
                <a:sym typeface="+mn-lt"/>
              </a:endParaRPr>
            </a:p>
          </p:txBody>
        </p:sp>
        <p:sp>
          <p:nvSpPr>
            <p:cNvPr id="15" name="矩形: 圆角 14"/>
            <p:cNvSpPr/>
            <p:nvPr/>
          </p:nvSpPr>
          <p:spPr>
            <a:xfrm>
              <a:off x="457819" y="801966"/>
              <a:ext cx="595641" cy="109065"/>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文本框 1">
            <a:extLst>
              <a:ext uri="{FF2B5EF4-FFF2-40B4-BE49-F238E27FC236}">
                <a16:creationId xmlns:a16="http://schemas.microsoft.com/office/drawing/2014/main" id="{35193824-4DBB-DC6A-38B9-C10C64CEE638}"/>
              </a:ext>
            </a:extLst>
          </p:cNvPr>
          <p:cNvSpPr txBox="1"/>
          <p:nvPr/>
        </p:nvSpPr>
        <p:spPr>
          <a:xfrm>
            <a:off x="157212" y="1870536"/>
            <a:ext cx="11831588" cy="393954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zh-CN" altLang="en-US" sz="2000" dirty="0"/>
              <a:t>➢ </a:t>
            </a:r>
            <a:r>
              <a:rPr lang="en-US" altLang="zh-CN" sz="2400" dirty="0">
                <a:solidFill>
                  <a:srgbClr val="786449"/>
                </a:solidFill>
                <a:latin typeface="Arial Rounded MT Bold" panose="020F0704030504030204" pitchFamily="34" charset="0"/>
                <a:cs typeface="+mn-ea"/>
              </a:rPr>
              <a:t>In English-Speaking Countries</a:t>
            </a:r>
          </a:p>
          <a:p>
            <a:endParaRPr lang="en-US" altLang="zh-CN" dirty="0"/>
          </a:p>
          <a:p>
            <a:pPr algn="just"/>
            <a:r>
              <a:rPr lang="en-US" altLang="zh-CN" sz="1600" dirty="0">
                <a:latin typeface="Bodoni MT" panose="02070603080606020203" pitchFamily="18" charset="0"/>
                <a:cs typeface="Arial" panose="020B0604020202020204" pitchFamily="34" charset="0"/>
              </a:rPr>
              <a:t>The history of modern Chinese literature translated to English-speaking countries can be roughly divided into four stages. </a:t>
            </a:r>
          </a:p>
          <a:p>
            <a:pPr algn="just"/>
            <a:endParaRPr lang="en-US" altLang="zh-CN" sz="1600" dirty="0">
              <a:latin typeface="Bodoni MT" panose="02070603080606020203" pitchFamily="18" charset="0"/>
              <a:cs typeface="Arial" panose="020B0604020202020204" pitchFamily="34" charset="0"/>
            </a:endParaRPr>
          </a:p>
          <a:p>
            <a:pPr marL="285750" indent="-285750" algn="just">
              <a:buFont typeface="Wingdings" panose="05000000000000000000" pitchFamily="2" charset="2"/>
              <a:buChar char="u"/>
            </a:pPr>
            <a:r>
              <a:rPr lang="en-US" altLang="zh-CN" sz="1600" dirty="0">
                <a:solidFill>
                  <a:srgbClr val="FF0000"/>
                </a:solidFill>
                <a:latin typeface="Bodoni MT" panose="02070603080606020203" pitchFamily="18" charset="0"/>
                <a:cs typeface="Arial" panose="020B0604020202020204" pitchFamily="34" charset="0"/>
              </a:rPr>
              <a:t>The “Seventeen Years” </a:t>
            </a:r>
            <a:r>
              <a:rPr lang="en-US" altLang="zh-CN" sz="1600" dirty="0">
                <a:latin typeface="Bodoni MT" panose="02070603080606020203" pitchFamily="18" charset="0"/>
                <a:cs typeface="Arial" panose="020B0604020202020204" pitchFamily="34" charset="0"/>
              </a:rPr>
              <a:t>(1949-1965) : Chinese modern literature translated to English-speaking countries focused more on social and political aspects than on literary aspects.</a:t>
            </a:r>
          </a:p>
          <a:p>
            <a:pPr algn="just"/>
            <a:endParaRPr lang="en-US" altLang="zh-CN" sz="1600" dirty="0">
              <a:latin typeface="Bodoni MT" panose="02070603080606020203" pitchFamily="18" charset="0"/>
              <a:cs typeface="Arial" panose="020B0604020202020204" pitchFamily="34" charset="0"/>
            </a:endParaRPr>
          </a:p>
          <a:p>
            <a:pPr marL="285750" indent="-285750" algn="just">
              <a:buFont typeface="Wingdings" panose="05000000000000000000" pitchFamily="2" charset="2"/>
              <a:buChar char="u"/>
            </a:pPr>
            <a:r>
              <a:rPr lang="en-US" altLang="zh-CN" sz="1600" dirty="0">
                <a:solidFill>
                  <a:srgbClr val="FF0000"/>
                </a:solidFill>
                <a:latin typeface="Bodoni MT" panose="02070603080606020203" pitchFamily="18" charset="0"/>
                <a:cs typeface="Arial" panose="020B0604020202020204" pitchFamily="34" charset="0"/>
              </a:rPr>
              <a:t>The “Cultural Revolution”</a:t>
            </a:r>
            <a:r>
              <a:rPr lang="en-US" altLang="zh-CN" sz="1600" dirty="0">
                <a:latin typeface="Bodoni MT" panose="02070603080606020203" pitchFamily="18" charset="0"/>
                <a:cs typeface="Arial" panose="020B0604020202020204" pitchFamily="34" charset="0"/>
              </a:rPr>
              <a:t>(1966-1976): Due to the influence of the Cultural Revolution, the translation activities of Chinese literature dominated by China decreased.</a:t>
            </a:r>
          </a:p>
          <a:p>
            <a:pPr algn="just"/>
            <a:endParaRPr lang="en-US" altLang="zh-CN" sz="1600" dirty="0">
              <a:latin typeface="Bodoni MT" panose="02070603080606020203" pitchFamily="18" charset="0"/>
              <a:cs typeface="Arial" panose="020B0604020202020204" pitchFamily="34" charset="0"/>
            </a:endParaRPr>
          </a:p>
          <a:p>
            <a:pPr marL="285750" indent="-285750" algn="just">
              <a:buFont typeface="Wingdings" panose="05000000000000000000" pitchFamily="2" charset="2"/>
              <a:buChar char="u"/>
            </a:pPr>
            <a:r>
              <a:rPr lang="en-US" altLang="zh-CN" sz="1600" dirty="0">
                <a:solidFill>
                  <a:srgbClr val="FF0000"/>
                </a:solidFill>
                <a:latin typeface="Bodoni MT" panose="02070603080606020203" pitchFamily="18" charset="0"/>
                <a:cs typeface="Arial" panose="020B0604020202020204" pitchFamily="34" charset="0"/>
              </a:rPr>
              <a:t>The new period </a:t>
            </a:r>
            <a:r>
              <a:rPr lang="en-US" altLang="zh-CN" sz="1600" dirty="0">
                <a:latin typeface="Bodoni MT" panose="02070603080606020203" pitchFamily="18" charset="0"/>
                <a:cs typeface="Arial" panose="020B0604020202020204" pitchFamily="34" charset="0"/>
              </a:rPr>
              <a:t>(1977-1999): “Scar literature”, received domestic and international attention and became the focus of translation in the late 1970s and early 1980s, but gradually went into decline in the late 1980s. </a:t>
            </a:r>
          </a:p>
          <a:p>
            <a:pPr algn="just"/>
            <a:endParaRPr lang="en-US" altLang="zh-CN" sz="1600" dirty="0">
              <a:latin typeface="Bodoni MT" panose="02070603080606020203" pitchFamily="18" charset="0"/>
              <a:cs typeface="Arial" panose="020B0604020202020204" pitchFamily="34" charset="0"/>
            </a:endParaRPr>
          </a:p>
          <a:p>
            <a:pPr marL="285750" indent="-285750" algn="just">
              <a:buFont typeface="Wingdings" panose="05000000000000000000" pitchFamily="2" charset="2"/>
              <a:buChar char="u"/>
            </a:pPr>
            <a:r>
              <a:rPr lang="en-US" altLang="zh-CN" sz="1600" dirty="0">
                <a:solidFill>
                  <a:srgbClr val="FF0000"/>
                </a:solidFill>
                <a:latin typeface="Bodoni MT" panose="02070603080606020203" pitchFamily="18" charset="0"/>
                <a:cs typeface="Arial" panose="020B0604020202020204" pitchFamily="34" charset="0"/>
              </a:rPr>
              <a:t>The new century </a:t>
            </a:r>
            <a:r>
              <a:rPr lang="en-US" altLang="zh-CN" sz="1600" dirty="0">
                <a:latin typeface="Bodoni MT" panose="02070603080606020203" pitchFamily="18" charset="0"/>
                <a:cs typeface="Arial" panose="020B0604020202020204" pitchFamily="34" charset="0"/>
              </a:rPr>
              <a:t>(2000-present): The translation of modern Chinese literature has gradually become prosperous, and the mode of translation in China has also undergone significant changes. </a:t>
            </a:r>
            <a:endParaRPr lang="zh-CN" altLang="en-US" sz="1600" dirty="0">
              <a:latin typeface="Bodoni MT" panose="02070603080606020203" pitchFamily="18"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73139" y="2970408"/>
            <a:ext cx="4852034" cy="1569660"/>
          </a:xfrm>
          <a:prstGeom prst="rect">
            <a:avLst/>
          </a:prstGeom>
        </p:spPr>
        <p:txBody>
          <a:bodyPr wrap="none">
            <a:spAutoFit/>
          </a:bodyPr>
          <a:lstStyle/>
          <a:p>
            <a:r>
              <a:rPr lang="en-US" altLang="zh-CN" sz="9600" dirty="0">
                <a:solidFill>
                  <a:srgbClr val="EEEAE7">
                    <a:alpha val="80000"/>
                  </a:srgbClr>
                </a:solidFill>
                <a:cs typeface="+mn-ea"/>
                <a:sym typeface="+mn-lt"/>
              </a:rPr>
              <a:t>Chapter</a:t>
            </a:r>
            <a:endParaRPr lang="zh-CN" altLang="en-US" sz="8800" dirty="0">
              <a:solidFill>
                <a:srgbClr val="EEEAE7">
                  <a:alpha val="80000"/>
                </a:srgbClr>
              </a:solidFill>
              <a:cs typeface="+mn-ea"/>
              <a:sym typeface="+mn-lt"/>
            </a:endParaRPr>
          </a:p>
        </p:txBody>
      </p:sp>
      <p:grpSp>
        <p:nvGrpSpPr>
          <p:cNvPr id="6" name="组合 5"/>
          <p:cNvGrpSpPr/>
          <p:nvPr/>
        </p:nvGrpSpPr>
        <p:grpSpPr>
          <a:xfrm>
            <a:off x="5391060" y="2025753"/>
            <a:ext cx="1409880" cy="1409880"/>
            <a:chOff x="5527949" y="1826778"/>
            <a:chExt cx="1136102" cy="1136102"/>
          </a:xfrm>
        </p:grpSpPr>
        <p:sp>
          <p:nvSpPr>
            <p:cNvPr id="2" name="圆角矩形 1"/>
            <p:cNvSpPr/>
            <p:nvPr/>
          </p:nvSpPr>
          <p:spPr>
            <a:xfrm>
              <a:off x="5527949" y="1826778"/>
              <a:ext cx="1136102" cy="1136102"/>
            </a:xfrm>
            <a:prstGeom prst="roundRect">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cs typeface="+mn-ea"/>
                <a:sym typeface="+mn-lt"/>
              </a:endParaRPr>
            </a:p>
          </p:txBody>
        </p:sp>
        <p:sp>
          <p:nvSpPr>
            <p:cNvPr id="5" name="圆角矩形 4"/>
            <p:cNvSpPr/>
            <p:nvPr/>
          </p:nvSpPr>
          <p:spPr>
            <a:xfrm>
              <a:off x="5710435" y="2140989"/>
              <a:ext cx="740271" cy="685988"/>
            </a:xfrm>
            <a:prstGeom prst="roundRect">
              <a:avLst/>
            </a:prstGeom>
          </p:spPr>
          <p:txBody>
            <a:bodyPr wrap="none">
              <a:spAutoFit/>
            </a:bodyPr>
            <a:lstStyle/>
            <a:p>
              <a:r>
                <a:rPr lang="en-US" altLang="zh-CN" sz="4400" dirty="0">
                  <a:solidFill>
                    <a:schemeClr val="bg1"/>
                  </a:solidFill>
                  <a:cs typeface="+mn-ea"/>
                  <a:sym typeface="+mn-lt"/>
                </a:rPr>
                <a:t>02</a:t>
              </a:r>
              <a:endParaRPr lang="zh-CN" altLang="en-US" sz="4400" dirty="0">
                <a:solidFill>
                  <a:schemeClr val="bg1"/>
                </a:solidFill>
                <a:cs typeface="+mn-ea"/>
                <a:sym typeface="+mn-lt"/>
              </a:endParaRPr>
            </a:p>
          </p:txBody>
        </p:sp>
      </p:grpSp>
      <p:sp>
        <p:nvSpPr>
          <p:cNvPr id="13" name="文本框 12"/>
          <p:cNvSpPr txBox="1"/>
          <p:nvPr/>
        </p:nvSpPr>
        <p:spPr>
          <a:xfrm>
            <a:off x="1757680" y="3603130"/>
            <a:ext cx="10210799" cy="1754326"/>
          </a:xfrm>
          <a:prstGeom prst="rect">
            <a:avLst/>
          </a:prstGeom>
          <a:noFill/>
        </p:spPr>
        <p:txBody>
          <a:bodyPr wrap="square" rtlCol="0">
            <a:spAutoFit/>
          </a:bodyPr>
          <a:lstStyle/>
          <a:p>
            <a:r>
              <a:rPr lang="en-US" altLang="zh-CN" sz="3600" dirty="0">
                <a:solidFill>
                  <a:srgbClr val="786449"/>
                </a:solidFill>
                <a:latin typeface="Arial Rounded MT Bold" panose="020F0704030504030204" pitchFamily="34" charset="0"/>
                <a:cs typeface="+mn-ea"/>
                <a:sym typeface="+mn-lt"/>
              </a:rPr>
              <a:t>Translation of Chinese Modern Classics</a:t>
            </a:r>
          </a:p>
          <a:p>
            <a:endParaRPr lang="en-US" altLang="zh-CN" sz="3600" dirty="0">
              <a:solidFill>
                <a:srgbClr val="786449"/>
              </a:solidFill>
              <a:latin typeface="Arial Rounded MT Bold" panose="020F0704030504030204" pitchFamily="34" charset="0"/>
              <a:cs typeface="+mn-ea"/>
              <a:sym typeface="+mn-lt"/>
            </a:endParaRPr>
          </a:p>
          <a:p>
            <a:r>
              <a:rPr lang="en-US" altLang="zh-CN" sz="3600" dirty="0">
                <a:solidFill>
                  <a:srgbClr val="786449"/>
                </a:solidFill>
                <a:latin typeface="Arial Rounded MT Bold" panose="020F0704030504030204" pitchFamily="34" charset="0"/>
                <a:cs typeface="+mn-ea"/>
                <a:sym typeface="+mn-lt"/>
              </a:rPr>
              <a:t>                          ----Mo Yan, Yu Hua and Liu </a:t>
            </a:r>
            <a:r>
              <a:rPr lang="en-US" altLang="zh-CN" sz="3600" dirty="0" err="1">
                <a:solidFill>
                  <a:srgbClr val="786449"/>
                </a:solidFill>
                <a:latin typeface="Arial Rounded MT Bold" panose="020F0704030504030204" pitchFamily="34" charset="0"/>
                <a:cs typeface="+mn-ea"/>
                <a:sym typeface="+mn-lt"/>
              </a:rPr>
              <a:t>Cixin</a:t>
            </a:r>
            <a:endParaRPr lang="zh-CN" altLang="en-US" sz="3600" dirty="0">
              <a:solidFill>
                <a:srgbClr val="786449"/>
              </a:solidFill>
              <a:latin typeface="Arial Rounded MT Bold" panose="020F0704030504030204" pitchFamily="34" charset="0"/>
              <a:cs typeface="+mn-ea"/>
              <a:sym typeface="+mn-lt"/>
            </a:endParaRPr>
          </a:p>
        </p:txBody>
      </p:sp>
      <p:sp>
        <p:nvSpPr>
          <p:cNvPr id="9" name="TextBox 8"/>
          <p:cNvSpPr txBox="1"/>
          <p:nvPr/>
        </p:nvSpPr>
        <p:spPr>
          <a:xfrm>
            <a:off x="586905" y="6486755"/>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4409440" y="1373302"/>
            <a:ext cx="7782560" cy="29074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285750" indent="-285750">
              <a:lnSpc>
                <a:spcPts val="2000"/>
              </a:lnSpc>
              <a:buFont typeface="Wingdings" panose="05000000000000000000" pitchFamily="2" charset="2"/>
              <a:buChar char="Ø"/>
            </a:pPr>
            <a:r>
              <a:rPr lang="en-US" altLang="zh-CN" sz="1600" dirty="0">
                <a:latin typeface="Bodoni MT" panose="02070603080606020203" pitchFamily="18" charset="0"/>
                <a:cs typeface="Arial" panose="020B0604020202020204" pitchFamily="34" charset="0"/>
                <a:sym typeface="+mn-lt"/>
              </a:rPr>
              <a:t>Influenced by magical realism since 1985, Mo Yan has produced a number of unique avant-garde works and is known for his bold and novel writing style. On October 11, 2012, Mo Yan was awarded the Nobel Prize in Literature, becoming the first Chinese writer to win the Nobel Prize in Literature.</a:t>
            </a:r>
          </a:p>
          <a:p>
            <a:pPr marL="285750" indent="-285750">
              <a:lnSpc>
                <a:spcPts val="2000"/>
              </a:lnSpc>
              <a:buFont typeface="Wingdings" panose="05000000000000000000" pitchFamily="2" charset="2"/>
              <a:buChar char="Ø"/>
            </a:pPr>
            <a:endParaRPr lang="en-US" altLang="zh-CN" sz="1600" dirty="0">
              <a:latin typeface="Bodoni MT" panose="02070603080606020203" pitchFamily="18" charset="0"/>
              <a:cs typeface="Arial" panose="020B0604020202020204" pitchFamily="34" charset="0"/>
              <a:sym typeface="+mn-lt"/>
            </a:endParaRPr>
          </a:p>
          <a:p>
            <a:pPr marL="285750" indent="-285750">
              <a:lnSpc>
                <a:spcPts val="2000"/>
              </a:lnSpc>
              <a:buFont typeface="Wingdings" panose="05000000000000000000" pitchFamily="2" charset="2"/>
              <a:buChar char="Ø"/>
            </a:pPr>
            <a:r>
              <a:rPr lang="en-US" altLang="zh-CN" sz="1600" dirty="0">
                <a:latin typeface="Bodoni MT" panose="02070603080606020203" pitchFamily="18" charset="0"/>
                <a:cs typeface="Arial" panose="020B0604020202020204" pitchFamily="34" charset="0"/>
                <a:sym typeface="+mn-lt"/>
              </a:rPr>
              <a:t>Mo Yan has published more than 80 short stories, 30 novellas, 11 full-length novels, five collections of essays, and a complete collection of essays. Since 1988, Mo Yan’s works have been translated into 45 languages including English, French, Spanish, German, Swedish, Russian, Japanese and other languages</a:t>
            </a:r>
            <a:r>
              <a:rPr lang="en-US" altLang="zh-CN" sz="1600" dirty="0">
                <a:latin typeface="Arial" panose="020B0604020202020204" pitchFamily="34" charset="0"/>
                <a:cs typeface="Arial" panose="020B0604020202020204" pitchFamily="34" charset="0"/>
                <a:sym typeface="+mn-lt"/>
              </a:rPr>
              <a:t>. </a:t>
            </a:r>
            <a:r>
              <a:rPr lang="en-US" altLang="zh-CN" sz="1600" dirty="0">
                <a:latin typeface="Bodoni MT" panose="02070603080606020203" pitchFamily="18" charset="0"/>
                <a:cs typeface="Arial" panose="020B0604020202020204" pitchFamily="34" charset="0"/>
                <a:sym typeface="+mn-lt"/>
              </a:rPr>
              <a:t>As of October 2019, there are 388 kinds of Mo Yan’s works published in 41 countries and Mo Yan has become a representative of contemporary Chinese writers to the world.</a:t>
            </a:r>
          </a:p>
        </p:txBody>
      </p:sp>
      <p:sp>
        <p:nvSpPr>
          <p:cNvPr id="20" name="文本框 19"/>
          <p:cNvSpPr txBox="1"/>
          <p:nvPr/>
        </p:nvSpPr>
        <p:spPr>
          <a:xfrm>
            <a:off x="0" y="5026874"/>
            <a:ext cx="7386721" cy="16250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285750" indent="-285750">
              <a:lnSpc>
                <a:spcPts val="2000"/>
              </a:lnSpc>
              <a:buFont typeface="Wingdings" panose="05000000000000000000" pitchFamily="2" charset="2"/>
              <a:buChar char="Ø"/>
            </a:pPr>
            <a:r>
              <a:rPr lang="en-US" altLang="zh-CN" sz="1600" dirty="0">
                <a:latin typeface="Bodoni MT" panose="02070603080606020203" pitchFamily="18" charset="0"/>
                <a:cs typeface="Arial" panose="020B0604020202020204" pitchFamily="34" charset="0"/>
                <a:sym typeface="+mn-lt"/>
              </a:rPr>
              <a:t>Howard Goldblatt</a:t>
            </a:r>
            <a:r>
              <a:rPr lang="zh-CN" altLang="en-US" sz="1600" dirty="0">
                <a:latin typeface="Bodoni MT" panose="02070603080606020203" pitchFamily="18" charset="0"/>
                <a:cs typeface="Arial" panose="020B0604020202020204" pitchFamily="34" charset="0"/>
                <a:sym typeface="+mn-lt"/>
              </a:rPr>
              <a:t>（</a:t>
            </a:r>
            <a:r>
              <a:rPr lang="zh-CN" altLang="en-US" sz="1600" dirty="0">
                <a:latin typeface="仿宋" panose="02010609060101010101" pitchFamily="49" charset="-122"/>
                <a:ea typeface="仿宋" panose="02010609060101010101" pitchFamily="49" charset="-122"/>
                <a:cs typeface="Arial" panose="020B0604020202020204" pitchFamily="34" charset="0"/>
                <a:sym typeface="+mn-lt"/>
              </a:rPr>
              <a:t>葛浩文</a:t>
            </a:r>
            <a:r>
              <a:rPr lang="zh-CN" altLang="en-US" sz="1600" dirty="0">
                <a:latin typeface="Bodoni MT" panose="02070603080606020203" pitchFamily="18" charset="0"/>
                <a:cs typeface="Arial" panose="020B0604020202020204" pitchFamily="34" charset="0"/>
                <a:sym typeface="+mn-lt"/>
              </a:rPr>
              <a:t>）</a:t>
            </a:r>
            <a:r>
              <a:rPr lang="en-US" altLang="zh-CN" sz="1600" dirty="0">
                <a:latin typeface="Bodoni MT" panose="02070603080606020203" pitchFamily="18" charset="0"/>
                <a:cs typeface="Arial" panose="020B0604020202020204" pitchFamily="34" charset="0"/>
                <a:sym typeface="+mn-lt"/>
              </a:rPr>
              <a:t> , an important translator of Mo Yan’s works, and is known as the “midwife” of Mo Yan’s works in the West.</a:t>
            </a:r>
          </a:p>
          <a:p>
            <a:pPr marL="285750" indent="-285750">
              <a:lnSpc>
                <a:spcPts val="2000"/>
              </a:lnSpc>
              <a:buFont typeface="Wingdings" panose="05000000000000000000" pitchFamily="2" charset="2"/>
              <a:buChar char="Ø"/>
            </a:pPr>
            <a:endParaRPr lang="en-US" altLang="zh-CN" sz="1600" dirty="0">
              <a:latin typeface="Bodoni MT" panose="02070603080606020203" pitchFamily="18" charset="0"/>
              <a:cs typeface="Arial" panose="020B0604020202020204" pitchFamily="34" charset="0"/>
              <a:sym typeface="+mn-lt"/>
            </a:endParaRPr>
          </a:p>
          <a:p>
            <a:pPr marL="285750" indent="-285750">
              <a:lnSpc>
                <a:spcPts val="2000"/>
              </a:lnSpc>
              <a:buFont typeface="Wingdings" panose="05000000000000000000" pitchFamily="2" charset="2"/>
              <a:buChar char="Ø"/>
            </a:pPr>
            <a:r>
              <a:rPr lang="en-US" altLang="zh-CN" sz="1600" dirty="0">
                <a:latin typeface="Bodoni MT" panose="02070603080606020203" pitchFamily="18" charset="0"/>
                <a:cs typeface="Arial" panose="020B0604020202020204" pitchFamily="34" charset="0"/>
                <a:sym typeface="+mn-lt"/>
              </a:rPr>
              <a:t>From 1988 to the present, the English translations of Mo Yan’s works have been</a:t>
            </a:r>
            <a:r>
              <a:rPr lang="zh-CN" altLang="en-US" sz="1600" dirty="0">
                <a:latin typeface="Bodoni MT" panose="02070603080606020203" pitchFamily="18" charset="0"/>
                <a:cs typeface="Arial" panose="020B0604020202020204" pitchFamily="34" charset="0"/>
                <a:sym typeface="+mn-lt"/>
              </a:rPr>
              <a:t> </a:t>
            </a:r>
            <a:r>
              <a:rPr lang="en-US" altLang="zh-CN" sz="1600" dirty="0">
                <a:latin typeface="Bodoni MT" panose="02070603080606020203" pitchFamily="18" charset="0"/>
                <a:cs typeface="Arial" panose="020B0604020202020204" pitchFamily="34" charset="0"/>
                <a:sym typeface="+mn-lt"/>
              </a:rPr>
              <a:t>translated almost by the American translator and sinologist Howard Goldblatt alone. He has translated </a:t>
            </a:r>
            <a:r>
              <a:rPr lang="en-US" altLang="zh-CN" sz="1600" i="1" dirty="0">
                <a:latin typeface="Bodoni MT" panose="02070603080606020203" pitchFamily="18" charset="0"/>
                <a:cs typeface="Arial" panose="020B0604020202020204" pitchFamily="34" charset="0"/>
                <a:sym typeface="+mn-lt"/>
              </a:rPr>
              <a:t>Red Sorghum</a:t>
            </a:r>
            <a:r>
              <a:rPr lang="en-US" altLang="zh-CN" sz="1600" dirty="0">
                <a:latin typeface="Bodoni MT" panose="02070603080606020203" pitchFamily="18" charset="0"/>
                <a:cs typeface="Arial" panose="020B0604020202020204" pitchFamily="34" charset="0"/>
                <a:sym typeface="+mn-lt"/>
              </a:rPr>
              <a:t>, </a:t>
            </a:r>
            <a:r>
              <a:rPr lang="en-US" altLang="zh-CN" sz="1600" i="1" dirty="0">
                <a:latin typeface="Bodoni MT" panose="02070603080606020203" pitchFamily="18" charset="0"/>
                <a:cs typeface="Arial" panose="020B0604020202020204" pitchFamily="34" charset="0"/>
                <a:sym typeface="+mn-lt"/>
              </a:rPr>
              <a:t>Frog</a:t>
            </a:r>
            <a:r>
              <a:rPr lang="en-US" altLang="zh-CN" sz="1600" dirty="0">
                <a:latin typeface="Bodoni MT" panose="02070603080606020203" pitchFamily="18" charset="0"/>
                <a:cs typeface="Arial" panose="020B0604020202020204" pitchFamily="34" charset="0"/>
                <a:sym typeface="+mn-lt"/>
              </a:rPr>
              <a:t>, </a:t>
            </a:r>
            <a:r>
              <a:rPr lang="en-US" altLang="zh-CN" sz="1600" i="1" dirty="0">
                <a:latin typeface="Bodoni MT" panose="02070603080606020203" pitchFamily="18" charset="0"/>
                <a:cs typeface="Arial" panose="020B0604020202020204" pitchFamily="34" charset="0"/>
              </a:rPr>
              <a:t>The Republic of Wine</a:t>
            </a:r>
            <a:r>
              <a:rPr lang="en-US" altLang="zh-CN" sz="1600" dirty="0">
                <a:latin typeface="Bodoni MT" panose="02070603080606020203" pitchFamily="18" charset="0"/>
                <a:cs typeface="Arial" panose="020B0604020202020204" pitchFamily="34" charset="0"/>
              </a:rPr>
              <a:t>, and so on.</a:t>
            </a:r>
            <a:endParaRPr lang="en-US" altLang="zh-CN" sz="1600" dirty="0">
              <a:latin typeface="Bodoni MT" panose="02070603080606020203" pitchFamily="18" charset="0"/>
              <a:cs typeface="Arial" panose="020B0604020202020204" pitchFamily="34" charset="0"/>
              <a:sym typeface="+mn-lt"/>
            </a:endParaRPr>
          </a:p>
        </p:txBody>
      </p:sp>
      <p:grpSp>
        <p:nvGrpSpPr>
          <p:cNvPr id="21" name="组合 20">
            <a:extLst>
              <a:ext uri="{FF2B5EF4-FFF2-40B4-BE49-F238E27FC236}">
                <a16:creationId xmlns:a16="http://schemas.microsoft.com/office/drawing/2014/main" id="{D5004B27-19DA-2E75-D8FF-F923BFA4C11B}"/>
              </a:ext>
            </a:extLst>
          </p:cNvPr>
          <p:cNvGrpSpPr/>
          <p:nvPr/>
        </p:nvGrpSpPr>
        <p:grpSpPr>
          <a:xfrm>
            <a:off x="0" y="322803"/>
            <a:ext cx="6136936" cy="823575"/>
            <a:chOff x="-1555117" y="641873"/>
            <a:chExt cx="6136936" cy="823575"/>
          </a:xfrm>
        </p:grpSpPr>
        <p:sp>
          <p:nvSpPr>
            <p:cNvPr id="22" name="文本框 21">
              <a:extLst>
                <a:ext uri="{FF2B5EF4-FFF2-40B4-BE49-F238E27FC236}">
                  <a16:creationId xmlns:a16="http://schemas.microsoft.com/office/drawing/2014/main" id="{5424414C-6D17-E300-01C1-CF8C0FEFF244}"/>
                </a:ext>
              </a:extLst>
            </p:cNvPr>
            <p:cNvSpPr txBox="1"/>
            <p:nvPr/>
          </p:nvSpPr>
          <p:spPr>
            <a:xfrm>
              <a:off x="-1555117" y="641873"/>
              <a:ext cx="6136936" cy="584775"/>
            </a:xfrm>
            <a:prstGeom prst="rect">
              <a:avLst/>
            </a:prstGeom>
            <a:noFill/>
          </p:spPr>
          <p:txBody>
            <a:bodyPr wrap="none" rtlCol="0">
              <a:spAutoFit/>
            </a:bodyPr>
            <a:lstStyle/>
            <a:p>
              <a:r>
                <a:rPr lang="en-US" altLang="zh-CN" sz="3200" dirty="0">
                  <a:solidFill>
                    <a:srgbClr val="786449"/>
                  </a:solidFill>
                  <a:latin typeface="Arial Rounded MT Bold" panose="020F0704030504030204" pitchFamily="34" charset="0"/>
                  <a:cs typeface="+mn-ea"/>
                  <a:sym typeface="+mn-lt"/>
                </a:rPr>
                <a:t>Translation of Mo Yan’s Works</a:t>
              </a:r>
              <a:endParaRPr lang="zh-CN" altLang="en-US" sz="3200" dirty="0">
                <a:solidFill>
                  <a:srgbClr val="786449"/>
                </a:solidFill>
                <a:latin typeface="Arial Rounded MT Bold" panose="020F0704030504030204" pitchFamily="34" charset="0"/>
                <a:cs typeface="+mn-ea"/>
                <a:sym typeface="+mn-lt"/>
              </a:endParaRPr>
            </a:p>
          </p:txBody>
        </p:sp>
        <p:sp>
          <p:nvSpPr>
            <p:cNvPr id="23" name="矩形: 圆角 22">
              <a:extLst>
                <a:ext uri="{FF2B5EF4-FFF2-40B4-BE49-F238E27FC236}">
                  <a16:creationId xmlns:a16="http://schemas.microsoft.com/office/drawing/2014/main" id="{6D36F07B-B260-DE2D-DB21-9D19C0734569}"/>
                </a:ext>
              </a:extLst>
            </p:cNvPr>
            <p:cNvSpPr/>
            <p:nvPr/>
          </p:nvSpPr>
          <p:spPr>
            <a:xfrm>
              <a:off x="-1262010" y="1311072"/>
              <a:ext cx="595641" cy="154376"/>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4" name="图片 3">
            <a:extLst>
              <a:ext uri="{FF2B5EF4-FFF2-40B4-BE49-F238E27FC236}">
                <a16:creationId xmlns:a16="http://schemas.microsoft.com/office/drawing/2014/main" id="{147426A6-695E-C058-8F5F-787CDBC69224}"/>
              </a:ext>
            </a:extLst>
          </p:cNvPr>
          <p:cNvPicPr>
            <a:picLocks noChangeAspect="1"/>
          </p:cNvPicPr>
          <p:nvPr/>
        </p:nvPicPr>
        <p:blipFill>
          <a:blip r:embed="rId2"/>
          <a:stretch>
            <a:fillRect/>
          </a:stretch>
        </p:blipFill>
        <p:spPr>
          <a:xfrm>
            <a:off x="293107" y="1472797"/>
            <a:ext cx="4003955" cy="2670638"/>
          </a:xfrm>
          <a:prstGeom prst="rect">
            <a:avLst/>
          </a:prstGeom>
        </p:spPr>
      </p:pic>
      <p:pic>
        <p:nvPicPr>
          <p:cNvPr id="5" name="图片 4">
            <a:extLst>
              <a:ext uri="{FF2B5EF4-FFF2-40B4-BE49-F238E27FC236}">
                <a16:creationId xmlns:a16="http://schemas.microsoft.com/office/drawing/2014/main" id="{1865822B-6FC2-FEFC-07E9-007990C7C445}"/>
              </a:ext>
            </a:extLst>
          </p:cNvPr>
          <p:cNvPicPr>
            <a:picLocks noChangeAspect="1"/>
          </p:cNvPicPr>
          <p:nvPr/>
        </p:nvPicPr>
        <p:blipFill>
          <a:blip r:embed="rId3"/>
          <a:stretch>
            <a:fillRect/>
          </a:stretch>
        </p:blipFill>
        <p:spPr>
          <a:xfrm>
            <a:off x="8046720" y="4331968"/>
            <a:ext cx="3805237" cy="236993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0" y="322803"/>
            <a:ext cx="6113468" cy="823575"/>
            <a:chOff x="-1555117" y="641873"/>
            <a:chExt cx="6113468" cy="823575"/>
          </a:xfrm>
        </p:grpSpPr>
        <p:sp>
          <p:nvSpPr>
            <p:cNvPr id="34" name="文本框 33"/>
            <p:cNvSpPr txBox="1"/>
            <p:nvPr/>
          </p:nvSpPr>
          <p:spPr>
            <a:xfrm>
              <a:off x="-1555117" y="641873"/>
              <a:ext cx="6113468" cy="584775"/>
            </a:xfrm>
            <a:prstGeom prst="rect">
              <a:avLst/>
            </a:prstGeom>
            <a:noFill/>
          </p:spPr>
          <p:txBody>
            <a:bodyPr wrap="none" rtlCol="0">
              <a:spAutoFit/>
            </a:bodyPr>
            <a:lstStyle/>
            <a:p>
              <a:r>
                <a:rPr lang="en-US" altLang="zh-CN" sz="3200" dirty="0">
                  <a:solidFill>
                    <a:srgbClr val="786449"/>
                  </a:solidFill>
                  <a:latin typeface="Arial Rounded MT Bold" panose="020F0704030504030204" pitchFamily="34" charset="0"/>
                  <a:cs typeface="+mn-ea"/>
                  <a:sym typeface="+mn-lt"/>
                </a:rPr>
                <a:t>Translation of Yu Hua’s Works</a:t>
              </a:r>
              <a:endParaRPr lang="zh-CN" altLang="en-US" sz="3200" dirty="0">
                <a:solidFill>
                  <a:srgbClr val="786449"/>
                </a:solidFill>
                <a:latin typeface="Arial Rounded MT Bold" panose="020F0704030504030204" pitchFamily="34" charset="0"/>
                <a:cs typeface="+mn-ea"/>
                <a:sym typeface="+mn-lt"/>
              </a:endParaRPr>
            </a:p>
          </p:txBody>
        </p:sp>
        <p:sp>
          <p:nvSpPr>
            <p:cNvPr id="36" name="矩形: 圆角 35"/>
            <p:cNvSpPr/>
            <p:nvPr/>
          </p:nvSpPr>
          <p:spPr>
            <a:xfrm>
              <a:off x="-1262010" y="1311072"/>
              <a:ext cx="595641" cy="154376"/>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文本框 6">
            <a:extLst>
              <a:ext uri="{FF2B5EF4-FFF2-40B4-BE49-F238E27FC236}">
                <a16:creationId xmlns:a16="http://schemas.microsoft.com/office/drawing/2014/main" id="{D14FF73B-B0FB-C30A-51E6-0084ACA16AFC}"/>
              </a:ext>
            </a:extLst>
          </p:cNvPr>
          <p:cNvSpPr txBox="1"/>
          <p:nvPr/>
        </p:nvSpPr>
        <p:spPr>
          <a:xfrm>
            <a:off x="102501" y="1834125"/>
            <a:ext cx="9483648" cy="403187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285750" indent="-285750">
              <a:buFont typeface="Wingdings" panose="05000000000000000000" pitchFamily="2" charset="2"/>
              <a:buChar char="Ø"/>
            </a:pPr>
            <a:r>
              <a:rPr lang="en-US" altLang="zh-CN" sz="1600" dirty="0"/>
              <a:t> </a:t>
            </a:r>
            <a:r>
              <a:rPr lang="en-US" altLang="zh-CN" sz="1600" dirty="0">
                <a:latin typeface="Bodoni MT" panose="02070603080606020203" pitchFamily="18" charset="0"/>
                <a:cs typeface="Arial" panose="020B0604020202020204" pitchFamily="34" charset="0"/>
              </a:rPr>
              <a:t>Yu Hua is a contemporary Chinese writer and a member of the committee of the Chinese Writers' Association. In 1998, he won the </a:t>
            </a:r>
            <a:r>
              <a:rPr lang="en-US" altLang="zh-CN" sz="1600" dirty="0" err="1">
                <a:latin typeface="Bodoni MT" panose="02070603080606020203" pitchFamily="18" charset="0"/>
                <a:cs typeface="Arial" panose="020B0604020202020204" pitchFamily="34" charset="0"/>
              </a:rPr>
              <a:t>Grinzana</a:t>
            </a:r>
            <a:r>
              <a:rPr lang="en-US" altLang="zh-CN" sz="1600" dirty="0">
                <a:latin typeface="Bodoni MT" panose="02070603080606020203" pitchFamily="18" charset="0"/>
                <a:cs typeface="Arial" panose="020B0604020202020204" pitchFamily="34" charset="0"/>
              </a:rPr>
              <a:t> Carver Literary Award, the highest prize for Italian literature, for his novel </a:t>
            </a:r>
            <a:r>
              <a:rPr lang="en-US" altLang="zh-CN" sz="1600" i="1" dirty="0">
                <a:latin typeface="Bodoni MT" panose="02070603080606020203" pitchFamily="18" charset="0"/>
                <a:cs typeface="Arial" panose="020B0604020202020204" pitchFamily="34" charset="0"/>
              </a:rPr>
              <a:t>To Live</a:t>
            </a:r>
            <a:r>
              <a:rPr lang="en-US" altLang="zh-CN" sz="1600" dirty="0">
                <a:latin typeface="Bodoni MT" panose="02070603080606020203" pitchFamily="18" charset="0"/>
                <a:cs typeface="Arial" panose="020B0604020202020204" pitchFamily="34" charset="0"/>
              </a:rPr>
              <a:t>. </a:t>
            </a:r>
          </a:p>
          <a:p>
            <a:pPr marL="285750" indent="-285750">
              <a:buFont typeface="Wingdings" panose="05000000000000000000" pitchFamily="2" charset="2"/>
              <a:buChar char="Ø"/>
            </a:pPr>
            <a:endParaRPr lang="zh-CN" altLang="en-US" sz="1600" dirty="0">
              <a:latin typeface="Bodoni MT" panose="02070603080606020203" pitchFamily="18" charset="0"/>
              <a:cs typeface="Arial" panose="020B0604020202020204" pitchFamily="34" charset="0"/>
            </a:endParaRPr>
          </a:p>
          <a:p>
            <a:pPr marL="285750" indent="-285750">
              <a:buFont typeface="Wingdings" panose="05000000000000000000" pitchFamily="2" charset="2"/>
              <a:buChar char="Ø"/>
            </a:pPr>
            <a:r>
              <a:rPr lang="en-US" altLang="zh-CN" sz="1600" dirty="0">
                <a:latin typeface="Bodoni MT" panose="02070603080606020203" pitchFamily="18" charset="0"/>
                <a:cs typeface="Arial" panose="020B0604020202020204" pitchFamily="34" charset="0"/>
              </a:rPr>
              <a:t>His major full-length novels include, </a:t>
            </a:r>
            <a:r>
              <a:rPr lang="en-US" altLang="zh-CN" sz="1600" i="1" dirty="0">
                <a:latin typeface="Bodoni MT" panose="02070603080606020203" pitchFamily="18" charset="0"/>
                <a:cs typeface="Arial" panose="020B0604020202020204" pitchFamily="34" charset="0"/>
              </a:rPr>
              <a:t>Cries in the Drizzle</a:t>
            </a:r>
            <a:r>
              <a:rPr lang="en-US" altLang="zh-CN" sz="1600" dirty="0">
                <a:latin typeface="Bodoni MT" panose="02070603080606020203" pitchFamily="18" charset="0"/>
                <a:cs typeface="Arial" panose="020B0604020202020204" pitchFamily="34" charset="0"/>
              </a:rPr>
              <a:t>, </a:t>
            </a:r>
            <a:r>
              <a:rPr lang="en-US" altLang="zh-CN" sz="1600" i="1" dirty="0">
                <a:latin typeface="Bodoni MT" panose="02070603080606020203" pitchFamily="18" charset="0"/>
                <a:cs typeface="Arial" panose="020B0604020202020204" pitchFamily="34" charset="0"/>
              </a:rPr>
              <a:t>To Live</a:t>
            </a:r>
            <a:r>
              <a:rPr lang="en-US" altLang="zh-CN" sz="1600" dirty="0">
                <a:latin typeface="Bodoni MT" panose="02070603080606020203" pitchFamily="18" charset="0"/>
                <a:cs typeface="Arial" panose="020B0604020202020204" pitchFamily="34" charset="0"/>
              </a:rPr>
              <a:t>, </a:t>
            </a:r>
            <a:r>
              <a:rPr lang="en-US" altLang="zh-CN" sz="1600" i="1" dirty="0">
                <a:latin typeface="Bodoni MT" panose="02070603080606020203" pitchFamily="18" charset="0"/>
                <a:cs typeface="Arial" panose="020B0604020202020204" pitchFamily="34" charset="0"/>
              </a:rPr>
              <a:t>Chronicle of a Blood Merchant</a:t>
            </a:r>
            <a:r>
              <a:rPr lang="en-US" altLang="zh-CN" sz="1600" dirty="0">
                <a:latin typeface="Bodoni MT" panose="02070603080606020203" pitchFamily="18" charset="0"/>
                <a:cs typeface="Arial" panose="020B0604020202020204" pitchFamily="34" charset="0"/>
              </a:rPr>
              <a:t>, </a:t>
            </a:r>
            <a:r>
              <a:rPr lang="en-US" altLang="zh-CN" sz="1600" i="1" dirty="0">
                <a:latin typeface="Bodoni MT" panose="02070603080606020203" pitchFamily="18" charset="0"/>
                <a:cs typeface="Arial" panose="020B0604020202020204" pitchFamily="34" charset="0"/>
              </a:rPr>
              <a:t>The Seventh Day </a:t>
            </a:r>
            <a:r>
              <a:rPr lang="en-US" altLang="zh-CN" sz="1600" dirty="0">
                <a:latin typeface="Bodoni MT" panose="02070603080606020203" pitchFamily="18" charset="0"/>
                <a:cs typeface="Arial" panose="020B0604020202020204" pitchFamily="34" charset="0"/>
              </a:rPr>
              <a:t>and so on. Among the foreign translations of Yu Hua's works, </a:t>
            </a:r>
            <a:r>
              <a:rPr lang="en-US" altLang="zh-CN" sz="1600" i="1" dirty="0">
                <a:latin typeface="Bodoni MT" panose="02070603080606020203" pitchFamily="18" charset="0"/>
                <a:cs typeface="Arial" panose="020B0604020202020204" pitchFamily="34" charset="0"/>
              </a:rPr>
              <a:t>To Live </a:t>
            </a:r>
            <a:r>
              <a:rPr lang="en-US" altLang="zh-CN" sz="1600" dirty="0">
                <a:latin typeface="Bodoni MT" panose="02070603080606020203" pitchFamily="18" charset="0"/>
                <a:cs typeface="Arial" panose="020B0604020202020204" pitchFamily="34" charset="0"/>
              </a:rPr>
              <a:t>and </a:t>
            </a:r>
            <a:r>
              <a:rPr lang="en-US" altLang="zh-CN" sz="1600" i="1" dirty="0">
                <a:latin typeface="Bodoni MT" panose="02070603080606020203" pitchFamily="18" charset="0"/>
                <a:cs typeface="Arial" panose="020B0604020202020204" pitchFamily="34" charset="0"/>
              </a:rPr>
              <a:t>Chronicle of a Blood Merchant </a:t>
            </a:r>
            <a:r>
              <a:rPr lang="en-US" altLang="zh-CN" sz="1600" dirty="0">
                <a:latin typeface="Bodoni MT" panose="02070603080606020203" pitchFamily="18" charset="0"/>
                <a:cs typeface="Arial" panose="020B0604020202020204" pitchFamily="34" charset="0"/>
              </a:rPr>
              <a:t>are more famous for foreign readers.</a:t>
            </a:r>
          </a:p>
          <a:p>
            <a:pPr marL="285750" indent="-285750">
              <a:buFont typeface="Wingdings" panose="05000000000000000000" pitchFamily="2" charset="2"/>
              <a:buChar char="Ø"/>
            </a:pPr>
            <a:endParaRPr lang="en-US" altLang="zh-CN" sz="1600" dirty="0">
              <a:latin typeface="Bodoni MT" panose="02070603080606020203" pitchFamily="18" charset="0"/>
              <a:cs typeface="Arial" panose="020B0604020202020204" pitchFamily="34" charset="0"/>
            </a:endParaRPr>
          </a:p>
          <a:p>
            <a:pPr marL="285750" indent="-285750" algn="just">
              <a:buFont typeface="Wingdings" panose="05000000000000000000" pitchFamily="2" charset="2"/>
              <a:buChar char="Ø"/>
            </a:pPr>
            <a:r>
              <a:rPr lang="en-US" altLang="zh-CN" sz="1600" i="1" dirty="0">
                <a:latin typeface="Bodoni MT" panose="02070603080606020203" pitchFamily="18" charset="0"/>
                <a:cs typeface="Arial" panose="020B0604020202020204" pitchFamily="34" charset="0"/>
              </a:rPr>
              <a:t>To Live </a:t>
            </a:r>
            <a:r>
              <a:rPr lang="en-US" altLang="zh-CN" sz="1600" dirty="0">
                <a:latin typeface="Bodoni MT" panose="02070603080606020203" pitchFamily="18" charset="0"/>
                <a:cs typeface="Arial" panose="020B0604020202020204" pitchFamily="34" charset="0"/>
              </a:rPr>
              <a:t>has been translated into more than 20 languages and sold abroad. Its acceptance has been more  successful in Germany, Japan, Vietnam, the United States, Italy, and Korea.</a:t>
            </a:r>
          </a:p>
          <a:p>
            <a:pPr marL="285750" indent="-285750" algn="just">
              <a:buFont typeface="Wingdings" panose="05000000000000000000" pitchFamily="2" charset="2"/>
              <a:buChar char="Ø"/>
            </a:pPr>
            <a:endParaRPr lang="en-US" altLang="zh-CN" sz="1600" dirty="0">
              <a:latin typeface="Bodoni MT" panose="02070603080606020203" pitchFamily="18" charset="0"/>
              <a:cs typeface="Arial" panose="020B0604020202020204" pitchFamily="34" charset="0"/>
            </a:endParaRPr>
          </a:p>
          <a:p>
            <a:pPr marL="285750" indent="-285750" algn="just">
              <a:buFont typeface="Wingdings" panose="05000000000000000000" pitchFamily="2" charset="2"/>
              <a:buChar char="Ø"/>
            </a:pPr>
            <a:r>
              <a:rPr lang="en-US" altLang="zh-CN" sz="1600" dirty="0">
                <a:latin typeface="Bodoni MT" panose="02070603080606020203" pitchFamily="18" charset="0"/>
                <a:cs typeface="Arial" panose="020B0604020202020204" pitchFamily="34" charset="0"/>
              </a:rPr>
              <a:t>When translating </a:t>
            </a:r>
            <a:r>
              <a:rPr lang="en-US" altLang="zh-CN" sz="1600" i="1" dirty="0">
                <a:latin typeface="Bodoni MT" panose="02070603080606020203" pitchFamily="18" charset="0"/>
                <a:cs typeface="Arial" panose="020B0604020202020204" pitchFamily="34" charset="0"/>
              </a:rPr>
              <a:t>To Live</a:t>
            </a:r>
            <a:r>
              <a:rPr lang="en-US" altLang="zh-CN" sz="1600" dirty="0">
                <a:latin typeface="Bodoni MT" panose="02070603080606020203" pitchFamily="18" charset="0"/>
                <a:cs typeface="Arial" panose="020B0604020202020204" pitchFamily="34" charset="0"/>
              </a:rPr>
              <a:t>, Michael Berry, focused on conveying cultural imagery such as thinking habits, historical customs and religious culture in the cultural context of the original work. When faced with the translation of cultural imagery unique in China, Michael Berry chose the method of foreignization, translating the words directly and adding notes to make the translation as objective and realistic as possible.</a:t>
            </a:r>
            <a:endParaRPr lang="zh-CN" altLang="en-US" sz="1600" dirty="0">
              <a:latin typeface="Bodoni MT" panose="02070603080606020203" pitchFamily="18" charset="0"/>
              <a:cs typeface="Arial" panose="020B0604020202020204" pitchFamily="34" charset="0"/>
            </a:endParaRPr>
          </a:p>
        </p:txBody>
      </p:sp>
      <p:pic>
        <p:nvPicPr>
          <p:cNvPr id="9" name="图片 8">
            <a:extLst>
              <a:ext uri="{FF2B5EF4-FFF2-40B4-BE49-F238E27FC236}">
                <a16:creationId xmlns:a16="http://schemas.microsoft.com/office/drawing/2014/main" id="{4C16DC34-6330-80A1-BCF2-7ECF693878CA}"/>
              </a:ext>
            </a:extLst>
          </p:cNvPr>
          <p:cNvPicPr>
            <a:picLocks noChangeAspect="1"/>
          </p:cNvPicPr>
          <p:nvPr/>
        </p:nvPicPr>
        <p:blipFill>
          <a:blip r:embed="rId2"/>
          <a:stretch>
            <a:fillRect/>
          </a:stretch>
        </p:blipFill>
        <p:spPr>
          <a:xfrm>
            <a:off x="9757144" y="2996443"/>
            <a:ext cx="2332355" cy="3568035"/>
          </a:xfrm>
          <a:prstGeom prst="rect">
            <a:avLst/>
          </a:prstGeom>
        </p:spPr>
      </p:pic>
      <p:pic>
        <p:nvPicPr>
          <p:cNvPr id="10" name="图片 9">
            <a:extLst>
              <a:ext uri="{FF2B5EF4-FFF2-40B4-BE49-F238E27FC236}">
                <a16:creationId xmlns:a16="http://schemas.microsoft.com/office/drawing/2014/main" id="{5F8E9F39-300D-67F6-D9DD-DC05A72EDA8C}"/>
              </a:ext>
            </a:extLst>
          </p:cNvPr>
          <p:cNvPicPr>
            <a:picLocks noChangeAspect="1"/>
          </p:cNvPicPr>
          <p:nvPr/>
        </p:nvPicPr>
        <p:blipFill>
          <a:blip r:embed="rId3"/>
          <a:stretch>
            <a:fillRect/>
          </a:stretch>
        </p:blipFill>
        <p:spPr>
          <a:xfrm>
            <a:off x="9846338" y="99782"/>
            <a:ext cx="2190307" cy="25837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A2E69C53-C53F-DB45-070C-9A5835F51FC4}"/>
              </a:ext>
            </a:extLst>
          </p:cNvPr>
          <p:cNvGrpSpPr/>
          <p:nvPr/>
        </p:nvGrpSpPr>
        <p:grpSpPr>
          <a:xfrm>
            <a:off x="0" y="322803"/>
            <a:ext cx="6419258" cy="823575"/>
            <a:chOff x="-1555117" y="641873"/>
            <a:chExt cx="6419258" cy="823575"/>
          </a:xfrm>
        </p:grpSpPr>
        <p:sp>
          <p:nvSpPr>
            <p:cNvPr id="10" name="文本框 9">
              <a:extLst>
                <a:ext uri="{FF2B5EF4-FFF2-40B4-BE49-F238E27FC236}">
                  <a16:creationId xmlns:a16="http://schemas.microsoft.com/office/drawing/2014/main" id="{BE23FF3F-1187-042C-66A7-F0832195FB3B}"/>
                </a:ext>
              </a:extLst>
            </p:cNvPr>
            <p:cNvSpPr txBox="1"/>
            <p:nvPr/>
          </p:nvSpPr>
          <p:spPr>
            <a:xfrm>
              <a:off x="-1555117" y="641873"/>
              <a:ext cx="6419258" cy="584775"/>
            </a:xfrm>
            <a:prstGeom prst="rect">
              <a:avLst/>
            </a:prstGeom>
            <a:noFill/>
          </p:spPr>
          <p:txBody>
            <a:bodyPr wrap="none" rtlCol="0">
              <a:spAutoFit/>
            </a:bodyPr>
            <a:lstStyle/>
            <a:p>
              <a:r>
                <a:rPr lang="en-US" altLang="zh-CN" sz="3200" dirty="0">
                  <a:solidFill>
                    <a:srgbClr val="786449"/>
                  </a:solidFill>
                  <a:latin typeface="Arial Rounded MT Bold" panose="020F0704030504030204" pitchFamily="34" charset="0"/>
                  <a:cs typeface="+mn-ea"/>
                  <a:sym typeface="+mn-lt"/>
                </a:rPr>
                <a:t>Translation of Liu </a:t>
              </a:r>
              <a:r>
                <a:rPr lang="en-US" altLang="zh-CN" sz="3200" dirty="0" err="1">
                  <a:solidFill>
                    <a:srgbClr val="786449"/>
                  </a:solidFill>
                  <a:latin typeface="Arial Rounded MT Bold" panose="020F0704030504030204" pitchFamily="34" charset="0"/>
                  <a:cs typeface="+mn-ea"/>
                  <a:sym typeface="+mn-lt"/>
                </a:rPr>
                <a:t>Cixin’s</a:t>
              </a:r>
              <a:r>
                <a:rPr lang="en-US" altLang="zh-CN" sz="3200" dirty="0">
                  <a:solidFill>
                    <a:srgbClr val="786449"/>
                  </a:solidFill>
                  <a:latin typeface="Arial Rounded MT Bold" panose="020F0704030504030204" pitchFamily="34" charset="0"/>
                  <a:cs typeface="+mn-ea"/>
                  <a:sym typeface="+mn-lt"/>
                </a:rPr>
                <a:t> Works</a:t>
              </a:r>
              <a:endParaRPr lang="zh-CN" altLang="en-US" sz="3200" dirty="0">
                <a:solidFill>
                  <a:srgbClr val="786449"/>
                </a:solidFill>
                <a:latin typeface="Arial Rounded MT Bold" panose="020F0704030504030204" pitchFamily="34" charset="0"/>
                <a:cs typeface="+mn-ea"/>
                <a:sym typeface="+mn-lt"/>
              </a:endParaRPr>
            </a:p>
          </p:txBody>
        </p:sp>
        <p:sp>
          <p:nvSpPr>
            <p:cNvPr id="11" name="矩形: 圆角 10">
              <a:extLst>
                <a:ext uri="{FF2B5EF4-FFF2-40B4-BE49-F238E27FC236}">
                  <a16:creationId xmlns:a16="http://schemas.microsoft.com/office/drawing/2014/main" id="{E39A435D-5DEA-D34E-EA4D-66581D4DB1C9}"/>
                </a:ext>
              </a:extLst>
            </p:cNvPr>
            <p:cNvSpPr/>
            <p:nvPr/>
          </p:nvSpPr>
          <p:spPr>
            <a:xfrm>
              <a:off x="-1262010" y="1311072"/>
              <a:ext cx="595641" cy="154376"/>
            </a:xfrm>
            <a:prstGeom prst="roundRect">
              <a:avLst>
                <a:gd name="adj" fmla="val 50000"/>
              </a:avLst>
            </a:prstGeom>
            <a:solidFill>
              <a:srgbClr val="EFC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文本框 1">
            <a:extLst>
              <a:ext uri="{FF2B5EF4-FFF2-40B4-BE49-F238E27FC236}">
                <a16:creationId xmlns:a16="http://schemas.microsoft.com/office/drawing/2014/main" id="{EE8D2FDD-7033-1F40-0B32-BE8A3EEA56BA}"/>
              </a:ext>
            </a:extLst>
          </p:cNvPr>
          <p:cNvSpPr txBox="1"/>
          <p:nvPr/>
        </p:nvSpPr>
        <p:spPr>
          <a:xfrm>
            <a:off x="365760" y="2001520"/>
            <a:ext cx="9164320" cy="427809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285750" indent="-285750" algn="just">
              <a:buFont typeface="Wingdings" panose="05000000000000000000" pitchFamily="2" charset="2"/>
              <a:buChar char="Ø"/>
            </a:pPr>
            <a:r>
              <a:rPr lang="en-US" altLang="zh-CN" sz="1600" dirty="0">
                <a:latin typeface="Bodoni MT" panose="02070603080606020203" pitchFamily="18" charset="0"/>
                <a:cs typeface="Arial" panose="020B0604020202020204" pitchFamily="34" charset="0"/>
              </a:rPr>
              <a:t>Liu </a:t>
            </a:r>
            <a:r>
              <a:rPr lang="en-US" altLang="zh-CN" sz="1600" dirty="0" err="1">
                <a:latin typeface="Bodoni MT" panose="02070603080606020203" pitchFamily="18" charset="0"/>
                <a:cs typeface="Arial" panose="020B0604020202020204" pitchFamily="34" charset="0"/>
              </a:rPr>
              <a:t>Cixin</a:t>
            </a:r>
            <a:r>
              <a:rPr lang="en-US" altLang="zh-CN" sz="1600" dirty="0">
                <a:latin typeface="Bodoni MT" panose="02070603080606020203" pitchFamily="18" charset="0"/>
                <a:cs typeface="Arial" panose="020B0604020202020204" pitchFamily="34" charset="0"/>
              </a:rPr>
              <a:t> is a senior engineer, member of the Chinese Writers Association, and  also one of the representative writers of Chinese science fiction.</a:t>
            </a:r>
          </a:p>
          <a:p>
            <a:pPr marL="285750" indent="-285750" algn="just">
              <a:buFont typeface="Wingdings" panose="05000000000000000000" pitchFamily="2" charset="2"/>
              <a:buChar char="Ø"/>
            </a:pPr>
            <a:endParaRPr lang="en-US" altLang="zh-CN" sz="1600" dirty="0">
              <a:latin typeface="Bodoni MT" panose="02070603080606020203" pitchFamily="18" charset="0"/>
              <a:cs typeface="Arial" panose="020B0604020202020204" pitchFamily="34" charset="0"/>
            </a:endParaRPr>
          </a:p>
          <a:p>
            <a:pPr marL="285750" indent="-285750" algn="just">
              <a:buFont typeface="Wingdings" panose="05000000000000000000" pitchFamily="2" charset="2"/>
              <a:buChar char="Ø"/>
            </a:pPr>
            <a:r>
              <a:rPr lang="en-US" altLang="zh-CN" sz="1600" dirty="0">
                <a:latin typeface="Bodoni MT" panose="02070603080606020203" pitchFamily="18" charset="0"/>
                <a:cs typeface="Arial" panose="020B0604020202020204" pitchFamily="34" charset="0"/>
              </a:rPr>
              <a:t> His representative works include the full-length novels like </a:t>
            </a:r>
            <a:r>
              <a:rPr lang="en-US" altLang="zh-CN" sz="1600" i="1" dirty="0">
                <a:latin typeface="Bodoni MT" panose="02070603080606020203" pitchFamily="18" charset="0"/>
                <a:cs typeface="Arial" panose="020B0604020202020204" pitchFamily="34" charset="0"/>
              </a:rPr>
              <a:t>The Supernova Era</a:t>
            </a:r>
            <a:r>
              <a:rPr lang="en-US" altLang="zh-CN" sz="1600" dirty="0">
                <a:latin typeface="Bodoni MT" panose="02070603080606020203" pitchFamily="18" charset="0"/>
                <a:cs typeface="Arial" panose="020B0604020202020204" pitchFamily="34" charset="0"/>
              </a:rPr>
              <a:t>, </a:t>
            </a:r>
            <a:r>
              <a:rPr lang="en-US" altLang="zh-CN" sz="1600" i="1" dirty="0">
                <a:latin typeface="Bodoni MT" panose="02070603080606020203" pitchFamily="18" charset="0"/>
                <a:cs typeface="Arial" panose="020B0604020202020204" pitchFamily="34" charset="0"/>
              </a:rPr>
              <a:t>Ball Lightning</a:t>
            </a:r>
            <a:r>
              <a:rPr lang="en-US" altLang="zh-CN" sz="1600" dirty="0">
                <a:latin typeface="Bodoni MT" panose="02070603080606020203" pitchFamily="18" charset="0"/>
                <a:cs typeface="Arial" panose="020B0604020202020204" pitchFamily="34" charset="0"/>
              </a:rPr>
              <a:t>, and </a:t>
            </a:r>
            <a:r>
              <a:rPr lang="en-US" altLang="zh-CN" sz="1600" i="1" dirty="0">
                <a:latin typeface="Bodoni MT" panose="02070603080606020203" pitchFamily="18" charset="0"/>
                <a:cs typeface="Arial" panose="020B0604020202020204" pitchFamily="34" charset="0"/>
              </a:rPr>
              <a:t>The Three Body Problem</a:t>
            </a:r>
            <a:r>
              <a:rPr lang="en-US" altLang="zh-CN" sz="1600" dirty="0">
                <a:latin typeface="Bodoni MT" panose="02070603080606020203" pitchFamily="18" charset="0"/>
                <a:cs typeface="Arial" panose="020B0604020202020204" pitchFamily="34" charset="0"/>
              </a:rPr>
              <a:t>, etc., and the short story </a:t>
            </a:r>
            <a:r>
              <a:rPr lang="en-US" altLang="zh-CN" sz="1600" i="1" dirty="0">
                <a:latin typeface="Bodoni MT" panose="02070603080606020203" pitchFamily="18" charset="0"/>
                <a:cs typeface="Arial" panose="020B0604020202020204" pitchFamily="34" charset="0"/>
              </a:rPr>
              <a:t>The Wandering Earth</a:t>
            </a:r>
            <a:r>
              <a:rPr lang="en-US" altLang="zh-CN" sz="1600" dirty="0">
                <a:latin typeface="Bodoni MT" panose="02070603080606020203" pitchFamily="18" charset="0"/>
                <a:cs typeface="Arial" panose="020B0604020202020204" pitchFamily="34" charset="0"/>
              </a:rPr>
              <a:t>. Among them, </a:t>
            </a:r>
            <a:r>
              <a:rPr lang="en-US" altLang="zh-CN" sz="1600" i="1" dirty="0">
                <a:latin typeface="Bodoni MT" panose="02070603080606020203" pitchFamily="18" charset="0"/>
                <a:cs typeface="Arial" panose="020B0604020202020204" pitchFamily="34" charset="0"/>
              </a:rPr>
              <a:t>The Three Body Problem </a:t>
            </a:r>
            <a:r>
              <a:rPr lang="en-US" altLang="zh-CN" sz="1600" dirty="0">
                <a:latin typeface="Bodoni MT" panose="02070603080606020203" pitchFamily="18" charset="0"/>
                <a:cs typeface="Arial" panose="020B0604020202020204" pitchFamily="34" charset="0"/>
              </a:rPr>
              <a:t>is widely regarded as a landmark work of Chinese science fiction literature. On August 23, 2015, he was awarded the Hugo Award for Best Full-length Novel at the 73rd World Science Fiction Convention,  for </a:t>
            </a:r>
            <a:r>
              <a:rPr lang="en-US" altLang="zh-CN" sz="1600" i="1" dirty="0">
                <a:latin typeface="Bodoni MT" panose="02070603080606020203" pitchFamily="18" charset="0"/>
                <a:cs typeface="Arial" panose="020B0604020202020204" pitchFamily="34" charset="0"/>
              </a:rPr>
              <a:t>The Three Body Problem</a:t>
            </a:r>
            <a:r>
              <a:rPr lang="en-US" altLang="zh-CN" sz="1600" dirty="0">
                <a:latin typeface="Bodoni MT" panose="02070603080606020203" pitchFamily="18" charset="0"/>
                <a:cs typeface="Arial" panose="020B0604020202020204" pitchFamily="34" charset="0"/>
              </a:rPr>
              <a:t>.</a:t>
            </a:r>
          </a:p>
          <a:p>
            <a:pPr marL="285750" indent="-285750" algn="just">
              <a:buFont typeface="Wingdings" panose="05000000000000000000" pitchFamily="2" charset="2"/>
              <a:buChar char="Ø"/>
            </a:pPr>
            <a:endParaRPr lang="en-US" altLang="zh-CN" sz="1600" dirty="0">
              <a:latin typeface="Bodoni MT" panose="02070603080606020203" pitchFamily="18" charset="0"/>
              <a:cs typeface="Arial" panose="020B0604020202020204" pitchFamily="34" charset="0"/>
            </a:endParaRPr>
          </a:p>
          <a:p>
            <a:pPr marL="285750" indent="-285750" algn="just">
              <a:buFont typeface="Wingdings" panose="05000000000000000000" pitchFamily="2" charset="2"/>
              <a:buChar char="Ø"/>
            </a:pPr>
            <a:r>
              <a:rPr lang="en-US" altLang="zh-CN" sz="1600" b="0" i="0" dirty="0">
                <a:solidFill>
                  <a:srgbClr val="434343"/>
                </a:solidFill>
                <a:effectLst/>
                <a:latin typeface="Arial" panose="020B0604020202020204" pitchFamily="34" charset="0"/>
              </a:rPr>
              <a:t> </a:t>
            </a:r>
            <a:r>
              <a:rPr lang="en-US" altLang="zh-CN" sz="1600" i="1" dirty="0">
                <a:latin typeface="Bodoni MT" panose="02070603080606020203" pitchFamily="18" charset="0"/>
                <a:cs typeface="Arial" panose="020B0604020202020204" pitchFamily="34" charset="0"/>
              </a:rPr>
              <a:t>The Three Body Problem </a:t>
            </a:r>
            <a:r>
              <a:rPr lang="en-US" altLang="zh-CN" sz="1600" dirty="0">
                <a:latin typeface="Bodoni MT" panose="02070603080606020203" pitchFamily="18" charset="0"/>
                <a:cs typeface="Arial" panose="020B0604020202020204" pitchFamily="34" charset="0"/>
              </a:rPr>
              <a:t>has been translated into 25 languages and sold more than 21 million copies worldwide. </a:t>
            </a:r>
            <a:r>
              <a:rPr lang="en-US" altLang="zh-CN" sz="1600" i="1" dirty="0">
                <a:latin typeface="Bodoni MT" panose="02070603080606020203" pitchFamily="18" charset="0"/>
                <a:cs typeface="Arial" panose="020B0604020202020204" pitchFamily="34" charset="0"/>
              </a:rPr>
              <a:t>Three Body Problem </a:t>
            </a:r>
            <a:r>
              <a:rPr lang="en-US" altLang="zh-CN" sz="1600" dirty="0">
                <a:latin typeface="Bodoni MT" panose="02070603080606020203" pitchFamily="18" charset="0"/>
                <a:cs typeface="Arial" panose="020B0604020202020204" pitchFamily="34" charset="0"/>
              </a:rPr>
              <a:t>1 and 3 were translated by Liu </a:t>
            </a:r>
            <a:r>
              <a:rPr lang="en-US" altLang="zh-CN" sz="1600" dirty="0" err="1">
                <a:latin typeface="Bodoni MT" panose="02070603080606020203" pitchFamily="18" charset="0"/>
                <a:cs typeface="Arial" panose="020B0604020202020204" pitchFamily="34" charset="0"/>
              </a:rPr>
              <a:t>Yukun</a:t>
            </a:r>
            <a:r>
              <a:rPr lang="en-US" altLang="zh-CN" sz="1600" dirty="0">
                <a:latin typeface="仿宋" panose="02010609060101010101" pitchFamily="49" charset="-122"/>
                <a:ea typeface="仿宋" panose="02010609060101010101" pitchFamily="49" charset="-122"/>
                <a:cs typeface="Arial" panose="020B0604020202020204" pitchFamily="34" charset="0"/>
              </a:rPr>
              <a:t>( </a:t>
            </a:r>
            <a:r>
              <a:rPr lang="zh-CN" altLang="en-US" sz="1600" dirty="0">
                <a:latin typeface="仿宋" panose="02010609060101010101" pitchFamily="49" charset="-122"/>
                <a:ea typeface="仿宋" panose="02010609060101010101" pitchFamily="49" charset="-122"/>
                <a:cs typeface="Arial" panose="020B0604020202020204" pitchFamily="34" charset="0"/>
              </a:rPr>
              <a:t>刘 宇 昆 </a:t>
            </a:r>
            <a:r>
              <a:rPr lang="en-US" altLang="zh-CN" sz="1600" dirty="0">
                <a:latin typeface="Bodoni MT" panose="02070603080606020203" pitchFamily="18" charset="0"/>
                <a:cs typeface="Arial" panose="020B0604020202020204" pitchFamily="34" charset="0"/>
              </a:rPr>
              <a:t>), and the second one was translated by Joel Martinsen(</a:t>
            </a:r>
            <a:r>
              <a:rPr lang="zh-CN" altLang="en-US" sz="1600" dirty="0">
                <a:latin typeface="仿宋" panose="02010609060101010101" pitchFamily="49" charset="-122"/>
                <a:ea typeface="仿宋" panose="02010609060101010101" pitchFamily="49" charset="-122"/>
                <a:cs typeface="Arial" panose="020B0604020202020204" pitchFamily="34" charset="0"/>
              </a:rPr>
              <a:t>乔尔</a:t>
            </a:r>
            <a:r>
              <a:rPr lang="en-US" altLang="zh-CN" sz="1600" dirty="0">
                <a:latin typeface="仿宋" panose="02010609060101010101" pitchFamily="49" charset="-122"/>
                <a:ea typeface="仿宋" panose="02010609060101010101" pitchFamily="49" charset="-122"/>
                <a:cs typeface="Arial" panose="020B0604020202020204" pitchFamily="34" charset="0"/>
              </a:rPr>
              <a:t>·</a:t>
            </a:r>
            <a:r>
              <a:rPr lang="zh-CN" altLang="en-US" sz="1600" dirty="0">
                <a:latin typeface="仿宋" panose="02010609060101010101" pitchFamily="49" charset="-122"/>
                <a:ea typeface="仿宋" panose="02010609060101010101" pitchFamily="49" charset="-122"/>
                <a:cs typeface="Arial" panose="020B0604020202020204" pitchFamily="34" charset="0"/>
              </a:rPr>
              <a:t>马丁森</a:t>
            </a:r>
            <a:r>
              <a:rPr lang="en-US" altLang="zh-CN" sz="1600" dirty="0">
                <a:latin typeface="Bodoni MT" panose="02070603080606020203" pitchFamily="18" charset="0"/>
                <a:cs typeface="Arial" panose="020B0604020202020204" pitchFamily="34" charset="0"/>
              </a:rPr>
              <a:t>) . To save time and speed up the process, the two started translating almost simultaneously to facilitate subsequent publication and distribution. </a:t>
            </a:r>
          </a:p>
          <a:p>
            <a:pPr marL="285750" indent="-285750" algn="just">
              <a:buFont typeface="Wingdings" panose="05000000000000000000" pitchFamily="2" charset="2"/>
              <a:buChar char="Ø"/>
            </a:pPr>
            <a:endParaRPr lang="en-US" altLang="zh-CN" sz="1600" dirty="0">
              <a:latin typeface="Bodoni MT" panose="02070603080606020203" pitchFamily="18" charset="0"/>
              <a:cs typeface="Arial" panose="020B0604020202020204" pitchFamily="34" charset="0"/>
            </a:endParaRPr>
          </a:p>
          <a:p>
            <a:pPr marL="285750" indent="-285750" algn="just">
              <a:buFont typeface="Wingdings" panose="05000000000000000000" pitchFamily="2" charset="2"/>
              <a:buChar char="Ø"/>
            </a:pPr>
            <a:endParaRPr lang="en-US" altLang="zh-CN" sz="1600" dirty="0">
              <a:latin typeface="Bodoni MT" panose="02070603080606020203" pitchFamily="18" charset="0"/>
              <a:cs typeface="Arial" panose="020B0604020202020204" pitchFamily="34" charset="0"/>
            </a:endParaRPr>
          </a:p>
          <a:p>
            <a:pPr marL="285750" indent="-285750" algn="just">
              <a:buFont typeface="Wingdings" panose="05000000000000000000" pitchFamily="2" charset="2"/>
              <a:buChar char="Ø"/>
            </a:pPr>
            <a:endParaRPr lang="en-US" altLang="zh-CN" sz="1600" dirty="0">
              <a:latin typeface="Bodoni MT" panose="02070603080606020203" pitchFamily="18" charset="0"/>
              <a:cs typeface="Arial" panose="020B0604020202020204" pitchFamily="34" charset="0"/>
            </a:endParaRPr>
          </a:p>
          <a:p>
            <a:pPr marL="285750" indent="-285750" algn="just">
              <a:buFont typeface="Wingdings" panose="05000000000000000000" pitchFamily="2" charset="2"/>
              <a:buChar char="Ø"/>
            </a:pPr>
            <a:endParaRPr lang="zh-CN" altLang="en-US" sz="1600" dirty="0">
              <a:latin typeface="Bodoni MT" panose="02070603080606020203" pitchFamily="18" charset="0"/>
              <a:cs typeface="Arial" panose="020B0604020202020204" pitchFamily="34" charset="0"/>
            </a:endParaRPr>
          </a:p>
        </p:txBody>
      </p:sp>
      <p:pic>
        <p:nvPicPr>
          <p:cNvPr id="3" name="图片 2">
            <a:extLst>
              <a:ext uri="{FF2B5EF4-FFF2-40B4-BE49-F238E27FC236}">
                <a16:creationId xmlns:a16="http://schemas.microsoft.com/office/drawing/2014/main" id="{968FFBE7-5672-CC2E-0804-1B737AB76AFC}"/>
              </a:ext>
            </a:extLst>
          </p:cNvPr>
          <p:cNvPicPr>
            <a:picLocks noChangeAspect="1"/>
          </p:cNvPicPr>
          <p:nvPr/>
        </p:nvPicPr>
        <p:blipFill>
          <a:blip r:embed="rId3"/>
          <a:stretch>
            <a:fillRect/>
          </a:stretch>
        </p:blipFill>
        <p:spPr>
          <a:xfrm>
            <a:off x="9617973" y="992002"/>
            <a:ext cx="2225040" cy="3840480"/>
          </a:xfrm>
          <a:prstGeom prst="rect">
            <a:avLst/>
          </a:prstGeom>
        </p:spPr>
      </p:pic>
      <p:pic>
        <p:nvPicPr>
          <p:cNvPr id="4" name="图片 3">
            <a:extLst>
              <a:ext uri="{FF2B5EF4-FFF2-40B4-BE49-F238E27FC236}">
                <a16:creationId xmlns:a16="http://schemas.microsoft.com/office/drawing/2014/main" id="{1C19D15D-593F-5EEF-B38F-F1E6BE2EF736}"/>
              </a:ext>
            </a:extLst>
          </p:cNvPr>
          <p:cNvPicPr>
            <a:picLocks noChangeAspect="1"/>
          </p:cNvPicPr>
          <p:nvPr/>
        </p:nvPicPr>
        <p:blipFill>
          <a:blip r:embed="rId4"/>
          <a:stretch>
            <a:fillRect/>
          </a:stretch>
        </p:blipFill>
        <p:spPr>
          <a:xfrm>
            <a:off x="8237220" y="5249594"/>
            <a:ext cx="3863340" cy="160840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8C76C77D-016B-8D27-581C-78A69EF4F178}"/>
              </a:ext>
            </a:extLst>
          </p:cNvPr>
          <p:cNvSpPr txBox="1"/>
          <p:nvPr/>
        </p:nvSpPr>
        <p:spPr>
          <a:xfrm>
            <a:off x="1625600" y="1143000"/>
            <a:ext cx="8615680" cy="44012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en-US" altLang="zh-CN" sz="2000" dirty="0">
                <a:latin typeface="Bodoni MT" panose="02070603080606020203" pitchFamily="18" charset="0"/>
                <a:cs typeface="Arial" panose="020B0604020202020204" pitchFamily="34" charset="0"/>
              </a:rPr>
              <a:t>As an important channel of external communication, the translation of Chinese modern classics has its own characteristics and laws. In order to promote Chinese culture to go global, we can do a good job in the translation of classics from the following four aspects.</a:t>
            </a:r>
          </a:p>
          <a:p>
            <a:pPr algn="just"/>
            <a:endParaRPr lang="en-US" altLang="zh-CN" sz="2000" dirty="0">
              <a:latin typeface="Bodoni MT" panose="02070603080606020203" pitchFamily="18" charset="0"/>
              <a:cs typeface="Arial" panose="020B0604020202020204" pitchFamily="34" charset="0"/>
            </a:endParaRPr>
          </a:p>
          <a:p>
            <a:pPr marL="285750" indent="-285750" algn="just">
              <a:buFont typeface="Wingdings" panose="05000000000000000000" pitchFamily="2" charset="2"/>
              <a:buChar char="Ø"/>
            </a:pPr>
            <a:r>
              <a:rPr lang="en-US" altLang="zh-CN" dirty="0">
                <a:latin typeface="Bodoni MT" panose="02070603080606020203" pitchFamily="18" charset="0"/>
                <a:cs typeface="Arial" panose="020B0604020202020204" pitchFamily="34" charset="0"/>
              </a:rPr>
              <a:t>cultivate high-level translation talents, arouse the enthusiasm of overseas Sinologists in translating Chinese classics.</a:t>
            </a:r>
          </a:p>
          <a:p>
            <a:pPr marL="285750" indent="-285750" algn="just">
              <a:buFont typeface="Wingdings" panose="05000000000000000000" pitchFamily="2" charset="2"/>
              <a:buChar char="Ø"/>
            </a:pPr>
            <a:endParaRPr lang="en-US" altLang="zh-CN" dirty="0">
              <a:latin typeface="Bodoni MT" panose="02070603080606020203" pitchFamily="18" charset="0"/>
              <a:cs typeface="Arial" panose="020B0604020202020204" pitchFamily="34" charset="0"/>
            </a:endParaRPr>
          </a:p>
          <a:p>
            <a:pPr marL="285750" indent="-285750" algn="just">
              <a:buFont typeface="Wingdings" panose="05000000000000000000" pitchFamily="2" charset="2"/>
              <a:buChar char="Ø"/>
            </a:pPr>
            <a:r>
              <a:rPr lang="en-US" altLang="zh-CN" dirty="0">
                <a:latin typeface="Bodoni MT" panose="02070603080606020203" pitchFamily="18" charset="0"/>
                <a:cs typeface="Arial" panose="020B0604020202020204" pitchFamily="34" charset="0"/>
              </a:rPr>
              <a:t>choose appropriate translation methods.</a:t>
            </a:r>
          </a:p>
          <a:p>
            <a:pPr marL="285750" indent="-285750" algn="just">
              <a:buFont typeface="Wingdings" panose="05000000000000000000" pitchFamily="2" charset="2"/>
              <a:buChar char="Ø"/>
            </a:pPr>
            <a:endParaRPr lang="en-US" altLang="zh-CN" dirty="0">
              <a:latin typeface="Bodoni MT" panose="02070603080606020203" pitchFamily="18" charset="0"/>
              <a:cs typeface="Arial" panose="020B0604020202020204" pitchFamily="34" charset="0"/>
            </a:endParaRPr>
          </a:p>
          <a:p>
            <a:pPr marL="285750" indent="-285750" algn="just">
              <a:buFont typeface="Wingdings" panose="05000000000000000000" pitchFamily="2" charset="2"/>
              <a:buChar char="Ø"/>
            </a:pPr>
            <a:r>
              <a:rPr lang="en-US" altLang="zh-CN" dirty="0">
                <a:latin typeface="Bodoni MT" panose="02070603080606020203" pitchFamily="18" charset="0"/>
                <a:cs typeface="Arial" panose="020B0604020202020204" pitchFamily="34" charset="0"/>
              </a:rPr>
              <a:t>expand the external communication channels.</a:t>
            </a:r>
          </a:p>
          <a:p>
            <a:pPr marL="285750" indent="-285750" algn="just">
              <a:buFont typeface="Wingdings" panose="05000000000000000000" pitchFamily="2" charset="2"/>
              <a:buChar char="Ø"/>
            </a:pPr>
            <a:endParaRPr lang="en-US" altLang="zh-CN" dirty="0">
              <a:latin typeface="Bodoni MT" panose="02070603080606020203" pitchFamily="18" charset="0"/>
              <a:cs typeface="Arial" panose="020B0604020202020204" pitchFamily="34" charset="0"/>
            </a:endParaRPr>
          </a:p>
          <a:p>
            <a:pPr marL="285750" indent="-285750" algn="just">
              <a:buFont typeface="Wingdings" panose="05000000000000000000" pitchFamily="2" charset="2"/>
              <a:buChar char="Ø"/>
            </a:pPr>
            <a:r>
              <a:rPr lang="en-US" altLang="zh-CN" dirty="0">
                <a:latin typeface="Bodoni MT" panose="02070603080606020203" pitchFamily="18" charset="0"/>
                <a:cs typeface="Arial" panose="020B0604020202020204" pitchFamily="34" charset="0"/>
              </a:rPr>
              <a:t>establish a perfect translation and dissemination quality evaluation mechanism.</a:t>
            </a:r>
          </a:p>
          <a:p>
            <a:pPr marL="285750" indent="-285750" algn="just">
              <a:buFont typeface="Wingdings" panose="05000000000000000000" pitchFamily="2" charset="2"/>
              <a:buChar char="Ø"/>
            </a:pPr>
            <a:endParaRPr lang="en-US" altLang="zh-CN" dirty="0">
              <a:solidFill>
                <a:srgbClr val="000000"/>
              </a:solidFill>
              <a:latin typeface="Gilroy"/>
            </a:endParaRPr>
          </a:p>
          <a:p>
            <a:pPr marL="285750" indent="-285750">
              <a:buFont typeface="Wingdings" panose="05000000000000000000" pitchFamily="2" charset="2"/>
              <a:buChar char="Ø"/>
            </a:pPr>
            <a:endParaRPr lang="zh-CN" altLang="en-US" dirty="0"/>
          </a:p>
        </p:txBody>
      </p:sp>
    </p:spTree>
  </p:cSld>
  <p:clrMapOvr>
    <a:masterClrMapping/>
  </p:clrMapOvr>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xdeofwu">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TotalTime>
  <Words>967</Words>
  <Application>Microsoft Office PowerPoint</Application>
  <PresentationFormat>宽屏</PresentationFormat>
  <Paragraphs>76</Paragraphs>
  <Slides>10</Slides>
  <Notes>2</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10</vt:i4>
      </vt:variant>
    </vt:vector>
  </HeadingPairs>
  <TitlesOfParts>
    <vt:vector size="22" baseType="lpstr">
      <vt:lpstr>Gilroy</vt:lpstr>
      <vt:lpstr>等线</vt:lpstr>
      <vt:lpstr>仿宋</vt:lpstr>
      <vt:lpstr>华文隶书</vt:lpstr>
      <vt:lpstr>微软雅黑</vt:lpstr>
      <vt:lpstr>Arial</vt:lpstr>
      <vt:lpstr>Arial Rounded MT Bold</vt:lpstr>
      <vt:lpstr>Bodoni MT</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淡雅水彩</dc:title>
  <dc:creator>第一PPT</dc:creator>
  <cp:keywords>www.1ppt.com</cp:keywords>
  <dc:description>www.1ppt.com</dc:description>
  <cp:lastModifiedBy>sun lijun</cp:lastModifiedBy>
  <cp:revision>173</cp:revision>
  <dcterms:created xsi:type="dcterms:W3CDTF">2020-10-26T01:57:00Z</dcterms:created>
  <dcterms:modified xsi:type="dcterms:W3CDTF">2022-05-03T11:45:41Z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