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0" r:id="rId3"/>
    <p:sldId id="331" r:id="rId5"/>
    <p:sldId id="266" r:id="rId6"/>
    <p:sldId id="256" r:id="rId7"/>
    <p:sldId id="332" r:id="rId8"/>
    <p:sldId id="384" r:id="rId9"/>
    <p:sldId id="374" r:id="rId10"/>
    <p:sldId id="376" r:id="rId11"/>
    <p:sldId id="378" r:id="rId12"/>
    <p:sldId id="380" r:id="rId13"/>
    <p:sldId id="382" r:id="rId14"/>
    <p:sldId id="395" r:id="rId15"/>
    <p:sldId id="334" r:id="rId16"/>
    <p:sldId id="386" r:id="rId17"/>
    <p:sldId id="388" r:id="rId18"/>
    <p:sldId id="390" r:id="rId19"/>
    <p:sldId id="392" r:id="rId20"/>
    <p:sldId id="311" r:id="rId21"/>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834039"/>
    <a:srgbClr val="080808"/>
    <a:srgbClr val="333333"/>
    <a:srgbClr val="5F5F5F"/>
    <a:srgbClr val="000000"/>
    <a:srgbClr val="FC8298"/>
    <a:srgbClr val="90C31F"/>
    <a:srgbClr val="556270"/>
    <a:srgbClr val="E9A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showGuides="1">
      <p:cViewPr varScale="1">
        <p:scale>
          <a:sx n="143" d="100"/>
          <a:sy n="143" d="100"/>
        </p:scale>
        <p:origin x="720" y="120"/>
      </p:cViewPr>
      <p:guideLst>
        <p:guide orient="horz" pos="3521"/>
        <p:guide pos="3853"/>
        <p:guide orient="horz" pos="2624"/>
        <p:guide pos="2843"/>
      </p:guideLst>
    </p:cSldViewPr>
  </p:slideViewPr>
  <p:outlineViewPr>
    <p:cViewPr>
      <p:scale>
        <a:sx n="33" d="100"/>
        <a:sy n="33" d="100"/>
      </p:scale>
      <p:origin x="0" y="0"/>
    </p:cViewPr>
  </p:outlineViewPr>
  <p:notesTextViewPr>
    <p:cViewPr>
      <p:scale>
        <a:sx n="1" d="1"/>
        <a:sy n="1" d="1"/>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ea typeface="方正硬笔楷书简体" panose="03000509000000000000" pitchFamily="65" charset="-122"/>
              </a:defRPr>
            </a:lvl1pPr>
          </a:lstStyle>
          <a:p>
            <a:endParaRPr lang="zh-CN" altLang="en-US" dirty="0"/>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ea typeface="方正硬笔楷书简体" panose="03000509000000000000" pitchFamily="65" charset="-122"/>
              </a:defRPr>
            </a:lvl1pPr>
          </a:lstStyle>
          <a:p>
            <a:fld id="{F554B8A4-21AC-4020-BA60-861D53E16876}"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ea typeface="方正硬笔楷书简体" panose="03000509000000000000" pitchFamily="65" charset="-122"/>
              </a:defRPr>
            </a:lvl1pPr>
          </a:lstStyle>
          <a:p>
            <a:endParaRPr lang="zh-CN" altLang="en-US" dirty="0"/>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ea typeface="方正硬笔楷书简体" panose="03000509000000000000" pitchFamily="65" charset="-122"/>
              </a:defRPr>
            </a:lvl1pPr>
          </a:lstStyle>
          <a:p>
            <a:fld id="{3BAAF762-52F3-4512-B16B-1F6F197A9938}"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方正硬笔楷书简体" panose="03000509000000000000" pitchFamily="65" charset="-122"/>
        <a:cs typeface="+mn-cs"/>
      </a:defRPr>
    </a:lvl1pPr>
    <a:lvl2pPr marL="342900" algn="l" defTabSz="685800" rtl="0" eaLnBrk="1" latinLnBrk="0" hangingPunct="1">
      <a:defRPr sz="900" kern="1200">
        <a:solidFill>
          <a:schemeClr val="tx1"/>
        </a:solidFill>
        <a:latin typeface="+mn-lt"/>
        <a:ea typeface="方正硬笔楷书简体" panose="03000509000000000000" pitchFamily="65" charset="-122"/>
        <a:cs typeface="+mn-cs"/>
      </a:defRPr>
    </a:lvl2pPr>
    <a:lvl3pPr marL="685800" algn="l" defTabSz="685800" rtl="0" eaLnBrk="1" latinLnBrk="0" hangingPunct="1">
      <a:defRPr sz="900" kern="1200">
        <a:solidFill>
          <a:schemeClr val="tx1"/>
        </a:solidFill>
        <a:latin typeface="+mn-lt"/>
        <a:ea typeface="方正硬笔楷书简体" panose="03000509000000000000" pitchFamily="65" charset="-122"/>
        <a:cs typeface="+mn-cs"/>
      </a:defRPr>
    </a:lvl3pPr>
    <a:lvl4pPr marL="1028700" algn="l" defTabSz="685800" rtl="0" eaLnBrk="1" latinLnBrk="0" hangingPunct="1">
      <a:defRPr sz="900" kern="1200">
        <a:solidFill>
          <a:schemeClr val="tx1"/>
        </a:solidFill>
        <a:latin typeface="+mn-lt"/>
        <a:ea typeface="方正硬笔楷书简体" panose="03000509000000000000" pitchFamily="65" charset="-122"/>
        <a:cs typeface="+mn-cs"/>
      </a:defRPr>
    </a:lvl4pPr>
    <a:lvl5pPr marL="1371600" algn="l" defTabSz="685800" rtl="0" eaLnBrk="1" latinLnBrk="0" hangingPunct="1">
      <a:defRPr sz="900" kern="1200">
        <a:solidFill>
          <a:schemeClr val="tx1"/>
        </a:solidFill>
        <a:latin typeface="+mn-lt"/>
        <a:ea typeface="方正硬笔楷书简体" panose="03000509000000000000" pitchFamily="65"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828030" y="3040643"/>
            <a:ext cx="3442970" cy="368300"/>
          </a:xfrm>
          <a:prstGeom prst="rect">
            <a:avLst/>
          </a:prstGeom>
          <a:noFill/>
        </p:spPr>
        <p:txBody>
          <a:bodyPr wrap="none" rtlCol="0">
            <a:spAutoFit/>
          </a:bodyPr>
          <a:lstStyle/>
          <a:p>
            <a:r>
              <a:rPr lang="en-US" altLang="zh-CN" sz="1800" b="1" dirty="0">
                <a:solidFill>
                  <a:srgbClr val="080808"/>
                </a:solidFill>
                <a:latin typeface="方正硬笔楷书简体" panose="03000509000000000000" pitchFamily="65" charset="-122"/>
                <a:ea typeface="方正硬笔楷书简体" panose="03000509000000000000" pitchFamily="65" charset="-122"/>
              </a:rPr>
              <a:t>Presenter</a:t>
            </a:r>
            <a:r>
              <a:rPr lang="zh-CN" altLang="en-US" sz="1800" b="1" dirty="0">
                <a:solidFill>
                  <a:srgbClr val="080808"/>
                </a:solidFill>
                <a:latin typeface="方正硬笔楷书简体" panose="03000509000000000000" pitchFamily="65" charset="-122"/>
                <a:ea typeface="方正硬笔楷书简体" panose="03000509000000000000" pitchFamily="65" charset="-122"/>
              </a:rPr>
              <a:t>：</a:t>
            </a:r>
            <a:r>
              <a:rPr lang="en-US" altLang="zh-CN" sz="1800" b="1" dirty="0">
                <a:solidFill>
                  <a:srgbClr val="080808"/>
                </a:solidFill>
                <a:latin typeface="方正硬笔楷书简体" panose="03000509000000000000" pitchFamily="65" charset="-122"/>
                <a:ea typeface="方正硬笔楷书简体" panose="03000509000000000000" pitchFamily="65" charset="-122"/>
              </a:rPr>
              <a:t>Cui Xiaofan </a:t>
            </a:r>
            <a:r>
              <a:rPr lang="zh-CN" altLang="en-US" sz="1800" b="1" dirty="0">
                <a:solidFill>
                  <a:srgbClr val="080808"/>
                </a:solidFill>
                <a:latin typeface="方正硬笔楷书简体" panose="03000509000000000000" pitchFamily="65" charset="-122"/>
                <a:ea typeface="方正硬笔楷书简体" panose="03000509000000000000" pitchFamily="65" charset="-122"/>
              </a:rPr>
              <a:t>崔晓凡</a:t>
            </a:r>
            <a:endParaRPr lang="zh-CN" altLang="en-US" sz="1800" b="1" dirty="0">
              <a:solidFill>
                <a:srgbClr val="080808"/>
              </a:solidFill>
              <a:latin typeface="方正硬笔楷书简体" panose="03000509000000000000" pitchFamily="65" charset="-122"/>
              <a:ea typeface="方正硬笔楷书简体" panose="03000509000000000000" pitchFamily="65" charset="-122"/>
            </a:endParaRPr>
          </a:p>
        </p:txBody>
      </p:sp>
      <p:sp>
        <p:nvSpPr>
          <p:cNvPr id="22" name="TextBox 21"/>
          <p:cNvSpPr txBox="1"/>
          <p:nvPr/>
        </p:nvSpPr>
        <p:spPr>
          <a:xfrm>
            <a:off x="1553210" y="2456815"/>
            <a:ext cx="5993130" cy="583565"/>
          </a:xfrm>
          <a:prstGeom prst="rect">
            <a:avLst/>
          </a:prstGeom>
          <a:noFill/>
        </p:spPr>
        <p:txBody>
          <a:bodyPr wrap="square" rtlCol="0">
            <a:spAutoFit/>
          </a:bodyPr>
          <a:lstStyle/>
          <a:p>
            <a:r>
              <a:rPr lang="en-US" altLang="zh-CN" sz="3200" dirty="0">
                <a:solidFill>
                  <a:srgbClr val="080808"/>
                </a:solidFill>
                <a:latin typeface="Pristina" panose="03060402040406080204" pitchFamily="66" charset="0"/>
                <a:ea typeface="方正黄草_GBK" panose="03000509000000000000" pitchFamily="65" charset="-122"/>
              </a:rPr>
              <a:t>Chinese Writing</a:t>
            </a:r>
            <a:r>
              <a:rPr lang="zh-CN" altLang="en-US" sz="3200" dirty="0">
                <a:solidFill>
                  <a:srgbClr val="080808"/>
                </a:solidFill>
                <a:latin typeface="Pristina" panose="03060402040406080204" pitchFamily="66" charset="0"/>
                <a:ea typeface="方正黄草_GBK" panose="03000509000000000000" pitchFamily="65" charset="-122"/>
              </a:rPr>
              <a:t>：</a:t>
            </a:r>
            <a:r>
              <a:rPr lang="en-US" altLang="zh-CN" sz="3200" dirty="0">
                <a:solidFill>
                  <a:srgbClr val="080808"/>
                </a:solidFill>
                <a:latin typeface="Pristina" panose="03060402040406080204" pitchFamily="66" charset="0"/>
                <a:ea typeface="方正黄草_GBK" panose="03000509000000000000" pitchFamily="65" charset="-122"/>
              </a:rPr>
              <a:t>Calligraphy</a:t>
            </a:r>
            <a:endParaRPr lang="en-US" altLang="zh-CN" sz="3200" dirty="0">
              <a:solidFill>
                <a:srgbClr val="080808"/>
              </a:solidFill>
              <a:latin typeface="Pristina" panose="03060402040406080204" pitchFamily="66" charset="0"/>
              <a:ea typeface="方正黄草_GBK"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7241">
        <p14:vortex dir="r"/>
      </p:transition>
    </mc:Choice>
    <mc:Fallback>
      <p:transition spd="slow" advClick="0" advTm="72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4"/>
                                        </p:tgtEl>
                                        <p:attrNameLst>
                                          <p:attrName>style.visibility</p:attrName>
                                        </p:attrNameLst>
                                      </p:cBhvr>
                                      <p:to>
                                        <p:strVal val="visible"/>
                                      </p:to>
                                    </p:set>
                                    <p:set>
                                      <p:cBhvr>
                                        <p:cTn id="15" dur="318" fill="hold">
                                          <p:stCondLst>
                                            <p:cond delay="0"/>
                                          </p:stCondLst>
                                        </p:cTn>
                                        <p:tgtEl>
                                          <p:spTgt spid="14"/>
                                        </p:tgtEl>
                                        <p:attrNameLst>
                                          <p:attrName>style.rotation</p:attrName>
                                        </p:attrNameLst>
                                      </p:cBhvr>
                                      <p:to>
                                        <p:strVal val="-45.0"/>
                                      </p:to>
                                    </p:set>
                                    <p:anim calcmode="lin" valueType="num">
                                      <p:cBhvr>
                                        <p:cTn id="16" dur="318" fill="hold">
                                          <p:stCondLst>
                                            <p:cond delay="318"/>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17" dur="318"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8" dur="109" decel="50000" autoRev="1" fill="hold">
                                          <p:stCondLst>
                                            <p:cond delay="318"/>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9" dur="95" fill="hold">
                                          <p:stCondLst>
                                            <p:cond delay="605"/>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3" descr="墨圈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6473719">
            <a:off x="-1270" y="-57785"/>
            <a:ext cx="319659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11175" y="524510"/>
            <a:ext cx="1803400" cy="706755"/>
          </a:xfrm>
          <a:prstGeom prst="rect">
            <a:avLst/>
          </a:prstGeom>
          <a:noFill/>
        </p:spPr>
        <p:txBody>
          <a:bodyPr wrap="square" rtlCol="0">
            <a:spAutoFit/>
          </a:bodyPr>
          <a:p>
            <a:r>
              <a:rPr lang="en-US" altLang="zh-CN" sz="2500" b="1" dirty="0">
                <a:latin typeface="+mj-ea"/>
                <a:ea typeface="+mj-ea"/>
              </a:rPr>
              <a:t>   </a:t>
            </a:r>
            <a:r>
              <a:rPr lang="en-US" altLang="zh-CN" sz="4000" b="1" dirty="0">
                <a:latin typeface="+mj-ea"/>
                <a:ea typeface="+mj-ea"/>
              </a:rPr>
              <a:t> </a:t>
            </a:r>
            <a:r>
              <a:rPr lang="zh-CN" altLang="en-US" sz="4000" b="1" dirty="0">
                <a:latin typeface="+mj-ea"/>
                <a:ea typeface="+mj-ea"/>
              </a:rPr>
              <a:t>行书</a:t>
            </a:r>
            <a:endParaRPr lang="zh-CN" altLang="en-US" sz="4000" b="1" dirty="0">
              <a:latin typeface="+mj-ea"/>
              <a:ea typeface="+mj-ea"/>
            </a:endParaRPr>
          </a:p>
        </p:txBody>
      </p:sp>
      <p:sp>
        <p:nvSpPr>
          <p:cNvPr id="3" name="TextBox 7"/>
          <p:cNvSpPr txBox="1"/>
          <p:nvPr/>
        </p:nvSpPr>
        <p:spPr>
          <a:xfrm>
            <a:off x="594995" y="1424305"/>
            <a:ext cx="2262505" cy="860425"/>
          </a:xfrm>
          <a:prstGeom prst="rect">
            <a:avLst/>
          </a:prstGeom>
          <a:noFill/>
        </p:spPr>
        <p:txBody>
          <a:bodyPr wrap="square" rtlCol="0">
            <a:spAutoFit/>
          </a:bodyPr>
          <a:lstStyle/>
          <a:p>
            <a:pPr algn="ctr"/>
            <a:r>
              <a:rPr lang="en-US" altLang="zh-CN" sz="2500" b="1" dirty="0">
                <a:latin typeface="+mj-ea"/>
                <a:ea typeface="+mj-ea"/>
              </a:rPr>
              <a:t>the running hand(</a:t>
            </a:r>
            <a:r>
              <a:rPr lang="en-US" altLang="zh-CN" sz="2500" b="1" i="1" dirty="0">
                <a:latin typeface="+mj-ea"/>
                <a:ea typeface="+mj-ea"/>
              </a:rPr>
              <a:t>xing</a:t>
            </a:r>
            <a:r>
              <a:rPr lang="en-US" altLang="zh-CN" sz="2500" b="1" dirty="0">
                <a:latin typeface="+mj-ea"/>
                <a:ea typeface="+mj-ea"/>
              </a:rPr>
              <a:t>)</a:t>
            </a:r>
            <a:endParaRPr lang="en-US" altLang="zh-CN" sz="2500" b="1" dirty="0">
              <a:latin typeface="+mj-ea"/>
              <a:ea typeface="+mj-ea"/>
            </a:endParaRPr>
          </a:p>
        </p:txBody>
      </p:sp>
      <p:pic>
        <p:nvPicPr>
          <p:cNvPr id="4" name="图片 3"/>
          <p:cNvPicPr>
            <a:picLocks noChangeAspect="1"/>
          </p:cNvPicPr>
          <p:nvPr/>
        </p:nvPicPr>
        <p:blipFill>
          <a:blip r:embed="rId2"/>
          <a:stretch>
            <a:fillRect/>
          </a:stretch>
        </p:blipFill>
        <p:spPr>
          <a:xfrm>
            <a:off x="3228340" y="0"/>
            <a:ext cx="5915660" cy="3054985"/>
          </a:xfrm>
          <a:prstGeom prst="rect">
            <a:avLst/>
          </a:prstGeom>
        </p:spPr>
      </p:pic>
      <p:sp>
        <p:nvSpPr>
          <p:cNvPr id="6" name="Text Box 19"/>
          <p:cNvSpPr txBox="1">
            <a:spLocks noChangeArrowheads="1"/>
          </p:cNvSpPr>
          <p:nvPr/>
        </p:nvSpPr>
        <p:spPr bwMode="auto">
          <a:xfrm>
            <a:off x="161925" y="3054985"/>
            <a:ext cx="6525895"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defRPr>
            </a:lvl1pPr>
            <a:lvl2pPr marL="742950" indent="-285750" eaLnBrk="0" hangingPunct="0">
              <a:defRPr>
                <a:solidFill>
                  <a:schemeClr val="tx1"/>
                </a:solidFill>
                <a:latin typeface="Arial" panose="020B0604020202090204" pitchFamily="34" charset="0"/>
              </a:defRPr>
            </a:lvl2pPr>
            <a:lvl3pPr marL="1143000" indent="-228600" eaLnBrk="0" hangingPunct="0">
              <a:defRPr>
                <a:solidFill>
                  <a:schemeClr val="tx1"/>
                </a:solidFill>
                <a:latin typeface="Arial" panose="020B0604020202090204" pitchFamily="34" charset="0"/>
              </a:defRPr>
            </a:lvl3pPr>
            <a:lvl4pPr marL="1600200" indent="-228600" eaLnBrk="0" hangingPunct="0">
              <a:defRPr>
                <a:solidFill>
                  <a:schemeClr val="tx1"/>
                </a:solidFill>
                <a:latin typeface="Arial" panose="020B0604020202090204" pitchFamily="34" charset="0"/>
              </a:defRPr>
            </a:lvl4pPr>
            <a:lvl5pPr marL="2057400" indent="-228600" eaLnBrk="0" hangingPunct="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r>
              <a:rPr lang="zh-CN" altLang="en-US" sz="1600" dirty="0">
                <a:latin typeface="Calibri" pitchFamily="34" charset="0"/>
                <a:ea typeface="方正硬笔楷书简体" panose="03000509000000000000" pitchFamily="65" charset="-122"/>
              </a:rPr>
              <a:t>The xin</a:t>
            </a:r>
            <a:r>
              <a:rPr lang="en-US" altLang="zh-CN" sz="1600" dirty="0">
                <a:latin typeface="Calibri" pitchFamily="34" charset="0"/>
                <a:ea typeface="方正硬笔楷书简体" panose="03000509000000000000" pitchFamily="65" charset="-122"/>
              </a:rPr>
              <a:t>g</a:t>
            </a:r>
            <a:r>
              <a:rPr lang="zh-CN" altLang="en-US" sz="1600" dirty="0">
                <a:latin typeface="Calibri" pitchFamily="34" charset="0"/>
                <a:ea typeface="方正硬笔楷书简体" panose="03000509000000000000" pitchFamily="65" charset="-122"/>
              </a:rPr>
              <a:t>shu script or the running hand is something between the regular and the cursive scripts. When carefully written with distinguishable strokes, the xingshu characters will be very close to those done in the regular style; when swiftly executed, they will approximate to caoshu characters. Chinese masters have always compared with vivid aptness the three styles of writing - kaishu, xingshu and caoshu - to people standing, walking and running respectively.</a:t>
            </a:r>
            <a:endParaRPr lang="zh-CN" altLang="en-US" sz="1600" dirty="0">
              <a:latin typeface="Calibri" pitchFamily="34" charset="0"/>
              <a:ea typeface="方正硬笔楷书简体" panose="03000509000000000000" pitchFamily="65" charset="-122"/>
            </a:endParaRPr>
          </a:p>
        </p:txBody>
      </p:sp>
    </p:spTree>
  </p:cSld>
  <p:clrMapOvr>
    <a:masterClrMapping/>
  </p:clrMapOvr>
  <p:transition advTm="310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3" descr="墨圈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6473719">
            <a:off x="278765" y="-234315"/>
            <a:ext cx="2957830" cy="31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74700" y="384810"/>
            <a:ext cx="1803400" cy="706755"/>
          </a:xfrm>
          <a:prstGeom prst="rect">
            <a:avLst/>
          </a:prstGeom>
          <a:noFill/>
        </p:spPr>
        <p:txBody>
          <a:bodyPr wrap="square" rtlCol="0">
            <a:spAutoFit/>
          </a:bodyPr>
          <a:p>
            <a:r>
              <a:rPr lang="en-US" altLang="zh-CN" sz="2500" b="1" dirty="0">
                <a:latin typeface="+mj-ea"/>
                <a:ea typeface="+mj-ea"/>
              </a:rPr>
              <a:t>   </a:t>
            </a:r>
            <a:r>
              <a:rPr lang="en-US" altLang="zh-CN" sz="4000" b="1" dirty="0">
                <a:latin typeface="+mj-ea"/>
                <a:ea typeface="+mj-ea"/>
              </a:rPr>
              <a:t> </a:t>
            </a:r>
            <a:r>
              <a:rPr lang="zh-CN" altLang="en-US" sz="4000" b="1" dirty="0">
                <a:latin typeface="+mj-ea"/>
                <a:ea typeface="+mj-ea"/>
              </a:rPr>
              <a:t>草书</a:t>
            </a:r>
            <a:endParaRPr lang="zh-CN" altLang="en-US" sz="4000" b="1" dirty="0">
              <a:latin typeface="+mj-ea"/>
              <a:ea typeface="+mj-ea"/>
            </a:endParaRPr>
          </a:p>
        </p:txBody>
      </p:sp>
      <p:sp>
        <p:nvSpPr>
          <p:cNvPr id="3" name="TextBox 7"/>
          <p:cNvSpPr txBox="1"/>
          <p:nvPr/>
        </p:nvSpPr>
        <p:spPr>
          <a:xfrm>
            <a:off x="774700" y="1337945"/>
            <a:ext cx="2262505" cy="860425"/>
          </a:xfrm>
          <a:prstGeom prst="rect">
            <a:avLst/>
          </a:prstGeom>
          <a:noFill/>
        </p:spPr>
        <p:txBody>
          <a:bodyPr wrap="square" rtlCol="0">
            <a:spAutoFit/>
          </a:bodyPr>
          <a:lstStyle/>
          <a:p>
            <a:pPr algn="ctr"/>
            <a:r>
              <a:rPr lang="en-US" altLang="zh-CN" sz="2500" b="1" dirty="0">
                <a:latin typeface="+mj-ea"/>
                <a:ea typeface="+mj-ea"/>
              </a:rPr>
              <a:t>the cursive hand(</a:t>
            </a:r>
            <a:r>
              <a:rPr lang="en-US" altLang="zh-CN" sz="2500" b="1" i="1" dirty="0">
                <a:latin typeface="+mj-ea"/>
                <a:ea typeface="+mj-ea"/>
              </a:rPr>
              <a:t>cao</a:t>
            </a:r>
            <a:r>
              <a:rPr lang="en-US" altLang="zh-CN" sz="2500" b="1" dirty="0">
                <a:latin typeface="+mj-ea"/>
                <a:ea typeface="+mj-ea"/>
              </a:rPr>
              <a:t>)</a:t>
            </a:r>
            <a:endParaRPr lang="en-US" altLang="zh-CN" sz="2500" b="1" dirty="0">
              <a:latin typeface="+mj-ea"/>
              <a:ea typeface="+mj-ea"/>
            </a:endParaRPr>
          </a:p>
        </p:txBody>
      </p:sp>
      <p:pic>
        <p:nvPicPr>
          <p:cNvPr id="4" name="图片 3"/>
          <p:cNvPicPr>
            <a:picLocks noChangeAspect="1"/>
          </p:cNvPicPr>
          <p:nvPr/>
        </p:nvPicPr>
        <p:blipFill>
          <a:blip r:embed="rId2"/>
          <a:stretch>
            <a:fillRect/>
          </a:stretch>
        </p:blipFill>
        <p:spPr>
          <a:xfrm>
            <a:off x="5334000" y="0"/>
            <a:ext cx="3490595" cy="4320540"/>
          </a:xfrm>
          <a:prstGeom prst="rect">
            <a:avLst/>
          </a:prstGeom>
        </p:spPr>
      </p:pic>
      <p:sp>
        <p:nvSpPr>
          <p:cNvPr id="7" name="文本框 6"/>
          <p:cNvSpPr txBox="1"/>
          <p:nvPr/>
        </p:nvSpPr>
        <p:spPr>
          <a:xfrm>
            <a:off x="217805" y="2682240"/>
            <a:ext cx="4840605" cy="1599565"/>
          </a:xfrm>
          <a:prstGeom prst="rect">
            <a:avLst/>
          </a:prstGeom>
          <a:noFill/>
        </p:spPr>
        <p:txBody>
          <a:bodyPr wrap="square" rtlCol="0" anchor="t">
            <a:spAutoFit/>
          </a:bodyPr>
          <a:p>
            <a:r>
              <a:rPr lang="zh-CN" altLang="en-US"/>
              <a:t>On the basis of lishu evolved caoshu (grass writing or cursive hand), which is rapid and used for making quick but rough copies. This style is subdivided into two schools: zhangcao and jincao. The characters are often joined up, with the last stroke of the first merging into the initial stroke of the next. They also vary in size in the same piece of writing, all seemingly dictated by the whims of the writer.</a:t>
            </a:r>
            <a:endParaRPr lang="zh-CN" altLang="en-US"/>
          </a:p>
        </p:txBody>
      </p:sp>
    </p:spTree>
  </p:cSld>
  <p:clrMapOvr>
    <a:masterClrMapping/>
  </p:clrMapOvr>
  <p:transition advTm="221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4" name="Text Box 8"/>
          <p:cNvSpPr txBox="1">
            <a:spLocks noChangeArrowheads="1"/>
          </p:cNvSpPr>
          <p:nvPr/>
        </p:nvSpPr>
        <p:spPr bwMode="auto">
          <a:xfrm>
            <a:off x="2832040" y="2851218"/>
            <a:ext cx="3705919"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3000" dirty="0">
                <a:solidFill>
                  <a:srgbClr val="834039"/>
                </a:solidFill>
                <a:ea typeface="微软雅黑" pitchFamily="34" charset="-122"/>
              </a:rPr>
              <a:t>【</a:t>
            </a:r>
            <a:r>
              <a:rPr lang="zh-CN" altLang="en-US" sz="3000" dirty="0">
                <a:solidFill>
                  <a:srgbClr val="834039"/>
                </a:solidFill>
                <a:ea typeface="微软雅黑" pitchFamily="34" charset="-122"/>
              </a:rPr>
              <a:t>二</a:t>
            </a:r>
            <a:r>
              <a:rPr lang="en-US" altLang="zh-CN" sz="3000" dirty="0">
                <a:solidFill>
                  <a:srgbClr val="834039"/>
                </a:solidFill>
                <a:ea typeface="微软雅黑" pitchFamily="34" charset="-122"/>
              </a:rPr>
              <a:t>】Representative figures &amp; Masterpieces</a:t>
            </a:r>
            <a:endParaRPr lang="en-US" altLang="zh-CN" sz="3000" dirty="0">
              <a:solidFill>
                <a:srgbClr val="834039"/>
              </a:solidFill>
              <a:ea typeface="微软雅黑"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498" y="1321746"/>
            <a:ext cx="1463043" cy="9144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6159">
        <p14:warp dir="in"/>
      </p:transition>
    </mc:Choice>
    <mc:Fallback>
      <p:transition spd="slow" advClick="0" advTm="61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4009502" cy="337185"/>
            <a:chOff x="568442" y="319364"/>
            <a:chExt cx="5346005" cy="449581"/>
          </a:xfrm>
        </p:grpSpPr>
        <p:sp>
          <p:nvSpPr>
            <p:cNvPr id="24" name="文本框 23"/>
            <p:cNvSpPr txBox="1"/>
            <p:nvPr/>
          </p:nvSpPr>
          <p:spPr>
            <a:xfrm>
              <a:off x="665958" y="319364"/>
              <a:ext cx="5248489" cy="449581"/>
            </a:xfrm>
            <a:prstGeom prst="rect">
              <a:avLst/>
            </a:prstGeom>
            <a:noFill/>
          </p:spPr>
          <p:txBody>
            <a:bodyPr wrap="none" rtlCol="0">
              <a:spAutoFit/>
            </a:bodyPr>
            <a:lstStyle/>
            <a:p>
              <a:r>
                <a:rPr lang="en-US" altLang="zh-CN" sz="1600" dirty="0">
                  <a:solidFill>
                    <a:srgbClr val="834039"/>
                  </a:solidFill>
                  <a:latin typeface="+mj-ea"/>
                  <a:ea typeface="+mj-ea"/>
                </a:rPr>
                <a:t>Representative</a:t>
              </a:r>
              <a:r>
                <a:rPr lang="zh-CN" altLang="en-US" sz="1600" dirty="0">
                  <a:solidFill>
                    <a:srgbClr val="834039"/>
                  </a:solidFill>
                  <a:latin typeface="+mj-ea"/>
                  <a:ea typeface="+mj-ea"/>
                </a:rPr>
                <a:t> </a:t>
              </a:r>
              <a:r>
                <a:rPr lang="en-US" altLang="zh-CN" sz="1600" dirty="0">
                  <a:solidFill>
                    <a:srgbClr val="834039"/>
                  </a:solidFill>
                  <a:latin typeface="+mj-ea"/>
                  <a:ea typeface="+mj-ea"/>
                </a:rPr>
                <a:t>figures &amp; masterpieces</a:t>
              </a:r>
              <a:endParaRPr lang="en-US" altLang="zh-CN" sz="1600" dirty="0">
                <a:solidFill>
                  <a:srgbClr val="834039"/>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latin typeface="+mj-ea"/>
                <a:ea typeface="+mj-ea"/>
              </a:endParaRPr>
            </a:p>
          </p:txBody>
        </p:sp>
      </p:grpSp>
      <p:sp>
        <p:nvSpPr>
          <p:cNvPr id="7" name="Text Box 13"/>
          <p:cNvSpPr txBox="1">
            <a:spLocks noChangeArrowheads="1"/>
          </p:cNvSpPr>
          <p:nvPr/>
        </p:nvSpPr>
        <p:spPr bwMode="auto">
          <a:xfrm>
            <a:off x="3630965" y="2368609"/>
            <a:ext cx="16239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90204" pitchFamily="34" charset="0"/>
              </a:defRPr>
            </a:lvl1pPr>
            <a:lvl2pPr marL="742950" indent="-285750" eaLnBrk="0" hangingPunct="0">
              <a:defRPr>
                <a:solidFill>
                  <a:schemeClr val="tx1"/>
                </a:solidFill>
                <a:latin typeface="Arial" panose="020B0604020202090204" pitchFamily="34" charset="0"/>
              </a:defRPr>
            </a:lvl2pPr>
            <a:lvl3pPr marL="1143000" indent="-228600" eaLnBrk="0" hangingPunct="0">
              <a:defRPr>
                <a:solidFill>
                  <a:schemeClr val="tx1"/>
                </a:solidFill>
                <a:latin typeface="Arial" panose="020B0604020202090204" pitchFamily="34" charset="0"/>
              </a:defRPr>
            </a:lvl3pPr>
            <a:lvl4pPr marL="1600200" indent="-228600" eaLnBrk="0" hangingPunct="0">
              <a:defRPr>
                <a:solidFill>
                  <a:schemeClr val="tx1"/>
                </a:solidFill>
                <a:latin typeface="Arial" panose="020B0604020202090204" pitchFamily="34" charset="0"/>
              </a:defRPr>
            </a:lvl4pPr>
            <a:lvl5pPr marL="2057400" indent="-228600" eaLnBrk="0" hangingPunct="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pPr algn="ctr"/>
            <a:r>
              <a:rPr lang="zh-CN" altLang="en-US" sz="2000" b="1" dirty="0"/>
              <a:t>单击此处</a:t>
            </a:r>
            <a:endParaRPr lang="zh-CN" altLang="en-US" sz="2000" b="1" dirty="0"/>
          </a:p>
          <a:p>
            <a:pPr algn="ctr"/>
            <a:r>
              <a:rPr lang="zh-CN" altLang="en-US" sz="2000" b="1" dirty="0"/>
              <a:t>添加文字</a:t>
            </a:r>
            <a:endParaRPr lang="zh-CN" altLang="en-US" sz="2000" b="1" dirty="0"/>
          </a:p>
          <a:p>
            <a:pPr algn="ctr">
              <a:buFont typeface="Wingdings" panose="05000000000000000000" pitchFamily="2" charset="2"/>
              <a:buNone/>
            </a:pPr>
            <a:endParaRPr lang="zh-CN" altLang="en-US" dirty="0">
              <a:ea typeface="方正硬笔楷书简体" panose="03000509000000000000" pitchFamily="65" charset="-122"/>
            </a:endParaRPr>
          </a:p>
        </p:txBody>
      </p:sp>
      <p:grpSp>
        <p:nvGrpSpPr>
          <p:cNvPr id="8" name="Group 20"/>
          <p:cNvGrpSpPr/>
          <p:nvPr/>
        </p:nvGrpSpPr>
        <p:grpSpPr bwMode="auto">
          <a:xfrm>
            <a:off x="6280224" y="2615784"/>
            <a:ext cx="2024063" cy="307975"/>
            <a:chOff x="0" y="0"/>
            <a:chExt cx="1275" cy="194"/>
          </a:xfrm>
        </p:grpSpPr>
        <p:sp>
          <p:nvSpPr>
            <p:cNvPr id="9" name="Rectangle 22"/>
            <p:cNvSpPr>
              <a:spLocks noChangeArrowheads="1"/>
            </p:cNvSpPr>
            <p:nvPr/>
          </p:nvSpPr>
          <p:spPr bwMode="auto">
            <a:xfrm>
              <a:off x="104" y="0"/>
              <a:ext cx="11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rgbClr val="080808"/>
                  </a:solidFill>
                  <a:ea typeface="方正硬笔楷书简体" panose="03000509000000000000" pitchFamily="65" charset="-122"/>
                </a:rPr>
                <a:t> </a:t>
              </a:r>
              <a:r>
                <a:rPr lang="zh-CN" altLang="en-US" dirty="0">
                  <a:solidFill>
                    <a:srgbClr val="080808"/>
                  </a:solidFill>
                  <a:ea typeface="方正硬笔楷书简体" panose="03000509000000000000" pitchFamily="65" charset="-122"/>
                </a:rPr>
                <a:t>点击添加文字</a:t>
              </a:r>
              <a:endParaRPr lang="zh-CN" altLang="en-US" dirty="0">
                <a:solidFill>
                  <a:srgbClr val="080808"/>
                </a:solidFill>
                <a:ea typeface="方正硬笔楷书简体" panose="03000509000000000000" pitchFamily="65" charset="-122"/>
              </a:endParaRPr>
            </a:p>
          </p:txBody>
        </p:sp>
        <p:pic>
          <p:nvPicPr>
            <p:cNvPr id="10" name="Picture 22" descr="墨滴"/>
            <p:cNvPicPr>
              <a:picLocks noChangeAspect="1" noChangeArrowheads="1"/>
            </p:cNvPicPr>
            <p:nvPr/>
          </p:nvPicPr>
          <p:blipFill>
            <a:blip r:embed="rId1" cstate="print">
              <a:lum bright="-34000" contrast="22000"/>
              <a:extLst>
                <a:ext uri="{28A0092B-C50C-407E-A947-70E740481C1C}">
                  <a14:useLocalDpi xmlns:a14="http://schemas.microsoft.com/office/drawing/2010/main" val="0"/>
                </a:ext>
              </a:extLst>
            </a:blip>
            <a:srcRect/>
            <a:stretch>
              <a:fillRect/>
            </a:stretch>
          </p:blipFill>
          <p:spPr bwMode="auto">
            <a:xfrm flipV="1">
              <a:off x="0" y="42"/>
              <a:ext cx="14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Line 11"/>
          <p:cNvSpPr>
            <a:spLocks noChangeShapeType="1"/>
          </p:cNvSpPr>
          <p:nvPr/>
        </p:nvSpPr>
        <p:spPr bwMode="auto">
          <a:xfrm rot="10800000">
            <a:off x="6280224" y="3026618"/>
            <a:ext cx="2108200" cy="0"/>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pic>
        <p:nvPicPr>
          <p:cNvPr id="3" name="图片 2"/>
          <p:cNvPicPr>
            <a:picLocks noChangeAspect="1"/>
          </p:cNvPicPr>
          <p:nvPr/>
        </p:nvPicPr>
        <p:blipFill>
          <a:blip r:embed="rId2"/>
          <a:stretch>
            <a:fillRect/>
          </a:stretch>
        </p:blipFill>
        <p:spPr>
          <a:xfrm>
            <a:off x="3547745" y="969010"/>
            <a:ext cx="4610100" cy="3371850"/>
          </a:xfrm>
          <a:prstGeom prst="rect">
            <a:avLst/>
          </a:prstGeom>
        </p:spPr>
      </p:pic>
      <p:sp>
        <p:nvSpPr>
          <p:cNvPr id="5" name="文本框 4"/>
          <p:cNvSpPr txBox="1"/>
          <p:nvPr/>
        </p:nvSpPr>
        <p:spPr>
          <a:xfrm>
            <a:off x="198120" y="1880870"/>
            <a:ext cx="2512695" cy="953135"/>
          </a:xfrm>
          <a:prstGeom prst="rect">
            <a:avLst/>
          </a:prstGeom>
          <a:noFill/>
        </p:spPr>
        <p:txBody>
          <a:bodyPr wrap="square" rtlCol="0">
            <a:spAutoFit/>
          </a:bodyPr>
          <a:p>
            <a:pPr algn="ctr"/>
            <a:r>
              <a:rPr lang="en-US" altLang="zh-CN" sz="2800" b="1">
                <a:solidFill>
                  <a:schemeClr val="tx1"/>
                </a:solidFill>
                <a:effectLst>
                  <a:outerShdw blurRad="38100" dist="19050" dir="2700000" algn="tl" rotWithShape="0">
                    <a:schemeClr val="dk1">
                      <a:alpha val="40000"/>
                    </a:schemeClr>
                  </a:outerShdw>
                </a:effectLst>
                <a:latin typeface="宋体" charset="0"/>
                <a:ea typeface="宋体" charset="0"/>
                <a:cs typeface="Arial Bold" panose="020B0604020202090204" charset="0"/>
              </a:rPr>
              <a:t>the small seal script</a:t>
            </a:r>
            <a:endParaRPr lang="en-US" altLang="zh-CN" sz="2800" b="1"/>
          </a:p>
        </p:txBody>
      </p:sp>
      <p:sp>
        <p:nvSpPr>
          <p:cNvPr id="16" name="文本框 15"/>
          <p:cNvSpPr txBox="1"/>
          <p:nvPr/>
        </p:nvSpPr>
        <p:spPr>
          <a:xfrm>
            <a:off x="3740150" y="4470400"/>
            <a:ext cx="2540635" cy="521970"/>
          </a:xfrm>
          <a:prstGeom prst="rect">
            <a:avLst/>
          </a:prstGeom>
          <a:noFill/>
        </p:spPr>
        <p:txBody>
          <a:bodyPr wrap="square" rtlCol="0" anchor="t">
            <a:spAutoFit/>
          </a:bodyPr>
          <a:p>
            <a:r>
              <a:rPr lang="zh-CN" altLang="en-US"/>
              <a:t>Stone Inscriptions at Mt. Tai</a:t>
            </a:r>
            <a:r>
              <a:rPr lang="en-US" altLang="zh-CN"/>
              <a:t>(</a:t>
            </a:r>
            <a:r>
              <a:rPr lang="zh-CN" altLang="en-US"/>
              <a:t>峄山刻石</a:t>
            </a:r>
            <a:r>
              <a:rPr lang="en-US" altLang="zh-CN"/>
              <a:t>-</a:t>
            </a:r>
            <a:r>
              <a:rPr lang="zh-CN" altLang="en-US"/>
              <a:t>李斯）</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21442">
        <p14:warp dir="in"/>
      </p:transition>
    </mc:Choice>
    <mc:Fallback>
      <p:transition spd="slow" advClick="0" advTm="214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Left)">
                                      <p:cBhvr>
                                        <p:cTn id="17" dur="1000"/>
                                        <p:tgtEl>
                                          <p:spTgt spid="11"/>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4009502" cy="337185"/>
            <a:chOff x="568442" y="319364"/>
            <a:chExt cx="5346005" cy="449581"/>
          </a:xfrm>
        </p:grpSpPr>
        <p:sp>
          <p:nvSpPr>
            <p:cNvPr id="24" name="文本框 23"/>
            <p:cNvSpPr txBox="1"/>
            <p:nvPr/>
          </p:nvSpPr>
          <p:spPr>
            <a:xfrm>
              <a:off x="665958" y="319364"/>
              <a:ext cx="5248489" cy="449581"/>
            </a:xfrm>
            <a:prstGeom prst="rect">
              <a:avLst/>
            </a:prstGeom>
            <a:noFill/>
          </p:spPr>
          <p:txBody>
            <a:bodyPr wrap="none" rtlCol="0">
              <a:spAutoFit/>
            </a:bodyPr>
            <a:lstStyle/>
            <a:p>
              <a:r>
                <a:rPr lang="en-US" altLang="zh-CN" sz="1600" dirty="0">
                  <a:solidFill>
                    <a:srgbClr val="834039"/>
                  </a:solidFill>
                  <a:latin typeface="+mj-ea"/>
                  <a:ea typeface="+mj-ea"/>
                </a:rPr>
                <a:t>Representative</a:t>
              </a:r>
              <a:r>
                <a:rPr lang="zh-CN" altLang="en-US" sz="1600" dirty="0">
                  <a:solidFill>
                    <a:srgbClr val="834039"/>
                  </a:solidFill>
                  <a:latin typeface="+mj-ea"/>
                  <a:ea typeface="+mj-ea"/>
                </a:rPr>
                <a:t> </a:t>
              </a:r>
              <a:r>
                <a:rPr lang="en-US" altLang="zh-CN" sz="1600" dirty="0">
                  <a:solidFill>
                    <a:srgbClr val="834039"/>
                  </a:solidFill>
                  <a:latin typeface="+mj-ea"/>
                  <a:ea typeface="+mj-ea"/>
                </a:rPr>
                <a:t>figures &amp; masterpieces</a:t>
              </a:r>
              <a:endParaRPr lang="en-US" altLang="zh-CN" sz="1600" dirty="0">
                <a:solidFill>
                  <a:srgbClr val="834039"/>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latin typeface="+mj-ea"/>
                <a:ea typeface="+mj-ea"/>
              </a:endParaRPr>
            </a:p>
          </p:txBody>
        </p:sp>
      </p:grpSp>
      <p:sp>
        <p:nvSpPr>
          <p:cNvPr id="5" name="文本框 4"/>
          <p:cNvSpPr txBox="1"/>
          <p:nvPr/>
        </p:nvSpPr>
        <p:spPr>
          <a:xfrm>
            <a:off x="198120" y="1880870"/>
            <a:ext cx="2512695" cy="953135"/>
          </a:xfrm>
          <a:prstGeom prst="rect">
            <a:avLst/>
          </a:prstGeom>
          <a:noFill/>
        </p:spPr>
        <p:txBody>
          <a:bodyPr wrap="square" rtlCol="0">
            <a:spAutoFit/>
          </a:bodyPr>
          <a:p>
            <a:pPr algn="ctr"/>
            <a:r>
              <a:rPr lang="en-US" altLang="zh-CN" sz="2800" b="1">
                <a:solidFill>
                  <a:schemeClr val="tx1"/>
                </a:solidFill>
                <a:effectLst>
                  <a:outerShdw blurRad="38100" dist="19050" dir="2700000" algn="tl" rotWithShape="0">
                    <a:schemeClr val="dk1">
                      <a:alpha val="40000"/>
                    </a:schemeClr>
                  </a:outerShdw>
                </a:effectLst>
                <a:latin typeface="宋体" charset="0"/>
                <a:ea typeface="宋体" charset="0"/>
                <a:cs typeface="Arial Bold" panose="020B0604020202090204" charset="0"/>
              </a:rPr>
              <a:t>the clerical script</a:t>
            </a:r>
            <a:endParaRPr lang="en-US" altLang="zh-CN" sz="2800" b="1"/>
          </a:p>
        </p:txBody>
      </p:sp>
      <p:sp>
        <p:nvSpPr>
          <p:cNvPr id="16" name="文本框 15"/>
          <p:cNvSpPr txBox="1"/>
          <p:nvPr/>
        </p:nvSpPr>
        <p:spPr>
          <a:xfrm>
            <a:off x="3740150" y="4470400"/>
            <a:ext cx="2540635" cy="521970"/>
          </a:xfrm>
          <a:prstGeom prst="rect">
            <a:avLst/>
          </a:prstGeom>
          <a:noFill/>
        </p:spPr>
        <p:txBody>
          <a:bodyPr wrap="square" rtlCol="0" anchor="t">
            <a:spAutoFit/>
          </a:bodyPr>
          <a:p>
            <a:r>
              <a:rPr lang="en-US" altLang="zh-CN"/>
              <a:t>Xiping Stone Classics</a:t>
            </a:r>
            <a:r>
              <a:rPr lang="zh-CN" altLang="en-US"/>
              <a:t>《熹平石经》</a:t>
            </a:r>
            <a:r>
              <a:rPr lang="en-US" altLang="zh-CN"/>
              <a:t>-</a:t>
            </a:r>
            <a:r>
              <a:rPr lang="zh-CN" altLang="en-US"/>
              <a:t>蔡邕</a:t>
            </a:r>
            <a:endParaRPr lang="zh-CN" altLang="en-US"/>
          </a:p>
        </p:txBody>
      </p:sp>
      <p:pic>
        <p:nvPicPr>
          <p:cNvPr id="4" name="图片 3"/>
          <p:cNvPicPr>
            <a:picLocks noChangeAspect="1"/>
          </p:cNvPicPr>
          <p:nvPr/>
        </p:nvPicPr>
        <p:blipFill>
          <a:blip r:embed="rId1"/>
          <a:stretch>
            <a:fillRect/>
          </a:stretch>
        </p:blipFill>
        <p:spPr>
          <a:xfrm>
            <a:off x="3547745" y="512445"/>
            <a:ext cx="3936365" cy="3870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10704">
        <p14:warp dir="in"/>
      </p:transition>
    </mc:Choice>
    <mc:Fallback>
      <p:transition spd="slow" advClick="0" advTm="107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4009502" cy="337185"/>
            <a:chOff x="568442" y="319364"/>
            <a:chExt cx="5346005" cy="449581"/>
          </a:xfrm>
        </p:grpSpPr>
        <p:sp>
          <p:nvSpPr>
            <p:cNvPr id="24" name="文本框 23"/>
            <p:cNvSpPr txBox="1"/>
            <p:nvPr/>
          </p:nvSpPr>
          <p:spPr>
            <a:xfrm>
              <a:off x="665958" y="319364"/>
              <a:ext cx="5248489" cy="449581"/>
            </a:xfrm>
            <a:prstGeom prst="rect">
              <a:avLst/>
            </a:prstGeom>
            <a:noFill/>
          </p:spPr>
          <p:txBody>
            <a:bodyPr wrap="none" rtlCol="0">
              <a:spAutoFit/>
            </a:bodyPr>
            <a:lstStyle/>
            <a:p>
              <a:r>
                <a:rPr lang="en-US" altLang="zh-CN" sz="1600" dirty="0">
                  <a:solidFill>
                    <a:srgbClr val="834039"/>
                  </a:solidFill>
                  <a:latin typeface="+mj-ea"/>
                  <a:ea typeface="+mj-ea"/>
                </a:rPr>
                <a:t>Representative</a:t>
              </a:r>
              <a:r>
                <a:rPr lang="zh-CN" altLang="en-US" sz="1600" dirty="0">
                  <a:solidFill>
                    <a:srgbClr val="834039"/>
                  </a:solidFill>
                  <a:latin typeface="+mj-ea"/>
                  <a:ea typeface="+mj-ea"/>
                </a:rPr>
                <a:t> </a:t>
              </a:r>
              <a:r>
                <a:rPr lang="en-US" altLang="zh-CN" sz="1600" dirty="0">
                  <a:solidFill>
                    <a:srgbClr val="834039"/>
                  </a:solidFill>
                  <a:latin typeface="+mj-ea"/>
                  <a:ea typeface="+mj-ea"/>
                </a:rPr>
                <a:t>figures &amp; masterpieces</a:t>
              </a:r>
              <a:endParaRPr lang="en-US" altLang="zh-CN" sz="1600" dirty="0">
                <a:solidFill>
                  <a:srgbClr val="834039"/>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latin typeface="+mj-ea"/>
                <a:ea typeface="+mj-ea"/>
              </a:endParaRPr>
            </a:p>
          </p:txBody>
        </p:sp>
      </p:grpSp>
      <p:sp>
        <p:nvSpPr>
          <p:cNvPr id="5" name="文本框 4"/>
          <p:cNvSpPr txBox="1"/>
          <p:nvPr/>
        </p:nvSpPr>
        <p:spPr>
          <a:xfrm>
            <a:off x="198120" y="1880870"/>
            <a:ext cx="2512695" cy="953135"/>
          </a:xfrm>
          <a:prstGeom prst="rect">
            <a:avLst/>
          </a:prstGeom>
          <a:noFill/>
        </p:spPr>
        <p:txBody>
          <a:bodyPr wrap="square" rtlCol="0">
            <a:spAutoFit/>
          </a:bodyPr>
          <a:p>
            <a:pPr algn="ctr"/>
            <a:r>
              <a:rPr lang="en-US" altLang="zh-CN" sz="2800" b="1">
                <a:solidFill>
                  <a:schemeClr val="tx1"/>
                </a:solidFill>
                <a:effectLst>
                  <a:outerShdw blurRad="38100" dist="19050" dir="2700000" algn="tl" rotWithShape="0">
                    <a:schemeClr val="dk1">
                      <a:alpha val="40000"/>
                    </a:schemeClr>
                  </a:outerShdw>
                </a:effectLst>
                <a:latin typeface="宋体" charset="0"/>
                <a:ea typeface="宋体" charset="0"/>
                <a:cs typeface="Arial Bold" panose="020B0604020202090204" charset="0"/>
              </a:rPr>
              <a:t>the regular script</a:t>
            </a:r>
            <a:endParaRPr lang="en-US" altLang="zh-CN" sz="2800" b="1"/>
          </a:p>
        </p:txBody>
      </p:sp>
      <p:sp>
        <p:nvSpPr>
          <p:cNvPr id="16" name="文本框 15"/>
          <p:cNvSpPr txBox="1"/>
          <p:nvPr/>
        </p:nvSpPr>
        <p:spPr>
          <a:xfrm>
            <a:off x="3740150" y="4470400"/>
            <a:ext cx="2540635" cy="521970"/>
          </a:xfrm>
          <a:prstGeom prst="rect">
            <a:avLst/>
          </a:prstGeom>
          <a:noFill/>
        </p:spPr>
        <p:txBody>
          <a:bodyPr wrap="square" rtlCol="0" anchor="t">
            <a:spAutoFit/>
          </a:bodyPr>
          <a:p>
            <a:r>
              <a:t>Nymph of the Luo River</a:t>
            </a:r>
            <a:r>
              <a:rPr lang="zh-CN"/>
              <a:t>《洛神赋》</a:t>
            </a:r>
            <a:r>
              <a:rPr lang="en-US" altLang="zh-CN"/>
              <a:t>-</a:t>
            </a:r>
            <a:r>
              <a:rPr lang="zh-CN" altLang="en-US"/>
              <a:t>王献之</a:t>
            </a:r>
            <a:endParaRPr lang="zh-CN" altLang="en-US"/>
          </a:p>
        </p:txBody>
      </p:sp>
      <p:pic>
        <p:nvPicPr>
          <p:cNvPr id="3" name="图片 2"/>
          <p:cNvPicPr>
            <a:picLocks noChangeAspect="1"/>
          </p:cNvPicPr>
          <p:nvPr/>
        </p:nvPicPr>
        <p:blipFill>
          <a:blip r:embed="rId1">
            <a:lum contrast="12000"/>
          </a:blip>
          <a:stretch>
            <a:fillRect/>
          </a:stretch>
        </p:blipFill>
        <p:spPr>
          <a:xfrm>
            <a:off x="3762375" y="426720"/>
            <a:ext cx="3620135" cy="3946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12285">
        <p14:warp dir="in"/>
      </p:transition>
    </mc:Choice>
    <mc:Fallback>
      <p:transition spd="slow" advClick="0" advTm="122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4009502" cy="337185"/>
            <a:chOff x="568442" y="319364"/>
            <a:chExt cx="5346005" cy="449581"/>
          </a:xfrm>
        </p:grpSpPr>
        <p:sp>
          <p:nvSpPr>
            <p:cNvPr id="24" name="文本框 23"/>
            <p:cNvSpPr txBox="1"/>
            <p:nvPr/>
          </p:nvSpPr>
          <p:spPr>
            <a:xfrm>
              <a:off x="665958" y="319364"/>
              <a:ext cx="5248489" cy="449581"/>
            </a:xfrm>
            <a:prstGeom prst="rect">
              <a:avLst/>
            </a:prstGeom>
            <a:noFill/>
          </p:spPr>
          <p:txBody>
            <a:bodyPr wrap="none" rtlCol="0">
              <a:spAutoFit/>
            </a:bodyPr>
            <a:lstStyle/>
            <a:p>
              <a:r>
                <a:rPr lang="en-US" altLang="zh-CN" sz="1600" dirty="0">
                  <a:solidFill>
                    <a:srgbClr val="834039"/>
                  </a:solidFill>
                  <a:latin typeface="+mj-ea"/>
                  <a:ea typeface="+mj-ea"/>
                </a:rPr>
                <a:t>Representative</a:t>
              </a:r>
              <a:r>
                <a:rPr lang="zh-CN" altLang="en-US" sz="1600" dirty="0">
                  <a:solidFill>
                    <a:srgbClr val="834039"/>
                  </a:solidFill>
                  <a:latin typeface="+mj-ea"/>
                  <a:ea typeface="+mj-ea"/>
                </a:rPr>
                <a:t> </a:t>
              </a:r>
              <a:r>
                <a:rPr lang="en-US" altLang="zh-CN" sz="1600" dirty="0">
                  <a:solidFill>
                    <a:srgbClr val="834039"/>
                  </a:solidFill>
                  <a:latin typeface="+mj-ea"/>
                  <a:ea typeface="+mj-ea"/>
                </a:rPr>
                <a:t>figures &amp; masterpieces</a:t>
              </a:r>
              <a:endParaRPr lang="en-US" altLang="zh-CN" sz="1600" dirty="0">
                <a:solidFill>
                  <a:srgbClr val="834039"/>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latin typeface="+mj-ea"/>
                <a:ea typeface="+mj-ea"/>
              </a:endParaRPr>
            </a:p>
          </p:txBody>
        </p:sp>
      </p:grpSp>
      <p:sp>
        <p:nvSpPr>
          <p:cNvPr id="5" name="文本框 4"/>
          <p:cNvSpPr txBox="1"/>
          <p:nvPr/>
        </p:nvSpPr>
        <p:spPr>
          <a:xfrm>
            <a:off x="198120" y="1880870"/>
            <a:ext cx="2512695" cy="953135"/>
          </a:xfrm>
          <a:prstGeom prst="rect">
            <a:avLst/>
          </a:prstGeom>
          <a:noFill/>
        </p:spPr>
        <p:txBody>
          <a:bodyPr wrap="square" rtlCol="0">
            <a:spAutoFit/>
          </a:bodyPr>
          <a:p>
            <a:pPr algn="ctr"/>
            <a:r>
              <a:rPr lang="en-US" altLang="zh-CN" sz="2800" b="1">
                <a:solidFill>
                  <a:schemeClr val="tx1"/>
                </a:solidFill>
                <a:effectLst>
                  <a:outerShdw blurRad="38100" dist="19050" dir="2700000" algn="tl" rotWithShape="0">
                    <a:schemeClr val="dk1">
                      <a:alpha val="40000"/>
                    </a:schemeClr>
                  </a:outerShdw>
                </a:effectLst>
                <a:latin typeface="宋体" charset="0"/>
                <a:ea typeface="宋体" charset="0"/>
                <a:cs typeface="Arial Bold" panose="020B0604020202090204" charset="0"/>
              </a:rPr>
              <a:t>the running hand</a:t>
            </a:r>
            <a:endParaRPr lang="en-US" altLang="zh-CN" sz="2800" b="1">
              <a:solidFill>
                <a:schemeClr val="tx1"/>
              </a:solidFill>
              <a:effectLst>
                <a:outerShdw blurRad="38100" dist="19050" dir="2700000" algn="tl" rotWithShape="0">
                  <a:schemeClr val="dk1">
                    <a:alpha val="40000"/>
                  </a:schemeClr>
                </a:outerShdw>
              </a:effectLst>
              <a:latin typeface="宋体" charset="0"/>
              <a:ea typeface="宋体" charset="0"/>
              <a:cs typeface="Arial Bold" panose="020B0604020202090204" charset="0"/>
            </a:endParaRPr>
          </a:p>
        </p:txBody>
      </p:sp>
      <p:sp>
        <p:nvSpPr>
          <p:cNvPr id="16" name="文本框 15"/>
          <p:cNvSpPr txBox="1"/>
          <p:nvPr/>
        </p:nvSpPr>
        <p:spPr>
          <a:xfrm>
            <a:off x="4846955" y="4594860"/>
            <a:ext cx="2540635" cy="306705"/>
          </a:xfrm>
          <a:prstGeom prst="rect">
            <a:avLst/>
          </a:prstGeom>
          <a:noFill/>
        </p:spPr>
        <p:txBody>
          <a:bodyPr wrap="square" rtlCol="0" anchor="t">
            <a:spAutoFit/>
          </a:bodyPr>
          <a:p>
            <a:r>
              <a:rPr lang="zh-CN"/>
              <a:t>《快雪时晴帖》</a:t>
            </a:r>
            <a:r>
              <a:rPr lang="en-US" altLang="zh-CN"/>
              <a:t>-</a:t>
            </a:r>
            <a:r>
              <a:rPr lang="zh-CN" altLang="en-US"/>
              <a:t>王羲之</a:t>
            </a:r>
            <a:endParaRPr lang="zh-CN" altLang="en-US"/>
          </a:p>
        </p:txBody>
      </p:sp>
      <p:pic>
        <p:nvPicPr>
          <p:cNvPr id="4" name="图片 3"/>
          <p:cNvPicPr>
            <a:picLocks noChangeAspect="1"/>
          </p:cNvPicPr>
          <p:nvPr/>
        </p:nvPicPr>
        <p:blipFill>
          <a:blip r:embed="rId1"/>
          <a:stretch>
            <a:fillRect/>
          </a:stretch>
        </p:blipFill>
        <p:spPr>
          <a:xfrm>
            <a:off x="4436110" y="239395"/>
            <a:ext cx="3048000" cy="4143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6244">
        <p14:warp dir="in"/>
      </p:transition>
    </mc:Choice>
    <mc:Fallback>
      <p:transition spd="slow" advClick="0" advTm="62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4009502" cy="337185"/>
            <a:chOff x="568442" y="319364"/>
            <a:chExt cx="5346005" cy="449581"/>
          </a:xfrm>
        </p:grpSpPr>
        <p:sp>
          <p:nvSpPr>
            <p:cNvPr id="24" name="文本框 23"/>
            <p:cNvSpPr txBox="1"/>
            <p:nvPr/>
          </p:nvSpPr>
          <p:spPr>
            <a:xfrm>
              <a:off x="665958" y="319364"/>
              <a:ext cx="5248489" cy="449581"/>
            </a:xfrm>
            <a:prstGeom prst="rect">
              <a:avLst/>
            </a:prstGeom>
            <a:noFill/>
          </p:spPr>
          <p:txBody>
            <a:bodyPr wrap="none" rtlCol="0">
              <a:spAutoFit/>
            </a:bodyPr>
            <a:lstStyle/>
            <a:p>
              <a:r>
                <a:rPr lang="en-US" altLang="zh-CN" sz="1600" dirty="0">
                  <a:solidFill>
                    <a:srgbClr val="834039"/>
                  </a:solidFill>
                  <a:latin typeface="+mj-ea"/>
                  <a:ea typeface="+mj-ea"/>
                </a:rPr>
                <a:t>Representative</a:t>
              </a:r>
              <a:r>
                <a:rPr lang="zh-CN" altLang="en-US" sz="1600" dirty="0">
                  <a:solidFill>
                    <a:srgbClr val="834039"/>
                  </a:solidFill>
                  <a:latin typeface="+mj-ea"/>
                  <a:ea typeface="+mj-ea"/>
                </a:rPr>
                <a:t> </a:t>
              </a:r>
              <a:r>
                <a:rPr lang="en-US" altLang="zh-CN" sz="1600" dirty="0">
                  <a:solidFill>
                    <a:srgbClr val="834039"/>
                  </a:solidFill>
                  <a:latin typeface="+mj-ea"/>
                  <a:ea typeface="+mj-ea"/>
                </a:rPr>
                <a:t>figures &amp; masterpieces</a:t>
              </a:r>
              <a:endParaRPr lang="en-US" altLang="zh-CN" sz="1600" dirty="0">
                <a:solidFill>
                  <a:srgbClr val="834039"/>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latin typeface="+mj-ea"/>
                <a:ea typeface="+mj-ea"/>
              </a:endParaRPr>
            </a:p>
          </p:txBody>
        </p:sp>
      </p:grpSp>
      <p:sp>
        <p:nvSpPr>
          <p:cNvPr id="5" name="文本框 4"/>
          <p:cNvSpPr txBox="1"/>
          <p:nvPr/>
        </p:nvSpPr>
        <p:spPr>
          <a:xfrm>
            <a:off x="426085" y="1868170"/>
            <a:ext cx="2512695" cy="521970"/>
          </a:xfrm>
          <a:prstGeom prst="rect">
            <a:avLst/>
          </a:prstGeom>
          <a:noFill/>
        </p:spPr>
        <p:txBody>
          <a:bodyPr wrap="square" rtlCol="0">
            <a:spAutoFit/>
          </a:bodyPr>
          <a:p>
            <a:pPr algn="ctr"/>
            <a:r>
              <a:rPr lang="en-US" altLang="zh-CN" sz="2800" b="1">
                <a:solidFill>
                  <a:schemeClr val="tx1"/>
                </a:solidFill>
                <a:effectLst>
                  <a:outerShdw blurRad="38100" dist="19050" dir="2700000" algn="tl" rotWithShape="0">
                    <a:schemeClr val="dk1">
                      <a:alpha val="40000"/>
                    </a:schemeClr>
                  </a:outerShdw>
                </a:effectLst>
                <a:latin typeface="宋体" charset="0"/>
                <a:ea typeface="宋体" charset="0"/>
                <a:cs typeface="Arial Bold" panose="020B0604020202090204" charset="0"/>
              </a:rPr>
              <a:t>the cursive hand</a:t>
            </a:r>
            <a:endParaRPr lang="en-US" altLang="zh-CN" sz="2800" b="1">
              <a:solidFill>
                <a:schemeClr val="tx1"/>
              </a:solidFill>
              <a:effectLst>
                <a:outerShdw blurRad="38100" dist="19050" dir="2700000" algn="tl" rotWithShape="0">
                  <a:schemeClr val="dk1">
                    <a:alpha val="40000"/>
                  </a:schemeClr>
                </a:outerShdw>
              </a:effectLst>
              <a:latin typeface="宋体" charset="0"/>
              <a:ea typeface="宋体" charset="0"/>
              <a:cs typeface="Arial Bold" panose="020B0604020202090204" charset="0"/>
            </a:endParaRPr>
          </a:p>
        </p:txBody>
      </p:sp>
      <p:sp>
        <p:nvSpPr>
          <p:cNvPr id="16" name="文本框 15"/>
          <p:cNvSpPr txBox="1"/>
          <p:nvPr/>
        </p:nvSpPr>
        <p:spPr>
          <a:xfrm>
            <a:off x="4846955" y="4594860"/>
            <a:ext cx="2540635" cy="306705"/>
          </a:xfrm>
          <a:prstGeom prst="rect">
            <a:avLst/>
          </a:prstGeom>
          <a:noFill/>
        </p:spPr>
        <p:txBody>
          <a:bodyPr wrap="square" rtlCol="0" anchor="t">
            <a:spAutoFit/>
          </a:bodyPr>
          <a:p>
            <a:r>
              <a:rPr lang="zh-CN"/>
              <a:t>《鸭头丸帖》</a:t>
            </a:r>
            <a:r>
              <a:rPr lang="en-US" altLang="zh-CN"/>
              <a:t>-</a:t>
            </a:r>
            <a:r>
              <a:rPr lang="zh-CN" altLang="en-US"/>
              <a:t>王献之</a:t>
            </a:r>
            <a:endParaRPr lang="zh-CN" altLang="en-US"/>
          </a:p>
        </p:txBody>
      </p:sp>
      <p:pic>
        <p:nvPicPr>
          <p:cNvPr id="3" name="图片 2"/>
          <p:cNvPicPr>
            <a:picLocks noChangeAspect="1"/>
          </p:cNvPicPr>
          <p:nvPr/>
        </p:nvPicPr>
        <p:blipFill>
          <a:blip r:embed="rId1"/>
          <a:stretch>
            <a:fillRect/>
          </a:stretch>
        </p:blipFill>
        <p:spPr>
          <a:xfrm>
            <a:off x="3967480" y="512445"/>
            <a:ext cx="3420110" cy="3982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9475">
        <p14:warp dir="in"/>
      </p:transition>
    </mc:Choice>
    <mc:Fallback>
      <p:transition spd="slow" advClick="0" advTm="94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3665595" y="2805693"/>
            <a:ext cx="1476375" cy="368300"/>
          </a:xfrm>
          <a:prstGeom prst="rect">
            <a:avLst/>
          </a:prstGeom>
          <a:noFill/>
        </p:spPr>
        <p:txBody>
          <a:bodyPr wrap="none" rtlCol="0">
            <a:spAutoFit/>
          </a:bodyPr>
          <a:lstStyle/>
          <a:p>
            <a:r>
              <a:rPr lang="en-US" altLang="zh-CN" sz="1800" b="1" dirty="0">
                <a:solidFill>
                  <a:srgbClr val="080808"/>
                </a:solidFill>
                <a:latin typeface="方正硬笔楷书简体" panose="03000509000000000000" pitchFamily="65" charset="-122"/>
                <a:ea typeface="方正硬笔楷书简体" panose="03000509000000000000" pitchFamily="65" charset="-122"/>
              </a:rPr>
              <a:t> Thank You!</a:t>
            </a:r>
            <a:endParaRPr lang="zh-CN" altLang="en-US" sz="1800" b="1" dirty="0">
              <a:solidFill>
                <a:srgbClr val="080808"/>
              </a:solidFill>
              <a:latin typeface="方正硬笔楷书简体" panose="03000509000000000000" pitchFamily="65" charset="-122"/>
              <a:ea typeface="方正硬笔楷书简体" panose="03000509000000000000" pitchFamily="65" charset="-122"/>
            </a:endParaRPr>
          </a:p>
        </p:txBody>
      </p:sp>
      <p:sp>
        <p:nvSpPr>
          <p:cNvPr id="14" name="TextBox 13"/>
          <p:cNvSpPr txBox="1"/>
          <p:nvPr/>
        </p:nvSpPr>
        <p:spPr>
          <a:xfrm>
            <a:off x="5674995" y="2251075"/>
            <a:ext cx="296545" cy="554355"/>
          </a:xfrm>
          <a:prstGeom prst="rect">
            <a:avLst/>
          </a:prstGeom>
          <a:noFill/>
        </p:spPr>
        <p:txBody>
          <a:bodyPr wrap="square" rtlCol="0">
            <a:spAutoFit/>
          </a:bodyPr>
          <a:lstStyle/>
          <a:p>
            <a:r>
              <a:rPr lang="zh-CN" altLang="en-US" sz="1000" dirty="0">
                <a:solidFill>
                  <a:schemeClr val="bg1"/>
                </a:solidFill>
                <a:latin typeface="迷你简黄草" panose="03000509000000000000" pitchFamily="65" charset="-122"/>
                <a:ea typeface="迷你简黄草" panose="03000509000000000000" pitchFamily="65" charset="-122"/>
              </a:rPr>
              <a:t>中国风</a:t>
            </a:r>
            <a:endParaRPr lang="zh-CN" altLang="en-US" sz="1000" dirty="0">
              <a:solidFill>
                <a:schemeClr val="bg1"/>
              </a:solidFill>
              <a:latin typeface="迷你简黄草" panose="03000509000000000000" pitchFamily="65" charset="-122"/>
              <a:ea typeface="迷你简黄草"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533">
        <p14:warp dir="in"/>
      </p:transition>
    </mc:Choice>
    <mc:Fallback>
      <p:transition spd="slow" advClick="0" advTm="35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318" fill="hold">
                                          <p:stCondLst>
                                            <p:cond delay="0"/>
                                          </p:stCondLst>
                                        </p:cTn>
                                        <p:tgtEl>
                                          <p:spTgt spid="9"/>
                                        </p:tgtEl>
                                        <p:attrNameLst>
                                          <p:attrName>style.rotation</p:attrName>
                                        </p:attrNameLst>
                                      </p:cBhvr>
                                      <p:to>
                                        <p:strVal val="-45.0"/>
                                      </p:to>
                                    </p:set>
                                    <p:anim calcmode="lin" valueType="num">
                                      <p:cBhvr>
                                        <p:cTn id="8" dur="318" fill="hold">
                                          <p:stCondLst>
                                            <p:cond delay="31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31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09" decel="50000" autoRev="1" fill="hold">
                                          <p:stCondLst>
                                            <p:cond delay="31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95" fill="hold">
                                          <p:stCondLst>
                                            <p:cond delay="605"/>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水墨图表素材\535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3474" y="533783"/>
            <a:ext cx="1230337" cy="1172790"/>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组合 67"/>
          <p:cNvGrpSpPr/>
          <p:nvPr/>
        </p:nvGrpSpPr>
        <p:grpSpPr>
          <a:xfrm>
            <a:off x="1448377" y="1361107"/>
            <a:ext cx="4027539" cy="732256"/>
            <a:chOff x="1978510" y="1794236"/>
            <a:chExt cx="4027539" cy="732256"/>
          </a:xfrm>
        </p:grpSpPr>
        <p:cxnSp>
          <p:nvCxnSpPr>
            <p:cNvPr id="69" name="AutoShape 3"/>
            <p:cNvCxnSpPr>
              <a:cxnSpLocks noChangeShapeType="1"/>
            </p:cNvCxnSpPr>
            <p:nvPr/>
          </p:nvCxnSpPr>
          <p:spPr bwMode="auto">
            <a:xfrm>
              <a:off x="2708074" y="2526492"/>
              <a:ext cx="3297975" cy="0"/>
            </a:xfrm>
            <a:prstGeom prst="straightConnector1">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5"/>
            <p:cNvCxnSpPr>
              <a:cxnSpLocks noChangeShapeType="1"/>
            </p:cNvCxnSpPr>
            <p:nvPr/>
          </p:nvCxnSpPr>
          <p:spPr bwMode="auto">
            <a:xfrm>
              <a:off x="1978510" y="1794236"/>
              <a:ext cx="729564" cy="732256"/>
            </a:xfrm>
            <a:prstGeom prst="straightConnector1">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Line 6"/>
          <p:cNvSpPr>
            <a:spLocks noChangeShapeType="1"/>
          </p:cNvSpPr>
          <p:nvPr/>
        </p:nvSpPr>
        <p:spPr bwMode="auto">
          <a:xfrm flipH="1">
            <a:off x="1963918" y="2094709"/>
            <a:ext cx="214023" cy="868207"/>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75" name="组合 74"/>
          <p:cNvGrpSpPr/>
          <p:nvPr/>
        </p:nvGrpSpPr>
        <p:grpSpPr>
          <a:xfrm>
            <a:off x="2190056" y="1593873"/>
            <a:ext cx="3871119" cy="532745"/>
            <a:chOff x="2720189" y="2027002"/>
            <a:chExt cx="3871119" cy="532745"/>
          </a:xfrm>
        </p:grpSpPr>
        <p:sp>
          <p:nvSpPr>
            <p:cNvPr id="76" name="Text Box 8"/>
            <p:cNvSpPr txBox="1">
              <a:spLocks noChangeArrowheads="1"/>
            </p:cNvSpPr>
            <p:nvPr/>
          </p:nvSpPr>
          <p:spPr bwMode="auto">
            <a:xfrm>
              <a:off x="2720189" y="2036527"/>
              <a:ext cx="2601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dirty="0">
                  <a:solidFill>
                    <a:srgbClr val="834039"/>
                  </a:solidFill>
                  <a:ea typeface="微软雅黑" pitchFamily="34" charset="-122"/>
                </a:rPr>
                <a:t>CONTENTS</a:t>
              </a:r>
              <a:endParaRPr lang="zh-CN" altLang="en-US" sz="2800" dirty="0">
                <a:solidFill>
                  <a:srgbClr val="834039"/>
                </a:solidFill>
                <a:ea typeface="微软雅黑" pitchFamily="34" charset="-122"/>
              </a:endParaRPr>
            </a:p>
          </p:txBody>
        </p:sp>
        <p:sp>
          <p:nvSpPr>
            <p:cNvPr id="77" name="Text Box 28"/>
            <p:cNvSpPr txBox="1">
              <a:spLocks noChangeArrowheads="1"/>
            </p:cNvSpPr>
            <p:nvPr/>
          </p:nvSpPr>
          <p:spPr bwMode="auto">
            <a:xfrm>
              <a:off x="4693366" y="2027002"/>
              <a:ext cx="1897942"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sz="2800" dirty="0">
                <a:ea typeface="黑体" pitchFamily="49" charset="-122"/>
              </a:endParaRPr>
            </a:p>
          </p:txBody>
        </p:sp>
      </p:grpSp>
      <p:pic>
        <p:nvPicPr>
          <p:cNvPr id="78" name="Picture 2" descr="E:\水墨图表素材\53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9742" y="2900601"/>
            <a:ext cx="288972" cy="275456"/>
          </a:xfrm>
          <a:prstGeom prst="rect">
            <a:avLst/>
          </a:prstGeom>
          <a:noFill/>
          <a:extLst>
            <a:ext uri="{909E8E84-426E-40DD-AFC4-6F175D3DCCD1}">
              <a14:hiddenFill xmlns:a14="http://schemas.microsoft.com/office/drawing/2010/main">
                <a:solidFill>
                  <a:srgbClr val="FFFFFF"/>
                </a:solidFill>
              </a14:hiddenFill>
            </a:ext>
          </a:extLst>
        </p:spPr>
      </p:pic>
      <p:sp>
        <p:nvSpPr>
          <p:cNvPr id="81" name="Text Box 9"/>
          <p:cNvSpPr txBox="1">
            <a:spLocks noChangeArrowheads="1"/>
          </p:cNvSpPr>
          <p:nvPr/>
        </p:nvSpPr>
        <p:spPr bwMode="auto">
          <a:xfrm>
            <a:off x="2091690" y="2774950"/>
            <a:ext cx="27984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latin typeface="黑体" pitchFamily="49" charset="-122"/>
                <a:ea typeface="黑体" pitchFamily="49" charset="-122"/>
              </a:rPr>
              <a:t>1 Introduction and Evolution of the Calligraphy</a:t>
            </a:r>
            <a:endParaRPr lang="en-US" altLang="zh-CN" dirty="0">
              <a:latin typeface="黑体" pitchFamily="49" charset="-122"/>
              <a:ea typeface="黑体" pitchFamily="49" charset="-122"/>
            </a:endParaRPr>
          </a:p>
        </p:txBody>
      </p:sp>
      <p:sp>
        <p:nvSpPr>
          <p:cNvPr id="82" name="Line 10"/>
          <p:cNvSpPr>
            <a:spLocks noChangeShapeType="1"/>
          </p:cNvSpPr>
          <p:nvPr/>
        </p:nvSpPr>
        <p:spPr bwMode="auto">
          <a:xfrm>
            <a:off x="1944777" y="3053350"/>
            <a:ext cx="469774" cy="811674"/>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3" name="Text Box 12"/>
          <p:cNvSpPr txBox="1">
            <a:spLocks noChangeArrowheads="1"/>
          </p:cNvSpPr>
          <p:nvPr/>
        </p:nvSpPr>
        <p:spPr bwMode="auto">
          <a:xfrm>
            <a:off x="2677179" y="3833493"/>
            <a:ext cx="279845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latin typeface="黑体" pitchFamily="49" charset="-122"/>
                <a:ea typeface="黑体" pitchFamily="49" charset="-122"/>
              </a:rPr>
              <a:t>2 Representative Figures &amp; Masterpieces </a:t>
            </a:r>
            <a:endParaRPr lang="en-US" altLang="zh-CN" dirty="0">
              <a:latin typeface="黑体" pitchFamily="49" charset="-122"/>
              <a:ea typeface="黑体" pitchFamily="49" charset="-122"/>
            </a:endParaRPr>
          </a:p>
        </p:txBody>
      </p:sp>
      <p:pic>
        <p:nvPicPr>
          <p:cNvPr id="87" name="Picture 2" descr="E:\水墨图表素材\53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403" y="3865166"/>
            <a:ext cx="288972" cy="275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900" advClick="0" advTm="10244">
        <p14:warp dir="in"/>
      </p:transition>
    </mc:Choice>
    <mc:Fallback>
      <p:transition spd="slow" advClick="0" advTm="102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up)">
                                      <p:cBhvr>
                                        <p:cTn id="19" dur="500"/>
                                        <p:tgtEl>
                                          <p:spTgt spid="7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up)">
                                      <p:cBhvr>
                                        <p:cTn id="27" dur="500"/>
                                        <p:tgtEl>
                                          <p:spTgt spid="8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left)">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2" grpId="0" bldLvl="0" animBg="1"/>
      <p:bldP spid="8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4" name="Text Box 8"/>
          <p:cNvSpPr txBox="1">
            <a:spLocks noChangeArrowheads="1"/>
          </p:cNvSpPr>
          <p:nvPr/>
        </p:nvSpPr>
        <p:spPr bwMode="auto">
          <a:xfrm>
            <a:off x="2832040" y="2851218"/>
            <a:ext cx="3705919"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3000" dirty="0">
                <a:solidFill>
                  <a:srgbClr val="834039"/>
                </a:solidFill>
                <a:ea typeface="微软雅黑" pitchFamily="34" charset="-122"/>
              </a:rPr>
              <a:t>【</a:t>
            </a:r>
            <a:r>
              <a:rPr lang="zh-CN" altLang="en-US" sz="3000" dirty="0">
                <a:solidFill>
                  <a:srgbClr val="834039"/>
                </a:solidFill>
                <a:ea typeface="微软雅黑" pitchFamily="34" charset="-122"/>
              </a:rPr>
              <a:t>一</a:t>
            </a:r>
            <a:r>
              <a:rPr lang="en-US" altLang="zh-CN" sz="3000" dirty="0">
                <a:solidFill>
                  <a:srgbClr val="834039"/>
                </a:solidFill>
                <a:ea typeface="微软雅黑" pitchFamily="34" charset="-122"/>
              </a:rPr>
              <a:t>】Introduction and Evolution of the Chinese  Calligraphy</a:t>
            </a:r>
            <a:endParaRPr lang="zh-CN" altLang="en-US" sz="3000" dirty="0">
              <a:solidFill>
                <a:srgbClr val="834039"/>
              </a:solidFill>
              <a:ea typeface="微软雅黑"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498" y="1321746"/>
            <a:ext cx="1463043" cy="9144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3674">
        <p14:warp dir="in"/>
      </p:transition>
    </mc:Choice>
    <mc:Fallback>
      <p:transition spd="slow" advClick="0" advTm="36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1527325" cy="337185"/>
            <a:chOff x="568442" y="319364"/>
            <a:chExt cx="2036434" cy="449581"/>
          </a:xfrm>
        </p:grpSpPr>
        <p:sp>
          <p:nvSpPr>
            <p:cNvPr id="24" name="文本框 23"/>
            <p:cNvSpPr txBox="1"/>
            <p:nvPr/>
          </p:nvSpPr>
          <p:spPr>
            <a:xfrm>
              <a:off x="665958" y="319364"/>
              <a:ext cx="1861821" cy="449581"/>
            </a:xfrm>
            <a:prstGeom prst="rect">
              <a:avLst/>
            </a:prstGeom>
            <a:noFill/>
          </p:spPr>
          <p:txBody>
            <a:bodyPr wrap="none" rtlCol="0">
              <a:spAutoFit/>
            </a:bodyPr>
            <a:lstStyle/>
            <a:p>
              <a:r>
                <a:rPr lang="en-US" altLang="zh-CN" sz="1600" dirty="0">
                  <a:solidFill>
                    <a:srgbClr val="834039"/>
                  </a:solidFill>
                  <a:latin typeface="+mj-ea"/>
                  <a:ea typeface="+mj-ea"/>
                </a:rPr>
                <a:t>Introduction</a:t>
              </a:r>
              <a:r>
                <a:rPr lang="zh-CN" altLang="en-US" sz="1600" dirty="0">
                  <a:solidFill>
                    <a:srgbClr val="834039"/>
                  </a:solidFill>
                  <a:latin typeface="+mj-ea"/>
                  <a:ea typeface="+mj-ea"/>
                </a:rPr>
                <a:t> </a:t>
              </a:r>
              <a:endParaRPr lang="zh-CN" altLang="en-US" sz="1600" dirty="0">
                <a:solidFill>
                  <a:srgbClr val="834039"/>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latin typeface="+mj-ea"/>
                <a:ea typeface="+mj-ea"/>
              </a:endParaRPr>
            </a:p>
          </p:txBody>
        </p:sp>
        <p:sp>
          <p:nvSpPr>
            <p:cNvPr id="53" name="文本框 23"/>
            <p:cNvSpPr txBox="1"/>
            <p:nvPr/>
          </p:nvSpPr>
          <p:spPr>
            <a:xfrm>
              <a:off x="2306003" y="429775"/>
              <a:ext cx="298873" cy="326814"/>
            </a:xfrm>
            <a:prstGeom prst="rect">
              <a:avLst/>
            </a:prstGeom>
            <a:noFill/>
          </p:spPr>
          <p:txBody>
            <a:bodyPr wrap="none" rtlCol="0">
              <a:spAutoFit/>
            </a:bodyPr>
            <a:lstStyle/>
            <a:p>
              <a:r>
                <a:rPr lang="en-US" altLang="zh-CN" sz="1000" dirty="0">
                  <a:solidFill>
                    <a:srgbClr val="834039"/>
                  </a:solidFill>
                  <a:latin typeface="+mj-ea"/>
                  <a:ea typeface="+mj-ea"/>
                </a:rPr>
                <a:t> </a:t>
              </a:r>
              <a:endParaRPr lang="zh-CN" altLang="en-US" sz="1000" dirty="0">
                <a:latin typeface="+mj-ea"/>
                <a:ea typeface="+mj-ea"/>
              </a:endParaRPr>
            </a:p>
          </p:txBody>
        </p:sp>
      </p:grpSp>
      <p:pic>
        <p:nvPicPr>
          <p:cNvPr id="54" name="Picture 4" descr="E:\水墨图表素材\6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616" y="1478549"/>
            <a:ext cx="7056784" cy="1008112"/>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9"/>
          <p:cNvSpPr txBox="1">
            <a:spLocks noChangeArrowheads="1"/>
          </p:cNvSpPr>
          <p:nvPr/>
        </p:nvSpPr>
        <p:spPr bwMode="auto">
          <a:xfrm>
            <a:off x="2108448" y="1496834"/>
            <a:ext cx="289560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90204" pitchFamily="34" charset="0"/>
              </a:defRPr>
            </a:lvl1pPr>
            <a:lvl2pPr marL="742950" indent="-285750" eaLnBrk="0" hangingPunct="0">
              <a:defRPr>
                <a:solidFill>
                  <a:schemeClr val="tx1"/>
                </a:solidFill>
                <a:latin typeface="Arial" panose="020B0604020202090204" pitchFamily="34" charset="0"/>
              </a:defRPr>
            </a:lvl2pPr>
            <a:lvl3pPr marL="1143000" indent="-228600" eaLnBrk="0" hangingPunct="0">
              <a:defRPr>
                <a:solidFill>
                  <a:schemeClr val="tx1"/>
                </a:solidFill>
                <a:latin typeface="Arial" panose="020B0604020202090204" pitchFamily="34" charset="0"/>
              </a:defRPr>
            </a:lvl3pPr>
            <a:lvl4pPr marL="1600200" indent="-228600" eaLnBrk="0" hangingPunct="0">
              <a:defRPr>
                <a:solidFill>
                  <a:schemeClr val="tx1"/>
                </a:solidFill>
                <a:latin typeface="Arial" panose="020B0604020202090204" pitchFamily="34" charset="0"/>
              </a:defRPr>
            </a:lvl4pPr>
            <a:lvl5pPr marL="2057400" indent="-228600" eaLnBrk="0" hangingPunct="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pPr eaLnBrk="1" hangingPunct="1">
              <a:spcBef>
                <a:spcPct val="50000"/>
              </a:spcBef>
            </a:pPr>
            <a:r>
              <a:rPr lang="en-US" altLang="zh-CN" sz="2000" dirty="0">
                <a:solidFill>
                  <a:schemeClr val="bg1"/>
                </a:solidFill>
                <a:ea typeface="方正硬笔楷书简体" panose="03000509000000000000" pitchFamily="65" charset="-122"/>
              </a:rPr>
              <a:t>1</a:t>
            </a:r>
            <a:r>
              <a:rPr lang="zh-CN" altLang="en-US" sz="2000" dirty="0">
                <a:solidFill>
                  <a:schemeClr val="bg1"/>
                </a:solidFill>
                <a:ea typeface="方正硬笔楷书简体" panose="03000509000000000000" pitchFamily="65" charset="-122"/>
              </a:rPr>
              <a:t> </a:t>
            </a:r>
            <a:r>
              <a:rPr lang="en-US" altLang="zh-CN" sz="2000" dirty="0">
                <a:solidFill>
                  <a:schemeClr val="bg1"/>
                </a:solidFill>
                <a:ea typeface="方正硬笔楷书简体" panose="03000509000000000000" pitchFamily="65" charset="-122"/>
              </a:rPr>
              <a:t>What's the Chinese Calligraphy?</a:t>
            </a:r>
            <a:endParaRPr lang="en-US" altLang="zh-CN" sz="2000" dirty="0">
              <a:solidFill>
                <a:schemeClr val="bg1"/>
              </a:solidFill>
              <a:ea typeface="方正硬笔楷书简体" panose="03000509000000000000" pitchFamily="65" charset="-122"/>
            </a:endParaRPr>
          </a:p>
        </p:txBody>
      </p:sp>
      <p:pic>
        <p:nvPicPr>
          <p:cNvPr id="58" name="Picture 4" descr="E:\水墨图表素材\6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616" y="3388221"/>
            <a:ext cx="7056784" cy="1008112"/>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9"/>
          <p:cNvSpPr txBox="1">
            <a:spLocks noChangeArrowheads="1"/>
          </p:cNvSpPr>
          <p:nvPr/>
        </p:nvSpPr>
        <p:spPr bwMode="auto">
          <a:xfrm>
            <a:off x="2108448" y="3532236"/>
            <a:ext cx="289560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90204" pitchFamily="34" charset="0"/>
              </a:defRPr>
            </a:lvl1pPr>
            <a:lvl2pPr marL="742950" indent="-285750" eaLnBrk="0" hangingPunct="0">
              <a:defRPr>
                <a:solidFill>
                  <a:schemeClr val="tx1"/>
                </a:solidFill>
                <a:latin typeface="Arial" panose="020B0604020202090204" pitchFamily="34" charset="0"/>
              </a:defRPr>
            </a:lvl2pPr>
            <a:lvl3pPr marL="1143000" indent="-228600" eaLnBrk="0" hangingPunct="0">
              <a:defRPr>
                <a:solidFill>
                  <a:schemeClr val="tx1"/>
                </a:solidFill>
                <a:latin typeface="Arial" panose="020B0604020202090204" pitchFamily="34" charset="0"/>
              </a:defRPr>
            </a:lvl3pPr>
            <a:lvl4pPr marL="1600200" indent="-228600" eaLnBrk="0" hangingPunct="0">
              <a:defRPr>
                <a:solidFill>
                  <a:schemeClr val="tx1"/>
                </a:solidFill>
                <a:latin typeface="Arial" panose="020B0604020202090204" pitchFamily="34" charset="0"/>
              </a:defRPr>
            </a:lvl4pPr>
            <a:lvl5pPr marL="2057400" indent="-228600" eaLnBrk="0" hangingPunct="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pPr eaLnBrk="1" hangingPunct="1">
              <a:spcBef>
                <a:spcPct val="50000"/>
              </a:spcBef>
            </a:pPr>
            <a:r>
              <a:rPr lang="en-US" altLang="zh-CN" sz="2000" dirty="0">
                <a:solidFill>
                  <a:schemeClr val="bg1"/>
                </a:solidFill>
                <a:ea typeface="方正硬笔楷书简体" panose="03000509000000000000" pitchFamily="65" charset="-122"/>
              </a:rPr>
              <a:t>2 The Evolution of Chinese Calligraphy</a:t>
            </a:r>
            <a:r>
              <a:rPr lang="zh-CN" altLang="en-US" sz="2000" dirty="0">
                <a:solidFill>
                  <a:schemeClr val="bg1"/>
                </a:solidFill>
                <a:ea typeface="方正硬笔楷书简体" panose="03000509000000000000" pitchFamily="65" charset="-122"/>
              </a:rPr>
              <a:t> </a:t>
            </a:r>
            <a:endParaRPr lang="zh-CN" altLang="en-US" sz="2000" dirty="0">
              <a:solidFill>
                <a:schemeClr val="bg1"/>
              </a:solidFill>
              <a:ea typeface="方正硬笔楷书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2697">
        <p14:warp dir="in"/>
      </p:transition>
    </mc:Choice>
    <mc:Fallback>
      <p:transition spd="slow" advClick="0" advTm="26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500"/>
                                        <p:tgtEl>
                                          <p:spTgt spid="5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1568600" cy="337185"/>
            <a:chOff x="568442" y="319364"/>
            <a:chExt cx="2091468" cy="449581"/>
          </a:xfrm>
        </p:grpSpPr>
        <p:sp>
          <p:nvSpPr>
            <p:cNvPr id="24" name="文本框 23"/>
            <p:cNvSpPr txBox="1"/>
            <p:nvPr/>
          </p:nvSpPr>
          <p:spPr>
            <a:xfrm>
              <a:off x="665958" y="319364"/>
              <a:ext cx="1861821" cy="449581"/>
            </a:xfrm>
            <a:prstGeom prst="rect">
              <a:avLst/>
            </a:prstGeom>
            <a:noFill/>
          </p:spPr>
          <p:txBody>
            <a:bodyPr wrap="none" rtlCol="0">
              <a:spAutoFit/>
            </a:bodyPr>
            <a:lstStyle/>
            <a:p>
              <a:r>
                <a:rPr lang="en-US" altLang="zh-CN" sz="1600" dirty="0">
                  <a:solidFill>
                    <a:srgbClr val="834039"/>
                  </a:solidFill>
                  <a:latin typeface="+mj-ea"/>
                  <a:ea typeface="+mj-ea"/>
                </a:rPr>
                <a:t>Introduction</a:t>
              </a:r>
              <a:r>
                <a:rPr lang="zh-CN" altLang="en-US" sz="1600" dirty="0">
                  <a:solidFill>
                    <a:srgbClr val="834039"/>
                  </a:solidFill>
                  <a:latin typeface="+mj-ea"/>
                  <a:ea typeface="+mj-ea"/>
                </a:rPr>
                <a:t> </a:t>
              </a:r>
              <a:endParaRPr lang="zh-CN" altLang="en-US" sz="1600" dirty="0">
                <a:solidFill>
                  <a:srgbClr val="834039"/>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latin typeface="+mj-ea"/>
                <a:ea typeface="+mj-ea"/>
              </a:endParaRPr>
            </a:p>
          </p:txBody>
        </p:sp>
        <p:sp>
          <p:nvSpPr>
            <p:cNvPr id="53" name="文本框 23"/>
            <p:cNvSpPr txBox="1"/>
            <p:nvPr/>
          </p:nvSpPr>
          <p:spPr>
            <a:xfrm>
              <a:off x="2306003" y="429775"/>
              <a:ext cx="353907" cy="326814"/>
            </a:xfrm>
            <a:prstGeom prst="rect">
              <a:avLst/>
            </a:prstGeom>
            <a:noFill/>
          </p:spPr>
          <p:txBody>
            <a:bodyPr wrap="none" rtlCol="0">
              <a:spAutoFit/>
            </a:bodyPr>
            <a:lstStyle/>
            <a:p>
              <a:r>
                <a:rPr lang="en-US" altLang="zh-CN" sz="1000" dirty="0">
                  <a:solidFill>
                    <a:srgbClr val="834039"/>
                  </a:solidFill>
                  <a:latin typeface="+mj-ea"/>
                  <a:ea typeface="+mj-ea"/>
                </a:rPr>
                <a:t>  </a:t>
              </a:r>
              <a:endParaRPr lang="zh-CN" altLang="en-US" sz="1000" dirty="0">
                <a:latin typeface="+mj-ea"/>
                <a:ea typeface="+mj-ea"/>
              </a:endParaRPr>
            </a:p>
          </p:txBody>
        </p:sp>
      </p:grpSp>
      <p:sp>
        <p:nvSpPr>
          <p:cNvPr id="16" name="Text Box 19"/>
          <p:cNvSpPr txBox="1">
            <a:spLocks noChangeArrowheads="1"/>
          </p:cNvSpPr>
          <p:nvPr/>
        </p:nvSpPr>
        <p:spPr bwMode="auto">
          <a:xfrm>
            <a:off x="4144010" y="1629410"/>
            <a:ext cx="401193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defRPr>
            </a:lvl1pPr>
            <a:lvl2pPr marL="742950" indent="-285750" eaLnBrk="0" hangingPunct="0">
              <a:defRPr>
                <a:solidFill>
                  <a:schemeClr val="tx1"/>
                </a:solidFill>
                <a:latin typeface="Arial" panose="020B0604020202090204" pitchFamily="34" charset="0"/>
              </a:defRPr>
            </a:lvl2pPr>
            <a:lvl3pPr marL="1143000" indent="-228600" eaLnBrk="0" hangingPunct="0">
              <a:defRPr>
                <a:solidFill>
                  <a:schemeClr val="tx1"/>
                </a:solidFill>
                <a:latin typeface="Arial" panose="020B0604020202090204" pitchFamily="34" charset="0"/>
              </a:defRPr>
            </a:lvl3pPr>
            <a:lvl4pPr marL="1600200" indent="-228600" eaLnBrk="0" hangingPunct="0">
              <a:defRPr>
                <a:solidFill>
                  <a:schemeClr val="tx1"/>
                </a:solidFill>
                <a:latin typeface="Arial" panose="020B0604020202090204" pitchFamily="34" charset="0"/>
              </a:defRPr>
            </a:lvl4pPr>
            <a:lvl5pPr marL="2057400" indent="-228600" eaLnBrk="0" hangingPunct="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r>
              <a:rPr lang="zh-CN" altLang="en-US" sz="1600" dirty="0">
                <a:latin typeface="Calibri" pitchFamily="34" charset="0"/>
                <a:ea typeface="方正硬笔楷书简体" panose="03000509000000000000" pitchFamily="65" charset="-122"/>
              </a:rPr>
              <a:t>Calligraphy is regarded in China as either the art of writing or beautiful hand-writing  with the brush or the study of the rules and techniques of this art. As a school of traditional art, calligraphy occupies the same position as painting in the history of Chinese art and constitutes an indispensable part of the heritage of national culture. </a:t>
            </a:r>
            <a:endParaRPr lang="zh-CN" altLang="en-US" sz="1600" dirty="0">
              <a:latin typeface="Calibri" pitchFamily="34" charset="0"/>
              <a:ea typeface="方正硬笔楷书简体" panose="03000509000000000000" pitchFamily="65" charset="-122"/>
            </a:endParaRPr>
          </a:p>
        </p:txBody>
      </p:sp>
      <p:pic>
        <p:nvPicPr>
          <p:cNvPr id="20" name="Picture 2" descr="E:\水墨图表素材\24252 (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05106" y="994842"/>
            <a:ext cx="3451448" cy="3576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900" advClick="0" advTm="19613">
        <p14:warp dir="in"/>
      </p:transition>
    </mc:Choice>
    <mc:Fallback>
      <p:transition spd="slow" advClick="0" advTm="196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497" y="255399"/>
            <a:ext cx="4015217" cy="337185"/>
            <a:chOff x="568442" y="319364"/>
            <a:chExt cx="5353625" cy="449581"/>
          </a:xfrm>
        </p:grpSpPr>
        <p:sp>
          <p:nvSpPr>
            <p:cNvPr id="24" name="文本框 23"/>
            <p:cNvSpPr txBox="1"/>
            <p:nvPr/>
          </p:nvSpPr>
          <p:spPr>
            <a:xfrm>
              <a:off x="665958" y="319364"/>
              <a:ext cx="5256109" cy="449581"/>
            </a:xfrm>
            <a:prstGeom prst="rect">
              <a:avLst/>
            </a:prstGeom>
            <a:noFill/>
          </p:spPr>
          <p:txBody>
            <a:bodyPr wrap="none" rtlCol="0">
              <a:spAutoFit/>
            </a:bodyPr>
            <a:lstStyle/>
            <a:p>
              <a:r>
                <a:rPr lang="en-US" altLang="zh-CN" sz="1600" dirty="0">
                  <a:solidFill>
                    <a:srgbClr val="834039"/>
                  </a:solidFill>
                  <a:latin typeface="+mj-ea"/>
                  <a:ea typeface="+mj-ea"/>
                </a:rPr>
                <a:t>2 the Evolution of Chinese Calligraphy</a:t>
              </a:r>
              <a:r>
                <a:rPr lang="zh-CN" altLang="en-US" sz="1600" dirty="0">
                  <a:solidFill>
                    <a:srgbClr val="834039"/>
                  </a:solidFill>
                  <a:latin typeface="+mj-ea"/>
                  <a:ea typeface="+mj-ea"/>
                </a:rPr>
                <a:t> </a:t>
              </a:r>
              <a:endParaRPr lang="zh-CN" altLang="en-US" sz="1600" dirty="0">
                <a:solidFill>
                  <a:srgbClr val="834039"/>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latin typeface="+mj-ea"/>
                <a:ea typeface="+mj-ea"/>
              </a:endParaRPr>
            </a:p>
          </p:txBody>
        </p:sp>
      </p:gr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3498373">
            <a:off x="78740" y="732790"/>
            <a:ext cx="2692400" cy="2485390"/>
          </a:xfrm>
          <a:prstGeom prst="rect">
            <a:avLst/>
          </a:prstGeom>
        </p:spPr>
      </p:pic>
      <p:pic>
        <p:nvPicPr>
          <p:cNvPr id="7" name="Picture 16" descr="箭头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7877" y="1733031"/>
            <a:ext cx="457784" cy="4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11530" y="1436370"/>
            <a:ext cx="1243965" cy="829945"/>
          </a:xfrm>
          <a:prstGeom prst="rect">
            <a:avLst/>
          </a:prstGeom>
          <a:noFill/>
        </p:spPr>
        <p:txBody>
          <a:bodyPr wrap="square" rtlCol="0">
            <a:spAutoFit/>
          </a:bodyPr>
          <a:lstStyle/>
          <a:p>
            <a:pPr algn="ctr"/>
            <a:r>
              <a:rPr lang="en-US" altLang="zh-CN" sz="2400" b="1" dirty="0">
                <a:latin typeface="宋体" charset="0"/>
                <a:ea typeface="宋体" charset="0"/>
              </a:rPr>
              <a:t>the seal script</a:t>
            </a:r>
            <a:endParaRPr lang="en-US" altLang="zh-CN" sz="2400" b="1" dirty="0">
              <a:latin typeface="宋体" charset="0"/>
              <a:ea typeface="宋体"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3498373">
            <a:off x="2958465" y="804545"/>
            <a:ext cx="2494280" cy="2346960"/>
          </a:xfrm>
          <a:prstGeom prst="rect">
            <a:avLst/>
          </a:prstGeom>
        </p:spPr>
      </p:pic>
      <p:pic>
        <p:nvPicPr>
          <p:cNvPr id="10" name="Picture 16" descr="箭头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786" y="1738745"/>
            <a:ext cx="457784" cy="4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583305" y="1436370"/>
            <a:ext cx="1244600" cy="1198880"/>
          </a:xfrm>
          <a:prstGeom prst="rect">
            <a:avLst/>
          </a:prstGeom>
          <a:noFill/>
        </p:spPr>
        <p:txBody>
          <a:bodyPr wrap="square" rtlCol="0">
            <a:spAutoFit/>
          </a:bodyPr>
          <a:lstStyle/>
          <a:p>
            <a:pPr algn="ctr"/>
            <a:r>
              <a:rPr lang="en-US" altLang="zh-CN" sz="2400" b="1" dirty="0">
                <a:latin typeface="宋体" charset="0"/>
                <a:ea typeface="宋体" charset="0"/>
              </a:rPr>
              <a:t>the official script </a:t>
            </a:r>
            <a:endParaRPr lang="en-US" altLang="zh-CN" sz="2400" b="1" dirty="0">
              <a:latin typeface="宋体" charset="0"/>
              <a:ea typeface="宋体" charset="0"/>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3498373">
            <a:off x="5774690" y="875665"/>
            <a:ext cx="2406650" cy="2186940"/>
          </a:xfrm>
          <a:prstGeom prst="rect">
            <a:avLst/>
          </a:prstGeom>
        </p:spPr>
      </p:pic>
      <p:sp>
        <p:nvSpPr>
          <p:cNvPr id="13" name="TextBox 12"/>
          <p:cNvSpPr txBox="1"/>
          <p:nvPr/>
        </p:nvSpPr>
        <p:spPr>
          <a:xfrm>
            <a:off x="6149975" y="1553845"/>
            <a:ext cx="1780540" cy="829945"/>
          </a:xfrm>
          <a:prstGeom prst="rect">
            <a:avLst/>
          </a:prstGeom>
          <a:noFill/>
        </p:spPr>
        <p:txBody>
          <a:bodyPr wrap="square" rtlCol="0">
            <a:spAutoFit/>
          </a:bodyPr>
          <a:lstStyle/>
          <a:p>
            <a:pPr algn="ctr"/>
            <a:r>
              <a:rPr lang="en-US" altLang="zh-CN" sz="2400" b="1" dirty="0">
                <a:latin typeface="宋体" charset="0"/>
                <a:ea typeface="宋体" charset="0"/>
              </a:rPr>
              <a:t>the regular script</a:t>
            </a:r>
            <a:endParaRPr lang="en-US" altLang="zh-CN" sz="2400" b="1" dirty="0">
              <a:latin typeface="宋体" charset="0"/>
              <a:ea typeface="宋体" charset="0"/>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3498373">
            <a:off x="5826449" y="3349353"/>
            <a:ext cx="2073809" cy="1959381"/>
          </a:xfrm>
          <a:prstGeom prst="rect">
            <a:avLst/>
          </a:prstGeom>
        </p:spPr>
      </p:pic>
      <p:pic>
        <p:nvPicPr>
          <p:cNvPr id="4" name="Picture 16" descr="箭头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48991" y="2843645"/>
            <a:ext cx="457784" cy="4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p:nvPr/>
        </p:nvSpPr>
        <p:spPr>
          <a:xfrm>
            <a:off x="6134735" y="3928110"/>
            <a:ext cx="1685925" cy="829945"/>
          </a:xfrm>
          <a:prstGeom prst="rect">
            <a:avLst/>
          </a:prstGeom>
          <a:noFill/>
        </p:spPr>
        <p:txBody>
          <a:bodyPr wrap="square" rtlCol="0">
            <a:spAutoFit/>
          </a:bodyPr>
          <a:p>
            <a:pPr algn="ctr"/>
            <a:r>
              <a:rPr lang="en-US" altLang="zh-CN" sz="2400" b="1" dirty="0">
                <a:latin typeface="宋体" charset="0"/>
                <a:ea typeface="宋体" charset="0"/>
              </a:rPr>
              <a:t>the running script</a:t>
            </a:r>
            <a:endParaRPr lang="en-US" altLang="zh-CN" sz="2400" b="1" dirty="0">
              <a:latin typeface="宋体" charset="0"/>
              <a:ea typeface="宋体" charset="0"/>
            </a:endParaRPr>
          </a:p>
        </p:txBody>
      </p:sp>
      <p:pic>
        <p:nvPicPr>
          <p:cNvPr id="15" name="Picture 16" descr="箭头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027506" y="3881235"/>
            <a:ext cx="457784" cy="4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3498373">
            <a:off x="2612079" y="3268708"/>
            <a:ext cx="2073809" cy="1959381"/>
          </a:xfrm>
          <a:prstGeom prst="rect">
            <a:avLst/>
          </a:prstGeom>
        </p:spPr>
      </p:pic>
      <p:sp>
        <p:nvSpPr>
          <p:cNvPr id="18" name="TextBox 10"/>
          <p:cNvSpPr txBox="1"/>
          <p:nvPr/>
        </p:nvSpPr>
        <p:spPr>
          <a:xfrm>
            <a:off x="2806065" y="3833495"/>
            <a:ext cx="1685925" cy="829945"/>
          </a:xfrm>
          <a:prstGeom prst="rect">
            <a:avLst/>
          </a:prstGeom>
          <a:noFill/>
        </p:spPr>
        <p:txBody>
          <a:bodyPr wrap="square" rtlCol="0">
            <a:spAutoFit/>
          </a:bodyPr>
          <a:p>
            <a:pPr algn="ctr"/>
            <a:r>
              <a:rPr lang="en-US" altLang="zh-CN" sz="2400" b="1" dirty="0">
                <a:latin typeface="宋体" charset="0"/>
                <a:ea typeface="宋体" charset="0"/>
              </a:rPr>
              <a:t>the cursive script</a:t>
            </a:r>
            <a:endParaRPr lang="en-US" altLang="zh-CN" sz="2400" b="1" dirty="0">
              <a:latin typeface="宋体" charset="0"/>
              <a:ea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29022">
        <p14:warp dir="in"/>
      </p:transition>
    </mc:Choice>
    <mc:Fallback>
      <p:transition spd="slow" advClick="0" advTm="290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fltVal val="0"/>
                                          </p:val>
                                        </p:tav>
                                        <p:tav tm="100000">
                                          <p:val>
                                            <p:strVal val="#ppt_w"/>
                                          </p:val>
                                        </p:tav>
                                      </p:tavLst>
                                    </p:anim>
                                    <p:anim calcmode="lin" valueType="num">
                                      <p:cBhvr>
                                        <p:cTn id="68" dur="1000" fill="hold"/>
                                        <p:tgtEl>
                                          <p:spTgt spid="3"/>
                                        </p:tgtEl>
                                        <p:attrNameLst>
                                          <p:attrName>ppt_h</p:attrName>
                                        </p:attrNameLst>
                                      </p:cBhvr>
                                      <p:tavLst>
                                        <p:tav tm="0">
                                          <p:val>
                                            <p:fltVal val="0"/>
                                          </p:val>
                                        </p:tav>
                                        <p:tav tm="100000">
                                          <p:val>
                                            <p:strVal val="#ppt_h"/>
                                          </p:val>
                                        </p:tav>
                                      </p:tavLst>
                                    </p:anim>
                                    <p:anim calcmode="lin" valueType="num">
                                      <p:cBhvr>
                                        <p:cTn id="69" dur="1000" fill="hold"/>
                                        <p:tgtEl>
                                          <p:spTgt spid="3"/>
                                        </p:tgtEl>
                                        <p:attrNameLst>
                                          <p:attrName>style.rotation</p:attrName>
                                        </p:attrNameLst>
                                      </p:cBhvr>
                                      <p:tavLst>
                                        <p:tav tm="0">
                                          <p:val>
                                            <p:fltVal val="90"/>
                                          </p:val>
                                        </p:tav>
                                        <p:tav tm="100000">
                                          <p:val>
                                            <p:fltVal val="0"/>
                                          </p:val>
                                        </p:tav>
                                      </p:tavLst>
                                    </p:anim>
                                    <p:animEffect transition="in" filter="fade">
                                      <p:cBhvr>
                                        <p:cTn id="70" dur="10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0-#ppt_w/2"/>
                                          </p:val>
                                        </p:tav>
                                        <p:tav tm="100000">
                                          <p:val>
                                            <p:strVal val="#ppt_x"/>
                                          </p:val>
                                        </p:tav>
                                      </p:tavLst>
                                    </p:anim>
                                    <p:anim calcmode="lin" valueType="num">
                                      <p:cBhvr additive="base">
                                        <p:cTn id="7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0-#ppt_w/2"/>
                                          </p:val>
                                        </p:tav>
                                        <p:tav tm="100000">
                                          <p:val>
                                            <p:strVal val="#ppt_x"/>
                                          </p:val>
                                        </p:tav>
                                      </p:tavLst>
                                    </p:anim>
                                    <p:anim calcmode="lin" valueType="num">
                                      <p:cBhvr additive="base">
                                        <p:cTn id="8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0-#ppt_w/2"/>
                                          </p:val>
                                        </p:tav>
                                        <p:tav tm="100000">
                                          <p:val>
                                            <p:strVal val="#ppt_x"/>
                                          </p:val>
                                        </p:tav>
                                      </p:tavLst>
                                    </p:anim>
                                    <p:anim calcmode="lin" valueType="num">
                                      <p:cBhvr additive="base">
                                        <p:cTn id="8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1000" fill="hold"/>
                                        <p:tgtEl>
                                          <p:spTgt spid="17"/>
                                        </p:tgtEl>
                                        <p:attrNameLst>
                                          <p:attrName>ppt_w</p:attrName>
                                        </p:attrNameLst>
                                      </p:cBhvr>
                                      <p:tavLst>
                                        <p:tav tm="0">
                                          <p:val>
                                            <p:fltVal val="0"/>
                                          </p:val>
                                        </p:tav>
                                        <p:tav tm="100000">
                                          <p:val>
                                            <p:strVal val="#ppt_w"/>
                                          </p:val>
                                        </p:tav>
                                      </p:tavLst>
                                    </p:anim>
                                    <p:anim calcmode="lin" valueType="num">
                                      <p:cBhvr>
                                        <p:cTn id="94" dur="1000" fill="hold"/>
                                        <p:tgtEl>
                                          <p:spTgt spid="17"/>
                                        </p:tgtEl>
                                        <p:attrNameLst>
                                          <p:attrName>ppt_h</p:attrName>
                                        </p:attrNameLst>
                                      </p:cBhvr>
                                      <p:tavLst>
                                        <p:tav tm="0">
                                          <p:val>
                                            <p:fltVal val="0"/>
                                          </p:val>
                                        </p:tav>
                                        <p:tav tm="100000">
                                          <p:val>
                                            <p:strVal val="#ppt_h"/>
                                          </p:val>
                                        </p:tav>
                                      </p:tavLst>
                                    </p:anim>
                                    <p:anim calcmode="lin" valueType="num">
                                      <p:cBhvr>
                                        <p:cTn id="95" dur="1000" fill="hold"/>
                                        <p:tgtEl>
                                          <p:spTgt spid="17"/>
                                        </p:tgtEl>
                                        <p:attrNameLst>
                                          <p:attrName>style.rotation</p:attrName>
                                        </p:attrNameLst>
                                      </p:cBhvr>
                                      <p:tavLst>
                                        <p:tav tm="0">
                                          <p:val>
                                            <p:fltVal val="90"/>
                                          </p:val>
                                        </p:tav>
                                        <p:tav tm="100000">
                                          <p:val>
                                            <p:fltVal val="0"/>
                                          </p:val>
                                        </p:tav>
                                      </p:tavLst>
                                    </p:anim>
                                    <p:animEffect transition="in" filter="fade">
                                      <p:cBhvr>
                                        <p:cTn id="96" dur="10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additive="base">
                                        <p:cTn id="101" dur="500" fill="hold"/>
                                        <p:tgtEl>
                                          <p:spTgt spid="18"/>
                                        </p:tgtEl>
                                        <p:attrNameLst>
                                          <p:attrName>ppt_x</p:attrName>
                                        </p:attrNameLst>
                                      </p:cBhvr>
                                      <p:tavLst>
                                        <p:tav tm="0">
                                          <p:val>
                                            <p:strVal val="0-#ppt_w/2"/>
                                          </p:val>
                                        </p:tav>
                                        <p:tav tm="100000">
                                          <p:val>
                                            <p:strVal val="#ppt_x"/>
                                          </p:val>
                                        </p:tav>
                                      </p:tavLst>
                                    </p:anim>
                                    <p:anim calcmode="lin" valueType="num">
                                      <p:cBhvr additive="base">
                                        <p:cTn id="10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707380" y="-102235"/>
            <a:ext cx="3436620" cy="4170680"/>
          </a:xfrm>
          <a:prstGeom prst="rect">
            <a:avLst/>
          </a:prstGeom>
        </p:spPr>
      </p:pic>
      <p:pic>
        <p:nvPicPr>
          <p:cNvPr id="9" name="Picture 3" descr="墨圈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473719">
            <a:off x="374650" y="-139065"/>
            <a:ext cx="29908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42010" y="514350"/>
            <a:ext cx="1803400" cy="706755"/>
          </a:xfrm>
          <a:prstGeom prst="rect">
            <a:avLst/>
          </a:prstGeom>
          <a:noFill/>
        </p:spPr>
        <p:txBody>
          <a:bodyPr wrap="square" rtlCol="0">
            <a:spAutoFit/>
          </a:bodyPr>
          <a:p>
            <a:r>
              <a:rPr lang="en-US" altLang="zh-CN" sz="2500" b="1" dirty="0">
                <a:latin typeface="+mj-ea"/>
                <a:ea typeface="+mj-ea"/>
              </a:rPr>
              <a:t>   </a:t>
            </a:r>
            <a:r>
              <a:rPr lang="en-US" altLang="zh-CN" sz="4000" b="1" dirty="0">
                <a:latin typeface="+mj-ea"/>
                <a:ea typeface="+mj-ea"/>
              </a:rPr>
              <a:t> </a:t>
            </a:r>
            <a:r>
              <a:rPr lang="zh-CN" altLang="en-US" sz="4000" b="1" dirty="0">
                <a:latin typeface="+mj-ea"/>
                <a:ea typeface="+mj-ea"/>
              </a:rPr>
              <a:t>篆书</a:t>
            </a:r>
            <a:endParaRPr lang="zh-CN" altLang="en-US" sz="4000" b="1" dirty="0">
              <a:latin typeface="+mj-ea"/>
              <a:ea typeface="+mj-ea"/>
            </a:endParaRPr>
          </a:p>
        </p:txBody>
      </p:sp>
      <p:sp>
        <p:nvSpPr>
          <p:cNvPr id="3" name="TextBox 7"/>
          <p:cNvSpPr txBox="1"/>
          <p:nvPr/>
        </p:nvSpPr>
        <p:spPr>
          <a:xfrm>
            <a:off x="842010" y="1458595"/>
            <a:ext cx="2262505" cy="860425"/>
          </a:xfrm>
          <a:prstGeom prst="rect">
            <a:avLst/>
          </a:prstGeom>
          <a:noFill/>
        </p:spPr>
        <p:txBody>
          <a:bodyPr wrap="square" rtlCol="0">
            <a:spAutoFit/>
          </a:bodyPr>
          <a:lstStyle/>
          <a:p>
            <a:pPr algn="ctr"/>
            <a:r>
              <a:rPr lang="en-US" altLang="zh-CN" sz="2500" b="1" dirty="0">
                <a:latin typeface="+mj-ea"/>
                <a:ea typeface="+mj-ea"/>
              </a:rPr>
              <a:t>the seal script(</a:t>
            </a:r>
            <a:r>
              <a:rPr lang="en-US" altLang="zh-CN" sz="2500" b="1" i="1" dirty="0">
                <a:latin typeface="+mj-ea"/>
                <a:ea typeface="+mj-ea"/>
              </a:rPr>
              <a:t>zhuan</a:t>
            </a:r>
            <a:r>
              <a:rPr lang="en-US" altLang="zh-CN" sz="2500" b="1" dirty="0">
                <a:latin typeface="+mj-ea"/>
                <a:ea typeface="+mj-ea"/>
              </a:rPr>
              <a:t>)</a:t>
            </a:r>
            <a:endParaRPr lang="en-US" altLang="zh-CN" sz="2500" b="1" dirty="0">
              <a:latin typeface="+mj-ea"/>
              <a:ea typeface="+mj-ea"/>
            </a:endParaRPr>
          </a:p>
        </p:txBody>
      </p:sp>
      <p:sp>
        <p:nvSpPr>
          <p:cNvPr id="16" name="Text Box 19"/>
          <p:cNvSpPr txBox="1">
            <a:spLocks noChangeArrowheads="1"/>
          </p:cNvSpPr>
          <p:nvPr/>
        </p:nvSpPr>
        <p:spPr bwMode="auto">
          <a:xfrm>
            <a:off x="0" y="3042285"/>
            <a:ext cx="570738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defRPr>
            </a:lvl1pPr>
            <a:lvl2pPr marL="742950" indent="-285750" eaLnBrk="0" hangingPunct="0">
              <a:defRPr>
                <a:solidFill>
                  <a:schemeClr val="tx1"/>
                </a:solidFill>
                <a:latin typeface="Arial" panose="020B0604020202090204" pitchFamily="34" charset="0"/>
              </a:defRPr>
            </a:lvl2pPr>
            <a:lvl3pPr marL="1143000" indent="-228600" eaLnBrk="0" hangingPunct="0">
              <a:defRPr>
                <a:solidFill>
                  <a:schemeClr val="tx1"/>
                </a:solidFill>
                <a:latin typeface="Arial" panose="020B0604020202090204" pitchFamily="34" charset="0"/>
              </a:defRPr>
            </a:lvl3pPr>
            <a:lvl4pPr marL="1600200" indent="-228600" eaLnBrk="0" hangingPunct="0">
              <a:defRPr>
                <a:solidFill>
                  <a:schemeClr val="tx1"/>
                </a:solidFill>
                <a:latin typeface="Arial" panose="020B0604020202090204" pitchFamily="34" charset="0"/>
              </a:defRPr>
            </a:lvl4pPr>
            <a:lvl5pPr marL="2057400" indent="-228600" eaLnBrk="0" hangingPunct="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r>
              <a:rPr lang="zh-CN" altLang="en-US" sz="1600" dirty="0">
                <a:latin typeface="Calibri" pitchFamily="34" charset="0"/>
                <a:ea typeface="方正硬笔楷书简体" panose="03000509000000000000" pitchFamily="65" charset="-122"/>
              </a:rPr>
              <a:t>After unifying the country, the first emperor of Qin ordered Prime Minister Li Si to promote the seal script used in the Qin State during the Warring States era as the standard national script. Li then invented a new type of script: Xiao Zhuan (small seal script)</a:t>
            </a:r>
            <a:r>
              <a:rPr lang="en-US" altLang="zh-CN" sz="1600" dirty="0">
                <a:latin typeface="Calibri" pitchFamily="34" charset="0"/>
                <a:ea typeface="方正硬笔楷书简体" panose="03000509000000000000" pitchFamily="65" charset="-122"/>
              </a:rPr>
              <a:t>.</a:t>
            </a:r>
            <a:endParaRPr lang="en-US" altLang="zh-CN" sz="1600" dirty="0">
              <a:latin typeface="Calibri" pitchFamily="34" charset="0"/>
              <a:ea typeface="方正硬笔楷书简体" panose="03000509000000000000" pitchFamily="65" charset="-122"/>
            </a:endParaRPr>
          </a:p>
        </p:txBody>
      </p:sp>
    </p:spTree>
  </p:cSld>
  <p:clrMapOvr>
    <a:masterClrMapping/>
  </p:clrMapOvr>
  <p:transition advTm="255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3" descr="墨圈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6473719">
            <a:off x="753110" y="168910"/>
            <a:ext cx="2906395" cy="298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12850" y="851535"/>
            <a:ext cx="1803400" cy="706755"/>
          </a:xfrm>
          <a:prstGeom prst="rect">
            <a:avLst/>
          </a:prstGeom>
          <a:noFill/>
        </p:spPr>
        <p:txBody>
          <a:bodyPr wrap="square" rtlCol="0">
            <a:spAutoFit/>
          </a:bodyPr>
          <a:p>
            <a:r>
              <a:rPr lang="en-US" altLang="zh-CN" sz="2500" b="1" dirty="0">
                <a:latin typeface="+mj-ea"/>
                <a:ea typeface="+mj-ea"/>
              </a:rPr>
              <a:t>   </a:t>
            </a:r>
            <a:r>
              <a:rPr lang="en-US" altLang="zh-CN" sz="4000" b="1" dirty="0">
                <a:latin typeface="+mj-ea"/>
                <a:ea typeface="+mj-ea"/>
              </a:rPr>
              <a:t> </a:t>
            </a:r>
            <a:r>
              <a:rPr lang="zh-CN" altLang="en-US" sz="4000" b="1" dirty="0">
                <a:latin typeface="+mj-ea"/>
                <a:ea typeface="+mj-ea"/>
              </a:rPr>
              <a:t>隶书</a:t>
            </a:r>
            <a:endParaRPr lang="zh-CN" altLang="en-US" sz="4000" b="1" dirty="0">
              <a:latin typeface="+mj-ea"/>
              <a:ea typeface="+mj-ea"/>
            </a:endParaRPr>
          </a:p>
        </p:txBody>
      </p:sp>
      <p:sp>
        <p:nvSpPr>
          <p:cNvPr id="3" name="TextBox 7"/>
          <p:cNvSpPr txBox="1"/>
          <p:nvPr/>
        </p:nvSpPr>
        <p:spPr>
          <a:xfrm>
            <a:off x="1075055" y="1558290"/>
            <a:ext cx="2262505" cy="1245235"/>
          </a:xfrm>
          <a:prstGeom prst="rect">
            <a:avLst/>
          </a:prstGeom>
          <a:noFill/>
        </p:spPr>
        <p:txBody>
          <a:bodyPr wrap="square" rtlCol="0">
            <a:spAutoFit/>
          </a:bodyPr>
          <a:lstStyle/>
          <a:p>
            <a:pPr algn="ctr"/>
            <a:r>
              <a:rPr lang="en-US" altLang="zh-CN" sz="2500" b="1" dirty="0">
                <a:latin typeface="+mj-ea"/>
                <a:ea typeface="+mj-ea"/>
              </a:rPr>
              <a:t>the official or clerical script(</a:t>
            </a:r>
            <a:r>
              <a:rPr lang="en-US" altLang="zh-CN" sz="2500" b="1" i="1" dirty="0">
                <a:latin typeface="+mj-ea"/>
                <a:ea typeface="+mj-ea"/>
              </a:rPr>
              <a:t>li</a:t>
            </a:r>
            <a:r>
              <a:rPr lang="en-US" altLang="zh-CN" sz="2500" b="1" dirty="0">
                <a:latin typeface="+mj-ea"/>
                <a:ea typeface="+mj-ea"/>
              </a:rPr>
              <a:t>)</a:t>
            </a:r>
            <a:endParaRPr lang="en-US" altLang="zh-CN" sz="2500" b="1" dirty="0">
              <a:latin typeface="+mj-ea"/>
              <a:ea typeface="+mj-ea"/>
            </a:endParaRPr>
          </a:p>
        </p:txBody>
      </p:sp>
      <p:pic>
        <p:nvPicPr>
          <p:cNvPr id="4" name="图片 3"/>
          <p:cNvPicPr>
            <a:picLocks noChangeAspect="1"/>
          </p:cNvPicPr>
          <p:nvPr/>
        </p:nvPicPr>
        <p:blipFill>
          <a:blip r:embed="rId2"/>
          <a:stretch>
            <a:fillRect/>
          </a:stretch>
        </p:blipFill>
        <p:spPr>
          <a:xfrm>
            <a:off x="5706745" y="201930"/>
            <a:ext cx="2619375" cy="3957955"/>
          </a:xfrm>
          <a:prstGeom prst="rect">
            <a:avLst/>
          </a:prstGeom>
        </p:spPr>
      </p:pic>
      <p:sp>
        <p:nvSpPr>
          <p:cNvPr id="16" name="Text Box 19"/>
          <p:cNvSpPr txBox="1">
            <a:spLocks noChangeArrowheads="1"/>
          </p:cNvSpPr>
          <p:nvPr/>
        </p:nvSpPr>
        <p:spPr bwMode="auto">
          <a:xfrm>
            <a:off x="0" y="3042285"/>
            <a:ext cx="5707380"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defRPr>
            </a:lvl1pPr>
            <a:lvl2pPr marL="742950" indent="-285750" eaLnBrk="0" hangingPunct="0">
              <a:defRPr>
                <a:solidFill>
                  <a:schemeClr val="tx1"/>
                </a:solidFill>
                <a:latin typeface="Arial" panose="020B0604020202090204" pitchFamily="34" charset="0"/>
              </a:defRPr>
            </a:lvl2pPr>
            <a:lvl3pPr marL="1143000" indent="-228600" eaLnBrk="0" hangingPunct="0">
              <a:defRPr>
                <a:solidFill>
                  <a:schemeClr val="tx1"/>
                </a:solidFill>
                <a:latin typeface="Arial" panose="020B0604020202090204" pitchFamily="34" charset="0"/>
              </a:defRPr>
            </a:lvl3pPr>
            <a:lvl4pPr marL="1600200" indent="-228600" eaLnBrk="0" hangingPunct="0">
              <a:defRPr>
                <a:solidFill>
                  <a:schemeClr val="tx1"/>
                </a:solidFill>
                <a:latin typeface="Arial" panose="020B0604020202090204" pitchFamily="34" charset="0"/>
              </a:defRPr>
            </a:lvl4pPr>
            <a:lvl5pPr marL="2057400" indent="-228600" eaLnBrk="0" hangingPunct="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r>
              <a:rPr lang="zh-CN" altLang="en-US" sz="1600" dirty="0">
                <a:latin typeface="Calibri" pitchFamily="34" charset="0"/>
                <a:ea typeface="方正硬笔楷书简体" panose="03000509000000000000" pitchFamily="65" charset="-122"/>
              </a:rPr>
              <a:t>The Western Han and Eastern Han Dynasties are the climax of calligraphy. Lishu, or the clerical script, widely used then, followed some rules of the seal script, set the style of calligraphy for the later Wei, Jin, Southern, Northern, Sui and Tan</a:t>
            </a:r>
            <a:r>
              <a:rPr lang="en-US" altLang="zh-CN" sz="1600" dirty="0">
                <a:latin typeface="Calibri" pitchFamily="34" charset="0"/>
                <a:ea typeface="方正硬笔楷书简体" panose="03000509000000000000" pitchFamily="65" charset="-122"/>
              </a:rPr>
              <a:t>g</a:t>
            </a:r>
            <a:r>
              <a:rPr lang="zh-CN" altLang="en-US" sz="1600" dirty="0">
                <a:latin typeface="Calibri" pitchFamily="34" charset="0"/>
                <a:ea typeface="方正硬笔楷书简体" panose="03000509000000000000" pitchFamily="65" charset="-122"/>
              </a:rPr>
              <a:t> Dynasties, and led to other scripts. Since the Sui and Tang Dynasties, this official script has never been abolished although the regular script and the cursive script have prevailed, justifying its charm as art.</a:t>
            </a:r>
            <a:endParaRPr lang="zh-CN" altLang="en-US" sz="1600" dirty="0">
              <a:latin typeface="Calibri" pitchFamily="34" charset="0"/>
              <a:ea typeface="方正硬笔楷书简体" panose="03000509000000000000" pitchFamily="65" charset="-122"/>
            </a:endParaRPr>
          </a:p>
        </p:txBody>
      </p:sp>
    </p:spTree>
  </p:cSld>
  <p:clrMapOvr>
    <a:masterClrMapping/>
  </p:clrMapOvr>
  <p:transition advTm="454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3" descr="墨圈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6473719">
            <a:off x="226695" y="-158115"/>
            <a:ext cx="2997835" cy="299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8185" y="401320"/>
            <a:ext cx="1803400" cy="706755"/>
          </a:xfrm>
          <a:prstGeom prst="rect">
            <a:avLst/>
          </a:prstGeom>
          <a:noFill/>
        </p:spPr>
        <p:txBody>
          <a:bodyPr wrap="square" rtlCol="0">
            <a:spAutoFit/>
          </a:bodyPr>
          <a:p>
            <a:r>
              <a:rPr lang="en-US" altLang="zh-CN" sz="2500" b="1" dirty="0">
                <a:latin typeface="+mj-ea"/>
                <a:ea typeface="+mj-ea"/>
              </a:rPr>
              <a:t>   </a:t>
            </a:r>
            <a:r>
              <a:rPr lang="en-US" altLang="zh-CN" sz="4000" b="1" dirty="0">
                <a:latin typeface="+mj-ea"/>
                <a:ea typeface="+mj-ea"/>
              </a:rPr>
              <a:t> </a:t>
            </a:r>
            <a:r>
              <a:rPr lang="zh-CN" altLang="en-US" sz="4000" b="1" dirty="0">
                <a:latin typeface="+mj-ea"/>
                <a:ea typeface="+mj-ea"/>
              </a:rPr>
              <a:t>楷书</a:t>
            </a:r>
            <a:endParaRPr lang="zh-CN" altLang="en-US" sz="4000" b="1" dirty="0">
              <a:latin typeface="+mj-ea"/>
              <a:ea typeface="+mj-ea"/>
            </a:endParaRPr>
          </a:p>
        </p:txBody>
      </p:sp>
      <p:sp>
        <p:nvSpPr>
          <p:cNvPr id="3" name="TextBox 7"/>
          <p:cNvSpPr txBox="1"/>
          <p:nvPr/>
        </p:nvSpPr>
        <p:spPr>
          <a:xfrm>
            <a:off x="594360" y="1289050"/>
            <a:ext cx="2262505" cy="860425"/>
          </a:xfrm>
          <a:prstGeom prst="rect">
            <a:avLst/>
          </a:prstGeom>
          <a:noFill/>
        </p:spPr>
        <p:txBody>
          <a:bodyPr wrap="square" rtlCol="0">
            <a:spAutoFit/>
          </a:bodyPr>
          <a:lstStyle/>
          <a:p>
            <a:pPr algn="ctr"/>
            <a:r>
              <a:rPr lang="en-US" altLang="zh-CN" sz="2500" b="1" dirty="0">
                <a:latin typeface="+mj-ea"/>
                <a:ea typeface="+mj-ea"/>
              </a:rPr>
              <a:t>the regular script(</a:t>
            </a:r>
            <a:r>
              <a:rPr lang="en-US" altLang="zh-CN" sz="2500" b="1" i="1" dirty="0">
                <a:latin typeface="+mj-ea"/>
                <a:ea typeface="+mj-ea"/>
              </a:rPr>
              <a:t>kai</a:t>
            </a:r>
            <a:r>
              <a:rPr lang="en-US" altLang="zh-CN" sz="2500" b="1" dirty="0">
                <a:latin typeface="+mj-ea"/>
                <a:ea typeface="+mj-ea"/>
              </a:rPr>
              <a:t>)</a:t>
            </a:r>
            <a:endParaRPr lang="en-US" altLang="zh-CN" sz="2500" b="1" dirty="0">
              <a:latin typeface="+mj-ea"/>
              <a:ea typeface="+mj-ea"/>
            </a:endParaRPr>
          </a:p>
        </p:txBody>
      </p:sp>
      <p:pic>
        <p:nvPicPr>
          <p:cNvPr id="2" name="图片 1"/>
          <p:cNvPicPr>
            <a:picLocks noChangeAspect="1"/>
          </p:cNvPicPr>
          <p:nvPr/>
        </p:nvPicPr>
        <p:blipFill>
          <a:blip r:embed="rId2"/>
          <a:stretch>
            <a:fillRect/>
          </a:stretch>
        </p:blipFill>
        <p:spPr>
          <a:xfrm>
            <a:off x="5826125" y="154305"/>
            <a:ext cx="2976245" cy="4834255"/>
          </a:xfrm>
          <a:prstGeom prst="rect">
            <a:avLst/>
          </a:prstGeom>
        </p:spPr>
      </p:pic>
      <p:sp>
        <p:nvSpPr>
          <p:cNvPr id="16" name="Text Box 19"/>
          <p:cNvSpPr txBox="1">
            <a:spLocks noChangeArrowheads="1"/>
          </p:cNvSpPr>
          <p:nvPr/>
        </p:nvSpPr>
        <p:spPr bwMode="auto">
          <a:xfrm>
            <a:off x="0" y="2751455"/>
            <a:ext cx="582676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defRPr>
            </a:lvl1pPr>
            <a:lvl2pPr marL="742950" indent="-285750" eaLnBrk="0" hangingPunct="0">
              <a:defRPr>
                <a:solidFill>
                  <a:schemeClr val="tx1"/>
                </a:solidFill>
                <a:latin typeface="Arial" panose="020B0604020202090204" pitchFamily="34" charset="0"/>
              </a:defRPr>
            </a:lvl2pPr>
            <a:lvl3pPr marL="1143000" indent="-228600" eaLnBrk="0" hangingPunct="0">
              <a:defRPr>
                <a:solidFill>
                  <a:schemeClr val="tx1"/>
                </a:solidFill>
                <a:latin typeface="Arial" panose="020B0604020202090204" pitchFamily="34" charset="0"/>
              </a:defRPr>
            </a:lvl3pPr>
            <a:lvl4pPr marL="1600200" indent="-228600" eaLnBrk="0" hangingPunct="0">
              <a:defRPr>
                <a:solidFill>
                  <a:schemeClr val="tx1"/>
                </a:solidFill>
                <a:latin typeface="Arial" panose="020B0604020202090204" pitchFamily="34" charset="0"/>
              </a:defRPr>
            </a:lvl4pPr>
            <a:lvl5pPr marL="2057400" indent="-228600" eaLnBrk="0" hangingPunct="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r>
              <a:rPr lang="zh-CN" altLang="en-US" sz="1600" dirty="0">
                <a:latin typeface="Calibri" pitchFamily="34" charset="0"/>
                <a:ea typeface="方正硬笔楷书简体" panose="03000509000000000000" pitchFamily="65" charset="-122"/>
              </a:rPr>
              <a:t>Lishu was very close to and led to the appearance of kaishu - regular script. The oldest existing example of this dates back to the Wei Dynasty (220-265). The standard writing today is square in form, non-cursive and architectural in style. The characters consist of a number of strokes based on a total of eight kinds - the dot, the horizontal, the vertical, the hook, the rising, the left-falling, the right-falling and the bending strokes. Any aspirant for the status of calligrapher must start by learning to write a good hand in kaishu.</a:t>
            </a:r>
            <a:endParaRPr lang="zh-CN" altLang="en-US" sz="1600" dirty="0">
              <a:latin typeface="Calibri" pitchFamily="34" charset="0"/>
              <a:ea typeface="方正硬笔楷书简体" panose="03000509000000000000" pitchFamily="65" charset="-122"/>
            </a:endParaRPr>
          </a:p>
        </p:txBody>
      </p:sp>
    </p:spTree>
  </p:cSld>
  <p:clrMapOvr>
    <a:masterClrMapping/>
  </p:clrMapOvr>
  <p:transition advTm="33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theme/theme1.xml><?xml version="1.0" encoding="utf-8"?>
<a:theme xmlns:a="http://schemas.openxmlformats.org/drawingml/2006/main" name="Office 主题">
  <a:themeElements>
    <a:clrScheme name="自定义 2788">
      <a:dk1>
        <a:srgbClr val="333333"/>
      </a:dk1>
      <a:lt1>
        <a:sysClr val="window" lastClr="FFFFFF"/>
      </a:lt1>
      <a:dk2>
        <a:srgbClr val="1D53A5"/>
      </a:dk2>
      <a:lt2>
        <a:srgbClr val="2160BD"/>
      </a:lt2>
      <a:accent1>
        <a:srgbClr val="5B9BD5"/>
      </a:accent1>
      <a:accent2>
        <a:srgbClr val="ED7D31"/>
      </a:accent2>
      <a:accent3>
        <a:srgbClr val="333333"/>
      </a:accent3>
      <a:accent4>
        <a:srgbClr val="FFC000"/>
      </a:accent4>
      <a:accent5>
        <a:srgbClr val="333333"/>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3535</Words>
  <Application>WPS 演示</Application>
  <PresentationFormat>全屏显示(16:9)</PresentationFormat>
  <Paragraphs>110</Paragraphs>
  <Slides>18</Slides>
  <Notes>39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方正书宋_GBK</vt:lpstr>
      <vt:lpstr>Wingdings</vt:lpstr>
      <vt:lpstr>方正硬笔楷书简体</vt:lpstr>
      <vt:lpstr>苹方-简</vt:lpstr>
      <vt:lpstr>Pristina</vt:lpstr>
      <vt:lpstr>方正黄草_GBK</vt:lpstr>
      <vt:lpstr>微软雅黑</vt:lpstr>
      <vt:lpstr>汉仪旗黑</vt:lpstr>
      <vt:lpstr>黑体</vt:lpstr>
      <vt:lpstr>Calibri</vt:lpstr>
      <vt:lpstr>Helvetica Neue</vt:lpstr>
      <vt:lpstr>宋体</vt:lpstr>
      <vt:lpstr>汉仪书宋二KW</vt:lpstr>
      <vt:lpstr>Arial Bold</vt:lpstr>
      <vt:lpstr>迷你简黄草</vt:lpstr>
      <vt:lpstr>Arial Unicode MS</vt:lpstr>
      <vt:lpstr>Arial Black</vt:lpstr>
      <vt:lpstr>汉仪中黑KW</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cuixiaofan</cp:lastModifiedBy>
  <cp:revision>17</cp:revision>
  <dcterms:created xsi:type="dcterms:W3CDTF">2022-05-09T02:33:50Z</dcterms:created>
  <dcterms:modified xsi:type="dcterms:W3CDTF">2022-05-09T02:33:50Z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2052-3.9.1.6204</vt:lpwstr>
  </property>
</Properties>
</file>