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7" r:id="rId2"/>
    <p:sldId id="258" r:id="rId3"/>
    <p:sldId id="260" r:id="rId4"/>
    <p:sldId id="275" r:id="rId5"/>
    <p:sldId id="267" r:id="rId6"/>
    <p:sldId id="268" r:id="rId7"/>
    <p:sldId id="277" r:id="rId8"/>
    <p:sldId id="285" r:id="rId9"/>
    <p:sldId id="261" r:id="rId10"/>
    <p:sldId id="284" r:id="rId11"/>
    <p:sldId id="281" r:id="rId12"/>
    <p:sldId id="282" r:id="rId13"/>
    <p:sldId id="283" r:id="rId14"/>
    <p:sldId id="286" r:id="rId15"/>
    <p:sldId id="279" r:id="rId16"/>
    <p:sldId id="280" r:id="rId17"/>
    <p:sldId id="263" r:id="rId18"/>
    <p:sldId id="287" r:id="rId19"/>
    <p:sldId id="276" r:id="rId20"/>
    <p:sldId id="278" r:id="rId21"/>
    <p:sldId id="269"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802" y="49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B0E43-4F98-4F4F-88B0-CCA87E35565B}" type="datetimeFigureOut">
              <a:rPr lang="zh-CN" altLang="en-US" smtClean="0"/>
              <a:t>2023/3/4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24932-C245-40FA-86B2-3D30537D3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8D27B-E815-4753-954E-4EF61E0D52DF}"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8D27B-E815-4753-954E-4EF61E0D52DF}" type="slidenum">
              <a:rPr lang="zh-CN" altLang="en-US" smtClean="0"/>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8D27B-E815-4753-954E-4EF61E0D52DF}" type="slidenum">
              <a:rPr lang="zh-CN" altLang="en-US" smtClean="0"/>
              <a:t>10</a:t>
            </a:fld>
            <a:endParaRPr lang="zh-CN" altLang="en-US"/>
          </a:p>
        </p:txBody>
      </p:sp>
    </p:spTree>
    <p:extLst>
      <p:ext uri="{BB962C8B-B14F-4D97-AF65-F5344CB8AC3E}">
        <p14:creationId xmlns:p14="http://schemas.microsoft.com/office/powerpoint/2010/main" val="425460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8D27B-E815-4753-954E-4EF61E0D52DF}" type="slidenum">
              <a:rPr lang="zh-CN" altLang="en-US" smtClean="0"/>
              <a:t>11</a:t>
            </a:fld>
            <a:endParaRPr lang="zh-CN" altLang="en-US"/>
          </a:p>
        </p:txBody>
      </p:sp>
    </p:spTree>
    <p:extLst>
      <p:ext uri="{BB962C8B-B14F-4D97-AF65-F5344CB8AC3E}">
        <p14:creationId xmlns:p14="http://schemas.microsoft.com/office/powerpoint/2010/main" val="395279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8D27B-E815-4753-954E-4EF61E0D52DF}" type="slidenum">
              <a:rPr lang="zh-CN" altLang="en-US" smtClean="0"/>
              <a:t>12</a:t>
            </a:fld>
            <a:endParaRPr lang="zh-CN" altLang="en-US"/>
          </a:p>
        </p:txBody>
      </p:sp>
    </p:spTree>
    <p:extLst>
      <p:ext uri="{BB962C8B-B14F-4D97-AF65-F5344CB8AC3E}">
        <p14:creationId xmlns:p14="http://schemas.microsoft.com/office/powerpoint/2010/main" val="293195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58D27B-E815-4753-954E-4EF61E0D52DF}" type="slidenum">
              <a:rPr lang="zh-CN" altLang="en-US" smtClean="0"/>
              <a:t>13</a:t>
            </a:fld>
            <a:endParaRPr lang="zh-CN" altLang="en-US"/>
          </a:p>
        </p:txBody>
      </p:sp>
    </p:spTree>
    <p:extLst>
      <p:ext uri="{BB962C8B-B14F-4D97-AF65-F5344CB8AC3E}">
        <p14:creationId xmlns:p14="http://schemas.microsoft.com/office/powerpoint/2010/main" val="396349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C4A93F0-6EF2-45D8-BBF2-8A85F494E642}"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D4506E-FBA7-4AB5-A7E5-9A9A1E4FDFF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4A93F0-6EF2-45D8-BBF2-8A85F494E642}"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D4506E-FBA7-4AB5-A7E5-9A9A1E4FDFF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4A93F0-6EF2-45D8-BBF2-8A85F494E642}"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D4506E-FBA7-4AB5-A7E5-9A9A1E4FDFF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C4A93F0-6EF2-45D8-BBF2-8A85F494E642}"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D4506E-FBA7-4AB5-A7E5-9A9A1E4FDFF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C4A93F0-6EF2-45D8-BBF2-8A85F494E642}" type="datetimeFigureOut">
              <a:rPr lang="zh-CN" altLang="en-US" smtClean="0"/>
              <a:t>2023/3/4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D4506E-FBA7-4AB5-A7E5-9A9A1E4FDFF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C4A93F0-6EF2-45D8-BBF2-8A85F494E642}" type="datetimeFigureOut">
              <a:rPr lang="zh-CN" altLang="en-US" smtClean="0"/>
              <a:t>2023/3/4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D4506E-FBA7-4AB5-A7E5-9A9A1E4FDFF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C4A93F0-6EF2-45D8-BBF2-8A85F494E642}" type="datetimeFigureOut">
              <a:rPr lang="zh-CN" altLang="en-US" smtClean="0"/>
              <a:t>2023/3/4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D4506E-FBA7-4AB5-A7E5-9A9A1E4FDFF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4A93F0-6EF2-45D8-BBF2-8A85F494E642}" type="datetimeFigureOut">
              <a:rPr lang="zh-CN" altLang="en-US" smtClean="0"/>
              <a:t>2023/3/4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D4506E-FBA7-4AB5-A7E5-9A9A1E4FDFF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4A93F0-6EF2-45D8-BBF2-8A85F494E642}" type="datetimeFigureOut">
              <a:rPr lang="zh-CN" altLang="en-US" smtClean="0"/>
              <a:t>2023/3/4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D4506E-FBA7-4AB5-A7E5-9A9A1E4FDFF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C4A93F0-6EF2-45D8-BBF2-8A85F494E642}" type="datetimeFigureOut">
              <a:rPr lang="zh-CN" altLang="en-US" smtClean="0"/>
              <a:t>2023/3/4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D4506E-FBA7-4AB5-A7E5-9A9A1E4FDFF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C4A93F0-6EF2-45D8-BBF2-8A85F494E642}" type="datetimeFigureOut">
              <a:rPr lang="zh-CN" altLang="en-US" smtClean="0"/>
              <a:t>2023/3/4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D4506E-FBA7-4AB5-A7E5-9A9A1E4FDFF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A93F0-6EF2-45D8-BBF2-8A85F494E642}" type="datetimeFigureOut">
              <a:rPr lang="zh-CN" altLang="en-US" smtClean="0"/>
              <a:t>2023/3/4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4506E-FBA7-4AB5-A7E5-9A9A1E4FDFF4}" type="slidenum">
              <a:rPr lang="zh-CN" altLang="en-US" smtClean="0"/>
              <a:t>‹#›</a:t>
            </a:fld>
            <a:endParaRPr lang="zh-CN" altLang="en-US"/>
          </a:p>
        </p:txBody>
      </p:sp>
      <p:pic>
        <p:nvPicPr>
          <p:cNvPr id="7" name="图片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1" t="36585" r="36954" b="1"/>
          <a:stretch>
            <a:fillRect/>
          </a:stretch>
        </p:blipFill>
        <p:spPr>
          <a:xfrm>
            <a:off x="1" y="-29030"/>
            <a:ext cx="12192000" cy="68870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webp"/></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 y="-214009"/>
            <a:ext cx="12192000" cy="6846857"/>
          </a:xfrm>
          <a:prstGeom prst="rect">
            <a:avLst/>
          </a:prstGeom>
        </p:spPr>
      </p:pic>
      <p:sp>
        <p:nvSpPr>
          <p:cNvPr id="3" name="文本框 2"/>
          <p:cNvSpPr txBox="1"/>
          <p:nvPr/>
        </p:nvSpPr>
        <p:spPr>
          <a:xfrm>
            <a:off x="3077843" y="2712999"/>
            <a:ext cx="1000915" cy="2170323"/>
          </a:xfrm>
          <a:prstGeom prst="rect">
            <a:avLst/>
          </a:prstGeom>
          <a:noFill/>
        </p:spPr>
        <p:txBody>
          <a:bodyPr vert="wordArtVertRtl" wrap="square" rtlCol="0">
            <a:spAutoFit/>
          </a:bodyPr>
          <a:lstStyle/>
          <a:p>
            <a:r>
              <a:rPr lang="zh-CN" altLang="en-US" sz="4400" spc="600" dirty="0">
                <a:solidFill>
                  <a:schemeClr val="bg1"/>
                </a:solidFill>
                <a:latin typeface="文悦古典明朝体 (非商业使用) W5" pitchFamily="50" charset="-122"/>
                <a:ea typeface="文悦古典明朝体 (非商业使用) W5" pitchFamily="50" charset="-122"/>
              </a:rPr>
              <a:t>火锅</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349" y="2413682"/>
            <a:ext cx="252120" cy="246926"/>
          </a:xfrm>
          <a:prstGeom prst="rect">
            <a:avLst/>
          </a:prstGeom>
        </p:spPr>
      </p:pic>
      <p:sp>
        <p:nvSpPr>
          <p:cNvPr id="7" name="Freeform 5"/>
          <p:cNvSpPr/>
          <p:nvPr/>
        </p:nvSpPr>
        <p:spPr bwMode="auto">
          <a:xfrm>
            <a:off x="3316977" y="4618993"/>
            <a:ext cx="723401" cy="186198"/>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文本框 1">
            <a:extLst>
              <a:ext uri="{FF2B5EF4-FFF2-40B4-BE49-F238E27FC236}">
                <a16:creationId xmlns:a16="http://schemas.microsoft.com/office/drawing/2014/main" id="{683A2146-399B-DBB1-FDE0-44DF1672378A}"/>
              </a:ext>
            </a:extLst>
          </p:cNvPr>
          <p:cNvSpPr txBox="1"/>
          <p:nvPr/>
        </p:nvSpPr>
        <p:spPr>
          <a:xfrm>
            <a:off x="4078758" y="2205666"/>
            <a:ext cx="861774" cy="2677656"/>
          </a:xfrm>
          <a:prstGeom prst="rect">
            <a:avLst/>
          </a:prstGeom>
          <a:noFill/>
        </p:spPr>
        <p:txBody>
          <a:bodyPr vert="horz" wrap="square" rtlCol="0">
            <a:spAutoFit/>
          </a:bodyPr>
          <a:lstStyle/>
          <a:p>
            <a:r>
              <a:rPr lang="en-US" altLang="zh-CN" sz="2400" dirty="0">
                <a:solidFill>
                  <a:schemeClr val="bg1"/>
                </a:solidFill>
                <a:latin typeface="Cooper Black" panose="0208090404030B020404" pitchFamily="18" charset="0"/>
              </a:rPr>
              <a:t>H</a:t>
            </a:r>
          </a:p>
          <a:p>
            <a:r>
              <a:rPr lang="en-US" altLang="zh-CN" sz="2400" dirty="0">
                <a:solidFill>
                  <a:schemeClr val="bg1"/>
                </a:solidFill>
                <a:latin typeface="Cooper Black" panose="0208090404030B020404" pitchFamily="18" charset="0"/>
              </a:rPr>
              <a:t>O</a:t>
            </a:r>
          </a:p>
          <a:p>
            <a:r>
              <a:rPr lang="en-US" altLang="zh-CN" sz="2400" dirty="0">
                <a:solidFill>
                  <a:schemeClr val="bg1"/>
                </a:solidFill>
                <a:latin typeface="Cooper Black" panose="0208090404030B020404" pitchFamily="18" charset="0"/>
              </a:rPr>
              <a:t>T </a:t>
            </a:r>
          </a:p>
          <a:p>
            <a:endParaRPr lang="en-US" altLang="zh-CN" sz="2400" dirty="0">
              <a:solidFill>
                <a:schemeClr val="bg1"/>
              </a:solidFill>
              <a:latin typeface="Cooper Black" panose="0208090404030B020404" pitchFamily="18" charset="0"/>
            </a:endParaRPr>
          </a:p>
          <a:p>
            <a:r>
              <a:rPr lang="en-US" altLang="zh-CN" sz="2400" dirty="0">
                <a:solidFill>
                  <a:schemeClr val="bg1"/>
                </a:solidFill>
                <a:latin typeface="Cooper Black" panose="0208090404030B020404" pitchFamily="18" charset="0"/>
              </a:rPr>
              <a:t> P</a:t>
            </a:r>
          </a:p>
          <a:p>
            <a:r>
              <a:rPr lang="en-US" altLang="zh-CN" sz="2400" dirty="0">
                <a:solidFill>
                  <a:schemeClr val="bg1"/>
                </a:solidFill>
                <a:latin typeface="Cooper Black" panose="0208090404030B020404" pitchFamily="18" charset="0"/>
              </a:rPr>
              <a:t>O</a:t>
            </a:r>
          </a:p>
          <a:p>
            <a:r>
              <a:rPr lang="en-US" altLang="zh-CN" sz="2400" dirty="0">
                <a:solidFill>
                  <a:schemeClr val="bg1"/>
                </a:solidFill>
                <a:latin typeface="Cooper Black" panose="0208090404030B020404" pitchFamily="18" charset="0"/>
              </a:rPr>
              <a:t>T</a:t>
            </a:r>
            <a:endParaRPr lang="zh-CN" altLang="en-US" sz="2400" dirty="0">
              <a:solidFill>
                <a:schemeClr val="bg1"/>
              </a:solidFill>
              <a:latin typeface="Cooper Black" panose="0208090404030B020404" pitchFamily="18" charset="0"/>
            </a:endParaRPr>
          </a:p>
        </p:txBody>
      </p:sp>
      <p:pic>
        <p:nvPicPr>
          <p:cNvPr id="8" name="图片 7">
            <a:extLst>
              <a:ext uri="{FF2B5EF4-FFF2-40B4-BE49-F238E27FC236}">
                <a16:creationId xmlns:a16="http://schemas.microsoft.com/office/drawing/2014/main" id="{71E6A33A-DEC9-CD70-B11A-272C3454F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1" y="1022820"/>
            <a:ext cx="3232881" cy="5835180"/>
          </a:xfrm>
          <a:prstGeom prst="rect">
            <a:avLst/>
          </a:prstGeom>
        </p:spPr>
      </p:pic>
      <p:sp>
        <p:nvSpPr>
          <p:cNvPr id="9" name="文本框 8">
            <a:extLst>
              <a:ext uri="{FF2B5EF4-FFF2-40B4-BE49-F238E27FC236}">
                <a16:creationId xmlns:a16="http://schemas.microsoft.com/office/drawing/2014/main" id="{C819BC05-A679-5EB6-6695-9C8163B1EB0D}"/>
              </a:ext>
            </a:extLst>
          </p:cNvPr>
          <p:cNvSpPr txBox="1"/>
          <p:nvPr/>
        </p:nvSpPr>
        <p:spPr>
          <a:xfrm>
            <a:off x="8451923" y="6263516"/>
            <a:ext cx="4224760" cy="369332"/>
          </a:xfrm>
          <a:prstGeom prst="rect">
            <a:avLst/>
          </a:prstGeom>
          <a:noFill/>
        </p:spPr>
        <p:txBody>
          <a:bodyPr wrap="square" rtlCol="0">
            <a:spAutoFit/>
          </a:bodyPr>
          <a:lstStyle/>
          <a:p>
            <a:r>
              <a:rPr lang="en-US" altLang="zh-CN" dirty="0">
                <a:solidFill>
                  <a:schemeClr val="bg1"/>
                </a:solidFill>
                <a:latin typeface="仿宋" panose="02010609060101010101" pitchFamily="49" charset="-122"/>
                <a:ea typeface="仿宋" panose="02010609060101010101" pitchFamily="49" charset="-122"/>
              </a:rPr>
              <a:t>202130092042 Liu </a:t>
            </a:r>
            <a:r>
              <a:rPr lang="en-US" altLang="zh-CN" dirty="0" err="1">
                <a:solidFill>
                  <a:schemeClr val="bg1"/>
                </a:solidFill>
                <a:latin typeface="仿宋" panose="02010609060101010101" pitchFamily="49" charset="-122"/>
                <a:ea typeface="仿宋" panose="02010609060101010101" pitchFamily="49" charset="-122"/>
              </a:rPr>
              <a:t>Xinwen</a:t>
            </a:r>
            <a:r>
              <a:rPr lang="en-US" altLang="zh-CN" dirty="0">
                <a:solidFill>
                  <a:schemeClr val="bg1"/>
                </a:solidFill>
                <a:latin typeface="仿宋" panose="02010609060101010101" pitchFamily="49" charset="-122"/>
                <a:ea typeface="仿宋" panose="02010609060101010101" pitchFamily="49" charset="-122"/>
              </a:rPr>
              <a:t> </a:t>
            </a:r>
            <a:r>
              <a:rPr lang="zh-CN" altLang="en-US" dirty="0">
                <a:solidFill>
                  <a:schemeClr val="bg1"/>
                </a:solidFill>
                <a:latin typeface="仿宋" panose="02010609060101010101" pitchFamily="49" charset="-122"/>
                <a:ea typeface="仿宋" panose="02010609060101010101" pitchFamily="49" charset="-122"/>
              </a:rPr>
              <a:t>刘欣雯</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672810" y="2086547"/>
            <a:ext cx="3913067" cy="1451744"/>
          </a:xfrm>
          <a:prstGeom prst="rect">
            <a:avLst/>
          </a:prstGeom>
          <a:noFill/>
        </p:spPr>
        <p:txBody>
          <a:bodyPr wrap="square" rtlCol="0">
            <a:spAutoFit/>
          </a:bodyPr>
          <a:lstStyle/>
          <a:p>
            <a:pPr>
              <a:lnSpc>
                <a:spcPct val="200000"/>
              </a:lnSpc>
            </a:pPr>
            <a:r>
              <a:rPr lang="en-US" altLang="zh-CN" sz="2400" b="0" i="0" dirty="0">
                <a:solidFill>
                  <a:schemeClr val="bg1"/>
                </a:solidFill>
                <a:effectLst/>
                <a:latin typeface="arial" panose="020B0604020202020204" pitchFamily="34" charset="0"/>
              </a:rPr>
              <a:t>Old Beijing copper pot with instant-boiled meat</a:t>
            </a:r>
            <a:endParaRPr lang="zh-CN" altLang="en-US" sz="2400" dirty="0">
              <a:solidFill>
                <a:schemeClr val="bg1"/>
              </a:solidFill>
              <a:latin typeface="隶书" panose="02010509060101010101" pitchFamily="49" charset="-122"/>
              <a:ea typeface="隶书" panose="02010509060101010101" pitchFamily="49" charset="-122"/>
              <a:sym typeface="+mn-ea"/>
            </a:endParaRPr>
          </a:p>
        </p:txBody>
      </p:sp>
      <p:sp>
        <p:nvSpPr>
          <p:cNvPr id="22" name="文本框 21">
            <a:extLst>
              <a:ext uri="{FF2B5EF4-FFF2-40B4-BE49-F238E27FC236}">
                <a16:creationId xmlns:a16="http://schemas.microsoft.com/office/drawing/2014/main" id="{47AF0A1A-5697-C128-722B-84839645BD7A}"/>
              </a:ext>
            </a:extLst>
          </p:cNvPr>
          <p:cNvSpPr txBox="1"/>
          <p:nvPr/>
        </p:nvSpPr>
        <p:spPr>
          <a:xfrm>
            <a:off x="-514870" y="50377"/>
            <a:ext cx="3449662" cy="2369880"/>
          </a:xfrm>
          <a:prstGeom prst="rect">
            <a:avLst/>
          </a:prstGeom>
          <a:noFill/>
        </p:spPr>
        <p:txBody>
          <a:bodyPr vert="horz" wrap="squar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rPr>
              <a:t>Diversity</a:t>
            </a:r>
          </a:p>
          <a:p>
            <a:endParaRPr lang="en-US" altLang="zh-CN" sz="4400" spc="600" dirty="0">
              <a:solidFill>
                <a:schemeClr val="bg1"/>
              </a:solidFill>
              <a:latin typeface="文悦古典明朝体 (非商业使用) W5" pitchFamily="50" charset="-122"/>
              <a:ea typeface="文悦古典明朝体 (非商业使用) W5" pitchFamily="50" charset="-122"/>
            </a:endParaRPr>
          </a:p>
          <a:p>
            <a:endParaRPr lang="zh-CN" altLang="en-US" sz="4400" spc="600" dirty="0">
              <a:solidFill>
                <a:schemeClr val="bg1"/>
              </a:solidFill>
              <a:latin typeface="文悦古典明朝体 (非商业使用) W5" pitchFamily="50" charset="-122"/>
              <a:ea typeface="文悦古典明朝体 (非商业使用) W5" pitchFamily="50" charset="-122"/>
            </a:endParaRPr>
          </a:p>
        </p:txBody>
      </p:sp>
      <p:sp>
        <p:nvSpPr>
          <p:cNvPr id="23" name="Freeform 5">
            <a:extLst>
              <a:ext uri="{FF2B5EF4-FFF2-40B4-BE49-F238E27FC236}">
                <a16:creationId xmlns:a16="http://schemas.microsoft.com/office/drawing/2014/main" id="{8AC07ED7-41E2-7004-40B5-D19FE0184312}"/>
              </a:ext>
            </a:extLst>
          </p:cNvPr>
          <p:cNvSpPr/>
          <p:nvPr/>
        </p:nvSpPr>
        <p:spPr bwMode="auto">
          <a:xfrm>
            <a:off x="48235" y="1025644"/>
            <a:ext cx="3111323" cy="295261"/>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dirty="0"/>
          </a:p>
        </p:txBody>
      </p:sp>
      <p:pic>
        <p:nvPicPr>
          <p:cNvPr id="25" name="图片 24">
            <a:extLst>
              <a:ext uri="{FF2B5EF4-FFF2-40B4-BE49-F238E27FC236}">
                <a16:creationId xmlns:a16="http://schemas.microsoft.com/office/drawing/2014/main" id="{8366E308-E4C0-6F64-2364-9176C6AD9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38" y="1669110"/>
            <a:ext cx="3913067" cy="2934800"/>
          </a:xfrm>
          <a:prstGeom prst="rect">
            <a:avLst/>
          </a:prstGeom>
        </p:spPr>
      </p:pic>
      <p:pic>
        <p:nvPicPr>
          <p:cNvPr id="29" name="图片 28">
            <a:extLst>
              <a:ext uri="{FF2B5EF4-FFF2-40B4-BE49-F238E27FC236}">
                <a16:creationId xmlns:a16="http://schemas.microsoft.com/office/drawing/2014/main" id="{2F22E5BD-90CE-22DF-D5B5-DF019254D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9489" y="3538291"/>
            <a:ext cx="3913067" cy="2934800"/>
          </a:xfrm>
          <a:prstGeom prst="rect">
            <a:avLst/>
          </a:prstGeom>
        </p:spPr>
      </p:pic>
      <p:sp>
        <p:nvSpPr>
          <p:cNvPr id="30" name="文本框 29">
            <a:extLst>
              <a:ext uri="{FF2B5EF4-FFF2-40B4-BE49-F238E27FC236}">
                <a16:creationId xmlns:a16="http://schemas.microsoft.com/office/drawing/2014/main" id="{6A5187C4-F750-145B-48B8-6EBA5ABCF850}"/>
              </a:ext>
            </a:extLst>
          </p:cNvPr>
          <p:cNvSpPr txBox="1"/>
          <p:nvPr/>
        </p:nvSpPr>
        <p:spPr>
          <a:xfrm>
            <a:off x="2470887" y="5483222"/>
            <a:ext cx="4990121" cy="698268"/>
          </a:xfrm>
          <a:prstGeom prst="rect">
            <a:avLst/>
          </a:prstGeom>
          <a:noFill/>
        </p:spPr>
        <p:txBody>
          <a:bodyPr wrap="square" rtlCol="0">
            <a:spAutoFit/>
          </a:bodyPr>
          <a:lstStyle/>
          <a:p>
            <a:pPr>
              <a:lnSpc>
                <a:spcPct val="200000"/>
              </a:lnSpc>
            </a:pPr>
            <a:r>
              <a:rPr lang="en-US" altLang="zh-CN" sz="2400" dirty="0">
                <a:solidFill>
                  <a:schemeClr val="bg1"/>
                </a:solidFill>
                <a:latin typeface="隶书" panose="02010509060101010101" pitchFamily="49" charset="-122"/>
                <a:ea typeface="隶书" panose="02010509060101010101" pitchFamily="49" charset="-122"/>
                <a:sym typeface="+mn-ea"/>
              </a:rPr>
              <a:t>Hainan Coconut Chicken Hot Pot</a:t>
            </a:r>
            <a:endParaRPr lang="zh-CN" altLang="en-US" sz="2400" dirty="0">
              <a:solidFill>
                <a:schemeClr val="bg1"/>
              </a:solidFill>
              <a:latin typeface="隶书" panose="02010509060101010101" pitchFamily="49" charset="-122"/>
              <a:ea typeface="隶书" panose="02010509060101010101" pitchFamily="49" charset="-122"/>
              <a:sym typeface="+mn-ea"/>
            </a:endParaRPr>
          </a:p>
        </p:txBody>
      </p:sp>
    </p:spTree>
    <p:extLst>
      <p:ext uri="{BB962C8B-B14F-4D97-AF65-F5344CB8AC3E}">
        <p14:creationId xmlns:p14="http://schemas.microsoft.com/office/powerpoint/2010/main" val="634116345"/>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158945" y="1173274"/>
            <a:ext cx="5397165" cy="5130251"/>
          </a:xfrm>
          <a:prstGeom prst="rect">
            <a:avLst/>
          </a:prstGeom>
          <a:noFill/>
        </p:spPr>
        <p:txBody>
          <a:bodyPr wrap="square" rtlCol="0">
            <a:spAutoFit/>
          </a:bodyPr>
          <a:lstStyle/>
          <a:p>
            <a:pPr>
              <a:lnSpc>
                <a:spcPct val="200000"/>
              </a:lnSpc>
            </a:pPr>
            <a:r>
              <a:rPr lang="en-US" altLang="zh-CN" sz="2400" b="0" i="0" dirty="0">
                <a:solidFill>
                  <a:schemeClr val="bg1"/>
                </a:solidFill>
                <a:effectLst/>
                <a:latin typeface="Microsoft YaHei" panose="020B0503020204020204" pitchFamily="34" charset="-122"/>
                <a:ea typeface="Microsoft YaHei" panose="020B0503020204020204" pitchFamily="34" charset="-122"/>
              </a:rPr>
              <a:t>Lamb Spine Hot Pot </a:t>
            </a:r>
            <a:r>
              <a:rPr lang="zh-CN" altLang="en-US" sz="2400" b="0" i="0" dirty="0">
                <a:solidFill>
                  <a:schemeClr val="bg1"/>
                </a:solidFill>
                <a:effectLst/>
                <a:latin typeface="Microsoft YaHei" panose="020B0503020204020204" pitchFamily="34" charset="-122"/>
                <a:ea typeface="Microsoft YaHei" panose="020B0503020204020204" pitchFamily="34" charset="-122"/>
              </a:rPr>
              <a:t>羊蝎子火锅</a:t>
            </a:r>
            <a:endParaRPr lang="en-US" altLang="zh-CN" sz="2400" b="0" i="0" dirty="0">
              <a:solidFill>
                <a:schemeClr val="bg1"/>
              </a:solidFill>
              <a:effectLst/>
              <a:latin typeface="Microsoft YaHei" panose="020B0503020204020204" pitchFamily="34" charset="-122"/>
              <a:ea typeface="Microsoft YaHei" panose="020B0503020204020204" pitchFamily="34" charset="-122"/>
            </a:endParaRPr>
          </a:p>
          <a:p>
            <a:pPr>
              <a:lnSpc>
                <a:spcPct val="200000"/>
              </a:lnSpc>
            </a:pPr>
            <a:r>
              <a:rPr lang="zh-CN" altLang="en-US" sz="2400" dirty="0">
                <a:solidFill>
                  <a:schemeClr val="bg1"/>
                </a:solidFill>
                <a:latin typeface="隶书" panose="02010509060101010101" pitchFamily="49" charset="-122"/>
                <a:ea typeface="隶书" panose="02010509060101010101" pitchFamily="49" charset="-122"/>
                <a:sym typeface="+mn-ea"/>
              </a:rPr>
              <a:t>（</a:t>
            </a:r>
            <a:r>
              <a:rPr lang="en-US" altLang="zh-CN" sz="2400" dirty="0">
                <a:solidFill>
                  <a:schemeClr val="bg1"/>
                </a:solidFill>
                <a:latin typeface="隶书" panose="02010509060101010101" pitchFamily="49" charset="-122"/>
                <a:ea typeface="隶书" panose="02010509060101010101" pitchFamily="49" charset="-122"/>
                <a:sym typeface="+mn-ea"/>
              </a:rPr>
              <a:t>Scorpion is a dish made from a complete sheep vertebra with loin and spinal cord</a:t>
            </a:r>
            <a:r>
              <a:rPr lang="zh-CN" altLang="en-US" sz="2400" dirty="0">
                <a:solidFill>
                  <a:schemeClr val="bg1"/>
                </a:solidFill>
                <a:latin typeface="隶书" panose="02010509060101010101" pitchFamily="49" charset="-122"/>
                <a:ea typeface="隶书" panose="02010509060101010101" pitchFamily="49" charset="-122"/>
                <a:sym typeface="+mn-ea"/>
              </a:rPr>
              <a:t>（带里脊肉和脊髓的完整羊脊椎骨）</a:t>
            </a:r>
            <a:r>
              <a:rPr lang="en-US" altLang="zh-CN" sz="2400" dirty="0">
                <a:solidFill>
                  <a:schemeClr val="bg1"/>
                </a:solidFill>
                <a:latin typeface="隶书" panose="02010509060101010101" pitchFamily="49" charset="-122"/>
                <a:ea typeface="隶书" panose="02010509060101010101" pitchFamily="49" charset="-122"/>
                <a:sym typeface="+mn-ea"/>
              </a:rPr>
              <a:t>, which is commonly known as scorpion because of its resemblance to a scorpion.</a:t>
            </a:r>
            <a:endParaRPr lang="zh-CN" altLang="en-US" sz="2400" dirty="0">
              <a:solidFill>
                <a:schemeClr val="bg1"/>
              </a:solidFill>
              <a:latin typeface="隶书" panose="02010509060101010101" pitchFamily="49" charset="-122"/>
              <a:ea typeface="隶书" panose="02010509060101010101" pitchFamily="49" charset="-122"/>
              <a:sym typeface="+mn-ea"/>
            </a:endParaRPr>
          </a:p>
        </p:txBody>
      </p:sp>
      <p:sp>
        <p:nvSpPr>
          <p:cNvPr id="22" name="文本框 21">
            <a:extLst>
              <a:ext uri="{FF2B5EF4-FFF2-40B4-BE49-F238E27FC236}">
                <a16:creationId xmlns:a16="http://schemas.microsoft.com/office/drawing/2014/main" id="{47AF0A1A-5697-C128-722B-84839645BD7A}"/>
              </a:ext>
            </a:extLst>
          </p:cNvPr>
          <p:cNvSpPr txBox="1"/>
          <p:nvPr/>
        </p:nvSpPr>
        <p:spPr>
          <a:xfrm>
            <a:off x="-514870" y="50377"/>
            <a:ext cx="3449662" cy="2369880"/>
          </a:xfrm>
          <a:prstGeom prst="rect">
            <a:avLst/>
          </a:prstGeom>
          <a:noFill/>
        </p:spPr>
        <p:txBody>
          <a:bodyPr vert="horz" wrap="squar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rPr>
              <a:t>Diversity</a:t>
            </a:r>
          </a:p>
          <a:p>
            <a:endParaRPr lang="en-US" altLang="zh-CN" sz="4400" spc="600" dirty="0">
              <a:solidFill>
                <a:schemeClr val="bg1"/>
              </a:solidFill>
              <a:latin typeface="文悦古典明朝体 (非商业使用) W5" pitchFamily="50" charset="-122"/>
              <a:ea typeface="文悦古典明朝体 (非商业使用) W5" pitchFamily="50" charset="-122"/>
            </a:endParaRPr>
          </a:p>
          <a:p>
            <a:endParaRPr lang="zh-CN" altLang="en-US" sz="4400" spc="600" dirty="0">
              <a:solidFill>
                <a:schemeClr val="bg1"/>
              </a:solidFill>
              <a:latin typeface="文悦古典明朝体 (非商业使用) W5" pitchFamily="50" charset="-122"/>
              <a:ea typeface="文悦古典明朝体 (非商业使用) W5" pitchFamily="50" charset="-122"/>
            </a:endParaRPr>
          </a:p>
        </p:txBody>
      </p:sp>
      <p:sp>
        <p:nvSpPr>
          <p:cNvPr id="23" name="Freeform 5">
            <a:extLst>
              <a:ext uri="{FF2B5EF4-FFF2-40B4-BE49-F238E27FC236}">
                <a16:creationId xmlns:a16="http://schemas.microsoft.com/office/drawing/2014/main" id="{8AC07ED7-41E2-7004-40B5-D19FE0184312}"/>
              </a:ext>
            </a:extLst>
          </p:cNvPr>
          <p:cNvSpPr/>
          <p:nvPr/>
        </p:nvSpPr>
        <p:spPr bwMode="auto">
          <a:xfrm>
            <a:off x="48235" y="1025644"/>
            <a:ext cx="3111323" cy="295261"/>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dirty="0"/>
          </a:p>
        </p:txBody>
      </p:sp>
      <p:pic>
        <p:nvPicPr>
          <p:cNvPr id="3" name="图片 2">
            <a:extLst>
              <a:ext uri="{FF2B5EF4-FFF2-40B4-BE49-F238E27FC236}">
                <a16:creationId xmlns:a16="http://schemas.microsoft.com/office/drawing/2014/main" id="{B10A8951-139D-E3C4-797C-4955BFC9F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47" y="1802757"/>
            <a:ext cx="4386805" cy="3290104"/>
          </a:xfrm>
          <a:prstGeom prst="rect">
            <a:avLst/>
          </a:prstGeom>
        </p:spPr>
      </p:pic>
    </p:spTree>
    <p:extLst>
      <p:ext uri="{BB962C8B-B14F-4D97-AF65-F5344CB8AC3E}">
        <p14:creationId xmlns:p14="http://schemas.microsoft.com/office/powerpoint/2010/main" val="1544426383"/>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290845" y="1855053"/>
            <a:ext cx="4876305" cy="698268"/>
          </a:xfrm>
          <a:prstGeom prst="rect">
            <a:avLst/>
          </a:prstGeom>
          <a:noFill/>
        </p:spPr>
        <p:txBody>
          <a:bodyPr wrap="square" rtlCol="0">
            <a:spAutoFit/>
          </a:bodyPr>
          <a:lstStyle/>
          <a:p>
            <a:pPr>
              <a:lnSpc>
                <a:spcPct val="200000"/>
              </a:lnSpc>
            </a:pPr>
            <a:r>
              <a:rPr lang="en-US" altLang="zh-CN" sz="2400" dirty="0">
                <a:solidFill>
                  <a:schemeClr val="bg1"/>
                </a:solidFill>
                <a:latin typeface="隶书" panose="02010509060101010101" pitchFamily="49" charset="-122"/>
                <a:ea typeface="隶书" panose="02010509060101010101" pitchFamily="49" charset="-122"/>
                <a:sym typeface="+mn-ea"/>
              </a:rPr>
              <a:t>Yunnan Wild Mushroom Hot Pot</a:t>
            </a:r>
            <a:endParaRPr lang="zh-CN" altLang="en-US" sz="2400" dirty="0">
              <a:solidFill>
                <a:schemeClr val="bg1"/>
              </a:solidFill>
              <a:latin typeface="隶书" panose="02010509060101010101" pitchFamily="49" charset="-122"/>
              <a:ea typeface="隶书" panose="02010509060101010101" pitchFamily="49" charset="-122"/>
              <a:sym typeface="+mn-ea"/>
            </a:endParaRPr>
          </a:p>
        </p:txBody>
      </p:sp>
      <p:sp>
        <p:nvSpPr>
          <p:cNvPr id="22" name="文本框 21">
            <a:extLst>
              <a:ext uri="{FF2B5EF4-FFF2-40B4-BE49-F238E27FC236}">
                <a16:creationId xmlns:a16="http://schemas.microsoft.com/office/drawing/2014/main" id="{47AF0A1A-5697-C128-722B-84839645BD7A}"/>
              </a:ext>
            </a:extLst>
          </p:cNvPr>
          <p:cNvSpPr txBox="1"/>
          <p:nvPr/>
        </p:nvSpPr>
        <p:spPr>
          <a:xfrm>
            <a:off x="-514870" y="50377"/>
            <a:ext cx="3449662" cy="2369880"/>
          </a:xfrm>
          <a:prstGeom prst="rect">
            <a:avLst/>
          </a:prstGeom>
          <a:noFill/>
        </p:spPr>
        <p:txBody>
          <a:bodyPr vert="horz" wrap="squar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rPr>
              <a:t>Diversity</a:t>
            </a:r>
          </a:p>
          <a:p>
            <a:endParaRPr lang="en-US" altLang="zh-CN" sz="4400" spc="600" dirty="0">
              <a:solidFill>
                <a:schemeClr val="bg1"/>
              </a:solidFill>
              <a:latin typeface="文悦古典明朝体 (非商业使用) W5" pitchFamily="50" charset="-122"/>
              <a:ea typeface="文悦古典明朝体 (非商业使用) W5" pitchFamily="50" charset="-122"/>
            </a:endParaRPr>
          </a:p>
          <a:p>
            <a:endParaRPr lang="zh-CN" altLang="en-US" sz="4400" spc="600" dirty="0">
              <a:solidFill>
                <a:schemeClr val="bg1"/>
              </a:solidFill>
              <a:latin typeface="文悦古典明朝体 (非商业使用) W5" pitchFamily="50" charset="-122"/>
              <a:ea typeface="文悦古典明朝体 (非商业使用) W5" pitchFamily="50" charset="-122"/>
            </a:endParaRPr>
          </a:p>
        </p:txBody>
      </p:sp>
      <p:sp>
        <p:nvSpPr>
          <p:cNvPr id="23" name="Freeform 5">
            <a:extLst>
              <a:ext uri="{FF2B5EF4-FFF2-40B4-BE49-F238E27FC236}">
                <a16:creationId xmlns:a16="http://schemas.microsoft.com/office/drawing/2014/main" id="{8AC07ED7-41E2-7004-40B5-D19FE0184312}"/>
              </a:ext>
            </a:extLst>
          </p:cNvPr>
          <p:cNvSpPr/>
          <p:nvPr/>
        </p:nvSpPr>
        <p:spPr bwMode="auto">
          <a:xfrm>
            <a:off x="48235" y="1025644"/>
            <a:ext cx="3111323" cy="295261"/>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dirty="0"/>
          </a:p>
        </p:txBody>
      </p:sp>
      <p:pic>
        <p:nvPicPr>
          <p:cNvPr id="3" name="图片 2">
            <a:extLst>
              <a:ext uri="{FF2B5EF4-FFF2-40B4-BE49-F238E27FC236}">
                <a16:creationId xmlns:a16="http://schemas.microsoft.com/office/drawing/2014/main" id="{CEDC3C15-5853-0F24-7CEC-43D05CAD6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46" y="1668201"/>
            <a:ext cx="3642167" cy="2731625"/>
          </a:xfrm>
          <a:prstGeom prst="rect">
            <a:avLst/>
          </a:prstGeom>
        </p:spPr>
      </p:pic>
      <p:pic>
        <p:nvPicPr>
          <p:cNvPr id="5" name="图片 4">
            <a:extLst>
              <a:ext uri="{FF2B5EF4-FFF2-40B4-BE49-F238E27FC236}">
                <a16:creationId xmlns:a16="http://schemas.microsoft.com/office/drawing/2014/main" id="{33BFC4BD-7097-6385-C5C1-CDABB41E1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7960" y="3226442"/>
            <a:ext cx="4398380" cy="3298785"/>
          </a:xfrm>
          <a:prstGeom prst="rect">
            <a:avLst/>
          </a:prstGeom>
        </p:spPr>
      </p:pic>
      <p:sp>
        <p:nvSpPr>
          <p:cNvPr id="7" name="文本框 6">
            <a:extLst>
              <a:ext uri="{FF2B5EF4-FFF2-40B4-BE49-F238E27FC236}">
                <a16:creationId xmlns:a16="http://schemas.microsoft.com/office/drawing/2014/main" id="{D2028EA2-FCBB-7CD9-A79D-47A3DF7338F3}"/>
              </a:ext>
            </a:extLst>
          </p:cNvPr>
          <p:cNvSpPr txBox="1"/>
          <p:nvPr/>
        </p:nvSpPr>
        <p:spPr>
          <a:xfrm>
            <a:off x="2364130" y="5601523"/>
            <a:ext cx="6348714" cy="461665"/>
          </a:xfrm>
          <a:prstGeom prst="rect">
            <a:avLst/>
          </a:prstGeom>
          <a:noFill/>
        </p:spPr>
        <p:txBody>
          <a:bodyPr wrap="square">
            <a:spAutoFit/>
          </a:bodyPr>
          <a:lstStyle/>
          <a:p>
            <a:r>
              <a:rPr lang="zh-CN" altLang="en-US" sz="2400" dirty="0">
                <a:solidFill>
                  <a:schemeClr val="bg1"/>
                </a:solidFill>
                <a:latin typeface="隶书" panose="02010509060101010101" pitchFamily="49" charset="-122"/>
                <a:ea typeface="隶书" panose="02010509060101010101" pitchFamily="49" charset="-122"/>
              </a:rPr>
              <a:t>Cantonese Congee Hot Pot</a:t>
            </a:r>
          </a:p>
        </p:txBody>
      </p:sp>
    </p:spTree>
    <p:extLst>
      <p:ext uri="{BB962C8B-B14F-4D97-AF65-F5344CB8AC3E}">
        <p14:creationId xmlns:p14="http://schemas.microsoft.com/office/powerpoint/2010/main" val="1305823024"/>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975909" y="5238829"/>
            <a:ext cx="3913067" cy="713080"/>
          </a:xfrm>
          <a:prstGeom prst="rect">
            <a:avLst/>
          </a:prstGeom>
          <a:noFill/>
        </p:spPr>
        <p:txBody>
          <a:bodyPr wrap="square" rtlCol="0">
            <a:spAutoFit/>
          </a:bodyPr>
          <a:lstStyle/>
          <a:p>
            <a:pPr>
              <a:lnSpc>
                <a:spcPct val="200000"/>
              </a:lnSpc>
            </a:pPr>
            <a:r>
              <a:rPr lang="en-US" altLang="zh-CN" sz="2400" dirty="0">
                <a:solidFill>
                  <a:schemeClr val="bg1"/>
                </a:solidFill>
                <a:latin typeface="隶书" panose="02010509060101010101" pitchFamily="49" charset="-122"/>
                <a:ea typeface="隶书" panose="02010509060101010101" pitchFamily="49" charset="-122"/>
                <a:sym typeface="+mn-ea"/>
              </a:rPr>
              <a:t>Beef Hot Pot in </a:t>
            </a:r>
            <a:r>
              <a:rPr lang="en-US" altLang="zh-CN" sz="2400" dirty="0" err="1">
                <a:solidFill>
                  <a:schemeClr val="bg1"/>
                </a:solidFill>
                <a:latin typeface="隶书" panose="02010509060101010101" pitchFamily="49" charset="-122"/>
                <a:ea typeface="隶书" panose="02010509060101010101" pitchFamily="49" charset="-122"/>
                <a:sym typeface="+mn-ea"/>
              </a:rPr>
              <a:t>Chaoshan</a:t>
            </a:r>
            <a:endParaRPr lang="zh-CN" altLang="en-US" sz="2400" dirty="0">
              <a:solidFill>
                <a:schemeClr val="bg1"/>
              </a:solidFill>
              <a:latin typeface="隶书" panose="02010509060101010101" pitchFamily="49" charset="-122"/>
              <a:ea typeface="隶书" panose="02010509060101010101" pitchFamily="49" charset="-122"/>
              <a:sym typeface="+mn-ea"/>
            </a:endParaRPr>
          </a:p>
        </p:txBody>
      </p:sp>
      <p:sp>
        <p:nvSpPr>
          <p:cNvPr id="22" name="文本框 21">
            <a:extLst>
              <a:ext uri="{FF2B5EF4-FFF2-40B4-BE49-F238E27FC236}">
                <a16:creationId xmlns:a16="http://schemas.microsoft.com/office/drawing/2014/main" id="{47AF0A1A-5697-C128-722B-84839645BD7A}"/>
              </a:ext>
            </a:extLst>
          </p:cNvPr>
          <p:cNvSpPr txBox="1"/>
          <p:nvPr/>
        </p:nvSpPr>
        <p:spPr>
          <a:xfrm>
            <a:off x="-514870" y="50377"/>
            <a:ext cx="3449662" cy="2369880"/>
          </a:xfrm>
          <a:prstGeom prst="rect">
            <a:avLst/>
          </a:prstGeom>
          <a:noFill/>
        </p:spPr>
        <p:txBody>
          <a:bodyPr vert="horz" wrap="squar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rPr>
              <a:t>Diversity</a:t>
            </a:r>
          </a:p>
          <a:p>
            <a:endParaRPr lang="en-US" altLang="zh-CN" sz="4400" spc="600" dirty="0">
              <a:solidFill>
                <a:schemeClr val="bg1"/>
              </a:solidFill>
              <a:latin typeface="文悦古典明朝体 (非商业使用) W5" pitchFamily="50" charset="-122"/>
              <a:ea typeface="文悦古典明朝体 (非商业使用) W5" pitchFamily="50" charset="-122"/>
            </a:endParaRPr>
          </a:p>
          <a:p>
            <a:endParaRPr lang="zh-CN" altLang="en-US" sz="4400" spc="600" dirty="0">
              <a:solidFill>
                <a:schemeClr val="bg1"/>
              </a:solidFill>
              <a:latin typeface="文悦古典明朝体 (非商业使用) W5" pitchFamily="50" charset="-122"/>
              <a:ea typeface="文悦古典明朝体 (非商业使用) W5" pitchFamily="50" charset="-122"/>
            </a:endParaRPr>
          </a:p>
        </p:txBody>
      </p:sp>
      <p:sp>
        <p:nvSpPr>
          <p:cNvPr id="23" name="Freeform 5">
            <a:extLst>
              <a:ext uri="{FF2B5EF4-FFF2-40B4-BE49-F238E27FC236}">
                <a16:creationId xmlns:a16="http://schemas.microsoft.com/office/drawing/2014/main" id="{8AC07ED7-41E2-7004-40B5-D19FE0184312}"/>
              </a:ext>
            </a:extLst>
          </p:cNvPr>
          <p:cNvSpPr/>
          <p:nvPr/>
        </p:nvSpPr>
        <p:spPr bwMode="auto">
          <a:xfrm>
            <a:off x="48235" y="1025644"/>
            <a:ext cx="3111323" cy="295261"/>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dirty="0"/>
          </a:p>
        </p:txBody>
      </p:sp>
      <p:pic>
        <p:nvPicPr>
          <p:cNvPr id="3" name="图片 2">
            <a:extLst>
              <a:ext uri="{FF2B5EF4-FFF2-40B4-BE49-F238E27FC236}">
                <a16:creationId xmlns:a16="http://schemas.microsoft.com/office/drawing/2014/main" id="{E8700127-558E-3396-601F-B7650132F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74" y="1619171"/>
            <a:ext cx="3913067" cy="2934800"/>
          </a:xfrm>
          <a:prstGeom prst="rect">
            <a:avLst/>
          </a:prstGeom>
        </p:spPr>
      </p:pic>
      <p:pic>
        <p:nvPicPr>
          <p:cNvPr id="5" name="图片 4">
            <a:extLst>
              <a:ext uri="{FF2B5EF4-FFF2-40B4-BE49-F238E27FC236}">
                <a16:creationId xmlns:a16="http://schemas.microsoft.com/office/drawing/2014/main" id="{A79238D8-648C-263C-9600-519FD5B67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267" y="3086571"/>
            <a:ext cx="4718612" cy="3538959"/>
          </a:xfrm>
          <a:prstGeom prst="rect">
            <a:avLst/>
          </a:prstGeom>
        </p:spPr>
      </p:pic>
      <p:sp>
        <p:nvSpPr>
          <p:cNvPr id="6" name="文本框 5">
            <a:extLst>
              <a:ext uri="{FF2B5EF4-FFF2-40B4-BE49-F238E27FC236}">
                <a16:creationId xmlns:a16="http://schemas.microsoft.com/office/drawing/2014/main" id="{33A1A976-878B-9A18-DA1E-586DE7CEE9D7}"/>
              </a:ext>
            </a:extLst>
          </p:cNvPr>
          <p:cNvSpPr txBox="1"/>
          <p:nvPr/>
        </p:nvSpPr>
        <p:spPr>
          <a:xfrm>
            <a:off x="4466395" y="2273671"/>
            <a:ext cx="3913067" cy="713080"/>
          </a:xfrm>
          <a:prstGeom prst="rect">
            <a:avLst/>
          </a:prstGeom>
          <a:noFill/>
        </p:spPr>
        <p:txBody>
          <a:bodyPr wrap="square" rtlCol="0">
            <a:spAutoFit/>
          </a:bodyPr>
          <a:lstStyle/>
          <a:p>
            <a:pPr>
              <a:lnSpc>
                <a:spcPct val="200000"/>
              </a:lnSpc>
            </a:pPr>
            <a:r>
              <a:rPr lang="en-US" altLang="zh-CN" sz="2400" dirty="0">
                <a:solidFill>
                  <a:schemeClr val="bg1"/>
                </a:solidFill>
                <a:latin typeface="隶书" panose="02010509060101010101" pitchFamily="49" charset="-122"/>
                <a:ea typeface="隶书" panose="02010509060101010101" pitchFamily="49" charset="-122"/>
                <a:sym typeface="+mn-ea"/>
              </a:rPr>
              <a:t>Pork Belly Hot Pot</a:t>
            </a:r>
            <a:endParaRPr lang="zh-CN" altLang="en-US" sz="2400" dirty="0">
              <a:solidFill>
                <a:schemeClr val="bg1"/>
              </a:solidFill>
              <a:latin typeface="隶书" panose="02010509060101010101" pitchFamily="49" charset="-122"/>
              <a:ea typeface="隶书" panose="02010509060101010101" pitchFamily="49" charset="-122"/>
              <a:sym typeface="+mn-ea"/>
            </a:endParaRPr>
          </a:p>
        </p:txBody>
      </p:sp>
    </p:spTree>
    <p:extLst>
      <p:ext uri="{BB962C8B-B14F-4D97-AF65-F5344CB8AC3E}">
        <p14:creationId xmlns:p14="http://schemas.microsoft.com/office/powerpoint/2010/main" val="2191235700"/>
      </p:ext>
    </p:ext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1809059" y="1648140"/>
            <a:ext cx="3510206" cy="3437896"/>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531" y="305556"/>
            <a:ext cx="1221752" cy="469201"/>
          </a:xfrm>
          <a:prstGeom prst="rect">
            <a:avLst/>
          </a:prstGeom>
        </p:spPr>
      </p:pic>
      <p:sp>
        <p:nvSpPr>
          <p:cNvPr id="6" name="文本框 5">
            <a:extLst>
              <a:ext uri="{FF2B5EF4-FFF2-40B4-BE49-F238E27FC236}">
                <a16:creationId xmlns:a16="http://schemas.microsoft.com/office/drawing/2014/main" id="{20B18EDB-FF80-F6C1-32B1-4779CC6E1CFD}"/>
              </a:ext>
            </a:extLst>
          </p:cNvPr>
          <p:cNvSpPr txBox="1"/>
          <p:nvPr/>
        </p:nvSpPr>
        <p:spPr>
          <a:xfrm>
            <a:off x="2118166" y="3530806"/>
            <a:ext cx="9120852" cy="1015663"/>
          </a:xfrm>
          <a:prstGeom prst="rect">
            <a:avLst/>
          </a:prstGeom>
          <a:noFill/>
        </p:spPr>
        <p:txBody>
          <a:bodyPr wrap="square">
            <a:spAutoFit/>
          </a:bodyPr>
          <a:lstStyle/>
          <a:p>
            <a:r>
              <a:rPr lang="en-US" altLang="zh-CN" sz="6000" spc="600" dirty="0">
                <a:solidFill>
                  <a:schemeClr val="bg1"/>
                </a:solidFill>
                <a:latin typeface="华康宋体 Std W12" panose="02020C00000000000000" pitchFamily="18" charset="-122"/>
                <a:ea typeface="华康宋体 Std W12" panose="02020C00000000000000" pitchFamily="18" charset="-122"/>
                <a:cs typeface="+mn-ea"/>
              </a:rPr>
              <a:t>Culture of Hot Pot</a:t>
            </a:r>
            <a:endParaRPr lang="zh-CN" altLang="en-US" sz="6000" spc="600" dirty="0">
              <a:solidFill>
                <a:schemeClr val="bg1"/>
              </a:solidFill>
              <a:latin typeface="华康宋体 Std W12" panose="02020C00000000000000" pitchFamily="18" charset="-122"/>
              <a:ea typeface="华康宋体 Std W12" panose="02020C00000000000000" pitchFamily="18" charset="-122"/>
              <a:cs typeface="+mn-ea"/>
            </a:endParaRPr>
          </a:p>
        </p:txBody>
      </p:sp>
    </p:spTree>
    <p:extLst>
      <p:ext uri="{BB962C8B-B14F-4D97-AF65-F5344CB8AC3E}">
        <p14:creationId xmlns:p14="http://schemas.microsoft.com/office/powerpoint/2010/main" val="17370875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文本框 4"/>
          <p:cNvSpPr txBox="1"/>
          <p:nvPr>
            <p:custDataLst>
              <p:tags r:id="rId1"/>
            </p:custDataLst>
          </p:nvPr>
        </p:nvSpPr>
        <p:spPr>
          <a:xfrm>
            <a:off x="187134" y="431399"/>
            <a:ext cx="6692859" cy="1015663"/>
          </a:xfrm>
          <a:prstGeom prst="rect">
            <a:avLst/>
          </a:prstGeom>
          <a:noFill/>
        </p:spPr>
        <p:txBody>
          <a:bodyPr vert="horz" wrap="non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sym typeface="GJJZhiYi-M12S" panose="03000509000000000000" pitchFamily="65" charset="-122"/>
              </a:rPr>
              <a:t>The Culture in Hot Pot</a:t>
            </a:r>
            <a:endParaRPr lang="zh-CN" altLang="en-US" sz="6000" spc="600" dirty="0">
              <a:solidFill>
                <a:schemeClr val="bg1"/>
              </a:solidFill>
              <a:latin typeface="Freestyle Script" panose="030804020302050B0404" pitchFamily="66" charset="0"/>
              <a:ea typeface="隶书" panose="02010509060101010101" pitchFamily="49" charset="-122"/>
              <a:cs typeface="+mn-ea"/>
              <a:sym typeface="GJJZhiYi-M12S" panose="03000509000000000000" pitchFamily="65" charset="-122"/>
            </a:endParaRPr>
          </a:p>
        </p:txBody>
      </p:sp>
      <p:grpSp>
        <p:nvGrpSpPr>
          <p:cNvPr id="9" name="组合 11"/>
          <p:cNvGrpSpPr/>
          <p:nvPr/>
        </p:nvGrpSpPr>
        <p:grpSpPr>
          <a:xfrm flipH="1">
            <a:off x="466927" y="2548647"/>
            <a:ext cx="3287950" cy="2207105"/>
            <a:chOff x="8754" y="1931"/>
            <a:chExt cx="8217" cy="6726"/>
          </a:xfrm>
          <a:blipFill dpi="0" rotWithShape="1">
            <a:blip r:embed="rId3">
              <a:extLst>
                <a:ext uri="{28A0092B-C50C-407E-A947-70E740481C1C}">
                  <a14:useLocalDpi xmlns:a14="http://schemas.microsoft.com/office/drawing/2010/main" val="0"/>
                </a:ext>
              </a:extLst>
            </a:blip>
            <a:srcRect/>
            <a:stretch>
              <a:fillRect/>
            </a:stretch>
          </a:blipFill>
        </p:grpSpPr>
        <p:pic>
          <p:nvPicPr>
            <p:cNvPr id="11" name="图片 10" descr="8528e0e76cb9a69e0b6ae8259a484b30"/>
            <p:cNvPicPr>
              <a:picLocks noChangeAspect="1"/>
            </p:cNvPicPr>
            <p:nvPr/>
          </p:nvPicPr>
          <p:blipFill>
            <a:blip r:embed="rId4"/>
            <a:stretch>
              <a:fillRect/>
            </a:stretch>
          </p:blipFill>
          <p:spPr>
            <a:xfrm flipH="1">
              <a:off x="8754" y="1931"/>
              <a:ext cx="2135" cy="2105"/>
            </a:xfrm>
            <a:prstGeom prst="rect">
              <a:avLst/>
            </a:prstGeom>
            <a:grpFill/>
          </p:spPr>
        </p:pic>
        <p:grpSp>
          <p:nvGrpSpPr>
            <p:cNvPr id="12" name="组合 7"/>
            <p:cNvGrpSpPr/>
            <p:nvPr/>
          </p:nvGrpSpPr>
          <p:grpSpPr>
            <a:xfrm>
              <a:off x="10137" y="2597"/>
              <a:ext cx="6834" cy="6060"/>
              <a:chOff x="9606" y="2679"/>
              <a:chExt cx="6834" cy="6060"/>
            </a:xfrm>
            <a:grpFill/>
          </p:grpSpPr>
          <p:sp>
            <p:nvSpPr>
              <p:cNvPr id="13" name="矩形 12"/>
              <p:cNvSpPr/>
              <p:nvPr/>
            </p:nvSpPr>
            <p:spPr>
              <a:xfrm>
                <a:off x="960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4" name="矩形 13"/>
              <p:cNvSpPr/>
              <p:nvPr/>
            </p:nvSpPr>
            <p:spPr>
              <a:xfrm>
                <a:off x="1134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5" name="矩形 14"/>
              <p:cNvSpPr/>
              <p:nvPr/>
            </p:nvSpPr>
            <p:spPr>
              <a:xfrm>
                <a:off x="1308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6" name="矩形 15"/>
              <p:cNvSpPr/>
              <p:nvPr/>
            </p:nvSpPr>
            <p:spPr>
              <a:xfrm>
                <a:off x="1482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grpSp>
      <p:sp>
        <p:nvSpPr>
          <p:cNvPr id="3" name="文本框 2">
            <a:extLst>
              <a:ext uri="{FF2B5EF4-FFF2-40B4-BE49-F238E27FC236}">
                <a16:creationId xmlns:a16="http://schemas.microsoft.com/office/drawing/2014/main" id="{0D530901-8187-7FB5-BFE8-8CB1DAE22232}"/>
              </a:ext>
            </a:extLst>
          </p:cNvPr>
          <p:cNvSpPr txBox="1"/>
          <p:nvPr/>
        </p:nvSpPr>
        <p:spPr>
          <a:xfrm>
            <a:off x="3903562" y="2767192"/>
            <a:ext cx="7555374" cy="3346109"/>
          </a:xfrm>
          <a:prstGeom prst="rect">
            <a:avLst/>
          </a:prstGeom>
          <a:noFill/>
        </p:spPr>
        <p:txBody>
          <a:bodyPr wrap="square">
            <a:spAutoFit/>
          </a:bodyPr>
          <a:lstStyle/>
          <a:p>
            <a:pPr>
              <a:lnSpc>
                <a:spcPct val="150000"/>
              </a:lnSpc>
            </a:pPr>
            <a:r>
              <a:rPr lang="en-US" altLang="zh-CN" sz="2400" dirty="0">
                <a:solidFill>
                  <a:schemeClr val="bg1"/>
                </a:solidFill>
                <a:latin typeface="Century Gothic" panose="020B0502020202020204" pitchFamily="34" charset="0"/>
              </a:rPr>
              <a:t>Hot pot inside vegetables, noodles, beans, meat, seafood, all can be put into the pot, the meat and vegetarian mix, </a:t>
            </a:r>
            <a:r>
              <a:rPr lang="en-US" altLang="zh-CN" sz="2400" b="1" i="1" dirty="0">
                <a:solidFill>
                  <a:schemeClr val="bg1"/>
                </a:solidFill>
                <a:latin typeface="Century Gothic" panose="020B0502020202020204" pitchFamily="34" charset="0"/>
              </a:rPr>
              <a:t>seasoning inclusive of things</a:t>
            </a:r>
            <a:r>
              <a:rPr lang="en-US" altLang="zh-CN" sz="2400" dirty="0">
                <a:solidFill>
                  <a:schemeClr val="bg1"/>
                </a:solidFill>
                <a:latin typeface="Century Gothic" panose="020B0502020202020204" pitchFamily="34" charset="0"/>
              </a:rPr>
              <a:t>, the material does not distinguish between north and south, the symbol of the sea to accept all rivers, and the world.</a:t>
            </a:r>
            <a:r>
              <a:rPr lang="zh-CN" altLang="en-US" sz="2400" dirty="0">
                <a:solidFill>
                  <a:schemeClr val="bg1"/>
                </a:solidFill>
                <a:latin typeface="Century Gothic" panose="020B0502020202020204" pitchFamily="34" charset="0"/>
              </a:rPr>
              <a:t>（海纳百川，有容乃大）</a:t>
            </a:r>
          </a:p>
        </p:txBody>
      </p:sp>
      <p:sp>
        <p:nvSpPr>
          <p:cNvPr id="2" name="矩形 1">
            <a:extLst>
              <a:ext uri="{FF2B5EF4-FFF2-40B4-BE49-F238E27FC236}">
                <a16:creationId xmlns:a16="http://schemas.microsoft.com/office/drawing/2014/main" id="{26638F8E-A808-8295-6E8E-6D881EC963A3}"/>
              </a:ext>
            </a:extLst>
          </p:cNvPr>
          <p:cNvSpPr/>
          <p:nvPr/>
        </p:nvSpPr>
        <p:spPr>
          <a:xfrm>
            <a:off x="4534563" y="1447062"/>
            <a:ext cx="3390672" cy="1015663"/>
          </a:xfrm>
          <a:prstGeom prst="rect">
            <a:avLst/>
          </a:prstGeom>
          <a:noFill/>
        </p:spPr>
        <p:txBody>
          <a:bodyPr wrap="none" lIns="91440" tIns="45720" rIns="91440" bIns="45720">
            <a:spAutoFit/>
          </a:bodyPr>
          <a:lstStyle/>
          <a:p>
            <a:pPr algn="ctr"/>
            <a:r>
              <a:rPr lang="en-US" altLang="zh-CN" sz="6000" spc="600" dirty="0">
                <a:solidFill>
                  <a:schemeClr val="bg1"/>
                </a:solidFill>
                <a:latin typeface="Freestyle Script" panose="030804020302050B0404" pitchFamily="66" charset="0"/>
                <a:ea typeface="隶书" panose="02010509060101010101" pitchFamily="49" charset="-122"/>
                <a:cs typeface="+mn-ea"/>
              </a:rPr>
              <a:t>——inclusive</a:t>
            </a:r>
            <a:endParaRPr lang="zh-CN" altLang="en-US" sz="6000" spc="600" dirty="0">
              <a:solidFill>
                <a:schemeClr val="bg1"/>
              </a:solidFill>
              <a:latin typeface="Freestyle Script" panose="030804020302050B0404" pitchFamily="66" charset="0"/>
              <a:ea typeface="隶书" panose="02010509060101010101" pitchFamily="49" charset="-122"/>
              <a:cs typeface="+mn-ea"/>
            </a:endParaRPr>
          </a:p>
        </p:txBody>
      </p:sp>
    </p:spTree>
    <p:extLst>
      <p:ext uri="{BB962C8B-B14F-4D97-AF65-F5344CB8AC3E}">
        <p14:creationId xmlns:p14="http://schemas.microsoft.com/office/powerpoint/2010/main" val="6435999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文本框 4"/>
          <p:cNvSpPr txBox="1"/>
          <p:nvPr>
            <p:custDataLst>
              <p:tags r:id="rId1"/>
            </p:custDataLst>
          </p:nvPr>
        </p:nvSpPr>
        <p:spPr>
          <a:xfrm>
            <a:off x="187134" y="431399"/>
            <a:ext cx="6692859" cy="1015663"/>
          </a:xfrm>
          <a:prstGeom prst="rect">
            <a:avLst/>
          </a:prstGeom>
          <a:noFill/>
        </p:spPr>
        <p:txBody>
          <a:bodyPr vert="horz" wrap="non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sym typeface="GJJZhiYi-M12S" panose="03000509000000000000" pitchFamily="65" charset="-122"/>
              </a:rPr>
              <a:t>The Culture in Hot Pot</a:t>
            </a:r>
            <a:endParaRPr lang="zh-CN" altLang="en-US" sz="6000" spc="600" dirty="0">
              <a:solidFill>
                <a:schemeClr val="bg1"/>
              </a:solidFill>
              <a:latin typeface="Freestyle Script" panose="030804020302050B0404" pitchFamily="66" charset="0"/>
              <a:ea typeface="隶书" panose="02010509060101010101" pitchFamily="49" charset="-122"/>
              <a:cs typeface="+mn-ea"/>
              <a:sym typeface="GJJZhiYi-M12S" panose="03000509000000000000" pitchFamily="65" charset="-122"/>
            </a:endParaRPr>
          </a:p>
        </p:txBody>
      </p:sp>
      <p:grpSp>
        <p:nvGrpSpPr>
          <p:cNvPr id="9" name="组合 11"/>
          <p:cNvGrpSpPr/>
          <p:nvPr/>
        </p:nvGrpSpPr>
        <p:grpSpPr>
          <a:xfrm flipH="1">
            <a:off x="351180" y="4342723"/>
            <a:ext cx="3287950" cy="2207105"/>
            <a:chOff x="8754" y="1931"/>
            <a:chExt cx="8217" cy="6726"/>
          </a:xfrm>
          <a:blipFill dpi="0" rotWithShape="1">
            <a:blip r:embed="rId3">
              <a:extLst>
                <a:ext uri="{28A0092B-C50C-407E-A947-70E740481C1C}">
                  <a14:useLocalDpi xmlns:a14="http://schemas.microsoft.com/office/drawing/2010/main" val="0"/>
                </a:ext>
              </a:extLst>
            </a:blip>
            <a:srcRect/>
            <a:stretch>
              <a:fillRect/>
            </a:stretch>
          </a:blipFill>
        </p:grpSpPr>
        <p:pic>
          <p:nvPicPr>
            <p:cNvPr id="11" name="图片 10" descr="8528e0e76cb9a69e0b6ae8259a484b30"/>
            <p:cNvPicPr>
              <a:picLocks noChangeAspect="1"/>
            </p:cNvPicPr>
            <p:nvPr/>
          </p:nvPicPr>
          <p:blipFill>
            <a:blip r:embed="rId4"/>
            <a:stretch>
              <a:fillRect/>
            </a:stretch>
          </p:blipFill>
          <p:spPr>
            <a:xfrm flipH="1">
              <a:off x="8754" y="1931"/>
              <a:ext cx="2135" cy="2105"/>
            </a:xfrm>
            <a:prstGeom prst="rect">
              <a:avLst/>
            </a:prstGeom>
            <a:grpFill/>
          </p:spPr>
        </p:pic>
        <p:grpSp>
          <p:nvGrpSpPr>
            <p:cNvPr id="12" name="组合 7"/>
            <p:cNvGrpSpPr/>
            <p:nvPr/>
          </p:nvGrpSpPr>
          <p:grpSpPr>
            <a:xfrm>
              <a:off x="10137" y="2597"/>
              <a:ext cx="6834" cy="6060"/>
              <a:chOff x="9606" y="2679"/>
              <a:chExt cx="6834" cy="6060"/>
            </a:xfrm>
            <a:grpFill/>
          </p:grpSpPr>
          <p:sp>
            <p:nvSpPr>
              <p:cNvPr id="13" name="矩形 12"/>
              <p:cNvSpPr/>
              <p:nvPr/>
            </p:nvSpPr>
            <p:spPr>
              <a:xfrm>
                <a:off x="960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4" name="矩形 13"/>
              <p:cNvSpPr/>
              <p:nvPr/>
            </p:nvSpPr>
            <p:spPr>
              <a:xfrm>
                <a:off x="1134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5" name="矩形 14"/>
              <p:cNvSpPr/>
              <p:nvPr/>
            </p:nvSpPr>
            <p:spPr>
              <a:xfrm>
                <a:off x="1308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6" name="矩形 15"/>
              <p:cNvSpPr/>
              <p:nvPr/>
            </p:nvSpPr>
            <p:spPr>
              <a:xfrm>
                <a:off x="1482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grpSp>
      <p:sp>
        <p:nvSpPr>
          <p:cNvPr id="3" name="文本框 2">
            <a:extLst>
              <a:ext uri="{FF2B5EF4-FFF2-40B4-BE49-F238E27FC236}">
                <a16:creationId xmlns:a16="http://schemas.microsoft.com/office/drawing/2014/main" id="{0D530901-8187-7FB5-BFE8-8CB1DAE22232}"/>
              </a:ext>
            </a:extLst>
          </p:cNvPr>
          <p:cNvSpPr txBox="1"/>
          <p:nvPr/>
        </p:nvSpPr>
        <p:spPr>
          <a:xfrm>
            <a:off x="3639130" y="2096052"/>
            <a:ext cx="7555374" cy="4454104"/>
          </a:xfrm>
          <a:prstGeom prst="rect">
            <a:avLst/>
          </a:prstGeom>
          <a:noFill/>
        </p:spPr>
        <p:txBody>
          <a:bodyPr wrap="square">
            <a:spAutoFit/>
          </a:bodyPr>
          <a:lstStyle/>
          <a:p>
            <a:pPr>
              <a:lnSpc>
                <a:spcPct val="150000"/>
              </a:lnSpc>
            </a:pPr>
            <a:r>
              <a:rPr lang="en-US" altLang="zh-CN" sz="2400" dirty="0">
                <a:solidFill>
                  <a:schemeClr val="bg1"/>
                </a:solidFill>
                <a:latin typeface="Century Gothic" panose="020B0502020202020204" pitchFamily="34" charset="0"/>
              </a:rPr>
              <a:t>Hot pot's hot whirring, expressing intimacy, there is a hot and intimate emotions, hot pot's round, indicating reunion, eating hot pot, friends and relatives, countryside, men, women and children around the hot pot, raise a glass of wine, overflowing with a cordial and warm atmosphere, reflecting the </a:t>
            </a:r>
            <a:r>
              <a:rPr lang="en-US" altLang="zh-CN" sz="2400" b="1" i="1" dirty="0">
                <a:solidFill>
                  <a:schemeClr val="bg1"/>
                </a:solidFill>
                <a:latin typeface="Century Gothic" panose="020B0502020202020204" pitchFamily="34" charset="0"/>
              </a:rPr>
              <a:t>traditional Chinese culture of reunion.</a:t>
            </a:r>
            <a:endParaRPr lang="zh-CN" altLang="en-US" sz="2400" b="1" i="1" dirty="0">
              <a:solidFill>
                <a:schemeClr val="bg1"/>
              </a:solidFill>
              <a:latin typeface="Century Gothic" panose="020B0502020202020204" pitchFamily="34" charset="0"/>
            </a:endParaRPr>
          </a:p>
        </p:txBody>
      </p:sp>
      <p:sp>
        <p:nvSpPr>
          <p:cNvPr id="2" name="矩形 1">
            <a:extLst>
              <a:ext uri="{FF2B5EF4-FFF2-40B4-BE49-F238E27FC236}">
                <a16:creationId xmlns:a16="http://schemas.microsoft.com/office/drawing/2014/main" id="{DC33B8D4-7A5C-E4D2-C7BF-290014838CC0}"/>
              </a:ext>
            </a:extLst>
          </p:cNvPr>
          <p:cNvSpPr/>
          <p:nvPr/>
        </p:nvSpPr>
        <p:spPr>
          <a:xfrm>
            <a:off x="4747761" y="1447062"/>
            <a:ext cx="2964273" cy="1015663"/>
          </a:xfrm>
          <a:prstGeom prst="rect">
            <a:avLst/>
          </a:prstGeom>
          <a:noFill/>
        </p:spPr>
        <p:txBody>
          <a:bodyPr wrap="none" lIns="91440" tIns="45720" rIns="91440" bIns="45720">
            <a:spAutoFit/>
          </a:bodyPr>
          <a:lstStyle/>
          <a:p>
            <a:pPr algn="ctr"/>
            <a:r>
              <a:rPr lang="en-US" altLang="zh-CN" sz="6000" spc="600" dirty="0">
                <a:solidFill>
                  <a:schemeClr val="bg1"/>
                </a:solidFill>
                <a:latin typeface="Freestyle Script" panose="030804020302050B0404" pitchFamily="66" charset="0"/>
                <a:ea typeface="隶书" panose="02010509060101010101" pitchFamily="49" charset="-122"/>
                <a:cs typeface="+mn-ea"/>
              </a:rPr>
              <a:t>——reunion</a:t>
            </a:r>
            <a:endParaRPr lang="zh-CN" altLang="en-US" sz="6000" spc="600" dirty="0">
              <a:solidFill>
                <a:schemeClr val="bg1"/>
              </a:solidFill>
              <a:latin typeface="Freestyle Script" panose="030804020302050B0404" pitchFamily="66" charset="0"/>
              <a:ea typeface="隶书" panose="02010509060101010101" pitchFamily="49" charset="-122"/>
              <a:cs typeface="+mn-ea"/>
            </a:endParaRPr>
          </a:p>
        </p:txBody>
      </p:sp>
    </p:spTree>
    <p:extLst>
      <p:ext uri="{BB962C8B-B14F-4D97-AF65-F5344CB8AC3E}">
        <p14:creationId xmlns:p14="http://schemas.microsoft.com/office/powerpoint/2010/main" val="15159457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文本框 4"/>
          <p:cNvSpPr txBox="1"/>
          <p:nvPr>
            <p:custDataLst>
              <p:tags r:id="rId1"/>
            </p:custDataLst>
          </p:nvPr>
        </p:nvSpPr>
        <p:spPr>
          <a:xfrm>
            <a:off x="187134" y="431399"/>
            <a:ext cx="6692859" cy="1015663"/>
          </a:xfrm>
          <a:prstGeom prst="rect">
            <a:avLst/>
          </a:prstGeom>
          <a:noFill/>
        </p:spPr>
        <p:txBody>
          <a:bodyPr vert="horz" wrap="non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sym typeface="GJJZhiYi-M12S" panose="03000509000000000000" pitchFamily="65" charset="-122"/>
              </a:rPr>
              <a:t>The Culture in Hot Pot</a:t>
            </a:r>
            <a:endParaRPr lang="zh-CN" altLang="en-US" sz="6000" spc="600" dirty="0">
              <a:solidFill>
                <a:schemeClr val="bg1"/>
              </a:solidFill>
              <a:latin typeface="Freestyle Script" panose="030804020302050B0404" pitchFamily="66" charset="0"/>
              <a:ea typeface="隶书" panose="02010509060101010101" pitchFamily="49" charset="-122"/>
              <a:cs typeface="+mn-ea"/>
              <a:sym typeface="GJJZhiYi-M12S" panose="03000509000000000000" pitchFamily="65" charset="-122"/>
            </a:endParaRPr>
          </a:p>
        </p:txBody>
      </p:sp>
      <p:grpSp>
        <p:nvGrpSpPr>
          <p:cNvPr id="9" name="组合 11"/>
          <p:cNvGrpSpPr/>
          <p:nvPr/>
        </p:nvGrpSpPr>
        <p:grpSpPr>
          <a:xfrm flipH="1">
            <a:off x="7722251" y="2561667"/>
            <a:ext cx="4697384" cy="3072670"/>
            <a:chOff x="8754" y="1931"/>
            <a:chExt cx="8217" cy="6726"/>
          </a:xfrm>
          <a:blipFill dpi="0" rotWithShape="1">
            <a:blip r:embed="rId3">
              <a:extLst>
                <a:ext uri="{28A0092B-C50C-407E-A947-70E740481C1C}">
                  <a14:useLocalDpi xmlns:a14="http://schemas.microsoft.com/office/drawing/2010/main" val="0"/>
                </a:ext>
              </a:extLst>
            </a:blip>
            <a:srcRect/>
            <a:stretch>
              <a:fillRect/>
            </a:stretch>
          </a:blipFill>
        </p:grpSpPr>
        <p:pic>
          <p:nvPicPr>
            <p:cNvPr id="11" name="图片 10" descr="8528e0e76cb9a69e0b6ae8259a484b30"/>
            <p:cNvPicPr>
              <a:picLocks noChangeAspect="1"/>
            </p:cNvPicPr>
            <p:nvPr/>
          </p:nvPicPr>
          <p:blipFill>
            <a:blip r:embed="rId4"/>
            <a:stretch>
              <a:fillRect/>
            </a:stretch>
          </p:blipFill>
          <p:spPr>
            <a:xfrm flipH="1">
              <a:off x="8754" y="1931"/>
              <a:ext cx="2135" cy="2105"/>
            </a:xfrm>
            <a:prstGeom prst="rect">
              <a:avLst/>
            </a:prstGeom>
            <a:grpFill/>
          </p:spPr>
        </p:pic>
        <p:grpSp>
          <p:nvGrpSpPr>
            <p:cNvPr id="12" name="组合 7"/>
            <p:cNvGrpSpPr/>
            <p:nvPr/>
          </p:nvGrpSpPr>
          <p:grpSpPr>
            <a:xfrm>
              <a:off x="10137" y="2597"/>
              <a:ext cx="6834" cy="6060"/>
              <a:chOff x="9606" y="2679"/>
              <a:chExt cx="6834" cy="6060"/>
            </a:xfrm>
            <a:grpFill/>
          </p:grpSpPr>
          <p:sp>
            <p:nvSpPr>
              <p:cNvPr id="13" name="矩形 12"/>
              <p:cNvSpPr/>
              <p:nvPr/>
            </p:nvSpPr>
            <p:spPr>
              <a:xfrm>
                <a:off x="960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4" name="矩形 13"/>
              <p:cNvSpPr/>
              <p:nvPr/>
            </p:nvSpPr>
            <p:spPr>
              <a:xfrm>
                <a:off x="1134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5" name="矩形 14"/>
              <p:cNvSpPr/>
              <p:nvPr/>
            </p:nvSpPr>
            <p:spPr>
              <a:xfrm>
                <a:off x="1308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6" name="矩形 15"/>
              <p:cNvSpPr/>
              <p:nvPr/>
            </p:nvSpPr>
            <p:spPr>
              <a:xfrm>
                <a:off x="14826" y="2679"/>
                <a:ext cx="1614" cy="6061"/>
              </a:xfrm>
              <a:prstGeom prst="rect">
                <a:avLst/>
              </a:prstGeom>
              <a:grpFill/>
              <a:ln w="22225">
                <a:solidFill>
                  <a:srgbClr val="5C1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grpSp>
      </p:grpSp>
      <p:sp>
        <p:nvSpPr>
          <p:cNvPr id="3" name="文本框 2">
            <a:extLst>
              <a:ext uri="{FF2B5EF4-FFF2-40B4-BE49-F238E27FC236}">
                <a16:creationId xmlns:a16="http://schemas.microsoft.com/office/drawing/2014/main" id="{0D530901-8187-7FB5-BFE8-8CB1DAE22232}"/>
              </a:ext>
            </a:extLst>
          </p:cNvPr>
          <p:cNvSpPr txBox="1"/>
          <p:nvPr/>
        </p:nvSpPr>
        <p:spPr>
          <a:xfrm>
            <a:off x="200446" y="2561666"/>
            <a:ext cx="7555374" cy="3727111"/>
          </a:xfrm>
          <a:prstGeom prst="rect">
            <a:avLst/>
          </a:prstGeom>
          <a:noFill/>
        </p:spPr>
        <p:txBody>
          <a:bodyPr wrap="square">
            <a:spAutoFit/>
          </a:bodyPr>
          <a:lstStyle/>
          <a:p>
            <a:pPr>
              <a:lnSpc>
                <a:spcPct val="150000"/>
              </a:lnSpc>
            </a:pPr>
            <a:r>
              <a:rPr lang="zh-CN" altLang="en-US" sz="2000" dirty="0">
                <a:solidFill>
                  <a:schemeClr val="bg1"/>
                </a:solidFill>
                <a:latin typeface="Century Gothic" panose="020B0502020202020204" pitchFamily="34" charset="0"/>
              </a:rPr>
              <a:t>Hot pot is not only a </a:t>
            </a:r>
            <a:r>
              <a:rPr lang="en-US" altLang="zh-CN" sz="2000" dirty="0">
                <a:solidFill>
                  <a:schemeClr val="bg1"/>
                </a:solidFill>
                <a:latin typeface="Century Gothic" panose="020B0502020202020204" pitchFamily="34" charset="0"/>
              </a:rPr>
              <a:t>delicious</a:t>
            </a:r>
            <a:r>
              <a:rPr lang="zh-CN" altLang="en-US" sz="2000" dirty="0">
                <a:solidFill>
                  <a:schemeClr val="bg1"/>
                </a:solidFill>
                <a:latin typeface="Century Gothic" panose="020B0502020202020204" pitchFamily="34" charset="0"/>
              </a:rPr>
              <a:t> food, but also contains a lot of food culture , for people to taste when adding elegant. For example</a:t>
            </a:r>
            <a:r>
              <a:rPr lang="en-US" altLang="zh-CN" sz="2000" dirty="0">
                <a:solidFill>
                  <a:schemeClr val="bg1"/>
                </a:solidFill>
                <a:latin typeface="Century Gothic" panose="020B0502020202020204" pitchFamily="34" charset="0"/>
              </a:rPr>
              <a:t>,</a:t>
            </a:r>
            <a:r>
              <a:rPr lang="zh-CN" altLang="en-US" sz="2000" dirty="0">
                <a:solidFill>
                  <a:schemeClr val="bg1"/>
                </a:solidFill>
                <a:latin typeface="Century Gothic" panose="020B0502020202020204" pitchFamily="34" charset="0"/>
              </a:rPr>
              <a:t> Taiwan Hakka People</a:t>
            </a:r>
            <a:r>
              <a:rPr lang="en-US" altLang="zh-CN" sz="2000" dirty="0">
                <a:solidFill>
                  <a:schemeClr val="bg1"/>
                </a:solidFill>
                <a:latin typeface="Century Gothic" panose="020B0502020202020204" pitchFamily="34" charset="0"/>
              </a:rPr>
              <a:t>(</a:t>
            </a:r>
            <a:r>
              <a:rPr lang="zh-CN" altLang="en-US" sz="2000" dirty="0">
                <a:solidFill>
                  <a:schemeClr val="bg1"/>
                </a:solidFill>
                <a:latin typeface="Century Gothic" panose="020B0502020202020204" pitchFamily="34" charset="0"/>
              </a:rPr>
              <a:t>台湾客家人） mostly eat hot pot on the seventh day of the New Year, hot pot with seven dishes is indispensable, namely celery, garlic, green onions, coriander, leeks, fish, meat. This means: "diligent, calculating, smart, good people, long-lasting happiness, surplus, and abundance.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1809059" y="1648140"/>
            <a:ext cx="3510206" cy="3437896"/>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531" y="305556"/>
            <a:ext cx="1221752" cy="469201"/>
          </a:xfrm>
          <a:prstGeom prst="rect">
            <a:avLst/>
          </a:prstGeom>
        </p:spPr>
      </p:pic>
      <p:sp>
        <p:nvSpPr>
          <p:cNvPr id="3" name="文本框 2">
            <a:extLst>
              <a:ext uri="{FF2B5EF4-FFF2-40B4-BE49-F238E27FC236}">
                <a16:creationId xmlns:a16="http://schemas.microsoft.com/office/drawing/2014/main" id="{A22700ED-91C7-F57B-4746-19F80DE6BCBC}"/>
              </a:ext>
            </a:extLst>
          </p:cNvPr>
          <p:cNvSpPr txBox="1"/>
          <p:nvPr/>
        </p:nvSpPr>
        <p:spPr>
          <a:xfrm>
            <a:off x="2384384" y="2801601"/>
            <a:ext cx="9120852" cy="1938992"/>
          </a:xfrm>
          <a:prstGeom prst="rect">
            <a:avLst/>
          </a:prstGeom>
          <a:noFill/>
        </p:spPr>
        <p:txBody>
          <a:bodyPr wrap="square">
            <a:spAutoFit/>
          </a:bodyPr>
          <a:lstStyle/>
          <a:p>
            <a:r>
              <a:rPr lang="en-US" altLang="zh-CN" sz="6000" spc="600" dirty="0">
                <a:solidFill>
                  <a:schemeClr val="bg1"/>
                </a:solidFill>
                <a:latin typeface="华康宋体 Std W12" panose="02020C00000000000000" pitchFamily="18" charset="-122"/>
                <a:ea typeface="华康宋体 Std W12" panose="02020C00000000000000" pitchFamily="18" charset="-122"/>
                <a:cs typeface="+mn-ea"/>
              </a:rPr>
              <a:t>The creation of Hot Pot</a:t>
            </a:r>
            <a:endParaRPr lang="zh-CN" altLang="en-US" sz="6000" spc="600" dirty="0">
              <a:solidFill>
                <a:schemeClr val="bg1"/>
              </a:solidFill>
              <a:latin typeface="华康宋体 Std W12" panose="02020C00000000000000" pitchFamily="18" charset="-122"/>
              <a:ea typeface="华康宋体 Std W12" panose="02020C00000000000000" pitchFamily="18" charset="-122"/>
              <a:cs typeface="+mn-ea"/>
            </a:endParaRPr>
          </a:p>
        </p:txBody>
      </p:sp>
    </p:spTree>
    <p:extLst>
      <p:ext uri="{BB962C8B-B14F-4D97-AF65-F5344CB8AC3E}">
        <p14:creationId xmlns:p14="http://schemas.microsoft.com/office/powerpoint/2010/main" val="35059077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2206" y="28797"/>
            <a:ext cx="3449662" cy="2369880"/>
          </a:xfrm>
          <a:prstGeom prst="rect">
            <a:avLst/>
          </a:prstGeom>
          <a:noFill/>
        </p:spPr>
        <p:txBody>
          <a:bodyPr vert="horz" wrap="squar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rPr>
              <a:t>Creation</a:t>
            </a:r>
          </a:p>
          <a:p>
            <a:endParaRPr lang="en-US" altLang="zh-CN" sz="4400" spc="600" dirty="0">
              <a:solidFill>
                <a:schemeClr val="bg1"/>
              </a:solidFill>
              <a:latin typeface="文悦古典明朝体 (非商业使用) W5" pitchFamily="50" charset="-122"/>
              <a:ea typeface="文悦古典明朝体 (非商业使用) W5" pitchFamily="50" charset="-122"/>
            </a:endParaRPr>
          </a:p>
          <a:p>
            <a:endParaRPr lang="zh-CN" altLang="en-US" sz="4400" spc="600" dirty="0">
              <a:solidFill>
                <a:schemeClr val="bg1"/>
              </a:solidFill>
              <a:latin typeface="文悦古典明朝体 (非商业使用) W5" pitchFamily="50" charset="-122"/>
              <a:ea typeface="文悦古典明朝体 (非商业使用) W5" pitchFamily="50"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85" y="384994"/>
            <a:ext cx="252120" cy="246926"/>
          </a:xfrm>
          <a:prstGeom prst="rect">
            <a:avLst/>
          </a:prstGeom>
        </p:spPr>
      </p:pic>
      <p:sp>
        <p:nvSpPr>
          <p:cNvPr id="7" name="Freeform 5"/>
          <p:cNvSpPr/>
          <p:nvPr/>
        </p:nvSpPr>
        <p:spPr bwMode="auto">
          <a:xfrm>
            <a:off x="630545" y="1066106"/>
            <a:ext cx="3111323" cy="295261"/>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dirty="0"/>
          </a:p>
        </p:txBody>
      </p:sp>
      <p:pic>
        <p:nvPicPr>
          <p:cNvPr id="6" name="图片 5">
            <a:extLst>
              <a:ext uri="{FF2B5EF4-FFF2-40B4-BE49-F238E27FC236}">
                <a16:creationId xmlns:a16="http://schemas.microsoft.com/office/drawing/2014/main" id="{D97F19A5-D209-8655-8759-E4847A413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66" y="2920542"/>
            <a:ext cx="2902989" cy="3429001"/>
          </a:xfrm>
          <a:prstGeom prst="rect">
            <a:avLst/>
          </a:prstGeom>
        </p:spPr>
      </p:pic>
      <p:pic>
        <p:nvPicPr>
          <p:cNvPr id="9" name="图片 8">
            <a:extLst>
              <a:ext uri="{FF2B5EF4-FFF2-40B4-BE49-F238E27FC236}">
                <a16:creationId xmlns:a16="http://schemas.microsoft.com/office/drawing/2014/main" id="{046E7DBF-0D24-75FC-05F6-94514CA8B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6565" y="1066106"/>
            <a:ext cx="2827295" cy="3429001"/>
          </a:xfrm>
          <a:prstGeom prst="rect">
            <a:avLst/>
          </a:prstGeom>
        </p:spPr>
      </p:pic>
      <p:pic>
        <p:nvPicPr>
          <p:cNvPr id="13" name="图片 12">
            <a:extLst>
              <a:ext uri="{FF2B5EF4-FFF2-40B4-BE49-F238E27FC236}">
                <a16:creationId xmlns:a16="http://schemas.microsoft.com/office/drawing/2014/main" id="{73D42A3E-569A-2A10-CDCD-CDC1465B04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9170" y="2398676"/>
            <a:ext cx="3056684" cy="4033777"/>
          </a:xfrm>
          <a:prstGeom prst="rect">
            <a:avLst/>
          </a:prstGeom>
        </p:spPr>
      </p:pic>
    </p:spTree>
    <p:extLst>
      <p:ext uri="{BB962C8B-B14F-4D97-AF65-F5344CB8AC3E}">
        <p14:creationId xmlns:p14="http://schemas.microsoft.com/office/powerpoint/2010/main" val="1588410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071932" y="2861681"/>
            <a:ext cx="1192210" cy="3446522"/>
            <a:chOff x="4012715" y="3236483"/>
            <a:chExt cx="920764" cy="3446522"/>
          </a:xfrm>
        </p:grpSpPr>
        <p:grpSp>
          <p:nvGrpSpPr>
            <p:cNvPr id="13" name="组合 12"/>
            <p:cNvGrpSpPr/>
            <p:nvPr/>
          </p:nvGrpSpPr>
          <p:grpSpPr>
            <a:xfrm>
              <a:off x="4073793" y="4312979"/>
              <a:ext cx="755611" cy="2370026"/>
              <a:chOff x="1696331" y="2298622"/>
              <a:chExt cx="755611" cy="2370026"/>
            </a:xfrm>
          </p:grpSpPr>
          <p:sp>
            <p:nvSpPr>
              <p:cNvPr id="11" name="文本框 10"/>
              <p:cNvSpPr txBox="1"/>
              <p:nvPr/>
            </p:nvSpPr>
            <p:spPr>
              <a:xfrm>
                <a:off x="1696331" y="2298622"/>
                <a:ext cx="492443" cy="2370026"/>
              </a:xfrm>
              <a:prstGeom prst="rect">
                <a:avLst/>
              </a:prstGeom>
              <a:noFill/>
            </p:spPr>
            <p:txBody>
              <a:bodyPr vert="eaVert" wrap="square" rtlCol="0">
                <a:spAutoFit/>
              </a:bodyPr>
              <a:lstStyle/>
              <a:p>
                <a:r>
                  <a:rPr lang="zh-CN" altLang="en-US" sz="2000" spc="600" dirty="0">
                    <a:solidFill>
                      <a:schemeClr val="bg1"/>
                    </a:solidFill>
                    <a:latin typeface="Adobe 宋体 Std L" panose="02020300000000000000" pitchFamily="18" charset="-122"/>
                    <a:ea typeface="Adobe 宋体 Std L" panose="02020300000000000000" pitchFamily="18" charset="-122"/>
                  </a:rPr>
                  <a:t>一锅历史渊源</a:t>
                </a:r>
              </a:p>
            </p:txBody>
          </p:sp>
          <p:sp>
            <p:nvSpPr>
              <p:cNvPr id="12" name="文本框 11"/>
              <p:cNvSpPr txBox="1"/>
              <p:nvPr/>
            </p:nvSpPr>
            <p:spPr>
              <a:xfrm>
                <a:off x="2051832" y="2300788"/>
                <a:ext cx="400110" cy="2217389"/>
              </a:xfrm>
              <a:prstGeom prst="rect">
                <a:avLst/>
              </a:prstGeom>
              <a:noFill/>
            </p:spPr>
            <p:txBody>
              <a:bodyPr vert="eaVert" wrap="square" rtlCol="0">
                <a:spAutoFit/>
              </a:bodyPr>
              <a:lstStyle/>
              <a:p>
                <a:r>
                  <a:rPr lang="en-US" altLang="zh-CN" sz="1400" b="1" spc="600" dirty="0">
                    <a:solidFill>
                      <a:schemeClr val="bg1"/>
                    </a:solidFill>
                    <a:latin typeface="Adobe 宋体 Std L" panose="02020300000000000000" pitchFamily="18" charset="-122"/>
                    <a:ea typeface="Adobe 宋体 Std L" panose="02020300000000000000" pitchFamily="18" charset="-122"/>
                  </a:rPr>
                  <a:t>THE HISTORY</a:t>
                </a:r>
                <a:endParaRPr lang="zh-CN" altLang="en-US" sz="1400" b="1" spc="600" dirty="0">
                  <a:solidFill>
                    <a:schemeClr val="bg1"/>
                  </a:solidFill>
                  <a:latin typeface="Adobe 宋体 Std L" panose="02020300000000000000" pitchFamily="18" charset="-122"/>
                  <a:ea typeface="Adobe 宋体 Std L" panose="02020300000000000000" pitchFamily="18" charset="-122"/>
                </a:endParaRPr>
              </a:p>
            </p:txBody>
          </p:sp>
        </p:grpSp>
        <p:sp>
          <p:nvSpPr>
            <p:cNvPr id="16" name="文本框 15"/>
            <p:cNvSpPr txBox="1"/>
            <p:nvPr/>
          </p:nvSpPr>
          <p:spPr>
            <a:xfrm>
              <a:off x="4012715" y="3236483"/>
              <a:ext cx="920764" cy="584775"/>
            </a:xfrm>
            <a:prstGeom prst="rect">
              <a:avLst/>
            </a:prstGeom>
            <a:noFill/>
          </p:spPr>
          <p:txBody>
            <a:bodyPr wrap="square" rtlCol="0">
              <a:spAutoFit/>
            </a:bodyPr>
            <a:lstStyle/>
            <a:p>
              <a:pPr algn="ctr"/>
              <a:r>
                <a:rPr lang="en-US" altLang="zh-CN" sz="3200" dirty="0">
                  <a:solidFill>
                    <a:schemeClr val="bg1"/>
                  </a:solidFill>
                  <a:latin typeface="文悦古典明朝体 (非商业使用) W5" pitchFamily="50" charset="-122"/>
                  <a:ea typeface="文悦古典明朝体 (非商业使用) W5" pitchFamily="50" charset="-122"/>
                </a:rPr>
                <a:t>ONE</a:t>
              </a:r>
              <a:endParaRPr lang="zh-CN" altLang="en-US" sz="3200" dirty="0">
                <a:solidFill>
                  <a:schemeClr val="bg1"/>
                </a:solidFill>
                <a:latin typeface="文悦古典明朝体 (非商业使用) W5" pitchFamily="50" charset="-122"/>
                <a:ea typeface="文悦古典明朝体 (非商业使用) W5" pitchFamily="50" charset="-122"/>
              </a:endParaRPr>
            </a:p>
          </p:txBody>
        </p:sp>
      </p:grpSp>
      <p:grpSp>
        <p:nvGrpSpPr>
          <p:cNvPr id="32" name="组合 31"/>
          <p:cNvGrpSpPr/>
          <p:nvPr/>
        </p:nvGrpSpPr>
        <p:grpSpPr>
          <a:xfrm>
            <a:off x="5794831" y="2933861"/>
            <a:ext cx="1092106" cy="3296052"/>
            <a:chOff x="4012715" y="3236483"/>
            <a:chExt cx="1092106" cy="3296052"/>
          </a:xfrm>
        </p:grpSpPr>
        <p:grpSp>
          <p:nvGrpSpPr>
            <p:cNvPr id="33" name="组合 32"/>
            <p:cNvGrpSpPr/>
            <p:nvPr/>
          </p:nvGrpSpPr>
          <p:grpSpPr>
            <a:xfrm>
              <a:off x="4073784" y="4312979"/>
              <a:ext cx="801036" cy="2219556"/>
              <a:chOff x="1696322" y="2298622"/>
              <a:chExt cx="801036" cy="2219556"/>
            </a:xfrm>
          </p:grpSpPr>
          <p:sp>
            <p:nvSpPr>
              <p:cNvPr id="37" name="文本框 36"/>
              <p:cNvSpPr txBox="1"/>
              <p:nvPr/>
            </p:nvSpPr>
            <p:spPr>
              <a:xfrm>
                <a:off x="1696322" y="2298622"/>
                <a:ext cx="492443" cy="2219556"/>
              </a:xfrm>
              <a:prstGeom prst="rect">
                <a:avLst/>
              </a:prstGeom>
              <a:noFill/>
            </p:spPr>
            <p:txBody>
              <a:bodyPr vert="eaVert" wrap="square" rtlCol="0">
                <a:spAutoFit/>
              </a:bodyPr>
              <a:lstStyle/>
              <a:p>
                <a:r>
                  <a:rPr lang="zh-CN" altLang="en-US" sz="2000" spc="600" dirty="0">
                    <a:solidFill>
                      <a:schemeClr val="bg1"/>
                    </a:solidFill>
                    <a:latin typeface="Adobe 宋体 Std L" panose="02020300000000000000" pitchFamily="18" charset="-122"/>
                    <a:ea typeface="Adobe 宋体 Std L" panose="02020300000000000000" pitchFamily="18" charset="-122"/>
                  </a:rPr>
                  <a:t>一锅多姿多彩</a:t>
                </a:r>
              </a:p>
            </p:txBody>
          </p:sp>
          <p:sp>
            <p:nvSpPr>
              <p:cNvPr id="38" name="文本框 37"/>
              <p:cNvSpPr txBox="1"/>
              <p:nvPr/>
            </p:nvSpPr>
            <p:spPr>
              <a:xfrm>
                <a:off x="2097248" y="2376911"/>
                <a:ext cx="400110" cy="1686688"/>
              </a:xfrm>
              <a:prstGeom prst="rect">
                <a:avLst/>
              </a:prstGeom>
              <a:noFill/>
            </p:spPr>
            <p:txBody>
              <a:bodyPr vert="eaVert" wrap="square" rtlCol="0">
                <a:spAutoFit/>
              </a:bodyPr>
              <a:lstStyle/>
              <a:p>
                <a:r>
                  <a:rPr lang="en-US" altLang="zh-CN" sz="1400" b="1" spc="600" dirty="0">
                    <a:solidFill>
                      <a:schemeClr val="bg1"/>
                    </a:solidFill>
                    <a:latin typeface="Adobe 宋体 Std L" panose="02020300000000000000" pitchFamily="18" charset="-122"/>
                    <a:ea typeface="Adobe 宋体 Std L" panose="02020300000000000000" pitchFamily="18" charset="-122"/>
                  </a:rPr>
                  <a:t>THE KIND</a:t>
                </a:r>
                <a:endParaRPr lang="zh-CN" altLang="en-US" sz="1400" b="1" spc="600" dirty="0">
                  <a:solidFill>
                    <a:schemeClr val="bg1"/>
                  </a:solidFill>
                  <a:latin typeface="Adobe 宋体 Std L" panose="02020300000000000000" pitchFamily="18" charset="-122"/>
                  <a:ea typeface="Adobe 宋体 Std L" panose="02020300000000000000" pitchFamily="18" charset="-122"/>
                </a:endParaRPr>
              </a:p>
            </p:txBody>
          </p:sp>
        </p:grpSp>
        <p:sp>
          <p:nvSpPr>
            <p:cNvPr id="34" name="文本框 33"/>
            <p:cNvSpPr txBox="1"/>
            <p:nvPr/>
          </p:nvSpPr>
          <p:spPr>
            <a:xfrm>
              <a:off x="4012715" y="3236483"/>
              <a:ext cx="1092106" cy="523220"/>
            </a:xfrm>
            <a:prstGeom prst="rect">
              <a:avLst/>
            </a:prstGeom>
            <a:noFill/>
          </p:spPr>
          <p:txBody>
            <a:bodyPr wrap="square" rtlCol="0">
              <a:spAutoFit/>
            </a:bodyPr>
            <a:lstStyle/>
            <a:p>
              <a:pPr algn="ctr"/>
              <a:r>
                <a:rPr lang="en-US" altLang="zh-CN" sz="2800" dirty="0">
                  <a:solidFill>
                    <a:schemeClr val="bg1"/>
                  </a:solidFill>
                  <a:latin typeface="文悦古典明朝体 (非商业使用) W5" pitchFamily="50" charset="-122"/>
                  <a:ea typeface="文悦古典明朝体 (非商业使用) W5" pitchFamily="50" charset="-122"/>
                </a:rPr>
                <a:t>TWO</a:t>
              </a:r>
              <a:endParaRPr lang="zh-CN" altLang="en-US" sz="2800" dirty="0">
                <a:solidFill>
                  <a:schemeClr val="bg1"/>
                </a:solidFill>
                <a:latin typeface="文悦古典明朝体 (非商业使用) W5" pitchFamily="50" charset="-122"/>
                <a:ea typeface="文悦古典明朝体 (非商业使用) W5" pitchFamily="50" charset="-122"/>
              </a:endParaRPr>
            </a:p>
          </p:txBody>
        </p:sp>
      </p:grpSp>
      <p:grpSp>
        <p:nvGrpSpPr>
          <p:cNvPr id="39" name="组合 38"/>
          <p:cNvGrpSpPr/>
          <p:nvPr/>
        </p:nvGrpSpPr>
        <p:grpSpPr>
          <a:xfrm>
            <a:off x="7400497" y="2954276"/>
            <a:ext cx="1245791" cy="3368232"/>
            <a:chOff x="4012714" y="3236483"/>
            <a:chExt cx="1245791" cy="3368232"/>
          </a:xfrm>
        </p:grpSpPr>
        <p:grpSp>
          <p:nvGrpSpPr>
            <p:cNvPr id="40" name="组合 39"/>
            <p:cNvGrpSpPr/>
            <p:nvPr/>
          </p:nvGrpSpPr>
          <p:grpSpPr>
            <a:xfrm>
              <a:off x="4074125" y="4234689"/>
              <a:ext cx="829163" cy="2370026"/>
              <a:chOff x="1696663" y="2220332"/>
              <a:chExt cx="829163" cy="2370026"/>
            </a:xfrm>
          </p:grpSpPr>
          <p:sp>
            <p:nvSpPr>
              <p:cNvPr id="44" name="文本框 43"/>
              <p:cNvSpPr txBox="1"/>
              <p:nvPr/>
            </p:nvSpPr>
            <p:spPr>
              <a:xfrm>
                <a:off x="1696663" y="2220332"/>
                <a:ext cx="492443" cy="2370026"/>
              </a:xfrm>
              <a:prstGeom prst="rect">
                <a:avLst/>
              </a:prstGeom>
              <a:noFill/>
            </p:spPr>
            <p:txBody>
              <a:bodyPr vert="eaVert" wrap="square" rtlCol="0">
                <a:spAutoFit/>
              </a:bodyPr>
              <a:lstStyle/>
              <a:p>
                <a:r>
                  <a:rPr lang="zh-CN" altLang="en-US" sz="2000" spc="600" dirty="0">
                    <a:solidFill>
                      <a:schemeClr val="bg1"/>
                    </a:solidFill>
                    <a:latin typeface="Adobe 宋体 Std L" panose="02020300000000000000" pitchFamily="18" charset="-122"/>
                    <a:ea typeface="Adobe 宋体 Std L" panose="02020300000000000000" pitchFamily="18" charset="-122"/>
                  </a:rPr>
                  <a:t>一锅文化底蕴</a:t>
                </a:r>
              </a:p>
            </p:txBody>
          </p:sp>
          <p:sp>
            <p:nvSpPr>
              <p:cNvPr id="45" name="文本框 44"/>
              <p:cNvSpPr txBox="1"/>
              <p:nvPr/>
            </p:nvSpPr>
            <p:spPr>
              <a:xfrm>
                <a:off x="2125716" y="2308930"/>
                <a:ext cx="400110" cy="2209248"/>
              </a:xfrm>
              <a:prstGeom prst="rect">
                <a:avLst/>
              </a:prstGeom>
              <a:noFill/>
            </p:spPr>
            <p:txBody>
              <a:bodyPr vert="eaVert" wrap="square" rtlCol="0">
                <a:spAutoFit/>
              </a:bodyPr>
              <a:lstStyle/>
              <a:p>
                <a:r>
                  <a:rPr lang="en-US" altLang="zh-CN" sz="1400" b="1" spc="600" dirty="0">
                    <a:solidFill>
                      <a:schemeClr val="bg1"/>
                    </a:solidFill>
                    <a:latin typeface="Adobe 宋体 Std L" panose="02020300000000000000" pitchFamily="18" charset="-122"/>
                    <a:ea typeface="Adobe 宋体 Std L" panose="02020300000000000000" pitchFamily="18" charset="-122"/>
                  </a:rPr>
                  <a:t>THE CULTURE</a:t>
                </a:r>
                <a:endParaRPr lang="zh-CN" altLang="en-US" sz="1400" b="1" spc="600" dirty="0">
                  <a:solidFill>
                    <a:schemeClr val="bg1"/>
                  </a:solidFill>
                  <a:latin typeface="Adobe 宋体 Std L" panose="02020300000000000000" pitchFamily="18" charset="-122"/>
                  <a:ea typeface="Adobe 宋体 Std L" panose="02020300000000000000" pitchFamily="18" charset="-122"/>
                </a:endParaRPr>
              </a:p>
            </p:txBody>
          </p:sp>
        </p:grpSp>
        <p:sp>
          <p:nvSpPr>
            <p:cNvPr id="41" name="文本框 40"/>
            <p:cNvSpPr txBox="1"/>
            <p:nvPr/>
          </p:nvSpPr>
          <p:spPr>
            <a:xfrm>
              <a:off x="4012714" y="3236483"/>
              <a:ext cx="1245791" cy="461665"/>
            </a:xfrm>
            <a:prstGeom prst="rect">
              <a:avLst/>
            </a:prstGeom>
            <a:noFill/>
          </p:spPr>
          <p:txBody>
            <a:bodyPr wrap="square" rtlCol="0">
              <a:spAutoFit/>
            </a:bodyPr>
            <a:lstStyle/>
            <a:p>
              <a:pPr algn="ctr"/>
              <a:r>
                <a:rPr lang="en-US" altLang="zh-CN" sz="2400" dirty="0">
                  <a:solidFill>
                    <a:schemeClr val="bg1"/>
                  </a:solidFill>
                  <a:latin typeface="文悦古典明朝体 (非商业使用) W5" pitchFamily="50" charset="-122"/>
                  <a:ea typeface="文悦古典明朝体 (非商业使用) W5" pitchFamily="50" charset="-122"/>
                </a:rPr>
                <a:t>THREE</a:t>
              </a:r>
              <a:endParaRPr lang="zh-CN" altLang="en-US" sz="2400" dirty="0">
                <a:solidFill>
                  <a:schemeClr val="bg1"/>
                </a:solidFill>
                <a:latin typeface="文悦古典明朝体 (非商业使用) W5" pitchFamily="50" charset="-122"/>
                <a:ea typeface="文悦古典明朝体 (非商业使用) W5" pitchFamily="50" charset="-122"/>
              </a:endParaRPr>
            </a:p>
          </p:txBody>
        </p:sp>
      </p:grpSp>
      <p:grpSp>
        <p:nvGrpSpPr>
          <p:cNvPr id="46" name="组合 45"/>
          <p:cNvGrpSpPr/>
          <p:nvPr/>
        </p:nvGrpSpPr>
        <p:grpSpPr>
          <a:xfrm>
            <a:off x="9144787" y="2954280"/>
            <a:ext cx="1098807" cy="3585418"/>
            <a:chOff x="4012714" y="3236483"/>
            <a:chExt cx="1098807" cy="3585418"/>
          </a:xfrm>
        </p:grpSpPr>
        <p:grpSp>
          <p:nvGrpSpPr>
            <p:cNvPr id="47" name="组合 46"/>
            <p:cNvGrpSpPr/>
            <p:nvPr/>
          </p:nvGrpSpPr>
          <p:grpSpPr>
            <a:xfrm>
              <a:off x="4073777" y="4312978"/>
              <a:ext cx="755627" cy="2508923"/>
              <a:chOff x="1696315" y="2298621"/>
              <a:chExt cx="755627" cy="2508923"/>
            </a:xfrm>
          </p:grpSpPr>
          <p:sp>
            <p:nvSpPr>
              <p:cNvPr id="51" name="文本框 50"/>
              <p:cNvSpPr txBox="1"/>
              <p:nvPr/>
            </p:nvSpPr>
            <p:spPr>
              <a:xfrm>
                <a:off x="1696315" y="2298621"/>
                <a:ext cx="492443" cy="2508923"/>
              </a:xfrm>
              <a:prstGeom prst="rect">
                <a:avLst/>
              </a:prstGeom>
              <a:noFill/>
            </p:spPr>
            <p:txBody>
              <a:bodyPr vert="eaVert" wrap="square" rtlCol="0">
                <a:spAutoFit/>
              </a:bodyPr>
              <a:lstStyle/>
              <a:p>
                <a:r>
                  <a:rPr lang="zh-CN" altLang="en-US" sz="2000" spc="600" dirty="0">
                    <a:solidFill>
                      <a:schemeClr val="bg1"/>
                    </a:solidFill>
                    <a:latin typeface="Adobe 宋体 Std L" panose="02020300000000000000" pitchFamily="18" charset="-122"/>
                    <a:ea typeface="Adobe 宋体 Std L" panose="02020300000000000000" pitchFamily="18" charset="-122"/>
                  </a:rPr>
                  <a:t>一锅创新潮流</a:t>
                </a:r>
              </a:p>
            </p:txBody>
          </p:sp>
          <p:sp>
            <p:nvSpPr>
              <p:cNvPr id="52" name="文本框 51"/>
              <p:cNvSpPr txBox="1"/>
              <p:nvPr/>
            </p:nvSpPr>
            <p:spPr>
              <a:xfrm>
                <a:off x="2051832" y="2300788"/>
                <a:ext cx="400110" cy="2506756"/>
              </a:xfrm>
              <a:prstGeom prst="rect">
                <a:avLst/>
              </a:prstGeom>
              <a:noFill/>
            </p:spPr>
            <p:txBody>
              <a:bodyPr vert="eaVert" wrap="square" rtlCol="0">
                <a:spAutoFit/>
              </a:bodyPr>
              <a:lstStyle/>
              <a:p>
                <a:r>
                  <a:rPr lang="en-US" altLang="zh-CN" sz="1400" b="1" spc="600" dirty="0">
                    <a:solidFill>
                      <a:schemeClr val="bg1"/>
                    </a:solidFill>
                    <a:latin typeface="Adobe 宋体 Std L" panose="02020300000000000000" pitchFamily="18" charset="-122"/>
                    <a:ea typeface="Adobe 宋体 Std L" panose="02020300000000000000" pitchFamily="18" charset="-122"/>
                  </a:rPr>
                  <a:t>THE CREATION</a:t>
                </a:r>
                <a:endParaRPr lang="zh-CN" altLang="en-US" sz="1400" b="1" spc="600" dirty="0">
                  <a:solidFill>
                    <a:schemeClr val="bg1"/>
                  </a:solidFill>
                  <a:latin typeface="Adobe 宋体 Std L" panose="02020300000000000000" pitchFamily="18" charset="-122"/>
                  <a:ea typeface="Adobe 宋体 Std L" panose="02020300000000000000" pitchFamily="18" charset="-122"/>
                </a:endParaRPr>
              </a:p>
            </p:txBody>
          </p:sp>
        </p:grpSp>
        <p:sp>
          <p:nvSpPr>
            <p:cNvPr id="48" name="文本框 47"/>
            <p:cNvSpPr txBox="1"/>
            <p:nvPr/>
          </p:nvSpPr>
          <p:spPr>
            <a:xfrm>
              <a:off x="4012714" y="3236483"/>
              <a:ext cx="1098807" cy="461665"/>
            </a:xfrm>
            <a:prstGeom prst="rect">
              <a:avLst/>
            </a:prstGeom>
            <a:noFill/>
          </p:spPr>
          <p:txBody>
            <a:bodyPr wrap="square" rtlCol="0">
              <a:spAutoFit/>
            </a:bodyPr>
            <a:lstStyle/>
            <a:p>
              <a:pPr algn="ctr"/>
              <a:r>
                <a:rPr lang="en-US" altLang="zh-CN" sz="2400" dirty="0">
                  <a:solidFill>
                    <a:schemeClr val="bg1"/>
                  </a:solidFill>
                  <a:latin typeface="文悦古典明朝体 (非商业使用) W5" pitchFamily="50" charset="-122"/>
                  <a:ea typeface="文悦古典明朝体 (非商业使用) W5" pitchFamily="50" charset="-122"/>
                </a:rPr>
                <a:t>FOUR</a:t>
              </a:r>
              <a:endParaRPr lang="zh-CN" altLang="en-US" sz="2400" dirty="0">
                <a:solidFill>
                  <a:schemeClr val="bg1"/>
                </a:solidFill>
                <a:latin typeface="文悦古典明朝体 (非商业使用) W5" pitchFamily="50" charset="-122"/>
                <a:ea typeface="文悦古典明朝体 (非商业使用) W5" pitchFamily="50" charset="-122"/>
              </a:endParaRPr>
            </a:p>
          </p:txBody>
        </p:sp>
      </p:grpSp>
      <p:grpSp>
        <p:nvGrpSpPr>
          <p:cNvPr id="2" name="组合 1">
            <a:extLst>
              <a:ext uri="{FF2B5EF4-FFF2-40B4-BE49-F238E27FC236}">
                <a16:creationId xmlns:a16="http://schemas.microsoft.com/office/drawing/2014/main" id="{A0AEDFA4-0CF6-4B21-CEC9-27ED2E45F12A}"/>
              </a:ext>
            </a:extLst>
          </p:cNvPr>
          <p:cNvGrpSpPr/>
          <p:nvPr/>
        </p:nvGrpSpPr>
        <p:grpSpPr>
          <a:xfrm>
            <a:off x="192104" y="520830"/>
            <a:ext cx="4046227" cy="2633238"/>
            <a:chOff x="955674" y="2662662"/>
            <a:chExt cx="4629618" cy="3012902"/>
          </a:xfrm>
          <a:blipFill dpi="0" rotWithShape="1">
            <a:blip r:embed="rId3">
              <a:extLst>
                <a:ext uri="{28A0092B-C50C-407E-A947-70E740481C1C}">
                  <a14:useLocalDpi xmlns:a14="http://schemas.microsoft.com/office/drawing/2010/main" val="0"/>
                </a:ext>
              </a:extLst>
            </a:blip>
            <a:srcRect/>
            <a:stretch>
              <a:fillRect/>
            </a:stretch>
          </a:blipFill>
        </p:grpSpPr>
        <p:sp>
          <p:nvSpPr>
            <p:cNvPr id="3" name="矩形 2">
              <a:extLst>
                <a:ext uri="{FF2B5EF4-FFF2-40B4-BE49-F238E27FC236}">
                  <a16:creationId xmlns:a16="http://schemas.microsoft.com/office/drawing/2014/main" id="{795AA550-4085-A8D6-2FFA-C1570293323C}"/>
                </a:ext>
              </a:extLst>
            </p:cNvPr>
            <p:cNvSpPr/>
            <p:nvPr/>
          </p:nvSpPr>
          <p:spPr>
            <a:xfrm>
              <a:off x="955675" y="2662663"/>
              <a:ext cx="1390651" cy="1390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40C818CC-C359-359E-C015-7A456E68441A}"/>
                </a:ext>
              </a:extLst>
            </p:cNvPr>
            <p:cNvSpPr/>
            <p:nvPr/>
          </p:nvSpPr>
          <p:spPr>
            <a:xfrm>
              <a:off x="2576295" y="2662662"/>
              <a:ext cx="1390651" cy="1390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802B7FA0-179B-86C2-0C73-EA9B1DDA28A5}"/>
                </a:ext>
              </a:extLst>
            </p:cNvPr>
            <p:cNvSpPr/>
            <p:nvPr/>
          </p:nvSpPr>
          <p:spPr>
            <a:xfrm>
              <a:off x="4194641" y="2662662"/>
              <a:ext cx="1390651" cy="1390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4DCF82D7-29B9-B959-F068-E3D0E2C1C3D0}"/>
                </a:ext>
              </a:extLst>
            </p:cNvPr>
            <p:cNvSpPr/>
            <p:nvPr/>
          </p:nvSpPr>
          <p:spPr>
            <a:xfrm>
              <a:off x="2576295" y="4284913"/>
              <a:ext cx="1390651" cy="1390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D53A4F2B-D33E-31D6-A8C1-4057F642248E}"/>
                </a:ext>
              </a:extLst>
            </p:cNvPr>
            <p:cNvSpPr/>
            <p:nvPr/>
          </p:nvSpPr>
          <p:spPr>
            <a:xfrm>
              <a:off x="4194641" y="4284913"/>
              <a:ext cx="1390651" cy="1390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F47E3DC5-9198-9E26-ABBD-8752256F5BCB}"/>
                </a:ext>
              </a:extLst>
            </p:cNvPr>
            <p:cNvSpPr/>
            <p:nvPr/>
          </p:nvSpPr>
          <p:spPr>
            <a:xfrm>
              <a:off x="955674" y="4284913"/>
              <a:ext cx="1390651" cy="1390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1532035" y="2180745"/>
            <a:ext cx="1382629" cy="3815802"/>
            <a:chOff x="1260421" y="2944066"/>
            <a:chExt cx="1382629" cy="2832010"/>
          </a:xfrm>
        </p:grpSpPr>
        <p:sp>
          <p:nvSpPr>
            <p:cNvPr id="9" name="文本框 8"/>
            <p:cNvSpPr txBox="1"/>
            <p:nvPr/>
          </p:nvSpPr>
          <p:spPr>
            <a:xfrm>
              <a:off x="1572613" y="3358135"/>
              <a:ext cx="923330" cy="2261412"/>
            </a:xfrm>
            <a:prstGeom prst="rect">
              <a:avLst/>
            </a:prstGeom>
            <a:noFill/>
          </p:spPr>
          <p:txBody>
            <a:bodyPr vert="horz" wrap="square" rtlCol="0">
              <a:spAutoFit/>
            </a:bodyPr>
            <a:lstStyle/>
            <a:p>
              <a:pPr algn="ctr"/>
              <a:r>
                <a:rPr lang="en-US" altLang="zh-CN" sz="4800" spc="2000" dirty="0">
                  <a:solidFill>
                    <a:schemeClr val="bg1"/>
                  </a:solidFill>
                  <a:latin typeface="文悦古典明朝体 (非商业使用) W5" pitchFamily="50" charset="-122"/>
                  <a:ea typeface="文悦古典明朝体 (非商业使用) W5" pitchFamily="50" charset="-122"/>
                </a:rPr>
                <a:t>MENU</a:t>
              </a:r>
              <a:endParaRPr lang="zh-CN" altLang="en-US" sz="4800" spc="2000" dirty="0">
                <a:solidFill>
                  <a:schemeClr val="bg1"/>
                </a:solidFill>
                <a:latin typeface="文悦古典明朝体 (非商业使用) W5" pitchFamily="50" charset="-122"/>
                <a:ea typeface="文悦古典明朝体 (非商业使用) W5" pitchFamily="50" charset="-122"/>
              </a:endParaRPr>
            </a:p>
          </p:txBody>
        </p:sp>
        <p:sp>
          <p:nvSpPr>
            <p:cNvPr id="56" name="矩形 55"/>
            <p:cNvSpPr/>
            <p:nvPr/>
          </p:nvSpPr>
          <p:spPr>
            <a:xfrm>
              <a:off x="1260421" y="2944066"/>
              <a:ext cx="1382629" cy="2832010"/>
            </a:xfrm>
            <a:prstGeom prst="rect">
              <a:avLst/>
            </a:prstGeom>
            <a:noFill/>
            <a:ln w="9525">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00"/>
                                        <p:tgtEl>
                                          <p:spTgt spid="5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1000" fill="hold"/>
                                        <p:tgtEl>
                                          <p:spTgt spid="4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8" presetClass="entr" presetSubtype="12"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strips(down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2206" y="28797"/>
            <a:ext cx="3449662" cy="2369880"/>
          </a:xfrm>
          <a:prstGeom prst="rect">
            <a:avLst/>
          </a:prstGeom>
          <a:noFill/>
        </p:spPr>
        <p:txBody>
          <a:bodyPr vert="horz" wrap="squar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rPr>
              <a:t>Creation</a:t>
            </a:r>
          </a:p>
          <a:p>
            <a:endParaRPr lang="en-US" altLang="zh-CN" sz="4400" spc="600" dirty="0">
              <a:solidFill>
                <a:schemeClr val="bg1"/>
              </a:solidFill>
              <a:latin typeface="文悦古典明朝体 (非商业使用) W5" pitchFamily="50" charset="-122"/>
              <a:ea typeface="文悦古典明朝体 (非商业使用) W5" pitchFamily="50" charset="-122"/>
            </a:endParaRPr>
          </a:p>
          <a:p>
            <a:endParaRPr lang="zh-CN" altLang="en-US" sz="4400" spc="600" dirty="0">
              <a:solidFill>
                <a:schemeClr val="bg1"/>
              </a:solidFill>
              <a:latin typeface="文悦古典明朝体 (非商业使用) W5" pitchFamily="50" charset="-122"/>
              <a:ea typeface="文悦古典明朝体 (非商业使用) W5" pitchFamily="50"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85" y="384994"/>
            <a:ext cx="252120" cy="246926"/>
          </a:xfrm>
          <a:prstGeom prst="rect">
            <a:avLst/>
          </a:prstGeom>
        </p:spPr>
      </p:pic>
      <p:sp>
        <p:nvSpPr>
          <p:cNvPr id="7" name="Freeform 5"/>
          <p:cNvSpPr/>
          <p:nvPr/>
        </p:nvSpPr>
        <p:spPr bwMode="auto">
          <a:xfrm>
            <a:off x="630545" y="1066106"/>
            <a:ext cx="3111323" cy="295261"/>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dirty="0"/>
          </a:p>
        </p:txBody>
      </p:sp>
      <p:pic>
        <p:nvPicPr>
          <p:cNvPr id="4" name="图片 3">
            <a:extLst>
              <a:ext uri="{FF2B5EF4-FFF2-40B4-BE49-F238E27FC236}">
                <a16:creationId xmlns:a16="http://schemas.microsoft.com/office/drawing/2014/main" id="{E3EC3762-F69D-DF00-757F-B97479DC9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8" y="1541777"/>
            <a:ext cx="3988725" cy="5316223"/>
          </a:xfrm>
          <a:prstGeom prst="rect">
            <a:avLst/>
          </a:prstGeom>
        </p:spPr>
      </p:pic>
      <p:pic>
        <p:nvPicPr>
          <p:cNvPr id="10" name="图片 9">
            <a:extLst>
              <a:ext uri="{FF2B5EF4-FFF2-40B4-BE49-F238E27FC236}">
                <a16:creationId xmlns:a16="http://schemas.microsoft.com/office/drawing/2014/main" id="{F2657470-4F1E-BF80-43B1-F869C72D15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388" y="1541777"/>
            <a:ext cx="4316434" cy="5316223"/>
          </a:xfrm>
          <a:prstGeom prst="rect">
            <a:avLst/>
          </a:prstGeom>
        </p:spPr>
      </p:pic>
    </p:spTree>
    <p:extLst>
      <p:ext uri="{BB962C8B-B14F-4D97-AF65-F5344CB8AC3E}">
        <p14:creationId xmlns:p14="http://schemas.microsoft.com/office/powerpoint/2010/main" val="3379955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3"/>
            <a:ext cx="12192000" cy="6846857"/>
          </a:xfrm>
          <a:prstGeom prst="rect">
            <a:avLst/>
          </a:prstGeom>
        </p:spPr>
      </p:pic>
      <p:sp>
        <p:nvSpPr>
          <p:cNvPr id="3" name="文本框 2"/>
          <p:cNvSpPr txBox="1"/>
          <p:nvPr/>
        </p:nvSpPr>
        <p:spPr>
          <a:xfrm>
            <a:off x="300212" y="3310636"/>
            <a:ext cx="7339079" cy="769441"/>
          </a:xfrm>
          <a:prstGeom prst="rect">
            <a:avLst/>
          </a:prstGeom>
          <a:noFill/>
        </p:spPr>
        <p:txBody>
          <a:bodyPr vert="horz" wrap="square" rtlCol="0">
            <a:spAutoFit/>
          </a:bodyPr>
          <a:lstStyle/>
          <a:p>
            <a:r>
              <a:rPr lang="en-US" altLang="zh-CN" sz="4400" spc="600" dirty="0">
                <a:solidFill>
                  <a:schemeClr val="bg1"/>
                </a:solidFill>
                <a:latin typeface="文悦古典明朝体 (非商业使用) W5" pitchFamily="50" charset="-122"/>
                <a:ea typeface="文悦古典明朝体 (非商业使用) W5" pitchFamily="50" charset="-122"/>
              </a:rPr>
              <a:t>Thanks for watching</a:t>
            </a:r>
            <a:endParaRPr lang="zh-CN" altLang="en-US" sz="4400" spc="600" dirty="0">
              <a:solidFill>
                <a:schemeClr val="bg1"/>
              </a:solidFill>
              <a:latin typeface="文悦古典明朝体 (非商业使用) W5" pitchFamily="50" charset="-122"/>
              <a:ea typeface="文悦古典明朝体 (非商业使用) W5" pitchFamily="50"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37" y="2522013"/>
            <a:ext cx="252120" cy="246926"/>
          </a:xfrm>
          <a:prstGeom prst="rect">
            <a:avLst/>
          </a:prstGeom>
        </p:spPr>
      </p:pic>
      <p:sp>
        <p:nvSpPr>
          <p:cNvPr id="7" name="Freeform 5"/>
          <p:cNvSpPr/>
          <p:nvPr/>
        </p:nvSpPr>
        <p:spPr bwMode="auto">
          <a:xfrm>
            <a:off x="986116" y="4207398"/>
            <a:ext cx="723401" cy="186198"/>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1809059" y="1648140"/>
            <a:ext cx="3510206" cy="3437896"/>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531" y="305556"/>
            <a:ext cx="1221752" cy="469201"/>
          </a:xfrm>
          <a:prstGeom prst="rect">
            <a:avLst/>
          </a:prstGeom>
        </p:spPr>
      </p:pic>
      <p:sp>
        <p:nvSpPr>
          <p:cNvPr id="7" name="文本框 6">
            <a:extLst>
              <a:ext uri="{FF2B5EF4-FFF2-40B4-BE49-F238E27FC236}">
                <a16:creationId xmlns:a16="http://schemas.microsoft.com/office/drawing/2014/main" id="{A951AF8D-7CCD-B10D-B742-262BEC4CA732}"/>
              </a:ext>
            </a:extLst>
          </p:cNvPr>
          <p:cNvSpPr txBox="1"/>
          <p:nvPr/>
        </p:nvSpPr>
        <p:spPr>
          <a:xfrm>
            <a:off x="2118166" y="3530806"/>
            <a:ext cx="9120852" cy="1015663"/>
          </a:xfrm>
          <a:prstGeom prst="rect">
            <a:avLst/>
          </a:prstGeom>
          <a:noFill/>
        </p:spPr>
        <p:txBody>
          <a:bodyPr wrap="square">
            <a:spAutoFit/>
          </a:bodyPr>
          <a:lstStyle/>
          <a:p>
            <a:r>
              <a:rPr lang="zh-CN" altLang="en-US" sz="6000" spc="600" dirty="0">
                <a:solidFill>
                  <a:schemeClr val="bg1"/>
                </a:solidFill>
                <a:latin typeface="华康宋体 Std W12" panose="02020C00000000000000" pitchFamily="18" charset="-122"/>
                <a:ea typeface="华康宋体 Std W12" panose="02020C00000000000000" pitchFamily="18" charset="-122"/>
                <a:cs typeface="+mn-ea"/>
              </a:rPr>
              <a:t>Overview of hot pot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6610" y="431953"/>
            <a:ext cx="5469389" cy="1015663"/>
          </a:xfrm>
          <a:prstGeom prst="rect">
            <a:avLst/>
          </a:prstGeom>
          <a:noFill/>
        </p:spPr>
        <p:txBody>
          <a:bodyPr vert="horz" wrap="squar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rPr>
              <a:t>What is Hot Pot?</a:t>
            </a:r>
            <a:endParaRPr lang="zh-CN" altLang="en-US" sz="6000" spc="600" dirty="0">
              <a:solidFill>
                <a:schemeClr val="bg1"/>
              </a:solidFill>
              <a:latin typeface="Freestyle Script" panose="030804020302050B0404" pitchFamily="66" charset="0"/>
              <a:ea typeface="隶书" panose="02010509060101010101" pitchFamily="49" charset="-122"/>
              <a:cs typeface="+mn-ea"/>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206" y="739511"/>
            <a:ext cx="252120" cy="246926"/>
          </a:xfrm>
          <a:prstGeom prst="rect">
            <a:avLst/>
          </a:prstGeom>
        </p:spPr>
      </p:pic>
      <p:sp>
        <p:nvSpPr>
          <p:cNvPr id="7" name="Freeform 5"/>
          <p:cNvSpPr/>
          <p:nvPr/>
        </p:nvSpPr>
        <p:spPr bwMode="auto">
          <a:xfrm>
            <a:off x="638185" y="1307940"/>
            <a:ext cx="3181461" cy="269740"/>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文本框 5">
            <a:extLst>
              <a:ext uri="{FF2B5EF4-FFF2-40B4-BE49-F238E27FC236}">
                <a16:creationId xmlns:a16="http://schemas.microsoft.com/office/drawing/2014/main" id="{BFE3FBCD-BA1E-8E29-52D9-B93A58570310}"/>
              </a:ext>
            </a:extLst>
          </p:cNvPr>
          <p:cNvSpPr txBox="1"/>
          <p:nvPr/>
        </p:nvSpPr>
        <p:spPr>
          <a:xfrm>
            <a:off x="78580" y="2273227"/>
            <a:ext cx="12034838" cy="4478149"/>
          </a:xfrm>
          <a:prstGeom prst="rect">
            <a:avLst/>
          </a:prstGeom>
          <a:noFill/>
        </p:spPr>
        <p:txBody>
          <a:bodyPr wrap="square" rtlCol="0">
            <a:spAutoFit/>
          </a:bodyPr>
          <a:lstStyle/>
          <a:p>
            <a:pPr>
              <a:lnSpc>
                <a:spcPct val="150000"/>
              </a:lnSpc>
            </a:pPr>
            <a:r>
              <a:rPr lang="en-US" altLang="zh-CN" sz="2400" dirty="0">
                <a:solidFill>
                  <a:schemeClr val="bg1"/>
                </a:solidFill>
                <a:latin typeface="Adobe Garamond Pro Bold" panose="02020702060506020403" pitchFamily="18" charset="0"/>
                <a:cs typeface="Adobe Hebrew" panose="02040503050201020203" pitchFamily="18" charset="-79"/>
              </a:rPr>
              <a:t>Hot pot is an ancient name for “</a:t>
            </a:r>
            <a:r>
              <a:rPr lang="en-US" altLang="zh-CN" sz="2400" dirty="0" err="1">
                <a:solidFill>
                  <a:schemeClr val="bg1"/>
                </a:solidFill>
                <a:latin typeface="Adobe Garamond Pro Bold" panose="02020702060506020403" pitchFamily="18" charset="0"/>
                <a:cs typeface="Adobe Hebrew" panose="02040503050201020203" pitchFamily="18" charset="-79"/>
              </a:rPr>
              <a:t>Goudong</a:t>
            </a:r>
            <a:r>
              <a:rPr lang="en-US" altLang="zh-CN" sz="2400" dirty="0">
                <a:solidFill>
                  <a:schemeClr val="bg1"/>
                </a:solidFill>
                <a:latin typeface="Adobe Garamond Pro Bold" panose="02020702060506020403" pitchFamily="18" charset="0"/>
                <a:cs typeface="Adobe Hebrew" panose="02040503050201020203" pitchFamily="18" charset="-79"/>
              </a:rPr>
              <a:t> soup”(</a:t>
            </a:r>
            <a:r>
              <a:rPr lang="zh-CN" altLang="en-US" sz="2400" dirty="0">
                <a:solidFill>
                  <a:schemeClr val="bg1"/>
                </a:solidFill>
                <a:latin typeface="Adobe Garamond Pro Bold" panose="02020702060506020403" pitchFamily="18" charset="0"/>
                <a:cs typeface="Adobe Hebrew" panose="02040503050201020203" pitchFamily="18" charset="-79"/>
              </a:rPr>
              <a:t>古董羹）</a:t>
            </a:r>
            <a:r>
              <a:rPr lang="en-US" altLang="zh-CN" sz="2400" dirty="0">
                <a:solidFill>
                  <a:schemeClr val="bg1"/>
                </a:solidFill>
                <a:latin typeface="Adobe Garamond Pro Bold" panose="02020702060506020403" pitchFamily="18" charset="0"/>
                <a:cs typeface="Adobe Hebrew" panose="02040503050201020203" pitchFamily="18" charset="-79"/>
              </a:rPr>
              <a:t>, named after the “</a:t>
            </a:r>
            <a:r>
              <a:rPr lang="en-US" altLang="zh-CN" sz="2400" dirty="0" err="1">
                <a:solidFill>
                  <a:schemeClr val="bg1"/>
                </a:solidFill>
                <a:latin typeface="Adobe Garamond Pro Bold" panose="02020702060506020403" pitchFamily="18" charset="0"/>
                <a:cs typeface="Adobe Hebrew" panose="02040503050201020203" pitchFamily="18" charset="-79"/>
              </a:rPr>
              <a:t>goudong</a:t>
            </a:r>
            <a:r>
              <a:rPr lang="en-US" altLang="zh-CN" sz="2400" dirty="0">
                <a:solidFill>
                  <a:schemeClr val="bg1"/>
                </a:solidFill>
                <a:latin typeface="Adobe Garamond Pro Bold" panose="02020702060506020403" pitchFamily="18" charset="0"/>
                <a:cs typeface="Adobe Hebrew" panose="02040503050201020203" pitchFamily="18" charset="-79"/>
              </a:rPr>
              <a:t>”</a:t>
            </a:r>
            <a:r>
              <a:rPr lang="zh-CN" altLang="en-US" sz="2400" dirty="0">
                <a:solidFill>
                  <a:schemeClr val="bg1"/>
                </a:solidFill>
                <a:latin typeface="Adobe Garamond Pro Bold" panose="02020702060506020403" pitchFamily="18" charset="0"/>
                <a:cs typeface="Adobe Hebrew" panose="02040503050201020203" pitchFamily="18" charset="-79"/>
              </a:rPr>
              <a:t>（咕咚）</a:t>
            </a:r>
            <a:r>
              <a:rPr lang="en-US" altLang="zh-CN" sz="2400" dirty="0">
                <a:solidFill>
                  <a:schemeClr val="bg1"/>
                </a:solidFill>
                <a:latin typeface="Adobe Garamond Pro Bold" panose="02020702060506020403" pitchFamily="18" charset="0"/>
                <a:cs typeface="Adobe Hebrew" panose="02040503050201020203" pitchFamily="18" charset="-79"/>
              </a:rPr>
              <a:t> sound made when food is put into boiling water, and is one of China's original cuisines and a kind of food for both young and old. </a:t>
            </a:r>
          </a:p>
          <a:p>
            <a:pPr>
              <a:lnSpc>
                <a:spcPct val="150000"/>
              </a:lnSpc>
            </a:pPr>
            <a:r>
              <a:rPr lang="en-US" altLang="zh-CN" sz="2400" dirty="0">
                <a:solidFill>
                  <a:schemeClr val="bg1"/>
                </a:solidFill>
                <a:latin typeface="Adobe Garamond Pro Bold" panose="02020702060506020403" pitchFamily="18" charset="0"/>
                <a:cs typeface="Adobe Hebrew" panose="02040503050201020203" pitchFamily="18" charset="-79"/>
              </a:rPr>
              <a:t>Hot pot generally refers to a cooking method in which a pot is used as an container to boil water or soup with a heat source to cook various types of food, and also refers to the pot used for this cooking method. The characteristics of hot pot are that it is eaten while cooking, or the pot itself has a heat preservation effect, so that the food is still steaming hot when eaten, and the soup is united.</a:t>
            </a:r>
            <a:endParaRPr lang="zh-CN" altLang="en-US" sz="2400" dirty="0">
              <a:solidFill>
                <a:schemeClr val="bg1"/>
              </a:solidFill>
              <a:latin typeface="Adobe Garamond Pro Bold" panose="02020702060506020403" pitchFamily="18" charset="0"/>
              <a:cs typeface="Adobe Hebrew" panose="02040503050201020203" pitchFamily="18" charset="-79"/>
            </a:endParaRPr>
          </a:p>
        </p:txBody>
      </p:sp>
      <p:pic>
        <p:nvPicPr>
          <p:cNvPr id="2050" name="Picture 2">
            <a:extLst>
              <a:ext uri="{FF2B5EF4-FFF2-40B4-BE49-F238E27FC236}">
                <a16:creationId xmlns:a16="http://schemas.microsoft.com/office/drawing/2014/main" id="{51BF35CF-3E37-C1E6-FAB5-4B041DE4F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676" y="0"/>
            <a:ext cx="3341976" cy="221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785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6402" y="2336620"/>
            <a:ext cx="1937053" cy="2824926"/>
            <a:chOff x="1521277" y="2355670"/>
            <a:chExt cx="1937053" cy="2824926"/>
          </a:xfrm>
        </p:grpSpPr>
        <p:grpSp>
          <p:nvGrpSpPr>
            <p:cNvPr id="13" name="组合 12"/>
            <p:cNvGrpSpPr/>
            <p:nvPr/>
          </p:nvGrpSpPr>
          <p:grpSpPr>
            <a:xfrm>
              <a:off x="1521277" y="2355670"/>
              <a:ext cx="1937053" cy="2824926"/>
              <a:chOff x="2078310" y="2606722"/>
              <a:chExt cx="2316094" cy="3377705"/>
            </a:xfrm>
          </p:grpSpPr>
          <p:grpSp>
            <p:nvGrpSpPr>
              <p:cNvPr id="4" name="组合 3"/>
              <p:cNvGrpSpPr/>
              <p:nvPr/>
            </p:nvGrpSpPr>
            <p:grpSpPr>
              <a:xfrm>
                <a:off x="2506593" y="2606722"/>
                <a:ext cx="1277744" cy="1255369"/>
                <a:chOff x="584005" y="1741870"/>
                <a:chExt cx="3783330" cy="3674520"/>
              </a:xfrm>
            </p:grpSpPr>
            <p:sp>
              <p:nvSpPr>
                <p:cNvPr id="5" name="弧形 4"/>
                <p:cNvSpPr/>
                <p:nvPr/>
              </p:nvSpPr>
              <p:spPr>
                <a:xfrm>
                  <a:off x="584005" y="1741870"/>
                  <a:ext cx="3783330" cy="3674520"/>
                </a:xfrm>
                <a:prstGeom prst="arc">
                  <a:avLst>
                    <a:gd name="adj1" fmla="val 2095498"/>
                    <a:gd name="adj2" fmla="val 2000137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6" name="椭圆 5"/>
                <p:cNvSpPr/>
                <p:nvPr/>
              </p:nvSpPr>
              <p:spPr>
                <a:xfrm>
                  <a:off x="4103370" y="267462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7" name="椭圆 6"/>
                <p:cNvSpPr/>
                <p:nvPr/>
              </p:nvSpPr>
              <p:spPr>
                <a:xfrm>
                  <a:off x="3989070" y="459486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0" name="文本框 9"/>
              <p:cNvSpPr txBox="1"/>
              <p:nvPr/>
            </p:nvSpPr>
            <p:spPr>
              <a:xfrm>
                <a:off x="2085519" y="4770020"/>
                <a:ext cx="2301677" cy="1214407"/>
              </a:xfrm>
              <a:prstGeom prst="rect">
                <a:avLst/>
              </a:prstGeom>
              <a:noFill/>
            </p:spPr>
            <p:txBody>
              <a:bodyPr wrap="square" rtlCol="0">
                <a:spAutoFit/>
              </a:bodyPr>
              <a:lstStyle/>
              <a:p>
                <a:pPr algn="ctr">
                  <a:lnSpc>
                    <a:spcPct val="200000"/>
                  </a:lnSpc>
                  <a:defRPr/>
                </a:pPr>
                <a:r>
                  <a:rPr lang="zh-CN" altLang="en-US" sz="1000" spc="300" dirty="0">
                    <a:solidFill>
                      <a:schemeClr val="bg1"/>
                    </a:solidFill>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a:t>
                </a:r>
                <a:endParaRPr lang="en-US" altLang="zh-CN" sz="1000" spc="300" dirty="0">
                  <a:solidFill>
                    <a:schemeClr val="bg1"/>
                  </a:solidFill>
                  <a:latin typeface="隶书" panose="02010509060101010101" pitchFamily="49" charset="-122"/>
                  <a:ea typeface="隶书" panose="02010509060101010101" pitchFamily="49" charset="-122"/>
                  <a:sym typeface="微软雅黑" panose="020B0503020204020204" charset="-122"/>
                </a:endParaRPr>
              </a:p>
            </p:txBody>
          </p:sp>
          <p:sp>
            <p:nvSpPr>
              <p:cNvPr id="11" name="Rounded Rectangle 72"/>
              <p:cNvSpPr/>
              <p:nvPr/>
            </p:nvSpPr>
            <p:spPr>
              <a:xfrm flipH="1">
                <a:off x="2078310" y="4327161"/>
                <a:ext cx="2316094" cy="440690"/>
              </a:xfrm>
              <a:prstGeom prst="roundRect">
                <a:avLst>
                  <a:gd name="adj" fmla="val 0"/>
                </a:avLst>
              </a:prstGeom>
              <a:noFill/>
              <a:ln w="25400" cap="flat" cmpd="sng" algn="ctr">
                <a:noFill/>
                <a:prstDash val="solid"/>
              </a:ln>
              <a:effectLst/>
            </p:spPr>
            <p:txBody>
              <a:bodyPr anchor="ctr"/>
              <a:lstStyle/>
              <a:p>
                <a:pPr algn="ctr" eaLnBrk="1" fontAlgn="auto" hangingPunct="1">
                  <a:spcBef>
                    <a:spcPts val="0"/>
                  </a:spcBef>
                  <a:spcAft>
                    <a:spcPts val="0"/>
                  </a:spcAft>
                  <a:defRPr/>
                </a:pPr>
                <a:r>
                  <a:rPr lang="zh-CN" altLang="en-US" sz="2400" b="1" dirty="0">
                    <a:solidFill>
                      <a:schemeClr val="bg1"/>
                    </a:solidFill>
                    <a:latin typeface="隶书" panose="02010509060101010101" pitchFamily="49" charset="-122"/>
                    <a:ea typeface="隶书" panose="02010509060101010101" pitchFamily="49" charset="-122"/>
                  </a:rPr>
                  <a:t>添加标题</a:t>
                </a:r>
              </a:p>
            </p:txBody>
          </p:sp>
          <p:sp>
            <p:nvSpPr>
              <p:cNvPr id="12" name="矩形 11"/>
              <p:cNvSpPr/>
              <p:nvPr/>
            </p:nvSpPr>
            <p:spPr>
              <a:xfrm>
                <a:off x="2910465" y="3049740"/>
                <a:ext cx="470000" cy="369332"/>
              </a:xfrm>
              <a:prstGeom prst="rect">
                <a:avLst/>
              </a:prstGeom>
            </p:spPr>
            <p:txBody>
              <a:bodyPr wrap="none">
                <a:spAutoFit/>
              </a:bodyPr>
              <a:lstStyle/>
              <a:p>
                <a:r>
                  <a:rPr lang="en-US" altLang="zh-CN" b="1" dirty="0">
                    <a:solidFill>
                      <a:schemeClr val="bg1"/>
                    </a:solidFill>
                    <a:latin typeface="微软雅黑" panose="020B0503020204020204" charset="-122"/>
                    <a:ea typeface="微软雅黑" panose="020B0503020204020204" charset="-122"/>
                  </a:rPr>
                  <a:t>01</a:t>
                </a:r>
                <a:endParaRPr lang="zh-CN" altLang="en-US" dirty="0">
                  <a:solidFill>
                    <a:schemeClr val="bg1"/>
                  </a:solidFill>
                  <a:latin typeface="微软雅黑" panose="020B0503020204020204" charset="-122"/>
                  <a:ea typeface="微软雅黑" panose="020B0503020204020204" charset="-122"/>
                </a:endParaRPr>
              </a:p>
            </p:txBody>
          </p:sp>
        </p:grpSp>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9946" y="2744629"/>
              <a:ext cx="351766" cy="351766"/>
            </a:xfrm>
            <a:prstGeom prst="rect">
              <a:avLst/>
            </a:prstGeom>
          </p:spPr>
        </p:pic>
      </p:grpSp>
      <p:grpSp>
        <p:nvGrpSpPr>
          <p:cNvPr id="51" name="组合 50"/>
          <p:cNvGrpSpPr/>
          <p:nvPr/>
        </p:nvGrpSpPr>
        <p:grpSpPr>
          <a:xfrm>
            <a:off x="8702133" y="2336620"/>
            <a:ext cx="1937053" cy="2824926"/>
            <a:chOff x="1521277" y="2355670"/>
            <a:chExt cx="1937053" cy="2824926"/>
          </a:xfrm>
        </p:grpSpPr>
        <p:grpSp>
          <p:nvGrpSpPr>
            <p:cNvPr id="52" name="组合 51"/>
            <p:cNvGrpSpPr/>
            <p:nvPr/>
          </p:nvGrpSpPr>
          <p:grpSpPr>
            <a:xfrm>
              <a:off x="1521277" y="2355670"/>
              <a:ext cx="1937053" cy="2824926"/>
              <a:chOff x="2078310" y="2606722"/>
              <a:chExt cx="2316094" cy="3377705"/>
            </a:xfrm>
          </p:grpSpPr>
          <p:grpSp>
            <p:nvGrpSpPr>
              <p:cNvPr id="54" name="组合 53"/>
              <p:cNvGrpSpPr/>
              <p:nvPr/>
            </p:nvGrpSpPr>
            <p:grpSpPr>
              <a:xfrm>
                <a:off x="2506593" y="2606722"/>
                <a:ext cx="1277744" cy="1255369"/>
                <a:chOff x="584005" y="1741870"/>
                <a:chExt cx="3783330" cy="3674520"/>
              </a:xfrm>
            </p:grpSpPr>
            <p:sp>
              <p:nvSpPr>
                <p:cNvPr id="58" name="弧形 57"/>
                <p:cNvSpPr/>
                <p:nvPr/>
              </p:nvSpPr>
              <p:spPr>
                <a:xfrm>
                  <a:off x="584005" y="1741870"/>
                  <a:ext cx="3783330" cy="3674520"/>
                </a:xfrm>
                <a:prstGeom prst="arc">
                  <a:avLst>
                    <a:gd name="adj1" fmla="val 2095498"/>
                    <a:gd name="adj2" fmla="val 2000137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9" name="椭圆 58"/>
                <p:cNvSpPr/>
                <p:nvPr/>
              </p:nvSpPr>
              <p:spPr>
                <a:xfrm>
                  <a:off x="4103370" y="267462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60" name="椭圆 59"/>
                <p:cNvSpPr/>
                <p:nvPr/>
              </p:nvSpPr>
              <p:spPr>
                <a:xfrm>
                  <a:off x="3989070" y="459486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55" name="文本框 54"/>
              <p:cNvSpPr txBox="1"/>
              <p:nvPr/>
            </p:nvSpPr>
            <p:spPr>
              <a:xfrm>
                <a:off x="2085519" y="4770020"/>
                <a:ext cx="2301677" cy="1214407"/>
              </a:xfrm>
              <a:prstGeom prst="rect">
                <a:avLst/>
              </a:prstGeom>
              <a:noFill/>
            </p:spPr>
            <p:txBody>
              <a:bodyPr wrap="square" rtlCol="0">
                <a:spAutoFit/>
              </a:bodyPr>
              <a:lstStyle/>
              <a:p>
                <a:pPr algn="ctr">
                  <a:lnSpc>
                    <a:spcPct val="200000"/>
                  </a:lnSpc>
                  <a:defRPr/>
                </a:pPr>
                <a:r>
                  <a:rPr lang="zh-CN" altLang="en-US" sz="1000" spc="300" dirty="0">
                    <a:solidFill>
                      <a:schemeClr val="bg1"/>
                    </a:solidFill>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a:t>
                </a:r>
                <a:endParaRPr lang="en-US" altLang="zh-CN" sz="1000" spc="300" dirty="0">
                  <a:solidFill>
                    <a:schemeClr val="bg1"/>
                  </a:solidFill>
                  <a:latin typeface="隶书" panose="02010509060101010101" pitchFamily="49" charset="-122"/>
                  <a:ea typeface="隶书" panose="02010509060101010101" pitchFamily="49" charset="-122"/>
                  <a:sym typeface="微软雅黑" panose="020B0503020204020204" charset="-122"/>
                </a:endParaRPr>
              </a:p>
            </p:txBody>
          </p:sp>
          <p:sp>
            <p:nvSpPr>
              <p:cNvPr id="56" name="Rounded Rectangle 72"/>
              <p:cNvSpPr/>
              <p:nvPr/>
            </p:nvSpPr>
            <p:spPr>
              <a:xfrm flipH="1">
                <a:off x="2078310" y="4327161"/>
                <a:ext cx="2316094" cy="440690"/>
              </a:xfrm>
              <a:prstGeom prst="roundRect">
                <a:avLst>
                  <a:gd name="adj" fmla="val 0"/>
                </a:avLst>
              </a:prstGeom>
              <a:noFill/>
              <a:ln w="25400" cap="flat" cmpd="sng" algn="ctr">
                <a:noFill/>
                <a:prstDash val="solid"/>
              </a:ln>
              <a:effectLst/>
            </p:spPr>
            <p:txBody>
              <a:bodyPr anchor="ctr"/>
              <a:lstStyle/>
              <a:p>
                <a:pPr algn="ctr" eaLnBrk="1" fontAlgn="auto" hangingPunct="1">
                  <a:spcBef>
                    <a:spcPts val="0"/>
                  </a:spcBef>
                  <a:spcAft>
                    <a:spcPts val="0"/>
                  </a:spcAft>
                  <a:defRPr/>
                </a:pPr>
                <a:r>
                  <a:rPr lang="zh-CN" altLang="en-US" sz="2400" b="1" dirty="0">
                    <a:solidFill>
                      <a:schemeClr val="bg1"/>
                    </a:solidFill>
                    <a:latin typeface="隶书" panose="02010509060101010101" pitchFamily="49" charset="-122"/>
                    <a:ea typeface="隶书" panose="02010509060101010101" pitchFamily="49" charset="-122"/>
                  </a:rPr>
                  <a:t>添加标题</a:t>
                </a:r>
              </a:p>
            </p:txBody>
          </p:sp>
          <p:sp>
            <p:nvSpPr>
              <p:cNvPr id="57" name="矩形 56"/>
              <p:cNvSpPr/>
              <p:nvPr/>
            </p:nvSpPr>
            <p:spPr>
              <a:xfrm>
                <a:off x="2910464" y="3049740"/>
                <a:ext cx="561969" cy="441603"/>
              </a:xfrm>
              <a:prstGeom prst="rect">
                <a:avLst/>
              </a:prstGeom>
            </p:spPr>
            <p:txBody>
              <a:bodyPr wrap="none">
                <a:spAutoFit/>
              </a:bodyPr>
              <a:lstStyle/>
              <a:p>
                <a:r>
                  <a:rPr lang="en-US" altLang="zh-CN" b="1" dirty="0">
                    <a:solidFill>
                      <a:schemeClr val="bg1"/>
                    </a:solidFill>
                    <a:latin typeface="微软雅黑" panose="020B0503020204020204" charset="-122"/>
                    <a:ea typeface="微软雅黑" panose="020B0503020204020204" charset="-122"/>
                  </a:rPr>
                  <a:t>03</a:t>
                </a:r>
                <a:endParaRPr lang="zh-CN" altLang="en-US" dirty="0">
                  <a:solidFill>
                    <a:schemeClr val="bg1"/>
                  </a:solidFill>
                  <a:latin typeface="微软雅黑" panose="020B0503020204020204" charset="-122"/>
                  <a:ea typeface="微软雅黑" panose="020B0503020204020204" charset="-122"/>
                </a:endParaRPr>
              </a:p>
            </p:txBody>
          </p:sp>
        </p:grpSp>
        <p:pic>
          <p:nvPicPr>
            <p:cNvPr id="53" name="图片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9946" y="2744629"/>
              <a:ext cx="351766" cy="351766"/>
            </a:xfrm>
            <a:prstGeom prst="rect">
              <a:avLst/>
            </a:prstGeom>
          </p:spPr>
        </p:pic>
      </p:grpSp>
      <p:grpSp>
        <p:nvGrpSpPr>
          <p:cNvPr id="61" name="组合 60"/>
          <p:cNvGrpSpPr/>
          <p:nvPr/>
        </p:nvGrpSpPr>
        <p:grpSpPr>
          <a:xfrm>
            <a:off x="5111705" y="2336620"/>
            <a:ext cx="1937053" cy="2824926"/>
            <a:chOff x="1521277" y="2355670"/>
            <a:chExt cx="1937053" cy="2824926"/>
          </a:xfrm>
        </p:grpSpPr>
        <p:grpSp>
          <p:nvGrpSpPr>
            <p:cNvPr id="62" name="组合 61"/>
            <p:cNvGrpSpPr/>
            <p:nvPr/>
          </p:nvGrpSpPr>
          <p:grpSpPr>
            <a:xfrm>
              <a:off x="1521277" y="2355670"/>
              <a:ext cx="1937053" cy="2824926"/>
              <a:chOff x="2078310" y="2606722"/>
              <a:chExt cx="2316094" cy="3377705"/>
            </a:xfrm>
          </p:grpSpPr>
          <p:grpSp>
            <p:nvGrpSpPr>
              <p:cNvPr id="64" name="组合 63"/>
              <p:cNvGrpSpPr/>
              <p:nvPr/>
            </p:nvGrpSpPr>
            <p:grpSpPr>
              <a:xfrm>
                <a:off x="2506593" y="2606722"/>
                <a:ext cx="1277744" cy="1255369"/>
                <a:chOff x="584005" y="1741870"/>
                <a:chExt cx="3783330" cy="3674520"/>
              </a:xfrm>
            </p:grpSpPr>
            <p:sp>
              <p:nvSpPr>
                <p:cNvPr id="68" name="弧形 67"/>
                <p:cNvSpPr/>
                <p:nvPr/>
              </p:nvSpPr>
              <p:spPr>
                <a:xfrm>
                  <a:off x="584005" y="1741870"/>
                  <a:ext cx="3783330" cy="3674520"/>
                </a:xfrm>
                <a:prstGeom prst="arc">
                  <a:avLst>
                    <a:gd name="adj1" fmla="val 2095498"/>
                    <a:gd name="adj2" fmla="val 2000137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69" name="椭圆 68"/>
                <p:cNvSpPr/>
                <p:nvPr/>
              </p:nvSpPr>
              <p:spPr>
                <a:xfrm>
                  <a:off x="4103370" y="267462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70" name="椭圆 69"/>
                <p:cNvSpPr/>
                <p:nvPr/>
              </p:nvSpPr>
              <p:spPr>
                <a:xfrm>
                  <a:off x="3989070" y="459486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65" name="文本框 64"/>
              <p:cNvSpPr txBox="1"/>
              <p:nvPr/>
            </p:nvSpPr>
            <p:spPr>
              <a:xfrm>
                <a:off x="2085519" y="4770020"/>
                <a:ext cx="2301677" cy="1214407"/>
              </a:xfrm>
              <a:prstGeom prst="rect">
                <a:avLst/>
              </a:prstGeom>
              <a:noFill/>
            </p:spPr>
            <p:txBody>
              <a:bodyPr wrap="square" rtlCol="0">
                <a:spAutoFit/>
              </a:bodyPr>
              <a:lstStyle/>
              <a:p>
                <a:pPr algn="ctr">
                  <a:lnSpc>
                    <a:spcPct val="200000"/>
                  </a:lnSpc>
                  <a:defRPr/>
                </a:pPr>
                <a:r>
                  <a:rPr lang="zh-CN" altLang="en-US" sz="1000" spc="300" dirty="0">
                    <a:solidFill>
                      <a:schemeClr val="bg1"/>
                    </a:solidFill>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a:t>
                </a:r>
                <a:endParaRPr lang="en-US" altLang="zh-CN" sz="1000" spc="300" dirty="0">
                  <a:solidFill>
                    <a:schemeClr val="bg1"/>
                  </a:solidFill>
                  <a:latin typeface="隶书" panose="02010509060101010101" pitchFamily="49" charset="-122"/>
                  <a:ea typeface="隶书" panose="02010509060101010101" pitchFamily="49" charset="-122"/>
                  <a:sym typeface="微软雅黑" panose="020B0503020204020204" charset="-122"/>
                </a:endParaRPr>
              </a:p>
            </p:txBody>
          </p:sp>
          <p:sp>
            <p:nvSpPr>
              <p:cNvPr id="66" name="Rounded Rectangle 72"/>
              <p:cNvSpPr/>
              <p:nvPr/>
            </p:nvSpPr>
            <p:spPr>
              <a:xfrm flipH="1">
                <a:off x="2078310" y="4327161"/>
                <a:ext cx="2316094" cy="440690"/>
              </a:xfrm>
              <a:prstGeom prst="roundRect">
                <a:avLst>
                  <a:gd name="adj" fmla="val 0"/>
                </a:avLst>
              </a:prstGeom>
              <a:noFill/>
              <a:ln w="25400" cap="flat" cmpd="sng" algn="ctr">
                <a:noFill/>
                <a:prstDash val="solid"/>
              </a:ln>
              <a:effectLst/>
            </p:spPr>
            <p:txBody>
              <a:bodyPr anchor="ctr"/>
              <a:lstStyle/>
              <a:p>
                <a:pPr algn="ctr" eaLnBrk="1" fontAlgn="auto" hangingPunct="1">
                  <a:spcBef>
                    <a:spcPts val="0"/>
                  </a:spcBef>
                  <a:spcAft>
                    <a:spcPts val="0"/>
                  </a:spcAft>
                  <a:defRPr/>
                </a:pPr>
                <a:r>
                  <a:rPr lang="zh-CN" altLang="en-US" sz="2400" b="1" dirty="0">
                    <a:solidFill>
                      <a:schemeClr val="bg1"/>
                    </a:solidFill>
                    <a:latin typeface="隶书" panose="02010509060101010101" pitchFamily="49" charset="-122"/>
                    <a:ea typeface="隶书" panose="02010509060101010101" pitchFamily="49" charset="-122"/>
                  </a:rPr>
                  <a:t>添加标题</a:t>
                </a:r>
              </a:p>
            </p:txBody>
          </p:sp>
          <p:sp>
            <p:nvSpPr>
              <p:cNvPr id="67" name="矩形 66"/>
              <p:cNvSpPr/>
              <p:nvPr/>
            </p:nvSpPr>
            <p:spPr>
              <a:xfrm>
                <a:off x="2910464" y="3049740"/>
                <a:ext cx="561969" cy="441603"/>
              </a:xfrm>
              <a:prstGeom prst="rect">
                <a:avLst/>
              </a:prstGeom>
            </p:spPr>
            <p:txBody>
              <a:bodyPr wrap="none">
                <a:spAutoFit/>
              </a:bodyPr>
              <a:lstStyle/>
              <a:p>
                <a:r>
                  <a:rPr lang="en-US" altLang="zh-CN" b="1" dirty="0">
                    <a:solidFill>
                      <a:schemeClr val="bg1"/>
                    </a:solidFill>
                    <a:latin typeface="微软雅黑" panose="020B0503020204020204" charset="-122"/>
                    <a:ea typeface="微软雅黑" panose="020B0503020204020204" charset="-122"/>
                  </a:rPr>
                  <a:t>02</a:t>
                </a:r>
                <a:endParaRPr lang="zh-CN" altLang="en-US" dirty="0">
                  <a:solidFill>
                    <a:schemeClr val="bg1"/>
                  </a:solidFill>
                  <a:latin typeface="微软雅黑" panose="020B0503020204020204" charset="-122"/>
                  <a:ea typeface="微软雅黑" panose="020B0503020204020204" charset="-122"/>
                </a:endParaRPr>
              </a:p>
            </p:txBody>
          </p:sp>
        </p:grpSp>
        <p:pic>
          <p:nvPicPr>
            <p:cNvPr id="63"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9946" y="2744629"/>
              <a:ext cx="351766" cy="351766"/>
            </a:xfrm>
            <a:prstGeom prst="rect">
              <a:avLst/>
            </a:prstGeom>
          </p:spPr>
        </p:pic>
      </p:grpSp>
      <p:pic>
        <p:nvPicPr>
          <p:cNvPr id="4098" name="Picture 2">
            <a:extLst>
              <a:ext uri="{FF2B5EF4-FFF2-40B4-BE49-F238E27FC236}">
                <a16:creationId xmlns:a16="http://schemas.microsoft.com/office/drawing/2014/main" id="{035B3404-596E-88B9-B687-4BEC377C3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09" y="3757057"/>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E34F5189-C2E1-1E77-8629-C024198CBCF1}"/>
              </a:ext>
            </a:extLst>
          </p:cNvPr>
          <p:cNvSpPr txBox="1"/>
          <p:nvPr/>
        </p:nvSpPr>
        <p:spPr>
          <a:xfrm>
            <a:off x="262142" y="6229"/>
            <a:ext cx="8187377" cy="1015663"/>
          </a:xfrm>
          <a:prstGeom prst="rect">
            <a:avLst/>
          </a:prstGeom>
          <a:noFill/>
        </p:spPr>
        <p:txBody>
          <a:bodyPr vert="horz" wrap="squar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rPr>
              <a:t>The consist of  Hot Pot</a:t>
            </a:r>
            <a:endParaRPr lang="zh-CN" altLang="en-US" sz="6000" spc="600" dirty="0">
              <a:solidFill>
                <a:schemeClr val="bg1"/>
              </a:solidFill>
              <a:latin typeface="Freestyle Script" panose="030804020302050B0404" pitchFamily="66" charset="0"/>
              <a:ea typeface="隶书" panose="02010509060101010101" pitchFamily="49" charset="-122"/>
              <a:cs typeface="+mn-ea"/>
            </a:endParaRPr>
          </a:p>
        </p:txBody>
      </p:sp>
      <p:pic>
        <p:nvPicPr>
          <p:cNvPr id="4100" name="Picture 4">
            <a:extLst>
              <a:ext uri="{FF2B5EF4-FFF2-40B4-BE49-F238E27FC236}">
                <a16:creationId xmlns:a16="http://schemas.microsoft.com/office/drawing/2014/main" id="{629A8BE2-B941-F720-D51A-90EB12598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3866" y="3775500"/>
            <a:ext cx="3647613" cy="23344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AECE0C7-02C1-E1D3-2AD4-ABB9AB82CA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2328" y="3775501"/>
            <a:ext cx="2505419" cy="2334472"/>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5">
            <a:extLst>
              <a:ext uri="{FF2B5EF4-FFF2-40B4-BE49-F238E27FC236}">
                <a16:creationId xmlns:a16="http://schemas.microsoft.com/office/drawing/2014/main" id="{ED8D1E04-2033-A7C6-4F9E-D3EC89B6FE9D}"/>
              </a:ext>
            </a:extLst>
          </p:cNvPr>
          <p:cNvSpPr/>
          <p:nvPr/>
        </p:nvSpPr>
        <p:spPr bwMode="auto">
          <a:xfrm>
            <a:off x="849266" y="1169957"/>
            <a:ext cx="3111323" cy="295261"/>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down)">
                                      <p:cBhvr>
                                        <p:cTn id="11" dur="500"/>
                                        <p:tgtEl>
                                          <p:spTgt spid="6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down)">
                                      <p:cBhvr>
                                        <p:cTn id="15" dur="500"/>
                                        <p:tgtEl>
                                          <p:spTgt spid="51"/>
                                        </p:tgtEl>
                                      </p:cBhvr>
                                    </p:animEffect>
                                  </p:childTnLst>
                                </p:cTn>
                              </p:par>
                              <p:par>
                                <p:cTn id="16" presetID="10" presetClass="entr" presetSubtype="0" fill="hold" grpId="0" nodeType="withEffect">
                                  <p:stCondLst>
                                    <p:cond delay="200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3"/>
            <a:ext cx="12192000" cy="6846857"/>
          </a:xfrm>
          <a:prstGeom prst="rect">
            <a:avLst/>
          </a:prstGeom>
        </p:spPr>
      </p:pic>
      <p:sp>
        <p:nvSpPr>
          <p:cNvPr id="3" name="文本框 2"/>
          <p:cNvSpPr txBox="1"/>
          <p:nvPr/>
        </p:nvSpPr>
        <p:spPr>
          <a:xfrm>
            <a:off x="696059" y="1557735"/>
            <a:ext cx="3449662" cy="1015663"/>
          </a:xfrm>
          <a:prstGeom prst="rect">
            <a:avLst/>
          </a:prstGeom>
          <a:noFill/>
        </p:spPr>
        <p:txBody>
          <a:bodyPr vert="horz" wrap="squar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rPr>
              <a:t>HISTORY</a:t>
            </a:r>
            <a:endParaRPr lang="zh-CN" altLang="en-US" sz="6000" spc="600" dirty="0">
              <a:solidFill>
                <a:schemeClr val="bg1"/>
              </a:solidFill>
              <a:latin typeface="Freestyle Script" panose="030804020302050B0404" pitchFamily="66" charset="0"/>
              <a:ea typeface="隶书" panose="02010509060101010101" pitchFamily="49" charset="-122"/>
              <a:cs typeface="+mn-ea"/>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206" y="1873831"/>
            <a:ext cx="252120" cy="246926"/>
          </a:xfrm>
          <a:prstGeom prst="rect">
            <a:avLst/>
          </a:prstGeom>
        </p:spPr>
      </p:pic>
      <p:sp>
        <p:nvSpPr>
          <p:cNvPr id="7" name="Freeform 5"/>
          <p:cNvSpPr/>
          <p:nvPr/>
        </p:nvSpPr>
        <p:spPr bwMode="auto">
          <a:xfrm>
            <a:off x="418266" y="2382014"/>
            <a:ext cx="3111323" cy="295261"/>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文本框 7">
            <a:extLst>
              <a:ext uri="{FF2B5EF4-FFF2-40B4-BE49-F238E27FC236}">
                <a16:creationId xmlns:a16="http://schemas.microsoft.com/office/drawing/2014/main" id="{969BFE63-67F5-7623-7365-D159E18D0A4E}"/>
              </a:ext>
            </a:extLst>
          </p:cNvPr>
          <p:cNvSpPr txBox="1"/>
          <p:nvPr/>
        </p:nvSpPr>
        <p:spPr>
          <a:xfrm>
            <a:off x="358817" y="2786950"/>
            <a:ext cx="5613722" cy="3785652"/>
          </a:xfrm>
          <a:prstGeom prst="rect">
            <a:avLst/>
          </a:prstGeom>
          <a:noFill/>
        </p:spPr>
        <p:txBody>
          <a:bodyPr wrap="square">
            <a:spAutoFit/>
          </a:bodyPr>
          <a:lstStyle/>
          <a:p>
            <a:r>
              <a:rPr lang="zh-CN" altLang="en-US" sz="2400" dirty="0">
                <a:latin typeface="Adobe Garamond Pro Bold" panose="02020702060506020403" pitchFamily="18" charset="0"/>
              </a:rPr>
              <a:t>About the origin of hot pot, there are two statements: one says that in China during the Three Kingdoms period or Wei Dynasty, when the “copper tripod“</a:t>
            </a:r>
            <a:r>
              <a:rPr lang="en-US" altLang="zh-CN" sz="2400" dirty="0">
                <a:latin typeface="Adobe Garamond Pro Bold" panose="02020702060506020403" pitchFamily="18" charset="0"/>
              </a:rPr>
              <a:t>(</a:t>
            </a:r>
            <a:r>
              <a:rPr lang="zh-CN" altLang="en-US" sz="2400" dirty="0">
                <a:latin typeface="Adobe Garamond Pro Bold" panose="02020702060506020403" pitchFamily="18" charset="0"/>
              </a:rPr>
              <a:t>铜鼎）, the predecessor of hot pot; the other says that hot pot began in the Eastern Han Dynasty, excavated artifacts in the ”bucket”（斗） refers to the hot pot. It can be seen that hot pot in China has a history of more than 1900 years.</a:t>
            </a:r>
          </a:p>
        </p:txBody>
      </p:sp>
      <p:pic>
        <p:nvPicPr>
          <p:cNvPr id="10" name="图片 9">
            <a:extLst>
              <a:ext uri="{FF2B5EF4-FFF2-40B4-BE49-F238E27FC236}">
                <a16:creationId xmlns:a16="http://schemas.microsoft.com/office/drawing/2014/main" id="{A83B53F8-CC94-2BB1-5EA9-536200E0C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593" y="2382014"/>
            <a:ext cx="3692324" cy="4057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08576" y="489829"/>
            <a:ext cx="3449662" cy="1015663"/>
          </a:xfrm>
          <a:prstGeom prst="rect">
            <a:avLst/>
          </a:prstGeom>
          <a:noFill/>
        </p:spPr>
        <p:txBody>
          <a:bodyPr vert="horz" wrap="squar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rPr>
              <a:t>HISTORY</a:t>
            </a:r>
            <a:endParaRPr lang="zh-CN" altLang="en-US" sz="6000" spc="600" dirty="0">
              <a:solidFill>
                <a:schemeClr val="bg1"/>
              </a:solidFill>
              <a:latin typeface="Freestyle Script" panose="030804020302050B0404" pitchFamily="66" charset="0"/>
              <a:ea typeface="隶书" panose="02010509060101010101" pitchFamily="49" charset="-122"/>
              <a:cs typeface="+mn-ea"/>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573" y="751086"/>
            <a:ext cx="252120" cy="246926"/>
          </a:xfrm>
          <a:prstGeom prst="rect">
            <a:avLst/>
          </a:prstGeom>
        </p:spPr>
      </p:pic>
      <p:sp>
        <p:nvSpPr>
          <p:cNvPr id="7" name="Freeform 5"/>
          <p:cNvSpPr/>
          <p:nvPr/>
        </p:nvSpPr>
        <p:spPr bwMode="auto">
          <a:xfrm>
            <a:off x="833693" y="1259270"/>
            <a:ext cx="3111323" cy="295261"/>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文本框 7">
            <a:extLst>
              <a:ext uri="{FF2B5EF4-FFF2-40B4-BE49-F238E27FC236}">
                <a16:creationId xmlns:a16="http://schemas.microsoft.com/office/drawing/2014/main" id="{969BFE63-67F5-7623-7365-D159E18D0A4E}"/>
              </a:ext>
            </a:extLst>
          </p:cNvPr>
          <p:cNvSpPr txBox="1"/>
          <p:nvPr/>
        </p:nvSpPr>
        <p:spPr>
          <a:xfrm>
            <a:off x="324093" y="1815789"/>
            <a:ext cx="6088282" cy="4524315"/>
          </a:xfrm>
          <a:prstGeom prst="rect">
            <a:avLst/>
          </a:prstGeom>
          <a:noFill/>
        </p:spPr>
        <p:txBody>
          <a:bodyPr wrap="square">
            <a:spAutoFit/>
          </a:bodyPr>
          <a:lstStyle/>
          <a:p>
            <a:r>
              <a:rPr lang="en-US" altLang="zh-CN" sz="2400" dirty="0">
                <a:latin typeface="Adobe Garamond Pro Bold" panose="02020702060506020403" pitchFamily="18" charset="0"/>
              </a:rPr>
              <a:t>The most famous hot pot is the Chongqing and Sichuan hot pot. In ancient times in Sichuan and Chongqing, after killing cattle, pigs and other livestock animal offal, such as tripe, intestines are often discarded, the slender men feel wasteful, they will pick them back, cooked in a large pot with boiling water, and a lot of pepper, chili pepper to adjust the taste, not only can cover the offal of the fishy taste to increase the flavor, but also to remove moisture and drive away the cold, this is the origin of hot pot in Chongqing, Sichuan.</a:t>
            </a:r>
            <a:endParaRPr lang="zh-CN" altLang="en-US" sz="2400" dirty="0">
              <a:latin typeface="Adobe Garamond Pro Bold" panose="02020702060506020403" pitchFamily="18" charset="0"/>
            </a:endParaRPr>
          </a:p>
        </p:txBody>
      </p:sp>
      <p:pic>
        <p:nvPicPr>
          <p:cNvPr id="11" name="图片 10">
            <a:extLst>
              <a:ext uri="{FF2B5EF4-FFF2-40B4-BE49-F238E27FC236}">
                <a16:creationId xmlns:a16="http://schemas.microsoft.com/office/drawing/2014/main" id="{1A279253-B0C7-FB0F-DF84-662BC86DA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982" y="1909823"/>
            <a:ext cx="5489564" cy="4261171"/>
          </a:xfrm>
          <a:prstGeom prst="rect">
            <a:avLst/>
          </a:prstGeom>
        </p:spPr>
      </p:pic>
    </p:spTree>
    <p:extLst>
      <p:ext uri="{BB962C8B-B14F-4D97-AF65-F5344CB8AC3E}">
        <p14:creationId xmlns:p14="http://schemas.microsoft.com/office/powerpoint/2010/main" val="3866623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1809059" y="1648140"/>
            <a:ext cx="3510206" cy="3437896"/>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531" y="305556"/>
            <a:ext cx="1221752" cy="469201"/>
          </a:xfrm>
          <a:prstGeom prst="rect">
            <a:avLst/>
          </a:prstGeom>
        </p:spPr>
      </p:pic>
      <p:sp>
        <p:nvSpPr>
          <p:cNvPr id="3" name="文本框 2">
            <a:extLst>
              <a:ext uri="{FF2B5EF4-FFF2-40B4-BE49-F238E27FC236}">
                <a16:creationId xmlns:a16="http://schemas.microsoft.com/office/drawing/2014/main" id="{88F6FE29-4E6F-F96B-2353-20ADBF3B4E90}"/>
              </a:ext>
            </a:extLst>
          </p:cNvPr>
          <p:cNvSpPr txBox="1"/>
          <p:nvPr/>
        </p:nvSpPr>
        <p:spPr>
          <a:xfrm>
            <a:off x="2118166" y="3530806"/>
            <a:ext cx="9120852" cy="1015663"/>
          </a:xfrm>
          <a:prstGeom prst="rect">
            <a:avLst/>
          </a:prstGeom>
          <a:noFill/>
        </p:spPr>
        <p:txBody>
          <a:bodyPr wrap="square">
            <a:spAutoFit/>
          </a:bodyPr>
          <a:lstStyle/>
          <a:p>
            <a:r>
              <a:rPr lang="en-US" altLang="zh-CN" sz="6000" spc="600" dirty="0">
                <a:solidFill>
                  <a:schemeClr val="bg1"/>
                </a:solidFill>
                <a:latin typeface="华康宋体 Std W12" panose="02020C00000000000000" pitchFamily="18" charset="-122"/>
                <a:ea typeface="华康宋体 Std W12" panose="02020C00000000000000" pitchFamily="18" charset="-122"/>
                <a:cs typeface="+mn-ea"/>
              </a:rPr>
              <a:t>Types of Hot Pot</a:t>
            </a:r>
            <a:endParaRPr lang="zh-CN" altLang="en-US" sz="6000" spc="600" dirty="0">
              <a:solidFill>
                <a:schemeClr val="bg1"/>
              </a:solidFill>
              <a:latin typeface="华康宋体 Std W12" panose="02020C00000000000000" pitchFamily="18" charset="-122"/>
              <a:ea typeface="华康宋体 Std W12" panose="02020C00000000000000" pitchFamily="18" charset="-122"/>
              <a:cs typeface="+mn-ea"/>
            </a:endParaRPr>
          </a:p>
        </p:txBody>
      </p:sp>
    </p:spTree>
    <p:extLst>
      <p:ext uri="{BB962C8B-B14F-4D97-AF65-F5344CB8AC3E}">
        <p14:creationId xmlns:p14="http://schemas.microsoft.com/office/powerpoint/2010/main" val="20693277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47AF0A1A-5697-C128-722B-84839645BD7A}"/>
              </a:ext>
            </a:extLst>
          </p:cNvPr>
          <p:cNvSpPr txBox="1"/>
          <p:nvPr/>
        </p:nvSpPr>
        <p:spPr>
          <a:xfrm>
            <a:off x="-514870" y="50377"/>
            <a:ext cx="3449662" cy="2369880"/>
          </a:xfrm>
          <a:prstGeom prst="rect">
            <a:avLst/>
          </a:prstGeom>
          <a:noFill/>
        </p:spPr>
        <p:txBody>
          <a:bodyPr vert="horz" wrap="square" rtlCol="0">
            <a:spAutoFit/>
          </a:bodyPr>
          <a:lstStyle/>
          <a:p>
            <a:pPr algn="r"/>
            <a:r>
              <a:rPr lang="en-US" altLang="zh-CN" sz="6000" spc="600" dirty="0">
                <a:solidFill>
                  <a:schemeClr val="bg1"/>
                </a:solidFill>
                <a:latin typeface="Freestyle Script" panose="030804020302050B0404" pitchFamily="66" charset="0"/>
                <a:ea typeface="隶书" panose="02010509060101010101" pitchFamily="49" charset="-122"/>
                <a:cs typeface="+mn-ea"/>
              </a:rPr>
              <a:t>Diversity</a:t>
            </a:r>
          </a:p>
          <a:p>
            <a:endParaRPr lang="en-US" altLang="zh-CN" sz="4400" spc="600" dirty="0">
              <a:solidFill>
                <a:schemeClr val="bg1"/>
              </a:solidFill>
              <a:latin typeface="文悦古典明朝体 (非商业使用) W5" pitchFamily="50" charset="-122"/>
              <a:ea typeface="文悦古典明朝体 (非商业使用) W5" pitchFamily="50" charset="-122"/>
            </a:endParaRPr>
          </a:p>
          <a:p>
            <a:endParaRPr lang="zh-CN" altLang="en-US" sz="4400" spc="600" dirty="0">
              <a:solidFill>
                <a:schemeClr val="bg1"/>
              </a:solidFill>
              <a:latin typeface="文悦古典明朝体 (非商业使用) W5" pitchFamily="50" charset="-122"/>
              <a:ea typeface="文悦古典明朝体 (非商业使用) W5" pitchFamily="50" charset="-122"/>
            </a:endParaRPr>
          </a:p>
        </p:txBody>
      </p:sp>
      <p:sp>
        <p:nvSpPr>
          <p:cNvPr id="23" name="Freeform 5">
            <a:extLst>
              <a:ext uri="{FF2B5EF4-FFF2-40B4-BE49-F238E27FC236}">
                <a16:creationId xmlns:a16="http://schemas.microsoft.com/office/drawing/2014/main" id="{8AC07ED7-41E2-7004-40B5-D19FE0184312}"/>
              </a:ext>
            </a:extLst>
          </p:cNvPr>
          <p:cNvSpPr/>
          <p:nvPr/>
        </p:nvSpPr>
        <p:spPr bwMode="auto">
          <a:xfrm>
            <a:off x="48235" y="1025644"/>
            <a:ext cx="3111323" cy="295261"/>
          </a:xfrm>
          <a:custGeom>
            <a:avLst/>
            <a:gdLst>
              <a:gd name="T0" fmla="*/ 1283 w 1283"/>
              <a:gd name="T1" fmla="*/ 164 h 328"/>
              <a:gd name="T2" fmla="*/ 1272 w 1283"/>
              <a:gd name="T3" fmla="*/ 190 h 328"/>
              <a:gd name="T4" fmla="*/ 1245 w 1283"/>
              <a:gd name="T5" fmla="*/ 202 h 328"/>
              <a:gd name="T6" fmla="*/ 515 w 1283"/>
              <a:gd name="T7" fmla="*/ 202 h 328"/>
              <a:gd name="T8" fmla="*/ 497 w 1283"/>
              <a:gd name="T9" fmla="*/ 209 h 328"/>
              <a:gd name="T10" fmla="*/ 490 w 1283"/>
              <a:gd name="T11" fmla="*/ 227 h 328"/>
              <a:gd name="T12" fmla="*/ 515 w 1283"/>
              <a:gd name="T13" fmla="*/ 252 h 328"/>
              <a:gd name="T14" fmla="*/ 626 w 1283"/>
              <a:gd name="T15" fmla="*/ 252 h 328"/>
              <a:gd name="T16" fmla="*/ 664 w 1283"/>
              <a:gd name="T17" fmla="*/ 290 h 328"/>
              <a:gd name="T18" fmla="*/ 653 w 1283"/>
              <a:gd name="T19" fmla="*/ 316 h 328"/>
              <a:gd name="T20" fmla="*/ 626 w 1283"/>
              <a:gd name="T21" fmla="*/ 328 h 328"/>
              <a:gd name="T22" fmla="*/ 38 w 1283"/>
              <a:gd name="T23" fmla="*/ 328 h 328"/>
              <a:gd name="T24" fmla="*/ 0 w 1283"/>
              <a:gd name="T25" fmla="*/ 290 h 328"/>
              <a:gd name="T26" fmla="*/ 11 w 1283"/>
              <a:gd name="T27" fmla="*/ 263 h 328"/>
              <a:gd name="T28" fmla="*/ 38 w 1283"/>
              <a:gd name="T29" fmla="*/ 252 h 328"/>
              <a:gd name="T30" fmla="*/ 384 w 1283"/>
              <a:gd name="T31" fmla="*/ 252 h 328"/>
              <a:gd name="T32" fmla="*/ 402 w 1283"/>
              <a:gd name="T33" fmla="*/ 244 h 328"/>
              <a:gd name="T34" fmla="*/ 409 w 1283"/>
              <a:gd name="T35" fmla="*/ 227 h 328"/>
              <a:gd name="T36" fmla="*/ 384 w 1283"/>
              <a:gd name="T37" fmla="*/ 202 h 328"/>
              <a:gd name="T38" fmla="*/ 287 w 1283"/>
              <a:gd name="T39" fmla="*/ 202 h 328"/>
              <a:gd name="T40" fmla="*/ 249 w 1283"/>
              <a:gd name="T41" fmla="*/ 164 h 328"/>
              <a:gd name="T42" fmla="*/ 260 w 1283"/>
              <a:gd name="T43" fmla="*/ 137 h 328"/>
              <a:gd name="T44" fmla="*/ 287 w 1283"/>
              <a:gd name="T45" fmla="*/ 126 h 328"/>
              <a:gd name="T46" fmla="*/ 640 w 1283"/>
              <a:gd name="T47" fmla="*/ 126 h 328"/>
              <a:gd name="T48" fmla="*/ 658 w 1283"/>
              <a:gd name="T49" fmla="*/ 118 h 328"/>
              <a:gd name="T50" fmla="*/ 665 w 1283"/>
              <a:gd name="T51" fmla="*/ 101 h 328"/>
              <a:gd name="T52" fmla="*/ 640 w 1283"/>
              <a:gd name="T53" fmla="*/ 76 h 328"/>
              <a:gd name="T54" fmla="*/ 387 w 1283"/>
              <a:gd name="T55" fmla="*/ 76 h 328"/>
              <a:gd name="T56" fmla="*/ 349 w 1283"/>
              <a:gd name="T57" fmla="*/ 38 h 328"/>
              <a:gd name="T58" fmla="*/ 360 w 1283"/>
              <a:gd name="T59" fmla="*/ 11 h 328"/>
              <a:gd name="T60" fmla="*/ 387 w 1283"/>
              <a:gd name="T61" fmla="*/ 0 h 328"/>
              <a:gd name="T62" fmla="*/ 975 w 1283"/>
              <a:gd name="T63" fmla="*/ 0 h 328"/>
              <a:gd name="T64" fmla="*/ 1013 w 1283"/>
              <a:gd name="T65" fmla="*/ 38 h 328"/>
              <a:gd name="T66" fmla="*/ 1002 w 1283"/>
              <a:gd name="T67" fmla="*/ 64 h 328"/>
              <a:gd name="T68" fmla="*/ 975 w 1283"/>
              <a:gd name="T69" fmla="*/ 76 h 328"/>
              <a:gd name="T70" fmla="*/ 771 w 1283"/>
              <a:gd name="T71" fmla="*/ 76 h 328"/>
              <a:gd name="T72" fmla="*/ 753 w 1283"/>
              <a:gd name="T73" fmla="*/ 83 h 328"/>
              <a:gd name="T74" fmla="*/ 746 w 1283"/>
              <a:gd name="T75" fmla="*/ 101 h 328"/>
              <a:gd name="T76" fmla="*/ 771 w 1283"/>
              <a:gd name="T77" fmla="*/ 126 h 328"/>
              <a:gd name="T78" fmla="*/ 1245 w 1283"/>
              <a:gd name="T79" fmla="*/ 126 h 328"/>
              <a:gd name="T80" fmla="*/ 1283 w 1283"/>
              <a:gd name="T81" fmla="*/ 16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3" h="328">
                <a:moveTo>
                  <a:pt x="1283" y="164"/>
                </a:moveTo>
                <a:cubicBezTo>
                  <a:pt x="1283" y="174"/>
                  <a:pt x="1279" y="184"/>
                  <a:pt x="1272" y="190"/>
                </a:cubicBezTo>
                <a:cubicBezTo>
                  <a:pt x="1265" y="197"/>
                  <a:pt x="1256" y="202"/>
                  <a:pt x="1245" y="202"/>
                </a:cubicBezTo>
                <a:cubicBezTo>
                  <a:pt x="515" y="202"/>
                  <a:pt x="515" y="202"/>
                  <a:pt x="515" y="202"/>
                </a:cubicBezTo>
                <a:cubicBezTo>
                  <a:pt x="508" y="202"/>
                  <a:pt x="502" y="204"/>
                  <a:pt x="497" y="209"/>
                </a:cubicBezTo>
                <a:cubicBezTo>
                  <a:pt x="493" y="214"/>
                  <a:pt x="490" y="220"/>
                  <a:pt x="490" y="227"/>
                </a:cubicBezTo>
                <a:cubicBezTo>
                  <a:pt x="490" y="240"/>
                  <a:pt x="501" y="252"/>
                  <a:pt x="515" y="252"/>
                </a:cubicBezTo>
                <a:cubicBezTo>
                  <a:pt x="626" y="252"/>
                  <a:pt x="626" y="252"/>
                  <a:pt x="626" y="252"/>
                </a:cubicBezTo>
                <a:cubicBezTo>
                  <a:pt x="647" y="252"/>
                  <a:pt x="664" y="269"/>
                  <a:pt x="664" y="290"/>
                </a:cubicBezTo>
                <a:cubicBezTo>
                  <a:pt x="664" y="300"/>
                  <a:pt x="660" y="310"/>
                  <a:pt x="653" y="316"/>
                </a:cubicBezTo>
                <a:cubicBezTo>
                  <a:pt x="646" y="323"/>
                  <a:pt x="636" y="328"/>
                  <a:pt x="626" y="328"/>
                </a:cubicBezTo>
                <a:cubicBezTo>
                  <a:pt x="38" y="328"/>
                  <a:pt x="38" y="328"/>
                  <a:pt x="38" y="328"/>
                </a:cubicBezTo>
                <a:cubicBezTo>
                  <a:pt x="17" y="328"/>
                  <a:pt x="0" y="311"/>
                  <a:pt x="0" y="290"/>
                </a:cubicBezTo>
                <a:cubicBezTo>
                  <a:pt x="0" y="279"/>
                  <a:pt x="4" y="270"/>
                  <a:pt x="11" y="263"/>
                </a:cubicBezTo>
                <a:cubicBezTo>
                  <a:pt x="18" y="256"/>
                  <a:pt x="28" y="252"/>
                  <a:pt x="38" y="252"/>
                </a:cubicBezTo>
                <a:cubicBezTo>
                  <a:pt x="384" y="252"/>
                  <a:pt x="384" y="252"/>
                  <a:pt x="384" y="252"/>
                </a:cubicBezTo>
                <a:cubicBezTo>
                  <a:pt x="391" y="252"/>
                  <a:pt x="397" y="249"/>
                  <a:pt x="402" y="244"/>
                </a:cubicBezTo>
                <a:cubicBezTo>
                  <a:pt x="407" y="240"/>
                  <a:pt x="409" y="234"/>
                  <a:pt x="409" y="227"/>
                </a:cubicBezTo>
                <a:cubicBezTo>
                  <a:pt x="409" y="213"/>
                  <a:pt x="398" y="202"/>
                  <a:pt x="384" y="202"/>
                </a:cubicBezTo>
                <a:cubicBezTo>
                  <a:pt x="287" y="202"/>
                  <a:pt x="287" y="202"/>
                  <a:pt x="287" y="202"/>
                </a:cubicBezTo>
                <a:cubicBezTo>
                  <a:pt x="266" y="202"/>
                  <a:pt x="249" y="185"/>
                  <a:pt x="249" y="164"/>
                </a:cubicBezTo>
                <a:cubicBezTo>
                  <a:pt x="249" y="153"/>
                  <a:pt x="253" y="144"/>
                  <a:pt x="260" y="137"/>
                </a:cubicBezTo>
                <a:cubicBezTo>
                  <a:pt x="267" y="130"/>
                  <a:pt x="276" y="126"/>
                  <a:pt x="287" y="126"/>
                </a:cubicBezTo>
                <a:cubicBezTo>
                  <a:pt x="640" y="126"/>
                  <a:pt x="640" y="126"/>
                  <a:pt x="640" y="126"/>
                </a:cubicBezTo>
                <a:cubicBezTo>
                  <a:pt x="647" y="126"/>
                  <a:pt x="653" y="123"/>
                  <a:pt x="658" y="118"/>
                </a:cubicBezTo>
                <a:cubicBezTo>
                  <a:pt x="663" y="114"/>
                  <a:pt x="665" y="108"/>
                  <a:pt x="665" y="101"/>
                </a:cubicBezTo>
                <a:cubicBezTo>
                  <a:pt x="665" y="87"/>
                  <a:pt x="654" y="76"/>
                  <a:pt x="640" y="76"/>
                </a:cubicBezTo>
                <a:cubicBezTo>
                  <a:pt x="387" y="76"/>
                  <a:pt x="387" y="76"/>
                  <a:pt x="387" y="76"/>
                </a:cubicBezTo>
                <a:cubicBezTo>
                  <a:pt x="366" y="76"/>
                  <a:pt x="349" y="59"/>
                  <a:pt x="349" y="38"/>
                </a:cubicBezTo>
                <a:cubicBezTo>
                  <a:pt x="349" y="27"/>
                  <a:pt x="354" y="18"/>
                  <a:pt x="360" y="11"/>
                </a:cubicBezTo>
                <a:cubicBezTo>
                  <a:pt x="367" y="4"/>
                  <a:pt x="377" y="0"/>
                  <a:pt x="387" y="0"/>
                </a:cubicBezTo>
                <a:cubicBezTo>
                  <a:pt x="975" y="0"/>
                  <a:pt x="975" y="0"/>
                  <a:pt x="975" y="0"/>
                </a:cubicBezTo>
                <a:cubicBezTo>
                  <a:pt x="996" y="0"/>
                  <a:pt x="1013" y="17"/>
                  <a:pt x="1013" y="38"/>
                </a:cubicBezTo>
                <a:cubicBezTo>
                  <a:pt x="1013" y="48"/>
                  <a:pt x="1009" y="58"/>
                  <a:pt x="1002" y="64"/>
                </a:cubicBezTo>
                <a:cubicBezTo>
                  <a:pt x="995" y="71"/>
                  <a:pt x="986" y="76"/>
                  <a:pt x="975" y="76"/>
                </a:cubicBezTo>
                <a:cubicBezTo>
                  <a:pt x="771" y="76"/>
                  <a:pt x="771" y="76"/>
                  <a:pt x="771" y="76"/>
                </a:cubicBezTo>
                <a:cubicBezTo>
                  <a:pt x="764" y="76"/>
                  <a:pt x="758" y="78"/>
                  <a:pt x="753" y="83"/>
                </a:cubicBezTo>
                <a:cubicBezTo>
                  <a:pt x="749" y="88"/>
                  <a:pt x="746" y="94"/>
                  <a:pt x="746" y="101"/>
                </a:cubicBezTo>
                <a:cubicBezTo>
                  <a:pt x="746" y="114"/>
                  <a:pt x="757" y="126"/>
                  <a:pt x="771" y="126"/>
                </a:cubicBezTo>
                <a:cubicBezTo>
                  <a:pt x="1245" y="126"/>
                  <a:pt x="1245" y="126"/>
                  <a:pt x="1245" y="126"/>
                </a:cubicBezTo>
                <a:cubicBezTo>
                  <a:pt x="1266" y="126"/>
                  <a:pt x="1283" y="143"/>
                  <a:pt x="1283" y="164"/>
                </a:cubicBezTo>
              </a:path>
            </a:pathLst>
          </a:custGeom>
          <a:solidFill>
            <a:schemeClr val="bg1"/>
          </a:solidFill>
          <a:ln>
            <a:noFill/>
          </a:ln>
        </p:spPr>
        <p:txBody>
          <a:bodyPr vert="horz" wrap="square" lIns="91440" tIns="45720" rIns="91440" bIns="45720" numCol="1" anchor="t" anchorCtr="0" compatLnSpc="1"/>
          <a:lstStyle/>
          <a:p>
            <a:endParaRPr lang="zh-CN" altLang="en-US" dirty="0"/>
          </a:p>
        </p:txBody>
      </p:sp>
      <p:pic>
        <p:nvPicPr>
          <p:cNvPr id="32" name="图片 31">
            <a:extLst>
              <a:ext uri="{FF2B5EF4-FFF2-40B4-BE49-F238E27FC236}">
                <a16:creationId xmlns:a16="http://schemas.microsoft.com/office/drawing/2014/main" id="{5B0686E1-D717-F44E-5E03-22A4BAE16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76" y="1466615"/>
            <a:ext cx="4058856" cy="3044142"/>
          </a:xfrm>
          <a:prstGeom prst="rect">
            <a:avLst/>
          </a:prstGeom>
        </p:spPr>
      </p:pic>
      <p:pic>
        <p:nvPicPr>
          <p:cNvPr id="34" name="图片 33">
            <a:extLst>
              <a:ext uri="{FF2B5EF4-FFF2-40B4-BE49-F238E27FC236}">
                <a16:creationId xmlns:a16="http://schemas.microsoft.com/office/drawing/2014/main" id="{B7FF821E-3125-186D-5567-D58EEF90D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825" y="109662"/>
            <a:ext cx="4471190" cy="3353393"/>
          </a:xfrm>
          <a:prstGeom prst="rect">
            <a:avLst/>
          </a:prstGeom>
        </p:spPr>
      </p:pic>
      <p:pic>
        <p:nvPicPr>
          <p:cNvPr id="36" name="图片 35">
            <a:extLst>
              <a:ext uri="{FF2B5EF4-FFF2-40B4-BE49-F238E27FC236}">
                <a16:creationId xmlns:a16="http://schemas.microsoft.com/office/drawing/2014/main" id="{7F3EDD3B-CC1A-5C19-8CED-35FDF517B0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6643" y="3769408"/>
            <a:ext cx="4471190" cy="2978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c1b2b74e-5128-444b-adbf-d5cd06fdead0"/>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795</Words>
  <Application>Microsoft Office PowerPoint</Application>
  <PresentationFormat>宽屏</PresentationFormat>
  <Paragraphs>73</Paragraphs>
  <Slides>21</Slides>
  <Notes>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21</vt:i4>
      </vt:variant>
    </vt:vector>
  </HeadingPairs>
  <TitlesOfParts>
    <vt:vector size="37" baseType="lpstr">
      <vt:lpstr>Adobe 宋体 Std L</vt:lpstr>
      <vt:lpstr>等线</vt:lpstr>
      <vt:lpstr>等线 Light</vt:lpstr>
      <vt:lpstr>仿宋</vt:lpstr>
      <vt:lpstr>华康宋体 Std W12</vt:lpstr>
      <vt:lpstr>隶书</vt:lpstr>
      <vt:lpstr>微软雅黑</vt:lpstr>
      <vt:lpstr>微软雅黑</vt:lpstr>
      <vt:lpstr>文悦古典明朝体 (非商业使用) W5</vt:lpstr>
      <vt:lpstr>Adobe Garamond Pro Bold</vt:lpstr>
      <vt:lpstr>Arial</vt:lpstr>
      <vt:lpstr>Arial</vt:lpstr>
      <vt:lpstr>Century Gothic</vt:lpstr>
      <vt:lpstr>Cooper Black</vt:lpstr>
      <vt:lpstr>Freestyle Script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610875223@qq.com</cp:lastModifiedBy>
  <cp:revision>16</cp:revision>
  <dcterms:created xsi:type="dcterms:W3CDTF">2018-12-11T06:20:00Z</dcterms:created>
  <dcterms:modified xsi:type="dcterms:W3CDTF">2023-03-04T17:53:09Z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73A81A9EF1674A92A7425F14436F67DE</vt:lpwstr>
  </property>
  <property fmtid="{D5CDD505-2E9C-101B-9397-08002B2CF9AE}" pid="3" name="KSOProductBuildVer">
    <vt:lpwstr>2052-11.1.0.13703</vt:lpwstr>
  </property>
</Properties>
</file>