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34" r:id="rId3"/>
    <p:sldId id="256" r:id="rId5"/>
    <p:sldId id="259" r:id="rId6"/>
    <p:sldId id="333" r:id="rId7"/>
    <p:sldId id="287" r:id="rId8"/>
    <p:sldId id="297" r:id="rId9"/>
    <p:sldId id="318" r:id="rId10"/>
    <p:sldId id="319" r:id="rId11"/>
    <p:sldId id="320" r:id="rId12"/>
    <p:sldId id="288" r:id="rId13"/>
    <p:sldId id="295" r:id="rId14"/>
    <p:sldId id="298" r:id="rId15"/>
    <p:sldId id="291" r:id="rId16"/>
    <p:sldId id="305" r:id="rId17"/>
    <p:sldId id="304" r:id="rId18"/>
    <p:sldId id="306" r:id="rId19"/>
    <p:sldId id="321" r:id="rId20"/>
    <p:sldId id="294" r:id="rId21"/>
  </p:sldIdLst>
  <p:sldSz cx="12188825" cy="6858000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854E4A"/>
    <a:srgbClr val="D6B279"/>
    <a:srgbClr val="AC8F62"/>
    <a:srgbClr val="615239"/>
    <a:srgbClr val="BA3F30"/>
    <a:srgbClr val="FECE6B"/>
    <a:srgbClr val="FFDC55"/>
    <a:srgbClr val="F3681E"/>
    <a:srgbClr val="DE0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3995" autoAdjust="0"/>
  </p:normalViewPr>
  <p:slideViewPr>
    <p:cSldViewPr snapToGrid="0" snapToObjects="1">
      <p:cViewPr varScale="1">
        <p:scale>
          <a:sx n="125" d="100"/>
          <a:sy n="125" d="100"/>
        </p:scale>
        <p:origin x="760" y="18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ADCA-2017-1D4F-BF7B-716326A5D2C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5" name="图片 14" descr="e894d487903446868df382dcf6c930a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" y="410210"/>
            <a:ext cx="5721985" cy="6080760"/>
          </a:xfrm>
          <a:prstGeom prst="rect">
            <a:avLst/>
          </a:prstGeom>
        </p:spPr>
      </p:pic>
      <p:pic>
        <p:nvPicPr>
          <p:cNvPr id="16" name="图片 15" descr="FDUYNLHE_LW80%TQ_K~1ZS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015" y="410210"/>
            <a:ext cx="5754370" cy="614616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635"/>
            <a:ext cx="12188825" cy="6858000"/>
          </a:xfrm>
          <a:prstGeom prst="rect">
            <a:avLst/>
          </a:prstGeom>
        </p:spPr>
      </p:pic>
      <p:pic>
        <p:nvPicPr>
          <p:cNvPr id="22" name="图片 21" descr="项目序号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9" y="1910108"/>
            <a:ext cx="1547053" cy="1054809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2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2317115" y="3297555"/>
            <a:ext cx="7625715" cy="6076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2800" spc="600" dirty="0">
                <a:latin typeface="Times New Roman" panose="02020603050405020304" charset="0"/>
                <a:ea typeface="HYShuSongErF" panose="02010600000101010101" pitchFamily="2" charset="-122"/>
              </a:rPr>
              <a:t>Innovation to Beijing Opera</a:t>
            </a:r>
            <a:endParaRPr kumimoji="1" lang="en-US" altLang="zh-CN" sz="2800" spc="600" dirty="0">
              <a:latin typeface="Times New Roman" panose="02020603050405020304" charset="0"/>
              <a:ea typeface="HYShuSongErF" panose="0201060000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60502" y="2105557"/>
            <a:ext cx="73866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000000"/>
                </a:solidFill>
                <a:latin typeface="Times New Roman" panose="02020603050405020304" charset="0"/>
                <a:ea typeface="HYShuSongErF" panose="02010600000101010101" pitchFamily="2" charset="-122"/>
              </a:rPr>
              <a:t>02</a:t>
            </a:r>
            <a:endParaRPr lang="en-US" altLang="zh-CN" sz="3600" dirty="0">
              <a:solidFill>
                <a:srgbClr val="000000"/>
              </a:solidFill>
              <a:latin typeface="Times New Roman" panose="02020603050405020304" charset="0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ransition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50135" y="996315"/>
            <a:ext cx="554418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charset="0"/>
              </a:rPr>
              <a:t>A combination of</a:t>
            </a:r>
            <a:r>
              <a:rPr lang="zh-CN" altLang="en-US" sz="2800">
                <a:latin typeface="Times New Roman" panose="02020603050405020304" charset="0"/>
              </a:rPr>
              <a:t> </a:t>
            </a:r>
            <a:endParaRPr lang="zh-CN" altLang="en-US" sz="2800">
              <a:latin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</a:rPr>
              <a:t>singing, </a:t>
            </a:r>
            <a:endParaRPr lang="zh-CN" altLang="en-US" sz="2800">
              <a:latin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</a:rPr>
              <a:t>dancing, </a:t>
            </a:r>
            <a:endParaRPr lang="zh-CN" altLang="en-US" sz="2800">
              <a:latin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</a:rPr>
              <a:t>expression</a:t>
            </a:r>
            <a:r>
              <a:rPr lang="en-US" altLang="zh-CN" sz="2800">
                <a:latin typeface="Times New Roman" panose="02020603050405020304" charset="0"/>
              </a:rPr>
              <a:t>,</a:t>
            </a:r>
            <a:r>
              <a:rPr lang="zh-CN" altLang="en-US" sz="2800">
                <a:latin typeface="Times New Roman" panose="02020603050405020304" charset="0"/>
              </a:rPr>
              <a:t> </a:t>
            </a:r>
            <a:endParaRPr lang="zh-CN" altLang="en-US" sz="2800">
              <a:latin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</a:rPr>
              <a:t>and martial arts</a:t>
            </a:r>
            <a:r>
              <a:rPr lang="en-US" altLang="zh-CN" sz="2800">
                <a:latin typeface="Times New Roman" panose="02020603050405020304" charset="0"/>
              </a:rPr>
              <a:t>.</a:t>
            </a:r>
            <a:endParaRPr lang="zh-CN" altLang="en-US" sz="2800">
              <a:latin typeface="Times New Roman" panose="02020603050405020304" charset="0"/>
            </a:endParaRPr>
          </a:p>
          <a:p>
            <a:pPr marL="457200"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2800">
              <a:latin typeface="Times New Roman" panose="02020603050405020304" charset="0"/>
            </a:endParaRPr>
          </a:p>
          <a:p>
            <a:pPr marL="285750"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2400">
              <a:latin typeface="+mj-lt"/>
            </a:endParaRPr>
          </a:p>
          <a:p>
            <a:pPr marL="285750" indent="0" algn="l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2400">
              <a:latin typeface="+mj-lt"/>
            </a:endParaRPr>
          </a:p>
        </p:txBody>
      </p:sp>
      <p:pic>
        <p:nvPicPr>
          <p:cNvPr id="6" name="图片 5" descr="timgN31TJO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10" y="581660"/>
            <a:ext cx="4053840" cy="2532380"/>
          </a:xfrm>
          <a:prstGeom prst="rect">
            <a:avLst/>
          </a:prstGeom>
        </p:spPr>
      </p:pic>
      <p:pic>
        <p:nvPicPr>
          <p:cNvPr id="7" name="图片 6" descr="timgW3M8ZBB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445" y="3451225"/>
            <a:ext cx="4053205" cy="2855595"/>
          </a:xfrm>
          <a:prstGeom prst="rect">
            <a:avLst/>
          </a:prstGeom>
        </p:spPr>
      </p:pic>
      <p:pic>
        <p:nvPicPr>
          <p:cNvPr id="8" name="图片 7" descr="项目符号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69" y="1118359"/>
            <a:ext cx="447430" cy="520888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6" y="0"/>
            <a:ext cx="12188826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72235" y="4592320"/>
            <a:ext cx="4747260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the first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one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to introduce erhu into the Beijing Opera orchestra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latin typeface="Times New Roman" panose="02020603050405020304" charset="0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latin typeface="Times New Roman" panose="02020603050405020304" charset="0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/>
          </a:p>
          <a:p>
            <a:pPr algn="l" fontAlgn="auto">
              <a:lnSpc>
                <a:spcPct val="150000"/>
              </a:lnSpc>
            </a:pPr>
            <a:endParaRPr lang="zh-CN" altLang="en-US" sz="2400"/>
          </a:p>
          <a:p>
            <a:pPr algn="l" fontAlgn="auto">
              <a:lnSpc>
                <a:spcPct val="150000"/>
              </a:lnSpc>
            </a:pPr>
            <a:endParaRPr lang="zh-CN" altLang="en-US"/>
          </a:p>
          <a:p>
            <a:pPr algn="l" fontAlgn="auto">
              <a:lnSpc>
                <a:spcPct val="150000"/>
              </a:lnSpc>
            </a:pPr>
            <a:endParaRPr lang="zh-CN" altLang="en-US"/>
          </a:p>
          <a:p>
            <a:pPr algn="l" fontAlgn="auto">
              <a:lnSpc>
                <a:spcPct val="150000"/>
              </a:lnSpc>
            </a:pPr>
            <a:endParaRPr lang="zh-CN" altLang="en-US"/>
          </a:p>
        </p:txBody>
      </p:sp>
      <p:pic>
        <p:nvPicPr>
          <p:cNvPr id="5" name="图片 4" descr="u=4216615056,2967405329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985" y="746125"/>
            <a:ext cx="3246120" cy="3846195"/>
          </a:xfrm>
          <a:prstGeom prst="rect">
            <a:avLst/>
          </a:prstGeom>
        </p:spPr>
      </p:pic>
      <p:pic>
        <p:nvPicPr>
          <p:cNvPr id="9" name="图片 8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34" y="5015354"/>
            <a:ext cx="447430" cy="520888"/>
          </a:xfrm>
          <a:prstGeom prst="rect">
            <a:avLst/>
          </a:prstGeom>
        </p:spPr>
      </p:pic>
      <p:pic>
        <p:nvPicPr>
          <p:cNvPr id="3" name="图片 2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4" y="4592444"/>
            <a:ext cx="447430" cy="520888"/>
          </a:xfrm>
          <a:prstGeom prst="rect">
            <a:avLst/>
          </a:prstGeom>
        </p:spPr>
      </p:pic>
      <p:pic>
        <p:nvPicPr>
          <p:cNvPr id="6" name="图片 5" descr="timgS4DKOO8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95" y="1032510"/>
            <a:ext cx="3736340" cy="3272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67170" y="4864100"/>
            <a:ext cx="436308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first person to introduce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Beijing Opera to foreign countries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pic>
        <p:nvPicPr>
          <p:cNvPr id="22" name="图片 21" descr="项目序号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9" y="1910108"/>
            <a:ext cx="1547053" cy="1054809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2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373120" y="3458845"/>
            <a:ext cx="5755005" cy="68199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spc="600" dirty="0"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Translation Methods</a:t>
            </a:r>
            <a:endParaRPr kumimoji="1" lang="en-US" altLang="zh-CN" sz="3200" spc="600" dirty="0"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60502" y="2105557"/>
            <a:ext cx="738664" cy="67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8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03</a:t>
            </a:r>
            <a:endParaRPr lang="en-US" altLang="zh-CN" sz="38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51" name="Rectangle 2" descr="Title 2"/>
          <p:cNvSpPr>
            <a:spLocks noGrp="1" noChangeArrowheads="1"/>
          </p:cNvSpPr>
          <p:nvPr>
            <p:ph type="title"/>
          </p:nvPr>
        </p:nvSpPr>
        <p:spPr>
          <a:xfrm>
            <a:off x="1191260" y="2160905"/>
            <a:ext cx="10404475" cy="3655060"/>
          </a:xfrm>
        </p:spPr>
        <p:txBody>
          <a:bodyPr anchor="t">
            <a:normAutofit/>
          </a:bodyPr>
          <a:lstStyle/>
          <a:p>
            <a:pPr algn="l"/>
            <a:br>
              <a:rPr lang="zh-CN" altLang="zh-CN" sz="2800" spc="300" dirty="0"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br>
              <a:rPr lang="zh-CN" altLang="zh-CN" sz="2800" spc="300" dirty="0">
                <a:latin typeface="+mn-ea"/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endParaRPr lang="zh-CN" altLang="zh-CN" sz="2800" spc="300" dirty="0">
              <a:latin typeface="+mn-ea"/>
              <a:ea typeface="+mn-ea"/>
              <a:cs typeface="Source Sans Pro Bold" panose="020B0503030403020204" pitchFamily="34" charset="0"/>
              <a:sym typeface="Source Sans Pro Bold" panose="020B0503030403020204" pitchFamily="34" charset="0"/>
            </a:endParaRPr>
          </a:p>
        </p:txBody>
      </p:sp>
      <p:pic>
        <p:nvPicPr>
          <p:cNvPr id="59" name="图片 58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4" y="2616335"/>
            <a:ext cx="366250" cy="426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04265" y="2616200"/>
            <a:ext cx="88728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Source Text: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对菱花打扮得花枝模样。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Target Text: I fixed up and adorned, just like a flower.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标题框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0" y="834987"/>
            <a:ext cx="5200394" cy="1077615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191260" y="1113155"/>
            <a:ext cx="3889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1. Omission</a:t>
            </a:r>
            <a:r>
              <a:rPr lang="zh-CN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（省略）</a:t>
            </a:r>
            <a:endParaRPr lang="zh-CN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split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51" name="Rectangle 2" descr="Title 2"/>
          <p:cNvSpPr>
            <a:spLocks noGrp="1" noChangeArrowheads="1"/>
          </p:cNvSpPr>
          <p:nvPr>
            <p:ph type="title"/>
          </p:nvPr>
        </p:nvSpPr>
        <p:spPr>
          <a:xfrm>
            <a:off x="1259205" y="2117725"/>
            <a:ext cx="10404475" cy="3655060"/>
          </a:xfrm>
        </p:spPr>
        <p:txBody>
          <a:bodyPr anchor="t">
            <a:normAutofit/>
          </a:bodyPr>
          <a:lstStyle/>
          <a:p>
            <a:pPr algn="l"/>
            <a:br>
              <a:rPr lang="zh-CN" altLang="zh-CN" sz="2800" spc="300" dirty="0"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br>
              <a:rPr lang="zh-CN" altLang="zh-CN" sz="2800" spc="300" dirty="0">
                <a:latin typeface="+mn-ea"/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endParaRPr lang="zh-CN" altLang="zh-CN" sz="2800" spc="300" dirty="0">
              <a:latin typeface="+mn-ea"/>
              <a:ea typeface="+mn-ea"/>
              <a:cs typeface="Source Sans Pro Bold" panose="020B0503030403020204" pitchFamily="34" charset="0"/>
              <a:sym typeface="Source Sans Pro Bold" panose="020B0503030403020204" pitchFamily="34" charset="0"/>
            </a:endParaRPr>
          </a:p>
        </p:txBody>
      </p:sp>
      <p:pic>
        <p:nvPicPr>
          <p:cNvPr id="59" name="图片 58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9" y="2766830"/>
            <a:ext cx="366250" cy="426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9955" y="2529840"/>
            <a:ext cx="109099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Source Text: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自</a:t>
            </a:r>
            <a:r>
              <a:rPr lang="zh-CN" altLang="en-US" sz="2800"/>
              <a:t>幼生来胆气刚，练就拳棒与刀枪。</a:t>
            </a:r>
            <a:endParaRPr lang="en-US" altLang="zh-CN" sz="2800"/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Target Text: From my birth I have been brave, trained in fist, sword, knife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              and stave.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标题框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5" y="975322"/>
            <a:ext cx="5200394" cy="1077615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179830" y="1265555"/>
            <a:ext cx="3605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2.Substitution</a:t>
            </a:r>
            <a:r>
              <a:rPr lang="zh-CN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（替换）</a:t>
            </a:r>
            <a:endParaRPr lang="zh-CN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51" name="Rectangle 2" descr="Title 2"/>
          <p:cNvSpPr>
            <a:spLocks noGrp="1" noChangeArrowheads="1"/>
          </p:cNvSpPr>
          <p:nvPr>
            <p:ph type="title"/>
          </p:nvPr>
        </p:nvSpPr>
        <p:spPr>
          <a:xfrm>
            <a:off x="1028700" y="2117725"/>
            <a:ext cx="10404475" cy="3655060"/>
          </a:xfrm>
        </p:spPr>
        <p:txBody>
          <a:bodyPr anchor="t">
            <a:normAutofit/>
          </a:bodyPr>
          <a:lstStyle/>
          <a:p>
            <a:pPr algn="l"/>
            <a:br>
              <a:rPr lang="zh-CN" altLang="zh-CN" sz="2800" spc="300" dirty="0"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br>
              <a:rPr lang="zh-CN" altLang="zh-CN" sz="2800" spc="300" dirty="0">
                <a:latin typeface="+mn-ea"/>
                <a:ea typeface="+mn-ea"/>
                <a:cs typeface="Source Sans Pro Bold" panose="020B0503030403020204" pitchFamily="34" charset="0"/>
                <a:sym typeface="Source Sans Pro Bold" panose="020B0503030403020204" pitchFamily="34" charset="0"/>
              </a:rPr>
            </a:br>
            <a:endParaRPr lang="zh-CN" altLang="zh-CN" sz="2800" spc="300" dirty="0">
              <a:latin typeface="+mn-ea"/>
              <a:ea typeface="+mn-ea"/>
              <a:cs typeface="Source Sans Pro Bold" panose="020B0503030403020204" pitchFamily="34" charset="0"/>
              <a:sym typeface="Source Sans Pro Bold" panose="020B0503030403020204" pitchFamily="34" charset="0"/>
            </a:endParaRPr>
          </a:p>
        </p:txBody>
      </p:sp>
      <p:pic>
        <p:nvPicPr>
          <p:cNvPr id="59" name="图片 58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9" y="2812550"/>
            <a:ext cx="366250" cy="426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2305" y="2529840"/>
            <a:ext cx="1142619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Source Text: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两家成婚配，夫唱要妇随；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                    洞房花烛夜，才知谁是谁。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Target Text: Two houses join in one, the husband’s will be done.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               Tonight in the bridal room, they will finally konw who is whom.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标题框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" y="1040092"/>
            <a:ext cx="5200394" cy="1077615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876300" y="1348740"/>
            <a:ext cx="39573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3.Liberal Translation</a:t>
            </a:r>
            <a:r>
              <a:rPr lang="zh-CN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（意译）</a:t>
            </a:r>
            <a:endParaRPr lang="zh-CN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push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pic>
        <p:nvPicPr>
          <p:cNvPr id="22" name="图片 21" descr="项目序号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9" y="1910108"/>
            <a:ext cx="1547053" cy="1054809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2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252470" y="3178810"/>
            <a:ext cx="5755005" cy="7556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600" spc="600" dirty="0"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Conclusion</a:t>
            </a:r>
            <a:endParaRPr kumimoji="1" lang="en-US" altLang="zh-CN" sz="3600" spc="600" dirty="0"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60502" y="2105557"/>
            <a:ext cx="738664" cy="670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8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04</a:t>
            </a:r>
            <a:endParaRPr lang="en-US" altLang="zh-CN" sz="38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92256" y="2861897"/>
            <a:ext cx="3890256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en-US" altLang="zh-CN" sz="3600" spc="600" dirty="0"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Thanks!</a:t>
            </a:r>
            <a:endParaRPr kumimoji="1" lang="en-US" altLang="zh-CN" sz="3600" spc="600" dirty="0"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86785" y="2586355"/>
            <a:ext cx="5546090" cy="18465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4800" spc="600" dirty="0">
                <a:solidFill>
                  <a:schemeClr val="bg1"/>
                </a:solidFill>
                <a:latin typeface="Times New Roman" panose="02020603050405020304" charset="0"/>
                <a:ea typeface="HYShuSongErF" panose="02010600000101010101" pitchFamily="2" charset="-122"/>
              </a:rPr>
              <a:t>Mei Lanfang</a:t>
            </a:r>
            <a:endParaRPr kumimoji="1" lang="en-US" altLang="zh-CN" sz="4800" spc="600" dirty="0">
              <a:solidFill>
                <a:schemeClr val="bg1"/>
              </a:solidFill>
              <a:latin typeface="Times New Roman" panose="02020603050405020304" charset="0"/>
              <a:ea typeface="HYShuSongErF" panose="02010600000101010101" pitchFamily="2" charset="-122"/>
            </a:endParaRPr>
          </a:p>
          <a:p>
            <a:pPr algn="ctr">
              <a:lnSpc>
                <a:spcPct val="120000"/>
              </a:lnSpc>
            </a:pPr>
            <a:r>
              <a:rPr kumimoji="1" lang="zh-CN" altLang="zh-CN" sz="4800" spc="600" dirty="0">
                <a:solidFill>
                  <a:schemeClr val="bg1"/>
                </a:solidFill>
                <a:latin typeface="+mj-lt"/>
                <a:ea typeface="HYShuSongErF" panose="02010600000101010101" pitchFamily="2" charset="-122"/>
              </a:rPr>
              <a:t>梅兰芳</a:t>
            </a:r>
            <a:endParaRPr kumimoji="1" lang="zh-CN" altLang="zh-CN" sz="4800" spc="600" dirty="0">
              <a:solidFill>
                <a:schemeClr val="bg1"/>
              </a:solidFill>
              <a:latin typeface="+mj-lt"/>
              <a:ea typeface="HYShuSongErF" panose="0201060000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11700" y="5025390"/>
            <a:ext cx="6226175" cy="6451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kumimoji="1" lang="zh-CN" altLang="en-US" spc="300" dirty="0">
                <a:solidFill>
                  <a:srgbClr val="000000"/>
                </a:solidFill>
                <a:ea typeface="HYShuSongErF" panose="02010600000101010101" pitchFamily="2" charset="-122"/>
              </a:rPr>
              <a:t>曾   良</a:t>
            </a:r>
            <a:r>
              <a:rPr kumimoji="1" lang="zh-CN" altLang="en-US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 </a:t>
            </a:r>
            <a:r>
              <a:rPr kumimoji="1" lang="en-US" altLang="zh-CN" spc="300" dirty="0">
                <a:solidFill>
                  <a:srgbClr val="000000"/>
                </a:solidFill>
                <a:latin typeface="Times New Roman" panose="02020603050405020304" charset="0"/>
                <a:ea typeface="HYShuSongErF" panose="02010600000101010101" pitchFamily="2" charset="-122"/>
              </a:rPr>
              <a:t>Zeng Liang</a:t>
            </a:r>
            <a:endParaRPr kumimoji="1" lang="en-US" altLang="zh-CN" spc="300" dirty="0">
              <a:solidFill>
                <a:srgbClr val="000000"/>
              </a:solidFill>
              <a:latin typeface="Times New Roman" panose="02020603050405020304" charset="0"/>
              <a:ea typeface="HYShuSongErF" panose="02010600000101010101" pitchFamily="2" charset="-122"/>
            </a:endParaRPr>
          </a:p>
          <a:p>
            <a:pPr algn="l"/>
            <a:r>
              <a:rPr kumimoji="1" lang="zh-CN" altLang="en-US" spc="300" dirty="0">
                <a:solidFill>
                  <a:srgbClr val="000000"/>
                </a:solidFill>
                <a:ea typeface="HYShuSongErF" panose="02010600000101010101" pitchFamily="2" charset="-122"/>
              </a:rPr>
              <a:t>陈永相</a:t>
            </a:r>
            <a:r>
              <a:rPr kumimoji="1" lang="zh-CN" altLang="en-US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 </a:t>
            </a:r>
            <a:r>
              <a:rPr kumimoji="1" lang="en-US" altLang="zh-CN" spc="300" dirty="0">
                <a:solidFill>
                  <a:srgbClr val="000000"/>
                </a:solidFill>
                <a:latin typeface="Times New Roman" panose="02020603050405020304" charset="0"/>
                <a:ea typeface="HYShuSongErF" panose="02010600000101010101" pitchFamily="2" charset="-122"/>
              </a:rPr>
              <a:t>Cheng Yongxiang</a:t>
            </a:r>
            <a:endParaRPr kumimoji="1" lang="en-US" altLang="zh-CN" spc="300" dirty="0">
              <a:solidFill>
                <a:srgbClr val="000000"/>
              </a:solidFill>
              <a:latin typeface="Times New Roman" panose="02020603050405020304" charset="0"/>
              <a:ea typeface="HYShuSongErF" panose="0201060000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04163" y="1196752"/>
            <a:ext cx="4104161" cy="4203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pc="3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7" name="图片 6" descr="标题框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30" y="661632"/>
            <a:ext cx="5200394" cy="1077615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3677920" y="1805305"/>
            <a:ext cx="77381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Brief Introduction</a:t>
            </a:r>
            <a:endParaRPr lang="en-US" altLang="zh-CN" sz="2800" spc="300" dirty="0">
              <a:latin typeface="Times New Roman" panose="02020603050405020304" charset="0"/>
              <a:ea typeface="华文仿宋" panose="02010600040101010101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4052570" y="895350"/>
            <a:ext cx="4497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spc="600" dirty="0">
                <a:solidFill>
                  <a:schemeClr val="bg1"/>
                </a:solidFill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Contents</a:t>
            </a:r>
            <a:endParaRPr kumimoji="1" lang="en-US" altLang="zh-CN" sz="3600" spc="600" dirty="0">
              <a:solidFill>
                <a:schemeClr val="bg1"/>
              </a:solidFill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  <p:pic>
        <p:nvPicPr>
          <p:cNvPr id="9" name="图片 8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4" y="2021964"/>
            <a:ext cx="447430" cy="520888"/>
          </a:xfrm>
          <a:prstGeom prst="rect">
            <a:avLst/>
          </a:prstGeom>
        </p:spPr>
      </p:pic>
      <p:pic>
        <p:nvPicPr>
          <p:cNvPr id="2" name="图片 1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4" y="2750309"/>
            <a:ext cx="447430" cy="520888"/>
          </a:xfrm>
          <a:prstGeom prst="rect">
            <a:avLst/>
          </a:prstGeom>
        </p:spPr>
      </p:pic>
      <p:pic>
        <p:nvPicPr>
          <p:cNvPr id="4" name="图片 3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4" y="3573904"/>
            <a:ext cx="447430" cy="52088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77920" y="2748915"/>
            <a:ext cx="8957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Innovation to Beijing Opera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77920" y="3576320"/>
            <a:ext cx="312483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Times New Roman" panose="02020603050405020304" charset="0"/>
              </a:rPr>
              <a:t>Translation Methods</a:t>
            </a:r>
            <a:endParaRPr lang="en-US" altLang="zh-CN" sz="2800">
              <a:latin typeface="Times New Roman" panose="02020603050405020304" charset="0"/>
            </a:endParaRPr>
          </a:p>
        </p:txBody>
      </p:sp>
      <p:pic>
        <p:nvPicPr>
          <p:cNvPr id="5" name="图片 4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4" y="4424169"/>
            <a:ext cx="447430" cy="52088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77920" y="4426585"/>
            <a:ext cx="180403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Times New Roman" panose="02020603050405020304" charset="0"/>
              </a:rPr>
              <a:t>Conclusion</a:t>
            </a:r>
            <a:endParaRPr lang="en-US" altLang="zh-CN" sz="2800">
              <a:latin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pic>
        <p:nvPicPr>
          <p:cNvPr id="22" name="图片 21" descr="项目序号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329" y="1910108"/>
            <a:ext cx="1547053" cy="1054809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50000"/>
                <a:alpha val="2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373120" y="3458845"/>
            <a:ext cx="5755005" cy="68199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spc="600" dirty="0"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Brief Introduction</a:t>
            </a:r>
            <a:endParaRPr kumimoji="1" lang="zh-CN" altLang="en-US" sz="3200" spc="600" dirty="0"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60502" y="2105557"/>
            <a:ext cx="738664" cy="67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800" dirty="0">
                <a:solidFill>
                  <a:srgbClr val="000000"/>
                </a:solidFill>
                <a:latin typeface="Times New Roman" panose="02020603050405020304" charset="0"/>
                <a:ea typeface="HYShuSongErF" panose="02010600000101010101" pitchFamily="2" charset="-122"/>
                <a:cs typeface="Times New Roman" panose="02020603050405020304" charset="0"/>
              </a:rPr>
              <a:t>01</a:t>
            </a:r>
            <a:endParaRPr lang="en-US" altLang="zh-CN" sz="3800" dirty="0">
              <a:solidFill>
                <a:srgbClr val="000000"/>
              </a:solidFill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8" name="Rectangle 3" descr="TextBox 5"/>
          <p:cNvSpPr/>
          <p:nvPr/>
        </p:nvSpPr>
        <p:spPr bwMode="auto">
          <a:xfrm>
            <a:off x="1378782" y="2187887"/>
            <a:ext cx="4377250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endParaRPr lang="en-US" altLang="zh-CN" sz="1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pic>
        <p:nvPicPr>
          <p:cNvPr id="34" name="图片 33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13" y="1100767"/>
            <a:ext cx="366250" cy="426380"/>
          </a:xfrm>
          <a:prstGeom prst="rect">
            <a:avLst/>
          </a:prstGeom>
        </p:spPr>
      </p:pic>
      <p:pic>
        <p:nvPicPr>
          <p:cNvPr id="2" name="图片 1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1317625"/>
            <a:ext cx="3007360" cy="42970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67905" y="1003300"/>
            <a:ext cx="455993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Times New Roman" panose="02020603050405020304" charset="0"/>
              </a:rPr>
              <a:t>born into a family of Beijing Opera performers </a:t>
            </a:r>
            <a:endParaRPr lang="zh-CN" altLang="en-US" sz="2800">
              <a:latin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</a:rPr>
              <a:t>made his debut at 11 and became well-known before 20</a:t>
            </a:r>
            <a:endParaRPr lang="zh-CN" altLang="en-US" sz="2800">
              <a:latin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sym typeface="+mn-ea"/>
              </a:rPr>
              <a:t> </a:t>
            </a:r>
            <a:endParaRPr lang="en-US" altLang="zh-CN" sz="2800">
              <a:latin typeface="Times New Roman" panose="02020603050405020304" charset="0"/>
              <a:sym typeface="+mn-ea"/>
            </a:endParaRPr>
          </a:p>
          <a:p>
            <a:r>
              <a:rPr lang="zh-CN" altLang="en-US" sz="2800">
                <a:latin typeface="Times New Roman" panose="02020603050405020304" charset="0"/>
                <a:sym typeface="+mn-ea"/>
              </a:rPr>
              <a:t>master of Beijing Opera</a:t>
            </a:r>
            <a:endParaRPr lang="zh-CN" altLang="en-US" sz="2800">
              <a:latin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</a:rPr>
              <a:t> </a:t>
            </a:r>
            <a:endParaRPr lang="zh-CN" altLang="en-US" sz="2800">
              <a:latin typeface="Times New Roman" panose="02020603050405020304" charset="0"/>
            </a:endParaRPr>
          </a:p>
        </p:txBody>
      </p:sp>
      <p:pic>
        <p:nvPicPr>
          <p:cNvPr id="4" name="图片 3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13" y="2556822"/>
            <a:ext cx="366250" cy="426380"/>
          </a:xfrm>
          <a:prstGeom prst="rect">
            <a:avLst/>
          </a:prstGeom>
        </p:spPr>
      </p:pic>
      <p:pic>
        <p:nvPicPr>
          <p:cNvPr id="5" name="图片 4" descr="项目符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13" y="3653467"/>
            <a:ext cx="366250" cy="426380"/>
          </a:xfrm>
          <a:prstGeom prst="rect">
            <a:avLst/>
          </a:prstGeom>
        </p:spPr>
      </p:pic>
      <p:pic>
        <p:nvPicPr>
          <p:cNvPr id="6" name="图片 5" descr="d099e2a25d30b280096ffe39078a6c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205" y="2020570"/>
            <a:ext cx="2827020" cy="3858260"/>
          </a:xfrm>
          <a:prstGeom prst="rect">
            <a:avLst/>
          </a:prstGeom>
        </p:spPr>
      </p:pic>
      <p:pic>
        <p:nvPicPr>
          <p:cNvPr id="60" name="图片 59" descr="标题框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4" y="415596"/>
            <a:ext cx="4089979" cy="847517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948690" y="578485"/>
            <a:ext cx="3937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</a:rPr>
              <a:t>1.Brief Introduction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825" y="5791835"/>
            <a:ext cx="2694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Mei Lanfang (1894-1961)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47240" y="1762760"/>
            <a:ext cx="309880" cy="6426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32130" y="1638935"/>
            <a:ext cx="67449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good at playing the role of women in Beijing Opera “</a:t>
            </a:r>
            <a:r>
              <a:rPr lang="en-US" altLang="zh-CN" sz="2400" i="1">
                <a:latin typeface="Times New Roman" panose="02020603050405020304" charset="0"/>
                <a:cs typeface="Times New Roman" panose="02020603050405020304" charset="0"/>
              </a:rPr>
              <a:t>Dan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（旦）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endParaRPr lang="en-US" altLang="zh-CN" sz="2400"/>
          </a:p>
          <a:p>
            <a:pPr fontAlgn="auto">
              <a:lnSpc>
                <a:spcPct val="150000"/>
              </a:lnSpc>
            </a:pPr>
            <a:endParaRPr lang="en-US" altLang="zh-CN" sz="2400"/>
          </a:p>
        </p:txBody>
      </p:sp>
      <p:pic>
        <p:nvPicPr>
          <p:cNvPr id="7" name="图片 6" descr="p55659988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60" y="3440430"/>
            <a:ext cx="3810000" cy="2781300"/>
          </a:xfrm>
          <a:prstGeom prst="rect">
            <a:avLst/>
          </a:prstGeom>
        </p:spPr>
      </p:pic>
      <p:pic>
        <p:nvPicPr>
          <p:cNvPr id="8" name="图片 7" descr="u=374318120,2233891866&amp;fm=26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722630"/>
            <a:ext cx="4095750" cy="27228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90565" y="3545840"/>
            <a:ext cx="567753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Four greatest artists of Beijing Opera: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Mei Lanfang</a:t>
            </a:r>
            <a:r>
              <a:rPr lang="zh-CN" altLang="en-US" sz="2400">
                <a:cs typeface="+mn-lt"/>
                <a:sym typeface="+mn-ea"/>
              </a:rPr>
              <a:t>（梅兰芳） </a:t>
            </a:r>
            <a:endParaRPr lang="zh-CN" altLang="en-US" sz="2400">
              <a:cs typeface="+mn-lt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Cheng Yanqiu</a:t>
            </a:r>
            <a:r>
              <a:rPr lang="zh-CN" altLang="en-US" sz="2400">
                <a:cs typeface="Times New Roman" panose="02020603050405020304" charset="0"/>
                <a:sym typeface="+mn-ea"/>
              </a:rPr>
              <a:t>（程砚秋）</a:t>
            </a:r>
            <a:endParaRPr lang="zh-CN" altLang="en-US" sz="2400"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Shang Xiaoyun</a:t>
            </a:r>
            <a:r>
              <a:rPr lang="zh-CN" altLang="en-US" sz="2400">
                <a:cs typeface="Times New Roman" panose="02020603050405020304" charset="0"/>
                <a:sym typeface="+mn-ea"/>
              </a:rPr>
              <a:t>（尚小云）</a:t>
            </a:r>
            <a:endParaRPr lang="zh-CN" altLang="en-US" sz="2400"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Xun Huisheng</a:t>
            </a:r>
            <a:r>
              <a:rPr lang="zh-CN" altLang="en-US" sz="2400">
                <a:cs typeface="Times New Roman" panose="02020603050405020304" charset="0"/>
                <a:sym typeface="+mn-ea"/>
              </a:rPr>
              <a:t>（荀慧生）</a:t>
            </a:r>
            <a:endParaRPr lang="zh-CN" altLang="en-US" sz="2400"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>
              <a:cs typeface="Times New Roman" panose="02020603050405020304" charset="0"/>
              <a:sym typeface="+mn-ea"/>
            </a:endParaRPr>
          </a:p>
        </p:txBody>
      </p:sp>
      <p:pic>
        <p:nvPicPr>
          <p:cNvPr id="60" name="图片 59" descr="标题框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4" y="415596"/>
            <a:ext cx="4089979" cy="847517"/>
          </a:xfrm>
          <a:prstGeom prst="rect">
            <a:avLst/>
          </a:prstGeom>
          <a:effectLst>
            <a:outerShdw blurRad="82550" dist="50800" dir="5700000" algn="tl" rotWithShape="0">
              <a:srgbClr val="615239">
                <a:alpha val="54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993775" y="582930"/>
            <a:ext cx="331660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sym typeface="+mn-ea"/>
              </a:rPr>
              <a:t>1.Brief Introduction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</a:endParaRPr>
          </a:p>
          <a:p>
            <a:endParaRPr lang="zh-CN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 flipH="1">
            <a:off x="290830" y="734695"/>
            <a:ext cx="9829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2400" spc="3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Source Sans Pro Bold" panose="020B0503030403020204" pitchFamily="34" charset="0"/>
              </a:rPr>
              <a:t>Conqueror Xiangyu Parts with his Concubine （霸王别姬）</a:t>
            </a:r>
            <a:endParaRPr kumimoji="1" lang="zh-CN" altLang="zh-CN" sz="2400" spc="300" dirty="0">
              <a:solidFill>
                <a:schemeClr val="tx1"/>
              </a:solidFill>
              <a:latin typeface="Times New Roman" panose="02020603050405020304" charset="0"/>
              <a:ea typeface="HYShuSongErF" panose="02010600000101010101" pitchFamily="2" charset="-122"/>
              <a:cs typeface="Times New Roman" panose="02020603050405020304" charset="0"/>
              <a:sym typeface="Source Sans Pro Bold" panose="020B0503030403020204" pitchFamily="34" charset="0"/>
            </a:endParaRPr>
          </a:p>
        </p:txBody>
      </p:sp>
      <p:pic>
        <p:nvPicPr>
          <p:cNvPr id="4" name="图片 3" descr="u=3259276386,1592892490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1866265"/>
            <a:ext cx="4898390" cy="3956685"/>
          </a:xfrm>
          <a:prstGeom prst="rect">
            <a:avLst/>
          </a:prstGeom>
        </p:spPr>
      </p:pic>
      <p:pic>
        <p:nvPicPr>
          <p:cNvPr id="7" name="图片 6" descr="timgSOCS41V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70" y="1866265"/>
            <a:ext cx="5774055" cy="385699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8" name="图片 7" descr="timgHR366LG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3075" y="-7433310"/>
            <a:ext cx="4801235" cy="48177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17295" y="887095"/>
            <a:ext cx="63265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The Fairy Scattering Flowers (</a:t>
            </a:r>
            <a:r>
              <a:rPr lang="zh-CN" altLang="zh-CN" sz="2800">
                <a:latin typeface="Times New Roman" panose="02020603050405020304" charset="0"/>
                <a:cs typeface="Times New Roman" panose="02020603050405020304" charset="0"/>
              </a:rPr>
              <a:t>天女散花）</a:t>
            </a:r>
            <a:endParaRPr lang="zh-CN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 descr="80898f272657c1f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" y="1581785"/>
            <a:ext cx="5095875" cy="4335780"/>
          </a:xfrm>
          <a:prstGeom prst="rect">
            <a:avLst/>
          </a:prstGeom>
        </p:spPr>
      </p:pic>
      <p:pic>
        <p:nvPicPr>
          <p:cNvPr id="6" name="图片 5" descr="d0147683fef9b72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260" y="1582420"/>
            <a:ext cx="5280025" cy="433451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5" name="图片 4" descr="timg3RC8WZN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" y="3373755"/>
            <a:ext cx="5638165" cy="3153410"/>
          </a:xfrm>
          <a:prstGeom prst="rect">
            <a:avLst/>
          </a:prstGeom>
        </p:spPr>
      </p:pic>
      <p:pic>
        <p:nvPicPr>
          <p:cNvPr id="8" name="图片 7" descr="timgHR366LG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3075" y="-7433310"/>
            <a:ext cx="4801235" cy="4817745"/>
          </a:xfrm>
          <a:prstGeom prst="rect">
            <a:avLst/>
          </a:prstGeom>
        </p:spPr>
      </p:pic>
      <p:pic>
        <p:nvPicPr>
          <p:cNvPr id="9" name="图片 8" descr="timgHR366LG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615" y="300990"/>
            <a:ext cx="5876925" cy="3125470"/>
          </a:xfrm>
          <a:prstGeom prst="rect">
            <a:avLst/>
          </a:prstGeom>
        </p:spPr>
      </p:pic>
      <p:pic>
        <p:nvPicPr>
          <p:cNvPr id="2" name="图片 1" descr="ti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670" y="3373755"/>
            <a:ext cx="5758180" cy="3153410"/>
          </a:xfrm>
          <a:prstGeom prst="rect">
            <a:avLst/>
          </a:prstGeom>
        </p:spPr>
      </p:pic>
      <p:pic>
        <p:nvPicPr>
          <p:cNvPr id="3" name="图片 2" descr="timgF4K7L0B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35" y="353060"/>
            <a:ext cx="5637530" cy="302069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1332</Words>
  <Application>WPS 演示</Application>
  <PresentationFormat>自定义</PresentationFormat>
  <Paragraphs>111</Paragraphs>
  <Slides>18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Arial</vt:lpstr>
      <vt:lpstr>Times New Roman</vt:lpstr>
      <vt:lpstr>HYShuSongErF</vt:lpstr>
      <vt:lpstr>华文仿宋</vt:lpstr>
      <vt:lpstr>仿宋</vt:lpstr>
      <vt:lpstr>Source Sans Pro Bold</vt:lpstr>
      <vt:lpstr>NumberOnly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</vt:lpstr>
      <vt:lpstr>  </vt:lpstr>
      <vt:lpstr> 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ss ss</dc:creator>
  <cp:lastModifiedBy>转角幸福</cp:lastModifiedBy>
  <cp:revision>208</cp:revision>
  <cp:lastPrinted>2019-05-16T19:29:00Z</cp:lastPrinted>
  <dcterms:created xsi:type="dcterms:W3CDTF">2019-05-15T16:30:00Z</dcterms:created>
  <dcterms:modified xsi:type="dcterms:W3CDTF">2020-11-22T09:17:10Z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