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311" r:id="rId5"/>
    <p:sldId id="335" r:id="rId6"/>
    <p:sldId id="313" r:id="rId7"/>
    <p:sldId id="382" r:id="rId8"/>
    <p:sldId id="336" r:id="rId9"/>
    <p:sldId id="314" r:id="rId10"/>
    <p:sldId id="328" r:id="rId11"/>
    <p:sldId id="327" r:id="rId12"/>
    <p:sldId id="326" r:id="rId13"/>
    <p:sldId id="331" r:id="rId14"/>
    <p:sldId id="415" r:id="rId15"/>
    <p:sldId id="337" r:id="rId16"/>
    <p:sldId id="332" r:id="rId17"/>
    <p:sldId id="379" r:id="rId18"/>
    <p:sldId id="404" r:id="rId19"/>
    <p:sldId id="321" r:id="rId20"/>
    <p:sldId id="320" r:id="rId21"/>
    <p:sldId id="316" r:id="rId22"/>
    <p:sldId id="381" r:id="rId23"/>
    <p:sldId id="383" r:id="rId24"/>
    <p:sldId id="386" r:id="rId25"/>
    <p:sldId id="384" r:id="rId26"/>
    <p:sldId id="387" r:id="rId27"/>
    <p:sldId id="270" r:id="rId28"/>
    <p:sldId id="280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39E5B"/>
    <a:srgbClr val="6CC082"/>
    <a:srgbClr val="6BC082"/>
    <a:srgbClr val="E2F2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32" autoAdjust="0"/>
    <p:restoredTop sz="94599" autoAdjust="0"/>
  </p:normalViewPr>
  <p:slideViewPr>
    <p:cSldViewPr snapToGrid="0">
      <p:cViewPr varScale="1">
        <p:scale>
          <a:sx n="105" d="100"/>
          <a:sy n="105" d="100"/>
        </p:scale>
        <p:origin x="558" y="78"/>
      </p:cViewPr>
      <p:guideLst>
        <p:guide orient="horz" pos="2208"/>
        <p:guide pos="3840"/>
      </p:guideLst>
    </p:cSldViewPr>
  </p:slideViewPr>
  <p:outlineViewPr>
    <p:cViewPr>
      <p:scale>
        <a:sx n="33" d="100"/>
        <a:sy n="33" d="100"/>
      </p:scale>
      <p:origin x="0" y="-63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A551B-E14D-48BE-95CC-96EB376D3E9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D8497-B92D-4F10-9C19-BBA738FC3D2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D8497-B92D-4F10-9C19-BBA738FC3D2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D8497-B92D-4F10-9C19-BBA738FC3D2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9ED8497-B92D-4F10-9C19-BBA738FC3D23}" type="slidenum">
              <a:rPr lang="zh-CN" altLang="en-US" smtClean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mtClean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589065-BB97-4A97-AE07-D750CDAFC39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t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100" name="灯片编号占位符 3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itchFamily="34" charset="0"/>
                <a:ea typeface="微软雅黑" panose="020B0503020204020204" pitchFamily="34" charset="-122"/>
              </a:defRPr>
            </a:lvl9pPr>
          </a:lstStyle>
          <a:p>
            <a:pPr algn="r" eaLnBrk="1" hangingPunct="1">
              <a:buFont typeface="Arial" panose="020B0604020202020204" pitchFamily="34" charset="0"/>
              <a:buNone/>
            </a:pPr>
            <a:fld id="{1E29D8F9-6A73-43B2-B844-04E7AC90DCDE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tags" Target="../tags/tag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/>
        </p:nvGrpSpPr>
        <p:grpSpPr>
          <a:xfrm>
            <a:off x="0" y="0"/>
            <a:ext cx="12198672" cy="6858000"/>
            <a:chOff x="0" y="0"/>
            <a:chExt cx="12198672" cy="6858000"/>
          </a:xfrm>
        </p:grpSpPr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3" cstate="email"/>
            <a:srcRect l="1319" t="23519" r="1317" b="1376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8" name="矩形 7"/>
            <p:cNvSpPr/>
            <p:nvPr userDrawn="1"/>
          </p:nvSpPr>
          <p:spPr>
            <a:xfrm>
              <a:off x="6672" y="0"/>
              <a:ext cx="12192000" cy="6858000"/>
            </a:xfrm>
            <a:prstGeom prst="rect">
              <a:avLst/>
            </a:prstGeom>
            <a:solidFill>
              <a:srgbClr val="2C4A3E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椭圆 8"/>
            <p:cNvSpPr/>
            <p:nvPr userDrawn="1"/>
          </p:nvSpPr>
          <p:spPr>
            <a:xfrm>
              <a:off x="2828784" y="455078"/>
              <a:ext cx="6268923" cy="5888573"/>
            </a:xfrm>
            <a:prstGeom prst="ellipse">
              <a:avLst/>
            </a:prstGeom>
            <a:solidFill>
              <a:srgbClr val="FFFFFF">
                <a:alpha val="3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10" name="椭圆 9"/>
            <p:cNvSpPr/>
            <p:nvPr userDrawn="1"/>
          </p:nvSpPr>
          <p:spPr>
            <a:xfrm>
              <a:off x="3101375" y="681387"/>
              <a:ext cx="5787204" cy="5436081"/>
            </a:xfrm>
            <a:prstGeom prst="ellipse">
              <a:avLst/>
            </a:prstGeom>
            <a:solidFill>
              <a:srgbClr val="FFFFFF">
                <a:alpha val="80000"/>
              </a:srgbClr>
            </a:solidFill>
            <a:ln>
              <a:noFill/>
            </a:ln>
            <a:effectLst>
              <a:glow rad="228600">
                <a:schemeClr val="tx1"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aseline="0"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3103200" y="2059200"/>
            <a:ext cx="5788800" cy="1720800"/>
          </a:xfrm>
        </p:spPr>
        <p:txBody>
          <a:bodyPr lIns="90000" tIns="46800" rIns="90000" bIns="46800" anchor="b">
            <a:normAutofit/>
          </a:bodyPr>
          <a:lstStyle>
            <a:lvl1pPr algn="ctr">
              <a:defRPr sz="4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3103200" y="3852000"/>
            <a:ext cx="5788800" cy="4680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427792"/>
            <a:ext cx="2743200" cy="365125"/>
          </a:xfrm>
        </p:spPr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427792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427792"/>
            <a:ext cx="2743200" cy="365125"/>
          </a:xfrm>
        </p:spPr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452438" y="554179"/>
            <a:ext cx="11415712" cy="5846763"/>
          </a:xfrm>
        </p:spPr>
        <p:txBody>
          <a:bodyPr/>
          <a:lstStyle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92667" y="1493339"/>
            <a:ext cx="11006667" cy="5100644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 anchorCtr="0">
            <a:normAutofit/>
          </a:bodyPr>
          <a:lstStyle>
            <a:lvl1pPr marL="342900" indent="-342900">
              <a:lnSpc>
                <a:spcPct val="150000"/>
              </a:lnSpc>
              <a:spcBef>
                <a:spcPts val="0"/>
              </a:spcBef>
              <a:buClr>
                <a:srgbClr val="6CC082"/>
              </a:buClr>
              <a:buFont typeface="Arial" panose="020B0604020202020204" pitchFamily="34" charset="0"/>
              <a:buChar char="•"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3pPr marL="360045"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539750"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720090">
              <a:defRPr>
                <a:solidFill>
                  <a:schemeClr val="accent1">
                    <a:lumMod val="75000"/>
                  </a:schemeClr>
                </a:solidFill>
              </a:defRPr>
            </a:lvl5pPr>
            <a:lvl6pPr marL="899795">
              <a:defRPr>
                <a:solidFill>
                  <a:schemeClr val="accent1">
                    <a:lumMod val="75000"/>
                  </a:schemeClr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70400" y="2192400"/>
            <a:ext cx="5263200" cy="810000"/>
          </a:xfrm>
        </p:spPr>
        <p:txBody>
          <a:bodyPr anchor="b">
            <a:normAutofit/>
          </a:bodyPr>
          <a:lstStyle>
            <a:lvl1pPr algn="ctr">
              <a:defRPr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470400" y="3009600"/>
            <a:ext cx="5263200" cy="399600"/>
          </a:xfrm>
          <a:solidFill>
            <a:schemeClr val="accent1"/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5857876" y="4540251"/>
            <a:ext cx="487363" cy="487363"/>
            <a:chOff x="5857876" y="4540251"/>
            <a:chExt cx="487363" cy="487363"/>
          </a:xfrm>
        </p:grpSpPr>
        <p:sp>
          <p:nvSpPr>
            <p:cNvPr id="8" name="椭圆 7">
              <a:hlinkClick r:id="" action="ppaction://hlinkshowjump?jump=nextslide"/>
            </p:cNvPr>
            <p:cNvSpPr/>
            <p:nvPr userDrawn="1">
              <p:custDataLst>
                <p:tags r:id="rId2"/>
              </p:custDataLst>
            </p:nvPr>
          </p:nvSpPr>
          <p:spPr bwMode="auto">
            <a:xfrm>
              <a:off x="5857876" y="4540251"/>
              <a:ext cx="487363" cy="48736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>
              <a:outerShdw dist="25400" dir="5400000" algn="t" rotWithShape="0">
                <a:srgbClr val="FFFFFF">
                  <a:alpha val="37000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9" name="燕尾形 8">
              <a:hlinkClick r:id="" action="ppaction://hlinkshowjump?jump=nextslide"/>
            </p:cNvPr>
            <p:cNvSpPr/>
            <p:nvPr userDrawn="1">
              <p:custDataLst>
                <p:tags r:id="rId3"/>
              </p:custDataLst>
            </p:nvPr>
          </p:nvSpPr>
          <p:spPr bwMode="auto">
            <a:xfrm>
              <a:off x="6013451" y="4692650"/>
              <a:ext cx="176213" cy="204788"/>
            </a:xfrm>
            <a:prstGeom prst="chevron">
              <a:avLst>
                <a:gd name="adj" fmla="val 61752"/>
              </a:avLst>
            </a:pr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kern="0">
                <a:solidFill>
                  <a:srgbClr val="3D3F4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92667" y="1481141"/>
            <a:ext cx="5324851" cy="49323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0" indent="360045">
              <a:lnSpc>
                <a:spcPct val="150000"/>
              </a:lnSpc>
              <a:spcBef>
                <a:spcPts val="0"/>
              </a:spcBef>
              <a:buClr>
                <a:srgbClr val="439E5B"/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539750" indent="-360045"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720090" indent="-360045"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899795" indent="-360045">
              <a:defRPr>
                <a:solidFill>
                  <a:schemeClr val="accent1">
                    <a:lumMod val="75000"/>
                  </a:schemeClr>
                </a:solidFill>
              </a:defRPr>
            </a:lvl5pPr>
            <a:lvl6pPr marL="1080135" indent="-360045">
              <a:defRPr>
                <a:solidFill>
                  <a:schemeClr val="accent1">
                    <a:lumMod val="75000"/>
                  </a:schemeClr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6259688" y="1481141"/>
            <a:ext cx="5339647" cy="493236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marL="360045" indent="-360045">
              <a:lnSpc>
                <a:spcPct val="150000"/>
              </a:lnSpc>
              <a:spcBef>
                <a:spcPts val="0"/>
              </a:spcBef>
              <a:buClr>
                <a:srgbClr val="439E5B"/>
              </a:buClr>
              <a:buFont typeface="Arial" panose="020B0604020202020204" pitchFamily="34" charset="0"/>
              <a:buChar char="•"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1">
                    <a:lumMod val="75000"/>
                  </a:schemeClr>
                </a:solidFill>
              </a:defRPr>
            </a:lvl2pPr>
            <a:lvl3pPr marL="539750" indent="-360045">
              <a:defRPr>
                <a:solidFill>
                  <a:schemeClr val="accent1">
                    <a:lumMod val="75000"/>
                  </a:schemeClr>
                </a:solidFill>
              </a:defRPr>
            </a:lvl3pPr>
            <a:lvl4pPr marL="720090" indent="-360045">
              <a:defRPr>
                <a:solidFill>
                  <a:schemeClr val="accent1">
                    <a:lumMod val="75000"/>
                  </a:schemeClr>
                </a:solidFill>
              </a:defRPr>
            </a:lvl4pPr>
            <a:lvl5pPr marL="899795" indent="-360045">
              <a:defRPr>
                <a:solidFill>
                  <a:schemeClr val="accent1">
                    <a:lumMod val="75000"/>
                  </a:schemeClr>
                </a:solidFill>
              </a:defRPr>
            </a:lvl5pPr>
            <a:lvl6pPr marL="1080135" indent="-360045">
              <a:defRPr>
                <a:solidFill>
                  <a:schemeClr val="accent1">
                    <a:lumMod val="75000"/>
                  </a:schemeClr>
                </a:solidFill>
              </a:defRPr>
            </a:lvl6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413504"/>
            <a:ext cx="2743200" cy="365125"/>
          </a:xfrm>
        </p:spPr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41350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413504"/>
            <a:ext cx="2743200" cy="365125"/>
          </a:xfrm>
        </p:spPr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44794" y="659340"/>
            <a:ext cx="10515599" cy="717022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94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44794" y="2200274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205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6177205" y="2200274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600"/>
            </a:lvl2pPr>
            <a:lvl3pPr>
              <a:defRPr sz="2000"/>
            </a:lvl3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110400" y="2602800"/>
            <a:ext cx="4345200" cy="1324800"/>
          </a:xfrm>
        </p:spPr>
        <p:txBody>
          <a:bodyPr anchor="b" anchorCtr="0">
            <a:normAutofit/>
          </a:bodyPr>
          <a:lstStyle>
            <a:lvl1pPr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3" name="空心弧 2"/>
          <p:cNvSpPr/>
          <p:nvPr userDrawn="1">
            <p:custDataLst>
              <p:tags r:id="rId2"/>
            </p:custDataLst>
          </p:nvPr>
        </p:nvSpPr>
        <p:spPr bwMode="auto">
          <a:xfrm rot="7086271">
            <a:off x="6797957" y="2112636"/>
            <a:ext cx="2393948" cy="2393947"/>
          </a:xfrm>
          <a:prstGeom prst="blockArc">
            <a:avLst>
              <a:gd name="adj1" fmla="val 5502533"/>
              <a:gd name="adj2" fmla="val 1980318"/>
              <a:gd name="adj3" fmla="val 1053"/>
            </a:avLst>
          </a:prstGeom>
          <a:solidFill>
            <a:schemeClr val="accent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800">
              <a:solidFill>
                <a:schemeClr val="accent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内容占位符 6"/>
          <p:cNvSpPr>
            <a:spLocks noGrp="1"/>
          </p:cNvSpPr>
          <p:nvPr>
            <p:ph sz="quarter" idx="10" hasCustomPrompt="1"/>
          </p:nvPr>
        </p:nvSpPr>
        <p:spPr>
          <a:xfrm>
            <a:off x="3348000" y="3967200"/>
            <a:ext cx="3538800" cy="522000"/>
          </a:xfrm>
        </p:spPr>
        <p:txBody>
          <a:bodyPr>
            <a:normAutofit/>
          </a:bodyPr>
          <a:lstStyle>
            <a:lvl1pPr marL="0" indent="0" algn="dist">
              <a:buNone/>
              <a:defRPr sz="2800"/>
            </a:lvl1pPr>
          </a:lstStyle>
          <a:p>
            <a:pPr lvl="0"/>
            <a:r>
              <a:rPr lang="zh-CN" altLang="en-US" dirty="0" smtClean="0"/>
              <a:t>编辑副标题</a:t>
            </a:r>
            <a:endParaRPr lang="zh-CN" altLang="en-US" dirty="0"/>
          </a:p>
        </p:txBody>
      </p:sp>
      <p:sp>
        <p:nvSpPr>
          <p:cNvPr id="8" name="日期占位符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1554600" y="263108"/>
            <a:ext cx="9082800" cy="93960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单击此处编辑标题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1554600" y="1307536"/>
            <a:ext cx="9082800" cy="4543200"/>
          </a:xfrm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dirty="0" smtClean="0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1554600" y="5959880"/>
            <a:ext cx="9082800" cy="5976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393742" y="565082"/>
            <a:ext cx="1453553" cy="5597180"/>
          </a:xfrm>
        </p:spPr>
        <p:txBody>
          <a:bodyPr vert="eaVert" anchor="ctr" anchorCtr="0"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347730" y="565082"/>
            <a:ext cx="9629637" cy="5597180"/>
          </a:xfrm>
        </p:spPr>
        <p:txBody>
          <a:bodyPr vert="eaVert"/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en-US" altLang="zh-CN" dirty="0" smtClean="0"/>
          </a:p>
          <a:p>
            <a:pPr lvl="3"/>
            <a:r>
              <a:rPr lang="zh-CN" altLang="en-US" dirty="0" smtClean="0"/>
              <a:t>第三级</a:t>
            </a:r>
            <a:endParaRPr lang="en-US" altLang="zh-CN" dirty="0" smtClean="0"/>
          </a:p>
          <a:p>
            <a:pPr lvl="4"/>
            <a:r>
              <a:rPr lang="zh-CN" altLang="en-US" dirty="0" smtClean="0"/>
              <a:t>第四级</a:t>
            </a:r>
            <a:endParaRPr lang="en-US" altLang="zh-CN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5.xml"/><Relationship Id="rId12" Type="http://schemas.openxmlformats.org/officeDocument/2006/relationships/tags" Target="../tags/tag4.xml"/><Relationship Id="rId11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6028" y="0"/>
            <a:ext cx="12192000" cy="6858000"/>
          </a:xfrm>
          <a:prstGeom prst="rect">
            <a:avLst/>
          </a:prstGeom>
          <a:solidFill>
            <a:srgbClr val="2C4A3E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aseline="0"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7E209CE7-C191-49CB-93DE-563C8614E8C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</a:lstStyle>
          <a:p>
            <a:fld id="{B31067DD-7756-4DF3-904A-8F40BA684AA6}" type="slidenum">
              <a:rPr lang="zh-CN" altLang="en-US" smtClean="0"/>
            </a:fld>
            <a:endParaRPr lang="zh-CN" altLang="en-US"/>
          </a:p>
        </p:txBody>
      </p:sp>
      <p:sp>
        <p:nvSpPr>
          <p:cNvPr id="3" name="KSO_BC1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592667" y="1364973"/>
            <a:ext cx="11006667" cy="4854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  <a:endParaRPr lang="zh-CN" altLang="en-US" dirty="0" smtClean="0"/>
          </a:p>
          <a:p>
            <a:pPr lvl="2"/>
            <a:r>
              <a:rPr lang="zh-CN" altLang="en-US" dirty="0" smtClean="0"/>
              <a:t>第二级</a:t>
            </a:r>
            <a:endParaRPr lang="zh-CN" altLang="en-US" dirty="0" smtClean="0"/>
          </a:p>
          <a:p>
            <a:pPr lvl="3"/>
            <a:r>
              <a:rPr lang="zh-CN" altLang="en-US" dirty="0" smtClean="0"/>
              <a:t>第三级</a:t>
            </a:r>
            <a:endParaRPr lang="zh-CN" altLang="en-US" dirty="0" smtClean="0"/>
          </a:p>
          <a:p>
            <a:pPr lvl="4"/>
            <a:r>
              <a:rPr lang="zh-CN" altLang="en-US" dirty="0" smtClean="0"/>
              <a:t>第四级</a:t>
            </a:r>
            <a:endParaRPr lang="zh-CN" altLang="en-US" dirty="0" smtClean="0"/>
          </a:p>
          <a:p>
            <a:pPr lvl="5"/>
            <a:r>
              <a:rPr lang="zh-CN" altLang="en-US" dirty="0" smtClean="0"/>
              <a:t>第五级</a:t>
            </a:r>
            <a:endParaRPr lang="zh-CN" alt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/>
          </a:solidFill>
          <a:effectLst/>
          <a:latin typeface="Arial" panose="020B0604020202020204" pitchFamily="34" charset="0"/>
          <a:ea typeface="黑体" panose="02010609060101010101" pitchFamily="49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10000"/>
        </a:lnSpc>
        <a:spcBef>
          <a:spcPts val="1800"/>
        </a:spcBef>
        <a:spcAft>
          <a:spcPts val="0"/>
        </a:spcAft>
        <a:buClr>
          <a:schemeClr val="accent2">
            <a:lumMod val="20000"/>
            <a:lumOff val="80000"/>
          </a:schemeClr>
        </a:buClr>
        <a:buSzPct val="100000"/>
        <a:buFont typeface="Wingdings" panose="05000000000000000000" pitchFamily="2" charset="2"/>
        <a:buChar char=""/>
        <a:defRPr sz="2400" kern="1200" baseline="0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  <a:cs typeface="+mn-cs"/>
        </a:defRPr>
      </a:lvl1pPr>
      <a:lvl2pPr marL="285750" indent="-285750" algn="just" defTabSz="914400" rtl="0" eaLnBrk="1" latinLnBrk="0" hangingPunct="1">
        <a:lnSpc>
          <a:spcPct val="130000"/>
        </a:lnSpc>
        <a:spcBef>
          <a:spcPts val="0"/>
        </a:spcBef>
        <a:spcAft>
          <a:spcPts val="600"/>
        </a:spcAft>
        <a:buClr>
          <a:srgbClr val="FFFFFF"/>
        </a:buClr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幼圆" pitchFamily="49" charset="-122"/>
          <a:ea typeface="黑体" panose="02010609060101010101" pitchFamily="49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4.jpeg"/><Relationship Id="rId2" Type="http://schemas.openxmlformats.org/officeDocument/2006/relationships/slide" Target="slide7.xml"/><Relationship Id="rId1" Type="http://schemas.openxmlformats.org/officeDocument/2006/relationships/tags" Target="../tags/tag5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59.xml"/><Relationship Id="rId5" Type="http://schemas.openxmlformats.org/officeDocument/2006/relationships/slide" Target="slide8.xml"/><Relationship Id="rId4" Type="http://schemas.openxmlformats.org/officeDocument/2006/relationships/slide" Target="slide11.xml"/><Relationship Id="rId3" Type="http://schemas.openxmlformats.org/officeDocument/2006/relationships/slide" Target="slide9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2.xml"/><Relationship Id="rId3" Type="http://schemas.openxmlformats.org/officeDocument/2006/relationships/image" Target="../media/image5.jpeg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5.xml"/><Relationship Id="rId3" Type="http://schemas.openxmlformats.org/officeDocument/2006/relationships/image" Target="../media/image6.jpeg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tags" Target="../tags/tag74.xml"/><Relationship Id="rId8" Type="http://schemas.openxmlformats.org/officeDocument/2006/relationships/tags" Target="../tags/tag73.xml"/><Relationship Id="rId7" Type="http://schemas.openxmlformats.org/officeDocument/2006/relationships/tags" Target="../tags/tag72.xml"/><Relationship Id="rId6" Type="http://schemas.openxmlformats.org/officeDocument/2006/relationships/tags" Target="../tags/tag71.xml"/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6" Type="http://schemas.openxmlformats.org/officeDocument/2006/relationships/notesSlide" Target="../notesSlides/notesSlide15.xml"/><Relationship Id="rId15" Type="http://schemas.openxmlformats.org/officeDocument/2006/relationships/slideLayout" Target="../slideLayouts/slideLayout7.xml"/><Relationship Id="rId14" Type="http://schemas.openxmlformats.org/officeDocument/2006/relationships/tags" Target="../tags/tag78.xml"/><Relationship Id="rId13" Type="http://schemas.openxmlformats.org/officeDocument/2006/relationships/image" Target="../media/image7.jpeg"/><Relationship Id="rId12" Type="http://schemas.openxmlformats.org/officeDocument/2006/relationships/tags" Target="../tags/tag77.xml"/><Relationship Id="rId11" Type="http://schemas.openxmlformats.org/officeDocument/2006/relationships/tags" Target="../tags/tag76.xml"/><Relationship Id="rId10" Type="http://schemas.openxmlformats.org/officeDocument/2006/relationships/tags" Target="../tags/tag75.xml"/><Relationship Id="rId1" Type="http://schemas.openxmlformats.org/officeDocument/2006/relationships/tags" Target="../tags/tag66.xml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image" Target="../media/image8.jpeg"/><Relationship Id="rId1" Type="http://schemas.openxmlformats.org/officeDocument/2006/relationships/tags" Target="../tags/tag79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4.xml"/><Relationship Id="rId3" Type="http://schemas.openxmlformats.org/officeDocument/2006/relationships/tags" Target="../tags/tag83.xml"/><Relationship Id="rId2" Type="http://schemas.openxmlformats.org/officeDocument/2006/relationships/image" Target="../media/image9.jpeg"/><Relationship Id="rId1" Type="http://schemas.openxmlformats.org/officeDocument/2006/relationships/tags" Target="../tags/tag8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5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13.png"/><Relationship Id="rId1" Type="http://schemas.openxmlformats.org/officeDocument/2006/relationships/tags" Target="../tags/tag86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6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slide" Target="slide1.xml"/><Relationship Id="rId20" Type="http://schemas.openxmlformats.org/officeDocument/2006/relationships/notesSlide" Target="../notesSlides/notesSlide2.xml"/><Relationship Id="rId2" Type="http://schemas.openxmlformats.org/officeDocument/2006/relationships/tags" Target="../tags/tag10.xml"/><Relationship Id="rId19" Type="http://schemas.openxmlformats.org/officeDocument/2006/relationships/slideLayout" Target="../slideLayouts/slideLayout7.xml"/><Relationship Id="rId18" Type="http://schemas.openxmlformats.org/officeDocument/2006/relationships/tags" Target="../tags/tag25.xml"/><Relationship Id="rId17" Type="http://schemas.openxmlformats.org/officeDocument/2006/relationships/tags" Target="../tags/tag24.xml"/><Relationship Id="rId16" Type="http://schemas.openxmlformats.org/officeDocument/2006/relationships/tags" Target="../tags/tag23.xml"/><Relationship Id="rId15" Type="http://schemas.openxmlformats.org/officeDocument/2006/relationships/tags" Target="../tags/tag22.xml"/><Relationship Id="rId14" Type="http://schemas.openxmlformats.org/officeDocument/2006/relationships/tags" Target="../tags/tag21.xml"/><Relationship Id="rId13" Type="http://schemas.openxmlformats.org/officeDocument/2006/relationships/tags" Target="../tags/tag20.xml"/><Relationship Id="rId12" Type="http://schemas.openxmlformats.org/officeDocument/2006/relationships/tags" Target="../tags/tag19.xml"/><Relationship Id="rId11" Type="http://schemas.openxmlformats.org/officeDocument/2006/relationships/tags" Target="../tags/tag18.xml"/><Relationship Id="rId10" Type="http://schemas.openxmlformats.org/officeDocument/2006/relationships/tags" Target="../tags/tag17.xml"/><Relationship Id="rId1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slide" Target="slide1.xml"/><Relationship Id="rId2" Type="http://schemas.openxmlformats.org/officeDocument/2006/relationships/tags" Target="../tags/tag90.xml"/><Relationship Id="rId1" Type="http://schemas.openxmlformats.org/officeDocument/2006/relationships/tags" Target="../tags/tag89.xml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6.xml"/><Relationship Id="rId3" Type="http://schemas.openxmlformats.org/officeDocument/2006/relationships/image" Target="../media/image6.jpeg"/><Relationship Id="rId2" Type="http://schemas.openxmlformats.org/officeDocument/2006/relationships/tags" Target="../tags/tag95.xml"/><Relationship Id="rId1" Type="http://schemas.openxmlformats.org/officeDocument/2006/relationships/tags" Target="../tags/tag94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9.xml"/><Relationship Id="rId3" Type="http://schemas.openxmlformats.org/officeDocument/2006/relationships/image" Target="../media/image14.jpeg"/><Relationship Id="rId2" Type="http://schemas.openxmlformats.org/officeDocument/2006/relationships/tags" Target="../tags/tag98.xml"/><Relationship Id="rId1" Type="http://schemas.openxmlformats.org/officeDocument/2006/relationships/tags" Target="../tags/tag97.xml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" Type="http://schemas.openxmlformats.org/officeDocument/2006/relationships/tags" Target="../tags/tag103.xml"/></Relationships>
</file>

<file path=ppt/slides/_rels/slide2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2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6.xml"/><Relationship Id="rId4" Type="http://schemas.openxmlformats.org/officeDocument/2006/relationships/slideLayout" Target="../slideLayouts/slideLayout6.xml"/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Relationship Id="rId3" Type="http://schemas.openxmlformats.org/officeDocument/2006/relationships/slide" Target="slide1.xml"/><Relationship Id="rId2" Type="http://schemas.openxmlformats.org/officeDocument/2006/relationships/tags" Target="../tags/tag27.xml"/><Relationship Id="rId1" Type="http://schemas.openxmlformats.org/officeDocument/2006/relationships/tags" Target="../tags/tag26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7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slide" Target="slide1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45.xml"/><Relationship Id="rId5" Type="http://schemas.openxmlformats.org/officeDocument/2006/relationships/slide" Target="slide8.xml"/><Relationship Id="rId4" Type="http://schemas.openxmlformats.org/officeDocument/2006/relationships/slide" Target="slide11.xml"/><Relationship Id="rId3" Type="http://schemas.openxmlformats.org/officeDocument/2006/relationships/slide" Target="slide9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48.xml"/><Relationship Id="rId4" Type="http://schemas.openxmlformats.org/officeDocument/2006/relationships/tags" Target="../tags/tag47.xml"/><Relationship Id="rId3" Type="http://schemas.openxmlformats.org/officeDocument/2006/relationships/tags" Target="../tags/tag46.xml"/><Relationship Id="rId2" Type="http://schemas.openxmlformats.org/officeDocument/2006/relationships/image" Target="../media/image3.jpeg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2240" y="1960775"/>
            <a:ext cx="5788800" cy="1720800"/>
          </a:xfrm>
        </p:spPr>
        <p:txBody>
          <a:bodyPr>
            <a:normAutofit fontScale="90000"/>
          </a:bodyPr>
          <a:lstStyle/>
          <a:p>
            <a:pPr fontAlgn="auto">
              <a:lnSpc>
                <a:spcPct val="2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文学中的常见形象</a:t>
            </a:r>
            <a:b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杨柳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201625" y="4613365"/>
            <a:ext cx="5788800" cy="468000"/>
          </a:xfrm>
        </p:spPr>
        <p:txBody>
          <a:bodyPr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臧明楚   </a:t>
            </a:r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Zang Mingchu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201411082127</a:t>
            </a:r>
            <a:endParaRPr lang="en-US" altLang="zh-CN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84251" y="1187768"/>
            <a:ext cx="5027614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>
            <a:normAutofit/>
          </a:bodyPr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折杨柳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五代</a:t>
            </a:r>
            <a:r>
              <a:rPr lang="zh-CN" altLang="en-US" sz="2400" dirty="0">
                <a:solidFill>
                  <a:schemeClr val="tx1"/>
                </a:solidFill>
                <a:latin typeface="宋体" panose="02010600030101010101" pitchFamily="2" charset="-122"/>
              </a:rPr>
              <a:t>·梁    岑之敬</a:t>
            </a:r>
            <a:endParaRPr lang="zh-CN" altLang="en-US" sz="2400" dirty="0">
              <a:solidFill>
                <a:schemeClr val="tx1"/>
              </a:solidFill>
              <a:latin typeface="宋体" panose="02010600030101010101" pitchFamily="2" charset="-122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将军始见知，细柳绕营垂。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悬丝拂城转，飞絮上宫吹。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塞门交度叶，谷口暗横枝。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曲成攀折处，唯言怨别离。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" name="图片 2" descr="tim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rcRect l="-263" t="511" r="14609" b="904"/>
          <a:stretch>
            <a:fillRect/>
          </a:stretch>
        </p:blipFill>
        <p:spPr>
          <a:xfrm>
            <a:off x="6349365" y="0"/>
            <a:ext cx="7880350" cy="6858635"/>
          </a:xfrm>
          <a:prstGeom prst="diamond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647065" y="408306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作为神木的杨柳</a:t>
            </a:r>
            <a:endParaRPr lang="zh-CN" altLang="en-US" dirty="0"/>
          </a:p>
        </p:txBody>
      </p:sp>
    </p:spTree>
    <p:custDataLst>
      <p:tags r:id="rId5"/>
    </p:custData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8841" y="424498"/>
            <a:ext cx="5027614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>
            <a:normAutofit/>
          </a:bodyPr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隔户杨柳弱袅袅，恰似十五女儿腰。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谓谁朝来不作意，狂风挽断最长条。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                            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杜甫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68365" y="3506470"/>
            <a:ext cx="586930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3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sym typeface="+mn-ea"/>
              </a:rPr>
              <a:t>两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sym typeface="+mn-ea"/>
              </a:rPr>
              <a:t>弯似蹙非蹙罥烟眉，一双似泣非泣含露目。态生两靥之愁，娇袭一身之病。泪光点点，娇喘微微。闲静时如姣花照水，行动处似弱柳扶风。心较比干多一窍，病如西子胜三分。聪明清秀，绝丽无双，气质脱俗，淡雅若仙，妩媚风流。——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sym typeface="+mn-ea"/>
              </a:rPr>
              <a:t>《红楼梦》</a:t>
            </a:r>
            <a:endParaRPr lang="zh-CN" altLang="en-US" sz="2000" dirty="0">
              <a:solidFill>
                <a:schemeClr val="tx1"/>
              </a:solidFill>
              <a:latin typeface="+mn-ea"/>
              <a:sym typeface="+mn-ea"/>
            </a:endParaRPr>
          </a:p>
          <a:p>
            <a:pPr>
              <a:lnSpc>
                <a:spcPct val="130000"/>
              </a:lnSpc>
            </a:pPr>
            <a:endParaRPr lang="zh-CN" altLang="en-US" sz="2000" dirty="0" smtClean="0">
              <a:solidFill>
                <a:schemeClr val="tx1"/>
              </a:solidFill>
              <a:latin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878840" y="3660140"/>
            <a:ext cx="34759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sym typeface="+mn-ea"/>
              </a:rPr>
              <a:t>一双丹凤三角眼，两弯柳叶吊梢眉，身量苗条，体格风骚，粉面含春威不露，丹唇未启笑先闻。——</a:t>
            </a:r>
            <a:r>
              <a:rPr lang="zh-CN" altLang="en-US" sz="2000" dirty="0">
                <a:solidFill>
                  <a:schemeClr val="tx1"/>
                </a:solidFill>
                <a:sym typeface="+mn-ea"/>
              </a:rPr>
              <a:t>《红楼梦》</a:t>
            </a:r>
            <a:endParaRPr lang="zh-CN" altLang="en-US" sz="20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68365" y="1010285"/>
            <a:ext cx="4881880" cy="147637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口动樱桃破，鬟低翡翠垂。</a:t>
            </a:r>
            <a:endParaRPr lang="zh-CN" altLang="en-US" sz="2000" dirty="0" smtClean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枝柔腰袅娜，荑嫩手葳蕤。</a:t>
            </a:r>
            <a:endParaRPr lang="zh-CN" altLang="en-US" sz="2000" dirty="0" smtClean="0">
              <a:latin typeface="+mn-ea"/>
            </a:endParaRPr>
          </a:p>
          <a:p>
            <a:pPr algn="l" fontAlgn="auto">
              <a:lnSpc>
                <a:spcPct val="150000"/>
              </a:lnSpc>
            </a:pPr>
            <a:r>
              <a:rPr lang="zh-CN" altLang="en-US" sz="2000" dirty="0" smtClean="0">
                <a:latin typeface="+mn-ea"/>
              </a:rPr>
              <a:t>           </a:t>
            </a:r>
            <a:r>
              <a:rPr lang="en-US" altLang="zh-CN" sz="2000" dirty="0" smtClean="0">
                <a:latin typeface="+mn-ea"/>
              </a:rPr>
              <a:t>——</a:t>
            </a:r>
            <a:r>
              <a:rPr lang="zh-CN" altLang="en-US" sz="2000" dirty="0" smtClean="0">
                <a:latin typeface="+mn-ea"/>
              </a:rPr>
              <a:t>白居易《杨柳枝二十韵》</a:t>
            </a:r>
            <a:endParaRPr lang="zh-CN" altLang="en-US" sz="2000" dirty="0" smtClean="0">
              <a:latin typeface="+mn-ea"/>
            </a:endParaRPr>
          </a:p>
        </p:txBody>
      </p:sp>
    </p:spTree>
    <p:custDataLst>
      <p:tags r:id="rId2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" grpId="0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中国：柳树的生命意象  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455" y="1248410"/>
            <a:ext cx="11006455" cy="5100955"/>
          </a:xfr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生命崇拜                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hlinkClick r:id="rId3" action="ppaction://hlinksldjump"/>
              </a:rPr>
              <a:t>力量、阳刚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（军营）               庭院                   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hlinkClick r:id="rId4" action="ppaction://hlinksldjump"/>
              </a:rPr>
              <a:t>女性想象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     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                                  祈雨 、驱疫                  佛教植物   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418715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474460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8635365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06245" y="3846195"/>
            <a:ext cx="0" cy="13011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706245" y="5172075"/>
            <a:ext cx="1854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696585" y="5172075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270760" y="2164080"/>
            <a:ext cx="1289685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08430" y="1722120"/>
            <a:ext cx="917892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+mn-ea"/>
              </a:rPr>
              <a:t>柳</a:t>
            </a:r>
            <a:r>
              <a:rPr lang="zh-CN" altLang="en-US" sz="2400" dirty="0" smtClean="0">
                <a:latin typeface="+mn-ea"/>
              </a:rPr>
              <a:t>             谐音            </a:t>
            </a:r>
            <a:r>
              <a:rPr lang="zh-CN" altLang="en-US" sz="2400" dirty="0" smtClean="0">
                <a:latin typeface="+mn-ea"/>
                <a:hlinkClick r:id="rId5" action="ppaction://hlinksldjump"/>
              </a:rPr>
              <a:t>离别</a:t>
            </a:r>
            <a:r>
              <a:rPr lang="zh-CN" altLang="en-US" sz="2400" dirty="0" smtClean="0">
                <a:latin typeface="+mn-ea"/>
              </a:rPr>
              <a:t>、相思</a:t>
            </a:r>
            <a:endParaRPr lang="zh-CN" altLang="en-US" sz="2400" dirty="0" smtClean="0">
              <a:latin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103495" y="2167255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706245" y="2453005"/>
            <a:ext cx="0" cy="8959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32511" y="1460183"/>
            <a:ext cx="5027614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>
            <a:normAutofit fontScale="80000"/>
          </a:bodyPr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城中新鬼、故鬼往来憧憧，亦有故识，就问，迄无知者。忽共哗言：“菩萨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至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！”仰见云中，有伟人，毫光彻上下，顿觉世界通明。巫贺曰：“大郎有福哉</a:t>
            </a: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！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菩萨几十年一入冥司，拔诸苦恼，今适值之。”便捽讷跪。众鬼囚纷纷籍籍，合掌齐诵慈悲救苦之声，哄腾震地。菩萨以杨柳枝遍洒甘露，其细如尘。俄而雾收光敛，遂失所在。讷觉颈上沾露，斧处不复作痛。巫仍导与 俱归。望见里门，始别而去。讷死二日，豁然竟苏，悉述所遇，谓诚不死。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793750" y="548641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《聊斋志异</a:t>
            </a:r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</a:rPr>
              <a:t>·张诚</a:t>
            </a:r>
            <a:r>
              <a:rPr lang="zh-CN" altLang="en-US" dirty="0"/>
              <a:t>》</a:t>
            </a:r>
            <a:endParaRPr lang="zh-CN" altLang="en-US" dirty="0"/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3"/>
          <a:srcRect b="4919"/>
          <a:stretch>
            <a:fillRect/>
          </a:stretch>
        </p:blipFill>
        <p:spPr>
          <a:xfrm>
            <a:off x="7816850" y="548640"/>
            <a:ext cx="3112135" cy="592836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560" y="869315"/>
            <a:ext cx="6228715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/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solidFill>
                  <a:schemeClr val="tx2"/>
                </a:solidFill>
                <a:latin typeface="+mn-lt"/>
                <a:ea typeface="+mn-ea"/>
              </a:rPr>
              <a:t>菩萨叫：“悟空，伸手来。”那行者将左手伸开。菩萨将杨柳枝，蘸出瓶中甘露，把行者手心里画了一道起死回生的符字，教他放在树根之下，但看水出为度。那行者捏着拳头，往那树根底下揣着，须臾有清泉一汪。菩萨道：“那个水不许犯五行之器，须用玉瓢舀出，扶起树来，从头浇下，自然根皮相合，叶长芽生，枝青果出。”行者道：“小道士们，快取玉瓢来。”镇元子道：“贫道荒山，没有玉瓢，只有玉茶盏、玉酒杯，可用得么？”菩萨道：“但是玉器，可舀得水的便罢，取将来看。”大仙即命小童子取出有二三十个茶盏，四五十个酒盏，却将那根下清泉舀出。行者、八戒、沙僧，扛起树来，扶得周正，拥上土，将玉器内甘泉，一瓯瓯捧与菩萨。</a:t>
            </a:r>
            <a:r>
              <a:rPr lang="en-US" altLang="zh-CN" sz="2000" b="1" dirty="0">
                <a:solidFill>
                  <a:schemeClr val="tx2"/>
                </a:solidFill>
                <a:latin typeface="+mn-lt"/>
                <a:ea typeface="+mn-ea"/>
              </a:rPr>
              <a:t>菩萨将杨柳枝细细洒上</a:t>
            </a:r>
            <a:r>
              <a:rPr lang="en-US" altLang="zh-CN" sz="1800" dirty="0">
                <a:solidFill>
                  <a:schemeClr val="tx2"/>
                </a:solidFill>
                <a:latin typeface="+mn-lt"/>
                <a:ea typeface="+mn-ea"/>
              </a:rPr>
              <a:t>，口中又念着经咒。不多时，洒净那舀出之水，只见那树果然依旧青枝绿叶浓郁阴森，上有二十三个人参果。</a:t>
            </a:r>
            <a:endParaRPr lang="en-US" altLang="zh-CN" sz="1800" dirty="0">
              <a:solidFill>
                <a:schemeClr val="tx2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1800" dirty="0">
              <a:solidFill>
                <a:schemeClr val="tx2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43560" y="187961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br>
              <a:rPr lang="zh-CN" altLang="en-US" sz="1600" dirty="0"/>
            </a:br>
            <a:r>
              <a:rPr lang="zh-CN" altLang="en-US" b="0" dirty="0"/>
              <a:t>《西游记》</a:t>
            </a:r>
            <a:endParaRPr lang="zh-CN" altLang="en-US" b="0" dirty="0"/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1910715"/>
            <a:ext cx="4408805" cy="28746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 13"/>
          <p:cNvSpPr/>
          <p:nvPr>
            <p:custDataLst>
              <p:tags r:id="rId1"/>
            </p:custDataLst>
          </p:nvPr>
        </p:nvSpPr>
        <p:spPr>
          <a:xfrm>
            <a:off x="3219838" y="1715021"/>
            <a:ext cx="4818648" cy="1772556"/>
          </a:xfrm>
          <a:custGeom>
            <a:avLst/>
            <a:gdLst>
              <a:gd name="connsiteX0" fmla="*/ 1947928 w 3895857"/>
              <a:gd name="connsiteY0" fmla="*/ 0 h 1507066"/>
              <a:gd name="connsiteX1" fmla="*/ 3872402 w 3895857"/>
              <a:gd name="connsiteY1" fmla="*/ 1415848 h 1507066"/>
              <a:gd name="connsiteX2" fmla="*/ 3895857 w 3895857"/>
              <a:gd name="connsiteY2" fmla="*/ 1507066 h 1507066"/>
              <a:gd name="connsiteX3" fmla="*/ 0 w 3895857"/>
              <a:gd name="connsiteY3" fmla="*/ 1507066 h 1507066"/>
              <a:gd name="connsiteX4" fmla="*/ 23455 w 3895857"/>
              <a:gd name="connsiteY4" fmla="*/ 1415848 h 1507066"/>
              <a:gd name="connsiteX5" fmla="*/ 1947928 w 3895857"/>
              <a:gd name="connsiteY5" fmla="*/ 0 h 1507066"/>
              <a:gd name="connsiteX0-1" fmla="*/ 3895857 w 3987297"/>
              <a:gd name="connsiteY0-2" fmla="*/ 1507066 h 1598506"/>
              <a:gd name="connsiteX1-3" fmla="*/ 0 w 3987297"/>
              <a:gd name="connsiteY1-4" fmla="*/ 1507066 h 1598506"/>
              <a:gd name="connsiteX2-5" fmla="*/ 23455 w 3987297"/>
              <a:gd name="connsiteY2-6" fmla="*/ 1415848 h 1598506"/>
              <a:gd name="connsiteX3-7" fmla="*/ 1947928 w 3987297"/>
              <a:gd name="connsiteY3-8" fmla="*/ 0 h 1598506"/>
              <a:gd name="connsiteX4-9" fmla="*/ 3872402 w 3987297"/>
              <a:gd name="connsiteY4-10" fmla="*/ 1415848 h 1598506"/>
              <a:gd name="connsiteX5-11" fmla="*/ 3987297 w 3987297"/>
              <a:gd name="connsiteY5-12" fmla="*/ 1598506 h 1598506"/>
              <a:gd name="connsiteX0-13" fmla="*/ 3895857 w 3895857"/>
              <a:gd name="connsiteY0-14" fmla="*/ 1507066 h 1507066"/>
              <a:gd name="connsiteX1-15" fmla="*/ 0 w 3895857"/>
              <a:gd name="connsiteY1-16" fmla="*/ 1507066 h 1507066"/>
              <a:gd name="connsiteX2-17" fmla="*/ 23455 w 3895857"/>
              <a:gd name="connsiteY2-18" fmla="*/ 1415848 h 1507066"/>
              <a:gd name="connsiteX3-19" fmla="*/ 1947928 w 3895857"/>
              <a:gd name="connsiteY3-20" fmla="*/ 0 h 1507066"/>
              <a:gd name="connsiteX4-21" fmla="*/ 3872402 w 3895857"/>
              <a:gd name="connsiteY4-22" fmla="*/ 1415848 h 1507066"/>
              <a:gd name="connsiteX0-23" fmla="*/ 0 w 3872402"/>
              <a:gd name="connsiteY0-24" fmla="*/ 1507066 h 1507066"/>
              <a:gd name="connsiteX1-25" fmla="*/ 23455 w 3872402"/>
              <a:gd name="connsiteY1-26" fmla="*/ 1415848 h 1507066"/>
              <a:gd name="connsiteX2-27" fmla="*/ 1947928 w 3872402"/>
              <a:gd name="connsiteY2-28" fmla="*/ 0 h 1507066"/>
              <a:gd name="connsiteX3-29" fmla="*/ 3872402 w 3872402"/>
              <a:gd name="connsiteY3-30" fmla="*/ 1415848 h 1507066"/>
              <a:gd name="connsiteX0-31" fmla="*/ 0 w 3848947"/>
              <a:gd name="connsiteY0-32" fmla="*/ 1415848 h 1415848"/>
              <a:gd name="connsiteX1-33" fmla="*/ 1924473 w 3848947"/>
              <a:gd name="connsiteY1-34" fmla="*/ 0 h 1415848"/>
              <a:gd name="connsiteX2-35" fmla="*/ 3848947 w 3848947"/>
              <a:gd name="connsiteY2-36" fmla="*/ 1415848 h 1415848"/>
            </a:gdLst>
            <a:ahLst/>
            <a:cxnLst>
              <a:cxn ang="0">
                <a:pos x="connsiteX0-31" y="connsiteY0-32"/>
              </a:cxn>
              <a:cxn ang="0">
                <a:pos x="connsiteX1-33" y="connsiteY1-34"/>
              </a:cxn>
              <a:cxn ang="0">
                <a:pos x="connsiteX2-35" y="connsiteY2-36"/>
              </a:cxn>
            </a:cxnLst>
            <a:rect l="l" t="t" r="r" b="b"/>
            <a:pathLst>
              <a:path w="3848947" h="1415848">
                <a:moveTo>
                  <a:pt x="0" y="1415848"/>
                </a:moveTo>
                <a:cubicBezTo>
                  <a:pt x="255130" y="595577"/>
                  <a:pt x="1020249" y="0"/>
                  <a:pt x="1924473" y="0"/>
                </a:cubicBezTo>
                <a:cubicBezTo>
                  <a:pt x="2828697" y="0"/>
                  <a:pt x="3593816" y="595577"/>
                  <a:pt x="3848947" y="1415848"/>
                </a:cubicBezTo>
              </a:path>
            </a:pathLst>
          </a:cu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rm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>
            <p:custDataLst>
              <p:tags r:id="rId2"/>
            </p:custDataLst>
          </p:nvPr>
        </p:nvSpPr>
        <p:spPr>
          <a:xfrm>
            <a:off x="6983829" y="2074240"/>
            <a:ext cx="296792" cy="29679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>
            <p:custDataLst>
              <p:tags r:id="rId3"/>
            </p:custDataLst>
          </p:nvPr>
        </p:nvSpPr>
        <p:spPr>
          <a:xfrm>
            <a:off x="7760772" y="3042390"/>
            <a:ext cx="296792" cy="29679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2" name="椭圆 21"/>
          <p:cNvSpPr/>
          <p:nvPr>
            <p:custDataLst>
              <p:tags r:id="rId4"/>
            </p:custDataLst>
          </p:nvPr>
        </p:nvSpPr>
        <p:spPr>
          <a:xfrm flipH="1">
            <a:off x="5480764" y="1575102"/>
            <a:ext cx="296792" cy="29679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3" name="椭圆 22"/>
          <p:cNvSpPr/>
          <p:nvPr>
            <p:custDataLst>
              <p:tags r:id="rId5"/>
            </p:custDataLst>
          </p:nvPr>
        </p:nvSpPr>
        <p:spPr>
          <a:xfrm flipH="1">
            <a:off x="3974348" y="2074240"/>
            <a:ext cx="296792" cy="29679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4" name="椭圆 23"/>
          <p:cNvSpPr/>
          <p:nvPr>
            <p:custDataLst>
              <p:tags r:id="rId6"/>
            </p:custDataLst>
          </p:nvPr>
        </p:nvSpPr>
        <p:spPr>
          <a:xfrm flipH="1">
            <a:off x="3194574" y="3042390"/>
            <a:ext cx="296792" cy="296792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37500" lnSpcReduction="20000"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8" name="矩形 27"/>
          <p:cNvSpPr/>
          <p:nvPr>
            <p:custDataLst>
              <p:tags r:id="rId7"/>
            </p:custDataLst>
          </p:nvPr>
        </p:nvSpPr>
        <p:spPr>
          <a:xfrm>
            <a:off x="1989950" y="2786203"/>
            <a:ext cx="2542095" cy="809167"/>
          </a:xfrm>
          <a:prstGeom prst="rect">
            <a:avLst/>
          </a:prstGeom>
        </p:spPr>
        <p:txBody>
          <a:bodyPr wrap="square" lIns="0" rIns="0" anchor="t" anchorCtr="0">
            <a:normAutofit/>
          </a:bodyPr>
          <a:lstStyle/>
          <a:p>
            <a:pPr algn="just"/>
            <a:r>
              <a:rPr lang="zh-CN" altLang="en-US" sz="2400" dirty="0"/>
              <a:t>悲哀</a:t>
            </a:r>
            <a:endParaRPr lang="zh-CN" altLang="en-US" sz="2400" dirty="0"/>
          </a:p>
        </p:txBody>
      </p:sp>
      <p:sp>
        <p:nvSpPr>
          <p:cNvPr id="50" name="矩形 49"/>
          <p:cNvSpPr/>
          <p:nvPr>
            <p:custDataLst>
              <p:tags r:id="rId8"/>
            </p:custDataLst>
          </p:nvPr>
        </p:nvSpPr>
        <p:spPr>
          <a:xfrm>
            <a:off x="3084553" y="1318338"/>
            <a:ext cx="2492502" cy="809167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/>
          <a:p>
            <a:pPr algn="just"/>
            <a:r>
              <a:rPr lang="zh-CN" altLang="en-US" sz="2400" dirty="0"/>
              <a:t>梦境</a:t>
            </a:r>
            <a:endParaRPr lang="zh-CN" altLang="en-US" sz="2400" dirty="0"/>
          </a:p>
        </p:txBody>
      </p:sp>
      <p:sp>
        <p:nvSpPr>
          <p:cNvPr id="56" name="矩形 55"/>
          <p:cNvSpPr/>
          <p:nvPr>
            <p:custDataLst>
              <p:tags r:id="rId9"/>
            </p:custDataLst>
          </p:nvPr>
        </p:nvSpPr>
        <p:spPr>
          <a:xfrm>
            <a:off x="5329227" y="22798"/>
            <a:ext cx="2709338" cy="1387737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/>
          <a:p>
            <a:pPr algn="just"/>
            <a:r>
              <a:rPr lang="zh-CN" altLang="en-US" sz="2400" dirty="0"/>
              <a:t>禁忌</a:t>
            </a:r>
            <a:endParaRPr lang="zh-CN" altLang="en-US" sz="2400" dirty="0"/>
          </a:p>
        </p:txBody>
      </p:sp>
      <p:sp>
        <p:nvSpPr>
          <p:cNvPr id="70" name="矩形 69"/>
          <p:cNvSpPr/>
          <p:nvPr>
            <p:custDataLst>
              <p:tags r:id="rId10"/>
            </p:custDataLst>
          </p:nvPr>
        </p:nvSpPr>
        <p:spPr>
          <a:xfrm flipH="1">
            <a:off x="8204556" y="2859863"/>
            <a:ext cx="2476778" cy="809167"/>
          </a:xfrm>
          <a:prstGeom prst="rect">
            <a:avLst/>
          </a:prstGeom>
        </p:spPr>
        <p:txBody>
          <a:bodyPr wrap="square" lIns="0" rIns="0" anchor="t" anchorCtr="0">
            <a:normAutofit/>
          </a:bodyPr>
          <a:lstStyle/>
          <a:p>
            <a:pPr algn="just"/>
            <a:r>
              <a:rPr lang="zh-CN" altLang="en-US" sz="2400" dirty="0"/>
              <a:t>死亡</a:t>
            </a:r>
            <a:endParaRPr lang="zh-CN" altLang="en-US" sz="2400" dirty="0"/>
          </a:p>
        </p:txBody>
      </p:sp>
      <p:sp>
        <p:nvSpPr>
          <p:cNvPr id="68" name="矩形 67"/>
          <p:cNvSpPr/>
          <p:nvPr>
            <p:custDataLst>
              <p:tags r:id="rId11"/>
            </p:custDataLst>
          </p:nvPr>
        </p:nvSpPr>
        <p:spPr>
          <a:xfrm flipH="1">
            <a:off x="7205119" y="1265633"/>
            <a:ext cx="2476778" cy="809167"/>
          </a:xfrm>
          <a:prstGeom prst="rect">
            <a:avLst/>
          </a:prstGeom>
        </p:spPr>
        <p:txBody>
          <a:bodyPr wrap="square" lIns="0" rIns="0" anchor="b" anchorCtr="0">
            <a:normAutofit/>
          </a:bodyPr>
          <a:lstStyle/>
          <a:p>
            <a:pPr algn="just"/>
            <a:r>
              <a:rPr lang="zh-CN" altLang="en-US" sz="2400" dirty="0"/>
              <a:t>不幸</a:t>
            </a:r>
            <a:endParaRPr lang="zh-CN" altLang="en-US" sz="2400" dirty="0"/>
          </a:p>
        </p:txBody>
      </p:sp>
      <p:sp>
        <p:nvSpPr>
          <p:cNvPr id="3" name="文本框 2"/>
          <p:cNvSpPr txBox="1"/>
          <p:nvPr>
            <p:custDataLst>
              <p:tags r:id="rId12"/>
            </p:custDataLst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</a:rPr>
              <a:t>西方：柳树的死亡意象</a:t>
            </a:r>
            <a:endParaRPr lang="zh-CN" altLang="en-US" dirty="0">
              <a:latin typeface="+mj-lt"/>
              <a:ea typeface="+mj-ea"/>
            </a:endParaRPr>
          </a:p>
        </p:txBody>
      </p:sp>
      <p:pic>
        <p:nvPicPr>
          <p:cNvPr id="2" name="图片 1" descr="e2dbb2fb43166d22d28cc4f0472309f79152d2f8"/>
          <p:cNvPicPr>
            <a:picLocks noChangeAspect="1"/>
          </p:cNvPicPr>
          <p:nvPr/>
        </p:nvPicPr>
        <p:blipFill>
          <a:blip r:embed="rId13"/>
          <a:srcRect b="7117"/>
          <a:stretch>
            <a:fillRect/>
          </a:stretch>
        </p:blipFill>
        <p:spPr>
          <a:xfrm>
            <a:off x="4100195" y="2588260"/>
            <a:ext cx="3105150" cy="3845560"/>
          </a:xfrm>
          <a:prstGeom prst="rect">
            <a:avLst/>
          </a:prstGeom>
        </p:spPr>
      </p:pic>
    </p:spTree>
    <p:custDataLst>
      <p:tags r:id="rId1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By the rivers of Babylon, there we sat down, yea, we wept, 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when we remembered Zion.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We hanged our harps upon the willows in the midst thereof.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For there they that carried us away captive required of us a song; 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and they that wasted us required of us mirth, saying, 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Sing us one of the songs of Zion.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How shall we sing the LORD's song in a strange land?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If I forget thee, O Jerusalem, let my right hand forget her cunning.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                                                        ——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《诗篇》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137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zh-CN" altLang="en-US" sz="1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algn="just" fontAlgn="auto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</a:t>
            </a:r>
            <a:r>
              <a:rPr lang="en-US" altLang="zh-CN" sz="1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h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ttp://www.pbible.org/html/sjwx/sjsg/1553.html）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>
              <a:buNone/>
            </a:pPr>
            <a:endParaRPr lang="zh-CN" altLang="en-US" sz="14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pic>
        <p:nvPicPr>
          <p:cNvPr id="4" name="图片 3" descr="timg-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6400" y="1493520"/>
            <a:ext cx="3572510" cy="508698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670773" y="320124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</a:rPr>
              <a:t>西方：柳树的死亡意象</a:t>
            </a: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The poor soul sat sighing by a sycamore tree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Sing all a green willow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Her hand on her bosom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Her head on her knee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Sing willow willow willow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The fresh streams ran by her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And murmured her moans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Sing willow willow willow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Her salt tears fell from her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And softened the stones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Sing willow willow willow</a:t>
            </a:r>
            <a:endParaRPr lang="en-US" altLang="zh-CN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" name="图片 2" descr="tim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1675" y="1494155"/>
            <a:ext cx="3277235" cy="510032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</a:rPr>
              <a:t>西方：柳树的死亡意象</a:t>
            </a: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71cf3bc79f3df8dc582383e3cd11728b471028a1"/>
          <p:cNvPicPr>
            <a:picLocks noChangeAspect="1"/>
          </p:cNvPicPr>
          <p:nvPr/>
        </p:nvPicPr>
        <p:blipFill>
          <a:blip r:embed="rId1"/>
          <a:srcRect l="7443" t="13183" r="18920" b="13194"/>
          <a:stretch>
            <a:fillRect/>
          </a:stretch>
        </p:blipFill>
        <p:spPr>
          <a:xfrm>
            <a:off x="314960" y="2762885"/>
            <a:ext cx="5996305" cy="3382645"/>
          </a:xfrm>
          <a:prstGeom prst="rect">
            <a:avLst/>
          </a:prstGeom>
        </p:spPr>
      </p:pic>
      <p:pic>
        <p:nvPicPr>
          <p:cNvPr id="12" name="图片 11" descr="d4c494e6-3abe-49fd-bff5-bd1d6ad80809"/>
          <p:cNvPicPr>
            <a:picLocks noChangeAspect="1"/>
          </p:cNvPicPr>
          <p:nvPr/>
        </p:nvPicPr>
        <p:blipFill>
          <a:blip r:embed="rId2"/>
          <a:srcRect t="27994" b="28432"/>
          <a:stretch>
            <a:fillRect/>
          </a:stretch>
        </p:blipFill>
        <p:spPr>
          <a:xfrm>
            <a:off x="-1905" y="329565"/>
            <a:ext cx="7748905" cy="1901825"/>
          </a:xfrm>
          <a:prstGeom prst="rect">
            <a:avLst/>
          </a:prstGeom>
        </p:spPr>
      </p:pic>
      <p:pic>
        <p:nvPicPr>
          <p:cNvPr id="13" name="图片 12" descr="1d950a7b02087bf4f7a0457cf2d3572c10dfcfd3"/>
          <p:cNvPicPr>
            <a:picLocks noChangeAspect="1"/>
          </p:cNvPicPr>
          <p:nvPr/>
        </p:nvPicPr>
        <p:blipFill>
          <a:blip r:embed="rId3"/>
          <a:srcRect l="30884" t="10951" b="12291"/>
          <a:stretch>
            <a:fillRect/>
          </a:stretch>
        </p:blipFill>
        <p:spPr>
          <a:xfrm>
            <a:off x="6311265" y="2767965"/>
            <a:ext cx="5563235" cy="337756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他原来是在一个严冬的晚上，坐在一棵异国的老柳树下。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一阵冰雹正在从云中打下来，打到他的脸上。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“这是我生命中最甜美的一个时刻！”他说，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“而这却是一个梦！上帝啊，让我再梦下去吧！”　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于是他又把他的眼睛闭起来，睡过去了，做起梦来。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天明的时候，落了一场雪。雪花卷到他的脚边，他睡着了。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村人到教堂去做礼拜，发现路旁坐着一个手艺人。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他已经死了，在这棵柳树下冻死了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。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>
              <a:buNone/>
            </a:pP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</a:rPr>
              <a:t>（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 https://movie.douban.com/subject/1466731/discussion/16034025</a:t>
            </a:r>
            <a:r>
              <a:rPr lang="zh-CN" altLang="en-US" sz="1400" dirty="0">
                <a:solidFill>
                  <a:schemeClr val="tx1"/>
                </a:solidFill>
                <a:latin typeface="+mn-lt"/>
                <a:ea typeface="+mn-ea"/>
              </a:rPr>
              <a:t>）</a:t>
            </a:r>
            <a:endParaRPr lang="zh-CN" altLang="en-US" sz="1400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sz="1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285" y="1939925"/>
            <a:ext cx="2723515" cy="3933190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3"/>
            </p:custDataLst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r>
              <a:rPr lang="zh-CN" altLang="en-US" dirty="0">
                <a:latin typeface="+mj-lt"/>
                <a:ea typeface="+mj-ea"/>
              </a:rPr>
              <a:t>西方：柳树的死亡意象</a:t>
            </a:r>
            <a:endParaRPr lang="zh-CN" altLang="en-US" dirty="0">
              <a:latin typeface="+mj-lt"/>
              <a:ea typeface="+mj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2467413" y="2816794"/>
            <a:ext cx="4952365" cy="598805"/>
            <a:chOff x="1735893" y="2851164"/>
            <a:chExt cx="4967069" cy="600583"/>
          </a:xfrm>
        </p:grpSpPr>
        <p:sp>
          <p:nvSpPr>
            <p:cNvPr id="4" name="MH_Others_2"/>
            <p:cNvSpPr/>
            <p:nvPr>
              <p:custDataLst>
                <p:tags r:id="rId2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solidFill>
                    <a:schemeClr val="tx1"/>
                  </a:solidFill>
                </a:rPr>
                <a:t>1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5124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19908" y="2851164"/>
              <a:ext cx="4283054" cy="6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+mn-lt"/>
                  <a:ea typeface="+mn-ea"/>
                </a:rPr>
                <a:t>词汇比较：杨柳   </a:t>
              </a:r>
              <a:r>
                <a:rPr lang="en-US" altLang="zh-CN" sz="2400" dirty="0">
                  <a:latin typeface="+mn-lt"/>
                  <a:ea typeface="+mn-ea"/>
                </a:rPr>
                <a:t>VS   willow</a:t>
              </a:r>
              <a:endParaRPr lang="en-US" altLang="zh-CN" sz="2400" dirty="0">
                <a:latin typeface="+mn-lt"/>
                <a:ea typeface="+mn-ea"/>
              </a:endParaRPr>
            </a:p>
          </p:txBody>
        </p:sp>
      </p:grpSp>
      <p:grpSp>
        <p:nvGrpSpPr>
          <p:cNvPr id="28" name="MH_Others_1"/>
          <p:cNvGrpSpPr/>
          <p:nvPr>
            <p:custDataLst>
              <p:tags r:id="rId6"/>
            </p:custDataLst>
          </p:nvPr>
        </p:nvGrpSpPr>
        <p:grpSpPr>
          <a:xfrm>
            <a:off x="1205023" y="444895"/>
            <a:ext cx="3516086" cy="1492250"/>
            <a:chOff x="918708" y="507434"/>
            <a:chExt cx="3516086" cy="1492250"/>
          </a:xfrm>
        </p:grpSpPr>
        <p:sp>
          <p:nvSpPr>
            <p:cNvPr id="29" name="MH_Others_10"/>
            <p:cNvSpPr txBox="1"/>
            <p:nvPr>
              <p:custDataLst>
                <p:tags r:id="rId7"/>
              </p:custDataLst>
            </p:nvPr>
          </p:nvSpPr>
          <p:spPr>
            <a:xfrm>
              <a:off x="918708" y="507434"/>
              <a:ext cx="3516086" cy="1492250"/>
            </a:xfrm>
            <a:prstGeom prst="rect">
              <a:avLst/>
            </a:prstGeom>
            <a:noFill/>
          </p:spPr>
          <p:txBody>
            <a:bodyPr anchor="ctr"/>
            <a:lstStyle/>
            <a:p>
              <a:pPr>
                <a:defRPr/>
              </a:pPr>
              <a:r>
                <a:rPr lang="en-US" altLang="zh-CN" sz="13800" spc="400" dirty="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C</a:t>
              </a:r>
              <a:endParaRPr lang="zh-CN" altLang="en-US" sz="6600" spc="4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MH_Others_11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324179" y="666184"/>
              <a:ext cx="673131" cy="12277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2800" b="1" spc="-30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目</a:t>
              </a:r>
              <a:endParaRPr lang="zh-CN" altLang="en-US" sz="2800" b="1" spc="-300" smtClean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  <a:p>
              <a:pPr algn="ctr" eaLnBrk="1" hangingPunct="1"/>
              <a:r>
                <a:rPr lang="zh-CN" altLang="en-US" sz="2800" b="1" spc="-300" smtClean="0">
                  <a:solidFill>
                    <a:schemeClr val="accent1"/>
                  </a:solidFill>
                  <a:latin typeface="+mj-lt"/>
                  <a:ea typeface="+mj-ea"/>
                  <a:cs typeface="+mj-cs"/>
                </a:rPr>
                <a:t>录</a:t>
              </a:r>
              <a:endParaRPr lang="zh-CN" altLang="en-US" sz="2800" b="1" spc="-300" dirty="0">
                <a:solidFill>
                  <a:schemeClr val="accent1"/>
                </a:solidFill>
                <a:latin typeface="+mj-lt"/>
                <a:ea typeface="+mj-ea"/>
                <a:cs typeface="+mj-cs"/>
              </a:endParaRPr>
            </a:p>
          </p:txBody>
        </p:sp>
        <p:sp>
          <p:nvSpPr>
            <p:cNvPr id="31" name="MH_Others_12"/>
            <p:cNvSpPr/>
            <p:nvPr>
              <p:custDataLst>
                <p:tags r:id="rId9"/>
              </p:custDataLst>
            </p:nvPr>
          </p:nvSpPr>
          <p:spPr>
            <a:xfrm>
              <a:off x="2133791" y="1421452"/>
              <a:ext cx="2189424" cy="461665"/>
            </a:xfrm>
            <a:prstGeom prst="rect">
              <a:avLst/>
            </a:prstGeom>
          </p:spPr>
          <p:txBody>
            <a:bodyPr wrap="none" anchor="ctr" anchorCtr="0">
              <a:normAutofit fontScale="92500" lnSpcReduction="20000"/>
            </a:bodyPr>
            <a:lstStyle/>
            <a:p>
              <a:r>
                <a:rPr lang="en-US" altLang="zh-CN" sz="3200" spc="300" dirty="0">
                  <a:solidFill>
                    <a:schemeClr val="accent1"/>
                  </a:solidFill>
                  <a:latin typeface="Arial" panose="020B0604020202020204" pitchFamily="34" charset="0"/>
                  <a:ea typeface="黑体" panose="02010609060101010101" pitchFamily="49" charset="-122"/>
                  <a:cs typeface="Times New Roman" panose="02020603050405020304" pitchFamily="18" charset="0"/>
                </a:rPr>
                <a:t>ONTENTS</a:t>
              </a:r>
              <a:endParaRPr lang="zh-CN" altLang="en-US" sz="2400" spc="300" dirty="0">
                <a:solidFill>
                  <a:schemeClr val="accent1"/>
                </a:solidFill>
                <a:latin typeface="Arial" panose="020B0604020202020204" pitchFamily="34" charset="0"/>
                <a:ea typeface="黑体" panose="02010609060101010101" pitchFamily="49" charset="-122"/>
              </a:endParaRPr>
            </a:p>
          </p:txBody>
        </p:sp>
      </p:grpSp>
      <p:grpSp>
        <p:nvGrpSpPr>
          <p:cNvPr id="34" name="组合 33"/>
          <p:cNvGrpSpPr/>
          <p:nvPr>
            <p:custDataLst>
              <p:tags r:id="rId10"/>
            </p:custDataLst>
          </p:nvPr>
        </p:nvGrpSpPr>
        <p:grpSpPr>
          <a:xfrm>
            <a:off x="2467413" y="3975404"/>
            <a:ext cx="4855845" cy="598805"/>
            <a:chOff x="1735893" y="2851164"/>
            <a:chExt cx="4870262" cy="600583"/>
          </a:xfrm>
        </p:grpSpPr>
        <p:sp>
          <p:nvSpPr>
            <p:cNvPr id="35" name="MH_Others_2"/>
            <p:cNvSpPr/>
            <p:nvPr>
              <p:custDataLst>
                <p:tags r:id="rId11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MH_Number_1">
              <a:hlinkClick r:id="rId3" action="ppaction://hlinksldjump"/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smtClean="0">
                  <a:solidFill>
                    <a:schemeClr val="tx1"/>
                  </a:solidFill>
                </a:rPr>
                <a:t>2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1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419908" y="2851164"/>
              <a:ext cx="4186247" cy="6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+mn-lt"/>
                  <a:ea typeface="+mn-ea"/>
                </a:rPr>
                <a:t>象征义比较：生命   </a:t>
              </a:r>
              <a:r>
                <a:rPr lang="en-US" altLang="zh-CN" sz="2400" dirty="0">
                  <a:latin typeface="+mn-lt"/>
                  <a:ea typeface="+mn-ea"/>
                </a:rPr>
                <a:t>VS   </a:t>
              </a:r>
              <a:r>
                <a:rPr lang="zh-CN" altLang="en-US" sz="2400" dirty="0">
                  <a:latin typeface="+mn-lt"/>
                  <a:ea typeface="+mn-ea"/>
                </a:rPr>
                <a:t>死亡</a:t>
              </a:r>
              <a:endParaRPr lang="zh-CN" altLang="en-US" sz="2400" dirty="0">
                <a:latin typeface="+mn-lt"/>
                <a:ea typeface="+mn-ea"/>
              </a:endParaRPr>
            </a:p>
          </p:txBody>
        </p:sp>
      </p:grpSp>
      <p:grpSp>
        <p:nvGrpSpPr>
          <p:cNvPr id="42" name="组合 41"/>
          <p:cNvGrpSpPr/>
          <p:nvPr>
            <p:custDataLst>
              <p:tags r:id="rId14"/>
            </p:custDataLst>
          </p:nvPr>
        </p:nvGrpSpPr>
        <p:grpSpPr>
          <a:xfrm>
            <a:off x="2467413" y="5134014"/>
            <a:ext cx="7260590" cy="598805"/>
            <a:chOff x="1735893" y="2851164"/>
            <a:chExt cx="7282148" cy="600583"/>
          </a:xfrm>
        </p:grpSpPr>
        <p:sp>
          <p:nvSpPr>
            <p:cNvPr id="43" name="MH_Others_2"/>
            <p:cNvSpPr/>
            <p:nvPr>
              <p:custDataLst>
                <p:tags r:id="rId15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MH_Number_1">
              <a:hlinkClick r:id="rId3" action="ppaction://hlinksldjump"/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smtClean="0">
                  <a:solidFill>
                    <a:schemeClr val="tx1"/>
                  </a:solidFill>
                </a:rPr>
                <a:t>3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5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419271" y="2851164"/>
              <a:ext cx="6598770" cy="60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400" dirty="0">
                  <a:latin typeface="+mn-lt"/>
                  <a:ea typeface="+mn-ea"/>
                </a:rPr>
                <a:t>问题研讨：杨柳  </a:t>
              </a:r>
              <a:r>
                <a:rPr lang="en-US" altLang="zh-CN" sz="2400" dirty="0">
                  <a:latin typeface="+mn-lt"/>
                  <a:ea typeface="+mn-ea"/>
                </a:rPr>
                <a:t>VS   </a:t>
              </a:r>
              <a:r>
                <a:rPr lang="zh-CN" altLang="en-US" sz="2400" dirty="0">
                  <a:latin typeface="+mn-lt"/>
                  <a:ea typeface="+mn-ea"/>
                </a:rPr>
                <a:t>金枝</a:t>
              </a:r>
              <a:endParaRPr lang="zh-CN" altLang="en-US" sz="2400" dirty="0">
                <a:latin typeface="+mn-lt"/>
                <a:ea typeface="+mn-ea"/>
              </a:endParaRPr>
            </a:p>
          </p:txBody>
        </p:sp>
      </p:grpSp>
    </p:spTree>
    <p:custDataLst>
      <p:tags r:id="rId18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组合 41"/>
          <p:cNvGrpSpPr/>
          <p:nvPr>
            <p:custDataLst>
              <p:tags r:id="rId1"/>
            </p:custDataLst>
          </p:nvPr>
        </p:nvGrpSpPr>
        <p:grpSpPr>
          <a:xfrm>
            <a:off x="3039725" y="2989336"/>
            <a:ext cx="8102335" cy="1134520"/>
            <a:chOff x="1735893" y="2851164"/>
            <a:chExt cx="4290060" cy="600710"/>
          </a:xfrm>
        </p:grpSpPr>
        <p:sp>
          <p:nvSpPr>
            <p:cNvPr id="43" name="MH_Others_2"/>
            <p:cNvSpPr/>
            <p:nvPr>
              <p:custDataLst>
                <p:tags r:id="rId2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smtClean="0">
                  <a:solidFill>
                    <a:schemeClr val="tx1"/>
                  </a:solidFill>
                </a:rPr>
                <a:t>3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5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20423" y="2851164"/>
              <a:ext cx="3605530" cy="60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/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+mn-lt"/>
                  <a:ea typeface="+mn-ea"/>
                </a:rPr>
                <a:t>问题研讨：杨柳 </a:t>
              </a:r>
              <a:r>
                <a:rPr lang="en-US" altLang="zh-CN" sz="2800" dirty="0">
                  <a:latin typeface="+mn-lt"/>
                  <a:ea typeface="+mn-ea"/>
                </a:rPr>
                <a:t>VS </a:t>
              </a:r>
              <a:r>
                <a:rPr lang="zh-CN" altLang="en-US" sz="2800" dirty="0">
                  <a:latin typeface="+mn-lt"/>
                  <a:ea typeface="+mn-ea"/>
                </a:rPr>
                <a:t>金枝</a:t>
              </a:r>
              <a:endParaRPr lang="zh-CN" altLang="en-US" sz="2800" dirty="0">
                <a:latin typeface="+mn-lt"/>
                <a:ea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560" y="869315"/>
            <a:ext cx="6228715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/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1800" dirty="0">
                <a:solidFill>
                  <a:schemeClr val="tx1"/>
                </a:solidFill>
                <a:latin typeface="+mn-lt"/>
                <a:ea typeface="+mn-ea"/>
              </a:rPr>
              <a:t>菩萨叫：“悟空，伸手来。”那行者将左手伸开。菩萨将杨柳枝，蘸出瓶中甘露，把行者手心里画了一道起死回生的符字，教他放在树根之下，但看水出为度。那行者捏着拳头，往那树根底下揣着，须臾有清泉一汪。菩萨道：“那个水不许犯五行之器，须用玉瓢舀出，扶起树来，从头浇下，自然根皮相合，叶长芽生，枝青果出。”行者道：“小道士们，快取玉瓢来。”镇元子道：“贫道荒山，没有玉瓢，只有玉茶盏、玉酒杯，可用得么？”菩萨道：“但是玉器，可舀得水的便罢，取将来看。”大仙即命小童子取出有二三十个茶盏，四五十个酒盏，却将那根下清泉舀出。行者、八戒、沙僧，扛起树来，扶得周正，拥上土，将玉器内甘泉，一瓯瓯捧与菩萨。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菩萨将杨柳枝细细洒上</a:t>
            </a:r>
            <a:r>
              <a:rPr lang="en-US" altLang="zh-CN" sz="2000" b="1" dirty="0">
                <a:solidFill>
                  <a:schemeClr val="tx1"/>
                </a:solidFill>
                <a:latin typeface="+mn-lt"/>
                <a:ea typeface="+mn-ea"/>
              </a:rPr>
              <a:t>，口中又念着经咒。不多时，洒净那舀出之水，只见那树果然依旧青枝绿叶浓郁阴森，上有二十三个人参果。</a:t>
            </a:r>
            <a:endParaRPr lang="en-US" altLang="zh-CN" sz="2000" b="1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altLang="zh-CN" sz="2000" b="1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43560" y="187961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br>
              <a:rPr lang="zh-CN" altLang="en-US" sz="1600" dirty="0"/>
            </a:br>
            <a:r>
              <a:rPr lang="zh-CN" altLang="en-US" b="0" dirty="0"/>
              <a:t>《西游记》</a:t>
            </a:r>
            <a:endParaRPr lang="zh-CN" altLang="en-US" b="0" dirty="0"/>
          </a:p>
        </p:txBody>
      </p:sp>
      <p:pic>
        <p:nvPicPr>
          <p:cNvPr id="4" name="图片 3" descr="tim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1025" y="1910715"/>
            <a:ext cx="4408805" cy="287464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3560" y="869315"/>
            <a:ext cx="6228715" cy="5692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/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却说那菩萨念了几遍，却才住口，那妖精就不疼了。又正性起身看处，颈项里与手足上都是金箍，勒得疼痛，便就除那箍儿时，莫想褪得动分毫，这宝贝已此是见肉生根，越抹越痛。行者笑道：“我那乖乖，菩萨恐你养不大，与你戴个颈圈镯头哩。”那童子闻此言，又生烦恼，就此绰起枪来，望行者乱刺。行者急闪身，立在菩萨后面，叫：“念咒，念咒！”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那菩萨将杨柳枝儿，蘸了一点甘露洒将去，叫声：“合！”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只见他丢了枪，一双手合掌当胸，再也不能开放，至今留了一个观音扭，即此意也。那童子开不得手，拿不得枪，方知是法力深微，没奈何，才纳头下拜。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543560" y="187961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br>
              <a:rPr lang="zh-CN" altLang="en-US" sz="1600" dirty="0"/>
            </a:br>
            <a:r>
              <a:rPr lang="zh-CN" altLang="en-US" b="0" dirty="0"/>
              <a:t>《西游记》</a:t>
            </a:r>
            <a:endParaRPr lang="zh-CN" altLang="en-US" b="0" dirty="0"/>
          </a:p>
        </p:txBody>
      </p:sp>
      <p:pic>
        <p:nvPicPr>
          <p:cNvPr id="5" name="图片 4" descr="timg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27900" y="1660525"/>
            <a:ext cx="3835400" cy="353631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庞德《比萨诗章》手稿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455" y="1235710"/>
            <a:ext cx="11006455" cy="5211445"/>
          </a:xfr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>
            <a:normAutofit lnSpcReduction="20000"/>
          </a:bodyPr>
          <a:lstStyle/>
          <a:p>
            <a:endParaRPr lang="zh-CN" altLang="en-US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the pleiades sit in her mirror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To reign unto Kuanon </a:t>
            </a:r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gold bough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zh-CN" altLang="en-US" sz="2000" b="1" dirty="0">
                <a:solidFill>
                  <a:schemeClr val="tx1"/>
                </a:solidFill>
                <a:latin typeface="+mn-lt"/>
                <a:ea typeface="+mn-ea"/>
              </a:rPr>
              <a:t>or the willow twig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- "for this stone bringeth sleep"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till faceted stone give way before seal stone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"as the two halves of one tally"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that mortal man lay with immortal goddess.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or offered Apollo the wine bowl?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marL="0" indent="0" fontAlgn="auto">
              <a:lnSpc>
                <a:spcPct val="200000"/>
              </a:lnSpc>
              <a:buNone/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昂宿星团坐于她的镜中。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支配观音金枝柳条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——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（因玉石引眠)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至棱石屈服于封印石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(如一个整体的两半)凡人和不朽女神共眠。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或者献给阿波罗酒杯，或者献给太阳神酒杯或者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献酒杯配上帝(不合适的地方没有草)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fontAlgn="auto">
              <a:lnSpc>
                <a:spcPct val="200000"/>
              </a:lnSpc>
            </a:pP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杨柳枝 </a:t>
            </a:r>
            <a:r>
              <a:rPr lang="en-US" altLang="zh-CN" dirty="0" smtClean="0">
                <a:latin typeface="+mj-lt"/>
                <a:ea typeface="+mj-ea"/>
              </a:rPr>
              <a:t>VS </a:t>
            </a:r>
            <a:r>
              <a:rPr lang="zh-CN" altLang="en-US" dirty="0" smtClean="0">
                <a:latin typeface="+mj-lt"/>
                <a:ea typeface="+mj-ea"/>
              </a:rPr>
              <a:t>金枝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455" y="1235710"/>
            <a:ext cx="3627120" cy="5211445"/>
          </a:xfr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>
            <a:normAutofit/>
          </a:bodyPr>
          <a:lstStyle/>
          <a:p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菩萨法器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（物性</a:t>
            </a:r>
            <a:r>
              <a:rPr lang="en-US" altLang="zh-CN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+</a:t>
            </a: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菩萨神力）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>
              <a:buNone/>
            </a:pPr>
            <a:endParaRPr lang="en-US" altLang="zh-CN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endParaRPr lang="zh-CN" altLang="en-US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4" name="内容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442075" y="1235710"/>
            <a:ext cx="4204335" cy="5211445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vert="horz" lIns="91440" tIns="45720" rIns="91440" bIns="45720" rtlCol="0" anchor="ctr" anchorCtr="0">
            <a:normAutofit fontScale="90000"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C08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285750" indent="-28575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幼圆" pitchFamily="49" charset="-122"/>
                <a:ea typeface="黑体" panose="02010609060101010101" pitchFamily="49" charset="-122"/>
                <a:cs typeface="+mn-cs"/>
              </a:defRPr>
            </a:lvl2pPr>
            <a:lvl3pPr marL="36004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9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9979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相似律  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接触律：物一旦互相接触过，它们之间将一直保留着某种联系，即使他们已相互远离。在这样一种交感关系中，无论针对其中一方做什么事，都必然会对另一方产生同样的后果。</a:t>
            </a:r>
            <a:endParaRPr lang="zh-CN" altLang="en-US" sz="28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568440" y="3981450"/>
            <a:ext cx="4161790" cy="20478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——————————————————————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——————————————————————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———————————————————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b="1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——————</a:t>
            </a:r>
            <a:endParaRPr lang="en-US" altLang="zh-CN" sz="1400" b="1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685030" y="2925445"/>
            <a:ext cx="1097280" cy="11709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5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VS</a:t>
            </a:r>
            <a:endParaRPr lang="en-US" altLang="zh-CN" sz="5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来源：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1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、张哲俊：《杨柳的形象：物质的交流与中日古代文学》，人民文学出版社，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2011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年版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、杨竹芬：《论英汉语中“杨柳”的国俗语义之异同》，《玉溪师范大学学报》，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2008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年第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10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期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3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、李朝虹：《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&lt;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说文解字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&gt;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互训词研究》，浙江大学博士学位论文，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2008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年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4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、罗纳德 布什著，王霞等译，《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20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世纪西方与中国的同化：美国诗人庞德〈比萨诗章〉中的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观音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想象》，《浙江大学学报，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2012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年</a:t>
            </a:r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05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月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en-US" altLang="zh-CN" sz="1600" dirty="0">
                <a:solidFill>
                  <a:schemeClr val="tx1"/>
                </a:solidFill>
                <a:latin typeface="+mn-lt"/>
                <a:ea typeface="+mn-ea"/>
              </a:rPr>
              <a:t>5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、网页来源：http://www.pbible.org/html/sjwx/sjsg/1553.html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                       </a:t>
            </a:r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  <a:sym typeface="+mn-ea"/>
              </a:rPr>
              <a:t>https://www.etymonline.com/word/willow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                       http://www.read126.cn/851b7a4c-3f00-4c4f-a9ce-55dcb88fc26c!66da78af-12c7-451a-9a02-                078c411a6c67!8e9d1d9f-1a08-4588-8d17-f42b0ac78a23.html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+mn-lt"/>
                <a:ea typeface="+mn-ea"/>
              </a:rPr>
              <a:t>                       https://movie.douban.com/subject/1466731/discussion/16034025/</a:t>
            </a:r>
            <a:endParaRPr lang="zh-CN" altLang="en-US" sz="16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altLang="zh-CN" smtClean="0">
                <a:solidFill>
                  <a:schemeClr val="accent1"/>
                </a:solidFill>
                <a:latin typeface="+mj-lt"/>
                <a:ea typeface="+mj-ea"/>
              </a:rPr>
              <a:t>THANKS</a:t>
            </a:r>
            <a:endParaRPr lang="zh-CN" altLang="en-US" dirty="0">
              <a:latin typeface="+mj-lt"/>
              <a:ea typeface="+mj-ea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sz="quarter" idx="10"/>
            <p:custDataLst>
              <p:tags r:id="rId2"/>
            </p:custDataLst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smtClean="0">
                <a:latin typeface="+mn-lt"/>
                <a:ea typeface="+mn-ea"/>
              </a:rPr>
              <a:t>谢谢聆听</a:t>
            </a:r>
            <a:endParaRPr lang="zh-CN" altLang="en-US" dirty="0"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2746606" y="2836711"/>
            <a:ext cx="9091814" cy="969645"/>
            <a:chOff x="1735893" y="2851164"/>
            <a:chExt cx="5439731" cy="580149"/>
          </a:xfrm>
        </p:grpSpPr>
        <p:sp>
          <p:nvSpPr>
            <p:cNvPr id="4" name="MH_Others_2"/>
            <p:cNvSpPr/>
            <p:nvPr>
              <p:custDataLst>
                <p:tags r:id="rId2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5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>
                  <a:solidFill>
                    <a:schemeClr val="tx1"/>
                  </a:solidFill>
                </a:rPr>
                <a:t>1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5124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20513" y="2851164"/>
              <a:ext cx="4755111" cy="580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+mn-lt"/>
                  <a:ea typeface="+mn-ea"/>
                  <a:sym typeface="+mn-ea"/>
                </a:rPr>
                <a:t>词汇比较：杨柳   </a:t>
              </a:r>
              <a:r>
                <a:rPr lang="en-US" altLang="zh-CN" sz="2800" dirty="0">
                  <a:latin typeface="+mn-lt"/>
                  <a:ea typeface="+mn-ea"/>
                  <a:sym typeface="+mn-ea"/>
                </a:rPr>
                <a:t>VS   willow</a:t>
              </a:r>
              <a:endParaRPr lang="zh-CN" altLang="en-US" sz="2800" dirty="0">
                <a:latin typeface="+mn-lt"/>
                <a:ea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杨柳  </a:t>
            </a:r>
            <a:r>
              <a:rPr lang="en-US" altLang="zh-CN" dirty="0" smtClean="0">
                <a:latin typeface="+mj-lt"/>
                <a:ea typeface="+mj-ea"/>
              </a:rPr>
              <a:t>VS  willow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>
            <a:normAutofit fontScale="80000"/>
          </a:bodyPr>
          <a:lstStyle/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杨柳：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《说文解字》：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“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杨，蒲（水边）柳也，从木，易声。柳，小杨也，从木戼（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j</a:t>
            </a:r>
            <a:r>
              <a:rPr lang="en-US" altLang="zh-CN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ǐ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u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）声</a:t>
            </a:r>
            <a:r>
              <a:rPr lang="en-US" altLang="zh-CN" dirty="0">
                <a:solidFill>
                  <a:schemeClr val="tx1"/>
                </a:solidFill>
                <a:latin typeface="+mn-lt"/>
                <a:ea typeface="+mn-ea"/>
              </a:rPr>
              <a:t>”</a:t>
            </a:r>
            <a:endParaRPr lang="en-US" altLang="zh-CN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《 本草纲目》：杨枝硬而扬起，故谓之杨。柳枝弱而垂流，故谓之柳。盖一类二种也。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willow ：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Old English welig "willow," from Proto-Germanic *wel- (source also of Old Saxon wilgia, Middle Dutch wilghe, Dutch wilg), probably from PIE root *</a:t>
            </a:r>
            <a:r>
              <a:rPr lang="zh-CN" altLang="en-US" b="1" dirty="0">
                <a:solidFill>
                  <a:schemeClr val="tx1"/>
                </a:solidFill>
                <a:latin typeface="+mn-lt"/>
                <a:ea typeface="+mn-ea"/>
              </a:rPr>
              <a:t>wel-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 (3) "to turn, revolve," with derivatives referring to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 </a:t>
            </a:r>
            <a:r>
              <a:rPr lang="zh-CN" altLang="en-US" b="1" dirty="0">
                <a:solidFill>
                  <a:schemeClr val="tx1"/>
                </a:solidFill>
                <a:latin typeface="+mn-lt"/>
                <a:ea typeface="+mn-ea"/>
              </a:rPr>
              <a:t>curved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, enclosing objects. The change in form to -ow (14c.) paralleled that of </a:t>
            </a:r>
            <a:r>
              <a:rPr lang="zh-CN" altLang="en-US" b="1" dirty="0">
                <a:solidFill>
                  <a:schemeClr val="tx1"/>
                </a:solidFill>
                <a:latin typeface="+mn-lt"/>
                <a:ea typeface="+mn-ea"/>
              </a:rPr>
              <a:t>bellow</a:t>
            </a:r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 and fellow. The more typical Germanic word for the tree is represented by withy.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1800" b="1" dirty="0">
                <a:solidFill>
                  <a:schemeClr val="tx1"/>
                </a:solidFill>
                <a:latin typeface="+mn-lt"/>
                <a:ea typeface="+mn-ea"/>
              </a:rPr>
              <a:t>poplar (n.)</a:t>
            </a:r>
            <a:endParaRPr lang="zh-CN" altLang="en-US" sz="1800" b="1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sz="1800" dirty="0">
                <a:solidFill>
                  <a:schemeClr val="tx1"/>
                </a:solidFill>
                <a:latin typeface="+mn-lt"/>
                <a:ea typeface="+mn-ea"/>
              </a:rPr>
              <a:t>mid-14c., from Anglo-French popler, from Old French poplier (13c., Modern French peulplier), from Latin populus "poplar" (with a long "o;" not the same word that produced popular), of unknown origin, possibly from a PIE tree-name root *p(y)el- . Italian pioppo, Spanish chopo, German pappel, Old Church Slavonic topoli all are from Latin.</a:t>
            </a:r>
            <a:endParaRPr lang="zh-CN" altLang="en-US" sz="1800" dirty="0">
              <a:solidFill>
                <a:schemeClr val="tx1"/>
              </a:solidFill>
              <a:latin typeface="+mn-lt"/>
              <a:ea typeface="+mn-ea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>
                <a:latin typeface="+mn-lt"/>
                <a:ea typeface="+mn-ea"/>
                <a:sym typeface="+mn-ea"/>
              </a:rPr>
              <a:t>为什么在中文里杨柳会被合称而英文不会：</a:t>
            </a:r>
            <a:endParaRPr lang="en-US" altLang="zh-CN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99160" y="1540510"/>
            <a:ext cx="4352290" cy="4771390"/>
          </a:xfr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>
            <a:normAutofit/>
          </a:bodyPr>
          <a:lstStyle/>
          <a:p>
            <a:endParaRPr lang="zh-CN" altLang="en-US" dirty="0">
              <a:solidFill>
                <a:schemeClr val="tx1"/>
              </a:solidFill>
              <a:latin typeface="+mn-lt"/>
              <a:ea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、互训：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以意义相同之字，相互训释。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也；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B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，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A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也。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0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2</a:t>
            </a:r>
            <a:r>
              <a:rPr lang="zh-CN" altLang="en-US" sz="2000" b="1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、合称：</a:t>
            </a:r>
            <a:endParaRPr lang="zh-CN" altLang="en-US" sz="2000" b="1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eg.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荆棘：两种植物。荆，荆条，无刺。棘，也称酸枣，有刺。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3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、象形文字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/</a:t>
            </a: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表意需要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杨柳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  <p:sp>
        <p:nvSpPr>
          <p:cNvPr id="4" name="内容占位符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6995160" y="1540510"/>
            <a:ext cx="3836670" cy="4771390"/>
          </a:xfrm>
          <a:prstGeom prst="rect">
            <a:avLst/>
          </a:prstGeo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 vert="horz" lIns="91440" tIns="45720" rIns="91440" bIns="45720" rtlCol="0" anchor="ctr" anchorCtr="0">
            <a:normAutofit/>
          </a:bodyPr>
          <a:lstStyle>
            <a:lvl1pPr marL="342900" indent="-342900" algn="just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CC082"/>
              </a:buClr>
              <a:buSzPct val="100000"/>
              <a:buFont typeface="Arial" panose="020B0604020202020204" pitchFamily="34" charset="0"/>
              <a:buChar char="•"/>
              <a:defRPr sz="2400" kern="1200" baseline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+mn-cs"/>
              </a:defRPr>
            </a:lvl1pPr>
            <a:lvl2pPr marL="285750" indent="-285750" algn="just" defTabSz="91440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Clr>
                <a:srgbClr val="FFFFFF"/>
              </a:buClr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幼圆" pitchFamily="49" charset="-122"/>
                <a:ea typeface="黑体" panose="02010609060101010101" pitchFamily="49" charset="-122"/>
                <a:cs typeface="+mn-cs"/>
              </a:defRPr>
            </a:lvl2pPr>
            <a:lvl3pPr marL="36004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3975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72009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89979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英文拼音文字</a:t>
            </a:r>
            <a:endParaRPr lang="en-US" altLang="zh-CN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  <a:p>
            <a:pPr marL="0" indent="0">
              <a:buNone/>
            </a:pPr>
            <a:r>
              <a:rPr lang="zh-CN" altLang="en-US" sz="2000" dirty="0">
                <a:solidFill>
                  <a:schemeClr val="tx1"/>
                </a:solidFill>
                <a:latin typeface="+mn-ea"/>
                <a:ea typeface="+mn-ea"/>
                <a:sym typeface="+mn-ea"/>
              </a:rPr>
              <a:t>词源十分丰富，有法语、拉丁语、古英语、古丹麦语、希腊语等等</a:t>
            </a:r>
            <a:endParaRPr lang="zh-CN" altLang="en-US" sz="2000" dirty="0">
              <a:solidFill>
                <a:schemeClr val="tx1"/>
              </a:solidFill>
              <a:latin typeface="+mn-ea"/>
              <a:ea typeface="+mn-ea"/>
              <a:sym typeface="+mn-ea"/>
            </a:endParaRPr>
          </a:p>
        </p:txBody>
      </p:sp>
    </p:spTree>
    <p:custDataLst>
      <p:tags r:id="rId4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/>
          <p:cNvGrpSpPr/>
          <p:nvPr>
            <p:custDataLst>
              <p:tags r:id="rId1"/>
            </p:custDataLst>
          </p:nvPr>
        </p:nvGrpSpPr>
        <p:grpSpPr>
          <a:xfrm>
            <a:off x="2598504" y="2995949"/>
            <a:ext cx="9680929" cy="1069175"/>
            <a:chOff x="1735893" y="2956897"/>
            <a:chExt cx="6215380" cy="686435"/>
          </a:xfrm>
        </p:grpSpPr>
        <p:sp>
          <p:nvSpPr>
            <p:cNvPr id="35" name="MH_Others_2"/>
            <p:cNvSpPr/>
            <p:nvPr>
              <p:custDataLst>
                <p:tags r:id="rId2"/>
              </p:custDataLst>
            </p:nvPr>
          </p:nvSpPr>
          <p:spPr>
            <a:xfrm>
              <a:off x="1735893" y="2956897"/>
              <a:ext cx="388938" cy="388938"/>
            </a:xfrm>
            <a:prstGeom prst="ellipse">
              <a:avLst/>
            </a:prstGeom>
            <a:solidFill>
              <a:schemeClr val="bg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schemeClr val="tx1"/>
                  </a:solidFill>
                </a:rPr>
                <a:t>0</a:t>
              </a:r>
              <a:endParaRPr lang="zh-CN" alt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40" name="MH_Number_1">
              <a:hlinkClick r:id="rId3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2031168" y="2956897"/>
              <a:ext cx="388938" cy="38893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zh-CN" sz="2400" b="1" smtClean="0">
                  <a:solidFill>
                    <a:schemeClr val="tx1"/>
                  </a:solidFill>
                </a:rPr>
                <a:t>2</a:t>
              </a:r>
              <a:endParaRPr lang="zh-CN" altLang="en-US" sz="2400" b="1">
                <a:solidFill>
                  <a:schemeClr val="tx1"/>
                </a:solidFill>
              </a:endParaRPr>
            </a:p>
          </p:txBody>
        </p:sp>
        <p:sp>
          <p:nvSpPr>
            <p:cNvPr id="41" name="MH_Entry_1">
              <a:hlinkClick r:id="rId3" action="ppaction://hlinksldjump"/>
            </p:cNvPr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492178" y="3042622"/>
              <a:ext cx="5459095" cy="6007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80000" tIns="0" rIns="0" bIns="0" anchor="ctr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 Narrow" pitchFamily="34" charset="0"/>
                  <a:ea typeface="微软雅黑" panose="020B0503020204020204" pitchFamily="34" charset="-122"/>
                </a:defRPr>
              </a:lvl9pPr>
            </a:lstStyle>
            <a:p>
              <a:pPr eaLnBrk="1" hangingPunct="1"/>
              <a:r>
                <a:rPr lang="zh-CN" altLang="en-US" sz="2800" dirty="0">
                  <a:latin typeface="+mn-lt"/>
                  <a:ea typeface="+mn-ea"/>
                  <a:sym typeface="+mn-ea"/>
                </a:rPr>
                <a:t>象征义比较：生命   </a:t>
              </a:r>
              <a:r>
                <a:rPr lang="en-US" altLang="zh-CN" sz="2800" dirty="0">
                  <a:latin typeface="+mn-lt"/>
                  <a:ea typeface="+mn-ea"/>
                  <a:sym typeface="+mn-ea"/>
                </a:rPr>
                <a:t>VS   </a:t>
              </a:r>
              <a:r>
                <a:rPr lang="zh-CN" altLang="en-US" sz="2800" dirty="0">
                  <a:latin typeface="+mn-lt"/>
                  <a:ea typeface="+mn-ea"/>
                  <a:sym typeface="+mn-ea"/>
                </a:rPr>
                <a:t>死亡</a:t>
              </a:r>
              <a:endParaRPr lang="zh-CN" altLang="en-US" sz="2800" dirty="0">
                <a:latin typeface="+mn-lt"/>
                <a:ea typeface="+mn-ea"/>
                <a:sym typeface="+mn-ea"/>
              </a:endParaRPr>
            </a:p>
            <a:p>
              <a:pPr eaLnBrk="1" hangingPunct="1"/>
              <a:endParaRPr lang="zh-CN" altLang="en-US" sz="2800" dirty="0">
                <a:latin typeface="+mn-lt"/>
                <a:ea typeface="+mn-ea"/>
              </a:endParaRPr>
            </a:p>
          </p:txBody>
        </p:sp>
      </p:grp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anchor="ctr"/>
          <a:lstStyle/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中国：柳树的生命意象  </a:t>
            </a:r>
            <a:endParaRPr lang="zh-CN" altLang="en-US" dirty="0" smtClean="0">
              <a:latin typeface="+mj-lt"/>
              <a:ea typeface="+mj-ea"/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92455" y="1248410"/>
            <a:ext cx="11006455" cy="5100955"/>
          </a:xfrm>
          <a:solidFill>
            <a:schemeClr val="accent1">
              <a:lumMod val="20000"/>
              <a:lumOff val="80000"/>
              <a:alpha val="39000"/>
            </a:schemeClr>
          </a:solidFill>
        </p:spPr>
        <p:txBody>
          <a:bodyPr/>
          <a:lstStyle/>
          <a:p>
            <a:pPr marL="0" indent="0">
              <a:buNone/>
            </a:pP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生命崇拜                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hlinkClick r:id="rId3" action="ppaction://hlinksldjump"/>
              </a:rPr>
              <a:t>力量、阳刚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（军营）               庭院                    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  <a:hlinkClick r:id="rId4" action="ppaction://hlinksldjump"/>
              </a:rPr>
              <a:t>女性想象</a:t>
            </a:r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     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  <a:p>
            <a:r>
              <a:rPr lang="zh-CN" altLang="en-US" dirty="0">
                <a:solidFill>
                  <a:schemeClr val="tx1"/>
                </a:solidFill>
                <a:latin typeface="+mn-lt"/>
                <a:ea typeface="+mn-ea"/>
              </a:rPr>
              <a:t>                                  祈雨 、驱疫                  佛教植物   </a:t>
            </a:r>
            <a:endParaRPr lang="zh-CN" altLang="en-US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cxnSp>
        <p:nvCxnSpPr>
          <p:cNvPr id="3" name="直接箭头连接符 2"/>
          <p:cNvCxnSpPr/>
          <p:nvPr/>
        </p:nvCxnSpPr>
        <p:spPr>
          <a:xfrm>
            <a:off x="2418715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箭头连接符 4"/>
          <p:cNvCxnSpPr/>
          <p:nvPr/>
        </p:nvCxnSpPr>
        <p:spPr>
          <a:xfrm>
            <a:off x="6474460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箭头连接符 5"/>
          <p:cNvCxnSpPr/>
          <p:nvPr/>
        </p:nvCxnSpPr>
        <p:spPr>
          <a:xfrm>
            <a:off x="8635365" y="3563620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连接符 7"/>
          <p:cNvCxnSpPr/>
          <p:nvPr/>
        </p:nvCxnSpPr>
        <p:spPr>
          <a:xfrm>
            <a:off x="1706245" y="3846195"/>
            <a:ext cx="0" cy="130111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1706245" y="5172075"/>
            <a:ext cx="185420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箭头连接符 9"/>
          <p:cNvCxnSpPr/>
          <p:nvPr/>
        </p:nvCxnSpPr>
        <p:spPr>
          <a:xfrm>
            <a:off x="5696585" y="5172075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箭头连接符 13"/>
          <p:cNvCxnSpPr/>
          <p:nvPr/>
        </p:nvCxnSpPr>
        <p:spPr>
          <a:xfrm>
            <a:off x="2270760" y="2164080"/>
            <a:ext cx="1289685" cy="317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408430" y="1722120"/>
            <a:ext cx="917892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 sz="3200" b="1" dirty="0" smtClean="0">
                <a:latin typeface="+mn-ea"/>
              </a:rPr>
              <a:t>柳</a:t>
            </a:r>
            <a:r>
              <a:rPr lang="zh-CN" altLang="en-US" sz="2400" dirty="0" smtClean="0">
                <a:latin typeface="+mn-ea"/>
              </a:rPr>
              <a:t>             谐音            </a:t>
            </a:r>
            <a:r>
              <a:rPr lang="zh-CN" altLang="en-US" sz="2400" dirty="0" smtClean="0">
                <a:latin typeface="+mn-ea"/>
                <a:hlinkClick r:id="rId5" action="ppaction://hlinksldjump"/>
              </a:rPr>
              <a:t>离别</a:t>
            </a:r>
            <a:r>
              <a:rPr lang="zh-CN" altLang="en-US" sz="2400" dirty="0" smtClean="0">
                <a:latin typeface="+mn-ea"/>
              </a:rPr>
              <a:t>、相思</a:t>
            </a:r>
            <a:endParaRPr lang="zh-CN" altLang="en-US" sz="2400" dirty="0" smtClean="0">
              <a:latin typeface="+mn-ea"/>
            </a:endParaRPr>
          </a:p>
        </p:txBody>
      </p:sp>
      <p:cxnSp>
        <p:nvCxnSpPr>
          <p:cNvPr id="16" name="直接箭头连接符 15"/>
          <p:cNvCxnSpPr/>
          <p:nvPr/>
        </p:nvCxnSpPr>
        <p:spPr>
          <a:xfrm>
            <a:off x="5103495" y="2167255"/>
            <a:ext cx="1141730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1706245" y="2453005"/>
            <a:ext cx="0" cy="895985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timg-1">
            <a:hlinkClick r:id="rId1" action="ppaction://hlinksldjump"/>
          </p:cNvPr>
          <p:cNvPicPr/>
          <p:nvPr/>
        </p:nvPicPr>
        <p:blipFill>
          <a:blip r:embed="rId2"/>
          <a:srcRect l="221" t="-892" r="-24388" b="892"/>
          <a:stretch>
            <a:fillRect/>
          </a:stretch>
        </p:blipFill>
        <p:spPr>
          <a:xfrm>
            <a:off x="6438265" y="-635"/>
            <a:ext cx="7151370" cy="6893560"/>
          </a:xfrm>
          <a:prstGeom prst="diamond">
            <a:avLst/>
          </a:prstGeom>
        </p:spPr>
      </p:pic>
      <p:sp>
        <p:nvSpPr>
          <p:cNvPr id="5124" name="MH_Text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41071" y="1629093"/>
            <a:ext cx="5027614" cy="488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>
            <a:normAutofit/>
          </a:bodyPr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青门柳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400" dirty="0">
                <a:solidFill>
                  <a:schemeClr val="tx1"/>
                </a:solidFill>
                <a:latin typeface="+mn-lt"/>
                <a:ea typeface="+mn-ea"/>
              </a:rPr>
              <a:t>唐     </a:t>
            </a: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白居易 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青青一树伤心色，曾入几人离恨中。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400" dirty="0">
                <a:solidFill>
                  <a:schemeClr val="tx1"/>
                </a:solidFill>
                <a:latin typeface="+mn-lt"/>
                <a:ea typeface="+mn-ea"/>
              </a:rPr>
              <a:t>为近都门多送别，长条折尽减春风。</a:t>
            </a:r>
            <a:endParaRPr lang="en-US" altLang="zh-CN" sz="24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3074" name="MH_PageTitle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92668" y="355049"/>
            <a:ext cx="11006667" cy="768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i="0" kern="1200" baseline="0">
                <a:solidFill>
                  <a:schemeClr val="tx1"/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+mj-cs"/>
              </a:defRPr>
            </a:lvl1pPr>
          </a:lstStyle>
          <a:p>
            <a:pPr eaLnBrk="1" hangingPunct="1"/>
            <a:r>
              <a:rPr lang="zh-CN" altLang="en-US" dirty="0" smtClean="0">
                <a:latin typeface="+mj-lt"/>
                <a:ea typeface="+mj-ea"/>
              </a:rPr>
              <a:t>折柳送别</a:t>
            </a:r>
            <a:endParaRPr lang="zh-CN" altLang="en-US" dirty="0" smtClean="0">
              <a:latin typeface="+mj-lt"/>
              <a:ea typeface="+mj-ea"/>
            </a:endParaRPr>
          </a:p>
        </p:txBody>
      </p:sp>
    </p:spTree>
    <p:custDataLst>
      <p:tags r:id="rId5"/>
    </p:custData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MH_Text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600200" y="1297940"/>
            <a:ext cx="8807450" cy="50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90000">
            <a:normAutofit fontScale="90000"/>
          </a:bodyPr>
          <a:lstStyle>
            <a:lvl1pPr defTabSz="17907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7907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7907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柳赋　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三国曹   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曹丕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昔建安五年，上与袁绍战于官渡，时余始植斯柳，自彼迄今，十有五载矣。（左右仆御已多亡）。感物伤怀，乃作斯赋。</a:t>
            </a:r>
            <a:endParaRPr lang="en-US" altLang="zh-CN" sz="2000" dirty="0">
              <a:solidFill>
                <a:schemeClr val="tx1"/>
              </a:solidFill>
              <a:latin typeface="+mn-lt"/>
              <a:ea typeface="+mn-ea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伊中域之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伟木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兮，瑰姿妙其可珍。禀灵祗之笃施兮，与造化乎相因。四气迈而代运兮，去冬节而涉春。彼庶卉之未动兮，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固肇萌而先辰</a:t>
            </a:r>
            <a:r>
              <a:rPr lang="en-US" altLang="zh-CN" sz="2000" dirty="0">
                <a:solidFill>
                  <a:schemeClr val="tx1"/>
                </a:solidFill>
                <a:latin typeface="+mn-lt"/>
                <a:ea typeface="+mn-ea"/>
              </a:rPr>
              <a:t>。盛德迁而南移兮，星鸟正而司分。应隆时而繁育兮，扬翠叶之青纯。修干偃蹇以虹指兮，柔条阿那而蛇伸。上扶疏而施散兮，</a:t>
            </a:r>
            <a:r>
              <a:rPr lang="en-US" altLang="zh-CN" sz="2400" b="1" dirty="0">
                <a:solidFill>
                  <a:schemeClr val="tx1"/>
                </a:solidFill>
                <a:latin typeface="+mn-lt"/>
                <a:ea typeface="+mn-ea"/>
              </a:rPr>
              <a:t>下交错而龙鳞</a:t>
            </a:r>
            <a:r>
              <a:rPr lang="zh-CN" altLang="en-US" sz="2000" dirty="0">
                <a:solidFill>
                  <a:schemeClr val="tx1"/>
                </a:solidFill>
                <a:latin typeface="+mn-lt"/>
                <a:ea typeface="+mn-ea"/>
              </a:rPr>
              <a:t>。在余年之二七，植斯柳乎中庭。始围寸而高尺，今连拱而九成。嗟日月之逝迈，忽亹亹以遄征。昔周游而处此，今倏忽而弗形。感遗物而怀故，俯惆怅以伤情。</a:t>
            </a:r>
            <a:endParaRPr lang="zh-CN" altLang="en-US" sz="2000" dirty="0">
              <a:solidFill>
                <a:schemeClr val="tx1"/>
              </a:solidFill>
              <a:latin typeface="+mn-lt"/>
              <a:ea typeface="+mn-ea"/>
            </a:endParaRPr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09600" y="530226"/>
            <a:ext cx="570230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normAutofit/>
          </a:bodyPr>
          <a:lstStyle>
            <a:defPPr>
              <a:defRPr lang="zh-CN"/>
            </a:defPPr>
            <a:lvl1pPr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sz="2800" b="1">
                <a:latin typeface="+mj-lt"/>
                <a:ea typeface="+mj-ea"/>
                <a:cs typeface="+mj-cs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作为神木的杨柳</a:t>
            </a:r>
            <a:endParaRPr lang="zh-CN" altLang="en-US" dirty="0"/>
          </a:p>
        </p:txBody>
      </p:sp>
    </p:spTree>
    <p:custDataLst>
      <p:tags r:id="rId3"/>
    </p:custDataLst>
  </p:cSld>
  <p:clrMapOvr>
    <a:masterClrMapping/>
  </p:clrMapOvr>
  <p:transition spd="slow"/>
</p:sld>
</file>

<file path=ppt/tags/tag1.xml><?xml version="1.0" encoding="utf-8"?>
<p:tagLst xmlns:p="http://schemas.openxmlformats.org/presentationml/2006/main">
  <p:tag name="MH" val="20150921152459"/>
  <p:tag name="MH_LIBRARY" val="GRAPHIC"/>
  <p:tag name="MH_ORDER" val="Oval 9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1"/>
  <p:tag name="KSO_WM_UNIT_ID" val="custom160102_8*l_i*1_1"/>
  <p:tag name="KSO_WM_UNIT_CLEAR" val="1"/>
  <p:tag name="KSO_WM_UNIT_LAYERLEVEL" val="1_1"/>
  <p:tag name="KSO_WM_DIAGRAM_GROUP_CODE" val="l1-1"/>
</p:tagLst>
</file>

<file path=ppt/tags/tag10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102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10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10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106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10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0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10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2"/>
  <p:tag name="KSO_WM_UNIT_ID" val="custom160102_8*l_i*1_2"/>
  <p:tag name="KSO_WM_UNIT_CLEAR" val="1"/>
  <p:tag name="KSO_WM_UNIT_LAYERLEVEL" val="1_1"/>
  <p:tag name="KSO_WM_DIAGRAM_GROUP_CODE" val="l1-1"/>
</p:tagLst>
</file>

<file path=ppt/tags/tag1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27*a*1"/>
  <p:tag name="KSO_WM_UNIT_CLEAR" val="1"/>
  <p:tag name="KSO_WM_UNIT_LAYERLEVEL" val="1"/>
  <p:tag name="KSO_WM_UNIT_VALUE" val="4"/>
  <p:tag name="KSO_WM_UNIT_ISCONTENTSTITLE" val="0"/>
  <p:tag name="KSO_WM_UNIT_HIGHLIGHT" val="0"/>
  <p:tag name="KSO_WM_UNIT_COMPATIBLE" val="0"/>
  <p:tag name="KSO_WM_UNIT_PRESET_TEXT" val="THANKS"/>
</p:tagLst>
</file>

<file path=ppt/tags/tag1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b"/>
  <p:tag name="KSO_WM_UNIT_INDEX" val="1"/>
  <p:tag name="KSO_WM_UNIT_ID" val="custom160102_27*b*1"/>
  <p:tag name="KSO_WM_UNIT_CLEAR" val="1"/>
  <p:tag name="KSO_WM_UNIT_LAYERLEVEL" val="1"/>
  <p:tag name="KSO_WM_UNIT_VALUE" val="11"/>
  <p:tag name="KSO_WM_UNIT_ISCONTENTSTITLE" val="0"/>
  <p:tag name="KSO_WM_UNIT_HIGHLIGHT" val="0"/>
  <p:tag name="KSO_WM_UNIT_COMPATIBLE" val="0"/>
  <p:tag name="KSO_WM_UNIT_PRESET_TEXT" val="谢谢聆听"/>
</p:tagLst>
</file>

<file path=ppt/tags/tag112.xml><?xml version="1.0" encoding="utf-8"?>
<p:tagLst xmlns:p="http://schemas.openxmlformats.org/presentationml/2006/main">
  <p:tag name="MH" val="20150921160605"/>
  <p:tag name="MH_LIBRARY" val="GRAPHIC"/>
  <p:tag name="KSO_WM_TEMPLATE_CATEGORY" val="custom"/>
  <p:tag name="KSO_WM_TEMPLATE_INDEX" val="160102"/>
  <p:tag name="KSO_WM_TAG_VERSION" val="1.0"/>
  <p:tag name="KSO_WM_SLIDE_ID" val="custom160102_27"/>
  <p:tag name="KSO_WM_SLIDE_INDEX" val="27"/>
  <p:tag name="KSO_WM_SLIDE_ITEM_CNT" val="2"/>
  <p:tag name="KSO_WM_SLIDE_LAYOUT" val="a_b"/>
  <p:tag name="KSO_WM_SLIDE_LAYOUT_CNT" val="1_1"/>
  <p:tag name="KSO_WM_SLIDE_TYPE" val="endPage"/>
  <p:tag name="KSO_WM_BEAUTIFY_FLAG" val="#wm#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1_1"/>
  <p:tag name="KSO_WM_UNIT_ID" val="custom160102_8*l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13.xml><?xml version="1.0" encoding="utf-8"?>
<p:tagLst xmlns:p="http://schemas.openxmlformats.org/presentationml/2006/main">
  <p:tag name="MH" val="20150921152143"/>
  <p:tag name="MH_LIBRARY" val="CONTENTS"/>
  <p:tag name="MH_TYPE" val="OTHERS"/>
  <p:tag name="ID" val="547134"/>
  <p:tag name="KSO_WM_TAG_VERSION" val="1.0"/>
  <p:tag name="KSO_WM_BEAUTIFY_FLAG" val="#wm#"/>
  <p:tag name="KSO_WM_UNIT_TYPE" val="i"/>
  <p:tag name="KSO_WM_UNIT_ID" val="custom160102_8*i*7"/>
  <p:tag name="KSO_WM_TEMPLATE_CATEGORY" val="custom"/>
  <p:tag name="KSO_WM_TEMPLATE_INDEX" val="160102"/>
  <p:tag name="KSO_WM_UNIT_INDEX" val="7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11"/>
  <p:tag name="KSO_WM_TEMPLATE_CATEGORY" val="custom"/>
  <p:tag name="KSO_WM_TEMPLATE_INDEX" val="160102"/>
  <p:tag name="KSO_WM_UNIT_INDEX" val="11"/>
</p:tagLst>
</file>

<file path=ppt/tags/tag15.xml><?xml version="1.0" encoding="utf-8"?>
<p:tagLst xmlns:p="http://schemas.openxmlformats.org/presentationml/2006/main">
  <p:tag name="KSO_WM_UNIT_CLEAR" val="1"/>
  <p:tag name="KSO_WM_UNIT_LAYERLEVEL" val="1"/>
  <p:tag name="KSO_WM_UNIT_ISCONTENTSTITLE" val="1"/>
  <p:tag name="KSO_WM_UNIT_VALUE" val="2"/>
  <p:tag name="KSO_WM_UNIT_HIGHLIGHT" val="0"/>
  <p:tag name="KSO_WM_UNIT_COMPATIBLE" val="0"/>
  <p:tag name="KSO_WM_UNIT_PRESET_TEXT" val="目&#10;录"/>
  <p:tag name="KSO_WM_UNIT_BIND_DECORATION_IDS" val="262*i*13;262*i*11"/>
  <p:tag name="KSO_WM_TAG_VERSION" val="1.0"/>
  <p:tag name="KSO_WM_BEAUTIFY_FLAG" val="#wm#"/>
  <p:tag name="KSO_WM_UNIT_TYPE" val="i"/>
  <p:tag name="KSO_WM_UNIT_ID" val="custom160102_8*i*12"/>
  <p:tag name="KSO_WM_TEMPLATE_CATEGORY" val="custom"/>
  <p:tag name="KSO_WM_TEMPLATE_INDEX" val="160102"/>
  <p:tag name="KSO_WM_UNIT_INDEX" val="1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13"/>
  <p:tag name="KSO_WM_TEMPLATE_CATEGORY" val="custom"/>
  <p:tag name="KSO_WM_TEMPLATE_INDEX" val="160102"/>
  <p:tag name="KSO_WM_UNIT_INDEX" val="13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14"/>
  <p:tag name="KSO_WM_TEMPLATE_CATEGORY" val="custom"/>
  <p:tag name="KSO_WM_TEMPLATE_INDEX" val="160102"/>
  <p:tag name="KSO_WM_UNIT_INDEX" val="14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3"/>
  <p:tag name="KSO_WM_UNIT_ID" val="custom160102_8*l_i*1_3"/>
  <p:tag name="KSO_WM_UNIT_CLEAR" val="1"/>
  <p:tag name="KSO_WM_UNIT_LAYERLEVEL" val="1_1"/>
  <p:tag name="KSO_WM_DIAGRAM_GROUP_CODE" val="l1-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4"/>
  <p:tag name="KSO_WM_UNIT_ID" val="custom160102_8*l_i*1_4"/>
  <p:tag name="KSO_WM_UNIT_CLEAR" val="1"/>
  <p:tag name="KSO_WM_UNIT_LAYERLEVEL" val="1_1"/>
  <p:tag name="KSO_WM_DIAGRAM_GROUP_CODE" val="l1-1"/>
</p:tagLst>
</file>

<file path=ppt/tags/tag2.xml><?xml version="1.0" encoding="utf-8"?>
<p:tagLst xmlns:p="http://schemas.openxmlformats.org/presentationml/2006/main">
  <p:tag name="MH" val="20150921152459"/>
  <p:tag name="MH_LIBRARY" val="GRAPHIC"/>
  <p:tag name="MH_ORDER" val="Chevron 10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2_1"/>
  <p:tag name="KSO_WM_UNIT_ID" val="custom160102_8*l_h_f*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21"/>
  <p:tag name="KSO_WM_TEMPLATE_CATEGORY" val="custom"/>
  <p:tag name="KSO_WM_TEMPLATE_INDEX" val="160102"/>
  <p:tag name="KSO_WM_UNIT_INDEX" val="21"/>
</p:tagLst>
</file>

<file path=ppt/tags/tag2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5"/>
  <p:tag name="KSO_WM_UNIT_ID" val="custom160102_8*l_i*1_5"/>
  <p:tag name="KSO_WM_UNIT_CLEAR" val="1"/>
  <p:tag name="KSO_WM_UNIT_LAYERLEVEL" val="1_1"/>
  <p:tag name="KSO_WM_DIAGRAM_GROUP_CODE" val="l1-1"/>
</p:tagLst>
</file>

<file path=ppt/tags/tag2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6"/>
  <p:tag name="KSO_WM_UNIT_ID" val="custom160102_8*l_i*1_6"/>
  <p:tag name="KSO_WM_UNIT_CLEAR" val="1"/>
  <p:tag name="KSO_WM_UNIT_LAYERLEVEL" val="1_1"/>
  <p:tag name="KSO_WM_DIAGRAM_GROUP_CODE" val="l1-1"/>
</p:tagLst>
</file>

<file path=ppt/tags/tag2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3_1"/>
  <p:tag name="KSO_WM_UNIT_ID" val="custom160102_8*l_h_f*1_3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25.xml><?xml version="1.0" encoding="utf-8"?>
<p:tagLst xmlns:p="http://schemas.openxmlformats.org/presentationml/2006/main">
  <p:tag name="MH" val="20150921152143"/>
  <p:tag name="MH_LIBRARY" val="CONTENTS"/>
  <p:tag name="MH_AUTOCOLOR" val="TRUE"/>
  <p:tag name="MH_TYPE" val="CONTENTS"/>
  <p:tag name="ID" val="547134"/>
  <p:tag name="KSO_WM_TEMPLATE_CATEGORY" val="custom"/>
  <p:tag name="KSO_WM_TEMPLATE_INDEX" val="160102"/>
  <p:tag name="KSO_WM_TAG_VERSION" val="1.0"/>
  <p:tag name="KSO_WM_SLIDE_ID" val="custom160102_8"/>
  <p:tag name="KSO_WM_SLIDE_INDEX" val="8"/>
  <p:tag name="KSO_WM_SLIDE_ITEM_CNT" val="3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2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6*i*0"/>
  <p:tag name="KSO_WM_TEMPLATE_CATEGORY" val="custom"/>
  <p:tag name="KSO_WM_TEMPLATE_INDEX" val="160102"/>
  <p:tag name="KSO_WM_UNIT_INDEX" val="0"/>
</p:tagLst>
</file>

<file path=ppt/tags/tag2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1"/>
  <p:tag name="KSO_WM_UNIT_ID" val="custom160102_6*l_i*1_1"/>
  <p:tag name="KSO_WM_UNIT_CLEAR" val="1"/>
  <p:tag name="KSO_WM_UNIT_LAYERLEVEL" val="1_1"/>
  <p:tag name="KSO_WM_DIAGRAM_GROUP_CODE" val="l1-1"/>
</p:tagLst>
</file>

<file path=ppt/tags/tag2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2"/>
  <p:tag name="KSO_WM_UNIT_ID" val="custom160102_6*l_i*1_2"/>
  <p:tag name="KSO_WM_UNIT_CLEAR" val="1"/>
  <p:tag name="KSO_WM_UNIT_LAYERLEVEL" val="1_1"/>
  <p:tag name="KSO_WM_DIAGRAM_GROUP_CODE" val="l1-1"/>
</p:tagLst>
</file>

<file path=ppt/tags/tag2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1_1"/>
  <p:tag name="KSO_WM_UNIT_ID" val="custom160102_6*l_h_f*1_1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3.xml><?xml version="1.0" encoding="utf-8"?>
<p:tagLst xmlns:p="http://schemas.openxmlformats.org/presentationml/2006/main">
  <p:tag name="MH" val="20150921160605"/>
  <p:tag name="MH_LIBRARY" val="GRAPHIC"/>
  <p:tag name="MH_ORDER" val="Block Arc 2"/>
  <p:tag name="KSO_WM_TAG_VERSION" val="1.0"/>
  <p:tag name="KSO_WM_BEAUTIFY_FLAG" val="#wm#"/>
  <p:tag name="KSO_WM_UNIT_TYPE" val="i"/>
  <p:tag name="KSO_WM_UNIT_ID" val="280*i*1"/>
  <p:tag name="KSO_WM_TEMPLATE_CATEGORY" val="custom"/>
  <p:tag name="KSO_WM_TEMPLATE_INDEX" val="160102"/>
</p:tagLst>
</file>

<file path=ppt/tags/tag30.xml><?xml version="1.0" encoding="utf-8"?>
<p:tagLst xmlns:p="http://schemas.openxmlformats.org/presentationml/2006/main">
  <p:tag name="MH" val="20150921152143"/>
  <p:tag name="MH_LIBRARY" val="CONTENTS"/>
  <p:tag name="MH_AUTOCOLOR" val="TRUE"/>
  <p:tag name="MH_TYPE" val="CONTENTS"/>
  <p:tag name="ID" val="547134"/>
  <p:tag name="KSO_WM_TEMPLATE_CATEGORY" val="custom"/>
  <p:tag name="KSO_WM_TEMPLATE_INDEX" val="160102"/>
  <p:tag name="KSO_WM_TAG_VERSION" val="1.0"/>
  <p:tag name="KSO_WM_SLIDE_ID" val="custom160102_6"/>
  <p:tag name="KSO_WM_SLIDE_INDEX" val="6"/>
  <p:tag name="KSO_WM_SLIDE_ITEM_CNT" val="1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3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33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3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3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37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38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7*i*14"/>
  <p:tag name="KSO_WM_TEMPLATE_CATEGORY" val="custom"/>
  <p:tag name="KSO_WM_TEMPLATE_INDEX" val="160102"/>
  <p:tag name="KSO_WM_UNIT_INDEX" val="14"/>
</p:tagLst>
</file>

<file path=ppt/tags/tag3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3"/>
  <p:tag name="KSO_WM_UNIT_ID" val="custom160102_7*l_i*1_3"/>
  <p:tag name="KSO_WM_UNIT_CLEAR" val="1"/>
  <p:tag name="KSO_WM_UNIT_LAYERLEVEL" val="1_1"/>
  <p:tag name="KSO_WM_DIAGRAM_GROUP_CODE" val="l1-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160102"/>
</p:tagLst>
</file>

<file path=ppt/tags/tag4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4"/>
  <p:tag name="KSO_WM_UNIT_ID" val="custom160102_7*l_i*1_4"/>
  <p:tag name="KSO_WM_UNIT_CLEAR" val="1"/>
  <p:tag name="KSO_WM_UNIT_LAYERLEVEL" val="1_1"/>
  <p:tag name="KSO_WM_DIAGRAM_GROUP_CODE" val="l1-1"/>
</p:tagLst>
</file>

<file path=ppt/tags/tag4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2_1"/>
  <p:tag name="KSO_WM_UNIT_ID" val="custom160102_7*l_h_f*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42.xml><?xml version="1.0" encoding="utf-8"?>
<p:tagLst xmlns:p="http://schemas.openxmlformats.org/presentationml/2006/main">
  <p:tag name="MH" val="20150921152143"/>
  <p:tag name="MH_LIBRARY" val="CONTENTS"/>
  <p:tag name="MH_AUTOCOLOR" val="TRUE"/>
  <p:tag name="MH_TYPE" val="CONTENTS"/>
  <p:tag name="ID" val="547134"/>
  <p:tag name="KSO_WM_TEMPLATE_CATEGORY" val="custom"/>
  <p:tag name="KSO_WM_TEMPLATE_INDEX" val="160102"/>
  <p:tag name="KSO_WM_TAG_VERSION" val="1.0"/>
  <p:tag name="KSO_WM_SLIDE_ID" val="custom160102_7"/>
  <p:tag name="KSO_WM_SLIDE_INDEX" val="7"/>
  <p:tag name="KSO_WM_SLIDE_ITEM_CNT" val="2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4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4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4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4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8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4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160102"/>
</p:tagLst>
</file>

<file path=ppt/tags/tag5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1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5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5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4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5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56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5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3126"/>
  <p:tag name="MH_LIBRARY" val="GRAPHIC"/>
  <p:tag name="MH_TYPE" val="PageTitle"/>
  <p:tag name="MH_ORDER" val="PageTitle"/>
  <p:tag name="KSO_WM_UNIT_TYPE" val="a"/>
  <p:tag name="KSO_WM_UNIT_INDEX" val="1"/>
  <p:tag name="KSO_WM_UNIT_ID" val="custom160102_2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5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59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1*a*1"/>
  <p:tag name="KSO_WM_UNIT_CLEAR" val="1"/>
  <p:tag name="KSO_WM_UNIT_LAYERLEVEL" val="1"/>
  <p:tag name="KSO_WM_UNIT_VALUE" val="22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6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2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6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6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65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6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1"/>
  <p:tag name="KSO_WM_UNIT_ID" val="custom160102_23*n_i*1_1"/>
  <p:tag name="KSO_WM_UNIT_CLEAR" val="1"/>
  <p:tag name="KSO_WM_UNIT_LAYERLEVEL" val="1_1"/>
  <p:tag name="KSO_WM_DIAGRAM_GROUP_CODE" val="n1-1"/>
</p:tagLst>
</file>

<file path=ppt/tags/tag6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2"/>
  <p:tag name="KSO_WM_UNIT_ID" val="custom160102_23*n_i*1_2"/>
  <p:tag name="KSO_WM_UNIT_CLEAR" val="1"/>
  <p:tag name="KSO_WM_UNIT_LAYERLEVEL" val="1_1"/>
  <p:tag name="KSO_WM_DIAGRAM_GROUP_CODE" val="n1-1"/>
</p:tagLst>
</file>

<file path=ppt/tags/tag6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3"/>
  <p:tag name="KSO_WM_UNIT_ID" val="custom160102_23*n_i*1_3"/>
  <p:tag name="KSO_WM_UNIT_CLEAR" val="1"/>
  <p:tag name="KSO_WM_UNIT_LAYERLEVEL" val="1_1"/>
  <p:tag name="KSO_WM_DIAGRAM_GROUP_CODE" val="n1-1"/>
</p:tagLst>
</file>

<file path=ppt/tags/tag6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4"/>
  <p:tag name="KSO_WM_UNIT_ID" val="custom160102_23*n_i*1_4"/>
  <p:tag name="KSO_WM_UNIT_CLEAR" val="1"/>
  <p:tag name="KSO_WM_UNIT_LAYERLEVEL" val="1_1"/>
  <p:tag name="KSO_WM_DIAGRAM_GROUP_CODE" val="n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b"/>
  <p:tag name="KSO_WM_UNIT_INDEX" val="1"/>
  <p:tag name="KSO_WM_UNIT_ID" val="custom160102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5"/>
  <p:tag name="KSO_WM_UNIT_ID" val="custom160102_23*n_i*1_5"/>
  <p:tag name="KSO_WM_UNIT_CLEAR" val="1"/>
  <p:tag name="KSO_WM_UNIT_LAYERLEVEL" val="1_1"/>
  <p:tag name="KSO_WM_DIAGRAM_GROUP_CODE" val="n1-1"/>
</p:tagLst>
</file>

<file path=ppt/tags/tag7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i"/>
  <p:tag name="KSO_WM_UNIT_INDEX" val="1_6"/>
  <p:tag name="KSO_WM_UNIT_ID" val="custom160102_23*n_i*1_6"/>
  <p:tag name="KSO_WM_UNIT_CLEAR" val="1"/>
  <p:tag name="KSO_WM_UNIT_LAYERLEVEL" val="1_1"/>
  <p:tag name="KSO_WM_DIAGRAM_GROUP_CODE" val="n1-1"/>
</p:tagLst>
</file>

<file path=ppt/tags/tag7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h_f"/>
  <p:tag name="KSO_WM_UNIT_INDEX" val="1_2_1"/>
  <p:tag name="KSO_WM_UNIT_ID" val="custom160102_23*n_h_f*1_2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7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h_f"/>
  <p:tag name="KSO_WM_UNIT_INDEX" val="1_2_2"/>
  <p:tag name="KSO_WM_UNIT_ID" val="custom160102_23*n_h_f*1_2_2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7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h_f"/>
  <p:tag name="KSO_WM_UNIT_INDEX" val="1_2_3"/>
  <p:tag name="KSO_WM_UNIT_ID" val="custom160102_23*n_h_f*1_2_3"/>
  <p:tag name="KSO_WM_UNIT_CLEAR" val="1"/>
  <p:tag name="KSO_WM_UNIT_LAYERLEVEL" val="1_1_1"/>
  <p:tag name="KSO_WM_UNIT_VALUE" val="44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7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h_f"/>
  <p:tag name="KSO_WM_UNIT_INDEX" val="1_2_5"/>
  <p:tag name="KSO_WM_UNIT_ID" val="custom160102_23*n_h_f*1_2_5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7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n_h_f"/>
  <p:tag name="KSO_WM_UNIT_INDEX" val="1_2_4"/>
  <p:tag name="KSO_WM_UNIT_ID" val="custom160102_23*n_h_f*1_2_4"/>
  <p:tag name="KSO_WM_UNIT_CLEAR" val="1"/>
  <p:tag name="KSO_WM_UNIT_LAYERLEVEL" val="1_1_1"/>
  <p:tag name="KSO_WM_UNIT_VALUE" val="20"/>
  <p:tag name="KSO_WM_UNIT_HIGHLIGHT" val="0"/>
  <p:tag name="KSO_WM_UNIT_COMPATIBLE" val="0"/>
  <p:tag name="KSO_WM_UNIT_PRESET_TEXT_INDEX" val="3"/>
  <p:tag name="KSO_WM_UNIT_PRESET_TEXT_LEN" val="17"/>
  <p:tag name="KSO_WM_DIAGRAM_GROUP_CODE" val="n1-1"/>
</p:tagLst>
</file>

<file path=ppt/tags/tag7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2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78.xml><?xml version="1.0" encoding="utf-8"?>
<p:tagLst xmlns:p="http://schemas.openxmlformats.org/presentationml/2006/main">
  <p:tag name="KSO_WM_TEMPLATE_CATEGORY" val="custom"/>
  <p:tag name="KSO_WM_TEMPLATE_INDEX" val="160102"/>
  <p:tag name="KSO_WM_TAG_VERSION" val="1.0"/>
  <p:tag name="KSO_WM_SLIDE_ID" val="custom160102_23"/>
  <p:tag name="KSO_WM_SLIDE_INDEX" val="23"/>
  <p:tag name="KSO_WM_SLIDE_ITEM_CNT" val="5"/>
  <p:tag name="KSO_WM_SLIDE_LAYOUT" val="a_n"/>
  <p:tag name="KSO_WM_SLIDE_LAYOUT_CNT" val="1_1"/>
  <p:tag name="KSO_WM_SLIDE_TYPE" val="text"/>
  <p:tag name="KSO_WM_BEAUTIFY_FLAG" val="#wm#"/>
  <p:tag name="KSO_WM_SLIDE_POSITION" val="68*128"/>
  <p:tag name="KSO_WM_SLIDE_SIZE" val="818*291"/>
  <p:tag name="KSO_WM_DIAGRAM_GROUP_CODE" val="n1-1"/>
</p:tagLst>
</file>

<file path=ppt/tags/tag7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8.xml><?xml version="1.0" encoding="utf-8"?>
<p:tagLst xmlns:p="http://schemas.openxmlformats.org/presentationml/2006/main">
  <p:tag name="KSO_WM_TEMPLATE_CATEGORY" val="custom"/>
  <p:tag name="KSO_WM_TEMPLATE_INDEX" val="160102"/>
  <p:tag name="KSO_WM_TAG_VERSION" val="1.0"/>
  <p:tag name="KSO_WM_SLIDE_ID" val="custom160102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  <p:tag name="KSO_WM_TEMPLATE_THUMBS_INDEX" val="1、4、5、9、12、17、21、25、26、27"/>
</p:tagLst>
</file>

<file path=ppt/tags/tag8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2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1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8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8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2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4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85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8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f"/>
  <p:tag name="KSO_WM_UNIT_INDEX" val="1"/>
  <p:tag name="KSO_WM_UNIT_ID" val="custom160102_2*f*1"/>
  <p:tag name="KSO_WM_UNIT_CLEAR" val="1"/>
  <p:tag name="KSO_WM_UNIT_LAYERLEVEL" val="1"/>
  <p:tag name="KSO_WM_UNIT_VALUE" val="315"/>
  <p:tag name="KSO_WM_UNIT_HIGHLIGHT" val="0"/>
  <p:tag name="KSO_WM_UNIT_COMPATIBLE" val="0"/>
  <p:tag name="KSO_WM_UNIT_PRESET_TEXT_INDEX" val="5"/>
  <p:tag name="KSO_WM_UNIT_PRESET_TEXT_LEN" val="232"/>
</p:tagLst>
</file>

<file path=ppt/tags/tag8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KSO_WM_UNIT_TYPE" val="a"/>
  <p:tag name="KSO_WM_UNIT_INDEX" val="1"/>
  <p:tag name="KSO_WM_UNIT_ID" val="custom160102_23*a*1"/>
  <p:tag name="KSO_WM_UNIT_CLEAR" val="1"/>
  <p:tag name="KSO_WM_UNIT_LAYERLEVEL" val="1"/>
  <p:tag name="KSO_WM_UNIT_VALUE" val="3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88.xml><?xml version="1.0" encoding="utf-8"?>
<p:tagLst xmlns:p="http://schemas.openxmlformats.org/presentationml/2006/main">
  <p:tag name="MH_TYPE" val="#NeiR#"/>
  <p:tag name="MH_NUMBER" val="4"/>
  <p:tag name="MH_CATEGORY" val="#BingLLB#"/>
  <p:tag name="MH_LAYOUT" val="SubTitleDesc"/>
  <p:tag name="MH" val="20150921153126"/>
  <p:tag name="MH_LIBRARY" val="GRAPHIC"/>
  <p:tag name="KSO_WM_TEMPLATE_CATEGORY" val="custom"/>
  <p:tag name="KSO_WM_TEMPLATE_INDEX" val="160102"/>
  <p:tag name="KSO_WM_TAG_VERSION" val="1.0"/>
  <p:tag name="KSO_WM_SLIDE_ID" val="custom160102_2"/>
  <p:tag name="KSO_WM_SLIDE_INDEX" val="2"/>
  <p:tag name="KSO_WM_SLIDE_ITEM_CNT" val="1"/>
  <p:tag name="KSO_WM_SLIDE_LAYOUT" val="a_f"/>
  <p:tag name="KSO_WM_SLIDE_LAYOUT_CNT" val="1_1"/>
  <p:tag name="KSO_WM_SLIDE_TYPE" val="text"/>
  <p:tag name="KSO_WM_BEAUTIFY_FLAG" val="#wm#"/>
  <p:tag name="KSO_WM_SLIDE_POSITION" val="47*118"/>
  <p:tag name="KSO_WM_SLIDE_SIZE" val="867*402"/>
</p:tagLst>
</file>

<file path=ppt/tags/tag8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21"/>
  <p:tag name="KSO_WM_TEMPLATE_CATEGORY" val="custom"/>
  <p:tag name="KSO_WM_TEMPLATE_INDEX" val="160102"/>
  <p:tag name="KSO_WM_UNIT_INDEX" val="2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60102_8*i*0"/>
  <p:tag name="KSO_WM_TEMPLATE_CATEGORY" val="custom"/>
  <p:tag name="KSO_WM_TEMPLATE_INDEX" val="160102"/>
  <p:tag name="KSO_WM_UNIT_INDEX" val="0"/>
</p:tagLst>
</file>

<file path=ppt/tags/tag9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OTHERS"/>
  <p:tag name="ID" val="547134"/>
  <p:tag name="KSO_WM_UNIT_TYPE" val="l_i"/>
  <p:tag name="KSO_WM_UNIT_INDEX" val="1_5"/>
  <p:tag name="KSO_WM_UNIT_ID" val="custom160102_8*l_i*1_5"/>
  <p:tag name="KSO_WM_UNIT_CLEAR" val="1"/>
  <p:tag name="KSO_WM_UNIT_LAYERLEVEL" val="1_1"/>
  <p:tag name="KSO_WM_DIAGRAM_GROUP_CODE" val="l1-1"/>
</p:tagLst>
</file>

<file path=ppt/tags/tag9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NUMBER"/>
  <p:tag name="ID" val="547134"/>
  <p:tag name="MH_ORDER" val="1"/>
  <p:tag name="KSO_WM_UNIT_TYPE" val="l_i"/>
  <p:tag name="KSO_WM_UNIT_INDEX" val="1_6"/>
  <p:tag name="KSO_WM_UNIT_ID" val="custom160102_8*l_i*1_6"/>
  <p:tag name="KSO_WM_UNIT_CLEAR" val="1"/>
  <p:tag name="KSO_WM_UNIT_LAYERLEVEL" val="1_1"/>
  <p:tag name="KSO_WM_DIAGRAM_GROUP_CODE" val="l1-1"/>
</p:tagLst>
</file>

<file path=ppt/tags/tag9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2143"/>
  <p:tag name="MH_LIBRARY" val="CONTENTS"/>
  <p:tag name="MH_TYPE" val="ENTRY"/>
  <p:tag name="ID" val="547134"/>
  <p:tag name="MH_ORDER" val="1"/>
  <p:tag name="KSO_WM_UNIT_TYPE" val="l_h_f"/>
  <p:tag name="KSO_WM_UNIT_INDEX" val="1_3_1"/>
  <p:tag name="KSO_WM_UNIT_ID" val="custom160102_8*l_h_f*1_3_1"/>
  <p:tag name="KSO_WM_UNIT_CLEAR" val="1"/>
  <p:tag name="KSO_WM_UNIT_LAYERLEVEL" val="1_1_1"/>
  <p:tag name="KSO_WM_UNIT_VALUE" val="22"/>
  <p:tag name="KSO_WM_UNIT_HIGHLIGHT" val="0"/>
  <p:tag name="KSO_WM_UNIT_COMPATIBLE" val="0"/>
  <p:tag name="KSO_WM_UNIT_PRESET_TEXT_INDEX" val="3"/>
  <p:tag name="KSO_WM_UNIT_PRESET_TEXT_LEN" val="17"/>
  <p:tag name="KSO_WM_DIAGRAM_GROUP_CODE" val="l1-1"/>
</p:tagLst>
</file>

<file path=ppt/tags/tag93.xml><?xml version="1.0" encoding="utf-8"?>
<p:tagLst xmlns:p="http://schemas.openxmlformats.org/presentationml/2006/main">
  <p:tag name="MH" val="20150921152143"/>
  <p:tag name="MH_LIBRARY" val="CONTENTS"/>
  <p:tag name="MH_AUTOCOLOR" val="TRUE"/>
  <p:tag name="MH_TYPE" val="CONTENTS"/>
  <p:tag name="ID" val="547134"/>
  <p:tag name="KSO_WM_TEMPLATE_CATEGORY" val="custom"/>
  <p:tag name="KSO_WM_TEMPLATE_INDEX" val="160102"/>
  <p:tag name="KSO_WM_TAG_VERSION" val="1.0"/>
  <p:tag name="KSO_WM_SLIDE_ID" val="custom160102_8"/>
  <p:tag name="KSO_WM_SLIDE_INDEX" val="8"/>
  <p:tag name="KSO_WM_SLIDE_ITEM_CNT" val="3"/>
  <p:tag name="KSO_WM_SLIDE_LAYOUT" val="l"/>
  <p:tag name="KSO_WM_SLIDE_LAYOUT_CNT" val="1"/>
  <p:tag name="KSO_WM_SLIDE_TYPE" val="contents"/>
  <p:tag name="KSO_WM_BEAUTIFY_FLAG" val="#wm#"/>
  <p:tag name="KSO_WM_DIAGRAM_GROUP_CODE" val="l1-1"/>
</p:tagLst>
</file>

<file path=ppt/tags/tag9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9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6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ags/tag9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Text"/>
  <p:tag name="MH_ORDER" val="1"/>
  <p:tag name="KSO_WM_UNIT_TYPE" val="f"/>
  <p:tag name="KSO_WM_UNIT_INDEX" val="1"/>
  <p:tag name="KSO_WM_UNIT_ID" val="custom160102_25*f*1"/>
  <p:tag name="KSO_WM_UNIT_CLEAR" val="1"/>
  <p:tag name="KSO_WM_UNIT_LAYERLEVEL" val="1"/>
  <p:tag name="KSO_WM_UNIT_VALUE" val="231"/>
  <p:tag name="KSO_WM_UNIT_HIGHLIGHT" val="0"/>
  <p:tag name="KSO_WM_UNIT_COMPATIBLE" val="0"/>
  <p:tag name="KSO_WM_UNIT_PRESET_TEXT_INDEX" val="5"/>
  <p:tag name="KSO_WM_UNIT_PRESET_TEXT_LEN" val="232"/>
</p:tagLst>
</file>

<file path=ppt/tags/tag9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60102"/>
  <p:tag name="MH" val="20150921155743"/>
  <p:tag name="MH_LIBRARY" val="GRAPHIC"/>
  <p:tag name="MH_TYPE" val="SubTitle"/>
  <p:tag name="MH_ORDER" val="1"/>
  <p:tag name="KSO_WM_UNIT_TYPE" val="a"/>
  <p:tag name="KSO_WM_UNIT_INDEX" val="1"/>
  <p:tag name="KSO_WM_UNIT_ID" val="custom160102_25*a*1"/>
  <p:tag name="KSO_WM_UNIT_CLEAR" val="1"/>
  <p:tag name="KSO_WM_UNIT_LAYERLEVEL" val="1"/>
  <p:tag name="KSO_WM_UNIT_VALUE" val="18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99.xml><?xml version="1.0" encoding="utf-8"?>
<p:tagLst xmlns:p="http://schemas.openxmlformats.org/presentationml/2006/main">
  <p:tag name="MH_TYPE" val="#NeiR#"/>
  <p:tag name="MH_NUMBER" val="2"/>
  <p:tag name="MH_CATEGORY" val="#TuWHP#"/>
  <p:tag name="MH_LAYOUT" val="SubTitleText"/>
  <p:tag name="MH" val="20150921155743"/>
  <p:tag name="MH_LIBRARY" val="GRAPHIC"/>
  <p:tag name="KSO_WM_TEMPLATE_CATEGORY" val="custom"/>
  <p:tag name="KSO_WM_TEMPLATE_INDEX" val="160102"/>
  <p:tag name="KSO_WM_TAG_VERSION" val="1.0"/>
  <p:tag name="KSO_WM_SLIDE_ID" val="custom160102_25"/>
  <p:tag name="KSO_WM_SLIDE_INDEX" val="25"/>
  <p:tag name="KSO_WM_SLIDE_ITEM_CNT" val="2"/>
  <p:tag name="KSO_WM_SLIDE_LAYOUT" val="a_f_d"/>
  <p:tag name="KSO_WM_SLIDE_LAYOUT_CNT" val="1_1_1"/>
  <p:tag name="KSO_WM_SLIDE_TYPE" val="text"/>
  <p:tag name="KSO_WM_BEAUTIFY_FLAG" val="#wm#"/>
  <p:tag name="KSO_WM_SLIDE_POSITION" val="48*0"/>
  <p:tag name="KSO_WM_SLIDE_SIZE" val="912*540"/>
</p:tagLst>
</file>

<file path=ppt/theme/theme1.xml><?xml version="1.0" encoding="utf-8"?>
<a:theme xmlns:a="http://schemas.openxmlformats.org/drawingml/2006/main" name="A000120140530A99PPBG">
  <a:themeElements>
    <a:clrScheme name="自定义 688">
      <a:dk1>
        <a:srgbClr val="FFFFFF"/>
      </a:dk1>
      <a:lt1>
        <a:srgbClr val="3F4143"/>
      </a:lt1>
      <a:dk2>
        <a:srgbClr val="FFFFFF"/>
      </a:dk2>
      <a:lt2>
        <a:srgbClr val="3F4143"/>
      </a:lt2>
      <a:accent1>
        <a:srgbClr val="6CC082"/>
      </a:accent1>
      <a:accent2>
        <a:srgbClr val="ADD15D"/>
      </a:accent2>
      <a:accent3>
        <a:srgbClr val="26CACA"/>
      </a:accent3>
      <a:accent4>
        <a:srgbClr val="83A7E1"/>
      </a:accent4>
      <a:accent5>
        <a:srgbClr val="FFC000"/>
      </a:accent5>
      <a:accent6>
        <a:srgbClr val="C00000"/>
      </a:accent6>
      <a:hlink>
        <a:srgbClr val="93E2FF"/>
      </a:hlink>
      <a:folHlink>
        <a:srgbClr val="AFB2B4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上阴影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A000120150822A29KPBG</Template>
  <TotalTime>0</TotalTime>
  <Words>5567</Words>
  <Application>WPS 演示</Application>
  <PresentationFormat>宽屏</PresentationFormat>
  <Paragraphs>246</Paragraphs>
  <Slides>26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7" baseType="lpstr">
      <vt:lpstr>Arial</vt:lpstr>
      <vt:lpstr>宋体</vt:lpstr>
      <vt:lpstr>Wingdings</vt:lpstr>
      <vt:lpstr>微软雅黑</vt:lpstr>
      <vt:lpstr>黑体</vt:lpstr>
      <vt:lpstr>幼圆</vt:lpstr>
      <vt:lpstr>Arial Narrow</vt:lpstr>
      <vt:lpstr>Times New Roman</vt:lpstr>
      <vt:lpstr>Calibri</vt:lpstr>
      <vt:lpstr>Arial Unicode MS</vt:lpstr>
      <vt:lpstr>A000120140530A99PPBG</vt:lpstr>
      <vt:lpstr>文学中的常见形象 ——杨柳</vt:lpstr>
      <vt:lpstr>PowerPoint 演示文稿</vt:lpstr>
      <vt:lpstr>PowerPoint 演示文稿</vt:lpstr>
      <vt:lpstr>杨柳  VS  willow</vt:lpstr>
      <vt:lpstr>为什么在中文里杨柳会被合称而英文不会：</vt:lpstr>
      <vt:lpstr>PowerPoint 演示文稿</vt:lpstr>
      <vt:lpstr>东方：柳树的生命意象  </vt:lpstr>
      <vt:lpstr>PowerPoint 演示文稿</vt:lpstr>
      <vt:lpstr>PowerPoint 演示文稿</vt:lpstr>
      <vt:lpstr>PowerPoint 演示文稿</vt:lpstr>
      <vt:lpstr>PowerPoint 演示文稿</vt:lpstr>
      <vt:lpstr>中国：柳树的生命意象 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庞德《比萨诗章》</vt:lpstr>
      <vt:lpstr>杨柳枝 VS 金枝</vt:lpstr>
      <vt:lpstr>来源：</vt:lpstr>
      <vt:lpstr>THANKS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zangsl</cp:lastModifiedBy>
  <cp:revision>373</cp:revision>
  <dcterms:created xsi:type="dcterms:W3CDTF">2015-09-21T02:28:00Z</dcterms:created>
  <dcterms:modified xsi:type="dcterms:W3CDTF">2017-12-04T07:10:56Z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2052-10.1.0.7023</vt:lpwstr>
  </property>
  <property fmtid="{D5CDD505-2E9C-101B-9397-08002B2CF9AE}" pid="3" name="name">
    <vt:lpwstr>参天大树.pptx</vt:lpwstr>
  </property>
  <property fmtid="{D5CDD505-2E9C-101B-9397-08002B2CF9AE}" pid="4" name="fileid">
    <vt:lpwstr>860917</vt:lpwstr>
  </property>
  <property fmtid="{D5CDD505-2E9C-101B-9397-08002B2CF9AE}" pid="5" name="search_tags">
    <vt:lpwstr>PPT模板</vt:lpwstr>
  </property>
</Properties>
</file>