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5"/>
  </p:notesMasterIdLst>
  <p:sldIdLst>
    <p:sldId id="256" r:id="rId4"/>
    <p:sldId id="257" r:id="rId6"/>
    <p:sldId id="283" r:id="rId7"/>
    <p:sldId id="258" r:id="rId8"/>
    <p:sldId id="289" r:id="rId9"/>
    <p:sldId id="292" r:id="rId10"/>
    <p:sldId id="293" r:id="rId11"/>
    <p:sldId id="296" r:id="rId12"/>
    <p:sldId id="297" r:id="rId13"/>
    <p:sldId id="294" r:id="rId14"/>
    <p:sldId id="295" r:id="rId15"/>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1914" y="-804"/>
      </p:cViewPr>
      <p:guideLst>
        <p:guide orient="horz" pos="2204"/>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9" Type="http://schemas.openxmlformats.org/officeDocument/2006/relationships/tags" Target="tags/tag4.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4E2BA3-1F84-4D5F-ADA2-828050D3DC1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FCB35-4050-4AB9-8E39-7CAAA066022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FFCB35-4050-4AB9-8E39-7CAAA066022F}"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FFCB35-4050-4AB9-8E39-7CAAA066022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FFCB35-4050-4AB9-8E39-7CAAA066022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FFCB35-4050-4AB9-8E39-7CAAA066022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FFCB35-4050-4AB9-8E39-7CAAA066022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FFCB35-4050-4AB9-8E39-7CAAA066022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FFCB35-4050-4AB9-8E39-7CAAA066022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FFCB35-4050-4AB9-8E39-7CAAA066022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FFCB35-4050-4AB9-8E39-7CAAA066022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FFCB35-4050-4AB9-8E39-7CAAA066022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FFCB35-4050-4AB9-8E39-7CAAA066022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AC4ADF97-2D85-46B8-B094-54AD2086EBB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AD970-DBAA-4546-AB29-389B417FBFD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AC4ADF97-2D85-46B8-B094-54AD2086EBB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DAD970-DBAA-4546-AB29-389B417FBFD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C4ADF97-2D85-46B8-B094-54AD2086EBB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AD970-DBAA-4546-AB29-389B417FBFD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C4ADF97-2D85-46B8-B094-54AD2086EBB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AD970-DBAA-4546-AB29-389B417FBFD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C4ADF97-2D85-46B8-B094-54AD2086EBB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AD970-DBAA-4546-AB29-389B417FBFD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AC4ADF97-2D85-46B8-B094-54AD2086EBB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AD970-DBAA-4546-AB29-389B417FBFD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AC4ADF97-2D85-46B8-B094-54AD2086EBB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DAD970-DBAA-4546-AB29-389B417FBFD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AC4ADF97-2D85-46B8-B094-54AD2086EBB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4DAD970-DBAA-4546-AB29-389B417FBFD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AC4ADF97-2D85-46B8-B094-54AD2086EBB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4DAD970-DBAA-4546-AB29-389B417FBFDB}" type="slidenum">
              <a:rPr lang="zh-CN" altLang="en-US" smtClean="0"/>
            </a:fld>
            <a:endParaRPr lang="zh-CN" altLang="en-US"/>
          </a:p>
        </p:txBody>
      </p:sp>
      <p:sp>
        <p:nvSpPr>
          <p:cNvPr id="11" name="TextBox 10"/>
          <p:cNvSpPr txBox="1"/>
          <p:nvPr userDrawn="1"/>
        </p:nvSpPr>
        <p:spPr>
          <a:xfrm>
            <a:off x="2034704" y="6754844"/>
            <a:ext cx="1440159" cy="118430"/>
          </a:xfrm>
          <a:prstGeom prst="rect">
            <a:avLst/>
          </a:prstGeom>
          <a:noFill/>
        </p:spPr>
        <p:txBody>
          <a:bodyPr wrap="square" rtlCol="0">
            <a:spAutoFit/>
          </a:bodyPr>
          <a:lstStyle/>
          <a:p>
            <a:pPr>
              <a:lnSpc>
                <a:spcPct val="200000"/>
              </a:lnSpc>
            </a:pPr>
            <a:r>
              <a:rPr lang="zh-CN" altLang="en-US" sz="100" dirty="0">
                <a:solidFill>
                  <a:prstClr val="black"/>
                </a:solidFill>
                <a:ea typeface="微软雅黑" panose="020B0503020204020204" pitchFamily="34" charset="-122"/>
                <a:hlinkClick r:id="rId2"/>
              </a:rPr>
              <a:t>节</a:t>
            </a:r>
            <a:r>
              <a:rPr lang="zh-CN" altLang="en-US" sz="100" dirty="0" smtClean="0">
                <a:solidFill>
                  <a:prstClr val="black"/>
                </a:solidFill>
                <a:ea typeface="微软雅黑" panose="020B0503020204020204" pitchFamily="34" charset="-122"/>
                <a:hlinkClick r:id="rId2"/>
              </a:rPr>
              <a:t>日</a:t>
            </a:r>
            <a:r>
              <a:rPr lang="en-US" altLang="zh-CN" sz="100" dirty="0" smtClean="0">
                <a:solidFill>
                  <a:prstClr val="black"/>
                </a:solidFill>
                <a:ea typeface="微软雅黑" panose="020B0503020204020204" pitchFamily="34" charset="-122"/>
                <a:hlinkClick r:id="rId2"/>
              </a:rPr>
              <a:t>PPT</a:t>
            </a:r>
            <a:r>
              <a:rPr lang="zh-CN" altLang="en-US" sz="100" dirty="0" smtClean="0">
                <a:solidFill>
                  <a:prstClr val="black"/>
                </a:solidFill>
                <a:ea typeface="微软雅黑" panose="020B0503020204020204" pitchFamily="34" charset="-122"/>
                <a:hlinkClick r:id="rId2"/>
              </a:rPr>
              <a:t>模板</a:t>
            </a:r>
            <a:r>
              <a:rPr lang="zh-CN" altLang="en-US" sz="100" dirty="0" smtClean="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http://www.1ppt.com/jieri/</a:t>
            </a:r>
            <a:endParaRPr lang="en-US" altLang="zh-CN" sz="100" dirty="0" smtClean="0">
              <a:solidFill>
                <a:prstClr val="black"/>
              </a:solidFill>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AC4ADF97-2D85-46B8-B094-54AD2086EBB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4DAD970-DBAA-4546-AB29-389B417FBFD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C4ADF97-2D85-46B8-B094-54AD2086EBB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DAD970-DBAA-4546-AB29-389B417FBFDB}" type="slidenum">
              <a:rPr lang="zh-CN" altLang="en-US" smtClean="0"/>
            </a:fld>
            <a:endParaRPr lang="zh-CN" altLang="en-US"/>
          </a:p>
        </p:txBody>
      </p:sp>
      <p:pic>
        <p:nvPicPr>
          <p:cNvPr id="5" name="图片 4"/>
          <p:cNvPicPr>
            <a:picLocks noChangeAspect="1"/>
          </p:cNvPicPr>
          <p:nvPr userDrawn="1"/>
        </p:nvPicPr>
        <p:blipFill>
          <a:blip r:embed="rId2" cstate="screen">
            <a:clrChange>
              <a:clrFrom>
                <a:srgbClr val="F6F6F6"/>
              </a:clrFrom>
              <a:clrTo>
                <a:srgbClr val="F6F6F6">
                  <a:alpha val="0"/>
                </a:srgbClr>
              </a:clrTo>
            </a:clrChange>
          </a:blip>
          <a:stretch>
            <a:fillRect/>
          </a:stretch>
        </p:blipFill>
        <p:spPr>
          <a:xfrm>
            <a:off x="307000" y="230800"/>
            <a:ext cx="1076324" cy="73754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AC4ADF97-2D85-46B8-B094-54AD2086EBB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DAD970-DBAA-4546-AB29-389B417FBFD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4ADF97-2D85-46B8-B094-54AD2086EBBF}"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DAD970-DBAA-4546-AB29-389B417FBFD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3.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tags" Target="../tags/tag3.xml"/><Relationship Id="rId4" Type="http://schemas.openxmlformats.org/officeDocument/2006/relationships/image" Target="../media/image12.jpeg"/><Relationship Id="rId3" Type="http://schemas.openxmlformats.org/officeDocument/2006/relationships/tags" Target="../tags/tag2.xml"/><Relationship Id="rId2" Type="http://schemas.openxmlformats.org/officeDocument/2006/relationships/image" Target="../media/image3.png"/><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1" cstate="screen"/>
          <a:srcRect/>
          <a:stretch>
            <a:fillRect/>
          </a:stretch>
        </p:blipFill>
        <p:spPr>
          <a:xfrm>
            <a:off x="-97156" y="3370504"/>
            <a:ext cx="12190281" cy="3498979"/>
          </a:xfrm>
          <a:prstGeom prst="rect">
            <a:avLst/>
          </a:prstGeom>
        </p:spPr>
      </p:pic>
      <p:pic>
        <p:nvPicPr>
          <p:cNvPr id="26" name="图片 25"/>
          <p:cNvPicPr>
            <a:picLocks noChangeAspect="1"/>
          </p:cNvPicPr>
          <p:nvPr/>
        </p:nvPicPr>
        <p:blipFill rotWithShape="1">
          <a:blip r:embed="rId2" cstate="screen"/>
          <a:srcRect/>
          <a:stretch>
            <a:fillRect/>
          </a:stretch>
        </p:blipFill>
        <p:spPr>
          <a:xfrm>
            <a:off x="3747023" y="3262049"/>
            <a:ext cx="1716832" cy="2100058"/>
          </a:xfrm>
          <a:prstGeom prst="rect">
            <a:avLst/>
          </a:prstGeom>
        </p:spPr>
      </p:pic>
      <p:pic>
        <p:nvPicPr>
          <p:cNvPr id="8" name="图片 7"/>
          <p:cNvPicPr>
            <a:picLocks noChangeAspect="1"/>
          </p:cNvPicPr>
          <p:nvPr/>
        </p:nvPicPr>
        <p:blipFill rotWithShape="1">
          <a:blip r:embed="rId3" cstate="screen"/>
          <a:srcRect/>
          <a:stretch>
            <a:fillRect/>
          </a:stretch>
        </p:blipFill>
        <p:spPr>
          <a:xfrm>
            <a:off x="-315145" y="4339927"/>
            <a:ext cx="12190280" cy="2789854"/>
          </a:xfrm>
          <a:prstGeom prst="rect">
            <a:avLst/>
          </a:prstGeom>
        </p:spPr>
      </p:pic>
      <p:pic>
        <p:nvPicPr>
          <p:cNvPr id="12" name="图片 11"/>
          <p:cNvPicPr>
            <a:picLocks noChangeAspect="1"/>
          </p:cNvPicPr>
          <p:nvPr/>
        </p:nvPicPr>
        <p:blipFill rotWithShape="1">
          <a:blip r:embed="rId4" cstate="screen"/>
          <a:srcRect/>
          <a:stretch>
            <a:fillRect/>
          </a:stretch>
        </p:blipFill>
        <p:spPr>
          <a:xfrm>
            <a:off x="-1" y="-2"/>
            <a:ext cx="1759621" cy="1894115"/>
          </a:xfrm>
          <a:prstGeom prst="rect">
            <a:avLst/>
          </a:prstGeom>
        </p:spPr>
      </p:pic>
      <p:pic>
        <p:nvPicPr>
          <p:cNvPr id="18" name="图片 17"/>
          <p:cNvPicPr>
            <a:picLocks noChangeAspect="1"/>
          </p:cNvPicPr>
          <p:nvPr/>
        </p:nvPicPr>
        <p:blipFill rotWithShape="1">
          <a:blip r:embed="rId5" cstate="screen"/>
          <a:srcRect/>
          <a:stretch>
            <a:fillRect/>
          </a:stretch>
        </p:blipFill>
        <p:spPr>
          <a:xfrm>
            <a:off x="9045843" y="2696039"/>
            <a:ext cx="1218833" cy="1372269"/>
          </a:xfrm>
          <a:prstGeom prst="rect">
            <a:avLst/>
          </a:prstGeom>
        </p:spPr>
      </p:pic>
      <p:sp>
        <p:nvSpPr>
          <p:cNvPr id="2" name="矩形 1"/>
          <p:cNvSpPr/>
          <p:nvPr/>
        </p:nvSpPr>
        <p:spPr>
          <a:xfrm>
            <a:off x="772160" y="509270"/>
            <a:ext cx="11320780" cy="2861310"/>
          </a:xfrm>
          <a:prstGeom prst="rect">
            <a:avLst/>
          </a:prstGeom>
          <a:noFill/>
          <a:ln>
            <a:noFill/>
          </a:ln>
        </p:spPr>
        <p:txBody>
          <a:bodyPr wrap="square" rtlCol="0" anchor="t">
            <a:spAutoFit/>
          </a:bodyPr>
          <a:p>
            <a:pPr algn="ctr"/>
            <a:r>
              <a:rPr lang="en-US" altLang="zh-CN" sz="60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The History of Chinese Buddhist Translation Theories </a:t>
            </a:r>
            <a:endParaRPr lang="en-US" altLang="zh-CN" sz="6000" b="1">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文本框 2"/>
          <p:cNvSpPr txBox="1"/>
          <p:nvPr/>
        </p:nvSpPr>
        <p:spPr>
          <a:xfrm>
            <a:off x="8888095" y="4481195"/>
            <a:ext cx="2263775" cy="645160"/>
          </a:xfrm>
          <a:prstGeom prst="rect">
            <a:avLst/>
          </a:prstGeom>
          <a:noFill/>
        </p:spPr>
        <p:txBody>
          <a:bodyPr wrap="square" rtlCol="0">
            <a:spAutoFit/>
          </a:bodyPr>
          <a:p>
            <a:r>
              <a:rPr lang="en-US" altLang="zh-CN"/>
              <a:t>ppt</a:t>
            </a:r>
            <a:r>
              <a:rPr lang="zh-CN" altLang="en-US"/>
              <a:t>：邱婷婷</a:t>
            </a:r>
            <a:endParaRPr lang="zh-CN" altLang="en-US"/>
          </a:p>
          <a:p>
            <a:r>
              <a:rPr lang="en-US" altLang="zh-CN"/>
              <a:t>handout</a:t>
            </a:r>
            <a:r>
              <a:rPr lang="zh-CN" altLang="en-US"/>
              <a:t>：卫怡雯</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1" cstate="screen"/>
          <a:srcRect/>
          <a:stretch>
            <a:fillRect/>
          </a:stretch>
        </p:blipFill>
        <p:spPr>
          <a:xfrm>
            <a:off x="-185" y="4672032"/>
            <a:ext cx="12190280" cy="2789854"/>
          </a:xfrm>
          <a:prstGeom prst="rect">
            <a:avLst/>
          </a:prstGeom>
        </p:spPr>
      </p:pic>
      <p:sp>
        <p:nvSpPr>
          <p:cNvPr id="5" name="文本框 4"/>
          <p:cNvSpPr txBox="1"/>
          <p:nvPr/>
        </p:nvSpPr>
        <p:spPr>
          <a:xfrm>
            <a:off x="0" y="403225"/>
            <a:ext cx="12188825" cy="583565"/>
          </a:xfrm>
          <a:prstGeom prst="rect">
            <a:avLst/>
          </a:prstGeom>
          <a:noFill/>
        </p:spPr>
        <p:txBody>
          <a:bodyPr wrap="square" rtlCol="0" anchor="t">
            <a:spAutoFit/>
          </a:bodyPr>
          <a:p>
            <a:pPr algn="ctr"/>
            <a:r>
              <a:rPr lang="en-US" sz="3200" b="1">
                <a:latin typeface="Times New Roman" panose="02020603050405020304" charset="0"/>
                <a:cs typeface="Times New Roman" panose="02020603050405020304" charset="0"/>
                <a:sym typeface="+mn-ea"/>
              </a:rPr>
              <a:t>References</a:t>
            </a:r>
            <a:endParaRPr lang="en-US" sz="3200" b="1"/>
          </a:p>
        </p:txBody>
      </p:sp>
      <p:sp>
        <p:nvSpPr>
          <p:cNvPr id="2" name="文本框 1"/>
          <p:cNvSpPr txBox="1"/>
          <p:nvPr/>
        </p:nvSpPr>
        <p:spPr>
          <a:xfrm>
            <a:off x="780415" y="986790"/>
            <a:ext cx="11004550" cy="4523105"/>
          </a:xfrm>
          <a:prstGeom prst="rect">
            <a:avLst/>
          </a:prstGeom>
          <a:noFill/>
        </p:spPr>
        <p:txBody>
          <a:bodyPr wrap="square" rtlCol="0">
            <a:spAutoFit/>
          </a:bodyPr>
          <a:p>
            <a:pPr fontAlgn="auto">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[1]包布赫.浅析玄奘的翻译观及其佛经翻译[J].文学教育(下),2017(12):185.</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[2]库瑜珂,库在强.道安“五失本”与“三不易”的佛经翻译理论论析[J].黄冈师范学院学报,2020,40(04):18-23.</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[3]李颖.从翻译史上的几个重要时期看中国翻译理论与实践的发展[J].湖北经济学院学报(人文社会科学版),2016,13(10):132-133.</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[4]孟悦. 中国佛经翻译发展史综述[C].外语教育与翻译发展创新研究(第六卷）.四川西部文献编译研究中心,2017:312-315.</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lang="zh-CN" altLang="en-US" sz="2400">
                <a:latin typeface="宋体" panose="02010600030101010101" pitchFamily="2" charset="-122"/>
                <a:ea typeface="宋体" panose="02010600030101010101" pitchFamily="2" charset="-122"/>
                <a:cs typeface="宋体" panose="02010600030101010101" pitchFamily="2" charset="-122"/>
              </a:rPr>
              <a:t>[5]于飞. 历史上的佛经翻译与佛教中国化[N]. 中国民族报,2020-10-20(008).</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1" cstate="screen"/>
          <a:srcRect/>
          <a:stretch>
            <a:fillRect/>
          </a:stretch>
        </p:blipFill>
        <p:spPr>
          <a:xfrm>
            <a:off x="-1" y="2929814"/>
            <a:ext cx="12190281" cy="3498979"/>
          </a:xfrm>
          <a:prstGeom prst="rect">
            <a:avLst/>
          </a:prstGeom>
        </p:spPr>
      </p:pic>
      <p:pic>
        <p:nvPicPr>
          <p:cNvPr id="26" name="图片 25"/>
          <p:cNvPicPr>
            <a:picLocks noChangeAspect="1"/>
          </p:cNvPicPr>
          <p:nvPr/>
        </p:nvPicPr>
        <p:blipFill rotWithShape="1">
          <a:blip r:embed="rId2" cstate="screen"/>
          <a:srcRect/>
          <a:stretch>
            <a:fillRect/>
          </a:stretch>
        </p:blipFill>
        <p:spPr>
          <a:xfrm>
            <a:off x="4093733" y="2885494"/>
            <a:ext cx="1716832" cy="2100058"/>
          </a:xfrm>
          <a:prstGeom prst="rect">
            <a:avLst/>
          </a:prstGeom>
        </p:spPr>
      </p:pic>
      <p:pic>
        <p:nvPicPr>
          <p:cNvPr id="8" name="图片 7"/>
          <p:cNvPicPr>
            <a:picLocks noChangeAspect="1"/>
          </p:cNvPicPr>
          <p:nvPr/>
        </p:nvPicPr>
        <p:blipFill rotWithShape="1">
          <a:blip r:embed="rId3" cstate="screen"/>
          <a:srcRect/>
          <a:stretch>
            <a:fillRect/>
          </a:stretch>
        </p:blipFill>
        <p:spPr>
          <a:xfrm>
            <a:off x="1720" y="4068147"/>
            <a:ext cx="12190280" cy="2789854"/>
          </a:xfrm>
          <a:prstGeom prst="rect">
            <a:avLst/>
          </a:prstGeom>
        </p:spPr>
      </p:pic>
      <p:pic>
        <p:nvPicPr>
          <p:cNvPr id="12" name="图片 11"/>
          <p:cNvPicPr>
            <a:picLocks noChangeAspect="1"/>
          </p:cNvPicPr>
          <p:nvPr/>
        </p:nvPicPr>
        <p:blipFill rotWithShape="1">
          <a:blip r:embed="rId4" cstate="screen"/>
          <a:srcRect/>
          <a:stretch>
            <a:fillRect/>
          </a:stretch>
        </p:blipFill>
        <p:spPr>
          <a:xfrm>
            <a:off x="-1" y="-2"/>
            <a:ext cx="1759621" cy="1894115"/>
          </a:xfrm>
          <a:prstGeom prst="rect">
            <a:avLst/>
          </a:prstGeom>
        </p:spPr>
      </p:pic>
      <p:pic>
        <p:nvPicPr>
          <p:cNvPr id="18" name="图片 17"/>
          <p:cNvPicPr>
            <a:picLocks noChangeAspect="1"/>
          </p:cNvPicPr>
          <p:nvPr/>
        </p:nvPicPr>
        <p:blipFill rotWithShape="1">
          <a:blip r:embed="rId5" cstate="screen"/>
          <a:srcRect/>
          <a:stretch>
            <a:fillRect/>
          </a:stretch>
        </p:blipFill>
        <p:spPr>
          <a:xfrm>
            <a:off x="9045843" y="2696039"/>
            <a:ext cx="1218833" cy="1372269"/>
          </a:xfrm>
          <a:prstGeom prst="rect">
            <a:avLst/>
          </a:prstGeom>
        </p:spPr>
      </p:pic>
      <p:sp>
        <p:nvSpPr>
          <p:cNvPr id="2" name="矩形 1"/>
          <p:cNvSpPr/>
          <p:nvPr/>
        </p:nvSpPr>
        <p:spPr>
          <a:xfrm>
            <a:off x="2894330" y="1188720"/>
            <a:ext cx="6401435" cy="1938020"/>
          </a:xfrm>
          <a:prstGeom prst="rect">
            <a:avLst/>
          </a:prstGeom>
          <a:noFill/>
          <a:ln>
            <a:noFill/>
          </a:ln>
        </p:spPr>
        <p:txBody>
          <a:bodyPr wrap="square" rtlCol="0" anchor="t">
            <a:spAutoFit/>
          </a:bodyPr>
          <a:p>
            <a:pPr algn="ctr"/>
            <a:r>
              <a:rPr lang="en-US" altLang="zh-CN" sz="60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Thanks for your whatching!</a:t>
            </a:r>
            <a:endParaRPr lang="en-US" altLang="zh-CN" sz="6000" b="1">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screen"/>
          <a:srcRect/>
          <a:stretch>
            <a:fillRect/>
          </a:stretch>
        </p:blipFill>
        <p:spPr>
          <a:xfrm>
            <a:off x="-174626" y="4930064"/>
            <a:ext cx="12190281" cy="3498979"/>
          </a:xfrm>
          <a:prstGeom prst="rect">
            <a:avLst/>
          </a:prstGeom>
        </p:spPr>
      </p:pic>
      <p:pic>
        <p:nvPicPr>
          <p:cNvPr id="10" name="图片 9"/>
          <p:cNvPicPr>
            <a:picLocks noChangeAspect="1"/>
          </p:cNvPicPr>
          <p:nvPr/>
        </p:nvPicPr>
        <p:blipFill rotWithShape="1">
          <a:blip r:embed="rId2" cstate="screen"/>
          <a:srcRect/>
          <a:stretch>
            <a:fillRect/>
          </a:stretch>
        </p:blipFill>
        <p:spPr>
          <a:xfrm>
            <a:off x="16509" y="-2"/>
            <a:ext cx="1759621" cy="1894115"/>
          </a:xfrm>
          <a:prstGeom prst="rect">
            <a:avLst/>
          </a:prstGeom>
        </p:spPr>
      </p:pic>
      <p:cxnSp>
        <p:nvCxnSpPr>
          <p:cNvPr id="2" name="直接连接符 1"/>
          <p:cNvCxnSpPr/>
          <p:nvPr/>
        </p:nvCxnSpPr>
        <p:spPr>
          <a:xfrm flipV="1">
            <a:off x="904240" y="3491230"/>
            <a:ext cx="1587500" cy="333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V="1">
            <a:off x="2491740" y="2825115"/>
            <a:ext cx="1666240" cy="666115"/>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4126230" y="919480"/>
            <a:ext cx="2334260" cy="1937385"/>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6460490" y="953770"/>
            <a:ext cx="5015865" cy="1180465"/>
          </a:xfrm>
          <a:prstGeom prst="line">
            <a:avLst/>
          </a:prstGeom>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2412365" y="3427730"/>
            <a:ext cx="127000"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椭圆 10"/>
          <p:cNvSpPr/>
          <p:nvPr/>
        </p:nvSpPr>
        <p:spPr>
          <a:xfrm>
            <a:off x="840105" y="3745230"/>
            <a:ext cx="111760" cy="127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椭圆 12"/>
          <p:cNvSpPr/>
          <p:nvPr/>
        </p:nvSpPr>
        <p:spPr>
          <a:xfrm>
            <a:off x="4062730" y="2761615"/>
            <a:ext cx="142875" cy="127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椭圆 14"/>
          <p:cNvSpPr/>
          <p:nvPr/>
        </p:nvSpPr>
        <p:spPr>
          <a:xfrm>
            <a:off x="6333490" y="868045"/>
            <a:ext cx="127000" cy="158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文本框 15"/>
          <p:cNvSpPr txBox="1"/>
          <p:nvPr/>
        </p:nvSpPr>
        <p:spPr>
          <a:xfrm>
            <a:off x="817245" y="4067810"/>
            <a:ext cx="3317240" cy="1198880"/>
          </a:xfrm>
          <a:prstGeom prst="rect">
            <a:avLst/>
          </a:prstGeom>
          <a:noFill/>
        </p:spPr>
        <p:txBody>
          <a:bodyPr wrap="square" rtlCol="0" anchor="t">
            <a:spAutoFit/>
          </a:bodyPr>
          <a:p>
            <a:r>
              <a:rPr lang="en-US" sz="2400"/>
              <a:t>1. </a:t>
            </a:r>
            <a:r>
              <a:rPr sz="2400"/>
              <a:t>From eastern Han dynasty to Western Jin Dynasty</a:t>
            </a:r>
            <a:r>
              <a:rPr lang="zh-CN" altLang="en-US" sz="2400"/>
              <a:t> </a:t>
            </a:r>
            <a:endParaRPr lang="zh-CN" altLang="en-US" sz="2400"/>
          </a:p>
        </p:txBody>
      </p:sp>
      <p:sp>
        <p:nvSpPr>
          <p:cNvPr id="17" name="文本框 16"/>
          <p:cNvSpPr txBox="1"/>
          <p:nvPr/>
        </p:nvSpPr>
        <p:spPr>
          <a:xfrm>
            <a:off x="650875" y="1912620"/>
            <a:ext cx="4078605" cy="829945"/>
          </a:xfrm>
          <a:prstGeom prst="rect">
            <a:avLst/>
          </a:prstGeom>
          <a:noFill/>
        </p:spPr>
        <p:txBody>
          <a:bodyPr wrap="square" rtlCol="0" anchor="t">
            <a:spAutoFit/>
          </a:bodyPr>
          <a:p>
            <a:r>
              <a:rPr lang="en-US" altLang="zh-CN" sz="2400"/>
              <a:t>2. From </a:t>
            </a:r>
            <a:r>
              <a:rPr lang="zh-CN" altLang="en-US" sz="2400"/>
              <a:t>Eastern Jin Dynasty to Sui Dynasty</a:t>
            </a:r>
            <a:endParaRPr lang="zh-CN" altLang="en-US" sz="2400"/>
          </a:p>
        </p:txBody>
      </p:sp>
      <p:sp>
        <p:nvSpPr>
          <p:cNvPr id="18" name="文本框 17"/>
          <p:cNvSpPr txBox="1"/>
          <p:nvPr/>
        </p:nvSpPr>
        <p:spPr>
          <a:xfrm>
            <a:off x="4729480" y="2282190"/>
            <a:ext cx="3792855" cy="460375"/>
          </a:xfrm>
          <a:prstGeom prst="rect">
            <a:avLst/>
          </a:prstGeom>
          <a:noFill/>
        </p:spPr>
        <p:txBody>
          <a:bodyPr wrap="square" rtlCol="0" anchor="t">
            <a:spAutoFit/>
          </a:bodyPr>
          <a:p>
            <a:r>
              <a:rPr lang="en-US" sz="2400"/>
              <a:t>3.</a:t>
            </a:r>
            <a:r>
              <a:rPr sz="2400"/>
              <a:t> </a:t>
            </a:r>
            <a:r>
              <a:rPr lang="en-US" sz="2400"/>
              <a:t>T</a:t>
            </a:r>
            <a:r>
              <a:rPr sz="2400"/>
              <a:t>he  Tang Dynasty</a:t>
            </a:r>
            <a:endParaRPr sz="2400"/>
          </a:p>
        </p:txBody>
      </p:sp>
      <p:sp>
        <p:nvSpPr>
          <p:cNvPr id="20" name="文本框 19"/>
          <p:cNvSpPr txBox="1"/>
          <p:nvPr/>
        </p:nvSpPr>
        <p:spPr>
          <a:xfrm>
            <a:off x="8364855" y="532130"/>
            <a:ext cx="3302000" cy="829945"/>
          </a:xfrm>
          <a:prstGeom prst="rect">
            <a:avLst/>
          </a:prstGeom>
          <a:noFill/>
        </p:spPr>
        <p:txBody>
          <a:bodyPr wrap="square" rtlCol="0" anchor="t">
            <a:spAutoFit/>
          </a:bodyPr>
          <a:p>
            <a:r>
              <a:rPr lang="en-US" altLang="zh-CN" sz="2400"/>
              <a:t>4. From </a:t>
            </a:r>
            <a:r>
              <a:rPr lang="zh-CN" altLang="en-US" sz="2400"/>
              <a:t>Northern </a:t>
            </a:r>
            <a:r>
              <a:rPr lang="en-US" altLang="zh-CN" sz="2400"/>
              <a:t>S</a:t>
            </a:r>
            <a:r>
              <a:rPr lang="zh-CN" altLang="en-US" sz="2400"/>
              <a:t>ong </a:t>
            </a:r>
            <a:r>
              <a:rPr lang="en-US" altLang="zh-CN" sz="2400"/>
              <a:t>D</a:t>
            </a:r>
            <a:r>
              <a:rPr lang="zh-CN" altLang="en-US" sz="2400"/>
              <a:t>ynasty</a:t>
            </a:r>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1" cstate="screen"/>
          <a:srcRect/>
          <a:stretch>
            <a:fillRect/>
          </a:stretch>
        </p:blipFill>
        <p:spPr>
          <a:xfrm>
            <a:off x="-185" y="4068147"/>
            <a:ext cx="12190280" cy="2789854"/>
          </a:xfrm>
          <a:prstGeom prst="rect">
            <a:avLst/>
          </a:prstGeom>
        </p:spPr>
      </p:pic>
      <p:sp>
        <p:nvSpPr>
          <p:cNvPr id="2" name="文本框 1"/>
          <p:cNvSpPr txBox="1"/>
          <p:nvPr/>
        </p:nvSpPr>
        <p:spPr>
          <a:xfrm>
            <a:off x="1191895" y="1791335"/>
            <a:ext cx="9860915" cy="1753235"/>
          </a:xfrm>
          <a:prstGeom prst="rect">
            <a:avLst/>
          </a:prstGeom>
          <a:noFill/>
        </p:spPr>
        <p:txBody>
          <a:bodyPr wrap="square" rtlCol="0" anchor="t">
            <a:spAutoFit/>
          </a:bodyPr>
          <a:p>
            <a:pPr marL="285750" indent="-285750" fontAlgn="auto">
              <a:lnSpc>
                <a:spcPct val="150000"/>
              </a:lnSpc>
              <a:buFont typeface="Wingdings" panose="05000000000000000000" charset="0"/>
              <a:buChar char="u"/>
            </a:pPr>
            <a:r>
              <a:rPr lang="zh-CN" altLang="en-US" sz="2400">
                <a:latin typeface="微软雅黑" panose="020B0503020204020204" pitchFamily="34" charset="-122"/>
                <a:ea typeface="微软雅黑" panose="020B0503020204020204" pitchFamily="34" charset="-122"/>
              </a:rPr>
              <a:t>The translators </a:t>
            </a:r>
            <a:r>
              <a:rPr lang="en-US" altLang="zh-CN" sz="2400">
                <a:latin typeface="微软雅黑" panose="020B0503020204020204" pitchFamily="34" charset="-122"/>
                <a:ea typeface="微软雅黑" panose="020B0503020204020204" pitchFamily="34" charset="-122"/>
              </a:rPr>
              <a:t>were</a:t>
            </a:r>
            <a:r>
              <a:rPr lang="zh-CN" altLang="en-US" sz="2400">
                <a:latin typeface="微软雅黑" panose="020B0503020204020204" pitchFamily="34" charset="-122"/>
                <a:ea typeface="微软雅黑" panose="020B0503020204020204" pitchFamily="34" charset="-122"/>
              </a:rPr>
              <a:t> mainly foreign monks</a:t>
            </a:r>
            <a:endParaRPr lang="zh-CN" altLang="en-US" sz="2400">
              <a:latin typeface="微软雅黑" panose="020B0503020204020204" pitchFamily="34" charset="-122"/>
              <a:ea typeface="微软雅黑" panose="020B0503020204020204" pitchFamily="34" charset="-122"/>
            </a:endParaRPr>
          </a:p>
          <a:p>
            <a:pPr marL="285750" indent="-285750" fontAlgn="auto">
              <a:lnSpc>
                <a:spcPct val="150000"/>
              </a:lnSpc>
              <a:buFont typeface="Wingdings" panose="05000000000000000000" charset="0"/>
              <a:buChar char="u"/>
            </a:pPr>
            <a:r>
              <a:rPr lang="zh-CN" altLang="en-US" sz="2400">
                <a:latin typeface="微软雅黑" panose="020B0503020204020204" pitchFamily="34" charset="-122"/>
                <a:ea typeface="微软雅黑" panose="020B0503020204020204" pitchFamily="34" charset="-122"/>
              </a:rPr>
              <a:t>Translation tend</a:t>
            </a:r>
            <a:r>
              <a:rPr lang="en-US" altLang="zh-CN" sz="2400">
                <a:latin typeface="微软雅黑" panose="020B0503020204020204" pitchFamily="34" charset="-122"/>
                <a:ea typeface="微软雅黑" panose="020B0503020204020204" pitchFamily="34" charset="-122"/>
              </a:rPr>
              <a:t>ed</a:t>
            </a:r>
            <a:r>
              <a:rPr lang="zh-CN" altLang="en-US" sz="2400">
                <a:latin typeface="微软雅黑" panose="020B0503020204020204" pitchFamily="34" charset="-122"/>
                <a:ea typeface="微软雅黑" panose="020B0503020204020204" pitchFamily="34" charset="-122"/>
              </a:rPr>
              <a:t> to be literal</a:t>
            </a:r>
            <a:endParaRPr lang="zh-CN" altLang="en-US" sz="2400">
              <a:latin typeface="微软雅黑" panose="020B0503020204020204" pitchFamily="34" charset="-122"/>
              <a:ea typeface="微软雅黑" panose="020B0503020204020204" pitchFamily="34" charset="-122"/>
            </a:endParaRPr>
          </a:p>
          <a:p>
            <a:pPr marL="285750" indent="-285750" fontAlgn="auto">
              <a:lnSpc>
                <a:spcPct val="150000"/>
              </a:lnSpc>
              <a:buFont typeface="Wingdings" panose="05000000000000000000" charset="0"/>
              <a:buChar char="u"/>
            </a:pPr>
            <a:r>
              <a:rPr lang="zh-CN" altLang="en-US" sz="2400">
                <a:latin typeface="微软雅黑" panose="020B0503020204020204" pitchFamily="34" charset="-122"/>
                <a:ea typeface="微软雅黑" panose="020B0503020204020204" pitchFamily="34" charset="-122"/>
              </a:rPr>
              <a:t>The translation was not supported by the government</a:t>
            </a:r>
            <a:endParaRPr lang="zh-CN" altLang="en-US" sz="2400">
              <a:latin typeface="微软雅黑" panose="020B0503020204020204" pitchFamily="34" charset="-122"/>
              <a:ea typeface="微软雅黑" panose="020B0503020204020204" pitchFamily="34" charset="-122"/>
            </a:endParaRPr>
          </a:p>
        </p:txBody>
      </p:sp>
      <p:sp>
        <p:nvSpPr>
          <p:cNvPr id="3" name="文本框 2"/>
          <p:cNvSpPr txBox="1"/>
          <p:nvPr/>
        </p:nvSpPr>
        <p:spPr>
          <a:xfrm>
            <a:off x="857250" y="1186815"/>
            <a:ext cx="7206615" cy="460375"/>
          </a:xfrm>
          <a:prstGeom prst="rect">
            <a:avLst/>
          </a:prstGeom>
          <a:noFill/>
        </p:spPr>
        <p:txBody>
          <a:bodyPr wrap="square" rtlCol="0" anchor="t">
            <a:spAutoFit/>
          </a:bodyPr>
          <a:p>
            <a:r>
              <a:rPr lang="en-US" altLang="zh-CN" sz="2400" b="1">
                <a:latin typeface="Segoe UI Light" panose="020B0502040204020203" charset="0"/>
                <a:cs typeface="Segoe UI Light" panose="020B0502040204020203" charset="0"/>
              </a:rPr>
              <a:t>Some</a:t>
            </a:r>
            <a:r>
              <a:rPr lang="zh-CN" altLang="en-US" sz="2400" b="1">
                <a:latin typeface="Segoe UI Light" panose="020B0502040204020203" charset="0"/>
                <a:cs typeface="Segoe UI Light" panose="020B0502040204020203" charset="0"/>
              </a:rPr>
              <a:t> characteristics of translation in this period</a:t>
            </a:r>
            <a:r>
              <a:rPr lang="en-US" altLang="zh-CN" sz="2400" b="1">
                <a:latin typeface="Segoe UI Light" panose="020B0502040204020203" charset="0"/>
                <a:cs typeface="Segoe UI Light" panose="020B0502040204020203" charset="0"/>
              </a:rPr>
              <a:t> </a:t>
            </a:r>
            <a:r>
              <a:rPr lang="zh-CN" altLang="en-US" sz="2400" b="1">
                <a:latin typeface="Segoe UI Light" panose="020B0502040204020203" charset="0"/>
                <a:cs typeface="Segoe UI Light" panose="020B0502040204020203" charset="0"/>
              </a:rPr>
              <a:t>:</a:t>
            </a:r>
            <a:endParaRPr lang="zh-CN" altLang="en-US" sz="2400" b="1">
              <a:latin typeface="Segoe UI Light" panose="020B0502040204020203" charset="0"/>
              <a:cs typeface="Segoe UI Light" panose="020B0502040204020203" charset="0"/>
            </a:endParaRPr>
          </a:p>
        </p:txBody>
      </p:sp>
      <p:sp>
        <p:nvSpPr>
          <p:cNvPr id="5" name="文本框 4"/>
          <p:cNvSpPr txBox="1"/>
          <p:nvPr/>
        </p:nvSpPr>
        <p:spPr>
          <a:xfrm>
            <a:off x="360680" y="236855"/>
            <a:ext cx="8731250" cy="583565"/>
          </a:xfrm>
          <a:prstGeom prst="rect">
            <a:avLst/>
          </a:prstGeom>
          <a:noFill/>
        </p:spPr>
        <p:txBody>
          <a:bodyPr wrap="none" rtlCol="0" anchor="t">
            <a:spAutoFit/>
          </a:bodyPr>
          <a:p>
            <a:r>
              <a:rPr lang="en-US" sz="3200">
                <a:latin typeface="Times New Roman" panose="02020603050405020304" charset="0"/>
                <a:cs typeface="Times New Roman" panose="02020603050405020304" charset="0"/>
                <a:sym typeface="+mn-ea"/>
              </a:rPr>
              <a:t>1. </a:t>
            </a:r>
            <a:r>
              <a:rPr sz="3200">
                <a:latin typeface="Times New Roman" panose="02020603050405020304" charset="0"/>
                <a:cs typeface="Times New Roman" panose="02020603050405020304" charset="0"/>
                <a:sym typeface="+mn-ea"/>
              </a:rPr>
              <a:t>From eastern Han dynasty to Western Jin Dynasty</a:t>
            </a:r>
            <a:endParaRPr lang="zh-CN" altLang="en-US" sz="32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cstate="screen"/>
          <a:srcRect/>
          <a:stretch>
            <a:fillRect/>
          </a:stretch>
        </p:blipFill>
        <p:spPr>
          <a:xfrm>
            <a:off x="-148591" y="4905299"/>
            <a:ext cx="12190281" cy="3498979"/>
          </a:xfrm>
          <a:prstGeom prst="rect">
            <a:avLst/>
          </a:prstGeom>
        </p:spPr>
      </p:pic>
      <p:sp>
        <p:nvSpPr>
          <p:cNvPr id="2" name="文本框 1"/>
          <p:cNvSpPr txBox="1"/>
          <p:nvPr/>
        </p:nvSpPr>
        <p:spPr>
          <a:xfrm>
            <a:off x="269875" y="259715"/>
            <a:ext cx="8799195" cy="583565"/>
          </a:xfrm>
          <a:prstGeom prst="rect">
            <a:avLst/>
          </a:prstGeom>
          <a:noFill/>
        </p:spPr>
        <p:txBody>
          <a:bodyPr wrap="none" rtlCol="0" anchor="t">
            <a:spAutoFit/>
          </a:bodyPr>
          <a:p>
            <a:r>
              <a:rPr lang="en-US" sz="3200">
                <a:latin typeface="Times New Roman" panose="02020603050405020304" charset="0"/>
                <a:cs typeface="Times New Roman" panose="02020603050405020304" charset="0"/>
                <a:sym typeface="+mn-ea"/>
              </a:rPr>
              <a:t>1. </a:t>
            </a:r>
            <a:r>
              <a:rPr sz="3200">
                <a:latin typeface="Times New Roman" panose="02020603050405020304" charset="0"/>
                <a:cs typeface="Times New Roman" panose="02020603050405020304" charset="0"/>
                <a:sym typeface="+mn-ea"/>
              </a:rPr>
              <a:t>From eastern Han dynasty to Western Jin Dynasty</a:t>
            </a:r>
            <a:r>
              <a:rPr lang="zh-CN" altLang="en-US">
                <a:sym typeface="+mn-ea"/>
              </a:rPr>
              <a:t> </a:t>
            </a:r>
            <a:endParaRPr lang="zh-CN" altLang="en-US"/>
          </a:p>
        </p:txBody>
      </p:sp>
      <p:pic>
        <p:nvPicPr>
          <p:cNvPr id="100" name="图片 99"/>
          <p:cNvPicPr/>
          <p:nvPr/>
        </p:nvPicPr>
        <p:blipFill>
          <a:blip r:embed="rId2"/>
          <a:stretch>
            <a:fillRect/>
          </a:stretch>
        </p:blipFill>
        <p:spPr>
          <a:xfrm>
            <a:off x="555625" y="1442085"/>
            <a:ext cx="2316480" cy="2286000"/>
          </a:xfrm>
          <a:prstGeom prst="rect">
            <a:avLst/>
          </a:prstGeom>
          <a:noFill/>
          <a:ln w="9525">
            <a:noFill/>
          </a:ln>
        </p:spPr>
      </p:pic>
      <p:sp>
        <p:nvSpPr>
          <p:cNvPr id="3" name="文本框 2"/>
          <p:cNvSpPr txBox="1"/>
          <p:nvPr/>
        </p:nvSpPr>
        <p:spPr>
          <a:xfrm>
            <a:off x="3253105" y="1172210"/>
            <a:ext cx="8788400" cy="7232015"/>
          </a:xfrm>
          <a:prstGeom prst="rect">
            <a:avLst/>
          </a:prstGeom>
          <a:noFill/>
        </p:spPr>
        <p:txBody>
          <a:bodyPr wrap="square" rtlCol="0" anchor="t">
            <a:spAutoFit/>
          </a:bodyPr>
          <a:p>
            <a:pPr indent="0">
              <a:buFont typeface="Wingdings" panose="05000000000000000000" charset="0"/>
              <a:buNone/>
            </a:pPr>
            <a:r>
              <a:rPr lang="en-US" altLang="zh-CN" sz="2800" b="1"/>
              <a:t>An Shigao</a:t>
            </a:r>
            <a:r>
              <a:rPr lang="zh-CN" altLang="en-US" sz="2400">
                <a:latin typeface="华文仿宋" panose="02010600040101010101" charset="-122"/>
                <a:ea typeface="华文仿宋" panose="02010600040101010101" charset="-122"/>
              </a:rPr>
              <a:t>（安世高）</a:t>
            </a:r>
            <a:endParaRPr lang="en-US" altLang="zh-CN" sz="2800" b="1"/>
          </a:p>
          <a:p>
            <a:pPr indent="0">
              <a:buFont typeface="Wingdings" panose="05000000000000000000" charset="0"/>
              <a:buNone/>
            </a:pPr>
            <a:endParaRPr lang="zh-CN" altLang="en-US" sz="2800"/>
          </a:p>
          <a:p>
            <a:pPr marL="285750" indent="-285750">
              <a:buFont typeface="Wingdings" panose="05000000000000000000" charset="0"/>
              <a:buChar char="l"/>
            </a:pPr>
            <a:r>
              <a:rPr lang="zh-CN" altLang="en-US" sz="2000"/>
              <a:t>The founder of Chinese Buddhist translation</a:t>
            </a:r>
            <a:endParaRPr lang="zh-CN" altLang="en-US" sz="2000"/>
          </a:p>
          <a:p>
            <a:pPr marL="285750" indent="-285750">
              <a:buFont typeface="Wingdings" panose="05000000000000000000" charset="0"/>
              <a:buChar char="l"/>
            </a:pPr>
            <a:endParaRPr lang="zh-CN" altLang="en-US" sz="2000"/>
          </a:p>
          <a:p>
            <a:pPr marL="285750" indent="-285750">
              <a:buFont typeface="Wingdings" panose="05000000000000000000" charset="0"/>
              <a:buChar char="l"/>
            </a:pPr>
            <a:r>
              <a:rPr lang="en-US" altLang="zh-CN" sz="2000"/>
              <a:t>Literal translation</a:t>
            </a:r>
            <a:endParaRPr lang="en-US" altLang="zh-CN" sz="2000"/>
          </a:p>
          <a:p>
            <a:pPr marL="285750" indent="-285750">
              <a:buFont typeface="Wingdings" panose="05000000000000000000" charset="0"/>
              <a:buChar char="l"/>
            </a:pPr>
            <a:endParaRPr lang="en-US" altLang="zh-CN" sz="2000"/>
          </a:p>
          <a:p>
            <a:pPr marL="285750" indent="-285750">
              <a:buFont typeface="Wingdings" panose="05000000000000000000" charset="0"/>
              <a:buChar char="l"/>
            </a:pPr>
            <a:r>
              <a:rPr lang="en-US" altLang="zh-CN" sz="2000" i="1"/>
              <a:t>An Ban Shou Yi Jing </a:t>
            </a:r>
            <a:r>
              <a:rPr lang="zh-CN" altLang="en-US" sz="2000">
                <a:latin typeface="微软雅黑" panose="020B0503020204020204" pitchFamily="34" charset="-122"/>
                <a:ea typeface="微软雅黑" panose="020B0503020204020204" pitchFamily="34" charset="-122"/>
              </a:rPr>
              <a:t>（《安般守意经》）</a:t>
            </a:r>
            <a:endParaRPr lang="en-US" altLang="zh-CN" sz="2000" i="1"/>
          </a:p>
          <a:p>
            <a:pPr marL="285750" indent="-285750">
              <a:buFont typeface="Wingdings" panose="05000000000000000000" charset="0"/>
              <a:buChar char="l"/>
            </a:pPr>
            <a:endParaRPr lang="en-US" altLang="zh-CN" sz="2000"/>
          </a:p>
          <a:p>
            <a:pPr marL="285750" indent="-285750">
              <a:buFont typeface="Wingdings" panose="05000000000000000000" charset="0"/>
              <a:buChar char="l"/>
            </a:pPr>
            <a:endParaRPr lang="zh-CN" altLang="en-US" sz="2000"/>
          </a:p>
          <a:p>
            <a:pPr indent="0">
              <a:buFont typeface="Wingdings" panose="05000000000000000000" charset="0"/>
              <a:buNone/>
            </a:pPr>
            <a:r>
              <a:rPr lang="en-US" altLang="zh-CN" sz="2800" b="1">
                <a:latin typeface="微软雅黑" panose="020B0503020204020204" pitchFamily="34" charset="-122"/>
                <a:ea typeface="微软雅黑" panose="020B0503020204020204" pitchFamily="34" charset="-122"/>
              </a:rPr>
              <a:t>Zhi Qian</a:t>
            </a:r>
            <a:r>
              <a:rPr lang="zh-CN" altLang="en-US" sz="2400">
                <a:latin typeface="华文仿宋" panose="02010600040101010101" charset="-122"/>
                <a:ea typeface="华文仿宋" panose="02010600040101010101" charset="-122"/>
              </a:rPr>
              <a:t>（支谦）</a:t>
            </a:r>
            <a:endParaRPr lang="zh-CN" altLang="en-US" sz="2800" b="1">
              <a:latin typeface="微软雅黑" panose="020B0503020204020204" pitchFamily="34" charset="-122"/>
              <a:ea typeface="微软雅黑" panose="020B0503020204020204" pitchFamily="34" charset="-122"/>
            </a:endParaRPr>
          </a:p>
          <a:p>
            <a:pPr marL="285750" indent="-285750">
              <a:buFont typeface="Wingdings" panose="05000000000000000000" charset="0"/>
              <a:buChar char="l"/>
            </a:pPr>
            <a:endParaRPr lang="zh-CN" altLang="en-US" sz="2000"/>
          </a:p>
          <a:p>
            <a:pPr marL="285750" indent="-285750">
              <a:buFont typeface="Wingdings" panose="05000000000000000000" charset="0"/>
              <a:buChar char="l"/>
            </a:pPr>
            <a:r>
              <a:rPr lang="en-US" altLang="zh-CN" sz="2000"/>
              <a:t>tried to translate</a:t>
            </a:r>
            <a:r>
              <a:rPr lang="zh-CN" altLang="en-US" sz="2000"/>
              <a:t> more concise</a:t>
            </a:r>
            <a:r>
              <a:rPr lang="en-US" altLang="zh-CN" sz="2000"/>
              <a:t>ly</a:t>
            </a:r>
            <a:r>
              <a:rPr lang="zh-CN" altLang="en-US" sz="2000"/>
              <a:t> and reduce transliteration</a:t>
            </a:r>
            <a:endParaRPr lang="zh-CN" altLang="en-US" sz="2000"/>
          </a:p>
          <a:p>
            <a:pPr marL="285750" indent="-285750">
              <a:buFont typeface="Wingdings" panose="05000000000000000000" charset="0"/>
              <a:buChar char="l"/>
            </a:pPr>
            <a:endParaRPr lang="zh-CN" altLang="en-US" sz="2000"/>
          </a:p>
          <a:p>
            <a:pPr marL="285750" indent="-285750">
              <a:buFont typeface="Wingdings" panose="05000000000000000000" charset="0"/>
              <a:buChar char="l"/>
            </a:pPr>
            <a:r>
              <a:rPr lang="zh-CN" altLang="en-US" sz="2000">
                <a:sym typeface="+mn-ea"/>
              </a:rPr>
              <a:t>the dispute of Wen and Zhi</a:t>
            </a:r>
            <a:endParaRPr lang="zh-CN" altLang="en-US" sz="2000"/>
          </a:p>
          <a:p>
            <a:pPr marL="285750" indent="-285750">
              <a:buFont typeface="Wingdings" panose="05000000000000000000" charset="0"/>
              <a:buChar char="l"/>
            </a:pPr>
            <a:r>
              <a:rPr lang="zh-CN" altLang="en-US" sz="2000">
                <a:sym typeface="+mn-ea"/>
              </a:rPr>
              <a:t> (Wen refers to free translation and Zhi refers to literal translation)</a:t>
            </a:r>
            <a:endParaRPr lang="zh-CN" altLang="en-US" sz="2000"/>
          </a:p>
          <a:p>
            <a:pPr marL="285750" indent="-285750">
              <a:buFont typeface="Wingdings" panose="05000000000000000000" charset="0"/>
              <a:buChar char="l"/>
            </a:pPr>
            <a:endParaRPr lang="zh-CN" altLang="en-US" sz="2000"/>
          </a:p>
          <a:p>
            <a:pPr marL="285750" indent="-285750">
              <a:buFont typeface="Wingdings" panose="05000000000000000000" charset="0"/>
              <a:buChar char="l"/>
            </a:pPr>
            <a:endParaRPr lang="zh-CN" altLang="en-US" sz="2000"/>
          </a:p>
          <a:p>
            <a:pPr marL="285750" indent="-285750">
              <a:buFont typeface="Wingdings" panose="05000000000000000000" charset="0"/>
              <a:buChar char="l"/>
            </a:pPr>
            <a:endParaRPr lang="zh-CN" altLang="en-US" sz="2000"/>
          </a:p>
          <a:p>
            <a:pPr marL="285750" indent="-285750">
              <a:buFont typeface="Wingdings" panose="05000000000000000000" charset="0"/>
              <a:buChar char="l"/>
            </a:pPr>
            <a:endParaRPr lang="zh-CN" altLang="en-US" sz="2000"/>
          </a:p>
          <a:p>
            <a:pPr marL="285750" indent="-285750">
              <a:buFont typeface="Wingdings" panose="05000000000000000000" charset="0"/>
              <a:buChar char="l"/>
            </a:pPr>
            <a:endParaRPr lang="zh-CN" altLang="en-US" sz="2000"/>
          </a:p>
          <a:p>
            <a:pPr marL="285750" indent="-285750">
              <a:buFont typeface="Wingdings" panose="05000000000000000000" charset="0"/>
              <a:buChar char="l"/>
            </a:pPr>
            <a:endParaRPr lang="zh-CN" altLang="en-US" sz="2000"/>
          </a:p>
          <a:p>
            <a:pPr marL="285750" indent="-285750">
              <a:buFont typeface="Wingdings" panose="05000000000000000000" charset="0"/>
              <a:buChar char="l"/>
            </a:pPr>
            <a:endParaRPr lang="zh-CN" altLang="en-US" sz="2000"/>
          </a:p>
        </p:txBody>
      </p:sp>
      <p:pic>
        <p:nvPicPr>
          <p:cNvPr id="101" name="图片 100"/>
          <p:cNvPicPr/>
          <p:nvPr/>
        </p:nvPicPr>
        <p:blipFill>
          <a:blip r:embed="rId3"/>
          <a:stretch>
            <a:fillRect/>
          </a:stretch>
        </p:blipFill>
        <p:spPr>
          <a:xfrm>
            <a:off x="555625" y="4326890"/>
            <a:ext cx="2317115" cy="223837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screen"/>
          <a:srcRect/>
          <a:stretch>
            <a:fillRect/>
          </a:stretch>
        </p:blipFill>
        <p:spPr>
          <a:xfrm>
            <a:off x="-115571" y="5518709"/>
            <a:ext cx="12190281" cy="3498979"/>
          </a:xfrm>
          <a:prstGeom prst="rect">
            <a:avLst/>
          </a:prstGeom>
        </p:spPr>
      </p:pic>
      <p:sp>
        <p:nvSpPr>
          <p:cNvPr id="7" name="文本框 6"/>
          <p:cNvSpPr txBox="1"/>
          <p:nvPr/>
        </p:nvSpPr>
        <p:spPr>
          <a:xfrm>
            <a:off x="1776095" y="140970"/>
            <a:ext cx="8406765" cy="583565"/>
          </a:xfrm>
          <a:prstGeom prst="rect">
            <a:avLst/>
          </a:prstGeom>
          <a:noFill/>
        </p:spPr>
        <p:txBody>
          <a:bodyPr wrap="none" rtlCol="0" anchor="t">
            <a:spAutoFit/>
          </a:bodyPr>
          <a:p>
            <a:r>
              <a:rPr lang="en-US" altLang="zh-CN" sz="3200">
                <a:sym typeface="+mn-ea"/>
              </a:rPr>
              <a:t>2. From </a:t>
            </a:r>
            <a:r>
              <a:rPr lang="zh-CN" altLang="en-US" sz="3200">
                <a:sym typeface="+mn-ea"/>
              </a:rPr>
              <a:t>Eastern Jin Dynasty to Sui Dynasty</a:t>
            </a:r>
            <a:endParaRPr lang="zh-CN" altLang="en-US" sz="3200"/>
          </a:p>
        </p:txBody>
      </p:sp>
      <p:sp>
        <p:nvSpPr>
          <p:cNvPr id="100" name="文本框 99"/>
          <p:cNvSpPr txBox="1"/>
          <p:nvPr/>
        </p:nvSpPr>
        <p:spPr>
          <a:xfrm>
            <a:off x="4265930" y="948690"/>
            <a:ext cx="7146290" cy="2368550"/>
          </a:xfrm>
          <a:prstGeom prst="rect">
            <a:avLst/>
          </a:prstGeom>
          <a:noFill/>
          <a:ln w="9525">
            <a:noFill/>
          </a:ln>
        </p:spPr>
        <p:txBody>
          <a:bodyPr wrap="square">
            <a:spAutoFit/>
          </a:bodyPr>
          <a:p>
            <a:pPr indent="0">
              <a:buFont typeface="Wingdings" panose="05000000000000000000" charset="0"/>
              <a:buNone/>
            </a:pPr>
            <a:r>
              <a:rPr lang="en-US" sz="2800" b="1">
                <a:latin typeface="Times New Roman" panose="02020603050405020304" charset="0"/>
                <a:ea typeface="华文仿宋" panose="02010600040101010101" charset="-122"/>
                <a:cs typeface="Times New Roman" panose="02020603050405020304" charset="0"/>
              </a:rPr>
              <a:t>Kumarajiva</a:t>
            </a:r>
            <a:r>
              <a:rPr lang="zh-CN" altLang="en-US" sz="2400">
                <a:latin typeface="Times New Roman" panose="02020603050405020304" charset="0"/>
                <a:ea typeface="华文仿宋" panose="02010600040101010101" charset="-122"/>
                <a:cs typeface="Times New Roman" panose="02020603050405020304" charset="0"/>
              </a:rPr>
              <a:t>（鸠摩罗什）</a:t>
            </a:r>
            <a:r>
              <a:rPr lang="zh-CN" altLang="en-US" sz="2400">
                <a:latin typeface="华文仿宋" panose="02010600040101010101" charset="-122"/>
                <a:ea typeface="华文仿宋" panose="02010600040101010101" charset="-122"/>
                <a:cs typeface="华文仿宋" panose="02010600040101010101" charset="-122"/>
              </a:rPr>
              <a:t>（</a:t>
            </a:r>
            <a:r>
              <a:rPr lang="en-US" altLang="zh-CN" sz="2400">
                <a:latin typeface="华文仿宋" panose="02010600040101010101" charset="-122"/>
                <a:ea typeface="华文仿宋" panose="02010600040101010101" charset="-122"/>
                <a:cs typeface="华文仿宋" panose="02010600040101010101" charset="-122"/>
              </a:rPr>
              <a:t>343-413</a:t>
            </a:r>
            <a:r>
              <a:rPr lang="zh-CN" altLang="en-US" sz="2400">
                <a:latin typeface="华文仿宋" panose="02010600040101010101" charset="-122"/>
                <a:ea typeface="华文仿宋" panose="02010600040101010101" charset="-122"/>
                <a:cs typeface="华文仿宋" panose="02010600040101010101" charset="-122"/>
              </a:rPr>
              <a:t>）</a:t>
            </a:r>
            <a:endParaRPr lang="en-US" sz="3200" b="1">
              <a:latin typeface="Times New Roman" panose="02020603050405020304" charset="0"/>
              <a:ea typeface="华文仿宋" panose="02010600040101010101" charset="-122"/>
              <a:cs typeface="Times New Roman" panose="02020603050405020304" charset="0"/>
            </a:endParaRPr>
          </a:p>
          <a:p>
            <a:pPr marL="342900" indent="-342900">
              <a:buFont typeface="Wingdings" panose="05000000000000000000" charset="0"/>
              <a:buChar char="l"/>
            </a:pPr>
            <a:endParaRPr lang="en-US" sz="2400" b="0">
              <a:latin typeface="华文仿宋" panose="02010600040101010101" charset="-122"/>
              <a:ea typeface="华文仿宋" panose="02010600040101010101" charset="-122"/>
            </a:endParaRPr>
          </a:p>
          <a:p>
            <a:pPr marL="342900" indent="-342900">
              <a:buFont typeface="Wingdings" panose="05000000000000000000" charset="0"/>
              <a:buChar char="l"/>
            </a:pPr>
            <a:r>
              <a:rPr lang="en-US" sz="2400" b="0">
                <a:latin typeface="Times New Roman" panose="02020603050405020304" charset="0"/>
                <a:ea typeface="华文仿宋" panose="02010600040101010101" charset="-122"/>
                <a:cs typeface="Times New Roman" panose="02020603050405020304" charset="0"/>
              </a:rPr>
              <a:t>Foreign monk</a:t>
            </a:r>
            <a:endParaRPr lang="en-US" sz="2400" b="0">
              <a:latin typeface="Times New Roman" panose="02020603050405020304" charset="0"/>
              <a:ea typeface="华文仿宋" panose="02010600040101010101" charset="-122"/>
              <a:cs typeface="Times New Roman" panose="02020603050405020304" charset="0"/>
            </a:endParaRPr>
          </a:p>
          <a:p>
            <a:pPr marL="342900" indent="-342900">
              <a:buFont typeface="Wingdings" panose="05000000000000000000" charset="0"/>
              <a:buChar char="l"/>
            </a:pPr>
            <a:r>
              <a:rPr lang="en-US" sz="2400" b="0">
                <a:latin typeface="Times New Roman" panose="02020603050405020304" charset="0"/>
                <a:ea typeface="华文仿宋" panose="02010600040101010101" charset="-122"/>
                <a:cs typeface="Times New Roman" panose="02020603050405020304" charset="0"/>
              </a:rPr>
              <a:t>Free translation</a:t>
            </a:r>
            <a:endParaRPr lang="en-US" sz="2400" b="0">
              <a:latin typeface="Times New Roman" panose="02020603050405020304" charset="0"/>
              <a:ea typeface="华文仿宋" panose="02010600040101010101" charset="-122"/>
              <a:cs typeface="Times New Roman" panose="02020603050405020304" charset="0"/>
            </a:endParaRPr>
          </a:p>
          <a:p>
            <a:pPr marL="342900" indent="-342900">
              <a:buFont typeface="Wingdings" panose="05000000000000000000" charset="0"/>
              <a:buChar char="l"/>
            </a:pPr>
            <a:r>
              <a:rPr lang="en-US" sz="2400" b="0">
                <a:latin typeface="Times New Roman" panose="02020603050405020304" charset="0"/>
                <a:ea typeface="华文仿宋" panose="02010600040101010101" charset="-122"/>
                <a:cs typeface="Times New Roman" panose="02020603050405020304" charset="0"/>
              </a:rPr>
              <a:t>On the premise of not violating the general idea of the original text, there is no need to stick to the form</a:t>
            </a:r>
            <a:endParaRPr lang="zh-CN" altLang="en-US" sz="2400">
              <a:latin typeface="Times New Roman" panose="02020603050405020304" charset="0"/>
              <a:ea typeface="华文仿宋" panose="02010600040101010101" charset="-122"/>
              <a:cs typeface="Times New Roman" panose="02020603050405020304" charset="0"/>
            </a:endParaRPr>
          </a:p>
        </p:txBody>
      </p:sp>
      <p:pic>
        <p:nvPicPr>
          <p:cNvPr id="2" name="图片 1"/>
          <p:cNvPicPr/>
          <p:nvPr/>
        </p:nvPicPr>
        <p:blipFill>
          <a:blip r:embed="rId2"/>
          <a:stretch>
            <a:fillRect/>
          </a:stretch>
        </p:blipFill>
        <p:spPr>
          <a:xfrm>
            <a:off x="117475" y="948690"/>
            <a:ext cx="3776345" cy="2505710"/>
          </a:xfrm>
          <a:prstGeom prst="rect">
            <a:avLst/>
          </a:prstGeom>
          <a:noFill/>
          <a:ln w="9525">
            <a:noFill/>
          </a:ln>
        </p:spPr>
      </p:pic>
      <p:pic>
        <p:nvPicPr>
          <p:cNvPr id="101" name="图片 100"/>
          <p:cNvPicPr/>
          <p:nvPr/>
        </p:nvPicPr>
        <p:blipFill>
          <a:blip r:embed="rId3"/>
          <a:stretch>
            <a:fillRect/>
          </a:stretch>
        </p:blipFill>
        <p:spPr>
          <a:xfrm>
            <a:off x="412750" y="3678555"/>
            <a:ext cx="3481070" cy="3437890"/>
          </a:xfrm>
          <a:prstGeom prst="rect">
            <a:avLst/>
          </a:prstGeom>
          <a:noFill/>
          <a:ln w="9525">
            <a:noFill/>
          </a:ln>
        </p:spPr>
      </p:pic>
      <p:sp>
        <p:nvSpPr>
          <p:cNvPr id="3" name="文本框 2"/>
          <p:cNvSpPr txBox="1"/>
          <p:nvPr/>
        </p:nvSpPr>
        <p:spPr>
          <a:xfrm>
            <a:off x="4265295" y="3771900"/>
            <a:ext cx="7808595" cy="2368550"/>
          </a:xfrm>
          <a:prstGeom prst="rect">
            <a:avLst/>
          </a:prstGeom>
          <a:noFill/>
        </p:spPr>
        <p:txBody>
          <a:bodyPr wrap="square" rtlCol="0">
            <a:spAutoFit/>
          </a:bodyPr>
          <a:p>
            <a:pPr indent="0">
              <a:buFont typeface="Wingdings" panose="05000000000000000000" charset="0"/>
              <a:buNone/>
            </a:pPr>
            <a:r>
              <a:rPr lang="en-US" altLang="zh-CN" sz="2800" b="1">
                <a:latin typeface="Times New Roman" panose="02020603050405020304" charset="0"/>
                <a:cs typeface="Times New Roman" panose="02020603050405020304" charset="0"/>
              </a:rPr>
              <a:t>Dao An</a:t>
            </a:r>
            <a:r>
              <a:rPr lang="zh-CN" altLang="en-US" sz="2400">
                <a:latin typeface="华文仿宋" panose="02010600040101010101" charset="-122"/>
                <a:ea typeface="华文仿宋" panose="02010600040101010101" charset="-122"/>
                <a:cs typeface="Times New Roman" panose="02020603050405020304" charset="0"/>
              </a:rPr>
              <a:t>（道安）（</a:t>
            </a:r>
            <a:r>
              <a:rPr lang="en-US" altLang="zh-CN" sz="2400">
                <a:latin typeface="华文仿宋" panose="02010600040101010101" charset="-122"/>
                <a:ea typeface="华文仿宋" panose="02010600040101010101" charset="-122"/>
                <a:cs typeface="Times New Roman" panose="02020603050405020304" charset="0"/>
              </a:rPr>
              <a:t>312-385</a:t>
            </a:r>
            <a:r>
              <a:rPr lang="zh-CN" altLang="en-US" sz="2400">
                <a:latin typeface="华文仿宋" panose="02010600040101010101" charset="-122"/>
                <a:ea typeface="华文仿宋" panose="02010600040101010101" charset="-122"/>
                <a:cs typeface="Times New Roman" panose="02020603050405020304" charset="0"/>
              </a:rPr>
              <a:t>）</a:t>
            </a:r>
            <a:endParaRPr lang="zh-CN" altLang="en-US" sz="2400">
              <a:latin typeface="华文仿宋" panose="02010600040101010101" charset="-122"/>
              <a:ea typeface="华文仿宋" panose="02010600040101010101" charset="-122"/>
              <a:cs typeface="Times New Roman" panose="02020603050405020304" charset="0"/>
            </a:endParaRPr>
          </a:p>
          <a:p>
            <a:pPr marL="285750" indent="-285750">
              <a:buFont typeface="Wingdings" panose="05000000000000000000" charset="0"/>
              <a:buChar char="l"/>
            </a:pPr>
            <a:endParaRPr lang="zh-CN" altLang="en-US" sz="2400">
              <a:latin typeface="Times New Roman" panose="02020603050405020304" charset="0"/>
              <a:ea typeface="华文仿宋" panose="02010600040101010101" charset="-122"/>
              <a:cs typeface="Times New Roman" panose="02020603050405020304" charset="0"/>
            </a:endParaRPr>
          </a:p>
          <a:p>
            <a:pPr marL="285750" indent="-285750">
              <a:buFont typeface="Wingdings" panose="05000000000000000000" charset="0"/>
              <a:buChar char="l"/>
            </a:pPr>
            <a:r>
              <a:rPr lang="en-US" altLang="zh-CN" sz="2400">
                <a:latin typeface="Times New Roman" panose="02020603050405020304" charset="0"/>
                <a:ea typeface="华文仿宋" panose="02010600040101010101" charset="-122"/>
                <a:cs typeface="Times New Roman" panose="02020603050405020304" charset="0"/>
              </a:rPr>
              <a:t>T</a:t>
            </a:r>
            <a:r>
              <a:rPr lang="zh-CN" altLang="en-US" sz="2400">
                <a:latin typeface="Times New Roman" panose="02020603050405020304" charset="0"/>
                <a:ea typeface="华文仿宋" panose="02010600040101010101" charset="-122"/>
                <a:cs typeface="Times New Roman" panose="02020603050405020304" charset="0"/>
              </a:rPr>
              <a:t>he pioneer of systematic arrangement and compilation of Buddhist sutras in The history of Chinese Buddhism</a:t>
            </a:r>
            <a:endParaRPr lang="zh-CN" altLang="en-US" sz="2400">
              <a:latin typeface="Times New Roman" panose="02020603050405020304" charset="0"/>
              <a:ea typeface="华文仿宋" panose="02010600040101010101" charset="-122"/>
              <a:cs typeface="Times New Roman" panose="02020603050405020304" charset="0"/>
            </a:endParaRPr>
          </a:p>
          <a:p>
            <a:pPr marL="285750" indent="-285750">
              <a:buFont typeface="Wingdings" panose="05000000000000000000" charset="0"/>
              <a:buChar char="l"/>
            </a:pPr>
            <a:r>
              <a:rPr lang="zh-CN" altLang="en-US" sz="2400">
                <a:latin typeface="Times New Roman" panose="02020603050405020304" charset="0"/>
                <a:ea typeface="华文仿宋" panose="02010600040101010101" charset="-122"/>
                <a:cs typeface="Times New Roman" panose="02020603050405020304" charset="0"/>
              </a:rPr>
              <a:t>Five Losses of Source Text and Three Difficulties in Translation</a:t>
            </a:r>
            <a:endParaRPr lang="zh-CN" altLang="en-US" sz="2400">
              <a:latin typeface="Times New Roman" panose="02020603050405020304" charset="0"/>
              <a:ea typeface="华文仿宋" panose="02010600040101010101" charset="-122"/>
              <a:cs typeface="Times New Roman" panose="02020603050405020304" charset="0"/>
            </a:endParaRPr>
          </a:p>
        </p:txBody>
      </p:sp>
      <p:pic>
        <p:nvPicPr>
          <p:cNvPr id="4" name="图片 3"/>
          <p:cNvPicPr>
            <a:picLocks noChangeAspect="1"/>
          </p:cNvPicPr>
          <p:nvPr/>
        </p:nvPicPr>
        <p:blipFill rotWithShape="1">
          <a:blip r:embed="rId4" cstate="screen"/>
          <a:srcRect/>
          <a:stretch>
            <a:fillRect/>
          </a:stretch>
        </p:blipFill>
        <p:spPr>
          <a:xfrm>
            <a:off x="16509" y="-2"/>
            <a:ext cx="1759621" cy="18941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1" cstate="screen"/>
          <a:srcRect/>
          <a:stretch>
            <a:fillRect/>
          </a:stretch>
        </p:blipFill>
        <p:spPr>
          <a:xfrm>
            <a:off x="1720" y="4068147"/>
            <a:ext cx="12190280" cy="2789854"/>
          </a:xfrm>
          <a:prstGeom prst="rect">
            <a:avLst/>
          </a:prstGeom>
        </p:spPr>
      </p:pic>
      <p:sp>
        <p:nvSpPr>
          <p:cNvPr id="5" name="文本框 4"/>
          <p:cNvSpPr txBox="1"/>
          <p:nvPr/>
        </p:nvSpPr>
        <p:spPr>
          <a:xfrm>
            <a:off x="360680" y="236855"/>
            <a:ext cx="10616565" cy="583565"/>
          </a:xfrm>
          <a:prstGeom prst="rect">
            <a:avLst/>
          </a:prstGeom>
          <a:noFill/>
        </p:spPr>
        <p:txBody>
          <a:bodyPr wrap="none" rtlCol="0" anchor="t">
            <a:spAutoFit/>
          </a:bodyPr>
          <a:p>
            <a:pPr indent="0" algn="l">
              <a:buFont typeface="Wingdings" panose="05000000000000000000" charset="0"/>
              <a:buNone/>
            </a:pPr>
            <a:r>
              <a:rPr lang="zh-CN" altLang="en-US" sz="3200" u="sng">
                <a:solidFill>
                  <a:schemeClr val="tx1"/>
                </a:solidFill>
                <a:latin typeface="Times New Roman" panose="02020603050405020304" charset="0"/>
                <a:ea typeface="华文仿宋" panose="02010600040101010101" charset="-122"/>
                <a:cs typeface="Times New Roman" panose="02020603050405020304" charset="0"/>
                <a:sym typeface="+mn-ea"/>
              </a:rPr>
              <a:t>Five</a:t>
            </a:r>
            <a:r>
              <a:rPr lang="zh-CN" altLang="en-US" sz="3200" u="sng">
                <a:latin typeface="Times New Roman" panose="02020603050405020304" charset="0"/>
                <a:ea typeface="华文仿宋" panose="02010600040101010101" charset="-122"/>
                <a:cs typeface="Times New Roman" panose="02020603050405020304" charset="0"/>
                <a:sym typeface="+mn-ea"/>
              </a:rPr>
              <a:t> Losses</a:t>
            </a:r>
            <a:r>
              <a:rPr lang="zh-CN" altLang="en-US" sz="3200">
                <a:latin typeface="Times New Roman" panose="02020603050405020304" charset="0"/>
                <a:ea typeface="华文仿宋" panose="02010600040101010101" charset="-122"/>
                <a:cs typeface="Times New Roman" panose="02020603050405020304" charset="0"/>
                <a:sym typeface="+mn-ea"/>
              </a:rPr>
              <a:t> of Source Text and</a:t>
            </a:r>
            <a:r>
              <a:rPr lang="zh-CN" altLang="en-US" sz="3200" u="sng">
                <a:latin typeface="Times New Roman" panose="02020603050405020304" charset="0"/>
                <a:ea typeface="华文仿宋" panose="02010600040101010101" charset="-122"/>
                <a:cs typeface="Times New Roman" panose="02020603050405020304" charset="0"/>
                <a:sym typeface="+mn-ea"/>
              </a:rPr>
              <a:t> Three Difficulties</a:t>
            </a:r>
            <a:r>
              <a:rPr lang="zh-CN" altLang="en-US" sz="3200">
                <a:latin typeface="Times New Roman" panose="02020603050405020304" charset="0"/>
                <a:ea typeface="华文仿宋" panose="02010600040101010101" charset="-122"/>
                <a:cs typeface="Times New Roman" panose="02020603050405020304" charset="0"/>
                <a:sym typeface="+mn-ea"/>
              </a:rPr>
              <a:t> in Translation</a:t>
            </a:r>
            <a:endParaRPr lang="zh-CN" altLang="en-US" sz="3200"/>
          </a:p>
        </p:txBody>
      </p:sp>
      <p:sp>
        <p:nvSpPr>
          <p:cNvPr id="4" name="文本框 3"/>
          <p:cNvSpPr txBox="1"/>
          <p:nvPr/>
        </p:nvSpPr>
        <p:spPr>
          <a:xfrm>
            <a:off x="491490" y="1089660"/>
            <a:ext cx="11211560" cy="4646295"/>
          </a:xfrm>
          <a:prstGeom prst="rect">
            <a:avLst/>
          </a:prstGeom>
          <a:noFill/>
        </p:spPr>
        <p:txBody>
          <a:bodyPr wrap="square" rtlCol="0">
            <a:spAutoFit/>
          </a:bodyPr>
          <a:p>
            <a:pPr marL="342900" indent="-342900">
              <a:buFont typeface="Wingdings" panose="05000000000000000000" charset="0"/>
              <a:buChar char="Ø"/>
            </a:pPr>
            <a:r>
              <a:rPr lang="en-US" altLang="zh-CN" sz="2800" b="1">
                <a:latin typeface="Times New Roman" panose="02020603050405020304" charset="0"/>
                <a:cs typeface="Times New Roman" panose="02020603050405020304" charset="0"/>
              </a:rPr>
              <a:t>five losses</a:t>
            </a:r>
            <a:r>
              <a:rPr lang="zh-CN" altLang="en-US" sz="2800" b="1">
                <a:latin typeface="Times New Roman" panose="02020603050405020304" charset="0"/>
                <a:cs typeface="Times New Roman" panose="02020603050405020304" charset="0"/>
              </a:rPr>
              <a:t>：</a:t>
            </a:r>
            <a:r>
              <a:rPr lang="zh-CN" altLang="en-US" sz="2800">
                <a:latin typeface="Times New Roman" panose="02020603050405020304" charset="0"/>
                <a:cs typeface="Times New Roman" panose="02020603050405020304" charset="0"/>
              </a:rPr>
              <a:t>（</a:t>
            </a:r>
            <a:r>
              <a:rPr lang="en-US" altLang="zh-CN" sz="2800">
                <a:latin typeface="Times New Roman" panose="02020603050405020304" charset="0"/>
                <a:cs typeface="Times New Roman" panose="02020603050405020304" charset="0"/>
              </a:rPr>
              <a:t>summarized in three points</a:t>
            </a:r>
            <a:r>
              <a:rPr lang="zh-CN" altLang="en-US" sz="2800">
                <a:latin typeface="Times New Roman" panose="02020603050405020304" charset="0"/>
                <a:cs typeface="Times New Roman" panose="02020603050405020304" charset="0"/>
              </a:rPr>
              <a:t>）</a:t>
            </a:r>
            <a:endParaRPr lang="zh-CN" altLang="en-US" sz="2800" b="1">
              <a:latin typeface="Times New Roman" panose="02020603050405020304" charset="0"/>
              <a:cs typeface="Times New Roman" panose="02020603050405020304" charset="0"/>
            </a:endParaRPr>
          </a:p>
          <a:p>
            <a:pPr indent="0">
              <a:buFont typeface="Wingdings" panose="05000000000000000000" charset="0"/>
              <a:buNone/>
            </a:pPr>
            <a:r>
              <a:rPr lang="en-US" altLang="zh-CN" sz="2400">
                <a:latin typeface="Times New Roman" panose="02020603050405020304" charset="0"/>
                <a:cs typeface="Times New Roman" panose="02020603050405020304" charset="0"/>
              </a:rPr>
              <a:t>    1.the word order</a:t>
            </a:r>
            <a:endParaRPr lang="en-US" altLang="zh-CN" sz="2400">
              <a:latin typeface="Times New Roman" panose="02020603050405020304" charset="0"/>
              <a:cs typeface="Times New Roman" panose="02020603050405020304" charset="0"/>
            </a:endParaRPr>
          </a:p>
          <a:p>
            <a:pPr indent="0">
              <a:buFont typeface="Wingdings" panose="05000000000000000000" charset="0"/>
              <a:buNone/>
            </a:pPr>
            <a:r>
              <a:rPr lang="en-US" altLang="zh-CN" sz="2400">
                <a:latin typeface="Times New Roman" panose="02020603050405020304" charset="0"/>
                <a:cs typeface="Times New Roman" panose="02020603050405020304" charset="0"/>
              </a:rPr>
              <a:t>    2.the balance of “Wen” and “Zhi”</a:t>
            </a:r>
            <a:r>
              <a:rPr lang="zh-CN" altLang="en-US" sz="2400">
                <a:latin typeface="Times New Roman" panose="02020603050405020304" charset="0"/>
                <a:cs typeface="Times New Roman" panose="02020603050405020304" charset="0"/>
              </a:rPr>
              <a:t>（be applied in different translation situations</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a:t>
            </a:r>
            <a:endParaRPr lang="en-US" altLang="zh-CN" sz="2400">
              <a:latin typeface="Times New Roman" panose="02020603050405020304" charset="0"/>
              <a:cs typeface="Times New Roman" panose="02020603050405020304" charset="0"/>
            </a:endParaRPr>
          </a:p>
          <a:p>
            <a:pPr indent="0">
              <a:buFont typeface="Wingdings" panose="05000000000000000000" charset="0"/>
              <a:buNone/>
            </a:pPr>
            <a:r>
              <a:rPr lang="en-US" altLang="zh-CN" sz="2400">
                <a:latin typeface="Times New Roman" panose="02020603050405020304" charset="0"/>
                <a:cs typeface="Times New Roman" panose="02020603050405020304" charset="0"/>
              </a:rPr>
              <a:t>    3.the simpleness and complex</a:t>
            </a:r>
            <a:endParaRPr lang="en-US" altLang="zh-CN" sz="2400">
              <a:latin typeface="Times New Roman" panose="02020603050405020304" charset="0"/>
              <a:cs typeface="Times New Roman" panose="02020603050405020304" charset="0"/>
            </a:endParaRPr>
          </a:p>
          <a:p>
            <a:pPr indent="0">
              <a:buFont typeface="Wingdings" panose="05000000000000000000" charset="0"/>
              <a:buNone/>
            </a:pPr>
            <a:endParaRPr lang="en-US" altLang="zh-CN" sz="2400">
              <a:latin typeface="Times New Roman" panose="02020603050405020304" charset="0"/>
              <a:cs typeface="Times New Roman" panose="02020603050405020304" charset="0"/>
            </a:endParaRPr>
          </a:p>
          <a:p>
            <a:pPr marL="342900" indent="-342900">
              <a:buFont typeface="Wingdings" panose="05000000000000000000" charset="0"/>
              <a:buChar char="Ø"/>
            </a:pPr>
            <a:r>
              <a:rPr lang="en-US" altLang="zh-CN" sz="2800" b="1">
                <a:latin typeface="Times New Roman" panose="02020603050405020304" charset="0"/>
                <a:cs typeface="Times New Roman" panose="02020603050405020304" charset="0"/>
              </a:rPr>
              <a:t>Three difficults</a:t>
            </a:r>
            <a:r>
              <a:rPr lang="zh-CN" altLang="en-US" sz="2800" b="1">
                <a:latin typeface="Times New Roman" panose="02020603050405020304" charset="0"/>
                <a:cs typeface="Times New Roman" panose="02020603050405020304" charset="0"/>
              </a:rPr>
              <a:t>：</a:t>
            </a:r>
            <a:endParaRPr lang="zh-CN" altLang="en-US" sz="2800" b="1">
              <a:latin typeface="Times New Roman" panose="02020603050405020304" charset="0"/>
              <a:cs typeface="Times New Roman" panose="02020603050405020304" charset="0"/>
            </a:endParaRPr>
          </a:p>
          <a:p>
            <a:pPr indent="0">
              <a:buFont typeface="Wingdings" panose="05000000000000000000" charset="0"/>
              <a:buNone/>
            </a:pPr>
            <a:r>
              <a:rPr lang="en-US" altLang="zh-CN" sz="2400">
                <a:latin typeface="Times New Roman" panose="02020603050405020304" charset="0"/>
                <a:cs typeface="Times New Roman" panose="02020603050405020304" charset="0"/>
              </a:rPr>
              <a:t>    1.context:</a:t>
            </a:r>
            <a:r>
              <a:rPr lang="zh-CN" altLang="en-US" sz="2400">
                <a:latin typeface="Times New Roman" panose="02020603050405020304" charset="0"/>
                <a:cs typeface="Times New Roman" panose="02020603050405020304" charset="0"/>
              </a:rPr>
              <a:t>the scriptures</a:t>
            </a:r>
            <a:r>
              <a:rPr lang="en-US" altLang="zh-CN" sz="2400">
                <a:latin typeface="Times New Roman" panose="02020603050405020304" charset="0"/>
                <a:cs typeface="Times New Roman" panose="02020603050405020304" charset="0"/>
              </a:rPr>
              <a:t> translated long time</a:t>
            </a:r>
            <a:r>
              <a:rPr lang="zh-CN" altLang="en-US" sz="2400">
                <a:latin typeface="Times New Roman" panose="02020603050405020304" charset="0"/>
                <a:cs typeface="Times New Roman" panose="02020603050405020304" charset="0"/>
              </a:rPr>
              <a:t> </a:t>
            </a:r>
            <a:r>
              <a:rPr lang="en-US" altLang="zh-CN" sz="2400">
                <a:latin typeface="Times New Roman" panose="02020603050405020304" charset="0"/>
                <a:cs typeface="Times New Roman" panose="02020603050405020304" charset="0"/>
              </a:rPr>
              <a:t>ago </a:t>
            </a:r>
            <a:r>
              <a:rPr lang="zh-CN" altLang="en-US" sz="2400">
                <a:latin typeface="Times New Roman" panose="02020603050405020304" charset="0"/>
                <a:cs typeface="Times New Roman" panose="02020603050405020304" charset="0"/>
              </a:rPr>
              <a:t> may not be appliable to </a:t>
            </a:r>
            <a:r>
              <a:rPr lang="en-US" altLang="zh-CN" sz="2400">
                <a:latin typeface="Times New Roman" panose="02020603050405020304" charset="0"/>
                <a:cs typeface="Times New Roman" panose="02020603050405020304" charset="0"/>
              </a:rPr>
              <a:t>it’s         </a:t>
            </a:r>
            <a:endParaRPr lang="zh-CN" altLang="en-US" sz="2400">
              <a:latin typeface="Times New Roman" panose="02020603050405020304" charset="0"/>
              <a:cs typeface="Times New Roman" panose="02020603050405020304" charset="0"/>
            </a:endParaRPr>
          </a:p>
          <a:p>
            <a:pPr indent="0">
              <a:buFont typeface="Wingdings" panose="05000000000000000000" charset="0"/>
              <a:buNone/>
            </a:pPr>
            <a:r>
              <a:rPr lang="zh-CN" altLang="en-US" sz="2400">
                <a:latin typeface="Times New Roman" panose="02020603050405020304" charset="0"/>
                <a:cs typeface="Times New Roman" panose="02020603050405020304" charset="0"/>
              </a:rPr>
              <a:t> </a:t>
            </a:r>
            <a:r>
              <a:rPr lang="en-US" altLang="zh-CN" sz="2400">
                <a:latin typeface="Times New Roman" panose="02020603050405020304" charset="0"/>
                <a:cs typeface="Times New Roman" panose="02020603050405020304" charset="0"/>
              </a:rPr>
              <a:t>      </a:t>
            </a:r>
            <a:r>
              <a:rPr lang="en-US" altLang="zh-CN" sz="2400">
                <a:latin typeface="Times New Roman" panose="02020603050405020304" charset="0"/>
                <a:cs typeface="Times New Roman" panose="02020603050405020304" charset="0"/>
                <a:sym typeface="+mn-ea"/>
              </a:rPr>
              <a:t>later</a:t>
            </a:r>
            <a:r>
              <a:rPr lang="zh-CN" altLang="en-US" sz="2400">
                <a:latin typeface="Times New Roman" panose="02020603050405020304" charset="0"/>
                <a:cs typeface="Times New Roman" panose="02020603050405020304" charset="0"/>
                <a:sym typeface="+mn-ea"/>
              </a:rPr>
              <a:t> society</a:t>
            </a:r>
            <a:endParaRPr lang="en-US" altLang="zh-CN" sz="2400">
              <a:latin typeface="Times New Roman" panose="02020603050405020304" charset="0"/>
              <a:cs typeface="Times New Roman" panose="02020603050405020304" charset="0"/>
            </a:endParaRPr>
          </a:p>
          <a:p>
            <a:pPr indent="0">
              <a:buFont typeface="Wingdings" panose="05000000000000000000" charset="0"/>
              <a:buNone/>
            </a:pPr>
            <a:r>
              <a:rPr lang="en-US" altLang="zh-CN" sz="2400">
                <a:latin typeface="Times New Roman" panose="02020603050405020304" charset="0"/>
                <a:cs typeface="Times New Roman" panose="02020603050405020304" charset="0"/>
              </a:rPr>
              <a:t>    2.reader:</a:t>
            </a:r>
            <a:r>
              <a:rPr lang="zh-CN" altLang="en-US" sz="2400">
                <a:latin typeface="Times New Roman" panose="02020603050405020304" charset="0"/>
                <a:cs typeface="Times New Roman" panose="02020603050405020304" charset="0"/>
              </a:rPr>
              <a:t>To impart buddhist texts to the general public</a:t>
            </a:r>
            <a:r>
              <a:rPr lang="en-US" altLang="zh-CN" sz="2400">
                <a:latin typeface="Times New Roman" panose="02020603050405020304" charset="0"/>
                <a:cs typeface="Times New Roman" panose="02020603050405020304" charset="0"/>
              </a:rPr>
              <a:t>   </a:t>
            </a:r>
            <a:endParaRPr lang="en-US" altLang="zh-CN" sz="2400">
              <a:latin typeface="Times New Roman" panose="02020603050405020304" charset="0"/>
              <a:cs typeface="Times New Roman" panose="02020603050405020304" charset="0"/>
            </a:endParaRPr>
          </a:p>
          <a:p>
            <a:pPr indent="0" algn="l" fontAlgn="auto">
              <a:buFont typeface="Wingdings" panose="05000000000000000000" charset="0"/>
              <a:buNone/>
            </a:pPr>
            <a:r>
              <a:rPr lang="en-US" altLang="zh-CN" sz="2400">
                <a:latin typeface="Times New Roman" panose="02020603050405020304" charset="0"/>
                <a:cs typeface="Times New Roman" panose="02020603050405020304" charset="0"/>
              </a:rPr>
              <a:t>    3.translator:</a:t>
            </a:r>
            <a:r>
              <a:rPr lang="zh-CN" altLang="en-US" sz="2400">
                <a:latin typeface="Times New Roman" panose="02020603050405020304" charset="0"/>
                <a:cs typeface="Times New Roman" panose="02020603050405020304" charset="0"/>
              </a:rPr>
              <a:t>first need to have the corresponding knowledge reserve</a:t>
            </a:r>
            <a:r>
              <a:rPr lang="en-US" altLang="zh-CN" sz="2400">
                <a:latin typeface="Times New Roman" panose="02020603050405020304" charset="0"/>
                <a:cs typeface="Times New Roman" panose="02020603050405020304" charset="0"/>
              </a:rPr>
              <a:t>s</a:t>
            </a:r>
            <a:r>
              <a:rPr lang="zh-CN" altLang="en-US" sz="2400">
                <a:latin typeface="Times New Roman" panose="02020603050405020304" charset="0"/>
                <a:cs typeface="Times New Roman" panose="02020603050405020304" charset="0"/>
              </a:rPr>
              <a:t>, full</a:t>
            </a:r>
            <a:r>
              <a:rPr lang="en-US" altLang="zh-CN" sz="2400">
                <a:latin typeface="Times New Roman" panose="02020603050405020304" charset="0"/>
                <a:cs typeface="Times New Roman" panose="02020603050405020304" charset="0"/>
              </a:rPr>
              <a:t>y </a:t>
            </a:r>
            <a:r>
              <a:rPr lang="zh-CN" altLang="en-US" sz="2400">
                <a:latin typeface="Times New Roman" panose="02020603050405020304" charset="0"/>
                <a:cs typeface="Times New Roman" panose="02020603050405020304" charset="0"/>
              </a:rPr>
              <a:t>understand </a:t>
            </a:r>
            <a:r>
              <a:rPr lang="en-US" altLang="zh-CN" sz="2400">
                <a:latin typeface="Times New Roman" panose="02020603050405020304" charset="0"/>
                <a:cs typeface="Times New Roman" panose="02020603050405020304" charset="0"/>
              </a:rPr>
              <a:t>  </a:t>
            </a:r>
            <a:endParaRPr lang="en-US" altLang="zh-CN" sz="2400">
              <a:latin typeface="Times New Roman" panose="02020603050405020304" charset="0"/>
              <a:cs typeface="Times New Roman" panose="02020603050405020304" charset="0"/>
            </a:endParaRPr>
          </a:p>
          <a:p>
            <a:pPr indent="0" algn="l" fontAlgn="auto">
              <a:buFont typeface="Wingdings" panose="05000000000000000000" charset="0"/>
              <a:buNone/>
            </a:pP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sym typeface="+mn-ea"/>
              </a:rPr>
              <a:t>the</a:t>
            </a:r>
            <a:r>
              <a:rPr lang="en-US" altLang="zh-CN" sz="2400">
                <a:latin typeface="Times New Roman" panose="02020603050405020304" charset="0"/>
                <a:cs typeface="Times New Roman" panose="02020603050405020304" charset="0"/>
                <a:sym typeface="+mn-ea"/>
              </a:rPr>
              <a:t> </a:t>
            </a:r>
            <a:r>
              <a:rPr lang="zh-CN" altLang="en-US" sz="2400">
                <a:latin typeface="Times New Roman" panose="02020603050405020304" charset="0"/>
                <a:cs typeface="Times New Roman" panose="02020603050405020304" charset="0"/>
                <a:sym typeface="+mn-ea"/>
              </a:rPr>
              <a:t>content of the original text</a:t>
            </a:r>
            <a:endParaRPr lang="zh-CN" altLang="en-US" sz="2400">
              <a:latin typeface="Times New Roman" panose="02020603050405020304" charset="0"/>
              <a:cs typeface="Times New Roman" panose="02020603050405020304" charset="0"/>
            </a:endParaRPr>
          </a:p>
          <a:p>
            <a:pPr indent="0" algn="l" fontAlgn="auto">
              <a:buFont typeface="Wingdings" panose="05000000000000000000" charset="0"/>
              <a:buNone/>
            </a:pPr>
            <a:endParaRPr lang="en-US" altLang="zh-CN" sz="24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1" cstate="screen"/>
          <a:srcRect/>
          <a:stretch>
            <a:fillRect/>
          </a:stretch>
        </p:blipFill>
        <p:spPr>
          <a:xfrm>
            <a:off x="-1" y="4713529"/>
            <a:ext cx="12190281" cy="3498979"/>
          </a:xfrm>
          <a:prstGeom prst="rect">
            <a:avLst/>
          </a:prstGeom>
        </p:spPr>
      </p:pic>
      <p:pic>
        <p:nvPicPr>
          <p:cNvPr id="12" name="图片 11"/>
          <p:cNvPicPr>
            <a:picLocks noChangeAspect="1"/>
          </p:cNvPicPr>
          <p:nvPr/>
        </p:nvPicPr>
        <p:blipFill rotWithShape="1">
          <a:blip r:embed="rId2" cstate="screen"/>
          <a:srcRect/>
          <a:stretch>
            <a:fillRect/>
          </a:stretch>
        </p:blipFill>
        <p:spPr>
          <a:xfrm>
            <a:off x="-1" y="-2"/>
            <a:ext cx="1759621" cy="1894115"/>
          </a:xfrm>
          <a:prstGeom prst="rect">
            <a:avLst/>
          </a:prstGeom>
        </p:spPr>
      </p:pic>
      <p:pic>
        <p:nvPicPr>
          <p:cNvPr id="18" name="图片 17"/>
          <p:cNvPicPr>
            <a:picLocks noChangeAspect="1"/>
          </p:cNvPicPr>
          <p:nvPr/>
        </p:nvPicPr>
        <p:blipFill rotWithShape="1">
          <a:blip r:embed="rId3" cstate="screen"/>
          <a:srcRect/>
          <a:stretch>
            <a:fillRect/>
          </a:stretch>
        </p:blipFill>
        <p:spPr>
          <a:xfrm>
            <a:off x="10343148" y="4864564"/>
            <a:ext cx="1218833" cy="1372269"/>
          </a:xfrm>
          <a:prstGeom prst="rect">
            <a:avLst/>
          </a:prstGeom>
        </p:spPr>
      </p:pic>
      <p:sp>
        <p:nvSpPr>
          <p:cNvPr id="3" name="文本框 2"/>
          <p:cNvSpPr txBox="1"/>
          <p:nvPr/>
        </p:nvSpPr>
        <p:spPr>
          <a:xfrm>
            <a:off x="2073275" y="227330"/>
            <a:ext cx="4307205" cy="583565"/>
          </a:xfrm>
          <a:prstGeom prst="rect">
            <a:avLst/>
          </a:prstGeom>
          <a:noFill/>
        </p:spPr>
        <p:txBody>
          <a:bodyPr wrap="none" rtlCol="0" anchor="t">
            <a:spAutoFit/>
          </a:bodyPr>
          <a:p>
            <a:r>
              <a:rPr lang="en-US" sz="3200" b="1">
                <a:sym typeface="+mn-ea"/>
              </a:rPr>
              <a:t>3.</a:t>
            </a:r>
            <a:r>
              <a:rPr sz="3200" b="1">
                <a:sym typeface="+mn-ea"/>
              </a:rPr>
              <a:t> </a:t>
            </a:r>
            <a:r>
              <a:rPr lang="en-US" sz="3200" b="1">
                <a:sym typeface="+mn-ea"/>
              </a:rPr>
              <a:t>T</a:t>
            </a:r>
            <a:r>
              <a:rPr sz="3200" b="1">
                <a:sym typeface="+mn-ea"/>
              </a:rPr>
              <a:t>he Tang Dynasty</a:t>
            </a:r>
            <a:endParaRPr lang="zh-CN" altLang="en-US" sz="3200" b="1">
              <a:latin typeface="Times New Roman" panose="02020603050405020304" charset="0"/>
              <a:cs typeface="Times New Roman" panose="02020603050405020304" charset="0"/>
            </a:endParaRPr>
          </a:p>
        </p:txBody>
      </p:sp>
      <p:sp>
        <p:nvSpPr>
          <p:cNvPr id="4" name="文本框 3"/>
          <p:cNvSpPr txBox="1"/>
          <p:nvPr/>
        </p:nvSpPr>
        <p:spPr>
          <a:xfrm>
            <a:off x="2073275" y="1328420"/>
            <a:ext cx="6416675" cy="460375"/>
          </a:xfrm>
          <a:prstGeom prst="rect">
            <a:avLst/>
          </a:prstGeom>
          <a:noFill/>
        </p:spPr>
        <p:txBody>
          <a:bodyPr wrap="none" rtlCol="0" anchor="t">
            <a:spAutoFit/>
          </a:bodyPr>
          <a:p>
            <a:r>
              <a:rPr lang="en-US" altLang="zh-CN" sz="2400" b="1">
                <a:latin typeface="Segoe UI Light" panose="020B0502040204020203" charset="0"/>
                <a:cs typeface="Segoe UI Light" panose="020B0502040204020203" charset="0"/>
                <a:sym typeface="+mn-ea"/>
              </a:rPr>
              <a:t>Some</a:t>
            </a:r>
            <a:r>
              <a:rPr lang="zh-CN" altLang="en-US" sz="2400" b="1">
                <a:latin typeface="Segoe UI Light" panose="020B0502040204020203" charset="0"/>
                <a:cs typeface="Segoe UI Light" panose="020B0502040204020203" charset="0"/>
                <a:sym typeface="+mn-ea"/>
              </a:rPr>
              <a:t> characteristics of translation in this period</a:t>
            </a:r>
            <a:r>
              <a:rPr lang="en-US" altLang="zh-CN" sz="2400" b="1">
                <a:latin typeface="Segoe UI Light" panose="020B0502040204020203" charset="0"/>
                <a:cs typeface="Segoe UI Light" panose="020B0502040204020203" charset="0"/>
                <a:sym typeface="+mn-ea"/>
              </a:rPr>
              <a:t> </a:t>
            </a:r>
            <a:r>
              <a:rPr lang="zh-CN" altLang="en-US" sz="2400" b="1">
                <a:latin typeface="Segoe UI Light" panose="020B0502040204020203" charset="0"/>
                <a:cs typeface="Segoe UI Light" panose="020B0502040204020203" charset="0"/>
                <a:sym typeface="+mn-ea"/>
              </a:rPr>
              <a:t>:</a:t>
            </a:r>
            <a:endParaRPr lang="zh-CN" altLang="en-US" sz="2400" b="1"/>
          </a:p>
        </p:txBody>
      </p:sp>
      <p:sp>
        <p:nvSpPr>
          <p:cNvPr id="102" name="文本框 101"/>
          <p:cNvSpPr txBox="1"/>
          <p:nvPr/>
        </p:nvSpPr>
        <p:spPr>
          <a:xfrm>
            <a:off x="1759585" y="2466975"/>
            <a:ext cx="9354185" cy="1814830"/>
          </a:xfrm>
          <a:prstGeom prst="rect">
            <a:avLst/>
          </a:prstGeom>
          <a:noFill/>
          <a:ln w="9525">
            <a:noFill/>
          </a:ln>
        </p:spPr>
        <p:txBody>
          <a:bodyPr wrap="square">
            <a:spAutoFit/>
          </a:bodyPr>
          <a:p>
            <a:pPr marL="342900" indent="-342900">
              <a:buFont typeface="Wingdings" panose="05000000000000000000" charset="0"/>
              <a:buChar char="u"/>
            </a:pPr>
            <a:r>
              <a:rPr lang="en-US" sz="2800" b="0">
                <a:latin typeface="Times New Roman" panose="02020603050405020304" charset="0"/>
                <a:ea typeface="宋体" panose="02010600030101010101" pitchFamily="2" charset="-122"/>
              </a:rPr>
              <a:t>dominated by Chinese monks </a:t>
            </a:r>
            <a:endParaRPr lang="en-US" sz="2800" b="0">
              <a:latin typeface="Times New Roman" panose="02020603050405020304" charset="0"/>
              <a:ea typeface="宋体" panose="02010600030101010101" pitchFamily="2" charset="-122"/>
            </a:endParaRPr>
          </a:p>
          <a:p>
            <a:pPr marL="342900" indent="-342900">
              <a:buFont typeface="Wingdings" panose="05000000000000000000" charset="0"/>
              <a:buChar char="u"/>
            </a:pPr>
            <a:endParaRPr lang="en-US" sz="2800" b="0">
              <a:latin typeface="Times New Roman" panose="02020603050405020304" charset="0"/>
              <a:ea typeface="宋体" panose="02010600030101010101" pitchFamily="2" charset="-122"/>
            </a:endParaRPr>
          </a:p>
          <a:p>
            <a:pPr marL="342900" indent="-342900">
              <a:buFont typeface="Wingdings" panose="05000000000000000000" charset="0"/>
              <a:buChar char="u"/>
            </a:pPr>
            <a:r>
              <a:rPr lang="en-US" sz="2800" b="0">
                <a:latin typeface="Times New Roman" panose="02020603050405020304" charset="0"/>
                <a:ea typeface="宋体" panose="02010600030101010101" pitchFamily="2" charset="-122"/>
              </a:rPr>
              <a:t>The translation was supported by the government and the ruling class </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custDataLst>
              <p:tags r:id="rId1"/>
            </p:custDataLst>
          </p:nvPr>
        </p:nvPicPr>
        <p:blipFill rotWithShape="1">
          <a:blip r:embed="rId2" cstate="screen"/>
          <a:srcRect/>
          <a:stretch>
            <a:fillRect/>
          </a:stretch>
        </p:blipFill>
        <p:spPr>
          <a:xfrm>
            <a:off x="1904" y="5513629"/>
            <a:ext cx="12190281" cy="3498979"/>
          </a:xfrm>
          <a:prstGeom prst="rect">
            <a:avLst/>
          </a:prstGeom>
        </p:spPr>
      </p:pic>
      <p:sp>
        <p:nvSpPr>
          <p:cNvPr id="3" name="文本框 2"/>
          <p:cNvSpPr txBox="1"/>
          <p:nvPr/>
        </p:nvSpPr>
        <p:spPr>
          <a:xfrm>
            <a:off x="956310" y="227330"/>
            <a:ext cx="7294880" cy="583565"/>
          </a:xfrm>
          <a:prstGeom prst="rect">
            <a:avLst/>
          </a:prstGeom>
          <a:noFill/>
        </p:spPr>
        <p:txBody>
          <a:bodyPr wrap="square" rtlCol="0" anchor="t">
            <a:spAutoFit/>
          </a:bodyPr>
          <a:p>
            <a:pPr algn="ctr"/>
            <a:r>
              <a:rPr lang="en-US" sz="3200" b="1">
                <a:sym typeface="+mn-ea"/>
              </a:rPr>
              <a:t>3.</a:t>
            </a:r>
            <a:r>
              <a:rPr sz="3200" b="1">
                <a:sym typeface="+mn-ea"/>
              </a:rPr>
              <a:t> </a:t>
            </a:r>
            <a:r>
              <a:rPr lang="en-US" sz="3200" b="1">
                <a:sym typeface="+mn-ea"/>
              </a:rPr>
              <a:t>T</a:t>
            </a:r>
            <a:r>
              <a:rPr sz="3200" b="1">
                <a:sym typeface="+mn-ea"/>
              </a:rPr>
              <a:t>he Tang Dynasty</a:t>
            </a:r>
            <a:endParaRPr lang="zh-CN" altLang="en-US" sz="3200" b="1">
              <a:latin typeface="Times New Roman" panose="02020603050405020304" charset="0"/>
              <a:cs typeface="Times New Roman" panose="02020603050405020304" charset="0"/>
            </a:endParaRPr>
          </a:p>
        </p:txBody>
      </p:sp>
      <p:pic>
        <p:nvPicPr>
          <p:cNvPr id="2" name="图片 1"/>
          <p:cNvPicPr/>
          <p:nvPr>
            <p:custDataLst>
              <p:tags r:id="rId3"/>
            </p:custDataLst>
          </p:nvPr>
        </p:nvPicPr>
        <p:blipFill>
          <a:blip r:embed="rId4"/>
          <a:stretch>
            <a:fillRect/>
          </a:stretch>
        </p:blipFill>
        <p:spPr>
          <a:xfrm>
            <a:off x="1905" y="949325"/>
            <a:ext cx="3061970" cy="6269990"/>
          </a:xfrm>
          <a:prstGeom prst="rect">
            <a:avLst/>
          </a:prstGeom>
          <a:noFill/>
          <a:ln w="9525">
            <a:noFill/>
          </a:ln>
        </p:spPr>
      </p:pic>
      <p:pic>
        <p:nvPicPr>
          <p:cNvPr id="5" name="图片 4"/>
          <p:cNvPicPr>
            <a:picLocks noChangeAspect="1"/>
          </p:cNvPicPr>
          <p:nvPr>
            <p:custDataLst>
              <p:tags r:id="rId5"/>
            </p:custDataLst>
          </p:nvPr>
        </p:nvPicPr>
        <p:blipFill rotWithShape="1">
          <a:blip r:embed="rId6" cstate="screen"/>
          <a:srcRect/>
          <a:stretch>
            <a:fillRect/>
          </a:stretch>
        </p:blipFill>
        <p:spPr>
          <a:xfrm>
            <a:off x="-1" y="-2"/>
            <a:ext cx="1759621" cy="1894115"/>
          </a:xfrm>
          <a:prstGeom prst="rect">
            <a:avLst/>
          </a:prstGeom>
        </p:spPr>
      </p:pic>
      <p:sp>
        <p:nvSpPr>
          <p:cNvPr id="6" name="文本框 5"/>
          <p:cNvSpPr txBox="1"/>
          <p:nvPr/>
        </p:nvSpPr>
        <p:spPr>
          <a:xfrm>
            <a:off x="3769360" y="880110"/>
            <a:ext cx="7065645" cy="521970"/>
          </a:xfrm>
          <a:prstGeom prst="rect">
            <a:avLst/>
          </a:prstGeom>
          <a:noFill/>
        </p:spPr>
        <p:txBody>
          <a:bodyPr wrap="square" rtlCol="0" anchor="t">
            <a:spAutoFit/>
          </a:bodyPr>
          <a:p>
            <a:pPr indent="0">
              <a:buFont typeface="Wingdings" panose="05000000000000000000" charset="0"/>
              <a:buNone/>
            </a:pPr>
            <a:r>
              <a:rPr lang="en-US" altLang="zh-CN" sz="2800" b="1">
                <a:latin typeface="Times New Roman" panose="02020603050405020304" charset="0"/>
                <a:ea typeface="宋体" panose="02010600030101010101" pitchFamily="2" charset="-122"/>
                <a:cs typeface="Times New Roman" panose="02020603050405020304" charset="0"/>
              </a:rPr>
              <a:t>Xuan Zang   </a:t>
            </a:r>
            <a:r>
              <a:rPr lang="zh-CN" altLang="en-US" sz="2400">
                <a:latin typeface="Times New Roman" panose="02020603050405020304" charset="0"/>
                <a:ea typeface="宋体" panose="02010600030101010101" pitchFamily="2" charset="-122"/>
                <a:cs typeface="Times New Roman" panose="02020603050405020304" charset="0"/>
              </a:rPr>
              <a:t>（</a:t>
            </a:r>
            <a:r>
              <a:rPr lang="zh-CN" altLang="en-US" sz="2400">
                <a:latin typeface="宋体" panose="02010600030101010101" pitchFamily="2" charset="-122"/>
                <a:ea typeface="宋体" panose="02010600030101010101" pitchFamily="2" charset="-122"/>
                <a:cs typeface="宋体" panose="02010600030101010101" pitchFamily="2" charset="-122"/>
              </a:rPr>
              <a:t>玄奘）（602-664）</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
        <p:nvSpPr>
          <p:cNvPr id="103" name="文本框 102"/>
          <p:cNvSpPr txBox="1"/>
          <p:nvPr/>
        </p:nvSpPr>
        <p:spPr>
          <a:xfrm>
            <a:off x="3940175" y="1471295"/>
            <a:ext cx="8022590" cy="4523105"/>
          </a:xfrm>
          <a:prstGeom prst="rect">
            <a:avLst/>
          </a:prstGeom>
          <a:noFill/>
          <a:ln w="9525">
            <a:noFill/>
          </a:ln>
        </p:spPr>
        <p:txBody>
          <a:bodyPr wrap="square">
            <a:spAutoFit/>
          </a:bodyPr>
          <a:p>
            <a:pPr marL="342900" indent="-342900">
              <a:buFont typeface="Wingdings" panose="05000000000000000000" charset="0"/>
              <a:buChar char="Ø"/>
            </a:pPr>
            <a:r>
              <a:rPr lang="en-US" sz="2400" b="1">
                <a:latin typeface="Segoe UI Light" panose="020B0502040204020203" charset="0"/>
                <a:ea typeface="宋体" panose="02010600030101010101" pitchFamily="2" charset="-122"/>
                <a:cs typeface="Segoe UI Light" panose="020B0502040204020203" charset="0"/>
              </a:rPr>
              <a:t>translation standard of being true and easy to understand</a:t>
            </a:r>
            <a:endParaRPr lang="en-US" sz="2400" b="1">
              <a:latin typeface="Segoe UI Light" panose="020B0502040204020203" charset="0"/>
              <a:ea typeface="宋体" panose="02010600030101010101" pitchFamily="2" charset="-122"/>
              <a:cs typeface="Segoe UI Light" panose="020B0502040204020203" charset="0"/>
            </a:endParaRPr>
          </a:p>
          <a:p>
            <a:pPr marL="342900" indent="-342900">
              <a:buFont typeface="Wingdings" panose="05000000000000000000" charset="0"/>
              <a:buChar char="Ø"/>
            </a:pPr>
            <a:r>
              <a:rPr lang="en-US" sz="2400" b="1">
                <a:latin typeface="Segoe UI Light" panose="020B0502040204020203" charset="0"/>
                <a:ea typeface="宋体" panose="02010600030101010101" pitchFamily="2" charset="-122"/>
                <a:cs typeface="Segoe UI Light" panose="020B0502040204020203" charset="0"/>
              </a:rPr>
              <a:t>Five situations not be translated </a:t>
            </a:r>
            <a:r>
              <a:rPr lang="zh-CN" altLang="en-US" sz="2400" b="1">
                <a:latin typeface="Segoe UI Light" panose="020B0502040204020203" charset="0"/>
                <a:ea typeface="宋体" panose="02010600030101010101" pitchFamily="2" charset="-122"/>
                <a:cs typeface="Segoe UI Light" panose="020B0502040204020203" charset="0"/>
              </a:rPr>
              <a:t>（五不翻）</a:t>
            </a:r>
            <a:endParaRPr lang="en-US" altLang="zh-CN" sz="2400">
              <a:latin typeface="Times New Roman" panose="02020603050405020304" charset="0"/>
              <a:cs typeface="Times New Roman" panose="02020603050405020304" charset="0"/>
            </a:endParaRPr>
          </a:p>
          <a:p>
            <a:pPr indent="0">
              <a:buFont typeface="Wingdings" panose="05000000000000000000" charset="0"/>
              <a:buNone/>
            </a:pP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transliteration（音译）</a:t>
            </a:r>
            <a:endParaRPr lang="zh-CN" altLang="en-US" sz="2400">
              <a:latin typeface="Times New Roman" panose="02020603050405020304" charset="0"/>
              <a:cs typeface="Times New Roman" panose="02020603050405020304" charset="0"/>
            </a:endParaRPr>
          </a:p>
          <a:p>
            <a:pPr indent="0">
              <a:buFont typeface="Wingdings" panose="05000000000000000000" charset="0"/>
              <a:buNone/>
            </a:pPr>
            <a:endParaRPr lang="zh-CN" altLang="en-US" sz="2400">
              <a:latin typeface="Times New Roman" panose="02020603050405020304" charset="0"/>
              <a:cs typeface="Times New Roman" panose="02020603050405020304" charset="0"/>
            </a:endParaRPr>
          </a:p>
          <a:p>
            <a:pPr marL="342900" indent="-342900">
              <a:buFont typeface="Wingdings" panose="05000000000000000000" charset="0"/>
              <a:buChar char="u"/>
            </a:pPr>
            <a:r>
              <a:rPr lang="en-US" altLang="zh-CN" sz="2400">
                <a:latin typeface="Times New Roman" panose="02020603050405020304" charset="0"/>
                <a:cs typeface="Times New Roman" panose="02020603050405020304" charset="0"/>
              </a:rPr>
              <a:t>Words that are hard to understand</a:t>
            </a:r>
            <a:endParaRPr lang="en-US" altLang="zh-CN" sz="2400">
              <a:latin typeface="Times New Roman" panose="02020603050405020304" charset="0"/>
              <a:cs typeface="Times New Roman" panose="02020603050405020304" charset="0"/>
            </a:endParaRPr>
          </a:p>
          <a:p>
            <a:pPr marL="342900" indent="-342900">
              <a:buFont typeface="Wingdings" panose="05000000000000000000" charset="0"/>
              <a:buChar char="u"/>
            </a:pPr>
            <a:r>
              <a:rPr lang="en-US" altLang="zh-CN" sz="2400">
                <a:latin typeface="Times New Roman" panose="02020603050405020304" charset="0"/>
                <a:cs typeface="Times New Roman" panose="02020603050405020304" charset="0"/>
              </a:rPr>
              <a:t>Words have many meanings, and it is hard for   translators </a:t>
            </a:r>
            <a:r>
              <a:rPr lang="en-US" altLang="zh-CN" sz="2400">
                <a:latin typeface="Times New Roman" panose="02020603050405020304" charset="0"/>
                <a:cs typeface="Times New Roman" panose="02020603050405020304" charset="0"/>
                <a:sym typeface="+mn-ea"/>
              </a:rPr>
              <a:t>to choose which specific meaning in the context</a:t>
            </a:r>
            <a:endParaRPr lang="en-US" altLang="zh-CN" sz="2400">
              <a:latin typeface="Times New Roman" panose="02020603050405020304" charset="0"/>
              <a:cs typeface="Times New Roman" panose="02020603050405020304" charset="0"/>
            </a:endParaRPr>
          </a:p>
          <a:p>
            <a:pPr marL="342900" indent="-342900">
              <a:buFont typeface="Wingdings" panose="05000000000000000000" charset="0"/>
              <a:buChar char="u"/>
            </a:pPr>
            <a:r>
              <a:rPr lang="en-US" altLang="zh-CN" sz="2400">
                <a:latin typeface="Times New Roman" panose="02020603050405020304" charset="0"/>
                <a:cs typeface="Times New Roman" panose="02020603050405020304" charset="0"/>
              </a:rPr>
              <a:t>Words do not make sense in target languages</a:t>
            </a:r>
            <a:endParaRPr lang="en-US" altLang="zh-CN" sz="2400">
              <a:latin typeface="Times New Roman" panose="02020603050405020304" charset="0"/>
              <a:cs typeface="Times New Roman" panose="02020603050405020304" charset="0"/>
            </a:endParaRPr>
          </a:p>
          <a:p>
            <a:pPr marL="342900" indent="-342900">
              <a:buFont typeface="Wingdings" panose="05000000000000000000" charset="0"/>
              <a:buChar char="u"/>
            </a:pPr>
            <a:r>
              <a:rPr lang="en-US" altLang="zh-CN" sz="2400">
                <a:latin typeface="Times New Roman" panose="02020603050405020304" charset="0"/>
                <a:cs typeface="Times New Roman" panose="02020603050405020304" charset="0"/>
              </a:rPr>
              <a:t>Some transliterations of proper nouns had been widely </a:t>
            </a:r>
            <a:endParaRPr lang="en-US" altLang="zh-CN" sz="2400">
              <a:latin typeface="Times New Roman" panose="02020603050405020304" charset="0"/>
              <a:cs typeface="Times New Roman" panose="02020603050405020304" charset="0"/>
            </a:endParaRPr>
          </a:p>
          <a:p>
            <a:pPr indent="0">
              <a:buFont typeface="Wingdings" panose="05000000000000000000" charset="0"/>
              <a:buNone/>
            </a:pPr>
            <a:r>
              <a:rPr lang="en-US" altLang="zh-CN" sz="2400">
                <a:latin typeface="Times New Roman" panose="02020603050405020304" charset="0"/>
                <a:cs typeface="Times New Roman" panose="02020603050405020304" charset="0"/>
              </a:rPr>
              <a:t>       </a:t>
            </a:r>
            <a:r>
              <a:rPr lang="en-US" altLang="zh-CN" sz="2400">
                <a:latin typeface="Times New Roman" panose="02020603050405020304" charset="0"/>
                <a:cs typeface="Times New Roman" panose="02020603050405020304" charset="0"/>
                <a:sym typeface="+mn-ea"/>
              </a:rPr>
              <a:t>accepted by former people and we can adopt it directly</a:t>
            </a:r>
            <a:endParaRPr lang="en-US" altLang="zh-CN" sz="2400">
              <a:latin typeface="Times New Roman" panose="02020603050405020304" charset="0"/>
              <a:cs typeface="Times New Roman" panose="02020603050405020304" charset="0"/>
              <a:sym typeface="+mn-ea"/>
            </a:endParaRPr>
          </a:p>
          <a:p>
            <a:pPr marL="342900" indent="-342900">
              <a:buFont typeface="Wingdings" panose="05000000000000000000" charset="0"/>
              <a:buChar char="u"/>
            </a:pPr>
            <a:r>
              <a:rPr lang="en-US" altLang="zh-CN" sz="2400">
                <a:latin typeface="Times New Roman" panose="02020603050405020304" charset="0"/>
                <a:cs typeface="Times New Roman" panose="02020603050405020304" charset="0"/>
                <a:sym typeface="+mn-ea"/>
              </a:rPr>
              <a:t>Words in the original text show respect, if we translated it, </a:t>
            </a:r>
            <a:endParaRPr lang="en-US" altLang="zh-CN" sz="2400">
              <a:latin typeface="Times New Roman" panose="02020603050405020304" charset="0"/>
              <a:cs typeface="Times New Roman" panose="02020603050405020304" charset="0"/>
              <a:sym typeface="+mn-ea"/>
            </a:endParaRPr>
          </a:p>
          <a:p>
            <a:pPr indent="0">
              <a:buFont typeface="Wingdings" panose="05000000000000000000" charset="0"/>
              <a:buNone/>
            </a:pPr>
            <a:r>
              <a:rPr lang="en-US" altLang="zh-CN" sz="2400">
                <a:latin typeface="Times New Roman" panose="02020603050405020304" charset="0"/>
                <a:cs typeface="Times New Roman" panose="02020603050405020304" charset="0"/>
              </a:rPr>
              <a:t>     </a:t>
            </a:r>
            <a:r>
              <a:rPr lang="en-US" altLang="zh-CN" sz="2400">
                <a:latin typeface="Times New Roman" panose="02020603050405020304" charset="0"/>
                <a:cs typeface="Times New Roman" panose="02020603050405020304" charset="0"/>
                <a:sym typeface="+mn-ea"/>
              </a:rPr>
              <a:t>may change the meaning and show contempt.</a:t>
            </a:r>
            <a:endParaRPr lang="en-US" altLang="zh-CN" sz="24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1" cstate="screen"/>
          <a:srcRect/>
          <a:stretch>
            <a:fillRect/>
          </a:stretch>
        </p:blipFill>
        <p:spPr>
          <a:xfrm>
            <a:off x="-1" y="4713529"/>
            <a:ext cx="12190281" cy="3498979"/>
          </a:xfrm>
          <a:prstGeom prst="rect">
            <a:avLst/>
          </a:prstGeom>
        </p:spPr>
      </p:pic>
      <p:pic>
        <p:nvPicPr>
          <p:cNvPr id="12" name="图片 11"/>
          <p:cNvPicPr>
            <a:picLocks noChangeAspect="1"/>
          </p:cNvPicPr>
          <p:nvPr/>
        </p:nvPicPr>
        <p:blipFill rotWithShape="1">
          <a:blip r:embed="rId2" cstate="screen"/>
          <a:srcRect/>
          <a:stretch>
            <a:fillRect/>
          </a:stretch>
        </p:blipFill>
        <p:spPr>
          <a:xfrm>
            <a:off x="-1" y="-2"/>
            <a:ext cx="1759621" cy="1894115"/>
          </a:xfrm>
          <a:prstGeom prst="rect">
            <a:avLst/>
          </a:prstGeom>
        </p:spPr>
      </p:pic>
      <p:pic>
        <p:nvPicPr>
          <p:cNvPr id="18" name="图片 17"/>
          <p:cNvPicPr>
            <a:picLocks noChangeAspect="1"/>
          </p:cNvPicPr>
          <p:nvPr/>
        </p:nvPicPr>
        <p:blipFill rotWithShape="1">
          <a:blip r:embed="rId3" cstate="screen"/>
          <a:srcRect/>
          <a:stretch>
            <a:fillRect/>
          </a:stretch>
        </p:blipFill>
        <p:spPr>
          <a:xfrm>
            <a:off x="10343148" y="4864564"/>
            <a:ext cx="1218833" cy="1372269"/>
          </a:xfrm>
          <a:prstGeom prst="rect">
            <a:avLst/>
          </a:prstGeom>
        </p:spPr>
      </p:pic>
      <p:sp>
        <p:nvSpPr>
          <p:cNvPr id="103" name="文本框 102"/>
          <p:cNvSpPr txBox="1"/>
          <p:nvPr/>
        </p:nvSpPr>
        <p:spPr>
          <a:xfrm>
            <a:off x="2394585" y="247650"/>
            <a:ext cx="8354060" cy="891540"/>
          </a:xfrm>
          <a:prstGeom prst="rect">
            <a:avLst/>
          </a:prstGeom>
          <a:noFill/>
          <a:ln w="9525">
            <a:noFill/>
          </a:ln>
        </p:spPr>
        <p:txBody>
          <a:bodyPr wrap="square">
            <a:spAutoFit/>
          </a:bodyPr>
          <a:p>
            <a:pPr marL="228600" indent="-228600"/>
            <a:r>
              <a:rPr lang="en-US" sz="2800" b="1">
                <a:latin typeface="Times New Roman" panose="02020603050405020304" charset="0"/>
                <a:cs typeface="Times New Roman" panose="02020603050405020304" charset="0"/>
              </a:rPr>
              <a:t>4. Th</a:t>
            </a:r>
            <a:r>
              <a:rPr lang="en-US" sz="2800" b="1">
                <a:latin typeface="Times New Roman" panose="02020603050405020304" charset="0"/>
                <a:ea typeface="等线" panose="02010600030101010101" charset="-122"/>
                <a:cs typeface="Times New Roman" panose="02020603050405020304" charset="0"/>
              </a:rPr>
              <a:t>e Reflection on Buddhist Scripture Translation</a:t>
            </a:r>
            <a:endParaRPr lang="en-US" sz="2400" b="0">
              <a:latin typeface="Times New Roman" panose="02020603050405020304" charset="0"/>
              <a:ea typeface="等线" panose="02010600030101010101" charset="-122"/>
              <a:cs typeface="Times New Roman" panose="02020603050405020304" charset="0"/>
            </a:endParaRPr>
          </a:p>
          <a:p>
            <a:endParaRPr lang="zh-CN" altLang="en-US" sz="2400">
              <a:latin typeface="Times New Roman" panose="02020603050405020304" charset="0"/>
              <a:cs typeface="Times New Roman" panose="02020603050405020304" charset="0"/>
            </a:endParaRPr>
          </a:p>
        </p:txBody>
      </p:sp>
      <p:sp>
        <p:nvSpPr>
          <p:cNvPr id="2" name="文本框 1"/>
          <p:cNvSpPr txBox="1"/>
          <p:nvPr/>
        </p:nvSpPr>
        <p:spPr>
          <a:xfrm>
            <a:off x="1759585" y="1536700"/>
            <a:ext cx="8679815" cy="3415030"/>
          </a:xfrm>
          <a:prstGeom prst="rect">
            <a:avLst/>
          </a:prstGeom>
          <a:noFill/>
        </p:spPr>
        <p:txBody>
          <a:bodyPr wrap="square" rtlCol="0" anchor="t">
            <a:spAutoFit/>
          </a:bodyPr>
          <a:p>
            <a:pPr marL="228600" indent="360045" algn="just" fontAlgn="auto"/>
            <a:endParaRPr lang="en-US" sz="2400">
              <a:latin typeface="Times New Roman" panose="02020603050405020304" charset="0"/>
              <a:ea typeface="等线" panose="02010600030101010101" charset="-122"/>
              <a:cs typeface="Times New Roman" panose="02020603050405020304" charset="0"/>
              <a:sym typeface="+mn-ea"/>
            </a:endParaRPr>
          </a:p>
          <a:p>
            <a:pPr marL="228600" indent="360045" algn="just" fontAlgn="auto"/>
            <a:r>
              <a:rPr lang="en-US" sz="2400">
                <a:latin typeface="Times New Roman" panose="02020603050405020304" charset="0"/>
                <a:ea typeface="等线" panose="02010600030101010101" charset="-122"/>
                <a:cs typeface="Times New Roman" panose="02020603050405020304" charset="0"/>
                <a:sym typeface="+mn-ea"/>
              </a:rPr>
              <a:t>Throughout the history of Chinese translation, half is the history of Buddhist scripture translation. Those thories of ancient Chinese Buddhist translators in their translation practice seem to be unsystematic, but in fact they have their own internal development process. They are the source and foundation of Chinese translation studies and the soil for the birth, development and innovation of modern Chinese translation theories.</a:t>
            </a:r>
            <a:endParaRPr lang="en-US" sz="2400">
              <a:latin typeface="Times New Roman" panose="02020603050405020304" charset="0"/>
              <a:ea typeface="等线" panose="02010600030101010101" charset="-122"/>
              <a:cs typeface="Times New Roman" panose="02020603050405020304" charset="0"/>
              <a:sym typeface="+mn-ea"/>
            </a:endParaRPr>
          </a:p>
          <a:p>
            <a:pPr marL="228600" indent="360045" algn="just" fontAlgn="auto"/>
            <a:r>
              <a:rPr lang="en-US" sz="2400">
                <a:latin typeface="Times New Roman" panose="02020603050405020304" charset="0"/>
                <a:ea typeface="等线" panose="02010600030101010101" charset="-122"/>
                <a:cs typeface="Times New Roman" panose="02020603050405020304" charset="0"/>
                <a:sym typeface="+mn-ea"/>
              </a:rPr>
              <a:t> </a:t>
            </a:r>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PLACING_PICTURE_USER_VIEWPORT" val="{&quot;height&quot;:5510.203149606299,&quot;width&quot;:19197.292913385827}"/>
</p:tagLst>
</file>

<file path=ppt/tags/tag2.xml><?xml version="1.0" encoding="utf-8"?>
<p:tagLst xmlns:p="http://schemas.openxmlformats.org/presentationml/2006/main">
  <p:tag name="KSO_WM_UNIT_PLACING_PICTURE_USER_VIEWPORT" val="{&quot;height&quot;:9305,&quot;width&quot;:4561}"/>
</p:tagLst>
</file>

<file path=ppt/tags/tag3.xml><?xml version="1.0" encoding="utf-8"?>
<p:tagLst xmlns:p="http://schemas.openxmlformats.org/presentationml/2006/main">
  <p:tag name="KSO_WM_UNIT_PLACING_PICTURE_USER_VIEWPORT" val="{&quot;height&quot;:2982.8582677165355,&quot;width&quot;:2771.0566929133856}"/>
</p:tagLst>
</file>

<file path=ppt/tags/tag4.xml><?xml version="1.0" encoding="utf-8"?>
<p:tagLst xmlns:p="http://schemas.openxmlformats.org/presentationml/2006/main">
  <p:tag name="ISPRING_PRESENTATION_TITLE" val="寒衣节"/>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o3ybrld">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3281</Words>
  <Application>WPS 演示</Application>
  <PresentationFormat>自定义</PresentationFormat>
  <Paragraphs>114</Paragraphs>
  <Slides>11</Slides>
  <Notes>4</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11</vt:i4>
      </vt:variant>
    </vt:vector>
  </HeadingPairs>
  <TitlesOfParts>
    <vt:vector size="25" baseType="lpstr">
      <vt:lpstr>Arial</vt:lpstr>
      <vt:lpstr>宋体</vt:lpstr>
      <vt:lpstr>Wingdings</vt:lpstr>
      <vt:lpstr>微软雅黑</vt:lpstr>
      <vt:lpstr>Wingdings</vt:lpstr>
      <vt:lpstr>Segoe UI Light</vt:lpstr>
      <vt:lpstr>Times New Roman</vt:lpstr>
      <vt:lpstr>华文仿宋</vt:lpstr>
      <vt:lpstr>等线</vt:lpstr>
      <vt:lpstr>Arial Unicode MS</vt:lpstr>
      <vt:lpstr>义启小魏楷</vt:lpstr>
      <vt:lpstr>Calibri</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Manager>第一PPT</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水墨</dc:title>
  <dc:creator>第一PPT</dc:creator>
  <cp:keywords>www.1ppt.com</cp:keywords>
  <dc:description>www.1ppt.com</dc:description>
  <cp:lastModifiedBy>qtt.</cp:lastModifiedBy>
  <cp:revision>88</cp:revision>
  <dcterms:created xsi:type="dcterms:W3CDTF">2019-09-12T03:26:00Z</dcterms:created>
  <dcterms:modified xsi:type="dcterms:W3CDTF">2021-11-23T15:30:43Z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9E05B6F4502840AA8DB158B55F6C9B5A</vt:lpwstr>
  </property>
  <property fmtid="{D5CDD505-2E9C-101B-9397-08002B2CF9AE}" pid="3" name="KSOProductBuildVer">
    <vt:lpwstr>2052-11.1.0.11115</vt:lpwstr>
  </property>
</Properties>
</file>