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0" r:id="rId4"/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9E5C568-ADC7-450B-9C72-B7543E2CC4A0}" type="datetimeFigureOut">
              <a:rPr lang="en-US" smtClean="0"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5152DD-7191-448C-8FD0-1A2B3796B2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ORAL LITERATURE</a:t>
            </a:r>
            <a:br>
              <a:rPr lang="en-US" dirty="0" smtClean="0"/>
            </a:br>
            <a:r>
              <a:rPr lang="en-US" dirty="0" smtClean="0"/>
              <a:t>FORMS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ALEXIS KEELEY SAGEN</a:t>
            </a:r>
          </a:p>
          <a:p>
            <a:r>
              <a:rPr lang="zh-CN" altLang="en-US" dirty="0" smtClean="0"/>
              <a:t>山爱</a:t>
            </a:r>
            <a:r>
              <a:rPr lang="zh-CN" altLang="en-US" dirty="0"/>
              <a:t>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27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Earliest record in </a:t>
            </a:r>
            <a:r>
              <a:rPr lang="en-US" dirty="0"/>
              <a:t>Tang Dynasty (618～907)</a:t>
            </a:r>
            <a:endParaRPr lang="en-US" dirty="0" smtClean="0"/>
          </a:p>
          <a:p>
            <a:r>
              <a:rPr lang="en-US" dirty="0" smtClean="0"/>
              <a:t>Labeled as an independent art form in the Qing Dynasty</a:t>
            </a:r>
          </a:p>
          <a:p>
            <a:r>
              <a:rPr lang="en-US" dirty="0" smtClean="0"/>
              <a:t>Performance storytelling (</a:t>
            </a:r>
            <a:r>
              <a:rPr lang="en-US" dirty="0" err="1" smtClean="0"/>
              <a:t>pingshu</a:t>
            </a:r>
            <a:r>
              <a:rPr lang="en-US" dirty="0" smtClean="0"/>
              <a:t>) can be traced to the Western </a:t>
            </a:r>
            <a:r>
              <a:rPr lang="en-US" dirty="0"/>
              <a:t>Zhou Dynasty </a:t>
            </a:r>
            <a:r>
              <a:rPr lang="en-US" dirty="0" smtClean="0"/>
              <a:t>(BC770~256BC)</a:t>
            </a:r>
          </a:p>
          <a:p>
            <a:pPr lvl="1"/>
            <a:r>
              <a:rPr lang="en-US" dirty="0" smtClean="0"/>
              <a:t>Storyteller: author and actor</a:t>
            </a:r>
          </a:p>
          <a:p>
            <a:pPr lvl="1"/>
            <a:r>
              <a:rPr lang="en-US" dirty="0" smtClean="0"/>
              <a:t>Content: heroes</a:t>
            </a:r>
          </a:p>
          <a:p>
            <a:pPr lvl="1"/>
            <a:r>
              <a:rPr lang="en-US" dirty="0" smtClean="0"/>
              <a:t>Stand behind a table with a fan and gavel</a:t>
            </a:r>
          </a:p>
          <a:p>
            <a:pPr marL="411480" lvl="1" indent="0" algn="r">
              <a:buNone/>
            </a:pPr>
            <a:r>
              <a:rPr lang="en-US" dirty="0" smtClean="0"/>
              <a:t>(“Storytellers”)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668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Status was even lower than vernacular style genres </a:t>
            </a:r>
          </a:p>
          <a:p>
            <a:r>
              <a:rPr lang="en-US" dirty="0" smtClean="0"/>
              <a:t>Some educated scholars did see its value and oral literature (</a:t>
            </a:r>
            <a:r>
              <a:rPr lang="en-US" dirty="0" err="1" smtClean="0"/>
              <a:t>shuohua</a:t>
            </a:r>
            <a:r>
              <a:rPr lang="en-US" dirty="0" smtClean="0"/>
              <a:t>) helped to influence vernacular genres and vice versa 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(</a:t>
            </a:r>
            <a:r>
              <a:rPr lang="en-US" dirty="0" err="1" smtClean="0"/>
              <a:t>Børdahl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892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roduced by folk storytellers</a:t>
            </a:r>
          </a:p>
          <a:p>
            <a:r>
              <a:rPr lang="en-US" dirty="0" smtClean="0"/>
              <a:t>Script for storytelling in folk literature in the Song and Yuan Dynasties:</a:t>
            </a:r>
          </a:p>
          <a:p>
            <a:pPr lvl="1"/>
            <a:r>
              <a:rPr lang="en-US" dirty="0" smtClean="0"/>
              <a:t>Novels</a:t>
            </a:r>
          </a:p>
          <a:p>
            <a:pPr lvl="1"/>
            <a:r>
              <a:rPr lang="en-US" dirty="0" smtClean="0"/>
              <a:t>Historical stories</a:t>
            </a:r>
          </a:p>
          <a:p>
            <a:pPr lvl="1"/>
            <a:r>
              <a:rPr lang="en-US" dirty="0" smtClean="0"/>
              <a:t>Stories from </a:t>
            </a:r>
            <a:r>
              <a:rPr lang="en-US" dirty="0"/>
              <a:t>C</a:t>
            </a:r>
            <a:r>
              <a:rPr lang="en-US" dirty="0" smtClean="0"/>
              <a:t>onfucian classics</a:t>
            </a:r>
          </a:p>
          <a:p>
            <a:pPr lvl="1"/>
            <a:r>
              <a:rPr lang="en-US" dirty="0" smtClean="0"/>
              <a:t>Leather-Silhouette shows</a:t>
            </a:r>
          </a:p>
          <a:p>
            <a:pPr lvl="1"/>
            <a:r>
              <a:rPr lang="en-US" dirty="0" smtClean="0"/>
              <a:t>Puppet shows</a:t>
            </a:r>
          </a:p>
          <a:p>
            <a:pPr marL="411480" lvl="1" indent="0" algn="r">
              <a:buNone/>
            </a:pPr>
            <a:r>
              <a:rPr lang="en-US" sz="1800" dirty="0" smtClean="0"/>
              <a:t>("</a:t>
            </a:r>
            <a:r>
              <a:rPr lang="en-US" sz="1800" dirty="0" err="1"/>
              <a:t>Huaben</a:t>
            </a:r>
            <a:r>
              <a:rPr lang="en-US" sz="1800" dirty="0"/>
              <a:t> in Song and Yuan </a:t>
            </a:r>
            <a:r>
              <a:rPr lang="en-US" sz="1800" dirty="0" smtClean="0"/>
              <a:t>Dynasties“)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HUABEN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059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Detailed: </a:t>
            </a:r>
          </a:p>
          <a:p>
            <a:pPr lvl="1"/>
            <a:r>
              <a:rPr lang="en-US" dirty="0" smtClean="0"/>
              <a:t>Simple language</a:t>
            </a:r>
          </a:p>
          <a:p>
            <a:pPr lvl="1"/>
            <a:r>
              <a:rPr lang="en-US" dirty="0" smtClean="0"/>
              <a:t>Recorded utterances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Brief:</a:t>
            </a:r>
          </a:p>
          <a:p>
            <a:pPr lvl="2"/>
            <a:r>
              <a:rPr lang="en-US" dirty="0" smtClean="0"/>
              <a:t>Outline</a:t>
            </a:r>
          </a:p>
          <a:p>
            <a:pPr lvl="2"/>
            <a:r>
              <a:rPr lang="en-US" dirty="0" smtClean="0"/>
              <a:t>Summary of stories</a:t>
            </a:r>
          </a:p>
          <a:p>
            <a:pPr lvl="2"/>
            <a:r>
              <a:rPr lang="en-US" dirty="0" smtClean="0"/>
              <a:t>Fictions and sketchbooks</a:t>
            </a:r>
          </a:p>
          <a:p>
            <a:pPr marL="777240" lvl="2" indent="0">
              <a:buNone/>
            </a:pPr>
            <a:endParaRPr lang="en-US" dirty="0" smtClean="0"/>
          </a:p>
          <a:p>
            <a:pPr marL="777240" lvl="2" indent="0" algn="r">
              <a:buNone/>
            </a:pPr>
            <a:r>
              <a:rPr lang="en-US" sz="1600" dirty="0"/>
              <a:t>(</a:t>
            </a:r>
            <a:r>
              <a:rPr lang="en-US" sz="1600" dirty="0" smtClean="0"/>
              <a:t>"</a:t>
            </a:r>
            <a:r>
              <a:rPr lang="en-US" sz="1600" dirty="0" err="1" smtClean="0"/>
              <a:t>Huaben</a:t>
            </a:r>
            <a:r>
              <a:rPr lang="en-US" sz="1600" dirty="0" smtClean="0"/>
              <a:t> </a:t>
            </a:r>
            <a:r>
              <a:rPr lang="en-US" sz="1600" dirty="0"/>
              <a:t>in Song and Yuan </a:t>
            </a:r>
            <a:r>
              <a:rPr lang="en-US" sz="1600" dirty="0" smtClean="0"/>
              <a:t>Dynasties“)</a:t>
            </a:r>
          </a:p>
          <a:p>
            <a:pPr marL="411480" lvl="1" indent="0" algn="r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AND BRIEF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75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Vernacularly written Novels developed from </a:t>
            </a:r>
            <a:r>
              <a:rPr lang="en-US" i="1" dirty="0" err="1" smtClean="0"/>
              <a:t>Huaben</a:t>
            </a:r>
            <a:endParaRPr lang="en-US" i="1" dirty="0"/>
          </a:p>
          <a:p>
            <a:pPr lvl="1"/>
            <a:r>
              <a:rPr lang="en-US" i="1" dirty="0" smtClean="0"/>
              <a:t>Outlaws </a:t>
            </a:r>
            <a:r>
              <a:rPr lang="en-US" i="1" dirty="0"/>
              <a:t>of the </a:t>
            </a:r>
            <a:r>
              <a:rPr lang="en-US" i="1" dirty="0" smtClean="0"/>
              <a:t>Marsh</a:t>
            </a:r>
            <a:r>
              <a:rPr lang="en-US" dirty="0" smtClean="0"/>
              <a:t> </a:t>
            </a:r>
          </a:p>
          <a:p>
            <a:pPr lvl="1"/>
            <a:r>
              <a:rPr lang="en-US" i="1" dirty="0" smtClean="0"/>
              <a:t>The </a:t>
            </a:r>
            <a:r>
              <a:rPr lang="en-US" i="1" dirty="0"/>
              <a:t>Romance of the Three </a:t>
            </a:r>
            <a:r>
              <a:rPr lang="en-US" i="1" dirty="0" smtClean="0"/>
              <a:t>Kingdoms</a:t>
            </a:r>
            <a:endParaRPr lang="en-US" dirty="0" smtClean="0"/>
          </a:p>
          <a:p>
            <a:pPr lvl="1"/>
            <a:r>
              <a:rPr lang="en-US" i="1" dirty="0" smtClean="0"/>
              <a:t>Pilgrim </a:t>
            </a:r>
            <a:r>
              <a:rPr lang="en-US" i="1" dirty="0"/>
              <a:t>to the </a:t>
            </a:r>
            <a:r>
              <a:rPr lang="en-US" i="1" dirty="0" smtClean="0"/>
              <a:t>West</a:t>
            </a:r>
          </a:p>
          <a:p>
            <a:pPr lvl="1"/>
            <a:endParaRPr lang="en-US" i="1" dirty="0"/>
          </a:p>
          <a:p>
            <a:pPr lvl="1"/>
            <a:endParaRPr lang="en-US" i="1" dirty="0" smtClean="0"/>
          </a:p>
          <a:p>
            <a:pPr lvl="1"/>
            <a:endParaRPr lang="en-US" i="1" dirty="0"/>
          </a:p>
          <a:p>
            <a:pPr lvl="1"/>
            <a:endParaRPr lang="en-US" i="1" dirty="0" smtClean="0"/>
          </a:p>
          <a:p>
            <a:pPr marL="411480" lvl="1" indent="0" algn="r">
              <a:buNone/>
            </a:pPr>
            <a:r>
              <a:rPr lang="en-US" sz="1800" dirty="0" smtClean="0"/>
              <a:t>("</a:t>
            </a:r>
            <a:r>
              <a:rPr lang="en-US" sz="1800" dirty="0" err="1"/>
              <a:t>Huaben</a:t>
            </a:r>
            <a:r>
              <a:rPr lang="en-US" sz="1800" dirty="0"/>
              <a:t> in Song and Yuan </a:t>
            </a:r>
            <a:r>
              <a:rPr lang="en-US" sz="1800" dirty="0" smtClean="0"/>
              <a:t>Dynasties“)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771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Børdahl</a:t>
            </a:r>
            <a:r>
              <a:rPr lang="en-US" dirty="0"/>
              <a:t>, </a:t>
            </a:r>
            <a:r>
              <a:rPr lang="en-US" dirty="0" err="1"/>
              <a:t>Vibeke</a:t>
            </a:r>
            <a:r>
              <a:rPr lang="en-US" dirty="0"/>
              <a:t>. "The Status of Oral Literature in Traditional China." </a:t>
            </a:r>
            <a:r>
              <a:rPr lang="en-US" i="1" dirty="0"/>
              <a:t>Shuoshu.org</a:t>
            </a:r>
            <a:r>
              <a:rPr lang="en-US" dirty="0"/>
              <a:t>. Web. 15 Apr. 2012. &lt;http://www.shuoshu.org/Chinese_Storytelling/OWL/status%20of%20oral%20literature%20in%20traditional%20China.shtml&gt;</a:t>
            </a:r>
          </a:p>
          <a:p>
            <a:r>
              <a:rPr lang="en-US" dirty="0" smtClean="0"/>
              <a:t>"</a:t>
            </a:r>
            <a:r>
              <a:rPr lang="en-US" dirty="0" err="1"/>
              <a:t>Huaben</a:t>
            </a:r>
            <a:r>
              <a:rPr lang="en-US" dirty="0"/>
              <a:t> in Song and Yuan Dynasties." </a:t>
            </a:r>
            <a:r>
              <a:rPr lang="en-US" i="1" dirty="0"/>
              <a:t>Chinaculture.org</a:t>
            </a:r>
            <a:r>
              <a:rPr lang="en-US" dirty="0"/>
              <a:t>. Chinadaily.com.cn. Web. 15 Apr. 2012. &lt;http://www.chinaculture.org/gb/en_artqa/2003-09/24/content_41739.htm</a:t>
            </a:r>
            <a:r>
              <a:rPr lang="en-US" dirty="0" smtClean="0"/>
              <a:t>&gt;.</a:t>
            </a:r>
          </a:p>
          <a:p>
            <a:r>
              <a:rPr lang="en-US" dirty="0"/>
              <a:t>"Storytelling." </a:t>
            </a:r>
            <a:r>
              <a:rPr lang="en-US" i="1" dirty="0"/>
              <a:t>Chinancient.com</a:t>
            </a:r>
            <a:r>
              <a:rPr lang="en-US" dirty="0"/>
              <a:t>. Web. 15 Apr. 2012. &lt;http://www.chinancient.com/storytelling/&gt;.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859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147</TotalTime>
  <Words>261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Hardcover</vt:lpstr>
      <vt:lpstr>ORAL LITERATURE FORMS</vt:lpstr>
      <vt:lpstr>ORIGIN</vt:lpstr>
      <vt:lpstr>STATUS</vt:lpstr>
      <vt:lpstr>HUABEN</vt:lpstr>
      <vt:lpstr>DETAILED AND BRIEF</vt:lpstr>
      <vt:lpstr>INFLUENCE</vt:lpstr>
      <vt:lpstr>WORKS CITED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HUABEN</dc:title>
  <dc:creator>Alexis Keeley Sagen</dc:creator>
  <cp:lastModifiedBy>Windows User</cp:lastModifiedBy>
  <cp:revision>8</cp:revision>
  <dcterms:created xsi:type="dcterms:W3CDTF">2012-04-15T23:11:08Z</dcterms:created>
  <dcterms:modified xsi:type="dcterms:W3CDTF">2012-04-16T15:57:39Z</dcterms:modified>
</cp:coreProperties>
</file>