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59" r:id="rId3"/>
    <p:sldId id="265" r:id="rId5"/>
    <p:sldId id="260" r:id="rId6"/>
    <p:sldId id="266" r:id="rId7"/>
    <p:sldId id="293" r:id="rId8"/>
    <p:sldId id="267" r:id="rId9"/>
    <p:sldId id="317" r:id="rId10"/>
    <p:sldId id="318" r:id="rId11"/>
    <p:sldId id="261" r:id="rId12"/>
    <p:sldId id="269" r:id="rId13"/>
    <p:sldId id="294" r:id="rId14"/>
    <p:sldId id="320" r:id="rId15"/>
    <p:sldId id="321" r:id="rId16"/>
    <p:sldId id="349" r:id="rId17"/>
    <p:sldId id="322" r:id="rId18"/>
    <p:sldId id="354" r:id="rId19"/>
    <p:sldId id="358" r:id="rId20"/>
    <p:sldId id="345" r:id="rId21"/>
    <p:sldId id="319" r:id="rId22"/>
  </p:sldIdLst>
  <p:sldSz cx="12192000" cy="6858000"/>
  <p:notesSz cx="9144000" cy="6858000"/>
  <p:custDataLst>
    <p:tags r:id="rId26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</p:showPr>
  <p:clrMru>
    <a:srgbClr val="0F3D4D"/>
    <a:srgbClr val="F1EBDD"/>
    <a:srgbClr val="EDE1CB"/>
    <a:srgbClr val="EDEFCD"/>
    <a:srgbClr val="EFEDEE"/>
    <a:srgbClr val="FF94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52" d="100"/>
          <a:sy n="52" d="100"/>
        </p:scale>
        <p:origin x="-342" y="-1716"/>
      </p:cViewPr>
      <p:guideLst>
        <p:guide orient="horz" pos="2052"/>
        <p:guide pos="380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39" d="100"/>
        <a:sy n="139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6" Type="http://schemas.openxmlformats.org/officeDocument/2006/relationships/tags" Target="tags/tag1.xml"/><Relationship Id="rId25" Type="http://schemas.openxmlformats.org/officeDocument/2006/relationships/tableStyles" Target="tableStyles.xml"/><Relationship Id="rId24" Type="http://schemas.openxmlformats.org/officeDocument/2006/relationships/viewProps" Target="viewProps.xml"/><Relationship Id="rId23" Type="http://schemas.openxmlformats.org/officeDocument/2006/relationships/presProps" Target="presProps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DEC858-E328-44DD-BEE9-21060B281694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50054A-A420-4DE1-81D1-05A895850E7B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50054A-A420-4DE1-81D1-05A895850E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50054A-A420-4DE1-81D1-05A895850E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50054A-A420-4DE1-81D1-05A895850E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50054A-A420-4DE1-81D1-05A895850E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50054A-A420-4DE1-81D1-05A895850E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50054A-A420-4DE1-81D1-05A895850E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50054A-A420-4DE1-81D1-05A895850E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50054A-A420-4DE1-81D1-05A895850E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50054A-A420-4DE1-81D1-05A895850E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50054A-A420-4DE1-81D1-05A895850E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50054A-A420-4DE1-81D1-05A895850E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50054A-A420-4DE1-81D1-05A895850E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50054A-A420-4DE1-81D1-05A895850E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50054A-A420-4DE1-81D1-05A895850E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50054A-A420-4DE1-81D1-05A895850E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50054A-A420-4DE1-81D1-05A895850E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50054A-A420-4DE1-81D1-05A895850E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50054A-A420-4DE1-81D1-05A895850E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50054A-A420-4DE1-81D1-05A895850E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标题幻灯片">
    <p:bg>
      <p:bgPr>
        <a:solidFill>
          <a:srgbClr val="0F3D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4" name="矩形 3"/>
          <p:cNvSpPr/>
          <p:nvPr userDrawn="1"/>
        </p:nvSpPr>
        <p:spPr>
          <a:xfrm>
            <a:off x="8325228" y="6545427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altLang="zh-CN" sz="100" dirty="0">
                <a:solidFill>
                  <a:prstClr val="white"/>
                </a:solidFill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www.1ppt.com/hangye/ </a:t>
            </a:r>
            <a:endParaRPr lang="en-US" altLang="zh-CN" sz="100" dirty="0">
              <a:solidFill>
                <a:prstClr val="white"/>
              </a:solidFill>
              <a:ea typeface="宋体"/>
            </a:endParaRP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www.1ppt.com/sucai/</a:t>
            </a:r>
            <a:endParaRPr lang="en-US" altLang="zh-CN" sz="100" dirty="0">
              <a:solidFill>
                <a:prstClr val="white"/>
              </a:solidFill>
              <a:ea typeface="宋体"/>
            </a:endParaRPr>
          </a:p>
          <a:p>
            <a:pPr defTabSz="914400"/>
            <a:r>
              <a:rPr lang="en-US" altLang="zh-CN" sz="100" dirty="0">
                <a:solidFill>
                  <a:prstClr val="white"/>
                </a:solidFill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www.1ppt.com/tubiao/      </a:t>
            </a:r>
            <a:endParaRPr lang="en-US" altLang="zh-CN" sz="100" dirty="0">
              <a:solidFill>
                <a:prstClr val="white"/>
              </a:solidFill>
              <a:ea typeface="宋体"/>
            </a:endParaRP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www.1ppt.com/powerpoint/      </a:t>
            </a:r>
            <a:endParaRPr lang="en-US" altLang="zh-CN" sz="100" dirty="0">
              <a:solidFill>
                <a:prstClr val="white"/>
              </a:solidFill>
              <a:ea typeface="宋体"/>
            </a:endParaRPr>
          </a:p>
          <a:p>
            <a:pPr defTabSz="914400"/>
            <a:r>
              <a:rPr lang="en-US" altLang="zh-CN" sz="100" dirty="0">
                <a:solidFill>
                  <a:prstClr val="white"/>
                </a:solidFill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www.1ppt.com/ziti/</a:t>
            </a:r>
            <a:endParaRPr lang="en-US" altLang="zh-CN" sz="100" dirty="0">
              <a:solidFill>
                <a:prstClr val="white"/>
              </a:solidFill>
              <a:ea typeface="宋体"/>
            </a:endParaRP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www.1ppt.com/xiazai/jihua/</a:t>
            </a:r>
            <a:endParaRPr lang="en-US" altLang="zh-CN" sz="100" dirty="0">
              <a:solidFill>
                <a:prstClr val="white"/>
              </a:solidFill>
              <a:ea typeface="宋体"/>
            </a:endParaRP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www.1ppt.com/xiazai/jianli/  </a:t>
            </a:r>
            <a:endParaRPr lang="en-US" altLang="zh-CN" sz="100" dirty="0">
              <a:solidFill>
                <a:prstClr val="white"/>
              </a:solidFill>
              <a:ea typeface="宋体"/>
            </a:endParaRP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www.1ppt.com/xiazai/huibao/    </a:t>
            </a:r>
            <a:endParaRPr lang="en-US" altLang="zh-CN" sz="100" dirty="0">
              <a:solidFill>
                <a:prstClr val="white"/>
              </a:solidFill>
              <a:ea typeface="宋体"/>
            </a:endParaRPr>
          </a:p>
          <a:p>
            <a:pPr defTabSz="914400"/>
            <a:r>
              <a:rPr lang="en-US" altLang="zh-CN" sz="100" dirty="0">
                <a:solidFill>
                  <a:prstClr val="white"/>
                </a:solidFill>
                <a:ea typeface="宋体"/>
              </a:rPr>
              <a:t> </a:t>
            </a:r>
            <a:endParaRPr lang="en-US" altLang="zh-CN" sz="100" dirty="0">
              <a:solidFill>
                <a:prstClr val="white"/>
              </a:solidFill>
              <a:ea typeface="宋体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000">
        <p159:morph option="byObjec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2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8.jpeg"/><Relationship Id="rId1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4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1.jpeg"/><Relationship Id="rId1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6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27.jpeg"/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7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9.jpeg"/><Relationship Id="rId1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8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9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0.jpeg"/><Relationship Id="rId1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2.jpeg"/><Relationship Id="rId1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4.jpeg"/><Relationship Id="rId1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F3D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1" cstate="screen">
            <a:lum bright="70000" contrast="-70000"/>
          </a:blip>
          <a:stretch>
            <a:fillRect/>
          </a:stretch>
        </p:blipFill>
        <p:spPr>
          <a:xfrm rot="20757731">
            <a:off x="933910" y="4545594"/>
            <a:ext cx="2541511" cy="22425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" cstate="screen">
            <a:lum bright="70000" contrast="-70000"/>
          </a:blip>
          <a:stretch>
            <a:fillRect/>
          </a:stretch>
        </p:blipFill>
        <p:spPr>
          <a:xfrm rot="842269" flipH="1">
            <a:off x="8771589" y="4545593"/>
            <a:ext cx="2541511" cy="2242510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2405831" y="4867312"/>
            <a:ext cx="7529276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dirty="0">
                <a:solidFill>
                  <a:schemeClr val="bg1"/>
                </a:solidFill>
                <a:uFillTx/>
                <a:latin typeface="Times New Roman Regular" panose="02020603050405020304" charset="0"/>
                <a:ea typeface="华文宋体" panose="02010600040101010101" pitchFamily="2" charset="-122"/>
                <a:cs typeface="Times New Roman Regular" panose="02020603050405020304" charset="0"/>
              </a:rPr>
              <a:t>Archaeological Ruins of Liangzhu City</a:t>
            </a:r>
            <a:endParaRPr lang="en-US" altLang="zh-CN" sz="3600" dirty="0">
              <a:solidFill>
                <a:schemeClr val="bg1"/>
              </a:solidFill>
              <a:uFillTx/>
              <a:latin typeface="Times New Roman Regular" panose="02020603050405020304" charset="0"/>
              <a:ea typeface="华文宋体" panose="02010600040101010101" pitchFamily="2" charset="-122"/>
              <a:cs typeface="Times New Roman Regular" panose="02020603050405020304" charset="0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2" cstate="screen">
            <a:lum bright="70000" contrast="-70000"/>
          </a:blip>
          <a:stretch>
            <a:fillRect/>
          </a:stretch>
        </p:blipFill>
        <p:spPr>
          <a:xfrm>
            <a:off x="9892841" y="175503"/>
            <a:ext cx="2073019" cy="2762299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2" cstate="screen">
            <a:lum bright="70000" contrast="-70000"/>
          </a:blip>
          <a:stretch>
            <a:fillRect/>
          </a:stretch>
        </p:blipFill>
        <p:spPr>
          <a:xfrm flipH="1">
            <a:off x="370297" y="175503"/>
            <a:ext cx="2073019" cy="2762299"/>
          </a:xfrm>
          <a:prstGeom prst="rect">
            <a:avLst/>
          </a:prstGeom>
        </p:spPr>
      </p:pic>
      <p:grpSp>
        <p:nvGrpSpPr>
          <p:cNvPr id="19" name="组合 18"/>
          <p:cNvGrpSpPr/>
          <p:nvPr/>
        </p:nvGrpSpPr>
        <p:grpSpPr>
          <a:xfrm>
            <a:off x="4223039" y="927515"/>
            <a:ext cx="3800929" cy="3800929"/>
            <a:chOff x="4212360" y="1133989"/>
            <a:chExt cx="3800929" cy="3800929"/>
          </a:xfrm>
        </p:grpSpPr>
        <p:sp>
          <p:nvSpPr>
            <p:cNvPr id="9" name="椭圆 8"/>
            <p:cNvSpPr/>
            <p:nvPr/>
          </p:nvSpPr>
          <p:spPr>
            <a:xfrm>
              <a:off x="4212360" y="1133989"/>
              <a:ext cx="3800929" cy="3800929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3" cstate="screen"/>
            <a:srcRect/>
            <a:stretch>
              <a:fillRect/>
            </a:stretch>
          </p:blipFill>
          <p:spPr>
            <a:xfrm>
              <a:off x="4287858" y="1199554"/>
              <a:ext cx="3671287" cy="3675540"/>
            </a:xfrm>
            <a:custGeom>
              <a:avLst/>
              <a:gdLst>
                <a:gd name="connsiteX0" fmla="*/ 1544715 w 3085855"/>
                <a:gd name="connsiteY0" fmla="*/ 0 h 3089430"/>
                <a:gd name="connsiteX1" fmla="*/ 3081455 w 3085855"/>
                <a:gd name="connsiteY1" fmla="*/ 1386777 h 3089430"/>
                <a:gd name="connsiteX2" fmla="*/ 3085855 w 3085855"/>
                <a:gd name="connsiteY2" fmla="*/ 1473918 h 3089430"/>
                <a:gd name="connsiteX3" fmla="*/ 3085855 w 3085855"/>
                <a:gd name="connsiteY3" fmla="*/ 1615513 h 3089430"/>
                <a:gd name="connsiteX4" fmla="*/ 3081455 w 3085855"/>
                <a:gd name="connsiteY4" fmla="*/ 1702653 h 3089430"/>
                <a:gd name="connsiteX5" fmla="*/ 1544715 w 3085855"/>
                <a:gd name="connsiteY5" fmla="*/ 3089430 h 3089430"/>
                <a:gd name="connsiteX6" fmla="*/ 0 w 3085855"/>
                <a:gd name="connsiteY6" fmla="*/ 1544715 h 3089430"/>
                <a:gd name="connsiteX7" fmla="*/ 1544715 w 3085855"/>
                <a:gd name="connsiteY7" fmla="*/ 0 h 3089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085855" h="3089430">
                  <a:moveTo>
                    <a:pt x="1544715" y="0"/>
                  </a:moveTo>
                  <a:cubicBezTo>
                    <a:pt x="2344518" y="0"/>
                    <a:pt x="3002350" y="607845"/>
                    <a:pt x="3081455" y="1386777"/>
                  </a:cubicBezTo>
                  <a:lnTo>
                    <a:pt x="3085855" y="1473918"/>
                  </a:lnTo>
                  <a:lnTo>
                    <a:pt x="3085855" y="1615513"/>
                  </a:lnTo>
                  <a:lnTo>
                    <a:pt x="3081455" y="1702653"/>
                  </a:lnTo>
                  <a:cubicBezTo>
                    <a:pt x="3002350" y="2481586"/>
                    <a:pt x="2344518" y="3089430"/>
                    <a:pt x="1544715" y="3089430"/>
                  </a:cubicBezTo>
                  <a:cubicBezTo>
                    <a:pt x="691592" y="3089430"/>
                    <a:pt x="0" y="2397838"/>
                    <a:pt x="0" y="1544715"/>
                  </a:cubicBezTo>
                  <a:cubicBezTo>
                    <a:pt x="0" y="691592"/>
                    <a:pt x="691592" y="0"/>
                    <a:pt x="1544715" y="0"/>
                  </a:cubicBezTo>
                  <a:close/>
                </a:path>
              </a:pathLst>
            </a:custGeom>
          </p:spPr>
        </p:pic>
      </p:grpSp>
      <p:sp>
        <p:nvSpPr>
          <p:cNvPr id="2" name="文本框 1"/>
          <p:cNvSpPr txBox="1"/>
          <p:nvPr/>
        </p:nvSpPr>
        <p:spPr>
          <a:xfrm>
            <a:off x="4006850" y="5651500"/>
            <a:ext cx="42329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2800" dirty="0">
                <a:solidFill>
                  <a:schemeClr val="bg1"/>
                </a:solidFill>
                <a:uFillTx/>
                <a:latin typeface="Times New Roman Regular" panose="02020603050405020304" charset="0"/>
                <a:ea typeface="华文宋体" panose="02010600040101010101" pitchFamily="2" charset="-122"/>
                <a:cs typeface="Times New Roman Regular" panose="02020603050405020304" charset="0"/>
              </a:rPr>
              <a:t>Presenter: Bai Ting</a:t>
            </a:r>
            <a:endParaRPr lang="en-US" altLang="zh-CN" sz="2800" dirty="0">
              <a:solidFill>
                <a:schemeClr val="bg1"/>
              </a:solidFill>
              <a:uFillTx/>
              <a:latin typeface="Times New Roman Regular" panose="02020603050405020304" charset="0"/>
              <a:ea typeface="华文宋体" panose="02010600040101010101" pitchFamily="2" charset="-122"/>
              <a:cs typeface="Times New Roman Regular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  <p:bldLst>
      <p:bldP spid="14" grpId="0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8950038" y="4"/>
            <a:ext cx="3241964" cy="6857999"/>
          </a:xfrm>
          <a:prstGeom prst="rect">
            <a:avLst/>
          </a:prstGeom>
          <a:solidFill>
            <a:srgbClr val="F1EB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/private/var/folders/l0/h40qvnfs24l8f1kkp3z_vcf00000gn/T/com.kingsoft.wpsoffice.mac/picturecompress_20221215231143/output_1.jpgoutput_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195060" y="1182370"/>
            <a:ext cx="5996940" cy="451612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0" y="2014855"/>
            <a:ext cx="6204585" cy="30460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just"/>
            <a:r>
              <a:rPr lang="en-US" altLang="zh-CN" sz="2400" b="1">
                <a:solidFill>
                  <a:schemeClr val="bg1"/>
                </a:solidFill>
                <a:latin typeface="Times New Roman Bold" panose="02020603050405020304" charset="0"/>
                <a:cs typeface="Times New Roman Bold" panose="02020603050405020304" charset="0"/>
              </a:rPr>
              <a:t>Liangzhu Culture</a:t>
            </a:r>
            <a:r>
              <a:rPr lang="en-US" altLang="zh-CN" sz="2400">
                <a:solidFill>
                  <a:schemeClr val="bg1"/>
                </a:solidFill>
                <a:latin typeface="Times New Roman Regular" panose="02020603050405020304" charset="0"/>
                <a:cs typeface="Times New Roman Regular" panose="02020603050405020304" charset="0"/>
              </a:rPr>
              <a:t> is located in the middle and lower reaches of the Yangtze River around Taihu Lake, which are in the southeast of China.</a:t>
            </a:r>
            <a:endParaRPr lang="en-US" altLang="zh-CN" sz="2400">
              <a:solidFill>
                <a:schemeClr val="bg1"/>
              </a:solidFill>
              <a:latin typeface="Times New Roman Regular" panose="02020603050405020304" charset="0"/>
              <a:cs typeface="Times New Roman Regular" panose="02020603050405020304" charset="0"/>
            </a:endParaRPr>
          </a:p>
          <a:p>
            <a:pPr algn="just"/>
            <a:endParaRPr lang="en-US" altLang="zh-CN" sz="2400">
              <a:solidFill>
                <a:schemeClr val="bg1"/>
              </a:solidFill>
              <a:latin typeface="Times New Roman Regular" panose="02020603050405020304" charset="0"/>
              <a:cs typeface="Times New Roman Regular" panose="02020603050405020304" charset="0"/>
            </a:endParaRPr>
          </a:p>
          <a:p>
            <a:pPr algn="just"/>
            <a:endParaRPr lang="en-US" altLang="zh-CN" sz="2400">
              <a:solidFill>
                <a:schemeClr val="bg1"/>
              </a:solidFill>
              <a:latin typeface="Times New Roman Regular" panose="02020603050405020304" charset="0"/>
              <a:cs typeface="Times New Roman Regular" panose="02020603050405020304" charset="0"/>
            </a:endParaRPr>
          </a:p>
          <a:p>
            <a:pPr algn="just"/>
            <a:r>
              <a:rPr lang="en-US" altLang="zh-CN" sz="2400">
                <a:solidFill>
                  <a:schemeClr val="bg1"/>
                </a:solidFill>
                <a:latin typeface="Times New Roman Regular" panose="02020603050405020304" charset="0"/>
                <a:cs typeface="Times New Roman Regular" panose="02020603050405020304" charset="0"/>
              </a:rPr>
              <a:t>Its distribution area is very broad. It is named after the civilization that was first discovered </a:t>
            </a:r>
            <a:r>
              <a:rPr lang="en-US" altLang="zh-CN" sz="2400" b="1">
                <a:solidFill>
                  <a:schemeClr val="bg1"/>
                </a:solidFill>
                <a:latin typeface="Times New Roman Bold" panose="02020603050405020304" charset="0"/>
                <a:cs typeface="Times New Roman Bold" panose="02020603050405020304" charset="0"/>
              </a:rPr>
              <a:t>in 1936</a:t>
            </a:r>
            <a:r>
              <a:rPr lang="en-US" altLang="zh-CN" sz="2400">
                <a:solidFill>
                  <a:schemeClr val="bg1"/>
                </a:solidFill>
                <a:latin typeface="Times New Roman Regular" panose="02020603050405020304" charset="0"/>
                <a:cs typeface="Times New Roman Regular" panose="02020603050405020304" charset="0"/>
              </a:rPr>
              <a:t>.</a:t>
            </a:r>
            <a:endParaRPr lang="en-US" altLang="zh-CN" sz="2400">
              <a:solidFill>
                <a:schemeClr val="bg1"/>
              </a:solidFill>
              <a:latin typeface="Times New Roman Regular" panose="02020603050405020304" charset="0"/>
              <a:cs typeface="Times New Roman Regular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546555" y="0"/>
            <a:ext cx="2900516" cy="6858000"/>
          </a:xfrm>
          <a:prstGeom prst="rect">
            <a:avLst/>
          </a:prstGeom>
          <a:solidFill>
            <a:srgbClr val="F1EB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2964867" y="1984099"/>
            <a:ext cx="2240879" cy="2240879"/>
            <a:chOff x="4980476" y="2172929"/>
            <a:chExt cx="2240879" cy="2240879"/>
          </a:xfrm>
        </p:grpSpPr>
        <p:sp>
          <p:nvSpPr>
            <p:cNvPr id="3" name="椭圆 2"/>
            <p:cNvSpPr/>
            <p:nvPr/>
          </p:nvSpPr>
          <p:spPr>
            <a:xfrm>
              <a:off x="4980476" y="2172929"/>
              <a:ext cx="2240879" cy="2240879"/>
            </a:xfrm>
            <a:prstGeom prst="ellipse">
              <a:avLst/>
            </a:prstGeom>
            <a:noFill/>
            <a:ln w="28575">
              <a:solidFill>
                <a:srgbClr val="0F3D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5447071" y="2615381"/>
              <a:ext cx="1484671" cy="144655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8800" dirty="0">
                  <a:solidFill>
                    <a:srgbClr val="0F3D4D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叁</a:t>
              </a:r>
              <a:endParaRPr kumimoji="0" lang="zh-CN" alt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0F3D4D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8" name="文本框 7"/>
          <p:cNvSpPr txBox="1"/>
          <p:nvPr/>
        </p:nvSpPr>
        <p:spPr>
          <a:xfrm>
            <a:off x="6548120" y="2426335"/>
            <a:ext cx="5413375" cy="82994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800" b="1" dirty="0">
                <a:solidFill>
                  <a:schemeClr val="bg1"/>
                </a:solidFill>
                <a:uFillTx/>
                <a:latin typeface="Times New Roman Bold" panose="02020603050405020304" charset="0"/>
                <a:ea typeface="微软雅黑" panose="020B0503020204020204" pitchFamily="34" charset="-122"/>
                <a:cs typeface="Times New Roman Bold" panose="02020603050405020304" charset="0"/>
                <a:sym typeface="+mn-ea"/>
              </a:rPr>
              <a:t>Heritage Elements</a:t>
            </a:r>
            <a:endParaRPr kumimoji="0" lang="en-US" altLang="zh-CN" sz="4800" b="1" i="0" u="none" strike="noStrike" kern="1200" cap="none" normalizeH="0" baseline="0" dirty="0">
              <a:solidFill>
                <a:schemeClr val="bg1"/>
              </a:solidFill>
              <a:uFillTx/>
              <a:latin typeface="Times New Roman Bold" panose="02020603050405020304" charset="0"/>
              <a:ea typeface="微软雅黑" panose="020B0503020204020204" pitchFamily="34" charset="-122"/>
              <a:cs typeface="Times New Roman Bold" panose="02020603050405020304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 flipH="1">
            <a:off x="10667999" y="4021926"/>
            <a:ext cx="206479" cy="406103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6723305" y="3694631"/>
            <a:ext cx="3864953" cy="1060450"/>
          </a:xfrm>
          <a:prstGeom prst="rect">
            <a:avLst/>
          </a:prstGeom>
        </p:spPr>
        <p:txBody>
          <a:bodyPr vert="horz" wrap="square">
            <a:spAutoFit/>
          </a:bodyPr>
          <a:p>
            <a:pPr>
              <a:lnSpc>
                <a:spcPct val="150000"/>
              </a:lnSpc>
            </a:pPr>
            <a:r>
              <a:rPr lang="en-US" altLang="zh-CN" sz="1400" spc="600" dirty="0">
                <a:solidFill>
                  <a:schemeClr val="bg1"/>
                </a:solidFill>
                <a:latin typeface="Times New Roman Regular" panose="02020603050405020304" charset="0"/>
                <a:ea typeface="微软雅黑" panose="020B0503020204020204" pitchFamily="34" charset="-122"/>
                <a:cs typeface="Times New Roman Regular" panose="02020603050405020304" charset="0"/>
              </a:rPr>
              <a:t>the </a:t>
            </a:r>
            <a:r>
              <a:rPr lang="en-US" altLang="zh-CN" sz="1400" spc="600" dirty="0">
                <a:solidFill>
                  <a:schemeClr val="bg1"/>
                </a:solidFill>
                <a:latin typeface="Times New Roman Regular" panose="02020603050405020304" charset="0"/>
                <a:ea typeface="微软雅黑" panose="020B0503020204020204" pitchFamily="34" charset="-122"/>
                <a:cs typeface="Times New Roman Regular" panose="02020603050405020304" charset="0"/>
              </a:rPr>
              <a:t>heritage elements of the archealogical ruins of Liangzhu City</a:t>
            </a:r>
            <a:endParaRPr lang="en-US" altLang="zh-CN" sz="1400" spc="600" dirty="0">
              <a:solidFill>
                <a:schemeClr val="bg1"/>
              </a:solidFill>
              <a:latin typeface="Times New Roman Regular" panose="02020603050405020304" charset="0"/>
              <a:ea typeface="微软雅黑" panose="020B0503020204020204" pitchFamily="34" charset="-122"/>
              <a:cs typeface="Times New Roman Regular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  <p:bldLst>
      <p:bldP spid="2" grpId="0" bldLvl="0" animBg="1"/>
      <p:bldP spid="8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7584440" y="2020570"/>
            <a:ext cx="4351655" cy="3784600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algn="just" fontAlgn="auto">
              <a:lnSpc>
                <a:spcPct val="100000"/>
              </a:lnSpc>
            </a:pPr>
            <a:r>
              <a:rPr lang="en-US" altLang="zh-CN" sz="2400">
                <a:solidFill>
                  <a:schemeClr val="bg1"/>
                </a:solidFill>
                <a:latin typeface="Times New Roman Regular" panose="02020603050405020304" charset="0"/>
                <a:cs typeface="Times New Roman Regular" panose="02020603050405020304" charset="0"/>
                <a:sym typeface="+mn-ea"/>
              </a:rPr>
              <a:t>The site is composed of the palace area, the inner city and the outer city.</a:t>
            </a:r>
            <a:endParaRPr lang="en-US" altLang="zh-CN" sz="2400">
              <a:solidFill>
                <a:schemeClr val="bg1"/>
              </a:solidFill>
              <a:latin typeface="Times New Roman Regular" panose="02020603050405020304" charset="0"/>
              <a:cs typeface="Times New Roman Regular" panose="02020603050405020304" charset="0"/>
              <a:sym typeface="+mn-ea"/>
            </a:endParaRPr>
          </a:p>
          <a:p>
            <a:pPr algn="just" fontAlgn="auto">
              <a:lnSpc>
                <a:spcPct val="100000"/>
              </a:lnSpc>
            </a:pPr>
            <a:endParaRPr lang="en-US" altLang="zh-CN" sz="2400">
              <a:solidFill>
                <a:schemeClr val="bg1"/>
              </a:solidFill>
              <a:latin typeface="Times New Roman Regular" panose="02020603050405020304" charset="0"/>
              <a:cs typeface="Times New Roman Regular" panose="02020603050405020304" charset="0"/>
              <a:sym typeface="+mn-ea"/>
            </a:endParaRPr>
          </a:p>
          <a:p>
            <a:pPr algn="just" fontAlgn="auto">
              <a:lnSpc>
                <a:spcPct val="100000"/>
              </a:lnSpc>
            </a:pPr>
            <a:endParaRPr lang="en-US" altLang="zh-CN" sz="2400">
              <a:solidFill>
                <a:schemeClr val="bg1"/>
              </a:solidFill>
              <a:latin typeface="Times New Roman Regular" panose="02020603050405020304" charset="0"/>
              <a:cs typeface="Times New Roman Regular" panose="02020603050405020304" charset="0"/>
              <a:sym typeface="+mn-ea"/>
            </a:endParaRPr>
          </a:p>
          <a:p>
            <a:pPr algn="just" fontAlgn="auto">
              <a:lnSpc>
                <a:spcPct val="100000"/>
              </a:lnSpc>
            </a:pPr>
            <a:r>
              <a:rPr lang="zh-CN" altLang="en-US" sz="2400">
                <a:solidFill>
                  <a:schemeClr val="bg1"/>
                </a:solidFill>
                <a:latin typeface="Times New Roman Regular" panose="02020603050405020304" charset="0"/>
                <a:cs typeface="Times New Roman Regular" panose="02020603050405020304" charset="0"/>
                <a:sym typeface="+mn-ea"/>
              </a:rPr>
              <a:t>The inner city is surrounded by a perimeter wall, covering a total area of about three square kilometers</a:t>
            </a:r>
            <a:r>
              <a:rPr lang="en-US" altLang="zh-CN" sz="2400">
                <a:solidFill>
                  <a:schemeClr val="bg1"/>
                </a:solidFill>
                <a:latin typeface="Times New Roman Regular" panose="02020603050405020304" charset="0"/>
                <a:cs typeface="Times New Roman Regular" panose="02020603050405020304" charset="0"/>
                <a:sym typeface="+mn-ea"/>
              </a:rPr>
              <a:t>.</a:t>
            </a:r>
            <a:endParaRPr lang="en-US" altLang="zh-CN" sz="2400">
              <a:solidFill>
                <a:schemeClr val="bg1"/>
              </a:solidFill>
              <a:latin typeface="Times New Roman Regular" panose="02020603050405020304" charset="0"/>
              <a:cs typeface="Times New Roman Regular" panose="02020603050405020304" charset="0"/>
              <a:sym typeface="+mn-ea"/>
            </a:endParaRPr>
          </a:p>
          <a:p>
            <a:pPr algn="just" fontAlgn="auto">
              <a:lnSpc>
                <a:spcPct val="100000"/>
              </a:lnSpc>
            </a:pPr>
            <a:endParaRPr lang="en-US" altLang="zh-CN" sz="2400">
              <a:solidFill>
                <a:schemeClr val="bg1"/>
              </a:solidFill>
              <a:latin typeface="Times New Roman Regular" panose="02020603050405020304" charset="0"/>
              <a:cs typeface="Times New Roman Regular" panose="02020603050405020304" charset="0"/>
              <a:sym typeface="+mn-ea"/>
            </a:endParaRPr>
          </a:p>
        </p:txBody>
      </p:sp>
      <p:pic>
        <p:nvPicPr>
          <p:cNvPr id="27" name="图片 26"/>
          <p:cNvPicPr>
            <a:picLocks noChangeAspect="1"/>
          </p:cNvPicPr>
          <p:nvPr/>
        </p:nvPicPr>
        <p:blipFill>
          <a:blip r:embed="rId1" cstate="screen">
            <a:lum bright="70000" contrast="-70000"/>
          </a:blip>
          <a:stretch>
            <a:fillRect/>
          </a:stretch>
        </p:blipFill>
        <p:spPr>
          <a:xfrm>
            <a:off x="9946479" y="-145506"/>
            <a:ext cx="1919703" cy="1919702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 rot="16200000">
            <a:off x="1511935" y="-960755"/>
            <a:ext cx="793115" cy="3338195"/>
          </a:xfrm>
          <a:prstGeom prst="rect">
            <a:avLst/>
          </a:prstGeom>
          <a:solidFill>
            <a:srgbClr val="F1EB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/>
          </a:p>
        </p:txBody>
      </p:sp>
      <p:sp>
        <p:nvSpPr>
          <p:cNvPr id="13" name="文本框 12"/>
          <p:cNvSpPr txBox="1"/>
          <p:nvPr/>
        </p:nvSpPr>
        <p:spPr>
          <a:xfrm>
            <a:off x="415925" y="478155"/>
            <a:ext cx="2985135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2400" b="1">
                <a:solidFill>
                  <a:schemeClr val="tx1"/>
                </a:solidFill>
                <a:latin typeface="Times New Roman Bold" panose="02020603050405020304" charset="0"/>
                <a:cs typeface="Times New Roman Bold" panose="02020603050405020304" charset="0"/>
              </a:rPr>
              <a:t>The Ancient City Site</a:t>
            </a:r>
            <a:endParaRPr lang="en-US" altLang="zh-CN" sz="2400" b="1">
              <a:solidFill>
                <a:schemeClr val="tx1"/>
              </a:solidFill>
              <a:latin typeface="Times New Roman Bold" panose="02020603050405020304" charset="0"/>
              <a:cs typeface="Times New Roman Bold" panose="02020603050405020304" charset="0"/>
            </a:endParaRPr>
          </a:p>
        </p:txBody>
      </p:sp>
      <p:pic>
        <p:nvPicPr>
          <p:cNvPr id="9" name="图片 8" descr="/private/var/folders/l0/h40qvnfs24l8f1kkp3z_vcf00000gn/T/com.kingsoft.wpsoffice.mac/picturecompress_20221215231321/output_1.jpgoutput_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35" y="1541145"/>
            <a:ext cx="7254875" cy="47434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  <p:bldLst>
      <p:bldP spid="3" grpId="0"/>
      <p:bldP spid="10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/>
          <p:cNvPicPr>
            <a:picLocks noChangeAspect="1"/>
          </p:cNvPicPr>
          <p:nvPr/>
        </p:nvPicPr>
        <p:blipFill>
          <a:blip r:embed="rId1" cstate="screen">
            <a:lum bright="70000" contrast="-70000"/>
          </a:blip>
          <a:stretch>
            <a:fillRect/>
          </a:stretch>
        </p:blipFill>
        <p:spPr>
          <a:xfrm>
            <a:off x="9946479" y="-145506"/>
            <a:ext cx="1919703" cy="1919702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 rot="16200000">
            <a:off x="2974340" y="-2423160"/>
            <a:ext cx="793115" cy="6263005"/>
          </a:xfrm>
          <a:prstGeom prst="rect">
            <a:avLst/>
          </a:prstGeom>
          <a:solidFill>
            <a:srgbClr val="F1EB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/>
          </a:p>
        </p:txBody>
      </p:sp>
      <p:sp>
        <p:nvSpPr>
          <p:cNvPr id="13" name="文本框 12"/>
          <p:cNvSpPr txBox="1"/>
          <p:nvPr/>
        </p:nvSpPr>
        <p:spPr>
          <a:xfrm>
            <a:off x="415925" y="478155"/>
            <a:ext cx="598297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2400" b="1">
                <a:solidFill>
                  <a:schemeClr val="tx1"/>
                </a:solidFill>
                <a:latin typeface="Times New Roman Bold" panose="02020603050405020304" charset="0"/>
                <a:cs typeface="Times New Roman Bold" panose="02020603050405020304" charset="0"/>
              </a:rPr>
              <a:t>Water Conservancy System on th</a:t>
            </a:r>
            <a:r>
              <a:rPr lang="en-US" altLang="zh-CN" sz="2400" b="1">
                <a:solidFill>
                  <a:schemeClr val="tx1"/>
                </a:solidFill>
                <a:latin typeface="Times New Roman Bold" panose="02020603050405020304" charset="0"/>
                <a:cs typeface="Times New Roman Bold" panose="02020603050405020304" charset="0"/>
              </a:rPr>
              <a:t>e Outskirts</a:t>
            </a:r>
            <a:endParaRPr lang="en-US" altLang="zh-CN" sz="2400" b="1">
              <a:solidFill>
                <a:schemeClr val="tx1"/>
              </a:solidFill>
              <a:latin typeface="Times New Roman Bold" panose="02020603050405020304" charset="0"/>
              <a:cs typeface="Times New Roman Bold" panose="02020603050405020304" charset="0"/>
            </a:endParaRPr>
          </a:p>
        </p:txBody>
      </p:sp>
      <p:pic>
        <p:nvPicPr>
          <p:cNvPr id="11" name="图片 10" descr="/private/var/folders/l0/h40qvnfs24l8f1kkp3z_vcf00000gn/T/com.kingsoft.wpsoffice.mac/picturecompress_20221215231330/output_1.jpgoutput_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050" y="1774190"/>
            <a:ext cx="5887085" cy="4350385"/>
          </a:xfrm>
          <a:prstGeom prst="rect">
            <a:avLst/>
          </a:prstGeom>
        </p:spPr>
      </p:pic>
      <p:pic>
        <p:nvPicPr>
          <p:cNvPr id="9" name="图片 8" descr="IMG_246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7125" y="1774190"/>
            <a:ext cx="5887720" cy="43503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  <p:bldLst>
      <p:bldP spid="10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/>
          <p:cNvPicPr>
            <a:picLocks noChangeAspect="1"/>
          </p:cNvPicPr>
          <p:nvPr/>
        </p:nvPicPr>
        <p:blipFill>
          <a:blip r:embed="rId1" cstate="screen">
            <a:lum bright="70000" contrast="-70000"/>
          </a:blip>
          <a:stretch>
            <a:fillRect/>
          </a:stretch>
        </p:blipFill>
        <p:spPr>
          <a:xfrm>
            <a:off x="9946479" y="-145506"/>
            <a:ext cx="1919703" cy="1919702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 rot="16200000">
            <a:off x="2974340" y="-2423160"/>
            <a:ext cx="793115" cy="6263005"/>
          </a:xfrm>
          <a:prstGeom prst="rect">
            <a:avLst/>
          </a:prstGeom>
          <a:solidFill>
            <a:srgbClr val="F1EB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/>
          </a:p>
        </p:txBody>
      </p:sp>
      <p:sp>
        <p:nvSpPr>
          <p:cNvPr id="13" name="文本框 12"/>
          <p:cNvSpPr txBox="1"/>
          <p:nvPr/>
        </p:nvSpPr>
        <p:spPr>
          <a:xfrm>
            <a:off x="415925" y="478155"/>
            <a:ext cx="598297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2400" b="1">
                <a:solidFill>
                  <a:schemeClr val="tx1"/>
                </a:solidFill>
                <a:latin typeface="Times New Roman Bold" panose="02020603050405020304" charset="0"/>
                <a:cs typeface="Times New Roman Bold" panose="02020603050405020304" charset="0"/>
              </a:rPr>
              <a:t>Water Conservancy System on th</a:t>
            </a:r>
            <a:r>
              <a:rPr lang="en-US" altLang="zh-CN" sz="2400" b="1">
                <a:solidFill>
                  <a:schemeClr val="tx1"/>
                </a:solidFill>
                <a:latin typeface="Times New Roman Bold" panose="02020603050405020304" charset="0"/>
                <a:cs typeface="Times New Roman Bold" panose="02020603050405020304" charset="0"/>
              </a:rPr>
              <a:t>e Outskirts</a:t>
            </a:r>
            <a:endParaRPr lang="en-US" altLang="zh-CN" sz="2400" b="1">
              <a:solidFill>
                <a:schemeClr val="tx1"/>
              </a:solidFill>
              <a:latin typeface="Times New Roman Bold" panose="02020603050405020304" charset="0"/>
              <a:cs typeface="Times New Roman Bold" panose="02020603050405020304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620510" y="2980055"/>
            <a:ext cx="557149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/>
            <a:r>
              <a:rPr lang="zh-CN" altLang="en-US" sz="2400">
                <a:solidFill>
                  <a:schemeClr val="bg1"/>
                </a:solidFill>
                <a:latin typeface="Times New Roman Regular" panose="02020603050405020304" charset="0"/>
                <a:cs typeface="Times New Roman Regular" panose="02020603050405020304" charset="0"/>
              </a:rPr>
              <a:t>➡️the earliest large-scale water conservancy project in </a:t>
            </a:r>
            <a:r>
              <a:rPr lang="en-US" altLang="zh-CN" sz="2400">
                <a:solidFill>
                  <a:schemeClr val="bg1"/>
                </a:solidFill>
                <a:latin typeface="Times New Roman Regular" panose="02020603050405020304" charset="0"/>
                <a:cs typeface="Times New Roman Regular" panose="02020603050405020304" charset="0"/>
              </a:rPr>
              <a:t>C</a:t>
            </a:r>
            <a:r>
              <a:rPr lang="zh-CN" altLang="en-US" sz="2400">
                <a:solidFill>
                  <a:schemeClr val="bg1"/>
                </a:solidFill>
                <a:latin typeface="Times New Roman Regular" panose="02020603050405020304" charset="0"/>
                <a:cs typeface="Times New Roman Regular" panose="02020603050405020304" charset="0"/>
              </a:rPr>
              <a:t>hina </a:t>
            </a:r>
            <a:endParaRPr lang="zh-CN" altLang="en-US" sz="2400">
              <a:solidFill>
                <a:schemeClr val="bg1"/>
              </a:solidFill>
              <a:latin typeface="Times New Roman Regular" panose="02020603050405020304" charset="0"/>
              <a:cs typeface="Times New Roman Regular" panose="02020603050405020304" charset="0"/>
            </a:endParaRPr>
          </a:p>
          <a:p>
            <a:pPr algn="just"/>
            <a:endParaRPr lang="zh-CN" altLang="en-US" sz="2400">
              <a:solidFill>
                <a:schemeClr val="bg1"/>
              </a:solidFill>
              <a:latin typeface="Times New Roman Regular" panose="02020603050405020304" charset="0"/>
              <a:cs typeface="Times New Roman Regular" panose="02020603050405020304" charset="0"/>
            </a:endParaRPr>
          </a:p>
          <a:p>
            <a:pPr algn="just"/>
            <a:r>
              <a:rPr lang="zh-CN" altLang="en-US" sz="2400">
                <a:solidFill>
                  <a:schemeClr val="bg1"/>
                </a:solidFill>
                <a:latin typeface="Times New Roman Regular" panose="02020603050405020304" charset="0"/>
                <a:cs typeface="Times New Roman Regular" panose="02020603050405020304" charset="0"/>
              </a:rPr>
              <a:t>➡️the earliest flood dam project in the world so far</a:t>
            </a:r>
            <a:endParaRPr lang="zh-CN" altLang="en-US" sz="2400">
              <a:solidFill>
                <a:schemeClr val="bg1"/>
              </a:solidFill>
              <a:latin typeface="Times New Roman Regular" panose="02020603050405020304" charset="0"/>
              <a:cs typeface="Times New Roman Regular" panose="02020603050405020304" charset="0"/>
            </a:endParaRPr>
          </a:p>
        </p:txBody>
      </p:sp>
      <p:pic>
        <p:nvPicPr>
          <p:cNvPr id="3" name="图片 2" descr="/private/var/folders/l0/h40qvnfs24l8f1kkp3z_vcf00000gn/T/com.kingsoft.wpsoffice.mac/picturecompress_20221215231402/output_1.jpgoutput_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395" y="1773555"/>
            <a:ext cx="6263005" cy="43510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  <p:bldLst>
      <p:bldP spid="10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/>
          <p:cNvPicPr>
            <a:picLocks noChangeAspect="1"/>
          </p:cNvPicPr>
          <p:nvPr/>
        </p:nvPicPr>
        <p:blipFill>
          <a:blip r:embed="rId1" cstate="screen">
            <a:lum bright="70000" contrast="-70000"/>
          </a:blip>
          <a:stretch>
            <a:fillRect/>
          </a:stretch>
        </p:blipFill>
        <p:spPr>
          <a:xfrm>
            <a:off x="9946479" y="-145506"/>
            <a:ext cx="1919703" cy="1919702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 rot="16200000">
            <a:off x="1388745" y="-836295"/>
            <a:ext cx="793115" cy="3090545"/>
          </a:xfrm>
          <a:prstGeom prst="rect">
            <a:avLst/>
          </a:prstGeom>
          <a:solidFill>
            <a:srgbClr val="F1EB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/>
          </a:p>
        </p:txBody>
      </p:sp>
      <p:sp>
        <p:nvSpPr>
          <p:cNvPr id="13" name="文本框 12"/>
          <p:cNvSpPr txBox="1"/>
          <p:nvPr/>
        </p:nvSpPr>
        <p:spPr>
          <a:xfrm>
            <a:off x="368300" y="478790"/>
            <a:ext cx="283337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2400" b="1">
                <a:solidFill>
                  <a:schemeClr val="tx1"/>
                </a:solidFill>
                <a:latin typeface="Times New Roman Bold" panose="02020603050405020304" charset="0"/>
                <a:cs typeface="Times New Roman Bold" panose="02020603050405020304" charset="0"/>
              </a:rPr>
              <a:t>Handicraft Industry</a:t>
            </a:r>
            <a:endParaRPr lang="en-US" altLang="zh-CN" sz="2400" b="1">
              <a:solidFill>
                <a:schemeClr val="tx1"/>
              </a:solidFill>
              <a:latin typeface="Times New Roman Bold" panose="02020603050405020304" charset="0"/>
              <a:cs typeface="Times New Roman Bold" panose="02020603050405020304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01345" y="6006465"/>
            <a:ext cx="486727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just"/>
            <a:r>
              <a:rPr lang="zh-CN" altLang="en-US" sz="2400">
                <a:solidFill>
                  <a:schemeClr val="bg1"/>
                </a:solidFill>
                <a:latin typeface="Times New Roman Regular" panose="02020603050405020304" charset="0"/>
                <a:cs typeface="Times New Roman Regular" panose="02020603050405020304" charset="0"/>
              </a:rPr>
              <a:t>“face mark on top of a mythical beast”  </a:t>
            </a:r>
            <a:endParaRPr lang="zh-CN" altLang="en-US" sz="2400">
              <a:solidFill>
                <a:schemeClr val="bg1"/>
              </a:solidFill>
              <a:latin typeface="Times New Roman Regular" panose="02020603050405020304" charset="0"/>
              <a:cs typeface="Times New Roman Regular" panose="02020603050405020304" charset="0"/>
            </a:endParaRPr>
          </a:p>
        </p:txBody>
      </p:sp>
      <p:pic>
        <p:nvPicPr>
          <p:cNvPr id="11" name="图片 10" descr="/private/var/folders/l0/h40qvnfs24l8f1kkp3z_vcf00000gn/T/com.kingsoft.wpsoffice.mac/picturecompress_20221215231408/output_1.jpgoutput_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00" y="1692275"/>
            <a:ext cx="5891530" cy="4069080"/>
          </a:xfrm>
          <a:prstGeom prst="rect">
            <a:avLst/>
          </a:prstGeom>
        </p:spPr>
      </p:pic>
      <p:pic>
        <p:nvPicPr>
          <p:cNvPr id="2" name="图片 1" descr="/private/var/folders/l0/h40qvnfs24l8f1kkp3z_vcf00000gn/T/com.kingsoft.wpsoffice.mac/picturecompress_20221215231413/output_1.jpgoutput_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9340" y="1692275"/>
            <a:ext cx="5891530" cy="406844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7139305" y="6006465"/>
            <a:ext cx="39116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>
                <a:solidFill>
                  <a:schemeClr val="bg1"/>
                </a:solidFill>
                <a:latin typeface="Times New Roman Regular" panose="02020603050405020304" charset="0"/>
                <a:cs typeface="Times New Roman Regular" panose="02020603050405020304" charset="0"/>
              </a:rPr>
              <a:t>a symb</a:t>
            </a:r>
            <a:r>
              <a:rPr lang="zh-CN" altLang="en-US" sz="2400">
                <a:solidFill>
                  <a:schemeClr val="bg1"/>
                </a:solidFill>
                <a:latin typeface="Times New Roman Regular" panose="02020603050405020304" charset="0"/>
                <a:cs typeface="Times New Roman Regular" panose="02020603050405020304" charset="0"/>
                <a:sym typeface="+mn-ea"/>
              </a:rPr>
              <a:t>ol of Liangzhu culture</a:t>
            </a:r>
            <a:endParaRPr lang="zh-CN" altLang="en-US" sz="2400">
              <a:solidFill>
                <a:schemeClr val="bg1"/>
              </a:solidFill>
              <a:latin typeface="Times New Roman Regular" panose="02020603050405020304" charset="0"/>
              <a:cs typeface="Times New Roman Regular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  <p:bldLst>
      <p:bldP spid="10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1970405" y="1167130"/>
            <a:ext cx="8251190" cy="4523105"/>
          </a:xfrm>
          <a:prstGeom prst="rect">
            <a:avLst/>
          </a:prstGeom>
          <a:solidFill>
            <a:srgbClr val="F1EB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/>
          </a:p>
        </p:txBody>
      </p:sp>
      <p:sp>
        <p:nvSpPr>
          <p:cNvPr id="13" name="文本框 12"/>
          <p:cNvSpPr txBox="1"/>
          <p:nvPr/>
        </p:nvSpPr>
        <p:spPr>
          <a:xfrm>
            <a:off x="4780280" y="3075305"/>
            <a:ext cx="263080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>
                <a:solidFill>
                  <a:schemeClr val="tx1"/>
                </a:solidFill>
                <a:uFillTx/>
                <a:latin typeface="Times New Roman Bold" panose="02020603050405020304" charset="0"/>
                <a:ea typeface="微软雅黑" panose="020B0503020204020204" pitchFamily="34" charset="-122"/>
                <a:cs typeface="Times New Roman Bold" panose="02020603050405020304" charset="0"/>
              </a:rPr>
              <a:t>Conclusion</a:t>
            </a:r>
            <a:endParaRPr lang="en-US" altLang="zh-CN" sz="4000" b="1" dirty="0">
              <a:solidFill>
                <a:schemeClr val="tx1"/>
              </a:solidFill>
              <a:uFillTx/>
              <a:latin typeface="Times New Roman Bold" panose="02020603050405020304" charset="0"/>
              <a:ea typeface="微软雅黑" panose="020B0503020204020204" pitchFamily="34" charset="-122"/>
              <a:cs typeface="Times New Roman Bold" panose="02020603050405020304" charset="0"/>
            </a:endParaRPr>
          </a:p>
        </p:txBody>
      </p:sp>
      <p:pic>
        <p:nvPicPr>
          <p:cNvPr id="2" name="图片 1" descr="IMG_274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14730" y="71120"/>
            <a:ext cx="4831715" cy="3004185"/>
          </a:xfrm>
          <a:prstGeom prst="rect">
            <a:avLst/>
          </a:prstGeom>
        </p:spPr>
      </p:pic>
      <p:pic>
        <p:nvPicPr>
          <p:cNvPr id="4" name="图片 3" descr="IMG_274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1595" y="71120"/>
            <a:ext cx="4831080" cy="3004185"/>
          </a:xfrm>
          <a:prstGeom prst="rect">
            <a:avLst/>
          </a:prstGeom>
        </p:spPr>
      </p:pic>
      <p:pic>
        <p:nvPicPr>
          <p:cNvPr id="5" name="图片 4" descr="IMG_274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730" y="3782060"/>
            <a:ext cx="4831715" cy="3004820"/>
          </a:xfrm>
          <a:prstGeom prst="rect">
            <a:avLst/>
          </a:prstGeom>
        </p:spPr>
      </p:pic>
      <p:pic>
        <p:nvPicPr>
          <p:cNvPr id="7" name="图片 6" descr="IMG_274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1595" y="3782060"/>
            <a:ext cx="4829810" cy="30041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/>
        </p:nvSpPr>
        <p:spPr>
          <a:xfrm>
            <a:off x="4780280" y="198755"/>
            <a:ext cx="263080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>
                <a:solidFill>
                  <a:schemeClr val="bg1"/>
                </a:solidFill>
                <a:uFillTx/>
                <a:latin typeface="Times New Roman Bold" panose="02020603050405020304" charset="0"/>
                <a:ea typeface="微软雅黑" panose="020B0503020204020204" pitchFamily="34" charset="-122"/>
                <a:cs typeface="Times New Roman Bold" panose="02020603050405020304" charset="0"/>
              </a:rPr>
              <a:t>Conclusion</a:t>
            </a:r>
            <a:endParaRPr lang="en-US" altLang="zh-CN" sz="4000" b="1" dirty="0">
              <a:solidFill>
                <a:schemeClr val="bg1"/>
              </a:solidFill>
              <a:uFillTx/>
              <a:latin typeface="Times New Roman Bold" panose="02020603050405020304" charset="0"/>
              <a:ea typeface="微软雅黑" panose="020B0503020204020204" pitchFamily="34" charset="-122"/>
              <a:cs typeface="Times New Roman Bold" panose="02020603050405020304" charset="0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 flipH="1">
            <a:off x="7935558" y="301861"/>
            <a:ext cx="213045" cy="500898"/>
          </a:xfrm>
          <a:prstGeom prst="rect">
            <a:avLst/>
          </a:prstGeom>
        </p:spPr>
      </p:pic>
      <p:pic>
        <p:nvPicPr>
          <p:cNvPr id="6" name="图片 5" descr="IMG_2491"/>
          <p:cNvPicPr>
            <a:picLocks noChangeAspect="1"/>
          </p:cNvPicPr>
          <p:nvPr/>
        </p:nvPicPr>
        <p:blipFill>
          <a:blip r:embed="rId2"/>
          <a:srcRect b="5018"/>
          <a:stretch>
            <a:fillRect/>
          </a:stretch>
        </p:blipFill>
        <p:spPr>
          <a:xfrm>
            <a:off x="433705" y="1261110"/>
            <a:ext cx="5546090" cy="489331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6515735" y="2185035"/>
            <a:ext cx="5257800" cy="30460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just"/>
            <a:r>
              <a:rPr lang="en-US" sz="2400">
                <a:solidFill>
                  <a:schemeClr val="bg1"/>
                </a:solidFill>
                <a:latin typeface="Times New Roman Regular" panose="02020603050405020304" charset="0"/>
                <a:cs typeface="Times New Roman Regular" panose="02020603050405020304" charset="0"/>
              </a:rPr>
              <a:t>T</a:t>
            </a:r>
            <a:r>
              <a:rPr sz="2400">
                <a:solidFill>
                  <a:schemeClr val="bg1"/>
                </a:solidFill>
                <a:latin typeface="Times New Roman Regular" panose="02020603050405020304" charset="0"/>
                <a:cs typeface="Times New Roman Regular" panose="02020603050405020304" charset="0"/>
              </a:rPr>
              <a:t>he four </a:t>
            </a:r>
            <a:r>
              <a:rPr lang="en-US" sz="2400">
                <a:solidFill>
                  <a:schemeClr val="bg1"/>
                </a:solidFill>
                <a:latin typeface="Times New Roman Regular" panose="02020603050405020304" charset="0"/>
                <a:cs typeface="Times New Roman Regular" panose="02020603050405020304" charset="0"/>
              </a:rPr>
              <a:t>prominent</a:t>
            </a:r>
            <a:r>
              <a:rPr sz="2400">
                <a:solidFill>
                  <a:schemeClr val="bg1"/>
                </a:solidFill>
                <a:latin typeface="Times New Roman Regular" panose="02020603050405020304" charset="0"/>
                <a:cs typeface="Times New Roman Regular" panose="02020603050405020304" charset="0"/>
              </a:rPr>
              <a:t> manmade relics of the city together show that about 4,300-5,300 years ago, there was an early regional state</a:t>
            </a:r>
            <a:r>
              <a:rPr lang="en-US" sz="2400">
                <a:solidFill>
                  <a:schemeClr val="bg1"/>
                </a:solidFill>
                <a:latin typeface="Times New Roman Regular" panose="02020603050405020304" charset="0"/>
                <a:cs typeface="Times New Roman Regular" panose="02020603050405020304" charset="0"/>
              </a:rPr>
              <a:t>.</a:t>
            </a:r>
            <a:r>
              <a:rPr sz="2400">
                <a:solidFill>
                  <a:schemeClr val="bg1"/>
                </a:solidFill>
                <a:latin typeface="Times New Roman Regular" panose="02020603050405020304" charset="0"/>
                <a:cs typeface="Times New Roman Regular" panose="02020603050405020304" charset="0"/>
              </a:rPr>
              <a:t> </a:t>
            </a:r>
            <a:r>
              <a:rPr lang="en-US" sz="2400">
                <a:solidFill>
                  <a:schemeClr val="bg1"/>
                </a:solidFill>
                <a:latin typeface="Times New Roman Regular" panose="02020603050405020304" charset="0"/>
                <a:cs typeface="Times New Roman Regular" panose="02020603050405020304" charset="0"/>
              </a:rPr>
              <a:t>I</a:t>
            </a:r>
            <a:r>
              <a:rPr sz="2400">
                <a:solidFill>
                  <a:schemeClr val="bg1"/>
                </a:solidFill>
                <a:latin typeface="Times New Roman Regular" panose="02020603050405020304" charset="0"/>
                <a:cs typeface="Times New Roman Regular" panose="02020603050405020304" charset="0"/>
              </a:rPr>
              <a:t>t was supported economically by </a:t>
            </a:r>
            <a:r>
              <a:rPr sz="2400" b="1">
                <a:solidFill>
                  <a:schemeClr val="bg1"/>
                </a:solidFill>
                <a:latin typeface="Times New Roman Bold" panose="02020603050405020304" charset="0"/>
                <a:cs typeface="Times New Roman Bold" panose="02020603050405020304" charset="0"/>
              </a:rPr>
              <a:t>rice farming</a:t>
            </a:r>
            <a:r>
              <a:rPr sz="2400">
                <a:solidFill>
                  <a:schemeClr val="bg1"/>
                </a:solidFill>
                <a:latin typeface="Times New Roman Regular" panose="02020603050405020304" charset="0"/>
                <a:cs typeface="Times New Roman Regular" panose="02020603050405020304" charset="0"/>
              </a:rPr>
              <a:t> and had a</a:t>
            </a:r>
            <a:r>
              <a:rPr sz="2400" b="1">
                <a:solidFill>
                  <a:schemeClr val="bg1"/>
                </a:solidFill>
                <a:latin typeface="Times New Roman Bold" panose="02020603050405020304" charset="0"/>
                <a:cs typeface="Times New Roman Bold" panose="02020603050405020304" charset="0"/>
              </a:rPr>
              <a:t> sophisticated social division of labor</a:t>
            </a:r>
            <a:r>
              <a:rPr sz="2400">
                <a:solidFill>
                  <a:schemeClr val="bg1"/>
                </a:solidFill>
                <a:latin typeface="Times New Roman Regular" panose="02020603050405020304" charset="0"/>
                <a:cs typeface="Times New Roman Regular" panose="02020603050405020304" charset="0"/>
              </a:rPr>
              <a:t>, </a:t>
            </a:r>
            <a:r>
              <a:rPr sz="2400" b="1">
                <a:solidFill>
                  <a:schemeClr val="bg1"/>
                </a:solidFill>
                <a:latin typeface="Times New Roman Bold" panose="02020603050405020304" charset="0"/>
                <a:cs typeface="Times New Roman Bold" panose="02020603050405020304" charset="0"/>
              </a:rPr>
              <a:t>social hierarchy</a:t>
            </a:r>
            <a:r>
              <a:rPr sz="2400">
                <a:solidFill>
                  <a:schemeClr val="bg1"/>
                </a:solidFill>
                <a:latin typeface="Times New Roman Regular" panose="02020603050405020304" charset="0"/>
                <a:cs typeface="Times New Roman Regular" panose="02020603050405020304" charset="0"/>
              </a:rPr>
              <a:t>, </a:t>
            </a:r>
            <a:r>
              <a:rPr sz="2400" b="1">
                <a:solidFill>
                  <a:schemeClr val="bg1"/>
                </a:solidFill>
                <a:latin typeface="Times New Roman Bold" panose="02020603050405020304" charset="0"/>
                <a:cs typeface="Times New Roman Bold" panose="02020603050405020304" charset="0"/>
              </a:rPr>
              <a:t>urban civilization</a:t>
            </a:r>
            <a:r>
              <a:rPr sz="2400">
                <a:solidFill>
                  <a:schemeClr val="bg1"/>
                </a:solidFill>
                <a:latin typeface="Times New Roman Regular" panose="02020603050405020304" charset="0"/>
                <a:cs typeface="Times New Roman Regular" panose="02020603050405020304" charset="0"/>
              </a:rPr>
              <a:t>, and </a:t>
            </a:r>
            <a:r>
              <a:rPr sz="2400" b="1">
                <a:solidFill>
                  <a:schemeClr val="bg1"/>
                </a:solidFill>
                <a:latin typeface="Times New Roman Bold" panose="02020603050405020304" charset="0"/>
                <a:cs typeface="Times New Roman Bold" panose="02020603050405020304" charset="0"/>
              </a:rPr>
              <a:t>unified religion</a:t>
            </a:r>
            <a:r>
              <a:rPr sz="2400">
                <a:solidFill>
                  <a:schemeClr val="bg1"/>
                </a:solidFill>
                <a:latin typeface="Times New Roman Regular" panose="02020603050405020304" charset="0"/>
                <a:cs typeface="Times New Roman Regular" panose="02020603050405020304" charset="0"/>
              </a:rPr>
              <a:t>.</a:t>
            </a:r>
            <a:endParaRPr lang="zh-CN" altLang="en-US" sz="2400">
              <a:solidFill>
                <a:schemeClr val="bg1"/>
              </a:solidFill>
              <a:latin typeface="Times New Roman Regular" panose="02020603050405020304" charset="0"/>
              <a:cs typeface="Times New Roman Regular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  <p:bldLst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/>
        </p:nvSpPr>
        <p:spPr>
          <a:xfrm>
            <a:off x="4780280" y="198755"/>
            <a:ext cx="263080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>
                <a:solidFill>
                  <a:schemeClr val="bg1"/>
                </a:solidFill>
                <a:uFillTx/>
                <a:latin typeface="Times New Roman Bold" panose="02020603050405020304" charset="0"/>
                <a:ea typeface="微软雅黑" panose="020B0503020204020204" pitchFamily="34" charset="-122"/>
                <a:cs typeface="Times New Roman Bold" panose="02020603050405020304" charset="0"/>
              </a:rPr>
              <a:t>Conclusion</a:t>
            </a:r>
            <a:endParaRPr lang="en-US" altLang="zh-CN" sz="4000" b="1" dirty="0">
              <a:solidFill>
                <a:schemeClr val="bg1"/>
              </a:solidFill>
              <a:uFillTx/>
              <a:latin typeface="Times New Roman Bold" panose="02020603050405020304" charset="0"/>
              <a:ea typeface="微软雅黑" panose="020B0503020204020204" pitchFamily="34" charset="-122"/>
              <a:cs typeface="Times New Roman Bold" panose="02020603050405020304" charset="0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 flipH="1">
            <a:off x="7935558" y="301861"/>
            <a:ext cx="213045" cy="500898"/>
          </a:xfrm>
          <a:prstGeom prst="rect">
            <a:avLst/>
          </a:prstGeom>
        </p:spPr>
      </p:pic>
      <p:pic>
        <p:nvPicPr>
          <p:cNvPr id="6" name="图片 5" descr="IMG_2491"/>
          <p:cNvPicPr>
            <a:picLocks noChangeAspect="1"/>
          </p:cNvPicPr>
          <p:nvPr/>
        </p:nvPicPr>
        <p:blipFill>
          <a:blip r:embed="rId2"/>
          <a:srcRect b="5018"/>
          <a:stretch>
            <a:fillRect/>
          </a:stretch>
        </p:blipFill>
        <p:spPr>
          <a:xfrm>
            <a:off x="433705" y="1261110"/>
            <a:ext cx="5546090" cy="4893310"/>
          </a:xfrm>
          <a:prstGeom prst="rect">
            <a:avLst/>
          </a:prstGeom>
        </p:spPr>
      </p:pic>
      <p:pic>
        <p:nvPicPr>
          <p:cNvPr id="11" name="图片 10" descr="IMG_249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705" y="1260475"/>
            <a:ext cx="5620385" cy="489458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6515735" y="2185035"/>
            <a:ext cx="5257800" cy="30460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just"/>
            <a:r>
              <a:rPr lang="en-US" sz="2400">
                <a:solidFill>
                  <a:schemeClr val="bg1"/>
                </a:solidFill>
                <a:latin typeface="Times New Roman Regular" panose="02020603050405020304" charset="0"/>
                <a:cs typeface="Times New Roman Regular" panose="02020603050405020304" charset="0"/>
              </a:rPr>
              <a:t>T</a:t>
            </a:r>
            <a:r>
              <a:rPr sz="2400">
                <a:solidFill>
                  <a:schemeClr val="bg1"/>
                </a:solidFill>
                <a:latin typeface="Times New Roman Regular" panose="02020603050405020304" charset="0"/>
                <a:cs typeface="Times New Roman Regular" panose="02020603050405020304" charset="0"/>
              </a:rPr>
              <a:t>he four </a:t>
            </a:r>
            <a:r>
              <a:rPr lang="en-US" sz="2400">
                <a:solidFill>
                  <a:schemeClr val="bg1"/>
                </a:solidFill>
                <a:latin typeface="Times New Roman Regular" panose="02020603050405020304" charset="0"/>
                <a:cs typeface="Times New Roman Regular" panose="02020603050405020304" charset="0"/>
              </a:rPr>
              <a:t>prominent</a:t>
            </a:r>
            <a:r>
              <a:rPr sz="2400">
                <a:solidFill>
                  <a:schemeClr val="bg1"/>
                </a:solidFill>
                <a:latin typeface="Times New Roman Regular" panose="02020603050405020304" charset="0"/>
                <a:cs typeface="Times New Roman Regular" panose="02020603050405020304" charset="0"/>
              </a:rPr>
              <a:t> manmade relics of the city together show that about 4,300-5,300 years ago, there was an early regional state</a:t>
            </a:r>
            <a:r>
              <a:rPr lang="en-US" sz="2400">
                <a:solidFill>
                  <a:schemeClr val="bg1"/>
                </a:solidFill>
                <a:latin typeface="Times New Roman Regular" panose="02020603050405020304" charset="0"/>
                <a:cs typeface="Times New Roman Regular" panose="02020603050405020304" charset="0"/>
              </a:rPr>
              <a:t>.</a:t>
            </a:r>
            <a:r>
              <a:rPr sz="2400">
                <a:solidFill>
                  <a:schemeClr val="bg1"/>
                </a:solidFill>
                <a:latin typeface="Times New Roman Regular" panose="02020603050405020304" charset="0"/>
                <a:cs typeface="Times New Roman Regular" panose="02020603050405020304" charset="0"/>
              </a:rPr>
              <a:t> </a:t>
            </a:r>
            <a:r>
              <a:rPr lang="en-US" sz="2400">
                <a:solidFill>
                  <a:schemeClr val="bg1"/>
                </a:solidFill>
                <a:latin typeface="Times New Roman Regular" panose="02020603050405020304" charset="0"/>
                <a:cs typeface="Times New Roman Regular" panose="02020603050405020304" charset="0"/>
              </a:rPr>
              <a:t>I</a:t>
            </a:r>
            <a:r>
              <a:rPr sz="2400">
                <a:solidFill>
                  <a:schemeClr val="bg1"/>
                </a:solidFill>
                <a:latin typeface="Times New Roman Regular" panose="02020603050405020304" charset="0"/>
                <a:cs typeface="Times New Roman Regular" panose="02020603050405020304" charset="0"/>
              </a:rPr>
              <a:t>t was supported economically by </a:t>
            </a:r>
            <a:r>
              <a:rPr sz="2400" b="1">
                <a:solidFill>
                  <a:schemeClr val="bg1"/>
                </a:solidFill>
                <a:latin typeface="Times New Roman Bold" panose="02020603050405020304" charset="0"/>
                <a:cs typeface="Times New Roman Bold" panose="02020603050405020304" charset="0"/>
              </a:rPr>
              <a:t>rice farming</a:t>
            </a:r>
            <a:r>
              <a:rPr sz="2400">
                <a:solidFill>
                  <a:schemeClr val="bg1"/>
                </a:solidFill>
                <a:latin typeface="Times New Roman Regular" panose="02020603050405020304" charset="0"/>
                <a:cs typeface="Times New Roman Regular" panose="02020603050405020304" charset="0"/>
              </a:rPr>
              <a:t> and had a</a:t>
            </a:r>
            <a:r>
              <a:rPr sz="2400" b="1">
                <a:solidFill>
                  <a:schemeClr val="bg1"/>
                </a:solidFill>
                <a:latin typeface="Times New Roman Bold" panose="02020603050405020304" charset="0"/>
                <a:cs typeface="Times New Roman Bold" panose="02020603050405020304" charset="0"/>
              </a:rPr>
              <a:t> sophisticated social division of labor</a:t>
            </a:r>
            <a:r>
              <a:rPr sz="2400">
                <a:solidFill>
                  <a:schemeClr val="bg1"/>
                </a:solidFill>
                <a:latin typeface="Times New Roman Regular" panose="02020603050405020304" charset="0"/>
                <a:cs typeface="Times New Roman Regular" panose="02020603050405020304" charset="0"/>
              </a:rPr>
              <a:t>, </a:t>
            </a:r>
            <a:r>
              <a:rPr sz="2400" b="1">
                <a:solidFill>
                  <a:schemeClr val="bg1"/>
                </a:solidFill>
                <a:latin typeface="Times New Roman Bold" panose="02020603050405020304" charset="0"/>
                <a:cs typeface="Times New Roman Bold" panose="02020603050405020304" charset="0"/>
              </a:rPr>
              <a:t>social hierarchy</a:t>
            </a:r>
            <a:r>
              <a:rPr sz="2400">
                <a:solidFill>
                  <a:schemeClr val="bg1"/>
                </a:solidFill>
                <a:latin typeface="Times New Roman Regular" panose="02020603050405020304" charset="0"/>
                <a:cs typeface="Times New Roman Regular" panose="02020603050405020304" charset="0"/>
              </a:rPr>
              <a:t>, </a:t>
            </a:r>
            <a:r>
              <a:rPr sz="2400" b="1">
                <a:solidFill>
                  <a:schemeClr val="bg1"/>
                </a:solidFill>
                <a:latin typeface="Times New Roman Bold" panose="02020603050405020304" charset="0"/>
                <a:cs typeface="Times New Roman Bold" panose="02020603050405020304" charset="0"/>
              </a:rPr>
              <a:t>urban civilization</a:t>
            </a:r>
            <a:r>
              <a:rPr sz="2400">
                <a:solidFill>
                  <a:schemeClr val="bg1"/>
                </a:solidFill>
                <a:latin typeface="Times New Roman Regular" panose="02020603050405020304" charset="0"/>
                <a:cs typeface="Times New Roman Regular" panose="02020603050405020304" charset="0"/>
              </a:rPr>
              <a:t>, and </a:t>
            </a:r>
            <a:r>
              <a:rPr sz="2400" b="1">
                <a:solidFill>
                  <a:schemeClr val="bg1"/>
                </a:solidFill>
                <a:latin typeface="Times New Roman Bold" panose="02020603050405020304" charset="0"/>
                <a:cs typeface="Times New Roman Bold" panose="02020603050405020304" charset="0"/>
              </a:rPr>
              <a:t>unified religion</a:t>
            </a:r>
            <a:r>
              <a:rPr sz="2400">
                <a:solidFill>
                  <a:schemeClr val="bg1"/>
                </a:solidFill>
                <a:latin typeface="Times New Roman Regular" panose="02020603050405020304" charset="0"/>
                <a:cs typeface="Times New Roman Regular" panose="02020603050405020304" charset="0"/>
              </a:rPr>
              <a:t>.</a:t>
            </a:r>
            <a:endParaRPr lang="zh-CN" altLang="en-US" sz="2400">
              <a:solidFill>
                <a:schemeClr val="bg1"/>
              </a:solidFill>
              <a:latin typeface="Times New Roman Regular" panose="02020603050405020304" charset="0"/>
              <a:cs typeface="Times New Roman Regular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  <p:bldLst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3D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1" cstate="screen">
            <a:lum bright="70000" contrast="-70000"/>
          </a:blip>
          <a:stretch>
            <a:fillRect/>
          </a:stretch>
        </p:blipFill>
        <p:spPr>
          <a:xfrm rot="20757731">
            <a:off x="933910" y="4545594"/>
            <a:ext cx="2541511" cy="22425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" cstate="screen">
            <a:lum bright="70000" contrast="-70000"/>
          </a:blip>
          <a:stretch>
            <a:fillRect/>
          </a:stretch>
        </p:blipFill>
        <p:spPr>
          <a:xfrm rot="842269" flipH="1">
            <a:off x="8771589" y="4545593"/>
            <a:ext cx="2541511" cy="224251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2" cstate="screen">
            <a:lum bright="70000" contrast="-70000"/>
          </a:blip>
          <a:stretch>
            <a:fillRect/>
          </a:stretch>
        </p:blipFill>
        <p:spPr>
          <a:xfrm>
            <a:off x="9892841" y="175503"/>
            <a:ext cx="2073019" cy="2762299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2" cstate="screen">
            <a:lum bright="70000" contrast="-70000"/>
          </a:blip>
          <a:stretch>
            <a:fillRect/>
          </a:stretch>
        </p:blipFill>
        <p:spPr>
          <a:xfrm flipH="1">
            <a:off x="370297" y="175503"/>
            <a:ext cx="2073019" cy="2762299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893020" y="2182764"/>
            <a:ext cx="8405931" cy="1861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1500" spc="600" dirty="0">
                <a:solidFill>
                  <a:schemeClr val="bg1"/>
                </a:solidFill>
                <a:latin typeface="Times New Roman Regular" panose="02020603050405020304" charset="0"/>
                <a:ea typeface="华文宋体" panose="02010600040101010101" pitchFamily="2" charset="-122"/>
                <a:cs typeface="Times New Roman Regular" panose="02020603050405020304" charset="0"/>
              </a:rPr>
              <a:t>T</a:t>
            </a:r>
            <a:r>
              <a:rPr lang="en-US" altLang="zh-CN" sz="11500" spc="600" dirty="0">
                <a:solidFill>
                  <a:schemeClr val="bg1"/>
                </a:solidFill>
                <a:latin typeface="Times New Roman Regular" panose="02020603050405020304" charset="0"/>
                <a:ea typeface="华文宋体" panose="02010600040101010101" pitchFamily="2" charset="-122"/>
                <a:cs typeface="Times New Roman Regular" panose="02020603050405020304" charset="0"/>
              </a:rPr>
              <a:t>hanks</a:t>
            </a:r>
            <a:endParaRPr lang="en-US" altLang="zh-CN" sz="11500" spc="600" dirty="0">
              <a:solidFill>
                <a:schemeClr val="bg1"/>
              </a:solidFill>
              <a:latin typeface="Times New Roman Regular" panose="02020603050405020304" charset="0"/>
              <a:ea typeface="华文宋体" panose="02010600040101010101" pitchFamily="2" charset="-122"/>
              <a:cs typeface="Times New Roman Regular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189377" y="1041036"/>
            <a:ext cx="9812595" cy="4522839"/>
          </a:xfrm>
          <a:prstGeom prst="rect">
            <a:avLst/>
          </a:prstGeom>
          <a:solidFill>
            <a:srgbClr val="F1EB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 cstate="screen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768992" y="1650990"/>
            <a:ext cx="640419" cy="853359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1" cstate="screen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3843845" y="1659142"/>
            <a:ext cx="640419" cy="853359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2644671" y="1372625"/>
            <a:ext cx="6980903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spc="600" dirty="0">
                <a:solidFill>
                  <a:srgbClr val="0F3D4D"/>
                </a:solidFill>
                <a:latin typeface="Times New Roman Bold" panose="02020603050405020304" charset="0"/>
                <a:ea typeface="华文宋体" panose="02010600040101010101" pitchFamily="2" charset="-122"/>
                <a:cs typeface="Times New Roman Bold" panose="02020603050405020304" charset="0"/>
              </a:rPr>
              <a:t>Contents</a:t>
            </a:r>
            <a:endParaRPr lang="en-US" altLang="zh-CN" sz="4000" b="1" spc="600" dirty="0">
              <a:solidFill>
                <a:srgbClr val="0F3D4D"/>
              </a:solidFill>
              <a:latin typeface="Times New Roman Bold" panose="02020603050405020304" charset="0"/>
              <a:ea typeface="华文宋体" panose="02010600040101010101" pitchFamily="2" charset="-122"/>
              <a:cs typeface="Times New Roman Bold" panose="02020603050405020304" charset="0"/>
            </a:endParaRPr>
          </a:p>
        </p:txBody>
      </p:sp>
      <p:cxnSp>
        <p:nvCxnSpPr>
          <p:cNvPr id="14" name="直接连接符 13"/>
          <p:cNvCxnSpPr/>
          <p:nvPr/>
        </p:nvCxnSpPr>
        <p:spPr>
          <a:xfrm>
            <a:off x="3940175" y="2668270"/>
            <a:ext cx="718820" cy="0"/>
          </a:xfrm>
          <a:prstGeom prst="line">
            <a:avLst/>
          </a:prstGeom>
          <a:ln w="28575">
            <a:solidFill>
              <a:srgbClr val="0F3D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图片 19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9012399" y="2554152"/>
            <a:ext cx="2307508" cy="3550012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flipH="1">
            <a:off x="1049656" y="1032390"/>
            <a:ext cx="1472035" cy="2264667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5104765" y="2414270"/>
            <a:ext cx="30187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>
                <a:latin typeface="Times New Roman Regular" panose="02020603050405020304" charset="0"/>
                <a:cs typeface="Times New Roman Regular" panose="02020603050405020304" charset="0"/>
              </a:rPr>
              <a:t>Significance</a:t>
            </a:r>
            <a:endParaRPr lang="en-US" altLang="zh-CN" sz="2800">
              <a:latin typeface="Times New Roman Regular" panose="02020603050405020304" charset="0"/>
              <a:cs typeface="Times New Roman Regular" panose="02020603050405020304" charset="0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3940175" y="3514090"/>
            <a:ext cx="718820" cy="0"/>
          </a:xfrm>
          <a:prstGeom prst="line">
            <a:avLst/>
          </a:prstGeom>
          <a:ln w="28575">
            <a:solidFill>
              <a:srgbClr val="0F3D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/>
        </p:nvCxnSpPr>
        <p:spPr>
          <a:xfrm>
            <a:off x="3940175" y="4360545"/>
            <a:ext cx="718820" cy="0"/>
          </a:xfrm>
          <a:prstGeom prst="line">
            <a:avLst/>
          </a:prstGeom>
          <a:ln w="28575">
            <a:solidFill>
              <a:srgbClr val="0F3D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本框 14"/>
          <p:cNvSpPr txBox="1"/>
          <p:nvPr/>
        </p:nvSpPr>
        <p:spPr>
          <a:xfrm>
            <a:off x="5104765" y="3256915"/>
            <a:ext cx="38341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>
                <a:latin typeface="Times New Roman Regular" panose="02020603050405020304" charset="0"/>
                <a:cs typeface="Times New Roman Regular" panose="02020603050405020304" charset="0"/>
              </a:rPr>
              <a:t>Geographical Position</a:t>
            </a:r>
            <a:endParaRPr lang="en-US" altLang="zh-CN" sz="2800">
              <a:latin typeface="Times New Roman Regular" panose="02020603050405020304" charset="0"/>
              <a:cs typeface="Times New Roman Regular" panose="02020603050405020304" charset="0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5104765" y="4099560"/>
            <a:ext cx="30187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>
                <a:latin typeface="Times New Roman Regular" panose="02020603050405020304" charset="0"/>
                <a:cs typeface="Times New Roman Regular" panose="02020603050405020304" charset="0"/>
              </a:rPr>
              <a:t>Heritage Elements</a:t>
            </a:r>
            <a:endParaRPr lang="en-US" altLang="zh-CN" sz="2800">
              <a:latin typeface="Times New Roman Regular" panose="02020603050405020304" charset="0"/>
              <a:cs typeface="Times New Roman Regular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875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  <p:bldLst>
      <p:bldP spid="4" grpId="0" bldLvl="0" animBg="1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546555" y="0"/>
            <a:ext cx="2900516" cy="6858000"/>
          </a:xfrm>
          <a:prstGeom prst="rect">
            <a:avLst/>
          </a:prstGeom>
          <a:solidFill>
            <a:srgbClr val="F1EB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" name="组合 4"/>
          <p:cNvGrpSpPr/>
          <p:nvPr/>
        </p:nvGrpSpPr>
        <p:grpSpPr>
          <a:xfrm>
            <a:off x="2964867" y="1984099"/>
            <a:ext cx="2240879" cy="2240879"/>
            <a:chOff x="4980476" y="2172929"/>
            <a:chExt cx="2240879" cy="2240879"/>
          </a:xfrm>
        </p:grpSpPr>
        <p:sp>
          <p:nvSpPr>
            <p:cNvPr id="3" name="椭圆 2"/>
            <p:cNvSpPr/>
            <p:nvPr/>
          </p:nvSpPr>
          <p:spPr>
            <a:xfrm>
              <a:off x="4980476" y="2172929"/>
              <a:ext cx="2240879" cy="2240879"/>
            </a:xfrm>
            <a:prstGeom prst="ellipse">
              <a:avLst/>
            </a:prstGeom>
            <a:noFill/>
            <a:ln w="28575">
              <a:solidFill>
                <a:srgbClr val="0F3D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5447071" y="2615381"/>
              <a:ext cx="1484671" cy="144655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zh-CN" altLang="en-US" sz="8800" dirty="0">
                  <a:solidFill>
                    <a:srgbClr val="0F3D4D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壹</a:t>
              </a:r>
              <a:endParaRPr lang="zh-CN" altLang="en-US" sz="8800" dirty="0">
                <a:solidFill>
                  <a:srgbClr val="0F3D4D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7" name="矩形 6"/>
          <p:cNvSpPr/>
          <p:nvPr/>
        </p:nvSpPr>
        <p:spPr>
          <a:xfrm>
            <a:off x="6699810" y="3774006"/>
            <a:ext cx="3864953" cy="1060450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400" spc="600" dirty="0">
                <a:solidFill>
                  <a:schemeClr val="bg1"/>
                </a:solidFill>
                <a:latin typeface="Times New Roman Regular" panose="02020603050405020304" charset="0"/>
                <a:ea typeface="微软雅黑" panose="020B0503020204020204" pitchFamily="34" charset="-122"/>
                <a:cs typeface="Times New Roman Regular" panose="02020603050405020304" charset="0"/>
              </a:rPr>
              <a:t>the significance of the archaeological ruins of Liangzhu City</a:t>
            </a:r>
            <a:endParaRPr lang="en-US" altLang="zh-CN" sz="1400" spc="600" dirty="0">
              <a:solidFill>
                <a:schemeClr val="bg1"/>
              </a:solidFill>
              <a:latin typeface="Times New Roman Regular" panose="02020603050405020304" charset="0"/>
              <a:ea typeface="微软雅黑" panose="020B0503020204020204" pitchFamily="34" charset="-122"/>
              <a:cs typeface="Times New Roman Regular" panose="02020603050405020304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699885" y="2426335"/>
            <a:ext cx="3757295" cy="82994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altLang="zh-CN" sz="4800" b="1" dirty="0">
                <a:solidFill>
                  <a:schemeClr val="bg1"/>
                </a:solidFill>
                <a:uFillTx/>
                <a:latin typeface="Times New Roman Bold" panose="02020603050405020304" charset="0"/>
                <a:ea typeface="微软雅黑" panose="020B0503020204020204" pitchFamily="34" charset="-122"/>
                <a:cs typeface="Times New Roman Bold" panose="02020603050405020304" charset="0"/>
                <a:sym typeface="+mn-ea"/>
              </a:rPr>
              <a:t>Significance</a:t>
            </a:r>
            <a:endParaRPr lang="en-US" altLang="zh-CN" sz="4800" b="1" dirty="0">
              <a:solidFill>
                <a:schemeClr val="bg1"/>
              </a:solidFill>
              <a:uFillTx/>
              <a:latin typeface="Times New Roman Bold" panose="02020603050405020304" charset="0"/>
              <a:ea typeface="微软雅黑" panose="020B0503020204020204" pitchFamily="34" charset="-122"/>
              <a:cs typeface="Times New Roman Bold" panose="02020603050405020304" charset="0"/>
              <a:sym typeface="+mn-ea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 flipH="1">
            <a:off x="10667999" y="4021926"/>
            <a:ext cx="206479" cy="40610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  <p:bldLst>
      <p:bldP spid="2" grpId="0" animBg="1"/>
      <p:bldP spid="7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 rot="16200000">
            <a:off x="1348105" y="-401955"/>
            <a:ext cx="793115" cy="2569210"/>
          </a:xfrm>
          <a:prstGeom prst="rect">
            <a:avLst/>
          </a:prstGeom>
          <a:solidFill>
            <a:srgbClr val="F1EB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8686800" y="1584221"/>
            <a:ext cx="3505200" cy="527378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 flipH="1">
            <a:off x="8100383" y="2034833"/>
            <a:ext cx="553998" cy="3103419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zh-CN" altLang="en-US" sz="2400" spc="600" dirty="0">
                <a:solidFill>
                  <a:srgbClr val="0F3D4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 国 风 文 化</a:t>
            </a:r>
            <a:endParaRPr lang="zh-CN" altLang="en-US" sz="2400" spc="600" dirty="0">
              <a:solidFill>
                <a:srgbClr val="0F3D4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49275" y="529590"/>
            <a:ext cx="239141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 b="1" dirty="0">
                <a:solidFill>
                  <a:srgbClr val="0F3D4D"/>
                </a:solidFill>
                <a:uFillTx/>
                <a:latin typeface="Times New Roman Bold" panose="02020603050405020304" charset="0"/>
                <a:ea typeface="华文宋体" panose="02010600040101010101" pitchFamily="2" charset="-122"/>
                <a:cs typeface="Times New Roman Bold" panose="02020603050405020304" charset="0"/>
              </a:rPr>
              <a:t>Question</a:t>
            </a:r>
            <a:endParaRPr lang="en-US" altLang="zh-CN" sz="4000" b="1" dirty="0">
              <a:solidFill>
                <a:srgbClr val="0F3D4D"/>
              </a:solidFill>
              <a:uFillTx/>
              <a:latin typeface="Times New Roman Bold" panose="02020603050405020304" charset="0"/>
              <a:ea typeface="华文宋体" panose="02010600040101010101" pitchFamily="2" charset="-122"/>
              <a:cs typeface="Times New Roman Bold" panose="02020603050405020304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480185" y="3325495"/>
            <a:ext cx="66205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>
                <a:solidFill>
                  <a:schemeClr val="bg1"/>
                </a:solidFill>
                <a:latin typeface="Times New Roman Regular" panose="02020603050405020304" charset="0"/>
                <a:cs typeface="Times New Roman Regular" panose="02020603050405020304" charset="0"/>
              </a:rPr>
              <a:t>How many years of history does China have?</a:t>
            </a:r>
            <a:endParaRPr lang="en-US" altLang="zh-CN" sz="2800">
              <a:solidFill>
                <a:schemeClr val="bg1"/>
              </a:solidFill>
              <a:latin typeface="Times New Roman Regular" panose="02020603050405020304" charset="0"/>
              <a:cs typeface="Times New Roman Regular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  <p:bldLst>
      <p:bldP spid="6" grpId="0" bldLvl="0" animBg="1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460375"/>
            <a:ext cx="12192000" cy="3871595"/>
          </a:xfrm>
          <a:prstGeom prst="rect">
            <a:avLst/>
          </a:prstGeom>
          <a:solidFill>
            <a:srgbClr val="F1EB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4" name="图片 3" descr="/private/var/folders/l0/h40qvnfs24l8f1kkp3z_vcf00000gn/T/com.kingsoft.wpsoffice.mac/picturecompress_20221215231111/output_1.jpgoutput_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44285" y="459740"/>
            <a:ext cx="5847715" cy="3871595"/>
          </a:xfrm>
          <a:prstGeom prst="rect">
            <a:avLst/>
          </a:prstGeom>
        </p:spPr>
      </p:pic>
      <p:pic>
        <p:nvPicPr>
          <p:cNvPr id="5" name="图片 4" descr="/private/var/folders/l0/h40qvnfs24l8f1kkp3z_vcf00000gn/T/com.kingsoft.wpsoffice.mac/picturecompress_20221215231104/output_1.jpgoutput_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0375"/>
            <a:ext cx="6027420" cy="387096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87020" y="4610100"/>
            <a:ext cx="5454015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z="2400">
                <a:solidFill>
                  <a:schemeClr val="bg1"/>
                </a:solidFill>
                <a:latin typeface="Times New Roman Regular" panose="02020603050405020304" charset="0"/>
                <a:cs typeface="Times New Roman Regular" panose="02020603050405020304" charset="0"/>
              </a:rPr>
              <a:t>Ancient Sumerian Stone Carving on Wall</a:t>
            </a:r>
            <a:endParaRPr lang="zh-CN" altLang="en-US" sz="2400">
              <a:solidFill>
                <a:schemeClr val="bg1"/>
              </a:solidFill>
              <a:latin typeface="Times New Roman Regular" panose="02020603050405020304" charset="0"/>
              <a:cs typeface="Times New Roman Regular" panose="02020603050405020304" charset="0"/>
            </a:endParaRPr>
          </a:p>
          <a:p>
            <a:endParaRPr lang="zh-CN" altLang="en-US" sz="2400">
              <a:solidFill>
                <a:schemeClr val="bg1"/>
              </a:solidFill>
              <a:latin typeface="Times New Roman Regular" panose="02020603050405020304" charset="0"/>
              <a:cs typeface="Times New Roman Regular" panose="02020603050405020304" charset="0"/>
            </a:endParaRPr>
          </a:p>
          <a:p>
            <a:pPr algn="ctr"/>
            <a:r>
              <a:rPr lang="en-US" altLang="zh-CN" sz="2400" b="1">
                <a:solidFill>
                  <a:schemeClr val="bg1"/>
                </a:solidFill>
                <a:latin typeface="Times New Roman Bold" panose="02020603050405020304" charset="0"/>
                <a:cs typeface="Times New Roman Bold" panose="02020603050405020304" charset="0"/>
              </a:rPr>
              <a:t>5,000 years ago</a:t>
            </a:r>
            <a:endParaRPr lang="en-US" altLang="zh-CN" sz="2400" b="1">
              <a:solidFill>
                <a:schemeClr val="bg1"/>
              </a:solidFill>
              <a:latin typeface="Times New Roman Bold" panose="02020603050405020304" charset="0"/>
              <a:cs typeface="Times New Roman Bold" panose="02020603050405020304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541135" y="4515485"/>
            <a:ext cx="5454015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en-US" altLang="zh-CN" sz="2400">
                <a:solidFill>
                  <a:schemeClr val="bg1"/>
                </a:solidFill>
                <a:latin typeface="Times New Roman Regular" panose="02020603050405020304" charset="0"/>
                <a:cs typeface="Times New Roman Regular" panose="02020603050405020304" charset="0"/>
              </a:rPr>
              <a:t>Pyramid of Djoser</a:t>
            </a:r>
            <a:endParaRPr lang="en-US" altLang="zh-CN" sz="2400">
              <a:solidFill>
                <a:schemeClr val="bg1"/>
              </a:solidFill>
              <a:latin typeface="Times New Roman Regular" panose="02020603050405020304" charset="0"/>
              <a:cs typeface="Times New Roman Regular" panose="02020603050405020304" charset="0"/>
            </a:endParaRPr>
          </a:p>
          <a:p>
            <a:pPr algn="ctr"/>
            <a:endParaRPr lang="zh-CN" altLang="en-US" sz="2400">
              <a:solidFill>
                <a:schemeClr val="bg1"/>
              </a:solidFill>
              <a:latin typeface="Times New Roman Regular" panose="02020603050405020304" charset="0"/>
              <a:cs typeface="Times New Roman Regular" panose="02020603050405020304" charset="0"/>
            </a:endParaRPr>
          </a:p>
          <a:p>
            <a:pPr algn="ctr"/>
            <a:r>
              <a:rPr lang="en-US" altLang="zh-CN" sz="2400" b="1">
                <a:solidFill>
                  <a:schemeClr val="bg1"/>
                </a:solidFill>
                <a:latin typeface="Times New Roman Bold" panose="02020603050405020304" charset="0"/>
                <a:cs typeface="Times New Roman Bold" panose="02020603050405020304" charset="0"/>
              </a:rPr>
              <a:t>4,700 years ago</a:t>
            </a:r>
            <a:endParaRPr lang="en-US" altLang="zh-CN" sz="2400" b="1">
              <a:solidFill>
                <a:schemeClr val="bg1"/>
              </a:solidFill>
              <a:latin typeface="Times New Roman Bold" panose="02020603050405020304" charset="0"/>
              <a:cs typeface="Times New Roman Bold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6" grpId="0"/>
      <p:bldP spid="6" grpId="1"/>
      <p:bldP spid="7" grpId="0"/>
      <p:bldP spid="7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297381" y="4"/>
            <a:ext cx="8894619" cy="6857999"/>
          </a:xfrm>
          <a:prstGeom prst="rect">
            <a:avLst/>
          </a:prstGeom>
          <a:solidFill>
            <a:srgbClr val="F1EB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9080820" y="-385221"/>
            <a:ext cx="3442213" cy="2550555"/>
          </a:xfrm>
          <a:prstGeom prst="rect">
            <a:avLst/>
          </a:prstGeom>
        </p:spPr>
      </p:pic>
      <p:pic>
        <p:nvPicPr>
          <p:cNvPr id="7" name="图片 6" descr="/private/var/folders/l0/h40qvnfs24l8f1kkp3z_vcf00000gn/T/com.kingsoft.wpsoffice.mac/picturecompress_20221215231117/output_1.jpgoutput_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5515" y="584200"/>
            <a:ext cx="4693285" cy="553656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6175375" y="908685"/>
            <a:ext cx="4958080" cy="64516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p>
            <a:r>
              <a:rPr lang="en-US" altLang="zh-CN" sz="3600" b="1">
                <a:solidFill>
                  <a:schemeClr val="tx1"/>
                </a:solidFill>
                <a:latin typeface="Times New Roman Bold" panose="02020603050405020304" charset="0"/>
                <a:cs typeface="Times New Roman Bold" panose="02020603050405020304" charset="0"/>
                <a:sym typeface="+mn-ea"/>
              </a:rPr>
              <a:t>Oracle bone script</a:t>
            </a:r>
            <a:endParaRPr lang="en-US" altLang="zh-CN" sz="3600" b="1">
              <a:solidFill>
                <a:schemeClr val="tx1"/>
              </a:solidFill>
              <a:latin typeface="Times New Roman Bold" panose="02020603050405020304" charset="0"/>
              <a:cs typeface="Times New Roman Bold" panose="02020603050405020304" charset="0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061075" y="2322830"/>
            <a:ext cx="603758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/>
            <a:r>
              <a:rPr lang="en-US" altLang="zh-CN" sz="2400">
                <a:latin typeface="Times New Roman Regular" panose="02020603050405020304" charset="0"/>
                <a:cs typeface="Times New Roman Regular" panose="02020603050405020304" charset="0"/>
              </a:rPr>
              <a:t>The Oracle bone script of the Shang Dynasty(1711-1066 BC) is the earliest systematic form of Chinese characters inscribed on animal bones and tortoise shells.</a:t>
            </a:r>
            <a:endParaRPr lang="en-US" altLang="zh-CN" sz="2400">
              <a:latin typeface="Times New Roman Regular" panose="02020603050405020304" charset="0"/>
              <a:cs typeface="Times New Roman Regular" panose="02020603050405020304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6176010" y="4409440"/>
            <a:ext cx="592264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/>
            <a:r>
              <a:rPr lang="en-US" altLang="zh-CN" sz="2400">
                <a:latin typeface="Times New Roman Regular" panose="02020603050405020304" charset="0"/>
                <a:cs typeface="Times New Roman Regular" panose="02020603050405020304" charset="0"/>
              </a:rPr>
              <a:t>The earliest written records in China date back only to </a:t>
            </a:r>
            <a:r>
              <a:rPr lang="en-US" altLang="zh-CN" sz="2400" b="1">
                <a:latin typeface="Times New Roman Bold" panose="02020603050405020304" charset="0"/>
                <a:cs typeface="Times New Roman Bold" panose="02020603050405020304" charset="0"/>
              </a:rPr>
              <a:t>3,500 years ago</a:t>
            </a:r>
            <a:r>
              <a:rPr lang="en-US" altLang="zh-CN" sz="2400">
                <a:latin typeface="Times New Roman Regular" panose="02020603050405020304" charset="0"/>
                <a:cs typeface="Times New Roman Regular" panose="02020603050405020304" charset="0"/>
              </a:rPr>
              <a:t>.</a:t>
            </a:r>
            <a:endParaRPr lang="en-US" altLang="zh-CN" sz="2400">
              <a:latin typeface="Times New Roman Regular" panose="02020603050405020304" charset="0"/>
              <a:cs typeface="Times New Roman Regular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  <p:bldLst>
      <p:bldP spid="2" grpId="0" animBg="1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414020"/>
            <a:ext cx="12192000" cy="3740785"/>
          </a:xfrm>
          <a:prstGeom prst="rect">
            <a:avLst/>
          </a:prstGeom>
          <a:solidFill>
            <a:srgbClr val="F1EB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560070" y="4285615"/>
            <a:ext cx="1107186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/>
            <a:r>
              <a:rPr lang="en-US" altLang="zh-CN" sz="2400">
                <a:solidFill>
                  <a:schemeClr val="bg1"/>
                </a:solidFill>
                <a:latin typeface="Times New Roman Regular" panose="02020603050405020304" charset="0"/>
                <a:cs typeface="Times New Roman Regular" panose="02020603050405020304" charset="0"/>
              </a:rPr>
              <a:t>Yet through a series of archaeological findings, including those at the ruins of Liangzhu City, we can verify that the ancient city of Liangzhu dates back to </a:t>
            </a:r>
            <a:r>
              <a:rPr lang="en-US" altLang="zh-CN" sz="2400" b="1">
                <a:solidFill>
                  <a:schemeClr val="bg1"/>
                </a:solidFill>
                <a:latin typeface="Times New Roman Bold" panose="02020603050405020304" charset="0"/>
                <a:cs typeface="Times New Roman Bold" panose="02020603050405020304" charset="0"/>
              </a:rPr>
              <a:t>3,300-2,300 BC</a:t>
            </a:r>
            <a:r>
              <a:rPr lang="en-US" altLang="zh-CN" sz="2400">
                <a:solidFill>
                  <a:schemeClr val="bg1"/>
                </a:solidFill>
                <a:latin typeface="Times New Roman Regular" panose="02020603050405020304" charset="0"/>
                <a:cs typeface="Times New Roman Regular" panose="02020603050405020304" charset="0"/>
              </a:rPr>
              <a:t>. </a:t>
            </a:r>
            <a:endParaRPr lang="en-US" altLang="zh-CN" sz="2400">
              <a:solidFill>
                <a:schemeClr val="bg1"/>
              </a:solidFill>
              <a:latin typeface="Times New Roman Regular" panose="02020603050405020304" charset="0"/>
              <a:cs typeface="Times New Roman Regular" panose="02020603050405020304" charset="0"/>
            </a:endParaRPr>
          </a:p>
          <a:p>
            <a:endParaRPr lang="en-US" altLang="zh-CN" sz="2400">
              <a:solidFill>
                <a:schemeClr val="bg1"/>
              </a:solidFill>
              <a:latin typeface="Times New Roman Regular" panose="02020603050405020304" charset="0"/>
              <a:cs typeface="Times New Roman Regular" panose="02020603050405020304" charset="0"/>
            </a:endParaRPr>
          </a:p>
          <a:p>
            <a:pPr algn="just"/>
            <a:r>
              <a:rPr lang="en-US" altLang="zh-CN" sz="2400">
                <a:solidFill>
                  <a:schemeClr val="bg1"/>
                </a:solidFill>
                <a:latin typeface="Times New Roman Regular" panose="02020603050405020304" charset="0"/>
                <a:cs typeface="Times New Roman Regular" panose="02020603050405020304" charset="0"/>
              </a:rPr>
              <a:t>In 2019, Liangzhu was inscribed on the World Heritage List, marking the international recognition of </a:t>
            </a:r>
            <a:r>
              <a:rPr lang="en-US" altLang="zh-CN" sz="2400" b="1">
                <a:solidFill>
                  <a:schemeClr val="bg1"/>
                </a:solidFill>
                <a:latin typeface="Times New Roman Bold" panose="02020603050405020304" charset="0"/>
                <a:cs typeface="Times New Roman Bold" panose="02020603050405020304" charset="0"/>
              </a:rPr>
              <a:t>China’s 5000-year civilization</a:t>
            </a:r>
            <a:r>
              <a:rPr lang="en-US" altLang="zh-CN" sz="2400">
                <a:solidFill>
                  <a:schemeClr val="bg1"/>
                </a:solidFill>
                <a:latin typeface="Times New Roman Regular" panose="02020603050405020304" charset="0"/>
                <a:cs typeface="Times New Roman Regular" panose="02020603050405020304" charset="0"/>
              </a:rPr>
              <a:t>.</a:t>
            </a:r>
            <a:endParaRPr lang="en-US" altLang="zh-CN" sz="2400">
              <a:solidFill>
                <a:schemeClr val="bg1"/>
              </a:solidFill>
              <a:latin typeface="Times New Roman Regular" panose="02020603050405020304" charset="0"/>
              <a:cs typeface="Times New Roman Regular" panose="02020603050405020304" charset="0"/>
            </a:endParaRPr>
          </a:p>
        </p:txBody>
      </p:sp>
      <p:pic>
        <p:nvPicPr>
          <p:cNvPr id="4" name="图片 3" descr="/private/var/folders/l0/h40qvnfs24l8f1kkp3z_vcf00000gn/T/com.kingsoft.wpsoffice.mac/picturecompress_20221215231129/output_1.jpgoutput_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235700" y="414655"/>
            <a:ext cx="5956300" cy="3740150"/>
          </a:xfrm>
          <a:prstGeom prst="rect">
            <a:avLst/>
          </a:prstGeom>
        </p:spPr>
      </p:pic>
      <p:pic>
        <p:nvPicPr>
          <p:cNvPr id="5" name="图片 4" descr="/private/var/folders/l0/h40qvnfs24l8f1kkp3z_vcf00000gn/T/com.kingsoft.wpsoffice.mac/picturecompress_20221215231125/output_1.jpgoutput_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4020"/>
            <a:ext cx="5809615" cy="37407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/private/var/folders/l0/h40qvnfs24l8f1kkp3z_vcf00000gn/T/com.kingsoft.wpsoffice.mac/picturecompress_20221215231135/output_1.jpgoutput_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546555" y="0"/>
            <a:ext cx="2900516" cy="6858000"/>
          </a:xfrm>
          <a:prstGeom prst="rect">
            <a:avLst/>
          </a:prstGeom>
          <a:solidFill>
            <a:srgbClr val="F1EB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2964867" y="1984099"/>
            <a:ext cx="2240879" cy="2240879"/>
            <a:chOff x="4980476" y="2172929"/>
            <a:chExt cx="2240879" cy="2240879"/>
          </a:xfrm>
        </p:grpSpPr>
        <p:sp>
          <p:nvSpPr>
            <p:cNvPr id="3" name="椭圆 2"/>
            <p:cNvSpPr/>
            <p:nvPr/>
          </p:nvSpPr>
          <p:spPr>
            <a:xfrm>
              <a:off x="4980476" y="2172929"/>
              <a:ext cx="2240879" cy="2240879"/>
            </a:xfrm>
            <a:prstGeom prst="ellipse">
              <a:avLst/>
            </a:prstGeom>
            <a:noFill/>
            <a:ln w="28575">
              <a:solidFill>
                <a:srgbClr val="0F3D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5447071" y="2615381"/>
              <a:ext cx="1484671" cy="144655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8800" dirty="0">
                  <a:solidFill>
                    <a:srgbClr val="0F3D4D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贰</a:t>
              </a:r>
              <a:endParaRPr kumimoji="0" lang="zh-CN" alt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0F3D4D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8" name="文本框 7"/>
          <p:cNvSpPr txBox="1"/>
          <p:nvPr/>
        </p:nvSpPr>
        <p:spPr>
          <a:xfrm>
            <a:off x="5988685" y="2426335"/>
            <a:ext cx="6203315" cy="82994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800" b="1" dirty="0">
                <a:solidFill>
                  <a:schemeClr val="bg1"/>
                </a:solidFill>
                <a:uFillTx/>
                <a:latin typeface="Times New Roman Bold" panose="02020603050405020304" charset="0"/>
                <a:ea typeface="微软雅黑" panose="020B0503020204020204" pitchFamily="34" charset="-122"/>
                <a:cs typeface="Times New Roman Bold" panose="02020603050405020304" charset="0"/>
                <a:sym typeface="+mn-ea"/>
              </a:rPr>
              <a:t>Geographical Position</a:t>
            </a:r>
            <a:endParaRPr kumimoji="0" lang="zh-CN" altLang="en-US" sz="6000" b="0" i="0" u="none" strike="noStrike" kern="1200" cap="none" spc="91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 flipH="1">
            <a:off x="10667999" y="4021926"/>
            <a:ext cx="206479" cy="406103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6665520" y="3694631"/>
            <a:ext cx="3864953" cy="1060450"/>
          </a:xfrm>
          <a:prstGeom prst="rect">
            <a:avLst/>
          </a:prstGeom>
        </p:spPr>
        <p:txBody>
          <a:bodyPr vert="horz" wrap="square">
            <a:spAutoFit/>
          </a:bodyPr>
          <a:p>
            <a:pPr>
              <a:lnSpc>
                <a:spcPct val="150000"/>
              </a:lnSpc>
            </a:pPr>
            <a:r>
              <a:rPr lang="en-US" altLang="zh-CN" sz="1400" spc="600" dirty="0">
                <a:solidFill>
                  <a:schemeClr val="bg1"/>
                </a:solidFill>
                <a:latin typeface="Times New Roman Regular" panose="02020603050405020304" charset="0"/>
                <a:ea typeface="微软雅黑" panose="020B0503020204020204" pitchFamily="34" charset="-122"/>
                <a:cs typeface="Times New Roman Regular" panose="02020603050405020304" charset="0"/>
              </a:rPr>
              <a:t>the location of the archaeological ruins of Liangzhu City</a:t>
            </a:r>
            <a:endParaRPr lang="en-US" altLang="zh-CN" sz="1400" spc="600" dirty="0">
              <a:solidFill>
                <a:schemeClr val="bg1"/>
              </a:solidFill>
              <a:latin typeface="Times New Roman Regular" panose="02020603050405020304" charset="0"/>
              <a:ea typeface="微软雅黑" panose="020B0503020204020204" pitchFamily="34" charset="-122"/>
              <a:cs typeface="Times New Roman Regular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  <p:bldLst>
      <p:bldP spid="2" grpId="0" animBg="1"/>
      <p:bldP spid="8" grpId="0"/>
      <p:bldP spid="6" grpId="0"/>
    </p:bldLst>
  </p:timing>
</p:sld>
</file>

<file path=ppt/tags/tag1.xml><?xml version="1.0" encoding="utf-8"?>
<p:tagLst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第一PPT，www.1ppt.com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2378</Words>
  <Application>WPS 演示</Application>
  <PresentationFormat>自定义</PresentationFormat>
  <Paragraphs>93</Paragraphs>
  <Slides>19</Slides>
  <Notes>26</Notes>
  <HiddenSlides>0</HiddenSlides>
  <MMClips>0</MMClips>
  <ScaleCrop>false</ScaleCrop>
  <HeadingPairs>
    <vt:vector size="6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19</vt:i4>
      </vt:variant>
    </vt:vector>
  </HeadingPairs>
  <TitlesOfParts>
    <vt:vector size="38" baseType="lpstr">
      <vt:lpstr>Arial</vt:lpstr>
      <vt:lpstr>宋体</vt:lpstr>
      <vt:lpstr>Wingdings</vt:lpstr>
      <vt:lpstr>宋体</vt:lpstr>
      <vt:lpstr>汉仪书宋二KW</vt:lpstr>
      <vt:lpstr>Times New Roman Regular</vt:lpstr>
      <vt:lpstr>华文宋体</vt:lpstr>
      <vt:lpstr>Times New Roman Bold</vt:lpstr>
      <vt:lpstr>微软雅黑</vt:lpstr>
      <vt:lpstr>汉仪旗黑</vt:lpstr>
      <vt:lpstr>Calibri</vt:lpstr>
      <vt:lpstr>等线</vt:lpstr>
      <vt:lpstr>Helvetica Neue</vt:lpstr>
      <vt:lpstr>宋体</vt:lpstr>
      <vt:lpstr>Arial Unicode MS</vt:lpstr>
      <vt:lpstr>汉仪中等线KW</vt:lpstr>
      <vt:lpstr>Calibri Light</vt:lpstr>
      <vt:lpstr>等线 Light</vt:lpstr>
      <vt:lpstr>第一PPT，www.1ppt.com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第一PPT，www.1ppt.com</Company>
  <LinksUpToDate>false</LinksUpToDate>
  <SharedDoc>false</SharedDoc>
  <HyperlinksChanged>false</HyperlinksChanged>
  <AppVersion>14.0000</AppVersion>
  <Manager>第一PPT，www.1ppt.com</Manager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墨绿色古典中国风</dc:title>
  <dc:creator>第一PPT</dc:creator>
  <cp:keywords>www.1ppt.com</cp:keywords>
  <dc:description>www.1ppt.com</dc:description>
  <cp:lastModifiedBy>小白婷</cp:lastModifiedBy>
  <cp:revision>137</cp:revision>
  <dcterms:created xsi:type="dcterms:W3CDTF">2022-12-16T12:03:54Z</dcterms:created>
  <dcterms:modified xsi:type="dcterms:W3CDTF">2022-12-16T12:03:54Z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2052-4.6.1.7467</vt:lpwstr>
  </property>
  <property fmtid="{D5CDD505-2E9C-101B-9397-08002B2CF9AE}" pid="3" name="ICV">
    <vt:lpwstr>DB59F2125EC7AC318A087163B89CA23F</vt:lpwstr>
  </property>
</Properties>
</file>