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9" r:id="rId5"/>
    <p:sldId id="287" r:id="rId6"/>
    <p:sldId id="288" r:id="rId7"/>
    <p:sldId id="291" r:id="rId8"/>
    <p:sldId id="292" r:id="rId9"/>
    <p:sldId id="293" r:id="rId10"/>
    <p:sldId id="294" r:id="rId11"/>
    <p:sldId id="344" r:id="rId12"/>
    <p:sldId id="351" r:id="rId13"/>
    <p:sldId id="352" r:id="rId14"/>
    <p:sldId id="345" r:id="rId15"/>
    <p:sldId id="354" r:id="rId16"/>
    <p:sldId id="298" r:id="rId17"/>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A6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91" autoAdjust="0"/>
    <p:restoredTop sz="94660"/>
  </p:normalViewPr>
  <p:slideViewPr>
    <p:cSldViewPr snapToGrid="0" showGuides="1">
      <p:cViewPr varScale="1">
        <p:scale>
          <a:sx n="86" d="100"/>
          <a:sy n="86" d="100"/>
        </p:scale>
        <p:origin x="403" y="72"/>
      </p:cViewPr>
      <p:guideLst>
        <p:guide orient="horz" pos="2160"/>
        <p:guide pos="38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gs" Target="tags/tag3.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AAD14-A392-4CED-9762-C77AF48C582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60B1FC-27F4-4425-BF91-EFAE4409D1A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60B1FC-27F4-4425-BF91-EFAE4409D1A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60B1FC-27F4-4425-BF91-EFAE4409D1A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60B1FC-27F4-4425-BF91-EFAE4409D1A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60B1FC-27F4-4425-BF91-EFAE4409D1A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60B1FC-27F4-4425-BF91-EFAE4409D1A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60B1FC-27F4-4425-BF91-EFAE4409D1A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60B1FC-27F4-4425-BF91-EFAE4409D1A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60B1FC-27F4-4425-BF91-EFAE4409D1A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60B1FC-27F4-4425-BF91-EFAE4409D1A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60B1FC-27F4-4425-BF91-EFAE4409D1A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60B1FC-27F4-4425-BF91-EFAE4409D1A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60B1FC-27F4-4425-BF91-EFAE4409D1A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60B1FC-27F4-4425-BF91-EFAE4409D1A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60B1FC-27F4-4425-BF91-EFAE4409D1A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60E93AC-0529-478E-BD2B-21BB57CA8AF8}"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BDD9778-053F-47B6-A363-7CA8AC0BA41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Bar dir="vert"/>
      </p:transition>
    </mc:Choice>
    <mc:Fallback>
      <p:transition spd="slow">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60E93AC-0529-478E-BD2B-21BB57CA8AF8}"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BDD9778-053F-47B6-A363-7CA8AC0BA41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Bar dir="vert"/>
      </p:transition>
    </mc:Choice>
    <mc:Fallback>
      <p:transition spd="slow">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60E93AC-0529-478E-BD2B-21BB57CA8AF8}"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BDD9778-053F-47B6-A363-7CA8AC0BA41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Bar dir="vert"/>
      </p:transition>
    </mc:Choice>
    <mc:Fallback>
      <p:transition spd="slow">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60E93AC-0529-478E-BD2B-21BB57CA8AF8}"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BDD9778-053F-47B6-A363-7CA8AC0BA41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Bar dir="vert"/>
      </p:transition>
    </mc:Choice>
    <mc:Fallback>
      <p:transition spd="slow">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60E93AC-0529-478E-BD2B-21BB57CA8AF8}"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BDD9778-053F-47B6-A363-7CA8AC0BA41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Bar dir="vert"/>
      </p:transition>
    </mc:Choice>
    <mc:Fallback>
      <p:transition spd="slow">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60E93AC-0529-478E-BD2B-21BB57CA8AF8}"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ABDD9778-053F-47B6-A363-7CA8AC0BA41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Bar dir="vert"/>
      </p:transition>
    </mc:Choice>
    <mc:Fallback>
      <p:transition spd="slow">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160E93AC-0529-478E-BD2B-21BB57CA8AF8}"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ABDD9778-053F-47B6-A363-7CA8AC0BA41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Bar dir="vert"/>
      </p:transition>
    </mc:Choice>
    <mc:Fallback>
      <p:transition spd="slow">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160E93AC-0529-478E-BD2B-21BB57CA8AF8}"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ABDD9778-053F-47B6-A363-7CA8AC0BA41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Bar dir="vert"/>
      </p:transition>
    </mc:Choice>
    <mc:Fallback>
      <p:transition spd="slow">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160E93AC-0529-478E-BD2B-21BB57CA8AF8}"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ABDD9778-053F-47B6-A363-7CA8AC0BA41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Bar dir="vert"/>
      </p:transition>
    </mc:Choice>
    <mc:Fallback>
      <p:transition spd="slow">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60E93AC-0529-478E-BD2B-21BB57CA8AF8}"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ABDD9778-053F-47B6-A363-7CA8AC0BA41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Bar dir="vert"/>
      </p:transition>
    </mc:Choice>
    <mc:Fallback>
      <p:transition spd="slow">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60E93AC-0529-478E-BD2B-21BB57CA8AF8}"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ABDD9778-053F-47B6-A363-7CA8AC0BA41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randomBar dir="vert"/>
      </p:transition>
    </mc:Choice>
    <mc:Fallback>
      <p:transition spd="slow">
        <p:randomBar dir="ver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文本框 2"/>
          <p:cNvSpPr txBox="1"/>
          <p:nvPr userDrawn="1"/>
        </p:nvSpPr>
        <p:spPr>
          <a:xfrm>
            <a:off x="1909192" y="2652141"/>
            <a:ext cx="7406640" cy="230832"/>
          </a:xfrm>
          <a:prstGeom prst="rect">
            <a:avLst/>
          </a:prstGeom>
          <a:noFill/>
        </p:spPr>
        <p:txBody>
          <a:bodyPr wrap="square" rtlCol="0">
            <a:spAutoFit/>
          </a:bodyPr>
          <a:lstStyle/>
          <a:p>
            <a:r>
              <a:rPr lang="zh-CN" altLang="en-US" sz="900" dirty="0">
                <a:noFill/>
                <a:effectLst>
                  <a:outerShdw sx="1000" sy="1000" algn="ctr" rotWithShape="0">
                    <a:srgbClr val="000000"/>
                  </a:outerShdw>
                </a:effectLst>
                <a:latin typeface="微软雅黑" panose="020B0503020204020204" pitchFamily="34" charset="-122"/>
                <a:ea typeface="微软雅黑" panose="020B0503020204020204" pitchFamily="34" charset="-122"/>
                <a:sym typeface="+mn-ea"/>
              </a:rPr>
              <a:t>雷锋</a:t>
            </a:r>
            <a:r>
              <a:rPr lang="en-US" altLang="zh-CN" sz="900" dirty="0">
                <a:noFill/>
                <a:effectLst>
                  <a:outerShdw sx="1000" sy="1000" algn="ctr" rotWithShape="0">
                    <a:srgbClr val="000000"/>
                  </a:outerShdw>
                </a:effectLst>
                <a:latin typeface="微软雅黑" panose="020B0503020204020204" pitchFamily="34" charset="-122"/>
                <a:ea typeface="微软雅黑" panose="020B0503020204020204" pitchFamily="34" charset="-122"/>
                <a:sym typeface="+mn-ea"/>
              </a:rPr>
              <a:t>PPT</a:t>
            </a:r>
            <a:r>
              <a:rPr lang="zh-CN" altLang="en-US" sz="900" dirty="0">
                <a:noFill/>
                <a:effectLst>
                  <a:outerShdw sx="1000" sy="1000" algn="ctr" rotWithShape="0">
                    <a:srgbClr val="000000"/>
                  </a:outerShdw>
                </a:effectLst>
                <a:latin typeface="微软雅黑" panose="020B0503020204020204" pitchFamily="34" charset="-122"/>
                <a:ea typeface="微软雅黑" panose="020B0503020204020204" pitchFamily="34" charset="-122"/>
                <a:sym typeface="+mn-ea"/>
              </a:rPr>
              <a:t>网</a:t>
            </a:r>
            <a:r>
              <a:rPr lang="en-US" altLang="zh-CN" sz="900" dirty="0">
                <a:noFill/>
                <a:effectLst>
                  <a:outerShdw sx="1000" sy="1000" algn="ctr" rotWithShape="0">
                    <a:srgbClr val="000000"/>
                  </a:outerShdw>
                </a:effectLst>
                <a:latin typeface="微软雅黑" panose="020B0503020204020204" pitchFamily="34" charset="-122"/>
                <a:ea typeface="微软雅黑" panose="020B0503020204020204" pitchFamily="34" charset="-122"/>
                <a:sym typeface="+mn-ea"/>
              </a:rPr>
              <a:t>-WWW.LFPPT.COM</a:t>
            </a:r>
            <a:r>
              <a:rPr lang="zh-CN" altLang="en-US" sz="900" dirty="0">
                <a:noFill/>
                <a:effectLst>
                  <a:outerShdw sx="1000" sy="1000" algn="ctr" rotWithShape="0">
                    <a:srgbClr val="000000"/>
                  </a:outerShdw>
                </a:effectLst>
                <a:latin typeface="微软雅黑" panose="020B0503020204020204" pitchFamily="34" charset="-122"/>
                <a:ea typeface="微软雅黑" panose="020B0503020204020204" pitchFamily="34" charset="-122"/>
                <a:sym typeface="+mn-ea"/>
              </a:rPr>
              <a:t>平台上提供的</a:t>
            </a:r>
            <a:r>
              <a:rPr lang="en-US" altLang="zh-CN" sz="900" dirty="0">
                <a:noFill/>
                <a:effectLst>
                  <a:outerShdw sx="1000" sy="1000" algn="ctr" rotWithShape="0">
                    <a:srgbClr val="000000"/>
                  </a:outerShdw>
                </a:effectLst>
                <a:latin typeface="微软雅黑" panose="020B0503020204020204" pitchFamily="34" charset="-122"/>
                <a:ea typeface="微软雅黑" panose="020B0503020204020204" pitchFamily="34" charset="-122"/>
                <a:sym typeface="+mn-ea"/>
              </a:rPr>
              <a:t>PPT</a:t>
            </a:r>
            <a:r>
              <a:rPr lang="zh-CN" altLang="en-US" sz="900" dirty="0">
                <a:noFill/>
                <a:effectLst>
                  <a:outerShdw sx="1000" sy="1000" algn="ctr" rotWithShape="0">
                    <a:srgbClr val="000000"/>
                  </a:outerShdw>
                </a:effectLst>
                <a:latin typeface="微软雅黑" panose="020B0503020204020204" pitchFamily="34" charset="-122"/>
                <a:ea typeface="微软雅黑" panose="020B0503020204020204" pitchFamily="34" charset="-122"/>
                <a:sym typeface="+mn-ea"/>
              </a:rPr>
              <a:t>作品，雷锋</a:t>
            </a:r>
            <a:r>
              <a:rPr lang="en-US" altLang="zh-CN" sz="900" dirty="0">
                <a:noFill/>
                <a:effectLst>
                  <a:outerShdw sx="1000" sy="1000" algn="ctr" rotWithShape="0">
                    <a:srgbClr val="000000"/>
                  </a:outerShdw>
                </a:effectLst>
                <a:latin typeface="微软雅黑" panose="020B0503020204020204" pitchFamily="34" charset="-122"/>
                <a:ea typeface="微软雅黑" panose="020B0503020204020204" pitchFamily="34" charset="-122"/>
                <a:sym typeface="+mn-ea"/>
              </a:rPr>
              <a:t>PPT</a:t>
            </a:r>
            <a:r>
              <a:rPr lang="zh-CN" altLang="en-US" sz="900" dirty="0">
                <a:noFill/>
                <a:effectLst>
                  <a:outerShdw sx="1000" sy="1000" algn="ctr" rotWithShape="0">
                    <a:srgbClr val="000000"/>
                  </a:outerShdw>
                </a:effectLst>
                <a:latin typeface="微软雅黑" panose="020B0503020204020204" pitchFamily="34" charset="-122"/>
                <a:ea typeface="微软雅黑" panose="020B0503020204020204" pitchFamily="34" charset="-122"/>
                <a:sym typeface="+mn-ea"/>
              </a:rPr>
              <a:t>网</a:t>
            </a:r>
            <a:r>
              <a:rPr lang="en-US" altLang="zh-CN" sz="900" dirty="0">
                <a:noFill/>
                <a:effectLst>
                  <a:outerShdw sx="1000" sy="1000" algn="ctr" rotWithShape="0">
                    <a:srgbClr val="000000"/>
                  </a:outerShdw>
                </a:effectLst>
                <a:latin typeface="微软雅黑" panose="020B0503020204020204" pitchFamily="34" charset="-122"/>
                <a:ea typeface="微软雅黑" panose="020B0503020204020204" pitchFamily="34" charset="-122"/>
                <a:sym typeface="+mn-ea"/>
              </a:rPr>
              <a:t>-WWW.LFPPT.COM</a:t>
            </a:r>
            <a:r>
              <a:rPr lang="zh-CN" altLang="en-US" sz="900" dirty="0">
                <a:noFill/>
                <a:effectLst>
                  <a:outerShdw sx="1000" sy="1000" algn="ctr" rotWithShape="0">
                    <a:srgbClr val="000000"/>
                  </a:outerShdw>
                </a:effectLst>
                <a:latin typeface="微软雅黑" panose="020B0503020204020204" pitchFamily="34" charset="-122"/>
                <a:ea typeface="微软雅黑" panose="020B0503020204020204" pitchFamily="34" charset="-122"/>
                <a:sym typeface="+mn-ea"/>
              </a:rPr>
              <a:t>每天更新</a:t>
            </a:r>
            <a:r>
              <a:rPr lang="en-US" altLang="zh-CN" sz="900" dirty="0">
                <a:noFill/>
                <a:effectLst>
                  <a:outerShdw sx="1000" sy="1000" algn="ctr" rotWithShape="0">
                    <a:srgbClr val="000000"/>
                  </a:outerShdw>
                </a:effectLst>
                <a:latin typeface="微软雅黑" panose="020B0503020204020204" pitchFamily="34" charset="-122"/>
                <a:ea typeface="微软雅黑" panose="020B0503020204020204" pitchFamily="34" charset="-122"/>
                <a:sym typeface="+mn-ea"/>
              </a:rPr>
              <a:t>PPT</a:t>
            </a:r>
            <a:r>
              <a:rPr lang="zh-CN" altLang="en-US" sz="900" dirty="0">
                <a:noFill/>
                <a:effectLst>
                  <a:outerShdw sx="1000" sy="1000" algn="ctr" rotWithShape="0">
                    <a:srgbClr val="000000"/>
                  </a:outerShdw>
                </a:effectLst>
                <a:latin typeface="微软雅黑" panose="020B0503020204020204" pitchFamily="34" charset="-122"/>
                <a:ea typeface="微软雅黑" panose="020B0503020204020204" pitchFamily="34" charset="-122"/>
                <a:sym typeface="+mn-ea"/>
              </a:rPr>
              <a:t>模板</a:t>
            </a:r>
            <a:endParaRPr lang="zh-CN" altLang="en-US" sz="900" dirty="0">
              <a:noFill/>
              <a:latin typeface="微软雅黑" panose="020B0503020204020204" pitchFamily="34" charset="-122"/>
              <a:ea typeface="微软雅黑" panose="020B0503020204020204" pitchFamily="34" charset="-122"/>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000">
        <p:randomBar dir="vert"/>
      </p:transition>
    </mc:Choice>
    <mc:Fallback>
      <p:transition spd="slow">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themeOverride" Target="../theme/themeOverride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7.xml"/><Relationship Id="rId6" Type="http://schemas.openxmlformats.org/officeDocument/2006/relationships/themeOverride" Target="../theme/themeOverride6.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themeOverride" Target="../theme/themeOverride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1.jpeg"/><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themeOverride" Target="../theme/themeOverride3.xml"/><Relationship Id="rId2" Type="http://schemas.openxmlformats.org/officeDocument/2006/relationships/image" Target="../media/image8.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themeOverride" Target="../theme/themeOverride4.xml"/><Relationship Id="rId2" Type="http://schemas.openxmlformats.org/officeDocument/2006/relationships/image" Target="../media/image8.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themeOverride" Target="../theme/themeOverride5.xml"/><Relationship Id="rId2" Type="http://schemas.openxmlformats.org/officeDocument/2006/relationships/image" Target="../media/image8.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screen">
            <a:lum/>
          </a:blip>
          <a:srcRect/>
          <a:tile tx="-3810000" ty="-450850" sx="100000" sy="100000" flip="xy" algn="l"/>
        </a:blipFill>
        <a:effectLst/>
      </p:bgPr>
    </p:bg>
    <p:spTree>
      <p:nvGrpSpPr>
        <p:cNvPr id="1" name=""/>
        <p:cNvGrpSpPr/>
        <p:nvPr/>
      </p:nvGrpSpPr>
      <p:grpSpPr>
        <a:xfrm>
          <a:off x="0" y="0"/>
          <a:ext cx="0" cy="0"/>
          <a:chOff x="0" y="0"/>
          <a:chExt cx="0" cy="0"/>
        </a:xfrm>
      </p:grpSpPr>
      <p:grpSp>
        <p:nvGrpSpPr>
          <p:cNvPr id="45" name="雷锋PPT网www.lfppt.com"/>
          <p:cNvGrpSpPr/>
          <p:nvPr/>
        </p:nvGrpSpPr>
        <p:grpSpPr>
          <a:xfrm>
            <a:off x="0" y="396240"/>
            <a:ext cx="12204847" cy="6461760"/>
            <a:chOff x="0" y="396240"/>
            <a:chExt cx="12204847" cy="6461760"/>
          </a:xfrm>
        </p:grpSpPr>
        <p:grpSp>
          <p:nvGrpSpPr>
            <p:cNvPr id="61" name="组合 60"/>
            <p:cNvGrpSpPr/>
            <p:nvPr/>
          </p:nvGrpSpPr>
          <p:grpSpPr>
            <a:xfrm>
              <a:off x="0" y="396240"/>
              <a:ext cx="12192000" cy="6461760"/>
              <a:chOff x="0" y="396240"/>
              <a:chExt cx="12192000" cy="6461760"/>
            </a:xfrm>
          </p:grpSpPr>
          <p:sp>
            <p:nvSpPr>
              <p:cNvPr id="68" name="矩形 67"/>
              <p:cNvSpPr/>
              <p:nvPr/>
            </p:nvSpPr>
            <p:spPr>
              <a:xfrm>
                <a:off x="0" y="3429000"/>
                <a:ext cx="12192000" cy="3429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empus Sans ITC" panose="04020404030D07020202" pitchFamily="82" charset="0"/>
                  <a:ea typeface="WenYue GuDianMingChaoTi (Non-Commercial Use)" pitchFamily="50" charset="-122"/>
                  <a:sym typeface="Tempus Sans ITC" panose="04020404030D07020202" pitchFamily="82" charset="0"/>
                </a:endParaRPr>
              </a:p>
            </p:txBody>
          </p:sp>
          <p:sp>
            <p:nvSpPr>
              <p:cNvPr id="69" name="矩形 68"/>
              <p:cNvSpPr/>
              <p:nvPr/>
            </p:nvSpPr>
            <p:spPr>
              <a:xfrm>
                <a:off x="487680" y="396240"/>
                <a:ext cx="11221720" cy="6065520"/>
              </a:xfrm>
              <a:prstGeom prst="rect">
                <a:avLst/>
              </a:prstGeom>
              <a:no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empus Sans ITC" panose="04020404030D07020202" pitchFamily="82" charset="0"/>
                  <a:ea typeface="WenYue GuDianMingChaoTi (Non-Commercial Use)" pitchFamily="50" charset="-122"/>
                  <a:sym typeface="Tempus Sans ITC" panose="04020404030D07020202" pitchFamily="82" charset="0"/>
                </a:endParaRPr>
              </a:p>
            </p:txBody>
          </p:sp>
        </p:grpSp>
        <p:pic>
          <p:nvPicPr>
            <p:cNvPr id="62" name="图片 61"/>
            <p:cNvPicPr>
              <a:picLocks noChangeAspect="1"/>
            </p:cNvPicPr>
            <p:nvPr/>
          </p:nvPicPr>
          <p:blipFill rotWithShape="1">
            <a:blip r:embed="rId2" cstate="screen">
              <a:duotone>
                <a:prstClr val="black"/>
                <a:schemeClr val="accent5">
                  <a:tint val="45000"/>
                  <a:satMod val="400000"/>
                </a:schemeClr>
              </a:duotone>
            </a:blip>
            <a:srcRect/>
            <a:stretch>
              <a:fillRect/>
            </a:stretch>
          </p:blipFill>
          <p:spPr>
            <a:xfrm>
              <a:off x="9773920" y="2679153"/>
              <a:ext cx="2430927" cy="1303567"/>
            </a:xfrm>
            <a:prstGeom prst="rect">
              <a:avLst/>
            </a:prstGeom>
          </p:spPr>
        </p:pic>
        <p:grpSp>
          <p:nvGrpSpPr>
            <p:cNvPr id="63" name="组合 62"/>
            <p:cNvGrpSpPr/>
            <p:nvPr/>
          </p:nvGrpSpPr>
          <p:grpSpPr>
            <a:xfrm>
              <a:off x="0" y="5430520"/>
              <a:ext cx="2387600" cy="487680"/>
              <a:chOff x="-20320" y="4246880"/>
              <a:chExt cx="2387600" cy="487680"/>
            </a:xfrm>
          </p:grpSpPr>
          <p:cxnSp>
            <p:nvCxnSpPr>
              <p:cNvPr id="64" name="直接连接符 63"/>
              <p:cNvCxnSpPr/>
              <p:nvPr/>
            </p:nvCxnSpPr>
            <p:spPr>
              <a:xfrm>
                <a:off x="-20320" y="4246880"/>
                <a:ext cx="1412240"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20320" y="4414520"/>
                <a:ext cx="1727200"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20320" y="4585841"/>
                <a:ext cx="2062480"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20320" y="4734560"/>
                <a:ext cx="2387600"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46" name="组合 45"/>
          <p:cNvGrpSpPr/>
          <p:nvPr/>
        </p:nvGrpSpPr>
        <p:grpSpPr>
          <a:xfrm>
            <a:off x="1844675" y="1427480"/>
            <a:ext cx="8974455" cy="4751705"/>
            <a:chOff x="2357120" y="1427480"/>
            <a:chExt cx="8746490" cy="4751999"/>
          </a:xfrm>
        </p:grpSpPr>
        <p:grpSp>
          <p:nvGrpSpPr>
            <p:cNvPr id="47" name="组合 46"/>
            <p:cNvGrpSpPr/>
            <p:nvPr/>
          </p:nvGrpSpPr>
          <p:grpSpPr>
            <a:xfrm>
              <a:off x="2357120" y="1427480"/>
              <a:ext cx="8746490" cy="4003040"/>
              <a:chOff x="2895600" y="1427480"/>
              <a:chExt cx="8746490" cy="4003040"/>
            </a:xfrm>
          </p:grpSpPr>
          <p:sp>
            <p:nvSpPr>
              <p:cNvPr id="59" name="矩形 58"/>
              <p:cNvSpPr/>
              <p:nvPr/>
            </p:nvSpPr>
            <p:spPr>
              <a:xfrm>
                <a:off x="3283585" y="1427480"/>
                <a:ext cx="8122920" cy="4003040"/>
              </a:xfrm>
              <a:prstGeom prst="rect">
                <a:avLst/>
              </a:prstGeom>
              <a:solidFill>
                <a:srgbClr val="7EA6B4"/>
              </a:solidFill>
              <a:ln w="193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empus Sans ITC" panose="04020404030D07020202" pitchFamily="82" charset="0"/>
                  <a:ea typeface="WenYue GuDianMingChaoTi (Non-Commercial Use)" pitchFamily="50" charset="-122"/>
                  <a:sym typeface="Tempus Sans ITC" panose="04020404030D07020202" pitchFamily="82" charset="0"/>
                </a:endParaRPr>
              </a:p>
            </p:txBody>
          </p:sp>
          <p:sp>
            <p:nvSpPr>
              <p:cNvPr id="57" name="文本框 56"/>
              <p:cNvSpPr txBox="1"/>
              <p:nvPr/>
            </p:nvSpPr>
            <p:spPr>
              <a:xfrm>
                <a:off x="2895600" y="1906270"/>
                <a:ext cx="8746490" cy="3046284"/>
              </a:xfrm>
              <a:prstGeom prst="rect">
                <a:avLst/>
              </a:prstGeom>
              <a:noFill/>
            </p:spPr>
            <p:txBody>
              <a:bodyPr wrap="square" rtlCol="0">
                <a:spAutoFit/>
              </a:bodyPr>
              <a:lstStyle/>
              <a:p>
                <a:pPr algn="ctr"/>
                <a:r>
                  <a:rPr lang="en-US" altLang="zh-CN" sz="4800" b="1" spc="600" dirty="0">
                    <a:solidFill>
                      <a:schemeClr val="tx1">
                        <a:lumMod val="75000"/>
                        <a:lumOff val="25000"/>
                      </a:schemeClr>
                    </a:solidFill>
                    <a:latin typeface="Segoe Print" panose="02000600000000000000" charset="0"/>
                    <a:ea typeface="WenYue GuDianMingChaoTi (Non-Commercial Use)" pitchFamily="50" charset="-122"/>
                    <a:cs typeface="Segoe Print" panose="02000600000000000000" charset="0"/>
                    <a:sym typeface="Tempus Sans ITC" panose="04020404030D07020202" pitchFamily="82" charset="0"/>
                  </a:rPr>
                  <a:t>Western Classics in Chinese Clothes: </a:t>
                </a:r>
                <a:endParaRPr lang="en-US" altLang="zh-CN" sz="4800" b="1" spc="600" dirty="0">
                  <a:solidFill>
                    <a:schemeClr val="tx1">
                      <a:lumMod val="75000"/>
                      <a:lumOff val="25000"/>
                    </a:schemeClr>
                  </a:solidFill>
                  <a:latin typeface="Segoe Print" panose="02000600000000000000" charset="0"/>
                  <a:ea typeface="WenYue GuDianMingChaoTi (Non-Commercial Use)" pitchFamily="50" charset="-122"/>
                  <a:cs typeface="Segoe Print" panose="02000600000000000000" charset="0"/>
                  <a:sym typeface="Tempus Sans ITC" panose="04020404030D07020202" pitchFamily="82" charset="0"/>
                </a:endParaRPr>
              </a:p>
              <a:p>
                <a:pPr algn="ctr"/>
                <a:r>
                  <a:rPr lang="en-US" altLang="zh-CN" sz="4800" b="1" spc="600" dirty="0">
                    <a:solidFill>
                      <a:schemeClr val="tx1">
                        <a:lumMod val="75000"/>
                        <a:lumOff val="25000"/>
                      </a:schemeClr>
                    </a:solidFill>
                    <a:latin typeface="Segoe Print" panose="02000600000000000000" charset="0"/>
                    <a:ea typeface="WenYue GuDianMingChaoTi (Non-Commercial Use)" pitchFamily="50" charset="-122"/>
                    <a:cs typeface="Segoe Print" panose="02000600000000000000" charset="0"/>
                    <a:sym typeface="Tempus Sans ITC" panose="04020404030D07020202" pitchFamily="82" charset="0"/>
                  </a:rPr>
                  <a:t>The example of Utopian Literature</a:t>
                </a:r>
                <a:endParaRPr lang="en-US" altLang="zh-CN" sz="4800" b="1" spc="600" dirty="0">
                  <a:solidFill>
                    <a:schemeClr val="tx1">
                      <a:lumMod val="75000"/>
                      <a:lumOff val="25000"/>
                    </a:schemeClr>
                  </a:solidFill>
                  <a:latin typeface="Segoe Print" panose="02000600000000000000" charset="0"/>
                  <a:ea typeface="WenYue GuDianMingChaoTi (Non-Commercial Use)" pitchFamily="50" charset="-122"/>
                  <a:cs typeface="Segoe Print" panose="02000600000000000000" charset="0"/>
                  <a:sym typeface="Tempus Sans ITC" panose="04020404030D07020202" pitchFamily="82" charset="0"/>
                </a:endParaRPr>
              </a:p>
            </p:txBody>
          </p:sp>
        </p:grpSp>
        <p:sp>
          <p:nvSpPr>
            <p:cNvPr id="48" name="文本框 47"/>
            <p:cNvSpPr txBox="1"/>
            <p:nvPr/>
          </p:nvSpPr>
          <p:spPr>
            <a:xfrm>
              <a:off x="5025068" y="5657477"/>
              <a:ext cx="3411212" cy="522002"/>
            </a:xfrm>
            <a:prstGeom prst="rect">
              <a:avLst/>
            </a:prstGeom>
            <a:noFill/>
          </p:spPr>
          <p:txBody>
            <a:bodyPr wrap="square" rtlCol="0">
              <a:spAutoFit/>
            </a:bodyPr>
            <a:lstStyle/>
            <a:p>
              <a:pPr algn="ctr"/>
              <a:r>
                <a:rPr lang="zh-CN" altLang="en-US" sz="2800" b="1" spc="600" dirty="0">
                  <a:solidFill>
                    <a:schemeClr val="bg1"/>
                  </a:solidFill>
                  <a:latin typeface="楷体" panose="02010609060101010101" charset="-122"/>
                  <a:ea typeface="楷体" panose="02010609060101010101" charset="-122"/>
                </a:rPr>
                <a:t>聂薇</a:t>
              </a:r>
              <a:r>
                <a:rPr lang="en-US" altLang="zh-CN" sz="2800" b="1" spc="600" dirty="0">
                  <a:solidFill>
                    <a:schemeClr val="bg1"/>
                  </a:solidFill>
                  <a:latin typeface="楷体" panose="02010609060101010101" charset="-122"/>
                  <a:ea typeface="楷体" panose="02010609060101010101" charset="-122"/>
                </a:rPr>
                <a:t> </a:t>
              </a:r>
              <a:r>
                <a:rPr lang="en-US" altLang="zh-CN" sz="2800" b="1" dirty="0">
                  <a:solidFill>
                    <a:schemeClr val="bg1"/>
                  </a:solidFill>
                  <a:uFillTx/>
                  <a:latin typeface="Times New Roman" panose="02020603050405020304" charset="0"/>
                  <a:ea typeface="楷体" panose="02010609060101010101" charset="-122"/>
                  <a:cs typeface="Times New Roman" panose="02020603050405020304" charset="0"/>
                </a:rPr>
                <a:t>Nie Wei</a:t>
              </a:r>
              <a:endParaRPr lang="en-US" altLang="zh-CN" sz="2800" b="1" dirty="0">
                <a:solidFill>
                  <a:schemeClr val="bg1"/>
                </a:solidFill>
                <a:uFillTx/>
                <a:latin typeface="Times New Roman" panose="02020603050405020304" charset="0"/>
                <a:ea typeface="楷体" panose="02010609060101010101" charset="-122"/>
                <a:cs typeface="Times New Roman"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000">
        <p:randomBar dir="vert"/>
      </p:transition>
    </mc:Choice>
    <mc:Fallback>
      <p:transition spd="slow">
        <p:randomBar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419735" y="1896110"/>
            <a:ext cx="11353165" cy="4707890"/>
          </a:xfrm>
          <a:prstGeom prst="rect">
            <a:avLst/>
          </a:prstGeom>
        </p:spPr>
        <p:txBody>
          <a:bodyPr wrap="square">
            <a:spAutoFit/>
          </a:bodyPr>
          <a:lstStyle/>
          <a:p>
            <a:pPr>
              <a:lnSpc>
                <a:spcPct val="150000"/>
              </a:lnSpc>
            </a:pPr>
            <a:r>
              <a:rPr lang="en-US" altLang="zh-CN" sz="2000" dirty="0">
                <a:highlight>
                  <a:srgbClr val="00FF00"/>
                </a:highlight>
                <a:latin typeface="Segoe Print" panose="02000600000000000000" charset="0"/>
                <a:ea typeface="WenYue GuDianMingChaoTi (Non-Commercial Use)" pitchFamily="50" charset="-122"/>
                <a:cs typeface="Segoe Print" panose="02000600000000000000" charset="0"/>
                <a:sym typeface="Segoe Script" panose="030B0504020000000003" pitchFamily="66" charset="0"/>
              </a:rPr>
              <a:t>Examples:</a:t>
            </a:r>
            <a:endParaRPr lang="en-US" altLang="zh-CN" sz="2000" dirty="0">
              <a:highlight>
                <a:srgbClr val="FFFF00"/>
              </a:highlight>
              <a:latin typeface="Segoe Print" panose="02000600000000000000" charset="0"/>
              <a:ea typeface="WenYue GuDianMingChaoTi (Non-Commercial Use)" pitchFamily="50" charset="-122"/>
              <a:cs typeface="Segoe Print" panose="02000600000000000000" charset="0"/>
              <a:sym typeface="Segoe Script" panose="030B0504020000000003" pitchFamily="66" charset="0"/>
            </a:endParaRPr>
          </a:p>
          <a:p>
            <a:pPr>
              <a:lnSpc>
                <a:spcPct val="150000"/>
              </a:lnSpc>
            </a:pPr>
            <a:r>
              <a:rPr lang="zh-CN" altLang="en-US" sz="2000" dirty="0">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Civilized Realm has </a:t>
            </a:r>
            <a:r>
              <a:rPr lang="en-US" altLang="zh-CN" sz="2000" dirty="0">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borrowed ideas from</a:t>
            </a:r>
            <a:r>
              <a:rPr lang="zh-CN" altLang="en-US" sz="2000" dirty="0">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 Western science and technology and transformed them by giving them </a:t>
            </a:r>
            <a:r>
              <a:rPr lang="zh-CN" altLang="en-US" sz="2000" b="1" dirty="0">
                <a:solidFill>
                  <a:srgbClr val="00B050"/>
                </a:solidFill>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a powerful moral force</a:t>
            </a:r>
            <a:r>
              <a:rPr lang="zh-CN" altLang="en-US" sz="2000" dirty="0">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 making them Chinese.</a:t>
            </a:r>
            <a:endParaRPr lang="zh-CN" altLang="en-US" sz="2000" dirty="0">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endParaRPr>
          </a:p>
          <a:p>
            <a:pPr>
              <a:lnSpc>
                <a:spcPct val="150000"/>
              </a:lnSpc>
            </a:pPr>
            <a:r>
              <a:rPr lang="en-US" altLang="zh-CN" sz="2000" dirty="0">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T</a:t>
            </a:r>
            <a:r>
              <a:rPr lang="zh-CN" altLang="en-US" sz="2000" dirty="0">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he real scientific basis for the “Human Nature Inspection Lens” was Wilhelm Konrad Röntgen</a:t>
            </a:r>
            <a:r>
              <a:rPr lang="en-US" altLang="zh-CN" sz="2000" dirty="0">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a:t>
            </a:r>
            <a:r>
              <a:rPr lang="zh-CN" altLang="en-US" sz="2000" dirty="0">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s</a:t>
            </a:r>
            <a:r>
              <a:rPr lang="en-US" altLang="zh-CN" sz="2000" dirty="0">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 </a:t>
            </a:r>
            <a:r>
              <a:rPr lang="zh-CN" altLang="en-US" sz="2000" dirty="0">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discovery and application of the X-ray in medical science in 1895, but in Wu Jianren</a:t>
            </a:r>
            <a:r>
              <a:rPr lang="en-US" altLang="zh-CN" sz="2000" dirty="0">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a:t>
            </a:r>
            <a:r>
              <a:rPr lang="zh-CN" altLang="en-US" sz="2000" dirty="0">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s narrative the “lens” is a Chinese invention.</a:t>
            </a:r>
            <a:endParaRPr lang="zh-CN" altLang="en-US" sz="2000" dirty="0">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endParaRPr>
          </a:p>
          <a:p>
            <a:pPr>
              <a:lnSpc>
                <a:spcPct val="150000"/>
              </a:lnSpc>
            </a:pPr>
            <a:r>
              <a:rPr lang="zh-CN" altLang="en-US" sz="2000" dirty="0">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If we read Bellamy in the context of late Qing Chinese literature, his </a:t>
            </a:r>
            <a:r>
              <a:rPr lang="zh-CN" altLang="en-US" sz="2000" b="1" dirty="0">
                <a:solidFill>
                  <a:srgbClr val="00B050"/>
                </a:solidFill>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narrative strategy</a:t>
            </a:r>
            <a:r>
              <a:rPr lang="zh-CN" altLang="en-US" sz="2000" dirty="0">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—the protagonist</a:t>
            </a:r>
            <a:r>
              <a:rPr lang="en-US" altLang="zh-CN" sz="2000" dirty="0">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a:t>
            </a:r>
            <a:r>
              <a:rPr lang="zh-CN" altLang="en-US" sz="2000" dirty="0">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s jump into a not-too-remote future and the explication of social engineering through ample dialogues— may remind us of Wu Jianren</a:t>
            </a:r>
            <a:r>
              <a:rPr lang="en-US" altLang="zh-CN" sz="2000" dirty="0">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a:t>
            </a:r>
            <a:r>
              <a:rPr lang="zh-CN" altLang="en-US" sz="2000" dirty="0">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s The New Story of the Stone, although there is of course some difference between the plots.</a:t>
            </a:r>
            <a:endParaRPr lang="zh-CN" altLang="en-US" sz="2000" dirty="0">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endParaRPr>
          </a:p>
        </p:txBody>
      </p:sp>
      <p:sp>
        <p:nvSpPr>
          <p:cNvPr id="23" name="矩形 22"/>
          <p:cNvSpPr/>
          <p:nvPr/>
        </p:nvSpPr>
        <p:spPr>
          <a:xfrm>
            <a:off x="239395" y="139700"/>
            <a:ext cx="11831320" cy="153797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dirty="0">
                <a:solidFill>
                  <a:schemeClr val="bg1"/>
                </a:solidFill>
                <a:uFillTx/>
                <a:latin typeface="Segoe Print" panose="02000600000000000000" charset="0"/>
                <a:ea typeface="WenYue GuDianMingChaoTi (Non-Co" charset="0"/>
                <a:cs typeface="Segoe Print" panose="02000600000000000000" charset="0"/>
                <a:sym typeface="Segoe Script" panose="030B0504020000000003" pitchFamily="66" charset="0"/>
              </a:rPr>
              <a:t> Chinese Utopian literature learned from western literature and adapted it to suit its own needs.</a:t>
            </a:r>
            <a:endParaRPr lang="en-US" altLang="zh-CN" sz="3600" dirty="0">
              <a:solidFill>
                <a:schemeClr val="bg1"/>
              </a:solidFill>
              <a:uFillTx/>
              <a:latin typeface="Segoe Print" panose="02000600000000000000" charset="0"/>
              <a:ea typeface="WenYue GuDianMingChaoTi (Non-Co" charset="0"/>
              <a:cs typeface="Segoe Print" panose="02000600000000000000" charset="0"/>
              <a:sym typeface="Segoe Script" panose="030B0504020000000003"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1000">
        <p:randomBar dir="vert"/>
      </p:transition>
    </mc:Choice>
    <mc:Fallback>
      <p:transition spd="slow">
        <p:randomBar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ṩḷiḑé"/>
          <p:cNvSpPr txBox="1"/>
          <p:nvPr/>
        </p:nvSpPr>
        <p:spPr>
          <a:xfrm>
            <a:off x="3961130" y="2371725"/>
            <a:ext cx="6885305" cy="3263900"/>
          </a:xfrm>
          <a:prstGeom prst="rect">
            <a:avLst/>
          </a:prstGeom>
          <a:solidFill>
            <a:schemeClr val="accent2">
              <a:lumMod val="20000"/>
              <a:lumOff val="80000"/>
            </a:schemeClr>
          </a:solidFill>
        </p:spPr>
        <p:txBody>
          <a:bodyPr wrap="square" lIns="90000" tIns="46800" rIns="90000" bIns="46800" rtlCol="0">
            <a:noAutofit/>
          </a:bodyPr>
          <a:lstStyle/>
          <a:p>
            <a:pPr>
              <a:lnSpc>
                <a:spcPct val="200000"/>
              </a:lnSpc>
            </a:pPr>
            <a:r>
              <a:rPr sz="2000" dirty="0">
                <a:solidFill>
                  <a:schemeClr val="tx1">
                    <a:lumMod val="75000"/>
                    <a:lumOff val="25000"/>
                  </a:schemeClr>
                </a:solidFill>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The grafting of the latest technology onto an ancient Confucian morality is not without i</a:t>
            </a:r>
            <a:r>
              <a:rPr lang="en-US" sz="2000" dirty="0">
                <a:solidFill>
                  <a:schemeClr val="tx1">
                    <a:lumMod val="75000"/>
                    <a:lumOff val="25000"/>
                  </a:schemeClr>
                </a:solidFill>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nt</a:t>
            </a:r>
            <a:r>
              <a:rPr sz="2000" dirty="0">
                <a:solidFill>
                  <a:schemeClr val="tx1">
                    <a:lumMod val="75000"/>
                    <a:lumOff val="25000"/>
                  </a:schemeClr>
                </a:solidFill>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en</a:t>
            </a:r>
            <a:r>
              <a:rPr lang="en-US" sz="2000" dirty="0">
                <a:solidFill>
                  <a:schemeClr val="tx1">
                    <a:lumMod val="75000"/>
                    <a:lumOff val="25000"/>
                  </a:schemeClr>
                </a:solidFill>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t</a:t>
            </a:r>
            <a:r>
              <a:rPr sz="2000" dirty="0">
                <a:solidFill>
                  <a:schemeClr val="tx1">
                    <a:lumMod val="75000"/>
                    <a:lumOff val="25000"/>
                  </a:schemeClr>
                </a:solidFill>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ions. This represents the grafting of two genres—science fiction and </a:t>
            </a:r>
            <a:r>
              <a:rPr lang="en-US" sz="2000" dirty="0">
                <a:solidFill>
                  <a:schemeClr val="tx1">
                    <a:lumMod val="75000"/>
                    <a:lumOff val="25000"/>
                  </a:schemeClr>
                </a:solidFill>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U</a:t>
            </a:r>
            <a:r>
              <a:rPr sz="2000" dirty="0">
                <a:solidFill>
                  <a:schemeClr val="tx1">
                    <a:lumMod val="75000"/>
                    <a:lumOff val="25000"/>
                  </a:schemeClr>
                </a:solidFill>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topian narrative—in order to </a:t>
            </a:r>
            <a:r>
              <a:rPr sz="2000" b="1" dirty="0">
                <a:solidFill>
                  <a:srgbClr val="00B050"/>
                </a:solidFill>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satisfy late-Qing Chinese social desires</a:t>
            </a:r>
            <a:r>
              <a:rPr sz="2000" dirty="0">
                <a:solidFill>
                  <a:schemeClr val="tx1">
                    <a:lumMod val="75000"/>
                    <a:lumOff val="25000"/>
                  </a:schemeClr>
                </a:solidFill>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a:t>
            </a:r>
            <a:endParaRPr sz="2000" dirty="0">
              <a:solidFill>
                <a:schemeClr val="tx1">
                  <a:lumMod val="75000"/>
                  <a:lumOff val="25000"/>
                </a:schemeClr>
              </a:solidFill>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endParaRPr>
          </a:p>
        </p:txBody>
      </p:sp>
      <p:sp>
        <p:nvSpPr>
          <p:cNvPr id="6" name="ïšḻiḓê"/>
          <p:cNvSpPr/>
          <p:nvPr/>
        </p:nvSpPr>
        <p:spPr bwMode="auto">
          <a:xfrm>
            <a:off x="0" y="2008788"/>
            <a:ext cx="2351584" cy="4703168"/>
          </a:xfrm>
          <a:custGeom>
            <a:avLst/>
            <a:gdLst>
              <a:gd name="connsiteX0" fmla="*/ 0 w 2351584"/>
              <a:gd name="connsiteY0" fmla="*/ 0 h 4703168"/>
              <a:gd name="connsiteX1" fmla="*/ 2351584 w 2351584"/>
              <a:gd name="connsiteY1" fmla="*/ 2351584 h 4703168"/>
              <a:gd name="connsiteX2" fmla="*/ 0 w 2351584"/>
              <a:gd name="connsiteY2" fmla="*/ 4703168 h 4703168"/>
              <a:gd name="connsiteX3" fmla="*/ 0 w 2351584"/>
              <a:gd name="connsiteY3" fmla="*/ 3773472 h 4703168"/>
              <a:gd name="connsiteX4" fmla="*/ 1421888 w 2351584"/>
              <a:gd name="connsiteY4" fmla="*/ 2351584 h 4703168"/>
              <a:gd name="connsiteX5" fmla="*/ 0 w 2351584"/>
              <a:gd name="connsiteY5" fmla="*/ 929696 h 47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1584" h="4703168">
                <a:moveTo>
                  <a:pt x="0" y="0"/>
                </a:moveTo>
                <a:cubicBezTo>
                  <a:pt x="1298744" y="0"/>
                  <a:pt x="2351584" y="1052840"/>
                  <a:pt x="2351584" y="2351584"/>
                </a:cubicBezTo>
                <a:cubicBezTo>
                  <a:pt x="2351584" y="3650328"/>
                  <a:pt x="1298744" y="4703168"/>
                  <a:pt x="0" y="4703168"/>
                </a:cubicBezTo>
                <a:lnTo>
                  <a:pt x="0" y="3773472"/>
                </a:lnTo>
                <a:cubicBezTo>
                  <a:pt x="785287" y="3773472"/>
                  <a:pt x="1421888" y="3136871"/>
                  <a:pt x="1421888" y="2351584"/>
                </a:cubicBezTo>
                <a:cubicBezTo>
                  <a:pt x="1421888" y="1566297"/>
                  <a:pt x="785287" y="929696"/>
                  <a:pt x="0" y="929696"/>
                </a:cubicBezTo>
                <a:close/>
              </a:path>
            </a:pathLst>
          </a:custGeom>
          <a:blipFill dpi="0" rotWithShape="1">
            <a:blip r:embed="rId1" cstate="screen"/>
            <a:srcRect/>
            <a:tile tx="1016000" ty="88900" sx="100000" sy="100000" flip="none" algn="ctr"/>
          </a:blipFill>
          <a:ln w="9525">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p>
            <a:pPr algn="ctr"/>
            <a:endParaRPr lang="zh-CN" altLang="en-US">
              <a:solidFill>
                <a:schemeClr val="lt1"/>
              </a:solidFill>
              <a:latin typeface="Segoe Script" panose="030B0504020000000003" pitchFamily="66" charset="0"/>
              <a:ea typeface="WenYue GuDianMingChaoTi (Non-Commercial Use)" pitchFamily="50" charset="-122"/>
              <a:sym typeface="Segoe Script" panose="030B0504020000000003" pitchFamily="66" charset="0"/>
            </a:endParaRPr>
          </a:p>
        </p:txBody>
      </p:sp>
      <p:sp>
        <p:nvSpPr>
          <p:cNvPr id="23" name="矩形 22"/>
          <p:cNvSpPr/>
          <p:nvPr/>
        </p:nvSpPr>
        <p:spPr>
          <a:xfrm>
            <a:off x="258445" y="108585"/>
            <a:ext cx="11675745" cy="162052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dirty="0">
                <a:solidFill>
                  <a:schemeClr val="bg1"/>
                </a:solidFill>
                <a:uFillTx/>
                <a:latin typeface="Segoe Print" panose="02000600000000000000" charset="0"/>
                <a:ea typeface="WenYue GuDianMingChaoTi (Non-Co" charset="0"/>
                <a:cs typeface="Segoe Print" panose="02000600000000000000" charset="0"/>
                <a:sym typeface="Segoe Script" panose="030B0504020000000003" pitchFamily="66" charset="0"/>
              </a:rPr>
              <a:t> Chinese Utopian literature learnt from western literature and adapted it to suit its own needs.</a:t>
            </a:r>
            <a:endParaRPr lang="en-US" altLang="zh-CN" sz="3600" dirty="0">
              <a:solidFill>
                <a:schemeClr val="bg1"/>
              </a:solidFill>
              <a:uFillTx/>
              <a:latin typeface="Segoe Print" panose="02000600000000000000" charset="0"/>
              <a:ea typeface="WenYue GuDianMingChaoTi (Non-Co" charset="0"/>
              <a:cs typeface="Segoe Print" panose="02000600000000000000" charset="0"/>
              <a:sym typeface="Segoe Script" panose="030B0504020000000003"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1000">
        <p:randomBar dir="vert"/>
      </p:transition>
    </mc:Choice>
    <mc:Fallback>
      <p:transition spd="slow">
        <p:randomBar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ṩḷiḑé"/>
          <p:cNvSpPr txBox="1"/>
          <p:nvPr/>
        </p:nvSpPr>
        <p:spPr>
          <a:xfrm>
            <a:off x="2634615" y="1667510"/>
            <a:ext cx="8968740" cy="5045075"/>
          </a:xfrm>
          <a:prstGeom prst="rect">
            <a:avLst/>
          </a:prstGeom>
          <a:solidFill>
            <a:schemeClr val="accent2">
              <a:lumMod val="20000"/>
              <a:lumOff val="80000"/>
            </a:schemeClr>
          </a:solidFill>
        </p:spPr>
        <p:txBody>
          <a:bodyPr wrap="square" lIns="90000" tIns="46800" rIns="90000" bIns="46800" rtlCol="0">
            <a:noAutofit/>
          </a:bodyPr>
          <a:lstStyle/>
          <a:p>
            <a:pPr>
              <a:lnSpc>
                <a:spcPct val="200000"/>
              </a:lnSpc>
            </a:pPr>
            <a:r>
              <a:rPr lang="en-US" sz="2000" dirty="0">
                <a:solidFill>
                  <a:schemeClr val="tx1">
                    <a:lumMod val="75000"/>
                    <a:lumOff val="25000"/>
                  </a:schemeClr>
                </a:solidFill>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W</a:t>
            </a:r>
            <a:r>
              <a:rPr sz="2000" dirty="0">
                <a:solidFill>
                  <a:schemeClr val="tx1">
                    <a:lumMod val="75000"/>
                    <a:lumOff val="25000"/>
                  </a:schemeClr>
                </a:solidFill>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hen Chinese novelists themselves started to employ scientific themes and even science-based plots in their work, they were in effect using the Westerners’ own science against them—by showing that </a:t>
            </a:r>
            <a:r>
              <a:rPr sz="2000" b="1" dirty="0">
                <a:solidFill>
                  <a:srgbClr val="00B050"/>
                </a:solidFill>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there was another, more moral and spiritual way of looking at science and technology, that science and technology had a more moral and spiritual meaning than the West had thought possible</a:t>
            </a:r>
            <a:r>
              <a:rPr sz="2000" dirty="0">
                <a:solidFill>
                  <a:schemeClr val="tx1">
                    <a:lumMod val="75000"/>
                    <a:lumOff val="25000"/>
                  </a:schemeClr>
                </a:solidFill>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a:t>
            </a:r>
            <a:endParaRPr sz="2000" dirty="0">
              <a:solidFill>
                <a:schemeClr val="tx1">
                  <a:lumMod val="75000"/>
                  <a:lumOff val="25000"/>
                </a:schemeClr>
              </a:solidFill>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endParaRPr>
          </a:p>
          <a:p>
            <a:pPr>
              <a:lnSpc>
                <a:spcPct val="200000"/>
              </a:lnSpc>
            </a:pPr>
            <a:r>
              <a:rPr lang="en-US" sz="2000" dirty="0">
                <a:solidFill>
                  <a:schemeClr val="tx1">
                    <a:lumMod val="75000"/>
                    <a:lumOff val="25000"/>
                  </a:schemeClr>
                </a:solidFill>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T</a:t>
            </a:r>
            <a:r>
              <a:rPr sz="2000" dirty="0">
                <a:solidFill>
                  <a:schemeClr val="tx1">
                    <a:lumMod val="75000"/>
                    <a:lumOff val="25000"/>
                  </a:schemeClr>
                </a:solidFill>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he “bad” aspects of science and technology were believed to come from the untrustworthy West, while the “good” aspects were thought to be rooted in China’s long moral and  humanistic tradition, its ancient“civilization.”</a:t>
            </a:r>
            <a:endParaRPr sz="2000" dirty="0">
              <a:solidFill>
                <a:schemeClr val="tx1">
                  <a:lumMod val="75000"/>
                  <a:lumOff val="25000"/>
                </a:schemeClr>
              </a:solidFill>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endParaRPr>
          </a:p>
        </p:txBody>
      </p:sp>
      <p:sp>
        <p:nvSpPr>
          <p:cNvPr id="13" name="文本框 12"/>
          <p:cNvSpPr txBox="1"/>
          <p:nvPr/>
        </p:nvSpPr>
        <p:spPr>
          <a:xfrm>
            <a:off x="455295" y="114935"/>
            <a:ext cx="11345545" cy="1322070"/>
          </a:xfrm>
          <a:prstGeom prst="rect">
            <a:avLst/>
          </a:prstGeom>
          <a:noFill/>
        </p:spPr>
        <p:txBody>
          <a:bodyPr wrap="square" rtlCol="0">
            <a:spAutoFit/>
          </a:bodyPr>
          <a:p>
            <a:pPr algn="ctr"/>
            <a:r>
              <a:rPr lang="en-US" altLang="zh-CN" sz="4000" b="1" spc="300" dirty="0">
                <a:solidFill>
                  <a:srgbClr val="00B050"/>
                </a:solidFill>
                <a:latin typeface="Segoe Print" panose="02000600000000000000" charset="0"/>
                <a:cs typeface="Segoe Print" panose="02000600000000000000" charset="0"/>
              </a:rPr>
              <a:t>The Differences between Eastern and Western Utopian Literature</a:t>
            </a:r>
            <a:endParaRPr lang="en-US" altLang="zh-CN" sz="4000" b="1" spc="300" dirty="0">
              <a:solidFill>
                <a:srgbClr val="00B050"/>
              </a:solidFill>
              <a:latin typeface="Segoe Print" panose="02000600000000000000" charset="0"/>
              <a:cs typeface="Segoe Print" panose="02000600000000000000" charset="0"/>
            </a:endParaRPr>
          </a:p>
        </p:txBody>
      </p:sp>
      <p:sp>
        <p:nvSpPr>
          <p:cNvPr id="6" name="ïšḻiḓê"/>
          <p:cNvSpPr/>
          <p:nvPr/>
        </p:nvSpPr>
        <p:spPr bwMode="auto">
          <a:xfrm>
            <a:off x="0" y="1668145"/>
            <a:ext cx="2635250" cy="5043805"/>
          </a:xfrm>
          <a:custGeom>
            <a:avLst/>
            <a:gdLst>
              <a:gd name="connsiteX0" fmla="*/ 0 w 2351584"/>
              <a:gd name="connsiteY0" fmla="*/ 0 h 4703168"/>
              <a:gd name="connsiteX1" fmla="*/ 2351584 w 2351584"/>
              <a:gd name="connsiteY1" fmla="*/ 2351584 h 4703168"/>
              <a:gd name="connsiteX2" fmla="*/ 0 w 2351584"/>
              <a:gd name="connsiteY2" fmla="*/ 4703168 h 4703168"/>
              <a:gd name="connsiteX3" fmla="*/ 0 w 2351584"/>
              <a:gd name="connsiteY3" fmla="*/ 3773472 h 4703168"/>
              <a:gd name="connsiteX4" fmla="*/ 1421888 w 2351584"/>
              <a:gd name="connsiteY4" fmla="*/ 2351584 h 4703168"/>
              <a:gd name="connsiteX5" fmla="*/ 0 w 2351584"/>
              <a:gd name="connsiteY5" fmla="*/ 929696 h 47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1584" h="4703168">
                <a:moveTo>
                  <a:pt x="0" y="0"/>
                </a:moveTo>
                <a:cubicBezTo>
                  <a:pt x="1298744" y="0"/>
                  <a:pt x="2351584" y="1052840"/>
                  <a:pt x="2351584" y="2351584"/>
                </a:cubicBezTo>
                <a:cubicBezTo>
                  <a:pt x="2351584" y="3650328"/>
                  <a:pt x="1298744" y="4703168"/>
                  <a:pt x="0" y="4703168"/>
                </a:cubicBezTo>
                <a:lnTo>
                  <a:pt x="0" y="3773472"/>
                </a:lnTo>
                <a:cubicBezTo>
                  <a:pt x="785287" y="3773472"/>
                  <a:pt x="1421888" y="3136871"/>
                  <a:pt x="1421888" y="2351584"/>
                </a:cubicBezTo>
                <a:cubicBezTo>
                  <a:pt x="1421888" y="1566297"/>
                  <a:pt x="785287" y="929696"/>
                  <a:pt x="0" y="929696"/>
                </a:cubicBezTo>
                <a:close/>
              </a:path>
            </a:pathLst>
          </a:custGeom>
          <a:blipFill dpi="0" rotWithShape="1">
            <a:blip r:embed="rId1" cstate="screen"/>
            <a:srcRect/>
            <a:tile tx="1016000" ty="88900" sx="100000" sy="100000" flip="none" algn="ctr"/>
          </a:blipFill>
          <a:ln w="9525">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p>
            <a:pPr algn="ctr"/>
            <a:endParaRPr lang="zh-CN" altLang="en-US">
              <a:solidFill>
                <a:schemeClr val="lt1"/>
              </a:solidFill>
              <a:latin typeface="Segoe Script" panose="030B0504020000000003" pitchFamily="66" charset="0"/>
              <a:ea typeface="WenYue GuDianMingChaoTi (Non-Commercial Use)" pitchFamily="50" charset="-122"/>
              <a:sym typeface="Segoe Script" panose="030B0504020000000003" pitchFamily="66" charset="0"/>
            </a:endParaRPr>
          </a:p>
        </p:txBody>
      </p:sp>
      <p:sp>
        <p:nvSpPr>
          <p:cNvPr id="18" name="矩形 17"/>
          <p:cNvSpPr/>
          <p:nvPr/>
        </p:nvSpPr>
        <p:spPr>
          <a:xfrm>
            <a:off x="0" y="3668395"/>
            <a:ext cx="1632585" cy="1043305"/>
          </a:xfrm>
          <a:prstGeom prst="rect">
            <a:avLst/>
          </a:prstGeom>
          <a:solidFill>
            <a:schemeClr val="accent1">
              <a:lumMod val="20000"/>
              <a:lumOff val="80000"/>
            </a:schemeClr>
          </a:solidFill>
          <a:ln>
            <a:noFill/>
          </a:ln>
          <a:effectLst>
            <a:outerShdw blurRad="342900" dist="508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800" b="1" dirty="0">
                <a:solidFill>
                  <a:schemeClr val="tx1"/>
                </a:solidFill>
                <a:latin typeface="Times New Roman" panose="02020603050405020304" charset="0"/>
                <a:ea typeface="WenYue GuDianMingChaoTi (Non-Commercial Use)" pitchFamily="50" charset="-122"/>
                <a:cs typeface="Times New Roman" panose="02020603050405020304" charset="0"/>
                <a:sym typeface="Tempus Sans ITC" panose="04020404030D07020202" pitchFamily="82" charset="0"/>
              </a:rPr>
              <a:t>prejudice</a:t>
            </a:r>
            <a:endParaRPr lang="en-US" sz="2800" b="1" spc="600" dirty="0">
              <a:solidFill>
                <a:schemeClr val="tx1"/>
              </a:solidFill>
              <a:latin typeface="Times New Roman" panose="02020603050405020304" charset="0"/>
              <a:ea typeface="WenYue GuDianMingChaoTi (Non-Commercial Use)" pitchFamily="50" charset="-122"/>
              <a:cs typeface="Times New Roman" panose="02020603050405020304" charset="0"/>
              <a:sym typeface="Tempus Sans ITC" panose="04020404030D07020202" pitchFamily="82" charset="0"/>
            </a:endParaRPr>
          </a:p>
        </p:txBody>
      </p:sp>
    </p:spTree>
  </p:cSld>
  <p:clrMapOvr>
    <a:masterClrMapping/>
  </p:clrMapOvr>
  <mc:AlternateContent xmlns:mc="http://schemas.openxmlformats.org/markup-compatibility/2006">
    <mc:Choice xmlns:p14="http://schemas.microsoft.com/office/powerpoint/2010/main" Requires="p14">
      <p:transition spd="slow" p14:dur="10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cstate="screen"/>
          <a:tile tx="-107950" ty="501650" sx="100000" sy="100000" flip="none" algn="ctr"/>
        </a:blipFill>
        <a:effectLst/>
      </p:bgPr>
    </p:bg>
    <p:spTree>
      <p:nvGrpSpPr>
        <p:cNvPr id="1" name=""/>
        <p:cNvGrpSpPr/>
        <p:nvPr/>
      </p:nvGrpSpPr>
      <p:grpSpPr>
        <a:xfrm>
          <a:off x="0" y="0"/>
          <a:ext cx="0" cy="0"/>
          <a:chOff x="0" y="0"/>
          <a:chExt cx="0" cy="0"/>
        </a:xfrm>
      </p:grpSpPr>
      <p:sp>
        <p:nvSpPr>
          <p:cNvPr id="2" name="矩形 1"/>
          <p:cNvSpPr/>
          <p:nvPr/>
        </p:nvSpPr>
        <p:spPr>
          <a:xfrm>
            <a:off x="0" y="3429000"/>
            <a:ext cx="12192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Script" panose="030B0504020000000003" pitchFamily="66" charset="0"/>
              <a:ea typeface="WenYue GuDianMingChaoTi (Non-Commercial Use)" pitchFamily="50" charset="-122"/>
              <a:sym typeface="Segoe Script" panose="030B0504020000000003" pitchFamily="66" charset="0"/>
            </a:endParaRPr>
          </a:p>
        </p:txBody>
      </p:sp>
      <p:cxnSp>
        <p:nvCxnSpPr>
          <p:cNvPr id="8" name="直接连接符 7"/>
          <p:cNvCxnSpPr/>
          <p:nvPr/>
        </p:nvCxnSpPr>
        <p:spPr>
          <a:xfrm>
            <a:off x="488950" y="4070350"/>
            <a:ext cx="0" cy="708025"/>
          </a:xfrm>
          <a:prstGeom prst="line">
            <a:avLst/>
          </a:prstGeom>
          <a:ln w="15875">
            <a:solidFill>
              <a:srgbClr val="ABB7A8"/>
            </a:solidFill>
          </a:ln>
        </p:spPr>
        <p:style>
          <a:lnRef idx="1">
            <a:schemeClr val="accent1"/>
          </a:lnRef>
          <a:fillRef idx="0">
            <a:schemeClr val="accent1"/>
          </a:fillRef>
          <a:effectRef idx="0">
            <a:schemeClr val="accent1"/>
          </a:effectRef>
          <a:fontRef idx="minor">
            <a:schemeClr val="tx1"/>
          </a:fontRef>
        </p:style>
      </p:cxnSp>
      <p:sp>
        <p:nvSpPr>
          <p:cNvPr id="26" name="íŝḻiḍè"/>
          <p:cNvSpPr txBox="1"/>
          <p:nvPr/>
        </p:nvSpPr>
        <p:spPr>
          <a:xfrm>
            <a:off x="924560" y="4069715"/>
            <a:ext cx="10157460" cy="2306955"/>
          </a:xfrm>
          <a:prstGeom prst="rect">
            <a:avLst/>
          </a:prstGeom>
          <a:solidFill>
            <a:schemeClr val="accent2">
              <a:lumMod val="20000"/>
              <a:lumOff val="80000"/>
            </a:schemeClr>
          </a:solidFill>
          <a:ln>
            <a:noFill/>
          </a:ln>
        </p:spPr>
        <p:txBody>
          <a:bodyPr wrap="square" lIns="91440" tIns="45720" rIns="91440" bIns="45720" anchor="b" anchorCtr="0"/>
          <a:p>
            <a:pPr marL="0" marR="0" lvl="0" indent="0" algn="l" defTabSz="913765" rtl="0" fontAlgn="auto">
              <a:lnSpc>
                <a:spcPct val="100000"/>
              </a:lnSpc>
              <a:spcBef>
                <a:spcPts val="0"/>
              </a:spcBef>
              <a:spcAft>
                <a:spcPts val="1200"/>
              </a:spcAft>
              <a:buClrTx/>
              <a:buSzPct val="25000"/>
              <a:buFontTx/>
              <a:buNone/>
              <a:defRPr/>
            </a:pPr>
            <a:r>
              <a:rPr kumimoji="0" sz="2800" i="0" baseline="0" noProof="0" dirty="0">
                <a:ln>
                  <a:noFill/>
                </a:ln>
                <a:solidFill>
                  <a:schemeClr val="accent1"/>
                </a:solidFill>
                <a:effectLst/>
                <a:uLnTx/>
                <a:uFillTx/>
                <a:latin typeface="Times New Roman" panose="02020603050405020304" charset="0"/>
                <a:ea typeface="WenYue GuDianMingChaoTi (Non-Co" charset="0"/>
                <a:cs typeface="Times New Roman" panose="02020603050405020304" charset="0"/>
                <a:sym typeface="Segoe Script" panose="030B0504020000000003" pitchFamily="66" charset="0"/>
              </a:rPr>
              <a:t>Since the birth of science fiction in the late Qing preceded the actual advent of science in China, the late Qing Utopian imagination echoed traditional mythology rather than primarily expressing the anxiety of advanced technological societies in post-World-War-II Western Europe and America.</a:t>
            </a:r>
            <a:endParaRPr kumimoji="0" lang="zh-CN" altLang="en-US" sz="2800" i="0" baseline="0" noProof="0" dirty="0">
              <a:ln>
                <a:noFill/>
              </a:ln>
              <a:solidFill>
                <a:schemeClr val="accent1"/>
              </a:solidFill>
              <a:effectLst/>
              <a:uLnTx/>
              <a:uFillTx/>
              <a:latin typeface="Times New Roman" panose="02020603050405020304" charset="0"/>
              <a:ea typeface="WenYue GuDianMingChaoTi (Non-Co" charset="0"/>
              <a:cs typeface="Times New Roman" panose="02020603050405020304" charset="0"/>
              <a:sym typeface="Segoe Script" panose="030B0504020000000003"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1000">
        <p:randomBar dir="vert"/>
      </p:transition>
    </mc:Choice>
    <mc:Fallback>
      <p:transition spd="slow">
        <p:randomBar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cstate="screen">
            <a:lum/>
          </a:blip>
          <a:srcRect/>
          <a:tile tx="-3810000" ty="-450850" sx="100000" sy="100000" flip="xy" algn="l"/>
        </a:blipFill>
        <a:effectLst/>
      </p:bgPr>
    </p:bg>
    <p:spTree>
      <p:nvGrpSpPr>
        <p:cNvPr id="1" name=""/>
        <p:cNvGrpSpPr/>
        <p:nvPr/>
      </p:nvGrpSpPr>
      <p:grpSpPr>
        <a:xfrm>
          <a:off x="0" y="0"/>
          <a:ext cx="0" cy="0"/>
          <a:chOff x="0" y="0"/>
          <a:chExt cx="0" cy="0"/>
        </a:xfrm>
      </p:grpSpPr>
      <p:grpSp>
        <p:nvGrpSpPr>
          <p:cNvPr id="47" name="组合 46"/>
          <p:cNvGrpSpPr/>
          <p:nvPr/>
        </p:nvGrpSpPr>
        <p:grpSpPr>
          <a:xfrm rot="0">
            <a:off x="3597485" y="1427480"/>
            <a:ext cx="6333915" cy="4003040"/>
            <a:chOff x="4430605" y="1427480"/>
            <a:chExt cx="6333915" cy="4003040"/>
          </a:xfrm>
        </p:grpSpPr>
        <p:grpSp>
          <p:nvGrpSpPr>
            <p:cNvPr id="49" name="组合 48"/>
            <p:cNvGrpSpPr/>
            <p:nvPr/>
          </p:nvGrpSpPr>
          <p:grpSpPr>
            <a:xfrm>
              <a:off x="4556760" y="1427480"/>
              <a:ext cx="6207760" cy="4003040"/>
              <a:chOff x="4556760" y="1427480"/>
              <a:chExt cx="6207760" cy="4003040"/>
            </a:xfrm>
          </p:grpSpPr>
          <p:sp>
            <p:nvSpPr>
              <p:cNvPr id="59" name="矩形 58"/>
              <p:cNvSpPr/>
              <p:nvPr/>
            </p:nvSpPr>
            <p:spPr>
              <a:xfrm>
                <a:off x="4556760" y="1427480"/>
                <a:ext cx="6207760" cy="4003040"/>
              </a:xfrm>
              <a:prstGeom prst="rect">
                <a:avLst/>
              </a:prstGeom>
              <a:solidFill>
                <a:srgbClr val="7EA6B4"/>
              </a:solidFill>
              <a:ln w="193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empus Sans ITC" panose="04020404030D07020202" pitchFamily="82" charset="0"/>
                  <a:ea typeface="WenYue GuDianMingChaoTi (Non-Commercial Use)" pitchFamily="50" charset="-122"/>
                  <a:sym typeface="Tempus Sans ITC" panose="04020404030D07020202" pitchFamily="82" charset="0"/>
                </a:endParaRPr>
              </a:p>
            </p:txBody>
          </p:sp>
          <p:sp>
            <p:nvSpPr>
              <p:cNvPr id="60" name="矩形 59"/>
              <p:cNvSpPr/>
              <p:nvPr/>
            </p:nvSpPr>
            <p:spPr>
              <a:xfrm>
                <a:off x="4653280" y="1524000"/>
                <a:ext cx="6024880" cy="20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empus Sans ITC" panose="04020404030D07020202" pitchFamily="82" charset="0"/>
                  <a:ea typeface="WenYue GuDianMingChaoTi (Non-Commercial Use)" pitchFamily="50" charset="-122"/>
                  <a:sym typeface="Tempus Sans ITC" panose="04020404030D07020202" pitchFamily="82" charset="0"/>
                </a:endParaRPr>
              </a:p>
            </p:txBody>
          </p:sp>
        </p:grpSp>
        <p:sp>
          <p:nvSpPr>
            <p:cNvPr id="57" name="文本框 56"/>
            <p:cNvSpPr txBox="1"/>
            <p:nvPr/>
          </p:nvSpPr>
          <p:spPr>
            <a:xfrm>
              <a:off x="5313680" y="2826385"/>
              <a:ext cx="5177790" cy="829945"/>
            </a:xfrm>
            <a:prstGeom prst="rect">
              <a:avLst/>
            </a:prstGeom>
            <a:noFill/>
          </p:spPr>
          <p:txBody>
            <a:bodyPr wrap="square" rtlCol="0">
              <a:spAutoFit/>
            </a:bodyPr>
            <a:lstStyle/>
            <a:p>
              <a:pPr algn="l"/>
              <a:r>
                <a:rPr lang="en-US" altLang="zh-CN" sz="4800" b="1" spc="600" dirty="0">
                  <a:solidFill>
                    <a:schemeClr val="tx1">
                      <a:lumMod val="75000"/>
                      <a:lumOff val="25000"/>
                    </a:schemeClr>
                  </a:solidFill>
                  <a:latin typeface="Segoe Print" panose="02000600000000000000" charset="0"/>
                  <a:ea typeface="WenYue GuDianMingChaoTi (Non-Commercial Use)" pitchFamily="50" charset="-122"/>
                  <a:cs typeface="Segoe Print" panose="02000600000000000000" charset="0"/>
                  <a:sym typeface="Tempus Sans ITC" panose="04020404030D07020202" pitchFamily="82" charset="0"/>
                </a:rPr>
                <a:t>THANK YOU</a:t>
              </a:r>
              <a:endParaRPr lang="en-US" altLang="zh-CN" sz="4800" b="1" spc="600" dirty="0">
                <a:solidFill>
                  <a:schemeClr val="tx1">
                    <a:lumMod val="75000"/>
                    <a:lumOff val="25000"/>
                  </a:schemeClr>
                </a:solidFill>
                <a:latin typeface="Segoe Print" panose="02000600000000000000" charset="0"/>
                <a:ea typeface="WenYue GuDianMingChaoTi (Non-Commercial Use)" pitchFamily="50" charset="-122"/>
                <a:cs typeface="Segoe Print" panose="02000600000000000000" charset="0"/>
                <a:sym typeface="Tempus Sans ITC" panose="04020404030D07020202" pitchFamily="82" charset="0"/>
              </a:endParaRPr>
            </a:p>
          </p:txBody>
        </p:sp>
        <p:pic>
          <p:nvPicPr>
            <p:cNvPr id="51" name="图片 50"/>
            <p:cNvPicPr>
              <a:picLocks noChangeAspect="1"/>
            </p:cNvPicPr>
            <p:nvPr/>
          </p:nvPicPr>
          <p:blipFill>
            <a:blip r:embed="rId2" cstate="screen">
              <a:duotone>
                <a:schemeClr val="accent6">
                  <a:shade val="45000"/>
                  <a:satMod val="135000"/>
                </a:schemeClr>
                <a:prstClr val="white"/>
              </a:duotone>
            </a:blip>
            <a:stretch>
              <a:fillRect/>
            </a:stretch>
          </p:blipFill>
          <p:spPr>
            <a:xfrm flipH="1">
              <a:off x="4430605" y="2988360"/>
              <a:ext cx="1395520" cy="2442160"/>
            </a:xfrm>
            <a:prstGeom prst="rect">
              <a:avLst/>
            </a:prstGeom>
          </p:spPr>
        </p:pic>
        <p:grpSp>
          <p:nvGrpSpPr>
            <p:cNvPr id="52" name="组合 51"/>
            <p:cNvGrpSpPr/>
            <p:nvPr/>
          </p:nvGrpSpPr>
          <p:grpSpPr>
            <a:xfrm>
              <a:off x="5153513" y="1864357"/>
              <a:ext cx="996821" cy="700849"/>
              <a:chOff x="5153513" y="1864357"/>
              <a:chExt cx="996821" cy="700849"/>
            </a:xfrm>
          </p:grpSpPr>
          <p:pic>
            <p:nvPicPr>
              <p:cNvPr id="53" name="图片 52"/>
              <p:cNvPicPr>
                <a:picLocks noChangeAspect="1"/>
              </p:cNvPicPr>
              <p:nvPr/>
            </p:nvPicPr>
            <p:blipFill rotWithShape="1">
              <a:blip r:embed="rId3" cstate="screen"/>
              <a:srcRect r="-5624"/>
              <a:stretch>
                <a:fillRect/>
              </a:stretch>
            </p:blipFill>
            <p:spPr>
              <a:xfrm>
                <a:off x="5153513" y="1864357"/>
                <a:ext cx="472537" cy="447041"/>
              </a:xfrm>
              <a:prstGeom prst="rect">
                <a:avLst/>
              </a:prstGeom>
            </p:spPr>
          </p:pic>
          <p:pic>
            <p:nvPicPr>
              <p:cNvPr id="54" name="图片 53"/>
              <p:cNvPicPr>
                <a:picLocks noChangeAspect="1"/>
              </p:cNvPicPr>
              <p:nvPr/>
            </p:nvPicPr>
            <p:blipFill rotWithShape="1">
              <a:blip r:embed="rId4" cstate="screen"/>
              <a:srcRect r="-5624"/>
              <a:stretch>
                <a:fillRect/>
              </a:stretch>
            </p:blipFill>
            <p:spPr>
              <a:xfrm>
                <a:off x="5626050" y="2243118"/>
                <a:ext cx="340457" cy="322088"/>
              </a:xfrm>
              <a:prstGeom prst="rect">
                <a:avLst/>
              </a:prstGeom>
            </p:spPr>
          </p:pic>
          <p:pic>
            <p:nvPicPr>
              <p:cNvPr id="55" name="图片 54"/>
              <p:cNvPicPr>
                <a:picLocks noChangeAspect="1"/>
              </p:cNvPicPr>
              <p:nvPr/>
            </p:nvPicPr>
            <p:blipFill>
              <a:blip r:embed="rId5" cstate="screen">
                <a:lum bright="70000" contrast="-70000"/>
              </a:blip>
              <a:stretch>
                <a:fillRect/>
              </a:stretch>
            </p:blipFill>
            <p:spPr>
              <a:xfrm>
                <a:off x="5389781" y="1969482"/>
                <a:ext cx="760553" cy="510838"/>
              </a:xfrm>
              <a:prstGeom prst="rect">
                <a:avLst/>
              </a:prstGeom>
            </p:spPr>
          </p:pic>
        </p:grpSp>
      </p:grpSp>
    </p:spTree>
  </p:cSld>
  <p:clrMapOvr>
    <a:masterClrMapping/>
  </p:clrMapOvr>
  <mc:AlternateContent xmlns:mc="http://schemas.openxmlformats.org/markup-compatibility/2006">
    <mc:Choice xmlns:p14="http://schemas.microsoft.com/office/powerpoint/2010/main" Requires="p14">
      <p:transition spd="slow" p14:dur="1000">
        <p:randomBar dir="vert"/>
      </p:transition>
    </mc:Choice>
    <mc:Fallback>
      <p:transition spd="slow">
        <p:randomBar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cstate="screen">
            <a:lum/>
          </a:blip>
          <a:srcRect/>
          <a:tile tx="-3810000" ty="-450850" sx="100000" sy="100000" flip="xy" algn="l"/>
        </a:blipFill>
        <a:effectLst/>
      </p:bgPr>
    </p:bg>
    <p:spTree>
      <p:nvGrpSpPr>
        <p:cNvPr id="1" name=""/>
        <p:cNvGrpSpPr/>
        <p:nvPr/>
      </p:nvGrpSpPr>
      <p:grpSpPr>
        <a:xfrm>
          <a:off x="0" y="0"/>
          <a:ext cx="0" cy="0"/>
          <a:chOff x="0" y="0"/>
          <a:chExt cx="0" cy="0"/>
        </a:xfrm>
      </p:grpSpPr>
      <p:grpSp>
        <p:nvGrpSpPr>
          <p:cNvPr id="12" name="组合 11"/>
          <p:cNvGrpSpPr/>
          <p:nvPr/>
        </p:nvGrpSpPr>
        <p:grpSpPr>
          <a:xfrm>
            <a:off x="574152" y="0"/>
            <a:ext cx="11617848" cy="6858001"/>
            <a:chOff x="574152" y="0"/>
            <a:chExt cx="11617848" cy="6858001"/>
          </a:xfrm>
        </p:grpSpPr>
        <p:sp>
          <p:nvSpPr>
            <p:cNvPr id="2" name="矩形 1"/>
            <p:cNvSpPr/>
            <p:nvPr/>
          </p:nvSpPr>
          <p:spPr>
            <a:xfrm>
              <a:off x="3971636" y="0"/>
              <a:ext cx="8220364"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971636" y="861237"/>
              <a:ext cx="7240772" cy="513552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74152" y="377456"/>
              <a:ext cx="11047230" cy="6103088"/>
            </a:xfrm>
            <a:prstGeom prst="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6192385" y="1392866"/>
              <a:ext cx="4838065" cy="3585020"/>
              <a:chOff x="5990364" y="1244009"/>
              <a:chExt cx="4838065" cy="3585020"/>
            </a:xfrm>
          </p:grpSpPr>
          <p:grpSp>
            <p:nvGrpSpPr>
              <p:cNvPr id="8" name="组合 7"/>
              <p:cNvGrpSpPr/>
              <p:nvPr/>
            </p:nvGrpSpPr>
            <p:grpSpPr>
              <a:xfrm>
                <a:off x="5990364" y="1244009"/>
                <a:ext cx="4838065" cy="521970"/>
                <a:chOff x="5932967" y="1212112"/>
                <a:chExt cx="4838065" cy="521970"/>
              </a:xfrm>
            </p:grpSpPr>
            <p:sp>
              <p:nvSpPr>
                <p:cNvPr id="6" name="文本框 5"/>
                <p:cNvSpPr txBox="1"/>
                <p:nvPr/>
              </p:nvSpPr>
              <p:spPr>
                <a:xfrm>
                  <a:off x="5932967" y="1212112"/>
                  <a:ext cx="776177" cy="461665"/>
                </a:xfrm>
                <a:prstGeom prst="rect">
                  <a:avLst/>
                </a:prstGeom>
                <a:noFill/>
              </p:spPr>
              <p:txBody>
                <a:bodyPr wrap="square" rtlCol="0">
                  <a:spAutoFit/>
                </a:bodyPr>
                <a:lstStyle/>
                <a:p>
                  <a:pPr algn="ctr"/>
                  <a:r>
                    <a:rPr lang="en-US" altLang="zh-CN" sz="2400" spc="300" dirty="0">
                      <a:latin typeface="Tempus Sans ITC" panose="04020404030D07020202" pitchFamily="82" charset="0"/>
                    </a:rPr>
                    <a:t>01</a:t>
                  </a:r>
                  <a:endParaRPr lang="zh-CN" altLang="en-US" sz="2400" spc="300" dirty="0">
                    <a:latin typeface="Tempus Sans ITC" panose="04020404030D07020202" pitchFamily="82" charset="0"/>
                  </a:endParaRPr>
                </a:p>
              </p:txBody>
            </p:sp>
            <p:sp>
              <p:nvSpPr>
                <p:cNvPr id="7" name="文本框 6"/>
                <p:cNvSpPr txBox="1"/>
                <p:nvPr/>
              </p:nvSpPr>
              <p:spPr>
                <a:xfrm>
                  <a:off x="6708937" y="1212112"/>
                  <a:ext cx="4062095" cy="521970"/>
                </a:xfrm>
                <a:prstGeom prst="rect">
                  <a:avLst/>
                </a:prstGeom>
                <a:noFill/>
              </p:spPr>
              <p:txBody>
                <a:bodyPr wrap="square" rtlCol="0">
                  <a:spAutoFit/>
                </a:bodyPr>
                <a:lstStyle/>
                <a:p>
                  <a:r>
                    <a:rPr lang="en-US" altLang="zh-CN" sz="2800" dirty="0">
                      <a:solidFill>
                        <a:schemeClr val="tx1">
                          <a:lumMod val="75000"/>
                          <a:lumOff val="25000"/>
                        </a:schemeClr>
                      </a:solidFill>
                      <a:uFillTx/>
                      <a:latin typeface="Times New Roman" panose="02020603050405020304" charset="0"/>
                      <a:ea typeface="文悦古典明朝体 (非商业使用) W5" pitchFamily="50" charset="-122"/>
                      <a:cs typeface="Times New Roman" panose="02020603050405020304" charset="0"/>
                    </a:rPr>
                    <a:t>What is Utopian literature?</a:t>
                  </a:r>
                  <a:endParaRPr lang="en-US" altLang="zh-CN" sz="2800" dirty="0">
                    <a:solidFill>
                      <a:schemeClr val="tx1">
                        <a:lumMod val="75000"/>
                        <a:lumOff val="25000"/>
                      </a:schemeClr>
                    </a:solidFill>
                    <a:uFillTx/>
                    <a:latin typeface="Times New Roman" panose="02020603050405020304" charset="0"/>
                    <a:ea typeface="文悦古典明朝体 (非商业使用) W5" pitchFamily="50" charset="-122"/>
                    <a:cs typeface="Times New Roman" panose="02020603050405020304" charset="0"/>
                  </a:endParaRPr>
                </a:p>
              </p:txBody>
            </p:sp>
          </p:grpSp>
          <p:grpSp>
            <p:nvGrpSpPr>
              <p:cNvPr id="37" name="组合 36"/>
              <p:cNvGrpSpPr/>
              <p:nvPr/>
            </p:nvGrpSpPr>
            <p:grpSpPr>
              <a:xfrm>
                <a:off x="5990364" y="3445364"/>
                <a:ext cx="4738370" cy="1383665"/>
                <a:chOff x="5932967" y="993969"/>
                <a:chExt cx="4738370" cy="1383665"/>
              </a:xfrm>
            </p:grpSpPr>
            <p:sp>
              <p:nvSpPr>
                <p:cNvPr id="38" name="文本框 37"/>
                <p:cNvSpPr txBox="1"/>
                <p:nvPr/>
              </p:nvSpPr>
              <p:spPr>
                <a:xfrm>
                  <a:off x="5932967" y="1212112"/>
                  <a:ext cx="776177" cy="460375"/>
                </a:xfrm>
                <a:prstGeom prst="rect">
                  <a:avLst/>
                </a:prstGeom>
                <a:noFill/>
              </p:spPr>
              <p:txBody>
                <a:bodyPr wrap="square" rtlCol="0">
                  <a:spAutoFit/>
                </a:bodyPr>
                <a:lstStyle/>
                <a:p>
                  <a:pPr algn="ctr"/>
                  <a:r>
                    <a:rPr lang="en-US" altLang="zh-CN" sz="2400" spc="300" dirty="0">
                      <a:latin typeface="Tempus Sans ITC" panose="04020404030D07020202" pitchFamily="82" charset="0"/>
                    </a:rPr>
                    <a:t>03</a:t>
                  </a:r>
                  <a:endParaRPr lang="zh-CN" altLang="en-US" sz="2400" spc="300" dirty="0">
                    <a:latin typeface="Tempus Sans ITC" panose="04020404030D07020202" pitchFamily="82" charset="0"/>
                  </a:endParaRPr>
                </a:p>
              </p:txBody>
            </p:sp>
            <p:sp>
              <p:nvSpPr>
                <p:cNvPr id="39" name="文本框 38"/>
                <p:cNvSpPr txBox="1"/>
                <p:nvPr/>
              </p:nvSpPr>
              <p:spPr>
                <a:xfrm>
                  <a:off x="6708937" y="993969"/>
                  <a:ext cx="3962400" cy="1383665"/>
                </a:xfrm>
                <a:prstGeom prst="rect">
                  <a:avLst/>
                </a:prstGeom>
                <a:noFill/>
              </p:spPr>
              <p:txBody>
                <a:bodyPr wrap="square" rtlCol="0">
                  <a:spAutoFit/>
                </a:bodyPr>
                <a:lstStyle/>
                <a:p>
                  <a:r>
                    <a:rPr lang="en-US" altLang="zh-CN" sz="2800" dirty="0">
                      <a:solidFill>
                        <a:schemeClr val="tx1">
                          <a:lumMod val="75000"/>
                          <a:lumOff val="25000"/>
                        </a:schemeClr>
                      </a:solidFill>
                      <a:uFillTx/>
                      <a:latin typeface="Times New Roman" panose="02020603050405020304" charset="0"/>
                      <a:ea typeface="文悦古典明朝体 (非商业使用) W5" pitchFamily="50" charset="-122"/>
                      <a:cs typeface="Times New Roman" panose="02020603050405020304" charset="0"/>
                    </a:rPr>
                    <a:t>Chinese Utopian literature borrowed ideas from Western literature</a:t>
                  </a:r>
                  <a:endParaRPr lang="en-US" altLang="zh-CN" sz="2800" dirty="0">
                    <a:solidFill>
                      <a:schemeClr val="tx1">
                        <a:lumMod val="75000"/>
                        <a:lumOff val="25000"/>
                      </a:schemeClr>
                    </a:solidFill>
                    <a:uFillTx/>
                    <a:latin typeface="Times New Roman" panose="02020603050405020304" charset="0"/>
                    <a:ea typeface="文悦古典明朝体 (非商业使用) W5" pitchFamily="50" charset="-122"/>
                    <a:cs typeface="Times New Roman" panose="02020603050405020304" charset="0"/>
                  </a:endParaRPr>
                </a:p>
              </p:txBody>
            </p:sp>
          </p:grpSp>
          <p:grpSp>
            <p:nvGrpSpPr>
              <p:cNvPr id="40" name="组合 39"/>
              <p:cNvGrpSpPr/>
              <p:nvPr/>
            </p:nvGrpSpPr>
            <p:grpSpPr>
              <a:xfrm>
                <a:off x="5990364" y="2393730"/>
                <a:ext cx="4838065" cy="521970"/>
                <a:chOff x="5932967" y="1152084"/>
                <a:chExt cx="4838065" cy="521970"/>
              </a:xfrm>
            </p:grpSpPr>
            <p:sp>
              <p:nvSpPr>
                <p:cNvPr id="41" name="文本框 40"/>
                <p:cNvSpPr txBox="1"/>
                <p:nvPr/>
              </p:nvSpPr>
              <p:spPr>
                <a:xfrm>
                  <a:off x="5932967" y="1212112"/>
                  <a:ext cx="776177" cy="460375"/>
                </a:xfrm>
                <a:prstGeom prst="rect">
                  <a:avLst/>
                </a:prstGeom>
                <a:noFill/>
              </p:spPr>
              <p:txBody>
                <a:bodyPr wrap="square" rtlCol="0">
                  <a:spAutoFit/>
                </a:bodyPr>
                <a:lstStyle/>
                <a:p>
                  <a:pPr algn="ctr"/>
                  <a:r>
                    <a:rPr lang="en-US" altLang="zh-CN" sz="2400" spc="300" dirty="0">
                      <a:latin typeface="Tempus Sans ITC" panose="04020404030D07020202" pitchFamily="82" charset="0"/>
                    </a:rPr>
                    <a:t>02</a:t>
                  </a:r>
                  <a:endParaRPr lang="zh-CN" altLang="en-US" sz="2400" spc="300" dirty="0">
                    <a:latin typeface="Tempus Sans ITC" panose="04020404030D07020202" pitchFamily="82" charset="0"/>
                  </a:endParaRPr>
                </a:p>
              </p:txBody>
            </p:sp>
            <p:sp>
              <p:nvSpPr>
                <p:cNvPr id="42" name="文本框 41"/>
                <p:cNvSpPr txBox="1"/>
                <p:nvPr/>
              </p:nvSpPr>
              <p:spPr>
                <a:xfrm>
                  <a:off x="6708937" y="1152084"/>
                  <a:ext cx="4062095" cy="521970"/>
                </a:xfrm>
                <a:prstGeom prst="rect">
                  <a:avLst/>
                </a:prstGeom>
                <a:noFill/>
              </p:spPr>
              <p:txBody>
                <a:bodyPr wrap="square" rtlCol="0">
                  <a:spAutoFit/>
                </a:bodyPr>
                <a:lstStyle/>
                <a:p>
                  <a:r>
                    <a:rPr lang="en-US" altLang="zh-CN" sz="2800" dirty="0">
                      <a:solidFill>
                        <a:schemeClr val="tx1">
                          <a:lumMod val="75000"/>
                          <a:lumOff val="25000"/>
                        </a:schemeClr>
                      </a:solidFill>
                      <a:uFillTx/>
                      <a:latin typeface="Times New Roman" panose="02020603050405020304" charset="0"/>
                      <a:ea typeface="文悦古典明朝体 (非商业使用) W5" pitchFamily="50" charset="-122"/>
                      <a:cs typeface="Times New Roman" panose="02020603050405020304" charset="0"/>
                    </a:rPr>
                    <a:t>Utopian literature in China</a:t>
                  </a:r>
                  <a:endParaRPr lang="en-US" altLang="zh-CN" sz="2000" spc="600" dirty="0">
                    <a:solidFill>
                      <a:schemeClr val="tx1">
                        <a:lumMod val="75000"/>
                        <a:lumOff val="25000"/>
                      </a:schemeClr>
                    </a:solidFill>
                    <a:latin typeface="文悦古典明朝体 (非商业使用) W5" pitchFamily="50" charset="-122"/>
                    <a:ea typeface="文悦古典明朝体 (非商业使用) W5" pitchFamily="50" charset="-122"/>
                  </a:endParaRPr>
                </a:p>
              </p:txBody>
            </p:sp>
          </p:grpSp>
        </p:grpSp>
        <p:grpSp>
          <p:nvGrpSpPr>
            <p:cNvPr id="11" name="组合 10"/>
            <p:cNvGrpSpPr/>
            <p:nvPr/>
          </p:nvGrpSpPr>
          <p:grpSpPr>
            <a:xfrm>
              <a:off x="1691331" y="2493933"/>
              <a:ext cx="3974376" cy="1418848"/>
              <a:chOff x="1691331" y="2493933"/>
              <a:chExt cx="3974376" cy="1418848"/>
            </a:xfrm>
          </p:grpSpPr>
          <p:sp>
            <p:nvSpPr>
              <p:cNvPr id="5" name="矩形 4"/>
              <p:cNvSpPr/>
              <p:nvPr/>
            </p:nvSpPr>
            <p:spPr>
              <a:xfrm>
                <a:off x="1691331" y="2945218"/>
                <a:ext cx="3742661" cy="967563"/>
              </a:xfrm>
              <a:prstGeom prst="rect">
                <a:avLst/>
              </a:prstGeom>
              <a:solidFill>
                <a:schemeClr val="accent1">
                  <a:lumMod val="40000"/>
                  <a:lumOff val="60000"/>
                </a:schemeClr>
              </a:solidFill>
              <a:ln>
                <a:noFill/>
              </a:ln>
              <a:effectLst>
                <a:outerShdw blurRad="127000" dist="38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spc="300" dirty="0">
                    <a:solidFill>
                      <a:schemeClr val="tx1">
                        <a:lumMod val="75000"/>
                        <a:lumOff val="25000"/>
                      </a:schemeClr>
                    </a:solidFill>
                    <a:latin typeface="Tempus Sans ITC" panose="04020404030D07020202" pitchFamily="82" charset="0"/>
                  </a:rPr>
                  <a:t>CONTENTS</a:t>
                </a:r>
                <a:endParaRPr lang="zh-CN" altLang="en-US" sz="3600" b="1" spc="300" dirty="0">
                  <a:solidFill>
                    <a:schemeClr val="tx1">
                      <a:lumMod val="75000"/>
                      <a:lumOff val="25000"/>
                    </a:schemeClr>
                  </a:solidFill>
                  <a:latin typeface="Tempus Sans ITC" panose="04020404030D07020202" pitchFamily="82" charset="0"/>
                </a:endParaRPr>
              </a:p>
            </p:txBody>
          </p:sp>
          <p:pic>
            <p:nvPicPr>
              <p:cNvPr id="10" name="图片 9"/>
              <p:cNvPicPr>
                <a:picLocks noChangeAspect="1"/>
              </p:cNvPicPr>
              <p:nvPr/>
            </p:nvPicPr>
            <p:blipFill>
              <a:blip r:embed="rId2" cstate="screen"/>
              <a:stretch>
                <a:fillRect/>
              </a:stretch>
            </p:blipFill>
            <p:spPr>
              <a:xfrm>
                <a:off x="4546227" y="2493933"/>
                <a:ext cx="728168" cy="728168"/>
              </a:xfrm>
              <a:prstGeom prst="rect">
                <a:avLst/>
              </a:prstGeom>
            </p:spPr>
          </p:pic>
          <p:pic>
            <p:nvPicPr>
              <p:cNvPr id="81" name="图片 80"/>
              <p:cNvPicPr>
                <a:picLocks noChangeAspect="1"/>
              </p:cNvPicPr>
              <p:nvPr/>
            </p:nvPicPr>
            <p:blipFill>
              <a:blip r:embed="rId3" cstate="screen"/>
              <a:stretch>
                <a:fillRect/>
              </a:stretch>
            </p:blipFill>
            <p:spPr>
              <a:xfrm flipH="1">
                <a:off x="5078104" y="2876389"/>
                <a:ext cx="587603" cy="587603"/>
              </a:xfrm>
              <a:prstGeom prst="rect">
                <a:avLst/>
              </a:prstGeom>
            </p:spPr>
          </p:pic>
        </p:grpSp>
      </p:grpSp>
    </p:spTree>
  </p:cSld>
  <p:clrMapOvr>
    <a:masterClrMapping/>
  </p:clrMapOvr>
  <mc:AlternateContent xmlns:mc="http://schemas.openxmlformats.org/markup-compatibility/2006">
    <mc:Choice xmlns:p14="http://schemas.microsoft.com/office/powerpoint/2010/main" Requires="p14">
      <p:transition spd="slow" p14:dur="1000">
        <p:randomBar dir="vert"/>
      </p:transition>
    </mc:Choice>
    <mc:Fallback>
      <p:transition spd="slow">
        <p:randomBar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6344218" y="-1675476"/>
            <a:ext cx="7428808" cy="7428808"/>
          </a:xfrm>
          <a:prstGeom prst="ellipse">
            <a:avLst/>
          </a:prstGeom>
          <a:solidFill>
            <a:schemeClr val="accent1">
              <a:lumMod val="60000"/>
              <a:lumOff val="40000"/>
            </a:schemeClr>
          </a:solidFill>
          <a:ln>
            <a:noFill/>
          </a:ln>
          <a:effectLst>
            <a:outerShdw blurRad="139700" dist="50800" dir="8100000" algn="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rotWithShape="1">
          <a:blip r:embed="rId1" cstate="screen"/>
          <a:srcRect/>
          <a:stretch>
            <a:fillRect/>
          </a:stretch>
        </p:blipFill>
        <p:spPr>
          <a:xfrm>
            <a:off x="6705822" y="-1313874"/>
            <a:ext cx="6705600" cy="6705600"/>
          </a:xfrm>
          <a:prstGeom prst="ellipse">
            <a:avLst/>
          </a:prstGeom>
        </p:spPr>
      </p:pic>
      <p:grpSp>
        <p:nvGrpSpPr>
          <p:cNvPr id="5" name="组合 4"/>
          <p:cNvGrpSpPr/>
          <p:nvPr/>
        </p:nvGrpSpPr>
        <p:grpSpPr>
          <a:xfrm>
            <a:off x="455295" y="129540"/>
            <a:ext cx="7150100" cy="6450330"/>
            <a:chOff x="461073" y="149748"/>
            <a:chExt cx="5686299" cy="6954269"/>
          </a:xfrm>
        </p:grpSpPr>
        <p:sp>
          <p:nvSpPr>
            <p:cNvPr id="6" name="矩形 5"/>
            <p:cNvSpPr/>
            <p:nvPr/>
          </p:nvSpPr>
          <p:spPr>
            <a:xfrm>
              <a:off x="461073" y="1575282"/>
              <a:ext cx="5686299" cy="55287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61578" y="149748"/>
              <a:ext cx="5312276" cy="1425358"/>
            </a:xfrm>
            <a:prstGeom prst="rect">
              <a:avLst/>
            </a:prstGeom>
            <a:noFill/>
          </p:spPr>
          <p:txBody>
            <a:bodyPr wrap="square" rtlCol="0">
              <a:spAutoFit/>
            </a:bodyPr>
            <a:lstStyle/>
            <a:p>
              <a:pPr algn="ctr"/>
              <a:r>
                <a:rPr lang="en-US" altLang="zh-CN" sz="4000" b="1" spc="300" dirty="0">
                  <a:solidFill>
                    <a:srgbClr val="00B050"/>
                  </a:solidFill>
                  <a:latin typeface="Segoe Print" panose="02000600000000000000" charset="0"/>
                  <a:cs typeface="Segoe Print" panose="02000600000000000000" charset="0"/>
                </a:rPr>
                <a:t>What is Utopian literature?</a:t>
              </a:r>
              <a:endParaRPr lang="en-US" altLang="zh-CN" sz="4000" b="1" spc="300" dirty="0">
                <a:solidFill>
                  <a:srgbClr val="00B050"/>
                </a:solidFill>
                <a:latin typeface="Segoe Print" panose="02000600000000000000" charset="0"/>
                <a:cs typeface="Segoe Print" panose="02000600000000000000" charset="0"/>
              </a:endParaRPr>
            </a:p>
          </p:txBody>
        </p:sp>
        <p:sp>
          <p:nvSpPr>
            <p:cNvPr id="8" name="文本框 7"/>
            <p:cNvSpPr txBox="1"/>
            <p:nvPr/>
          </p:nvSpPr>
          <p:spPr>
            <a:xfrm>
              <a:off x="461578" y="1575303"/>
              <a:ext cx="5685794" cy="5075699"/>
            </a:xfrm>
            <a:prstGeom prst="rect">
              <a:avLst/>
            </a:prstGeom>
            <a:noFill/>
          </p:spPr>
          <p:txBody>
            <a:bodyPr wrap="square" rtlCol="0">
              <a:spAutoFit/>
            </a:bodyPr>
            <a:lstStyle/>
            <a:p>
              <a:pPr algn="l">
                <a:lnSpc>
                  <a:spcPct val="150000"/>
                </a:lnSpc>
              </a:pPr>
              <a:r>
                <a:rPr lang="en-US" altLang="zh-CN" sz="2400" dirty="0">
                  <a:solidFill>
                    <a:schemeClr val="tx1">
                      <a:lumMod val="65000"/>
                      <a:lumOff val="35000"/>
                    </a:schemeClr>
                  </a:solidFill>
                  <a:uFillTx/>
                  <a:latin typeface="Times New Roman" panose="02020603050405020304" charset="0"/>
                  <a:ea typeface="文悦古典明朝体 (非商业使用) W5" pitchFamily="50" charset="-122"/>
                  <a:cs typeface="Times New Roman" panose="02020603050405020304" charset="0"/>
                </a:rPr>
                <a:t>The term “Utopia” was coined from the Greek by Thomas More (1478-1535) for his likewise named book Utopia. More imagines such a non-existent society which is considered much superior to the real one in legal, governmental and social status in his book. Ever since the birth of Utopia, a succession of this kind of </a:t>
              </a:r>
              <a:r>
                <a:rPr lang="en-US" altLang="zh-CN" sz="2800" b="1" dirty="0">
                  <a:solidFill>
                    <a:srgbClr val="00B050"/>
                  </a:solidFill>
                  <a:uFillTx/>
                  <a:latin typeface="Times New Roman" panose="02020603050405020304" charset="0"/>
                  <a:ea typeface="文悦古典明朝体 (非商业使用) W5" pitchFamily="50" charset="-122"/>
                  <a:cs typeface="Times New Roman" panose="02020603050405020304" charset="0"/>
                </a:rPr>
                <a:t>fictions that portrays an ideal society, with perfect system, has come out prolifically.</a:t>
              </a:r>
              <a:endParaRPr lang="en-US" altLang="zh-CN" sz="2800" b="1" dirty="0">
                <a:solidFill>
                  <a:srgbClr val="00B050"/>
                </a:solidFill>
                <a:uFillTx/>
                <a:latin typeface="Times New Roman" panose="02020603050405020304" charset="0"/>
                <a:ea typeface="文悦古典明朝体 (非商业使用) W5" pitchFamily="50" charset="-122"/>
                <a:cs typeface="Times New Roman" panose="02020603050405020304" charset="0"/>
              </a:endParaRPr>
            </a:p>
          </p:txBody>
        </p:sp>
      </p:grpSp>
      <p:pic>
        <p:nvPicPr>
          <p:cNvPr id="12" name="图片 11"/>
          <p:cNvPicPr>
            <a:picLocks noChangeAspect="1"/>
          </p:cNvPicPr>
          <p:nvPr/>
        </p:nvPicPr>
        <p:blipFill rotWithShape="1">
          <a:blip r:embed="rId2" cstate="screen">
            <a:duotone>
              <a:schemeClr val="accent2">
                <a:shade val="45000"/>
                <a:satMod val="135000"/>
              </a:schemeClr>
              <a:prstClr val="white"/>
            </a:duotone>
          </a:blip>
          <a:srcRect/>
          <a:stretch>
            <a:fillRect/>
          </a:stretch>
        </p:blipFill>
        <p:spPr>
          <a:xfrm>
            <a:off x="7806993" y="5752961"/>
            <a:ext cx="1136347" cy="9029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randomBar dir="vert"/>
      </p:transition>
    </mc:Choice>
    <mc:Fallback>
      <p:transition spd="slow">
        <p:randomBar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68960" y="1146175"/>
            <a:ext cx="10771505" cy="56038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 name="组合 1"/>
          <p:cNvGrpSpPr/>
          <p:nvPr/>
        </p:nvGrpSpPr>
        <p:grpSpPr>
          <a:xfrm>
            <a:off x="1019175" y="377825"/>
            <a:ext cx="10847070" cy="6315074"/>
            <a:chOff x="1019170" y="-48683"/>
            <a:chExt cx="10846990" cy="3826227"/>
          </a:xfrm>
        </p:grpSpPr>
        <p:sp>
          <p:nvSpPr>
            <p:cNvPr id="4" name="MH_Title"/>
            <p:cNvSpPr txBox="1">
              <a:spLocks noChangeArrowheads="1"/>
            </p:cNvSpPr>
            <p:nvPr>
              <p:custDataLst>
                <p:tags r:id="rId1"/>
              </p:custDataLst>
            </p:nvPr>
          </p:nvSpPr>
          <p:spPr bwMode="auto">
            <a:xfrm>
              <a:off x="1019170" y="451862"/>
              <a:ext cx="9871002" cy="3325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indent="0" fontAlgn="auto">
                <a:lnSpc>
                  <a:spcPct val="200000"/>
                </a:lnSpc>
              </a:pPr>
              <a:r>
                <a:rPr lang="zh-CN" altLang="en-US" sz="2000" dirty="0">
                  <a:solidFill>
                    <a:schemeClr val="tx1">
                      <a:lumMod val="85000"/>
                      <a:lumOff val="15000"/>
                    </a:schemeClr>
                  </a:solidFill>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In China, the literary tradition of the depiction of an ideal world is not as definitive and legible as the western </a:t>
              </a:r>
              <a:r>
                <a:rPr lang="en-US" altLang="zh-CN" sz="2000" dirty="0">
                  <a:solidFill>
                    <a:schemeClr val="tx1">
                      <a:lumMod val="85000"/>
                      <a:lumOff val="15000"/>
                    </a:schemeClr>
                  </a:solidFill>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U</a:t>
              </a:r>
              <a:r>
                <a:rPr lang="zh-CN" altLang="en-US" sz="2000" dirty="0">
                  <a:solidFill>
                    <a:schemeClr val="tx1">
                      <a:lumMod val="85000"/>
                      <a:lumOff val="15000"/>
                    </a:schemeClr>
                  </a:solidFill>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topian literature. </a:t>
              </a:r>
              <a:r>
                <a:rPr lang="en-US" altLang="zh-CN" sz="2000" dirty="0">
                  <a:solidFill>
                    <a:schemeClr val="tx1">
                      <a:lumMod val="85000"/>
                      <a:lumOff val="15000"/>
                    </a:schemeClr>
                  </a:solidFill>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But the development of Chinese Utopian writing since the nineteenth century involves </a:t>
              </a:r>
              <a:r>
                <a:rPr lang="en-US" altLang="zh-CN" sz="2400" b="1" dirty="0">
                  <a:solidFill>
                    <a:srgbClr val="00B050"/>
                  </a:solidFill>
                  <a:uFillTx/>
                  <a:latin typeface="Times New Roman" panose="02020603050405020304" charset="0"/>
                  <a:ea typeface="文悦古典明朝体 (非商业使用) W5" pitchFamily="50" charset="-122"/>
                  <a:cs typeface="Times New Roman" panose="02020603050405020304" charset="0"/>
                  <a:sym typeface="Segoe Script" panose="030B0504020000000003" pitchFamily="66" charset="0"/>
                </a:rPr>
                <a:t>the acceptance and appropriation of foreign culture and literature</a:t>
              </a:r>
              <a:r>
                <a:rPr lang="en-US" altLang="zh-CN" sz="2000" dirty="0">
                  <a:solidFill>
                    <a:schemeClr val="tx1">
                      <a:lumMod val="85000"/>
                      <a:lumOff val="15000"/>
                    </a:schemeClr>
                  </a:solidFill>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a:t>
              </a:r>
              <a:endParaRPr lang="en-US" altLang="zh-CN" sz="2000" dirty="0">
                <a:solidFill>
                  <a:schemeClr val="tx1">
                    <a:lumMod val="85000"/>
                    <a:lumOff val="15000"/>
                  </a:schemeClr>
                </a:solidFill>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endParaRPr>
            </a:p>
            <a:p>
              <a:pPr indent="508000" fontAlgn="auto">
                <a:lnSpc>
                  <a:spcPct val="100000"/>
                </a:lnSpc>
                <a:extLst>
                  <a:ext uri="{35155182-B16C-46BC-9424-99874614C6A1}">
                    <wpsdc:indentchars xmlns:wpsdc="http://www.wps.cn/officeDocument/2017/drawingmlCustomData" val="200" checksum="282533468"/>
                  </a:ext>
                </a:extLst>
              </a:pPr>
              <a:endParaRPr lang="en-US" altLang="zh-CN" sz="2000" dirty="0">
                <a:solidFill>
                  <a:schemeClr val="tx1">
                    <a:lumMod val="85000"/>
                    <a:lumOff val="15000"/>
                  </a:schemeClr>
                </a:solidFill>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endParaRPr>
            </a:p>
            <a:p>
              <a:pPr indent="0" fontAlgn="auto">
                <a:lnSpc>
                  <a:spcPct val="200000"/>
                </a:lnSpc>
              </a:pPr>
              <a:r>
                <a:rPr lang="en-US" altLang="zh-CN" sz="2000" dirty="0">
                  <a:solidFill>
                    <a:schemeClr val="tx1">
                      <a:lumMod val="85000"/>
                      <a:lumOff val="15000"/>
                    </a:schemeClr>
                  </a:solidFill>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T</a:t>
              </a:r>
              <a:r>
                <a:rPr lang="zh-CN" altLang="en-US" sz="2000" dirty="0">
                  <a:solidFill>
                    <a:schemeClr val="tx1">
                      <a:lumMod val="85000"/>
                      <a:lumOff val="15000"/>
                    </a:schemeClr>
                  </a:solidFill>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here are distinct kinds of imagination corresponding to</a:t>
              </a:r>
              <a:r>
                <a:rPr lang="en-US" altLang="zh-CN" sz="2000" dirty="0">
                  <a:solidFill>
                    <a:schemeClr val="tx1">
                      <a:lumMod val="85000"/>
                      <a:lumOff val="15000"/>
                    </a:schemeClr>
                  </a:solidFill>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 </a:t>
              </a:r>
              <a:r>
                <a:rPr lang="zh-CN" altLang="en-US" sz="2000" dirty="0">
                  <a:solidFill>
                    <a:schemeClr val="tx1">
                      <a:lumMod val="85000"/>
                      <a:lumOff val="15000"/>
                    </a:schemeClr>
                  </a:solidFill>
                  <a:latin typeface="Times New Roman" panose="02020603050405020304" charset="0"/>
                  <a:ea typeface="WenYue GuDianMingChaoTi (Non-Commercial Use)" pitchFamily="50" charset="-122"/>
                  <a:cs typeface="Times New Roman" panose="02020603050405020304" charset="0"/>
                  <a:sym typeface="Segoe Script" panose="030B0504020000000003" pitchFamily="66" charset="0"/>
                </a:rPr>
                <a:t>different situations in each historical stage. </a:t>
              </a:r>
              <a:r>
                <a:rPr lang="en-US" altLang="zh-CN" sz="2400" b="1" dirty="0">
                  <a:solidFill>
                    <a:srgbClr val="00B050"/>
                  </a:solidFill>
                  <a:uFillTx/>
                  <a:latin typeface="Times New Roman" panose="02020603050405020304" charset="0"/>
                  <a:ea typeface="文悦古典明朝体 (非商业使用) W5" pitchFamily="50" charset="-122"/>
                  <a:cs typeface="Times New Roman" panose="02020603050405020304" charset="0"/>
                  <a:sym typeface="Segoe Script" panose="030B0504020000000003" pitchFamily="66" charset="0"/>
                </a:rPr>
                <a:t>They all have grown out of certain reality and reflected the current social status and people’s ideological situation.</a:t>
              </a:r>
              <a:endParaRPr lang="en-US" altLang="zh-CN" sz="2400" b="1" dirty="0">
                <a:solidFill>
                  <a:srgbClr val="00B050"/>
                </a:solidFill>
                <a:uFillTx/>
                <a:latin typeface="Times New Roman" panose="02020603050405020304" charset="0"/>
                <a:ea typeface="文悦古典明朝体 (非商业使用) W5" pitchFamily="50" charset="-122"/>
                <a:cs typeface="Times New Roman" panose="02020603050405020304" charset="0"/>
                <a:sym typeface="Segoe Script" panose="030B0504020000000003" pitchFamily="66" charset="0"/>
              </a:endParaRPr>
            </a:p>
            <a:p>
              <a:pPr>
                <a:lnSpc>
                  <a:spcPct val="200000"/>
                </a:lnSpc>
              </a:pPr>
              <a:endParaRPr lang="en-US" altLang="zh-CN" sz="2400" b="1" dirty="0">
                <a:solidFill>
                  <a:srgbClr val="00B050"/>
                </a:solidFill>
                <a:uFillTx/>
                <a:latin typeface="Times New Roman" panose="02020603050405020304" charset="0"/>
                <a:ea typeface="文悦古典明朝体 (非商业使用) W5" pitchFamily="50" charset="-122"/>
                <a:cs typeface="Times New Roman" panose="02020603050405020304" charset="0"/>
                <a:sym typeface="Segoe Script" panose="030B0504020000000003" pitchFamily="66" charset="0"/>
              </a:endParaRPr>
            </a:p>
          </p:txBody>
        </p:sp>
        <p:sp>
          <p:nvSpPr>
            <p:cNvPr id="5" name="文本框 4"/>
            <p:cNvSpPr txBox="1"/>
            <p:nvPr/>
          </p:nvSpPr>
          <p:spPr>
            <a:xfrm>
              <a:off x="2665079" y="-48526"/>
              <a:ext cx="6578600" cy="465534"/>
            </a:xfrm>
            <a:prstGeom prst="rect">
              <a:avLst/>
            </a:prstGeom>
            <a:noFill/>
          </p:spPr>
          <p:txBody>
            <a:bodyPr wrap="square" rtlCol="0">
              <a:spAutoFit/>
            </a:bodyPr>
            <a:lstStyle/>
            <a:p>
              <a:pPr algn="ctr"/>
              <a:r>
                <a:rPr lang="en-US" altLang="zh-CN" sz="4400" dirty="0">
                  <a:solidFill>
                    <a:schemeClr val="accent1"/>
                  </a:solidFill>
                  <a:uFillTx/>
                  <a:latin typeface="Script MT Bold" panose="03040602040607080904" charset="0"/>
                  <a:ea typeface="WenYue GuDianMingChaoTi (Non-Co" charset="0"/>
                  <a:cs typeface="Script MT Bold" panose="03040602040607080904" charset="0"/>
                  <a:sym typeface="Segoe Script" panose="030B0504020000000003" pitchFamily="66" charset="0"/>
                </a:rPr>
                <a:t>Utopian Literature in China</a:t>
              </a:r>
              <a:endParaRPr lang="en-US" altLang="zh-CN" sz="4400" dirty="0">
                <a:solidFill>
                  <a:schemeClr val="accent1"/>
                </a:solidFill>
                <a:uFillTx/>
                <a:latin typeface="Script MT Bold" panose="03040602040607080904" charset="0"/>
                <a:ea typeface="WenYue GuDianMingChaoTi (Non-Co" charset="0"/>
                <a:cs typeface="Script MT Bold" panose="03040602040607080904" charset="0"/>
                <a:sym typeface="Segoe Script" panose="030B0504020000000003" pitchFamily="66" charset="0"/>
              </a:endParaRPr>
            </a:p>
          </p:txBody>
        </p:sp>
        <p:pic>
          <p:nvPicPr>
            <p:cNvPr id="7" name="图片 6"/>
            <p:cNvPicPr>
              <a:picLocks noChangeAspect="1"/>
            </p:cNvPicPr>
            <p:nvPr/>
          </p:nvPicPr>
          <p:blipFill>
            <a:blip r:embed="rId2" cstate="screen">
              <a:duotone>
                <a:schemeClr val="bg2">
                  <a:shade val="45000"/>
                  <a:satMod val="135000"/>
                </a:schemeClr>
                <a:prstClr val="white"/>
              </a:duotone>
            </a:blip>
            <a:stretch>
              <a:fillRect/>
            </a:stretch>
          </p:blipFill>
          <p:spPr>
            <a:xfrm flipH="1">
              <a:off x="11087854" y="-48683"/>
              <a:ext cx="778306" cy="778306"/>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000">
        <p:randomBar dir="vert"/>
      </p:transition>
    </mc:Choice>
    <mc:Fallback>
      <p:transition spd="slow">
        <p:randomBar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fdc3662-f61f-400f-8563-668b0d0493e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365125" y="642619"/>
            <a:ext cx="11630027" cy="5272403"/>
            <a:chOff x="669924" y="1123952"/>
            <a:chExt cx="11630027" cy="5272403"/>
          </a:xfrm>
        </p:grpSpPr>
        <p:sp>
          <p:nvSpPr>
            <p:cNvPr id="3" name="i$lídê"/>
            <p:cNvSpPr/>
            <p:nvPr/>
          </p:nvSpPr>
          <p:spPr bwMode="auto">
            <a:xfrm>
              <a:off x="669924" y="1376682"/>
              <a:ext cx="4936225" cy="5019673"/>
            </a:xfrm>
            <a:prstGeom prst="rect">
              <a:avLst/>
            </a:prstGeom>
            <a:blipFill dpi="0" rotWithShape="1">
              <a:blip r:embed="rId2" cstate="screen"/>
              <a:srcRect/>
              <a:tile tx="-107950" ty="501650" sx="100000" sy="100000" flip="none" algn="ctr"/>
            </a:blipFill>
            <a:ln w="9525">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dirty="0">
                <a:solidFill>
                  <a:schemeClr val="lt1"/>
                </a:solidFill>
                <a:latin typeface="Tempus Sans ITC" panose="04020404030D07020202" pitchFamily="82" charset="0"/>
                <a:ea typeface="WenYue GuDianMingChaoTi (Non-Commercial Use)" pitchFamily="50" charset="-122"/>
                <a:sym typeface="Tempus Sans ITC" panose="04020404030D07020202" pitchFamily="82" charset="0"/>
              </a:endParaRPr>
            </a:p>
          </p:txBody>
        </p:sp>
        <p:cxnSp>
          <p:nvCxnSpPr>
            <p:cNvPr id="4" name="直接连接符 3"/>
            <p:cNvCxnSpPr/>
            <p:nvPr/>
          </p:nvCxnSpPr>
          <p:spPr>
            <a:xfrm>
              <a:off x="6204845" y="1123952"/>
              <a:ext cx="0" cy="5019673"/>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5" name="îṣḷïḋé"/>
            <p:cNvSpPr/>
            <p:nvPr/>
          </p:nvSpPr>
          <p:spPr bwMode="auto">
            <a:xfrm>
              <a:off x="7131051" y="1376682"/>
              <a:ext cx="5168900" cy="767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indent="0">
                <a:lnSpc>
                  <a:spcPct val="150000"/>
                </a:lnSpc>
                <a:buFont typeface="Arial" panose="020B0604020202020204" pitchFamily="34" charset="0"/>
                <a:buNone/>
              </a:pPr>
              <a:r>
                <a:rPr sz="2400" dirty="0">
                  <a:latin typeface="Times New Roman" panose="02020603050405020304" charset="0"/>
                  <a:ea typeface="WenYue GuDianMingChaoTi (Non-Commercial Use)" pitchFamily="50" charset="-122"/>
                  <a:cs typeface="Times New Roman" panose="02020603050405020304" charset="0"/>
                  <a:sym typeface="Tempus Sans ITC" panose="04020404030D07020202" pitchFamily="82" charset="0"/>
                </a:rPr>
                <a:t>Kang Youwei: The Book of Great Unity</a:t>
              </a:r>
              <a:endParaRPr lang="en-US" altLang="zh-CN" sz="2400" dirty="0">
                <a:latin typeface="Times New Roman" panose="02020603050405020304" charset="0"/>
                <a:ea typeface="WenYue GuDianMingChaoTi (Non-Commercial Use)" pitchFamily="50" charset="-122"/>
                <a:cs typeface="Times New Roman" panose="02020603050405020304" charset="0"/>
                <a:sym typeface="Tempus Sans ITC" panose="04020404030D07020202" pitchFamily="82" charset="0"/>
              </a:endParaRPr>
            </a:p>
          </p:txBody>
        </p:sp>
        <p:sp>
          <p:nvSpPr>
            <p:cNvPr id="6" name="iṡľíḋe"/>
            <p:cNvSpPr/>
            <p:nvPr/>
          </p:nvSpPr>
          <p:spPr bwMode="auto">
            <a:xfrm>
              <a:off x="6583362" y="1628142"/>
              <a:ext cx="504825" cy="504825"/>
            </a:xfrm>
            <a:prstGeom prst="ellipse">
              <a:avLst/>
            </a:prstGeom>
            <a:solidFill>
              <a:schemeClr val="accent1"/>
            </a:solidFill>
            <a:ln w="38100">
              <a:noFill/>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zh-CN" sz="1400" dirty="0">
                  <a:solidFill>
                    <a:schemeClr val="bg1"/>
                  </a:solidFill>
                  <a:latin typeface="Tempus Sans ITC" panose="04020404030D07020202" pitchFamily="82" charset="0"/>
                  <a:ea typeface="WenYue GuDianMingChaoTi (Non-Commercial Use)" pitchFamily="50" charset="-122"/>
                  <a:sym typeface="Tempus Sans ITC" panose="04020404030D07020202" pitchFamily="82" charset="0"/>
                </a:rPr>
                <a:t>01</a:t>
              </a:r>
              <a:endParaRPr lang="zh-CN" altLang="en-US" sz="1400" dirty="0">
                <a:solidFill>
                  <a:schemeClr val="bg1"/>
                </a:solidFill>
                <a:latin typeface="Tempus Sans ITC" panose="04020404030D07020202" pitchFamily="82" charset="0"/>
                <a:ea typeface="WenYue GuDianMingChaoTi (Non-Commercial Use)" pitchFamily="50" charset="-122"/>
                <a:sym typeface="Tempus Sans ITC" panose="04020404030D07020202" pitchFamily="82" charset="0"/>
              </a:endParaRPr>
            </a:p>
          </p:txBody>
        </p:sp>
        <p:sp>
          <p:nvSpPr>
            <p:cNvPr id="7" name="îSḻïḋê"/>
            <p:cNvSpPr/>
            <p:nvPr/>
          </p:nvSpPr>
          <p:spPr bwMode="auto">
            <a:xfrm>
              <a:off x="7204711" y="3119757"/>
              <a:ext cx="5021580" cy="767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indent="0">
                <a:lnSpc>
                  <a:spcPct val="150000"/>
                </a:lnSpc>
                <a:buFont typeface="Arial" panose="020B0604020202020204" pitchFamily="34" charset="0"/>
                <a:buNone/>
              </a:pPr>
              <a:r>
                <a:rPr sz="2300" dirty="0">
                  <a:latin typeface="Times New Roman" panose="02020603050405020304" charset="0"/>
                  <a:ea typeface="WenYue GuDianMingChaoTi (Non-Commercial Use)" pitchFamily="50" charset="-122"/>
                  <a:cs typeface="Times New Roman" panose="02020603050405020304" charset="0"/>
                  <a:sym typeface="Tempus Sans ITC" panose="04020404030D07020202" pitchFamily="82" charset="0"/>
                </a:rPr>
                <a:t>Wu Jianren</a:t>
              </a:r>
              <a:r>
                <a:rPr lang="en-US" sz="2300" dirty="0">
                  <a:latin typeface="Times New Roman" panose="02020603050405020304" charset="0"/>
                  <a:ea typeface="WenYue GuDianMingChaoTi (Non-Commercial Use)" pitchFamily="50" charset="-122"/>
                  <a:cs typeface="Times New Roman" panose="02020603050405020304" charset="0"/>
                  <a:sym typeface="Tempus Sans ITC" panose="04020404030D07020202" pitchFamily="82" charset="0"/>
                </a:rPr>
                <a:t>: </a:t>
              </a:r>
              <a:r>
                <a:rPr sz="2300" dirty="0">
                  <a:latin typeface="Times New Roman" panose="02020603050405020304" charset="0"/>
                  <a:ea typeface="WenYue GuDianMingChaoTi (Non-Commercial Use)" pitchFamily="50" charset="-122"/>
                  <a:cs typeface="Times New Roman" panose="02020603050405020304" charset="0"/>
                  <a:sym typeface="Tempus Sans ITC" panose="04020404030D07020202" pitchFamily="82" charset="0"/>
                </a:rPr>
                <a:t>The New Story of the Stone</a:t>
              </a:r>
              <a:endParaRPr sz="2300" dirty="0">
                <a:latin typeface="Times New Roman" panose="02020603050405020304" charset="0"/>
                <a:ea typeface="WenYue GuDianMingChaoTi (Non-Commercial Use)" pitchFamily="50" charset="-122"/>
                <a:cs typeface="Times New Roman" panose="02020603050405020304" charset="0"/>
                <a:sym typeface="Tempus Sans ITC" panose="04020404030D07020202" pitchFamily="82" charset="0"/>
              </a:endParaRPr>
            </a:p>
          </p:txBody>
        </p:sp>
        <p:sp>
          <p:nvSpPr>
            <p:cNvPr id="8" name="íṧḻiḍê"/>
            <p:cNvSpPr/>
            <p:nvPr/>
          </p:nvSpPr>
          <p:spPr bwMode="auto">
            <a:xfrm>
              <a:off x="6545897" y="3308987"/>
              <a:ext cx="579755" cy="567690"/>
            </a:xfrm>
            <a:prstGeom prst="ellipse">
              <a:avLst/>
            </a:prstGeom>
            <a:solidFill>
              <a:schemeClr val="accent1"/>
            </a:solidFill>
            <a:ln w="38100">
              <a:noFill/>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zh-CN" sz="1400" dirty="0">
                  <a:solidFill>
                    <a:schemeClr val="bg1"/>
                  </a:solidFill>
                  <a:latin typeface="Tempus Sans ITC" panose="04020404030D07020202" pitchFamily="82" charset="0"/>
                  <a:ea typeface="WenYue GuDianMingChaoTi (Non-Commercial Use)" pitchFamily="50" charset="-122"/>
                  <a:sym typeface="Tempus Sans ITC" panose="04020404030D07020202" pitchFamily="82" charset="0"/>
                </a:rPr>
                <a:t>02</a:t>
              </a:r>
              <a:endParaRPr lang="zh-CN" altLang="en-US" sz="1400" dirty="0">
                <a:solidFill>
                  <a:schemeClr val="bg1"/>
                </a:solidFill>
                <a:latin typeface="Tempus Sans ITC" panose="04020404030D07020202" pitchFamily="82" charset="0"/>
                <a:ea typeface="WenYue GuDianMingChaoTi (Non-Commercial Use)" pitchFamily="50" charset="-122"/>
                <a:sym typeface="Tempus Sans ITC" panose="04020404030D07020202" pitchFamily="82" charset="0"/>
              </a:endParaRPr>
            </a:p>
          </p:txBody>
        </p:sp>
        <p:sp>
          <p:nvSpPr>
            <p:cNvPr id="9" name="îşḷiḍé"/>
            <p:cNvSpPr/>
            <p:nvPr/>
          </p:nvSpPr>
          <p:spPr bwMode="auto">
            <a:xfrm>
              <a:off x="7270114" y="4862832"/>
              <a:ext cx="4956175" cy="964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indent="0">
                <a:lnSpc>
                  <a:spcPct val="150000"/>
                </a:lnSpc>
                <a:buFont typeface="Arial" panose="020B0604020202020204" pitchFamily="34" charset="0"/>
                <a:buNone/>
              </a:pPr>
              <a:r>
                <a:rPr sz="2300" dirty="0">
                  <a:latin typeface="Times New Roman" panose="02020603050405020304" charset="0"/>
                  <a:ea typeface="WenYue GuDianMingChaoTi (Non-Commercial Use)" pitchFamily="50" charset="-122"/>
                  <a:cs typeface="Times New Roman" panose="02020603050405020304" charset="0"/>
                  <a:sym typeface="Tempus Sans ITC" panose="04020404030D07020202" pitchFamily="82" charset="0"/>
                </a:rPr>
                <a:t>Liang Qichao</a:t>
              </a:r>
              <a:r>
                <a:rPr lang="en-US" sz="2300" dirty="0">
                  <a:latin typeface="Times New Roman" panose="02020603050405020304" charset="0"/>
                  <a:ea typeface="WenYue GuDianMingChaoTi (Non-Commercial Use)" pitchFamily="50" charset="-122"/>
                  <a:cs typeface="Times New Roman" panose="02020603050405020304" charset="0"/>
                  <a:sym typeface="Tempus Sans ITC" panose="04020404030D07020202" pitchFamily="82" charset="0"/>
                </a:rPr>
                <a:t>:</a:t>
              </a:r>
              <a:r>
                <a:rPr sz="2300" dirty="0">
                  <a:latin typeface="Times New Roman" panose="02020603050405020304" charset="0"/>
                  <a:ea typeface="WenYue GuDianMingChaoTi (Non-Commercial Use)" pitchFamily="50" charset="-122"/>
                  <a:cs typeface="Times New Roman" panose="02020603050405020304" charset="0"/>
                  <a:sym typeface="Tempus Sans ITC" panose="04020404030D07020202" pitchFamily="82" charset="0"/>
                </a:rPr>
                <a:t> An account of the Future of New China</a:t>
              </a:r>
              <a:endParaRPr sz="2300" dirty="0">
                <a:latin typeface="Times New Roman" panose="02020603050405020304" charset="0"/>
                <a:ea typeface="WenYue GuDianMingChaoTi (Non-Commercial Use)" pitchFamily="50" charset="-122"/>
                <a:cs typeface="Times New Roman" panose="02020603050405020304" charset="0"/>
                <a:sym typeface="Tempus Sans ITC" panose="04020404030D07020202" pitchFamily="82" charset="0"/>
              </a:endParaRPr>
            </a:p>
          </p:txBody>
        </p:sp>
        <p:sp>
          <p:nvSpPr>
            <p:cNvPr id="10" name="i$ḻiḑè"/>
            <p:cNvSpPr/>
            <p:nvPr/>
          </p:nvSpPr>
          <p:spPr bwMode="auto">
            <a:xfrm>
              <a:off x="6591934" y="5052697"/>
              <a:ext cx="487680" cy="487680"/>
            </a:xfrm>
            <a:prstGeom prst="ellipse">
              <a:avLst/>
            </a:prstGeom>
            <a:solidFill>
              <a:schemeClr val="accent3"/>
            </a:solidFill>
            <a:ln w="38100">
              <a:noFill/>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zh-CN" sz="1400" dirty="0">
                  <a:solidFill>
                    <a:schemeClr val="bg1"/>
                  </a:solidFill>
                  <a:latin typeface="Tempus Sans ITC" panose="04020404030D07020202" pitchFamily="82" charset="0"/>
                  <a:ea typeface="WenYue GuDianMingChaoTi (Non-Commercial Use)" pitchFamily="50" charset="-122"/>
                  <a:sym typeface="Tempus Sans ITC" panose="04020404030D07020202" pitchFamily="82" charset="0"/>
                </a:rPr>
                <a:t>03</a:t>
              </a:r>
              <a:endParaRPr lang="zh-CN" altLang="en-US" sz="1400" dirty="0">
                <a:solidFill>
                  <a:schemeClr val="bg1"/>
                </a:solidFill>
                <a:latin typeface="Tempus Sans ITC" panose="04020404030D07020202" pitchFamily="82" charset="0"/>
                <a:ea typeface="WenYue GuDianMingChaoTi (Non-Commercial Use)" pitchFamily="50" charset="-122"/>
                <a:sym typeface="Tempus Sans ITC" panose="04020404030D07020202" pitchFamily="82" charset="0"/>
              </a:endParaRPr>
            </a:p>
          </p:txBody>
        </p:sp>
        <p:grpSp>
          <p:nvGrpSpPr>
            <p:cNvPr id="13" name="iṩľîďê"/>
            <p:cNvGrpSpPr/>
            <p:nvPr/>
          </p:nvGrpSpPr>
          <p:grpSpPr>
            <a:xfrm>
              <a:off x="669925" y="2523976"/>
              <a:ext cx="4936224" cy="1873250"/>
              <a:chOff x="669925" y="2523976"/>
              <a:chExt cx="4936224" cy="1873250"/>
            </a:xfrm>
          </p:grpSpPr>
          <p:sp>
            <p:nvSpPr>
              <p:cNvPr id="14" name="i$1íḋè"/>
              <p:cNvSpPr/>
              <p:nvPr/>
            </p:nvSpPr>
            <p:spPr bwMode="auto">
              <a:xfrm>
                <a:off x="669925" y="2523976"/>
                <a:ext cx="4936224" cy="1810047"/>
              </a:xfrm>
              <a:prstGeom prst="rect">
                <a:avLst/>
              </a:prstGeom>
              <a:solidFill>
                <a:schemeClr val="accent6">
                  <a:alpha val="62000"/>
                </a:schemeClr>
              </a:solidFill>
              <a:ln>
                <a:noFill/>
              </a:ln>
            </p:spPr>
            <p:txBody>
              <a:bodyPr wrap="square" lIns="90000" tIns="46800" rIns="90000" bIns="46800" rtlCol="0">
                <a:normAutofit/>
              </a:bodyPr>
              <a:lstStyle/>
              <a:p>
                <a:pPr algn="ctr">
                  <a:lnSpc>
                    <a:spcPct val="150000"/>
                  </a:lnSpc>
                </a:pPr>
                <a:endParaRPr lang="en-US" altLang="zh-CN" dirty="0">
                  <a:solidFill>
                    <a:schemeClr val="bg1"/>
                  </a:solidFill>
                  <a:latin typeface="Tempus Sans ITC" panose="04020404030D07020202" pitchFamily="82" charset="0"/>
                  <a:ea typeface="WenYue GuDianMingChaoTi (Non-Commercial Use)" pitchFamily="50" charset="-122"/>
                  <a:sym typeface="Tempus Sans ITC" panose="04020404030D07020202" pitchFamily="82" charset="0"/>
                </a:endParaRPr>
              </a:p>
            </p:txBody>
          </p:sp>
          <p:sp>
            <p:nvSpPr>
              <p:cNvPr id="16" name="îş1îḋe"/>
              <p:cNvSpPr txBox="1"/>
              <p:nvPr/>
            </p:nvSpPr>
            <p:spPr bwMode="auto">
              <a:xfrm>
                <a:off x="918846" y="3260576"/>
                <a:ext cx="4439285" cy="113665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zh-CN" altLang="en-US" sz="3200" b="1" dirty="0">
                    <a:solidFill>
                      <a:schemeClr val="bg1"/>
                    </a:solidFill>
                    <a:latin typeface="Segoe Print" panose="02000600000000000000" charset="0"/>
                    <a:ea typeface="WenYue GuDianMingChaoTi (Non-Commercial Use)" pitchFamily="50" charset="-122"/>
                    <a:cs typeface="Segoe Print" panose="02000600000000000000" charset="0"/>
                    <a:sym typeface="Tempus Sans ITC" panose="04020404030D07020202" pitchFamily="82" charset="0"/>
                  </a:rPr>
                  <a:t>Utopian Literature </a:t>
                </a:r>
                <a:endParaRPr lang="zh-CN" altLang="en-US" sz="3200" b="1" dirty="0">
                  <a:solidFill>
                    <a:schemeClr val="bg1"/>
                  </a:solidFill>
                  <a:latin typeface="Segoe Print" panose="02000600000000000000" charset="0"/>
                  <a:ea typeface="WenYue GuDianMingChaoTi (Non-Commercial Use)" pitchFamily="50" charset="-122"/>
                  <a:cs typeface="Segoe Print" panose="02000600000000000000" charset="0"/>
                  <a:sym typeface="Tempus Sans ITC" panose="04020404030D07020202" pitchFamily="82" charset="0"/>
                </a:endParaRPr>
              </a:p>
              <a:p>
                <a:pPr algn="ctr" eaLnBrk="1" hangingPunct="1">
                  <a:lnSpc>
                    <a:spcPct val="100000"/>
                  </a:lnSpc>
                  <a:spcBef>
                    <a:spcPct val="0"/>
                  </a:spcBef>
                </a:pPr>
                <a:r>
                  <a:rPr lang="zh-CN" altLang="en-US" sz="3200" b="1" dirty="0">
                    <a:solidFill>
                      <a:schemeClr val="bg1"/>
                    </a:solidFill>
                    <a:latin typeface="Segoe Print" panose="02000600000000000000" charset="0"/>
                    <a:ea typeface="WenYue GuDianMingChaoTi (Non-Commercial Use)" pitchFamily="50" charset="-122"/>
                    <a:cs typeface="Segoe Print" panose="02000600000000000000" charset="0"/>
                    <a:sym typeface="Tempus Sans ITC" panose="04020404030D07020202" pitchFamily="82" charset="0"/>
                  </a:rPr>
                  <a:t>in China</a:t>
                </a:r>
                <a:endParaRPr lang="zh-CN" altLang="en-US" sz="3200" b="1" dirty="0">
                  <a:solidFill>
                    <a:schemeClr val="bg1"/>
                  </a:solidFill>
                  <a:latin typeface="Segoe Print" panose="02000600000000000000" charset="0"/>
                  <a:ea typeface="WenYue GuDianMingChaoTi (Non-Commercial Use)" pitchFamily="50" charset="-122"/>
                  <a:cs typeface="Segoe Print" panose="02000600000000000000" charset="0"/>
                  <a:sym typeface="Tempus Sans ITC" panose="04020404030D07020202" pitchFamily="82"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000">
        <p:randomBar dir="vert"/>
      </p:transition>
    </mc:Choice>
    <mc:Fallback>
      <p:transition spd="slow">
        <p:randomBar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cstate="screen">
            <a:lum/>
          </a:blip>
          <a:srcRect/>
          <a:tile tx="-3333750" ty="-152400" sx="100000" sy="100000" flip="xy" algn="l"/>
        </a:blipFill>
        <a:effectLst/>
      </p:bgPr>
    </p:bg>
    <p:spTree>
      <p:nvGrpSpPr>
        <p:cNvPr id="1" name=""/>
        <p:cNvGrpSpPr/>
        <p:nvPr/>
      </p:nvGrpSpPr>
      <p:grpSpPr>
        <a:xfrm>
          <a:off x="0" y="0"/>
          <a:ext cx="0" cy="0"/>
          <a:chOff x="0" y="0"/>
          <a:chExt cx="0" cy="0"/>
        </a:xfrm>
      </p:grpSpPr>
      <p:sp>
        <p:nvSpPr>
          <p:cNvPr id="12" name="矩形 11"/>
          <p:cNvSpPr/>
          <p:nvPr/>
        </p:nvSpPr>
        <p:spPr>
          <a:xfrm>
            <a:off x="0" y="-1"/>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723876" y="204811"/>
            <a:ext cx="9810774" cy="6432844"/>
            <a:chOff x="724074" y="213972"/>
            <a:chExt cx="9811019" cy="5532925"/>
          </a:xfrm>
        </p:grpSpPr>
        <p:sp>
          <p:nvSpPr>
            <p:cNvPr id="13" name="矩形 12"/>
            <p:cNvSpPr/>
            <p:nvPr/>
          </p:nvSpPr>
          <p:spPr>
            <a:xfrm>
              <a:off x="724098" y="1111031"/>
              <a:ext cx="9810995" cy="463586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724074" y="213972"/>
              <a:ext cx="5371599" cy="897352"/>
            </a:xfrm>
            <a:prstGeom prst="rect">
              <a:avLst/>
            </a:prstGeom>
            <a:solidFill>
              <a:schemeClr val="accent1">
                <a:lumMod val="20000"/>
                <a:lumOff val="80000"/>
              </a:schemeClr>
            </a:solidFill>
            <a:ln>
              <a:noFill/>
            </a:ln>
            <a:effectLst>
              <a:outerShdw blurRad="342900" dist="508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800" b="1" dirty="0">
                  <a:solidFill>
                    <a:schemeClr val="tx1"/>
                  </a:solidFill>
                  <a:latin typeface="Times New Roman" panose="02020603050405020304" charset="0"/>
                  <a:ea typeface="WenYue GuDianMingChaoTi (Non-Commercial Use)" pitchFamily="50" charset="-122"/>
                  <a:cs typeface="Times New Roman" panose="02020603050405020304" charset="0"/>
                  <a:sym typeface="Tempus Sans ITC" panose="04020404030D07020202" pitchFamily="82" charset="0"/>
                </a:rPr>
                <a:t>Kang Youwei</a:t>
              </a:r>
              <a:r>
                <a:rPr lang="zh-CN" sz="2800" b="1" dirty="0">
                  <a:solidFill>
                    <a:schemeClr val="tx1"/>
                  </a:solidFill>
                  <a:latin typeface="Times New Roman" panose="02020603050405020304" charset="0"/>
                  <a:ea typeface="WenYue GuDianMingChaoTi (Non-Commercial Use)" pitchFamily="50" charset="-122"/>
                  <a:cs typeface="Times New Roman" panose="02020603050405020304" charset="0"/>
                  <a:sym typeface="Tempus Sans ITC" panose="04020404030D07020202" pitchFamily="82" charset="0"/>
                </a:rPr>
                <a:t>（康有为）</a:t>
              </a:r>
              <a:r>
                <a:rPr sz="2800" b="1" dirty="0">
                  <a:solidFill>
                    <a:schemeClr val="tx1"/>
                  </a:solidFill>
                  <a:latin typeface="Times New Roman" panose="02020603050405020304" charset="0"/>
                  <a:ea typeface="WenYue GuDianMingChaoTi (Non-Commercial Use)" pitchFamily="50" charset="-122"/>
                  <a:cs typeface="Times New Roman" panose="02020603050405020304" charset="0"/>
                  <a:sym typeface="Tempus Sans ITC" panose="04020404030D07020202" pitchFamily="82" charset="0"/>
                </a:rPr>
                <a:t>: </a:t>
              </a:r>
              <a:endParaRPr sz="2800" b="1" dirty="0">
                <a:solidFill>
                  <a:schemeClr val="tx1"/>
                </a:solidFill>
                <a:latin typeface="Times New Roman" panose="02020603050405020304" charset="0"/>
                <a:ea typeface="WenYue GuDianMingChaoTi (Non-Commercial Use)" pitchFamily="50" charset="-122"/>
                <a:cs typeface="Times New Roman" panose="02020603050405020304" charset="0"/>
                <a:sym typeface="Tempus Sans ITC" panose="04020404030D07020202" pitchFamily="82" charset="0"/>
              </a:endParaRPr>
            </a:p>
            <a:p>
              <a:pPr algn="ctr"/>
              <a:r>
                <a:rPr sz="2800" b="1" dirty="0">
                  <a:solidFill>
                    <a:schemeClr val="tx1"/>
                  </a:solidFill>
                  <a:latin typeface="Times New Roman" panose="02020603050405020304" charset="0"/>
                  <a:ea typeface="WenYue GuDianMingChaoTi (Non-Commercial Use)" pitchFamily="50" charset="-122"/>
                  <a:cs typeface="Times New Roman" panose="02020603050405020304" charset="0"/>
                  <a:sym typeface="Tempus Sans ITC" panose="04020404030D07020202" pitchFamily="82" charset="0"/>
                </a:rPr>
                <a:t>The Book of Great Unity</a:t>
              </a:r>
              <a:endParaRPr lang="zh-CN" altLang="en-US" sz="2800" b="1" spc="600" dirty="0">
                <a:solidFill>
                  <a:schemeClr val="tx1"/>
                </a:solidFill>
                <a:latin typeface="Times New Roman" panose="02020603050405020304" charset="0"/>
                <a:ea typeface="WenYue GuDianMingChaoTi (Non-Commercial Use)" pitchFamily="50" charset="-122"/>
                <a:cs typeface="Times New Roman" panose="02020603050405020304" charset="0"/>
                <a:sym typeface="Tempus Sans ITC" panose="04020404030D07020202" pitchFamily="82" charset="0"/>
              </a:endParaRPr>
            </a:p>
          </p:txBody>
        </p:sp>
        <p:pic>
          <p:nvPicPr>
            <p:cNvPr id="23" name="图片 22"/>
            <p:cNvPicPr>
              <a:picLocks noChangeAspect="1"/>
            </p:cNvPicPr>
            <p:nvPr/>
          </p:nvPicPr>
          <p:blipFill>
            <a:blip r:embed="rId2" cstate="print">
              <a:duotone>
                <a:schemeClr val="accent2">
                  <a:shade val="45000"/>
                  <a:satMod val="135000"/>
                </a:schemeClr>
                <a:prstClr val="white"/>
              </a:duotone>
            </a:blip>
            <a:stretch>
              <a:fillRect/>
            </a:stretch>
          </p:blipFill>
          <p:spPr>
            <a:xfrm>
              <a:off x="6527473" y="1562242"/>
              <a:ext cx="3996987" cy="3626446"/>
            </a:xfrm>
            <a:prstGeom prst="rect">
              <a:avLst/>
            </a:prstGeom>
          </p:spPr>
        </p:pic>
      </p:grpSp>
      <p:sp>
        <p:nvSpPr>
          <p:cNvPr id="2" name="文本框 1"/>
          <p:cNvSpPr txBox="1"/>
          <p:nvPr/>
        </p:nvSpPr>
        <p:spPr>
          <a:xfrm>
            <a:off x="723900" y="1341755"/>
            <a:ext cx="9695180" cy="5077460"/>
          </a:xfrm>
          <a:prstGeom prst="rect">
            <a:avLst/>
          </a:prstGeom>
          <a:noFill/>
        </p:spPr>
        <p:txBody>
          <a:bodyPr wrap="square" rtlCol="0">
            <a:spAutoFit/>
          </a:bodyPr>
          <a:p>
            <a:pPr algn="l">
              <a:lnSpc>
                <a:spcPct val="150000"/>
              </a:lnSpc>
            </a:pPr>
            <a:r>
              <a:rPr lang="en-US" altLang="zh-CN" sz="2400" dirty="0">
                <a:solidFill>
                  <a:schemeClr val="tx1">
                    <a:lumMod val="75000"/>
                    <a:lumOff val="25000"/>
                  </a:schemeClr>
                </a:solidFill>
                <a:latin typeface="Times New Roman" panose="02020603050405020304" charset="0"/>
                <a:ea typeface="楷体" panose="02010609060101010101" charset="-122"/>
                <a:cs typeface="Times New Roman" panose="02020603050405020304" charset="0"/>
              </a:rPr>
              <a:t>Kang creates a future (Utopian) world, free of political borders and racial </a:t>
            </a:r>
            <a:r>
              <a:rPr lang="zh-CN" altLang="en-US" sz="2400" dirty="0">
                <a:solidFill>
                  <a:schemeClr val="tx1">
                    <a:lumMod val="75000"/>
                    <a:lumOff val="25000"/>
                  </a:schemeClr>
                </a:solidFill>
                <a:latin typeface="Times New Roman" panose="02020603050405020304" charset="0"/>
                <a:ea typeface="楷体" panose="02010609060101010101" charset="-122"/>
                <a:cs typeface="Times New Roman" panose="02020603050405020304" charset="0"/>
              </a:rPr>
              <a:t>differences, and centrally governed democratically. </a:t>
            </a:r>
            <a:endParaRPr lang="zh-CN" altLang="en-US" sz="2400" dirty="0">
              <a:solidFill>
                <a:schemeClr val="tx1">
                  <a:lumMod val="75000"/>
                  <a:lumOff val="25000"/>
                </a:schemeClr>
              </a:solidFill>
              <a:latin typeface="Times New Roman" panose="02020603050405020304" charset="0"/>
              <a:ea typeface="楷体" panose="02010609060101010101" charset="-122"/>
              <a:cs typeface="Times New Roman" panose="02020603050405020304" charset="0"/>
            </a:endParaRPr>
          </a:p>
          <a:p>
            <a:pPr algn="l">
              <a:lnSpc>
                <a:spcPct val="150000"/>
              </a:lnSpc>
            </a:pPr>
            <a:r>
              <a:rPr lang="en-US" altLang="zh-CN" sz="2400" dirty="0">
                <a:solidFill>
                  <a:schemeClr val="tx1">
                    <a:lumMod val="75000"/>
                    <a:lumOff val="25000"/>
                  </a:schemeClr>
                </a:solidFill>
                <a:latin typeface="Times New Roman" panose="02020603050405020304" charset="0"/>
                <a:ea typeface="楷体" panose="02010609060101010101" charset="-122"/>
                <a:cs typeface="Times New Roman" panose="02020603050405020304" charset="0"/>
              </a:rPr>
              <a:t>Its members would be "of the same skin colour, appearance, size and intelligence". </a:t>
            </a:r>
            <a:endParaRPr lang="en-US" altLang="zh-CN" sz="2400" dirty="0">
              <a:solidFill>
                <a:schemeClr val="tx1">
                  <a:lumMod val="75000"/>
                  <a:lumOff val="25000"/>
                </a:schemeClr>
              </a:solidFill>
              <a:latin typeface="Times New Roman" panose="02020603050405020304" charset="0"/>
              <a:ea typeface="楷体" panose="02010609060101010101" charset="-122"/>
              <a:cs typeface="Times New Roman" panose="02020603050405020304" charset="0"/>
            </a:endParaRPr>
          </a:p>
          <a:p>
            <a:pPr algn="l">
              <a:lnSpc>
                <a:spcPct val="150000"/>
              </a:lnSpc>
            </a:pPr>
            <a:r>
              <a:rPr lang="en-US" altLang="zh-CN" sz="2400" dirty="0">
                <a:solidFill>
                  <a:schemeClr val="tx1">
                    <a:lumMod val="75000"/>
                    <a:lumOff val="25000"/>
                  </a:schemeClr>
                </a:solidFill>
                <a:latin typeface="Times New Roman" panose="02020603050405020304" charset="0"/>
                <a:ea typeface="楷体" panose="02010609060101010101" charset="-122"/>
                <a:cs typeface="Times New Roman" panose="02020603050405020304" charset="0"/>
              </a:rPr>
              <a:t>The marriage would be replaced by annual contracts between husband and wife. </a:t>
            </a:r>
            <a:endParaRPr lang="en-US" altLang="zh-CN" sz="2400" dirty="0">
              <a:solidFill>
                <a:schemeClr val="tx1">
                  <a:lumMod val="75000"/>
                  <a:lumOff val="25000"/>
                </a:schemeClr>
              </a:solidFill>
              <a:latin typeface="Times New Roman" panose="02020603050405020304" charset="0"/>
              <a:ea typeface="楷体" panose="02010609060101010101" charset="-122"/>
              <a:cs typeface="Times New Roman" panose="02020603050405020304" charset="0"/>
            </a:endParaRPr>
          </a:p>
          <a:p>
            <a:pPr algn="l">
              <a:lnSpc>
                <a:spcPct val="150000"/>
              </a:lnSpc>
            </a:pPr>
            <a:r>
              <a:rPr lang="en-US" altLang="zh-CN" sz="2400" dirty="0">
                <a:solidFill>
                  <a:schemeClr val="tx1">
                    <a:lumMod val="75000"/>
                    <a:lumOff val="25000"/>
                  </a:schemeClr>
                </a:solidFill>
                <a:latin typeface="Times New Roman" panose="02020603050405020304" charset="0"/>
                <a:ea typeface="楷体" panose="02010609060101010101" charset="-122"/>
                <a:cs typeface="Times New Roman" panose="02020603050405020304" charset="0"/>
              </a:rPr>
              <a:t>Kang believed in equality between men and women and there should be no social institution or obstacles why women should not be able to do all that men were allowed to do.</a:t>
            </a:r>
            <a:endParaRPr lang="en-US" altLang="zh-CN" sz="2400" dirty="0">
              <a:solidFill>
                <a:schemeClr val="tx1">
                  <a:lumMod val="75000"/>
                  <a:lumOff val="25000"/>
                </a:schemeClr>
              </a:solidFill>
              <a:latin typeface="Times New Roman" panose="02020603050405020304" charset="0"/>
              <a:ea typeface="楷体" panose="02010609060101010101"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randomBar dir="vert"/>
      </p:transition>
    </mc:Choice>
    <mc:Fallback>
      <p:transition spd="slow">
        <p:randomBar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cstate="screen">
            <a:lum/>
          </a:blip>
          <a:srcRect/>
          <a:tile tx="-3333750" ty="-152400" sx="100000" sy="100000" flip="xy" algn="l"/>
        </a:blipFill>
        <a:effectLst/>
      </p:bgPr>
    </p:bg>
    <p:spTree>
      <p:nvGrpSpPr>
        <p:cNvPr id="1" name=""/>
        <p:cNvGrpSpPr/>
        <p:nvPr/>
      </p:nvGrpSpPr>
      <p:grpSpPr>
        <a:xfrm>
          <a:off x="0" y="0"/>
          <a:ext cx="0" cy="0"/>
          <a:chOff x="0" y="0"/>
          <a:chExt cx="0" cy="0"/>
        </a:xfrm>
      </p:grpSpPr>
      <p:sp>
        <p:nvSpPr>
          <p:cNvPr id="12" name="矩形 11"/>
          <p:cNvSpPr/>
          <p:nvPr/>
        </p:nvSpPr>
        <p:spPr>
          <a:xfrm>
            <a:off x="0" y="-1"/>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516890" y="205105"/>
            <a:ext cx="10017760" cy="6432550"/>
            <a:chOff x="724074" y="213972"/>
            <a:chExt cx="9811019" cy="5532925"/>
          </a:xfrm>
        </p:grpSpPr>
        <p:sp>
          <p:nvSpPr>
            <p:cNvPr id="13" name="矩形 12"/>
            <p:cNvSpPr/>
            <p:nvPr/>
          </p:nvSpPr>
          <p:spPr>
            <a:xfrm>
              <a:off x="724098" y="1111031"/>
              <a:ext cx="9810995" cy="463586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724074" y="213972"/>
              <a:ext cx="5371599" cy="897352"/>
            </a:xfrm>
            <a:prstGeom prst="rect">
              <a:avLst/>
            </a:prstGeom>
            <a:solidFill>
              <a:schemeClr val="accent1">
                <a:lumMod val="20000"/>
                <a:lumOff val="80000"/>
              </a:schemeClr>
            </a:solidFill>
            <a:ln>
              <a:noFill/>
            </a:ln>
            <a:effectLst>
              <a:outerShdw blurRad="342900" dist="508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800" b="1" dirty="0">
                  <a:solidFill>
                    <a:schemeClr val="tx1"/>
                  </a:solidFill>
                  <a:latin typeface="Times New Roman" panose="02020603050405020304" charset="0"/>
                  <a:ea typeface="WenYue GuDianMingChaoTi (Non-Commercial Use)" pitchFamily="50" charset="-122"/>
                  <a:cs typeface="Times New Roman" panose="02020603050405020304" charset="0"/>
                  <a:sym typeface="Tempus Sans ITC" panose="04020404030D07020202" pitchFamily="82" charset="0"/>
                </a:rPr>
                <a:t>Wu Jianren</a:t>
              </a:r>
              <a:r>
                <a:rPr lang="zh-CN" sz="2800" b="1" dirty="0">
                  <a:solidFill>
                    <a:schemeClr val="tx1"/>
                  </a:solidFill>
                  <a:latin typeface="Times New Roman" panose="02020603050405020304" charset="0"/>
                  <a:ea typeface="WenYue GuDianMingChaoTi (Non-Commercial Use)" pitchFamily="50" charset="-122"/>
                  <a:cs typeface="Times New Roman" panose="02020603050405020304" charset="0"/>
                  <a:sym typeface="Tempus Sans ITC" panose="04020404030D07020202" pitchFamily="82" charset="0"/>
                </a:rPr>
                <a:t>（吴趼人）</a:t>
              </a:r>
              <a:r>
                <a:rPr lang="en-US" sz="2800" b="1" dirty="0">
                  <a:solidFill>
                    <a:schemeClr val="tx1"/>
                  </a:solidFill>
                  <a:latin typeface="Times New Roman" panose="02020603050405020304" charset="0"/>
                  <a:ea typeface="WenYue GuDianMingChaoTi (Non-Commercial Use)" pitchFamily="50" charset="-122"/>
                  <a:cs typeface="Times New Roman" panose="02020603050405020304" charset="0"/>
                  <a:sym typeface="Tempus Sans ITC" panose="04020404030D07020202" pitchFamily="82" charset="0"/>
                </a:rPr>
                <a:t>:</a:t>
              </a:r>
              <a:endParaRPr lang="en-US" sz="2800" b="1" dirty="0">
                <a:solidFill>
                  <a:schemeClr val="tx1"/>
                </a:solidFill>
                <a:latin typeface="Times New Roman" panose="02020603050405020304" charset="0"/>
                <a:ea typeface="WenYue GuDianMingChaoTi (Non-Commercial Use)" pitchFamily="50" charset="-122"/>
                <a:cs typeface="Times New Roman" panose="02020603050405020304" charset="0"/>
                <a:sym typeface="Tempus Sans ITC" panose="04020404030D07020202" pitchFamily="82" charset="0"/>
              </a:endParaRPr>
            </a:p>
            <a:p>
              <a:pPr algn="ctr"/>
              <a:r>
                <a:rPr sz="2800" b="1" dirty="0">
                  <a:solidFill>
                    <a:schemeClr val="tx1"/>
                  </a:solidFill>
                  <a:latin typeface="Times New Roman" panose="02020603050405020304" charset="0"/>
                  <a:ea typeface="WenYue GuDianMingChaoTi (Non-Commercial Use)" pitchFamily="50" charset="-122"/>
                  <a:cs typeface="Times New Roman" panose="02020603050405020304" charset="0"/>
                  <a:sym typeface="Tempus Sans ITC" panose="04020404030D07020202" pitchFamily="82" charset="0"/>
                </a:rPr>
                <a:t>The New Story of the Stone</a:t>
              </a:r>
              <a:endParaRPr sz="2800" b="1" dirty="0">
                <a:solidFill>
                  <a:schemeClr val="tx1"/>
                </a:solidFill>
                <a:latin typeface="Times New Roman" panose="02020603050405020304" charset="0"/>
                <a:ea typeface="WenYue GuDianMingChaoTi (Non-Commercial Use)" pitchFamily="50" charset="-122"/>
                <a:cs typeface="Times New Roman" panose="02020603050405020304" charset="0"/>
                <a:sym typeface="Tempus Sans ITC" panose="04020404030D07020202" pitchFamily="82" charset="0"/>
              </a:endParaRPr>
            </a:p>
          </p:txBody>
        </p:sp>
        <p:pic>
          <p:nvPicPr>
            <p:cNvPr id="23" name="图片 22"/>
            <p:cNvPicPr>
              <a:picLocks noChangeAspect="1"/>
            </p:cNvPicPr>
            <p:nvPr/>
          </p:nvPicPr>
          <p:blipFill>
            <a:blip r:embed="rId2" cstate="print">
              <a:duotone>
                <a:schemeClr val="accent2">
                  <a:shade val="45000"/>
                  <a:satMod val="135000"/>
                </a:schemeClr>
                <a:prstClr val="white"/>
              </a:duotone>
            </a:blip>
            <a:stretch>
              <a:fillRect/>
            </a:stretch>
          </p:blipFill>
          <p:spPr>
            <a:xfrm>
              <a:off x="6527473" y="1562242"/>
              <a:ext cx="3996987" cy="3626446"/>
            </a:xfrm>
            <a:prstGeom prst="rect">
              <a:avLst/>
            </a:prstGeom>
          </p:spPr>
        </p:pic>
      </p:grpSp>
      <p:sp>
        <p:nvSpPr>
          <p:cNvPr id="2" name="文本框 1"/>
          <p:cNvSpPr txBox="1"/>
          <p:nvPr/>
        </p:nvSpPr>
        <p:spPr>
          <a:xfrm>
            <a:off x="580390" y="1341755"/>
            <a:ext cx="9943465" cy="5077460"/>
          </a:xfrm>
          <a:prstGeom prst="rect">
            <a:avLst/>
          </a:prstGeom>
          <a:noFill/>
        </p:spPr>
        <p:txBody>
          <a:bodyPr wrap="square" rtlCol="0">
            <a:spAutoFit/>
          </a:bodyPr>
          <a:p>
            <a:pPr algn="l">
              <a:lnSpc>
                <a:spcPct val="150000"/>
              </a:lnSpc>
            </a:pPr>
            <a:r>
              <a:rPr lang="en-US" sz="2400" dirty="0">
                <a:solidFill>
                  <a:schemeClr val="tx1">
                    <a:lumMod val="75000"/>
                    <a:lumOff val="25000"/>
                  </a:schemeClr>
                </a:solidFill>
                <a:latin typeface="Times New Roman" panose="02020603050405020304" charset="0"/>
                <a:ea typeface="楷体" panose="02010609060101010101" charset="-122"/>
                <a:cs typeface="Times New Roman" panose="02020603050405020304" charset="0"/>
              </a:rPr>
              <a:t>In the second half of the book, </a:t>
            </a:r>
            <a:r>
              <a:rPr sz="2400" dirty="0">
                <a:solidFill>
                  <a:schemeClr val="tx1">
                    <a:lumMod val="75000"/>
                    <a:lumOff val="25000"/>
                  </a:schemeClr>
                </a:solidFill>
                <a:latin typeface="Times New Roman" panose="02020603050405020304" charset="0"/>
                <a:ea typeface="楷体" panose="02010609060101010101" charset="-122"/>
                <a:cs typeface="Times New Roman" panose="02020603050405020304" charset="0"/>
              </a:rPr>
              <a:t>Baoyu finds </a:t>
            </a:r>
            <a:r>
              <a:rPr lang="en-US" altLang="zh-CN" sz="2400" b="1" dirty="0">
                <a:solidFill>
                  <a:srgbClr val="00B050"/>
                </a:solidFill>
                <a:latin typeface="Times New Roman" panose="02020603050405020304" charset="0"/>
                <a:ea typeface="WenYue GuDianMingChaoTi (Non-Commercial Use)" pitchFamily="50" charset="-122"/>
                <a:cs typeface="Times New Roman" panose="02020603050405020304" charset="0"/>
              </a:rPr>
              <a:t>the Civilized Realm to be in every respect superior to both a decaying China and an aggressive West</a:t>
            </a:r>
            <a:r>
              <a:rPr sz="2400" dirty="0">
                <a:solidFill>
                  <a:schemeClr val="tx1">
                    <a:lumMod val="75000"/>
                    <a:lumOff val="25000"/>
                  </a:schemeClr>
                </a:solidFill>
                <a:latin typeface="Times New Roman" panose="02020603050405020304" charset="0"/>
                <a:ea typeface="楷体" panose="02010609060101010101" charset="-122"/>
                <a:cs typeface="Times New Roman" panose="02020603050405020304" charset="0"/>
              </a:rPr>
              <a:t>, which the citizens of this </a:t>
            </a:r>
            <a:r>
              <a:rPr lang="en-US" sz="2400" dirty="0">
                <a:solidFill>
                  <a:schemeClr val="tx1">
                    <a:lumMod val="75000"/>
                    <a:lumOff val="25000"/>
                  </a:schemeClr>
                </a:solidFill>
                <a:latin typeface="Times New Roman" panose="02020603050405020304" charset="0"/>
                <a:ea typeface="楷体" panose="02010609060101010101" charset="-122"/>
                <a:cs typeface="Times New Roman" panose="02020603050405020304" charset="0"/>
              </a:rPr>
              <a:t>U</a:t>
            </a:r>
            <a:r>
              <a:rPr sz="2400" dirty="0">
                <a:solidFill>
                  <a:schemeClr val="tx1">
                    <a:lumMod val="75000"/>
                    <a:lumOff val="25000"/>
                  </a:schemeClr>
                </a:solidFill>
                <a:latin typeface="Times New Roman" panose="02020603050405020304" charset="0"/>
                <a:ea typeface="楷体" panose="02010609060101010101" charset="-122"/>
                <a:cs typeface="Times New Roman" panose="02020603050405020304" charset="0"/>
              </a:rPr>
              <a:t>topia call the “Barbarian Realm” (野蠻境界) and the “Falsely Civilized States” (假文明國), respectively. The Civilized Realm imaginatively fulfills the late Qing dream of </a:t>
            </a:r>
            <a:r>
              <a:rPr lang="en-US" altLang="zh-CN" sz="2400" b="1" dirty="0">
                <a:solidFill>
                  <a:srgbClr val="00B050"/>
                </a:solidFill>
                <a:latin typeface="Times New Roman" panose="02020603050405020304" charset="0"/>
                <a:ea typeface="WenYue GuDianMingChaoTi (Non-Commercial Use)" pitchFamily="50" charset="-122"/>
                <a:cs typeface="Times New Roman" panose="02020603050405020304" charset="0"/>
              </a:rPr>
              <a:t>not only equaling but surpassing Western technology</a:t>
            </a:r>
            <a:r>
              <a:rPr sz="2400" dirty="0">
                <a:solidFill>
                  <a:schemeClr val="tx1">
                    <a:lumMod val="75000"/>
                    <a:lumOff val="25000"/>
                  </a:schemeClr>
                </a:solidFill>
                <a:latin typeface="Times New Roman" panose="02020603050405020304" charset="0"/>
                <a:ea typeface="楷体" panose="02010609060101010101" charset="-122"/>
                <a:cs typeface="Times New Roman" panose="02020603050405020304" charset="0"/>
              </a:rPr>
              <a:t>.</a:t>
            </a:r>
            <a:endParaRPr sz="2400" dirty="0">
              <a:solidFill>
                <a:schemeClr val="tx1">
                  <a:lumMod val="75000"/>
                  <a:lumOff val="25000"/>
                </a:schemeClr>
              </a:solidFill>
              <a:latin typeface="Times New Roman" panose="02020603050405020304" charset="0"/>
              <a:ea typeface="楷体" panose="02010609060101010101" charset="-122"/>
              <a:cs typeface="Times New Roman" panose="02020603050405020304" charset="0"/>
            </a:endParaRPr>
          </a:p>
          <a:p>
            <a:pPr algn="l">
              <a:lnSpc>
                <a:spcPct val="150000"/>
              </a:lnSpc>
            </a:pPr>
            <a:r>
              <a:rPr sz="2400" dirty="0">
                <a:solidFill>
                  <a:schemeClr val="tx1">
                    <a:lumMod val="75000"/>
                    <a:lumOff val="25000"/>
                  </a:schemeClr>
                </a:solidFill>
                <a:latin typeface="Times New Roman" panose="02020603050405020304" charset="0"/>
                <a:ea typeface="楷体" panose="02010609060101010101" charset="-122"/>
                <a:cs typeface="Times New Roman" panose="02020603050405020304" charset="0"/>
              </a:rPr>
              <a:t>The Civilized World is a country strong in military power, political structure, scientific advancement, educational institutions, and moral cultivation. It is a tremendous technocratic empire that in every aspect leads its time.</a:t>
            </a:r>
            <a:endParaRPr sz="2400" dirty="0">
              <a:solidFill>
                <a:schemeClr val="tx1">
                  <a:lumMod val="75000"/>
                  <a:lumOff val="25000"/>
                </a:schemeClr>
              </a:solidFill>
              <a:latin typeface="Times New Roman" panose="02020603050405020304" charset="0"/>
              <a:ea typeface="楷体" panose="02010609060101010101"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randomBar dir="vert"/>
      </p:transition>
    </mc:Choice>
    <mc:Fallback>
      <p:transition spd="slow">
        <p:randomBar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cstate="screen">
            <a:lum/>
          </a:blip>
          <a:srcRect/>
          <a:tile tx="-3333750" ty="-152400" sx="100000" sy="100000" flip="xy" algn="l"/>
        </a:blipFill>
        <a:effectLst/>
      </p:bgPr>
    </p:bg>
    <p:spTree>
      <p:nvGrpSpPr>
        <p:cNvPr id="1" name=""/>
        <p:cNvGrpSpPr/>
        <p:nvPr/>
      </p:nvGrpSpPr>
      <p:grpSpPr>
        <a:xfrm>
          <a:off x="0" y="0"/>
          <a:ext cx="0" cy="0"/>
          <a:chOff x="0" y="0"/>
          <a:chExt cx="0" cy="0"/>
        </a:xfrm>
      </p:grpSpPr>
      <p:sp>
        <p:nvSpPr>
          <p:cNvPr id="12" name="矩形 11"/>
          <p:cNvSpPr/>
          <p:nvPr/>
        </p:nvSpPr>
        <p:spPr>
          <a:xfrm>
            <a:off x="0" y="-1"/>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651510" y="194945"/>
            <a:ext cx="9943465" cy="6121400"/>
            <a:chOff x="724074" y="213972"/>
            <a:chExt cx="9811019" cy="5532925"/>
          </a:xfrm>
        </p:grpSpPr>
        <p:sp>
          <p:nvSpPr>
            <p:cNvPr id="13" name="矩形 12"/>
            <p:cNvSpPr/>
            <p:nvPr/>
          </p:nvSpPr>
          <p:spPr>
            <a:xfrm>
              <a:off x="724098" y="1111031"/>
              <a:ext cx="9810995" cy="463586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724074" y="213972"/>
              <a:ext cx="6168544" cy="897352"/>
            </a:xfrm>
            <a:prstGeom prst="rect">
              <a:avLst/>
            </a:prstGeom>
            <a:solidFill>
              <a:schemeClr val="accent1">
                <a:lumMod val="20000"/>
                <a:lumOff val="80000"/>
              </a:schemeClr>
            </a:solidFill>
            <a:ln>
              <a:noFill/>
            </a:ln>
            <a:effectLst>
              <a:outerShdw blurRad="342900" dist="508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800" b="1" dirty="0">
                  <a:solidFill>
                    <a:schemeClr val="tx1"/>
                  </a:solidFill>
                  <a:latin typeface="Times New Roman" panose="02020603050405020304" charset="0"/>
                  <a:ea typeface="WenYue GuDianMingChaoTi (Non-Commercial Use)" pitchFamily="50" charset="-122"/>
                  <a:cs typeface="Times New Roman" panose="02020603050405020304" charset="0"/>
                  <a:sym typeface="Tempus Sans ITC" panose="04020404030D07020202" pitchFamily="82" charset="0"/>
                </a:rPr>
                <a:t>Liang Qichao</a:t>
              </a:r>
              <a:r>
                <a:rPr lang="zh-CN" sz="2800" b="1" dirty="0">
                  <a:solidFill>
                    <a:schemeClr val="tx1"/>
                  </a:solidFill>
                  <a:latin typeface="Times New Roman" panose="02020603050405020304" charset="0"/>
                  <a:ea typeface="WenYue GuDianMingChaoTi (Non-Commercial Use)" pitchFamily="50" charset="-122"/>
                  <a:cs typeface="Times New Roman" panose="02020603050405020304" charset="0"/>
                  <a:sym typeface="Tempus Sans ITC" panose="04020404030D07020202" pitchFamily="82" charset="0"/>
                </a:rPr>
                <a:t>（梁启超）</a:t>
              </a:r>
              <a:r>
                <a:rPr lang="en-US" sz="2800" b="1" dirty="0">
                  <a:solidFill>
                    <a:schemeClr val="tx1"/>
                  </a:solidFill>
                  <a:latin typeface="Times New Roman" panose="02020603050405020304" charset="0"/>
                  <a:ea typeface="WenYue GuDianMingChaoTi (Non-Commercial Use)" pitchFamily="50" charset="-122"/>
                  <a:cs typeface="Times New Roman" panose="02020603050405020304" charset="0"/>
                  <a:sym typeface="Tempus Sans ITC" panose="04020404030D07020202" pitchFamily="82" charset="0"/>
                </a:rPr>
                <a:t>:</a:t>
              </a:r>
              <a:endParaRPr lang="en-US" sz="2800" b="1" dirty="0">
                <a:solidFill>
                  <a:schemeClr val="tx1"/>
                </a:solidFill>
                <a:latin typeface="Times New Roman" panose="02020603050405020304" charset="0"/>
                <a:ea typeface="WenYue GuDianMingChaoTi (Non-Commercial Use)" pitchFamily="50" charset="-122"/>
                <a:cs typeface="Times New Roman" panose="02020603050405020304" charset="0"/>
                <a:sym typeface="Tempus Sans ITC" panose="04020404030D07020202" pitchFamily="82" charset="0"/>
              </a:endParaRPr>
            </a:p>
            <a:p>
              <a:pPr algn="ctr"/>
              <a:r>
                <a:rPr sz="2800" b="1" dirty="0">
                  <a:solidFill>
                    <a:schemeClr val="tx1"/>
                  </a:solidFill>
                  <a:latin typeface="Times New Roman" panose="02020603050405020304" charset="0"/>
                  <a:ea typeface="WenYue GuDianMingChaoTi (Non-Commercial Use)" pitchFamily="50" charset="-122"/>
                  <a:cs typeface="Times New Roman" panose="02020603050405020304" charset="0"/>
                  <a:sym typeface="Tempus Sans ITC" panose="04020404030D07020202" pitchFamily="82" charset="0"/>
                </a:rPr>
                <a:t>An account of the Future of New China</a:t>
              </a:r>
              <a:endParaRPr sz="2800" b="1" dirty="0">
                <a:solidFill>
                  <a:schemeClr val="tx1"/>
                </a:solidFill>
                <a:latin typeface="Times New Roman" panose="02020603050405020304" charset="0"/>
                <a:ea typeface="WenYue GuDianMingChaoTi (Non-Commercial Use)" pitchFamily="50" charset="-122"/>
                <a:cs typeface="Times New Roman" panose="02020603050405020304" charset="0"/>
                <a:sym typeface="Tempus Sans ITC" panose="04020404030D07020202" pitchFamily="82" charset="0"/>
              </a:endParaRPr>
            </a:p>
          </p:txBody>
        </p:sp>
        <p:pic>
          <p:nvPicPr>
            <p:cNvPr id="23" name="图片 22"/>
            <p:cNvPicPr>
              <a:picLocks noChangeAspect="1"/>
            </p:cNvPicPr>
            <p:nvPr/>
          </p:nvPicPr>
          <p:blipFill>
            <a:blip r:embed="rId2" cstate="print">
              <a:duotone>
                <a:schemeClr val="accent2">
                  <a:shade val="45000"/>
                  <a:satMod val="135000"/>
                </a:schemeClr>
                <a:prstClr val="white"/>
              </a:duotone>
            </a:blip>
            <a:stretch>
              <a:fillRect/>
            </a:stretch>
          </p:blipFill>
          <p:spPr>
            <a:xfrm>
              <a:off x="6527473" y="1562242"/>
              <a:ext cx="3996987" cy="3626446"/>
            </a:xfrm>
            <a:prstGeom prst="rect">
              <a:avLst/>
            </a:prstGeom>
          </p:spPr>
        </p:pic>
      </p:grpSp>
      <p:sp>
        <p:nvSpPr>
          <p:cNvPr id="2" name="文本框 1"/>
          <p:cNvSpPr txBox="1"/>
          <p:nvPr/>
        </p:nvSpPr>
        <p:spPr>
          <a:xfrm>
            <a:off x="723900" y="1341755"/>
            <a:ext cx="9944100" cy="3969385"/>
          </a:xfrm>
          <a:prstGeom prst="rect">
            <a:avLst/>
          </a:prstGeom>
          <a:noFill/>
        </p:spPr>
        <p:txBody>
          <a:bodyPr wrap="square" rtlCol="0">
            <a:spAutoFit/>
          </a:bodyPr>
          <a:p>
            <a:pPr algn="l">
              <a:lnSpc>
                <a:spcPct val="150000"/>
              </a:lnSpc>
            </a:pPr>
            <a:r>
              <a:rPr sz="2400" dirty="0">
                <a:solidFill>
                  <a:schemeClr val="tx1">
                    <a:lumMod val="75000"/>
                    <a:lumOff val="25000"/>
                  </a:schemeClr>
                </a:solidFill>
                <a:latin typeface="Times New Roman" panose="02020603050405020304" charset="0"/>
                <a:ea typeface="楷体" panose="02010609060101010101" charset="-122"/>
                <a:cs typeface="Times New Roman" panose="02020603050405020304" charset="0"/>
              </a:rPr>
              <a:t>By Liang's account, world leaders selected New China to host the launch of the new international body in recognition of that country's role in planning and creating the new global order.</a:t>
            </a:r>
            <a:endParaRPr sz="2400" dirty="0">
              <a:solidFill>
                <a:schemeClr val="tx1">
                  <a:lumMod val="75000"/>
                  <a:lumOff val="25000"/>
                </a:schemeClr>
              </a:solidFill>
              <a:latin typeface="Times New Roman" panose="02020603050405020304" charset="0"/>
              <a:ea typeface="楷体" panose="02010609060101010101" charset="-122"/>
              <a:cs typeface="Times New Roman" panose="02020603050405020304" charset="0"/>
            </a:endParaRPr>
          </a:p>
          <a:p>
            <a:pPr algn="l">
              <a:lnSpc>
                <a:spcPct val="150000"/>
              </a:lnSpc>
            </a:pPr>
            <a:r>
              <a:rPr lang="en-US" sz="2400" dirty="0">
                <a:solidFill>
                  <a:schemeClr val="tx1">
                    <a:lumMod val="75000"/>
                    <a:lumOff val="25000"/>
                  </a:schemeClr>
                </a:solidFill>
                <a:latin typeface="Times New Roman" panose="02020603050405020304" charset="0"/>
                <a:ea typeface="楷体" panose="02010609060101010101" charset="-122"/>
                <a:cs typeface="Times New Roman" panose="02020603050405020304" charset="0"/>
              </a:rPr>
              <a:t>T</a:t>
            </a:r>
            <a:r>
              <a:rPr sz="2400" dirty="0">
                <a:solidFill>
                  <a:schemeClr val="tx1">
                    <a:lumMod val="75000"/>
                    <a:lumOff val="25000"/>
                  </a:schemeClr>
                </a:solidFill>
                <a:latin typeface="Times New Roman" panose="02020603050405020304" charset="0"/>
                <a:ea typeface="楷体" panose="02010609060101010101" charset="-122"/>
                <a:cs typeface="Times New Roman" panose="02020603050405020304" charset="0"/>
              </a:rPr>
              <a:t>housands of American and European students had come to learn </a:t>
            </a:r>
            <a:r>
              <a:rPr lang="en-US" sz="2400" dirty="0">
                <a:solidFill>
                  <a:schemeClr val="tx1">
                    <a:lumMod val="75000"/>
                    <a:lumOff val="25000"/>
                  </a:schemeClr>
                </a:solidFill>
                <a:latin typeface="Times New Roman" panose="02020603050405020304" charset="0"/>
                <a:ea typeface="楷体" panose="02010609060101010101" charset="-122"/>
                <a:cs typeface="Times New Roman" panose="02020603050405020304" charset="0"/>
              </a:rPr>
              <a:t>Chinese</a:t>
            </a:r>
            <a:r>
              <a:rPr sz="2400" dirty="0">
                <a:solidFill>
                  <a:schemeClr val="tx1">
                    <a:lumMod val="75000"/>
                    <a:lumOff val="25000"/>
                  </a:schemeClr>
                </a:solidFill>
                <a:latin typeface="Times New Roman" panose="02020603050405020304" charset="0"/>
                <a:ea typeface="楷体" panose="02010609060101010101" charset="-122"/>
                <a:cs typeface="Times New Roman" panose="02020603050405020304" charset="0"/>
              </a:rPr>
              <a:t> in order to keep up with developments in China.</a:t>
            </a:r>
            <a:endParaRPr sz="2400" dirty="0">
              <a:solidFill>
                <a:schemeClr val="tx1">
                  <a:lumMod val="75000"/>
                  <a:lumOff val="25000"/>
                </a:schemeClr>
              </a:solidFill>
              <a:latin typeface="Times New Roman" panose="02020603050405020304" charset="0"/>
              <a:ea typeface="楷体" panose="02010609060101010101" charset="-122"/>
              <a:cs typeface="Times New Roman" panose="02020603050405020304" charset="0"/>
            </a:endParaRPr>
          </a:p>
          <a:p>
            <a:pPr algn="l">
              <a:lnSpc>
                <a:spcPct val="150000"/>
              </a:lnSpc>
            </a:pPr>
            <a:r>
              <a:rPr sz="2400" dirty="0">
                <a:solidFill>
                  <a:schemeClr val="tx1">
                    <a:lumMod val="75000"/>
                    <a:lumOff val="25000"/>
                  </a:schemeClr>
                </a:solidFill>
                <a:latin typeface="Times New Roman" panose="02020603050405020304" charset="0"/>
                <a:ea typeface="楷体" panose="02010609060101010101" charset="-122"/>
                <a:cs typeface="Times New Roman" panose="02020603050405020304" charset="0"/>
              </a:rPr>
              <a:t>China succeeded because its people had learned to put their country before themselves</a:t>
            </a:r>
            <a:r>
              <a:rPr lang="en-US" sz="2400" dirty="0">
                <a:solidFill>
                  <a:schemeClr val="tx1">
                    <a:lumMod val="75000"/>
                    <a:lumOff val="25000"/>
                  </a:schemeClr>
                </a:solidFill>
                <a:latin typeface="Times New Roman" panose="02020603050405020304" charset="0"/>
                <a:ea typeface="楷体" panose="02010609060101010101" charset="-122"/>
                <a:cs typeface="Times New Roman" panose="02020603050405020304" charset="0"/>
              </a:rPr>
              <a:t>. This marked a radical break with “Old China”.</a:t>
            </a:r>
            <a:endParaRPr lang="en-US" sz="2400" dirty="0">
              <a:solidFill>
                <a:schemeClr val="tx1">
                  <a:lumMod val="75000"/>
                  <a:lumOff val="25000"/>
                </a:schemeClr>
              </a:solidFill>
              <a:latin typeface="Times New Roman" panose="02020603050405020304" charset="0"/>
              <a:ea typeface="楷体" panose="02010609060101010101"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randomBar dir="vert"/>
      </p:transition>
    </mc:Choice>
    <mc:Fallback>
      <p:transition spd="slow">
        <p:randomBar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cstate="screen"/>
          <a:tile tx="-107950" ty="501650" sx="100000" sy="100000" flip="none" algn="ctr"/>
        </a:blipFill>
        <a:effectLst/>
      </p:bgPr>
    </p:bg>
    <p:spTree>
      <p:nvGrpSpPr>
        <p:cNvPr id="1" name=""/>
        <p:cNvGrpSpPr/>
        <p:nvPr/>
      </p:nvGrpSpPr>
      <p:grpSpPr>
        <a:xfrm>
          <a:off x="0" y="0"/>
          <a:ext cx="0" cy="0"/>
          <a:chOff x="0" y="0"/>
          <a:chExt cx="0" cy="0"/>
        </a:xfrm>
      </p:grpSpPr>
      <p:sp>
        <p:nvSpPr>
          <p:cNvPr id="2" name="矩形 1"/>
          <p:cNvSpPr/>
          <p:nvPr/>
        </p:nvSpPr>
        <p:spPr>
          <a:xfrm>
            <a:off x="0" y="3429000"/>
            <a:ext cx="12192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Script" panose="030B0504020000000003" pitchFamily="66" charset="0"/>
              <a:ea typeface="WenYue GuDianMingChaoTi (Non-Commercial Use)" pitchFamily="50" charset="-122"/>
              <a:sym typeface="Segoe Script" panose="030B0504020000000003" pitchFamily="66" charset="0"/>
            </a:endParaRPr>
          </a:p>
        </p:txBody>
      </p:sp>
      <p:cxnSp>
        <p:nvCxnSpPr>
          <p:cNvPr id="8" name="直接连接符 7"/>
          <p:cNvCxnSpPr/>
          <p:nvPr/>
        </p:nvCxnSpPr>
        <p:spPr>
          <a:xfrm>
            <a:off x="488950" y="4070350"/>
            <a:ext cx="0" cy="708025"/>
          </a:xfrm>
          <a:prstGeom prst="line">
            <a:avLst/>
          </a:prstGeom>
          <a:ln w="15875">
            <a:solidFill>
              <a:srgbClr val="ABB7A8"/>
            </a:solidFill>
          </a:ln>
        </p:spPr>
        <p:style>
          <a:lnRef idx="1">
            <a:schemeClr val="accent1"/>
          </a:lnRef>
          <a:fillRef idx="0">
            <a:schemeClr val="accent1"/>
          </a:fillRef>
          <a:effectRef idx="0">
            <a:schemeClr val="accent1"/>
          </a:effectRef>
          <a:fontRef idx="minor">
            <a:schemeClr val="tx1"/>
          </a:fontRef>
        </p:style>
      </p:cxnSp>
      <p:sp>
        <p:nvSpPr>
          <p:cNvPr id="26" name="íŝḻiḍè"/>
          <p:cNvSpPr txBox="1"/>
          <p:nvPr/>
        </p:nvSpPr>
        <p:spPr>
          <a:xfrm>
            <a:off x="924560" y="3822065"/>
            <a:ext cx="10157460" cy="2543810"/>
          </a:xfrm>
          <a:prstGeom prst="rect">
            <a:avLst/>
          </a:prstGeom>
          <a:solidFill>
            <a:schemeClr val="accent2">
              <a:lumMod val="20000"/>
              <a:lumOff val="80000"/>
            </a:schemeClr>
          </a:solidFill>
          <a:ln>
            <a:noFill/>
          </a:ln>
        </p:spPr>
        <p:txBody>
          <a:bodyPr wrap="square" lIns="91440" tIns="45720" rIns="91440" bIns="45720" anchor="b" anchorCtr="0"/>
          <a:p>
            <a:pPr marL="0" marR="0" lvl="0" indent="0" algn="l" defTabSz="913765" rtl="0" eaLnBrk="1" fontAlgn="auto" latinLnBrk="0" hangingPunct="1">
              <a:lnSpc>
                <a:spcPct val="100000"/>
              </a:lnSpc>
              <a:spcBef>
                <a:spcPts val="0"/>
              </a:spcBef>
              <a:spcAft>
                <a:spcPts val="0"/>
              </a:spcAft>
              <a:buClrTx/>
              <a:buSzPct val="25000"/>
              <a:buFontTx/>
              <a:buNone/>
              <a:defRPr/>
            </a:pPr>
            <a:r>
              <a:rPr kumimoji="0" lang="zh-CN" altLang="en-US" sz="2800" i="0" baseline="0" noProof="0" dirty="0">
                <a:ln>
                  <a:noFill/>
                </a:ln>
                <a:solidFill>
                  <a:schemeClr val="accent1"/>
                </a:solidFill>
                <a:effectLst/>
                <a:uLnTx/>
                <a:uFillTx/>
                <a:latin typeface="Times New Roman" panose="02020603050405020304" charset="0"/>
                <a:ea typeface="WenYue GuDianMingChaoTi (Non-Co" charset="0"/>
                <a:cs typeface="Times New Roman" panose="02020603050405020304" charset="0"/>
                <a:sym typeface="Segoe Script" panose="030B0504020000000003" pitchFamily="66" charset="0"/>
              </a:rPr>
              <a:t>China</a:t>
            </a:r>
            <a:r>
              <a:rPr kumimoji="0" lang="en-US" altLang="zh-CN" sz="2800" i="0" baseline="0" noProof="0" dirty="0">
                <a:ln>
                  <a:noFill/>
                </a:ln>
                <a:solidFill>
                  <a:schemeClr val="accent1"/>
                </a:solidFill>
                <a:effectLst/>
                <a:uLnTx/>
                <a:uFillTx/>
                <a:latin typeface="Times New Roman" panose="02020603050405020304" charset="0"/>
                <a:ea typeface="WenYue GuDianMingChaoTi (Non-Co" charset="0"/>
                <a:cs typeface="Times New Roman" panose="02020603050405020304" charset="0"/>
                <a:sym typeface="Segoe Script" panose="030B0504020000000003" pitchFamily="66" charset="0"/>
              </a:rPr>
              <a:t>’</a:t>
            </a:r>
            <a:r>
              <a:rPr kumimoji="0" lang="zh-CN" altLang="en-US" sz="2800" i="0" baseline="0" noProof="0" dirty="0">
                <a:ln>
                  <a:noFill/>
                </a:ln>
                <a:solidFill>
                  <a:schemeClr val="accent1"/>
                </a:solidFill>
                <a:effectLst/>
                <a:uLnTx/>
                <a:uFillTx/>
                <a:latin typeface="Times New Roman" panose="02020603050405020304" charset="0"/>
                <a:ea typeface="WenYue GuDianMingChaoTi (Non-Co" charset="0"/>
                <a:cs typeface="Times New Roman" panose="02020603050405020304" charset="0"/>
                <a:sym typeface="Segoe Script" panose="030B0504020000000003" pitchFamily="66" charset="0"/>
              </a:rPr>
              <a:t>s imagination of the future at the turn of the 20th century, a time when the country</a:t>
            </a:r>
            <a:r>
              <a:rPr kumimoji="0" lang="en-US" altLang="zh-CN" sz="2800" i="0" baseline="0" noProof="0" dirty="0">
                <a:ln>
                  <a:noFill/>
                </a:ln>
                <a:solidFill>
                  <a:schemeClr val="accent1"/>
                </a:solidFill>
                <a:effectLst/>
                <a:uLnTx/>
                <a:uFillTx/>
                <a:latin typeface="Times New Roman" panose="02020603050405020304" charset="0"/>
                <a:ea typeface="WenYue GuDianMingChaoTi (Non-Co" charset="0"/>
                <a:cs typeface="Times New Roman" panose="02020603050405020304" charset="0"/>
                <a:sym typeface="Segoe Script" panose="030B0504020000000003" pitchFamily="66" charset="0"/>
              </a:rPr>
              <a:t>’</a:t>
            </a:r>
            <a:r>
              <a:rPr kumimoji="0" lang="zh-CN" altLang="en-US" sz="2800" i="0" baseline="0" noProof="0" dirty="0">
                <a:ln>
                  <a:noFill/>
                </a:ln>
                <a:solidFill>
                  <a:schemeClr val="accent1"/>
                </a:solidFill>
                <a:effectLst/>
                <a:uLnTx/>
                <a:uFillTx/>
                <a:latin typeface="Times New Roman" panose="02020603050405020304" charset="0"/>
                <a:ea typeface="WenYue GuDianMingChaoTi (Non-Co" charset="0"/>
                <a:cs typeface="Times New Roman" panose="02020603050405020304" charset="0"/>
                <a:sym typeface="Segoe Script" panose="030B0504020000000003" pitchFamily="66" charset="0"/>
              </a:rPr>
              <a:t>s current socio-political reality was seen as being in many ways abominable, while the future was seen as a Utopian dreamland of possibility and hope.</a:t>
            </a:r>
            <a:endParaRPr kumimoji="0" lang="zh-CN" altLang="en-US" sz="2800" i="0" baseline="0" noProof="0" dirty="0">
              <a:ln>
                <a:noFill/>
              </a:ln>
              <a:solidFill>
                <a:schemeClr val="accent1"/>
              </a:solidFill>
              <a:effectLst/>
              <a:uLnTx/>
              <a:uFillTx/>
              <a:latin typeface="Times New Roman" panose="02020603050405020304" charset="0"/>
              <a:ea typeface="WenYue GuDianMingChaoTi (Non-Co" charset="0"/>
              <a:cs typeface="Times New Roman" panose="02020603050405020304" charset="0"/>
              <a:sym typeface="Segoe Script" panose="030B0504020000000003" pitchFamily="66" charset="0"/>
            </a:endParaRPr>
          </a:p>
          <a:p>
            <a:pPr marL="0" marR="0" lvl="0" indent="0" algn="l" defTabSz="913765" rtl="0" eaLnBrk="1" fontAlgn="auto" latinLnBrk="0" hangingPunct="1">
              <a:lnSpc>
                <a:spcPct val="100000"/>
              </a:lnSpc>
              <a:spcBef>
                <a:spcPts val="0"/>
              </a:spcBef>
              <a:spcAft>
                <a:spcPts val="0"/>
              </a:spcAft>
              <a:buClrTx/>
              <a:buSzPct val="25000"/>
              <a:buFontTx/>
              <a:buNone/>
              <a:defRPr/>
            </a:pPr>
            <a:endParaRPr kumimoji="0" lang="zh-CN" altLang="en-US" sz="2800" i="0" baseline="0" noProof="0" dirty="0">
              <a:ln>
                <a:noFill/>
              </a:ln>
              <a:solidFill>
                <a:schemeClr val="accent1"/>
              </a:solidFill>
              <a:effectLst/>
              <a:uLnTx/>
              <a:uFillTx/>
              <a:latin typeface="Times New Roman" panose="02020603050405020304" charset="0"/>
              <a:ea typeface="WenYue GuDianMingChaoTi (Non-Co" charset="0"/>
              <a:cs typeface="Times New Roman" panose="02020603050405020304" charset="0"/>
              <a:sym typeface="Segoe Script" panose="030B0504020000000003"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1000">
        <p:randomBar dir="vert"/>
      </p:transition>
    </mc:Choice>
    <mc:Fallback>
      <p:transition spd="slow">
        <p:randomBar dir="vert"/>
      </p:transition>
    </mc:Fallback>
  </mc:AlternateContent>
  <p:timing>
    <p:tnLst>
      <p:par>
        <p:cTn id="1" dur="indefinite" restart="never" nodeType="tmRoot"/>
      </p:par>
    </p:tnLst>
  </p:timing>
</p:sld>
</file>

<file path=ppt/tags/tag1.xml><?xml version="1.0" encoding="utf-8"?>
<p:tagLst xmlns:p="http://schemas.openxmlformats.org/presentationml/2006/main">
  <p:tag name="MH" val="20170721170040"/>
  <p:tag name="MH_LIBRARY" val="CONTENTS"/>
  <p:tag name="MH_TYPE" val="TITLE"/>
  <p:tag name="ID" val="626775"/>
  <p:tag name="MH_ORDER" val="NUMBER"/>
</p:tagLst>
</file>

<file path=ppt/tags/tag2.xml><?xml version="1.0" encoding="utf-8"?>
<p:tagLst xmlns:p="http://schemas.openxmlformats.org/presentationml/2006/main">
  <p:tag name="ISLIDE.DIAGRAM" val="3fdc3662-f61f-400f-8563-668b0d0493e3"/>
</p:tagLst>
</file>

<file path=ppt/tags/tag3.xml><?xml version="1.0" encoding="utf-8"?>
<p:tagLst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6E4E4"/>
      </a:lt2>
      <a:accent1>
        <a:srgbClr val="90AA63"/>
      </a:accent1>
      <a:accent2>
        <a:srgbClr val="8DA94A"/>
      </a:accent2>
      <a:accent3>
        <a:srgbClr val="1F8EA9"/>
      </a:accent3>
      <a:accent4>
        <a:srgbClr val="278CA5"/>
      </a:accent4>
      <a:accent5>
        <a:srgbClr val="397285"/>
      </a:accent5>
      <a:accent6>
        <a:srgbClr val="6495A5"/>
      </a:accent6>
      <a:hlink>
        <a:srgbClr val="2B2B2B"/>
      </a:hlink>
      <a:folHlink>
        <a:srgbClr val="2B2B2B"/>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6E4E4"/>
    </a:lt2>
    <a:accent1>
      <a:srgbClr val="90AA63"/>
    </a:accent1>
    <a:accent2>
      <a:srgbClr val="8DA94A"/>
    </a:accent2>
    <a:accent3>
      <a:srgbClr val="1F8EA9"/>
    </a:accent3>
    <a:accent4>
      <a:srgbClr val="278CA5"/>
    </a:accent4>
    <a:accent5>
      <a:srgbClr val="397285"/>
    </a:accent5>
    <a:accent6>
      <a:srgbClr val="6495A5"/>
    </a:accent6>
    <a:hlink>
      <a:srgbClr val="2B2B2B"/>
    </a:hlink>
    <a:folHlink>
      <a:srgbClr val="2B2B2B"/>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6E4E4"/>
    </a:lt2>
    <a:accent1>
      <a:srgbClr val="90AA63"/>
    </a:accent1>
    <a:accent2>
      <a:srgbClr val="8DA94A"/>
    </a:accent2>
    <a:accent3>
      <a:srgbClr val="1F8EA9"/>
    </a:accent3>
    <a:accent4>
      <a:srgbClr val="278CA5"/>
    </a:accent4>
    <a:accent5>
      <a:srgbClr val="397285"/>
    </a:accent5>
    <a:accent6>
      <a:srgbClr val="6495A5"/>
    </a:accent6>
    <a:hlink>
      <a:srgbClr val="2B2B2B"/>
    </a:hlink>
    <a:folHlink>
      <a:srgbClr val="2B2B2B"/>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6E4E4"/>
    </a:lt2>
    <a:accent1>
      <a:srgbClr val="90AA63"/>
    </a:accent1>
    <a:accent2>
      <a:srgbClr val="8DA94A"/>
    </a:accent2>
    <a:accent3>
      <a:srgbClr val="1F8EA9"/>
    </a:accent3>
    <a:accent4>
      <a:srgbClr val="278CA5"/>
    </a:accent4>
    <a:accent5>
      <a:srgbClr val="397285"/>
    </a:accent5>
    <a:accent6>
      <a:srgbClr val="6495A5"/>
    </a:accent6>
    <a:hlink>
      <a:srgbClr val="2B2B2B"/>
    </a:hlink>
    <a:folHlink>
      <a:srgbClr val="2B2B2B"/>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6E4E4"/>
    </a:lt2>
    <a:accent1>
      <a:srgbClr val="90AA63"/>
    </a:accent1>
    <a:accent2>
      <a:srgbClr val="8DA94A"/>
    </a:accent2>
    <a:accent3>
      <a:srgbClr val="1F8EA9"/>
    </a:accent3>
    <a:accent4>
      <a:srgbClr val="278CA5"/>
    </a:accent4>
    <a:accent5>
      <a:srgbClr val="397285"/>
    </a:accent5>
    <a:accent6>
      <a:srgbClr val="6495A5"/>
    </a:accent6>
    <a:hlink>
      <a:srgbClr val="2B2B2B"/>
    </a:hlink>
    <a:folHlink>
      <a:srgbClr val="2B2B2B"/>
    </a:folHlink>
  </a:clr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6E4E4"/>
    </a:lt2>
    <a:accent1>
      <a:srgbClr val="90AA63"/>
    </a:accent1>
    <a:accent2>
      <a:srgbClr val="8DA94A"/>
    </a:accent2>
    <a:accent3>
      <a:srgbClr val="1F8EA9"/>
    </a:accent3>
    <a:accent4>
      <a:srgbClr val="278CA5"/>
    </a:accent4>
    <a:accent5>
      <a:srgbClr val="397285"/>
    </a:accent5>
    <a:accent6>
      <a:srgbClr val="6495A5"/>
    </a:accent6>
    <a:hlink>
      <a:srgbClr val="2B2B2B"/>
    </a:hlink>
    <a:folHlink>
      <a:srgbClr val="2B2B2B"/>
    </a:folHlink>
  </a:clrScheme>
</a:themeOverride>
</file>

<file path=ppt/theme/themeOverride6.xml><?xml version="1.0" encoding="utf-8"?>
<a:themeOverride xmlns:a="http://schemas.openxmlformats.org/drawingml/2006/main">
  <a:clrScheme name="Office">
    <a:dk1>
      <a:srgbClr val="000000"/>
    </a:dk1>
    <a:lt1>
      <a:srgbClr val="FFFFFF"/>
    </a:lt1>
    <a:dk2>
      <a:srgbClr val="44546A"/>
    </a:dk2>
    <a:lt2>
      <a:srgbClr val="E6E4E4"/>
    </a:lt2>
    <a:accent1>
      <a:srgbClr val="90AA63"/>
    </a:accent1>
    <a:accent2>
      <a:srgbClr val="8DA94A"/>
    </a:accent2>
    <a:accent3>
      <a:srgbClr val="1F8EA9"/>
    </a:accent3>
    <a:accent4>
      <a:srgbClr val="278CA5"/>
    </a:accent4>
    <a:accent5>
      <a:srgbClr val="397285"/>
    </a:accent5>
    <a:accent6>
      <a:srgbClr val="6495A5"/>
    </a:accent6>
    <a:hlink>
      <a:srgbClr val="2B2B2B"/>
    </a:hlink>
    <a:folHlink>
      <a:srgbClr val="2B2B2B"/>
    </a:folHlink>
  </a:clrScheme>
</a:themeOverride>
</file>

<file path=docProps/app.xml><?xml version="1.0" encoding="utf-8"?>
<Properties xmlns="http://schemas.openxmlformats.org/officeDocument/2006/extended-properties" xmlns:vt="http://schemas.openxmlformats.org/officeDocument/2006/docPropsVTypes">
  <TotalTime>0</TotalTime>
  <Words>5344</Words>
  <Application>WPS 演示</Application>
  <PresentationFormat>宽屏</PresentationFormat>
  <Paragraphs>91</Paragraphs>
  <Slides>14</Slides>
  <Notes>24</Notes>
  <HiddenSlides>0</HiddenSlides>
  <MMClips>1</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14</vt:i4>
      </vt:variant>
    </vt:vector>
  </HeadingPairs>
  <TitlesOfParts>
    <vt:vector size="34" baseType="lpstr">
      <vt:lpstr>Arial</vt:lpstr>
      <vt:lpstr>宋体</vt:lpstr>
      <vt:lpstr>Wingdings</vt:lpstr>
      <vt:lpstr>微软雅黑</vt:lpstr>
      <vt:lpstr>Tempus Sans ITC</vt:lpstr>
      <vt:lpstr>WenYue GuDianMingChaoTi (Non-Commercial Use)</vt:lpstr>
      <vt:lpstr>Segoe Print</vt:lpstr>
      <vt:lpstr>楷体</vt:lpstr>
      <vt:lpstr>Times New Roman</vt:lpstr>
      <vt:lpstr>文悦古典明朝体 (非商业使用) W5</vt:lpstr>
      <vt:lpstr>华文细黑</vt:lpstr>
      <vt:lpstr>Arial Narrow</vt:lpstr>
      <vt:lpstr>Segoe Script</vt:lpstr>
      <vt:lpstr>Script MT Bold</vt:lpstr>
      <vt:lpstr>WenYue GuDianMingChaoTi (Non-Co</vt:lpstr>
      <vt:lpstr>Arial Unicode MS</vt:lpstr>
      <vt:lpstr>等线</vt:lpstr>
      <vt:lpstr>等线 Light</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雷锋PPT网www.lfppt.com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雷锋PPT网www.lfppt.com</dc:title>
  <dc:creator>雷锋PPT网www.lfppt.com</dc:creator>
  <cp:lastModifiedBy>Sharon</cp:lastModifiedBy>
  <cp:revision>40</cp:revision>
  <dcterms:created xsi:type="dcterms:W3CDTF">2018-06-24T11:23:00Z</dcterms:created>
  <dcterms:modified xsi:type="dcterms:W3CDTF">2022-03-31T06:41:57Z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1CEF2920DDCF470CAEDD87C4093D95FB</vt:lpwstr>
  </property>
  <property fmtid="{D5CDD505-2E9C-101B-9397-08002B2CF9AE}" pid="3" name="KSOProductBuildVer">
    <vt:lpwstr>2052-11.1.0.11365</vt:lpwstr>
  </property>
</Properties>
</file>