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</a:p>
        </p:txBody>
      </p:sp>
      <p:sp>
        <p:nvSpPr>
          <p:cNvPr id="1486" name="Shape 1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959927" y="524656"/>
            <a:ext cx="6633814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pic" idx="2"/>
          </p:nvPr>
        </p:nvSpPr>
        <p:spPr>
          <a:xfrm>
            <a:off x="5624368" y="1093788"/>
            <a:ext cx="3519632" cy="3519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6" name="Shape 16"/>
          <p:cNvSpPr>
            <a:spLocks noGrp="1"/>
          </p:cNvSpPr>
          <p:nvPr>
            <p:ph type="pic" idx="3"/>
          </p:nvPr>
        </p:nvSpPr>
        <p:spPr>
          <a:xfrm>
            <a:off x="9448833" y="2773345"/>
            <a:ext cx="1840075" cy="184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pic" idx="2"/>
          </p:nvPr>
        </p:nvSpPr>
        <p:spPr>
          <a:xfrm>
            <a:off x="1257300" y="990600"/>
            <a:ext cx="4838700" cy="483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612804" y="524656"/>
            <a:ext cx="10980937" cy="2904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8" name="Shape 28"/>
          <p:cNvSpPr>
            <a:spLocks noGrp="1"/>
          </p:cNvSpPr>
          <p:nvPr>
            <p:ph type="pic" idx="2"/>
          </p:nvPr>
        </p:nvSpPr>
        <p:spPr>
          <a:xfrm>
            <a:off x="612805" y="3429000"/>
            <a:ext cx="10980936" cy="29028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12804" y="524656"/>
            <a:ext cx="10980937" cy="580722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8206740" y="991774"/>
            <a:ext cx="2971800" cy="494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5" name="Shape 65"/>
          <p:cNvSpPr>
            <a:spLocks noGrp="1"/>
          </p:cNvSpPr>
          <p:nvPr>
            <p:ph type="pic" idx="3"/>
          </p:nvPr>
        </p:nvSpPr>
        <p:spPr>
          <a:xfrm>
            <a:off x="5623560" y="991774"/>
            <a:ext cx="2506980" cy="24257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" name="Shape 66"/>
          <p:cNvSpPr>
            <a:spLocks noGrp="1"/>
          </p:cNvSpPr>
          <p:nvPr>
            <p:ph type="pic" idx="4"/>
          </p:nvPr>
        </p:nvSpPr>
        <p:spPr>
          <a:xfrm>
            <a:off x="5623560" y="3507548"/>
            <a:ext cx="2506980" cy="24257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62.xml"/><Relationship Id="rId22" Type="http://schemas.openxmlformats.org/officeDocument/2006/relationships/tags" Target="../tags/tag61.xml"/><Relationship Id="rId21" Type="http://schemas.openxmlformats.org/officeDocument/2006/relationships/tags" Target="../tags/tag60.xml"/><Relationship Id="rId20" Type="http://schemas.openxmlformats.org/officeDocument/2006/relationships/tags" Target="../tags/tag5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644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5655" y="241300"/>
            <a:ext cx="2305685" cy="6374130"/>
          </a:xfrm>
          <a:prstGeom prst="rect">
            <a:avLst/>
          </a:prstGeom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122670" y="2668270"/>
            <a:ext cx="4605020" cy="1521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</a:rPr>
              <a:t>Facial Make-up: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3200">
                <a:solidFill>
                  <a:schemeClr val="accent1">
                    <a:lumMod val="50000"/>
                  </a:schemeClr>
                </a:solidFill>
              </a:rPr>
              <a:t>Cosmestics, Traditional Chinese Make-up</a:t>
            </a:r>
            <a:endParaRPr lang="en-US" altLang="zh-CN" sz="32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 descr="OIP-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618490"/>
            <a:ext cx="4208145" cy="562038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500742" y="337457"/>
            <a:ext cx="11190515" cy="61830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7F7F7F"/>
              </a:solidFill>
              <a:latin typeface="HYShuSongErJ" panose="02010600000101010101" pitchFamily="2" charset="-122"/>
              <a:ea typeface="HYShuSongErJ" panose="02010600000101010101" pitchFamily="2" charset="-122"/>
              <a:sym typeface="Arial" panose="020B0604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 flipH="1">
            <a:off x="2620010" y="2981325"/>
            <a:ext cx="3403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spc="600" dirty="0">
                <a:latin typeface="Segoe Print" panose="02000600000000000000" charset="0"/>
                <a:ea typeface="HYShuSongErJ" panose="02010600000101010101" pitchFamily="2" charset="-122"/>
                <a:cs typeface="Segoe Print" panose="02000600000000000000" charset="0"/>
              </a:rPr>
              <a:t>Introduction </a:t>
            </a:r>
            <a:endParaRPr kumimoji="1" lang="zh-CN" altLang="en-US" sz="2400" spc="600" dirty="0">
              <a:solidFill>
                <a:srgbClr val="000000"/>
              </a:solidFill>
              <a:latin typeface="Segoe Print" panose="02000600000000000000" charset="0"/>
              <a:ea typeface="HYShuSongErJ" panose="02010600000101010101" pitchFamily="2" charset="-122"/>
              <a:cs typeface="Segoe Print" panose="02000600000000000000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>
            <a:off x="7861300" y="2981325"/>
            <a:ext cx="2673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spc="600" dirty="0">
                <a:solidFill>
                  <a:srgbClr val="000000"/>
                </a:solidFill>
                <a:latin typeface="Segoe Print" panose="02000600000000000000" charset="0"/>
                <a:ea typeface="HYShuSongErJ" panose="02010600000101010101" pitchFamily="2" charset="-122"/>
                <a:cs typeface="Segoe Print" panose="02000600000000000000" charset="0"/>
              </a:rPr>
              <a:t>Cosmestics</a:t>
            </a:r>
            <a:endParaRPr kumimoji="1" lang="en-US" altLang="zh-CN" sz="2400" spc="600" dirty="0">
              <a:solidFill>
                <a:srgbClr val="000000"/>
              </a:solidFill>
              <a:latin typeface="Segoe Print" panose="02000600000000000000" charset="0"/>
              <a:ea typeface="HYShuSongErJ" panose="02010600000101010101" pitchFamily="2" charset="-122"/>
              <a:cs typeface="Segoe Print" panose="020006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 flipH="1">
            <a:off x="2595245" y="4516755"/>
            <a:ext cx="38131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400" spc="600" dirty="0">
                <a:solidFill>
                  <a:srgbClr val="000000"/>
                </a:solidFill>
                <a:latin typeface="Segoe Print" panose="02000600000000000000" charset="0"/>
                <a:ea typeface="HYShuSongErJ" panose="02010600000101010101" pitchFamily="2" charset="-122"/>
                <a:cs typeface="Segoe Print" panose="02000600000000000000" charset="0"/>
              </a:rPr>
              <a:t>Various types of Makeup in Tang dynasty</a:t>
            </a:r>
            <a:endParaRPr kumimoji="1" lang="en-US" altLang="zh-CN" sz="2400" spc="600" dirty="0">
              <a:solidFill>
                <a:srgbClr val="000000"/>
              </a:solidFill>
              <a:latin typeface="Segoe Print" panose="02000600000000000000" charset="0"/>
              <a:ea typeface="HYShuSongErJ" panose="02010600000101010101" pitchFamily="2" charset="-122"/>
              <a:cs typeface="Segoe Print" panose="02000600000000000000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7861300" y="4810760"/>
            <a:ext cx="2917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400" spc="600" dirty="0">
                <a:solidFill>
                  <a:srgbClr val="000000"/>
                </a:solidFill>
                <a:latin typeface="Segoe Print" panose="02000600000000000000" charset="0"/>
                <a:ea typeface="HYShuSongErJ" panose="02010600000101010101" pitchFamily="2" charset="-122"/>
                <a:cs typeface="Segoe Print" panose="02000600000000000000" charset="0"/>
              </a:rPr>
              <a:t>Conclusion</a:t>
            </a:r>
            <a:endParaRPr kumimoji="1" lang="en-US" altLang="zh-CN" sz="2400" spc="600" dirty="0">
              <a:solidFill>
                <a:srgbClr val="000000"/>
              </a:solidFill>
              <a:latin typeface="Segoe Print" panose="02000600000000000000" charset="0"/>
              <a:ea typeface="HYShuSongErJ" panose="02010600000101010101" pitchFamily="2" charset="-122"/>
              <a:cs typeface="Segoe Print" panose="02000600000000000000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8216" y="314955"/>
            <a:ext cx="939354" cy="206035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8" y="2657982"/>
            <a:ext cx="1062832" cy="108338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70" y="2657982"/>
            <a:ext cx="1062832" cy="108338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18" y="4517064"/>
            <a:ext cx="1062832" cy="108338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70" y="4517064"/>
            <a:ext cx="1062832" cy="1083385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5269718" y="1052881"/>
            <a:ext cx="1776095" cy="5835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latin typeface="HYShuSongErJ" panose="02010600000101010101" pitchFamily="2" charset="-122"/>
                <a:ea typeface="HYShuSongErJ" panose="02010600000101010101" pitchFamily="2" charset="-122"/>
              </a:rPr>
              <a:t>Contents</a:t>
            </a:r>
            <a:endParaRPr kumimoji="1" lang="en-US" altLang="zh-CN" sz="3200" dirty="0">
              <a:latin typeface="HYShuSongErJ" panose="02010600000101010101" pitchFamily="2" charset="-122"/>
              <a:ea typeface="HYShuSongErJ" panose="0201060000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711704" y="2858178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HYShuSongErJ" panose="02010600000101010101" pitchFamily="2" charset="-122"/>
                <a:ea typeface="HYShuSongErJ" panose="02010600000101010101" pitchFamily="2" charset="-122"/>
              </a:rPr>
              <a:t>①</a:t>
            </a:r>
            <a:endParaRPr kumimoji="1" lang="zh-CN" altLang="en-US" sz="3200" dirty="0">
              <a:latin typeface="HYShuSongErJ" panose="02010600000101010101" pitchFamily="2" charset="-122"/>
              <a:ea typeface="HYShuSongErJ" panose="0201060000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05212" y="2845818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HYShuSongErJ" panose="02010600000101010101" pitchFamily="2" charset="-122"/>
                <a:ea typeface="HYShuSongErJ" panose="02010600000101010101" pitchFamily="2" charset="-122"/>
              </a:rPr>
              <a:t>②</a:t>
            </a:r>
            <a:endParaRPr kumimoji="1" lang="zh-CN" altLang="en-US" sz="3200" dirty="0">
              <a:latin typeface="HYShuSongErJ" panose="02010600000101010101" pitchFamily="2" charset="-122"/>
              <a:ea typeface="HYShuSongErJ" panose="0201060000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905212" y="4763176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HYShuSongErJ" panose="02010600000101010101" pitchFamily="2" charset="-122"/>
                <a:ea typeface="HYShuSongErJ" panose="02010600000101010101" pitchFamily="2" charset="-122"/>
              </a:rPr>
              <a:t>④</a:t>
            </a:r>
            <a:endParaRPr kumimoji="1" lang="zh-CN" altLang="en-US" sz="3200" dirty="0">
              <a:latin typeface="HYShuSongErJ" panose="02010600000101010101" pitchFamily="2" charset="-122"/>
              <a:ea typeface="HYShuSongErJ" panose="0201060000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37251" y="470835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>
                <a:latin typeface="HYShuSongErJ" panose="02010600000101010101" pitchFamily="2" charset="-122"/>
                <a:ea typeface="HYShuSongErJ" panose="02010600000101010101" pitchFamily="2" charset="-122"/>
              </a:rPr>
              <a:t>③</a:t>
            </a:r>
            <a:endParaRPr kumimoji="1" lang="zh-CN" altLang="en-US" sz="3200" dirty="0">
              <a:latin typeface="HYShuSongErJ" panose="02010600000101010101" pitchFamily="2" charset="-122"/>
              <a:ea typeface="HYShuSongErJ" panose="02010600000101010101" pitchFamily="2" charset="-122"/>
            </a:endParaRPr>
          </a:p>
        </p:txBody>
      </p:sp>
      <p:sp>
        <p:nvSpPr>
          <p:cNvPr id="58" name="Rectangle 1" descr="Slide Number Placeholder 5"/>
          <p:cNvSpPr/>
          <p:nvPr/>
        </p:nvSpPr>
        <p:spPr bwMode="auto">
          <a:xfrm>
            <a:off x="11437181" y="549810"/>
            <a:ext cx="212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0960" tIns="60960" rIns="60960" bIns="60960" anchor="ctr">
            <a:spAutoFit/>
          </a:bodyPr>
          <a:lstStyle/>
          <a:p>
            <a:pPr algn="ctr"/>
            <a:fld id="{4A19253D-CB6C-664E-8CB8-B65F5E63311B}" type="slidenum">
              <a:rPr lang="zh-CN" altLang="zh-CN">
                <a:solidFill>
                  <a:srgbClr val="C6A46F"/>
                </a:solidFill>
                <a:latin typeface="HYShuSongErJ" panose="02010600000101010101" pitchFamily="2" charset="-122"/>
                <a:ea typeface="HYShuSongErJ" panose="02010600000101010101" pitchFamily="2" charset="-122"/>
                <a:cs typeface="Source Sans Pro Bold" panose="020B0703030403020204" pitchFamily="34" charset="0"/>
                <a:sym typeface="Source Sans Pro Bold" panose="020B0703030403020204" pitchFamily="34" charset="0"/>
              </a:rPr>
            </a:fld>
            <a:endParaRPr lang="zh-CN" altLang="zh-CN" dirty="0">
              <a:solidFill>
                <a:srgbClr val="C6A46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Source Sans Pro Bold" panose="020B0703030403020204" pitchFamily="34" charset="0"/>
              <a:sym typeface="Source Sans Pro Bold" panose="020B07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42555" y="771792"/>
            <a:ext cx="1495338" cy="4173038"/>
          </a:xfrm>
          <a:prstGeom prst="rect">
            <a:avLst/>
          </a:prstGeom>
        </p:spPr>
      </p:pic>
      <p:sp>
        <p:nvSpPr>
          <p:cNvPr id="58" name="Rectangle 1" descr="Slide Number Placeholder 5"/>
          <p:cNvSpPr/>
          <p:nvPr/>
        </p:nvSpPr>
        <p:spPr bwMode="auto">
          <a:xfrm>
            <a:off x="11437181" y="549810"/>
            <a:ext cx="212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0960" tIns="60960" rIns="60960" bIns="60960" anchor="ctr">
            <a:spAutoFit/>
          </a:bodyPr>
          <a:lstStyle/>
          <a:p>
            <a:pPr algn="ctr"/>
            <a:fld id="{4A19253D-CB6C-664E-8CB8-B65F5E63311B}" type="slidenum">
              <a:rPr lang="zh-CN" altLang="zh-CN">
                <a:solidFill>
                  <a:srgbClr val="C6A46F"/>
                </a:solidFill>
                <a:latin typeface="HYShuSongErJ" panose="02010600000101010101" pitchFamily="2" charset="-122"/>
                <a:ea typeface="HYShuSongErJ" panose="02010600000101010101" pitchFamily="2" charset="-122"/>
                <a:cs typeface="Source Sans Pro Bold" panose="020B0703030403020204" pitchFamily="34" charset="0"/>
                <a:sym typeface="Source Sans Pro Bold" panose="020B0703030403020204" pitchFamily="34" charset="0"/>
              </a:rPr>
            </a:fld>
            <a:endParaRPr lang="zh-CN" altLang="zh-CN" dirty="0">
              <a:solidFill>
                <a:srgbClr val="C6A46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Source Sans Pro Bold" panose="020B0703030403020204" pitchFamily="34" charset="0"/>
              <a:sym typeface="Source Sans Pro Bold" panose="020B0703030403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61865" y="2536190"/>
            <a:ext cx="3375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ea typeface="宋体" panose="02010600030101010101" pitchFamily="2" charset="-122"/>
                <a:cs typeface="Segoe Print" panose="02000600000000000000" charset="0"/>
              </a:rPr>
              <a:t>Introduction</a:t>
            </a:r>
            <a:endParaRPr lang="en-US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egoe Print" panose="02000600000000000000" charset="0"/>
              <a:ea typeface="宋体" panose="02010600030101010101" pitchFamily="2" charset="-122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8" name="Rectangle 1" descr="Slide Number Placeholder 5"/>
          <p:cNvSpPr/>
          <p:nvPr/>
        </p:nvSpPr>
        <p:spPr bwMode="auto">
          <a:xfrm>
            <a:off x="11437181" y="549810"/>
            <a:ext cx="212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0960" tIns="60960" rIns="60960" bIns="60960" anchor="ctr">
            <a:spAutoFit/>
          </a:bodyPr>
          <a:lstStyle/>
          <a:p>
            <a:pPr algn="ctr"/>
            <a:fld id="{4A19253D-CB6C-664E-8CB8-B65F5E63311B}" type="slidenum">
              <a:rPr lang="zh-CN" altLang="zh-CN">
                <a:solidFill>
                  <a:srgbClr val="C6A46F"/>
                </a:solidFill>
                <a:latin typeface="HYShuSongErJ" panose="02010600000101010101" pitchFamily="2" charset="-122"/>
                <a:ea typeface="HYShuSongErJ" panose="02010600000101010101" pitchFamily="2" charset="-122"/>
                <a:cs typeface="Source Sans Pro Bold" panose="020B0703030403020204" pitchFamily="34" charset="0"/>
                <a:sym typeface="Source Sans Pro Bold" panose="020B0703030403020204" pitchFamily="34" charset="0"/>
              </a:rPr>
            </a:fld>
            <a:endParaRPr lang="zh-CN" altLang="zh-CN" dirty="0">
              <a:solidFill>
                <a:srgbClr val="C6A46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Source Sans Pro Bold" panose="020B0703030403020204" pitchFamily="34" charset="0"/>
              <a:sym typeface="Source Sans Pro Bold" panose="020B0703030403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89397" y="-172887"/>
            <a:ext cx="605456" cy="1867066"/>
          </a:xfrm>
          <a:prstGeom prst="rect">
            <a:avLst/>
          </a:prstGeom>
        </p:spPr>
      </p:pic>
      <p:sp>
        <p:nvSpPr>
          <p:cNvPr id="22" name="Shape 231"/>
          <p:cNvSpPr txBox="1"/>
          <p:nvPr/>
        </p:nvSpPr>
        <p:spPr>
          <a:xfrm>
            <a:off x="1035407" y="1156221"/>
            <a:ext cx="186706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ID" sz="2000" spc="300" dirty="0">
              <a:solidFill>
                <a:srgbClr val="3F3F3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458470" y="1156335"/>
            <a:ext cx="2899410" cy="528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Comestics + Tools</a:t>
            </a:r>
            <a:endParaRPr lang="en-US" altLang="zh-CN" sz="28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466465" y="1318260"/>
            <a:ext cx="70993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68165" y="970280"/>
            <a:ext cx="7512050" cy="1547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the human face, features and other parts of the rendering（渲染）, painting（描绘）, finishing（整理)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46905" y="2015490"/>
            <a:ext cx="1866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8188325" y="2599690"/>
            <a:ext cx="334645" cy="4292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105150" y="3122930"/>
            <a:ext cx="2859405" cy="706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enhance the three-dimensional impression</a:t>
            </a:r>
            <a:endParaRPr lang="zh-CN" altLang="en-US" sz="2000"/>
          </a:p>
        </p:txBody>
      </p:sp>
      <p:sp>
        <p:nvSpPr>
          <p:cNvPr id="16" name="文本框 15"/>
          <p:cNvSpPr txBox="1"/>
          <p:nvPr/>
        </p:nvSpPr>
        <p:spPr>
          <a:xfrm>
            <a:off x="6164580" y="3085465"/>
            <a:ext cx="2023745" cy="792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p>
            <a:r>
              <a:rPr lang="zh-CN" altLang="en-US" sz="2000"/>
              <a:t>adjust the shape and color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8522970" y="3122930"/>
            <a:ext cx="1307465" cy="706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cover up defects</a:t>
            </a:r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10165080" y="3122930"/>
            <a:ext cx="1485900" cy="7067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express great spirit</a:t>
            </a:r>
            <a:endParaRPr lang="zh-CN" altLang="en-US" sz="2000"/>
          </a:p>
        </p:txBody>
      </p:sp>
      <p:sp>
        <p:nvSpPr>
          <p:cNvPr id="24" name="下箭头 23"/>
          <p:cNvSpPr/>
          <p:nvPr/>
        </p:nvSpPr>
        <p:spPr>
          <a:xfrm>
            <a:off x="8188325" y="4004310"/>
            <a:ext cx="252730" cy="506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667500" y="4641215"/>
            <a:ext cx="3497580" cy="119888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5"/>
                </a:solidFill>
              </a:rPr>
              <a:t>achieve the purpose of beautifying the visual perception</a:t>
            </a:r>
            <a:endParaRPr lang="zh-CN" altLang="en-US" sz="2400">
              <a:solidFill>
                <a:schemeClr val="accent5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4530" y="549910"/>
            <a:ext cx="1414780" cy="431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Segoe Print" panose="02000600000000000000" charset="0"/>
                <a:cs typeface="Segoe Print" panose="02000600000000000000" charset="0"/>
                <a:sym typeface="+mn-ea"/>
              </a:rPr>
              <a:t>Makeup</a:t>
            </a:r>
            <a:endParaRPr lang="en-US" altLang="zh-CN" sz="2400"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zh-CN" sz="240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563245" y="4004310"/>
            <a:ext cx="2794635" cy="2195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4" grpId="0" bldLvl="0" animBg="1"/>
      <p:bldP spid="4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20" grpId="0" bldLvl="0" animBg="1"/>
      <p:bldP spid="20" grpId="1" animBg="1"/>
      <p:bldP spid="25" grpId="0" bldLvl="0" animBg="1"/>
      <p:bldP spid="25" grpId="1" animBg="1"/>
      <p:bldP spid="24" grpId="0" bldLvl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95" name="Shape 295"/>
          <p:cNvSpPr txBox="1"/>
          <p:nvPr/>
        </p:nvSpPr>
        <p:spPr>
          <a:xfrm>
            <a:off x="5549729" y="1557916"/>
            <a:ext cx="5423071" cy="1314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50" dirty="0">
                <a:solidFill>
                  <a:srgbClr val="7F7F7F"/>
                </a:solidFill>
                <a:latin typeface="HYShuSongErJ" panose="02010600000101010101" pitchFamily="2" charset="-122"/>
                <a:ea typeface="HYShuSongErJ" panose="02010600000101010101" pitchFamily="2" charset="-122"/>
                <a:cs typeface="Roboto" panose="02000000000000000000"/>
                <a:sym typeface="Roboto" panose="02000000000000000000"/>
              </a:rPr>
              <a:t>。</a:t>
            </a:r>
            <a:endParaRPr lang="en-ID" sz="1050" dirty="0">
              <a:solidFill>
                <a:srgbClr val="7F7F7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6" name="Rectangle 1" descr="Slide Number Placeholder 5"/>
          <p:cNvSpPr/>
          <p:nvPr/>
        </p:nvSpPr>
        <p:spPr bwMode="auto">
          <a:xfrm>
            <a:off x="11437181" y="549810"/>
            <a:ext cx="212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0960" tIns="60960" rIns="60960" bIns="60960" anchor="ctr">
            <a:spAutoFit/>
          </a:bodyPr>
          <a:lstStyle/>
          <a:p>
            <a:pPr algn="ctr"/>
            <a:fld id="{4A19253D-CB6C-664E-8CB8-B65F5E63311B}" type="slidenum">
              <a:rPr lang="zh-CN" altLang="zh-CN">
                <a:solidFill>
                  <a:srgbClr val="C6A46F"/>
                </a:solidFill>
                <a:latin typeface="HYShuSongErJ" panose="02010600000101010101" pitchFamily="2" charset="-122"/>
                <a:ea typeface="HYShuSongErJ" panose="02010600000101010101" pitchFamily="2" charset="-122"/>
                <a:cs typeface="Source Sans Pro Bold" panose="020B0703030403020204" pitchFamily="34" charset="0"/>
                <a:sym typeface="Source Sans Pro Bold" panose="020B0703030403020204" pitchFamily="34" charset="0"/>
              </a:rPr>
            </a:fld>
            <a:endParaRPr lang="zh-CN" altLang="zh-CN" dirty="0">
              <a:solidFill>
                <a:srgbClr val="C6A46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Source Sans Pro Bold" panose="020B0703030403020204" pitchFamily="34" charset="0"/>
              <a:sym typeface="Source Sans Pro Bold" panose="020B0703030403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458332" y="-11597"/>
            <a:ext cx="605456" cy="18670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4375" y="1569720"/>
            <a:ext cx="2790825" cy="706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/>
              <a:t>show</a:t>
            </a:r>
            <a:r>
              <a:rPr lang="zh-CN" altLang="en-US" sz="2000"/>
              <a:t> the unique natural beauty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714375" y="2621280"/>
            <a:ext cx="3086735" cy="706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/>
              <a:t>improve the original "shape" "color" "quality"</a:t>
            </a:r>
            <a:r>
              <a:rPr lang="en-US" altLang="zh-CN" sz="1600"/>
              <a:t> </a:t>
            </a:r>
            <a:endParaRPr lang="en-US" altLang="zh-CN" sz="1600"/>
          </a:p>
        </p:txBody>
      </p:sp>
      <p:sp>
        <p:nvSpPr>
          <p:cNvPr id="4" name="文本框 3"/>
          <p:cNvSpPr txBox="1"/>
          <p:nvPr/>
        </p:nvSpPr>
        <p:spPr>
          <a:xfrm>
            <a:off x="1198245" y="768350"/>
            <a:ext cx="1125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Segoe Print" panose="02000600000000000000" charset="0"/>
                <a:cs typeface="Segoe Print" panose="02000600000000000000" charset="0"/>
              </a:rPr>
              <a:t>Makeup</a:t>
            </a:r>
            <a:endParaRPr lang="en-US" altLang="zh-CN" sz="1800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6445" y="3685540"/>
            <a:ext cx="1578610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/>
              <a:t>An art form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4540250" y="3296920"/>
            <a:ext cx="3004185" cy="10147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/>
              <a:t>presenting a visual feast and expressing </a:t>
            </a:r>
            <a:r>
              <a:rPr lang="en-US" altLang="zh-CN" sz="2000"/>
              <a:t>the feelings</a:t>
            </a:r>
            <a:endParaRPr lang="en-US" altLang="zh-CN" sz="2000"/>
          </a:p>
        </p:txBody>
      </p:sp>
      <p:sp>
        <p:nvSpPr>
          <p:cNvPr id="8" name="右箭头 7"/>
          <p:cNvSpPr/>
          <p:nvPr/>
        </p:nvSpPr>
        <p:spPr>
          <a:xfrm>
            <a:off x="3105150" y="3827780"/>
            <a:ext cx="1242695" cy="256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0" y="549910"/>
            <a:ext cx="2651125" cy="250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00" y="3349625"/>
            <a:ext cx="2768600" cy="2799715"/>
          </a:xfrm>
          <a:prstGeom prst="rect">
            <a:avLst/>
          </a:prstGeom>
        </p:spPr>
      </p:pic>
      <p:sp>
        <p:nvSpPr>
          <p:cNvPr id="17" name="流程图: 资料带 16"/>
          <p:cNvSpPr/>
          <p:nvPr/>
        </p:nvSpPr>
        <p:spPr>
          <a:xfrm>
            <a:off x="5407025" y="4736465"/>
            <a:ext cx="2475865" cy="1029335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smoky eyes makeup</a:t>
            </a:r>
            <a:r>
              <a:rPr lang="zh-CN" altLang="en-US"/>
              <a:t>（烟熏妆）</a:t>
            </a:r>
            <a:endParaRPr lang="zh-CN" altLang="en-US"/>
          </a:p>
        </p:txBody>
      </p:sp>
      <p:sp>
        <p:nvSpPr>
          <p:cNvPr id="19" name="流程图: 资料带 18"/>
          <p:cNvSpPr/>
          <p:nvPr/>
        </p:nvSpPr>
        <p:spPr>
          <a:xfrm>
            <a:off x="5407025" y="1285875"/>
            <a:ext cx="2215515" cy="108331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Retro rock makeup(</a:t>
            </a:r>
            <a:r>
              <a:rPr lang="zh-CN" altLang="en-US"/>
              <a:t>复古摇滚装）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bldLvl="0" animBg="1"/>
      <p:bldP spid="2" grpId="1" animBg="1"/>
      <p:bldP spid="3" grpId="0" bldLvl="0" animBg="1"/>
      <p:bldP spid="3" grpId="1" animBg="1"/>
      <p:bldP spid="5" grpId="0" bldLvl="0" animBg="1"/>
      <p:bldP spid="5" grpId="1" animBg="1"/>
      <p:bldP spid="8" grpId="0" bldLvl="0" animBg="1"/>
      <p:bldP spid="8" grpId="1" animBg="1"/>
      <p:bldP spid="6" grpId="0" bldLvl="0" animBg="1"/>
      <p:bldP spid="6" grpId="1" animBg="1"/>
      <p:bldP spid="19" grpId="0" bldLvl="0" animBg="1"/>
      <p:bldP spid="19" grpId="1" animBg="1"/>
      <p:bldP spid="17" grpId="0" bldLvl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23" name="Shape 1523"/>
          <p:cNvSpPr txBox="1"/>
          <p:nvPr/>
        </p:nvSpPr>
        <p:spPr>
          <a:xfrm>
            <a:off x="755850" y="1946400"/>
            <a:ext cx="310200" cy="32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endParaRPr lang="en-ID" sz="1200">
              <a:solidFill>
                <a:srgbClr val="7F7F7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Roboto" panose="02000000000000000000"/>
              <a:sym typeface="Roboto" panose="02000000000000000000"/>
            </a:endParaRPr>
          </a:p>
        </p:txBody>
      </p:sp>
      <p:sp>
        <p:nvSpPr>
          <p:cNvPr id="46" name="Rectangle 1" descr="Slide Number Placeholder 5"/>
          <p:cNvSpPr/>
          <p:nvPr/>
        </p:nvSpPr>
        <p:spPr bwMode="auto">
          <a:xfrm>
            <a:off x="11437181" y="549810"/>
            <a:ext cx="212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0960" tIns="60960" rIns="60960" bIns="60960" anchor="ctr">
            <a:spAutoFit/>
          </a:bodyPr>
          <a:lstStyle/>
          <a:p>
            <a:pPr algn="ctr"/>
            <a:fld id="{4A19253D-CB6C-664E-8CB8-B65F5E63311B}" type="slidenum">
              <a:rPr lang="zh-CN" altLang="zh-CN">
                <a:solidFill>
                  <a:srgbClr val="C6A46F"/>
                </a:solidFill>
                <a:latin typeface="HYShuSongErJ" panose="02010600000101010101" pitchFamily="2" charset="-122"/>
                <a:ea typeface="HYShuSongErJ" panose="02010600000101010101" pitchFamily="2" charset="-122"/>
                <a:cs typeface="Source Sans Pro Bold" panose="020B0703030403020204" pitchFamily="34" charset="0"/>
                <a:sym typeface="Source Sans Pro Bold" panose="020B0703030403020204" pitchFamily="34" charset="0"/>
              </a:rPr>
            </a:fld>
            <a:endParaRPr lang="zh-CN" altLang="zh-CN" dirty="0">
              <a:solidFill>
                <a:srgbClr val="C6A46F"/>
              </a:solidFill>
              <a:latin typeface="HYShuSongErJ" panose="02010600000101010101" pitchFamily="2" charset="-122"/>
              <a:ea typeface="HYShuSongErJ" panose="02010600000101010101" pitchFamily="2" charset="-122"/>
              <a:cs typeface="Source Sans Pro Bold" panose="020B0703030403020204" pitchFamily="34" charset="0"/>
              <a:sym typeface="Source Sans Pro Bold" panose="020B0703030403020204" pitchFamily="34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89358" y="-84785"/>
            <a:ext cx="605456" cy="18670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47700" y="1417955"/>
            <a:ext cx="402018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aseline="-25000">
                <a:latin typeface="Times New Roman" panose="02020603050405020304" charset="0"/>
                <a:cs typeface="Times New Roman" panose="02020603050405020304" charset="0"/>
              </a:rPr>
              <a:t>Most Chinese women owns 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yellowish skin color</a:t>
            </a:r>
            <a:endParaRPr lang="zh-CN" altLang="en-US" sz="320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885" y="2660015"/>
            <a:ext cx="4088765" cy="768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aseline="-250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he women of ancient China used a powder made from rice starch</a:t>
            </a:r>
            <a:endParaRPr lang="zh-CN" altLang="en-US" sz="320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" y="3821430"/>
            <a:ext cx="1885950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左右箭头 3"/>
          <p:cNvSpPr/>
          <p:nvPr/>
        </p:nvSpPr>
        <p:spPr>
          <a:xfrm>
            <a:off x="3392170" y="4387850"/>
            <a:ext cx="1203325" cy="3136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99460" y="4039870"/>
            <a:ext cx="163576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800" b="1">
                <a:solidFill>
                  <a:srgbClr val="FF0000"/>
                </a:solidFill>
              </a:rPr>
              <a:t>For contrast</a:t>
            </a:r>
            <a:endParaRPr lang="en-US" altLang="zh-CN" sz="1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5220" y="2819400"/>
            <a:ext cx="2745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Segoe Print" panose="02000600000000000000" charset="0"/>
                <a:cs typeface="Segoe Print" panose="02000600000000000000" charset="0"/>
              </a:rPr>
              <a:t>painted </a:t>
            </a:r>
            <a:r>
              <a:rPr lang="zh-CN" altLang="en-US" sz="2000">
                <a:latin typeface="Segoe Print" panose="02000600000000000000" charset="0"/>
                <a:cs typeface="Segoe Print" panose="02000600000000000000" charset="0"/>
              </a:rPr>
              <a:t>lips red</a:t>
            </a:r>
            <a:endParaRPr lang="zh-CN" altLang="en-US" sz="2000"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0150" y="3821430"/>
            <a:ext cx="2710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Segoe Print" panose="02000600000000000000" charset="0"/>
                <a:cs typeface="Segoe Print" panose="02000600000000000000" charset="0"/>
              </a:rPr>
              <a:t>painted eyebrows shaded black</a:t>
            </a:r>
            <a:endParaRPr lang="en-US" altLang="zh-CN" sz="200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7503795" y="2103755"/>
            <a:ext cx="1662430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7504430" y="3618865"/>
            <a:ext cx="1661795" cy="1278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153660" y="5532120"/>
            <a:ext cx="25266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Segoe Print" panose="02000600000000000000" charset="0"/>
                <a:cs typeface="Segoe Print" panose="02000600000000000000" charset="0"/>
              </a:rPr>
              <a:t>blushed cheeks with rouge</a:t>
            </a:r>
            <a:endParaRPr lang="en-US" altLang="zh-CN" sz="2000"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7504430" y="5202555"/>
            <a:ext cx="1661795" cy="1182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755650" y="664210"/>
            <a:ext cx="1360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800">
                <a:latin typeface="Segoe Print" panose="02000600000000000000" charset="0"/>
                <a:cs typeface="Segoe Print" panose="02000600000000000000" charset="0"/>
              </a:rPr>
              <a:t>Makeup</a:t>
            </a:r>
            <a:endParaRPr lang="en-US" altLang="zh-CN"/>
          </a:p>
        </p:txBody>
      </p:sp>
      <p:sp>
        <p:nvSpPr>
          <p:cNvPr id="10" name="下箭头 9"/>
          <p:cNvSpPr/>
          <p:nvPr/>
        </p:nvSpPr>
        <p:spPr>
          <a:xfrm>
            <a:off x="2322195" y="2291080"/>
            <a:ext cx="398145" cy="389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2" grpId="1"/>
      <p:bldP spid="3" grpId="0"/>
      <p:bldP spid="3" grpId="1"/>
      <p:bldP spid="4" grpId="0" bldLvl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 bldLvl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zIzOTQ0NjMwZWE3M2U1MWVlNDA4NGQyMTVmMWVhNzkifQ=="/>
  <p:tag name="KSO_WPP_MARK_KEY" val="4a3d6f5c-6263-4e37-879d-159299e3c5e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WPS 演示</Application>
  <PresentationFormat>宽屏</PresentationFormat>
  <Paragraphs>80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Arial</vt:lpstr>
      <vt:lpstr>HYShuSongErJ</vt:lpstr>
      <vt:lpstr>Segoe Print</vt:lpstr>
      <vt:lpstr>Source Sans Pro Bold</vt:lpstr>
      <vt:lpstr>Montserrat</vt:lpstr>
      <vt:lpstr>Times New Roman</vt:lpstr>
      <vt:lpstr>Roboto</vt:lpstr>
      <vt:lpstr>微软雅黑</vt:lpstr>
      <vt:lpstr>Arial Unicode MS</vt:lpstr>
      <vt:lpstr>Calibri</vt:lpstr>
      <vt:lpstr>Yu Gothic UI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Natalie</cp:lastModifiedBy>
  <cp:revision>178</cp:revision>
  <dcterms:created xsi:type="dcterms:W3CDTF">2019-06-19T02:08:00Z</dcterms:created>
  <dcterms:modified xsi:type="dcterms:W3CDTF">2023-03-19T16:00:13Z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6E9F6C5960E545F581E558B49BAE34B8</vt:lpwstr>
  </property>
</Properties>
</file>