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8" r:id="rId5"/>
    <p:sldId id="259" r:id="rId6"/>
    <p:sldId id="260" r:id="rId7"/>
    <p:sldId id="262" r:id="rId8"/>
    <p:sldId id="261" r:id="rId9"/>
    <p:sldId id="263" r:id="rId10"/>
    <p:sldId id="264" r:id="rId11"/>
    <p:sldId id="265" r:id="rId12"/>
    <p:sldId id="266" r:id="rId13"/>
    <p:sldId id="267" r:id="rId14"/>
    <p:sldId id="269" r:id="rId15"/>
    <p:sldId id="270"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6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FDB645-25DF-0D83-C04D-587C9D3474DD}"/>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FEC001A0-7988-80D8-96D7-6D41E77591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79014AD-AF5C-9E71-83E4-ED8D49B159FE}"/>
              </a:ext>
            </a:extLst>
          </p:cNvPr>
          <p:cNvSpPr>
            <a:spLocks noGrp="1"/>
          </p:cNvSpPr>
          <p:nvPr>
            <p:ph type="dt" sz="half" idx="10"/>
          </p:nvPr>
        </p:nvSpPr>
        <p:spPr/>
        <p:txBody>
          <a:bodyPr/>
          <a:lstStyle/>
          <a:p>
            <a:fld id="{58932F0B-E22C-43A6-AD19-2F10BFC08767}" type="datetimeFigureOut">
              <a:rPr lang="zh-CN" altLang="en-US" smtClean="0"/>
              <a:t>2024/3/5</a:t>
            </a:fld>
            <a:endParaRPr lang="zh-CN" altLang="en-US"/>
          </a:p>
        </p:txBody>
      </p:sp>
      <p:sp>
        <p:nvSpPr>
          <p:cNvPr id="5" name="页脚占位符 4">
            <a:extLst>
              <a:ext uri="{FF2B5EF4-FFF2-40B4-BE49-F238E27FC236}">
                <a16:creationId xmlns:a16="http://schemas.microsoft.com/office/drawing/2014/main" id="{2530BFBE-33A4-90E0-E9DA-B9A36F12EF3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97208BA-30E8-DB8F-55BD-F584438630CD}"/>
              </a:ext>
            </a:extLst>
          </p:cNvPr>
          <p:cNvSpPr>
            <a:spLocks noGrp="1"/>
          </p:cNvSpPr>
          <p:nvPr>
            <p:ph type="sldNum" sz="quarter" idx="12"/>
          </p:nvPr>
        </p:nvSpPr>
        <p:spPr/>
        <p:txBody>
          <a:bodyPr/>
          <a:lstStyle/>
          <a:p>
            <a:fld id="{29F25D6A-E0E3-4C8F-B0B8-71D443A2CEF5}" type="slidenum">
              <a:rPr lang="zh-CN" altLang="en-US" smtClean="0"/>
              <a:t>‹#›</a:t>
            </a:fld>
            <a:endParaRPr lang="zh-CN" altLang="en-US"/>
          </a:p>
        </p:txBody>
      </p:sp>
    </p:spTree>
    <p:extLst>
      <p:ext uri="{BB962C8B-B14F-4D97-AF65-F5344CB8AC3E}">
        <p14:creationId xmlns:p14="http://schemas.microsoft.com/office/powerpoint/2010/main" val="2468519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B1C5EC-C4AB-34C6-A74B-7B9FF35F0EC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F311A88-982A-05B6-F2B8-72C4E7C6A8BA}"/>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1F02F59-5694-1F81-8BAB-E47EA8FF09DE}"/>
              </a:ext>
            </a:extLst>
          </p:cNvPr>
          <p:cNvSpPr>
            <a:spLocks noGrp="1"/>
          </p:cNvSpPr>
          <p:nvPr>
            <p:ph type="dt" sz="half" idx="10"/>
          </p:nvPr>
        </p:nvSpPr>
        <p:spPr/>
        <p:txBody>
          <a:bodyPr/>
          <a:lstStyle/>
          <a:p>
            <a:fld id="{58932F0B-E22C-43A6-AD19-2F10BFC08767}" type="datetimeFigureOut">
              <a:rPr lang="zh-CN" altLang="en-US" smtClean="0"/>
              <a:t>2024/3/5</a:t>
            </a:fld>
            <a:endParaRPr lang="zh-CN" altLang="en-US"/>
          </a:p>
        </p:txBody>
      </p:sp>
      <p:sp>
        <p:nvSpPr>
          <p:cNvPr id="5" name="页脚占位符 4">
            <a:extLst>
              <a:ext uri="{FF2B5EF4-FFF2-40B4-BE49-F238E27FC236}">
                <a16:creationId xmlns:a16="http://schemas.microsoft.com/office/drawing/2014/main" id="{32DD2FBB-91C8-D893-4648-EC3554285D2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0EE913C-A87D-A611-4142-FDD717EDB599}"/>
              </a:ext>
            </a:extLst>
          </p:cNvPr>
          <p:cNvSpPr>
            <a:spLocks noGrp="1"/>
          </p:cNvSpPr>
          <p:nvPr>
            <p:ph type="sldNum" sz="quarter" idx="12"/>
          </p:nvPr>
        </p:nvSpPr>
        <p:spPr/>
        <p:txBody>
          <a:bodyPr/>
          <a:lstStyle/>
          <a:p>
            <a:fld id="{29F25D6A-E0E3-4C8F-B0B8-71D443A2CEF5}" type="slidenum">
              <a:rPr lang="zh-CN" altLang="en-US" smtClean="0"/>
              <a:t>‹#›</a:t>
            </a:fld>
            <a:endParaRPr lang="zh-CN" altLang="en-US"/>
          </a:p>
        </p:txBody>
      </p:sp>
    </p:spTree>
    <p:extLst>
      <p:ext uri="{BB962C8B-B14F-4D97-AF65-F5344CB8AC3E}">
        <p14:creationId xmlns:p14="http://schemas.microsoft.com/office/powerpoint/2010/main" val="3610348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FB7DBE5-8FB3-8715-0BAB-F584927735B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0C54D23-686B-1FF7-D053-0D2DD769160B}"/>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8BC3EF0-5895-7211-DEB2-8F55CC6B4386}"/>
              </a:ext>
            </a:extLst>
          </p:cNvPr>
          <p:cNvSpPr>
            <a:spLocks noGrp="1"/>
          </p:cNvSpPr>
          <p:nvPr>
            <p:ph type="dt" sz="half" idx="10"/>
          </p:nvPr>
        </p:nvSpPr>
        <p:spPr/>
        <p:txBody>
          <a:bodyPr/>
          <a:lstStyle/>
          <a:p>
            <a:fld id="{58932F0B-E22C-43A6-AD19-2F10BFC08767}" type="datetimeFigureOut">
              <a:rPr lang="zh-CN" altLang="en-US" smtClean="0"/>
              <a:t>2024/3/5</a:t>
            </a:fld>
            <a:endParaRPr lang="zh-CN" altLang="en-US"/>
          </a:p>
        </p:txBody>
      </p:sp>
      <p:sp>
        <p:nvSpPr>
          <p:cNvPr id="5" name="页脚占位符 4">
            <a:extLst>
              <a:ext uri="{FF2B5EF4-FFF2-40B4-BE49-F238E27FC236}">
                <a16:creationId xmlns:a16="http://schemas.microsoft.com/office/drawing/2014/main" id="{59B86DBE-40D7-C060-2EE6-C2DF3770B22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42FA207-B007-BC54-E8FE-5ABFCA743E6F}"/>
              </a:ext>
            </a:extLst>
          </p:cNvPr>
          <p:cNvSpPr>
            <a:spLocks noGrp="1"/>
          </p:cNvSpPr>
          <p:nvPr>
            <p:ph type="sldNum" sz="quarter" idx="12"/>
          </p:nvPr>
        </p:nvSpPr>
        <p:spPr/>
        <p:txBody>
          <a:bodyPr/>
          <a:lstStyle/>
          <a:p>
            <a:fld id="{29F25D6A-E0E3-4C8F-B0B8-71D443A2CEF5}" type="slidenum">
              <a:rPr lang="zh-CN" altLang="en-US" smtClean="0"/>
              <a:t>‹#›</a:t>
            </a:fld>
            <a:endParaRPr lang="zh-CN" altLang="en-US"/>
          </a:p>
        </p:txBody>
      </p:sp>
    </p:spTree>
    <p:extLst>
      <p:ext uri="{BB962C8B-B14F-4D97-AF65-F5344CB8AC3E}">
        <p14:creationId xmlns:p14="http://schemas.microsoft.com/office/powerpoint/2010/main" val="3209391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78F1AE-9252-D9BD-9404-D2785372AC4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06CCF40-E342-FAF3-9C84-F6FDC2D4EDA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577402A-CCE2-DD6D-EA38-151A23040B63}"/>
              </a:ext>
            </a:extLst>
          </p:cNvPr>
          <p:cNvSpPr>
            <a:spLocks noGrp="1"/>
          </p:cNvSpPr>
          <p:nvPr>
            <p:ph type="dt" sz="half" idx="10"/>
          </p:nvPr>
        </p:nvSpPr>
        <p:spPr/>
        <p:txBody>
          <a:bodyPr/>
          <a:lstStyle/>
          <a:p>
            <a:fld id="{58932F0B-E22C-43A6-AD19-2F10BFC08767}" type="datetimeFigureOut">
              <a:rPr lang="zh-CN" altLang="en-US" smtClean="0"/>
              <a:t>2024/3/5</a:t>
            </a:fld>
            <a:endParaRPr lang="zh-CN" altLang="en-US"/>
          </a:p>
        </p:txBody>
      </p:sp>
      <p:sp>
        <p:nvSpPr>
          <p:cNvPr id="5" name="页脚占位符 4">
            <a:extLst>
              <a:ext uri="{FF2B5EF4-FFF2-40B4-BE49-F238E27FC236}">
                <a16:creationId xmlns:a16="http://schemas.microsoft.com/office/drawing/2014/main" id="{0A2B7A2B-1A42-DAD2-31E5-7B16F4A1B41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703A0A1-20EE-9078-67E4-583D3B94DD44}"/>
              </a:ext>
            </a:extLst>
          </p:cNvPr>
          <p:cNvSpPr>
            <a:spLocks noGrp="1"/>
          </p:cNvSpPr>
          <p:nvPr>
            <p:ph type="sldNum" sz="quarter" idx="12"/>
          </p:nvPr>
        </p:nvSpPr>
        <p:spPr/>
        <p:txBody>
          <a:bodyPr/>
          <a:lstStyle/>
          <a:p>
            <a:fld id="{29F25D6A-E0E3-4C8F-B0B8-71D443A2CEF5}" type="slidenum">
              <a:rPr lang="zh-CN" altLang="en-US" smtClean="0"/>
              <a:t>‹#›</a:t>
            </a:fld>
            <a:endParaRPr lang="zh-CN" altLang="en-US"/>
          </a:p>
        </p:txBody>
      </p:sp>
    </p:spTree>
    <p:extLst>
      <p:ext uri="{BB962C8B-B14F-4D97-AF65-F5344CB8AC3E}">
        <p14:creationId xmlns:p14="http://schemas.microsoft.com/office/powerpoint/2010/main" val="1995909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D2A98B-2AAC-5796-3B10-D5AD21E73C5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A26E372F-40EC-C141-4699-010F8B89F6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5A7D07D6-0EC4-F365-E0FC-966663F24874}"/>
              </a:ext>
            </a:extLst>
          </p:cNvPr>
          <p:cNvSpPr>
            <a:spLocks noGrp="1"/>
          </p:cNvSpPr>
          <p:nvPr>
            <p:ph type="dt" sz="half" idx="10"/>
          </p:nvPr>
        </p:nvSpPr>
        <p:spPr/>
        <p:txBody>
          <a:bodyPr/>
          <a:lstStyle/>
          <a:p>
            <a:fld id="{58932F0B-E22C-43A6-AD19-2F10BFC08767}" type="datetimeFigureOut">
              <a:rPr lang="zh-CN" altLang="en-US" smtClean="0"/>
              <a:t>2024/3/5</a:t>
            </a:fld>
            <a:endParaRPr lang="zh-CN" altLang="en-US"/>
          </a:p>
        </p:txBody>
      </p:sp>
      <p:sp>
        <p:nvSpPr>
          <p:cNvPr id="5" name="页脚占位符 4">
            <a:extLst>
              <a:ext uri="{FF2B5EF4-FFF2-40B4-BE49-F238E27FC236}">
                <a16:creationId xmlns:a16="http://schemas.microsoft.com/office/drawing/2014/main" id="{299920C4-CC95-F110-E689-9FC48C3DD01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77A3738-797A-E313-E186-7EF437FFDA16}"/>
              </a:ext>
            </a:extLst>
          </p:cNvPr>
          <p:cNvSpPr>
            <a:spLocks noGrp="1"/>
          </p:cNvSpPr>
          <p:nvPr>
            <p:ph type="sldNum" sz="quarter" idx="12"/>
          </p:nvPr>
        </p:nvSpPr>
        <p:spPr/>
        <p:txBody>
          <a:bodyPr/>
          <a:lstStyle/>
          <a:p>
            <a:fld id="{29F25D6A-E0E3-4C8F-B0B8-71D443A2CEF5}" type="slidenum">
              <a:rPr lang="zh-CN" altLang="en-US" smtClean="0"/>
              <a:t>‹#›</a:t>
            </a:fld>
            <a:endParaRPr lang="zh-CN" altLang="en-US"/>
          </a:p>
        </p:txBody>
      </p:sp>
    </p:spTree>
    <p:extLst>
      <p:ext uri="{BB962C8B-B14F-4D97-AF65-F5344CB8AC3E}">
        <p14:creationId xmlns:p14="http://schemas.microsoft.com/office/powerpoint/2010/main" val="3848132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2D3954-2179-7D75-D78E-6F38DBAD8AB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F4F75ED-0EBD-984F-8396-1AD57CB7633B}"/>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A72C99E5-E186-7318-79E9-A3A77A9FE03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ED54AD4-3D7C-0BB5-0658-26AA3A25CFCE}"/>
              </a:ext>
            </a:extLst>
          </p:cNvPr>
          <p:cNvSpPr>
            <a:spLocks noGrp="1"/>
          </p:cNvSpPr>
          <p:nvPr>
            <p:ph type="dt" sz="half" idx="10"/>
          </p:nvPr>
        </p:nvSpPr>
        <p:spPr/>
        <p:txBody>
          <a:bodyPr/>
          <a:lstStyle/>
          <a:p>
            <a:fld id="{58932F0B-E22C-43A6-AD19-2F10BFC08767}" type="datetimeFigureOut">
              <a:rPr lang="zh-CN" altLang="en-US" smtClean="0"/>
              <a:t>2024/3/5</a:t>
            </a:fld>
            <a:endParaRPr lang="zh-CN" altLang="en-US"/>
          </a:p>
        </p:txBody>
      </p:sp>
      <p:sp>
        <p:nvSpPr>
          <p:cNvPr id="6" name="页脚占位符 5">
            <a:extLst>
              <a:ext uri="{FF2B5EF4-FFF2-40B4-BE49-F238E27FC236}">
                <a16:creationId xmlns:a16="http://schemas.microsoft.com/office/drawing/2014/main" id="{80B9206B-04CA-B4FC-77E7-863758A4E96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402174D-9147-6DF0-8C0B-97022DBBAC6F}"/>
              </a:ext>
            </a:extLst>
          </p:cNvPr>
          <p:cNvSpPr>
            <a:spLocks noGrp="1"/>
          </p:cNvSpPr>
          <p:nvPr>
            <p:ph type="sldNum" sz="quarter" idx="12"/>
          </p:nvPr>
        </p:nvSpPr>
        <p:spPr/>
        <p:txBody>
          <a:bodyPr/>
          <a:lstStyle/>
          <a:p>
            <a:fld id="{29F25D6A-E0E3-4C8F-B0B8-71D443A2CEF5}" type="slidenum">
              <a:rPr lang="zh-CN" altLang="en-US" smtClean="0"/>
              <a:t>‹#›</a:t>
            </a:fld>
            <a:endParaRPr lang="zh-CN" altLang="en-US"/>
          </a:p>
        </p:txBody>
      </p:sp>
    </p:spTree>
    <p:extLst>
      <p:ext uri="{BB962C8B-B14F-4D97-AF65-F5344CB8AC3E}">
        <p14:creationId xmlns:p14="http://schemas.microsoft.com/office/powerpoint/2010/main" val="1623166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039C11-428F-A6C7-3AD3-D01CBB93CCBD}"/>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7092B53-B484-DCF9-B13D-52417C6CAE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F39A2BFE-AFBD-06EF-40B6-589731239178}"/>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17F63EC5-F255-DD70-1CAA-769227F128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464564FC-A63D-1393-1AB2-679F27EA62B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FADF15B2-535B-D907-4FA2-1F24DF0E9BA1}"/>
              </a:ext>
            </a:extLst>
          </p:cNvPr>
          <p:cNvSpPr>
            <a:spLocks noGrp="1"/>
          </p:cNvSpPr>
          <p:nvPr>
            <p:ph type="dt" sz="half" idx="10"/>
          </p:nvPr>
        </p:nvSpPr>
        <p:spPr/>
        <p:txBody>
          <a:bodyPr/>
          <a:lstStyle/>
          <a:p>
            <a:fld id="{58932F0B-E22C-43A6-AD19-2F10BFC08767}" type="datetimeFigureOut">
              <a:rPr lang="zh-CN" altLang="en-US" smtClean="0"/>
              <a:t>2024/3/5</a:t>
            </a:fld>
            <a:endParaRPr lang="zh-CN" altLang="en-US"/>
          </a:p>
        </p:txBody>
      </p:sp>
      <p:sp>
        <p:nvSpPr>
          <p:cNvPr id="8" name="页脚占位符 7">
            <a:extLst>
              <a:ext uri="{FF2B5EF4-FFF2-40B4-BE49-F238E27FC236}">
                <a16:creationId xmlns:a16="http://schemas.microsoft.com/office/drawing/2014/main" id="{660D757B-EF0C-7F98-23D3-CDC8B6B23FD6}"/>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6118B61-101A-3CDD-BBCB-F191573254FF}"/>
              </a:ext>
            </a:extLst>
          </p:cNvPr>
          <p:cNvSpPr>
            <a:spLocks noGrp="1"/>
          </p:cNvSpPr>
          <p:nvPr>
            <p:ph type="sldNum" sz="quarter" idx="12"/>
          </p:nvPr>
        </p:nvSpPr>
        <p:spPr/>
        <p:txBody>
          <a:bodyPr/>
          <a:lstStyle/>
          <a:p>
            <a:fld id="{29F25D6A-E0E3-4C8F-B0B8-71D443A2CEF5}" type="slidenum">
              <a:rPr lang="zh-CN" altLang="en-US" smtClean="0"/>
              <a:t>‹#›</a:t>
            </a:fld>
            <a:endParaRPr lang="zh-CN" altLang="en-US"/>
          </a:p>
        </p:txBody>
      </p:sp>
    </p:spTree>
    <p:extLst>
      <p:ext uri="{BB962C8B-B14F-4D97-AF65-F5344CB8AC3E}">
        <p14:creationId xmlns:p14="http://schemas.microsoft.com/office/powerpoint/2010/main" val="4173810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06C6E4-C46F-B55D-F7A8-973073EBAC4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576AC1A-4A81-A550-6195-0825B5FAD0BC}"/>
              </a:ext>
            </a:extLst>
          </p:cNvPr>
          <p:cNvSpPr>
            <a:spLocks noGrp="1"/>
          </p:cNvSpPr>
          <p:nvPr>
            <p:ph type="dt" sz="half" idx="10"/>
          </p:nvPr>
        </p:nvSpPr>
        <p:spPr/>
        <p:txBody>
          <a:bodyPr/>
          <a:lstStyle/>
          <a:p>
            <a:fld id="{58932F0B-E22C-43A6-AD19-2F10BFC08767}" type="datetimeFigureOut">
              <a:rPr lang="zh-CN" altLang="en-US" smtClean="0"/>
              <a:t>2024/3/5</a:t>
            </a:fld>
            <a:endParaRPr lang="zh-CN" altLang="en-US"/>
          </a:p>
        </p:txBody>
      </p:sp>
      <p:sp>
        <p:nvSpPr>
          <p:cNvPr id="4" name="页脚占位符 3">
            <a:extLst>
              <a:ext uri="{FF2B5EF4-FFF2-40B4-BE49-F238E27FC236}">
                <a16:creationId xmlns:a16="http://schemas.microsoft.com/office/drawing/2014/main" id="{26575B6D-6F9F-4D54-A87F-B1FA9AEE4ED9}"/>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36CB5385-5771-E876-3A07-DD068C0FA9A8}"/>
              </a:ext>
            </a:extLst>
          </p:cNvPr>
          <p:cNvSpPr>
            <a:spLocks noGrp="1"/>
          </p:cNvSpPr>
          <p:nvPr>
            <p:ph type="sldNum" sz="quarter" idx="12"/>
          </p:nvPr>
        </p:nvSpPr>
        <p:spPr/>
        <p:txBody>
          <a:bodyPr/>
          <a:lstStyle/>
          <a:p>
            <a:fld id="{29F25D6A-E0E3-4C8F-B0B8-71D443A2CEF5}" type="slidenum">
              <a:rPr lang="zh-CN" altLang="en-US" smtClean="0"/>
              <a:t>‹#›</a:t>
            </a:fld>
            <a:endParaRPr lang="zh-CN" altLang="en-US"/>
          </a:p>
        </p:txBody>
      </p:sp>
    </p:spTree>
    <p:extLst>
      <p:ext uri="{BB962C8B-B14F-4D97-AF65-F5344CB8AC3E}">
        <p14:creationId xmlns:p14="http://schemas.microsoft.com/office/powerpoint/2010/main" val="1964796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97D6BD1-C45B-A30C-C4E8-9CBB0C8243F7}"/>
              </a:ext>
            </a:extLst>
          </p:cNvPr>
          <p:cNvSpPr>
            <a:spLocks noGrp="1"/>
          </p:cNvSpPr>
          <p:nvPr>
            <p:ph type="dt" sz="half" idx="10"/>
          </p:nvPr>
        </p:nvSpPr>
        <p:spPr/>
        <p:txBody>
          <a:bodyPr/>
          <a:lstStyle/>
          <a:p>
            <a:fld id="{58932F0B-E22C-43A6-AD19-2F10BFC08767}" type="datetimeFigureOut">
              <a:rPr lang="zh-CN" altLang="en-US" smtClean="0"/>
              <a:t>2024/3/5</a:t>
            </a:fld>
            <a:endParaRPr lang="zh-CN" altLang="en-US"/>
          </a:p>
        </p:txBody>
      </p:sp>
      <p:sp>
        <p:nvSpPr>
          <p:cNvPr id="3" name="页脚占位符 2">
            <a:extLst>
              <a:ext uri="{FF2B5EF4-FFF2-40B4-BE49-F238E27FC236}">
                <a16:creationId xmlns:a16="http://schemas.microsoft.com/office/drawing/2014/main" id="{B5C5A2F2-1810-9FF5-850A-2A88C5828D0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0684E94F-8C26-0828-1E38-F20AEEADF62C}"/>
              </a:ext>
            </a:extLst>
          </p:cNvPr>
          <p:cNvSpPr>
            <a:spLocks noGrp="1"/>
          </p:cNvSpPr>
          <p:nvPr>
            <p:ph type="sldNum" sz="quarter" idx="12"/>
          </p:nvPr>
        </p:nvSpPr>
        <p:spPr/>
        <p:txBody>
          <a:bodyPr/>
          <a:lstStyle/>
          <a:p>
            <a:fld id="{29F25D6A-E0E3-4C8F-B0B8-71D443A2CEF5}" type="slidenum">
              <a:rPr lang="zh-CN" altLang="en-US" smtClean="0"/>
              <a:t>‹#›</a:t>
            </a:fld>
            <a:endParaRPr lang="zh-CN" altLang="en-US"/>
          </a:p>
        </p:txBody>
      </p:sp>
    </p:spTree>
    <p:extLst>
      <p:ext uri="{BB962C8B-B14F-4D97-AF65-F5344CB8AC3E}">
        <p14:creationId xmlns:p14="http://schemas.microsoft.com/office/powerpoint/2010/main" val="3907649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0691B3-FB30-9A9C-0257-56D356A8094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F87E44E-4E30-074B-059F-755D08DD56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AF5601C7-B3D0-2C47-CEEB-C00F81DD60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C3C5B61-AC14-2CC7-E85E-7D251AB4283A}"/>
              </a:ext>
            </a:extLst>
          </p:cNvPr>
          <p:cNvSpPr>
            <a:spLocks noGrp="1"/>
          </p:cNvSpPr>
          <p:nvPr>
            <p:ph type="dt" sz="half" idx="10"/>
          </p:nvPr>
        </p:nvSpPr>
        <p:spPr/>
        <p:txBody>
          <a:bodyPr/>
          <a:lstStyle/>
          <a:p>
            <a:fld id="{58932F0B-E22C-43A6-AD19-2F10BFC08767}" type="datetimeFigureOut">
              <a:rPr lang="zh-CN" altLang="en-US" smtClean="0"/>
              <a:t>2024/3/5</a:t>
            </a:fld>
            <a:endParaRPr lang="zh-CN" altLang="en-US"/>
          </a:p>
        </p:txBody>
      </p:sp>
      <p:sp>
        <p:nvSpPr>
          <p:cNvPr id="6" name="页脚占位符 5">
            <a:extLst>
              <a:ext uri="{FF2B5EF4-FFF2-40B4-BE49-F238E27FC236}">
                <a16:creationId xmlns:a16="http://schemas.microsoft.com/office/drawing/2014/main" id="{6C90783C-2AFD-63EC-8AFA-B6A6575CE17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93A0AD3-E704-9715-9189-EF880B3510E3}"/>
              </a:ext>
            </a:extLst>
          </p:cNvPr>
          <p:cNvSpPr>
            <a:spLocks noGrp="1"/>
          </p:cNvSpPr>
          <p:nvPr>
            <p:ph type="sldNum" sz="quarter" idx="12"/>
          </p:nvPr>
        </p:nvSpPr>
        <p:spPr/>
        <p:txBody>
          <a:bodyPr/>
          <a:lstStyle/>
          <a:p>
            <a:fld id="{29F25D6A-E0E3-4C8F-B0B8-71D443A2CEF5}" type="slidenum">
              <a:rPr lang="zh-CN" altLang="en-US" smtClean="0"/>
              <a:t>‹#›</a:t>
            </a:fld>
            <a:endParaRPr lang="zh-CN" altLang="en-US"/>
          </a:p>
        </p:txBody>
      </p:sp>
    </p:spTree>
    <p:extLst>
      <p:ext uri="{BB962C8B-B14F-4D97-AF65-F5344CB8AC3E}">
        <p14:creationId xmlns:p14="http://schemas.microsoft.com/office/powerpoint/2010/main" val="4122929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7F8D07-7C8E-8B8A-0FCA-2735A3596F5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BE5BD7E-D8C9-DA2B-1195-AC4B0E480E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52DA2DC-9E01-E049-6376-D0D1ED1676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27E39DB-1EF2-801F-4E7A-5A3F0E729F59}"/>
              </a:ext>
            </a:extLst>
          </p:cNvPr>
          <p:cNvSpPr>
            <a:spLocks noGrp="1"/>
          </p:cNvSpPr>
          <p:nvPr>
            <p:ph type="dt" sz="half" idx="10"/>
          </p:nvPr>
        </p:nvSpPr>
        <p:spPr/>
        <p:txBody>
          <a:bodyPr/>
          <a:lstStyle/>
          <a:p>
            <a:fld id="{58932F0B-E22C-43A6-AD19-2F10BFC08767}" type="datetimeFigureOut">
              <a:rPr lang="zh-CN" altLang="en-US" smtClean="0"/>
              <a:t>2024/3/5</a:t>
            </a:fld>
            <a:endParaRPr lang="zh-CN" altLang="en-US"/>
          </a:p>
        </p:txBody>
      </p:sp>
      <p:sp>
        <p:nvSpPr>
          <p:cNvPr id="6" name="页脚占位符 5">
            <a:extLst>
              <a:ext uri="{FF2B5EF4-FFF2-40B4-BE49-F238E27FC236}">
                <a16:creationId xmlns:a16="http://schemas.microsoft.com/office/drawing/2014/main" id="{13A4E30B-2A68-8E15-FDAF-4173074A514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024215F-61BB-5FA9-0C3F-4CC4E092DABB}"/>
              </a:ext>
            </a:extLst>
          </p:cNvPr>
          <p:cNvSpPr>
            <a:spLocks noGrp="1"/>
          </p:cNvSpPr>
          <p:nvPr>
            <p:ph type="sldNum" sz="quarter" idx="12"/>
          </p:nvPr>
        </p:nvSpPr>
        <p:spPr/>
        <p:txBody>
          <a:bodyPr/>
          <a:lstStyle/>
          <a:p>
            <a:fld id="{29F25D6A-E0E3-4C8F-B0B8-71D443A2CEF5}" type="slidenum">
              <a:rPr lang="zh-CN" altLang="en-US" smtClean="0"/>
              <a:t>‹#›</a:t>
            </a:fld>
            <a:endParaRPr lang="zh-CN" altLang="en-US"/>
          </a:p>
        </p:txBody>
      </p:sp>
    </p:spTree>
    <p:extLst>
      <p:ext uri="{BB962C8B-B14F-4D97-AF65-F5344CB8AC3E}">
        <p14:creationId xmlns:p14="http://schemas.microsoft.com/office/powerpoint/2010/main" val="988955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C0CE8C9-21F7-7589-575C-C84987766F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83A42AE-7041-B780-5FB4-B7AE649E46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FA74F15-66EB-FBE3-5AA6-CFA9EBEAB9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932F0B-E22C-43A6-AD19-2F10BFC08767}" type="datetimeFigureOut">
              <a:rPr lang="zh-CN" altLang="en-US" smtClean="0"/>
              <a:t>2024/3/5</a:t>
            </a:fld>
            <a:endParaRPr lang="zh-CN" altLang="en-US"/>
          </a:p>
        </p:txBody>
      </p:sp>
      <p:sp>
        <p:nvSpPr>
          <p:cNvPr id="5" name="页脚占位符 4">
            <a:extLst>
              <a:ext uri="{FF2B5EF4-FFF2-40B4-BE49-F238E27FC236}">
                <a16:creationId xmlns:a16="http://schemas.microsoft.com/office/drawing/2014/main" id="{4A9E16F2-0ADA-6531-5F82-266DE25B13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AC308C0-B689-1965-2008-736B990229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F25D6A-E0E3-4C8F-B0B8-71D443A2CEF5}" type="slidenum">
              <a:rPr lang="zh-CN" altLang="en-US" smtClean="0"/>
              <a:t>‹#›</a:t>
            </a:fld>
            <a:endParaRPr lang="zh-CN" altLang="en-US"/>
          </a:p>
        </p:txBody>
      </p:sp>
    </p:spTree>
    <p:extLst>
      <p:ext uri="{BB962C8B-B14F-4D97-AF65-F5344CB8AC3E}">
        <p14:creationId xmlns:p14="http://schemas.microsoft.com/office/powerpoint/2010/main" val="3901471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zhuanlan.zhihu.com/p/260149793"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zhuanlan.zhihu.com/p/260149793"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zhuanlan.zhihu.com/p/29111585"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n.bing.com/images/search?view=detailV2&amp;ccid=%2bz8ikJE7&amp;id=4A64531B7835D13C4B8A20E4485E0209443C8041&amp;thid=OIP.-z8ikJE7pjTWaReCdib0mwHaEC&amp;mediaurl=https%3a%2f%2fts1.cn.mm.bing.net%2fth%2fid%2fR-C.fb3f2290913ba634d66917827626f49b%3frik%3dQYA8RAkCXkjkIA%26riu%3dhttp%253a%252f%252fn.sinaimg.cn%252fsinakd20211213ac%252f539%252fw1385h754%252f20211213%252fffae-98b901673fd6b789d8d0d48a7321ffef.png%26ehk%3dXM0fW7RKgQsHnASu%252bX%252ff5aPeJtiMM9zC9gfiT1wTT%252bw%253d%26risl%3d%26pid%3dImgRaw%26r%3d0&amp;exph=754&amp;expw=1385&amp;q=%e5%8c%97%e6%96%97%e4%b8%83%e6%98%9f%e4%b8%8e%e5%8c%97%e6%9e%81%e6%98%9f%e5%9b%be%e7%89%87&amp;simid=608039018994280811&amp;FORM=IRPRST&amp;ck=4204737DAA40455FFD0162D73C9906D4&amp;selectedIndex=3&amp;itb=0&amp;ajaxhist=0&amp;ajaxserp=0" TargetMode="External"/><Relationship Id="rId7" Type="http://schemas.openxmlformats.org/officeDocument/2006/relationships/hyperlink" Target="https://zhuanlan.zhihu.com/p/29111585" TargetMode="External"/><Relationship Id="rId2" Type="http://schemas.openxmlformats.org/officeDocument/2006/relationships/hyperlink" Target="https://zhuanlan.zhihu.com/p/59134242" TargetMode="External"/><Relationship Id="rId1" Type="http://schemas.openxmlformats.org/officeDocument/2006/relationships/slideLayout" Target="../slideLayouts/slideLayout2.xml"/><Relationship Id="rId6" Type="http://schemas.openxmlformats.org/officeDocument/2006/relationships/hyperlink" Target="https://zhuanlan.zhihu.com/p/260149793" TargetMode="External"/><Relationship Id="rId5" Type="http://schemas.openxmlformats.org/officeDocument/2006/relationships/hyperlink" Target="https://zhuanlan.zhihu.com/p/362211669" TargetMode="External"/><Relationship Id="rId4" Type="http://schemas.openxmlformats.org/officeDocument/2006/relationships/hyperlink" Target="https://m.kekenet.com/kouyi/201604/436025.s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zhuanlan.zhihu.com/p/59134242"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m.kekenet.com/kouyi/201604/436025.s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BC0426-2CD2-B1EC-4B85-D33647152A55}"/>
              </a:ext>
            </a:extLst>
          </p:cNvPr>
          <p:cNvSpPr>
            <a:spLocks noGrp="1"/>
          </p:cNvSpPr>
          <p:nvPr>
            <p:ph type="ctrTitle"/>
          </p:nvPr>
        </p:nvSpPr>
        <p:spPr/>
        <p:txBody>
          <a:bodyPr/>
          <a:lstStyle/>
          <a:p>
            <a:r>
              <a:rPr lang="en-US" altLang="zh-CN" dirty="0"/>
              <a:t>The</a:t>
            </a:r>
            <a:r>
              <a:rPr lang="zh-CN" altLang="en-US" dirty="0"/>
              <a:t> </a:t>
            </a:r>
            <a:r>
              <a:rPr lang="en-US" altLang="zh-CN" dirty="0"/>
              <a:t>24 Solar Terms</a:t>
            </a:r>
            <a:endParaRPr lang="zh-CN" altLang="en-US" dirty="0"/>
          </a:p>
        </p:txBody>
      </p:sp>
      <p:sp>
        <p:nvSpPr>
          <p:cNvPr id="3" name="副标题 2">
            <a:extLst>
              <a:ext uri="{FF2B5EF4-FFF2-40B4-BE49-F238E27FC236}">
                <a16:creationId xmlns:a16="http://schemas.microsoft.com/office/drawing/2014/main" id="{41005C57-CB1D-F425-7BCE-7D4B38C96F99}"/>
              </a:ext>
            </a:extLst>
          </p:cNvPr>
          <p:cNvSpPr>
            <a:spLocks noGrp="1"/>
          </p:cNvSpPr>
          <p:nvPr>
            <p:ph type="subTitle" idx="1"/>
          </p:nvPr>
        </p:nvSpPr>
        <p:spPr>
          <a:xfrm>
            <a:off x="8255478" y="4347713"/>
            <a:ext cx="2412521" cy="629730"/>
          </a:xfrm>
        </p:spPr>
        <p:txBody>
          <a:bodyPr/>
          <a:lstStyle/>
          <a:p>
            <a:r>
              <a:rPr lang="en-US" altLang="zh-CN" dirty="0"/>
              <a:t>Presenter : </a:t>
            </a:r>
            <a:r>
              <a:rPr lang="zh-CN" altLang="en-US" dirty="0"/>
              <a:t>李珣</a:t>
            </a:r>
          </a:p>
        </p:txBody>
      </p:sp>
    </p:spTree>
    <p:extLst>
      <p:ext uri="{BB962C8B-B14F-4D97-AF65-F5344CB8AC3E}">
        <p14:creationId xmlns:p14="http://schemas.microsoft.com/office/powerpoint/2010/main" val="1674399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32DD5E-461A-F360-D41D-A4F9D562E5EE}"/>
              </a:ext>
            </a:extLst>
          </p:cNvPr>
          <p:cNvSpPr>
            <a:spLocks noGrp="1"/>
          </p:cNvSpPr>
          <p:nvPr>
            <p:ph type="title"/>
          </p:nvPr>
        </p:nvSpPr>
        <p:spPr/>
        <p:txBody>
          <a:bodyPr/>
          <a:lstStyle/>
          <a:p>
            <a:pPr algn="ctr"/>
            <a:r>
              <a:rPr lang="en-US" altLang="zh-CN" sz="4400" dirty="0"/>
              <a:t>The 24 </a:t>
            </a:r>
            <a:r>
              <a:rPr lang="en-US" altLang="zh-CN" dirty="0"/>
              <a:t>S</a:t>
            </a:r>
            <a:r>
              <a:rPr lang="en-US" altLang="zh-CN" sz="4400" dirty="0"/>
              <a:t>olar Terms and </a:t>
            </a:r>
            <a:r>
              <a:rPr lang="en-US" altLang="zh-CN" sz="4400" b="1" dirty="0"/>
              <a:t>tea </a:t>
            </a:r>
            <a:br>
              <a:rPr lang="en-US" altLang="zh-CN" sz="4400" b="1" dirty="0"/>
            </a:br>
            <a:endParaRPr lang="zh-CN" altLang="en-US" dirty="0"/>
          </a:p>
        </p:txBody>
      </p:sp>
      <p:sp>
        <p:nvSpPr>
          <p:cNvPr id="3" name="内容占位符 2">
            <a:extLst>
              <a:ext uri="{FF2B5EF4-FFF2-40B4-BE49-F238E27FC236}">
                <a16:creationId xmlns:a16="http://schemas.microsoft.com/office/drawing/2014/main" id="{8630CC17-DF1B-0318-CF55-7ED360AC33F1}"/>
              </a:ext>
            </a:extLst>
          </p:cNvPr>
          <p:cNvSpPr>
            <a:spLocks noGrp="1"/>
          </p:cNvSpPr>
          <p:nvPr>
            <p:ph idx="1"/>
          </p:nvPr>
        </p:nvSpPr>
        <p:spPr/>
        <p:txBody>
          <a:bodyPr/>
          <a:lstStyle/>
          <a:p>
            <a:pPr marL="0" indent="0">
              <a:buNone/>
            </a:pPr>
            <a:r>
              <a:rPr lang="en-US" altLang="zh-CN" dirty="0"/>
              <a:t>In ancient China, many people believed that different teas were suitable to drink during different solar terms.</a:t>
            </a:r>
            <a:endParaRPr lang="zh-CN" altLang="en-US" dirty="0"/>
          </a:p>
        </p:txBody>
      </p:sp>
    </p:spTree>
    <p:extLst>
      <p:ext uri="{BB962C8B-B14F-4D97-AF65-F5344CB8AC3E}">
        <p14:creationId xmlns:p14="http://schemas.microsoft.com/office/powerpoint/2010/main" val="3360390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6C8CCE-C4EF-CA89-6062-7CBEC3806237}"/>
              </a:ext>
            </a:extLst>
          </p:cNvPr>
          <p:cNvSpPr>
            <a:spLocks noGrp="1"/>
          </p:cNvSpPr>
          <p:nvPr>
            <p:ph type="title"/>
          </p:nvPr>
        </p:nvSpPr>
        <p:spPr/>
        <p:txBody>
          <a:bodyPr/>
          <a:lstStyle/>
          <a:p>
            <a:pPr algn="ctr"/>
            <a:r>
              <a:rPr lang="en-US" altLang="zh-CN" dirty="0"/>
              <a:t>Around the Spring Equinox</a:t>
            </a:r>
            <a:endParaRPr lang="zh-CN" altLang="en-US" dirty="0"/>
          </a:p>
        </p:txBody>
      </p:sp>
      <p:sp>
        <p:nvSpPr>
          <p:cNvPr id="3" name="内容占位符 2">
            <a:extLst>
              <a:ext uri="{FF2B5EF4-FFF2-40B4-BE49-F238E27FC236}">
                <a16:creationId xmlns:a16="http://schemas.microsoft.com/office/drawing/2014/main" id="{7AD8CA8C-CF4E-2484-8C27-34554370EAC8}"/>
              </a:ext>
            </a:extLst>
          </p:cNvPr>
          <p:cNvSpPr>
            <a:spLocks noGrp="1"/>
          </p:cNvSpPr>
          <p:nvPr>
            <p:ph idx="1"/>
          </p:nvPr>
        </p:nvSpPr>
        <p:spPr>
          <a:xfrm>
            <a:off x="1079740" y="1690688"/>
            <a:ext cx="10515600" cy="4351338"/>
          </a:xfrm>
        </p:spPr>
        <p:txBody>
          <a:bodyPr/>
          <a:lstStyle/>
          <a:p>
            <a:pPr marL="0" indent="0">
              <a:buNone/>
            </a:pPr>
            <a:r>
              <a:rPr lang="en-US" altLang="zh-CN" dirty="0"/>
              <a:t>Around the Spring Equinox, Oolong tea is favored, avoid consuming new green tea. Each of the four major Oolong teas has its benefits; Phoenix </a:t>
            </a:r>
            <a:r>
              <a:rPr lang="en-US" altLang="zh-CN" dirty="0" err="1"/>
              <a:t>Dancong</a:t>
            </a:r>
            <a:r>
              <a:rPr lang="en-US" altLang="zh-CN" dirty="0"/>
              <a:t> and Wuyi tea from the following year are particularly good. Various types of aged teas have a mild nature, calming the spirit and benefiting the center. Suitable for drinking after dinner, especially recommended for the elderly.</a:t>
            </a:r>
            <a:endParaRPr lang="zh-CN" altLang="en-US" dirty="0"/>
          </a:p>
        </p:txBody>
      </p:sp>
      <p:sp>
        <p:nvSpPr>
          <p:cNvPr id="4" name="文本框 3">
            <a:extLst>
              <a:ext uri="{FF2B5EF4-FFF2-40B4-BE49-F238E27FC236}">
                <a16:creationId xmlns:a16="http://schemas.microsoft.com/office/drawing/2014/main" id="{65F7AB37-0C08-8F35-FEA3-5DC5E0587486}"/>
              </a:ext>
            </a:extLst>
          </p:cNvPr>
          <p:cNvSpPr txBox="1"/>
          <p:nvPr/>
        </p:nvSpPr>
        <p:spPr>
          <a:xfrm>
            <a:off x="8453887" y="5124091"/>
            <a:ext cx="3382993" cy="646331"/>
          </a:xfrm>
          <a:prstGeom prst="rect">
            <a:avLst/>
          </a:prstGeom>
          <a:noFill/>
        </p:spPr>
        <p:txBody>
          <a:bodyPr wrap="square" rtlCol="0">
            <a:spAutoFit/>
          </a:bodyPr>
          <a:lstStyle/>
          <a:p>
            <a:r>
              <a:rPr lang="zh-CN" altLang="en-US" dirty="0">
                <a:hlinkClick r:id="rId2"/>
              </a:rPr>
              <a:t>浅谈二十四节气与适饮茶品（上） </a:t>
            </a:r>
            <a:r>
              <a:rPr lang="en-US" altLang="zh-CN" dirty="0">
                <a:hlinkClick r:id="rId2"/>
              </a:rPr>
              <a:t>- </a:t>
            </a:r>
            <a:r>
              <a:rPr lang="zh-CN" altLang="en-US" dirty="0">
                <a:hlinkClick r:id="rId2"/>
              </a:rPr>
              <a:t>知乎 </a:t>
            </a:r>
            <a:r>
              <a:rPr lang="en-US" altLang="zh-CN" dirty="0">
                <a:hlinkClick r:id="rId2"/>
              </a:rPr>
              <a:t>(zhihu.com)</a:t>
            </a:r>
            <a:endParaRPr lang="zh-CN" altLang="en-US" dirty="0"/>
          </a:p>
        </p:txBody>
      </p:sp>
    </p:spTree>
    <p:extLst>
      <p:ext uri="{BB962C8B-B14F-4D97-AF65-F5344CB8AC3E}">
        <p14:creationId xmlns:p14="http://schemas.microsoft.com/office/powerpoint/2010/main" val="3115383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7AD9BC-6CCC-077B-1419-A6D105E15531}"/>
              </a:ext>
            </a:extLst>
          </p:cNvPr>
          <p:cNvSpPr>
            <a:spLocks noGrp="1"/>
          </p:cNvSpPr>
          <p:nvPr>
            <p:ph type="title"/>
          </p:nvPr>
        </p:nvSpPr>
        <p:spPr/>
        <p:txBody>
          <a:bodyPr/>
          <a:lstStyle/>
          <a:p>
            <a:pPr algn="ctr"/>
            <a:r>
              <a:rPr lang="en-US" altLang="zh-CN" dirty="0"/>
              <a:t>Around the Greater Heat</a:t>
            </a:r>
            <a:endParaRPr lang="zh-CN" altLang="en-US" dirty="0"/>
          </a:p>
        </p:txBody>
      </p:sp>
      <p:sp>
        <p:nvSpPr>
          <p:cNvPr id="3" name="内容占位符 2">
            <a:extLst>
              <a:ext uri="{FF2B5EF4-FFF2-40B4-BE49-F238E27FC236}">
                <a16:creationId xmlns:a16="http://schemas.microsoft.com/office/drawing/2014/main" id="{FB9E7895-123B-CA44-4389-8D5B5562CACE}"/>
              </a:ext>
            </a:extLst>
          </p:cNvPr>
          <p:cNvSpPr>
            <a:spLocks noGrp="1"/>
          </p:cNvSpPr>
          <p:nvPr>
            <p:ph idx="1"/>
          </p:nvPr>
        </p:nvSpPr>
        <p:spPr>
          <a:xfrm>
            <a:off x="838200" y="1690688"/>
            <a:ext cx="10515600" cy="4351338"/>
          </a:xfrm>
        </p:spPr>
        <p:txBody>
          <a:bodyPr>
            <a:normAutofit/>
          </a:bodyPr>
          <a:lstStyle/>
          <a:p>
            <a:pPr marL="0" indent="0">
              <a:buNone/>
            </a:pPr>
            <a:r>
              <a:rPr lang="en-US" altLang="zh-CN" dirty="0"/>
              <a:t>Around the Greater Heat, green tea is the best choice. Green tea has a clear soup and green leaves, giving a feeling of coolness. Green tea has a strong astringent effect, high amino acid content, and it can help cool down in hot weather. It is important to note that drinking herbal tea is not good, as it is not conducive to sweating. Apart from green tea, </a:t>
            </a:r>
            <a:r>
              <a:rPr lang="en-US" altLang="zh-CN" dirty="0" err="1"/>
              <a:t>Tieguanyin</a:t>
            </a:r>
            <a:r>
              <a:rPr lang="en-US" altLang="zh-CN" dirty="0"/>
              <a:t>, and Taiwanese high mountain tea are also good choices. Those with a good constitution can also drink raw Pu-erh tea aged between three to five years. If you have aged white tea, it would be even better; aged white tea is the best for relieving summer heat.</a:t>
            </a:r>
            <a:endParaRPr lang="zh-CN" altLang="en-US" dirty="0"/>
          </a:p>
        </p:txBody>
      </p:sp>
      <p:sp>
        <p:nvSpPr>
          <p:cNvPr id="4" name="文本框 3">
            <a:extLst>
              <a:ext uri="{FF2B5EF4-FFF2-40B4-BE49-F238E27FC236}">
                <a16:creationId xmlns:a16="http://schemas.microsoft.com/office/drawing/2014/main" id="{E4D0D145-3C4F-32AD-D1B1-7E93CABAC8FD}"/>
              </a:ext>
            </a:extLst>
          </p:cNvPr>
          <p:cNvSpPr txBox="1"/>
          <p:nvPr/>
        </p:nvSpPr>
        <p:spPr>
          <a:xfrm>
            <a:off x="8988725" y="5684808"/>
            <a:ext cx="2846717" cy="914400"/>
          </a:xfrm>
          <a:prstGeom prst="rect">
            <a:avLst/>
          </a:prstGeom>
          <a:noFill/>
        </p:spPr>
        <p:txBody>
          <a:bodyPr wrap="square" rtlCol="0">
            <a:spAutoFit/>
          </a:bodyPr>
          <a:lstStyle/>
          <a:p>
            <a:r>
              <a:rPr lang="zh-CN" altLang="en-US" dirty="0">
                <a:hlinkClick r:id="rId2"/>
              </a:rPr>
              <a:t>浅谈二十四节气与适饮茶品（上） </a:t>
            </a:r>
            <a:r>
              <a:rPr lang="en-US" altLang="zh-CN" dirty="0">
                <a:hlinkClick r:id="rId2"/>
              </a:rPr>
              <a:t>- </a:t>
            </a:r>
            <a:r>
              <a:rPr lang="zh-CN" altLang="en-US" dirty="0">
                <a:hlinkClick r:id="rId2"/>
              </a:rPr>
              <a:t>知乎 </a:t>
            </a:r>
            <a:r>
              <a:rPr lang="en-US" altLang="zh-CN" dirty="0">
                <a:hlinkClick r:id="rId2"/>
              </a:rPr>
              <a:t>(zhihu.com)</a:t>
            </a:r>
            <a:endParaRPr lang="zh-CN" altLang="en-US" dirty="0"/>
          </a:p>
        </p:txBody>
      </p:sp>
    </p:spTree>
    <p:extLst>
      <p:ext uri="{BB962C8B-B14F-4D97-AF65-F5344CB8AC3E}">
        <p14:creationId xmlns:p14="http://schemas.microsoft.com/office/powerpoint/2010/main" val="2069989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9D4F5D-D07E-63E4-6A13-37DE581F4AA7}"/>
              </a:ext>
            </a:extLst>
          </p:cNvPr>
          <p:cNvSpPr>
            <a:spLocks noGrp="1"/>
          </p:cNvSpPr>
          <p:nvPr>
            <p:ph type="title"/>
          </p:nvPr>
        </p:nvSpPr>
        <p:spPr/>
        <p:txBody>
          <a:bodyPr/>
          <a:lstStyle/>
          <a:p>
            <a:pPr algn="ctr"/>
            <a:r>
              <a:rPr lang="en-US" altLang="zh-CN" sz="4400" dirty="0"/>
              <a:t>The 24 Solar </a:t>
            </a:r>
            <a:r>
              <a:rPr lang="en-US" altLang="zh-CN" dirty="0"/>
              <a:t>T</a:t>
            </a:r>
            <a:r>
              <a:rPr lang="en-US" altLang="zh-CN" sz="4400" dirty="0"/>
              <a:t>erms and </a:t>
            </a:r>
            <a:r>
              <a:rPr lang="en-US" altLang="zh-CN" b="1" dirty="0"/>
              <a:t>R</a:t>
            </a:r>
            <a:r>
              <a:rPr lang="en-US" altLang="zh-CN" sz="4400" b="1" dirty="0"/>
              <a:t>egimen</a:t>
            </a:r>
            <a:br>
              <a:rPr lang="en-US" altLang="zh-CN" sz="4400" b="1" dirty="0"/>
            </a:br>
            <a:endParaRPr lang="zh-CN" altLang="en-US" dirty="0"/>
          </a:p>
        </p:txBody>
      </p:sp>
      <p:sp>
        <p:nvSpPr>
          <p:cNvPr id="3" name="内容占位符 2">
            <a:extLst>
              <a:ext uri="{FF2B5EF4-FFF2-40B4-BE49-F238E27FC236}">
                <a16:creationId xmlns:a16="http://schemas.microsoft.com/office/drawing/2014/main" id="{26D7E177-8DC0-38AF-E262-4149E310D7C6}"/>
              </a:ext>
            </a:extLst>
          </p:cNvPr>
          <p:cNvSpPr>
            <a:spLocks noGrp="1"/>
          </p:cNvSpPr>
          <p:nvPr>
            <p:ph idx="1"/>
          </p:nvPr>
        </p:nvSpPr>
        <p:spPr>
          <a:xfrm>
            <a:off x="2682815" y="3188599"/>
            <a:ext cx="6632275" cy="1702579"/>
          </a:xfrm>
        </p:spPr>
        <p:txBody>
          <a:bodyPr>
            <a:normAutofit fontScale="92500" lnSpcReduction="10000"/>
          </a:bodyPr>
          <a:lstStyle/>
          <a:p>
            <a:pPr marL="0" indent="0">
              <a:buNone/>
            </a:pPr>
            <a:r>
              <a:rPr lang="en-US" altLang="zh-CN" dirty="0"/>
              <a:t>In a philosophical system based on this idea, the universe is seen as vast and nature takes precedence over humans.</a:t>
            </a:r>
            <a:r>
              <a:rPr lang="en-US" altLang="zh-CN" b="0" i="0" dirty="0">
                <a:solidFill>
                  <a:srgbClr val="14110E"/>
                </a:solidFill>
                <a:effectLst/>
                <a:latin typeface="-apple-system"/>
              </a:rPr>
              <a:t> Despite being small in the grand scheme of things, humans are also a microcosm of the world</a:t>
            </a:r>
            <a:endParaRPr lang="zh-CN" altLang="en-US" dirty="0"/>
          </a:p>
        </p:txBody>
      </p:sp>
      <p:sp>
        <p:nvSpPr>
          <p:cNvPr id="4" name="文本框 3">
            <a:extLst>
              <a:ext uri="{FF2B5EF4-FFF2-40B4-BE49-F238E27FC236}">
                <a16:creationId xmlns:a16="http://schemas.microsoft.com/office/drawing/2014/main" id="{0247F8A6-7176-B267-B189-C235D60E9195}"/>
              </a:ext>
            </a:extLst>
          </p:cNvPr>
          <p:cNvSpPr txBox="1"/>
          <p:nvPr/>
        </p:nvSpPr>
        <p:spPr>
          <a:xfrm>
            <a:off x="2682815" y="1302589"/>
            <a:ext cx="6728604" cy="1200329"/>
          </a:xfrm>
          <a:prstGeom prst="rect">
            <a:avLst/>
          </a:prstGeom>
          <a:noFill/>
        </p:spPr>
        <p:txBody>
          <a:bodyPr wrap="square" rtlCol="0">
            <a:spAutoFit/>
          </a:bodyPr>
          <a:lstStyle/>
          <a:p>
            <a:r>
              <a:rPr lang="en-US" altLang="zh-CN" sz="2400" dirty="0"/>
              <a:t>The relationship between the 24 Solar Terms and regimen is based on the idea of “the unity of Heaven and humanity.”</a:t>
            </a:r>
            <a:endParaRPr lang="zh-CN" altLang="en-US" sz="2400" dirty="0"/>
          </a:p>
        </p:txBody>
      </p:sp>
      <p:sp>
        <p:nvSpPr>
          <p:cNvPr id="5" name="文本框 4">
            <a:extLst>
              <a:ext uri="{FF2B5EF4-FFF2-40B4-BE49-F238E27FC236}">
                <a16:creationId xmlns:a16="http://schemas.microsoft.com/office/drawing/2014/main" id="{51A9A5B6-7DFE-56B3-83EB-26F741034B67}"/>
              </a:ext>
            </a:extLst>
          </p:cNvPr>
          <p:cNvSpPr txBox="1"/>
          <p:nvPr/>
        </p:nvSpPr>
        <p:spPr>
          <a:xfrm>
            <a:off x="9221638" y="5417389"/>
            <a:ext cx="2132162" cy="957532"/>
          </a:xfrm>
          <a:prstGeom prst="rect">
            <a:avLst/>
          </a:prstGeom>
          <a:noFill/>
        </p:spPr>
        <p:txBody>
          <a:bodyPr wrap="square" rtlCol="0">
            <a:spAutoFit/>
          </a:bodyPr>
          <a:lstStyle/>
          <a:p>
            <a:r>
              <a:rPr lang="zh-CN" altLang="en-US" dirty="0">
                <a:hlinkClick r:id="rId2"/>
              </a:rPr>
              <a:t>二十四节气的养生之道 </a:t>
            </a:r>
            <a:r>
              <a:rPr lang="en-US" altLang="zh-CN" dirty="0">
                <a:hlinkClick r:id="rId2"/>
              </a:rPr>
              <a:t>- </a:t>
            </a:r>
            <a:r>
              <a:rPr lang="zh-CN" altLang="en-US" dirty="0">
                <a:hlinkClick r:id="rId2"/>
              </a:rPr>
              <a:t>知乎 </a:t>
            </a:r>
            <a:r>
              <a:rPr lang="en-US" altLang="zh-CN" dirty="0">
                <a:hlinkClick r:id="rId2"/>
              </a:rPr>
              <a:t>(zhihu.com)</a:t>
            </a:r>
            <a:endParaRPr lang="zh-CN" altLang="en-US" dirty="0"/>
          </a:p>
        </p:txBody>
      </p:sp>
    </p:spTree>
    <p:extLst>
      <p:ext uri="{BB962C8B-B14F-4D97-AF65-F5344CB8AC3E}">
        <p14:creationId xmlns:p14="http://schemas.microsoft.com/office/powerpoint/2010/main" val="417021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2AB3C2-4667-E06E-C74C-80C7DA7A2A70}"/>
              </a:ext>
            </a:extLst>
          </p:cNvPr>
          <p:cNvSpPr>
            <a:spLocks noGrp="1"/>
          </p:cNvSpPr>
          <p:nvPr>
            <p:ph type="title"/>
          </p:nvPr>
        </p:nvSpPr>
        <p:spPr/>
        <p:txBody>
          <a:bodyPr/>
          <a:lstStyle/>
          <a:p>
            <a:pPr algn="ctr"/>
            <a:r>
              <a:rPr lang="en-US" altLang="zh-CN" dirty="0"/>
              <a:t>My own feelings to the 24 Solar Terms </a:t>
            </a:r>
            <a:br>
              <a:rPr lang="zh-CN" altLang="en-US" dirty="0"/>
            </a:br>
            <a:endParaRPr lang="zh-CN" altLang="en-US" dirty="0"/>
          </a:p>
        </p:txBody>
      </p:sp>
      <p:sp>
        <p:nvSpPr>
          <p:cNvPr id="3" name="内容占位符 2">
            <a:extLst>
              <a:ext uri="{FF2B5EF4-FFF2-40B4-BE49-F238E27FC236}">
                <a16:creationId xmlns:a16="http://schemas.microsoft.com/office/drawing/2014/main" id="{98CB53C4-A5C8-15A8-1D33-D836DF971EC5}"/>
              </a:ext>
            </a:extLst>
          </p:cNvPr>
          <p:cNvSpPr>
            <a:spLocks noGrp="1"/>
          </p:cNvSpPr>
          <p:nvPr>
            <p:ph idx="1"/>
          </p:nvPr>
        </p:nvSpPr>
        <p:spPr/>
        <p:txBody>
          <a:bodyPr/>
          <a:lstStyle/>
          <a:p>
            <a:endParaRPr lang="zh-CN" altLang="en-US" dirty="0"/>
          </a:p>
        </p:txBody>
      </p:sp>
    </p:spTree>
    <p:extLst>
      <p:ext uri="{BB962C8B-B14F-4D97-AF65-F5344CB8AC3E}">
        <p14:creationId xmlns:p14="http://schemas.microsoft.com/office/powerpoint/2010/main" val="2925120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B1E45E-F93C-1186-76D9-B3AB5E664179}"/>
              </a:ext>
            </a:extLst>
          </p:cNvPr>
          <p:cNvSpPr>
            <a:spLocks noGrp="1"/>
          </p:cNvSpPr>
          <p:nvPr>
            <p:ph type="title"/>
          </p:nvPr>
        </p:nvSpPr>
        <p:spPr/>
        <p:txBody>
          <a:bodyPr/>
          <a:lstStyle/>
          <a:p>
            <a:pPr algn="ctr"/>
            <a:r>
              <a:rPr lang="en-US" altLang="zh-CN" dirty="0"/>
              <a:t>References</a:t>
            </a:r>
            <a:endParaRPr lang="zh-CN" altLang="en-US" dirty="0"/>
          </a:p>
        </p:txBody>
      </p:sp>
      <p:sp>
        <p:nvSpPr>
          <p:cNvPr id="3" name="内容占位符 2">
            <a:extLst>
              <a:ext uri="{FF2B5EF4-FFF2-40B4-BE49-F238E27FC236}">
                <a16:creationId xmlns:a16="http://schemas.microsoft.com/office/drawing/2014/main" id="{78187EF2-91A7-0DA4-857D-21DF099561C2}"/>
              </a:ext>
            </a:extLst>
          </p:cNvPr>
          <p:cNvSpPr>
            <a:spLocks noGrp="1"/>
          </p:cNvSpPr>
          <p:nvPr>
            <p:ph idx="1"/>
          </p:nvPr>
        </p:nvSpPr>
        <p:spPr/>
        <p:txBody>
          <a:bodyPr/>
          <a:lstStyle/>
          <a:p>
            <a:r>
              <a:rPr lang="zh-CN" altLang="en-US" dirty="0">
                <a:hlinkClick r:id="rId2"/>
              </a:rPr>
              <a:t>涨知识</a:t>
            </a:r>
            <a:r>
              <a:rPr lang="en-US" altLang="zh-CN" dirty="0">
                <a:hlinkClick r:id="rId2"/>
              </a:rPr>
              <a:t>|</a:t>
            </a:r>
            <a:r>
              <a:rPr lang="zh-CN" altLang="en-US" dirty="0">
                <a:hlinkClick r:id="rId2"/>
              </a:rPr>
              <a:t>二十四节气的含义与起源 </a:t>
            </a:r>
            <a:r>
              <a:rPr lang="en-US" altLang="zh-CN" dirty="0">
                <a:hlinkClick r:id="rId2"/>
              </a:rPr>
              <a:t>- </a:t>
            </a:r>
            <a:r>
              <a:rPr lang="zh-CN" altLang="en-US" dirty="0">
                <a:hlinkClick r:id="rId2"/>
              </a:rPr>
              <a:t>知乎 </a:t>
            </a:r>
            <a:r>
              <a:rPr lang="en-US" altLang="zh-CN" dirty="0">
                <a:hlinkClick r:id="rId2"/>
              </a:rPr>
              <a:t>(zhihu.com)</a:t>
            </a:r>
            <a:endParaRPr lang="en-US" altLang="zh-CN" dirty="0"/>
          </a:p>
          <a:p>
            <a:r>
              <a:rPr lang="zh-CN" altLang="en-US" dirty="0">
                <a:hlinkClick r:id="rId3"/>
              </a:rPr>
              <a:t>北斗七星与北极星图片 </a:t>
            </a:r>
            <a:r>
              <a:rPr lang="en-US" altLang="zh-CN" dirty="0">
                <a:hlinkClick r:id="rId3"/>
              </a:rPr>
              <a:t>- </a:t>
            </a:r>
            <a:r>
              <a:rPr lang="zh-CN" altLang="en-US" dirty="0">
                <a:hlinkClick r:id="rId3"/>
              </a:rPr>
              <a:t>搜索 图片 </a:t>
            </a:r>
            <a:r>
              <a:rPr lang="en-US" altLang="zh-CN" dirty="0">
                <a:hlinkClick r:id="rId3"/>
              </a:rPr>
              <a:t>(bing.com)</a:t>
            </a:r>
            <a:endParaRPr lang="en-US" altLang="zh-CN" dirty="0"/>
          </a:p>
          <a:p>
            <a:r>
              <a:rPr lang="zh-CN" altLang="en-US" dirty="0">
                <a:hlinkClick r:id="rId4"/>
              </a:rPr>
              <a:t>诗歌翻译</a:t>
            </a:r>
            <a:r>
              <a:rPr lang="en-US" altLang="zh-CN" dirty="0">
                <a:hlinkClick r:id="rId4"/>
              </a:rPr>
              <a:t>:</a:t>
            </a:r>
            <a:r>
              <a:rPr lang="zh-CN" altLang="en-US" dirty="0">
                <a:hlinkClick r:id="rId4"/>
              </a:rPr>
              <a:t>韩愈</a:t>
            </a:r>
            <a:r>
              <a:rPr lang="en-US" altLang="zh-CN" dirty="0">
                <a:hlinkClick r:id="rId4"/>
              </a:rPr>
              <a:t>-《</a:t>
            </a:r>
            <a:r>
              <a:rPr lang="zh-CN" altLang="en-US" dirty="0">
                <a:hlinkClick r:id="rId4"/>
              </a:rPr>
              <a:t>早春呈水部张十八员外</a:t>
            </a:r>
            <a:r>
              <a:rPr lang="en-US" altLang="zh-CN" dirty="0">
                <a:hlinkClick r:id="rId4"/>
              </a:rPr>
              <a:t>》</a:t>
            </a:r>
            <a:r>
              <a:rPr lang="zh-CN" altLang="en-US" dirty="0">
                <a:hlinkClick r:id="rId4"/>
              </a:rPr>
              <a:t>英文译文</a:t>
            </a:r>
            <a:r>
              <a:rPr lang="en-US" altLang="zh-CN" dirty="0">
                <a:hlinkClick r:id="rId4"/>
              </a:rPr>
              <a:t>_</a:t>
            </a:r>
            <a:r>
              <a:rPr lang="zh-CN" altLang="en-US" dirty="0">
                <a:hlinkClick r:id="rId4"/>
              </a:rPr>
              <a:t>英汉翻译素材 </a:t>
            </a:r>
            <a:r>
              <a:rPr lang="en-US" altLang="zh-CN" dirty="0">
                <a:hlinkClick r:id="rId4"/>
              </a:rPr>
              <a:t>- </a:t>
            </a:r>
            <a:r>
              <a:rPr lang="zh-CN" altLang="en-US" dirty="0">
                <a:hlinkClick r:id="rId4"/>
              </a:rPr>
              <a:t>可可英语 </a:t>
            </a:r>
            <a:r>
              <a:rPr lang="en-US" altLang="zh-CN" dirty="0">
                <a:hlinkClick r:id="rId4"/>
              </a:rPr>
              <a:t>(kekenet.com)</a:t>
            </a:r>
            <a:endParaRPr lang="en-US" altLang="zh-CN" dirty="0"/>
          </a:p>
          <a:p>
            <a:r>
              <a:rPr lang="zh-CN" altLang="en-US" dirty="0">
                <a:hlinkClick r:id="rId5"/>
              </a:rPr>
              <a:t>杜牧</a:t>
            </a:r>
            <a:r>
              <a:rPr lang="en-US" altLang="zh-CN" dirty="0">
                <a:hlinkClick r:id="rId5"/>
              </a:rPr>
              <a:t>《</a:t>
            </a:r>
            <a:r>
              <a:rPr lang="zh-CN" altLang="en-US" dirty="0">
                <a:hlinkClick r:id="rId5"/>
              </a:rPr>
              <a:t>清明</a:t>
            </a:r>
            <a:r>
              <a:rPr lang="en-US" altLang="zh-CN" dirty="0">
                <a:hlinkClick r:id="rId5"/>
              </a:rPr>
              <a:t>》</a:t>
            </a:r>
            <a:r>
              <a:rPr lang="zh-CN" altLang="en-US" dirty="0">
                <a:hlinkClick r:id="rId5"/>
              </a:rPr>
              <a:t>英文版 </a:t>
            </a:r>
            <a:r>
              <a:rPr lang="en-US" altLang="zh-CN" dirty="0">
                <a:hlinkClick r:id="rId5"/>
              </a:rPr>
              <a:t>- </a:t>
            </a:r>
            <a:r>
              <a:rPr lang="zh-CN" altLang="en-US" dirty="0">
                <a:hlinkClick r:id="rId5"/>
              </a:rPr>
              <a:t>知乎 </a:t>
            </a:r>
            <a:r>
              <a:rPr lang="en-US" altLang="zh-CN" dirty="0">
                <a:hlinkClick r:id="rId5"/>
              </a:rPr>
              <a:t>(zhihu.com)</a:t>
            </a:r>
            <a:endParaRPr lang="en-US" altLang="zh-CN" dirty="0"/>
          </a:p>
          <a:p>
            <a:r>
              <a:rPr lang="zh-CN" altLang="en-US" dirty="0">
                <a:hlinkClick r:id="rId6"/>
              </a:rPr>
              <a:t>浅谈二十四节气与适饮茶品（上） </a:t>
            </a:r>
            <a:r>
              <a:rPr lang="en-US" altLang="zh-CN" dirty="0">
                <a:hlinkClick r:id="rId6"/>
              </a:rPr>
              <a:t>- </a:t>
            </a:r>
            <a:r>
              <a:rPr lang="zh-CN" altLang="en-US" dirty="0">
                <a:hlinkClick r:id="rId6"/>
              </a:rPr>
              <a:t>知乎 </a:t>
            </a:r>
            <a:r>
              <a:rPr lang="en-US" altLang="zh-CN" dirty="0">
                <a:hlinkClick r:id="rId6"/>
              </a:rPr>
              <a:t>(zhihu.com)</a:t>
            </a:r>
            <a:endParaRPr lang="en-US" altLang="zh-CN" dirty="0"/>
          </a:p>
          <a:p>
            <a:r>
              <a:rPr lang="zh-CN" altLang="en-US" dirty="0">
                <a:hlinkClick r:id="rId7"/>
              </a:rPr>
              <a:t>二十四节气的养生之道 </a:t>
            </a:r>
            <a:r>
              <a:rPr lang="en-US" altLang="zh-CN" dirty="0">
                <a:hlinkClick r:id="rId7"/>
              </a:rPr>
              <a:t>- </a:t>
            </a:r>
            <a:r>
              <a:rPr lang="zh-CN" altLang="en-US" dirty="0">
                <a:hlinkClick r:id="rId7"/>
              </a:rPr>
              <a:t>知乎 </a:t>
            </a:r>
            <a:r>
              <a:rPr lang="en-US" altLang="zh-CN" dirty="0">
                <a:hlinkClick r:id="rId7"/>
              </a:rPr>
              <a:t>(zhihu.com)</a:t>
            </a:r>
            <a:endParaRPr lang="zh-CN" altLang="en-US" dirty="0"/>
          </a:p>
        </p:txBody>
      </p:sp>
    </p:spTree>
    <p:extLst>
      <p:ext uri="{BB962C8B-B14F-4D97-AF65-F5344CB8AC3E}">
        <p14:creationId xmlns:p14="http://schemas.microsoft.com/office/powerpoint/2010/main" val="2770674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86AE45-AE26-CF1C-94AB-F8120622B3C6}"/>
              </a:ext>
            </a:extLst>
          </p:cNvPr>
          <p:cNvSpPr>
            <a:spLocks noGrp="1"/>
          </p:cNvSpPr>
          <p:nvPr>
            <p:ph type="title"/>
          </p:nvPr>
        </p:nvSpPr>
        <p:spPr/>
        <p:txBody>
          <a:bodyPr/>
          <a:lstStyle/>
          <a:p>
            <a:pPr algn="ctr"/>
            <a:r>
              <a:rPr lang="en-US" altLang="zh-CN" dirty="0"/>
              <a:t>Contents</a:t>
            </a:r>
            <a:endParaRPr lang="zh-CN" altLang="en-US" dirty="0"/>
          </a:p>
        </p:txBody>
      </p:sp>
      <p:sp>
        <p:nvSpPr>
          <p:cNvPr id="3" name="内容占位符 2">
            <a:extLst>
              <a:ext uri="{FF2B5EF4-FFF2-40B4-BE49-F238E27FC236}">
                <a16:creationId xmlns:a16="http://schemas.microsoft.com/office/drawing/2014/main" id="{A1EF8158-23C4-EC41-5562-3F74E2E6C5EE}"/>
              </a:ext>
            </a:extLst>
          </p:cNvPr>
          <p:cNvSpPr>
            <a:spLocks noGrp="1"/>
          </p:cNvSpPr>
          <p:nvPr>
            <p:ph idx="1"/>
          </p:nvPr>
        </p:nvSpPr>
        <p:spPr/>
        <p:txBody>
          <a:bodyPr/>
          <a:lstStyle/>
          <a:p>
            <a:r>
              <a:rPr lang="en-US" altLang="zh-CN" dirty="0"/>
              <a:t>The Origin and basic function of the 24 solar terms</a:t>
            </a:r>
          </a:p>
          <a:p>
            <a:endParaRPr lang="en-US" altLang="zh-CN" dirty="0"/>
          </a:p>
          <a:p>
            <a:r>
              <a:rPr lang="en-US" altLang="zh-CN" dirty="0"/>
              <a:t>Values</a:t>
            </a:r>
          </a:p>
          <a:p>
            <a:r>
              <a:rPr lang="en-US" altLang="zh-CN" sz="1800" dirty="0"/>
              <a:t>The 24 solar terms and </a:t>
            </a:r>
            <a:r>
              <a:rPr lang="en-US" altLang="zh-CN" sz="1800" b="1" dirty="0"/>
              <a:t>poem </a:t>
            </a:r>
          </a:p>
          <a:p>
            <a:r>
              <a:rPr lang="en-US" altLang="zh-CN" sz="1800" dirty="0"/>
              <a:t>The 24 solar terms and </a:t>
            </a:r>
            <a:r>
              <a:rPr lang="en-US" altLang="zh-CN" sz="1800" b="1" dirty="0"/>
              <a:t>tea </a:t>
            </a:r>
          </a:p>
          <a:p>
            <a:r>
              <a:rPr lang="en-US" altLang="zh-CN" sz="1800" dirty="0"/>
              <a:t>The 24 solar terms and </a:t>
            </a:r>
            <a:r>
              <a:rPr lang="en-US" altLang="zh-CN" sz="1800" b="1" dirty="0"/>
              <a:t>regimen</a:t>
            </a:r>
          </a:p>
          <a:p>
            <a:endParaRPr lang="en-US" altLang="zh-CN" sz="1800" dirty="0"/>
          </a:p>
          <a:p>
            <a:r>
              <a:rPr lang="en-US" altLang="zh-CN" dirty="0"/>
              <a:t>My own feelings to the 24 solar terms </a:t>
            </a:r>
            <a:endParaRPr lang="zh-CN" altLang="en-US" dirty="0"/>
          </a:p>
        </p:txBody>
      </p:sp>
    </p:spTree>
    <p:extLst>
      <p:ext uri="{BB962C8B-B14F-4D97-AF65-F5344CB8AC3E}">
        <p14:creationId xmlns:p14="http://schemas.microsoft.com/office/powerpoint/2010/main" val="3561161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9719FB-3A24-0849-6F35-39646D533657}"/>
              </a:ext>
            </a:extLst>
          </p:cNvPr>
          <p:cNvSpPr>
            <a:spLocks noGrp="1"/>
          </p:cNvSpPr>
          <p:nvPr>
            <p:ph type="title"/>
          </p:nvPr>
        </p:nvSpPr>
        <p:spPr/>
        <p:txBody>
          <a:bodyPr>
            <a:normAutofit/>
          </a:bodyPr>
          <a:lstStyle/>
          <a:p>
            <a:pPr algn="ctr"/>
            <a:r>
              <a:rPr lang="en-US" altLang="zh-CN" sz="5400" dirty="0"/>
              <a:t>The Origin of the 24 Solar terms</a:t>
            </a:r>
            <a:endParaRPr lang="zh-CN" altLang="en-US" sz="5400" dirty="0"/>
          </a:p>
        </p:txBody>
      </p:sp>
      <p:sp>
        <p:nvSpPr>
          <p:cNvPr id="3" name="内容占位符 2">
            <a:extLst>
              <a:ext uri="{FF2B5EF4-FFF2-40B4-BE49-F238E27FC236}">
                <a16:creationId xmlns:a16="http://schemas.microsoft.com/office/drawing/2014/main" id="{70422F3B-FF9E-DC60-155C-18B3C76CC2E6}"/>
              </a:ext>
            </a:extLst>
          </p:cNvPr>
          <p:cNvSpPr>
            <a:spLocks noGrp="1"/>
          </p:cNvSpPr>
          <p:nvPr>
            <p:ph idx="1"/>
          </p:nvPr>
        </p:nvSpPr>
        <p:spPr>
          <a:xfrm>
            <a:off x="907211" y="2327544"/>
            <a:ext cx="10515600" cy="1530050"/>
          </a:xfrm>
        </p:spPr>
        <p:txBody>
          <a:bodyPr>
            <a:normAutofit/>
          </a:bodyPr>
          <a:lstStyle/>
          <a:p>
            <a:r>
              <a:rPr lang="en-US" altLang="zh-CN" sz="3200" dirty="0">
                <a:effectLst/>
                <a:latin typeface="等线" panose="02010600030101010101" pitchFamily="2" charset="-122"/>
                <a:cs typeface="Times New Roman" panose="02020603050405020304" pitchFamily="18" charset="0"/>
              </a:rPr>
              <a:t>The twenty-four solar terms were initially established </a:t>
            </a:r>
            <a:r>
              <a:rPr lang="en-US" altLang="zh-CN" sz="3200" b="1" dirty="0">
                <a:effectLst/>
                <a:latin typeface="等线" panose="02010600030101010101" pitchFamily="2" charset="-122"/>
                <a:cs typeface="Times New Roman" panose="02020603050405020304" pitchFamily="18" charset="0"/>
              </a:rPr>
              <a:t>based on the movements of the stars</a:t>
            </a:r>
            <a:r>
              <a:rPr lang="en-US" altLang="zh-CN" sz="3200" dirty="0">
                <a:effectLst/>
                <a:latin typeface="等线" panose="02010600030101010101" pitchFamily="2" charset="-122"/>
                <a:cs typeface="Times New Roman" panose="02020603050405020304" pitchFamily="18" charset="0"/>
              </a:rPr>
              <a:t>, with the rotation of the Big Dipper closely related to the changing seasons. </a:t>
            </a:r>
            <a:endParaRPr lang="zh-CN" altLang="en-US" sz="3200" dirty="0"/>
          </a:p>
        </p:txBody>
      </p:sp>
      <p:sp>
        <p:nvSpPr>
          <p:cNvPr id="4" name="文本框 3">
            <a:extLst>
              <a:ext uri="{FF2B5EF4-FFF2-40B4-BE49-F238E27FC236}">
                <a16:creationId xmlns:a16="http://schemas.microsoft.com/office/drawing/2014/main" id="{5033CEB9-9CB5-F9A2-1B63-897F934625C4}"/>
              </a:ext>
            </a:extLst>
          </p:cNvPr>
          <p:cNvSpPr txBox="1"/>
          <p:nvPr/>
        </p:nvSpPr>
        <p:spPr>
          <a:xfrm>
            <a:off x="1440611" y="4252823"/>
            <a:ext cx="2751827" cy="369332"/>
          </a:xfrm>
          <a:prstGeom prst="rect">
            <a:avLst/>
          </a:prstGeom>
          <a:noFill/>
        </p:spPr>
        <p:txBody>
          <a:bodyPr wrap="square" rtlCol="0">
            <a:spAutoFit/>
          </a:bodyPr>
          <a:lstStyle/>
          <a:p>
            <a:r>
              <a:rPr lang="en-US" altLang="zh-CN" dirty="0"/>
              <a:t>The Big Dipper </a:t>
            </a:r>
            <a:r>
              <a:rPr lang="zh-CN" altLang="en-US" dirty="0"/>
              <a:t>北斗七星</a:t>
            </a:r>
            <a:r>
              <a:rPr lang="en-US" altLang="zh-CN" dirty="0"/>
              <a:t> </a:t>
            </a:r>
            <a:endParaRPr lang="zh-CN" altLang="en-US" dirty="0"/>
          </a:p>
        </p:txBody>
      </p:sp>
      <p:sp>
        <p:nvSpPr>
          <p:cNvPr id="5" name="文本框 4">
            <a:extLst>
              <a:ext uri="{FF2B5EF4-FFF2-40B4-BE49-F238E27FC236}">
                <a16:creationId xmlns:a16="http://schemas.microsoft.com/office/drawing/2014/main" id="{545DE669-B59A-28BB-7A21-34751E502E15}"/>
              </a:ext>
            </a:extLst>
          </p:cNvPr>
          <p:cNvSpPr txBox="1"/>
          <p:nvPr/>
        </p:nvSpPr>
        <p:spPr>
          <a:xfrm>
            <a:off x="8074325" y="5201728"/>
            <a:ext cx="3623094" cy="646331"/>
          </a:xfrm>
          <a:prstGeom prst="rect">
            <a:avLst/>
          </a:prstGeom>
          <a:noFill/>
        </p:spPr>
        <p:txBody>
          <a:bodyPr wrap="square" rtlCol="0">
            <a:spAutoFit/>
          </a:bodyPr>
          <a:lstStyle/>
          <a:p>
            <a:r>
              <a:rPr lang="zh-CN" altLang="en-US" dirty="0">
                <a:hlinkClick r:id="rId2"/>
              </a:rPr>
              <a:t>涨知识</a:t>
            </a:r>
            <a:r>
              <a:rPr lang="en-US" altLang="zh-CN" dirty="0">
                <a:hlinkClick r:id="rId2"/>
              </a:rPr>
              <a:t>|</a:t>
            </a:r>
            <a:r>
              <a:rPr lang="zh-CN" altLang="en-US" dirty="0">
                <a:hlinkClick r:id="rId2"/>
              </a:rPr>
              <a:t>二十四节气的含义与起源 </a:t>
            </a:r>
            <a:r>
              <a:rPr lang="en-US" altLang="zh-CN" dirty="0">
                <a:hlinkClick r:id="rId2"/>
              </a:rPr>
              <a:t>- </a:t>
            </a:r>
            <a:r>
              <a:rPr lang="zh-CN" altLang="en-US" dirty="0">
                <a:hlinkClick r:id="rId2"/>
              </a:rPr>
              <a:t>知乎 </a:t>
            </a:r>
            <a:r>
              <a:rPr lang="en-US" altLang="zh-CN" dirty="0">
                <a:hlinkClick r:id="rId2"/>
              </a:rPr>
              <a:t>(zhihu.com)</a:t>
            </a:r>
            <a:endParaRPr lang="zh-CN" altLang="en-US" dirty="0"/>
          </a:p>
        </p:txBody>
      </p:sp>
    </p:spTree>
    <p:extLst>
      <p:ext uri="{BB962C8B-B14F-4D97-AF65-F5344CB8AC3E}">
        <p14:creationId xmlns:p14="http://schemas.microsoft.com/office/powerpoint/2010/main" val="1643216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A7B749-9623-0334-EFB9-68AA20D6D197}"/>
              </a:ext>
            </a:extLst>
          </p:cNvPr>
          <p:cNvSpPr>
            <a:spLocks noGrp="1"/>
          </p:cNvSpPr>
          <p:nvPr>
            <p:ph type="title"/>
          </p:nvPr>
        </p:nvSpPr>
        <p:spPr/>
        <p:txBody>
          <a:bodyPr/>
          <a:lstStyle/>
          <a:p>
            <a:endParaRPr lang="zh-CN" altLang="en-US"/>
          </a:p>
        </p:txBody>
      </p:sp>
      <p:pic>
        <p:nvPicPr>
          <p:cNvPr id="9" name="内容占位符 8">
            <a:extLst>
              <a:ext uri="{FF2B5EF4-FFF2-40B4-BE49-F238E27FC236}">
                <a16:creationId xmlns:a16="http://schemas.microsoft.com/office/drawing/2014/main" id="{71CE98D5-76D3-2220-FF8E-7287F5CDEEC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5442" y="0"/>
            <a:ext cx="12755494" cy="6858000"/>
          </a:xfrm>
        </p:spPr>
      </p:pic>
    </p:spTree>
    <p:extLst>
      <p:ext uri="{BB962C8B-B14F-4D97-AF65-F5344CB8AC3E}">
        <p14:creationId xmlns:p14="http://schemas.microsoft.com/office/powerpoint/2010/main" val="1885557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BDF56A7-91B3-6555-B0F1-C8FD91FAD5E5}"/>
              </a:ext>
            </a:extLst>
          </p:cNvPr>
          <p:cNvSpPr>
            <a:spLocks noGrp="1"/>
          </p:cNvSpPr>
          <p:nvPr>
            <p:ph type="title"/>
          </p:nvPr>
        </p:nvSpPr>
        <p:spPr/>
        <p:txBody>
          <a:bodyPr/>
          <a:lstStyle/>
          <a:p>
            <a:r>
              <a:rPr lang="en-US" altLang="zh-CN" dirty="0"/>
              <a:t>The</a:t>
            </a:r>
            <a:r>
              <a:rPr lang="zh-CN" altLang="en-US" dirty="0"/>
              <a:t> </a:t>
            </a:r>
            <a:r>
              <a:rPr lang="en-US" altLang="zh-CN" dirty="0"/>
              <a:t>Basic Functions Of the 24 Solar Terms</a:t>
            </a:r>
            <a:endParaRPr lang="zh-CN" altLang="en-US" dirty="0"/>
          </a:p>
        </p:txBody>
      </p:sp>
      <p:sp>
        <p:nvSpPr>
          <p:cNvPr id="3" name="内容占位符 2">
            <a:extLst>
              <a:ext uri="{FF2B5EF4-FFF2-40B4-BE49-F238E27FC236}">
                <a16:creationId xmlns:a16="http://schemas.microsoft.com/office/drawing/2014/main" id="{0A6E2C27-1D55-D292-221A-0632B357F51E}"/>
              </a:ext>
            </a:extLst>
          </p:cNvPr>
          <p:cNvSpPr>
            <a:spLocks noGrp="1"/>
          </p:cNvSpPr>
          <p:nvPr>
            <p:ph idx="1"/>
          </p:nvPr>
        </p:nvSpPr>
        <p:spPr/>
        <p:txBody>
          <a:bodyPr/>
          <a:lstStyle/>
          <a:p>
            <a:r>
              <a:rPr lang="en-US" altLang="zh-CN" dirty="0"/>
              <a:t>Dividing the twenty-four solar terms helps farmers efficiently arrange agricultural activities such as planting, cultivation, harvesting, to adapt to seasonal changes and increase crop yields.</a:t>
            </a:r>
            <a:endParaRPr lang="zh-CN" altLang="en-US" dirty="0"/>
          </a:p>
        </p:txBody>
      </p:sp>
    </p:spTree>
    <p:extLst>
      <p:ext uri="{BB962C8B-B14F-4D97-AF65-F5344CB8AC3E}">
        <p14:creationId xmlns:p14="http://schemas.microsoft.com/office/powerpoint/2010/main" val="2353828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C4BB6E-E651-D574-E877-B7C691A601B8}"/>
              </a:ext>
            </a:extLst>
          </p:cNvPr>
          <p:cNvSpPr>
            <a:spLocks noGrp="1"/>
          </p:cNvSpPr>
          <p:nvPr>
            <p:ph type="title"/>
          </p:nvPr>
        </p:nvSpPr>
        <p:spPr/>
        <p:txBody>
          <a:bodyPr>
            <a:normAutofit/>
          </a:bodyPr>
          <a:lstStyle/>
          <a:p>
            <a:pPr algn="ctr"/>
            <a:r>
              <a:rPr lang="en-US" altLang="zh-CN" sz="4800" dirty="0"/>
              <a:t>Values</a:t>
            </a:r>
            <a:endParaRPr lang="zh-CN" altLang="en-US" sz="4800" dirty="0"/>
          </a:p>
        </p:txBody>
      </p:sp>
      <p:sp>
        <p:nvSpPr>
          <p:cNvPr id="3" name="内容占位符 2">
            <a:extLst>
              <a:ext uri="{FF2B5EF4-FFF2-40B4-BE49-F238E27FC236}">
                <a16:creationId xmlns:a16="http://schemas.microsoft.com/office/drawing/2014/main" id="{F54D3229-BF11-3BCE-8FCA-80E42B5E6AB7}"/>
              </a:ext>
            </a:extLst>
          </p:cNvPr>
          <p:cNvSpPr>
            <a:spLocks noGrp="1"/>
          </p:cNvSpPr>
          <p:nvPr>
            <p:ph idx="1"/>
          </p:nvPr>
        </p:nvSpPr>
        <p:spPr/>
        <p:txBody>
          <a:bodyPr>
            <a:normAutofit/>
          </a:bodyPr>
          <a:lstStyle/>
          <a:p>
            <a:pPr marL="0" indent="0">
              <a:buNone/>
            </a:pPr>
            <a:r>
              <a:rPr lang="en-US" altLang="zh-CN" sz="3600" dirty="0">
                <a:effectLst/>
                <a:latin typeface="等线" panose="02010600030101010101" pitchFamily="2" charset="-122"/>
                <a:cs typeface="Times New Roman" panose="02020603050405020304" pitchFamily="18" charset="0"/>
              </a:rPr>
              <a:t>The twenty-four solar terms not only play a guiding role in agricultural production but also influence </a:t>
            </a:r>
            <a:r>
              <a:rPr lang="en-US" altLang="zh-CN" sz="3600" b="1" dirty="0">
                <a:effectLst/>
                <a:latin typeface="等线" panose="02010600030101010101" pitchFamily="2" charset="-122"/>
                <a:cs typeface="Times New Roman" panose="02020603050405020304" pitchFamily="18" charset="0"/>
              </a:rPr>
              <a:t>many other aspects </a:t>
            </a:r>
            <a:r>
              <a:rPr lang="en-US" altLang="zh-CN" sz="3600" dirty="0">
                <a:effectLst/>
                <a:latin typeface="等线" panose="02010600030101010101" pitchFamily="2" charset="-122"/>
                <a:cs typeface="Times New Roman" panose="02020603050405020304" pitchFamily="18" charset="0"/>
              </a:rPr>
              <a:t>in people's daily lives, such as </a:t>
            </a:r>
            <a:r>
              <a:rPr lang="en-US" altLang="zh-CN" sz="3600" b="1" dirty="0">
                <a:effectLst/>
                <a:latin typeface="等线" panose="02010600030101010101" pitchFamily="2" charset="-122"/>
                <a:cs typeface="Times New Roman" panose="02020603050405020304" pitchFamily="18" charset="0"/>
              </a:rPr>
              <a:t>poem, tea and regimen</a:t>
            </a:r>
            <a:r>
              <a:rPr lang="en-US" altLang="zh-CN" sz="3600" dirty="0">
                <a:effectLst/>
                <a:latin typeface="等线" panose="02010600030101010101" pitchFamily="2" charset="-122"/>
                <a:cs typeface="Times New Roman" panose="02020603050405020304" pitchFamily="18" charset="0"/>
              </a:rPr>
              <a:t>.</a:t>
            </a:r>
          </a:p>
          <a:p>
            <a:pPr marL="0" indent="0">
              <a:buNone/>
            </a:pPr>
            <a:endParaRPr lang="en-US" altLang="zh-CN" sz="3600" dirty="0">
              <a:latin typeface="等线" panose="02010600030101010101" pitchFamily="2" charset="-122"/>
              <a:cs typeface="Times New Roman" panose="02020603050405020304" pitchFamily="18" charset="0"/>
            </a:endParaRPr>
          </a:p>
          <a:p>
            <a:pPr marL="0" indent="0">
              <a:buNone/>
            </a:pPr>
            <a:r>
              <a:rPr lang="en-US" altLang="zh-CN" sz="3600" dirty="0">
                <a:latin typeface="等线" panose="02010600030101010101" pitchFamily="2" charset="-122"/>
                <a:cs typeface="Times New Roman" panose="02020603050405020304" pitchFamily="18" charset="0"/>
              </a:rPr>
              <a:t>regimen </a:t>
            </a:r>
            <a:r>
              <a:rPr lang="zh-CN" altLang="en-US" sz="2400" dirty="0">
                <a:latin typeface="等线" panose="02010600030101010101" pitchFamily="2" charset="-122"/>
                <a:cs typeface="Times New Roman" panose="02020603050405020304" pitchFamily="18" charset="0"/>
              </a:rPr>
              <a:t>养生之道 </a:t>
            </a:r>
            <a:endParaRPr lang="en-US" altLang="zh-CN" sz="2400" dirty="0">
              <a:latin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765763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F8B14C-A891-E83E-6346-A82873A03CD0}"/>
              </a:ext>
            </a:extLst>
          </p:cNvPr>
          <p:cNvSpPr>
            <a:spLocks noGrp="1"/>
          </p:cNvSpPr>
          <p:nvPr>
            <p:ph type="title"/>
          </p:nvPr>
        </p:nvSpPr>
        <p:spPr/>
        <p:txBody>
          <a:bodyPr/>
          <a:lstStyle/>
          <a:p>
            <a:pPr algn="ctr"/>
            <a:r>
              <a:rPr lang="en-US" altLang="zh-CN" sz="4400" dirty="0"/>
              <a:t>The 24 Solar </a:t>
            </a:r>
            <a:r>
              <a:rPr lang="en-US" altLang="zh-CN" dirty="0"/>
              <a:t>T</a:t>
            </a:r>
            <a:r>
              <a:rPr lang="en-US" altLang="zh-CN" sz="4400" dirty="0"/>
              <a:t>erms and </a:t>
            </a:r>
            <a:r>
              <a:rPr lang="en-US" altLang="zh-CN" sz="4400" b="1" dirty="0"/>
              <a:t>poem</a:t>
            </a:r>
            <a:br>
              <a:rPr lang="en-US" altLang="zh-CN" sz="4400" b="1" dirty="0"/>
            </a:br>
            <a:endParaRPr lang="zh-CN" altLang="en-US" dirty="0"/>
          </a:p>
        </p:txBody>
      </p:sp>
      <p:sp>
        <p:nvSpPr>
          <p:cNvPr id="3" name="内容占位符 2">
            <a:extLst>
              <a:ext uri="{FF2B5EF4-FFF2-40B4-BE49-F238E27FC236}">
                <a16:creationId xmlns:a16="http://schemas.microsoft.com/office/drawing/2014/main" id="{502C7469-7EC7-56E1-C283-5C5B5D2925FA}"/>
              </a:ext>
            </a:extLst>
          </p:cNvPr>
          <p:cNvSpPr>
            <a:spLocks noGrp="1"/>
          </p:cNvSpPr>
          <p:nvPr>
            <p:ph idx="1"/>
          </p:nvPr>
        </p:nvSpPr>
        <p:spPr>
          <a:xfrm>
            <a:off x="898585" y="2722772"/>
            <a:ext cx="10515600" cy="1055598"/>
          </a:xfrm>
        </p:spPr>
        <p:txBody>
          <a:bodyPr/>
          <a:lstStyle/>
          <a:p>
            <a:pPr marL="0" indent="0">
              <a:buNone/>
            </a:pPr>
            <a:r>
              <a:rPr lang="en-US" altLang="zh-CN" dirty="0"/>
              <a:t>Since the establishment of the 24 solar terms, many Chinese poets have used the 24 solar terms as material to write poems.</a:t>
            </a:r>
            <a:endParaRPr lang="zh-CN" altLang="en-US" dirty="0"/>
          </a:p>
        </p:txBody>
      </p:sp>
    </p:spTree>
    <p:extLst>
      <p:ext uri="{BB962C8B-B14F-4D97-AF65-F5344CB8AC3E}">
        <p14:creationId xmlns:p14="http://schemas.microsoft.com/office/powerpoint/2010/main" val="161941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40F3C2-B20B-6924-5D88-5F4DC7386322}"/>
              </a:ext>
            </a:extLst>
          </p:cNvPr>
          <p:cNvSpPr>
            <a:spLocks noGrp="1"/>
          </p:cNvSpPr>
          <p:nvPr>
            <p:ph type="title"/>
          </p:nvPr>
        </p:nvSpPr>
        <p:spPr/>
        <p:txBody>
          <a:bodyPr/>
          <a:lstStyle/>
          <a:p>
            <a:pPr algn="ctr"/>
            <a:r>
              <a:rPr lang="en-US" altLang="zh-CN" sz="4400" dirty="0"/>
              <a:t>Rain Water </a:t>
            </a:r>
            <a:r>
              <a:rPr lang="zh-CN" altLang="en-US" sz="4400" dirty="0"/>
              <a:t>雨水</a:t>
            </a:r>
            <a:br>
              <a:rPr lang="en-US" altLang="zh-CN" sz="4400" b="1" dirty="0"/>
            </a:br>
            <a:endParaRPr lang="zh-CN" altLang="en-US" dirty="0"/>
          </a:p>
        </p:txBody>
      </p:sp>
      <p:sp>
        <p:nvSpPr>
          <p:cNvPr id="3" name="内容占位符 2">
            <a:extLst>
              <a:ext uri="{FF2B5EF4-FFF2-40B4-BE49-F238E27FC236}">
                <a16:creationId xmlns:a16="http://schemas.microsoft.com/office/drawing/2014/main" id="{7374AB3F-17F6-1A81-2831-1B8FA204B382}"/>
              </a:ext>
            </a:extLst>
          </p:cNvPr>
          <p:cNvSpPr>
            <a:spLocks noGrp="1"/>
          </p:cNvSpPr>
          <p:nvPr>
            <p:ph idx="1"/>
          </p:nvPr>
        </p:nvSpPr>
        <p:spPr>
          <a:xfrm>
            <a:off x="0" y="1282160"/>
            <a:ext cx="6571891" cy="3626269"/>
          </a:xfrm>
        </p:spPr>
        <p:txBody>
          <a:bodyPr>
            <a:normAutofit/>
          </a:bodyPr>
          <a:lstStyle/>
          <a:p>
            <a:pPr indent="0" algn="ctr">
              <a:lnSpc>
                <a:spcPts val="1800"/>
              </a:lnSpc>
              <a:buNone/>
            </a:pPr>
            <a:r>
              <a:rPr lang="en-US" altLang="zh-CN" sz="18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rPr>
              <a:t>Early Spring in the Capital: To Zhang Ji</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0" algn="ctr">
              <a:lnSpc>
                <a:spcPts val="1800"/>
              </a:lnSpc>
              <a:buNone/>
            </a:pPr>
            <a:r>
              <a:rPr lang="en-US" altLang="zh-CN" sz="18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rPr>
              <a:t>Han Yu</a:t>
            </a:r>
            <a:endParaRPr lang="en-US" altLang="zh-CN" sz="1800" kern="100" dirty="0">
              <a:solidFill>
                <a:srgbClr val="000000"/>
              </a:solidFill>
              <a:latin typeface="等线" panose="02010600030101010101" pitchFamily="2" charset="-122"/>
              <a:ea typeface="等线" panose="02010600030101010101" pitchFamily="2" charset="-122"/>
              <a:cs typeface="Times New Roman" panose="02020603050405020304" pitchFamily="18" charset="0"/>
            </a:endParaRPr>
          </a:p>
          <a:p>
            <a:pPr indent="0" algn="ctr">
              <a:lnSpc>
                <a:spcPts val="1800"/>
              </a:lnSpc>
              <a:buNone/>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0" algn="l">
              <a:lnSpc>
                <a:spcPts val="1800"/>
              </a:lnSpc>
              <a:buNone/>
            </a:pPr>
            <a:r>
              <a:rPr lang="en-US" altLang="zh-CN" sz="18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rPr>
              <a:t>The fine drizzle has turned the fine streets creamy—</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0" algn="l">
              <a:lnSpc>
                <a:spcPts val="1800"/>
              </a:lnSpc>
              <a:buNone/>
            </a:pPr>
            <a:r>
              <a:rPr lang="en-US" altLang="zh-CN" sz="18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rPr>
              <a:t>New grass, visible from afar, vanishing when near.</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0" algn="l">
              <a:lnSpc>
                <a:spcPts val="1800"/>
              </a:lnSpc>
              <a:buNone/>
            </a:pPr>
            <a:r>
              <a:rPr lang="en-US" altLang="zh-CN" sz="18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rPr>
              <a:t>This, my friend, is the best time of the spring, of the year—</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0" algn="l">
              <a:lnSpc>
                <a:spcPts val="1800"/>
              </a:lnSpc>
              <a:buNone/>
            </a:pPr>
            <a:r>
              <a:rPr lang="en-US" altLang="zh-CN" sz="18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rPr>
              <a:t>Absolutely the best—before hazy willows becloud the city.  </a:t>
            </a:r>
          </a:p>
          <a:p>
            <a:pPr indent="0" algn="l">
              <a:lnSpc>
                <a:spcPts val="1800"/>
              </a:lnSpc>
              <a:buNone/>
            </a:pPr>
            <a:endParaRPr lang="en-US" altLang="zh-CN" sz="1800" kern="100" dirty="0">
              <a:solidFill>
                <a:srgbClr val="000000"/>
              </a:solidFill>
              <a:latin typeface="等线" panose="02010600030101010101" pitchFamily="2" charset="-122"/>
              <a:ea typeface="等线" panose="02010600030101010101" pitchFamily="2" charset="-122"/>
              <a:cs typeface="Times New Roman" panose="02020603050405020304" pitchFamily="18" charset="0"/>
            </a:endParaRPr>
          </a:p>
          <a:p>
            <a:pPr indent="0" algn="l">
              <a:lnSpc>
                <a:spcPts val="1800"/>
              </a:lnSpc>
              <a:buNone/>
            </a:pPr>
            <a:r>
              <a:rPr lang="en-US" altLang="zh-CN" sz="18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rPr>
              <a:t>      					</a:t>
            </a:r>
            <a:r>
              <a:rPr lang="zh-CN" altLang="en-US" sz="1200" dirty="0">
                <a:hlinkClick r:id="rId2"/>
              </a:rPr>
              <a:t>诗歌翻译</a:t>
            </a:r>
            <a:r>
              <a:rPr lang="en-US" altLang="zh-CN" sz="1200" dirty="0">
                <a:hlinkClick r:id="rId2"/>
              </a:rPr>
              <a:t>:</a:t>
            </a:r>
            <a:r>
              <a:rPr lang="zh-CN" altLang="en-US" sz="1200" dirty="0">
                <a:hlinkClick r:id="rId2"/>
              </a:rPr>
              <a:t>韩愈</a:t>
            </a:r>
            <a:r>
              <a:rPr lang="en-US" altLang="zh-CN" sz="1200" dirty="0">
                <a:hlinkClick r:id="rId2"/>
              </a:rPr>
              <a:t>-《</a:t>
            </a:r>
            <a:r>
              <a:rPr lang="zh-CN" altLang="en-US" sz="1200" dirty="0">
                <a:hlinkClick r:id="rId2"/>
              </a:rPr>
              <a:t>早春呈水部张十八员外</a:t>
            </a:r>
            <a:r>
              <a:rPr lang="en-US" altLang="zh-CN" sz="1200" dirty="0">
                <a:hlinkClick r:id="rId2"/>
              </a:rPr>
              <a:t>》</a:t>
            </a:r>
            <a:r>
              <a:rPr lang="zh-CN" altLang="en-US" sz="1200" dirty="0">
                <a:hlinkClick r:id="rId2"/>
              </a:rPr>
              <a:t>英文译文</a:t>
            </a:r>
            <a:r>
              <a:rPr lang="en-US" altLang="zh-CN" sz="1200" dirty="0">
                <a:hlinkClick r:id="rId2"/>
              </a:rPr>
              <a:t>_</a:t>
            </a:r>
            <a:r>
              <a:rPr lang="zh-CN" altLang="en-US" sz="1200" dirty="0">
                <a:hlinkClick r:id="rId2"/>
              </a:rPr>
              <a:t>英汉翻译素材 </a:t>
            </a:r>
            <a:r>
              <a:rPr lang="en-US" altLang="zh-CN" sz="1200" dirty="0">
                <a:hlinkClick r:id="rId2"/>
              </a:rPr>
              <a:t>- </a:t>
            </a:r>
            <a:r>
              <a:rPr lang="zh-CN" altLang="en-US" sz="1200" dirty="0">
                <a:hlinkClick r:id="rId2"/>
              </a:rPr>
              <a:t>可可英语 </a:t>
            </a:r>
            <a:r>
              <a:rPr lang="en-US" altLang="zh-CN" sz="1200" dirty="0">
                <a:hlinkClick r:id="rId2"/>
              </a:rPr>
              <a:t>(kekenet.com)</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文本框 3">
            <a:extLst>
              <a:ext uri="{FF2B5EF4-FFF2-40B4-BE49-F238E27FC236}">
                <a16:creationId xmlns:a16="http://schemas.microsoft.com/office/drawing/2014/main" id="{9B105515-0479-2732-B99E-AB41D9ED4C5C}"/>
              </a:ext>
            </a:extLst>
          </p:cNvPr>
          <p:cNvSpPr txBox="1"/>
          <p:nvPr/>
        </p:nvSpPr>
        <p:spPr>
          <a:xfrm>
            <a:off x="6070121" y="1431313"/>
            <a:ext cx="6340414" cy="3327962"/>
          </a:xfrm>
          <a:prstGeom prst="rect">
            <a:avLst/>
          </a:prstGeom>
          <a:noFill/>
        </p:spPr>
        <p:txBody>
          <a:bodyPr wrap="square" rtlCol="0">
            <a:spAutoFit/>
          </a:bodyPr>
          <a:lstStyle/>
          <a:p>
            <a:pPr indent="266700" algn="ctr">
              <a:lnSpc>
                <a:spcPts val="1800"/>
              </a:lnSpc>
            </a:pPr>
            <a:r>
              <a:rPr lang="zh-CN" altLang="zh-CN" sz="2000" kern="100" dirty="0">
                <a:solidFill>
                  <a:srgbClr val="000000"/>
                </a:solidFill>
                <a:latin typeface="等线" panose="02010600030101010101" pitchFamily="2" charset="-122"/>
                <a:cs typeface="Times New Roman" panose="02020603050405020304" pitchFamily="18" charset="0"/>
              </a:rPr>
              <a:t>《早春呈水部张十八员外》</a:t>
            </a:r>
            <a:endParaRPr lang="en-US" altLang="zh-CN" sz="2000" kern="100" dirty="0">
              <a:solidFill>
                <a:srgbClr val="000000"/>
              </a:solidFill>
              <a:latin typeface="等线" panose="02010600030101010101" pitchFamily="2" charset="-122"/>
              <a:cs typeface="Times New Roman" panose="02020603050405020304" pitchFamily="18" charset="0"/>
            </a:endParaRPr>
          </a:p>
          <a:p>
            <a:pPr indent="266700" algn="ctr">
              <a:lnSpc>
                <a:spcPts val="1800"/>
              </a:lnSpc>
            </a:pPr>
            <a:endParaRPr lang="zh-CN" altLang="zh-CN" sz="2000" kern="100" dirty="0">
              <a:latin typeface="等线" panose="02010600030101010101" pitchFamily="2" charset="-122"/>
              <a:cs typeface="Times New Roman" panose="02020603050405020304" pitchFamily="18" charset="0"/>
            </a:endParaRPr>
          </a:p>
          <a:p>
            <a:pPr indent="266700" algn="ctr">
              <a:lnSpc>
                <a:spcPts val="1800"/>
              </a:lnSpc>
            </a:pPr>
            <a:r>
              <a:rPr lang="zh-CN" altLang="zh-CN" sz="2000" kern="100" dirty="0">
                <a:solidFill>
                  <a:srgbClr val="000000"/>
                </a:solidFill>
                <a:latin typeface="等线" panose="02010600030101010101" pitchFamily="2" charset="-122"/>
                <a:cs typeface="Times New Roman" panose="02020603050405020304" pitchFamily="18" charset="0"/>
              </a:rPr>
              <a:t>韩愈</a:t>
            </a:r>
            <a:endParaRPr lang="en-US" altLang="zh-CN" sz="20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endParaRPr>
          </a:p>
          <a:p>
            <a:pPr indent="266700" algn="ctr">
              <a:lnSpc>
                <a:spcPts val="1800"/>
              </a:lnSpc>
            </a:pPr>
            <a:endParaRPr lang="en-US" altLang="zh-CN" sz="2400" kern="100" dirty="0">
              <a:solidFill>
                <a:srgbClr val="000000"/>
              </a:solidFill>
              <a:latin typeface="等线" panose="02010600030101010101" pitchFamily="2" charset="-122"/>
              <a:ea typeface="等线" panose="02010600030101010101" pitchFamily="2" charset="-122"/>
              <a:cs typeface="Times New Roman" panose="02020603050405020304" pitchFamily="18" charset="0"/>
            </a:endParaRPr>
          </a:p>
          <a:p>
            <a:pPr indent="266700" algn="ctr">
              <a:lnSpc>
                <a:spcPts val="1800"/>
              </a:lnSpc>
            </a:pPr>
            <a:r>
              <a:rPr lang="zh-CN" altLang="zh-CN" sz="24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rPr>
              <a:t>天街小雨润如酥，</a:t>
            </a:r>
            <a:endParaRPr lang="en-US" altLang="zh-CN" sz="24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endParaRPr>
          </a:p>
          <a:p>
            <a:pPr indent="266700" algn="ctr">
              <a:lnSpc>
                <a:spcPts val="1800"/>
              </a:lnSpc>
            </a:pPr>
            <a:endParaRPr lang="en-US" altLang="zh-CN" sz="24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endParaRPr>
          </a:p>
          <a:p>
            <a:pPr indent="266700" algn="ctr">
              <a:lnSpc>
                <a:spcPts val="1800"/>
              </a:lnSpc>
            </a:pPr>
            <a:r>
              <a:rPr lang="zh-CN" altLang="zh-CN" sz="24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rPr>
              <a:t>草色遥看近却无。</a:t>
            </a:r>
            <a:endParaRPr lang="en-US" altLang="zh-CN" sz="24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endParaRPr>
          </a:p>
          <a:p>
            <a:pPr indent="266700" algn="ctr">
              <a:lnSpc>
                <a:spcPts val="1800"/>
              </a:lnSpc>
            </a:pP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ctr">
              <a:lnSpc>
                <a:spcPts val="1800"/>
              </a:lnSpc>
            </a:pPr>
            <a:r>
              <a:rPr lang="zh-CN" altLang="zh-CN" sz="24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rPr>
              <a:t>最是一年春好处，</a:t>
            </a:r>
            <a:endParaRPr lang="en-US" altLang="zh-CN" sz="24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endParaRPr>
          </a:p>
          <a:p>
            <a:pPr indent="266700" algn="ctr">
              <a:lnSpc>
                <a:spcPts val="1800"/>
              </a:lnSpc>
            </a:pPr>
            <a:endParaRPr lang="en-US" altLang="zh-CN" sz="24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endParaRPr>
          </a:p>
          <a:p>
            <a:pPr indent="266700" algn="ctr">
              <a:lnSpc>
                <a:spcPts val="1800"/>
              </a:lnSpc>
            </a:pPr>
            <a:r>
              <a:rPr lang="zh-CN" altLang="zh-CN" sz="24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rPr>
              <a:t>绝胜烟柳满皇都。</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l">
              <a:lnSpc>
                <a:spcPts val="1800"/>
              </a:lnSpc>
            </a:pPr>
            <a:endParaRPr lang="en-US" altLang="zh-CN" sz="18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endParaRPr>
          </a:p>
          <a:p>
            <a:pPr indent="266700" algn="l">
              <a:lnSpc>
                <a:spcPts val="1800"/>
              </a:lnSpc>
            </a:pPr>
            <a:endParaRPr lang="en-US" altLang="zh-CN" kern="100" dirty="0">
              <a:solidFill>
                <a:srgbClr val="000000"/>
              </a:solidFill>
              <a:latin typeface="等线" panose="02010600030101010101" pitchFamily="2" charset="-122"/>
              <a:ea typeface="等线" panose="02010600030101010101" pitchFamily="2" charset="-122"/>
              <a:cs typeface="Times New Roman" panose="02020603050405020304" pitchFamily="18" charset="0"/>
            </a:endParaRPr>
          </a:p>
          <a:p>
            <a:pPr indent="266700" algn="l">
              <a:lnSpc>
                <a:spcPts val="1800"/>
              </a:lnSpc>
            </a:pPr>
            <a:endParaRPr lang="zh-CN" altLang="en-US" dirty="0"/>
          </a:p>
        </p:txBody>
      </p:sp>
    </p:spTree>
    <p:extLst>
      <p:ext uri="{BB962C8B-B14F-4D97-AF65-F5344CB8AC3E}">
        <p14:creationId xmlns:p14="http://schemas.microsoft.com/office/powerpoint/2010/main" val="823900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725CDD-BC41-6934-C99E-11E99B0D45FD}"/>
              </a:ext>
            </a:extLst>
          </p:cNvPr>
          <p:cNvSpPr>
            <a:spLocks noGrp="1"/>
          </p:cNvSpPr>
          <p:nvPr>
            <p:ph type="title"/>
          </p:nvPr>
        </p:nvSpPr>
        <p:spPr/>
        <p:txBody>
          <a:bodyPr/>
          <a:lstStyle/>
          <a:p>
            <a:pPr algn="ctr"/>
            <a:r>
              <a:rPr lang="en-US" altLang="zh-CN" dirty="0"/>
              <a:t>Fresh Green </a:t>
            </a:r>
            <a:r>
              <a:rPr lang="zh-CN" altLang="en-US" dirty="0"/>
              <a:t>清明</a:t>
            </a:r>
          </a:p>
        </p:txBody>
      </p:sp>
      <p:sp>
        <p:nvSpPr>
          <p:cNvPr id="3" name="内容占位符 2">
            <a:extLst>
              <a:ext uri="{FF2B5EF4-FFF2-40B4-BE49-F238E27FC236}">
                <a16:creationId xmlns:a16="http://schemas.microsoft.com/office/drawing/2014/main" id="{FB7D8472-115C-007B-8682-B33218AFC6CE}"/>
              </a:ext>
            </a:extLst>
          </p:cNvPr>
          <p:cNvSpPr>
            <a:spLocks noGrp="1"/>
          </p:cNvSpPr>
          <p:nvPr>
            <p:ph idx="1"/>
          </p:nvPr>
        </p:nvSpPr>
        <p:spPr>
          <a:xfrm>
            <a:off x="148087" y="2156604"/>
            <a:ext cx="6658154" cy="2562045"/>
          </a:xfrm>
        </p:spPr>
        <p:txBody>
          <a:bodyPr>
            <a:normAutofit/>
          </a:bodyPr>
          <a:lstStyle/>
          <a:p>
            <a:pPr indent="0" algn="ctr">
              <a:lnSpc>
                <a:spcPts val="1800"/>
              </a:lnSpc>
              <a:buNone/>
            </a:pPr>
            <a:r>
              <a:rPr lang="en-US" altLang="zh-CN" sz="18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rPr>
              <a:t>Fresh Green </a:t>
            </a:r>
          </a:p>
          <a:p>
            <a:pPr indent="0" algn="ctr">
              <a:lnSpc>
                <a:spcPts val="1800"/>
              </a:lnSpc>
              <a:buNone/>
            </a:pPr>
            <a:r>
              <a:rPr lang="en-US" altLang="zh-CN" sz="1800" kern="100" dirty="0">
                <a:solidFill>
                  <a:srgbClr val="000000"/>
                </a:solidFill>
                <a:latin typeface="等线" panose="02010600030101010101" pitchFamily="2" charset="-122"/>
                <a:ea typeface="等线" panose="02010600030101010101" pitchFamily="2" charset="-122"/>
                <a:cs typeface="Times New Roman" panose="02020603050405020304" pitchFamily="18" charset="0"/>
              </a:rPr>
              <a:t>Du Mu</a:t>
            </a:r>
            <a:endParaRPr lang="en-US" altLang="zh-CN" sz="18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endParaRPr>
          </a:p>
          <a:p>
            <a:pPr indent="0" algn="l">
              <a:lnSpc>
                <a:spcPts val="1800"/>
              </a:lnSpc>
              <a:buNone/>
            </a:pPr>
            <a:r>
              <a:rPr lang="en-US" altLang="zh-CN" sz="18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rPr>
              <a:t>It drizzles thick and fast on the Pure Brightness Day,</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0" algn="l">
              <a:lnSpc>
                <a:spcPts val="1800"/>
              </a:lnSpc>
              <a:buNone/>
            </a:pPr>
            <a:r>
              <a:rPr lang="en-US" altLang="zh-CN" sz="18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rPr>
              <a:t>I travel with my heart lost in dismay.</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0" algn="l">
              <a:lnSpc>
                <a:spcPts val="1800"/>
              </a:lnSpc>
              <a:buNone/>
            </a:pPr>
            <a:r>
              <a:rPr lang="en-US" altLang="zh-CN" sz="18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rPr>
              <a:t>"Is there a public house somewhere,  cowboy?"</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0" algn="l">
              <a:lnSpc>
                <a:spcPts val="1800"/>
              </a:lnSpc>
              <a:buNone/>
            </a:pPr>
            <a:r>
              <a:rPr lang="en-US" altLang="zh-CN" sz="18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rPr>
              <a:t>He points at Apricot Village faraway.         </a:t>
            </a:r>
          </a:p>
          <a:p>
            <a:pPr indent="0" algn="l">
              <a:lnSpc>
                <a:spcPts val="1800"/>
              </a:lnSpc>
              <a:buNone/>
            </a:pPr>
            <a:r>
              <a:rPr lang="en-US" altLang="zh-CN" sz="18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rPr>
              <a:t>				–translated by </a:t>
            </a:r>
            <a:r>
              <a:rPr lang="zh-CN" altLang="zh-CN" sz="18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rPr>
              <a:t>吴钧陶</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0" indent="0">
              <a:buNone/>
            </a:pPr>
            <a:endParaRPr lang="zh-CN" altLang="en-US" dirty="0"/>
          </a:p>
        </p:txBody>
      </p:sp>
      <p:sp>
        <p:nvSpPr>
          <p:cNvPr id="4" name="文本框 3">
            <a:extLst>
              <a:ext uri="{FF2B5EF4-FFF2-40B4-BE49-F238E27FC236}">
                <a16:creationId xmlns:a16="http://schemas.microsoft.com/office/drawing/2014/main" id="{C99FEA35-B045-3DAC-9317-6406DFC0BCA4}"/>
              </a:ext>
            </a:extLst>
          </p:cNvPr>
          <p:cNvSpPr txBox="1"/>
          <p:nvPr/>
        </p:nvSpPr>
        <p:spPr>
          <a:xfrm>
            <a:off x="7030529" y="2156604"/>
            <a:ext cx="2398144" cy="2908489"/>
          </a:xfrm>
          <a:prstGeom prst="rect">
            <a:avLst/>
          </a:prstGeom>
          <a:noFill/>
        </p:spPr>
        <p:txBody>
          <a:bodyPr wrap="square" rtlCol="0">
            <a:spAutoFit/>
          </a:bodyPr>
          <a:lstStyle/>
          <a:p>
            <a:pPr indent="266700" algn="ctr">
              <a:lnSpc>
                <a:spcPts val="1800"/>
              </a:lnSpc>
            </a:pPr>
            <a:r>
              <a:rPr lang="zh-CN" altLang="zh-CN" sz="2000" kern="100" dirty="0">
                <a:solidFill>
                  <a:srgbClr val="000000"/>
                </a:solidFill>
                <a:latin typeface="等线" panose="02010600030101010101" pitchFamily="2" charset="-122"/>
                <a:cs typeface="Times New Roman" panose="02020603050405020304" pitchFamily="18" charset="0"/>
              </a:rPr>
              <a:t>《清明》</a:t>
            </a:r>
            <a:endParaRPr lang="en-US" altLang="zh-CN" sz="2000" kern="100" dirty="0">
              <a:solidFill>
                <a:srgbClr val="000000"/>
              </a:solidFill>
              <a:latin typeface="等线" panose="02010600030101010101" pitchFamily="2" charset="-122"/>
              <a:cs typeface="Times New Roman" panose="02020603050405020304" pitchFamily="18" charset="0"/>
            </a:endParaRPr>
          </a:p>
          <a:p>
            <a:pPr indent="266700" algn="ctr">
              <a:lnSpc>
                <a:spcPts val="1800"/>
              </a:lnSpc>
            </a:pPr>
            <a:endParaRPr lang="zh-CN" altLang="zh-CN" sz="2000" kern="100" dirty="0">
              <a:latin typeface="等线" panose="02010600030101010101" pitchFamily="2" charset="-122"/>
              <a:cs typeface="Times New Roman" panose="02020603050405020304" pitchFamily="18" charset="0"/>
            </a:endParaRPr>
          </a:p>
          <a:p>
            <a:pPr indent="266700" algn="ctr">
              <a:lnSpc>
                <a:spcPts val="1800"/>
              </a:lnSpc>
            </a:pPr>
            <a:r>
              <a:rPr lang="zh-CN" altLang="zh-CN" sz="2000" kern="100" dirty="0">
                <a:solidFill>
                  <a:srgbClr val="000000"/>
                </a:solidFill>
                <a:latin typeface="等线" panose="02010600030101010101" pitchFamily="2" charset="-122"/>
                <a:cs typeface="Times New Roman" panose="02020603050405020304" pitchFamily="18" charset="0"/>
              </a:rPr>
              <a:t>杜牧</a:t>
            </a:r>
            <a:endParaRPr lang="en-US" altLang="zh-CN" sz="2000" kern="100" dirty="0">
              <a:solidFill>
                <a:srgbClr val="000000"/>
              </a:solidFill>
              <a:latin typeface="等线" panose="02010600030101010101" pitchFamily="2" charset="-122"/>
              <a:cs typeface="Times New Roman" panose="02020603050405020304" pitchFamily="18" charset="0"/>
            </a:endParaRPr>
          </a:p>
          <a:p>
            <a:pPr indent="266700" algn="ctr">
              <a:lnSpc>
                <a:spcPts val="1800"/>
              </a:lnSpc>
            </a:pPr>
            <a:endParaRPr lang="en-US" altLang="zh-CN" sz="20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endParaRPr>
          </a:p>
          <a:p>
            <a:pPr indent="266700" algn="l">
              <a:lnSpc>
                <a:spcPts val="1800"/>
              </a:lnSpc>
            </a:pPr>
            <a:r>
              <a:rPr lang="zh-CN" altLang="zh-CN" sz="20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rPr>
              <a:t>清明时节雨纷纷，</a:t>
            </a:r>
            <a:endParaRPr lang="en-US" altLang="zh-CN" sz="20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endParaRPr>
          </a:p>
          <a:p>
            <a:pPr indent="266700" algn="l">
              <a:lnSpc>
                <a:spcPts val="1800"/>
              </a:lnSpc>
            </a:pPr>
            <a:endParaRPr lang="en-US" altLang="zh-CN" sz="20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endParaRPr>
          </a:p>
          <a:p>
            <a:pPr indent="266700" algn="l">
              <a:lnSpc>
                <a:spcPts val="1800"/>
              </a:lnSpc>
            </a:pPr>
            <a:r>
              <a:rPr lang="zh-CN" altLang="zh-CN" sz="20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rPr>
              <a:t>路上行人欲断魂。</a:t>
            </a:r>
            <a:endParaRPr lang="en-US" altLang="zh-CN" sz="20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endParaRPr>
          </a:p>
          <a:p>
            <a:pPr indent="266700" algn="l">
              <a:lnSpc>
                <a:spcPts val="1800"/>
              </a:lnSpc>
            </a:pP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l">
              <a:lnSpc>
                <a:spcPts val="1800"/>
              </a:lnSpc>
            </a:pPr>
            <a:r>
              <a:rPr lang="zh-CN" altLang="zh-CN" sz="20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rPr>
              <a:t>借问酒家何处有，</a:t>
            </a:r>
            <a:endParaRPr lang="en-US" altLang="zh-CN" sz="20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endParaRPr>
          </a:p>
          <a:p>
            <a:pPr indent="266700" algn="l">
              <a:lnSpc>
                <a:spcPts val="1800"/>
              </a:lnSpc>
            </a:pPr>
            <a:endParaRPr lang="en-US" altLang="zh-CN" sz="20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endParaRPr>
          </a:p>
          <a:p>
            <a:pPr indent="266700" algn="l">
              <a:lnSpc>
                <a:spcPts val="1800"/>
              </a:lnSpc>
            </a:pPr>
            <a:r>
              <a:rPr lang="zh-CN" altLang="zh-CN" sz="20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rPr>
              <a:t>牧童遥指杏花村。</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527685461"/>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1203</TotalTime>
  <Words>868</Words>
  <Application>Microsoft Office PowerPoint</Application>
  <PresentationFormat>宽屏</PresentationFormat>
  <Paragraphs>84</Paragraphs>
  <Slides>15</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15</vt:i4>
      </vt:variant>
    </vt:vector>
  </HeadingPairs>
  <TitlesOfParts>
    <vt:vector size="20" baseType="lpstr">
      <vt:lpstr>-apple-system</vt:lpstr>
      <vt:lpstr>等线</vt:lpstr>
      <vt:lpstr>等线 Light</vt:lpstr>
      <vt:lpstr>Arial</vt:lpstr>
      <vt:lpstr>Office 主题​​</vt:lpstr>
      <vt:lpstr>The 24 Solar Terms</vt:lpstr>
      <vt:lpstr>Contents</vt:lpstr>
      <vt:lpstr>The Origin of the 24 Solar terms</vt:lpstr>
      <vt:lpstr>PowerPoint 演示文稿</vt:lpstr>
      <vt:lpstr>The Basic Functions Of the 24 Solar Terms</vt:lpstr>
      <vt:lpstr>Values</vt:lpstr>
      <vt:lpstr>The 24 Solar Terms and poem </vt:lpstr>
      <vt:lpstr>Rain Water 雨水 </vt:lpstr>
      <vt:lpstr>Fresh Green 清明</vt:lpstr>
      <vt:lpstr>The 24 Solar Terms and tea  </vt:lpstr>
      <vt:lpstr>Around the Spring Equinox</vt:lpstr>
      <vt:lpstr>Around the Greater Heat</vt:lpstr>
      <vt:lpstr>The 24 Solar Terms and Regimen </vt:lpstr>
      <vt:lpstr>My own feelings to the 24 Solar Terms  </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24 Solar Terms</dc:title>
  <dc:creator>xun li</dc:creator>
  <cp:lastModifiedBy>xun li</cp:lastModifiedBy>
  <cp:revision>17</cp:revision>
  <dcterms:created xsi:type="dcterms:W3CDTF">2024-03-02T15:11:27Z</dcterms:created>
  <dcterms:modified xsi:type="dcterms:W3CDTF">2024-03-05T14:31:27Z</dcterms:modified>
</cp:coreProperties>
</file>