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85" r:id="rId5"/>
    <p:sldId id="278" r:id="rId6"/>
    <p:sldId id="288" r:id="rId7"/>
    <p:sldId id="279" r:id="rId8"/>
    <p:sldId id="286" r:id="rId9"/>
    <p:sldId id="289" r:id="rId10"/>
    <p:sldId id="294" r:id="rId11"/>
    <p:sldId id="290" r:id="rId12"/>
    <p:sldId id="295" r:id="rId13"/>
    <p:sldId id="263" r:id="rId14"/>
    <p:sldId id="298" r:id="rId15"/>
    <p:sldId id="264" r:id="rId16"/>
    <p:sldId id="304" r:id="rId17"/>
    <p:sldId id="306" r:id="rId18"/>
    <p:sldId id="297" r:id="rId19"/>
    <p:sldId id="307" r:id="rId20"/>
    <p:sldId id="309" r:id="rId21"/>
    <p:sldId id="303" r:id="rId22"/>
    <p:sldId id="310" r:id="rId23"/>
    <p:sldId id="280" r:id="rId24"/>
    <p:sldId id="287" r:id="rId25"/>
    <p:sldId id="299" r:id="rId26"/>
    <p:sldId id="300" r:id="rId27"/>
    <p:sldId id="301" r:id="rId28"/>
    <p:sldId id="276" r:id="rId29"/>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altLang="zh-CN" sz="1600" dirty="0" smtClean="0"/>
              <a:t>2002-2011</a:t>
            </a:r>
            <a:endParaRPr lang="zh-CN" altLang="en-US" sz="1600" dirty="0"/>
          </a:p>
        </c:rich>
      </c:tx>
      <c:layout/>
      <c:overlay val="0"/>
    </c:title>
    <c:autoTitleDeleted val="0"/>
    <c:plotArea>
      <c:layout/>
      <c:barChart>
        <c:barDir val="col"/>
        <c:grouping val="clustered"/>
        <c:varyColors val="0"/>
        <c:ser>
          <c:idx val="0"/>
          <c:order val="0"/>
          <c:tx>
            <c:strRef>
              <c:f>Sheet1!$B$2</c:f>
              <c:strCache>
                <c:ptCount val="1"/>
                <c:pt idx="0">
                  <c:v>Mo Yan</c:v>
                </c:pt>
              </c:strCache>
            </c:strRef>
          </c:tx>
          <c:invertIfNegative val="0"/>
          <c:cat>
            <c:strRef>
              <c:f>Sheet1!$A$3:$A$6</c:f>
              <c:strCache>
                <c:ptCount val="4"/>
                <c:pt idx="0">
                  <c:v>Total</c:v>
                </c:pt>
                <c:pt idx="1">
                  <c:v>Journal</c:v>
                </c:pt>
                <c:pt idx="2">
                  <c:v>Thesis &amp; Dissertation</c:v>
                </c:pt>
                <c:pt idx="3">
                  <c:v>Proceedings</c:v>
                </c:pt>
              </c:strCache>
            </c:strRef>
          </c:cat>
          <c:val>
            <c:numRef>
              <c:f>Sheet1!$B$3:$B$6</c:f>
              <c:numCache>
                <c:formatCode>General</c:formatCode>
                <c:ptCount val="4"/>
                <c:pt idx="0">
                  <c:v>34</c:v>
                </c:pt>
                <c:pt idx="1">
                  <c:v>14</c:v>
                </c:pt>
                <c:pt idx="2">
                  <c:v>19</c:v>
                </c:pt>
                <c:pt idx="3">
                  <c:v>1</c:v>
                </c:pt>
              </c:numCache>
            </c:numRef>
          </c:val>
        </c:ser>
        <c:ser>
          <c:idx val="1"/>
          <c:order val="1"/>
          <c:tx>
            <c:strRef>
              <c:f>Sheet1!$C$2</c:f>
              <c:strCache>
                <c:ptCount val="1"/>
                <c:pt idx="0">
                  <c:v>Yu Hua</c:v>
                </c:pt>
              </c:strCache>
            </c:strRef>
          </c:tx>
          <c:invertIfNegative val="0"/>
          <c:cat>
            <c:strRef>
              <c:f>Sheet1!$A$3:$A$6</c:f>
              <c:strCache>
                <c:ptCount val="4"/>
                <c:pt idx="0">
                  <c:v>Total</c:v>
                </c:pt>
                <c:pt idx="1">
                  <c:v>Journal</c:v>
                </c:pt>
                <c:pt idx="2">
                  <c:v>Thesis &amp; Dissertation</c:v>
                </c:pt>
                <c:pt idx="3">
                  <c:v>Proceedings</c:v>
                </c:pt>
              </c:strCache>
            </c:strRef>
          </c:cat>
          <c:val>
            <c:numRef>
              <c:f>Sheet1!$C$3:$C$6</c:f>
              <c:numCache>
                <c:formatCode>General</c:formatCode>
                <c:ptCount val="4"/>
                <c:pt idx="0">
                  <c:v>54</c:v>
                </c:pt>
                <c:pt idx="1">
                  <c:v>18</c:v>
                </c:pt>
                <c:pt idx="2">
                  <c:v>35</c:v>
                </c:pt>
                <c:pt idx="3">
                  <c:v>1</c:v>
                </c:pt>
              </c:numCache>
            </c:numRef>
          </c:val>
        </c:ser>
        <c:ser>
          <c:idx val="2"/>
          <c:order val="2"/>
          <c:tx>
            <c:strRef>
              <c:f>Sheet1!$D$2</c:f>
              <c:strCache>
                <c:ptCount val="1"/>
                <c:pt idx="0">
                  <c:v>Liu Cixin</c:v>
                </c:pt>
              </c:strCache>
            </c:strRef>
          </c:tx>
          <c:invertIfNegative val="0"/>
          <c:cat>
            <c:strRef>
              <c:f>Sheet1!$A$3:$A$6</c:f>
              <c:strCache>
                <c:ptCount val="4"/>
                <c:pt idx="0">
                  <c:v>Total</c:v>
                </c:pt>
                <c:pt idx="1">
                  <c:v>Journal</c:v>
                </c:pt>
                <c:pt idx="2">
                  <c:v>Thesis &amp; Dissertation</c:v>
                </c:pt>
                <c:pt idx="3">
                  <c:v>Proceedings</c:v>
                </c:pt>
              </c:strCache>
            </c:strRef>
          </c:cat>
          <c:val>
            <c:numRef>
              <c:f>Sheet1!$D$3:$D$6</c:f>
              <c:numCache>
                <c:formatCode>General</c:formatCode>
                <c:ptCount val="4"/>
                <c:pt idx="0">
                  <c:v>1</c:v>
                </c:pt>
                <c:pt idx="1">
                  <c:v>0</c:v>
                </c:pt>
                <c:pt idx="2">
                  <c:v>1</c:v>
                </c:pt>
                <c:pt idx="3">
                  <c:v>0</c:v>
                </c:pt>
              </c:numCache>
            </c:numRef>
          </c:val>
        </c:ser>
        <c:dLbls>
          <c:showLegendKey val="0"/>
          <c:showVal val="0"/>
          <c:showCatName val="0"/>
          <c:showSerName val="0"/>
          <c:showPercent val="0"/>
          <c:showBubbleSize val="0"/>
        </c:dLbls>
        <c:gapWidth val="150"/>
        <c:axId val="307058944"/>
        <c:axId val="307262976"/>
      </c:barChart>
      <c:catAx>
        <c:axId val="307058944"/>
        <c:scaling>
          <c:orientation val="minMax"/>
        </c:scaling>
        <c:delete val="0"/>
        <c:axPos val="b"/>
        <c:majorTickMark val="out"/>
        <c:minorTickMark val="none"/>
        <c:tickLblPos val="nextTo"/>
        <c:txPr>
          <a:bodyPr/>
          <a:lstStyle/>
          <a:p>
            <a:pPr>
              <a:defRPr sz="1200"/>
            </a:pPr>
            <a:endParaRPr lang="zh-CN"/>
          </a:p>
        </c:txPr>
        <c:crossAx val="307262976"/>
        <c:crosses val="autoZero"/>
        <c:auto val="1"/>
        <c:lblAlgn val="ctr"/>
        <c:lblOffset val="100"/>
        <c:noMultiLvlLbl val="0"/>
      </c:catAx>
      <c:valAx>
        <c:axId val="307262976"/>
        <c:scaling>
          <c:orientation val="minMax"/>
        </c:scaling>
        <c:delete val="0"/>
        <c:axPos val="l"/>
        <c:majorGridlines/>
        <c:numFmt formatCode="General" sourceLinked="1"/>
        <c:majorTickMark val="out"/>
        <c:minorTickMark val="none"/>
        <c:tickLblPos val="nextTo"/>
        <c:txPr>
          <a:bodyPr/>
          <a:lstStyle/>
          <a:p>
            <a:pPr>
              <a:defRPr sz="1100"/>
            </a:pPr>
            <a:endParaRPr lang="zh-CN"/>
          </a:p>
        </c:txPr>
        <c:crossAx val="307058944"/>
        <c:crosses val="autoZero"/>
        <c:crossBetween val="between"/>
      </c:valAx>
      <c:spPr>
        <a:noFill/>
        <a:ln w="25400">
          <a:noFill/>
        </a:ln>
      </c:spPr>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altLang="zh-CN" sz="1600" dirty="0" smtClean="0"/>
              <a:t>2012-2022.5</a:t>
            </a:r>
            <a:endParaRPr lang="zh-CN" altLang="en-US" sz="1600" dirty="0"/>
          </a:p>
        </c:rich>
      </c:tx>
      <c:layout/>
      <c:overlay val="0"/>
    </c:title>
    <c:autoTitleDeleted val="0"/>
    <c:plotArea>
      <c:layout/>
      <c:barChart>
        <c:barDir val="col"/>
        <c:grouping val="clustered"/>
        <c:varyColors val="0"/>
        <c:ser>
          <c:idx val="0"/>
          <c:order val="0"/>
          <c:tx>
            <c:strRef>
              <c:f>Sheet1!$B$1</c:f>
              <c:strCache>
                <c:ptCount val="1"/>
                <c:pt idx="0">
                  <c:v>Mo Yan</c:v>
                </c:pt>
              </c:strCache>
            </c:strRef>
          </c:tx>
          <c:invertIfNegative val="0"/>
          <c:cat>
            <c:strRef>
              <c:f>Sheet1!$A$2:$A$5</c:f>
              <c:strCache>
                <c:ptCount val="4"/>
                <c:pt idx="0">
                  <c:v>Total</c:v>
                </c:pt>
                <c:pt idx="1">
                  <c:v>Journal</c:v>
                </c:pt>
                <c:pt idx="2">
                  <c:v>Thesis &amp; Dissertation</c:v>
                </c:pt>
                <c:pt idx="3">
                  <c:v>Proceedings</c:v>
                </c:pt>
              </c:strCache>
            </c:strRef>
          </c:cat>
          <c:val>
            <c:numRef>
              <c:f>Sheet1!$B$2:$B$5</c:f>
              <c:numCache>
                <c:formatCode>General</c:formatCode>
                <c:ptCount val="4"/>
                <c:pt idx="0">
                  <c:v>1788</c:v>
                </c:pt>
                <c:pt idx="1">
                  <c:v>1084</c:v>
                </c:pt>
                <c:pt idx="2">
                  <c:v>668</c:v>
                </c:pt>
                <c:pt idx="3">
                  <c:v>36</c:v>
                </c:pt>
              </c:numCache>
            </c:numRef>
          </c:val>
        </c:ser>
        <c:ser>
          <c:idx val="1"/>
          <c:order val="1"/>
          <c:tx>
            <c:strRef>
              <c:f>Sheet1!$C$1</c:f>
              <c:strCache>
                <c:ptCount val="1"/>
                <c:pt idx="0">
                  <c:v>Yu Hua</c:v>
                </c:pt>
              </c:strCache>
            </c:strRef>
          </c:tx>
          <c:invertIfNegative val="0"/>
          <c:cat>
            <c:strRef>
              <c:f>Sheet1!$A$2:$A$5</c:f>
              <c:strCache>
                <c:ptCount val="4"/>
                <c:pt idx="0">
                  <c:v>Total</c:v>
                </c:pt>
                <c:pt idx="1">
                  <c:v>Journal</c:v>
                </c:pt>
                <c:pt idx="2">
                  <c:v>Thesis &amp; Dissertation</c:v>
                </c:pt>
                <c:pt idx="3">
                  <c:v>Proceedings</c:v>
                </c:pt>
              </c:strCache>
            </c:strRef>
          </c:cat>
          <c:val>
            <c:numRef>
              <c:f>Sheet1!$C$2:$C$5</c:f>
              <c:numCache>
                <c:formatCode>General</c:formatCode>
                <c:ptCount val="4"/>
                <c:pt idx="0">
                  <c:v>317</c:v>
                </c:pt>
                <c:pt idx="1">
                  <c:v>161</c:v>
                </c:pt>
                <c:pt idx="2">
                  <c:v>151</c:v>
                </c:pt>
                <c:pt idx="3">
                  <c:v>5</c:v>
                </c:pt>
              </c:numCache>
            </c:numRef>
          </c:val>
        </c:ser>
        <c:ser>
          <c:idx val="2"/>
          <c:order val="2"/>
          <c:tx>
            <c:strRef>
              <c:f>Sheet1!$D$1</c:f>
              <c:strCache>
                <c:ptCount val="1"/>
                <c:pt idx="0">
                  <c:v>Liu Cixin</c:v>
                </c:pt>
              </c:strCache>
            </c:strRef>
          </c:tx>
          <c:invertIfNegative val="0"/>
          <c:cat>
            <c:strRef>
              <c:f>Sheet1!$A$2:$A$5</c:f>
              <c:strCache>
                <c:ptCount val="4"/>
                <c:pt idx="0">
                  <c:v>Total</c:v>
                </c:pt>
                <c:pt idx="1">
                  <c:v>Journal</c:v>
                </c:pt>
                <c:pt idx="2">
                  <c:v>Thesis &amp; Dissertation</c:v>
                </c:pt>
                <c:pt idx="3">
                  <c:v>Proceedings</c:v>
                </c:pt>
              </c:strCache>
            </c:strRef>
          </c:cat>
          <c:val>
            <c:numRef>
              <c:f>Sheet1!$D$2:$D$5</c:f>
              <c:numCache>
                <c:formatCode>General</c:formatCode>
                <c:ptCount val="4"/>
                <c:pt idx="0">
                  <c:v>113</c:v>
                </c:pt>
                <c:pt idx="1">
                  <c:v>58</c:v>
                </c:pt>
                <c:pt idx="2">
                  <c:v>52</c:v>
                </c:pt>
                <c:pt idx="3">
                  <c:v>3</c:v>
                </c:pt>
              </c:numCache>
            </c:numRef>
          </c:val>
        </c:ser>
        <c:dLbls>
          <c:showLegendKey val="0"/>
          <c:showVal val="0"/>
          <c:showCatName val="0"/>
          <c:showSerName val="0"/>
          <c:showPercent val="0"/>
          <c:showBubbleSize val="0"/>
        </c:dLbls>
        <c:gapWidth val="150"/>
        <c:axId val="386724608"/>
        <c:axId val="386726528"/>
      </c:barChart>
      <c:catAx>
        <c:axId val="386724608"/>
        <c:scaling>
          <c:orientation val="minMax"/>
        </c:scaling>
        <c:delete val="0"/>
        <c:axPos val="b"/>
        <c:majorTickMark val="out"/>
        <c:minorTickMark val="none"/>
        <c:tickLblPos val="nextTo"/>
        <c:txPr>
          <a:bodyPr/>
          <a:lstStyle/>
          <a:p>
            <a:pPr algn="ctr">
              <a:defRPr lang="zh-CN" altLang="en-US" sz="1200" b="0" i="0" u="none" strike="noStrike" kern="1200" baseline="0">
                <a:solidFill>
                  <a:prstClr val="black"/>
                </a:solidFill>
                <a:latin typeface="+mn-lt"/>
                <a:ea typeface="+mn-ea"/>
                <a:cs typeface="+mn-cs"/>
              </a:defRPr>
            </a:pPr>
            <a:endParaRPr lang="zh-CN"/>
          </a:p>
        </c:txPr>
        <c:crossAx val="386726528"/>
        <c:crosses val="autoZero"/>
        <c:auto val="1"/>
        <c:lblAlgn val="ctr"/>
        <c:lblOffset val="100"/>
        <c:noMultiLvlLbl val="0"/>
      </c:catAx>
      <c:valAx>
        <c:axId val="386726528"/>
        <c:scaling>
          <c:orientation val="minMax"/>
        </c:scaling>
        <c:delete val="0"/>
        <c:axPos val="l"/>
        <c:majorGridlines/>
        <c:numFmt formatCode="General" sourceLinked="1"/>
        <c:majorTickMark val="out"/>
        <c:minorTickMark val="none"/>
        <c:tickLblPos val="nextTo"/>
        <c:txPr>
          <a:bodyPr/>
          <a:lstStyle/>
          <a:p>
            <a:pPr>
              <a:defRPr sz="1100"/>
            </a:pPr>
            <a:endParaRPr lang="zh-CN"/>
          </a:p>
        </c:txPr>
        <c:crossAx val="386724608"/>
        <c:crosses val="autoZero"/>
        <c:crossBetween val="between"/>
      </c:valAx>
    </c:plotArea>
    <c:legend>
      <c:legendPos val="r"/>
      <c:layout/>
      <c:overlay val="0"/>
      <c:txPr>
        <a:bodyPr/>
        <a:lstStyle/>
        <a:p>
          <a:pPr>
            <a:defRPr sz="1200"/>
          </a:pPr>
          <a:endParaRPr lang="zh-CN"/>
        </a:p>
      </c:txPr>
    </c:legend>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CE5DE-7342-41F7-87B1-EF8C875CD528}" type="datetimeFigureOut">
              <a:rPr lang="zh-CN" altLang="en-US" smtClean="0"/>
              <a:t>2022/5/4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E84F-CDFB-4D59-BBF8-F03EAAC11395}" type="slidenum">
              <a:rPr lang="zh-CN" altLang="en-US" smtClean="0"/>
              <a:t>‹#›</a:t>
            </a:fld>
            <a:endParaRPr lang="zh-CN" altLang="en-US"/>
          </a:p>
        </p:txBody>
      </p:sp>
    </p:spTree>
    <p:extLst>
      <p:ext uri="{BB962C8B-B14F-4D97-AF65-F5344CB8AC3E}">
        <p14:creationId xmlns:p14="http://schemas.microsoft.com/office/powerpoint/2010/main" val="202024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a:t>
            </a:fld>
            <a:endParaRPr lang="zh-CN" altLang="en-US"/>
          </a:p>
        </p:txBody>
      </p:sp>
    </p:spTree>
    <p:extLst>
      <p:ext uri="{BB962C8B-B14F-4D97-AF65-F5344CB8AC3E}">
        <p14:creationId xmlns:p14="http://schemas.microsoft.com/office/powerpoint/2010/main" val="125399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10</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11</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12</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13</a:t>
            </a:fld>
            <a:endParaRPr lang="zh-CN" altLang="en-US"/>
          </a:p>
        </p:txBody>
      </p:sp>
    </p:spTree>
    <p:extLst>
      <p:ext uri="{BB962C8B-B14F-4D97-AF65-F5344CB8AC3E}">
        <p14:creationId xmlns:p14="http://schemas.microsoft.com/office/powerpoint/2010/main" val="246251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14</a:t>
            </a:fld>
            <a:endParaRPr lang="zh-CN" altLang="en-US"/>
          </a:p>
        </p:txBody>
      </p:sp>
    </p:spTree>
    <p:extLst>
      <p:ext uri="{BB962C8B-B14F-4D97-AF65-F5344CB8AC3E}">
        <p14:creationId xmlns:p14="http://schemas.microsoft.com/office/powerpoint/2010/main" val="246251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15</a:t>
            </a:fld>
            <a:endParaRPr lang="zh-CN" altLang="en-US"/>
          </a:p>
        </p:txBody>
      </p:sp>
    </p:spTree>
    <p:extLst>
      <p:ext uri="{BB962C8B-B14F-4D97-AF65-F5344CB8AC3E}">
        <p14:creationId xmlns:p14="http://schemas.microsoft.com/office/powerpoint/2010/main" val="149440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16</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17</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18</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19</a:t>
            </a:fld>
            <a:endParaRPr lang="zh-CN" altLang="en-US"/>
          </a:p>
        </p:txBody>
      </p:sp>
    </p:spTree>
    <p:extLst>
      <p:ext uri="{BB962C8B-B14F-4D97-AF65-F5344CB8AC3E}">
        <p14:creationId xmlns:p14="http://schemas.microsoft.com/office/powerpoint/2010/main" val="143823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a:t>
            </a:fld>
            <a:endParaRPr lang="zh-CN" altLang="en-US"/>
          </a:p>
        </p:txBody>
      </p:sp>
    </p:spTree>
    <p:extLst>
      <p:ext uri="{BB962C8B-B14F-4D97-AF65-F5344CB8AC3E}">
        <p14:creationId xmlns:p14="http://schemas.microsoft.com/office/powerpoint/2010/main" val="403694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20</a:t>
            </a:fld>
            <a:endParaRPr lang="zh-CN" altLang="en-US"/>
          </a:p>
        </p:txBody>
      </p:sp>
    </p:spTree>
    <p:extLst>
      <p:ext uri="{BB962C8B-B14F-4D97-AF65-F5344CB8AC3E}">
        <p14:creationId xmlns:p14="http://schemas.microsoft.com/office/powerpoint/2010/main" val="1438239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21</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22</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23</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24</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D9E84F-CDFB-4D59-BBF8-F03EAAC11395}" type="slidenum">
              <a:rPr lang="zh-CN" altLang="en-US" smtClean="0"/>
              <a:t>25</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26</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27</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28</a:t>
            </a:fld>
            <a:endParaRPr lang="zh-CN" altLang="en-US"/>
          </a:p>
        </p:txBody>
      </p:sp>
    </p:spTree>
    <p:extLst>
      <p:ext uri="{BB962C8B-B14F-4D97-AF65-F5344CB8AC3E}">
        <p14:creationId xmlns:p14="http://schemas.microsoft.com/office/powerpoint/2010/main" val="142291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3</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4</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5</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6</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7</a:t>
            </a:fld>
            <a:endParaRPr lang="zh-CN" altLang="en-US"/>
          </a:p>
        </p:txBody>
      </p:sp>
    </p:spTree>
    <p:extLst>
      <p:ext uri="{BB962C8B-B14F-4D97-AF65-F5344CB8AC3E}">
        <p14:creationId xmlns:p14="http://schemas.microsoft.com/office/powerpoint/2010/main" val="318847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8</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t>9</a:t>
            </a:fld>
            <a:endParaRPr lang="zh-CN" altLang="en-US"/>
          </a:p>
        </p:txBody>
      </p:sp>
    </p:spTree>
    <p:extLst>
      <p:ext uri="{BB962C8B-B14F-4D97-AF65-F5344CB8AC3E}">
        <p14:creationId xmlns:p14="http://schemas.microsoft.com/office/powerpoint/2010/main" val="310285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159591749"/>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1481813367"/>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3910446989"/>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921675735"/>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86966506"/>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964362366"/>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297432507"/>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3086416704"/>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913904894"/>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2647473569"/>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DA4F503-60F6-4CC2-9E70-F15F62FD0C45}"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1798645408"/>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A4F503-60F6-4CC2-9E70-F15F62FD0C45}" type="datetimeFigureOut">
              <a:rPr lang="zh-CN" altLang="en-US" smtClean="0"/>
              <a:t>2022/5/4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1E0E917-2B26-4C24-BADC-626B1D94F108}" type="slidenum">
              <a:rPr lang="zh-CN" altLang="en-US" smtClean="0"/>
              <a:t>‹#›</a:t>
            </a:fld>
            <a:endParaRPr lang="zh-CN" altLang="en-US"/>
          </a:p>
        </p:txBody>
      </p:sp>
    </p:spTree>
    <p:extLst>
      <p:ext uri="{BB962C8B-B14F-4D97-AF65-F5344CB8AC3E}">
        <p14:creationId xmlns:p14="http://schemas.microsoft.com/office/powerpoint/2010/main" val="630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p:cut/>
      </p:transition>
    </mc:Choice>
    <mc:Fallback>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5.jp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jp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8051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01824" y="1363197"/>
            <a:ext cx="7776864" cy="2385557"/>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5" name="图片 1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rot="4361927">
            <a:off x="113375" y="3175622"/>
            <a:ext cx="1811771" cy="2587798"/>
          </a:xfrm>
          <a:prstGeom prst="rect">
            <a:avLst/>
          </a:prstGeom>
        </p:spPr>
      </p:pic>
      <p:sp>
        <p:nvSpPr>
          <p:cNvPr id="18" name="TextBox 17"/>
          <p:cNvSpPr txBox="1"/>
          <p:nvPr/>
        </p:nvSpPr>
        <p:spPr>
          <a:xfrm>
            <a:off x="717037" y="1447446"/>
            <a:ext cx="8064896" cy="1754326"/>
          </a:xfrm>
          <a:prstGeom prst="rect">
            <a:avLst/>
          </a:prstGeom>
          <a:noFill/>
          <a:ln>
            <a:noFill/>
          </a:ln>
        </p:spPr>
        <p:txBody>
          <a:bodyPr wrap="square" rtlCol="0">
            <a:spAutoFit/>
          </a:bodyPr>
          <a:lstStyle/>
          <a:p>
            <a:pPr>
              <a:lnSpc>
                <a:spcPct val="150000"/>
              </a:lnSpc>
            </a:pPr>
            <a:r>
              <a:rPr lang="en-US" altLang="zh-CN" sz="2400" b="1" dirty="0" smtClean="0">
                <a:solidFill>
                  <a:schemeClr val="accent6">
                    <a:lumMod val="50000"/>
                  </a:schemeClr>
                </a:solidFill>
                <a:latin typeface="Times New Roman" pitchFamily="18" charset="0"/>
                <a:cs typeface="Times New Roman" pitchFamily="18" charset="0"/>
              </a:rPr>
              <a:t>  An </a:t>
            </a:r>
            <a:r>
              <a:rPr lang="en-US" altLang="zh-CN" sz="2400" b="1" dirty="0">
                <a:solidFill>
                  <a:schemeClr val="accent6">
                    <a:lumMod val="50000"/>
                  </a:schemeClr>
                </a:solidFill>
                <a:latin typeface="Times New Roman" pitchFamily="18" charset="0"/>
                <a:cs typeface="Times New Roman" pitchFamily="18" charset="0"/>
              </a:rPr>
              <a:t>Overview of Translation of Modern </a:t>
            </a:r>
            <a:r>
              <a:rPr lang="en-US" altLang="zh-CN" sz="2400" b="1" dirty="0" smtClean="0">
                <a:solidFill>
                  <a:schemeClr val="accent6">
                    <a:lumMod val="50000"/>
                  </a:schemeClr>
                </a:solidFill>
                <a:latin typeface="Times New Roman" pitchFamily="18" charset="0"/>
                <a:cs typeface="Times New Roman" pitchFamily="18" charset="0"/>
              </a:rPr>
              <a:t>Classics</a:t>
            </a:r>
            <a:endParaRPr lang="zh-CN" altLang="zh-CN" sz="2400" b="1" dirty="0" smtClean="0">
              <a:solidFill>
                <a:schemeClr val="accent6">
                  <a:lumMod val="50000"/>
                </a:schemeClr>
              </a:solidFill>
              <a:latin typeface="Times New Roman" pitchFamily="18" charset="0"/>
              <a:cs typeface="Times New Roman" pitchFamily="18" charset="0"/>
            </a:endParaRPr>
          </a:p>
          <a:p>
            <a:pPr>
              <a:lnSpc>
                <a:spcPct val="150000"/>
              </a:lnSpc>
            </a:pPr>
            <a:r>
              <a:rPr lang="en-US" altLang="zh-CN" sz="2400" b="1" dirty="0" smtClean="0">
                <a:solidFill>
                  <a:schemeClr val="accent6">
                    <a:lumMod val="50000"/>
                  </a:schemeClr>
                </a:solidFill>
                <a:latin typeface="Times New Roman" pitchFamily="18" charset="0"/>
                <a:cs typeface="Times New Roman" pitchFamily="18" charset="0"/>
              </a:rPr>
              <a:t>           —Taking Mo Yan, Yu </a:t>
            </a:r>
            <a:r>
              <a:rPr lang="en-US" altLang="zh-CN" sz="2400" b="1" dirty="0" err="1" smtClean="0">
                <a:solidFill>
                  <a:schemeClr val="accent6">
                    <a:lumMod val="50000"/>
                  </a:schemeClr>
                </a:solidFill>
                <a:latin typeface="Times New Roman" pitchFamily="18" charset="0"/>
                <a:cs typeface="Times New Roman" pitchFamily="18" charset="0"/>
              </a:rPr>
              <a:t>Hua</a:t>
            </a:r>
            <a:r>
              <a:rPr lang="en-US" altLang="zh-CN" sz="2400" b="1" dirty="0" smtClean="0">
                <a:solidFill>
                  <a:schemeClr val="accent6">
                    <a:lumMod val="50000"/>
                  </a:schemeClr>
                </a:solidFill>
                <a:latin typeface="Times New Roman" pitchFamily="18" charset="0"/>
                <a:cs typeface="Times New Roman" pitchFamily="18" charset="0"/>
              </a:rPr>
              <a:t>, Liu </a:t>
            </a:r>
            <a:r>
              <a:rPr lang="en-US" altLang="zh-CN" sz="2400" b="1" dirty="0" err="1" smtClean="0">
                <a:solidFill>
                  <a:schemeClr val="accent6">
                    <a:lumMod val="50000"/>
                  </a:schemeClr>
                </a:solidFill>
                <a:latin typeface="Times New Roman" pitchFamily="18" charset="0"/>
                <a:cs typeface="Times New Roman" pitchFamily="18" charset="0"/>
              </a:rPr>
              <a:t>Cixin</a:t>
            </a:r>
            <a:r>
              <a:rPr lang="en-US" altLang="zh-CN" sz="2400" b="1" dirty="0" smtClean="0">
                <a:solidFill>
                  <a:schemeClr val="accent6">
                    <a:lumMod val="50000"/>
                  </a:schemeClr>
                </a:solidFill>
                <a:latin typeface="Times New Roman" pitchFamily="18" charset="0"/>
                <a:cs typeface="Times New Roman" pitchFamily="18" charset="0"/>
              </a:rPr>
              <a:t> as Examples</a:t>
            </a:r>
            <a:endParaRPr lang="zh-CN" altLang="zh-CN" sz="2400" b="1" dirty="0" smtClean="0">
              <a:solidFill>
                <a:schemeClr val="accent6">
                  <a:lumMod val="50000"/>
                </a:schemeClr>
              </a:solidFill>
              <a:latin typeface="Times New Roman" pitchFamily="18" charset="0"/>
              <a:cs typeface="Times New Roman" pitchFamily="18" charset="0"/>
            </a:endParaRPr>
          </a:p>
          <a:p>
            <a:pPr>
              <a:lnSpc>
                <a:spcPct val="150000"/>
              </a:lnSpc>
            </a:pPr>
            <a:endParaRPr lang="zh-CN" altLang="en-US" sz="2400" b="1" dirty="0">
              <a:solidFill>
                <a:schemeClr val="accent6">
                  <a:lumMod val="50000"/>
                </a:schemeClr>
              </a:solidFill>
              <a:latin typeface="Times New Roman" pitchFamily="18" charset="0"/>
              <a:cs typeface="Times New Roman" pitchFamily="18" charset="0"/>
            </a:endParaRPr>
          </a:p>
        </p:txBody>
      </p:sp>
      <p:pic>
        <p:nvPicPr>
          <p:cNvPr id="27" name="图片 26" descr="花边1"/>
          <p:cNvPicPr>
            <a:picLocks noChangeAspect="1"/>
          </p:cNvPicPr>
          <p:nvPr/>
        </p:nvPicPr>
        <p:blipFill>
          <a:blip r:embed="rId5"/>
          <a:stretch>
            <a:fillRect/>
          </a:stretch>
        </p:blipFill>
        <p:spPr>
          <a:xfrm>
            <a:off x="665099" y="1443187"/>
            <a:ext cx="7813518" cy="2257125"/>
          </a:xfrm>
          <a:prstGeom prst="rect">
            <a:avLst/>
          </a:prstGeom>
        </p:spPr>
      </p:pic>
      <p:pic>
        <p:nvPicPr>
          <p:cNvPr id="23" name="图片 2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rot="15064061" flipH="1">
            <a:off x="7200157" y="-613814"/>
            <a:ext cx="1811771" cy="2587798"/>
          </a:xfrm>
          <a:prstGeom prst="rect">
            <a:avLst/>
          </a:prstGeom>
        </p:spPr>
      </p:pic>
      <p:sp>
        <p:nvSpPr>
          <p:cNvPr id="28" name="TextBox 27"/>
          <p:cNvSpPr txBox="1"/>
          <p:nvPr/>
        </p:nvSpPr>
        <p:spPr>
          <a:xfrm>
            <a:off x="3275028" y="3035157"/>
            <a:ext cx="2376264" cy="369332"/>
          </a:xfrm>
          <a:prstGeom prst="rect">
            <a:avLst/>
          </a:prstGeom>
          <a:noFill/>
        </p:spPr>
        <p:txBody>
          <a:bodyPr wrap="square" rtlCol="0">
            <a:spAutoFit/>
          </a:bodyPr>
          <a:lstStyle/>
          <a:p>
            <a:r>
              <a:rPr lang="en-US" altLang="zh-CN" dirty="0" smtClean="0">
                <a:solidFill>
                  <a:schemeClr val="accent6">
                    <a:lumMod val="50000"/>
                  </a:schemeClr>
                </a:solidFill>
                <a:latin typeface="Times New Roman" pitchFamily="18" charset="0"/>
                <a:cs typeface="Times New Roman" pitchFamily="18" charset="0"/>
              </a:rPr>
              <a:t>By Ma </a:t>
            </a:r>
            <a:r>
              <a:rPr lang="en-US" altLang="zh-CN" dirty="0" err="1" smtClean="0">
                <a:solidFill>
                  <a:schemeClr val="accent6">
                    <a:lumMod val="50000"/>
                  </a:schemeClr>
                </a:solidFill>
                <a:latin typeface="Times New Roman" pitchFamily="18" charset="0"/>
                <a:cs typeface="Times New Roman" pitchFamily="18" charset="0"/>
              </a:rPr>
              <a:t>Yanhuan</a:t>
            </a:r>
            <a:endParaRPr lang="zh-CN" altLang="en-US"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466373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4392488"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4896544"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Analysis—An Overview </a:t>
            </a:r>
            <a:endParaRPr lang="en-US" altLang="zh-CN" b="1" dirty="0">
              <a:solidFill>
                <a:schemeClr val="bg1"/>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67" y="732322"/>
            <a:ext cx="7414270" cy="17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3528" y="2787774"/>
            <a:ext cx="8640960" cy="2308324"/>
          </a:xfrm>
          <a:prstGeom prst="rect">
            <a:avLst/>
          </a:prstGeom>
        </p:spPr>
        <p:txBody>
          <a:bodyPr wrap="square">
            <a:spAutoFit/>
          </a:bodyPr>
          <a:lstStyle/>
          <a:p>
            <a:pPr>
              <a:lnSpc>
                <a:spcPct val="150000"/>
              </a:lnSpc>
            </a:pPr>
            <a:r>
              <a:rPr lang="en-US" altLang="zh-CN" sz="1600" dirty="0">
                <a:latin typeface="Times New Roman" pitchFamily="18" charset="0"/>
                <a:cs typeface="Times New Roman" pitchFamily="18" charset="0"/>
              </a:rPr>
              <a:t>It is worth mentioning that the distribution of academic papers from </a:t>
            </a:r>
            <a:r>
              <a:rPr lang="en-US" altLang="zh-CN" sz="1600" dirty="0" smtClean="0">
                <a:latin typeface="Times New Roman" pitchFamily="18" charset="0"/>
                <a:cs typeface="Times New Roman" pitchFamily="18" charset="0"/>
              </a:rPr>
              <a:t>2002 </a:t>
            </a:r>
            <a:r>
              <a:rPr lang="en-US" altLang="zh-CN" sz="1600" dirty="0">
                <a:latin typeface="Times New Roman" pitchFamily="18" charset="0"/>
                <a:cs typeface="Times New Roman" pitchFamily="18" charset="0"/>
              </a:rPr>
              <a:t>to </a:t>
            </a:r>
            <a:r>
              <a:rPr lang="en-US" altLang="zh-CN" sz="1600" dirty="0" smtClean="0">
                <a:latin typeface="Times New Roman" pitchFamily="18" charset="0"/>
                <a:cs typeface="Times New Roman" pitchFamily="18" charset="0"/>
              </a:rPr>
              <a:t>2022.5 </a:t>
            </a:r>
            <a:r>
              <a:rPr lang="en-US" altLang="zh-CN" sz="1600" dirty="0">
                <a:latin typeface="Times New Roman" pitchFamily="18" charset="0"/>
                <a:cs typeface="Times New Roman" pitchFamily="18" charset="0"/>
              </a:rPr>
              <a:t>is </a:t>
            </a:r>
            <a:r>
              <a:rPr lang="en-US" altLang="zh-CN" sz="1600" b="1" dirty="0">
                <a:solidFill>
                  <a:schemeClr val="accent1"/>
                </a:solidFill>
                <a:latin typeface="Times New Roman" pitchFamily="18" charset="0"/>
                <a:cs typeface="Times New Roman" pitchFamily="18" charset="0"/>
              </a:rPr>
              <a:t>uneven</a:t>
            </a:r>
            <a:r>
              <a:rPr lang="en-US" altLang="zh-CN" sz="1600" dirty="0">
                <a:latin typeface="Times New Roman" pitchFamily="18" charset="0"/>
                <a:cs typeface="Times New Roman" pitchFamily="18" charset="0"/>
              </a:rPr>
              <a:t>. </a:t>
            </a:r>
            <a:endParaRPr lang="en-US" altLang="zh-CN" sz="1600" dirty="0" smtClean="0">
              <a:latin typeface="Times New Roman" pitchFamily="18" charset="0"/>
              <a:cs typeface="Times New Roman" pitchFamily="18" charset="0"/>
            </a:endParaRPr>
          </a:p>
          <a:p>
            <a:pPr>
              <a:lnSpc>
                <a:spcPct val="150000"/>
              </a:lnSpc>
            </a:pPr>
            <a:r>
              <a:rPr lang="en-US" altLang="zh-CN" sz="1600" dirty="0" smtClean="0">
                <a:latin typeface="Times New Roman" pitchFamily="18" charset="0"/>
                <a:cs typeface="Times New Roman" pitchFamily="18" charset="0"/>
              </a:rPr>
              <a:t>Of </a:t>
            </a:r>
            <a:r>
              <a:rPr lang="en-US" altLang="zh-CN" sz="1600" dirty="0">
                <a:latin typeface="Times New Roman" pitchFamily="18" charset="0"/>
                <a:cs typeface="Times New Roman" pitchFamily="18" charset="0"/>
              </a:rPr>
              <a:t>the </a:t>
            </a:r>
            <a:r>
              <a:rPr lang="en-US" altLang="zh-CN" sz="1600" dirty="0" smtClean="0">
                <a:latin typeface="Times New Roman" pitchFamily="18" charset="0"/>
                <a:cs typeface="Times New Roman" pitchFamily="18" charset="0"/>
              </a:rPr>
              <a:t>926 </a:t>
            </a:r>
            <a:r>
              <a:rPr lang="en-US" altLang="zh-CN" sz="1600" dirty="0">
                <a:latin typeface="Times New Roman" pitchFamily="18" charset="0"/>
                <a:cs typeface="Times New Roman" pitchFamily="18" charset="0"/>
              </a:rPr>
              <a:t>dissertations, there are only </a:t>
            </a:r>
            <a:r>
              <a:rPr lang="en-US" altLang="zh-CN" sz="1600" dirty="0" smtClean="0">
                <a:latin typeface="Times New Roman" pitchFamily="18" charset="0"/>
                <a:cs typeface="Times New Roman" pitchFamily="18" charset="0"/>
              </a:rPr>
              <a:t>123 </a:t>
            </a:r>
            <a:r>
              <a:rPr lang="en-US" altLang="zh-CN" sz="1600" b="1" dirty="0">
                <a:latin typeface="Times New Roman" pitchFamily="18" charset="0"/>
                <a:cs typeface="Times New Roman" pitchFamily="18" charset="0"/>
              </a:rPr>
              <a:t>doctoral</a:t>
            </a:r>
            <a:r>
              <a:rPr lang="en-US" altLang="zh-CN" sz="1600" dirty="0">
                <a:latin typeface="Times New Roman" pitchFamily="18" charset="0"/>
                <a:cs typeface="Times New Roman" pitchFamily="18" charset="0"/>
              </a:rPr>
              <a:t> dissertations, accounting for </a:t>
            </a:r>
            <a:r>
              <a:rPr lang="en-US" altLang="zh-CN" sz="1600" dirty="0" smtClean="0">
                <a:latin typeface="Times New Roman" pitchFamily="18" charset="0"/>
                <a:cs typeface="Times New Roman" pitchFamily="18" charset="0"/>
              </a:rPr>
              <a:t>13.28% </a:t>
            </a:r>
            <a:r>
              <a:rPr lang="en-US" altLang="zh-CN" sz="1600" dirty="0">
                <a:latin typeface="Times New Roman" pitchFamily="18" charset="0"/>
                <a:cs typeface="Times New Roman" pitchFamily="18" charset="0"/>
              </a:rPr>
              <a:t>of the total, and in terms of proceedings, there are only 12 </a:t>
            </a:r>
            <a:r>
              <a:rPr lang="en-US" altLang="zh-CN" sz="1600" b="1" dirty="0">
                <a:latin typeface="Times New Roman" pitchFamily="18" charset="0"/>
                <a:cs typeface="Times New Roman" pitchFamily="18" charset="0"/>
              </a:rPr>
              <a:t>international</a:t>
            </a:r>
            <a:r>
              <a:rPr lang="en-US" altLang="zh-CN" sz="1600" dirty="0">
                <a:latin typeface="Times New Roman" pitchFamily="18" charset="0"/>
                <a:cs typeface="Times New Roman" pitchFamily="18" charset="0"/>
              </a:rPr>
              <a:t> conference papers accounting for 26.09% of the total number of proceedings, indicating that the level of domestic modern and contemporary foreign translation of ancient books and international influence still need to be improved. </a:t>
            </a:r>
            <a:r>
              <a:rPr lang="en-US" altLang="zh-CN" sz="1600" dirty="0"/>
              <a:t>(see Table 2)</a:t>
            </a:r>
            <a:endParaRPr lang="zh-CN" altLang="zh-CN" sz="1600" dirty="0"/>
          </a:p>
          <a:p>
            <a:pPr>
              <a:lnSpc>
                <a:spcPct val="150000"/>
              </a:lnSpc>
            </a:pPr>
            <a:endParaRPr lang="zh-CN" altLang="en-US" sz="1600" dirty="0">
              <a:latin typeface="Times New Roman" pitchFamily="18" charset="0"/>
              <a:cs typeface="Times New Roman" pitchFamily="18" charset="0"/>
            </a:endParaRPr>
          </a:p>
        </p:txBody>
      </p:sp>
      <p:sp>
        <p:nvSpPr>
          <p:cNvPr id="4" name="矩形 3"/>
          <p:cNvSpPr/>
          <p:nvPr/>
        </p:nvSpPr>
        <p:spPr>
          <a:xfrm>
            <a:off x="2123728" y="1616032"/>
            <a:ext cx="5933609" cy="3076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23727" y="2192096"/>
            <a:ext cx="5933609" cy="3076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79712" y="2526164"/>
            <a:ext cx="4572000" cy="261610"/>
          </a:xfrm>
          <a:prstGeom prst="rect">
            <a:avLst/>
          </a:prstGeom>
        </p:spPr>
        <p:txBody>
          <a:bodyPr>
            <a:spAutoFit/>
          </a:bodyPr>
          <a:lstStyle/>
          <a:p>
            <a:r>
              <a:rPr lang="zh-CN" altLang="en-US" sz="1100" b="1" dirty="0">
                <a:latin typeface="+mn-ea"/>
              </a:rPr>
              <a:t>表</a:t>
            </a:r>
            <a:r>
              <a:rPr lang="en-US" altLang="zh-CN" sz="1100" b="1" dirty="0">
                <a:latin typeface="+mn-ea"/>
              </a:rPr>
              <a:t>2 </a:t>
            </a:r>
            <a:r>
              <a:rPr lang="zh-CN" altLang="en-US" sz="1100" b="1" dirty="0">
                <a:latin typeface="+mn-ea"/>
              </a:rPr>
              <a:t>学位论文和会议论文中研究成果分布情况（截至</a:t>
            </a:r>
            <a:r>
              <a:rPr lang="en-US" altLang="zh-CN" sz="1100" b="1" dirty="0">
                <a:latin typeface="+mn-ea"/>
              </a:rPr>
              <a:t>2022</a:t>
            </a:r>
            <a:r>
              <a:rPr lang="zh-CN" altLang="en-US" sz="1100" b="1" dirty="0">
                <a:latin typeface="+mn-ea"/>
              </a:rPr>
              <a:t>年</a:t>
            </a:r>
            <a:r>
              <a:rPr lang="en-US" altLang="zh-CN" sz="1100" b="1" dirty="0">
                <a:latin typeface="+mn-ea"/>
              </a:rPr>
              <a:t>5</a:t>
            </a:r>
            <a:r>
              <a:rPr lang="zh-CN" altLang="en-US" sz="1100" b="1" dirty="0">
                <a:latin typeface="+mn-ea"/>
              </a:rPr>
              <a:t>月）</a:t>
            </a:r>
          </a:p>
        </p:txBody>
      </p:sp>
    </p:spTree>
    <p:extLst>
      <p:ext uri="{BB962C8B-B14F-4D97-AF65-F5344CB8AC3E}">
        <p14:creationId xmlns:p14="http://schemas.microsoft.com/office/powerpoint/2010/main" val="920179106"/>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5112568"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5184576"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Analysis—Thematic Classification </a:t>
            </a:r>
            <a:endParaRPr lang="en-US" altLang="zh-CN" b="1" dirty="0">
              <a:solidFill>
                <a:schemeClr val="bg1"/>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499742"/>
            <a:ext cx="4444764" cy="22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3528" y="683860"/>
            <a:ext cx="8712968" cy="1569660"/>
          </a:xfrm>
          <a:prstGeom prst="rect">
            <a:avLst/>
          </a:prstGeom>
        </p:spPr>
        <p:txBody>
          <a:bodyPr wrap="square">
            <a:spAutoFit/>
          </a:bodyPr>
          <a:lstStyle/>
          <a:p>
            <a:r>
              <a:rPr lang="en-US" altLang="zh-CN" sz="1600" dirty="0" smtClean="0">
                <a:latin typeface="Times New Roman" pitchFamily="18" charset="0"/>
                <a:cs typeface="Times New Roman" pitchFamily="18" charset="0"/>
              </a:rPr>
              <a:t>        According </a:t>
            </a:r>
            <a:r>
              <a:rPr lang="en-US" altLang="zh-CN" sz="1600" dirty="0">
                <a:latin typeface="Times New Roman" pitchFamily="18" charset="0"/>
                <a:cs typeface="Times New Roman" pitchFamily="18" charset="0"/>
              </a:rPr>
              <a:t>to the research theme, the author divides the foreign translation research achievements of the three writers from 2012 to May of 2022 into four categories: translation studies, translation strategies and theoretical construction studies, translator studies and translation and communication (see Table 3). </a:t>
            </a:r>
            <a:endParaRPr lang="zh-CN" altLang="zh-CN" sz="1600" dirty="0">
              <a:latin typeface="Times New Roman" pitchFamily="18" charset="0"/>
              <a:cs typeface="Times New Roman" pitchFamily="18" charset="0"/>
            </a:endParaRPr>
          </a:p>
          <a:p>
            <a:r>
              <a:rPr lang="en-US" altLang="zh-CN" sz="1600" dirty="0" smtClean="0">
                <a:latin typeface="Times New Roman" pitchFamily="18" charset="0"/>
                <a:cs typeface="Times New Roman" pitchFamily="18" charset="0"/>
              </a:rPr>
              <a:t>     This </a:t>
            </a:r>
            <a:r>
              <a:rPr lang="en-US" altLang="zh-CN" sz="1600" dirty="0">
                <a:latin typeface="Times New Roman" pitchFamily="18" charset="0"/>
                <a:cs typeface="Times New Roman" pitchFamily="18" charset="0"/>
              </a:rPr>
              <a:t>paper selects the representative research results in each category to </a:t>
            </a:r>
            <a:r>
              <a:rPr lang="en-US" altLang="zh-CN" sz="1600" dirty="0" smtClean="0">
                <a:latin typeface="Times New Roman" pitchFamily="18" charset="0"/>
                <a:cs typeface="Times New Roman" pitchFamily="18" charset="0"/>
              </a:rPr>
              <a:t>analyze </a:t>
            </a:r>
            <a:r>
              <a:rPr lang="en-US" altLang="zh-CN" sz="1600" dirty="0">
                <a:latin typeface="Times New Roman" pitchFamily="18" charset="0"/>
                <a:cs typeface="Times New Roman" pitchFamily="18" charset="0"/>
              </a:rPr>
              <a:t>in order to realize the outline of the study of foreign translation of modern classical books.</a:t>
            </a:r>
            <a:endParaRPr lang="zh-CN" altLang="zh-CN" sz="1600" dirty="0">
              <a:latin typeface="Times New Roman" pitchFamily="18" charset="0"/>
              <a:cs typeface="Times New Roman" pitchFamily="18" charset="0"/>
            </a:endParaRPr>
          </a:p>
        </p:txBody>
      </p:sp>
      <p:sp>
        <p:nvSpPr>
          <p:cNvPr id="4" name="矩形 3"/>
          <p:cNvSpPr/>
          <p:nvPr/>
        </p:nvSpPr>
        <p:spPr>
          <a:xfrm>
            <a:off x="2132118" y="4802922"/>
            <a:ext cx="4572000" cy="261610"/>
          </a:xfrm>
          <a:prstGeom prst="rect">
            <a:avLst/>
          </a:prstGeom>
        </p:spPr>
        <p:txBody>
          <a:bodyPr>
            <a:spAutoFit/>
          </a:bodyPr>
          <a:lstStyle/>
          <a:p>
            <a:r>
              <a:rPr lang="zh-CN" altLang="en-US" sz="1100" b="1" dirty="0">
                <a:latin typeface="+mn-ea"/>
              </a:rPr>
              <a:t>表</a:t>
            </a:r>
            <a:r>
              <a:rPr lang="en-US" altLang="zh-CN" sz="1100" b="1" dirty="0">
                <a:latin typeface="+mn-ea"/>
              </a:rPr>
              <a:t>3 </a:t>
            </a:r>
            <a:r>
              <a:rPr lang="zh-CN" altLang="en-US" sz="1100" b="1" dirty="0">
                <a:latin typeface="+mn-ea"/>
              </a:rPr>
              <a:t>三位作家外译作品研究成果主题分类（截至</a:t>
            </a:r>
            <a:r>
              <a:rPr lang="en-US" altLang="zh-CN" sz="1100" b="1" dirty="0">
                <a:latin typeface="+mn-ea"/>
              </a:rPr>
              <a:t>2022</a:t>
            </a:r>
            <a:r>
              <a:rPr lang="zh-CN" altLang="en-US" sz="1100" b="1" dirty="0">
                <a:latin typeface="+mn-ea"/>
              </a:rPr>
              <a:t>年</a:t>
            </a:r>
            <a:r>
              <a:rPr lang="en-US" altLang="zh-CN" sz="1100" b="1" dirty="0">
                <a:latin typeface="+mn-ea"/>
              </a:rPr>
              <a:t>5</a:t>
            </a:r>
            <a:r>
              <a:rPr lang="zh-CN" altLang="en-US" sz="1100" b="1" dirty="0">
                <a:latin typeface="+mn-ea"/>
              </a:rPr>
              <a:t>月）</a:t>
            </a:r>
          </a:p>
        </p:txBody>
      </p:sp>
    </p:spTree>
    <p:extLst>
      <p:ext uri="{BB962C8B-B14F-4D97-AF65-F5344CB8AC3E}">
        <p14:creationId xmlns:p14="http://schemas.microsoft.com/office/powerpoint/2010/main" val="1738491831"/>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7056784"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7344816"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Analysis—Thematic Classification : Translation Studies </a:t>
            </a:r>
            <a:endParaRPr lang="en-US" altLang="zh-CN" b="1" dirty="0">
              <a:solidFill>
                <a:schemeClr val="bg1"/>
              </a:solidFill>
            </a:endParaRPr>
          </a:p>
        </p:txBody>
      </p:sp>
      <p:sp>
        <p:nvSpPr>
          <p:cNvPr id="3" name="矩形 2"/>
          <p:cNvSpPr/>
          <p:nvPr/>
        </p:nvSpPr>
        <p:spPr>
          <a:xfrm>
            <a:off x="172345" y="915566"/>
            <a:ext cx="8982608" cy="1200329"/>
          </a:xfrm>
          <a:prstGeom prst="rect">
            <a:avLst/>
          </a:prstGeom>
        </p:spPr>
        <p:txBody>
          <a:bodyPr wrap="square">
            <a:spAutoFit/>
          </a:bodyPr>
          <a:lstStyle/>
          <a:p>
            <a:pPr>
              <a:lnSpc>
                <a:spcPct val="150000"/>
              </a:lnSpc>
            </a:pPr>
            <a:r>
              <a:rPr lang="en-US" altLang="zh-CN" sz="1600" b="1" dirty="0" smtClean="0">
                <a:latin typeface="Times New Roman" pitchFamily="18" charset="0"/>
                <a:cs typeface="Times New Roman" pitchFamily="18" charset="0"/>
              </a:rPr>
              <a:t>        Translation </a:t>
            </a:r>
            <a:r>
              <a:rPr lang="en-US" altLang="zh-CN" sz="1600" b="1" dirty="0">
                <a:latin typeface="Times New Roman" pitchFamily="18" charset="0"/>
                <a:cs typeface="Times New Roman" pitchFamily="18" charset="0"/>
              </a:rPr>
              <a:t>study </a:t>
            </a:r>
            <a:r>
              <a:rPr lang="en-US" altLang="zh-CN" sz="1600" dirty="0">
                <a:latin typeface="Times New Roman" pitchFamily="18" charset="0"/>
                <a:cs typeface="Times New Roman" pitchFamily="18" charset="0"/>
              </a:rPr>
              <a:t>has always been one of the key areas in the study of foreign translation of classical books in China. </a:t>
            </a:r>
            <a:r>
              <a:rPr lang="en-US" altLang="zh-CN" sz="1600" dirty="0" smtClean="0">
                <a:latin typeface="Times New Roman" pitchFamily="18" charset="0"/>
                <a:cs typeface="Times New Roman" pitchFamily="18" charset="0"/>
              </a:rPr>
              <a:t> The </a:t>
            </a:r>
            <a:r>
              <a:rPr lang="en-US" altLang="zh-CN" sz="1600" dirty="0">
                <a:latin typeface="Times New Roman" pitchFamily="18" charset="0"/>
                <a:cs typeface="Times New Roman" pitchFamily="18" charset="0"/>
              </a:rPr>
              <a:t>research results of the foreign translation of the works of the three writers since 2012 are mainly aimed at the translation of the famous and popular novels. They </a:t>
            </a:r>
            <a:r>
              <a:rPr lang="en-US" altLang="zh-CN" sz="1600" dirty="0" smtClean="0">
                <a:latin typeface="Times New Roman" pitchFamily="18" charset="0"/>
                <a:cs typeface="Times New Roman" pitchFamily="18" charset="0"/>
              </a:rPr>
              <a:t>include</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p:txBody>
      </p:sp>
      <p:pic>
        <p:nvPicPr>
          <p:cNvPr id="7170" name="Picture 2" descr="2014大连の冻人深秋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06638"/>
            <a:ext cx="760006" cy="1457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363" y="2524999"/>
            <a:ext cx="33623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55576" y="2138722"/>
            <a:ext cx="1144352" cy="369332"/>
          </a:xfrm>
          <a:prstGeom prst="rect">
            <a:avLst/>
          </a:prstGeom>
        </p:spPr>
        <p:txBody>
          <a:bodyPr wrap="none">
            <a:spAutoFit/>
          </a:bodyPr>
          <a:lstStyle/>
          <a:p>
            <a:r>
              <a:rPr lang="en-US" altLang="zh-CN" b="1" dirty="0">
                <a:solidFill>
                  <a:schemeClr val="accent1"/>
                </a:solidFill>
                <a:latin typeface="Times New Roman" pitchFamily="18" charset="0"/>
                <a:cs typeface="Times New Roman" pitchFamily="18" charset="0"/>
              </a:rPr>
              <a:t>Mo </a:t>
            </a:r>
            <a:r>
              <a:rPr lang="en-US" altLang="zh-CN" b="1" dirty="0" smtClean="0">
                <a:solidFill>
                  <a:schemeClr val="accent1"/>
                </a:solidFill>
                <a:latin typeface="Times New Roman" pitchFamily="18" charset="0"/>
                <a:cs typeface="Times New Roman" pitchFamily="18" charset="0"/>
              </a:rPr>
              <a:t>Yan :</a:t>
            </a:r>
            <a:r>
              <a:rPr lang="en-US" altLang="zh-CN" dirty="0" smtClean="0">
                <a:latin typeface="Times New Roman" pitchFamily="18" charset="0"/>
                <a:cs typeface="Times New Roman" pitchFamily="18" charset="0"/>
              </a:rPr>
              <a:t> </a:t>
            </a:r>
            <a:endParaRPr lang="zh-CN" altLang="en-US" dirty="0"/>
          </a:p>
        </p:txBody>
      </p:sp>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2525729"/>
            <a:ext cx="3562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402069" y="2176940"/>
            <a:ext cx="1074012" cy="369332"/>
          </a:xfrm>
          <a:prstGeom prst="rect">
            <a:avLst/>
          </a:prstGeom>
        </p:spPr>
        <p:txBody>
          <a:bodyPr wrap="none">
            <a:spAutoFit/>
          </a:bodyPr>
          <a:lstStyle/>
          <a:p>
            <a:r>
              <a:rPr lang="en-US" altLang="zh-CN" b="1" dirty="0" smtClean="0">
                <a:solidFill>
                  <a:schemeClr val="accent1"/>
                </a:solidFill>
                <a:latin typeface="Times New Roman" pitchFamily="18" charset="0"/>
                <a:cs typeface="Times New Roman" pitchFamily="18" charset="0"/>
              </a:rPr>
              <a:t>Yu </a:t>
            </a:r>
            <a:r>
              <a:rPr lang="en-US" altLang="zh-CN" b="1" dirty="0" err="1" smtClean="0">
                <a:solidFill>
                  <a:schemeClr val="accent1"/>
                </a:solidFill>
                <a:latin typeface="Times New Roman" pitchFamily="18" charset="0"/>
                <a:cs typeface="Times New Roman" pitchFamily="18" charset="0"/>
              </a:rPr>
              <a:t>Hua</a:t>
            </a:r>
            <a:r>
              <a:rPr lang="en-US" altLang="zh-CN" b="1" dirty="0" smtClean="0">
                <a:solidFill>
                  <a:schemeClr val="accent1"/>
                </a:solidFill>
                <a:latin typeface="Times New Roman" pitchFamily="18" charset="0"/>
                <a:cs typeface="Times New Roman" pitchFamily="18" charset="0"/>
              </a:rPr>
              <a:t> :</a:t>
            </a:r>
            <a:endParaRPr lang="zh-CN" altLang="en-US" dirty="0"/>
          </a:p>
        </p:txBody>
      </p:sp>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258" y="4306904"/>
            <a:ext cx="2562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456457" y="3937572"/>
            <a:ext cx="1261884" cy="369332"/>
          </a:xfrm>
          <a:prstGeom prst="rect">
            <a:avLst/>
          </a:prstGeom>
        </p:spPr>
        <p:txBody>
          <a:bodyPr wrap="none">
            <a:spAutoFit/>
          </a:bodyPr>
          <a:lstStyle/>
          <a:p>
            <a:r>
              <a:rPr lang="en-US" altLang="zh-CN" b="1" dirty="0">
                <a:solidFill>
                  <a:schemeClr val="accent1"/>
                </a:solidFill>
                <a:latin typeface="Times New Roman" pitchFamily="18" charset="0"/>
                <a:cs typeface="Times New Roman" pitchFamily="18" charset="0"/>
              </a:rPr>
              <a:t>Liu </a:t>
            </a:r>
            <a:r>
              <a:rPr lang="en-US" altLang="zh-CN" b="1" dirty="0" err="1" smtClean="0">
                <a:solidFill>
                  <a:schemeClr val="accent1"/>
                </a:solidFill>
                <a:latin typeface="Times New Roman" pitchFamily="18" charset="0"/>
                <a:cs typeface="Times New Roman" pitchFamily="18" charset="0"/>
              </a:rPr>
              <a:t>Cixin</a:t>
            </a:r>
            <a:r>
              <a:rPr lang="en-US" altLang="zh-CN" b="1" dirty="0" smtClean="0">
                <a:solidFill>
                  <a:schemeClr val="accent1"/>
                </a:solidFill>
                <a:latin typeface="Times New Roman" pitchFamily="18" charset="0"/>
                <a:cs typeface="Times New Roman" pitchFamily="18" charset="0"/>
              </a:rPr>
              <a:t> :</a:t>
            </a:r>
            <a:endParaRPr lang="zh-CN" altLang="en-US" dirty="0"/>
          </a:p>
        </p:txBody>
      </p:sp>
      <p:pic>
        <p:nvPicPr>
          <p:cNvPr id="7175" name="Picture 7" descr="给莫言设计封面,你也可以的"/>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210" t="3757" r="51349" b="18874"/>
          <a:stretch/>
        </p:blipFill>
        <p:spPr bwMode="auto">
          <a:xfrm>
            <a:off x="-39809" y="2401096"/>
            <a:ext cx="795385" cy="1305542"/>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余华 总要彻底绝望一次,才能重新再活一次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8384" y="2377715"/>
            <a:ext cx="1312627" cy="1447968"/>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这部征服世界的国产神作,简直太牛了"/>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0848" y="4011910"/>
            <a:ext cx="2245288" cy="113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61293"/>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512" y="0"/>
            <a:ext cx="9289032"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236562"/>
            <a:ext cx="93426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817875" y="1573365"/>
            <a:ext cx="1652265" cy="1652265"/>
          </a:xfrm>
          <a:prstGeom prst="rect">
            <a:avLst/>
          </a:prstGeom>
        </p:spPr>
      </p:pic>
      <p:sp>
        <p:nvSpPr>
          <p:cNvPr id="7" name="矩形 6"/>
          <p:cNvSpPr/>
          <p:nvPr/>
        </p:nvSpPr>
        <p:spPr>
          <a:xfrm>
            <a:off x="3329862" y="1287856"/>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1520" y="1592415"/>
            <a:ext cx="3168352" cy="1323439"/>
          </a:xfrm>
          <a:prstGeom prst="rect">
            <a:avLst/>
          </a:prstGeom>
          <a:noFill/>
          <a:ln w="28575">
            <a:noFill/>
          </a:ln>
        </p:spPr>
        <p:txBody>
          <a:bodyPr wrap="square" rtlCol="0">
            <a:spAutoFit/>
          </a:bodyPr>
          <a:lstStyle/>
          <a:p>
            <a:r>
              <a:rPr lang="en-US" altLang="zh-CN" sz="1600" i="1" dirty="0" smtClean="0"/>
              <a:t>Red Sorghum:</a:t>
            </a:r>
            <a:r>
              <a:rPr lang="en-US" altLang="zh-CN" sz="1600" dirty="0" smtClean="0"/>
              <a:t> </a:t>
            </a:r>
            <a:r>
              <a:rPr lang="en-US" altLang="zh-CN" sz="1600" dirty="0" smtClean="0">
                <a:latin typeface="Times New Roman" pitchFamily="18" charset="0"/>
                <a:cs typeface="Times New Roman" pitchFamily="18" charset="0"/>
              </a:rPr>
              <a:t> the general situation of the translation</a:t>
            </a:r>
            <a:r>
              <a:rPr lang="zh-CN" altLang="zh-CN" sz="1600" dirty="0" smtClean="0">
                <a:latin typeface="Times New Roman" pitchFamily="18" charset="0"/>
                <a:cs typeface="Times New Roman" pitchFamily="18" charset="0"/>
              </a:rPr>
              <a:t>，</a:t>
            </a:r>
            <a:r>
              <a:rPr lang="en-US" altLang="zh-CN" sz="1600" dirty="0" smtClean="0">
                <a:latin typeface="Times New Roman" pitchFamily="18" charset="0"/>
                <a:cs typeface="Times New Roman" pitchFamily="18" charset="0"/>
              </a:rPr>
              <a:t>the research content and the mistranslation research</a:t>
            </a:r>
            <a:r>
              <a:rPr lang="zh-CN" altLang="zh-CN" sz="1600" dirty="0" smtClean="0">
                <a:latin typeface="Times New Roman" pitchFamily="18" charset="0"/>
                <a:cs typeface="Times New Roman" pitchFamily="18" charset="0"/>
              </a:rPr>
              <a:t>，</a:t>
            </a:r>
            <a:r>
              <a:rPr lang="en-US" altLang="zh-CN" sz="1600" dirty="0" smtClean="0">
                <a:latin typeface="Times New Roman" pitchFamily="18" charset="0"/>
                <a:cs typeface="Times New Roman" pitchFamily="18" charset="0"/>
              </a:rPr>
              <a:t>and puts forward four considerations</a:t>
            </a:r>
            <a:endParaRPr lang="zh-CN" altLang="en-US" sz="1600" dirty="0">
              <a:latin typeface="Times New Roman" pitchFamily="18" charset="0"/>
              <a:cs typeface="Times New Roman" pitchFamily="18" charset="0"/>
            </a:endParaRPr>
          </a:p>
        </p:txBody>
      </p:sp>
      <p:sp>
        <p:nvSpPr>
          <p:cNvPr id="9" name="TextBox 8"/>
          <p:cNvSpPr txBox="1"/>
          <p:nvPr/>
        </p:nvSpPr>
        <p:spPr>
          <a:xfrm>
            <a:off x="715075" y="1134524"/>
            <a:ext cx="2241242" cy="369332"/>
          </a:xfrm>
          <a:prstGeom prst="rect">
            <a:avLst/>
          </a:prstGeom>
          <a:noFill/>
        </p:spPr>
        <p:txBody>
          <a:bodyPr wrap="square" rtlCol="0">
            <a:spAutoFit/>
          </a:bodyPr>
          <a:lstStyle/>
          <a:p>
            <a:r>
              <a:rPr lang="en-US" altLang="zh-CN" dirty="0" smtClean="0"/>
              <a:t>Huang </a:t>
            </a:r>
            <a:r>
              <a:rPr lang="en-US" altLang="zh-CN" dirty="0" err="1" smtClean="0"/>
              <a:t>Xiaohua</a:t>
            </a:r>
            <a:r>
              <a:rPr lang="en-US" altLang="zh-CN" dirty="0" smtClean="0"/>
              <a:t>(2019)</a:t>
            </a:r>
          </a:p>
        </p:txBody>
      </p:sp>
      <p:sp>
        <p:nvSpPr>
          <p:cNvPr id="10" name="矩形 9"/>
          <p:cNvSpPr/>
          <p:nvPr/>
        </p:nvSpPr>
        <p:spPr>
          <a:xfrm>
            <a:off x="5650992" y="327660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959085" y="1124100"/>
            <a:ext cx="2628292" cy="369332"/>
          </a:xfrm>
          <a:prstGeom prst="rect">
            <a:avLst/>
          </a:prstGeom>
          <a:noFill/>
        </p:spPr>
        <p:txBody>
          <a:bodyPr wrap="square" rtlCol="0">
            <a:spAutoFit/>
          </a:bodyPr>
          <a:lstStyle/>
          <a:p>
            <a:r>
              <a:rPr lang="en-US" altLang="zh-CN" dirty="0" smtClean="0"/>
              <a:t>Song </a:t>
            </a:r>
            <a:r>
              <a:rPr lang="en-US" altLang="zh-CN" dirty="0" err="1" smtClean="0"/>
              <a:t>Xueting</a:t>
            </a:r>
            <a:r>
              <a:rPr lang="en-US" altLang="zh-CN" dirty="0" smtClean="0"/>
              <a:t>(2021)</a:t>
            </a:r>
            <a:endParaRPr lang="zh-CN" altLang="en-US" dirty="0"/>
          </a:p>
        </p:txBody>
      </p:sp>
      <p:sp>
        <p:nvSpPr>
          <p:cNvPr id="13" name="矩形 12"/>
          <p:cNvSpPr/>
          <p:nvPr/>
        </p:nvSpPr>
        <p:spPr>
          <a:xfrm>
            <a:off x="3322492" y="327660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917594" y="3157609"/>
            <a:ext cx="1836204" cy="369332"/>
          </a:xfrm>
          <a:prstGeom prst="rect">
            <a:avLst/>
          </a:prstGeom>
          <a:noFill/>
        </p:spPr>
        <p:txBody>
          <a:bodyPr wrap="square" rtlCol="0">
            <a:spAutoFit/>
          </a:bodyPr>
          <a:lstStyle/>
          <a:p>
            <a:r>
              <a:rPr lang="en-US" altLang="zh-CN" dirty="0" smtClean="0"/>
              <a:t>Wang Min(2021) </a:t>
            </a:r>
            <a:endParaRPr lang="zh-CN" altLang="en-US" dirty="0"/>
          </a:p>
        </p:txBody>
      </p:sp>
      <p:sp>
        <p:nvSpPr>
          <p:cNvPr id="16" name="矩形 15"/>
          <p:cNvSpPr/>
          <p:nvPr/>
        </p:nvSpPr>
        <p:spPr>
          <a:xfrm>
            <a:off x="5650992" y="127743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994920" y="3124986"/>
            <a:ext cx="2160240" cy="369332"/>
          </a:xfrm>
          <a:prstGeom prst="rect">
            <a:avLst/>
          </a:prstGeom>
          <a:noFill/>
        </p:spPr>
        <p:txBody>
          <a:bodyPr wrap="square" rtlCol="0">
            <a:spAutoFit/>
          </a:bodyPr>
          <a:lstStyle/>
          <a:p>
            <a:r>
              <a:rPr lang="en-US" altLang="zh-CN" dirty="0" smtClean="0"/>
              <a:t>Deng </a:t>
            </a:r>
            <a:r>
              <a:rPr lang="en-US" altLang="zh-CN" dirty="0" err="1" smtClean="0"/>
              <a:t>Yuanyuan</a:t>
            </a:r>
            <a:r>
              <a:rPr lang="en-US" altLang="zh-CN" dirty="0" smtClean="0"/>
              <a:t>(2022)</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27" name="矩形 26"/>
          <p:cNvSpPr/>
          <p:nvPr/>
        </p:nvSpPr>
        <p:spPr>
          <a:xfrm>
            <a:off x="1187623" y="231878"/>
            <a:ext cx="7051881"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1108870" y="207881"/>
            <a:ext cx="7209386"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Analysis—Thematic Classification : Translation Studies </a:t>
            </a:r>
            <a:endParaRPr lang="en-US" altLang="zh-CN" b="1" dirty="0">
              <a:solidFill>
                <a:schemeClr val="bg1"/>
              </a:solidFill>
            </a:endParaRPr>
          </a:p>
        </p:txBody>
      </p:sp>
      <p:cxnSp>
        <p:nvCxnSpPr>
          <p:cNvPr id="19" name="直接连接符 18"/>
          <p:cNvCxnSpPr/>
          <p:nvPr/>
        </p:nvCxnSpPr>
        <p:spPr>
          <a:xfrm>
            <a:off x="395536" y="1493432"/>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741002" y="1483008"/>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85546" y="3474085"/>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741002" y="3472458"/>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634037" y="3526941"/>
            <a:ext cx="3509963" cy="1323439"/>
          </a:xfrm>
          <a:prstGeom prst="rect">
            <a:avLst/>
          </a:prstGeom>
          <a:noFill/>
          <a:ln w="28575">
            <a:noFill/>
          </a:ln>
        </p:spPr>
        <p:txBody>
          <a:bodyPr wrap="square" rtlCol="0">
            <a:spAutoFit/>
          </a:bodyPr>
          <a:lstStyle/>
          <a:p>
            <a:r>
              <a:rPr lang="en-US" altLang="zh-CN" sz="1600" i="1" dirty="0"/>
              <a:t>Life and Death Are Wearing Me </a:t>
            </a:r>
            <a:r>
              <a:rPr lang="en-US" altLang="zh-CN" sz="1600" i="1" dirty="0" smtClean="0"/>
              <a:t>Out:</a:t>
            </a:r>
          </a:p>
          <a:p>
            <a:r>
              <a:rPr lang="en-US" altLang="zh-CN" sz="1600" dirty="0">
                <a:latin typeface="Times New Roman" pitchFamily="18" charset="0"/>
                <a:cs typeface="Times New Roman" pitchFamily="18" charset="0"/>
              </a:rPr>
              <a:t>dialect </a:t>
            </a:r>
            <a:r>
              <a:rPr lang="en-US" altLang="zh-CN" sz="1600" dirty="0" smtClean="0">
                <a:latin typeface="Times New Roman" pitchFamily="18" charset="0"/>
                <a:cs typeface="Times New Roman" pitchFamily="18" charset="0"/>
              </a:rPr>
              <a:t>translation </a:t>
            </a:r>
            <a:r>
              <a:rPr lang="en-US" altLang="zh-CN" sz="1600" dirty="0">
                <a:latin typeface="Times New Roman" pitchFamily="18" charset="0"/>
                <a:cs typeface="Times New Roman" pitchFamily="18" charset="0"/>
              </a:rPr>
              <a:t>from the dimensions of phonetics</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semantics</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 syntax and </a:t>
            </a:r>
            <a:r>
              <a:rPr lang="en-US" altLang="zh-CN" sz="1600" dirty="0" smtClean="0">
                <a:latin typeface="Times New Roman" pitchFamily="18" charset="0"/>
                <a:cs typeface="Times New Roman" pitchFamily="18" charset="0"/>
              </a:rPr>
              <a:t>pragmatics with literal </a:t>
            </a:r>
            <a:r>
              <a:rPr lang="en-US" altLang="zh-CN" sz="1600" dirty="0">
                <a:latin typeface="Times New Roman" pitchFamily="18" charset="0"/>
                <a:cs typeface="Times New Roman" pitchFamily="18" charset="0"/>
              </a:rPr>
              <a:t>translation and free translation</a:t>
            </a:r>
            <a:endParaRPr lang="zh-CN" altLang="en-US" sz="1600" i="1" dirty="0">
              <a:latin typeface="Times New Roman" pitchFamily="18" charset="0"/>
              <a:cs typeface="Times New Roman" pitchFamily="18" charset="0"/>
            </a:endParaRPr>
          </a:p>
        </p:txBody>
      </p:sp>
      <p:sp>
        <p:nvSpPr>
          <p:cNvPr id="37" name="矩形 36"/>
          <p:cNvSpPr/>
          <p:nvPr/>
        </p:nvSpPr>
        <p:spPr>
          <a:xfrm>
            <a:off x="371264" y="3503221"/>
            <a:ext cx="3696679" cy="1354217"/>
          </a:xfrm>
          <a:prstGeom prst="rect">
            <a:avLst/>
          </a:prstGeom>
        </p:spPr>
        <p:txBody>
          <a:bodyPr wrap="square">
            <a:spAutoFit/>
          </a:bodyPr>
          <a:lstStyle/>
          <a:p>
            <a:r>
              <a:rPr lang="en-US" altLang="zh-CN" i="1" dirty="0"/>
              <a:t>To </a:t>
            </a:r>
            <a:r>
              <a:rPr lang="en-US" altLang="zh-CN" i="1" dirty="0" smtClean="0"/>
              <a:t>Live:</a:t>
            </a:r>
          </a:p>
          <a:p>
            <a:r>
              <a:rPr lang="en-US" altLang="zh-CN" sz="1600" dirty="0">
                <a:latin typeface="Times New Roman" pitchFamily="18" charset="0"/>
                <a:cs typeface="Times New Roman" pitchFamily="18" charset="0"/>
              </a:rPr>
              <a:t>E</a:t>
            </a:r>
            <a:r>
              <a:rPr lang="en-US" altLang="zh-CN" sz="1600" dirty="0" smtClean="0">
                <a:latin typeface="Times New Roman" pitchFamily="18" charset="0"/>
                <a:cs typeface="Times New Roman" pitchFamily="18" charset="0"/>
              </a:rPr>
              <a:t>cological </a:t>
            </a:r>
            <a:r>
              <a:rPr lang="en-US" altLang="zh-CN" sz="1600" dirty="0">
                <a:latin typeface="Times New Roman" pitchFamily="18" charset="0"/>
                <a:cs typeface="Times New Roman" pitchFamily="18" charset="0"/>
              </a:rPr>
              <a:t>environment of the </a:t>
            </a:r>
            <a:r>
              <a:rPr lang="en-US" altLang="zh-CN" sz="1600" dirty="0" smtClean="0">
                <a:latin typeface="Times New Roman" pitchFamily="18" charset="0"/>
                <a:cs typeface="Times New Roman" pitchFamily="18" charset="0"/>
              </a:rPr>
              <a:t>translation. translator's </a:t>
            </a:r>
            <a:r>
              <a:rPr lang="en-US" altLang="zh-CN" sz="1600" dirty="0">
                <a:latin typeface="Times New Roman" pitchFamily="18" charset="0"/>
                <a:cs typeface="Times New Roman" pitchFamily="18" charset="0"/>
              </a:rPr>
              <a:t>adaptive choice in the process of translation based on </a:t>
            </a:r>
            <a:r>
              <a:rPr lang="en-US" altLang="zh-CN" sz="1600" dirty="0" smtClean="0">
                <a:latin typeface="Times New Roman" pitchFamily="18" charset="0"/>
                <a:cs typeface="Times New Roman" pitchFamily="18" charset="0"/>
              </a:rPr>
              <a:t>language, culture </a:t>
            </a:r>
            <a:r>
              <a:rPr lang="en-US" altLang="zh-CN" sz="1600" dirty="0">
                <a:latin typeface="Times New Roman" pitchFamily="18" charset="0"/>
                <a:cs typeface="Times New Roman" pitchFamily="18" charset="0"/>
              </a:rPr>
              <a:t>and communication</a:t>
            </a:r>
            <a:endParaRPr lang="zh-CN" altLang="en-US" sz="1600" dirty="0">
              <a:latin typeface="Times New Roman" pitchFamily="18" charset="0"/>
              <a:cs typeface="Times New Roman" pitchFamily="18" charset="0"/>
            </a:endParaRPr>
          </a:p>
        </p:txBody>
      </p:sp>
      <p:sp>
        <p:nvSpPr>
          <p:cNvPr id="38" name="矩形 37"/>
          <p:cNvSpPr/>
          <p:nvPr/>
        </p:nvSpPr>
        <p:spPr>
          <a:xfrm>
            <a:off x="5507396" y="1584630"/>
            <a:ext cx="3745124" cy="1077218"/>
          </a:xfrm>
          <a:prstGeom prst="rect">
            <a:avLst/>
          </a:prstGeom>
        </p:spPr>
        <p:txBody>
          <a:bodyPr wrap="square">
            <a:spAutoFit/>
          </a:bodyPr>
          <a:lstStyle/>
          <a:p>
            <a:r>
              <a:rPr lang="en-US" altLang="zh-CN" sz="1600" i="1" dirty="0"/>
              <a:t>The Three-Body Problem </a:t>
            </a:r>
            <a:r>
              <a:rPr lang="en-US" altLang="zh-CN" sz="1600" i="1" dirty="0" err="1"/>
              <a:t>II:The</a:t>
            </a:r>
            <a:r>
              <a:rPr lang="en-US" altLang="zh-CN" sz="1600" i="1" dirty="0"/>
              <a:t> Dark </a:t>
            </a:r>
            <a:r>
              <a:rPr lang="en-US" altLang="zh-CN" sz="1600" i="1" dirty="0" smtClean="0"/>
              <a:t>Forest</a:t>
            </a:r>
          </a:p>
          <a:p>
            <a:r>
              <a:rPr lang="en-US" altLang="zh-CN" sz="1600" dirty="0">
                <a:latin typeface="Times New Roman" pitchFamily="18" charset="0"/>
                <a:cs typeface="Times New Roman" pitchFamily="18" charset="0"/>
              </a:rPr>
              <a:t>translation strategies of the culture-loaded </a:t>
            </a:r>
            <a:r>
              <a:rPr lang="en-US" altLang="zh-CN" sz="1600" dirty="0" smtClean="0">
                <a:latin typeface="Times New Roman" pitchFamily="18" charset="0"/>
                <a:cs typeface="Times New Roman" pitchFamily="18" charset="0"/>
              </a:rPr>
              <a:t>words based on </a:t>
            </a:r>
            <a:r>
              <a:rPr lang="en-US" altLang="zh-CN" sz="1600" dirty="0" err="1" smtClean="0">
                <a:latin typeface="Times New Roman" pitchFamily="18" charset="0"/>
                <a:cs typeface="Times New Roman" pitchFamily="18" charset="0"/>
              </a:rPr>
              <a:t>Newmark's</a:t>
            </a:r>
            <a:r>
              <a:rPr lang="en-US" altLang="zh-CN" sz="1600" dirty="0" smtClean="0">
                <a:latin typeface="Times New Roman" pitchFamily="18" charset="0"/>
                <a:cs typeface="Times New Roman" pitchFamily="18" charset="0"/>
              </a:rPr>
              <a:t> </a:t>
            </a:r>
            <a:r>
              <a:rPr lang="en-US" altLang="zh-CN" sz="1600" dirty="0">
                <a:latin typeface="Times New Roman" pitchFamily="18" charset="0"/>
                <a:cs typeface="Times New Roman" pitchFamily="18" charset="0"/>
              </a:rPr>
              <a:t>translation theory</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820901618"/>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750"/>
                                        <p:tgtEl>
                                          <p:spTgt spid="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750"/>
                                        <p:tgtEl>
                                          <p:spTgt spid="8"/>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750"/>
                                        <p:tgtEl>
                                          <p:spTgt spid="15"/>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512" y="0"/>
            <a:ext cx="9289032"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236562"/>
            <a:ext cx="93426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741371" y="1638271"/>
            <a:ext cx="1540412" cy="1540412"/>
          </a:xfrm>
          <a:prstGeom prst="rect">
            <a:avLst/>
          </a:prstGeom>
        </p:spPr>
      </p:pic>
      <p:sp>
        <p:nvSpPr>
          <p:cNvPr id="7" name="矩形 6"/>
          <p:cNvSpPr/>
          <p:nvPr/>
        </p:nvSpPr>
        <p:spPr>
          <a:xfrm>
            <a:off x="3203848" y="1261680"/>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753065" y="2959251"/>
            <a:ext cx="2241242" cy="369332"/>
          </a:xfrm>
          <a:prstGeom prst="rect">
            <a:avLst/>
          </a:prstGeom>
          <a:noFill/>
        </p:spPr>
        <p:txBody>
          <a:bodyPr wrap="square" rtlCol="0">
            <a:spAutoFit/>
          </a:bodyPr>
          <a:lstStyle/>
          <a:p>
            <a:r>
              <a:rPr lang="en-US" altLang="zh-CN" dirty="0" err="1" smtClean="0"/>
              <a:t>Duan</a:t>
            </a:r>
            <a:r>
              <a:rPr lang="en-US" altLang="zh-CN" dirty="0" smtClean="0"/>
              <a:t> Yun (2018)</a:t>
            </a:r>
          </a:p>
        </p:txBody>
      </p:sp>
      <p:sp>
        <p:nvSpPr>
          <p:cNvPr id="10" name="矩形 9"/>
          <p:cNvSpPr/>
          <p:nvPr/>
        </p:nvSpPr>
        <p:spPr>
          <a:xfrm>
            <a:off x="5688124" y="311585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048861" y="2962520"/>
            <a:ext cx="2628292" cy="369332"/>
          </a:xfrm>
          <a:prstGeom prst="rect">
            <a:avLst/>
          </a:prstGeom>
          <a:noFill/>
        </p:spPr>
        <p:txBody>
          <a:bodyPr wrap="square" rtlCol="0">
            <a:spAutoFit/>
          </a:bodyPr>
          <a:lstStyle/>
          <a:p>
            <a:r>
              <a:rPr lang="en-US" altLang="zh-CN" dirty="0" err="1" smtClean="0"/>
              <a:t>Feng</a:t>
            </a:r>
            <a:r>
              <a:rPr lang="en-US" altLang="zh-CN" dirty="0" smtClean="0"/>
              <a:t> </a:t>
            </a:r>
            <a:r>
              <a:rPr lang="en-US" altLang="zh-CN" dirty="0" err="1" smtClean="0"/>
              <a:t>Mengnan</a:t>
            </a:r>
            <a:r>
              <a:rPr lang="en-US" altLang="zh-CN" dirty="0" smtClean="0"/>
              <a:t>(2020)</a:t>
            </a:r>
            <a:endParaRPr lang="zh-CN" altLang="en-US" dirty="0"/>
          </a:p>
        </p:txBody>
      </p:sp>
      <p:sp>
        <p:nvSpPr>
          <p:cNvPr id="13" name="矩形 12"/>
          <p:cNvSpPr/>
          <p:nvPr/>
        </p:nvSpPr>
        <p:spPr>
          <a:xfrm>
            <a:off x="3203848" y="3127241"/>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975589" y="1135426"/>
            <a:ext cx="2953461" cy="369332"/>
          </a:xfrm>
          <a:prstGeom prst="rect">
            <a:avLst/>
          </a:prstGeom>
          <a:noFill/>
        </p:spPr>
        <p:txBody>
          <a:bodyPr wrap="square" rtlCol="0">
            <a:spAutoFit/>
          </a:bodyPr>
          <a:lstStyle/>
          <a:p>
            <a:r>
              <a:rPr lang="en-US" altLang="zh-CN" dirty="0" smtClean="0"/>
              <a:t>Zhang </a:t>
            </a:r>
            <a:r>
              <a:rPr lang="en-US" altLang="zh-CN" dirty="0" err="1" smtClean="0"/>
              <a:t>Yuanyuan</a:t>
            </a:r>
            <a:r>
              <a:rPr lang="en-US" altLang="zh-CN" dirty="0" smtClean="0"/>
              <a:t>(2017)</a:t>
            </a:r>
            <a:endParaRPr lang="zh-CN" altLang="en-US" dirty="0"/>
          </a:p>
        </p:txBody>
      </p:sp>
      <p:sp>
        <p:nvSpPr>
          <p:cNvPr id="16" name="矩形 15"/>
          <p:cNvSpPr/>
          <p:nvPr/>
        </p:nvSpPr>
        <p:spPr>
          <a:xfrm>
            <a:off x="5650992" y="127743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77913" y="1100359"/>
            <a:ext cx="2160240" cy="369332"/>
          </a:xfrm>
          <a:prstGeom prst="rect">
            <a:avLst/>
          </a:prstGeom>
          <a:noFill/>
        </p:spPr>
        <p:txBody>
          <a:bodyPr wrap="square" rtlCol="0">
            <a:spAutoFit/>
          </a:bodyPr>
          <a:lstStyle/>
          <a:p>
            <a:r>
              <a:rPr lang="en-US" altLang="zh-CN" dirty="0" err="1" smtClean="0"/>
              <a:t>Niu</a:t>
            </a:r>
            <a:r>
              <a:rPr lang="en-US" altLang="zh-CN" dirty="0" smtClean="0"/>
              <a:t> </a:t>
            </a:r>
            <a:r>
              <a:rPr lang="en-US" altLang="zh-CN" dirty="0" err="1" smtClean="0"/>
              <a:t>Yating</a:t>
            </a:r>
            <a:r>
              <a:rPr lang="en-US" altLang="zh-CN" dirty="0" smtClean="0"/>
              <a:t>(2016)</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27" name="矩形 26"/>
          <p:cNvSpPr/>
          <p:nvPr/>
        </p:nvSpPr>
        <p:spPr>
          <a:xfrm>
            <a:off x="1187624" y="231878"/>
            <a:ext cx="7200800"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187624" y="231878"/>
            <a:ext cx="7200800"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Analysis—Thematic Classification : Translation Studies </a:t>
            </a:r>
            <a:endParaRPr lang="en-US" altLang="zh-CN" b="1" dirty="0">
              <a:solidFill>
                <a:schemeClr val="bg1"/>
              </a:solidFill>
            </a:endParaRPr>
          </a:p>
        </p:txBody>
      </p:sp>
      <p:cxnSp>
        <p:nvCxnSpPr>
          <p:cNvPr id="24" name="直接连接符 23"/>
          <p:cNvCxnSpPr/>
          <p:nvPr/>
        </p:nvCxnSpPr>
        <p:spPr>
          <a:xfrm>
            <a:off x="395536" y="1464479"/>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742827" y="3343241"/>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06523" y="3321428"/>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739413" y="1493432"/>
            <a:ext cx="2934326" cy="10424"/>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06523" y="3507854"/>
            <a:ext cx="3334848" cy="830997"/>
          </a:xfrm>
          <a:prstGeom prst="rect">
            <a:avLst/>
          </a:prstGeom>
        </p:spPr>
        <p:txBody>
          <a:bodyPr wrap="square">
            <a:spAutoFit/>
          </a:bodyPr>
          <a:lstStyle/>
          <a:p>
            <a:r>
              <a:rPr lang="en-US" altLang="zh-CN" sz="1600" dirty="0">
                <a:latin typeface="Times New Roman" pitchFamily="18" charset="0"/>
                <a:cs typeface="Times New Roman" pitchFamily="18" charset="0"/>
              </a:rPr>
              <a:t>analyze the translation strategies selected in the </a:t>
            </a:r>
            <a:r>
              <a:rPr lang="en-US" altLang="zh-CN" sz="1600" dirty="0">
                <a:solidFill>
                  <a:schemeClr val="accent1"/>
                </a:solidFill>
                <a:latin typeface="Times New Roman" pitchFamily="18" charset="0"/>
                <a:cs typeface="Times New Roman" pitchFamily="18" charset="0"/>
              </a:rPr>
              <a:t>German translation </a:t>
            </a:r>
            <a:r>
              <a:rPr lang="en-US" altLang="zh-CN" sz="1600" dirty="0">
                <a:latin typeface="Times New Roman" pitchFamily="18" charset="0"/>
                <a:cs typeface="Times New Roman" pitchFamily="18" charset="0"/>
              </a:rPr>
              <a:t>of </a:t>
            </a:r>
            <a:r>
              <a:rPr lang="en-US" altLang="zh-CN" sz="1600" i="1" dirty="0">
                <a:latin typeface="Times New Roman" pitchFamily="18" charset="0"/>
                <a:cs typeface="Times New Roman" pitchFamily="18" charset="0"/>
              </a:rPr>
              <a:t>Sandalwood Death</a:t>
            </a:r>
            <a:endParaRPr lang="zh-CN" altLang="en-US" sz="1600" dirty="0">
              <a:latin typeface="Times New Roman" pitchFamily="18" charset="0"/>
              <a:cs typeface="Times New Roman" pitchFamily="18" charset="0"/>
            </a:endParaRPr>
          </a:p>
        </p:txBody>
      </p:sp>
      <p:sp>
        <p:nvSpPr>
          <p:cNvPr id="19" name="矩形 18"/>
          <p:cNvSpPr/>
          <p:nvPr/>
        </p:nvSpPr>
        <p:spPr>
          <a:xfrm>
            <a:off x="216024" y="1602254"/>
            <a:ext cx="3275856" cy="1077218"/>
          </a:xfrm>
          <a:prstGeom prst="rect">
            <a:avLst/>
          </a:prstGeom>
        </p:spPr>
        <p:txBody>
          <a:bodyPr wrap="square">
            <a:spAutoFit/>
          </a:bodyPr>
          <a:lstStyle/>
          <a:p>
            <a:r>
              <a:rPr lang="en-US" altLang="zh-CN" sz="1600" dirty="0">
                <a:latin typeface="Times New Roman" pitchFamily="18" charset="0"/>
                <a:cs typeface="Times New Roman" pitchFamily="18" charset="0"/>
              </a:rPr>
              <a:t>study </a:t>
            </a:r>
            <a:r>
              <a:rPr lang="en-US" altLang="zh-CN" sz="1600" dirty="0" smtClean="0">
                <a:latin typeface="Times New Roman" pitchFamily="18" charset="0"/>
                <a:cs typeface="Times New Roman" pitchFamily="18" charset="0"/>
              </a:rPr>
              <a:t> </a:t>
            </a:r>
            <a:r>
              <a:rPr lang="en-US" altLang="zh-CN" sz="1600" dirty="0">
                <a:latin typeface="Times New Roman" pitchFamily="18" charset="0"/>
                <a:cs typeface="Times New Roman" pitchFamily="18" charset="0"/>
              </a:rPr>
              <a:t>translation strategies and translator </a:t>
            </a:r>
            <a:r>
              <a:rPr lang="en-US" altLang="zh-CN" sz="1600" dirty="0" smtClean="0">
                <a:latin typeface="Times New Roman" pitchFamily="18" charset="0"/>
                <a:cs typeface="Times New Roman" pitchFamily="18" charset="0"/>
              </a:rPr>
              <a:t>style </a:t>
            </a:r>
            <a:r>
              <a:rPr lang="en-US" altLang="zh-CN" sz="1600" dirty="0">
                <a:latin typeface="Times New Roman" pitchFamily="18" charset="0"/>
                <a:cs typeface="Times New Roman" pitchFamily="18" charset="0"/>
              </a:rPr>
              <a:t> based on the </a:t>
            </a:r>
            <a:r>
              <a:rPr lang="en-US" altLang="zh-CN" sz="1600" dirty="0">
                <a:solidFill>
                  <a:schemeClr val="accent1"/>
                </a:solidFill>
                <a:latin typeface="Times New Roman" pitchFamily="18" charset="0"/>
                <a:cs typeface="Times New Roman" pitchFamily="18" charset="0"/>
              </a:rPr>
              <a:t>Chinese-English-French trilingual </a:t>
            </a:r>
            <a:r>
              <a:rPr lang="en-US" altLang="zh-CN" sz="1600" dirty="0">
                <a:latin typeface="Times New Roman" pitchFamily="18" charset="0"/>
                <a:cs typeface="Times New Roman" pitchFamily="18" charset="0"/>
              </a:rPr>
              <a:t>corpus of Mo Yan's novels</a:t>
            </a:r>
            <a:endParaRPr lang="zh-CN" altLang="en-US" sz="1600" dirty="0">
              <a:latin typeface="Times New Roman" pitchFamily="18" charset="0"/>
              <a:cs typeface="Times New Roman" pitchFamily="18" charset="0"/>
            </a:endParaRPr>
          </a:p>
        </p:txBody>
      </p:sp>
      <p:sp>
        <p:nvSpPr>
          <p:cNvPr id="20" name="矩形 19"/>
          <p:cNvSpPr/>
          <p:nvPr/>
        </p:nvSpPr>
        <p:spPr>
          <a:xfrm>
            <a:off x="5642511" y="1577480"/>
            <a:ext cx="3312368" cy="830997"/>
          </a:xfrm>
          <a:prstGeom prst="rect">
            <a:avLst/>
          </a:prstGeom>
        </p:spPr>
        <p:txBody>
          <a:bodyPr wrap="square">
            <a:spAutoFit/>
          </a:bodyPr>
          <a:lstStyle/>
          <a:p>
            <a:r>
              <a:rPr lang="en-US" altLang="zh-CN" sz="1600" dirty="0">
                <a:latin typeface="Times New Roman" pitchFamily="18" charset="0"/>
                <a:cs typeface="Times New Roman" pitchFamily="18" charset="0"/>
              </a:rPr>
              <a:t>studies the translation, introduction and acceptance of Mo Yan's literary works in </a:t>
            </a:r>
            <a:r>
              <a:rPr lang="en-US" altLang="zh-CN" sz="1600" dirty="0">
                <a:solidFill>
                  <a:schemeClr val="accent1"/>
                </a:solidFill>
                <a:latin typeface="Times New Roman" pitchFamily="18" charset="0"/>
                <a:cs typeface="Times New Roman" pitchFamily="18" charset="0"/>
              </a:rPr>
              <a:t>South Korea</a:t>
            </a:r>
            <a:endParaRPr lang="zh-CN" altLang="en-US" sz="1600" dirty="0">
              <a:solidFill>
                <a:schemeClr val="accent1"/>
              </a:solidFill>
              <a:latin typeface="Times New Roman" pitchFamily="18" charset="0"/>
              <a:cs typeface="Times New Roman" pitchFamily="18" charset="0"/>
            </a:endParaRPr>
          </a:p>
        </p:txBody>
      </p:sp>
      <p:sp>
        <p:nvSpPr>
          <p:cNvPr id="21" name="矩形 20"/>
          <p:cNvSpPr/>
          <p:nvPr/>
        </p:nvSpPr>
        <p:spPr>
          <a:xfrm>
            <a:off x="5508104" y="3507854"/>
            <a:ext cx="3312368" cy="830997"/>
          </a:xfrm>
          <a:prstGeom prst="rect">
            <a:avLst/>
          </a:prstGeom>
        </p:spPr>
        <p:txBody>
          <a:bodyPr wrap="square">
            <a:spAutoFit/>
          </a:bodyPr>
          <a:lstStyle/>
          <a:p>
            <a:r>
              <a:rPr lang="en-US" altLang="zh-CN" sz="1600" dirty="0">
                <a:latin typeface="Times New Roman" pitchFamily="18" charset="0"/>
                <a:cs typeface="Times New Roman" pitchFamily="18" charset="0"/>
              </a:rPr>
              <a:t>probes into the translation strategies of the </a:t>
            </a:r>
            <a:r>
              <a:rPr lang="en-US" altLang="zh-CN" sz="1600" dirty="0">
                <a:solidFill>
                  <a:schemeClr val="accent1"/>
                </a:solidFill>
                <a:latin typeface="Times New Roman" pitchFamily="18" charset="0"/>
                <a:cs typeface="Times New Roman" pitchFamily="18" charset="0"/>
              </a:rPr>
              <a:t>Japanese translation </a:t>
            </a:r>
            <a:r>
              <a:rPr lang="en-US" altLang="zh-CN" sz="1600" dirty="0">
                <a:latin typeface="Times New Roman" pitchFamily="18" charset="0"/>
                <a:cs typeface="Times New Roman" pitchFamily="18" charset="0"/>
              </a:rPr>
              <a:t>of </a:t>
            </a:r>
            <a:r>
              <a:rPr lang="en-US" altLang="zh-CN" sz="1600" i="1" dirty="0">
                <a:latin typeface="Times New Roman" pitchFamily="18" charset="0"/>
                <a:cs typeface="Times New Roman" pitchFamily="18" charset="0"/>
              </a:rPr>
              <a:t>Life and Death Are Wearing Me Out</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837688249"/>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750"/>
                                        <p:tgtEl>
                                          <p:spTgt spid="9"/>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750"/>
                                        <p:tgtEl>
                                          <p:spTgt spid="15"/>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par>
                                <p:cTn id="20" presetID="22" presetClass="entr" presetSubtype="8" fill="hold" grpId="0" nodeType="withEffect">
                                  <p:stCondLst>
                                    <p:cond delay="75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21" name="矩形 20"/>
          <p:cNvSpPr/>
          <p:nvPr/>
        </p:nvSpPr>
        <p:spPr>
          <a:xfrm>
            <a:off x="1170179" y="167350"/>
            <a:ext cx="7560840" cy="646331"/>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1152734" y="167349"/>
            <a:ext cx="7560840" cy="646331"/>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a:t>
            </a:r>
            <a:r>
              <a:rPr lang="en-US" altLang="zh-CN" b="1" dirty="0" smtClean="0">
                <a:solidFill>
                  <a:schemeClr val="bg1"/>
                </a:solidFill>
              </a:rPr>
              <a:t>Classification : Translation </a:t>
            </a:r>
            <a:r>
              <a:rPr lang="en-US" altLang="zh-CN" b="1" dirty="0">
                <a:solidFill>
                  <a:schemeClr val="bg1"/>
                </a:solidFill>
              </a:rPr>
              <a:t>Strategies and Theoretical </a:t>
            </a:r>
            <a:r>
              <a:rPr lang="en-US" altLang="zh-CN" b="1" dirty="0" smtClean="0">
                <a:solidFill>
                  <a:schemeClr val="bg1"/>
                </a:solidFill>
              </a:rPr>
              <a:t>Studies</a:t>
            </a:r>
            <a:endParaRPr lang="en-US" altLang="zh-CN" b="1" dirty="0">
              <a:solidFill>
                <a:schemeClr val="bg1"/>
              </a:solidFill>
            </a:endParaRPr>
          </a:p>
        </p:txBody>
      </p:sp>
      <p:sp>
        <p:nvSpPr>
          <p:cNvPr id="23" name="矩形 22"/>
          <p:cNvSpPr/>
          <p:nvPr/>
        </p:nvSpPr>
        <p:spPr>
          <a:xfrm>
            <a:off x="40768" y="886069"/>
            <a:ext cx="9111073" cy="4278094"/>
          </a:xfrm>
          <a:prstGeom prst="rect">
            <a:avLst/>
          </a:prstGeom>
        </p:spPr>
        <p:txBody>
          <a:bodyPr wrap="square">
            <a:spAutoFit/>
          </a:bodyPr>
          <a:lstStyle/>
          <a:p>
            <a:r>
              <a:rPr lang="en-US" altLang="zh-CN" sz="1600" dirty="0" smtClean="0">
                <a:latin typeface="Times New Roman" pitchFamily="18" charset="0"/>
                <a:cs typeface="Times New Roman" pitchFamily="18" charset="0"/>
              </a:rPr>
              <a:t>       The study of translation strategies has always been an important part of the study of English translation of classical books. In recent years, such studies tend to be more refined. </a:t>
            </a:r>
            <a:endParaRPr lang="zh-CN" altLang="zh-CN" sz="1600" dirty="0" smtClean="0">
              <a:latin typeface="Times New Roman" pitchFamily="18" charset="0"/>
              <a:cs typeface="Times New Roman" pitchFamily="18" charset="0"/>
            </a:endParaRPr>
          </a:p>
          <a:p>
            <a:pPr marL="285750" indent="-285750">
              <a:buFont typeface="Wingdings" pitchFamily="2" charset="2"/>
              <a:buChar char="u"/>
            </a:pPr>
            <a:r>
              <a:rPr lang="en-US" altLang="zh-CN" sz="1600" dirty="0" smtClean="0">
                <a:latin typeface="Times New Roman" pitchFamily="18" charset="0"/>
                <a:cs typeface="Times New Roman" pitchFamily="18" charset="0"/>
              </a:rPr>
              <a:t>Yin </a:t>
            </a:r>
            <a:r>
              <a:rPr lang="en-US" altLang="zh-CN" sz="1600" dirty="0" err="1">
                <a:latin typeface="Times New Roman" pitchFamily="18" charset="0"/>
                <a:cs typeface="Times New Roman" pitchFamily="18" charset="0"/>
              </a:rPr>
              <a:t>Jian</a:t>
            </a:r>
            <a:r>
              <a:rPr lang="en-US" altLang="zh-CN" sz="1600" dirty="0">
                <a:latin typeface="Times New Roman" pitchFamily="18" charset="0"/>
                <a:cs typeface="Times New Roman" pitchFamily="18" charset="0"/>
              </a:rPr>
              <a:t> (2021), from the theoretical perspective of intercultural communication, takes the translation of Howard </a:t>
            </a:r>
            <a:r>
              <a:rPr lang="en-US" altLang="zh-CN" sz="1600" dirty="0" err="1">
                <a:latin typeface="Times New Roman" pitchFamily="18" charset="0"/>
                <a:cs typeface="Times New Roman" pitchFamily="18" charset="0"/>
              </a:rPr>
              <a:t>Goldblatt</a:t>
            </a:r>
            <a:r>
              <a:rPr lang="en-US" altLang="zh-CN" sz="1600" dirty="0">
                <a:latin typeface="Times New Roman" pitchFamily="18" charset="0"/>
                <a:cs typeface="Times New Roman" pitchFamily="18" charset="0"/>
              </a:rPr>
              <a:t> in Mo Yan's </a:t>
            </a:r>
            <a:r>
              <a:rPr lang="en-US" altLang="zh-CN" sz="1600" i="1" dirty="0">
                <a:latin typeface="Times New Roman" pitchFamily="18" charset="0"/>
                <a:cs typeface="Times New Roman" pitchFamily="18" charset="0"/>
              </a:rPr>
              <a:t>Red Sorghum </a:t>
            </a:r>
            <a:r>
              <a:rPr lang="en-US" altLang="zh-CN" sz="1600" dirty="0">
                <a:latin typeface="Times New Roman" pitchFamily="18" charset="0"/>
                <a:cs typeface="Times New Roman" pitchFamily="18" charset="0"/>
              </a:rPr>
              <a:t>as an example, deeply analyzes the translator's </a:t>
            </a:r>
            <a:r>
              <a:rPr lang="en-US" altLang="zh-CN" sz="1600" u="sng" dirty="0">
                <a:solidFill>
                  <a:schemeClr val="tx2">
                    <a:lumMod val="75000"/>
                  </a:schemeClr>
                </a:solidFill>
                <a:latin typeface="Times New Roman" pitchFamily="18" charset="0"/>
                <a:cs typeface="Times New Roman" pitchFamily="18" charset="0"/>
              </a:rPr>
              <a:t>translation strategies of all kinds of taboos</a:t>
            </a:r>
            <a:r>
              <a:rPr lang="en-US" altLang="zh-CN" sz="1600" dirty="0">
                <a:latin typeface="Times New Roman" pitchFamily="18" charset="0"/>
                <a:cs typeface="Times New Roman" pitchFamily="18" charset="0"/>
              </a:rPr>
              <a:t> in the source text, and puts forward the strategies </a:t>
            </a:r>
            <a:r>
              <a:rPr lang="en-US" altLang="zh-CN" sz="1600" u="sng" dirty="0">
                <a:solidFill>
                  <a:srgbClr val="002060"/>
                </a:solidFill>
                <a:latin typeface="Times New Roman" pitchFamily="18" charset="0"/>
                <a:cs typeface="Times New Roman" pitchFamily="18" charset="0"/>
              </a:rPr>
              <a:t>of complete equivalence, partial equivalence and cultural substitution</a:t>
            </a:r>
            <a:r>
              <a:rPr lang="en-US" altLang="zh-CN" sz="1600" dirty="0">
                <a:latin typeface="Times New Roman" pitchFamily="18" charset="0"/>
                <a:cs typeface="Times New Roman" pitchFamily="18" charset="0"/>
              </a:rPr>
              <a:t>. </a:t>
            </a:r>
            <a:endParaRPr lang="en-US" altLang="zh-CN" sz="1600" dirty="0" smtClean="0">
              <a:latin typeface="Times New Roman" pitchFamily="18" charset="0"/>
              <a:cs typeface="Times New Roman" pitchFamily="18" charset="0"/>
            </a:endParaRPr>
          </a:p>
          <a:p>
            <a:endParaRPr lang="zh-CN" altLang="zh-CN" sz="1600" dirty="0">
              <a:latin typeface="Times New Roman" pitchFamily="18" charset="0"/>
              <a:cs typeface="Times New Roman" pitchFamily="18" charset="0"/>
            </a:endParaRPr>
          </a:p>
          <a:p>
            <a:pPr marL="285750" indent="-285750">
              <a:buFont typeface="Wingdings" pitchFamily="2" charset="2"/>
              <a:buChar char="u"/>
            </a:pPr>
            <a:r>
              <a:rPr lang="en-US" altLang="zh-CN" sz="1600" dirty="0">
                <a:latin typeface="Times New Roman" pitchFamily="18" charset="0"/>
                <a:cs typeface="Times New Roman" pitchFamily="18" charset="0"/>
              </a:rPr>
              <a:t>Wu </a:t>
            </a:r>
            <a:r>
              <a:rPr lang="en-US" altLang="zh-CN" sz="1600" dirty="0" err="1">
                <a:latin typeface="Times New Roman" pitchFamily="18" charset="0"/>
                <a:cs typeface="Times New Roman" pitchFamily="18" charset="0"/>
              </a:rPr>
              <a:t>Shiyao</a:t>
            </a:r>
            <a:r>
              <a:rPr lang="en-US" altLang="zh-CN" sz="1600" dirty="0">
                <a:latin typeface="Times New Roman" pitchFamily="18" charset="0"/>
                <a:cs typeface="Times New Roman" pitchFamily="18" charset="0"/>
              </a:rPr>
              <a:t> (2021) according to Howard </a:t>
            </a:r>
            <a:r>
              <a:rPr lang="en-US" altLang="zh-CN" sz="1600" dirty="0" err="1">
                <a:latin typeface="Times New Roman" pitchFamily="18" charset="0"/>
                <a:cs typeface="Times New Roman" pitchFamily="18" charset="0"/>
              </a:rPr>
              <a:t>Goldblatt's</a:t>
            </a:r>
            <a:r>
              <a:rPr lang="en-US" altLang="zh-CN" sz="1600" dirty="0">
                <a:latin typeface="Times New Roman" pitchFamily="18" charset="0"/>
                <a:cs typeface="Times New Roman" pitchFamily="18" charset="0"/>
              </a:rPr>
              <a:t> English translation </a:t>
            </a:r>
            <a:r>
              <a:rPr lang="en-US" altLang="zh-CN" sz="1600" i="1" dirty="0" err="1">
                <a:latin typeface="Times New Roman" pitchFamily="18" charset="0"/>
                <a:cs typeface="Times New Roman" pitchFamily="18" charset="0"/>
              </a:rPr>
              <a:t>Shifu</a:t>
            </a:r>
            <a:r>
              <a:rPr lang="en-US" altLang="zh-CN" sz="1600" i="1" dirty="0">
                <a:latin typeface="Times New Roman" pitchFamily="18" charset="0"/>
                <a:cs typeface="Times New Roman" pitchFamily="18" charset="0"/>
              </a:rPr>
              <a:t>, You'll Do Anything for a Laugh</a:t>
            </a:r>
            <a:r>
              <a:rPr lang="en-US" altLang="zh-CN" sz="1600" dirty="0">
                <a:latin typeface="Times New Roman" pitchFamily="18" charset="0"/>
                <a:cs typeface="Times New Roman" pitchFamily="18" charset="0"/>
              </a:rPr>
              <a:t> </a:t>
            </a:r>
            <a:r>
              <a:rPr lang="zh-CN" altLang="zh-CN" sz="1600" dirty="0">
                <a:latin typeface="Times New Roman" pitchFamily="18" charset="0"/>
                <a:cs typeface="Times New Roman" pitchFamily="18" charset="0"/>
              </a:rPr>
              <a:t>（《师傅越来越幽默》），</a:t>
            </a:r>
            <a:r>
              <a:rPr lang="en-US" altLang="zh-CN" sz="1600" dirty="0">
                <a:latin typeface="Times New Roman" pitchFamily="18" charset="0"/>
                <a:cs typeface="Times New Roman" pitchFamily="18" charset="0"/>
              </a:rPr>
              <a:t> the metaphors contained in the works are divided into animal metaphors, appellation metaphors and idiom metaphors, and analyzes the differences and </a:t>
            </a:r>
            <a:r>
              <a:rPr lang="en-US" altLang="zh-CN" sz="1600" u="sng" dirty="0">
                <a:solidFill>
                  <a:schemeClr val="tx2">
                    <a:lumMod val="75000"/>
                  </a:schemeClr>
                </a:solidFill>
                <a:latin typeface="Times New Roman" pitchFamily="18" charset="0"/>
                <a:cs typeface="Times New Roman" pitchFamily="18" charset="0"/>
              </a:rPr>
              <a:t>translation strategies of different types of English and Chinese metaphors</a:t>
            </a:r>
            <a:r>
              <a:rPr lang="en-US" altLang="zh-CN" sz="1600" dirty="0">
                <a:latin typeface="Times New Roman" pitchFamily="18" charset="0"/>
                <a:cs typeface="Times New Roman" pitchFamily="18" charset="0"/>
              </a:rPr>
              <a:t>. </a:t>
            </a:r>
            <a:endParaRPr lang="en-US" altLang="zh-CN" sz="1600" dirty="0">
              <a:latin typeface="Times New Roman" pitchFamily="18" charset="0"/>
              <a:cs typeface="Times New Roman" pitchFamily="18" charset="0"/>
            </a:endParaRPr>
          </a:p>
          <a:p>
            <a:endParaRPr lang="zh-CN" altLang="zh-CN" sz="1600" dirty="0">
              <a:latin typeface="Times New Roman" pitchFamily="18" charset="0"/>
              <a:cs typeface="Times New Roman" pitchFamily="18" charset="0"/>
            </a:endParaRPr>
          </a:p>
          <a:p>
            <a:pPr marL="285750" indent="-285750">
              <a:buFont typeface="Wingdings" pitchFamily="2" charset="2"/>
              <a:buChar char="u"/>
            </a:pPr>
            <a:r>
              <a:rPr lang="en-US" altLang="zh-CN" sz="1600" dirty="0" err="1">
                <a:latin typeface="Times New Roman" pitchFamily="18" charset="0"/>
                <a:cs typeface="Times New Roman" pitchFamily="18" charset="0"/>
              </a:rPr>
              <a:t>Tian</a:t>
            </a:r>
            <a:r>
              <a:rPr lang="en-US" altLang="zh-CN" sz="1600" dirty="0">
                <a:latin typeface="Times New Roman" pitchFamily="18" charset="0"/>
                <a:cs typeface="Times New Roman" pitchFamily="18" charset="0"/>
              </a:rPr>
              <a:t> Cheng(2021) chooses cognitive translation as the theoretical guidance to translate and revise Mo Yan's novel </a:t>
            </a:r>
            <a:r>
              <a:rPr lang="en-US" altLang="zh-CN" sz="1600" i="1" dirty="0">
                <a:latin typeface="Times New Roman" pitchFamily="18" charset="0"/>
                <a:cs typeface="Times New Roman" pitchFamily="18" charset="0"/>
              </a:rPr>
              <a:t>A Late Bloomer</a:t>
            </a:r>
            <a:r>
              <a:rPr lang="zh-CN" altLang="zh-CN" sz="1600" dirty="0">
                <a:latin typeface="Times New Roman" pitchFamily="18" charset="0"/>
                <a:cs typeface="Times New Roman" pitchFamily="18" charset="0"/>
              </a:rPr>
              <a:t>（《晚熟的人》）</a:t>
            </a:r>
            <a:r>
              <a:rPr lang="en-US" altLang="zh-CN" sz="1600" dirty="0">
                <a:latin typeface="Times New Roman" pitchFamily="18" charset="0"/>
                <a:cs typeface="Times New Roman" pitchFamily="18" charset="0"/>
              </a:rPr>
              <a:t>. Some translation strategies are adopted, such as </a:t>
            </a:r>
            <a:r>
              <a:rPr lang="en-US" altLang="zh-CN" sz="1600" u="sng" dirty="0">
                <a:solidFill>
                  <a:schemeClr val="tx2">
                    <a:lumMod val="75000"/>
                  </a:schemeClr>
                </a:solidFill>
                <a:latin typeface="Times New Roman" pitchFamily="18" charset="0"/>
                <a:cs typeface="Times New Roman" pitchFamily="18" charset="0"/>
              </a:rPr>
              <a:t>adjusting word order, deleting redundant information, </a:t>
            </a:r>
            <a:r>
              <a:rPr lang="en-US" altLang="zh-CN" sz="1600" u="sng" dirty="0">
                <a:solidFill>
                  <a:schemeClr val="tx2">
                    <a:lumMod val="75000"/>
                  </a:schemeClr>
                </a:solidFill>
                <a:latin typeface="Times New Roman" pitchFamily="18" charset="0"/>
                <a:cs typeface="Times New Roman" pitchFamily="18" charset="0"/>
              </a:rPr>
              <a:t>conversion and </a:t>
            </a:r>
            <a:r>
              <a:rPr lang="en-US" altLang="zh-CN" sz="1600" u="sng" dirty="0" smtClean="0">
                <a:solidFill>
                  <a:schemeClr val="tx2">
                    <a:lumMod val="75000"/>
                  </a:schemeClr>
                </a:solidFill>
                <a:latin typeface="Times New Roman" pitchFamily="18" charset="0"/>
                <a:cs typeface="Times New Roman" pitchFamily="18" charset="0"/>
              </a:rPr>
              <a:t>amplification, </a:t>
            </a:r>
            <a:r>
              <a:rPr lang="en-US" altLang="zh-CN" sz="1600" u="sng" dirty="0">
                <a:solidFill>
                  <a:schemeClr val="tx2">
                    <a:lumMod val="75000"/>
                  </a:schemeClr>
                </a:solidFill>
                <a:latin typeface="Times New Roman" pitchFamily="18" charset="0"/>
                <a:cs typeface="Times New Roman" pitchFamily="18" charset="0"/>
              </a:rPr>
              <a:t>division/</a:t>
            </a:r>
            <a:r>
              <a:rPr lang="en-US" altLang="zh-CN" sz="1600" u="sng" dirty="0" err="1">
                <a:solidFill>
                  <a:schemeClr val="tx2">
                    <a:lumMod val="75000"/>
                  </a:schemeClr>
                </a:solidFill>
                <a:latin typeface="Times New Roman" pitchFamily="18" charset="0"/>
                <a:cs typeface="Times New Roman" pitchFamily="18" charset="0"/>
              </a:rPr>
              <a:t>spliting</a:t>
            </a:r>
            <a:r>
              <a:rPr lang="en-US" altLang="zh-CN" sz="1600" u="sng" dirty="0">
                <a:solidFill>
                  <a:schemeClr val="tx2">
                    <a:lumMod val="75000"/>
                  </a:schemeClr>
                </a:solidFill>
                <a:latin typeface="Times New Roman" pitchFamily="18" charset="0"/>
                <a:cs typeface="Times New Roman" pitchFamily="18" charset="0"/>
              </a:rPr>
              <a:t>  </a:t>
            </a:r>
            <a:r>
              <a:rPr lang="en-US" altLang="zh-CN" sz="1600" u="sng" dirty="0">
                <a:solidFill>
                  <a:schemeClr val="tx2">
                    <a:lumMod val="75000"/>
                  </a:schemeClr>
                </a:solidFill>
                <a:latin typeface="Times New Roman" pitchFamily="18" charset="0"/>
                <a:cs typeface="Times New Roman" pitchFamily="18" charset="0"/>
              </a:rPr>
              <a:t>and retaining culture-loaded words</a:t>
            </a:r>
            <a:r>
              <a:rPr lang="en-US" altLang="zh-CN" sz="1600" dirty="0">
                <a:latin typeface="Times New Roman" pitchFamily="18" charset="0"/>
                <a:cs typeface="Times New Roman" pitchFamily="18" charset="0"/>
              </a:rPr>
              <a:t>. The aim is to make the translation conform to the cognitive habits of western readers on the basis of preserving Mo Yan's writing style and language style. </a:t>
            </a:r>
            <a:endParaRPr lang="zh-CN" altLang="zh-CN" sz="1600" dirty="0">
              <a:latin typeface="Times New Roman" pitchFamily="18" charset="0"/>
              <a:cs typeface="Times New Roman" pitchFamily="18" charset="0"/>
            </a:endParaRPr>
          </a:p>
        </p:txBody>
      </p:sp>
    </p:spTree>
    <p:extLst>
      <p:ext uri="{BB962C8B-B14F-4D97-AF65-F5344CB8AC3E}">
        <p14:creationId xmlns:p14="http://schemas.microsoft.com/office/powerpoint/2010/main" val="23968177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7"/>
            <a:ext cx="7560840" cy="646331"/>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7560840" cy="646331"/>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a:t>
            </a:r>
            <a:r>
              <a:rPr lang="en-US" altLang="zh-CN" b="1" dirty="0" smtClean="0">
                <a:solidFill>
                  <a:schemeClr val="bg1"/>
                </a:solidFill>
              </a:rPr>
              <a:t>Classification : Translation </a:t>
            </a:r>
            <a:r>
              <a:rPr lang="en-US" altLang="zh-CN" b="1" dirty="0">
                <a:solidFill>
                  <a:schemeClr val="bg1"/>
                </a:solidFill>
              </a:rPr>
              <a:t>Strategies and Theoretical </a:t>
            </a:r>
            <a:r>
              <a:rPr lang="en-US" altLang="zh-CN" b="1" dirty="0" smtClean="0">
                <a:solidFill>
                  <a:schemeClr val="bg1"/>
                </a:solidFill>
              </a:rPr>
              <a:t>Studies</a:t>
            </a:r>
            <a:endParaRPr lang="en-US" altLang="zh-CN" b="1" dirty="0">
              <a:solidFill>
                <a:schemeClr val="bg1"/>
              </a:solidFill>
            </a:endParaRPr>
          </a:p>
        </p:txBody>
      </p:sp>
      <p:sp>
        <p:nvSpPr>
          <p:cNvPr id="3" name="矩形 2"/>
          <p:cNvSpPr/>
          <p:nvPr/>
        </p:nvSpPr>
        <p:spPr>
          <a:xfrm>
            <a:off x="20688" y="878209"/>
            <a:ext cx="9306136" cy="4031873"/>
          </a:xfrm>
          <a:prstGeom prst="rect">
            <a:avLst/>
          </a:prstGeom>
        </p:spPr>
        <p:txBody>
          <a:bodyPr wrap="square">
            <a:spAutoFit/>
          </a:bodyPr>
          <a:lstStyle/>
          <a:p>
            <a:pPr marL="285750" indent="-285750">
              <a:buFont typeface="Wingdings" pitchFamily="2" charset="2"/>
              <a:buChar char="u"/>
            </a:pPr>
            <a:r>
              <a:rPr lang="en-US" altLang="zh-CN" sz="1600" dirty="0" err="1" smtClean="0">
                <a:latin typeface="Times New Roman" pitchFamily="18" charset="0"/>
                <a:cs typeface="Times New Roman" pitchFamily="18" charset="0"/>
              </a:rPr>
              <a:t>Luo</a:t>
            </a:r>
            <a:r>
              <a:rPr lang="en-US" altLang="zh-CN" sz="1600" dirty="0" smtClean="0">
                <a:latin typeface="Times New Roman" pitchFamily="18" charset="0"/>
                <a:cs typeface="Times New Roman" pitchFamily="18" charset="0"/>
              </a:rPr>
              <a:t> </a:t>
            </a:r>
            <a:r>
              <a:rPr lang="en-US" altLang="zh-CN" sz="1600" dirty="0">
                <a:latin typeface="Times New Roman" pitchFamily="18" charset="0"/>
                <a:cs typeface="Times New Roman" pitchFamily="18" charset="0"/>
              </a:rPr>
              <a:t>Ying (2020) studies and discusses four types of </a:t>
            </a:r>
            <a:r>
              <a:rPr lang="en-US" altLang="zh-CN" sz="1600" u="sng" dirty="0">
                <a:solidFill>
                  <a:schemeClr val="tx2">
                    <a:lumMod val="75000"/>
                  </a:schemeClr>
                </a:solidFill>
                <a:latin typeface="Times New Roman" pitchFamily="18" charset="0"/>
                <a:cs typeface="Times New Roman" pitchFamily="18" charset="0"/>
              </a:rPr>
              <a:t>translation compensation</a:t>
            </a:r>
            <a:r>
              <a:rPr lang="en-US" altLang="zh-CN" sz="1600" dirty="0">
                <a:latin typeface="Times New Roman" pitchFamily="18" charset="0"/>
                <a:cs typeface="Times New Roman" pitchFamily="18" charset="0"/>
              </a:rPr>
              <a:t>: semantic compensation, cultural compensation, aesthetic compensation and pragmatic compensation. Based on the characteristics of literary translation and the principle of translation compensation put forward by predecessors, this paper summarizes and expounds </a:t>
            </a:r>
            <a:r>
              <a:rPr lang="en-US" altLang="zh-CN" sz="1600" u="sng" dirty="0">
                <a:solidFill>
                  <a:schemeClr val="tx2">
                    <a:lumMod val="75000"/>
                  </a:schemeClr>
                </a:solidFill>
                <a:latin typeface="Times New Roman" pitchFamily="18" charset="0"/>
                <a:cs typeface="Times New Roman" pitchFamily="18" charset="0"/>
              </a:rPr>
              <a:t>five important translation compensation strategies in literary translation</a:t>
            </a:r>
            <a:r>
              <a:rPr lang="en-US" altLang="zh-CN" sz="1600" dirty="0">
                <a:latin typeface="Times New Roman" pitchFamily="18" charset="0"/>
                <a:cs typeface="Times New Roman" pitchFamily="18" charset="0"/>
              </a:rPr>
              <a:t>: gain method, substitution method, interpretation method, annotation method and ellipsis </a:t>
            </a:r>
            <a:r>
              <a:rPr lang="en-US" altLang="zh-CN" sz="1600" dirty="0" smtClean="0">
                <a:latin typeface="Times New Roman" pitchFamily="18" charset="0"/>
                <a:cs typeface="Times New Roman" pitchFamily="18" charset="0"/>
              </a:rPr>
              <a:t>method.</a:t>
            </a:r>
          </a:p>
          <a:p>
            <a:pPr marL="285750" indent="-285750">
              <a:buFont typeface="Wingdings" pitchFamily="2" charset="2"/>
              <a:buChar char="u"/>
            </a:pPr>
            <a:endParaRPr lang="en-US" altLang="zh-CN" sz="1600" dirty="0" smtClean="0">
              <a:latin typeface="Times New Roman" pitchFamily="18" charset="0"/>
              <a:cs typeface="Times New Roman" pitchFamily="18" charset="0"/>
            </a:endParaRPr>
          </a:p>
          <a:p>
            <a:pPr marL="285750" indent="-285750">
              <a:buFont typeface="Wingdings" pitchFamily="2" charset="2"/>
              <a:buChar char="u"/>
            </a:pPr>
            <a:r>
              <a:rPr lang="en-US" altLang="zh-CN" sz="1600" dirty="0" smtClean="0">
                <a:latin typeface="Times New Roman" pitchFamily="18" charset="0"/>
                <a:cs typeface="Times New Roman" pitchFamily="18" charset="0"/>
              </a:rPr>
              <a:t>According </a:t>
            </a:r>
            <a:r>
              <a:rPr lang="en-US" altLang="zh-CN" sz="1600" dirty="0">
                <a:latin typeface="Times New Roman" pitchFamily="18" charset="0"/>
                <a:cs typeface="Times New Roman" pitchFamily="18" charset="0"/>
              </a:rPr>
              <a:t>to the study of </a:t>
            </a:r>
            <a:r>
              <a:rPr lang="en-US" altLang="zh-CN" sz="1600" dirty="0" err="1">
                <a:latin typeface="Times New Roman" pitchFamily="18" charset="0"/>
                <a:cs typeface="Times New Roman" pitchFamily="18" charset="0"/>
              </a:rPr>
              <a:t>Luo</a:t>
            </a:r>
            <a:r>
              <a:rPr lang="en-US" altLang="zh-CN" sz="1600" dirty="0">
                <a:latin typeface="Times New Roman" pitchFamily="18" charset="0"/>
                <a:cs typeface="Times New Roman" pitchFamily="18" charset="0"/>
              </a:rPr>
              <a:t> Xi (2022), from the perspective of cultural translation, </a:t>
            </a:r>
            <a:r>
              <a:rPr lang="en-US" altLang="zh-CN" sz="1600" u="sng" dirty="0">
                <a:solidFill>
                  <a:schemeClr val="tx2">
                    <a:lumMod val="75000"/>
                  </a:schemeClr>
                </a:solidFill>
                <a:latin typeface="Times New Roman" pitchFamily="18" charset="0"/>
                <a:cs typeface="Times New Roman" pitchFamily="18" charset="0"/>
              </a:rPr>
              <a:t>the translation strategies of culture-loaded words</a:t>
            </a:r>
            <a:r>
              <a:rPr lang="en-US" altLang="zh-CN" sz="1600" dirty="0">
                <a:latin typeface="Times New Roman" pitchFamily="18" charset="0"/>
                <a:cs typeface="Times New Roman" pitchFamily="18" charset="0"/>
              </a:rPr>
              <a:t> in </a:t>
            </a:r>
            <a:r>
              <a:rPr lang="en-US" altLang="zh-CN" sz="1600" dirty="0" smtClean="0">
                <a:latin typeface="Times New Roman" pitchFamily="18" charset="0"/>
                <a:cs typeface="Times New Roman" pitchFamily="18" charset="0"/>
              </a:rPr>
              <a:t>“To Live" </a:t>
            </a:r>
            <a:r>
              <a:rPr lang="en-US" altLang="zh-CN" sz="1600" dirty="0">
                <a:latin typeface="Times New Roman" pitchFamily="18" charset="0"/>
                <a:cs typeface="Times New Roman" pitchFamily="18" charset="0"/>
              </a:rPr>
              <a:t>include literal translation, transliteration, transliteration + footnotes and additional translation. </a:t>
            </a:r>
            <a:endParaRPr lang="en-US" altLang="zh-CN" sz="1600" dirty="0" smtClean="0">
              <a:latin typeface="Times New Roman" pitchFamily="18" charset="0"/>
              <a:cs typeface="Times New Roman" pitchFamily="18" charset="0"/>
            </a:endParaRPr>
          </a:p>
          <a:p>
            <a:pPr marL="285750" indent="-285750">
              <a:buFont typeface="Wingdings" pitchFamily="2" charset="2"/>
              <a:buChar char="u"/>
            </a:pPr>
            <a:endParaRPr lang="zh-CN" altLang="zh-CN" sz="1600" dirty="0">
              <a:latin typeface="Times New Roman" pitchFamily="18" charset="0"/>
              <a:cs typeface="Times New Roman" pitchFamily="18" charset="0"/>
            </a:endParaRPr>
          </a:p>
          <a:p>
            <a:pPr marL="285750" indent="-285750">
              <a:buFont typeface="Wingdings" pitchFamily="2" charset="2"/>
              <a:buChar char="u"/>
            </a:pPr>
            <a:r>
              <a:rPr lang="en-US" altLang="zh-CN" sz="1600" dirty="0">
                <a:latin typeface="Times New Roman" pitchFamily="18" charset="0"/>
                <a:cs typeface="Times New Roman" pitchFamily="18" charset="0"/>
              </a:rPr>
              <a:t>Ye </a:t>
            </a:r>
            <a:r>
              <a:rPr lang="en-US" altLang="zh-CN" sz="1600" dirty="0" err="1">
                <a:latin typeface="Times New Roman" pitchFamily="18" charset="0"/>
                <a:cs typeface="Times New Roman" pitchFamily="18" charset="0"/>
              </a:rPr>
              <a:t>Yuchun</a:t>
            </a:r>
            <a:r>
              <a:rPr lang="en-US" altLang="zh-CN" sz="1600" dirty="0">
                <a:latin typeface="Times New Roman" pitchFamily="18" charset="0"/>
                <a:cs typeface="Times New Roman" pitchFamily="18" charset="0"/>
              </a:rPr>
              <a:t> (2021), from the perspective of constructing cultural soft power, through the analysis and study of the translation examples of the English translation of </a:t>
            </a:r>
            <a:r>
              <a:rPr lang="en-US" altLang="zh-CN" sz="1600" i="1" dirty="0">
                <a:latin typeface="Times New Roman" pitchFamily="18" charset="0"/>
                <a:cs typeface="Times New Roman" pitchFamily="18" charset="0"/>
              </a:rPr>
              <a:t>The Three-Body Problem </a:t>
            </a:r>
            <a:r>
              <a:rPr lang="en-US" altLang="zh-CN" sz="1600" i="1" dirty="0" smtClean="0"/>
              <a:t>, </a:t>
            </a:r>
            <a:r>
              <a:rPr lang="en-US" altLang="zh-CN" sz="1600" dirty="0" smtClean="0">
                <a:latin typeface="Times New Roman" pitchFamily="18" charset="0"/>
                <a:cs typeface="Times New Roman" pitchFamily="18" charset="0"/>
              </a:rPr>
              <a:t>it </a:t>
            </a:r>
            <a:r>
              <a:rPr lang="en-US" altLang="zh-CN" sz="1600" dirty="0">
                <a:latin typeface="Times New Roman" pitchFamily="18" charset="0"/>
                <a:cs typeface="Times New Roman" pitchFamily="18" charset="0"/>
              </a:rPr>
              <a:t>is found that when dealing with words with Chinese characteristics, the translator promotes </a:t>
            </a:r>
            <a:r>
              <a:rPr lang="en-US" altLang="zh-CN" sz="1600" dirty="0" err="1">
                <a:latin typeface="Times New Roman" pitchFamily="18" charset="0"/>
                <a:cs typeface="Times New Roman" pitchFamily="18" charset="0"/>
              </a:rPr>
              <a:t>foreignization</a:t>
            </a:r>
            <a:r>
              <a:rPr lang="en-US" altLang="zh-CN" sz="1600" dirty="0">
                <a:latin typeface="Times New Roman" pitchFamily="18" charset="0"/>
                <a:cs typeface="Times New Roman" pitchFamily="18" charset="0"/>
              </a:rPr>
              <a:t> by </a:t>
            </a:r>
            <a:r>
              <a:rPr lang="en-US" altLang="zh-CN" sz="1600" u="sng" dirty="0">
                <a:solidFill>
                  <a:schemeClr val="tx2">
                    <a:lumMod val="75000"/>
                  </a:schemeClr>
                </a:solidFill>
                <a:latin typeface="Times New Roman" pitchFamily="18" charset="0"/>
                <a:cs typeface="Times New Roman" pitchFamily="18" charset="0"/>
              </a:rPr>
              <a:t>domestication, first domestication and then </a:t>
            </a:r>
            <a:r>
              <a:rPr lang="en-US" altLang="zh-CN" sz="1600" u="sng" dirty="0" err="1">
                <a:solidFill>
                  <a:schemeClr val="tx2">
                    <a:lumMod val="75000"/>
                  </a:schemeClr>
                </a:solidFill>
                <a:latin typeface="Times New Roman" pitchFamily="18" charset="0"/>
                <a:cs typeface="Times New Roman" pitchFamily="18" charset="0"/>
              </a:rPr>
              <a:t>foreignization</a:t>
            </a:r>
            <a:r>
              <a:rPr lang="en-US" altLang="zh-CN" sz="1600" dirty="0">
                <a:latin typeface="Times New Roman" pitchFamily="18" charset="0"/>
                <a:cs typeface="Times New Roman" pitchFamily="18" charset="0"/>
              </a:rPr>
              <a:t>, and the flexible combination of the two. It ensures the attractiveness and affinity of the works to readers, and points out the direction for the construction of cultural soft power and the realization of real alienation. </a:t>
            </a:r>
          </a:p>
        </p:txBody>
      </p:sp>
    </p:spTree>
    <p:extLst>
      <p:ext uri="{BB962C8B-B14F-4D97-AF65-F5344CB8AC3E}">
        <p14:creationId xmlns:p14="http://schemas.microsoft.com/office/powerpoint/2010/main" val="157380313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7"/>
            <a:ext cx="7560840" cy="646331"/>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7560840" cy="646331"/>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a:t>
            </a:r>
            <a:r>
              <a:rPr lang="en-US" altLang="zh-CN" b="1" dirty="0" smtClean="0">
                <a:solidFill>
                  <a:schemeClr val="bg1"/>
                </a:solidFill>
              </a:rPr>
              <a:t>Classification : Translation </a:t>
            </a:r>
            <a:r>
              <a:rPr lang="en-US" altLang="zh-CN" b="1" dirty="0">
                <a:solidFill>
                  <a:schemeClr val="bg1"/>
                </a:solidFill>
              </a:rPr>
              <a:t>Strategies and Theoretical </a:t>
            </a:r>
            <a:r>
              <a:rPr lang="en-US" altLang="zh-CN" b="1" dirty="0" smtClean="0">
                <a:solidFill>
                  <a:schemeClr val="bg1"/>
                </a:solidFill>
              </a:rPr>
              <a:t>Studies</a:t>
            </a:r>
            <a:endParaRPr lang="en-US" altLang="zh-CN" b="1" dirty="0">
              <a:solidFill>
                <a:schemeClr val="bg1"/>
              </a:solidFill>
            </a:endParaRPr>
          </a:p>
        </p:txBody>
      </p:sp>
      <p:sp>
        <p:nvSpPr>
          <p:cNvPr id="4" name="矩形 3"/>
          <p:cNvSpPr/>
          <p:nvPr/>
        </p:nvSpPr>
        <p:spPr>
          <a:xfrm>
            <a:off x="643067" y="1279089"/>
            <a:ext cx="8321421" cy="2585323"/>
          </a:xfrm>
          <a:prstGeom prst="rect">
            <a:avLst/>
          </a:prstGeom>
        </p:spPr>
        <p:txBody>
          <a:bodyPr wrap="square">
            <a:spAutoFit/>
          </a:bodyPr>
          <a:lstStyle/>
          <a:p>
            <a:pPr>
              <a:lnSpc>
                <a:spcPct val="150000"/>
              </a:lnSpc>
            </a:pPr>
            <a:r>
              <a:rPr lang="en-US" altLang="zh-CN" dirty="0" smtClean="0"/>
              <a:t>        Generally </a:t>
            </a:r>
            <a:r>
              <a:rPr lang="en-US" altLang="zh-CN" dirty="0"/>
              <a:t>speaking, </a:t>
            </a:r>
            <a:r>
              <a:rPr lang="en-US" altLang="zh-CN" dirty="0" smtClean="0"/>
              <a:t>although there are various studies of translation strategies and theories, this </a:t>
            </a:r>
            <a:r>
              <a:rPr lang="en-US" altLang="zh-CN" dirty="0"/>
              <a:t>kind of research is still </a:t>
            </a:r>
            <a:r>
              <a:rPr lang="en-US" altLang="zh-CN" dirty="0" smtClean="0"/>
              <a:t>in its infancy, </a:t>
            </a:r>
            <a:r>
              <a:rPr lang="en-US" altLang="zh-CN" dirty="0"/>
              <a:t>and the main approach is to directly graft the concepts of pure theories of relevant disciplines into the construction of the theoretical system of English translation of Chinese classics. Therefore, it still needs a long-term process of deepening, infiltration and integration, and there are still many things worth digging in the future. </a:t>
            </a:r>
            <a:endParaRPr lang="zh-CN" altLang="zh-CN" dirty="0"/>
          </a:p>
        </p:txBody>
      </p:sp>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43637" b="14485"/>
          <a:stretch/>
        </p:blipFill>
        <p:spPr>
          <a:xfrm rot="6278388" flipH="1">
            <a:off x="1465854" y="3692859"/>
            <a:ext cx="1361629" cy="2222160"/>
          </a:xfrm>
          <a:prstGeom prst="rect">
            <a:avLst/>
          </a:prstGeom>
        </p:spPr>
      </p:pic>
    </p:spTree>
    <p:extLst>
      <p:ext uri="{BB962C8B-B14F-4D97-AF65-F5344CB8AC3E}">
        <p14:creationId xmlns:p14="http://schemas.microsoft.com/office/powerpoint/2010/main" val="2199598411"/>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7632848"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7560840"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Classification : Translator </a:t>
            </a:r>
            <a:r>
              <a:rPr lang="en-US" altLang="zh-CN" b="1" dirty="0" smtClean="0">
                <a:solidFill>
                  <a:schemeClr val="bg1"/>
                </a:solidFill>
              </a:rPr>
              <a:t>Studies </a:t>
            </a:r>
            <a:endParaRPr lang="en-US" altLang="zh-CN" b="1" dirty="0">
              <a:solidFill>
                <a:schemeClr val="bg1"/>
              </a:solidFill>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771551"/>
            <a:ext cx="3456384"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771551"/>
            <a:ext cx="3528392"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266" y="2859782"/>
            <a:ext cx="4176464" cy="227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9727" y="1275606"/>
            <a:ext cx="576064" cy="923330"/>
          </a:xfrm>
          <a:prstGeom prst="rect">
            <a:avLst/>
          </a:prstGeom>
          <a:noFill/>
        </p:spPr>
        <p:txBody>
          <a:bodyPr wrap="square" rtlCol="0">
            <a:spAutoFit/>
          </a:bodyPr>
          <a:lstStyle/>
          <a:p>
            <a:r>
              <a:rPr lang="zh-CN" altLang="en-US" b="1" dirty="0" smtClean="0"/>
              <a:t>葛浩文</a:t>
            </a:r>
            <a:endParaRPr lang="zh-CN" altLang="en-US" b="1" dirty="0"/>
          </a:p>
        </p:txBody>
      </p:sp>
      <p:sp>
        <p:nvSpPr>
          <p:cNvPr id="18" name="TextBox 17"/>
          <p:cNvSpPr txBox="1"/>
          <p:nvPr/>
        </p:nvSpPr>
        <p:spPr>
          <a:xfrm>
            <a:off x="539552" y="2143976"/>
            <a:ext cx="2088232" cy="400110"/>
          </a:xfrm>
          <a:prstGeom prst="rect">
            <a:avLst/>
          </a:prstGeom>
          <a:noFill/>
        </p:spPr>
        <p:txBody>
          <a:bodyPr wrap="square" rtlCol="0">
            <a:spAutoFit/>
          </a:bodyPr>
          <a:lstStyle/>
          <a:p>
            <a:r>
              <a:rPr lang="en-US" altLang="zh-CN" sz="2000" dirty="0">
                <a:solidFill>
                  <a:schemeClr val="bg1"/>
                </a:solidFill>
              </a:rPr>
              <a:t>Howard </a:t>
            </a:r>
            <a:r>
              <a:rPr lang="en-US" altLang="zh-CN" sz="2000" dirty="0" err="1">
                <a:solidFill>
                  <a:schemeClr val="bg1"/>
                </a:solidFill>
              </a:rPr>
              <a:t>Goldblatt</a:t>
            </a:r>
            <a:endParaRPr lang="zh-CN" altLang="en-US" sz="2000" dirty="0">
              <a:solidFill>
                <a:schemeClr val="bg1"/>
              </a:solidFill>
            </a:endParaRPr>
          </a:p>
        </p:txBody>
      </p:sp>
      <p:sp>
        <p:nvSpPr>
          <p:cNvPr id="4" name="矩形 3"/>
          <p:cNvSpPr/>
          <p:nvPr/>
        </p:nvSpPr>
        <p:spPr>
          <a:xfrm>
            <a:off x="6804248" y="2159365"/>
            <a:ext cx="1492268" cy="369332"/>
          </a:xfrm>
          <a:prstGeom prst="rect">
            <a:avLst/>
          </a:prstGeom>
        </p:spPr>
        <p:txBody>
          <a:bodyPr wrap="none">
            <a:spAutoFit/>
          </a:bodyPr>
          <a:lstStyle/>
          <a:p>
            <a:r>
              <a:rPr lang="en-US" altLang="zh-CN" dirty="0">
                <a:solidFill>
                  <a:schemeClr val="bg1"/>
                </a:solidFill>
              </a:rPr>
              <a:t>Michael Berry</a:t>
            </a:r>
            <a:endParaRPr lang="zh-CN" altLang="en-US" dirty="0">
              <a:solidFill>
                <a:schemeClr val="bg1"/>
              </a:solidFill>
            </a:endParaRPr>
          </a:p>
        </p:txBody>
      </p:sp>
      <p:sp>
        <p:nvSpPr>
          <p:cNvPr id="19" name="矩形 18"/>
          <p:cNvSpPr/>
          <p:nvPr/>
        </p:nvSpPr>
        <p:spPr>
          <a:xfrm>
            <a:off x="3851920" y="2931790"/>
            <a:ext cx="415498" cy="923330"/>
          </a:xfrm>
          <a:prstGeom prst="rect">
            <a:avLst/>
          </a:prstGeom>
        </p:spPr>
        <p:txBody>
          <a:bodyPr wrap="none">
            <a:spAutoFit/>
          </a:bodyPr>
          <a:lstStyle/>
          <a:p>
            <a:r>
              <a:rPr lang="zh-CN" altLang="en-US" dirty="0" smtClean="0">
                <a:solidFill>
                  <a:schemeClr val="bg1"/>
                </a:solidFill>
              </a:rPr>
              <a:t>刘</a:t>
            </a:r>
            <a:endParaRPr lang="en-US" altLang="zh-CN" dirty="0" smtClean="0">
              <a:solidFill>
                <a:schemeClr val="bg1"/>
              </a:solidFill>
            </a:endParaRPr>
          </a:p>
          <a:p>
            <a:r>
              <a:rPr lang="zh-CN" altLang="en-US" dirty="0" smtClean="0">
                <a:solidFill>
                  <a:schemeClr val="bg1"/>
                </a:solidFill>
              </a:rPr>
              <a:t>宇</a:t>
            </a:r>
            <a:endParaRPr lang="en-US" altLang="zh-CN" dirty="0" smtClean="0">
              <a:solidFill>
                <a:schemeClr val="bg1"/>
              </a:solidFill>
            </a:endParaRPr>
          </a:p>
          <a:p>
            <a:r>
              <a:rPr lang="zh-CN" altLang="en-US" dirty="0" smtClean="0">
                <a:solidFill>
                  <a:schemeClr val="bg1"/>
                </a:solidFill>
              </a:rPr>
              <a:t>昆</a:t>
            </a:r>
            <a:endParaRPr lang="zh-CN" altLang="en-US" dirty="0">
              <a:solidFill>
                <a:schemeClr val="bg1"/>
              </a:solidFill>
            </a:endParaRPr>
          </a:p>
        </p:txBody>
      </p:sp>
    </p:spTree>
    <p:extLst>
      <p:ext uri="{BB962C8B-B14F-4D97-AF65-F5344CB8AC3E}">
        <p14:creationId xmlns:p14="http://schemas.microsoft.com/office/powerpoint/2010/main" val="2059361293"/>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5650992"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50992" y="0"/>
            <a:ext cx="3493008"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63000"/>
                    </a14:imgEffect>
                  </a14:imgLayer>
                </a14:imgProps>
              </a:ext>
              <a:ext uri="{28A0092B-C50C-407E-A947-70E740481C1C}">
                <a14:useLocalDpi xmlns:a14="http://schemas.microsoft.com/office/drawing/2010/main" val="0"/>
              </a:ext>
            </a:extLst>
          </a:blip>
          <a:srcRect l="17316" t="85082" r="70003"/>
          <a:stretch/>
        </p:blipFill>
        <p:spPr>
          <a:xfrm>
            <a:off x="6713909" y="893665"/>
            <a:ext cx="615950" cy="488745"/>
          </a:xfrm>
          <a:prstGeom prst="rect">
            <a:avLst/>
          </a:prstGeom>
        </p:spPr>
      </p:pic>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hidden="1"/>
          <p:cNvCxnSpPr/>
          <p:nvPr/>
        </p:nvCxnSpPr>
        <p:spPr>
          <a:xfrm>
            <a:off x="3492313"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0" y="3178683"/>
            <a:ext cx="5650992"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hidden="1"/>
          <p:cNvPicPr>
            <a:picLocks noChangeAspect="1"/>
          </p:cNvPicPr>
          <p:nvPr/>
        </p:nvPicPr>
        <p:blipFill>
          <a:blip r:embed="rId5">
            <a:extLst>
              <a:ext uri="{BEBA8EAE-BF5A-486C-A8C5-ECC9F3942E4B}">
                <a14:imgProps xmlns:a14="http://schemas.microsoft.com/office/drawing/2010/main">
                  <a14:imgLayer r:embed="rId6">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6" y="22415"/>
            <a:ext cx="4857143" cy="3276191"/>
          </a:xfrm>
          <a:prstGeom prst="rect">
            <a:avLst/>
          </a:prstGeom>
        </p:spPr>
      </p:pic>
      <p:sp>
        <p:nvSpPr>
          <p:cNvPr id="7" name="图文框 6"/>
          <p:cNvSpPr/>
          <p:nvPr/>
        </p:nvSpPr>
        <p:spPr>
          <a:xfrm>
            <a:off x="5868144" y="452612"/>
            <a:ext cx="3024336" cy="4104456"/>
          </a:xfrm>
          <a:prstGeom prst="frame">
            <a:avLst>
              <a:gd name="adj1" fmla="val 6242"/>
            </a:avLst>
          </a:prstGeom>
          <a:solidFill>
            <a:srgbClr val="D3C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591" y="627534"/>
            <a:ext cx="262786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20" name="矩形 19"/>
          <p:cNvSpPr/>
          <p:nvPr/>
        </p:nvSpPr>
        <p:spPr>
          <a:xfrm>
            <a:off x="1187624" y="218988"/>
            <a:ext cx="2304256"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331640" y="185858"/>
            <a:ext cx="2088232" cy="400110"/>
          </a:xfrm>
          <a:prstGeom prst="rect">
            <a:avLst/>
          </a:prstGeom>
          <a:noFill/>
        </p:spPr>
        <p:txBody>
          <a:bodyPr wrap="square" rtlCol="0">
            <a:spAutoFit/>
          </a:bodyPr>
          <a:lstStyle/>
          <a:p>
            <a:r>
              <a:rPr lang="en-US" altLang="zh-CN" sz="2000" dirty="0">
                <a:solidFill>
                  <a:schemeClr val="bg1"/>
                </a:solidFill>
              </a:rPr>
              <a:t>Howard </a:t>
            </a:r>
            <a:r>
              <a:rPr lang="en-US" altLang="zh-CN" sz="2000" dirty="0" err="1">
                <a:solidFill>
                  <a:schemeClr val="bg1"/>
                </a:solidFill>
              </a:rPr>
              <a:t>Goldblatt</a:t>
            </a:r>
            <a:endParaRPr lang="zh-CN" altLang="en-US" sz="2000" dirty="0">
              <a:solidFill>
                <a:schemeClr val="bg1"/>
              </a:solidFill>
            </a:endParaRPr>
          </a:p>
        </p:txBody>
      </p:sp>
      <p:sp>
        <p:nvSpPr>
          <p:cNvPr id="14" name="矩形 13"/>
          <p:cNvSpPr/>
          <p:nvPr/>
        </p:nvSpPr>
        <p:spPr>
          <a:xfrm>
            <a:off x="293575" y="883384"/>
            <a:ext cx="4968552" cy="1615186"/>
          </a:xfrm>
          <a:prstGeom prst="rect">
            <a:avLst/>
          </a:prstGeom>
        </p:spPr>
        <p:txBody>
          <a:bodyPr wrap="square">
            <a:spAutoFit/>
          </a:bodyPr>
          <a:lstStyle/>
          <a:p>
            <a:pPr algn="just">
              <a:lnSpc>
                <a:spcPts val="2000"/>
              </a:lnSpc>
            </a:pPr>
            <a:r>
              <a:rPr lang="en-US" altLang="zh-CN" sz="1600" dirty="0" smtClean="0">
                <a:latin typeface="Times New Roman" pitchFamily="18" charset="0"/>
                <a:cs typeface="Times New Roman" pitchFamily="18" charset="0"/>
              </a:rPr>
              <a:t>    With </a:t>
            </a:r>
            <a:r>
              <a:rPr lang="en-US" altLang="zh-CN" sz="1600" dirty="0">
                <a:latin typeface="Times New Roman" pitchFamily="18" charset="0"/>
                <a:cs typeface="Times New Roman" pitchFamily="18" charset="0"/>
              </a:rPr>
              <a:t>the improvement of the subjective status of the translator and the frequent award-winning of Howard </a:t>
            </a:r>
            <a:r>
              <a:rPr lang="en-US" altLang="zh-CN" sz="1600" dirty="0" err="1">
                <a:latin typeface="Times New Roman" pitchFamily="18" charset="0"/>
                <a:cs typeface="Times New Roman" pitchFamily="18" charset="0"/>
              </a:rPr>
              <a:t>Goldblatt's</a:t>
            </a:r>
            <a:r>
              <a:rPr lang="en-US" altLang="zh-CN" sz="1600" dirty="0">
                <a:latin typeface="Times New Roman" pitchFamily="18" charset="0"/>
                <a:cs typeface="Times New Roman" pitchFamily="18" charset="0"/>
              </a:rPr>
              <a:t> translation, scholars have attached great importance to the manifestation of the translator's subjectivity in Howard </a:t>
            </a:r>
            <a:r>
              <a:rPr lang="en-US" altLang="zh-CN" sz="1600" dirty="0" err="1">
                <a:latin typeface="Times New Roman" pitchFamily="18" charset="0"/>
                <a:cs typeface="Times New Roman" pitchFamily="18" charset="0"/>
              </a:rPr>
              <a:t>Goldblatt's</a:t>
            </a:r>
            <a:r>
              <a:rPr lang="en-US" altLang="zh-CN" sz="1600" dirty="0">
                <a:latin typeface="Times New Roman" pitchFamily="18" charset="0"/>
                <a:cs typeface="Times New Roman" pitchFamily="18" charset="0"/>
              </a:rPr>
              <a:t> translation in recent years. </a:t>
            </a:r>
            <a:endParaRPr lang="zh-CN" altLang="en-US" sz="1600" dirty="0">
              <a:latin typeface="Times New Roman" pitchFamily="18" charset="0"/>
              <a:cs typeface="Times New Roman" pitchFamily="18" charset="0"/>
            </a:endParaRPr>
          </a:p>
        </p:txBody>
      </p:sp>
      <p:sp>
        <p:nvSpPr>
          <p:cNvPr id="18" name="TextBox 17"/>
          <p:cNvSpPr txBox="1"/>
          <p:nvPr/>
        </p:nvSpPr>
        <p:spPr>
          <a:xfrm>
            <a:off x="267509" y="2715766"/>
            <a:ext cx="5240595" cy="2227533"/>
          </a:xfrm>
          <a:prstGeom prst="rect">
            <a:avLst/>
          </a:prstGeom>
          <a:noFill/>
        </p:spPr>
        <p:txBody>
          <a:bodyPr wrap="square" rtlCol="0">
            <a:spAutoFit/>
          </a:bodyPr>
          <a:lstStyle/>
          <a:p>
            <a:pPr>
              <a:lnSpc>
                <a:spcPts val="2100"/>
              </a:lnSpc>
            </a:pPr>
            <a:r>
              <a:rPr lang="en-US" altLang="zh-CN" sz="1600" dirty="0" smtClean="0">
                <a:latin typeface="Times New Roman" pitchFamily="18" charset="0"/>
                <a:cs typeface="Times New Roman" pitchFamily="18" charset="0"/>
              </a:rPr>
              <a:t>     Yang </a:t>
            </a:r>
            <a:r>
              <a:rPr lang="en-US" altLang="zh-CN" sz="1600" dirty="0" err="1">
                <a:latin typeface="Times New Roman" pitchFamily="18" charset="0"/>
                <a:cs typeface="Times New Roman" pitchFamily="18" charset="0"/>
              </a:rPr>
              <a:t>Tianting</a:t>
            </a:r>
            <a:r>
              <a:rPr lang="en-US" altLang="zh-CN" sz="1600" dirty="0">
                <a:latin typeface="Times New Roman" pitchFamily="18" charset="0"/>
                <a:cs typeface="Times New Roman" pitchFamily="18" charset="0"/>
              </a:rPr>
              <a:t> (2021) focuses on the figurative rhetoric in Mo Yan's </a:t>
            </a:r>
            <a:r>
              <a:rPr lang="en-US" altLang="zh-CN" sz="1600" i="1" dirty="0">
                <a:latin typeface="Times New Roman" pitchFamily="18" charset="0"/>
                <a:cs typeface="Times New Roman" pitchFamily="18" charset="0"/>
              </a:rPr>
              <a:t>Life and Death Are Wearing Me Out,</a:t>
            </a:r>
            <a:r>
              <a:rPr lang="en-US" altLang="zh-CN" sz="1600" dirty="0">
                <a:latin typeface="Times New Roman" pitchFamily="18" charset="0"/>
                <a:cs typeface="Times New Roman" pitchFamily="18" charset="0"/>
              </a:rPr>
              <a:t> and finds that Howard </a:t>
            </a:r>
            <a:r>
              <a:rPr lang="en-US" altLang="zh-CN" sz="1600" dirty="0" err="1">
                <a:latin typeface="Times New Roman" pitchFamily="18" charset="0"/>
                <a:cs typeface="Times New Roman" pitchFamily="18" charset="0"/>
              </a:rPr>
              <a:t>Goldblatt</a:t>
            </a:r>
            <a:r>
              <a:rPr lang="en-US" altLang="zh-CN" sz="1600" dirty="0">
                <a:latin typeface="Times New Roman" pitchFamily="18" charset="0"/>
                <a:cs typeface="Times New Roman" pitchFamily="18" charset="0"/>
              </a:rPr>
              <a:t> creatively adopts literal translation, free translation, deletion and addition in translation to place himself in the grand background of China. And he focus on foreign cultural exchanges and cultural construction, leading readers to feel the extraordinary artistic charm.</a:t>
            </a:r>
            <a:endParaRPr lang="zh-CN" altLang="zh-CN" sz="1600" dirty="0">
              <a:latin typeface="Times New Roman" pitchFamily="18" charset="0"/>
              <a:cs typeface="Times New Roman" pitchFamily="18" charset="0"/>
            </a:endParaRPr>
          </a:p>
          <a:p>
            <a:pPr>
              <a:lnSpc>
                <a:spcPts val="2100"/>
              </a:lnSpc>
            </a:pP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67373406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nodeType="withEffect">
                                  <p:stCondLst>
                                    <p:cond delay="0"/>
                                  </p:stCondLst>
                                  <p:childTnLst>
                                    <p:animMotion origin="layout" path="M 0.00781 0.01265 L -0.06528 0.15092 C -0.06927 0.17284 -0.09705 0.20586 -0.09705 0.23981 C -0.11423 0.26605 -0.11875 0.30493 -0.12552 0.32592 C -0.13229 0.34691 -0.13385 0.35 -0.13819 0.36543 L -0.15191 0.41882 " pathEditMode="relative" rAng="0" ptsTypes="FffaFF">
                                      <p:cBhvr>
                                        <p:cTn id="6" dur="2500" fill="hold"/>
                                        <p:tgtEl>
                                          <p:spTgt spid="5"/>
                                        </p:tgtEl>
                                        <p:attrNameLst>
                                          <p:attrName>ppt_x</p:attrName>
                                          <p:attrName>ppt_y</p:attrName>
                                        </p:attrNameLst>
                                      </p:cBhvr>
                                      <p:rCtr x="-7986" y="20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544" y="-308570"/>
            <a:ext cx="10081120" cy="5760640"/>
          </a:xfrm>
          <a:prstGeom prst="rect">
            <a:avLst/>
          </a:prstGeom>
          <a:solidFill>
            <a:srgbClr val="2C3F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5536" y="267494"/>
            <a:ext cx="8424936" cy="4536504"/>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3CDB7"/>
                </a:solidFill>
              </a:rPr>
              <a:t> </a:t>
            </a:r>
            <a:endParaRPr lang="zh-CN" altLang="en-US" dirty="0">
              <a:solidFill>
                <a:srgbClr val="D3CDB7"/>
              </a:solidFill>
            </a:endParaRPr>
          </a:p>
        </p:txBody>
      </p:sp>
      <p:sp>
        <p:nvSpPr>
          <p:cNvPr id="4" name="TextBox 3"/>
          <p:cNvSpPr txBox="1"/>
          <p:nvPr/>
        </p:nvSpPr>
        <p:spPr>
          <a:xfrm>
            <a:off x="7022594" y="1203598"/>
            <a:ext cx="861774" cy="792088"/>
          </a:xfrm>
          <a:prstGeom prst="rect">
            <a:avLst/>
          </a:prstGeom>
          <a:noFill/>
        </p:spPr>
        <p:txBody>
          <a:bodyPr vert="eaVert" wrap="square" rtlCol="0">
            <a:spAutoFit/>
          </a:bodyPr>
          <a:lstStyle/>
          <a:p>
            <a:r>
              <a:rPr lang="zh-CN" altLang="en-US" sz="4400" dirty="0"/>
              <a:t>目</a:t>
            </a:r>
          </a:p>
        </p:txBody>
      </p:sp>
      <p:grpSp>
        <p:nvGrpSpPr>
          <p:cNvPr id="5" name="组合 4"/>
          <p:cNvGrpSpPr/>
          <p:nvPr/>
        </p:nvGrpSpPr>
        <p:grpSpPr>
          <a:xfrm rot="16200000">
            <a:off x="3053484" y="761754"/>
            <a:ext cx="432049" cy="4628105"/>
            <a:chOff x="1619671" y="483518"/>
            <a:chExt cx="432049" cy="4628105"/>
          </a:xfrm>
        </p:grpSpPr>
        <p:cxnSp>
          <p:nvCxnSpPr>
            <p:cNvPr id="10" name="直接连接符 9"/>
            <p:cNvCxnSpPr/>
            <p:nvPr/>
          </p:nvCxnSpPr>
          <p:spPr>
            <a:xfrm rot="5400000" flipV="1">
              <a:off x="-226328" y="3265622"/>
              <a:ext cx="3692000" cy="1"/>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619672"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7022594" y="2859782"/>
            <a:ext cx="861774" cy="864096"/>
          </a:xfrm>
          <a:prstGeom prst="rect">
            <a:avLst/>
          </a:prstGeom>
          <a:noFill/>
        </p:spPr>
        <p:txBody>
          <a:bodyPr vert="eaVert" wrap="square" rtlCol="0">
            <a:spAutoFit/>
          </a:bodyPr>
          <a:lstStyle/>
          <a:p>
            <a:r>
              <a:rPr lang="zh-CN" altLang="en-US" sz="4400" dirty="0"/>
              <a:t>录</a:t>
            </a:r>
          </a:p>
        </p:txBody>
      </p:sp>
      <p:sp>
        <p:nvSpPr>
          <p:cNvPr id="27" name="TextBox 26"/>
          <p:cNvSpPr txBox="1"/>
          <p:nvPr/>
        </p:nvSpPr>
        <p:spPr>
          <a:xfrm>
            <a:off x="6611304" y="2099759"/>
            <a:ext cx="1944216" cy="369332"/>
          </a:xfrm>
          <a:prstGeom prst="rect">
            <a:avLst/>
          </a:prstGeom>
          <a:noFill/>
        </p:spPr>
        <p:txBody>
          <a:bodyPr wrap="square" rtlCol="0">
            <a:spAutoFit/>
          </a:bodyPr>
          <a:lstStyle/>
          <a:p>
            <a:r>
              <a:rPr lang="en-US" altLang="zh-CN" spc="400" dirty="0">
                <a:solidFill>
                  <a:srgbClr val="2C3F46"/>
                </a:solidFill>
                <a:latin typeface="DotumChe" panose="020B0609000101010101" pitchFamily="49" charset="-127"/>
                <a:ea typeface="DotumChe" panose="020B0609000101010101" pitchFamily="49" charset="-127"/>
              </a:rPr>
              <a:t>CONTENTS</a:t>
            </a:r>
            <a:endParaRPr lang="zh-CN" altLang="en-US" spc="400" dirty="0">
              <a:solidFill>
                <a:srgbClr val="2C3F46"/>
              </a:solidFill>
              <a:latin typeface="DotumChe" panose="020B0609000101010101" pitchFamily="49" charset="-127"/>
              <a:ea typeface="DotumChe" panose="020B0609000101010101" pitchFamily="49" charset="-127"/>
            </a:endParaRPr>
          </a:p>
        </p:txBody>
      </p:sp>
      <p:sp>
        <p:nvSpPr>
          <p:cNvPr id="32" name="TextBox 31"/>
          <p:cNvSpPr txBox="1"/>
          <p:nvPr/>
        </p:nvSpPr>
        <p:spPr>
          <a:xfrm>
            <a:off x="1105571" y="2859781"/>
            <a:ext cx="1008112" cy="400110"/>
          </a:xfrm>
          <a:prstGeom prst="rect">
            <a:avLst/>
          </a:prstGeom>
          <a:noFill/>
        </p:spPr>
        <p:txBody>
          <a:bodyPr wrap="square" rtlCol="0">
            <a:spAutoFit/>
          </a:bodyPr>
          <a:lstStyle>
            <a:defPPr>
              <a:defRPr lang="zh-CN"/>
            </a:defPPr>
            <a:lvl1pPr>
              <a:defRPr sz="2000" b="1">
                <a:solidFill>
                  <a:schemeClr val="accent6">
                    <a:lumMod val="20000"/>
                    <a:lumOff val="80000"/>
                  </a:schemeClr>
                </a:solidFill>
                <a:latin typeface="Times New Roman" pitchFamily="18" charset="0"/>
                <a:cs typeface="Times New Roman" pitchFamily="18" charset="0"/>
              </a:defRPr>
            </a:lvl1pPr>
          </a:lstStyle>
          <a:p>
            <a:r>
              <a:rPr lang="en-US" altLang="zh-CN" dirty="0"/>
              <a:t>Three  </a:t>
            </a:r>
            <a:endParaRPr lang="zh-CN" altLang="en-US" dirty="0"/>
          </a:p>
        </p:txBody>
      </p:sp>
      <p:sp>
        <p:nvSpPr>
          <p:cNvPr id="36" name="矩形 35"/>
          <p:cNvSpPr/>
          <p:nvPr/>
        </p:nvSpPr>
        <p:spPr>
          <a:xfrm rot="16200000">
            <a:off x="1458445" y="1379679"/>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16200000">
            <a:off x="1459512" y="3219822"/>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6200000">
            <a:off x="1458446"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834" y="965828"/>
            <a:ext cx="1008112" cy="461665"/>
          </a:xfrm>
          <a:prstGeom prst="rect">
            <a:avLst/>
          </a:prstGeom>
          <a:noFill/>
        </p:spPr>
        <p:txBody>
          <a:bodyPr wrap="square" rtlCol="0">
            <a:spAutoFit/>
          </a:bodyPr>
          <a:lstStyle/>
          <a:p>
            <a:r>
              <a:rPr lang="en-US" altLang="zh-CN" sz="2000" b="1" dirty="0" smtClean="0">
                <a:solidFill>
                  <a:schemeClr val="accent6">
                    <a:lumMod val="20000"/>
                    <a:lumOff val="80000"/>
                  </a:schemeClr>
                </a:solidFill>
                <a:latin typeface="Times New Roman" pitchFamily="18" charset="0"/>
                <a:cs typeface="Times New Roman" pitchFamily="18" charset="0"/>
              </a:rPr>
              <a:t>One</a:t>
            </a:r>
            <a:r>
              <a:rPr lang="en-US" altLang="zh-CN" sz="2400" b="1" dirty="0" smtClean="0">
                <a:solidFill>
                  <a:schemeClr val="accent6">
                    <a:lumMod val="20000"/>
                    <a:lumOff val="80000"/>
                  </a:schemeClr>
                </a:solidFill>
                <a:latin typeface="Times New Roman" pitchFamily="18" charset="0"/>
                <a:cs typeface="Times New Roman" pitchFamily="18" charset="0"/>
              </a:rPr>
              <a:t> </a:t>
            </a:r>
            <a:endParaRPr lang="zh-CN" altLang="en-US" sz="2400" b="1" dirty="0">
              <a:solidFill>
                <a:schemeClr val="accent6">
                  <a:lumMod val="20000"/>
                  <a:lumOff val="80000"/>
                </a:schemeClr>
              </a:solidFill>
              <a:latin typeface="Times New Roman" pitchFamily="18" charset="0"/>
              <a:cs typeface="Times New Roman" pitchFamily="18" charset="0"/>
            </a:endParaRPr>
          </a:p>
        </p:txBody>
      </p:sp>
      <p:sp>
        <p:nvSpPr>
          <p:cNvPr id="44" name="TextBox 43"/>
          <p:cNvSpPr txBox="1"/>
          <p:nvPr/>
        </p:nvSpPr>
        <p:spPr>
          <a:xfrm>
            <a:off x="1171480" y="1883735"/>
            <a:ext cx="824136" cy="400110"/>
          </a:xfrm>
          <a:prstGeom prst="rect">
            <a:avLst/>
          </a:prstGeom>
          <a:noFill/>
        </p:spPr>
        <p:txBody>
          <a:bodyPr wrap="square" rtlCol="0">
            <a:spAutoFit/>
          </a:bodyPr>
          <a:lstStyle>
            <a:defPPr>
              <a:defRPr lang="zh-CN"/>
            </a:defPPr>
            <a:lvl1pPr>
              <a:defRPr sz="2000" b="1">
                <a:solidFill>
                  <a:schemeClr val="accent6">
                    <a:lumMod val="20000"/>
                    <a:lumOff val="80000"/>
                  </a:schemeClr>
                </a:solidFill>
                <a:latin typeface="Times New Roman" pitchFamily="18" charset="0"/>
                <a:cs typeface="Times New Roman" pitchFamily="18" charset="0"/>
              </a:defRPr>
            </a:lvl1pPr>
          </a:lstStyle>
          <a:p>
            <a:r>
              <a:rPr lang="en-US" altLang="zh-CN" dirty="0"/>
              <a:t>Two  </a:t>
            </a:r>
            <a:endParaRPr lang="zh-CN" altLang="en-US" dirty="0"/>
          </a:p>
        </p:txBody>
      </p:sp>
      <p:sp>
        <p:nvSpPr>
          <p:cNvPr id="45" name="TextBox 44"/>
          <p:cNvSpPr txBox="1"/>
          <p:nvPr/>
        </p:nvSpPr>
        <p:spPr>
          <a:xfrm>
            <a:off x="1171480" y="3713956"/>
            <a:ext cx="1008112" cy="400110"/>
          </a:xfrm>
          <a:prstGeom prst="rect">
            <a:avLst/>
          </a:prstGeom>
          <a:noFill/>
        </p:spPr>
        <p:txBody>
          <a:bodyPr wrap="square" rtlCol="0">
            <a:spAutoFit/>
          </a:bodyPr>
          <a:lstStyle>
            <a:defPPr>
              <a:defRPr lang="zh-CN"/>
            </a:defPPr>
            <a:lvl1pPr>
              <a:defRPr sz="2000" b="1">
                <a:solidFill>
                  <a:schemeClr val="accent6">
                    <a:lumMod val="20000"/>
                    <a:lumOff val="80000"/>
                  </a:schemeClr>
                </a:solidFill>
                <a:latin typeface="Times New Roman" pitchFamily="18" charset="0"/>
                <a:cs typeface="Times New Roman" pitchFamily="18" charset="0"/>
              </a:defRPr>
            </a:lvl1pPr>
          </a:lstStyle>
          <a:p>
            <a:r>
              <a:rPr lang="en-US" altLang="zh-CN" dirty="0"/>
              <a:t>Four  </a:t>
            </a:r>
            <a:endParaRPr lang="zh-CN" altLang="en-US" dirty="0"/>
          </a:p>
        </p:txBody>
      </p:sp>
      <p:sp>
        <p:nvSpPr>
          <p:cNvPr id="46" name="TextBox 45"/>
          <p:cNvSpPr txBox="1"/>
          <p:nvPr/>
        </p:nvSpPr>
        <p:spPr>
          <a:xfrm>
            <a:off x="2591780" y="1012704"/>
            <a:ext cx="2016224" cy="367911"/>
          </a:xfrm>
          <a:prstGeom prst="rect">
            <a:avLst/>
          </a:prstGeom>
          <a:noFill/>
        </p:spPr>
        <p:txBody>
          <a:bodyPr wrap="square" rtlCol="0">
            <a:spAutoFit/>
          </a:bodyPr>
          <a:lstStyle/>
          <a:p>
            <a:r>
              <a:rPr lang="en-US" altLang="zh-CN" dirty="0" smtClean="0"/>
              <a:t>Introduction</a:t>
            </a:r>
            <a:endParaRPr lang="zh-CN" altLang="en-US" dirty="0"/>
          </a:p>
        </p:txBody>
      </p:sp>
      <p:sp>
        <p:nvSpPr>
          <p:cNvPr id="47" name="TextBox 46"/>
          <p:cNvSpPr txBox="1"/>
          <p:nvPr/>
        </p:nvSpPr>
        <p:spPr>
          <a:xfrm>
            <a:off x="2559224" y="1920103"/>
            <a:ext cx="3024336" cy="369332"/>
          </a:xfrm>
          <a:prstGeom prst="rect">
            <a:avLst/>
          </a:prstGeom>
          <a:noFill/>
        </p:spPr>
        <p:txBody>
          <a:bodyPr wrap="square" rtlCol="0">
            <a:spAutoFit/>
          </a:bodyPr>
          <a:lstStyle/>
          <a:p>
            <a:r>
              <a:rPr lang="en-US" altLang="zh-CN" dirty="0"/>
              <a:t>Research Methods </a:t>
            </a:r>
            <a:r>
              <a:rPr lang="en-US" altLang="zh-CN" dirty="0" smtClean="0"/>
              <a:t>and Steps</a:t>
            </a:r>
            <a:endParaRPr lang="zh-CN" altLang="en-US" dirty="0"/>
          </a:p>
        </p:txBody>
      </p:sp>
      <p:sp>
        <p:nvSpPr>
          <p:cNvPr id="48" name="TextBox 47"/>
          <p:cNvSpPr txBox="1"/>
          <p:nvPr/>
        </p:nvSpPr>
        <p:spPr>
          <a:xfrm>
            <a:off x="2559224" y="2887398"/>
            <a:ext cx="3031875" cy="369332"/>
          </a:xfrm>
          <a:prstGeom prst="rect">
            <a:avLst/>
          </a:prstGeom>
          <a:noFill/>
        </p:spPr>
        <p:txBody>
          <a:bodyPr wrap="square" rtlCol="0">
            <a:spAutoFit/>
          </a:bodyPr>
          <a:lstStyle/>
          <a:p>
            <a:r>
              <a:rPr lang="en-US" altLang="zh-CN" dirty="0"/>
              <a:t> Research Results and </a:t>
            </a:r>
            <a:r>
              <a:rPr lang="en-US" altLang="zh-CN" dirty="0" smtClean="0"/>
              <a:t>Analysis </a:t>
            </a:r>
            <a:endParaRPr lang="zh-CN" altLang="en-US" dirty="0"/>
          </a:p>
        </p:txBody>
      </p:sp>
      <p:sp>
        <p:nvSpPr>
          <p:cNvPr id="49" name="TextBox 48"/>
          <p:cNvSpPr txBox="1"/>
          <p:nvPr/>
        </p:nvSpPr>
        <p:spPr>
          <a:xfrm>
            <a:off x="2591780" y="3746155"/>
            <a:ext cx="2016224" cy="367911"/>
          </a:xfrm>
          <a:prstGeom prst="rect">
            <a:avLst/>
          </a:prstGeom>
          <a:noFill/>
        </p:spPr>
        <p:txBody>
          <a:bodyPr wrap="square" rtlCol="0">
            <a:spAutoFit/>
          </a:bodyPr>
          <a:lstStyle/>
          <a:p>
            <a:r>
              <a:rPr lang="en-US" altLang="zh-CN" dirty="0" smtClean="0"/>
              <a:t>Conclusion</a:t>
            </a:r>
            <a:endParaRPr lang="zh-CN" altLang="en-US" dirty="0"/>
          </a:p>
        </p:txBody>
      </p:sp>
      <p:cxnSp>
        <p:nvCxnSpPr>
          <p:cNvPr id="51" name="直接连接符 50"/>
          <p:cNvCxnSpPr/>
          <p:nvPr/>
        </p:nvCxnSpPr>
        <p:spPr>
          <a:xfrm flipV="1">
            <a:off x="1899099" y="2315783"/>
            <a:ext cx="3692000" cy="1"/>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943487" y="4162196"/>
            <a:ext cx="3692000" cy="1"/>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902446" y="1419621"/>
            <a:ext cx="3692000" cy="1"/>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96375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876256" y="-30821"/>
            <a:ext cx="2267744" cy="2386547"/>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hidden="1"/>
          <p:cNvCxnSpPr/>
          <p:nvPr/>
        </p:nvCxnSpPr>
        <p:spPr>
          <a:xfrm>
            <a:off x="3492313"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0" y="3178683"/>
            <a:ext cx="5650992"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hidden="1"/>
          <p:cNvPicPr>
            <a:picLocks noChangeAspect="1"/>
          </p:cNvPicPr>
          <p:nvPr/>
        </p:nvPicPr>
        <p:blipFill>
          <a:blip r:embed="rId3">
            <a:extLst>
              <a:ext uri="{BEBA8EAE-BF5A-486C-A8C5-ECC9F3942E4B}">
                <a14:imgProps xmlns:a14="http://schemas.microsoft.com/office/drawing/2010/main">
                  <a14:imgLayer r:embed="rId4">
                    <a14:imgEffect>
                      <a14:colorTemperature colorTemp="10500"/>
                    </a14:imgEffect>
                    <a14:imgEffect>
                      <a14:saturation sat="55000"/>
                    </a14:imgEffect>
                  </a14:imgLayer>
                </a14:imgProps>
              </a:ext>
              <a:ext uri="{28A0092B-C50C-407E-A947-70E740481C1C}">
                <a14:useLocalDpi xmlns:a14="http://schemas.microsoft.com/office/drawing/2010/main" val="0"/>
              </a:ext>
            </a:extLst>
          </a:blip>
          <a:stretch>
            <a:fillRect/>
          </a:stretch>
        </p:blipFill>
        <p:spPr>
          <a:xfrm rot="21434519" flipH="1">
            <a:off x="5111456" y="22415"/>
            <a:ext cx="4857143" cy="3276191"/>
          </a:xfrm>
          <a:prstGeom prst="rect">
            <a:avLst/>
          </a:prstGeom>
        </p:spPr>
      </p:pic>
      <p:sp>
        <p:nvSpPr>
          <p:cNvPr id="7" name="图文框 6"/>
          <p:cNvSpPr/>
          <p:nvPr/>
        </p:nvSpPr>
        <p:spPr>
          <a:xfrm>
            <a:off x="7044064" y="118336"/>
            <a:ext cx="1932127" cy="2088232"/>
          </a:xfrm>
          <a:prstGeom prst="frame">
            <a:avLst>
              <a:gd name="adj1" fmla="val 6242"/>
            </a:avLst>
          </a:prstGeom>
          <a:solidFill>
            <a:srgbClr val="D3C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20" name="矩形 19"/>
          <p:cNvSpPr/>
          <p:nvPr/>
        </p:nvSpPr>
        <p:spPr>
          <a:xfrm>
            <a:off x="1187624" y="218988"/>
            <a:ext cx="316835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331640" y="185858"/>
            <a:ext cx="3168352" cy="400110"/>
          </a:xfrm>
          <a:prstGeom prst="rect">
            <a:avLst/>
          </a:prstGeom>
          <a:noFill/>
        </p:spPr>
        <p:txBody>
          <a:bodyPr wrap="square" rtlCol="0">
            <a:spAutoFit/>
          </a:bodyPr>
          <a:lstStyle/>
          <a:p>
            <a:r>
              <a:rPr lang="en-US" altLang="zh-CN" sz="2000" dirty="0">
                <a:solidFill>
                  <a:schemeClr val="bg1"/>
                </a:solidFill>
              </a:rPr>
              <a:t>Michael </a:t>
            </a:r>
            <a:r>
              <a:rPr lang="en-US" altLang="zh-CN" sz="2000" dirty="0" smtClean="0">
                <a:solidFill>
                  <a:schemeClr val="bg1"/>
                </a:solidFill>
              </a:rPr>
              <a:t>Berry &amp; Liu </a:t>
            </a:r>
            <a:r>
              <a:rPr lang="en-US" altLang="zh-CN" sz="2000" dirty="0" err="1" smtClean="0">
                <a:solidFill>
                  <a:schemeClr val="bg1"/>
                </a:solidFill>
              </a:rPr>
              <a:t>Yukun</a:t>
            </a:r>
            <a:endParaRPr lang="en-US" altLang="zh-CN" sz="2000" dirty="0">
              <a:solidFill>
                <a:schemeClr val="bg1"/>
              </a:solidFill>
            </a:endParaRPr>
          </a:p>
        </p:txBody>
      </p:sp>
      <p:sp>
        <p:nvSpPr>
          <p:cNvPr id="18" name="TextBox 17"/>
          <p:cNvSpPr txBox="1"/>
          <p:nvPr/>
        </p:nvSpPr>
        <p:spPr>
          <a:xfrm>
            <a:off x="179512" y="699542"/>
            <a:ext cx="6624736" cy="1938992"/>
          </a:xfrm>
          <a:prstGeom prst="rect">
            <a:avLst/>
          </a:prstGeom>
          <a:noFill/>
        </p:spPr>
        <p:txBody>
          <a:bodyPr wrap="square" rtlCol="0">
            <a:spAutoFit/>
          </a:bodyPr>
          <a:lstStyle/>
          <a:p>
            <a:pPr>
              <a:lnSpc>
                <a:spcPct val="150000"/>
              </a:lnSpc>
            </a:pPr>
            <a:r>
              <a:rPr lang="en-US" altLang="zh-CN" sz="1600" dirty="0">
                <a:latin typeface="Times New Roman" pitchFamily="18" charset="0"/>
                <a:cs typeface="Times New Roman" pitchFamily="18" charset="0"/>
              </a:rPr>
              <a:t>     Jiang Ying (2022)  analyzes the translator behavior of Berry in his version To Live from the intra-translation and extra-translation aspects based on Zhou </a:t>
            </a:r>
            <a:r>
              <a:rPr lang="en-US" altLang="zh-CN" sz="1600" dirty="0" err="1">
                <a:latin typeface="Times New Roman" pitchFamily="18" charset="0"/>
                <a:cs typeface="Times New Roman" pitchFamily="18" charset="0"/>
              </a:rPr>
              <a:t>Lingshun's</a:t>
            </a:r>
            <a:r>
              <a:rPr lang="en-US" altLang="zh-CN" sz="1600" dirty="0">
                <a:latin typeface="Times New Roman" pitchFamily="18" charset="0"/>
                <a:cs typeface="Times New Roman" pitchFamily="18" charset="0"/>
              </a:rPr>
              <a:t> theory of Translator Behavior Criticism. </a:t>
            </a:r>
            <a:r>
              <a:rPr lang="en-US" altLang="zh-CN" sz="1600" dirty="0" smtClean="0">
                <a:latin typeface="Times New Roman" pitchFamily="18" charset="0"/>
                <a:cs typeface="Times New Roman" pitchFamily="18" charset="0"/>
              </a:rPr>
              <a:t>On that basis,  the author put forward that the </a:t>
            </a:r>
            <a:r>
              <a:rPr lang="en-US" altLang="zh-CN" sz="1600" dirty="0">
                <a:latin typeface="Times New Roman" pitchFamily="18" charset="0"/>
                <a:cs typeface="Times New Roman" pitchFamily="18" charset="0"/>
              </a:rPr>
              <a:t>translator should find a balance </a:t>
            </a:r>
            <a:r>
              <a:rPr lang="en-US" altLang="zh-CN" sz="1600" dirty="0" smtClean="0">
                <a:latin typeface="Times New Roman" pitchFamily="18" charset="0"/>
                <a:cs typeface="Times New Roman" pitchFamily="18" charset="0"/>
              </a:rPr>
              <a:t>between</a:t>
            </a:r>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being </a:t>
            </a:r>
            <a:r>
              <a:rPr lang="en-US" altLang="zh-CN" sz="1600" dirty="0">
                <a:latin typeface="Times New Roman" pitchFamily="18" charset="0"/>
                <a:cs typeface="Times New Roman" pitchFamily="18" charset="0"/>
              </a:rPr>
              <a:t>truth-seeking and utility-attaining</a:t>
            </a:r>
            <a:r>
              <a:rPr lang="en-US" altLang="zh-CN" sz="1600" dirty="0" smtClean="0"/>
              <a:t>.</a:t>
            </a:r>
            <a:endParaRPr lang="zh-CN" altLang="zh-CN" sz="1600" dirty="0"/>
          </a:p>
        </p:txBody>
      </p:sp>
      <p:pic>
        <p:nvPicPr>
          <p:cNvPr id="10241"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52897"/>
          <a:stretch/>
        </p:blipFill>
        <p:spPr bwMode="auto">
          <a:xfrm>
            <a:off x="7164289" y="246870"/>
            <a:ext cx="1653414" cy="18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0" y="2756953"/>
            <a:ext cx="2267744" cy="2386547"/>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图文框 16"/>
          <p:cNvSpPr/>
          <p:nvPr/>
        </p:nvSpPr>
        <p:spPr>
          <a:xfrm>
            <a:off x="179512" y="2906110"/>
            <a:ext cx="1932127" cy="2088232"/>
          </a:xfrm>
          <a:prstGeom prst="frame">
            <a:avLst>
              <a:gd name="adj1" fmla="val 6242"/>
            </a:avLst>
          </a:prstGeom>
          <a:solidFill>
            <a:srgbClr val="D3C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74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408" y="3068555"/>
            <a:ext cx="1663304" cy="176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39752" y="2952520"/>
            <a:ext cx="6768244" cy="1892249"/>
          </a:xfrm>
          <a:prstGeom prst="rect">
            <a:avLst/>
          </a:prstGeom>
          <a:noFill/>
        </p:spPr>
        <p:txBody>
          <a:bodyPr wrap="square" rtlCol="0">
            <a:spAutoFit/>
          </a:bodyPr>
          <a:lstStyle/>
          <a:p>
            <a:pPr>
              <a:lnSpc>
                <a:spcPct val="150000"/>
              </a:lnSpc>
            </a:pPr>
            <a:r>
              <a:rPr lang="en-US" altLang="zh-CN" sz="1600" dirty="0">
                <a:latin typeface="Times New Roman" pitchFamily="18" charset="0"/>
                <a:cs typeface="Times New Roman" pitchFamily="18" charset="0"/>
              </a:rPr>
              <a:t> From the sociology of Pierre Bourdieu</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combined the </a:t>
            </a:r>
            <a:r>
              <a:rPr lang="en-US" altLang="zh-CN" sz="1600" i="1" dirty="0">
                <a:latin typeface="Times New Roman" pitchFamily="18" charset="0"/>
                <a:cs typeface="Times New Roman" pitchFamily="18" charset="0"/>
              </a:rPr>
              <a:t>Three</a:t>
            </a:r>
            <a:r>
              <a:rPr lang="zh-CN" altLang="zh-CN" sz="1600" i="1" dirty="0">
                <a:latin typeface="Times New Roman" pitchFamily="18" charset="0"/>
                <a:cs typeface="Times New Roman" pitchFamily="18" charset="0"/>
              </a:rPr>
              <a:t>－</a:t>
            </a:r>
            <a:r>
              <a:rPr lang="en-US" altLang="zh-CN" sz="1600" i="1" dirty="0">
                <a:latin typeface="Times New Roman" pitchFamily="18" charset="0"/>
                <a:cs typeface="Times New Roman" pitchFamily="18" charset="0"/>
              </a:rPr>
              <a:t>Body Problem</a:t>
            </a:r>
            <a:r>
              <a:rPr lang="zh-CN" altLang="zh-CN" sz="1600" dirty="0">
                <a:latin typeface="Times New Roman" pitchFamily="18" charset="0"/>
                <a:cs typeface="Times New Roman" pitchFamily="18" charset="0"/>
              </a:rPr>
              <a:t>，</a:t>
            </a:r>
            <a:r>
              <a:rPr lang="en-US" altLang="zh-CN" sz="1600" dirty="0" err="1">
                <a:latin typeface="Times New Roman" pitchFamily="18" charset="0"/>
                <a:cs typeface="Times New Roman" pitchFamily="18" charset="0"/>
              </a:rPr>
              <a:t>Ren</a:t>
            </a:r>
            <a:r>
              <a:rPr lang="en-US" altLang="zh-CN" sz="1600" dirty="0">
                <a:latin typeface="Times New Roman" pitchFamily="18" charset="0"/>
                <a:cs typeface="Times New Roman" pitchFamily="18" charset="0"/>
              </a:rPr>
              <a:t> </a:t>
            </a:r>
            <a:r>
              <a:rPr lang="en-US" altLang="zh-CN" sz="1600" dirty="0" err="1">
                <a:latin typeface="Times New Roman" pitchFamily="18" charset="0"/>
                <a:cs typeface="Times New Roman" pitchFamily="18" charset="0"/>
              </a:rPr>
              <a:t>Jinglei</a:t>
            </a:r>
            <a:r>
              <a:rPr lang="en-US" altLang="zh-CN" sz="1600" dirty="0">
                <a:latin typeface="Times New Roman" pitchFamily="18" charset="0"/>
                <a:cs typeface="Times New Roman" pitchFamily="18" charset="0"/>
              </a:rPr>
              <a:t> (2020) </a:t>
            </a:r>
            <a:r>
              <a:rPr lang="en-US" altLang="zh-CN" sz="1600" dirty="0" smtClean="0">
                <a:latin typeface="Times New Roman" pitchFamily="18" charset="0"/>
                <a:cs typeface="Times New Roman" pitchFamily="18" charset="0"/>
              </a:rPr>
              <a:t>summarizes </a:t>
            </a:r>
            <a:r>
              <a:rPr lang="en-US" altLang="zh-CN" sz="1600" dirty="0">
                <a:latin typeface="Times New Roman" pitchFamily="18" charset="0"/>
                <a:cs typeface="Times New Roman" pitchFamily="18" charset="0"/>
              </a:rPr>
              <a:t>Liu </a:t>
            </a:r>
            <a:r>
              <a:rPr lang="en-US" altLang="zh-CN" sz="1600" dirty="0" err="1">
                <a:latin typeface="Times New Roman" pitchFamily="18" charset="0"/>
                <a:cs typeface="Times New Roman" pitchFamily="18" charset="0"/>
              </a:rPr>
              <a:t>Yukun’s</a:t>
            </a:r>
            <a:r>
              <a:rPr lang="en-US" altLang="zh-CN" sz="1600" dirty="0">
                <a:latin typeface="Times New Roman" pitchFamily="18" charset="0"/>
                <a:cs typeface="Times New Roman" pitchFamily="18" charset="0"/>
              </a:rPr>
              <a:t> life track</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digs out his translator habitus in society</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and then analyzes the role of his habitus in translation, thus mining a number of reasons that make the work popular in western world. Therefore</a:t>
            </a:r>
            <a:r>
              <a:rPr lang="zh-CN" altLang="zh-CN"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it can provide some inspirations for translators</a:t>
            </a:r>
            <a:r>
              <a:rPr lang="zh-CN" altLang="zh-CN" sz="1600" dirty="0" smtClean="0">
                <a:latin typeface="Times New Roman" pitchFamily="18" charset="0"/>
                <a:cs typeface="Times New Roman" pitchFamily="18" charset="0"/>
              </a:rPr>
              <a:t>．</a:t>
            </a:r>
            <a:endParaRPr lang="zh-CN" altLang="zh-CN" sz="1600" dirty="0">
              <a:latin typeface="Times New Roman" pitchFamily="18" charset="0"/>
              <a:cs typeface="Times New Roman" pitchFamily="18" charset="0"/>
            </a:endParaRPr>
          </a:p>
        </p:txBody>
      </p:sp>
    </p:spTree>
    <p:extLst>
      <p:ext uri="{BB962C8B-B14F-4D97-AF65-F5344CB8AC3E}">
        <p14:creationId xmlns:p14="http://schemas.microsoft.com/office/powerpoint/2010/main" val="1621219321"/>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7"/>
            <a:ext cx="6912768" cy="646331"/>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6984776" cy="646331"/>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Classification : Translation and Dissemination Studies</a:t>
            </a:r>
          </a:p>
        </p:txBody>
      </p:sp>
      <p:sp>
        <p:nvSpPr>
          <p:cNvPr id="3" name="矩形 2"/>
          <p:cNvSpPr/>
          <p:nvPr/>
        </p:nvSpPr>
        <p:spPr>
          <a:xfrm>
            <a:off x="467544" y="964055"/>
            <a:ext cx="8676456" cy="1200329"/>
          </a:xfrm>
          <a:prstGeom prst="rect">
            <a:avLst/>
          </a:prstGeom>
        </p:spPr>
        <p:txBody>
          <a:bodyPr wrap="square">
            <a:spAutoFit/>
          </a:bodyPr>
          <a:lstStyle/>
          <a:p>
            <a:pPr>
              <a:lnSpc>
                <a:spcPct val="150000"/>
              </a:lnSpc>
            </a:pPr>
            <a:r>
              <a:rPr lang="en-US" altLang="zh-CN" sz="1600" dirty="0" smtClean="0">
                <a:latin typeface="Times New Roman" pitchFamily="18" charset="0"/>
                <a:cs typeface="Times New Roman" pitchFamily="18" charset="0"/>
              </a:rPr>
              <a:t>      One </a:t>
            </a:r>
            <a:r>
              <a:rPr lang="en-US" altLang="zh-CN" sz="1600" dirty="0">
                <a:latin typeface="Times New Roman" pitchFamily="18" charset="0"/>
                <a:cs typeface="Times New Roman" pitchFamily="18" charset="0"/>
              </a:rPr>
              <a:t>of the important purposes of the foreign translation of Chinese works is to tell Chinese stories and spread Chinese culture. Translation is no longer an independent branch, but must intersect with various disciplines and borrow from each other before the translated works can successfully go out. </a:t>
            </a:r>
            <a:endParaRPr lang="zh-CN" altLang="en-US" sz="1600" dirty="0">
              <a:latin typeface="Times New Roman" pitchFamily="18" charset="0"/>
              <a:cs typeface="Times New Roman" pitchFamily="18" charset="0"/>
            </a:endParaRPr>
          </a:p>
        </p:txBody>
      </p:sp>
      <p:sp>
        <p:nvSpPr>
          <p:cNvPr id="4" name="矩形 3"/>
          <p:cNvSpPr/>
          <p:nvPr/>
        </p:nvSpPr>
        <p:spPr>
          <a:xfrm>
            <a:off x="467544" y="2486117"/>
            <a:ext cx="7920880" cy="1938992"/>
          </a:xfrm>
          <a:prstGeom prst="rect">
            <a:avLst/>
          </a:prstGeom>
        </p:spPr>
        <p:txBody>
          <a:bodyPr wrap="square">
            <a:spAutoFit/>
          </a:bodyPr>
          <a:lstStyle/>
          <a:p>
            <a:pPr marL="285750" indent="-285750">
              <a:lnSpc>
                <a:spcPct val="150000"/>
              </a:lnSpc>
              <a:buFont typeface="Wingdings" pitchFamily="2" charset="2"/>
              <a:buChar char="Ø"/>
            </a:pPr>
            <a:r>
              <a:rPr lang="en-US" altLang="zh-CN" sz="1600" dirty="0" err="1">
                <a:latin typeface="Times New Roman" pitchFamily="18" charset="0"/>
                <a:cs typeface="Times New Roman" pitchFamily="18" charset="0"/>
              </a:rPr>
              <a:t>Jia</a:t>
            </a:r>
            <a:r>
              <a:rPr lang="en-US" altLang="zh-CN" sz="1600" dirty="0">
                <a:latin typeface="Times New Roman" pitchFamily="18" charset="0"/>
                <a:cs typeface="Times New Roman" pitchFamily="18" charset="0"/>
              </a:rPr>
              <a:t> </a:t>
            </a:r>
            <a:r>
              <a:rPr lang="en-US" altLang="zh-CN" sz="1600" dirty="0" err="1">
                <a:latin typeface="Times New Roman" pitchFamily="18" charset="0"/>
                <a:cs typeface="Times New Roman" pitchFamily="18" charset="0"/>
              </a:rPr>
              <a:t>Ya</a:t>
            </a:r>
            <a:r>
              <a:rPr lang="en-US" altLang="zh-CN" sz="1600" dirty="0">
                <a:latin typeface="Times New Roman" pitchFamily="18" charset="0"/>
                <a:cs typeface="Times New Roman" pitchFamily="18" charset="0"/>
              </a:rPr>
              <a:t> (2021) studies the </a:t>
            </a:r>
            <a:r>
              <a:rPr lang="en-US" altLang="zh-CN" sz="1600" u="sng" dirty="0">
                <a:solidFill>
                  <a:schemeClr val="accent1"/>
                </a:solidFill>
                <a:latin typeface="Times New Roman" pitchFamily="18" charset="0"/>
                <a:cs typeface="Times New Roman" pitchFamily="18" charset="0"/>
              </a:rPr>
              <a:t>spread of Mo Yan's novels in Mongolia</a:t>
            </a:r>
            <a:r>
              <a:rPr lang="en-US" altLang="zh-CN" sz="1600" dirty="0">
                <a:latin typeface="Times New Roman" pitchFamily="18" charset="0"/>
                <a:cs typeface="Times New Roman" pitchFamily="18" charset="0"/>
              </a:rPr>
              <a:t>. She pointed out that the frequent literary exchanges and cooperation between China and Mongolia, the translator's full combination of Mongolian culture and the writer's own international vision promoted the successful translation and dissemination of Mo Yan's novels in Mongolia. And she sorts out the spread path of Mo Yan's novels in </a:t>
            </a:r>
            <a:r>
              <a:rPr lang="en-US" altLang="zh-CN" sz="1600" dirty="0" smtClean="0">
                <a:latin typeface="Times New Roman" pitchFamily="18" charset="0"/>
                <a:cs typeface="Times New Roman" pitchFamily="18" charset="0"/>
              </a:rPr>
              <a:t>Mongolia.</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820777365"/>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7"/>
            <a:ext cx="6912768" cy="646331"/>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6984776" cy="646331"/>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Analysis—Thematic Classification : Translation and Dissemination Studies</a:t>
            </a:r>
          </a:p>
        </p:txBody>
      </p:sp>
      <p:sp>
        <p:nvSpPr>
          <p:cNvPr id="5" name="矩形 4"/>
          <p:cNvSpPr/>
          <p:nvPr/>
        </p:nvSpPr>
        <p:spPr>
          <a:xfrm>
            <a:off x="240110" y="1022414"/>
            <a:ext cx="8663779" cy="1220847"/>
          </a:xfrm>
          <a:prstGeom prst="rect">
            <a:avLst/>
          </a:prstGeom>
        </p:spPr>
        <p:txBody>
          <a:bodyPr wrap="square">
            <a:spAutoFit/>
          </a:bodyPr>
          <a:lstStyle/>
          <a:p>
            <a:pPr marL="285750" indent="-285750">
              <a:lnSpc>
                <a:spcPts val="2200"/>
              </a:lnSpc>
              <a:buFont typeface="Wingdings" pitchFamily="2" charset="2"/>
              <a:buChar char="Ø"/>
            </a:pPr>
            <a:r>
              <a:rPr lang="en-US" altLang="zh-CN" sz="1600" dirty="0">
                <a:latin typeface="Times New Roman" pitchFamily="18" charset="0"/>
                <a:cs typeface="Times New Roman" pitchFamily="18" charset="0"/>
              </a:rPr>
              <a:t>Li </a:t>
            </a:r>
            <a:r>
              <a:rPr lang="en-US" altLang="zh-CN" sz="1600" dirty="0" err="1">
                <a:latin typeface="Times New Roman" pitchFamily="18" charset="0"/>
                <a:cs typeface="Times New Roman" pitchFamily="18" charset="0"/>
              </a:rPr>
              <a:t>Hanji</a:t>
            </a:r>
            <a:r>
              <a:rPr lang="en-US" altLang="zh-CN" sz="1600" dirty="0">
                <a:latin typeface="Times New Roman" pitchFamily="18" charset="0"/>
                <a:cs typeface="Times New Roman" pitchFamily="18" charset="0"/>
              </a:rPr>
              <a:t> (2014) combed the basic information of Yu </a:t>
            </a:r>
            <a:r>
              <a:rPr lang="en-US" altLang="zh-CN" sz="1600" dirty="0" err="1">
                <a:latin typeface="Times New Roman" pitchFamily="18" charset="0"/>
                <a:cs typeface="Times New Roman" pitchFamily="18" charset="0"/>
              </a:rPr>
              <a:t>Hua's</a:t>
            </a:r>
            <a:r>
              <a:rPr lang="en-US" altLang="zh-CN" sz="1600" dirty="0">
                <a:latin typeface="Times New Roman" pitchFamily="18" charset="0"/>
                <a:cs typeface="Times New Roman" pitchFamily="18" charset="0"/>
              </a:rPr>
              <a:t> works and their English </a:t>
            </a:r>
            <a:r>
              <a:rPr lang="en-US" altLang="zh-CN" sz="1600" u="sng" dirty="0">
                <a:solidFill>
                  <a:schemeClr val="accent1"/>
                </a:solidFill>
                <a:latin typeface="Times New Roman" pitchFamily="18" charset="0"/>
                <a:cs typeface="Times New Roman" pitchFamily="18" charset="0"/>
              </a:rPr>
              <a:t>translatio</a:t>
            </a:r>
            <a:r>
              <a:rPr lang="en-US" altLang="zh-CN" sz="1600" u="sng" dirty="0">
                <a:latin typeface="Times New Roman" pitchFamily="18" charset="0"/>
                <a:cs typeface="Times New Roman" pitchFamily="18" charset="0"/>
              </a:rPr>
              <a:t>n</a:t>
            </a:r>
            <a:r>
              <a:rPr lang="en-US" altLang="zh-CN" sz="1600" dirty="0">
                <a:latin typeface="Times New Roman" pitchFamily="18" charset="0"/>
                <a:cs typeface="Times New Roman" pitchFamily="18" charset="0"/>
              </a:rPr>
              <a:t>s, and combined with his </a:t>
            </a:r>
            <a:r>
              <a:rPr lang="en-US" altLang="zh-CN" sz="1600" u="sng" dirty="0">
                <a:solidFill>
                  <a:schemeClr val="accent1"/>
                </a:solidFill>
                <a:latin typeface="Times New Roman" pitchFamily="18" charset="0"/>
                <a:cs typeface="Times New Roman" pitchFamily="18" charset="0"/>
              </a:rPr>
              <a:t>sales data </a:t>
            </a:r>
            <a:r>
              <a:rPr lang="en-US" altLang="zh-CN" sz="1600" dirty="0">
                <a:latin typeface="Times New Roman" pitchFamily="18" charset="0"/>
                <a:cs typeface="Times New Roman" pitchFamily="18" charset="0"/>
              </a:rPr>
              <a:t>on Amazon's North American website, expounded in detail the reasons for the popularity of his works from the aspects of translator, translation language, theme and so on. it is intended to provide reference for the foreign translation of Chinese literature in the future. </a:t>
            </a:r>
            <a:endParaRPr lang="zh-CN" altLang="en-US" sz="1600" dirty="0">
              <a:latin typeface="Times New Roman" pitchFamily="18" charset="0"/>
              <a:cs typeface="Times New Roman" pitchFamily="18" charset="0"/>
            </a:endParaRPr>
          </a:p>
        </p:txBody>
      </p:sp>
      <p:sp>
        <p:nvSpPr>
          <p:cNvPr id="6" name="矩形 5"/>
          <p:cNvSpPr/>
          <p:nvPr/>
        </p:nvSpPr>
        <p:spPr>
          <a:xfrm>
            <a:off x="196077" y="2552700"/>
            <a:ext cx="8751845" cy="2067233"/>
          </a:xfrm>
          <a:prstGeom prst="rect">
            <a:avLst/>
          </a:prstGeom>
        </p:spPr>
        <p:txBody>
          <a:bodyPr wrap="square">
            <a:spAutoFit/>
          </a:bodyPr>
          <a:lstStyle/>
          <a:p>
            <a:pPr marL="285750" indent="-285750">
              <a:lnSpc>
                <a:spcPts val="2200"/>
              </a:lnSpc>
              <a:buFont typeface="Wingdings" pitchFamily="2" charset="2"/>
              <a:buChar char="Ø"/>
            </a:pPr>
            <a:r>
              <a:rPr lang="en-US" altLang="zh-CN" sz="1600" dirty="0" smtClean="0">
                <a:latin typeface="Times New Roman" pitchFamily="18" charset="0"/>
                <a:cs typeface="Times New Roman" pitchFamily="18" charset="0"/>
              </a:rPr>
              <a:t>Zhang </a:t>
            </a:r>
            <a:r>
              <a:rPr lang="en-US" altLang="zh-CN" sz="1600" dirty="0" err="1">
                <a:latin typeface="Times New Roman" pitchFamily="18" charset="0"/>
                <a:cs typeface="Times New Roman" pitchFamily="18" charset="0"/>
              </a:rPr>
              <a:t>Wenhui</a:t>
            </a:r>
            <a:r>
              <a:rPr lang="en-US" altLang="zh-CN" sz="1600" dirty="0">
                <a:latin typeface="Times New Roman" pitchFamily="18" charset="0"/>
                <a:cs typeface="Times New Roman" pitchFamily="18" charset="0"/>
              </a:rPr>
              <a:t> (2021</a:t>
            </a:r>
            <a:r>
              <a:rPr lang="en-US" altLang="zh-CN" sz="1600" dirty="0" smtClean="0">
                <a:latin typeface="Times New Roman" pitchFamily="18" charset="0"/>
                <a:cs typeface="Times New Roman" pitchFamily="18" charset="0"/>
              </a:rPr>
              <a:t>) analyzed </a:t>
            </a:r>
            <a:r>
              <a:rPr lang="en-US" altLang="zh-CN" sz="1600" dirty="0">
                <a:latin typeface="Times New Roman" pitchFamily="18" charset="0"/>
                <a:cs typeface="Times New Roman" pitchFamily="18" charset="0"/>
              </a:rPr>
              <a:t>the Japanese translation of  </a:t>
            </a:r>
            <a:r>
              <a:rPr lang="en-US" altLang="zh-CN" sz="1600" i="1" dirty="0" smtClean="0">
                <a:latin typeface="Times New Roman" pitchFamily="18" charset="0"/>
                <a:cs typeface="Times New Roman" pitchFamily="18" charset="0"/>
              </a:rPr>
              <a:t>Three-body Problem</a:t>
            </a:r>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and concluded: </a:t>
            </a:r>
          </a:p>
          <a:p>
            <a:pPr>
              <a:lnSpc>
                <a:spcPts val="2200"/>
              </a:lnSpc>
            </a:pPr>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  In </a:t>
            </a:r>
            <a:r>
              <a:rPr lang="en-US" altLang="zh-CN" sz="1600" dirty="0">
                <a:latin typeface="Times New Roman" pitchFamily="18" charset="0"/>
                <a:cs typeface="Times New Roman" pitchFamily="18" charset="0"/>
              </a:rPr>
              <a:t>terms of </a:t>
            </a:r>
            <a:r>
              <a:rPr lang="en-US" altLang="zh-CN" sz="1600" u="sng" dirty="0">
                <a:solidFill>
                  <a:schemeClr val="accent1"/>
                </a:solidFill>
                <a:latin typeface="Times New Roman" pitchFamily="18" charset="0"/>
                <a:cs typeface="Times New Roman" pitchFamily="18" charset="0"/>
              </a:rPr>
              <a:t>translation</a:t>
            </a:r>
            <a:r>
              <a:rPr lang="en-US" altLang="zh-CN" sz="1600" dirty="0">
                <a:latin typeface="Times New Roman" pitchFamily="18" charset="0"/>
                <a:cs typeface="Times New Roman" pitchFamily="18" charset="0"/>
              </a:rPr>
              <a:t>, it is necessary to </a:t>
            </a:r>
            <a:r>
              <a:rPr lang="en-US" altLang="zh-CN" sz="1600" u="sng" dirty="0">
                <a:solidFill>
                  <a:schemeClr val="accent1"/>
                </a:solidFill>
                <a:latin typeface="Times New Roman" pitchFamily="18" charset="0"/>
                <a:cs typeface="Times New Roman" pitchFamily="18" charset="0"/>
              </a:rPr>
              <a:t>adapt to the reading habits of the target country</a:t>
            </a:r>
            <a:r>
              <a:rPr lang="en-US" altLang="zh-CN" sz="1600" dirty="0">
                <a:latin typeface="Times New Roman" pitchFamily="18" charset="0"/>
                <a:cs typeface="Times New Roman" pitchFamily="18" charset="0"/>
              </a:rPr>
              <a:t>, use wording close to the culture of the target country, and adapt the original text to free translation appropriately so that the target country readers can receive cultural input without </a:t>
            </a:r>
            <a:r>
              <a:rPr lang="en-US" altLang="zh-CN" sz="1600" dirty="0" smtClean="0">
                <a:latin typeface="Times New Roman" pitchFamily="18" charset="0"/>
                <a:cs typeface="Times New Roman" pitchFamily="18" charset="0"/>
              </a:rPr>
              <a:t>barrier. </a:t>
            </a:r>
          </a:p>
          <a:p>
            <a:pPr>
              <a:lnSpc>
                <a:spcPts val="2200"/>
              </a:lnSpc>
            </a:pPr>
            <a:r>
              <a:rPr lang="en-US" altLang="zh-CN" sz="1600" dirty="0" smtClean="0">
                <a:latin typeface="Times New Roman" pitchFamily="18" charset="0"/>
                <a:cs typeface="Times New Roman" pitchFamily="18" charset="0"/>
              </a:rPr>
              <a:t>      Second,</a:t>
            </a:r>
            <a:r>
              <a:rPr lang="en-US" altLang="zh-CN" sz="1600" dirty="0">
                <a:latin typeface="Times New Roman" pitchFamily="18" charset="0"/>
                <a:cs typeface="Times New Roman" pitchFamily="18" charset="0"/>
              </a:rPr>
              <a:t> </a:t>
            </a:r>
            <a:r>
              <a:rPr lang="en-US" altLang="zh-CN" sz="1600" dirty="0">
                <a:latin typeface="Times New Roman" pitchFamily="18" charset="0"/>
                <a:cs typeface="Times New Roman" pitchFamily="18" charset="0"/>
              </a:rPr>
              <a:t>the selection of </a:t>
            </a:r>
            <a:r>
              <a:rPr lang="en-US" altLang="zh-CN" sz="1600" u="sng" dirty="0">
                <a:solidFill>
                  <a:schemeClr val="accent1"/>
                </a:solidFill>
                <a:latin typeface="Times New Roman" pitchFamily="18" charset="0"/>
                <a:cs typeface="Times New Roman" pitchFamily="18" charset="0"/>
              </a:rPr>
              <a:t>overseas publishers </a:t>
            </a:r>
            <a:r>
              <a:rPr lang="en-US" altLang="zh-CN" sz="1600" dirty="0">
                <a:latin typeface="Times New Roman" pitchFamily="18" charset="0"/>
                <a:cs typeface="Times New Roman" pitchFamily="18" charset="0"/>
              </a:rPr>
              <a:t>and the publicity of traditional and emerging </a:t>
            </a:r>
            <a:r>
              <a:rPr lang="en-US" altLang="zh-CN" sz="1600" u="sng" dirty="0">
                <a:solidFill>
                  <a:schemeClr val="accent1"/>
                </a:solidFill>
                <a:latin typeface="Times New Roman" pitchFamily="18" charset="0"/>
                <a:cs typeface="Times New Roman" pitchFamily="18" charset="0"/>
              </a:rPr>
              <a:t>media</a:t>
            </a:r>
            <a:r>
              <a:rPr lang="en-US" altLang="zh-CN" sz="1600" dirty="0">
                <a:latin typeface="Times New Roman" pitchFamily="18" charset="0"/>
                <a:cs typeface="Times New Roman" pitchFamily="18" charset="0"/>
              </a:rPr>
              <a:t>, such as social networks, can effectively enhance the promotion effect of Chinese culture going out, and the works can also be accepted by more overseas audiences.</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136725341"/>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文框 26"/>
          <p:cNvSpPr/>
          <p:nvPr/>
        </p:nvSpPr>
        <p:spPr>
          <a:xfrm>
            <a:off x="2412314" y="-740618"/>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960000" y="3712107"/>
            <a:ext cx="1200329" cy="1019883"/>
          </a:xfrm>
          <a:prstGeom prst="rect">
            <a:avLst/>
          </a:prstGeom>
          <a:noFill/>
        </p:spPr>
        <p:txBody>
          <a:bodyPr vert="eaVert" wrap="square" rtlCol="0">
            <a:spAutoFit/>
          </a:bodyPr>
          <a:lstStyle/>
          <a:p>
            <a:r>
              <a:rPr lang="zh-CN" altLang="en-US" sz="6600" dirty="0" smtClean="0">
                <a:solidFill>
                  <a:srgbClr val="D3CDB7"/>
                </a:solidFill>
                <a:latin typeface="宋体" panose="02010600030101010101" pitchFamily="2" charset="-122"/>
                <a:ea typeface="宋体" panose="02010600030101010101" pitchFamily="2" charset="-122"/>
              </a:rPr>
              <a:t>肆</a:t>
            </a:r>
            <a:endParaRPr lang="zh-CN" altLang="en-US" sz="6600" dirty="0">
              <a:solidFill>
                <a:srgbClr val="D3CDB7"/>
              </a:solidFill>
              <a:latin typeface="宋体" panose="02010600030101010101" pitchFamily="2" charset="-122"/>
              <a:ea typeface="宋体" panose="02010600030101010101" pitchFamily="2" charset="-122"/>
            </a:endParaRP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138040" y="945810"/>
            <a:ext cx="2868055" cy="646331"/>
          </a:xfrm>
          <a:prstGeom prst="rect">
            <a:avLst/>
          </a:prstGeom>
          <a:noFill/>
        </p:spPr>
        <p:txBody>
          <a:bodyPr wrap="square" rtlCol="0">
            <a:spAutoFit/>
          </a:bodyPr>
          <a:lstStyle/>
          <a:p>
            <a:pPr algn="ctr"/>
            <a:r>
              <a:rPr lang="en-US" altLang="zh-CN" sz="3600" b="1" dirty="0" smtClean="0">
                <a:solidFill>
                  <a:schemeClr val="tx2">
                    <a:lumMod val="75000"/>
                  </a:schemeClr>
                </a:solidFill>
                <a:latin typeface="Times New Roman" pitchFamily="18" charset="0"/>
                <a:cs typeface="Times New Roman" pitchFamily="18" charset="0"/>
              </a:rPr>
              <a:t>Conclusion</a:t>
            </a:r>
            <a:endParaRPr lang="zh-CN" altLang="en-US" sz="3600" b="1" dirty="0">
              <a:solidFill>
                <a:schemeClr val="tx2">
                  <a:lumMod val="75000"/>
                </a:schemeClr>
              </a:solidFill>
              <a:latin typeface="Times New Roman" pitchFamily="18" charset="0"/>
              <a:cs typeface="Times New Roman" pitchFamily="18" charset="0"/>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353843"/>
            <a:ext cx="2664296" cy="1824088"/>
          </a:xfrm>
          <a:prstGeom prst="rect">
            <a:avLst/>
          </a:prstGeom>
        </p:spPr>
      </p:pic>
    </p:spTree>
    <p:extLst>
      <p:ext uri="{BB962C8B-B14F-4D97-AF65-F5344CB8AC3E}">
        <p14:creationId xmlns:p14="http://schemas.microsoft.com/office/powerpoint/2010/main" val="383367661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172819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1449153" cy="369332"/>
          </a:xfrm>
          <a:prstGeom prst="rect">
            <a:avLst/>
          </a:prstGeom>
          <a:noFill/>
          <a:ln>
            <a:noFill/>
          </a:ln>
        </p:spPr>
        <p:txBody>
          <a:bodyPr wrap="square" rtlCol="0">
            <a:spAutoFit/>
          </a:bodyPr>
          <a:lstStyle/>
          <a:p>
            <a:pPr algn="ctr"/>
            <a:r>
              <a:rPr lang="en-US" altLang="zh-CN" b="1" dirty="0">
                <a:solidFill>
                  <a:schemeClr val="bg1"/>
                </a:solidFill>
              </a:rPr>
              <a:t>Conclusion</a:t>
            </a:r>
          </a:p>
        </p:txBody>
      </p:sp>
      <p:sp>
        <p:nvSpPr>
          <p:cNvPr id="3" name="矩形 2"/>
          <p:cNvSpPr/>
          <p:nvPr/>
        </p:nvSpPr>
        <p:spPr>
          <a:xfrm>
            <a:off x="26622" y="987574"/>
            <a:ext cx="9216380" cy="3416320"/>
          </a:xfrm>
          <a:prstGeom prst="rect">
            <a:avLst/>
          </a:prstGeom>
        </p:spPr>
        <p:txBody>
          <a:bodyPr wrap="square">
            <a:spAutoFit/>
          </a:bodyPr>
          <a:lstStyle/>
          <a:p>
            <a:pPr>
              <a:lnSpc>
                <a:spcPct val="150000"/>
              </a:lnSpc>
            </a:pPr>
            <a:r>
              <a:rPr lang="en-US" altLang="zh-CN" sz="1600" b="1" dirty="0" smtClean="0"/>
              <a:t>      First</a:t>
            </a:r>
            <a:r>
              <a:rPr lang="en-US" altLang="zh-CN" sz="1600" dirty="0"/>
              <a:t>, </a:t>
            </a:r>
            <a:r>
              <a:rPr lang="en-US" altLang="zh-CN" sz="1600" u="sng" dirty="0"/>
              <a:t>the research perspective is becoming more and more diversified. </a:t>
            </a:r>
            <a:r>
              <a:rPr lang="en-US" altLang="zh-CN" sz="1600" dirty="0"/>
              <a:t>The study of English translation of classical books involves multi-disciplinary fields and is interdisciplinary in nature. the current relevant research has been extended to the fields of literature, culture, sociology, communication and so on. </a:t>
            </a:r>
            <a:endParaRPr lang="zh-CN" altLang="zh-CN" sz="1600" dirty="0"/>
          </a:p>
          <a:p>
            <a:pPr>
              <a:lnSpc>
                <a:spcPct val="150000"/>
              </a:lnSpc>
            </a:pPr>
            <a:r>
              <a:rPr lang="en-US" altLang="zh-CN" sz="1600" b="1" dirty="0" smtClean="0"/>
              <a:t>      Second</a:t>
            </a:r>
            <a:r>
              <a:rPr lang="en-US" altLang="zh-CN" sz="1600" dirty="0"/>
              <a:t>, </a:t>
            </a:r>
            <a:r>
              <a:rPr lang="en-US" altLang="zh-CN" sz="1600" u="sng" dirty="0"/>
              <a:t>the richness and refinement of the research content.</a:t>
            </a:r>
            <a:r>
              <a:rPr lang="en-US" altLang="zh-CN" sz="1600" dirty="0"/>
              <a:t> At present, the study of English translation of classical books in China involves many topics, such </a:t>
            </a:r>
            <a:r>
              <a:rPr lang="en-US" altLang="zh-CN" sz="1600" u="sng" dirty="0"/>
              <a:t>as translator's subjectivity, translation comparison, translation strategies, theoretical system construction, talent training and so on</a:t>
            </a:r>
            <a:r>
              <a:rPr lang="en-US" altLang="zh-CN" sz="1600" dirty="0"/>
              <a:t>. At the same time, the relevant research has gradually gone deep </a:t>
            </a:r>
            <a:r>
              <a:rPr lang="en-US" altLang="zh-CN" sz="1600" u="sng" dirty="0"/>
              <a:t>from the macro level to the micro level</a:t>
            </a:r>
            <a:r>
              <a:rPr lang="en-US" altLang="zh-CN" sz="1600" dirty="0"/>
              <a:t>, paying attention not only to the translation strategies and cultural images of the translation, but also to the more micro issues </a:t>
            </a:r>
            <a:r>
              <a:rPr lang="en-US" altLang="zh-CN" sz="1600" dirty="0" smtClean="0"/>
              <a:t>such</a:t>
            </a:r>
          </a:p>
          <a:p>
            <a:pPr>
              <a:lnSpc>
                <a:spcPct val="150000"/>
              </a:lnSpc>
            </a:pPr>
            <a:r>
              <a:rPr lang="en-US" altLang="zh-CN" sz="1600" dirty="0" smtClean="0"/>
              <a:t> </a:t>
            </a:r>
            <a:r>
              <a:rPr lang="en-US" altLang="zh-CN" sz="1600" dirty="0"/>
              <a:t>as metaphor, cohesive devices and English translation of address terms. </a:t>
            </a:r>
            <a:endParaRPr lang="zh-CN" altLang="zh-CN" sz="1600" dirty="0"/>
          </a:p>
        </p:txBody>
      </p:sp>
    </p:spTree>
    <p:extLst>
      <p:ext uri="{BB962C8B-B14F-4D97-AF65-F5344CB8AC3E}">
        <p14:creationId xmlns:p14="http://schemas.microsoft.com/office/powerpoint/2010/main" val="391198962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172819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1449153" cy="369332"/>
          </a:xfrm>
          <a:prstGeom prst="rect">
            <a:avLst/>
          </a:prstGeom>
          <a:noFill/>
          <a:ln>
            <a:noFill/>
          </a:ln>
        </p:spPr>
        <p:txBody>
          <a:bodyPr wrap="square" rtlCol="0">
            <a:spAutoFit/>
          </a:bodyPr>
          <a:lstStyle/>
          <a:p>
            <a:pPr algn="ctr"/>
            <a:r>
              <a:rPr lang="en-US" altLang="zh-CN" b="1" dirty="0">
                <a:solidFill>
                  <a:schemeClr val="bg1"/>
                </a:solidFill>
              </a:rPr>
              <a:t>Conclusion</a:t>
            </a:r>
          </a:p>
        </p:txBody>
      </p:sp>
      <p:sp>
        <p:nvSpPr>
          <p:cNvPr id="4" name="矩形 3"/>
          <p:cNvSpPr/>
          <p:nvPr/>
        </p:nvSpPr>
        <p:spPr>
          <a:xfrm>
            <a:off x="643067" y="1275606"/>
            <a:ext cx="7560840" cy="2169825"/>
          </a:xfrm>
          <a:prstGeom prst="rect">
            <a:avLst/>
          </a:prstGeom>
        </p:spPr>
        <p:txBody>
          <a:bodyPr wrap="square">
            <a:spAutoFit/>
          </a:bodyPr>
          <a:lstStyle/>
          <a:p>
            <a:pPr>
              <a:lnSpc>
                <a:spcPct val="150000"/>
              </a:lnSpc>
            </a:pPr>
            <a:r>
              <a:rPr lang="en-US" altLang="zh-CN" dirty="0" smtClean="0"/>
              <a:t>      At </a:t>
            </a:r>
            <a:r>
              <a:rPr lang="en-US" altLang="zh-CN" dirty="0"/>
              <a:t>the same time, we should also be soberly aware that there are still many </a:t>
            </a:r>
            <a:r>
              <a:rPr lang="en-US" altLang="zh-CN" b="1" dirty="0"/>
              <a:t>shortcomings</a:t>
            </a:r>
            <a:r>
              <a:rPr lang="en-US" altLang="zh-CN" dirty="0"/>
              <a:t> in the existing research, and the academic circles and relevant departments should pay more attention to the study of English translation of classical books so that it can better serve the construction of translation discipline and the cultural exchange between China and the West.</a:t>
            </a:r>
            <a:endParaRPr lang="zh-CN" altLang="zh-CN" dirty="0"/>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2434">
            <a:off x="255086" y="3254787"/>
            <a:ext cx="1351992" cy="1885796"/>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600984"/>
            <a:ext cx="2001954" cy="366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434574"/>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172819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1449153" cy="369332"/>
          </a:xfrm>
          <a:prstGeom prst="rect">
            <a:avLst/>
          </a:prstGeom>
          <a:noFill/>
          <a:ln>
            <a:noFill/>
          </a:ln>
        </p:spPr>
        <p:txBody>
          <a:bodyPr wrap="square" rtlCol="0">
            <a:spAutoFit/>
          </a:bodyPr>
          <a:lstStyle/>
          <a:p>
            <a:pPr algn="ctr"/>
            <a:r>
              <a:rPr lang="en-US" altLang="zh-CN" b="1" dirty="0" smtClean="0">
                <a:solidFill>
                  <a:schemeClr val="bg1"/>
                </a:solidFill>
              </a:rPr>
              <a:t>References</a:t>
            </a:r>
            <a:endParaRPr lang="en-US" altLang="zh-CN" b="1" dirty="0">
              <a:solidFill>
                <a:schemeClr val="bg1"/>
              </a:solidFill>
            </a:endParaRPr>
          </a:p>
        </p:txBody>
      </p:sp>
      <p:sp>
        <p:nvSpPr>
          <p:cNvPr id="3" name="矩形 2"/>
          <p:cNvSpPr/>
          <p:nvPr/>
        </p:nvSpPr>
        <p:spPr>
          <a:xfrm>
            <a:off x="179512" y="915566"/>
            <a:ext cx="8964488" cy="3658246"/>
          </a:xfrm>
          <a:prstGeom prst="rect">
            <a:avLst/>
          </a:prstGeom>
        </p:spPr>
        <p:txBody>
          <a:bodyPr wrap="square">
            <a:spAutoFit/>
          </a:bodyPr>
          <a:lstStyle/>
          <a:p>
            <a:pPr>
              <a:lnSpc>
                <a:spcPct val="150000"/>
              </a:lnSpc>
            </a:pPr>
            <a:r>
              <a:rPr lang="en-US" altLang="zh-CN" sz="1200" dirty="0">
                <a:latin typeface="Times New Roman" pitchFamily="18" charset="0"/>
                <a:ea typeface="宋体" pitchFamily="2" charset="-122"/>
              </a:rPr>
              <a:t>[1]</a:t>
            </a:r>
            <a:r>
              <a:rPr lang="zh-CN" altLang="zh-CN" sz="1200" dirty="0">
                <a:latin typeface="Times New Roman" pitchFamily="18" charset="0"/>
                <a:ea typeface="宋体" pitchFamily="2" charset="-122"/>
              </a:rPr>
              <a:t>黄晓华</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《红高粱》系列英译研究探析</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湖北第二师范学院学报</a:t>
            </a:r>
            <a:r>
              <a:rPr lang="en-US" altLang="zh-CN" sz="1200" dirty="0">
                <a:latin typeface="Times New Roman" pitchFamily="18" charset="0"/>
                <a:ea typeface="宋体" pitchFamily="2" charset="-122"/>
              </a:rPr>
              <a:t>,2019,36(05):99-103.</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[2]</a:t>
            </a:r>
            <a:r>
              <a:rPr lang="zh-CN" altLang="zh-CN" sz="1200" dirty="0">
                <a:latin typeface="Times New Roman" pitchFamily="18" charset="0"/>
                <a:ea typeface="宋体" pitchFamily="2" charset="-122"/>
              </a:rPr>
              <a:t>邓园园</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关联理论翻译观视域下《生死疲劳》中的山东方言英译研究</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扬州教育学院学报</a:t>
            </a:r>
            <a:r>
              <a:rPr lang="en-US" altLang="zh-CN" sz="1200" dirty="0">
                <a:latin typeface="Times New Roman" pitchFamily="18" charset="0"/>
                <a:ea typeface="宋体" pitchFamily="2" charset="-122"/>
              </a:rPr>
              <a:t>,2022,40(01):62-67.DOI:10.15977/j.cnki.cn32-1555/g4.2022.01.011.</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[3]</a:t>
            </a:r>
            <a:r>
              <a:rPr lang="zh-CN" altLang="zh-CN" sz="1200" dirty="0">
                <a:latin typeface="Times New Roman" pitchFamily="18" charset="0"/>
                <a:ea typeface="宋体" pitchFamily="2" charset="-122"/>
              </a:rPr>
              <a:t>王敏</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生态翻译学三维转换视角下《活着》的英译研究</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长春工程学院学报</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社会科学版</a:t>
            </a:r>
            <a:r>
              <a:rPr lang="en-US" altLang="zh-CN" sz="1200" dirty="0">
                <a:latin typeface="Times New Roman" pitchFamily="18" charset="0"/>
                <a:ea typeface="宋体" pitchFamily="2" charset="-122"/>
              </a:rPr>
              <a:t>),2021,22(03):60-63.</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[4]</a:t>
            </a:r>
            <a:r>
              <a:rPr lang="zh-CN" altLang="zh-CN" sz="1200" dirty="0">
                <a:latin typeface="Times New Roman" pitchFamily="18" charset="0"/>
                <a:ea typeface="宋体" pitchFamily="2" charset="-122"/>
              </a:rPr>
              <a:t>宋雪婷</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科幻小说《三体Ⅱ：黑暗森林》中文化负载词英译研究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中北大学</a:t>
            </a:r>
            <a:r>
              <a:rPr lang="en-US" altLang="zh-CN" sz="1200" dirty="0">
                <a:latin typeface="Times New Roman" pitchFamily="18" charset="0"/>
                <a:ea typeface="宋体" pitchFamily="2" charset="-122"/>
              </a:rPr>
              <a:t>,2021.DOI:10.27470/d.cnki.ghbgc.2021.000561.</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[5]</a:t>
            </a:r>
            <a:r>
              <a:rPr lang="zh-CN" altLang="zh-CN" sz="1200" dirty="0">
                <a:latin typeface="Times New Roman" pitchFamily="18" charset="0"/>
                <a:ea typeface="宋体" pitchFamily="2" charset="-122"/>
              </a:rPr>
              <a:t>段云</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浅析莫言《檀香刑》德译本的俗谚语翻译策略</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散文百家</a:t>
            </a:r>
            <a:r>
              <a:rPr lang="en-US" altLang="zh-CN" sz="1200" dirty="0">
                <a:latin typeface="Times New Roman" pitchFamily="18" charset="0"/>
                <a:ea typeface="宋体" pitchFamily="2" charset="-122"/>
              </a:rPr>
              <a:t>,2018(09):41.</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[6]</a:t>
            </a:r>
            <a:r>
              <a:rPr lang="zh-CN" altLang="zh-CN" sz="1200" dirty="0">
                <a:latin typeface="Times New Roman" pitchFamily="18" charset="0"/>
                <a:ea typeface="宋体" pitchFamily="2" charset="-122"/>
              </a:rPr>
              <a:t>牛雅婷</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牟凡</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韩明月</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刘金鹏</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朱彩霞</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语料库驱动下的莫言小说翻译策略研究</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基于葛浩文英译本杜特莱夫妇法译本</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北方文学</a:t>
            </a:r>
            <a:r>
              <a:rPr lang="en-US" altLang="zh-CN" sz="1200" dirty="0">
                <a:latin typeface="Times New Roman" pitchFamily="18" charset="0"/>
                <a:ea typeface="宋体" pitchFamily="2" charset="-122"/>
              </a:rPr>
              <a:t>,2016(19):118-119.</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[7]</a:t>
            </a:r>
            <a:r>
              <a:rPr lang="zh-CN" altLang="zh-CN" sz="1200" dirty="0">
                <a:latin typeface="Times New Roman" pitchFamily="18" charset="0"/>
                <a:ea typeface="宋体" pitchFamily="2" charset="-122"/>
              </a:rPr>
              <a:t>张园园</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莫言作品在韩国的译介研究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山东大学</a:t>
            </a:r>
            <a:r>
              <a:rPr lang="en-US" altLang="zh-CN" sz="1200" dirty="0">
                <a:latin typeface="Times New Roman" pitchFamily="18" charset="0"/>
                <a:ea typeface="宋体" pitchFamily="2" charset="-122"/>
              </a:rPr>
              <a:t>,2016.</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[8]</a:t>
            </a:r>
            <a:r>
              <a:rPr lang="zh-CN" altLang="zh-CN" sz="1200" dirty="0">
                <a:latin typeface="Times New Roman" pitchFamily="18" charset="0"/>
                <a:ea typeface="宋体" pitchFamily="2" charset="-122"/>
              </a:rPr>
              <a:t>冯孟楠</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异化与归化翻译理论下《生死疲劳》的日译研究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吉林大学</a:t>
            </a:r>
            <a:r>
              <a:rPr lang="en-US" altLang="zh-CN" sz="1200" dirty="0">
                <a:latin typeface="Times New Roman" pitchFamily="18" charset="0"/>
                <a:ea typeface="宋体" pitchFamily="2" charset="-122"/>
              </a:rPr>
              <a:t>,2020.DOI:10.27162/d.cnki.gjlin.2020.003846.</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[9]</a:t>
            </a:r>
            <a:r>
              <a:rPr lang="zh-CN" altLang="zh-CN" sz="1200" dirty="0">
                <a:latin typeface="Times New Roman" pitchFamily="18" charset="0"/>
                <a:ea typeface="宋体" pitchFamily="2" charset="-122"/>
              </a:rPr>
              <a:t>殷健</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贺丽璇</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跨文化交际视角下汉语禁忌语翻译策略研究</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以《红高粱》葛浩文译本为例</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英语广场</a:t>
            </a:r>
            <a:r>
              <a:rPr lang="en-US" altLang="zh-CN" sz="1200" dirty="0">
                <a:latin typeface="Times New Roman" pitchFamily="18" charset="0"/>
                <a:ea typeface="宋体" pitchFamily="2" charset="-122"/>
              </a:rPr>
              <a:t>,2021(34):45-47.DOI:10.16723/j.cnki.yygc.2021.34.013.</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[10]</a:t>
            </a:r>
            <a:r>
              <a:rPr lang="zh-CN" altLang="zh-CN" sz="1200" dirty="0">
                <a:latin typeface="Times New Roman" pitchFamily="18" charset="0"/>
                <a:ea typeface="宋体" pitchFamily="2" charset="-122"/>
              </a:rPr>
              <a:t>武诗瑶</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浅谈英汉隐喻文化差异及翻译策略</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以葛浩文《师傅越来越幽默》英译本为例</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新纪实</a:t>
            </a:r>
            <a:r>
              <a:rPr lang="en-US" altLang="zh-CN" sz="1200" dirty="0">
                <a:latin typeface="Times New Roman" pitchFamily="18" charset="0"/>
                <a:ea typeface="宋体" pitchFamily="2" charset="-122"/>
              </a:rPr>
              <a:t>,2021(22):87-89</a:t>
            </a:r>
            <a:r>
              <a:rPr lang="en-US" altLang="zh-CN" sz="1200" dirty="0">
                <a:latin typeface="Times New Roman" pitchFamily="18" charset="0"/>
                <a:ea typeface="宋体" pitchFamily="2" charset="-122"/>
              </a:rPr>
              <a:t>.</a:t>
            </a:r>
            <a:endParaRPr lang="zh-CN" altLang="zh-CN" sz="1200" dirty="0">
              <a:latin typeface="Times New Roman" pitchFamily="18" charset="0"/>
              <a:ea typeface="宋体" pitchFamily="2" charset="-122"/>
            </a:endParaRPr>
          </a:p>
        </p:txBody>
      </p:sp>
    </p:spTree>
    <p:extLst>
      <p:ext uri="{BB962C8B-B14F-4D97-AF65-F5344CB8AC3E}">
        <p14:creationId xmlns:p14="http://schemas.microsoft.com/office/powerpoint/2010/main" val="759260589"/>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172819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1449153" cy="369332"/>
          </a:xfrm>
          <a:prstGeom prst="rect">
            <a:avLst/>
          </a:prstGeom>
          <a:noFill/>
          <a:ln>
            <a:noFill/>
          </a:ln>
        </p:spPr>
        <p:txBody>
          <a:bodyPr wrap="square" rtlCol="0">
            <a:spAutoFit/>
          </a:bodyPr>
          <a:lstStyle/>
          <a:p>
            <a:pPr algn="ctr"/>
            <a:r>
              <a:rPr lang="en-US" altLang="zh-CN" b="1" dirty="0" smtClean="0">
                <a:solidFill>
                  <a:schemeClr val="bg1"/>
                </a:solidFill>
              </a:rPr>
              <a:t>References</a:t>
            </a:r>
            <a:endParaRPr lang="en-US" altLang="zh-CN" b="1" dirty="0">
              <a:solidFill>
                <a:schemeClr val="bg1"/>
              </a:solidFill>
            </a:endParaRPr>
          </a:p>
        </p:txBody>
      </p:sp>
      <p:sp>
        <p:nvSpPr>
          <p:cNvPr id="4" name="矩形 3"/>
          <p:cNvSpPr/>
          <p:nvPr/>
        </p:nvSpPr>
        <p:spPr>
          <a:xfrm>
            <a:off x="256691" y="870685"/>
            <a:ext cx="8756241" cy="3693319"/>
          </a:xfrm>
          <a:prstGeom prst="rect">
            <a:avLst/>
          </a:prstGeom>
        </p:spPr>
        <p:txBody>
          <a:bodyPr wrap="square">
            <a:spAutoFit/>
          </a:bodyPr>
          <a:lstStyle/>
          <a:p>
            <a:pPr>
              <a:lnSpc>
                <a:spcPct val="150000"/>
              </a:lnSpc>
            </a:pPr>
            <a:r>
              <a:rPr lang="en-US" altLang="zh-CN" sz="1200" dirty="0">
                <a:latin typeface="Times New Roman" pitchFamily="18" charset="0"/>
                <a:ea typeface="宋体" pitchFamily="2" charset="-122"/>
              </a:rPr>
              <a:t>[11]</a:t>
            </a:r>
            <a:r>
              <a:rPr lang="zh-CN" altLang="zh-CN" sz="1200" dirty="0">
                <a:latin typeface="Times New Roman" pitchFamily="18" charset="0"/>
                <a:ea typeface="宋体" pitchFamily="2" charset="-122"/>
              </a:rPr>
              <a:t>田铖</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认知翻译理论下莫言短篇小说翻译研究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济南大学</a:t>
            </a:r>
            <a:r>
              <a:rPr lang="en-US" altLang="zh-CN" sz="1200" dirty="0">
                <a:latin typeface="Times New Roman" pitchFamily="18" charset="0"/>
                <a:ea typeface="宋体" pitchFamily="2" charset="-122"/>
              </a:rPr>
              <a:t>,2021.</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[12]</a:t>
            </a:r>
            <a:r>
              <a:rPr lang="zh-CN" altLang="zh-CN" sz="1200" dirty="0">
                <a:latin typeface="Times New Roman" pitchFamily="18" charset="0"/>
                <a:ea typeface="宋体" pitchFamily="2" charset="-122"/>
              </a:rPr>
              <a:t>罗茜</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文化翻译观视域下《活着》中文化负载词的翻译策略研究</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兰州职业技术学院学报</a:t>
            </a:r>
            <a:r>
              <a:rPr lang="en-US" altLang="zh-CN" sz="1200" dirty="0">
                <a:latin typeface="Times New Roman" pitchFamily="18" charset="0"/>
                <a:ea typeface="宋体" pitchFamily="2" charset="-122"/>
              </a:rPr>
              <a:t>,2022,38(01):56-58.</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[13]</a:t>
            </a:r>
            <a:r>
              <a:rPr lang="zh-CN" altLang="zh-CN" sz="1200" dirty="0">
                <a:latin typeface="Times New Roman" pitchFamily="18" charset="0"/>
                <a:ea typeface="宋体" pitchFamily="2" charset="-122"/>
              </a:rPr>
              <a:t>叶育春</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论文化软实力视域下翻译的归化与异化策略——以《三体》的英译本为例</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辽宁经济职业技术学院</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辽宁经济管理干部学院学报</a:t>
            </a:r>
            <a:r>
              <a:rPr lang="en-US" altLang="zh-CN" sz="1200" dirty="0">
                <a:latin typeface="Times New Roman" pitchFamily="18" charset="0"/>
                <a:ea typeface="宋体" pitchFamily="2" charset="-122"/>
              </a:rPr>
              <a:t>,2021(03):55-57.</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[14]</a:t>
            </a:r>
            <a:r>
              <a:rPr lang="zh-CN" altLang="zh-CN" sz="1200" dirty="0">
                <a:latin typeface="Times New Roman" pitchFamily="18" charset="0"/>
                <a:ea typeface="宋体" pitchFamily="2" charset="-122"/>
              </a:rPr>
              <a:t>杨添婷</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陈敬勇</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刘君玲</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译者主体性视角下《生死疲劳》中的比喻英译研究</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英语广场</a:t>
            </a:r>
            <a:r>
              <a:rPr lang="en-US" altLang="zh-CN" sz="1200" dirty="0">
                <a:latin typeface="Times New Roman" pitchFamily="18" charset="0"/>
                <a:ea typeface="宋体" pitchFamily="2" charset="-122"/>
              </a:rPr>
              <a:t>,2021(34):</a:t>
            </a:r>
            <a:r>
              <a:rPr lang="en-US" altLang="zh-CN" sz="1200" dirty="0" smtClean="0">
                <a:latin typeface="Times New Roman" pitchFamily="18" charset="0"/>
                <a:ea typeface="宋体" pitchFamily="2" charset="-122"/>
              </a:rPr>
              <a:t>25-27. DOI:10.16723</a:t>
            </a:r>
          </a:p>
          <a:p>
            <a:pPr>
              <a:lnSpc>
                <a:spcPct val="150000"/>
              </a:lnSpc>
            </a:pPr>
            <a:r>
              <a:rPr lang="en-US" altLang="zh-CN" sz="1200" dirty="0" smtClean="0">
                <a:latin typeface="Times New Roman" pitchFamily="18" charset="0"/>
                <a:ea typeface="宋体" pitchFamily="2" charset="-122"/>
              </a:rPr>
              <a:t>/j.cnki.yygc.2021.34.007.</a:t>
            </a:r>
            <a:endParaRPr lang="zh-CN" altLang="zh-CN" sz="1200" dirty="0" smtClean="0">
              <a:latin typeface="Times New Roman" pitchFamily="18" charset="0"/>
              <a:ea typeface="宋体" pitchFamily="2" charset="-122"/>
            </a:endParaRPr>
          </a:p>
          <a:p>
            <a:pPr>
              <a:lnSpc>
                <a:spcPct val="150000"/>
              </a:lnSpc>
            </a:pPr>
            <a:r>
              <a:rPr lang="en-US" altLang="zh-CN" sz="1200" dirty="0" smtClean="0">
                <a:latin typeface="Times New Roman" pitchFamily="18" charset="0"/>
                <a:ea typeface="宋体" pitchFamily="2" charset="-122"/>
              </a:rPr>
              <a:t>[</a:t>
            </a:r>
            <a:r>
              <a:rPr lang="en-US" altLang="zh-CN" sz="1200" dirty="0">
                <a:latin typeface="Times New Roman" pitchFamily="18" charset="0"/>
                <a:ea typeface="宋体" pitchFamily="2" charset="-122"/>
              </a:rPr>
              <a:t>15]</a:t>
            </a:r>
            <a:r>
              <a:rPr lang="zh-CN" altLang="zh-CN" sz="1200" dirty="0">
                <a:latin typeface="Times New Roman" pitchFamily="18" charset="0"/>
                <a:ea typeface="宋体" pitchFamily="2" charset="-122"/>
              </a:rPr>
              <a:t>蒋颖</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译者行为批评视域下《活着》之白睿文英译本研究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四川外国语大学</a:t>
            </a:r>
            <a:r>
              <a:rPr lang="en-US" altLang="zh-CN" sz="1200" dirty="0">
                <a:latin typeface="Times New Roman" pitchFamily="18" charset="0"/>
                <a:ea typeface="宋体" pitchFamily="2" charset="-122"/>
              </a:rPr>
              <a:t>,2021.DOI:10.27348/d.cnki.gscwc.2021.000147.</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[16]</a:t>
            </a:r>
            <a:r>
              <a:rPr lang="zh-CN" altLang="zh-CN" sz="1200" dirty="0">
                <a:latin typeface="Times New Roman" pitchFamily="18" charset="0"/>
                <a:ea typeface="宋体" pitchFamily="2" charset="-122"/>
              </a:rPr>
              <a:t>任晶蕾</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刘宇昆的译者惯习研究</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以《三体</a:t>
            </a:r>
            <a:r>
              <a:rPr lang="en-US" altLang="zh-CN" sz="1200" dirty="0">
                <a:latin typeface="Times New Roman" pitchFamily="18" charset="0"/>
                <a:ea typeface="宋体" pitchFamily="2" charset="-122"/>
              </a:rPr>
              <a:t>Ⅰ</a:t>
            </a:r>
            <a:r>
              <a:rPr lang="zh-CN" altLang="zh-CN" sz="1200" dirty="0">
                <a:latin typeface="Times New Roman" pitchFamily="18" charset="0"/>
                <a:ea typeface="宋体" pitchFamily="2" charset="-122"/>
              </a:rPr>
              <a:t>》英译为例</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现代英语</a:t>
            </a:r>
            <a:r>
              <a:rPr lang="en-US" altLang="zh-CN" sz="1200" dirty="0">
                <a:latin typeface="Times New Roman" pitchFamily="18" charset="0"/>
                <a:ea typeface="宋体" pitchFamily="2" charset="-122"/>
              </a:rPr>
              <a:t>,2020(20):82-84.</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[17]</a:t>
            </a:r>
            <a:r>
              <a:rPr lang="zh-CN" altLang="zh-CN" sz="1200" dirty="0">
                <a:latin typeface="Times New Roman" pitchFamily="18" charset="0"/>
                <a:ea typeface="宋体" pitchFamily="2" charset="-122"/>
              </a:rPr>
              <a:t>佳雅（</a:t>
            </a:r>
            <a:r>
              <a:rPr lang="en-US" altLang="zh-CN" sz="1200" dirty="0" err="1">
                <a:latin typeface="Times New Roman" pitchFamily="18" charset="0"/>
                <a:ea typeface="宋体" pitchFamily="2" charset="-122"/>
                <a:cs typeface="Times New Roman" pitchFamily="18" charset="0"/>
              </a:rPr>
              <a:t>Tsolmonzaya</a:t>
            </a:r>
            <a:r>
              <a:rPr lang="en-US" altLang="zh-CN" sz="1200" dirty="0">
                <a:latin typeface="Times New Roman" pitchFamily="18" charset="0"/>
                <a:ea typeface="宋体" pitchFamily="2" charset="-122"/>
                <a:cs typeface="Times New Roman" pitchFamily="18" charset="0"/>
              </a:rPr>
              <a:t> </a:t>
            </a:r>
            <a:r>
              <a:rPr lang="en-US" altLang="zh-CN" sz="1200" dirty="0" err="1">
                <a:latin typeface="Times New Roman" pitchFamily="18" charset="0"/>
                <a:ea typeface="宋体" pitchFamily="2" charset="-122"/>
                <a:cs typeface="Times New Roman" pitchFamily="18" charset="0"/>
              </a:rPr>
              <a:t>Khash-Erdene</a:t>
            </a:r>
            <a:r>
              <a:rPr lang="zh-CN" altLang="zh-CN" sz="1200" dirty="0">
                <a:latin typeface="Times New Roman" pitchFamily="18" charset="0"/>
                <a:ea typeface="宋体" pitchFamily="2" charset="-122"/>
              </a:rPr>
              <a:t>）</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莫言小说在蒙古国的译介与传播研究</a:t>
            </a:r>
            <a:r>
              <a:rPr lang="en-US" altLang="zh-CN" sz="1200" dirty="0">
                <a:latin typeface="Times New Roman" pitchFamily="18" charset="0"/>
                <a:ea typeface="宋体" pitchFamily="2" charset="-122"/>
              </a:rPr>
              <a:t>[D].</a:t>
            </a:r>
            <a:r>
              <a:rPr lang="zh-CN" altLang="zh-CN" sz="1200" dirty="0">
                <a:latin typeface="Times New Roman" pitchFamily="18" charset="0"/>
                <a:ea typeface="宋体" pitchFamily="2" charset="-122"/>
              </a:rPr>
              <a:t>贵州师范大学</a:t>
            </a:r>
            <a:r>
              <a:rPr lang="en-US" altLang="zh-CN" sz="1200" dirty="0" smtClean="0">
                <a:latin typeface="Times New Roman" pitchFamily="18" charset="0"/>
                <a:ea typeface="宋体" pitchFamily="2" charset="-122"/>
              </a:rPr>
              <a:t>,2021.DOI:10.27048/</a:t>
            </a:r>
            <a:r>
              <a:rPr lang="en-US" altLang="zh-CN" sz="1200" dirty="0" err="1" smtClean="0">
                <a:latin typeface="Times New Roman" pitchFamily="18" charset="0"/>
                <a:ea typeface="宋体" pitchFamily="2" charset="-122"/>
              </a:rPr>
              <a:t>d.cnki.ggzsu</a:t>
            </a:r>
            <a:r>
              <a:rPr lang="en-US" altLang="zh-CN" sz="1200" dirty="0" smtClean="0">
                <a:latin typeface="Times New Roman" pitchFamily="18" charset="0"/>
                <a:ea typeface="宋体" pitchFamily="2" charset="-122"/>
              </a:rPr>
              <a:t>. 2021. 000372</a:t>
            </a:r>
            <a:r>
              <a:rPr lang="en-US" altLang="zh-CN" sz="1200" dirty="0">
                <a:latin typeface="Times New Roman" pitchFamily="18" charset="0"/>
                <a:ea typeface="宋体" pitchFamily="2" charset="-122"/>
              </a:rPr>
              <a:t>.</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[18]</a:t>
            </a:r>
            <a:r>
              <a:rPr lang="zh-CN" altLang="zh-CN" sz="1200" dirty="0">
                <a:latin typeface="Times New Roman" pitchFamily="18" charset="0"/>
                <a:ea typeface="宋体" pitchFamily="2" charset="-122"/>
              </a:rPr>
              <a:t>李晗佶</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余华作品在英语国家的译介与传播</a:t>
            </a:r>
            <a:r>
              <a:rPr lang="en-US" altLang="zh-CN" sz="1200" dirty="0">
                <a:latin typeface="Times New Roman" pitchFamily="18" charset="0"/>
                <a:ea typeface="宋体" pitchFamily="2" charset="-122"/>
              </a:rPr>
              <a:t>[J].</a:t>
            </a:r>
            <a:r>
              <a:rPr lang="zh-CN" altLang="zh-CN" sz="1200" dirty="0">
                <a:latin typeface="Times New Roman" pitchFamily="18" charset="0"/>
                <a:ea typeface="宋体" pitchFamily="2" charset="-122"/>
              </a:rPr>
              <a:t>辽宁工业大学学报</a:t>
            </a:r>
            <a:r>
              <a:rPr lang="en-US" altLang="zh-CN" sz="1200" dirty="0">
                <a:latin typeface="Times New Roman" pitchFamily="18" charset="0"/>
                <a:ea typeface="宋体" pitchFamily="2" charset="-122"/>
              </a:rPr>
              <a:t>(</a:t>
            </a:r>
            <a:r>
              <a:rPr lang="zh-CN" altLang="zh-CN" sz="1200" dirty="0">
                <a:latin typeface="Times New Roman" pitchFamily="18" charset="0"/>
                <a:ea typeface="宋体" pitchFamily="2" charset="-122"/>
              </a:rPr>
              <a:t>社会科学版</a:t>
            </a:r>
            <a:r>
              <a:rPr lang="en-US" altLang="zh-CN" sz="1200" dirty="0">
                <a:latin typeface="Times New Roman" pitchFamily="18" charset="0"/>
                <a:ea typeface="宋体" pitchFamily="2" charset="-122"/>
              </a:rPr>
              <a:t>),2014,16(05):61-63.</a:t>
            </a:r>
            <a:endParaRPr lang="zh-CN" altLang="zh-CN" sz="1200" dirty="0">
              <a:latin typeface="Times New Roman" pitchFamily="18" charset="0"/>
              <a:ea typeface="宋体" pitchFamily="2" charset="-122"/>
            </a:endParaRPr>
          </a:p>
          <a:p>
            <a:pPr>
              <a:lnSpc>
                <a:spcPct val="150000"/>
              </a:lnSpc>
            </a:pPr>
            <a:r>
              <a:rPr lang="en-US" altLang="zh-CN" sz="1200" dirty="0">
                <a:latin typeface="Times New Roman" pitchFamily="18" charset="0"/>
                <a:ea typeface="宋体" pitchFamily="2" charset="-122"/>
              </a:rPr>
              <a:t>[19]</a:t>
            </a:r>
            <a:r>
              <a:rPr lang="zh-CN" altLang="zh-CN" sz="1200" dirty="0">
                <a:latin typeface="Times New Roman" pitchFamily="18" charset="0"/>
                <a:ea typeface="宋体" pitchFamily="2" charset="-122"/>
              </a:rPr>
              <a:t>张文慧</a:t>
            </a:r>
            <a:r>
              <a:rPr lang="en-US" altLang="zh-CN" sz="1200" dirty="0">
                <a:latin typeface="Times New Roman" pitchFamily="18" charset="0"/>
                <a:ea typeface="宋体" pitchFamily="2" charset="-122"/>
              </a:rPr>
              <a:t>. </a:t>
            </a:r>
            <a:r>
              <a:rPr lang="zh-CN" altLang="zh-CN" sz="1200" dirty="0">
                <a:latin typeface="Times New Roman" pitchFamily="18" charset="0"/>
                <a:ea typeface="宋体" pitchFamily="2" charset="-122"/>
              </a:rPr>
              <a:t>译介学视阈下《三体》日文版对我国文化“走出去”的启示</a:t>
            </a:r>
            <a:r>
              <a:rPr lang="en-US" altLang="zh-CN" sz="1200" dirty="0">
                <a:latin typeface="Times New Roman" pitchFamily="18" charset="0"/>
                <a:ea typeface="宋体" pitchFamily="2" charset="-122"/>
              </a:rPr>
              <a:t>[D].</a:t>
            </a:r>
            <a:r>
              <a:rPr lang="zh-CN" altLang="zh-CN" sz="1200" dirty="0" smtClean="0">
                <a:latin typeface="Times New Roman" pitchFamily="18" charset="0"/>
                <a:ea typeface="宋体" pitchFamily="2" charset="-122"/>
              </a:rPr>
              <a:t>北京外国语</a:t>
            </a:r>
            <a:r>
              <a:rPr lang="zh-CN" altLang="en-US" sz="1200" dirty="0">
                <a:latin typeface="Times New Roman" pitchFamily="18" charset="0"/>
                <a:ea typeface="宋体" pitchFamily="2" charset="-122"/>
              </a:rPr>
              <a:t>大</a:t>
            </a:r>
            <a:r>
              <a:rPr lang="zh-CN" altLang="zh-CN" sz="1200" dirty="0" smtClean="0">
                <a:latin typeface="Times New Roman" pitchFamily="18" charset="0"/>
                <a:ea typeface="宋体" pitchFamily="2" charset="-122"/>
              </a:rPr>
              <a:t>学</a:t>
            </a:r>
            <a:r>
              <a:rPr lang="en-US" altLang="zh-CN" sz="1200" dirty="0" smtClean="0">
                <a:latin typeface="Times New Roman" pitchFamily="18" charset="0"/>
                <a:ea typeface="宋体" pitchFamily="2" charset="-122"/>
              </a:rPr>
              <a:t>, 2021.DOI:10.26962/d. cnki.gbjwu.2021.00 0933</a:t>
            </a:r>
            <a:r>
              <a:rPr lang="en-US" altLang="zh-CN" sz="1200" dirty="0">
                <a:latin typeface="Times New Roman" pitchFamily="18" charset="0"/>
                <a:ea typeface="宋体" pitchFamily="2" charset="-122"/>
              </a:rPr>
              <a:t>.</a:t>
            </a:r>
            <a:endParaRPr lang="zh-CN" altLang="zh-CN" sz="1200" dirty="0">
              <a:latin typeface="Times New Roman" pitchFamily="18" charset="0"/>
              <a:ea typeface="宋体" pitchFamily="2" charset="-122"/>
            </a:endParaRPr>
          </a:p>
        </p:txBody>
      </p:sp>
    </p:spTree>
    <p:extLst>
      <p:ext uri="{BB962C8B-B14F-4D97-AF65-F5344CB8AC3E}">
        <p14:creationId xmlns:p14="http://schemas.microsoft.com/office/powerpoint/2010/main" val="2683412948"/>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93"/>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colorTemperature colorTemp="10375"/>
                    </a14:imgEffect>
                    <a14:imgEffect>
                      <a14:saturation sat="58000"/>
                    </a14:imgEffect>
                  </a14:imgLayer>
                </a14:imgProps>
              </a:ext>
              <a:ext uri="{28A0092B-C50C-407E-A947-70E740481C1C}">
                <a14:useLocalDpi xmlns:a14="http://schemas.microsoft.com/office/drawing/2010/main" val="0"/>
              </a:ext>
            </a:extLst>
          </a:blip>
          <a:stretch>
            <a:fillRect/>
          </a:stretch>
        </p:blipFill>
        <p:spPr>
          <a:xfrm>
            <a:off x="2065274" y="524144"/>
            <a:ext cx="2794758" cy="3991822"/>
          </a:xfrm>
          <a:prstGeom prst="rect">
            <a:avLst/>
          </a:prstGeom>
        </p:spPr>
      </p:pic>
      <p:sp>
        <p:nvSpPr>
          <p:cNvPr id="16" name="TextBox 15"/>
          <p:cNvSpPr txBox="1"/>
          <p:nvPr/>
        </p:nvSpPr>
        <p:spPr>
          <a:xfrm>
            <a:off x="2159224" y="1588160"/>
            <a:ext cx="553998" cy="2135718"/>
          </a:xfrm>
          <a:prstGeom prst="rect">
            <a:avLst/>
          </a:prstGeom>
          <a:noFill/>
          <a:ln>
            <a:noFill/>
          </a:ln>
        </p:spPr>
        <p:txBody>
          <a:bodyPr vert="eaVert" wrap="square" rtlCol="0">
            <a:spAutoFit/>
          </a:bodyPr>
          <a:lstStyle/>
          <a:p>
            <a:r>
              <a:rPr lang="zh-CN" altLang="en-US" sz="2400" dirty="0">
                <a:solidFill>
                  <a:srgbClr val="2C3F46"/>
                </a:solidFill>
              </a:rPr>
              <a:t>感谢倾听</a:t>
            </a:r>
          </a:p>
        </p:txBody>
      </p:sp>
      <p:sp>
        <p:nvSpPr>
          <p:cNvPr id="19" name="矩形 18"/>
          <p:cNvSpPr/>
          <p:nvPr/>
        </p:nvSpPr>
        <p:spPr>
          <a:xfrm>
            <a:off x="2217222" y="1563638"/>
            <a:ext cx="410562" cy="1408802"/>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572000" y="1923678"/>
            <a:ext cx="403244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smtClean="0">
                <a:ln w="0"/>
                <a:solidFill>
                  <a:schemeClr val="accent6">
                    <a:lumMod val="20000"/>
                    <a:lumOff val="80000"/>
                  </a:schemeClr>
                </a:solidFill>
                <a:effectLst>
                  <a:reflection blurRad="12700" stA="50000" endPos="50000" dist="5000" dir="5400000" sy="-100000" rotWithShape="0"/>
                </a:effectLst>
              </a:rPr>
              <a:t>Thank you </a:t>
            </a:r>
            <a:r>
              <a:rPr lang="zh-CN" altLang="en-US" sz="5400" b="1" cap="all" spc="0" dirty="0" smtClean="0">
                <a:ln w="0"/>
                <a:solidFill>
                  <a:schemeClr val="accent6">
                    <a:lumMod val="20000"/>
                    <a:lumOff val="80000"/>
                  </a:schemeClr>
                </a:solidFill>
                <a:effectLst>
                  <a:reflection blurRad="12700" stA="50000" endPos="50000" dist="5000" dir="5400000" sy="-100000" rotWithShape="0"/>
                </a:effectLst>
              </a:rPr>
              <a:t>！</a:t>
            </a:r>
            <a:endParaRPr lang="zh-CN" altLang="en-US" sz="5400" b="1" cap="all" spc="0" dirty="0">
              <a:ln w="0"/>
              <a:solidFill>
                <a:schemeClr val="accent6">
                  <a:lumMod val="20000"/>
                  <a:lumOff val="8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6428074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文框 26"/>
          <p:cNvSpPr/>
          <p:nvPr/>
        </p:nvSpPr>
        <p:spPr>
          <a:xfrm>
            <a:off x="2412314" y="-740618"/>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960000" y="3712107"/>
            <a:ext cx="1200329" cy="1019883"/>
          </a:xfrm>
          <a:prstGeom prst="rect">
            <a:avLst/>
          </a:prstGeom>
          <a:noFill/>
        </p:spPr>
        <p:txBody>
          <a:bodyPr vert="eaVert" wrap="square" rtlCol="0">
            <a:spAutoFit/>
          </a:bodyPr>
          <a:lstStyle/>
          <a:p>
            <a:r>
              <a:rPr lang="zh-CN" altLang="en-US" sz="6600" dirty="0">
                <a:solidFill>
                  <a:srgbClr val="D3CDB7"/>
                </a:solidFill>
                <a:latin typeface="宋体" panose="02010600030101010101" pitchFamily="2" charset="-122"/>
                <a:ea typeface="宋体" panose="02010600030101010101" pitchFamily="2" charset="-122"/>
              </a:rPr>
              <a:t>壹</a:t>
            </a: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138040" y="945810"/>
            <a:ext cx="2868055" cy="646331"/>
          </a:xfrm>
          <a:prstGeom prst="rect">
            <a:avLst/>
          </a:prstGeom>
          <a:noFill/>
        </p:spPr>
        <p:txBody>
          <a:bodyPr wrap="square" rtlCol="0">
            <a:spAutoFit/>
          </a:bodyPr>
          <a:lstStyle/>
          <a:p>
            <a:r>
              <a:rPr lang="en-US" altLang="zh-CN" sz="3600" b="1" dirty="0" smtClean="0">
                <a:solidFill>
                  <a:schemeClr val="tx2">
                    <a:lumMod val="75000"/>
                  </a:schemeClr>
                </a:solidFill>
                <a:latin typeface="Times New Roman" pitchFamily="18" charset="0"/>
                <a:cs typeface="Times New Roman" pitchFamily="18" charset="0"/>
              </a:rPr>
              <a:t>Introduction</a:t>
            </a:r>
            <a:endParaRPr lang="zh-CN" altLang="en-US" sz="3600" b="1" dirty="0">
              <a:solidFill>
                <a:schemeClr val="tx2">
                  <a:lumMod val="75000"/>
                </a:schemeClr>
              </a:solidFill>
              <a:latin typeface="Times New Roman" pitchFamily="18" charset="0"/>
              <a:cs typeface="Times New Roman" pitchFamily="18" charset="0"/>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353843"/>
            <a:ext cx="2664296" cy="1824088"/>
          </a:xfrm>
          <a:prstGeom prst="rect">
            <a:avLst/>
          </a:prstGeom>
        </p:spPr>
      </p:pic>
    </p:spTree>
    <p:extLst>
      <p:ext uri="{BB962C8B-B14F-4D97-AF65-F5344CB8AC3E}">
        <p14:creationId xmlns:p14="http://schemas.microsoft.com/office/powerpoint/2010/main" val="343185534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172819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1449153" cy="369332"/>
          </a:xfrm>
          <a:prstGeom prst="rect">
            <a:avLst/>
          </a:prstGeom>
          <a:noFill/>
          <a:ln>
            <a:noFill/>
          </a:ln>
        </p:spPr>
        <p:txBody>
          <a:bodyPr wrap="square" rtlCol="0">
            <a:spAutoFit/>
          </a:bodyPr>
          <a:lstStyle/>
          <a:p>
            <a:pPr algn="ctr"/>
            <a:r>
              <a:rPr lang="en-US" altLang="zh-CN" b="1" dirty="0" smtClean="0">
                <a:solidFill>
                  <a:schemeClr val="bg1"/>
                </a:solidFill>
              </a:rPr>
              <a:t>Introduction </a:t>
            </a:r>
            <a:endParaRPr lang="zh-CN" altLang="en-US" b="1" dirty="0">
              <a:solidFill>
                <a:schemeClr val="bg1"/>
              </a:solidFill>
            </a:endParaRPr>
          </a:p>
        </p:txBody>
      </p:sp>
      <p:sp>
        <p:nvSpPr>
          <p:cNvPr id="3" name="矩形 2"/>
          <p:cNvSpPr/>
          <p:nvPr/>
        </p:nvSpPr>
        <p:spPr>
          <a:xfrm>
            <a:off x="271719" y="1092387"/>
            <a:ext cx="5288193" cy="2677656"/>
          </a:xfrm>
          <a:prstGeom prst="rect">
            <a:avLst/>
          </a:prstGeom>
        </p:spPr>
        <p:txBody>
          <a:bodyPr wrap="square">
            <a:spAutoFit/>
          </a:bodyPr>
          <a:lstStyle/>
          <a:p>
            <a:pPr algn="just">
              <a:lnSpc>
                <a:spcPct val="150000"/>
              </a:lnSpc>
            </a:pPr>
            <a:r>
              <a:rPr lang="en-US" altLang="zh-CN" sz="1600" dirty="0">
                <a:latin typeface="Times New Roman" pitchFamily="18" charset="0"/>
                <a:cs typeface="Times New Roman" pitchFamily="18" charset="0"/>
              </a:rPr>
              <a:t>This paper will study the translation of modern classics by reviewing the academic papers of CNKI, mainly taking the translation works of representative writers Mo Yan, Yu </a:t>
            </a:r>
            <a:r>
              <a:rPr lang="en-US" altLang="zh-CN" sz="1600" dirty="0" err="1">
                <a:latin typeface="Times New Roman" pitchFamily="18" charset="0"/>
                <a:cs typeface="Times New Roman" pitchFamily="18" charset="0"/>
              </a:rPr>
              <a:t>Hua</a:t>
            </a:r>
            <a:r>
              <a:rPr lang="en-US" altLang="zh-CN" sz="1600" dirty="0">
                <a:latin typeface="Times New Roman" pitchFamily="18" charset="0"/>
                <a:cs typeface="Times New Roman" pitchFamily="18" charset="0"/>
              </a:rPr>
              <a:t> and Liu </a:t>
            </a:r>
            <a:r>
              <a:rPr lang="en-US" altLang="zh-CN" sz="1600" dirty="0" err="1">
                <a:latin typeface="Times New Roman" pitchFamily="18" charset="0"/>
                <a:cs typeface="Times New Roman" pitchFamily="18" charset="0"/>
              </a:rPr>
              <a:t>Cixin</a:t>
            </a:r>
            <a:r>
              <a:rPr lang="en-US" altLang="zh-CN" sz="1600" dirty="0">
                <a:latin typeface="Times New Roman" pitchFamily="18" charset="0"/>
                <a:cs typeface="Times New Roman" pitchFamily="18" charset="0"/>
              </a:rPr>
              <a:t> as the research object. this paper explores the contents </a:t>
            </a:r>
            <a:r>
              <a:rPr lang="en-US" altLang="zh-CN" sz="1600" dirty="0" smtClean="0">
                <a:latin typeface="Times New Roman" pitchFamily="18" charset="0"/>
                <a:cs typeface="Times New Roman" pitchFamily="18" charset="0"/>
              </a:rPr>
              <a:t>of </a:t>
            </a:r>
            <a:r>
              <a:rPr lang="en-US" altLang="zh-CN" sz="1600" dirty="0">
                <a:latin typeface="Times New Roman" pitchFamily="18" charset="0"/>
                <a:cs typeface="Times New Roman" pitchFamily="18" charset="0"/>
              </a:rPr>
              <a:t>translation studies to further promote its in-depth development, so as to better serve the strategy of Chinese culture going abroad. </a:t>
            </a:r>
            <a:endParaRPr lang="zh-CN" altLang="zh-CN" sz="1600" dirty="0">
              <a:latin typeface="Times New Roman" pitchFamily="18" charset="0"/>
              <a:cs typeface="Times New Roman" pitchFamily="18" charset="0"/>
            </a:endParaRPr>
          </a:p>
        </p:txBody>
      </p:sp>
      <p:sp>
        <p:nvSpPr>
          <p:cNvPr id="9" name="图文框 8"/>
          <p:cNvSpPr/>
          <p:nvPr/>
        </p:nvSpPr>
        <p:spPr>
          <a:xfrm>
            <a:off x="6078245" y="376736"/>
            <a:ext cx="3059832" cy="4099381"/>
          </a:xfrm>
          <a:prstGeom prst="frame">
            <a:avLst>
              <a:gd name="adj1" fmla="val 3482"/>
            </a:avLst>
          </a:prstGeom>
          <a:solidFill>
            <a:srgbClr val="2C3F46"/>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837" y="483518"/>
            <a:ext cx="2860824" cy="138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655" y="1786625"/>
            <a:ext cx="2871006" cy="128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2598" y="3075806"/>
            <a:ext cx="2835063" cy="13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8962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文框 26"/>
          <p:cNvSpPr/>
          <p:nvPr/>
        </p:nvSpPr>
        <p:spPr>
          <a:xfrm>
            <a:off x="2412314" y="-740618"/>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960000" y="3712107"/>
            <a:ext cx="1200329" cy="1019883"/>
          </a:xfrm>
          <a:prstGeom prst="rect">
            <a:avLst/>
          </a:prstGeom>
          <a:noFill/>
        </p:spPr>
        <p:txBody>
          <a:bodyPr vert="eaVert" wrap="square" rtlCol="0">
            <a:spAutoFit/>
          </a:bodyPr>
          <a:lstStyle/>
          <a:p>
            <a:r>
              <a:rPr lang="zh-CN" altLang="en-US" sz="6600" dirty="0">
                <a:solidFill>
                  <a:srgbClr val="D3CDB7"/>
                </a:solidFill>
                <a:latin typeface="宋体" panose="02010600030101010101" pitchFamily="2" charset="-122"/>
                <a:ea typeface="宋体" panose="02010600030101010101" pitchFamily="2" charset="-122"/>
              </a:rPr>
              <a:t>贰</a:t>
            </a:r>
            <a:endParaRPr lang="zh-CN" altLang="en-US" sz="6600" dirty="0">
              <a:solidFill>
                <a:srgbClr val="D3CDB7"/>
              </a:solidFill>
              <a:latin typeface="宋体" panose="02010600030101010101" pitchFamily="2" charset="-122"/>
              <a:ea typeface="宋体" panose="02010600030101010101" pitchFamily="2" charset="-122"/>
            </a:endParaRP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771800" y="555526"/>
            <a:ext cx="3600400" cy="1200329"/>
          </a:xfrm>
          <a:prstGeom prst="rect">
            <a:avLst/>
          </a:prstGeom>
          <a:noFill/>
        </p:spPr>
        <p:txBody>
          <a:bodyPr wrap="square" rtlCol="0">
            <a:spAutoFit/>
          </a:bodyPr>
          <a:lstStyle/>
          <a:p>
            <a:pPr algn="ctr"/>
            <a:r>
              <a:rPr lang="en-US" altLang="zh-CN" sz="3600" b="1" dirty="0" smtClean="0">
                <a:solidFill>
                  <a:schemeClr val="tx2">
                    <a:lumMod val="75000"/>
                  </a:schemeClr>
                </a:solidFill>
                <a:latin typeface="Times New Roman" pitchFamily="18" charset="0"/>
                <a:cs typeface="Times New Roman" pitchFamily="18" charset="0"/>
              </a:rPr>
              <a:t>Research Methods &amp; Steps </a:t>
            </a:r>
            <a:endParaRPr lang="zh-CN" altLang="en-US" sz="3600" b="1" dirty="0">
              <a:solidFill>
                <a:schemeClr val="tx2">
                  <a:lumMod val="75000"/>
                </a:schemeClr>
              </a:solidFill>
              <a:latin typeface="Times New Roman" pitchFamily="18" charset="0"/>
              <a:cs typeface="Times New Roman" pitchFamily="18" charset="0"/>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353843"/>
            <a:ext cx="2664296" cy="1824088"/>
          </a:xfrm>
          <a:prstGeom prst="rect">
            <a:avLst/>
          </a:prstGeom>
        </p:spPr>
      </p:pic>
    </p:spTree>
    <p:extLst>
      <p:ext uri="{BB962C8B-B14F-4D97-AF65-F5344CB8AC3E}">
        <p14:creationId xmlns:p14="http://schemas.microsoft.com/office/powerpoint/2010/main" val="38336766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316835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2857567" cy="369332"/>
          </a:xfrm>
          <a:prstGeom prst="rect">
            <a:avLst/>
          </a:prstGeom>
          <a:noFill/>
          <a:ln>
            <a:noFill/>
          </a:ln>
        </p:spPr>
        <p:txBody>
          <a:bodyPr wrap="square" rtlCol="0">
            <a:spAutoFit/>
          </a:bodyPr>
          <a:lstStyle/>
          <a:p>
            <a:pPr algn="ctr"/>
            <a:r>
              <a:rPr lang="en-US" altLang="zh-CN" b="1" dirty="0">
                <a:solidFill>
                  <a:schemeClr val="bg1"/>
                </a:solidFill>
              </a:rPr>
              <a:t>Research Methods &amp; Steps </a:t>
            </a:r>
          </a:p>
        </p:txBody>
      </p:sp>
      <p:sp>
        <p:nvSpPr>
          <p:cNvPr id="3" name="矩形 2"/>
          <p:cNvSpPr/>
          <p:nvPr/>
        </p:nvSpPr>
        <p:spPr>
          <a:xfrm>
            <a:off x="231777" y="843558"/>
            <a:ext cx="8806070" cy="1569660"/>
          </a:xfrm>
          <a:prstGeom prst="rect">
            <a:avLst/>
          </a:prstGeom>
        </p:spPr>
        <p:txBody>
          <a:bodyPr wrap="square">
            <a:spAutoFit/>
          </a:bodyPr>
          <a:lstStyle/>
          <a:p>
            <a:pPr>
              <a:lnSpc>
                <a:spcPct val="150000"/>
              </a:lnSpc>
            </a:pPr>
            <a:r>
              <a:rPr lang="en-US" altLang="zh-CN" sz="1600" dirty="0" smtClean="0">
                <a:latin typeface="Times New Roman" pitchFamily="18" charset="0"/>
                <a:cs typeface="Times New Roman" pitchFamily="18" charset="0"/>
              </a:rPr>
              <a:t>    The </a:t>
            </a:r>
            <a:r>
              <a:rPr lang="en-US" altLang="zh-CN" sz="1600" dirty="0">
                <a:latin typeface="Times New Roman" pitchFamily="18" charset="0"/>
                <a:cs typeface="Times New Roman" pitchFamily="18" charset="0"/>
              </a:rPr>
              <a:t>research </a:t>
            </a:r>
            <a:r>
              <a:rPr lang="en-US" altLang="zh-CN" sz="1600" dirty="0" smtClean="0">
                <a:latin typeface="Times New Roman" pitchFamily="18" charset="0"/>
                <a:cs typeface="Times New Roman" pitchFamily="18" charset="0"/>
              </a:rPr>
              <a:t>materials </a:t>
            </a:r>
            <a:r>
              <a:rPr lang="en-US" altLang="zh-CN" sz="1600" dirty="0">
                <a:latin typeface="Times New Roman" pitchFamily="18" charset="0"/>
                <a:cs typeface="Times New Roman" pitchFamily="18" charset="0"/>
              </a:rPr>
              <a:t>of translation of modern Chinese classics </a:t>
            </a:r>
            <a:r>
              <a:rPr lang="en-US" altLang="zh-CN" sz="1600" dirty="0" smtClean="0">
                <a:latin typeface="Times New Roman" pitchFamily="18" charset="0"/>
                <a:cs typeface="Times New Roman" pitchFamily="18" charset="0"/>
              </a:rPr>
              <a:t>discussed </a:t>
            </a:r>
            <a:r>
              <a:rPr lang="en-US" altLang="zh-CN" sz="1600" dirty="0">
                <a:latin typeface="Times New Roman" pitchFamily="18" charset="0"/>
                <a:cs typeface="Times New Roman" pitchFamily="18" charset="0"/>
              </a:rPr>
              <a:t>in this paper include academic journals, papers and </a:t>
            </a:r>
            <a:r>
              <a:rPr lang="en-US" altLang="zh-CN" sz="1600" dirty="0" smtClean="0">
                <a:latin typeface="Times New Roman" pitchFamily="18" charset="0"/>
                <a:cs typeface="Times New Roman" pitchFamily="18" charset="0"/>
              </a:rPr>
              <a:t>proceedings.</a:t>
            </a:r>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In </a:t>
            </a:r>
            <a:r>
              <a:rPr lang="en-US" altLang="zh-CN" sz="1600" dirty="0">
                <a:latin typeface="Times New Roman" pitchFamily="18" charset="0"/>
                <a:cs typeface="Times New Roman" pitchFamily="18" charset="0"/>
              </a:rPr>
              <a:t>order to obtain these materials, the author takes the journal paper database of CNKI as the retrieval source, with "Mo Yan / Yu </a:t>
            </a:r>
            <a:r>
              <a:rPr lang="en-US" altLang="zh-CN" sz="1600" dirty="0" err="1">
                <a:latin typeface="Times New Roman" pitchFamily="18" charset="0"/>
                <a:cs typeface="Times New Roman" pitchFamily="18" charset="0"/>
              </a:rPr>
              <a:t>Hua</a:t>
            </a:r>
            <a:r>
              <a:rPr lang="en-US" altLang="zh-CN" sz="1600" dirty="0">
                <a:latin typeface="Times New Roman" pitchFamily="18" charset="0"/>
                <a:cs typeface="Times New Roman" pitchFamily="18" charset="0"/>
              </a:rPr>
              <a:t> / Liu </a:t>
            </a:r>
            <a:r>
              <a:rPr lang="en-US" altLang="zh-CN" sz="1600" dirty="0" err="1">
                <a:latin typeface="Times New Roman" pitchFamily="18" charset="0"/>
                <a:cs typeface="Times New Roman" pitchFamily="18" charset="0"/>
              </a:rPr>
              <a:t>Cixin</a:t>
            </a:r>
            <a:r>
              <a:rPr lang="en-US" altLang="zh-CN" sz="1600" dirty="0">
                <a:latin typeface="Times New Roman" pitchFamily="18" charset="0"/>
                <a:cs typeface="Times New Roman" pitchFamily="18" charset="0"/>
              </a:rPr>
              <a:t> Translation" as the theme and "Core Journals" as the source category. Then the search results are checked one by one. </a:t>
            </a:r>
            <a:endParaRPr lang="zh-CN" altLang="zh-CN" sz="1600" dirty="0">
              <a:latin typeface="Times New Roman" pitchFamily="18" charset="0"/>
              <a:cs typeface="Times New Roman" pitchFamily="18" charset="0"/>
            </a:endParaRPr>
          </a:p>
        </p:txBody>
      </p:sp>
      <p:pic>
        <p:nvPicPr>
          <p:cNvPr id="2048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9115"/>
          <a:stretch/>
        </p:blipFill>
        <p:spPr bwMode="auto">
          <a:xfrm>
            <a:off x="900538" y="2529170"/>
            <a:ext cx="6695798" cy="21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8962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图文框 26"/>
          <p:cNvSpPr/>
          <p:nvPr/>
        </p:nvSpPr>
        <p:spPr>
          <a:xfrm>
            <a:off x="2412314" y="-740618"/>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960000" y="3712107"/>
            <a:ext cx="1200329" cy="1019883"/>
          </a:xfrm>
          <a:prstGeom prst="rect">
            <a:avLst/>
          </a:prstGeom>
          <a:noFill/>
        </p:spPr>
        <p:txBody>
          <a:bodyPr vert="eaVert" wrap="square" rtlCol="0">
            <a:spAutoFit/>
          </a:bodyPr>
          <a:lstStyle/>
          <a:p>
            <a:r>
              <a:rPr lang="zh-CN" altLang="en-US" sz="6600" dirty="0">
                <a:solidFill>
                  <a:srgbClr val="D3CDB7"/>
                </a:solidFill>
                <a:latin typeface="宋体" panose="02010600030101010101" pitchFamily="2" charset="-122"/>
                <a:ea typeface="宋体" panose="02010600030101010101" pitchFamily="2" charset="-122"/>
              </a:rPr>
              <a:t>叁</a:t>
            </a:r>
            <a:endParaRPr lang="zh-CN" altLang="en-US" sz="6600" dirty="0">
              <a:solidFill>
                <a:srgbClr val="D3CDB7"/>
              </a:solidFill>
              <a:latin typeface="宋体" panose="02010600030101010101" pitchFamily="2" charset="-122"/>
              <a:ea typeface="宋体" panose="02010600030101010101" pitchFamily="2" charset="-122"/>
            </a:endParaRP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p>
          <a:p>
            <a:r>
              <a:rPr lang="zh-CN" altLang="en-US" sz="1400" dirty="0">
                <a:solidFill>
                  <a:srgbClr val="2C3F46"/>
                </a:solidFill>
              </a:rPr>
              <a:t>花动一山春色</a:t>
            </a: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19772" y="512817"/>
            <a:ext cx="4104456" cy="1200329"/>
          </a:xfrm>
          <a:prstGeom prst="rect">
            <a:avLst/>
          </a:prstGeom>
          <a:noFill/>
        </p:spPr>
        <p:txBody>
          <a:bodyPr wrap="square" rtlCol="0">
            <a:spAutoFit/>
          </a:bodyPr>
          <a:lstStyle/>
          <a:p>
            <a:pPr algn="ctr"/>
            <a:r>
              <a:rPr lang="en-US" altLang="zh-CN" sz="3600" b="1" dirty="0">
                <a:solidFill>
                  <a:schemeClr val="tx2">
                    <a:lumMod val="75000"/>
                  </a:schemeClr>
                </a:solidFill>
                <a:latin typeface="Times New Roman" pitchFamily="18" charset="0"/>
                <a:cs typeface="Times New Roman" pitchFamily="18" charset="0"/>
              </a:rPr>
              <a:t> Research </a:t>
            </a:r>
            <a:endParaRPr lang="en-US" altLang="zh-CN" sz="3600" b="1" dirty="0" smtClean="0">
              <a:solidFill>
                <a:schemeClr val="tx2">
                  <a:lumMod val="75000"/>
                </a:schemeClr>
              </a:solidFill>
              <a:latin typeface="Times New Roman" pitchFamily="18" charset="0"/>
              <a:cs typeface="Times New Roman" pitchFamily="18" charset="0"/>
            </a:endParaRPr>
          </a:p>
          <a:p>
            <a:pPr algn="ctr"/>
            <a:r>
              <a:rPr lang="en-US" altLang="zh-CN" sz="3600" b="1" dirty="0" smtClean="0">
                <a:solidFill>
                  <a:schemeClr val="tx2">
                    <a:lumMod val="75000"/>
                  </a:schemeClr>
                </a:solidFill>
                <a:latin typeface="Times New Roman" pitchFamily="18" charset="0"/>
                <a:cs typeface="Times New Roman" pitchFamily="18" charset="0"/>
              </a:rPr>
              <a:t>Results &amp; Analysis </a:t>
            </a:r>
            <a:endParaRPr lang="en-US" altLang="zh-CN" sz="3600" b="1" dirty="0">
              <a:solidFill>
                <a:schemeClr val="tx2">
                  <a:lumMod val="75000"/>
                </a:schemeClr>
              </a:solidFill>
              <a:latin typeface="Times New Roman" pitchFamily="18" charset="0"/>
              <a:cs typeface="Times New Roman" pitchFamily="18" charset="0"/>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353843"/>
            <a:ext cx="2664296" cy="1824088"/>
          </a:xfrm>
          <a:prstGeom prst="rect">
            <a:avLst/>
          </a:prstGeom>
        </p:spPr>
      </p:pic>
    </p:spTree>
    <p:extLst>
      <p:ext uri="{BB962C8B-B14F-4D97-AF65-F5344CB8AC3E}">
        <p14:creationId xmlns:p14="http://schemas.microsoft.com/office/powerpoint/2010/main" val="38336766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3168352"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3096344"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Analysis </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437"/>
          <a:stretch/>
        </p:blipFill>
        <p:spPr bwMode="auto">
          <a:xfrm>
            <a:off x="231683" y="977305"/>
            <a:ext cx="8579473"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89622"/>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54" r="14096" b="21112"/>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7" y="-848630"/>
            <a:ext cx="2232248" cy="2232248"/>
          </a:xfrm>
          <a:prstGeom prst="rect">
            <a:avLst/>
          </a:prstGeom>
        </p:spPr>
      </p:pic>
      <p:sp>
        <p:nvSpPr>
          <p:cNvPr id="16" name="矩形 15"/>
          <p:cNvSpPr/>
          <p:nvPr/>
        </p:nvSpPr>
        <p:spPr>
          <a:xfrm>
            <a:off x="1187624" y="231878"/>
            <a:ext cx="4392488" cy="369332"/>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187624" y="231878"/>
            <a:ext cx="4896544" cy="369332"/>
          </a:xfrm>
          <a:prstGeom prst="rect">
            <a:avLst/>
          </a:prstGeom>
          <a:noFill/>
          <a:ln>
            <a:noFill/>
          </a:ln>
        </p:spPr>
        <p:txBody>
          <a:bodyPr wrap="square" rtlCol="0">
            <a:spAutoFit/>
          </a:bodyPr>
          <a:lstStyle/>
          <a:p>
            <a:r>
              <a:rPr lang="en-US" altLang="zh-CN" b="1" dirty="0">
                <a:solidFill>
                  <a:schemeClr val="bg1"/>
                </a:solidFill>
              </a:rPr>
              <a:t>Research </a:t>
            </a:r>
            <a:r>
              <a:rPr lang="en-US" altLang="zh-CN" b="1" dirty="0" smtClean="0">
                <a:solidFill>
                  <a:schemeClr val="bg1"/>
                </a:solidFill>
              </a:rPr>
              <a:t>Results </a:t>
            </a:r>
            <a:r>
              <a:rPr lang="en-US" altLang="zh-CN" b="1" dirty="0">
                <a:solidFill>
                  <a:schemeClr val="bg1"/>
                </a:solidFill>
              </a:rPr>
              <a:t>&amp; </a:t>
            </a:r>
            <a:r>
              <a:rPr lang="en-US" altLang="zh-CN" b="1" dirty="0" smtClean="0">
                <a:solidFill>
                  <a:schemeClr val="bg1"/>
                </a:solidFill>
              </a:rPr>
              <a:t>Analysis—An Overview </a:t>
            </a:r>
            <a:endParaRPr lang="en-US" altLang="zh-CN" b="1" dirty="0">
              <a:solidFill>
                <a:schemeClr val="bg1"/>
              </a:solidFill>
            </a:endParaRPr>
          </a:p>
        </p:txBody>
      </p:sp>
      <p:graphicFrame>
        <p:nvGraphicFramePr>
          <p:cNvPr id="3" name="图表 2"/>
          <p:cNvGraphicFramePr/>
          <p:nvPr>
            <p:extLst>
              <p:ext uri="{D42A27DB-BD31-4B8C-83A1-F6EECF244321}">
                <p14:modId xmlns:p14="http://schemas.microsoft.com/office/powerpoint/2010/main" val="3853124644"/>
              </p:ext>
            </p:extLst>
          </p:nvPr>
        </p:nvGraphicFramePr>
        <p:xfrm>
          <a:off x="251520" y="843559"/>
          <a:ext cx="3960440" cy="18001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p:cNvGraphicFramePr/>
          <p:nvPr>
            <p:extLst>
              <p:ext uri="{D42A27DB-BD31-4B8C-83A1-F6EECF244321}">
                <p14:modId xmlns:p14="http://schemas.microsoft.com/office/powerpoint/2010/main" val="1754985663"/>
              </p:ext>
            </p:extLst>
          </p:nvPr>
        </p:nvGraphicFramePr>
        <p:xfrm>
          <a:off x="4430319" y="771550"/>
          <a:ext cx="4716882" cy="2016223"/>
        </p:xfrm>
        <a:graphic>
          <a:graphicData uri="http://schemas.openxmlformats.org/drawingml/2006/chart">
            <c:chart xmlns:c="http://schemas.openxmlformats.org/drawingml/2006/chart" xmlns:r="http://schemas.openxmlformats.org/officeDocument/2006/relationships" r:id="rId6"/>
          </a:graphicData>
        </a:graphic>
      </p:graphicFrame>
      <p:sp>
        <p:nvSpPr>
          <p:cNvPr id="5" name="矩形 4"/>
          <p:cNvSpPr/>
          <p:nvPr/>
        </p:nvSpPr>
        <p:spPr>
          <a:xfrm>
            <a:off x="1331640" y="4738212"/>
            <a:ext cx="5387692" cy="261610"/>
          </a:xfrm>
          <a:prstGeom prst="rect">
            <a:avLst/>
          </a:prstGeom>
        </p:spPr>
        <p:txBody>
          <a:bodyPr wrap="square">
            <a:spAutoFit/>
          </a:bodyPr>
          <a:lstStyle/>
          <a:p>
            <a:r>
              <a:rPr lang="zh-CN" altLang="zh-CN" sz="1100" b="1" dirty="0">
                <a:latin typeface="+mn-ea"/>
              </a:rPr>
              <a:t>表</a:t>
            </a:r>
            <a:r>
              <a:rPr lang="en-US" altLang="zh-CN" sz="1100" b="1" dirty="0">
                <a:latin typeface="+mn-ea"/>
              </a:rPr>
              <a:t>1 </a:t>
            </a:r>
            <a:r>
              <a:rPr lang="zh-CN" altLang="zh-CN" sz="1100" b="1" dirty="0">
                <a:latin typeface="+mn-ea"/>
              </a:rPr>
              <a:t>国内莫言、余华、刘慈欣作品外译研究成果分布情况（截至</a:t>
            </a:r>
            <a:r>
              <a:rPr lang="en-US" altLang="zh-CN" sz="1100" b="1" dirty="0">
                <a:latin typeface="+mn-ea"/>
              </a:rPr>
              <a:t>2022</a:t>
            </a:r>
            <a:r>
              <a:rPr lang="zh-CN" altLang="zh-CN" sz="1100" b="1" dirty="0">
                <a:latin typeface="+mn-ea"/>
              </a:rPr>
              <a:t>年</a:t>
            </a:r>
            <a:r>
              <a:rPr lang="en-US" altLang="zh-CN" sz="1100" b="1" dirty="0">
                <a:latin typeface="+mn-ea"/>
              </a:rPr>
              <a:t>5</a:t>
            </a:r>
            <a:r>
              <a:rPr lang="zh-CN" altLang="zh-CN" sz="1100" b="1" dirty="0">
                <a:latin typeface="+mn-ea"/>
              </a:rPr>
              <a:t>月）</a:t>
            </a:r>
            <a:endParaRPr lang="zh-CN" altLang="en-US" sz="1100" dirty="0">
              <a:latin typeface="+mn-ea"/>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2730" y="2884702"/>
            <a:ext cx="4997461" cy="17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22270"/>
      </p:ext>
    </p:extLst>
  </p:cSld>
  <p:clrMapOvr>
    <a:masterClrMapping/>
  </p:clrMapOvr>
  <mc:AlternateContent xmlns:mc="http://schemas.openxmlformats.org/markup-compatibility/2006">
    <mc:Choice xmlns:p14="http://schemas.microsoft.com/office/powerpoint/2010/main" Requires="p14">
      <p:transition p14:dur="10">
        <p:cut/>
      </p:transition>
    </mc:Choice>
    <mc:Fallback>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2651</Words>
  <Application>Microsoft Office PowerPoint</Application>
  <PresentationFormat>全屏显示(16:9)</PresentationFormat>
  <Paragraphs>169</Paragraphs>
  <Slides>28</Slides>
  <Notes>28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趴在夏日的猫</dc:creator>
  <cp:keywords>www.51pptmoban.com</cp:keywords>
  <cp:lastModifiedBy>Windows 用户</cp:lastModifiedBy>
  <cp:revision>146</cp:revision>
  <dcterms:created xsi:type="dcterms:W3CDTF">2017-07-05T00:36:10Z</dcterms:created>
  <dcterms:modified xsi:type="dcterms:W3CDTF">2022-05-04T13:28:02Z</dcterms:modified>
</cp:coreProperties>
</file>