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3"/>
    <p:sldId id="257" r:id="rId4"/>
    <p:sldId id="258" r:id="rId5"/>
    <p:sldId id="259" r:id="rId6"/>
    <p:sldId id="260" r:id="rId7"/>
    <p:sldId id="267" r:id="rId8"/>
  </p:sldIdLst>
  <p:sldSz cx="12192000" cy="6858000" type="screen16x9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1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</p:spPr>
      </p:sp>
      <p:sp>
        <p:nvSpPr>
          <p:cNvPr id="104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4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b" anchorCtr="0" compatLnSpc="1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b" anchorCtr="0" compatLnSpc="1"/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620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1048621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38083D-8F4E-4EAD-9723-1900FAB4E97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22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23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FB57289-E9A4-4015-8A78-033F1A1213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645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64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38083D-8F4E-4EAD-9723-1900FAB4E97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4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4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FB57289-E9A4-4015-8A78-033F1A1213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629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630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38083D-8F4E-4EAD-9723-1900FAB4E97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31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32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FB57289-E9A4-4015-8A78-033F1A1213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634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63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38083D-8F4E-4EAD-9723-1900FAB4E97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3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3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FB57289-E9A4-4015-8A78-033F1A1213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650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651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38083D-8F4E-4EAD-9723-1900FAB4E97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52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53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FB57289-E9A4-4015-8A78-033F1A1213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655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656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657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38083D-8F4E-4EAD-9723-1900FAB4E97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58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59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FB57289-E9A4-4015-8A78-033F1A1213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0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661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662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663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664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665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38083D-8F4E-4EAD-9723-1900FAB4E97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66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67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FB57289-E9A4-4015-8A78-033F1A1213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625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38083D-8F4E-4EAD-9723-1900FAB4E97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26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27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FB57289-E9A4-4015-8A78-033F1A1213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38083D-8F4E-4EAD-9723-1900FAB4E97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582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583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FB57289-E9A4-4015-8A78-033F1A1213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8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669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670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671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38083D-8F4E-4EAD-9723-1900FAB4E97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72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73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FB57289-E9A4-4015-8A78-033F1A1213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639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1048640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641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38083D-8F4E-4EAD-9723-1900FAB4E97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42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643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FB57289-E9A4-4015-8A78-033F1A1213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577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578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8083D-8F4E-4EAD-9723-1900FAB4E97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579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58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57289-E9A4-4015-8A78-033F1A1213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097152" name="图片 7"/>
          <p:cNvPicPr>
            <a:picLocks noChangeAspect="1"/>
          </p:cNvPicPr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矩形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grpSp>
        <p:nvGrpSpPr>
          <p:cNvPr id="25" name="组合 2"/>
          <p:cNvGrpSpPr/>
          <p:nvPr/>
        </p:nvGrpSpPr>
        <p:grpSpPr>
          <a:xfrm>
            <a:off x="0" y="944031"/>
            <a:ext cx="12192000" cy="2218269"/>
            <a:chOff x="0" y="1905000"/>
            <a:chExt cx="12192000" cy="2533650"/>
          </a:xfrm>
        </p:grpSpPr>
        <p:sp>
          <p:nvSpPr>
            <p:cNvPr id="1048585" name="矩形 3"/>
            <p:cNvSpPr/>
            <p:nvPr/>
          </p:nvSpPr>
          <p:spPr>
            <a:xfrm>
              <a:off x="0" y="4305300"/>
              <a:ext cx="12192000" cy="13335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048586" name="矩形 4"/>
            <p:cNvSpPr/>
            <p:nvPr/>
          </p:nvSpPr>
          <p:spPr>
            <a:xfrm>
              <a:off x="0" y="1905000"/>
              <a:ext cx="12192000" cy="13335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048587" name="矩形 5"/>
            <p:cNvSpPr/>
            <p:nvPr/>
          </p:nvSpPr>
          <p:spPr>
            <a:xfrm>
              <a:off x="0" y="2095500"/>
              <a:ext cx="12192000" cy="21336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048588" name="文本框 6"/>
          <p:cNvSpPr txBox="1"/>
          <p:nvPr/>
        </p:nvSpPr>
        <p:spPr>
          <a:xfrm>
            <a:off x="2838450" y="1320493"/>
            <a:ext cx="651510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7200" dirty="0">
                <a:solidFill>
                  <a:srgbClr val="3FA39E"/>
                </a:solidFill>
                <a:latin typeface="华康俪金黑W8(P)" panose="020B0800000000000000" pitchFamily="34" charset="-122"/>
                <a:ea typeface="华康俪金黑W8(P)" panose="020B0800000000000000" pitchFamily="34" charset="-122"/>
              </a:rPr>
              <a:t>情态动词</a:t>
            </a:r>
            <a:endParaRPr lang="zh-CN" altLang="en-US" sz="7200" dirty="0">
              <a:solidFill>
                <a:srgbClr val="3FA39E"/>
              </a:solidFill>
              <a:latin typeface="华康俪金黑W8(P)" panose="020B0800000000000000" pitchFamily="34" charset="-122"/>
              <a:ea typeface="华康俪金黑W8(P)" panose="020B0800000000000000" pitchFamily="34" charset="-122"/>
            </a:endParaRPr>
          </a:p>
        </p:txBody>
      </p:sp>
      <p:sp>
        <p:nvSpPr>
          <p:cNvPr id="1048589" name="矩形 11"/>
          <p:cNvSpPr>
            <a:spLocks noChangeArrowheads="1"/>
          </p:cNvSpPr>
          <p:nvPr/>
        </p:nvSpPr>
        <p:spPr bwMode="auto">
          <a:xfrm>
            <a:off x="4018915" y="3495675"/>
            <a:ext cx="3732530" cy="65659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</a:ln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zh-CN" altLang="en-US" sz="1800" b="1" ker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48590" name="Rectangle 6"/>
          <p:cNvSpPr>
            <a:spLocks noChangeArrowheads="1"/>
          </p:cNvSpPr>
          <p:nvPr/>
        </p:nvSpPr>
        <p:spPr bwMode="black">
          <a:xfrm>
            <a:off x="4470400" y="3591560"/>
            <a:ext cx="2830195" cy="4603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p>
            <a:pPr algn="ctr">
              <a:spcBef>
                <a:spcPct val="0"/>
              </a:spcBef>
            </a:pPr>
            <a:r>
              <a:rPr lang="en-US" altLang="zh-CN" sz="2400" b="1" kern="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</a:t>
            </a:r>
            <a:r>
              <a:rPr lang="en-US" altLang="zh-CN" sz="2400" b="1" kern="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odalverben</a:t>
            </a:r>
            <a:endParaRPr lang="en-US" altLang="zh-CN" sz="2400" b="1" kern="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8591" name="文本框 1"/>
          <p:cNvSpPr txBox="1"/>
          <p:nvPr/>
        </p:nvSpPr>
        <p:spPr>
          <a:xfrm>
            <a:off x="9209405" y="4721225"/>
            <a:ext cx="2720340" cy="8902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/>
              <a:t>     </a:t>
            </a:r>
            <a:r>
              <a:rPr lang="en-US" altLang="zh-CN" sz="2400" b="1" kern="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Mia</a:t>
            </a:r>
            <a:endParaRPr lang="en-US" altLang="zh-CN" sz="2400" b="1" kern="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048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0" grpId="0" bldLvl="0" animBg="1"/>
      <p:bldP spid="1048590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/>
      <p:sp>
        <p:nvSpPr>
          <p:cNvPr id="1048592" name="文本框 1"/>
          <p:cNvSpPr txBox="1"/>
          <p:nvPr/>
        </p:nvSpPr>
        <p:spPr>
          <a:xfrm>
            <a:off x="979805" y="975995"/>
            <a:ext cx="4194810" cy="6356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400" b="1" kern="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Kongjugation </a:t>
            </a:r>
            <a:r>
              <a:rPr lang="zh-CN" altLang="en-US" sz="2400" b="1" kern="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变位</a:t>
            </a:r>
            <a:endParaRPr lang="zh-CN" altLang="en-US" sz="2400" b="1" kern="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2400" b="1" kern="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8593" name="文本框 2"/>
          <p:cNvSpPr txBox="1"/>
          <p:nvPr/>
        </p:nvSpPr>
        <p:spPr>
          <a:xfrm>
            <a:off x="1658620" y="1786890"/>
            <a:ext cx="10132695" cy="41071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400" b="1" kern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现在时</a:t>
            </a:r>
            <a:endParaRPr lang="zh-CN" altLang="en-US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         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müssen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können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dürfen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sollen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wollen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mögen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möchten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ich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	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muss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kann	darf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soll	will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mag	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möchte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du	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musst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kannst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darfst	sollst	willst	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magst	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möchtest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er/sie/es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muss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kann	darf	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soll	will	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mag	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möchte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wir	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müssen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können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dürfen	sollen	wollen	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mögen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möchten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ihr	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müsst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könnt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dürft	sollt	wollt	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mögt	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möchtet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sie	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müssen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können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dürfen	sollen	wollen	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mögen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möchten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/>
      <p:sp>
        <p:nvSpPr>
          <p:cNvPr id="1048594" name="文本框 1"/>
          <p:cNvSpPr txBox="1"/>
          <p:nvPr/>
        </p:nvSpPr>
        <p:spPr>
          <a:xfrm>
            <a:off x="1409700" y="475615"/>
            <a:ext cx="41871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buClrTx/>
              <a:buSzTx/>
              <a:buFontTx/>
            </a:pPr>
            <a:r>
              <a:rPr lang="en-US" altLang="zh-CN" sz="2800" b="1" kern="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Gebrauch 用法</a:t>
            </a:r>
            <a:endParaRPr lang="en-US" altLang="zh-CN" sz="2800" b="1" kern="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8595" name="文本框 2"/>
          <p:cNvSpPr txBox="1"/>
          <p:nvPr/>
        </p:nvSpPr>
        <p:spPr>
          <a:xfrm>
            <a:off x="1635760" y="1151890"/>
            <a:ext cx="8919845" cy="503745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情态动词作助动词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a.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können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表示有能力，有可能性做某事，意为 能够，可以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E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r kann deutsch sprechen . </a:t>
            </a:r>
            <a:endParaRPr lang="en-US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b.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dürfen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表示许可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、允许和禁止，意为 可以、允许</a:t>
            </a:r>
            <a:r>
              <a:rPr lang="en-US" altLang="en-US" sz="28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、禁止</a:t>
            </a:r>
            <a:endParaRPr lang="zh-CN" altLang="en-US" sz="28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H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ier im 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Museum darf man nicht fotografieren. </a:t>
            </a:r>
            <a:endParaRPr lang="en-US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c.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müssen 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表示一种必要性，意为 必须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D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ie schüler müssen die schulaufgaben machen. 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/>
      <p:sp>
        <p:nvSpPr>
          <p:cNvPr id="1048680" name="文本框 1048679"/>
          <p:cNvSpPr txBox="1"/>
          <p:nvPr/>
        </p:nvSpPr>
        <p:spPr>
          <a:xfrm rot="15172">
            <a:off x="1608085" y="1257186"/>
            <a:ext cx="8975828" cy="4523105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d.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sollen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表示受某人委托做某事或有义务做某事，意为要某人去做某事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或表示道德要求，意为 应该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Hier sollen wir rauchen nicht.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e.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wollen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表示意愿，打算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，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意为 想要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Ich woll Deutsch lernen.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f.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mögen</a:t>
            </a:r>
            <a:endParaRPr lang="en-US" sz="2800">
              <a:solidFill>
                <a:srgbClr val="000000"/>
              </a:solidFill>
            </a:endParaRPr>
          </a:p>
          <a:p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表示愿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望与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兴趣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往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往用第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二虚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拟式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形式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ö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c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h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,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意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为 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想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sz="2800">
              <a:solidFill>
                <a:srgbClr val="000000"/>
              </a:solidFill>
            </a:endParaRPr>
          </a:p>
          <a:p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E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r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möchte mich besuchen. </a:t>
            </a:r>
            <a:endParaRPr lang="en-US" sz="2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/>
      <p:sp>
        <p:nvSpPr>
          <p:cNvPr id="1048681" name="文本框 1048680"/>
          <p:cNvSpPr txBox="1"/>
          <p:nvPr/>
        </p:nvSpPr>
        <p:spPr>
          <a:xfrm>
            <a:off x="1799491" y="1446173"/>
            <a:ext cx="4742795" cy="460375"/>
          </a:xfrm>
          <a:prstGeom prst="rect">
            <a:avLst/>
          </a:prstGeom>
        </p:spPr>
        <p:txBody>
          <a:bodyPr wrap="square" rtlCol="0">
            <a:spAutoFit/>
          </a:bodyPr>
          <a:p>
            <a:pPr algn="l">
              <a:buClrTx/>
              <a:buSzTx/>
              <a:buNone/>
            </a:pP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情态动词作独立动词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48682" name="文本框 1048681"/>
          <p:cNvSpPr txBox="1"/>
          <p:nvPr/>
        </p:nvSpPr>
        <p:spPr>
          <a:xfrm>
            <a:off x="1871345" y="2287905"/>
            <a:ext cx="6280785" cy="2676525"/>
          </a:xfrm>
          <a:prstGeom prst="rect">
            <a:avLst/>
          </a:prstGeom>
        </p:spPr>
        <p:txBody>
          <a:bodyPr wrap="square" rtlCol="0">
            <a:spAutoFit/>
          </a:bodyPr>
          <a:p>
            <a:pPr algn="l">
              <a:buClrTx/>
              <a:buSzTx/>
              <a:buNone/>
            </a:pP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Er kann alles. 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l">
              <a:buClrTx/>
              <a:buSzTx/>
              <a:buNone/>
            </a:pP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Leider muss ich jetzt nach Hause. 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l">
              <a:buClrTx/>
              <a:buSzTx/>
              <a:buNone/>
            </a:pP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Er muss weg.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l">
              <a:buClrTx/>
              <a:buSzTx/>
              <a:buNone/>
            </a:pP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l">
              <a:buClrTx/>
              <a:buSzTx/>
              <a:buNone/>
            </a:pP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mögen往往当独立动词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,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用</a:t>
            </a:r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mag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表示</a:t>
            </a: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喜欢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l">
              <a:buClrTx/>
              <a:buSzTx/>
              <a:buNone/>
            </a:pP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Ich mag dich.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l">
              <a:buClrTx/>
              <a:buSzTx/>
              <a:buNone/>
            </a:pPr>
            <a:r>
              <a:rPr lang="zh-CN" altLang="en-US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Er mag Fisch.</a:t>
            </a:r>
            <a:endParaRPr lang="zh-CN" altLang="en-US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矩形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rgbClr val="3FA39E"/>
              </a:solidFill>
            </a:endParaRPr>
          </a:p>
        </p:txBody>
      </p:sp>
      <p:grpSp>
        <p:nvGrpSpPr>
          <p:cNvPr id="43" name="组合 12"/>
          <p:cNvGrpSpPr/>
          <p:nvPr/>
        </p:nvGrpSpPr>
        <p:grpSpPr>
          <a:xfrm>
            <a:off x="0" y="1905000"/>
            <a:ext cx="12192000" cy="2533650"/>
            <a:chOff x="0" y="1905000"/>
            <a:chExt cx="12192000" cy="2533650"/>
          </a:xfrm>
        </p:grpSpPr>
        <p:sp>
          <p:nvSpPr>
            <p:cNvPr id="1048615" name="矩形 3"/>
            <p:cNvSpPr/>
            <p:nvPr/>
          </p:nvSpPr>
          <p:spPr>
            <a:xfrm>
              <a:off x="0" y="4305300"/>
              <a:ext cx="12192000" cy="13335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rgbClr val="3FA39E"/>
                </a:solidFill>
              </a:endParaRPr>
            </a:p>
          </p:txBody>
        </p:sp>
        <p:sp>
          <p:nvSpPr>
            <p:cNvPr id="1048616" name="矩形 4"/>
            <p:cNvSpPr/>
            <p:nvPr/>
          </p:nvSpPr>
          <p:spPr>
            <a:xfrm>
              <a:off x="0" y="1905000"/>
              <a:ext cx="12192000" cy="13335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rgbClr val="3FA39E"/>
                </a:solidFill>
              </a:endParaRPr>
            </a:p>
          </p:txBody>
        </p:sp>
        <p:sp>
          <p:nvSpPr>
            <p:cNvPr id="1048617" name="矩形 5"/>
            <p:cNvSpPr/>
            <p:nvPr/>
          </p:nvSpPr>
          <p:spPr>
            <a:xfrm>
              <a:off x="0" y="2095500"/>
              <a:ext cx="12192000" cy="21336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rgbClr val="3FA39E"/>
                </a:solidFill>
              </a:endParaRPr>
            </a:p>
          </p:txBody>
        </p:sp>
      </p:grpSp>
      <p:sp>
        <p:nvSpPr>
          <p:cNvPr id="1048618" name="文本框 6"/>
          <p:cNvSpPr txBox="1"/>
          <p:nvPr/>
        </p:nvSpPr>
        <p:spPr>
          <a:xfrm>
            <a:off x="358775" y="2675890"/>
            <a:ext cx="11629390" cy="15684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pPr algn="dist"/>
            <a:r>
              <a:rPr lang="x-none" altLang="zh-CN" sz="480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Vielen Dank für Ihre Aufmerksamkeit</a:t>
            </a:r>
            <a:r>
              <a:rPr lang="zh-CN" altLang="x-none" sz="480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！</a:t>
            </a:r>
            <a:endParaRPr lang="x-none" altLang="zh-CN" sz="4800" b="1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sym typeface="+mn-ea"/>
            </a:endParaRPr>
          </a:p>
          <a:p>
            <a:pPr algn="dist"/>
            <a:endParaRPr lang="x-none" altLang="zh-CN" sz="4800" b="1" dirty="0" smtClean="0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华康俪金黑W8(P)" panose="020B0800000000000000" pitchFamily="3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commondata" val="eyJjb3VudCI6MSwiaGRpZCI6IjM0NTBlNGEwZjc2NzI4OTE1OTc3MDI3NWM1NWM2OTNiIiwidXNlckNvdW50IjoxfQ=="/>
</p:tagLst>
</file>

<file path=ppt/theme/theme1.xml><?xml version="1.0" encoding="utf-8"?>
<a:theme xmlns:a="http://schemas.openxmlformats.org/drawingml/2006/main" name="1_Office 主题">
  <a:themeElements>
    <a:clrScheme name="自定义 11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FA39E"/>
      </a:accent1>
      <a:accent2>
        <a:srgbClr val="3FA39E"/>
      </a:accent2>
      <a:accent3>
        <a:srgbClr val="6AC5C0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1080</Words>
  <Application>WPS 演示</Application>
  <PresentationFormat/>
  <Paragraphs>59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7" baseType="lpstr">
      <vt:lpstr>Arial</vt:lpstr>
      <vt:lpstr>宋体</vt:lpstr>
      <vt:lpstr>Wingdings</vt:lpstr>
      <vt:lpstr>华康俪金黑W8(P)</vt:lpstr>
      <vt:lpstr>黑体</vt:lpstr>
      <vt:lpstr>Calibri</vt:lpstr>
      <vt:lpstr>微软雅黑</vt:lpstr>
      <vt:lpstr>Times New Roman</vt:lpstr>
      <vt:lpstr>Arial Unicode MS</vt:lpstr>
      <vt:lpstr>Calibri Light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林巧媚</dc:creator>
  <cp:lastModifiedBy>Sakura</cp:lastModifiedBy>
  <cp:revision>1</cp:revision>
  <dcterms:created xsi:type="dcterms:W3CDTF">2024-03-07T10:36:03Z</dcterms:created>
  <dcterms:modified xsi:type="dcterms:W3CDTF">2024-03-07T10:36:03Z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2052-12.1.0.16120</vt:lpwstr>
  </property>
  <property fmtid="{D5CDD505-2E9C-101B-9397-08002B2CF9AE}" pid="3" name="KSOTemplateUUID">
    <vt:lpwstr>v1.0_mb_FXECmSnV5Lksdm1kfliBmg==</vt:lpwstr>
  </property>
  <property fmtid="{D5CDD505-2E9C-101B-9397-08002B2CF9AE}" pid="4" name="ICV">
    <vt:lpwstr>DD9CB7A98A794993BB9DD3967522D410_13</vt:lpwstr>
  </property>
</Properties>
</file>