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267" r:id="rId3"/>
    <p:sldId id="270" r:id="rId4"/>
    <p:sldId id="271" r:id="rId5"/>
    <p:sldId id="302" r:id="rId6"/>
    <p:sldId id="272" r:id="rId7"/>
    <p:sldId id="305" r:id="rId8"/>
    <p:sldId id="274" r:id="rId9"/>
    <p:sldId id="306" r:id="rId10"/>
    <p:sldId id="264" r:id="rId11"/>
    <p:sldId id="269" r:id="rId12"/>
    <p:sldId id="276" r:id="rId13"/>
    <p:sldId id="307" r:id="rId14"/>
    <p:sldId id="265" r:id="rId15"/>
    <p:sldId id="278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205" userDrawn="1">
          <p15:clr>
            <a:srgbClr val="A4A3A4"/>
          </p15:clr>
        </p15:guide>
        <p15:guide id="3" orient="horz" pos="1593" userDrawn="1">
          <p15:clr>
            <a:srgbClr val="A4A3A4"/>
          </p15:clr>
        </p15:guide>
        <p15:guide id="4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2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0" y="56"/>
      </p:cViewPr>
      <p:guideLst>
        <p:guide pos="3840"/>
        <p:guide orient="horz" pos="2205"/>
        <p:guide orient="horz" pos="159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4422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E7E2C-79DD-4F65-BD71-D748A849718D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3005-823D-4D0A-93F7-EC1DE5D8AE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B283-2B64-4046-AB83-1713B6635A2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C06E-92F0-4C8C-BC7C-5096837EE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C797A97-AEBE-4763-AF9E-543A4CCE5FC7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汉仪行楷简" panose="0201060900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file:///C:\Users\km\Videos\Captures\QQ&#35270;&#39057;2025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9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927609" y="1945018"/>
            <a:ext cx="14594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步摇</a:t>
            </a:r>
          </a:p>
        </p:txBody>
      </p:sp>
      <p:pic>
        <p:nvPicPr>
          <p:cNvPr id="2052" name="Picture 4" descr="http://img.hb.aicdn.com/eef7bed4c15fb728c05e76c0d2827cb37834556585dc7-2R2PKZ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101" y="1763535"/>
            <a:ext cx="584774" cy="11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 rot="16200000">
            <a:off x="6250086" y="1977024"/>
            <a:ext cx="923330" cy="713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solidFill>
                  <a:srgbClr val="E2BE72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Bu Yao</a:t>
            </a:r>
            <a:endParaRPr lang="zh-CN" altLang="en-US" sz="2400" dirty="0">
              <a:solidFill>
                <a:srgbClr val="E2BE72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55014" y="2970130"/>
            <a:ext cx="384721" cy="25090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步摇金翠玉搔头，倾国倾城胜莫愁。</a:t>
            </a:r>
          </a:p>
        </p:txBody>
      </p:sp>
      <p:pic>
        <p:nvPicPr>
          <p:cNvPr id="4" name="图片 3" descr="图片包含 室内, 桌子, 不同, 挂&#10;&#10;AI 生成的内容可能不正确。">
            <a:extLst>
              <a:ext uri="{FF2B5EF4-FFF2-40B4-BE49-F238E27FC236}">
                <a16:creationId xmlns:a16="http://schemas.microsoft.com/office/drawing/2014/main" id="{EF4D2217-FB47-F364-BA4B-96EA8F489E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46" y="711411"/>
            <a:ext cx="4622706" cy="5685262"/>
          </a:xfrm>
          <a:prstGeom prst="rect">
            <a:avLst/>
          </a:prstGeom>
        </p:spPr>
      </p:pic>
      <p:pic>
        <p:nvPicPr>
          <p:cNvPr id="15" name="图片 14" descr="图片包含 室内, 桌子, 小, 项链&#10;&#10;AI 生成的内容可能不正确。">
            <a:extLst>
              <a:ext uri="{FF2B5EF4-FFF2-40B4-BE49-F238E27FC236}">
                <a16:creationId xmlns:a16="http://schemas.microsoft.com/office/drawing/2014/main" id="{341E0485-1FAD-86A8-6AD8-06E87F08BB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7" y="461327"/>
            <a:ext cx="4826049" cy="5935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6200000">
            <a:off x="2405986" y="-404412"/>
            <a:ext cx="615553" cy="36743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 sz="2800" b="1" spc="-210" dirty="0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Several classical Bu Yao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065324" y="4433206"/>
            <a:ext cx="0" cy="1745525"/>
          </a:xfrm>
          <a:prstGeom prst="line">
            <a:avLst/>
          </a:prstGeom>
          <a:ln>
            <a:solidFill>
              <a:srgbClr val="000000">
                <a:alpha val="36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/>
          </p:cNvCxnSpPr>
          <p:nvPr/>
        </p:nvCxnSpPr>
        <p:spPr>
          <a:xfrm flipV="1">
            <a:off x="4774174" y="964995"/>
            <a:ext cx="0" cy="1207987"/>
          </a:xfrm>
          <a:prstGeom prst="line">
            <a:avLst/>
          </a:prstGeom>
          <a:ln>
            <a:solidFill>
              <a:srgbClr val="000000">
                <a:alpha val="36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8137570" y="3653967"/>
            <a:ext cx="0" cy="1745525"/>
          </a:xfrm>
          <a:prstGeom prst="line">
            <a:avLst/>
          </a:prstGeom>
          <a:ln>
            <a:solidFill>
              <a:srgbClr val="000000">
                <a:alpha val="36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179457" y="4704773"/>
            <a:ext cx="4102242" cy="1196109"/>
            <a:chOff x="3252651" y="4600832"/>
            <a:chExt cx="4102242" cy="1196109"/>
          </a:xfrm>
        </p:grpSpPr>
        <p:sp>
          <p:nvSpPr>
            <p:cNvPr id="11" name="文本框 10"/>
            <p:cNvSpPr txBox="1"/>
            <p:nvPr/>
          </p:nvSpPr>
          <p:spPr>
            <a:xfrm>
              <a:off x="3252651" y="4600832"/>
              <a:ext cx="4102242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4400" spc="200">
                  <a:solidFill>
                    <a:srgbClr val="FCF9F4"/>
                  </a:solidFill>
                  <a:latin typeface="汉仪细中圆简" panose="02010609000101010101" pitchFamily="49" charset="-122"/>
                  <a:ea typeface="汉仪细中圆简" panose="02010609000101010101" pitchFamily="49" charset="-122"/>
                </a:defRPr>
              </a:lvl1pPr>
            </a:lstStyle>
            <a:p>
              <a:r>
                <a:rPr lang="en-US" altLang="zh-CN" sz="2000" spc="-210" dirty="0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Northern </a:t>
              </a:r>
              <a:r>
                <a:rPr lang="en-US" altLang="zh-CN" sz="2000" spc="-210" dirty="0" err="1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Dynasties•Gold</a:t>
              </a:r>
              <a:r>
                <a:rPr lang="en-US" altLang="zh-CN" sz="2000" spc="-210" dirty="0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 </a:t>
              </a:r>
              <a:r>
                <a:rPr lang="en-US" altLang="zh-CN" sz="2000" spc="-210" dirty="0" err="1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BuYao</a:t>
              </a:r>
              <a:r>
                <a:rPr lang="en-US" altLang="zh-CN" sz="2000" spc="-210" dirty="0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 in the Shape of Ox Head and Deer Horn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252651" y="5285904"/>
              <a:ext cx="3579221" cy="51103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base features an ox head and horns, with each branch hanging a peach-shaped golden leaf.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66177" y="818646"/>
            <a:ext cx="4102242" cy="669568"/>
            <a:chOff x="3252651" y="4710237"/>
            <a:chExt cx="4102242" cy="669568"/>
          </a:xfrm>
        </p:grpSpPr>
        <p:sp>
          <p:nvSpPr>
            <p:cNvPr id="15" name="文本框 14"/>
            <p:cNvSpPr txBox="1"/>
            <p:nvPr/>
          </p:nvSpPr>
          <p:spPr>
            <a:xfrm>
              <a:off x="3252651" y="4710237"/>
              <a:ext cx="4102242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4400" spc="200">
                  <a:solidFill>
                    <a:srgbClr val="FCF9F4"/>
                  </a:solidFill>
                  <a:latin typeface="汉仪细中圆简" panose="02010609000101010101" pitchFamily="49" charset="-122"/>
                  <a:ea typeface="汉仪细中圆简" panose="02010609000101010101" pitchFamily="49" charset="-122"/>
                </a:defRPr>
              </a:lvl1pPr>
            </a:lstStyle>
            <a:p>
              <a:r>
                <a:rPr lang="en-US" altLang="zh-CN" sz="2000" spc="-210" dirty="0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Eastern Han Dynasty</a:t>
              </a:r>
              <a:r>
                <a:rPr lang="en-US" altLang="zh-CN" sz="2000" spc="-21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•</a:t>
              </a:r>
              <a:r>
                <a:rPr lang="en-US" altLang="zh-CN" sz="2000" spc="-210" dirty="0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Gold Bu Yao</a:t>
              </a:r>
              <a:endParaRPr lang="zh-CN" altLang="en-US" sz="2000" spc="-210" dirty="0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252651" y="5088828"/>
              <a:ext cx="3546296" cy="29097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“One Pedestal with Four Blossoms”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54818" y="5019874"/>
            <a:ext cx="3168744" cy="1218923"/>
            <a:chOff x="3252651" y="4427283"/>
            <a:chExt cx="3579216" cy="1218923"/>
          </a:xfrm>
        </p:grpSpPr>
        <p:sp>
          <p:nvSpPr>
            <p:cNvPr id="18" name="文本框 17"/>
            <p:cNvSpPr txBox="1"/>
            <p:nvPr/>
          </p:nvSpPr>
          <p:spPr>
            <a:xfrm>
              <a:off x="3252651" y="4427283"/>
              <a:ext cx="2802947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4400" spc="200">
                  <a:solidFill>
                    <a:srgbClr val="FCF9F4"/>
                  </a:solidFill>
                  <a:latin typeface="汉仪细中圆简" panose="02010609000101010101" pitchFamily="49" charset="-122"/>
                  <a:ea typeface="汉仪细中圆简" panose="02010609000101010101" pitchFamily="49" charset="-122"/>
                </a:defRPr>
              </a:lvl1pPr>
            </a:lstStyle>
            <a:p>
              <a:r>
                <a:rPr lang="en-US" altLang="zh-TW" sz="2000" spc="-210" dirty="0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Qing </a:t>
              </a:r>
              <a:r>
                <a:rPr lang="en-US" altLang="zh-TW" sz="2000" spc="-210" dirty="0" err="1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Dynasty•Coral</a:t>
              </a:r>
              <a:r>
                <a:rPr lang="en-US" altLang="zh-TW" sz="2000" spc="-210" dirty="0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 and Jade Bead Bu Yao</a:t>
              </a:r>
              <a:endParaRPr lang="zh-TW" altLang="en-US" sz="2000" spc="-210" dirty="0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52651" y="5135169"/>
              <a:ext cx="3579216" cy="51103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Mainly made of coral and jade, symbolizing preciousness and beauty.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 descr="图片包含 物体, 室内, 桌子, 表面&#10;&#10;AI 生成的内容可能不正确。">
            <a:extLst>
              <a:ext uri="{FF2B5EF4-FFF2-40B4-BE49-F238E27FC236}">
                <a16:creationId xmlns:a16="http://schemas.microsoft.com/office/drawing/2014/main" id="{B261C27C-5A06-3797-F0F9-012E3A15DF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55" y="2106527"/>
            <a:ext cx="1944052" cy="2267139"/>
          </a:xfrm>
          <a:prstGeom prst="rect">
            <a:avLst/>
          </a:prstGeom>
        </p:spPr>
      </p:pic>
      <p:pic>
        <p:nvPicPr>
          <p:cNvPr id="20" name="图片 19" descr="桌子上的花瓶&#10;&#10;AI 生成的内容可能不正确。">
            <a:extLst>
              <a:ext uri="{FF2B5EF4-FFF2-40B4-BE49-F238E27FC236}">
                <a16:creationId xmlns:a16="http://schemas.microsoft.com/office/drawing/2014/main" id="{C41A5A25-1D14-5909-679A-0FEA78A587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982" y="2037839"/>
            <a:ext cx="1747379" cy="2392161"/>
          </a:xfrm>
          <a:prstGeom prst="rect">
            <a:avLst/>
          </a:prstGeom>
        </p:spPr>
      </p:pic>
      <p:pic>
        <p:nvPicPr>
          <p:cNvPr id="23" name="图片 22" descr="图片包含 室内, 桌子, 小, 对&#10;&#10;AI 生成的内容可能不正确。">
            <a:extLst>
              <a:ext uri="{FF2B5EF4-FFF2-40B4-BE49-F238E27FC236}">
                <a16:creationId xmlns:a16="http://schemas.microsoft.com/office/drawing/2014/main" id="{7FA10796-252A-2714-0B18-050D8F2838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29" y="1882714"/>
            <a:ext cx="1078682" cy="2490952"/>
          </a:xfrm>
          <a:prstGeom prst="rect">
            <a:avLst/>
          </a:prstGeom>
        </p:spPr>
      </p:pic>
      <p:pic>
        <p:nvPicPr>
          <p:cNvPr id="25" name="图片 24" descr="图片包含 游戏机, 伞&#10;&#10;AI 生成的内容可能不正确。">
            <a:extLst>
              <a:ext uri="{FF2B5EF4-FFF2-40B4-BE49-F238E27FC236}">
                <a16:creationId xmlns:a16="http://schemas.microsoft.com/office/drawing/2014/main" id="{C29BB574-62CA-9DC1-32C3-69A8F164A3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4931" y="1709784"/>
            <a:ext cx="2062742" cy="2720216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C98D58-A8F1-6567-C0FB-9BA8EBBA6685}"/>
              </a:ext>
            </a:extLst>
          </p:cNvPr>
          <p:cNvCxnSpPr>
            <a:cxnSpLocks/>
          </p:cNvCxnSpPr>
          <p:nvPr/>
        </p:nvCxnSpPr>
        <p:spPr>
          <a:xfrm flipV="1">
            <a:off x="10415002" y="1945514"/>
            <a:ext cx="0" cy="1227192"/>
          </a:xfrm>
          <a:prstGeom prst="line">
            <a:avLst/>
          </a:prstGeom>
          <a:ln>
            <a:solidFill>
              <a:srgbClr val="000000">
                <a:alpha val="36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C0D765C0-7CA4-DA0C-5A4A-1DE74380B68E}"/>
              </a:ext>
            </a:extLst>
          </p:cNvPr>
          <p:cNvGrpSpPr/>
          <p:nvPr/>
        </p:nvGrpSpPr>
        <p:grpSpPr>
          <a:xfrm>
            <a:off x="9306420" y="284870"/>
            <a:ext cx="2476309" cy="1526761"/>
            <a:chOff x="3198706" y="4558261"/>
            <a:chExt cx="3777709" cy="152676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46F3AEB-2DB1-BBDE-5054-48FDF08D78E2}"/>
                </a:ext>
              </a:extLst>
            </p:cNvPr>
            <p:cNvSpPr txBox="1"/>
            <p:nvPr/>
          </p:nvSpPr>
          <p:spPr>
            <a:xfrm>
              <a:off x="3198706" y="4558261"/>
              <a:ext cx="3777709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4400" spc="200">
                  <a:solidFill>
                    <a:srgbClr val="FCF9F4"/>
                  </a:solidFill>
                  <a:latin typeface="汉仪细中圆简" panose="02010609000101010101" pitchFamily="49" charset="-122"/>
                  <a:ea typeface="汉仪细中圆简" panose="02010609000101010101" pitchFamily="49" charset="-122"/>
                </a:defRPr>
              </a:lvl1pPr>
            </a:lstStyle>
            <a:p>
              <a:r>
                <a:rPr lang="en-US" altLang="zh-CN" sz="2000" spc="-210" dirty="0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Qing </a:t>
              </a:r>
              <a:r>
                <a:rPr lang="en-US" altLang="zh-CN" sz="2000" spc="-210" dirty="0" err="1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Dynasty</a:t>
              </a:r>
              <a:r>
                <a:rPr lang="en-US" altLang="zh-CN" sz="2000" spc="-21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•</a:t>
              </a:r>
              <a:r>
                <a:rPr lang="en-US" altLang="zh-CN" sz="2000" spc="-210" dirty="0" err="1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Silver</a:t>
              </a:r>
              <a:r>
                <a:rPr lang="en-US" altLang="zh-CN" sz="2000" spc="-210" dirty="0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 Gilt Kingfisher-feather Inlaid Bamboo Bu Yao</a:t>
              </a:r>
              <a:endParaRPr lang="zh-CN" altLang="en-US" sz="2000" spc="-210" dirty="0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DA22233-05A3-C99F-2609-B664A01C64AE}"/>
                </a:ext>
              </a:extLst>
            </p:cNvPr>
            <p:cNvSpPr/>
            <p:nvPr/>
          </p:nvSpPr>
          <p:spPr>
            <a:xfrm>
              <a:off x="3297953" y="5573985"/>
              <a:ext cx="3579216" cy="51103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Bamboo pattern; three-layer tassels.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2469" y="1876754"/>
            <a:ext cx="4666047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 sz="2400" spc="-210" dirty="0">
                <a:solidFill>
                  <a:schemeClr val="bg1">
                    <a:lumMod val="8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Qing </a:t>
            </a:r>
            <a:r>
              <a:rPr lang="en-US" altLang="zh-CN" sz="2400" spc="-210" dirty="0" err="1">
                <a:solidFill>
                  <a:schemeClr val="bg1">
                    <a:lumMod val="8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Dynasty</a:t>
            </a:r>
            <a:r>
              <a:rPr lang="en-US" altLang="zh-CN" sz="2400" spc="-210" dirty="0" err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en-US" altLang="zh-CN" sz="2400" spc="-210" dirty="0" err="1">
                <a:solidFill>
                  <a:schemeClr val="bg1">
                    <a:lumMod val="8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Silver</a:t>
            </a:r>
            <a:r>
              <a:rPr lang="en-US" altLang="zh-CN" sz="2400" spc="-210" dirty="0">
                <a:solidFill>
                  <a:schemeClr val="bg1">
                    <a:lumMod val="8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 Gilt Kingfisher-feather Inlaid Beaded Tassel</a:t>
            </a:r>
            <a:endParaRPr lang="zh-CN" altLang="en-US" sz="2400" spc="-210" dirty="0">
              <a:solidFill>
                <a:schemeClr val="bg1">
                  <a:lumMod val="8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3415" y="2714685"/>
            <a:ext cx="3018551" cy="51103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Cloud and bat patterns; coral-made "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囍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 (tassel component).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15655" y="3876639"/>
            <a:ext cx="2377407" cy="51103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Materials: silver, amber, jade, pearls, etc.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图片包含 小, 打开, 项链, 火车&#10;&#10;AI 生成的内容可能不正确。">
            <a:extLst>
              <a:ext uri="{FF2B5EF4-FFF2-40B4-BE49-F238E27FC236}">
                <a16:creationId xmlns:a16="http://schemas.microsoft.com/office/drawing/2014/main" id="{49E1F993-707A-8E51-9074-0DFAB6A08B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54" y="3429000"/>
            <a:ext cx="3858764" cy="2623357"/>
          </a:xfrm>
          <a:prstGeom prst="rect">
            <a:avLst/>
          </a:prstGeom>
        </p:spPr>
      </p:pic>
      <p:pic>
        <p:nvPicPr>
          <p:cNvPr id="20" name="图片 19" descr="图片包含 蛋糕, 游戏机, 食物, 桌子&#10;&#10;AI 生成的内容可能不正确。">
            <a:extLst>
              <a:ext uri="{FF2B5EF4-FFF2-40B4-BE49-F238E27FC236}">
                <a16:creationId xmlns:a16="http://schemas.microsoft.com/office/drawing/2014/main" id="{92FE630D-E088-0046-FBCF-D7F2135A3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529" y="391310"/>
            <a:ext cx="2897632" cy="515778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E18EEE0-19FB-738B-6447-726E1AD3F860}"/>
              </a:ext>
            </a:extLst>
          </p:cNvPr>
          <p:cNvSpPr txBox="1"/>
          <p:nvPr/>
        </p:nvSpPr>
        <p:spPr>
          <a:xfrm>
            <a:off x="9115655" y="1772109"/>
            <a:ext cx="2653304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 sz="2400" spc="-210" dirty="0">
                <a:solidFill>
                  <a:schemeClr val="bg1">
                    <a:lumMod val="8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Qing </a:t>
            </a:r>
            <a:r>
              <a:rPr lang="en-US" altLang="zh-CN" sz="2400" spc="-210" dirty="0" err="1">
                <a:solidFill>
                  <a:schemeClr val="bg1">
                    <a:lumMod val="8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Dynasty</a:t>
            </a:r>
            <a:r>
              <a:rPr lang="en-US" altLang="zh-CN" sz="2400" spc="-210" dirty="0" err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en-US" altLang="zh-CN" sz="2400" spc="-210" dirty="0" err="1">
                <a:solidFill>
                  <a:schemeClr val="bg1">
                    <a:lumMod val="8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Silver-inlaid</a:t>
            </a:r>
            <a:r>
              <a:rPr lang="en-US" altLang="zh-CN" sz="2400" spc="-210" dirty="0">
                <a:solidFill>
                  <a:schemeClr val="bg1">
                    <a:lumMod val="8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 Amber and </a:t>
            </a:r>
            <a:r>
              <a:rPr lang="en-US" altLang="zh-CN" sz="2400" spc="-210" dirty="0" err="1">
                <a:solidFill>
                  <a:schemeClr val="bg1">
                    <a:lumMod val="8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Hetian</a:t>
            </a:r>
            <a:r>
              <a:rPr lang="en-US" altLang="zh-CN" sz="2400" spc="-210" dirty="0">
                <a:solidFill>
                  <a:schemeClr val="bg1">
                    <a:lumMod val="8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 Jade Bu Yao with Hidden Eight Immortals Motif</a:t>
            </a:r>
            <a:endParaRPr lang="zh-CN" altLang="en-US" sz="2400" spc="-210" dirty="0">
              <a:solidFill>
                <a:schemeClr val="bg1">
                  <a:lumMod val="8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60FA4-057F-33C4-98BB-D9A8AAABF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C911E0-4E09-EF25-100A-92604499AAA5}"/>
              </a:ext>
            </a:extLst>
          </p:cNvPr>
          <p:cNvSpPr txBox="1"/>
          <p:nvPr/>
        </p:nvSpPr>
        <p:spPr>
          <a:xfrm>
            <a:off x="7478805" y="2179199"/>
            <a:ext cx="47148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spc="20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C9B5E1C-2C76-54B7-5967-933D255B897B}"/>
              </a:ext>
            </a:extLst>
          </p:cNvPr>
          <p:cNvSpPr/>
          <p:nvPr/>
        </p:nvSpPr>
        <p:spPr>
          <a:xfrm rot="16200000">
            <a:off x="8717379" y="2341555"/>
            <a:ext cx="1277657" cy="40051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“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Her golden kingfisher hairpin sways, her jade comb glows bright; She outshines all beauties, even the famed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Mochou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fair and bright.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“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412BBA4-1167-28B0-0D23-2E0A35BB1C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37630">
            <a:off x="8376209" y="2454481"/>
            <a:ext cx="507389" cy="587829"/>
          </a:xfrm>
          <a:prstGeom prst="rect">
            <a:avLst/>
          </a:prstGeom>
        </p:spPr>
      </p:pic>
      <p:pic>
        <p:nvPicPr>
          <p:cNvPr id="19" name="图片 18" descr="图片包含 游戏机, 烟花&#10;&#10;AI 生成的内容可能不正确。">
            <a:extLst>
              <a:ext uri="{FF2B5EF4-FFF2-40B4-BE49-F238E27FC236}">
                <a16:creationId xmlns:a16="http://schemas.microsoft.com/office/drawing/2014/main" id="{D1385E76-D2C6-D01B-36F0-54295576E7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93" y="420541"/>
            <a:ext cx="6582623" cy="643745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6AAC953-8C76-CEB5-C8E1-D4133BD30A8A}"/>
              </a:ext>
            </a:extLst>
          </p:cNvPr>
          <p:cNvSpPr txBox="1"/>
          <p:nvPr/>
        </p:nvSpPr>
        <p:spPr>
          <a:xfrm rot="16200000">
            <a:off x="9172316" y="1273762"/>
            <a:ext cx="615553" cy="44577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-210" normalizeH="0" baseline="0" noProof="0" dirty="0">
                <a:ln>
                  <a:noFill/>
                </a:ln>
                <a:solidFill>
                  <a:srgbClr val="E2BE72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Significance of  the Bu </a:t>
            </a:r>
            <a:r>
              <a:rPr lang="en-US" altLang="zh-CN" sz="2800" spc="-210" dirty="0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Y</a:t>
            </a:r>
            <a:r>
              <a:rPr kumimoji="0" lang="en-US" altLang="zh-CN" sz="2800" b="0" i="0" u="none" strike="noStrike" kern="1200" cap="none" spc="-210" normalizeH="0" baseline="0" noProof="0" dirty="0" err="1">
                <a:ln>
                  <a:noFill/>
                </a:ln>
                <a:solidFill>
                  <a:srgbClr val="E2BE72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ao</a:t>
            </a:r>
            <a:endParaRPr kumimoji="0" lang="en-US" altLang="zh-CN" sz="2800" b="0" i="0" u="none" strike="noStrike" kern="1200" cap="none" spc="-210" normalizeH="0" baseline="0" noProof="0" dirty="0">
              <a:ln>
                <a:noFill/>
              </a:ln>
              <a:solidFill>
                <a:srgbClr val="E2BE72"/>
              </a:solidFill>
              <a:effectLst/>
              <a:uLnTx/>
              <a:uFillTx/>
              <a:latin typeface="汉仪行楷简" panose="02010609000101010101" pitchFamily="49" charset="-122"/>
              <a:ea typeface="汉仪行楷简" panose="02010609000101010101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4679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739" y="0"/>
            <a:ext cx="4493623" cy="6858000"/>
          </a:xfrm>
          <a:prstGeom prst="rect">
            <a:avLst/>
          </a:prstGeom>
          <a:solidFill>
            <a:srgbClr val="F4E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251340" y="1402781"/>
            <a:ext cx="4133459" cy="2635722"/>
            <a:chOff x="7744995" y="1569294"/>
            <a:chExt cx="3932614" cy="2635722"/>
          </a:xfrm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7744995" y="1569294"/>
              <a:ext cx="3738534" cy="52565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Cultural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significance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7939075" y="2301482"/>
              <a:ext cx="3738534" cy="190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20000"/>
                </a:lnSpc>
                <a:buFont typeface="+mj-lt"/>
                <a:buAutoNum type="arabicPeriod"/>
              </a:pPr>
              <a:r>
                <a:rPr lang="en-US" altLang="zh-CN" sz="2000" dirty="0"/>
                <a:t>a symbol of status and good fortune</a:t>
              </a:r>
            </a:p>
            <a:p>
              <a:pPr marL="228600" indent="-228600">
                <a:lnSpc>
                  <a:spcPct val="120000"/>
                </a:lnSpc>
                <a:buFont typeface="+mj-lt"/>
                <a:buAutoNum type="arabicPeriod"/>
              </a:pPr>
              <a:r>
                <a:rPr lang="en-US" altLang="zh-CN" sz="2000" dirty="0"/>
                <a:t>symbolize wealth and joy </a:t>
              </a:r>
            </a:p>
            <a:p>
              <a:pPr marL="228600" indent="-228600">
                <a:lnSpc>
                  <a:spcPct val="120000"/>
                </a:lnSpc>
                <a:buFont typeface="+mj-lt"/>
                <a:buAutoNum type="arabicPeriod"/>
              </a:pPr>
              <a:r>
                <a:rPr lang="en-US" altLang="zh-CN" sz="2000" dirty="0"/>
                <a:t>express elegance and grace</a:t>
              </a:r>
              <a:endParaRPr lang="zh-CN" altLang="en-US" sz="2000" dirty="0"/>
            </a:p>
          </p:txBody>
        </p:sp>
      </p:grp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80504" y="4472419"/>
            <a:ext cx="3738534" cy="52565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living tradition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89316" y="2138290"/>
            <a:ext cx="923330" cy="3416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点翠施红竞春日 </a:t>
            </a:r>
            <a:endParaRPr lang="en-US" altLang="zh-CN" sz="2400" dirty="0">
              <a:solidFill>
                <a:schemeClr val="bg1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罗裙玉佩当轩出</a:t>
            </a:r>
          </a:p>
        </p:txBody>
      </p:sp>
      <p:pic>
        <p:nvPicPr>
          <p:cNvPr id="12" name="图片 11" descr="图片包含 游戏机, 裙子, 衬衫, 女人&#10;&#10;AI 生成的内容可能不正确。">
            <a:extLst>
              <a:ext uri="{FF2B5EF4-FFF2-40B4-BE49-F238E27FC236}">
                <a16:creationId xmlns:a16="http://schemas.microsoft.com/office/drawing/2014/main" id="{89348830-5CB9-B74D-AC03-89910EBFE7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623" y="-404073"/>
            <a:ext cx="7698377" cy="10205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458721" y="1862258"/>
            <a:ext cx="3641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THANK   YOU</a:t>
            </a:r>
            <a:endParaRPr lang="zh-CN" altLang="en-US" sz="7200" dirty="0">
              <a:solidFill>
                <a:schemeClr val="bg1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3" name="图片 2" descr="图片包含 室内, 桌子, 小, 项链&#10;&#10;AI 生成的内容可能不正确。">
            <a:extLst>
              <a:ext uri="{FF2B5EF4-FFF2-40B4-BE49-F238E27FC236}">
                <a16:creationId xmlns:a16="http://schemas.microsoft.com/office/drawing/2014/main" id="{A1209338-00DD-2440-8E9C-08FB0063D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8046"/>
            <a:ext cx="4092204" cy="5032822"/>
          </a:xfrm>
          <a:prstGeom prst="rect">
            <a:avLst/>
          </a:prstGeom>
        </p:spPr>
      </p:pic>
      <p:pic>
        <p:nvPicPr>
          <p:cNvPr id="4" name="图片 3" descr="图片包含 室内, 桌子, 不同, 挂&#10;&#10;AI 生成的内容可能不正确。">
            <a:extLst>
              <a:ext uri="{FF2B5EF4-FFF2-40B4-BE49-F238E27FC236}">
                <a16:creationId xmlns:a16="http://schemas.microsoft.com/office/drawing/2014/main" id="{E3B59361-6FA4-B85C-3507-B769A63BE2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798" y="932797"/>
            <a:ext cx="3941983" cy="48480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BFEAF20-A35D-6EDE-93BE-33E0EBFAE1F9}"/>
              </a:ext>
            </a:extLst>
          </p:cNvPr>
          <p:cNvSpPr/>
          <p:nvPr/>
        </p:nvSpPr>
        <p:spPr>
          <a:xfrm rot="16200000">
            <a:off x="5700489" y="2868824"/>
            <a:ext cx="1277657" cy="40051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“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Her golden kingfisher hairpin sways, her jade comb glows bright; She outshines all beauties, even the famed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Mochou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fair and bright.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“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5020638" cy="40458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5988" y="2425680"/>
            <a:ext cx="65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目</a:t>
            </a:r>
          </a:p>
        </p:txBody>
      </p:sp>
      <p:sp>
        <p:nvSpPr>
          <p:cNvPr id="4" name="矩形 3"/>
          <p:cNvSpPr/>
          <p:nvPr/>
        </p:nvSpPr>
        <p:spPr>
          <a:xfrm>
            <a:off x="1790922" y="3133606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60522" y="5106127"/>
            <a:ext cx="369332" cy="12322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rgbClr val="DEB198"/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1200" dirty="0">
              <a:solidFill>
                <a:srgbClr val="DEB19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56103" y="4382041"/>
            <a:ext cx="611235" cy="479098"/>
            <a:chOff x="6527239" y="5601038"/>
            <a:chExt cx="492088" cy="385707"/>
          </a:xfrm>
        </p:grpSpPr>
        <p:pic>
          <p:nvPicPr>
            <p:cNvPr id="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7"/>
            <p:cNvSpPr txBox="1"/>
            <p:nvPr/>
          </p:nvSpPr>
          <p:spPr>
            <a:xfrm>
              <a:off x="6527239" y="5601038"/>
              <a:ext cx="492088" cy="210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00" dirty="0">
                <a:solidFill>
                  <a:schemeClr val="bg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84175" y="2392442"/>
            <a:ext cx="1288406" cy="1107996"/>
            <a:chOff x="6510683" y="877883"/>
            <a:chExt cx="1288406" cy="1107996"/>
          </a:xfrm>
        </p:grpSpPr>
        <p:sp>
          <p:nvSpPr>
            <p:cNvPr id="30" name="文本框 29"/>
            <p:cNvSpPr txBox="1"/>
            <p:nvPr/>
          </p:nvSpPr>
          <p:spPr>
            <a:xfrm>
              <a:off x="6510683" y="877883"/>
              <a:ext cx="8358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贰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058517" y="1014329"/>
              <a:ext cx="740572" cy="8305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B198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92432" y="2392442"/>
            <a:ext cx="1288406" cy="1107996"/>
            <a:chOff x="6510683" y="877883"/>
            <a:chExt cx="1288406" cy="1107996"/>
          </a:xfrm>
        </p:grpSpPr>
        <p:sp>
          <p:nvSpPr>
            <p:cNvPr id="33" name="文本框 32"/>
            <p:cNvSpPr txBox="1"/>
            <p:nvPr/>
          </p:nvSpPr>
          <p:spPr>
            <a:xfrm>
              <a:off x="6510683" y="877883"/>
              <a:ext cx="8358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壹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058517" y="1131569"/>
              <a:ext cx="740572" cy="78287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B198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63965" y="2392442"/>
            <a:ext cx="1288406" cy="1107996"/>
            <a:chOff x="6510683" y="877883"/>
            <a:chExt cx="1288406" cy="1107996"/>
          </a:xfrm>
        </p:grpSpPr>
        <p:sp>
          <p:nvSpPr>
            <p:cNvPr id="36" name="文本框 35"/>
            <p:cNvSpPr txBox="1"/>
            <p:nvPr/>
          </p:nvSpPr>
          <p:spPr>
            <a:xfrm>
              <a:off x="6510683" y="877883"/>
              <a:ext cx="8358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叁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7058517" y="1014329"/>
              <a:ext cx="740572" cy="8305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B198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532325" y="2392442"/>
            <a:ext cx="1288406" cy="1107996"/>
            <a:chOff x="6510683" y="877883"/>
            <a:chExt cx="1288406" cy="1107996"/>
          </a:xfrm>
        </p:grpSpPr>
        <p:sp>
          <p:nvSpPr>
            <p:cNvPr id="39" name="文本框 38"/>
            <p:cNvSpPr txBox="1"/>
            <p:nvPr/>
          </p:nvSpPr>
          <p:spPr>
            <a:xfrm>
              <a:off x="6510683" y="877883"/>
              <a:ext cx="8358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肆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7058517" y="955538"/>
              <a:ext cx="740572" cy="8893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B198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 rot="16200000">
            <a:off x="5217428" y="4055398"/>
            <a:ext cx="1107996" cy="740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 sz="2000" spc="-210" dirty="0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What is         </a:t>
            </a:r>
            <a:r>
              <a:rPr lang="en-US" altLang="zh-CN" sz="2000" spc="-210" dirty="0" err="1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BuYao</a:t>
            </a:r>
            <a:r>
              <a:rPr lang="en-US" altLang="zh-CN" sz="2000" spc="-210" dirty="0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  </a:t>
            </a:r>
            <a:endParaRPr lang="zh-CN" altLang="en-US" sz="2000" spc="-210" dirty="0">
              <a:solidFill>
                <a:srgbClr val="E2BE72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5345194" y="2470097"/>
            <a:ext cx="0" cy="3064756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6920748" y="2470097"/>
            <a:ext cx="0" cy="3064756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8496302" y="2470097"/>
            <a:ext cx="0" cy="3064756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10071855" y="2470097"/>
            <a:ext cx="0" cy="3064756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 rot="16200000">
            <a:off x="6807747" y="4060217"/>
            <a:ext cx="1107996" cy="7740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 sz="2000" spc="-210" dirty="0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Why  called Bu Yao</a:t>
            </a:r>
            <a:endParaRPr lang="zh-CN" altLang="en-US" sz="2000" spc="-210" dirty="0">
              <a:solidFill>
                <a:srgbClr val="E2BE72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 rot="16200000">
            <a:off x="8514231" y="3962128"/>
            <a:ext cx="1107996" cy="9281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 sz="2000" spc="-210" dirty="0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Several classical Bu Yao</a:t>
            </a:r>
            <a:endParaRPr lang="zh-CN" altLang="en-US" sz="2000" spc="-210" dirty="0">
              <a:solidFill>
                <a:srgbClr val="E2BE72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 rot="16200000">
            <a:off x="10378241" y="3711056"/>
            <a:ext cx="1107996" cy="1430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 sz="2000" spc="-210" dirty="0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Significance of  the</a:t>
            </a:r>
          </a:p>
          <a:p>
            <a:r>
              <a:rPr lang="en-US" altLang="zh-CN" sz="2000" spc="-210" dirty="0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Bu Yao</a:t>
            </a:r>
            <a:endParaRPr lang="zh-CN" altLang="en-US" sz="2000" spc="-210" dirty="0">
              <a:solidFill>
                <a:srgbClr val="E2BE72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78805" y="2179199"/>
            <a:ext cx="47148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spc="20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r>
              <a:rPr lang="zh-CN" altLang="en-US" sz="6000" dirty="0">
                <a:solidFill>
                  <a:schemeClr val="bg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壹</a:t>
            </a:r>
          </a:p>
        </p:txBody>
      </p:sp>
      <p:sp>
        <p:nvSpPr>
          <p:cNvPr id="9" name="矩形 8"/>
          <p:cNvSpPr/>
          <p:nvPr/>
        </p:nvSpPr>
        <p:spPr>
          <a:xfrm rot="16200000">
            <a:off x="8717379" y="2341555"/>
            <a:ext cx="1277657" cy="40051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 golden kingfisher hairpin sways, her jade comb glows bright; She outshines all beauties, even the famed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Mochou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fair and bright.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37630">
            <a:off x="8376209" y="2454481"/>
            <a:ext cx="507389" cy="587829"/>
          </a:xfrm>
          <a:prstGeom prst="rect">
            <a:avLst/>
          </a:prstGeom>
        </p:spPr>
      </p:pic>
      <p:pic>
        <p:nvPicPr>
          <p:cNvPr id="19" name="图片 18" descr="图片包含 游戏机, 烟花&#10;&#10;AI 生成的内容可能不正确。">
            <a:extLst>
              <a:ext uri="{FF2B5EF4-FFF2-40B4-BE49-F238E27FC236}">
                <a16:creationId xmlns:a16="http://schemas.microsoft.com/office/drawing/2014/main" id="{4F8A6B36-C801-836B-1B74-9F96922199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93" y="420541"/>
            <a:ext cx="6582623" cy="643745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FC4C669-0288-2D33-2826-68CC32FF8CDB}"/>
              </a:ext>
            </a:extLst>
          </p:cNvPr>
          <p:cNvSpPr txBox="1"/>
          <p:nvPr/>
        </p:nvSpPr>
        <p:spPr>
          <a:xfrm rot="16200000">
            <a:off x="8459564" y="2088925"/>
            <a:ext cx="615553" cy="28274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 sz="2800" spc="-210" dirty="0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What is Bu Yao</a:t>
            </a:r>
            <a:endParaRPr lang="zh-CN" altLang="en-US" sz="2800" spc="-210" dirty="0">
              <a:solidFill>
                <a:srgbClr val="E2BE72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6200000">
            <a:off x="2653547" y="-1205131"/>
            <a:ext cx="553998" cy="48792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-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What is Bu </a:t>
            </a:r>
            <a:r>
              <a:rPr lang="en-US" altLang="zh-CN" sz="2400" spc="-210" dirty="0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Y</a:t>
            </a:r>
            <a:r>
              <a:rPr kumimoji="0" lang="en-US" altLang="zh-CN" sz="2400" b="0" i="0" u="none" strike="noStrike" kern="1200" cap="none" spc="-2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ao</a:t>
            </a:r>
            <a:r>
              <a:rPr kumimoji="0" lang="en-US" altLang="zh-CN" sz="2400" b="0" i="0" u="none" strike="noStrike" kern="1200" cap="none" spc="-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——</a:t>
            </a:r>
            <a:r>
              <a:rPr kumimoji="0" lang="en-US" altLang="zh-CN" sz="2400" b="0" i="0" u="none" strike="noStrike" kern="1200" cap="none" spc="-2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not just a Hairpin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6269309" y="1168879"/>
            <a:ext cx="0" cy="1745525"/>
          </a:xfrm>
          <a:prstGeom prst="line">
            <a:avLst/>
          </a:prstGeom>
          <a:ln>
            <a:solidFill>
              <a:srgbClr val="000000">
                <a:alpha val="36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275639" y="4983057"/>
            <a:ext cx="2053110" cy="1160458"/>
            <a:chOff x="3252651" y="4710237"/>
            <a:chExt cx="5293133" cy="1160458"/>
          </a:xfrm>
        </p:grpSpPr>
        <p:sp>
          <p:nvSpPr>
            <p:cNvPr id="11" name="文本框 10"/>
            <p:cNvSpPr txBox="1"/>
            <p:nvPr/>
          </p:nvSpPr>
          <p:spPr>
            <a:xfrm>
              <a:off x="3252651" y="4710237"/>
              <a:ext cx="529313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4400" spc="200">
                  <a:solidFill>
                    <a:srgbClr val="FCF9F4"/>
                  </a:solidFill>
                  <a:latin typeface="汉仪细中圆简" panose="02010609000101010101" pitchFamily="49" charset="-122"/>
                  <a:ea typeface="汉仪细中圆简" panose="02010609000101010101" pitchFamily="49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-2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汉仪行楷简" panose="02010609000101010101" pitchFamily="49" charset="-122"/>
                  <a:ea typeface="汉仪行楷简" panose="02010609000101010101" pitchFamily="49" charset="-122"/>
                  <a:cs typeface="Arial"/>
                </a:rPr>
                <a:t>Court Lady with Peony in Hair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252651" y="5359658"/>
              <a:ext cx="3579222" cy="51103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Leaf Pattern Gold Bu Yao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347272" y="546561"/>
            <a:ext cx="235758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-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Painting of Court Ladies Adorning Their Hair with Flowers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-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（簪花仕女图）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539012" y="4802381"/>
            <a:ext cx="2937479" cy="1157675"/>
            <a:chOff x="3252651" y="4439984"/>
            <a:chExt cx="6052938" cy="1157675"/>
          </a:xfrm>
        </p:grpSpPr>
        <p:sp>
          <p:nvSpPr>
            <p:cNvPr id="18" name="文本框 17"/>
            <p:cNvSpPr txBox="1"/>
            <p:nvPr/>
          </p:nvSpPr>
          <p:spPr>
            <a:xfrm>
              <a:off x="3252651" y="4439984"/>
              <a:ext cx="6052938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4400" spc="200">
                  <a:solidFill>
                    <a:srgbClr val="FCF9F4"/>
                  </a:solidFill>
                  <a:latin typeface="汉仪细中圆简" panose="02010609000101010101" pitchFamily="49" charset="-122"/>
                  <a:ea typeface="汉仪细中圆简" panose="02010609000101010101" pitchFamily="49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-2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汉仪行楷简" panose="02010609000101010101" pitchFamily="49" charset="-122"/>
                  <a:ea typeface="汉仪行楷简" panose="02010609000101010101" pitchFamily="49" charset="-122"/>
                  <a:cs typeface="Arial"/>
                </a:rPr>
                <a:t>Court Lady with Crabapple Blossoms in Hair 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252651" y="5086622"/>
              <a:ext cx="3579217" cy="51103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Double Phoenix Pattern Gold Bu Yao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</p:grpSp>
      <p:pic>
        <p:nvPicPr>
          <p:cNvPr id="6" name="图片 5" descr="图片包含 室内, 猫, 桌子, 站&#10;&#10;AI 生成的内容可能不正确。">
            <a:extLst>
              <a:ext uri="{FF2B5EF4-FFF2-40B4-BE49-F238E27FC236}">
                <a16:creationId xmlns:a16="http://schemas.microsoft.com/office/drawing/2014/main" id="{28C626C5-D608-F020-B98A-ACF56C5FAA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86" y="2229141"/>
            <a:ext cx="9917406" cy="2483561"/>
          </a:xfrm>
          <a:prstGeom prst="rect">
            <a:avLst/>
          </a:prstGeom>
        </p:spPr>
      </p:pic>
      <p:pic>
        <p:nvPicPr>
          <p:cNvPr id="21" name="图片 20" descr="图片包含 桌子, 项链, 电脑, 游戏机&#10;&#10;AI 生成的内容可能不正确。">
            <a:extLst>
              <a:ext uri="{FF2B5EF4-FFF2-40B4-BE49-F238E27FC236}">
                <a16:creationId xmlns:a16="http://schemas.microsoft.com/office/drawing/2014/main" id="{E8970A0E-6C93-36AF-05E8-01865EF70C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24" y="5218965"/>
            <a:ext cx="1699807" cy="1408981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79FC6F6-D523-032C-D67F-41A4F706F1F0}"/>
              </a:ext>
            </a:extLst>
          </p:cNvPr>
          <p:cNvCxnSpPr>
            <a:cxnSpLocks/>
          </p:cNvCxnSpPr>
          <p:nvPr/>
        </p:nvCxnSpPr>
        <p:spPr>
          <a:xfrm>
            <a:off x="5497369" y="4263251"/>
            <a:ext cx="0" cy="872762"/>
          </a:xfrm>
          <a:prstGeom prst="line">
            <a:avLst/>
          </a:prstGeom>
          <a:ln>
            <a:solidFill>
              <a:srgbClr val="000000">
                <a:alpha val="36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</p:cNvCxnSpPr>
          <p:nvPr/>
        </p:nvCxnSpPr>
        <p:spPr>
          <a:xfrm>
            <a:off x="2105823" y="4378271"/>
            <a:ext cx="0" cy="1070748"/>
          </a:xfrm>
          <a:prstGeom prst="line">
            <a:avLst/>
          </a:prstGeom>
          <a:ln>
            <a:solidFill>
              <a:srgbClr val="000000">
                <a:alpha val="36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51528DF-4B6A-F790-DED4-F6D99C32E0A5}"/>
              </a:ext>
            </a:extLst>
          </p:cNvPr>
          <p:cNvGrpSpPr/>
          <p:nvPr/>
        </p:nvGrpSpPr>
        <p:grpSpPr>
          <a:xfrm>
            <a:off x="5497369" y="4765091"/>
            <a:ext cx="2053110" cy="1142689"/>
            <a:chOff x="3252651" y="4710237"/>
            <a:chExt cx="4954888" cy="114268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B4E87F7-9B0F-EFE3-987D-DE3BEA9CD737}"/>
                </a:ext>
              </a:extLst>
            </p:cNvPr>
            <p:cNvSpPr txBox="1"/>
            <p:nvPr/>
          </p:nvSpPr>
          <p:spPr>
            <a:xfrm>
              <a:off x="3252651" y="4710237"/>
              <a:ext cx="4954888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4400" spc="200">
                  <a:solidFill>
                    <a:srgbClr val="FCF9F4"/>
                  </a:solidFill>
                  <a:latin typeface="汉仪细中圆简" panose="02010609000101010101" pitchFamily="49" charset="-122"/>
                  <a:ea typeface="汉仪细中圆简" panose="02010609000101010101" pitchFamily="49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-2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汉仪行楷简" panose="02010609000101010101" pitchFamily="49" charset="-122"/>
                  <a:ea typeface="汉仪行楷简" panose="02010609000101010101" pitchFamily="49" charset="-122"/>
                  <a:cs typeface="Arial"/>
                </a:rPr>
                <a:t>Court Lady with Lotus in Hair </a:t>
              </a:r>
              <a:endParaRPr kumimoji="0" lang="zh-CN" altLang="en-US" sz="2000" b="0" i="0" u="none" strike="noStrike" kern="1200" cap="none" spc="-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F0DDF91-D114-FBF8-CCBC-6B44C9B611D1}"/>
                </a:ext>
              </a:extLst>
            </p:cNvPr>
            <p:cNvSpPr/>
            <p:nvPr/>
          </p:nvSpPr>
          <p:spPr>
            <a:xfrm>
              <a:off x="3305146" y="5341889"/>
              <a:ext cx="3579221" cy="51103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Jade and Pearl Bu Yao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</p:grpSp>
      <p:cxnSp>
        <p:nvCxnSpPr>
          <p:cNvPr id="10" name="直接连接符 9"/>
          <p:cNvCxnSpPr>
            <a:cxnSpLocks/>
          </p:cNvCxnSpPr>
          <p:nvPr/>
        </p:nvCxnSpPr>
        <p:spPr>
          <a:xfrm>
            <a:off x="8365796" y="3876476"/>
            <a:ext cx="0" cy="1517036"/>
          </a:xfrm>
          <a:prstGeom prst="line">
            <a:avLst/>
          </a:prstGeom>
          <a:ln>
            <a:solidFill>
              <a:srgbClr val="000000">
                <a:alpha val="36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 descr="图片包含 游戏机, 布, 地毯&#10;&#10;AI 生成的内容可能不正确。">
            <a:extLst>
              <a:ext uri="{FF2B5EF4-FFF2-40B4-BE49-F238E27FC236}">
                <a16:creationId xmlns:a16="http://schemas.microsoft.com/office/drawing/2014/main" id="{73C69EF2-B87B-A406-3A6B-6168F23F3F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374" y="1053588"/>
            <a:ext cx="1630059" cy="1085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A0C13429-8149-59A0-2200-429629518EA7}"/>
              </a:ext>
            </a:extLst>
          </p:cNvPr>
          <p:cNvCxnSpPr>
            <a:cxnSpLocks/>
          </p:cNvCxnSpPr>
          <p:nvPr/>
        </p:nvCxnSpPr>
        <p:spPr>
          <a:xfrm flipV="1">
            <a:off x="8539012" y="1771869"/>
            <a:ext cx="1116432" cy="676534"/>
          </a:xfrm>
          <a:prstGeom prst="curvedConnector3">
            <a:avLst/>
          </a:prstGeom>
          <a:ln w="190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117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hb.aicdn.com/72af31d9ab852799019751e4c00122a6e61cef3b2122fa-FX0MW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44488"/>
            <a:ext cx="12192000" cy="6858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440245" y="1525784"/>
            <a:ext cx="3111718" cy="4596826"/>
            <a:chOff x="4440245" y="1525784"/>
            <a:chExt cx="3111718" cy="4596826"/>
          </a:xfrm>
          <a:effectLst>
            <a:outerShdw blurRad="342900" sx="101000" sy="101000" algn="ctr" rotWithShape="0">
              <a:srgbClr val="F4E7CC">
                <a:alpha val="25000"/>
              </a:srgbClr>
            </a:outerShdw>
          </a:effectLst>
        </p:grpSpPr>
        <p:sp>
          <p:nvSpPr>
            <p:cNvPr id="11" name="矩形 10"/>
            <p:cNvSpPr/>
            <p:nvPr/>
          </p:nvSpPr>
          <p:spPr>
            <a:xfrm>
              <a:off x="4440246" y="1525784"/>
              <a:ext cx="3069092" cy="4596826"/>
            </a:xfrm>
            <a:prstGeom prst="rect">
              <a:avLst/>
            </a:prstGeom>
            <a:solidFill>
              <a:srgbClr val="F4E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82871" y="4491207"/>
              <a:ext cx="3069092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4400" spc="200">
                  <a:solidFill>
                    <a:srgbClr val="FCF9F4"/>
                  </a:solidFill>
                  <a:latin typeface="汉仪细中圆简" panose="02010609000101010101" pitchFamily="49" charset="-122"/>
                  <a:ea typeface="汉仪细中圆简" panose="02010609000101010101" pitchFamily="49" charset="-122"/>
                </a:defRPr>
              </a:lvl1pPr>
            </a:lstStyle>
            <a:p>
              <a:pPr algn="ctr"/>
              <a:r>
                <a:rPr lang="en-US" altLang="zh-CN" sz="2000" spc="-210" dirty="0">
                  <a:solidFill>
                    <a:srgbClr val="000000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Single-hairpin-style Bu Yao</a:t>
              </a:r>
              <a:endParaRPr lang="zh-CN" altLang="en-US" sz="2000" spc="-210" dirty="0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440245" y="4844850"/>
              <a:ext cx="3069092" cy="126925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takes a </a:t>
              </a:r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single hairpin body 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 the base, with swaying components decorated on the hairpin head, such as bead strings, golden leaves, flower shapes, etc.</a:t>
              </a:r>
              <a:endPara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48047" y="4738598"/>
            <a:ext cx="2708950" cy="2053742"/>
            <a:chOff x="1148047" y="4738598"/>
            <a:chExt cx="2708950" cy="2053742"/>
          </a:xfrm>
        </p:grpSpPr>
        <p:sp>
          <p:nvSpPr>
            <p:cNvPr id="13" name="文本框 12"/>
            <p:cNvSpPr txBox="1"/>
            <p:nvPr/>
          </p:nvSpPr>
          <p:spPr>
            <a:xfrm>
              <a:off x="1428047" y="4738598"/>
              <a:ext cx="2148951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4400" spc="200">
                  <a:solidFill>
                    <a:srgbClr val="FCF9F4"/>
                  </a:solidFill>
                  <a:latin typeface="汉仪细中圆简" panose="02010609000101010101" pitchFamily="49" charset="-122"/>
                  <a:ea typeface="汉仪细中圆简" panose="02010609000101010101" pitchFamily="49" charset="-122"/>
                </a:defRPr>
              </a:lvl1pPr>
            </a:lstStyle>
            <a:p>
              <a:pPr algn="ctr"/>
              <a:r>
                <a:rPr lang="en-US" altLang="zh-CN" sz="2000" spc="-210" dirty="0">
                  <a:solidFill>
                    <a:schemeClr val="bg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Hairpin-style Bu Yao</a:t>
              </a:r>
              <a:endParaRPr lang="zh-CN" altLang="en-US" sz="2000" spc="-210" dirty="0">
                <a:solidFill>
                  <a:schemeClr val="bg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48047" y="5283016"/>
              <a:ext cx="2708950" cy="150932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It takes a </a:t>
              </a:r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double-pronged hairpin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 the base, with swaying components decorated on the hairpin head, such as bead strings, golden leaves, flower and bird shapes, etc.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420920" y="5221362"/>
              <a:ext cx="21489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420920" y="6094361"/>
              <a:ext cx="21489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8297243" y="4691262"/>
            <a:ext cx="2486554" cy="1817683"/>
            <a:chOff x="1310079" y="4738598"/>
            <a:chExt cx="2486554" cy="1817683"/>
          </a:xfrm>
        </p:grpSpPr>
        <p:sp>
          <p:nvSpPr>
            <p:cNvPr id="21" name="文本框 20"/>
            <p:cNvSpPr txBox="1"/>
            <p:nvPr/>
          </p:nvSpPr>
          <p:spPr>
            <a:xfrm>
              <a:off x="1428047" y="4738598"/>
              <a:ext cx="2148951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4400" spc="200">
                  <a:solidFill>
                    <a:srgbClr val="FCF9F4"/>
                  </a:solidFill>
                  <a:latin typeface="汉仪细中圆简" panose="02010609000101010101" pitchFamily="49" charset="-122"/>
                  <a:ea typeface="汉仪细中圆简" panose="02010609000101010101" pitchFamily="49" charset="-122"/>
                </a:defRPr>
              </a:lvl1pPr>
            </a:lstStyle>
            <a:p>
              <a:pPr algn="ctr"/>
              <a:r>
                <a:rPr lang="en-US" altLang="zh-CN" sz="2000" spc="-210" dirty="0">
                  <a:solidFill>
                    <a:schemeClr val="bg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Crown-style Bu Yao</a:t>
              </a:r>
              <a:endParaRPr lang="zh-CN" altLang="en-US" sz="2000" spc="-210" dirty="0">
                <a:solidFill>
                  <a:schemeClr val="bg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10079" y="5287023"/>
              <a:ext cx="2486554" cy="126925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takes a </a:t>
              </a:r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"crown"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 the carrier, with Bu Yao components decorated on the crown, such as golden leaves, bead strings, flower trees, etc.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420920" y="5221362"/>
              <a:ext cx="21489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420920" y="6094361"/>
              <a:ext cx="21489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图片包含 桌子, 黑暗, 亮, 站&#10;&#10;AI 生成的内容可能不正确。">
            <a:extLst>
              <a:ext uri="{FF2B5EF4-FFF2-40B4-BE49-F238E27FC236}">
                <a16:creationId xmlns:a16="http://schemas.microsoft.com/office/drawing/2014/main" id="{45CAE529-C92D-9D9D-32E0-7049E268F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19" y="1683973"/>
            <a:ext cx="2143043" cy="2881020"/>
          </a:xfrm>
          <a:prstGeom prst="rect">
            <a:avLst/>
          </a:prstGeom>
        </p:spPr>
      </p:pic>
      <p:pic>
        <p:nvPicPr>
          <p:cNvPr id="17" name="图片 16" descr="卡通人物&#10;&#10;AI 生成的内容可能不正确。">
            <a:extLst>
              <a:ext uri="{FF2B5EF4-FFF2-40B4-BE49-F238E27FC236}">
                <a16:creationId xmlns:a16="http://schemas.microsoft.com/office/drawing/2014/main" id="{5AB4F3D7-934B-9912-44CD-559C12D61B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46" y="1899749"/>
            <a:ext cx="2620787" cy="2665244"/>
          </a:xfrm>
          <a:prstGeom prst="rect">
            <a:avLst/>
          </a:prstGeom>
        </p:spPr>
      </p:pic>
      <p:pic>
        <p:nvPicPr>
          <p:cNvPr id="26" name="图片 25" descr="夜晚的路灯&#10;&#10;AI 生成的内容可能不正确。">
            <a:extLst>
              <a:ext uri="{FF2B5EF4-FFF2-40B4-BE49-F238E27FC236}">
                <a16:creationId xmlns:a16="http://schemas.microsoft.com/office/drawing/2014/main" id="{8866AD64-7AF6-0A96-6E2F-8FAF9AD241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245" y="735390"/>
            <a:ext cx="3069092" cy="36547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80934-79B1-18A3-7BC7-5D82B416B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8585D4D-65CE-DE46-0EFE-2EE680D9CFD7}"/>
              </a:ext>
            </a:extLst>
          </p:cNvPr>
          <p:cNvSpPr txBox="1"/>
          <p:nvPr/>
        </p:nvSpPr>
        <p:spPr>
          <a:xfrm>
            <a:off x="7478805" y="2179199"/>
            <a:ext cx="47148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spc="20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>
                <a:solidFill>
                  <a:prstClr val="white"/>
                </a:solidFill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贰</a:t>
            </a:r>
            <a:endParaRPr kumimoji="0" lang="zh-CN" altLang="en-US" sz="6000" b="0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行楷简" panose="02010609000101010101" pitchFamily="49" charset="-122"/>
              <a:ea typeface="汉仪行楷简" panose="02010609000101010101" pitchFamily="49" charset="-122"/>
              <a:cs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13B46C-A0E4-E870-C836-3005DD83D793}"/>
              </a:ext>
            </a:extLst>
          </p:cNvPr>
          <p:cNvSpPr/>
          <p:nvPr/>
        </p:nvSpPr>
        <p:spPr>
          <a:xfrm rot="16200000">
            <a:off x="8717379" y="2341555"/>
            <a:ext cx="1277657" cy="40051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“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Her golden kingfisher hairpin sways, her jade comb glows bright; She outshines all beauties, even the famed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Mochou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fair and bright.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“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C05ADB-D2B9-8626-9C50-D51A43AB7A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37630">
            <a:off x="8376209" y="2454481"/>
            <a:ext cx="507389" cy="587829"/>
          </a:xfrm>
          <a:prstGeom prst="rect">
            <a:avLst/>
          </a:prstGeom>
        </p:spPr>
      </p:pic>
      <p:pic>
        <p:nvPicPr>
          <p:cNvPr id="19" name="图片 18" descr="图片包含 游戏机, 烟花&#10;&#10;AI 生成的内容可能不正确。">
            <a:extLst>
              <a:ext uri="{FF2B5EF4-FFF2-40B4-BE49-F238E27FC236}">
                <a16:creationId xmlns:a16="http://schemas.microsoft.com/office/drawing/2014/main" id="{58224B92-365D-284C-03AD-066BFCE214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93" y="420541"/>
            <a:ext cx="6582623" cy="643745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176D9C3-D769-0C8A-0CC8-BE1DFB65BE36}"/>
              </a:ext>
            </a:extLst>
          </p:cNvPr>
          <p:cNvSpPr txBox="1"/>
          <p:nvPr/>
        </p:nvSpPr>
        <p:spPr>
          <a:xfrm rot="16200000">
            <a:off x="8611340" y="1937150"/>
            <a:ext cx="615553" cy="31309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-210" normalizeH="0" baseline="0" noProof="0" dirty="0">
                <a:ln>
                  <a:noFill/>
                </a:ln>
                <a:solidFill>
                  <a:srgbClr val="E2BE72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Why  called Bu </a:t>
            </a:r>
            <a:r>
              <a:rPr lang="en-US" altLang="zh-CN" sz="2800" spc="-210" dirty="0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Y</a:t>
            </a:r>
            <a:r>
              <a:rPr kumimoji="0" lang="en-US" altLang="zh-CN" sz="2800" b="0" i="0" u="none" strike="noStrike" kern="1200" cap="none" spc="-210" normalizeH="0" baseline="0" noProof="0" dirty="0" err="1">
                <a:ln>
                  <a:noFill/>
                </a:ln>
                <a:solidFill>
                  <a:srgbClr val="E2BE72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ao</a:t>
            </a:r>
            <a:endParaRPr kumimoji="0" lang="en-US" altLang="zh-CN" sz="2800" b="0" i="0" u="none" strike="noStrike" kern="1200" cap="none" spc="-210" normalizeH="0" baseline="0" noProof="0" dirty="0">
              <a:ln>
                <a:noFill/>
              </a:ln>
              <a:solidFill>
                <a:srgbClr val="E2BE72"/>
              </a:solidFill>
              <a:effectLst/>
              <a:uLnTx/>
              <a:uFillTx/>
              <a:latin typeface="汉仪行楷简" panose="02010609000101010101" pitchFamily="49" charset="-122"/>
              <a:ea typeface="汉仪行楷简" panose="02010609000101010101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7359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hb.aicdn.com/72af31d9ab852799019751e4c00122a6e61cef3b2122fa-FX0MWY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06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88720" y="0"/>
            <a:ext cx="4611188" cy="6858000"/>
          </a:xfrm>
          <a:prstGeom prst="rect">
            <a:avLst/>
          </a:prstGeom>
          <a:solidFill>
            <a:srgbClr val="F4E7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64399" y="1961309"/>
            <a:ext cx="410224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 sz="3200" b="1" spc="-210" dirty="0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Why  called Bu Yao</a:t>
            </a:r>
          </a:p>
        </p:txBody>
      </p:sp>
      <p:sp>
        <p:nvSpPr>
          <p:cNvPr id="5" name="矩形 4"/>
          <p:cNvSpPr/>
          <p:nvPr/>
        </p:nvSpPr>
        <p:spPr>
          <a:xfrm>
            <a:off x="1309926" y="2724713"/>
            <a:ext cx="4611188" cy="52565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sways with the wearer's steps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65970" y="3429000"/>
            <a:ext cx="3856687" cy="11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 dirty="0">
                <a:solidFill>
                  <a:srgbClr val="FF0000"/>
                </a:solidFill>
              </a:rPr>
              <a:t>Explanations of Terms</a:t>
            </a:r>
            <a:r>
              <a:rPr lang="en-US" altLang="zh-CN" sz="2000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"Bu Yao, with hanging beads above, sways when walking."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7" name="QQ视频20251211203755">
            <a:hlinkClick r:id="" action="ppaction://media"/>
            <a:extLst>
              <a:ext uri="{FF2B5EF4-FFF2-40B4-BE49-F238E27FC236}">
                <a16:creationId xmlns:a16="http://schemas.microsoft.com/office/drawing/2014/main" id="{925F13E1-F16E-7166-BBD8-33020AEEC1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1788" y="0"/>
            <a:ext cx="518953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8651E-388A-95CD-CD71-28CFB42CB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C2FD080-BBD2-23E5-47BE-5C8B30D4B5B5}"/>
              </a:ext>
            </a:extLst>
          </p:cNvPr>
          <p:cNvSpPr txBox="1"/>
          <p:nvPr/>
        </p:nvSpPr>
        <p:spPr>
          <a:xfrm>
            <a:off x="7478805" y="2179199"/>
            <a:ext cx="47148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spc="20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1A9AF4-5077-40E3-BF3A-ED0916381166}"/>
              </a:ext>
            </a:extLst>
          </p:cNvPr>
          <p:cNvSpPr/>
          <p:nvPr/>
        </p:nvSpPr>
        <p:spPr>
          <a:xfrm rot="16200000">
            <a:off x="8717379" y="2341555"/>
            <a:ext cx="1277657" cy="40051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“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Her golden kingfisher hairpin sways, her jade comb glows bright; She outshines all beauties, even the famed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Mochou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fair and bright.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“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159FE66-AD84-0F52-EABE-761CBE700B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37630">
            <a:off x="8376209" y="2454481"/>
            <a:ext cx="507389" cy="587829"/>
          </a:xfrm>
          <a:prstGeom prst="rect">
            <a:avLst/>
          </a:prstGeom>
        </p:spPr>
      </p:pic>
      <p:pic>
        <p:nvPicPr>
          <p:cNvPr id="19" name="图片 18" descr="图片包含 游戏机, 烟花&#10;&#10;AI 生成的内容可能不正确。">
            <a:extLst>
              <a:ext uri="{FF2B5EF4-FFF2-40B4-BE49-F238E27FC236}">
                <a16:creationId xmlns:a16="http://schemas.microsoft.com/office/drawing/2014/main" id="{C9C7850E-DDFB-EAE2-BDBF-1CAE357DAA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93" y="420541"/>
            <a:ext cx="6582623" cy="643745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85912F0-B6F9-53FC-31CF-75447731CA70}"/>
              </a:ext>
            </a:extLst>
          </p:cNvPr>
          <p:cNvSpPr txBox="1"/>
          <p:nvPr/>
        </p:nvSpPr>
        <p:spPr>
          <a:xfrm rot="16200000">
            <a:off x="8874812" y="1673678"/>
            <a:ext cx="615553" cy="36579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-210" normalizeH="0" baseline="0" noProof="0" dirty="0">
                <a:ln>
                  <a:noFill/>
                </a:ln>
                <a:solidFill>
                  <a:srgbClr val="E2BE72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Several classical Bu </a:t>
            </a:r>
            <a:r>
              <a:rPr lang="en-US" altLang="zh-CN" sz="2800" spc="-210" dirty="0">
                <a:solidFill>
                  <a:srgbClr val="E2BE72"/>
                </a:solidFill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Y</a:t>
            </a:r>
            <a:r>
              <a:rPr kumimoji="0" lang="en-US" altLang="zh-CN" sz="2800" b="0" i="0" u="none" strike="noStrike" kern="1200" cap="none" spc="-210" normalizeH="0" baseline="0" noProof="0" dirty="0" err="1">
                <a:ln>
                  <a:noFill/>
                </a:ln>
                <a:solidFill>
                  <a:srgbClr val="E2BE72"/>
                </a:solidFill>
                <a:effectLst/>
                <a:uLnTx/>
                <a:uFillTx/>
                <a:latin typeface="汉仪行楷简" panose="02010609000101010101" pitchFamily="49" charset="-122"/>
                <a:ea typeface="汉仪行楷简" panose="02010609000101010101" pitchFamily="49" charset="-122"/>
                <a:cs typeface="Arial"/>
              </a:rPr>
              <a:t>ao</a:t>
            </a:r>
            <a:endParaRPr kumimoji="0" lang="en-US" altLang="zh-CN" sz="2800" b="0" i="0" u="none" strike="noStrike" kern="1200" cap="none" spc="-210" normalizeH="0" baseline="0" noProof="0" dirty="0">
              <a:ln>
                <a:noFill/>
              </a:ln>
              <a:solidFill>
                <a:srgbClr val="E2BE72"/>
              </a:solidFill>
              <a:effectLst/>
              <a:uLnTx/>
              <a:uFillTx/>
              <a:latin typeface="汉仪行楷简" panose="02010609000101010101" pitchFamily="49" charset="-122"/>
              <a:ea typeface="汉仪行楷简" panose="02010609000101010101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4041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伞&#10;&#10;AI 生成的内容可能不正确。">
            <a:extLst>
              <a:ext uri="{FF2B5EF4-FFF2-40B4-BE49-F238E27FC236}">
                <a16:creationId xmlns:a16="http://schemas.microsoft.com/office/drawing/2014/main" id="{8BF38191-BFA2-55DC-FDC8-B5C9E8DE87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437" y="2777612"/>
            <a:ext cx="2905431" cy="3831502"/>
          </a:xfrm>
          <a:prstGeom prst="rect">
            <a:avLst/>
          </a:prstGeom>
        </p:spPr>
      </p:pic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7779880" y="4430535"/>
            <a:ext cx="3932614" cy="1789850"/>
            <a:chOff x="7744995" y="1569294"/>
            <a:chExt cx="3932614" cy="1789850"/>
          </a:xfrm>
        </p:grpSpPr>
        <p:sp>
          <p:nvSpPr>
            <p:cNvPr id="19" name="矩形 18"/>
            <p:cNvSpPr/>
            <p:nvPr>
              <p:custDataLst>
                <p:tags r:id="rId10"/>
              </p:custDataLst>
            </p:nvPr>
          </p:nvSpPr>
          <p:spPr>
            <a:xfrm>
              <a:off x="7744995" y="1569294"/>
              <a:ext cx="3738534" cy="52565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Popularization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1"/>
              </p:custDataLst>
            </p:nvPr>
          </p:nvSpPr>
          <p:spPr>
            <a:xfrm>
              <a:off x="7939075" y="2301482"/>
              <a:ext cx="3738534" cy="105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/>
                <a:t>Tang Dynasty: </a:t>
              </a:r>
              <a:r>
                <a:rPr lang="en-US" altLang="zh-CN" dirty="0"/>
                <a:t>In terms of form, it combined with hairpins to form "Bu Yao Hairpin".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713039" y="1666260"/>
            <a:ext cx="4087561" cy="1368952"/>
            <a:chOff x="7744995" y="1569294"/>
            <a:chExt cx="4087561" cy="1368952"/>
          </a:xfrm>
        </p:grpSpPr>
        <p:sp>
          <p:nvSpPr>
            <p:cNvPr id="26" name="矩形 25"/>
            <p:cNvSpPr/>
            <p:nvPr>
              <p:custDataLst>
                <p:tags r:id="rId8"/>
              </p:custDataLst>
            </p:nvPr>
          </p:nvSpPr>
          <p:spPr>
            <a:xfrm>
              <a:off x="7744995" y="1569294"/>
              <a:ext cx="3738534" cy="52565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Origin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9"/>
              </p:custDataLst>
            </p:nvPr>
          </p:nvSpPr>
          <p:spPr>
            <a:xfrm>
              <a:off x="7791097" y="2176050"/>
              <a:ext cx="4041459" cy="762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/>
                <a:t> Pre-Qin to Han Dynasty: </a:t>
              </a:r>
              <a:r>
                <a:rPr lang="en-US" altLang="zh-CN" dirty="0"/>
                <a:t>part of the queen's sacrificial ritual attire.</a:t>
              </a:r>
              <a:endParaRPr lang="zh-CN" altLang="en-US" dirty="0"/>
            </a:p>
          </p:txBody>
        </p:sp>
      </p:grpSp>
      <p:grpSp>
        <p:nvGrpSpPr>
          <p:cNvPr id="28" name="组合 27"/>
          <p:cNvGrpSpPr/>
          <p:nvPr>
            <p:custDataLst>
              <p:tags r:id="rId3"/>
            </p:custDataLst>
          </p:nvPr>
        </p:nvGrpSpPr>
        <p:grpSpPr>
          <a:xfrm>
            <a:off x="713039" y="5040457"/>
            <a:ext cx="4639355" cy="1664997"/>
            <a:chOff x="7744995" y="1569294"/>
            <a:chExt cx="4639355" cy="1664997"/>
          </a:xfrm>
        </p:grpSpPr>
        <p:sp>
          <p:nvSpPr>
            <p:cNvPr id="29" name="矩形 28"/>
            <p:cNvSpPr/>
            <p:nvPr>
              <p:custDataLst>
                <p:tags r:id="rId6"/>
              </p:custDataLst>
            </p:nvPr>
          </p:nvSpPr>
          <p:spPr>
            <a:xfrm>
              <a:off x="7744995" y="1569294"/>
              <a:ext cx="3738534" cy="52565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7"/>
              </p:custDataLst>
            </p:nvPr>
          </p:nvSpPr>
          <p:spPr>
            <a:xfrm>
              <a:off x="7744995" y="2176629"/>
              <a:ext cx="4639355" cy="105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/>
                <a:t>Song, Yuan to Ming and Qing Dynasties: </a:t>
              </a:r>
              <a:r>
                <a:rPr lang="en-US" altLang="zh-CN" dirty="0"/>
                <a:t>more decorative and integrated with folk cultures such as opera and novels.</a:t>
              </a:r>
              <a:endParaRPr lang="zh-CN" altLang="en-US" dirty="0"/>
            </a:p>
          </p:txBody>
        </p:sp>
      </p:grpSp>
      <p:cxnSp>
        <p:nvCxnSpPr>
          <p:cNvPr id="31" name="直接连接符 30"/>
          <p:cNvCxnSpPr/>
          <p:nvPr>
            <p:custDataLst>
              <p:tags r:id="rId4"/>
            </p:custDataLst>
          </p:nvPr>
        </p:nvCxnSpPr>
        <p:spPr>
          <a:xfrm>
            <a:off x="310083" y="3170534"/>
            <a:ext cx="36185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5"/>
            </p:custDataLst>
          </p:nvPr>
        </p:nvCxnSpPr>
        <p:spPr>
          <a:xfrm>
            <a:off x="7958277" y="4063543"/>
            <a:ext cx="36185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 rot="16200000">
            <a:off x="5788223" y="-2168572"/>
            <a:ext cx="615553" cy="65907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en-US" altLang="zh-CN" sz="2800" spc="-210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The origin </a:t>
            </a:r>
            <a:r>
              <a:rPr lang="en-US" altLang="zh-CN" sz="2800" spc="-210" dirty="0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and development of the </a:t>
            </a:r>
            <a:r>
              <a:rPr lang="en-US" altLang="zh-CN" sz="2800" spc="-210" dirty="0" err="1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Buyao</a:t>
            </a:r>
            <a:r>
              <a:rPr lang="en-US" altLang="zh-CN" sz="2800" spc="-210" dirty="0">
                <a:solidFill>
                  <a:srgbClr val="0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  </a:t>
            </a:r>
            <a:endParaRPr lang="zh-CN" altLang="en-US" sz="2800" spc="-210" dirty="0">
              <a:solidFill>
                <a:srgbClr val="000000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3" name="图片 2" descr="卡通人物&#10;&#10;AI 生成的内容可能不正确。">
            <a:extLst>
              <a:ext uri="{FF2B5EF4-FFF2-40B4-BE49-F238E27FC236}">
                <a16:creationId xmlns:a16="http://schemas.microsoft.com/office/drawing/2014/main" id="{E926FA1F-F6A7-31C1-BC9F-BA789E0EA43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1" y="3311482"/>
            <a:ext cx="3413303" cy="1588028"/>
          </a:xfrm>
          <a:prstGeom prst="rect">
            <a:avLst/>
          </a:prstGeom>
        </p:spPr>
      </p:pic>
      <p:pic>
        <p:nvPicPr>
          <p:cNvPr id="13" name="图片 12" descr="图片包含 熊, 桌子, 对, 棕色&#10;&#10;AI 生成的内容可能不正确。">
            <a:extLst>
              <a:ext uri="{FF2B5EF4-FFF2-40B4-BE49-F238E27FC236}">
                <a16:creationId xmlns:a16="http://schemas.microsoft.com/office/drawing/2014/main" id="{C7AAF8BA-C31A-0146-FC41-954E11B4238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02" y="1929088"/>
            <a:ext cx="3975315" cy="215625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9647244094488,&quot;left&quot;:19.276535433070865,&quot;top&quot;:139.54299212598426,&quot;width&quot;:309.654645669291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9647244094488,&quot;left&quot;:19.276535433070865,&quot;top&quot;:139.54299212598426,&quot;width&quot;:309.654645669291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9647244094488,&quot;left&quot;:19.276535433070865,&quot;top&quot;:139.54299212598426,&quot;width&quot;:309.654645669291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9647244094488,&quot;left&quot;:19.276535433070865,&quot;top&quot;:139.54299212598426,&quot;width&quot;:309.654645669291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021653543307,&quot;left&quot;:22.600944881889763,&quot;top&quot;:149.16944881889762,&quot;width&quot;:913.1874015748032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entury Gothic"/>
        <a:ea typeface="微软雅黑"/>
        <a:cs typeface="Arial"/>
      </a:majorFont>
      <a:minorFont>
        <a:latin typeface="Century Gothic"/>
        <a:ea typeface="微软雅黑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364</TotalTime>
  <Words>622</Words>
  <Application>Microsoft Office PowerPoint</Application>
  <PresentationFormat>宽屏</PresentationFormat>
  <Paragraphs>75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汉仪行楷简</vt:lpstr>
      <vt:lpstr>华文隶书</vt:lpstr>
      <vt:lpstr>华文行楷</vt:lpstr>
      <vt:lpstr>微软雅黑</vt:lpstr>
      <vt:lpstr>Arial</vt:lpstr>
      <vt:lpstr>Century Gothic</vt:lpstr>
      <vt:lpstr>Wingdings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国潮风</dc:title>
  <dc:creator>第一PPT</dc:creator>
  <cp:keywords>www.1ppt.com</cp:keywords>
  <dc:description>www.1ppt.com</dc:description>
  <cp:lastModifiedBy>Danny Melendez</cp:lastModifiedBy>
  <cp:revision>89</cp:revision>
  <dcterms:created xsi:type="dcterms:W3CDTF">2019-03-21T04:11:00Z</dcterms:created>
  <dcterms:modified xsi:type="dcterms:W3CDTF">2025-12-11T12:39:16Z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07F18F29EDEA4AB5A61B66C0E4932D9D_12</vt:lpwstr>
  </property>
  <property fmtid="{D5CDD505-2E9C-101B-9397-08002B2CF9AE}" pid="3" name="KSOProductBuildVer">
    <vt:lpwstr>2052-12.1.0.21541</vt:lpwstr>
  </property>
</Properties>
</file>