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940" r:id="rId1"/>
  </p:sldMasterIdLst>
  <p:notesMasterIdLst>
    <p:notesMasterId r:id="rId18"/>
  </p:notesMasterIdLst>
  <p:handoutMasterIdLst>
    <p:handoutMasterId r:id="rId19"/>
  </p:handoutMasterIdLst>
  <p:sldIdLst>
    <p:sldId id="3243" r:id="rId2"/>
    <p:sldId id="3385" r:id="rId3"/>
    <p:sldId id="3397" r:id="rId4"/>
    <p:sldId id="3461" r:id="rId5"/>
    <p:sldId id="3464" r:id="rId6"/>
    <p:sldId id="3463" r:id="rId7"/>
    <p:sldId id="3465" r:id="rId8"/>
    <p:sldId id="3422" r:id="rId9"/>
    <p:sldId id="3460" r:id="rId10"/>
    <p:sldId id="3466" r:id="rId11"/>
    <p:sldId id="3467" r:id="rId12"/>
    <p:sldId id="3468" r:id="rId13"/>
    <p:sldId id="3447" r:id="rId14"/>
    <p:sldId id="3469" r:id="rId15"/>
    <p:sldId id="3470" r:id="rId16"/>
    <p:sldId id="3443" r:id="rId17"/>
  </p:sldIdLst>
  <p:sldSz cx="9145588" cy="5145088"/>
  <p:notesSz cx="6858000" cy="9144000"/>
  <p:custDataLst>
    <p:tags r:id="rId20"/>
  </p:custDataLst>
  <p:defaultTextStyle>
    <a:defPPr>
      <a:defRPr lang="zh-CN"/>
    </a:defPPr>
    <a:lvl1pPr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454999" indent="-129839"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2256" indent="-261935"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69514" indent="-394032"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6771" indent="-526128"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1625803" algn="l" defTabSz="650321"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1950964" algn="l" defTabSz="650321"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2276124" algn="l" defTabSz="650321"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2601285" algn="l" defTabSz="650321" rtl="0" eaLnBrk="1" latinLnBrk="0" hangingPunct="1">
      <a:defRPr kern="1200">
        <a:solidFill>
          <a:schemeClr val="tx1"/>
        </a:solidFill>
        <a:latin typeface="Calibri" panose="020F050202020403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328" userDrawn="1">
          <p15:clr>
            <a:srgbClr val="A4A3A4"/>
          </p15:clr>
        </p15:guide>
        <p15:guide id="2" pos="4050" userDrawn="1">
          <p15:clr>
            <a:srgbClr val="A4A3A4"/>
          </p15:clr>
        </p15:guide>
        <p15:guide id="5" orient="horz" pos="4183" userDrawn="1">
          <p15:clr>
            <a:srgbClr val="A4A3A4"/>
          </p15:clr>
        </p15:guide>
        <p15:guide id="6" pos="7588" userDrawn="1">
          <p15:clr>
            <a:srgbClr val="A4A3A4"/>
          </p15:clr>
        </p15:guide>
        <p15:guide id="7" pos="376" userDrawn="1">
          <p15:clr>
            <a:srgbClr val="A4A3A4"/>
          </p15:clr>
        </p15:guide>
        <p15:guide id="8" pos="1350" userDrawn="1">
          <p15:clr>
            <a:srgbClr val="A4A3A4"/>
          </p15:clr>
        </p15:guide>
        <p15:guide id="9" orient="horz" pos="233">
          <p15:clr>
            <a:srgbClr val="A4A3A4"/>
          </p15:clr>
        </p15:guide>
        <p15:guide id="10" orient="horz" pos="2976">
          <p15:clr>
            <a:srgbClr val="A4A3A4"/>
          </p15:clr>
        </p15:guide>
        <p15:guide id="11" pos="2881">
          <p15:clr>
            <a:srgbClr val="A4A3A4"/>
          </p15:clr>
        </p15:guide>
        <p15:guide id="12" pos="5397">
          <p15:clr>
            <a:srgbClr val="A4A3A4"/>
          </p15:clr>
        </p15:guide>
        <p15:guide id="13" pos="267">
          <p15:clr>
            <a:srgbClr val="A4A3A4"/>
          </p15:clr>
        </p15:guide>
        <p15:guide id="14" pos="96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E1233"/>
    <a:srgbClr val="9F7B63"/>
    <a:srgbClr val="F48E77"/>
    <a:srgbClr val="A1BD70"/>
    <a:srgbClr val="889EB6"/>
    <a:srgbClr val="004236"/>
    <a:srgbClr val="169274"/>
    <a:srgbClr val="60AEA9"/>
    <a:srgbClr val="84004C"/>
    <a:srgbClr val="8B2F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3364" autoAdjust="0"/>
    <p:restoredTop sz="51777" autoAdjust="0"/>
  </p:normalViewPr>
  <p:slideViewPr>
    <p:cSldViewPr>
      <p:cViewPr varScale="1">
        <p:scale>
          <a:sx n="40" d="100"/>
          <a:sy n="40" d="100"/>
        </p:scale>
        <p:origin x="336" y="184"/>
      </p:cViewPr>
      <p:guideLst>
        <p:guide orient="horz" pos="328"/>
        <p:guide pos="4050"/>
        <p:guide orient="horz" pos="4183"/>
        <p:guide pos="7588"/>
        <p:guide pos="376"/>
        <p:guide pos="1350"/>
        <p:guide orient="horz" pos="233"/>
        <p:guide orient="horz" pos="2976"/>
        <p:guide pos="2881"/>
        <p:guide pos="5397"/>
        <p:guide pos="267"/>
        <p:guide pos="960"/>
      </p:guideLst>
    </p:cSldViewPr>
  </p:slideViewPr>
  <p:outlineViewPr>
    <p:cViewPr>
      <p:scale>
        <a:sx n="100" d="100"/>
        <a:sy n="100" d="100"/>
      </p:scale>
      <p:origin x="0" y="-14412"/>
    </p:cViewPr>
  </p:outlineViewPr>
  <p:notesTextViewPr>
    <p:cViewPr>
      <p:scale>
        <a:sx n="1" d="1"/>
        <a:sy n="1" d="1"/>
      </p:scale>
      <p:origin x="0" y="0"/>
    </p:cViewPr>
  </p:notesTextViewPr>
  <p:sorterViewPr>
    <p:cViewPr>
      <p:scale>
        <a:sx n="75" d="100"/>
        <a:sy n="75" d="100"/>
      </p:scale>
      <p:origin x="0" y="0"/>
    </p:cViewPr>
  </p:sorterViewPr>
  <p:notesViewPr>
    <p:cSldViewPr showGuides="1">
      <p:cViewPr varScale="1">
        <p:scale>
          <a:sx n="65" d="100"/>
          <a:sy n="65" d="100"/>
        </p:scale>
        <p:origin x="-3360"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gs" Target="tags/tag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17742FC-62BB-4B81-9CA5-3B750A4B4580}" type="datetimeFigureOut">
              <a:rPr lang="zh-CN" altLang="en-US" smtClean="0"/>
              <a:pPr/>
              <a:t>17/12/25</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67E82F1-5B17-4D95-A6D6-EB96F2D72B61}" type="slidenum">
              <a:rPr lang="zh-CN" altLang="en-US" smtClean="0"/>
              <a:pPr/>
              <a:t>‹#›</a:t>
            </a:fld>
            <a:endParaRPr lang="zh-CN" altLang="en-US"/>
          </a:p>
        </p:txBody>
      </p:sp>
    </p:spTree>
    <p:extLst>
      <p:ext uri="{BB962C8B-B14F-4D97-AF65-F5344CB8AC3E}">
        <p14:creationId xmlns:p14="http://schemas.microsoft.com/office/powerpoint/2010/main" val="42425143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06024D97-E667-405D-B634-E583E2108D71}" type="datetimeFigureOut">
              <a:rPr lang="zh-CN" altLang="en-US"/>
              <a:pPr>
                <a:defRPr/>
              </a:pPr>
              <a:t>17/12/25</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zh-CN" altLang="en-US" noProof="0" smtClean="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18F03C3-53C1-4F10-8DAF-D1F318E96C6E}" type="slidenum">
              <a:rPr lang="zh-CN" altLang="en-US"/>
              <a:pPr/>
              <a:t>‹#›</a:t>
            </a:fld>
            <a:endParaRPr lang="zh-CN" altLang="en-US"/>
          </a:p>
        </p:txBody>
      </p:sp>
    </p:spTree>
    <p:extLst>
      <p:ext uri="{BB962C8B-B14F-4D97-AF65-F5344CB8AC3E}">
        <p14:creationId xmlns:p14="http://schemas.microsoft.com/office/powerpoint/2010/main" val="20605404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900" kern="1200">
        <a:solidFill>
          <a:schemeClr val="tx1"/>
        </a:solidFill>
        <a:latin typeface="+mn-lt"/>
        <a:ea typeface="+mn-ea"/>
        <a:cs typeface="+mn-cs"/>
      </a:defRPr>
    </a:lvl1pPr>
    <a:lvl2pPr marL="324032" algn="l" rtl="0" eaLnBrk="0" fontAlgn="base" hangingPunct="0">
      <a:spcBef>
        <a:spcPct val="30000"/>
      </a:spcBef>
      <a:spcAft>
        <a:spcPct val="0"/>
      </a:spcAft>
      <a:defRPr sz="900" kern="1200">
        <a:solidFill>
          <a:schemeClr val="tx1"/>
        </a:solidFill>
        <a:latin typeface="+mn-lt"/>
        <a:ea typeface="+mn-ea"/>
        <a:cs typeface="+mn-cs"/>
      </a:defRPr>
    </a:lvl2pPr>
    <a:lvl3pPr marL="649193" algn="l" rtl="0" eaLnBrk="0" fontAlgn="base" hangingPunct="0">
      <a:spcBef>
        <a:spcPct val="30000"/>
      </a:spcBef>
      <a:spcAft>
        <a:spcPct val="0"/>
      </a:spcAft>
      <a:defRPr sz="900" kern="1200">
        <a:solidFill>
          <a:schemeClr val="tx1"/>
        </a:solidFill>
        <a:latin typeface="+mn-lt"/>
        <a:ea typeface="+mn-ea"/>
        <a:cs typeface="+mn-cs"/>
      </a:defRPr>
    </a:lvl3pPr>
    <a:lvl4pPr marL="974353" algn="l" rtl="0" eaLnBrk="0" fontAlgn="base" hangingPunct="0">
      <a:spcBef>
        <a:spcPct val="30000"/>
      </a:spcBef>
      <a:spcAft>
        <a:spcPct val="0"/>
      </a:spcAft>
      <a:defRPr sz="900" kern="1200">
        <a:solidFill>
          <a:schemeClr val="tx1"/>
        </a:solidFill>
        <a:latin typeface="+mn-lt"/>
        <a:ea typeface="+mn-ea"/>
        <a:cs typeface="+mn-cs"/>
      </a:defRPr>
    </a:lvl4pPr>
    <a:lvl5pPr marL="1299514" algn="l" rtl="0" eaLnBrk="0" fontAlgn="base" hangingPunct="0">
      <a:spcBef>
        <a:spcPct val="30000"/>
      </a:spcBef>
      <a:spcAft>
        <a:spcPct val="0"/>
      </a:spcAft>
      <a:defRPr sz="900" kern="1200">
        <a:solidFill>
          <a:schemeClr val="tx1"/>
        </a:solidFill>
        <a:latin typeface="+mn-lt"/>
        <a:ea typeface="+mn-ea"/>
        <a:cs typeface="+mn-cs"/>
      </a:defRPr>
    </a:lvl5pPr>
    <a:lvl6pPr marL="1625443" algn="l" defTabSz="650177" rtl="0" eaLnBrk="1" latinLnBrk="0" hangingPunct="1">
      <a:defRPr sz="900" kern="1200">
        <a:solidFill>
          <a:schemeClr val="tx1"/>
        </a:solidFill>
        <a:latin typeface="+mn-lt"/>
        <a:ea typeface="+mn-ea"/>
        <a:cs typeface="+mn-cs"/>
      </a:defRPr>
    </a:lvl6pPr>
    <a:lvl7pPr marL="1950531" algn="l" defTabSz="650177" rtl="0" eaLnBrk="1" latinLnBrk="0" hangingPunct="1">
      <a:defRPr sz="900" kern="1200">
        <a:solidFill>
          <a:schemeClr val="tx1"/>
        </a:solidFill>
        <a:latin typeface="+mn-lt"/>
        <a:ea typeface="+mn-ea"/>
        <a:cs typeface="+mn-cs"/>
      </a:defRPr>
    </a:lvl7pPr>
    <a:lvl8pPr marL="2275621" algn="l" defTabSz="650177" rtl="0" eaLnBrk="1" latinLnBrk="0" hangingPunct="1">
      <a:defRPr sz="900" kern="1200">
        <a:solidFill>
          <a:schemeClr val="tx1"/>
        </a:solidFill>
        <a:latin typeface="+mn-lt"/>
        <a:ea typeface="+mn-ea"/>
        <a:cs typeface="+mn-cs"/>
      </a:defRPr>
    </a:lvl8pPr>
    <a:lvl9pPr marL="2600708" algn="l" defTabSz="650177"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8F03C3-53C1-4F10-8DAF-D1F318E96C6E}" type="slidenum">
              <a:rPr lang="zh-CN" altLang="en-US" smtClean="0"/>
              <a:pPr/>
              <a:t>1</a:t>
            </a:fld>
            <a:endParaRPr lang="zh-CN" altLang="en-US"/>
          </a:p>
        </p:txBody>
      </p:sp>
    </p:spTree>
    <p:extLst>
      <p:ext uri="{BB962C8B-B14F-4D97-AF65-F5344CB8AC3E}">
        <p14:creationId xmlns:p14="http://schemas.microsoft.com/office/powerpoint/2010/main" val="7772786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pPr/>
              <a:t>10</a:t>
            </a:fld>
            <a:endParaRPr lang="zh-CN" altLang="en-US"/>
          </a:p>
        </p:txBody>
      </p:sp>
    </p:spTree>
    <p:extLst>
      <p:ext uri="{BB962C8B-B14F-4D97-AF65-F5344CB8AC3E}">
        <p14:creationId xmlns:p14="http://schemas.microsoft.com/office/powerpoint/2010/main" val="8885072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849D3E0-124D-4DFF-AE99-4EA4CC201DB4}" type="slidenum">
              <a:rPr lang="zh-CN" altLang="en-US" smtClean="0"/>
              <a:pPr/>
              <a:t>11</a:t>
            </a:fld>
            <a:endParaRPr lang="zh-CN" altLang="en-US"/>
          </a:p>
        </p:txBody>
      </p:sp>
    </p:spTree>
    <p:extLst>
      <p:ext uri="{BB962C8B-B14F-4D97-AF65-F5344CB8AC3E}">
        <p14:creationId xmlns:p14="http://schemas.microsoft.com/office/powerpoint/2010/main" val="10459426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pPr/>
              <a:t>12</a:t>
            </a:fld>
            <a:endParaRPr lang="zh-CN" altLang="en-US"/>
          </a:p>
        </p:txBody>
      </p:sp>
    </p:spTree>
    <p:extLst>
      <p:ext uri="{BB962C8B-B14F-4D97-AF65-F5344CB8AC3E}">
        <p14:creationId xmlns:p14="http://schemas.microsoft.com/office/powerpoint/2010/main" val="12068589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pPr/>
              <a:t>13</a:t>
            </a:fld>
            <a:endParaRPr lang="zh-CN" altLang="en-US"/>
          </a:p>
        </p:txBody>
      </p:sp>
    </p:spTree>
    <p:extLst>
      <p:ext uri="{BB962C8B-B14F-4D97-AF65-F5344CB8AC3E}">
        <p14:creationId xmlns:p14="http://schemas.microsoft.com/office/powerpoint/2010/main" val="25153939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pPr/>
              <a:t>14</a:t>
            </a:fld>
            <a:endParaRPr lang="zh-CN" altLang="en-US"/>
          </a:p>
        </p:txBody>
      </p:sp>
    </p:spTree>
    <p:extLst>
      <p:ext uri="{BB962C8B-B14F-4D97-AF65-F5344CB8AC3E}">
        <p14:creationId xmlns:p14="http://schemas.microsoft.com/office/powerpoint/2010/main" val="5807603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pPr/>
              <a:t>15</a:t>
            </a:fld>
            <a:endParaRPr lang="zh-CN" altLang="en-US"/>
          </a:p>
        </p:txBody>
      </p:sp>
    </p:spTree>
    <p:extLst>
      <p:ext uri="{BB962C8B-B14F-4D97-AF65-F5344CB8AC3E}">
        <p14:creationId xmlns:p14="http://schemas.microsoft.com/office/powerpoint/2010/main" val="2812816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8F03C3-53C1-4F10-8DAF-D1F318E96C6E}" type="slidenum">
              <a:rPr lang="zh-CN" altLang="en-US" smtClean="0"/>
              <a:pPr/>
              <a:t>16</a:t>
            </a:fld>
            <a:endParaRPr lang="zh-CN" altLang="en-US"/>
          </a:p>
        </p:txBody>
      </p:sp>
    </p:spTree>
    <p:extLst>
      <p:ext uri="{BB962C8B-B14F-4D97-AF65-F5344CB8AC3E}">
        <p14:creationId xmlns:p14="http://schemas.microsoft.com/office/powerpoint/2010/main" val="7772786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927DC7C-EA85-41EA-BE8E-3BC04B9579CE}" type="slidenum">
              <a:rPr lang="zh-CN" altLang="en-US" smtClean="0"/>
              <a:pPr/>
              <a:t>2</a:t>
            </a:fld>
            <a:endParaRPr lang="zh-CN" altLang="en-US"/>
          </a:p>
        </p:txBody>
      </p:sp>
    </p:spTree>
    <p:extLst>
      <p:ext uri="{BB962C8B-B14F-4D97-AF65-F5344CB8AC3E}">
        <p14:creationId xmlns:p14="http://schemas.microsoft.com/office/powerpoint/2010/main" val="6704995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
        <p:nvSpPr>
          <p:cNvPr id="4" name="灯片编号占位符 3"/>
          <p:cNvSpPr>
            <a:spLocks noGrp="1"/>
          </p:cNvSpPr>
          <p:nvPr>
            <p:ph type="sldNum" sz="quarter" idx="10"/>
          </p:nvPr>
        </p:nvSpPr>
        <p:spPr/>
        <p:txBody>
          <a:bodyPr/>
          <a:lstStyle/>
          <a:p>
            <a:fld id="{4AE1D939-3E60-4063-B05E-56844F97CE60}" type="slidenum">
              <a:rPr lang="zh-CN" altLang="en-US" smtClean="0"/>
              <a:pPr/>
              <a:t>3</a:t>
            </a:fld>
            <a:endParaRPr lang="zh-CN" altLang="en-US"/>
          </a:p>
        </p:txBody>
      </p:sp>
    </p:spTree>
    <p:extLst>
      <p:ext uri="{BB962C8B-B14F-4D97-AF65-F5344CB8AC3E}">
        <p14:creationId xmlns:p14="http://schemas.microsoft.com/office/powerpoint/2010/main" val="21223148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77D52DC-2AC0-40EB-AE3E-9EAE589A4496}" type="slidenum">
              <a:rPr lang="zh-CN" altLang="en-US" smtClean="0"/>
              <a:pPr/>
              <a:t>4</a:t>
            </a:fld>
            <a:endParaRPr lang="zh-CN" altLang="en-US"/>
          </a:p>
        </p:txBody>
      </p:sp>
    </p:spTree>
    <p:extLst>
      <p:ext uri="{BB962C8B-B14F-4D97-AF65-F5344CB8AC3E}">
        <p14:creationId xmlns:p14="http://schemas.microsoft.com/office/powerpoint/2010/main" val="12422498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77D52DC-2AC0-40EB-AE3E-9EAE589A4496}" type="slidenum">
              <a:rPr lang="zh-CN" altLang="en-US" smtClean="0"/>
              <a:pPr/>
              <a:t>5</a:t>
            </a:fld>
            <a:endParaRPr lang="zh-CN" altLang="en-US"/>
          </a:p>
        </p:txBody>
      </p:sp>
    </p:spTree>
    <p:extLst>
      <p:ext uri="{BB962C8B-B14F-4D97-AF65-F5344CB8AC3E}">
        <p14:creationId xmlns:p14="http://schemas.microsoft.com/office/powerpoint/2010/main" val="352630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77D52DC-2AC0-40EB-AE3E-9EAE589A4496}" type="slidenum">
              <a:rPr lang="zh-CN" altLang="en-US" smtClean="0"/>
              <a:pPr/>
              <a:t>6</a:t>
            </a:fld>
            <a:endParaRPr lang="zh-CN" altLang="en-US"/>
          </a:p>
        </p:txBody>
      </p:sp>
    </p:spTree>
    <p:extLst>
      <p:ext uri="{BB962C8B-B14F-4D97-AF65-F5344CB8AC3E}">
        <p14:creationId xmlns:p14="http://schemas.microsoft.com/office/powerpoint/2010/main" val="12891777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77D52DC-2AC0-40EB-AE3E-9EAE589A4496}" type="slidenum">
              <a:rPr lang="zh-CN" altLang="en-US" smtClean="0"/>
              <a:pPr/>
              <a:t>7</a:t>
            </a:fld>
            <a:endParaRPr lang="zh-CN" altLang="en-US"/>
          </a:p>
        </p:txBody>
      </p:sp>
    </p:spTree>
    <p:extLst>
      <p:ext uri="{BB962C8B-B14F-4D97-AF65-F5344CB8AC3E}">
        <p14:creationId xmlns:p14="http://schemas.microsoft.com/office/powerpoint/2010/main" val="7874747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
        <p:nvSpPr>
          <p:cNvPr id="4" name="灯片编号占位符 3"/>
          <p:cNvSpPr>
            <a:spLocks noGrp="1"/>
          </p:cNvSpPr>
          <p:nvPr>
            <p:ph type="sldNum" sz="quarter" idx="10"/>
          </p:nvPr>
        </p:nvSpPr>
        <p:spPr/>
        <p:txBody>
          <a:bodyPr/>
          <a:lstStyle/>
          <a:p>
            <a:fld id="{4AE1D939-3E60-4063-B05E-56844F97CE60}" type="slidenum">
              <a:rPr lang="zh-CN" altLang="en-US" smtClean="0"/>
              <a:pPr/>
              <a:t>8</a:t>
            </a:fld>
            <a:endParaRPr lang="zh-CN" altLang="en-US"/>
          </a:p>
        </p:txBody>
      </p:sp>
    </p:spTree>
    <p:extLst>
      <p:ext uri="{BB962C8B-B14F-4D97-AF65-F5344CB8AC3E}">
        <p14:creationId xmlns:p14="http://schemas.microsoft.com/office/powerpoint/2010/main" val="21223148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pPr/>
              <a:t>9</a:t>
            </a:fld>
            <a:endParaRPr lang="zh-CN" altLang="en-US"/>
          </a:p>
        </p:txBody>
      </p:sp>
    </p:spTree>
    <p:extLst>
      <p:ext uri="{BB962C8B-B14F-4D97-AF65-F5344CB8AC3E}">
        <p14:creationId xmlns:p14="http://schemas.microsoft.com/office/powerpoint/2010/main" val="12545626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空白页">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3697747"/>
      </p:ext>
    </p:extLst>
  </p:cSld>
  <p:clrMapOvr>
    <a:masterClrMapping/>
  </p:clrMapOvr>
  <p:transition spd="med" advClick="0" advTm="0">
    <p:push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空白页">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3697747"/>
      </p:ext>
    </p:extLst>
  </p:cSld>
  <p:clrMapOvr>
    <a:masterClrMapping/>
  </p:clrMapOvr>
  <p:transition spd="med" advClick="0" advTm="0">
    <p:push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02854A03-91AF-448A-9954-517C0577E5F0}" type="datetimeFigureOut">
              <a:rPr lang="zh-CN" altLang="en-US" smtClean="0"/>
              <a:pPr/>
              <a:t>17/12/25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2EEFC946-6D13-4F8C-9740-992A906A613E}" type="slidenum">
              <a:rPr lang="zh-CN" altLang="en-US" smtClean="0"/>
              <a:pPr/>
              <a:t>‹#›</a:t>
            </a:fld>
            <a:endParaRPr lang="zh-CN" altLang="en-US"/>
          </a:p>
        </p:txBody>
      </p:sp>
      <p:grpSp>
        <p:nvGrpSpPr>
          <p:cNvPr id="5" name="组合 3"/>
          <p:cNvGrpSpPr/>
          <p:nvPr userDrawn="1"/>
        </p:nvGrpSpPr>
        <p:grpSpPr bwMode="auto">
          <a:xfrm flipH="1">
            <a:off x="-1" y="248094"/>
            <a:ext cx="1797478" cy="507363"/>
            <a:chOff x="2370576" y="533400"/>
            <a:chExt cx="2417494" cy="675969"/>
          </a:xfrm>
          <a:solidFill>
            <a:srgbClr val="EE1C39"/>
          </a:solidFill>
        </p:grpSpPr>
        <p:sp>
          <p:nvSpPr>
            <p:cNvPr id="13" name="矩形 12"/>
            <p:cNvSpPr/>
            <p:nvPr/>
          </p:nvSpPr>
          <p:spPr>
            <a:xfrm>
              <a:off x="2738030" y="533400"/>
              <a:ext cx="2050040" cy="67596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400" dirty="0">
                <a:cs typeface="+mn-ea"/>
                <a:sym typeface="+mn-lt"/>
              </a:endParaRPr>
            </a:p>
          </p:txBody>
        </p:sp>
        <p:sp>
          <p:nvSpPr>
            <p:cNvPr id="14" name="椭圆 13"/>
            <p:cNvSpPr/>
            <p:nvPr/>
          </p:nvSpPr>
          <p:spPr>
            <a:xfrm>
              <a:off x="2370576" y="533400"/>
              <a:ext cx="623734" cy="67596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400" dirty="0">
                <a:cs typeface="+mn-ea"/>
                <a:sym typeface="+mn-lt"/>
              </a:endParaRPr>
            </a:p>
          </p:txBody>
        </p:sp>
      </p:grpSp>
      <p:sp>
        <p:nvSpPr>
          <p:cNvPr id="15" name="文本框 12"/>
          <p:cNvSpPr txBox="1">
            <a:spLocks noChangeArrowheads="1"/>
          </p:cNvSpPr>
          <p:nvPr userDrawn="1"/>
        </p:nvSpPr>
        <p:spPr bwMode="auto">
          <a:xfrm>
            <a:off x="-1" y="370411"/>
            <a:ext cx="1796402" cy="25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5036" tIns="32518" rIns="65036" bIns="32518">
            <a:spAutoFit/>
          </a:bodyPr>
          <a:lstStyle>
            <a:lvl1pPr>
              <a:defRPr>
                <a:solidFill>
                  <a:schemeClr val="tx1"/>
                </a:solidFill>
                <a:latin typeface="Open Sans" panose="020B0606030504020204" pitchFamily="34" charset="0"/>
                <a:ea typeface="冬青黑体简体中文 W3" charset="-122"/>
              </a:defRPr>
            </a:lvl1pPr>
            <a:lvl2pPr marL="742950" indent="-285750">
              <a:defRPr>
                <a:solidFill>
                  <a:schemeClr val="tx1"/>
                </a:solidFill>
                <a:latin typeface="Open Sans" panose="020B0606030504020204" pitchFamily="34" charset="0"/>
                <a:ea typeface="冬青黑体简体中文 W3" charset="-122"/>
              </a:defRPr>
            </a:lvl2pPr>
            <a:lvl3pPr marL="1143000" indent="-228600">
              <a:defRPr>
                <a:solidFill>
                  <a:schemeClr val="tx1"/>
                </a:solidFill>
                <a:latin typeface="Open Sans" panose="020B0606030504020204" pitchFamily="34" charset="0"/>
                <a:ea typeface="冬青黑体简体中文 W3" charset="-122"/>
              </a:defRPr>
            </a:lvl3pPr>
            <a:lvl4pPr marL="1600200" indent="-228600">
              <a:defRPr>
                <a:solidFill>
                  <a:schemeClr val="tx1"/>
                </a:solidFill>
                <a:latin typeface="Open Sans" panose="020B0606030504020204" pitchFamily="34" charset="0"/>
                <a:ea typeface="冬青黑体简体中文 W3" charset="-122"/>
              </a:defRPr>
            </a:lvl4pPr>
            <a:lvl5pPr marL="2057400" indent="-228600">
              <a:defRPr>
                <a:solidFill>
                  <a:schemeClr val="tx1"/>
                </a:solidFill>
                <a:latin typeface="Open Sans" panose="020B0606030504020204" pitchFamily="34" charset="0"/>
                <a:ea typeface="冬青黑体简体中文 W3" charset="-122"/>
              </a:defRPr>
            </a:lvl5pPr>
            <a:lvl6pPr marL="2514600" indent="-228600" fontAlgn="base">
              <a:spcBef>
                <a:spcPct val="0"/>
              </a:spcBef>
              <a:spcAft>
                <a:spcPct val="0"/>
              </a:spcAft>
              <a:defRPr>
                <a:solidFill>
                  <a:schemeClr val="tx1"/>
                </a:solidFill>
                <a:latin typeface="Open Sans" panose="020B0606030504020204" pitchFamily="34" charset="0"/>
                <a:ea typeface="冬青黑体简体中文 W3" charset="-122"/>
              </a:defRPr>
            </a:lvl6pPr>
            <a:lvl7pPr marL="2971800" indent="-228600" fontAlgn="base">
              <a:spcBef>
                <a:spcPct val="0"/>
              </a:spcBef>
              <a:spcAft>
                <a:spcPct val="0"/>
              </a:spcAft>
              <a:defRPr>
                <a:solidFill>
                  <a:schemeClr val="tx1"/>
                </a:solidFill>
                <a:latin typeface="Open Sans" panose="020B0606030504020204" pitchFamily="34" charset="0"/>
                <a:ea typeface="冬青黑体简体中文 W3" charset="-122"/>
              </a:defRPr>
            </a:lvl7pPr>
            <a:lvl8pPr marL="3429000" indent="-228600" fontAlgn="base">
              <a:spcBef>
                <a:spcPct val="0"/>
              </a:spcBef>
              <a:spcAft>
                <a:spcPct val="0"/>
              </a:spcAft>
              <a:defRPr>
                <a:solidFill>
                  <a:schemeClr val="tx1"/>
                </a:solidFill>
                <a:latin typeface="Open Sans" panose="020B0606030504020204" pitchFamily="34" charset="0"/>
                <a:ea typeface="冬青黑体简体中文 W3" charset="-122"/>
              </a:defRPr>
            </a:lvl8pPr>
            <a:lvl9pPr marL="3886200" indent="-228600" fontAlgn="base">
              <a:spcBef>
                <a:spcPct val="0"/>
              </a:spcBef>
              <a:spcAft>
                <a:spcPct val="0"/>
              </a:spcAft>
              <a:defRPr>
                <a:solidFill>
                  <a:schemeClr val="tx1"/>
                </a:solidFill>
                <a:latin typeface="Open Sans" panose="020B0606030504020204" pitchFamily="34" charset="0"/>
                <a:ea typeface="冬青黑体简体中文 W3" charset="-122"/>
              </a:defRPr>
            </a:lvl9pPr>
          </a:lstStyle>
          <a:p>
            <a:r>
              <a:rPr lang="zh-CN" altLang="en-US" sz="1200" dirty="0">
                <a:solidFill>
                  <a:schemeClr val="bg1"/>
                </a:solidFill>
                <a:latin typeface="微软雅黑" panose="020B0503020204020204" pitchFamily="34" charset="-122"/>
                <a:ea typeface="微软雅黑" panose="020B0503020204020204" pitchFamily="34" charset="-122"/>
                <a:cs typeface="+mn-ea"/>
                <a:sym typeface="+mn-lt"/>
              </a:rPr>
              <a:t>点击添加相关标题文字</a:t>
            </a:r>
          </a:p>
        </p:txBody>
      </p:sp>
    </p:spTree>
    <p:extLst>
      <p:ext uri="{BB962C8B-B14F-4D97-AF65-F5344CB8AC3E}">
        <p14:creationId xmlns:p14="http://schemas.microsoft.com/office/powerpoint/2010/main" val="293213560"/>
      </p:ext>
    </p:extLst>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theme" Target="../theme/theme1.xml"/><Relationship Id="rId5"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901" y="274420"/>
            <a:ext cx="7887787" cy="993783"/>
          </a:xfrm>
          <a:prstGeom prst="rect">
            <a:avLst/>
          </a:prstGeom>
        </p:spPr>
        <p:txBody>
          <a:bodyPr vert="horz" lIns="65032" tIns="32516" rIns="65032" bIns="32516"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901" y="1369841"/>
            <a:ext cx="7887787" cy="3264804"/>
          </a:xfrm>
          <a:prstGeom prst="rect">
            <a:avLst/>
          </a:prstGeom>
        </p:spPr>
        <p:txBody>
          <a:bodyPr vert="horz" lIns="65032" tIns="32516" rIns="65032" bIns="32516"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901" y="4769032"/>
            <a:ext cx="2057193" cy="273290"/>
          </a:xfrm>
          <a:prstGeom prst="rect">
            <a:avLst/>
          </a:prstGeom>
        </p:spPr>
        <p:txBody>
          <a:bodyPr vert="horz" lIns="65032" tIns="32516" rIns="65032" bIns="32516" rtlCol="0" anchor="ctr"/>
          <a:lstStyle>
            <a:lvl1pPr algn="l">
              <a:defRPr sz="900">
                <a:solidFill>
                  <a:schemeClr val="tx1">
                    <a:tint val="75000"/>
                  </a:schemeClr>
                </a:solidFill>
              </a:defRPr>
            </a:lvl1pPr>
          </a:lstStyle>
          <a:p>
            <a:fld id="{43A93E93-166D-47F5-9EF1-ACEABE24AEEA}" type="datetimeFigureOut">
              <a:rPr lang="zh-CN" altLang="en-US" smtClean="0"/>
              <a:pPr/>
              <a:t>17/12/25</a:t>
            </a:fld>
            <a:endParaRPr lang="zh-CN" altLang="en-US"/>
          </a:p>
        </p:txBody>
      </p:sp>
      <p:sp>
        <p:nvSpPr>
          <p:cNvPr id="5" name="页脚占位符 4"/>
          <p:cNvSpPr>
            <a:spLocks noGrp="1"/>
          </p:cNvSpPr>
          <p:nvPr>
            <p:ph type="ftr" sz="quarter" idx="3"/>
          </p:nvPr>
        </p:nvSpPr>
        <p:spPr>
          <a:xfrm>
            <a:off x="3029336" y="4769032"/>
            <a:ext cx="3086918" cy="273290"/>
          </a:xfrm>
          <a:prstGeom prst="rect">
            <a:avLst/>
          </a:prstGeom>
        </p:spPr>
        <p:txBody>
          <a:bodyPr vert="horz" lIns="65032" tIns="32516" rIns="65032" bIns="32516" rtlCol="0" anchor="ctr"/>
          <a:lstStyle>
            <a:lvl1pPr algn="ctr">
              <a:defRPr sz="9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459496" y="4769032"/>
            <a:ext cx="2057193" cy="273290"/>
          </a:xfrm>
          <a:prstGeom prst="rect">
            <a:avLst/>
          </a:prstGeom>
        </p:spPr>
        <p:txBody>
          <a:bodyPr vert="horz" lIns="65032" tIns="32516" rIns="65032" bIns="32516" rtlCol="0" anchor="ctr"/>
          <a:lstStyle>
            <a:lvl1pPr algn="r">
              <a:defRPr sz="900">
                <a:solidFill>
                  <a:schemeClr val="tx1">
                    <a:tint val="75000"/>
                  </a:schemeClr>
                </a:solidFill>
              </a:defRPr>
            </a:lvl1pPr>
          </a:lstStyle>
          <a:p>
            <a:fld id="{118D5ACA-62CA-46DB-AD6B-12EDD6D51A23}" type="slidenum">
              <a:rPr lang="zh-CN" altLang="en-US" smtClean="0"/>
              <a:pPr/>
              <a:t>‹#›</a:t>
            </a:fld>
            <a:endParaRPr lang="zh-CN" altLang="en-US"/>
          </a:p>
        </p:txBody>
      </p:sp>
      <p:pic>
        <p:nvPicPr>
          <p:cNvPr id="2050" name="Picture 2" descr="C:\Users\Administrator\Desktop\l.jpg"/>
          <p:cNvPicPr>
            <a:picLocks noChangeAspect="1" noChangeArrowheads="1"/>
          </p:cNvPicPr>
          <p:nvPr userDrawn="1"/>
        </p:nvPicPr>
        <p:blipFill>
          <a:blip r:embed="rId5" cstate="print"/>
          <a:srcRect/>
          <a:stretch>
            <a:fillRect/>
          </a:stretch>
        </p:blipFill>
        <p:spPr bwMode="auto">
          <a:xfrm>
            <a:off x="1588" y="0"/>
            <a:ext cx="9144000" cy="5148263"/>
          </a:xfrm>
          <a:prstGeom prst="rect">
            <a:avLst/>
          </a:prstGeom>
          <a:noFill/>
        </p:spPr>
      </p:pic>
    </p:spTree>
    <p:extLst>
      <p:ext uri="{BB962C8B-B14F-4D97-AF65-F5344CB8AC3E}">
        <p14:creationId xmlns:p14="http://schemas.microsoft.com/office/powerpoint/2010/main" val="278975340"/>
      </p:ext>
    </p:extLst>
  </p:cSld>
  <p:clrMap bg1="lt1" tx1="dk1" bg2="lt2" tx2="dk2" accent1="accent1" accent2="accent2" accent3="accent3" accent4="accent4" accent5="accent5" accent6="accent6" hlink="hlink" folHlink="folHlink"/>
  <p:sldLayoutIdLst>
    <p:sldLayoutId id="2147483979" r:id="rId1"/>
    <p:sldLayoutId id="2147483980" r:id="rId2"/>
    <p:sldLayoutId id="2147483981" r:id="rId3"/>
  </p:sldLayoutIdLst>
  <p:transition spd="med" advClick="0" advTm="0">
    <p:push dir="r"/>
  </p:transition>
  <p:timing>
    <p:tnLst>
      <p:par>
        <p:cTn id="1" dur="indefinite" restart="never" nodeType="tmRoot"/>
      </p:par>
    </p:tnLst>
  </p:timing>
  <p:txStyles>
    <p:titleStyle>
      <a:lvl1pPr algn="l" defTabSz="650321" rtl="0" eaLnBrk="1" latinLnBrk="0" hangingPunct="1">
        <a:lnSpc>
          <a:spcPct val="90000"/>
        </a:lnSpc>
        <a:spcBef>
          <a:spcPct val="0"/>
        </a:spcBef>
        <a:buNone/>
        <a:defRPr sz="3100" kern="1200">
          <a:solidFill>
            <a:schemeClr val="tx1"/>
          </a:solidFill>
          <a:latin typeface="+mj-lt"/>
          <a:ea typeface="+mj-ea"/>
          <a:cs typeface="+mj-cs"/>
        </a:defRPr>
      </a:lvl1pPr>
    </p:titleStyle>
    <p:bodyStyle>
      <a:lvl1pPr marL="162580" indent="-162580" algn="l" defTabSz="650321" rtl="0" eaLnBrk="1" latinLnBrk="0" hangingPunct="1">
        <a:lnSpc>
          <a:spcPct val="90000"/>
        </a:lnSpc>
        <a:spcBef>
          <a:spcPts val="711"/>
        </a:spcBef>
        <a:buFont typeface="Arial" panose="020B0604020202020204" pitchFamily="34" charset="0"/>
        <a:buChar char="•"/>
        <a:defRPr sz="2000" kern="1200">
          <a:solidFill>
            <a:schemeClr val="tx1"/>
          </a:solidFill>
          <a:latin typeface="+mn-lt"/>
          <a:ea typeface="+mn-ea"/>
          <a:cs typeface="+mn-cs"/>
        </a:defRPr>
      </a:lvl1pPr>
      <a:lvl2pPr marL="487741" indent="-162580" algn="l" defTabSz="650321" rtl="0" eaLnBrk="1" latinLnBrk="0" hangingPunct="1">
        <a:lnSpc>
          <a:spcPct val="90000"/>
        </a:lnSpc>
        <a:spcBef>
          <a:spcPts val="356"/>
        </a:spcBef>
        <a:buFont typeface="Arial" panose="020B0604020202020204" pitchFamily="34" charset="0"/>
        <a:buChar char="•"/>
        <a:defRPr sz="1700" kern="1200">
          <a:solidFill>
            <a:schemeClr val="tx1"/>
          </a:solidFill>
          <a:latin typeface="+mn-lt"/>
          <a:ea typeface="+mn-ea"/>
          <a:cs typeface="+mn-cs"/>
        </a:defRPr>
      </a:lvl2pPr>
      <a:lvl3pPr marL="812902" indent="-162580" algn="l" defTabSz="650321" rtl="0" eaLnBrk="1" latinLnBrk="0" hangingPunct="1">
        <a:lnSpc>
          <a:spcPct val="90000"/>
        </a:lnSpc>
        <a:spcBef>
          <a:spcPts val="356"/>
        </a:spcBef>
        <a:buFont typeface="Arial" panose="020B0604020202020204" pitchFamily="34" charset="0"/>
        <a:buChar char="•"/>
        <a:defRPr sz="1400" kern="1200">
          <a:solidFill>
            <a:schemeClr val="tx1"/>
          </a:solidFill>
          <a:latin typeface="+mn-lt"/>
          <a:ea typeface="+mn-ea"/>
          <a:cs typeface="+mn-cs"/>
        </a:defRPr>
      </a:lvl3pPr>
      <a:lvl4pPr marL="1138062" indent="-162580" algn="l" defTabSz="650321" rtl="0" eaLnBrk="1" latinLnBrk="0" hangingPunct="1">
        <a:lnSpc>
          <a:spcPct val="90000"/>
        </a:lnSpc>
        <a:spcBef>
          <a:spcPts val="356"/>
        </a:spcBef>
        <a:buFont typeface="Arial" panose="020B0604020202020204" pitchFamily="34" charset="0"/>
        <a:buChar char="•"/>
        <a:defRPr sz="1300" kern="1200">
          <a:solidFill>
            <a:schemeClr val="tx1"/>
          </a:solidFill>
          <a:latin typeface="+mn-lt"/>
          <a:ea typeface="+mn-ea"/>
          <a:cs typeface="+mn-cs"/>
        </a:defRPr>
      </a:lvl4pPr>
      <a:lvl5pPr marL="1463223" indent="-162580" algn="l" defTabSz="650321" rtl="0" eaLnBrk="1" latinLnBrk="0" hangingPunct="1">
        <a:lnSpc>
          <a:spcPct val="90000"/>
        </a:lnSpc>
        <a:spcBef>
          <a:spcPts val="356"/>
        </a:spcBef>
        <a:buFont typeface="Arial" panose="020B0604020202020204" pitchFamily="34" charset="0"/>
        <a:buChar char="•"/>
        <a:defRPr sz="1300" kern="1200">
          <a:solidFill>
            <a:schemeClr val="tx1"/>
          </a:solidFill>
          <a:latin typeface="+mn-lt"/>
          <a:ea typeface="+mn-ea"/>
          <a:cs typeface="+mn-cs"/>
        </a:defRPr>
      </a:lvl5pPr>
      <a:lvl6pPr marL="1788384" indent="-162580" algn="l" defTabSz="650321" rtl="0" eaLnBrk="1" latinLnBrk="0" hangingPunct="1">
        <a:lnSpc>
          <a:spcPct val="90000"/>
        </a:lnSpc>
        <a:spcBef>
          <a:spcPts val="356"/>
        </a:spcBef>
        <a:buFont typeface="Arial" panose="020B0604020202020204" pitchFamily="34" charset="0"/>
        <a:buChar char="•"/>
        <a:defRPr sz="1300" kern="1200">
          <a:solidFill>
            <a:schemeClr val="tx1"/>
          </a:solidFill>
          <a:latin typeface="+mn-lt"/>
          <a:ea typeface="+mn-ea"/>
          <a:cs typeface="+mn-cs"/>
        </a:defRPr>
      </a:lvl6pPr>
      <a:lvl7pPr marL="2113544" indent="-162580" algn="l" defTabSz="650321" rtl="0" eaLnBrk="1" latinLnBrk="0" hangingPunct="1">
        <a:lnSpc>
          <a:spcPct val="90000"/>
        </a:lnSpc>
        <a:spcBef>
          <a:spcPts val="356"/>
        </a:spcBef>
        <a:buFont typeface="Arial" panose="020B0604020202020204" pitchFamily="34" charset="0"/>
        <a:buChar char="•"/>
        <a:defRPr sz="1300" kern="1200">
          <a:solidFill>
            <a:schemeClr val="tx1"/>
          </a:solidFill>
          <a:latin typeface="+mn-lt"/>
          <a:ea typeface="+mn-ea"/>
          <a:cs typeface="+mn-cs"/>
        </a:defRPr>
      </a:lvl7pPr>
      <a:lvl8pPr marL="2438705" indent="-162580" algn="l" defTabSz="650321" rtl="0" eaLnBrk="1" latinLnBrk="0" hangingPunct="1">
        <a:lnSpc>
          <a:spcPct val="90000"/>
        </a:lnSpc>
        <a:spcBef>
          <a:spcPts val="356"/>
        </a:spcBef>
        <a:buFont typeface="Arial" panose="020B0604020202020204" pitchFamily="34" charset="0"/>
        <a:buChar char="•"/>
        <a:defRPr sz="1300" kern="1200">
          <a:solidFill>
            <a:schemeClr val="tx1"/>
          </a:solidFill>
          <a:latin typeface="+mn-lt"/>
          <a:ea typeface="+mn-ea"/>
          <a:cs typeface="+mn-cs"/>
        </a:defRPr>
      </a:lvl8pPr>
      <a:lvl9pPr marL="2763865" indent="-162580" algn="l" defTabSz="650321" rtl="0" eaLnBrk="1" latinLnBrk="0" hangingPunct="1">
        <a:lnSpc>
          <a:spcPct val="90000"/>
        </a:lnSpc>
        <a:spcBef>
          <a:spcPts val="356"/>
        </a:spcBef>
        <a:buFont typeface="Arial" panose="020B0604020202020204" pitchFamily="34" charset="0"/>
        <a:buChar char="•"/>
        <a:defRPr sz="1300" kern="1200">
          <a:solidFill>
            <a:schemeClr val="tx1"/>
          </a:solidFill>
          <a:latin typeface="+mn-lt"/>
          <a:ea typeface="+mn-ea"/>
          <a:cs typeface="+mn-cs"/>
        </a:defRPr>
      </a:lvl9pPr>
    </p:bodyStyle>
    <p:otherStyle>
      <a:defPPr>
        <a:defRPr lang="zh-CN"/>
      </a:defPPr>
      <a:lvl1pPr marL="0" algn="l" defTabSz="650321" rtl="0" eaLnBrk="1" latinLnBrk="0" hangingPunct="1">
        <a:defRPr sz="1300" kern="1200">
          <a:solidFill>
            <a:schemeClr val="tx1"/>
          </a:solidFill>
          <a:latin typeface="+mn-lt"/>
          <a:ea typeface="+mn-ea"/>
          <a:cs typeface="+mn-cs"/>
        </a:defRPr>
      </a:lvl1pPr>
      <a:lvl2pPr marL="325161" algn="l" defTabSz="650321" rtl="0" eaLnBrk="1" latinLnBrk="0" hangingPunct="1">
        <a:defRPr sz="1300" kern="1200">
          <a:solidFill>
            <a:schemeClr val="tx1"/>
          </a:solidFill>
          <a:latin typeface="+mn-lt"/>
          <a:ea typeface="+mn-ea"/>
          <a:cs typeface="+mn-cs"/>
        </a:defRPr>
      </a:lvl2pPr>
      <a:lvl3pPr marL="650321" algn="l" defTabSz="650321" rtl="0" eaLnBrk="1" latinLnBrk="0" hangingPunct="1">
        <a:defRPr sz="1300" kern="1200">
          <a:solidFill>
            <a:schemeClr val="tx1"/>
          </a:solidFill>
          <a:latin typeface="+mn-lt"/>
          <a:ea typeface="+mn-ea"/>
          <a:cs typeface="+mn-cs"/>
        </a:defRPr>
      </a:lvl3pPr>
      <a:lvl4pPr marL="975482" algn="l" defTabSz="650321" rtl="0" eaLnBrk="1" latinLnBrk="0" hangingPunct="1">
        <a:defRPr sz="1300" kern="1200">
          <a:solidFill>
            <a:schemeClr val="tx1"/>
          </a:solidFill>
          <a:latin typeface="+mn-lt"/>
          <a:ea typeface="+mn-ea"/>
          <a:cs typeface="+mn-cs"/>
        </a:defRPr>
      </a:lvl4pPr>
      <a:lvl5pPr marL="1300643" algn="l" defTabSz="650321" rtl="0" eaLnBrk="1" latinLnBrk="0" hangingPunct="1">
        <a:defRPr sz="1300" kern="1200">
          <a:solidFill>
            <a:schemeClr val="tx1"/>
          </a:solidFill>
          <a:latin typeface="+mn-lt"/>
          <a:ea typeface="+mn-ea"/>
          <a:cs typeface="+mn-cs"/>
        </a:defRPr>
      </a:lvl5pPr>
      <a:lvl6pPr marL="1625803" algn="l" defTabSz="650321" rtl="0" eaLnBrk="1" latinLnBrk="0" hangingPunct="1">
        <a:defRPr sz="1300" kern="1200">
          <a:solidFill>
            <a:schemeClr val="tx1"/>
          </a:solidFill>
          <a:latin typeface="+mn-lt"/>
          <a:ea typeface="+mn-ea"/>
          <a:cs typeface="+mn-cs"/>
        </a:defRPr>
      </a:lvl6pPr>
      <a:lvl7pPr marL="1950964" algn="l" defTabSz="650321" rtl="0" eaLnBrk="1" latinLnBrk="0" hangingPunct="1">
        <a:defRPr sz="1300" kern="1200">
          <a:solidFill>
            <a:schemeClr val="tx1"/>
          </a:solidFill>
          <a:latin typeface="+mn-lt"/>
          <a:ea typeface="+mn-ea"/>
          <a:cs typeface="+mn-cs"/>
        </a:defRPr>
      </a:lvl7pPr>
      <a:lvl8pPr marL="2276124" algn="l" defTabSz="650321" rtl="0" eaLnBrk="1" latinLnBrk="0" hangingPunct="1">
        <a:defRPr sz="1300" kern="1200">
          <a:solidFill>
            <a:schemeClr val="tx1"/>
          </a:solidFill>
          <a:latin typeface="+mn-lt"/>
          <a:ea typeface="+mn-ea"/>
          <a:cs typeface="+mn-cs"/>
        </a:defRPr>
      </a:lvl8pPr>
      <a:lvl9pPr marL="2601285" algn="l" defTabSz="650321"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hyperlink" Target="file:///Users\gxx\Desktop\%E5%A4%A7%E4%BA%8C%E4%B8%8A%E8%AF%BE%E4%BB%B6\%E7%94%B5%E5%BD%B1%E5%AD%97%E5%B9%95\%E9%9C%B8%E7%8E%8B%E5%88%AB%E5%A7%AC%20%E5%9B%BD%E9%99%85%E7%89%88%E9%A2%84%E5%91%8A%E7%89%87.qsv" TargetMode="External"/><Relationship Id="rId5" Type="http://schemas.openxmlformats.org/officeDocument/2006/relationships/image" Target="../media/image3.jp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4.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5.jpg"/></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4" Type="http://schemas.openxmlformats.org/officeDocument/2006/relationships/image" Target="../media/image7.jpg"/><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8.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2.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istrator\Desktop\未标题-1.jpg"/>
          <p:cNvPicPr>
            <a:picLocks noChangeAspect="1" noChangeArrowheads="1"/>
          </p:cNvPicPr>
          <p:nvPr/>
        </p:nvPicPr>
        <p:blipFill>
          <a:blip r:embed="rId3" cstate="print"/>
          <a:srcRect/>
          <a:stretch>
            <a:fillRect/>
          </a:stretch>
        </p:blipFill>
        <p:spPr bwMode="auto">
          <a:xfrm>
            <a:off x="1588" y="-38379"/>
            <a:ext cx="9144000" cy="5148262"/>
          </a:xfrm>
          <a:prstGeom prst="rect">
            <a:avLst/>
          </a:prstGeom>
          <a:noFill/>
        </p:spPr>
      </p:pic>
      <p:sp>
        <p:nvSpPr>
          <p:cNvPr id="15" name="矩形 259"/>
          <p:cNvSpPr>
            <a:spLocks noChangeArrowheads="1"/>
          </p:cNvSpPr>
          <p:nvPr/>
        </p:nvSpPr>
        <p:spPr bwMode="auto">
          <a:xfrm>
            <a:off x="827584" y="1276113"/>
            <a:ext cx="7488832" cy="67710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4400" cap="all" dirty="0" smtClean="0">
                <a:solidFill>
                  <a:schemeClr val="accent1"/>
                </a:solidFill>
                <a:latin typeface="Broadway" pitchFamily="82" charset="0"/>
                <a:cs typeface="Andalus" pitchFamily="18" charset="-78"/>
              </a:rPr>
              <a:t>中国电影海外传播</a:t>
            </a:r>
            <a:endParaRPr lang="zh-CN" altLang="en-US" sz="4400" cap="all" dirty="0">
              <a:solidFill>
                <a:schemeClr val="accent1"/>
              </a:solidFill>
              <a:latin typeface="Broadway" pitchFamily="82" charset="0"/>
              <a:cs typeface="Andalus" pitchFamily="18" charset="-78"/>
            </a:endParaRPr>
          </a:p>
        </p:txBody>
      </p:sp>
      <p:sp>
        <p:nvSpPr>
          <p:cNvPr id="16" name="矩形 259"/>
          <p:cNvSpPr>
            <a:spLocks noChangeArrowheads="1"/>
          </p:cNvSpPr>
          <p:nvPr/>
        </p:nvSpPr>
        <p:spPr bwMode="auto">
          <a:xfrm>
            <a:off x="2772594" y="2154960"/>
            <a:ext cx="5840963"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en-US" altLang="zh-CN" cap="all" dirty="0">
                <a:solidFill>
                  <a:schemeClr val="accent1"/>
                </a:solidFill>
                <a:latin typeface="Broadway" pitchFamily="82" charset="0"/>
                <a:cs typeface="Andalus" pitchFamily="18" charset="-78"/>
              </a:rPr>
              <a:t>---</a:t>
            </a:r>
            <a:r>
              <a:rPr lang="zh-CN" altLang="en-US" cap="all" dirty="0">
                <a:solidFill>
                  <a:schemeClr val="accent1"/>
                </a:solidFill>
                <a:latin typeface="Broadway" pitchFamily="82" charset="0"/>
                <a:cs typeface="Andalus" pitchFamily="18" charset="-78"/>
              </a:rPr>
              <a:t>以电影</a:t>
            </a:r>
            <a:r>
              <a:rPr lang="en-US" altLang="zh-CN" cap="all" dirty="0">
                <a:solidFill>
                  <a:schemeClr val="accent1"/>
                </a:solidFill>
                <a:latin typeface="Broadway" pitchFamily="82" charset="0"/>
                <a:cs typeface="Andalus" pitchFamily="18" charset="-78"/>
              </a:rPr>
              <a:t>《</a:t>
            </a:r>
            <a:r>
              <a:rPr lang="zh-CN" altLang="en-US" cap="all" dirty="0">
                <a:solidFill>
                  <a:schemeClr val="accent1"/>
                </a:solidFill>
                <a:latin typeface="Broadway" pitchFamily="82" charset="0"/>
                <a:cs typeface="Andalus" pitchFamily="18" charset="-78"/>
              </a:rPr>
              <a:t>霸王别姬</a:t>
            </a:r>
            <a:r>
              <a:rPr lang="en-US" altLang="zh-CN" cap="all" dirty="0">
                <a:solidFill>
                  <a:schemeClr val="accent1"/>
                </a:solidFill>
                <a:latin typeface="Broadway" pitchFamily="82" charset="0"/>
                <a:cs typeface="Andalus" pitchFamily="18" charset="-78"/>
              </a:rPr>
              <a:t>》</a:t>
            </a:r>
            <a:r>
              <a:rPr lang="zh-CN" altLang="en-US" cap="all" dirty="0">
                <a:solidFill>
                  <a:schemeClr val="accent1"/>
                </a:solidFill>
                <a:latin typeface="Broadway" pitchFamily="82" charset="0"/>
                <a:cs typeface="Andalus" pitchFamily="18" charset="-78"/>
              </a:rPr>
              <a:t>为例</a:t>
            </a:r>
            <a:endParaRPr lang="zh-CN" altLang="en-US" sz="2400" dirty="0">
              <a:solidFill>
                <a:schemeClr val="tx1">
                  <a:lumMod val="65000"/>
                  <a:lumOff val="35000"/>
                </a:schemeClr>
              </a:solidFill>
              <a:cs typeface="Arial" panose="020B0604020202020204" pitchFamily="34" charset="0"/>
            </a:endParaRPr>
          </a:p>
        </p:txBody>
      </p:sp>
      <p:sp>
        <p:nvSpPr>
          <p:cNvPr id="17" name="矩形 259"/>
          <p:cNvSpPr>
            <a:spLocks noChangeArrowheads="1"/>
          </p:cNvSpPr>
          <p:nvPr/>
        </p:nvSpPr>
        <p:spPr bwMode="auto">
          <a:xfrm>
            <a:off x="4212754" y="3107451"/>
            <a:ext cx="3226519" cy="33855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t" anchorCtr="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r">
              <a:spcBef>
                <a:spcPts val="0"/>
              </a:spcBef>
              <a:buNone/>
            </a:pPr>
            <a:r>
              <a:rPr lang="zh-CN" altLang="en-US" sz="1100" cap="all" dirty="0">
                <a:solidFill>
                  <a:schemeClr val="bg2"/>
                </a:solidFill>
                <a:latin typeface="Broadway" pitchFamily="82" charset="0"/>
                <a:cs typeface="Andalus" pitchFamily="18" charset="-78"/>
              </a:rPr>
              <a:t>字幕对于电影传播的影响：</a:t>
            </a:r>
            <a:r>
              <a:rPr lang="zh-CN" altLang="en-US" sz="1100" dirty="0">
                <a:solidFill>
                  <a:schemeClr val="bg2"/>
                </a:solidFill>
                <a:latin typeface="Arial" panose="020B0604020202020204" pitchFamily="34" charset="0"/>
                <a:cs typeface="Arial" panose="020B0604020202020204" pitchFamily="34" charset="0"/>
                <a:sym typeface="Arial" panose="020B0604020202020204" pitchFamily="34" charset="0"/>
              </a:rPr>
              <a:t>管雪</a:t>
            </a:r>
            <a:r>
              <a:rPr lang="zh-CN" altLang="en-US" sz="1100" dirty="0" smtClean="0">
                <a:solidFill>
                  <a:schemeClr val="bg2"/>
                </a:solidFill>
                <a:latin typeface="Arial" panose="020B0604020202020204" pitchFamily="34" charset="0"/>
                <a:cs typeface="Arial" panose="020B0604020202020204" pitchFamily="34" charset="0"/>
                <a:sym typeface="Arial" panose="020B0604020202020204" pitchFamily="34" charset="0"/>
              </a:rPr>
              <a:t>萌</a:t>
            </a:r>
            <a:endParaRPr lang="zh-CN" altLang="en-US" sz="1100" cap="all" dirty="0" smtClean="0">
              <a:solidFill>
                <a:schemeClr val="bg2"/>
              </a:solidFill>
              <a:latin typeface="Broadway" pitchFamily="82" charset="0"/>
              <a:cs typeface="Andalus" pitchFamily="18" charset="-78"/>
            </a:endParaRPr>
          </a:p>
          <a:p>
            <a:pPr algn="r">
              <a:spcBef>
                <a:spcPts val="0"/>
              </a:spcBef>
              <a:buNone/>
            </a:pPr>
            <a:endParaRPr lang="zh-CN" altLang="en-US" sz="1100" cap="all" dirty="0" smtClean="0">
              <a:solidFill>
                <a:schemeClr val="bg2"/>
              </a:solidFill>
              <a:latin typeface="Broadway" pitchFamily="82" charset="0"/>
              <a:cs typeface="Andalus" pitchFamily="18" charset="-78"/>
            </a:endParaRPr>
          </a:p>
        </p:txBody>
      </p:sp>
    </p:spTree>
    <p:extLst>
      <p:ext uri="{BB962C8B-B14F-4D97-AF65-F5344CB8AC3E}">
        <p14:creationId xmlns:p14="http://schemas.microsoft.com/office/powerpoint/2010/main" val="2485609393"/>
      </p:ext>
    </p:extLst>
  </p:cSld>
  <p:clrMapOvr>
    <a:masterClrMapping/>
  </p:clrMapOvr>
  <p:transition spd="med">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1000" fill="hold"/>
                                        <p:tgtEl>
                                          <p:spTgt spid="1026"/>
                                        </p:tgtEl>
                                        <p:attrNameLst>
                                          <p:attrName>ppt_w</p:attrName>
                                        </p:attrNameLst>
                                      </p:cBhvr>
                                      <p:tavLst>
                                        <p:tav tm="0">
                                          <p:val>
                                            <p:strVal val="#ppt_w+.3"/>
                                          </p:val>
                                        </p:tav>
                                        <p:tav tm="100000">
                                          <p:val>
                                            <p:strVal val="#ppt_w"/>
                                          </p:val>
                                        </p:tav>
                                      </p:tavLst>
                                    </p:anim>
                                    <p:anim calcmode="lin" valueType="num">
                                      <p:cBhvr>
                                        <p:cTn id="8" dur="1000" fill="hold"/>
                                        <p:tgtEl>
                                          <p:spTgt spid="1026"/>
                                        </p:tgtEl>
                                        <p:attrNameLst>
                                          <p:attrName>ppt_h</p:attrName>
                                        </p:attrNameLst>
                                      </p:cBhvr>
                                      <p:tavLst>
                                        <p:tav tm="0">
                                          <p:val>
                                            <p:strVal val="#ppt_h"/>
                                          </p:val>
                                        </p:tav>
                                        <p:tav tm="100000">
                                          <p:val>
                                            <p:strVal val="#ppt_h"/>
                                          </p:val>
                                        </p:tav>
                                      </p:tavLst>
                                    </p:anim>
                                    <p:animEffect transition="in" filter="fade">
                                      <p:cBhvr>
                                        <p:cTn id="9" dur="1000"/>
                                        <p:tgtEl>
                                          <p:spTgt spid="1026"/>
                                        </p:tgtEl>
                                      </p:cBhvr>
                                    </p:animEffect>
                                  </p:childTnLst>
                                </p:cTn>
                              </p:par>
                            </p:childTnLst>
                          </p:cTn>
                        </p:par>
                        <p:par>
                          <p:cTn id="10" fill="hold">
                            <p:stCondLst>
                              <p:cond delay="1000"/>
                            </p:stCondLst>
                            <p:childTnLst>
                              <p:par>
                                <p:cTn id="11" presetID="41" presetClass="entr" presetSubtype="0" fill="hold" grpId="0" nodeType="afterEffect">
                                  <p:stCondLst>
                                    <p:cond delay="0"/>
                                  </p:stCondLst>
                                  <p:iterate type="lt">
                                    <p:tmPct val="10000"/>
                                  </p:iterate>
                                  <p:childTnLst>
                                    <p:set>
                                      <p:cBhvr>
                                        <p:cTn id="12" dur="1" fill="hold">
                                          <p:stCondLst>
                                            <p:cond delay="0"/>
                                          </p:stCondLst>
                                        </p:cTn>
                                        <p:tgtEl>
                                          <p:spTgt spid="15"/>
                                        </p:tgtEl>
                                        <p:attrNameLst>
                                          <p:attrName>style.visibility</p:attrName>
                                        </p:attrNameLst>
                                      </p:cBhvr>
                                      <p:to>
                                        <p:strVal val="visible"/>
                                      </p:to>
                                    </p:set>
                                    <p:anim calcmode="lin" valueType="num">
                                      <p:cBhvr>
                                        <p:cTn id="13" dur="500" fill="hold"/>
                                        <p:tgtEl>
                                          <p:spTgt spid="15"/>
                                        </p:tgtEl>
                                        <p:attrNameLst>
                                          <p:attrName>ppt_x</p:attrName>
                                        </p:attrNameLst>
                                      </p:cBhvr>
                                      <p:tavLst>
                                        <p:tav tm="0">
                                          <p:val>
                                            <p:strVal val="#ppt_x"/>
                                          </p:val>
                                        </p:tav>
                                        <p:tav tm="50000">
                                          <p:val>
                                            <p:strVal val="#ppt_x+.1"/>
                                          </p:val>
                                        </p:tav>
                                        <p:tav tm="100000">
                                          <p:val>
                                            <p:strVal val="#ppt_x"/>
                                          </p:val>
                                        </p:tav>
                                      </p:tavLst>
                                    </p:anim>
                                    <p:anim calcmode="lin" valueType="num">
                                      <p:cBhvr>
                                        <p:cTn id="14" dur="500" fill="hold"/>
                                        <p:tgtEl>
                                          <p:spTgt spid="15"/>
                                        </p:tgtEl>
                                        <p:attrNameLst>
                                          <p:attrName>ppt_y</p:attrName>
                                        </p:attrNameLst>
                                      </p:cBhvr>
                                      <p:tavLst>
                                        <p:tav tm="0">
                                          <p:val>
                                            <p:strVal val="#ppt_y"/>
                                          </p:val>
                                        </p:tav>
                                        <p:tav tm="100000">
                                          <p:val>
                                            <p:strVal val="#ppt_y"/>
                                          </p:val>
                                        </p:tav>
                                      </p:tavLst>
                                    </p:anim>
                                    <p:anim calcmode="lin" valueType="num">
                                      <p:cBhvr>
                                        <p:cTn id="15" dur="500" fill="hold"/>
                                        <p:tgtEl>
                                          <p:spTgt spid="15"/>
                                        </p:tgtEl>
                                        <p:attrNameLst>
                                          <p:attrName>ppt_h</p:attrName>
                                        </p:attrNameLst>
                                      </p:cBhvr>
                                      <p:tavLst>
                                        <p:tav tm="0">
                                          <p:val>
                                            <p:strVal val="#ppt_h/10"/>
                                          </p:val>
                                        </p:tav>
                                        <p:tav tm="50000">
                                          <p:val>
                                            <p:strVal val="#ppt_h+.01"/>
                                          </p:val>
                                        </p:tav>
                                        <p:tav tm="100000">
                                          <p:val>
                                            <p:strVal val="#ppt_h"/>
                                          </p:val>
                                        </p:tav>
                                      </p:tavLst>
                                    </p:anim>
                                    <p:anim calcmode="lin" valueType="num">
                                      <p:cBhvr>
                                        <p:cTn id="16" dur="500" fill="hold"/>
                                        <p:tgtEl>
                                          <p:spTgt spid="15"/>
                                        </p:tgtEl>
                                        <p:attrNameLst>
                                          <p:attrName>ppt_w</p:attrName>
                                        </p:attrNameLst>
                                      </p:cBhvr>
                                      <p:tavLst>
                                        <p:tav tm="0">
                                          <p:val>
                                            <p:strVal val="#ppt_w/10"/>
                                          </p:val>
                                        </p:tav>
                                        <p:tav tm="50000">
                                          <p:val>
                                            <p:strVal val="#ppt_w+.01"/>
                                          </p:val>
                                        </p:tav>
                                        <p:tav tm="100000">
                                          <p:val>
                                            <p:strVal val="#ppt_w"/>
                                          </p:val>
                                        </p:tav>
                                      </p:tavLst>
                                    </p:anim>
                                    <p:animEffect transition="in" filter="fade">
                                      <p:cBhvr>
                                        <p:cTn id="17" dur="500" tmFilter="0,0; .5, 1; 1, 1"/>
                                        <p:tgtEl>
                                          <p:spTgt spid="15"/>
                                        </p:tgtEl>
                                      </p:cBhvr>
                                    </p:animEffect>
                                  </p:childTnLst>
                                </p:cTn>
                              </p:par>
                            </p:childTnLst>
                          </p:cTn>
                        </p:par>
                        <p:par>
                          <p:cTn id="18" fill="hold">
                            <p:stCondLst>
                              <p:cond delay="1850"/>
                            </p:stCondLst>
                            <p:childTnLst>
                              <p:par>
                                <p:cTn id="19" presetID="26" presetClass="emph" presetSubtype="0" fill="hold" grpId="1" nodeType="afterEffect">
                                  <p:stCondLst>
                                    <p:cond delay="0"/>
                                  </p:stCondLst>
                                  <p:iterate type="lt">
                                    <p:tmPct val="0"/>
                                  </p:iterate>
                                  <p:childTnLst>
                                    <p:animEffect transition="out" filter="fade">
                                      <p:cBhvr>
                                        <p:cTn id="20" dur="500" tmFilter="0, 0; .2, .5; .8, .5; 1, 0"/>
                                        <p:tgtEl>
                                          <p:spTgt spid="15"/>
                                        </p:tgtEl>
                                      </p:cBhvr>
                                    </p:animEffect>
                                    <p:animScale>
                                      <p:cBhvr>
                                        <p:cTn id="21" dur="250" autoRev="1" fill="hold"/>
                                        <p:tgtEl>
                                          <p:spTgt spid="15"/>
                                        </p:tgtEl>
                                      </p:cBhvr>
                                      <p:by x="105000" y="105000"/>
                                    </p:animScale>
                                  </p:childTnLst>
                                </p:cTn>
                              </p:par>
                            </p:childTnLst>
                          </p:cTn>
                        </p:par>
                        <p:par>
                          <p:cTn id="22" fill="hold">
                            <p:stCondLst>
                              <p:cond delay="2350"/>
                            </p:stCondLst>
                            <p:childTnLst>
                              <p:par>
                                <p:cTn id="23" presetID="41" presetClass="entr" presetSubtype="0" fill="hold" grpId="0" nodeType="afterEffect">
                                  <p:stCondLst>
                                    <p:cond delay="0"/>
                                  </p:stCondLst>
                                  <p:iterate type="lt">
                                    <p:tmPct val="10000"/>
                                  </p:iterate>
                                  <p:childTnLst>
                                    <p:set>
                                      <p:cBhvr>
                                        <p:cTn id="24" dur="1" fill="hold">
                                          <p:stCondLst>
                                            <p:cond delay="0"/>
                                          </p:stCondLst>
                                        </p:cTn>
                                        <p:tgtEl>
                                          <p:spTgt spid="16"/>
                                        </p:tgtEl>
                                        <p:attrNameLst>
                                          <p:attrName>style.visibility</p:attrName>
                                        </p:attrNameLst>
                                      </p:cBhvr>
                                      <p:to>
                                        <p:strVal val="visible"/>
                                      </p:to>
                                    </p:set>
                                    <p:anim calcmode="lin" valueType="num">
                                      <p:cBhvr>
                                        <p:cTn id="25" dur="500" fill="hold"/>
                                        <p:tgtEl>
                                          <p:spTgt spid="16"/>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16"/>
                                        </p:tgtEl>
                                        <p:attrNameLst>
                                          <p:attrName>ppt_y</p:attrName>
                                        </p:attrNameLst>
                                      </p:cBhvr>
                                      <p:tavLst>
                                        <p:tav tm="0">
                                          <p:val>
                                            <p:strVal val="#ppt_y"/>
                                          </p:val>
                                        </p:tav>
                                        <p:tav tm="100000">
                                          <p:val>
                                            <p:strVal val="#ppt_y"/>
                                          </p:val>
                                        </p:tav>
                                      </p:tavLst>
                                    </p:anim>
                                    <p:anim calcmode="lin" valueType="num">
                                      <p:cBhvr>
                                        <p:cTn id="27" dur="500" fill="hold"/>
                                        <p:tgtEl>
                                          <p:spTgt spid="16"/>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16"/>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16"/>
                                        </p:tgtEl>
                                      </p:cBhvr>
                                    </p:animEffect>
                                  </p:childTnLst>
                                </p:cTn>
                              </p:par>
                            </p:childTnLst>
                          </p:cTn>
                        </p:par>
                        <p:par>
                          <p:cTn id="30" fill="hold">
                            <p:stCondLst>
                              <p:cond delay="3500"/>
                            </p:stCondLst>
                            <p:childTnLst>
                              <p:par>
                                <p:cTn id="31" presetID="26" presetClass="emph" presetSubtype="0" fill="hold" grpId="1" nodeType="afterEffect">
                                  <p:stCondLst>
                                    <p:cond delay="0"/>
                                  </p:stCondLst>
                                  <p:iterate type="lt">
                                    <p:tmPct val="0"/>
                                  </p:iterate>
                                  <p:childTnLst>
                                    <p:animEffect transition="out" filter="fade">
                                      <p:cBhvr>
                                        <p:cTn id="32" dur="500" tmFilter="0, 0; .2, .5; .8, .5; 1, 0"/>
                                        <p:tgtEl>
                                          <p:spTgt spid="16"/>
                                        </p:tgtEl>
                                      </p:cBhvr>
                                    </p:animEffect>
                                    <p:animScale>
                                      <p:cBhvr>
                                        <p:cTn id="33" dur="250" autoRev="1" fill="hold"/>
                                        <p:tgtEl>
                                          <p:spTgt spid="16"/>
                                        </p:tgtEl>
                                      </p:cBhvr>
                                      <p:by x="105000" y="105000"/>
                                    </p:animScale>
                                  </p:childTnLst>
                                </p:cTn>
                              </p:par>
                            </p:childTnLst>
                          </p:cTn>
                        </p:par>
                        <p:par>
                          <p:cTn id="34" fill="hold">
                            <p:stCondLst>
                              <p:cond delay="4000"/>
                            </p:stCondLst>
                            <p:childTnLst>
                              <p:par>
                                <p:cTn id="35" presetID="53" presetClass="entr" presetSubtype="16" fill="hold" grpId="0" nodeType="afterEffect">
                                  <p:stCondLst>
                                    <p:cond delay="0"/>
                                  </p:stCondLst>
                                  <p:childTnLst>
                                    <p:set>
                                      <p:cBhvr>
                                        <p:cTn id="36" dur="1" fill="hold">
                                          <p:stCondLst>
                                            <p:cond delay="0"/>
                                          </p:stCondLst>
                                        </p:cTn>
                                        <p:tgtEl>
                                          <p:spTgt spid="17"/>
                                        </p:tgtEl>
                                        <p:attrNameLst>
                                          <p:attrName>style.visibility</p:attrName>
                                        </p:attrNameLst>
                                      </p:cBhvr>
                                      <p:to>
                                        <p:strVal val="visible"/>
                                      </p:to>
                                    </p:set>
                                    <p:anim calcmode="lin" valueType="num">
                                      <p:cBhvr>
                                        <p:cTn id="37" dur="500" fill="hold"/>
                                        <p:tgtEl>
                                          <p:spTgt spid="17"/>
                                        </p:tgtEl>
                                        <p:attrNameLst>
                                          <p:attrName>ppt_w</p:attrName>
                                        </p:attrNameLst>
                                      </p:cBhvr>
                                      <p:tavLst>
                                        <p:tav tm="0">
                                          <p:val>
                                            <p:fltVal val="0"/>
                                          </p:val>
                                        </p:tav>
                                        <p:tav tm="100000">
                                          <p:val>
                                            <p:strVal val="#ppt_w"/>
                                          </p:val>
                                        </p:tav>
                                      </p:tavLst>
                                    </p:anim>
                                    <p:anim calcmode="lin" valueType="num">
                                      <p:cBhvr>
                                        <p:cTn id="38" dur="500" fill="hold"/>
                                        <p:tgtEl>
                                          <p:spTgt spid="17"/>
                                        </p:tgtEl>
                                        <p:attrNameLst>
                                          <p:attrName>ppt_h</p:attrName>
                                        </p:attrNameLst>
                                      </p:cBhvr>
                                      <p:tavLst>
                                        <p:tav tm="0">
                                          <p:val>
                                            <p:fltVal val="0"/>
                                          </p:val>
                                        </p:tav>
                                        <p:tav tm="100000">
                                          <p:val>
                                            <p:strVal val="#ppt_h"/>
                                          </p:val>
                                        </p:tav>
                                      </p:tavLst>
                                    </p:anim>
                                    <p:animEffect transition="in" filter="fade">
                                      <p:cBhvr>
                                        <p:cTn id="39"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5" grpId="1"/>
      <p:bldP spid="16" grpId="0"/>
      <p:bldP spid="16" grpId="1"/>
      <p:bldP spid="1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文本框 13"/>
          <p:cNvSpPr txBox="1"/>
          <p:nvPr/>
        </p:nvSpPr>
        <p:spPr>
          <a:xfrm>
            <a:off x="0" y="268288"/>
            <a:ext cx="1620466" cy="369332"/>
          </a:xfrm>
          <a:prstGeom prst="rect">
            <a:avLst/>
          </a:prstGeom>
          <a:solidFill>
            <a:schemeClr val="accent1"/>
          </a:solidFill>
          <a:ln>
            <a:solidFill>
              <a:schemeClr val="accent1"/>
            </a:solidFill>
          </a:ln>
        </p:spPr>
        <p:txBody>
          <a:bodyPr wrap="square" rtlCol="0">
            <a:spAutoFit/>
          </a:bodyPr>
          <a:lstStyle/>
          <a:p>
            <a:pPr algn="ctr"/>
            <a:r>
              <a:rPr kumimoji="1" lang="zh-CN" altLang="en-US" dirty="0" smtClean="0">
                <a:solidFill>
                  <a:schemeClr val="bg1"/>
                </a:solidFill>
                <a:latin typeface="Heiti SC Light" charset="-122"/>
                <a:ea typeface="Heiti SC Light" charset="-122"/>
                <a:cs typeface="Heiti SC Light" charset="-122"/>
              </a:rPr>
              <a:t>电影字幕分析</a:t>
            </a:r>
            <a:endParaRPr kumimoji="1" lang="zh-CN" altLang="en-US" dirty="0">
              <a:solidFill>
                <a:schemeClr val="bg1"/>
              </a:solidFill>
              <a:latin typeface="Heiti SC Light" charset="-122"/>
              <a:ea typeface="Heiti SC Light" charset="-122"/>
              <a:cs typeface="Heiti SC Light" charset="-122"/>
            </a:endParaRPr>
          </a:p>
        </p:txBody>
      </p:sp>
      <p:sp>
        <p:nvSpPr>
          <p:cNvPr id="5" name="文本框 4"/>
          <p:cNvSpPr txBox="1"/>
          <p:nvPr/>
        </p:nvSpPr>
        <p:spPr>
          <a:xfrm>
            <a:off x="1629457" y="1541780"/>
            <a:ext cx="5904656" cy="3046988"/>
          </a:xfrm>
          <a:prstGeom prst="rect">
            <a:avLst/>
          </a:prstGeom>
          <a:noFill/>
        </p:spPr>
        <p:txBody>
          <a:bodyPr wrap="square" rtlCol="0">
            <a:spAutoFit/>
          </a:bodyPr>
          <a:lstStyle/>
          <a:p>
            <a:pPr marL="342900" indent="-342900">
              <a:buFont typeface="Arial" charset="0"/>
              <a:buChar char="•"/>
            </a:pPr>
            <a:r>
              <a:rPr lang="en-US" altLang="zh-CN" sz="2400" dirty="0">
                <a:latin typeface="STKaiti" charset="-122"/>
                <a:ea typeface="STKaiti" charset="-122"/>
                <a:cs typeface="STKaiti" charset="-122"/>
              </a:rPr>
              <a:t>《</a:t>
            </a:r>
            <a:r>
              <a:rPr lang="zh-CN" altLang="en-US" sz="2400" dirty="0">
                <a:latin typeface="STKaiti" charset="-122"/>
                <a:ea typeface="STKaiti" charset="-122"/>
                <a:cs typeface="STKaiti" charset="-122"/>
              </a:rPr>
              <a:t>霸王别姬</a:t>
            </a:r>
            <a:r>
              <a:rPr lang="en-US" altLang="zh-CN" sz="2400" dirty="0" smtClean="0">
                <a:latin typeface="STKaiti" charset="-122"/>
                <a:ea typeface="STKaiti" charset="-122"/>
                <a:cs typeface="STKaiti" charset="-122"/>
              </a:rPr>
              <a:t>》</a:t>
            </a:r>
            <a:endParaRPr lang="zh-CN" altLang="en-US" sz="2400" dirty="0" smtClean="0">
              <a:latin typeface="STKaiti" charset="-122"/>
              <a:ea typeface="STKaiti" charset="-122"/>
              <a:cs typeface="STKaiti" charset="-122"/>
            </a:endParaRPr>
          </a:p>
          <a:p>
            <a:endParaRPr lang="zh-CN" altLang="en-US" sz="2400" dirty="0">
              <a:latin typeface="STKaiti" charset="-122"/>
              <a:ea typeface="STKaiti" charset="-122"/>
              <a:cs typeface="STKaiti" charset="-122"/>
            </a:endParaRPr>
          </a:p>
          <a:p>
            <a:pPr marL="342900" lvl="0" indent="-342900">
              <a:buFont typeface="Arial" charset="0"/>
              <a:buChar char="•"/>
            </a:pPr>
            <a:r>
              <a:rPr lang="zh-CN" altLang="zh-CN" sz="2400" dirty="0">
                <a:latin typeface="STKaiti" charset="-122"/>
                <a:ea typeface="STKaiti" charset="-122"/>
                <a:cs typeface="STKaiti" charset="-122"/>
              </a:rPr>
              <a:t>癞子，哈喇子都流出来哩</a:t>
            </a:r>
          </a:p>
          <a:p>
            <a:r>
              <a:rPr lang="zh-CN" altLang="en-US" sz="2400" dirty="0" smtClean="0">
                <a:latin typeface="STKaiti" charset="-122"/>
                <a:ea typeface="STKaiti" charset="-122"/>
                <a:cs typeface="STKaiti" charset="-122"/>
              </a:rPr>
              <a:t>      </a:t>
            </a:r>
            <a:r>
              <a:rPr lang="en-US" altLang="zh-CN" sz="2400" dirty="0" err="1" smtClean="0">
                <a:latin typeface="STKaiti" charset="-122"/>
                <a:ea typeface="STKaiti" charset="-122"/>
                <a:cs typeface="STKaiti" charset="-122"/>
              </a:rPr>
              <a:t>laizi</a:t>
            </a:r>
            <a:r>
              <a:rPr lang="en-US" altLang="zh-CN" sz="2400" dirty="0">
                <a:latin typeface="STKaiti" charset="-122"/>
                <a:ea typeface="STKaiti" charset="-122"/>
                <a:cs typeface="STKaiti" charset="-122"/>
              </a:rPr>
              <a:t>, you’re drooling.</a:t>
            </a:r>
            <a:endParaRPr lang="zh-CN" altLang="zh-CN" sz="2400" dirty="0">
              <a:latin typeface="STKaiti" charset="-122"/>
              <a:ea typeface="STKaiti" charset="-122"/>
              <a:cs typeface="STKaiti" charset="-122"/>
            </a:endParaRPr>
          </a:p>
          <a:p>
            <a:pPr marL="342900" lvl="0" indent="-342900">
              <a:buFont typeface="Arial" charset="0"/>
              <a:buChar char="•"/>
            </a:pPr>
            <a:r>
              <a:rPr lang="zh-CN" altLang="zh-CN" sz="2400" dirty="0">
                <a:latin typeface="STKaiti" charset="-122"/>
                <a:ea typeface="STKaiti" charset="-122"/>
                <a:cs typeface="STKaiti" charset="-122"/>
              </a:rPr>
              <a:t>玩艺儿要是不灵</a:t>
            </a:r>
            <a:r>
              <a:rPr lang="en-US" altLang="zh-CN" sz="2400" dirty="0">
                <a:latin typeface="STKaiti" charset="-122"/>
                <a:ea typeface="STKaiti" charset="-122"/>
                <a:cs typeface="STKaiti" charset="-122"/>
              </a:rPr>
              <a:t>……</a:t>
            </a:r>
            <a:endParaRPr lang="zh-CN" altLang="zh-CN" sz="2400" dirty="0">
              <a:latin typeface="STKaiti" charset="-122"/>
              <a:ea typeface="STKaiti" charset="-122"/>
              <a:cs typeface="STKaiti" charset="-122"/>
            </a:endParaRPr>
          </a:p>
          <a:p>
            <a:r>
              <a:rPr lang="zh-CN" altLang="en-US" sz="2400" dirty="0" smtClean="0">
                <a:latin typeface="STKaiti" charset="-122"/>
                <a:ea typeface="STKaiti" charset="-122"/>
                <a:cs typeface="STKaiti" charset="-122"/>
              </a:rPr>
              <a:t>      </a:t>
            </a:r>
            <a:r>
              <a:rPr lang="en-US" altLang="zh-CN" sz="2400" dirty="0" smtClean="0">
                <a:latin typeface="STKaiti" charset="-122"/>
                <a:ea typeface="STKaiti" charset="-122"/>
                <a:cs typeface="STKaiti" charset="-122"/>
              </a:rPr>
              <a:t>You </a:t>
            </a:r>
            <a:r>
              <a:rPr lang="en-US" altLang="zh-CN" sz="2400" dirty="0">
                <a:latin typeface="STKaiti" charset="-122"/>
                <a:ea typeface="STKaiti" charset="-122"/>
                <a:cs typeface="STKaiti" charset="-122"/>
              </a:rPr>
              <a:t>realize that if the performance </a:t>
            </a:r>
            <a:endParaRPr lang="zh-CN" altLang="en-US" sz="2400" dirty="0" smtClean="0">
              <a:latin typeface="STKaiti" charset="-122"/>
              <a:ea typeface="STKaiti" charset="-122"/>
              <a:cs typeface="STKaiti" charset="-122"/>
            </a:endParaRPr>
          </a:p>
          <a:p>
            <a:r>
              <a:rPr lang="zh-CN" altLang="en-US" sz="2400" dirty="0">
                <a:latin typeface="STKaiti" charset="-122"/>
                <a:ea typeface="STKaiti" charset="-122"/>
                <a:cs typeface="STKaiti" charset="-122"/>
              </a:rPr>
              <a:t> </a:t>
            </a:r>
            <a:r>
              <a:rPr lang="zh-CN" altLang="en-US" sz="2400" dirty="0" smtClean="0">
                <a:latin typeface="STKaiti" charset="-122"/>
                <a:ea typeface="STKaiti" charset="-122"/>
                <a:cs typeface="STKaiti" charset="-122"/>
              </a:rPr>
              <a:t>     </a:t>
            </a:r>
            <a:r>
              <a:rPr lang="en-US" altLang="zh-CN" sz="2400" dirty="0" smtClean="0">
                <a:latin typeface="STKaiti" charset="-122"/>
                <a:ea typeface="STKaiti" charset="-122"/>
                <a:cs typeface="STKaiti" charset="-122"/>
              </a:rPr>
              <a:t>doesn’t </a:t>
            </a:r>
            <a:r>
              <a:rPr lang="en-US" altLang="zh-CN" sz="2400" dirty="0">
                <a:latin typeface="STKaiti" charset="-122"/>
                <a:ea typeface="STKaiti" charset="-122"/>
                <a:cs typeface="STKaiti" charset="-122"/>
              </a:rPr>
              <a:t>make </a:t>
            </a:r>
            <a:r>
              <a:rPr lang="en-US" altLang="zh-CN" sz="2400" dirty="0" smtClean="0">
                <a:latin typeface="STKaiti" charset="-122"/>
                <a:ea typeface="STKaiti" charset="-122"/>
                <a:cs typeface="STKaiti" charset="-122"/>
              </a:rPr>
              <a:t>the </a:t>
            </a:r>
            <a:r>
              <a:rPr lang="en-US" altLang="zh-CN" sz="2400" dirty="0">
                <a:latin typeface="STKaiti" charset="-122"/>
                <a:ea typeface="STKaiti" charset="-122"/>
                <a:cs typeface="STKaiti" charset="-122"/>
              </a:rPr>
              <a:t>grade……</a:t>
            </a:r>
            <a:endParaRPr lang="zh-CN" altLang="zh-CN" sz="2400" dirty="0">
              <a:latin typeface="STKaiti" charset="-122"/>
              <a:ea typeface="STKaiti" charset="-122"/>
              <a:cs typeface="STKaiti" charset="-122"/>
            </a:endParaRPr>
          </a:p>
          <a:p>
            <a:pPr marL="342900" indent="-342900">
              <a:buFont typeface="Arial" charset="0"/>
              <a:buChar char="•"/>
            </a:pPr>
            <a:endParaRPr kumimoji="1" lang="zh-CN" altLang="en-US" sz="2400" dirty="0" smtClean="0">
              <a:latin typeface="STKaiti" charset="-122"/>
              <a:ea typeface="STKaiti" charset="-122"/>
              <a:cs typeface="STKaiti" charset="-122"/>
            </a:endParaRPr>
          </a:p>
        </p:txBody>
      </p:sp>
      <p:sp>
        <p:nvSpPr>
          <p:cNvPr id="2" name="文本框 1"/>
          <p:cNvSpPr txBox="1"/>
          <p:nvPr/>
        </p:nvSpPr>
        <p:spPr>
          <a:xfrm>
            <a:off x="1836490" y="268288"/>
            <a:ext cx="6984776" cy="1200329"/>
          </a:xfrm>
          <a:prstGeom prst="rect">
            <a:avLst/>
          </a:prstGeom>
          <a:noFill/>
        </p:spPr>
        <p:txBody>
          <a:bodyPr wrap="square" rtlCol="0">
            <a:spAutoFit/>
          </a:bodyPr>
          <a:lstStyle/>
          <a:p>
            <a:pPr marL="342900" indent="-342900">
              <a:buFont typeface="Wingdings" charset="2"/>
              <a:buChar char="Ø"/>
            </a:pPr>
            <a:r>
              <a:rPr lang="zh-CN" altLang="zh-CN" sz="2400" b="1" dirty="0">
                <a:latin typeface="STKaiti" charset="-122"/>
                <a:ea typeface="STKaiti" charset="-122"/>
                <a:cs typeface="STKaiti" charset="-122"/>
              </a:rPr>
              <a:t>翻译者采取站在译入语读者的文化立场和价值观角度解释源语中的文化信息 </a:t>
            </a:r>
            <a:endParaRPr lang="en-US" altLang="zh-CN" sz="2400" b="1" dirty="0">
              <a:solidFill>
                <a:schemeClr val="bg1">
                  <a:lumMod val="50000"/>
                </a:schemeClr>
              </a:solidFill>
              <a:latin typeface="STKaiti" charset="-122"/>
              <a:ea typeface="STKaiti" charset="-122"/>
              <a:cs typeface="STKaiti" charset="-122"/>
            </a:endParaRPr>
          </a:p>
          <a:p>
            <a:pPr marL="342900" indent="-342900">
              <a:buFont typeface="Wingdings" charset="2"/>
              <a:buChar char="Ø"/>
            </a:pPr>
            <a:endParaRPr kumimoji="1" lang="zh-CN" altLang="en-US" sz="2400" b="1" dirty="0" smtClean="0">
              <a:latin typeface="STKaiti" charset="-122"/>
              <a:ea typeface="STKaiti" charset="-122"/>
              <a:cs typeface="STKaiti" charset="-122"/>
            </a:endParaRPr>
          </a:p>
        </p:txBody>
      </p:sp>
    </p:spTree>
    <p:extLst>
      <p:ext uri="{BB962C8B-B14F-4D97-AF65-F5344CB8AC3E}">
        <p14:creationId xmlns:p14="http://schemas.microsoft.com/office/powerpoint/2010/main" val="576820949"/>
      </p:ext>
    </p:extLst>
  </p:cSld>
  <p:clrMapOvr>
    <a:masterClrMapping/>
  </p:clrMapOvr>
  <p:transition spd="med">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文本框 13"/>
          <p:cNvSpPr txBox="1"/>
          <p:nvPr/>
        </p:nvSpPr>
        <p:spPr>
          <a:xfrm>
            <a:off x="0" y="268288"/>
            <a:ext cx="1620466" cy="369332"/>
          </a:xfrm>
          <a:prstGeom prst="rect">
            <a:avLst/>
          </a:prstGeom>
          <a:solidFill>
            <a:schemeClr val="accent1"/>
          </a:solidFill>
          <a:ln>
            <a:solidFill>
              <a:schemeClr val="accent1"/>
            </a:solidFill>
          </a:ln>
        </p:spPr>
        <p:txBody>
          <a:bodyPr wrap="square" rtlCol="0">
            <a:spAutoFit/>
          </a:bodyPr>
          <a:lstStyle/>
          <a:p>
            <a:pPr algn="ctr"/>
            <a:r>
              <a:rPr kumimoji="1" lang="zh-CN" altLang="en-US" dirty="0" smtClean="0">
                <a:solidFill>
                  <a:schemeClr val="bg1"/>
                </a:solidFill>
                <a:latin typeface="Heiti SC Light" charset="-122"/>
                <a:ea typeface="Heiti SC Light" charset="-122"/>
                <a:cs typeface="Heiti SC Light" charset="-122"/>
              </a:rPr>
              <a:t>电影字幕分析</a:t>
            </a:r>
            <a:endParaRPr kumimoji="1" lang="zh-CN" altLang="en-US" dirty="0">
              <a:solidFill>
                <a:schemeClr val="bg1"/>
              </a:solidFill>
              <a:latin typeface="Heiti SC Light" charset="-122"/>
              <a:ea typeface="Heiti SC Light" charset="-122"/>
              <a:cs typeface="Heiti SC Light" charset="-122"/>
            </a:endParaRPr>
          </a:p>
        </p:txBody>
      </p:sp>
      <p:sp>
        <p:nvSpPr>
          <p:cNvPr id="5" name="文本框 4"/>
          <p:cNvSpPr txBox="1"/>
          <p:nvPr/>
        </p:nvSpPr>
        <p:spPr>
          <a:xfrm>
            <a:off x="1629457" y="1379180"/>
            <a:ext cx="5904656" cy="3785652"/>
          </a:xfrm>
          <a:prstGeom prst="rect">
            <a:avLst/>
          </a:prstGeom>
          <a:noFill/>
        </p:spPr>
        <p:txBody>
          <a:bodyPr wrap="square" rtlCol="0">
            <a:spAutoFit/>
          </a:bodyPr>
          <a:lstStyle/>
          <a:p>
            <a:pPr marL="342900" indent="-342900">
              <a:buFont typeface="Arial" charset="0"/>
              <a:buChar char="•"/>
            </a:pPr>
            <a:r>
              <a:rPr lang="en-US" altLang="zh-CN" sz="2400" dirty="0">
                <a:latin typeface="STKaiti" charset="-122"/>
                <a:ea typeface="STKaiti" charset="-122"/>
                <a:cs typeface="STKaiti" charset="-122"/>
              </a:rPr>
              <a:t>《</a:t>
            </a:r>
            <a:r>
              <a:rPr lang="zh-CN" altLang="en-US" sz="2400" dirty="0">
                <a:latin typeface="STKaiti" charset="-122"/>
                <a:ea typeface="STKaiti" charset="-122"/>
                <a:cs typeface="STKaiti" charset="-122"/>
              </a:rPr>
              <a:t>霸王别姬</a:t>
            </a:r>
            <a:r>
              <a:rPr lang="en-US" altLang="zh-CN" sz="2400" dirty="0" smtClean="0">
                <a:latin typeface="STKaiti" charset="-122"/>
                <a:ea typeface="STKaiti" charset="-122"/>
                <a:cs typeface="STKaiti" charset="-122"/>
              </a:rPr>
              <a:t>》</a:t>
            </a:r>
            <a:endParaRPr lang="zh-CN" altLang="en-US" sz="2400" dirty="0" smtClean="0">
              <a:latin typeface="STKaiti" charset="-122"/>
              <a:ea typeface="STKaiti" charset="-122"/>
              <a:cs typeface="STKaiti" charset="-122"/>
            </a:endParaRPr>
          </a:p>
          <a:p>
            <a:endParaRPr lang="zh-CN" altLang="en-US" sz="2400" dirty="0">
              <a:latin typeface="STKaiti" charset="-122"/>
              <a:ea typeface="STKaiti" charset="-122"/>
              <a:cs typeface="STKaiti" charset="-122"/>
            </a:endParaRPr>
          </a:p>
          <a:p>
            <a:pPr marL="342900" lvl="0" indent="-342900">
              <a:buFont typeface="Arial" charset="0"/>
              <a:buChar char="•"/>
            </a:pPr>
            <a:r>
              <a:rPr lang="zh-CN" altLang="zh-CN" sz="2400" dirty="0">
                <a:latin typeface="STKaiti" charset="-122"/>
                <a:ea typeface="STKaiti" charset="-122"/>
                <a:cs typeface="STKaiti" charset="-122"/>
              </a:rPr>
              <a:t>庞安替正达给祖宗磕头</a:t>
            </a:r>
          </a:p>
          <a:p>
            <a:r>
              <a:rPr lang="zh-CN" altLang="en-US" sz="2400" dirty="0" smtClean="0">
                <a:latin typeface="STKaiti" charset="-122"/>
                <a:ea typeface="STKaiti" charset="-122"/>
                <a:cs typeface="STKaiti" charset="-122"/>
              </a:rPr>
              <a:t>      </a:t>
            </a:r>
            <a:r>
              <a:rPr lang="en-US" altLang="zh-CN" sz="2400" dirty="0" smtClean="0">
                <a:latin typeface="STKaiti" charset="-122"/>
                <a:ea typeface="STKaiti" charset="-122"/>
                <a:cs typeface="STKaiti" charset="-122"/>
              </a:rPr>
              <a:t>I</a:t>
            </a:r>
            <a:r>
              <a:rPr lang="en-US" altLang="zh-CN" sz="2400" dirty="0">
                <a:latin typeface="STKaiti" charset="-122"/>
                <a:ea typeface="STKaiti" charset="-122"/>
                <a:cs typeface="STKaiti" charset="-122"/>
              </a:rPr>
              <a:t>, </a:t>
            </a:r>
            <a:r>
              <a:rPr lang="en-US" altLang="zh-CN" sz="2400" dirty="0" err="1">
                <a:latin typeface="STKaiti" charset="-122"/>
                <a:ea typeface="STKaiti" charset="-122"/>
                <a:cs typeface="STKaiti" charset="-122"/>
              </a:rPr>
              <a:t>PangAn</a:t>
            </a:r>
            <a:r>
              <a:rPr lang="en-US" altLang="zh-CN" sz="2400" dirty="0">
                <a:latin typeface="STKaiti" charset="-122"/>
                <a:ea typeface="STKaiti" charset="-122"/>
                <a:cs typeface="STKaiti" charset="-122"/>
              </a:rPr>
              <a:t>, kowtow to our ancestors on </a:t>
            </a:r>
            <a:endParaRPr lang="zh-CN" altLang="en-US" sz="2400" dirty="0" smtClean="0">
              <a:latin typeface="STKaiti" charset="-122"/>
              <a:ea typeface="STKaiti" charset="-122"/>
              <a:cs typeface="STKaiti" charset="-122"/>
            </a:endParaRPr>
          </a:p>
          <a:p>
            <a:r>
              <a:rPr lang="zh-CN" altLang="en-US" sz="2400" dirty="0">
                <a:latin typeface="STKaiti" charset="-122"/>
                <a:ea typeface="STKaiti" charset="-122"/>
                <a:cs typeface="STKaiti" charset="-122"/>
              </a:rPr>
              <a:t> </a:t>
            </a:r>
            <a:r>
              <a:rPr lang="zh-CN" altLang="en-US" sz="2400" dirty="0" smtClean="0">
                <a:latin typeface="STKaiti" charset="-122"/>
                <a:ea typeface="STKaiti" charset="-122"/>
                <a:cs typeface="STKaiti" charset="-122"/>
              </a:rPr>
              <a:t>    </a:t>
            </a:r>
            <a:r>
              <a:rPr lang="en-US" altLang="zh-CN" sz="2400" dirty="0" err="1" smtClean="0">
                <a:latin typeface="STKaiti" charset="-122"/>
                <a:ea typeface="STKaiti" charset="-122"/>
                <a:cs typeface="STKaiti" charset="-122"/>
              </a:rPr>
              <a:t>Zhengda’s</a:t>
            </a:r>
            <a:r>
              <a:rPr lang="en-US" altLang="zh-CN" sz="2400" dirty="0" smtClean="0">
                <a:latin typeface="STKaiti" charset="-122"/>
                <a:ea typeface="STKaiti" charset="-122"/>
                <a:cs typeface="STKaiti" charset="-122"/>
              </a:rPr>
              <a:t> </a:t>
            </a:r>
            <a:r>
              <a:rPr lang="en-US" altLang="zh-CN" sz="2400" dirty="0">
                <a:latin typeface="STKaiti" charset="-122"/>
                <a:ea typeface="STKaiti" charset="-122"/>
                <a:cs typeface="STKaiti" charset="-122"/>
              </a:rPr>
              <a:t>behalf.</a:t>
            </a:r>
            <a:endParaRPr lang="zh-CN" altLang="zh-CN" sz="2400" dirty="0">
              <a:latin typeface="STKaiti" charset="-122"/>
              <a:ea typeface="STKaiti" charset="-122"/>
              <a:cs typeface="STKaiti" charset="-122"/>
            </a:endParaRPr>
          </a:p>
          <a:p>
            <a:pPr marL="342900" lvl="0" indent="-342900">
              <a:buFont typeface="Arial" charset="0"/>
              <a:buChar char="•"/>
            </a:pPr>
            <a:r>
              <a:rPr lang="zh-CN" altLang="zh-CN" sz="2400" dirty="0">
                <a:latin typeface="STKaiti" charset="-122"/>
                <a:ea typeface="STKaiti" charset="-122"/>
                <a:cs typeface="STKaiti" charset="-122"/>
              </a:rPr>
              <a:t>今天一塌糊涂。三条。</a:t>
            </a:r>
          </a:p>
          <a:p>
            <a:r>
              <a:rPr lang="zh-CN" altLang="en-US" sz="2400" dirty="0" smtClean="0">
                <a:latin typeface="STKaiti" charset="-122"/>
                <a:ea typeface="STKaiti" charset="-122"/>
                <a:cs typeface="STKaiti" charset="-122"/>
              </a:rPr>
              <a:t>     </a:t>
            </a:r>
            <a:r>
              <a:rPr lang="zh-CN" altLang="zh-CN" sz="2400" dirty="0" smtClean="0">
                <a:latin typeface="STKaiti" charset="-122"/>
                <a:ea typeface="STKaiti" charset="-122"/>
                <a:cs typeface="STKaiti" charset="-122"/>
              </a:rPr>
              <a:t>三</a:t>
            </a:r>
            <a:r>
              <a:rPr lang="zh-CN" altLang="zh-CN" sz="2400" dirty="0">
                <a:latin typeface="STKaiti" charset="-122"/>
                <a:ea typeface="STKaiti" charset="-122"/>
                <a:cs typeface="STKaiti" charset="-122"/>
              </a:rPr>
              <a:t>筒。</a:t>
            </a:r>
          </a:p>
          <a:p>
            <a:r>
              <a:rPr lang="zh-CN" altLang="en-US" sz="2400" dirty="0" smtClean="0">
                <a:latin typeface="STKaiti" charset="-122"/>
                <a:ea typeface="STKaiti" charset="-122"/>
                <a:cs typeface="STKaiti" charset="-122"/>
              </a:rPr>
              <a:t>     </a:t>
            </a:r>
            <a:r>
              <a:rPr lang="en-US" altLang="zh-CN" sz="2400" dirty="0" smtClean="0">
                <a:latin typeface="STKaiti" charset="-122"/>
                <a:ea typeface="STKaiti" charset="-122"/>
                <a:cs typeface="STKaiti" charset="-122"/>
              </a:rPr>
              <a:t>My </a:t>
            </a:r>
            <a:r>
              <a:rPr lang="en-US" altLang="zh-CN" sz="2400" dirty="0">
                <a:latin typeface="STKaiti" charset="-122"/>
                <a:ea typeface="STKaiti" charset="-122"/>
                <a:cs typeface="STKaiti" charset="-122"/>
              </a:rPr>
              <a:t>hand’s a sorry sight. Three stripes.</a:t>
            </a:r>
            <a:endParaRPr lang="zh-CN" altLang="zh-CN" sz="2400" dirty="0">
              <a:latin typeface="STKaiti" charset="-122"/>
              <a:ea typeface="STKaiti" charset="-122"/>
              <a:cs typeface="STKaiti" charset="-122"/>
            </a:endParaRPr>
          </a:p>
          <a:p>
            <a:r>
              <a:rPr lang="zh-CN" altLang="en-US" sz="2400" dirty="0">
                <a:latin typeface="STKaiti" charset="-122"/>
                <a:ea typeface="STKaiti" charset="-122"/>
                <a:cs typeface="STKaiti" charset="-122"/>
              </a:rPr>
              <a:t> </a:t>
            </a:r>
            <a:r>
              <a:rPr lang="zh-CN" altLang="en-US" sz="2400" dirty="0" smtClean="0">
                <a:latin typeface="STKaiti" charset="-122"/>
                <a:ea typeface="STKaiti" charset="-122"/>
                <a:cs typeface="STKaiti" charset="-122"/>
              </a:rPr>
              <a:t>    </a:t>
            </a:r>
            <a:r>
              <a:rPr lang="en-US" altLang="zh-CN" sz="2400" dirty="0" smtClean="0">
                <a:latin typeface="STKaiti" charset="-122"/>
                <a:ea typeface="STKaiti" charset="-122"/>
                <a:cs typeface="STKaiti" charset="-122"/>
              </a:rPr>
              <a:t>Three </a:t>
            </a:r>
            <a:r>
              <a:rPr lang="en-US" altLang="zh-CN" sz="2400" dirty="0">
                <a:latin typeface="STKaiti" charset="-122"/>
                <a:ea typeface="STKaiti" charset="-122"/>
                <a:cs typeface="STKaiti" charset="-122"/>
              </a:rPr>
              <a:t>bamboos.</a:t>
            </a:r>
            <a:endParaRPr lang="zh-CN" altLang="zh-CN" sz="2400" dirty="0">
              <a:latin typeface="STKaiti" charset="-122"/>
              <a:ea typeface="STKaiti" charset="-122"/>
              <a:cs typeface="STKaiti" charset="-122"/>
            </a:endParaRPr>
          </a:p>
          <a:p>
            <a:pPr marL="342900" indent="-342900">
              <a:buFont typeface="Arial" charset="0"/>
              <a:buChar char="•"/>
            </a:pPr>
            <a:endParaRPr kumimoji="1" lang="zh-CN" altLang="en-US" sz="2400" dirty="0" smtClean="0">
              <a:latin typeface="STKaiti" charset="-122"/>
              <a:ea typeface="STKaiti" charset="-122"/>
              <a:cs typeface="STKaiti" charset="-122"/>
            </a:endParaRPr>
          </a:p>
        </p:txBody>
      </p:sp>
      <p:sp>
        <p:nvSpPr>
          <p:cNvPr id="4" name="文本框 3"/>
          <p:cNvSpPr txBox="1"/>
          <p:nvPr/>
        </p:nvSpPr>
        <p:spPr>
          <a:xfrm>
            <a:off x="1836490" y="268288"/>
            <a:ext cx="6984776" cy="1200329"/>
          </a:xfrm>
          <a:prstGeom prst="rect">
            <a:avLst/>
          </a:prstGeom>
          <a:noFill/>
        </p:spPr>
        <p:txBody>
          <a:bodyPr wrap="square" rtlCol="0">
            <a:spAutoFit/>
          </a:bodyPr>
          <a:lstStyle/>
          <a:p>
            <a:pPr marL="342900" indent="-342900">
              <a:buFont typeface="Wingdings" charset="2"/>
              <a:buChar char="Ø"/>
            </a:pPr>
            <a:r>
              <a:rPr lang="zh-CN" altLang="zh-CN" sz="2400" b="1">
                <a:latin typeface="STKaiti" charset="-122"/>
                <a:ea typeface="STKaiti" charset="-122"/>
                <a:cs typeface="STKaiti" charset="-122"/>
              </a:rPr>
              <a:t>有些文化意象在译入语中缺乏对等词。但借助电影画面和语境等手段，观众不难理解词语的文化内涵。</a:t>
            </a:r>
            <a:endParaRPr kumimoji="1" lang="zh-CN" altLang="en-US" sz="2400" b="1" dirty="0" smtClean="0">
              <a:latin typeface="STKaiti" charset="-122"/>
              <a:ea typeface="STKaiti" charset="-122"/>
              <a:cs typeface="STKaiti" charset="-122"/>
            </a:endParaRPr>
          </a:p>
        </p:txBody>
      </p:sp>
    </p:spTree>
    <p:extLst>
      <p:ext uri="{BB962C8B-B14F-4D97-AF65-F5344CB8AC3E}">
        <p14:creationId xmlns:p14="http://schemas.microsoft.com/office/powerpoint/2010/main" val="129879772"/>
      </p:ext>
    </p:extLst>
  </p:cSld>
  <p:clrMapOvr>
    <a:masterClrMapping/>
  </p:clrMapOvr>
  <p:transition spd="med">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文本框 13"/>
          <p:cNvSpPr txBox="1"/>
          <p:nvPr/>
        </p:nvSpPr>
        <p:spPr>
          <a:xfrm>
            <a:off x="0" y="268288"/>
            <a:ext cx="1620466" cy="369332"/>
          </a:xfrm>
          <a:prstGeom prst="rect">
            <a:avLst/>
          </a:prstGeom>
          <a:solidFill>
            <a:schemeClr val="accent1"/>
          </a:solidFill>
          <a:ln>
            <a:solidFill>
              <a:schemeClr val="accent1"/>
            </a:solidFill>
          </a:ln>
        </p:spPr>
        <p:txBody>
          <a:bodyPr wrap="square" rtlCol="0">
            <a:spAutoFit/>
          </a:bodyPr>
          <a:lstStyle/>
          <a:p>
            <a:pPr algn="ctr"/>
            <a:r>
              <a:rPr kumimoji="1" lang="zh-CN" altLang="en-US" dirty="0" smtClean="0">
                <a:solidFill>
                  <a:schemeClr val="bg1"/>
                </a:solidFill>
                <a:latin typeface="Heiti SC Light" charset="-122"/>
                <a:ea typeface="Heiti SC Light" charset="-122"/>
                <a:cs typeface="Heiti SC Light" charset="-122"/>
              </a:rPr>
              <a:t>电影字幕分析</a:t>
            </a:r>
            <a:endParaRPr kumimoji="1" lang="zh-CN" altLang="en-US" dirty="0">
              <a:solidFill>
                <a:schemeClr val="bg1"/>
              </a:solidFill>
              <a:latin typeface="Heiti SC Light" charset="-122"/>
              <a:ea typeface="Heiti SC Light" charset="-122"/>
              <a:cs typeface="Heiti SC Light" charset="-122"/>
            </a:endParaRPr>
          </a:p>
        </p:txBody>
      </p:sp>
      <p:sp>
        <p:nvSpPr>
          <p:cNvPr id="5" name="文本框 4"/>
          <p:cNvSpPr txBox="1"/>
          <p:nvPr/>
        </p:nvSpPr>
        <p:spPr>
          <a:xfrm>
            <a:off x="1629457" y="1297880"/>
            <a:ext cx="5904656" cy="4154984"/>
          </a:xfrm>
          <a:prstGeom prst="rect">
            <a:avLst/>
          </a:prstGeom>
          <a:noFill/>
        </p:spPr>
        <p:txBody>
          <a:bodyPr wrap="square" rtlCol="0">
            <a:spAutoFit/>
          </a:bodyPr>
          <a:lstStyle/>
          <a:p>
            <a:pPr marL="342900" indent="-342900">
              <a:buFont typeface="Arial" charset="0"/>
              <a:buChar char="•"/>
            </a:pPr>
            <a:r>
              <a:rPr lang="en-US" altLang="zh-CN" sz="2400" dirty="0">
                <a:latin typeface="STKaiti" charset="-122"/>
                <a:ea typeface="STKaiti" charset="-122"/>
                <a:cs typeface="STKaiti" charset="-122"/>
              </a:rPr>
              <a:t>《</a:t>
            </a:r>
            <a:r>
              <a:rPr lang="zh-CN" altLang="en-US" sz="2400" dirty="0">
                <a:latin typeface="STKaiti" charset="-122"/>
                <a:ea typeface="STKaiti" charset="-122"/>
                <a:cs typeface="STKaiti" charset="-122"/>
              </a:rPr>
              <a:t>霸王别姬</a:t>
            </a:r>
            <a:r>
              <a:rPr lang="en-US" altLang="zh-CN" sz="2400" dirty="0" smtClean="0">
                <a:latin typeface="STKaiti" charset="-122"/>
                <a:ea typeface="STKaiti" charset="-122"/>
                <a:cs typeface="STKaiti" charset="-122"/>
              </a:rPr>
              <a:t>》</a:t>
            </a:r>
            <a:endParaRPr lang="zh-CN" altLang="en-US" sz="2400" dirty="0" smtClean="0">
              <a:latin typeface="STKaiti" charset="-122"/>
              <a:ea typeface="STKaiti" charset="-122"/>
              <a:cs typeface="STKaiti" charset="-122"/>
            </a:endParaRPr>
          </a:p>
          <a:p>
            <a:endParaRPr lang="zh-CN" altLang="en-US" sz="2400" dirty="0">
              <a:latin typeface="STKaiti" charset="-122"/>
              <a:ea typeface="STKaiti" charset="-122"/>
              <a:cs typeface="STKaiti" charset="-122"/>
            </a:endParaRPr>
          </a:p>
          <a:p>
            <a:pPr marL="342900" lvl="0" indent="-342900">
              <a:buFont typeface="Arial" charset="0"/>
              <a:buChar char="•"/>
            </a:pPr>
            <a:r>
              <a:rPr lang="zh-CN" altLang="zh-CN" sz="2400" dirty="0">
                <a:latin typeface="STKaiti" charset="-122"/>
                <a:ea typeface="STKaiti" charset="-122"/>
                <a:cs typeface="STKaiti" charset="-122"/>
              </a:rPr>
              <a:t>“霸王别姬”讲的是楚汉相争的故事。</a:t>
            </a:r>
          </a:p>
          <a:p>
            <a:r>
              <a:rPr lang="zh-CN" altLang="en-US" sz="2400" dirty="0" smtClean="0">
                <a:latin typeface="STKaiti" charset="-122"/>
                <a:ea typeface="STKaiti" charset="-122"/>
                <a:cs typeface="STKaiti" charset="-122"/>
              </a:rPr>
              <a:t>      </a:t>
            </a:r>
            <a:r>
              <a:rPr lang="en-US" altLang="zh-CN" sz="2400" dirty="0" smtClean="0">
                <a:latin typeface="STKaiti" charset="-122"/>
                <a:ea typeface="STKaiti" charset="-122"/>
                <a:cs typeface="STKaiti" charset="-122"/>
              </a:rPr>
              <a:t>Farewell </a:t>
            </a:r>
            <a:r>
              <a:rPr lang="en-US" altLang="zh-CN" sz="2400" dirty="0">
                <a:latin typeface="STKaiti" charset="-122"/>
                <a:ea typeface="STKaiti" charset="-122"/>
                <a:cs typeface="STKaiti" charset="-122"/>
              </a:rPr>
              <a:t>to my concubine tells the story </a:t>
            </a:r>
            <a:r>
              <a:rPr lang="zh-CN" altLang="en-US" sz="2400" dirty="0" smtClean="0">
                <a:latin typeface="STKaiti" charset="-122"/>
                <a:ea typeface="STKaiti" charset="-122"/>
                <a:cs typeface="STKaiti" charset="-122"/>
              </a:rPr>
              <a:t>    </a:t>
            </a:r>
          </a:p>
          <a:p>
            <a:r>
              <a:rPr lang="zh-CN" altLang="en-US" sz="2400" dirty="0">
                <a:latin typeface="STKaiti" charset="-122"/>
                <a:ea typeface="STKaiti" charset="-122"/>
                <a:cs typeface="STKaiti" charset="-122"/>
              </a:rPr>
              <a:t> </a:t>
            </a:r>
            <a:r>
              <a:rPr lang="zh-CN" altLang="en-US" sz="2400" dirty="0" smtClean="0">
                <a:latin typeface="STKaiti" charset="-122"/>
                <a:ea typeface="STKaiti" charset="-122"/>
                <a:cs typeface="STKaiti" charset="-122"/>
              </a:rPr>
              <a:t>     </a:t>
            </a:r>
            <a:r>
              <a:rPr lang="en-US" altLang="zh-CN" sz="2400" dirty="0" smtClean="0">
                <a:latin typeface="STKaiti" charset="-122"/>
                <a:ea typeface="STKaiti" charset="-122"/>
                <a:cs typeface="STKaiti" charset="-122"/>
              </a:rPr>
              <a:t>of </a:t>
            </a:r>
            <a:r>
              <a:rPr lang="en-US" altLang="zh-CN" sz="2400" dirty="0">
                <a:latin typeface="STKaiti" charset="-122"/>
                <a:ea typeface="STKaiti" charset="-122"/>
                <a:cs typeface="STKaiti" charset="-122"/>
              </a:rPr>
              <a:t>the struggle between the </a:t>
            </a:r>
            <a:r>
              <a:rPr lang="en-US" altLang="zh-CN" sz="2400" dirty="0" err="1">
                <a:latin typeface="STKaiti" charset="-122"/>
                <a:ea typeface="STKaiti" charset="-122"/>
                <a:cs typeface="STKaiti" charset="-122"/>
              </a:rPr>
              <a:t>chu</a:t>
            </a:r>
            <a:r>
              <a:rPr lang="en-US" altLang="zh-CN" sz="2400" dirty="0">
                <a:latin typeface="STKaiti" charset="-122"/>
                <a:ea typeface="STKaiti" charset="-122"/>
                <a:cs typeface="STKaiti" charset="-122"/>
              </a:rPr>
              <a:t> and </a:t>
            </a:r>
            <a:r>
              <a:rPr lang="en-US" altLang="zh-CN" sz="2400" dirty="0" err="1">
                <a:latin typeface="STKaiti" charset="-122"/>
                <a:ea typeface="STKaiti" charset="-122"/>
                <a:cs typeface="STKaiti" charset="-122"/>
              </a:rPr>
              <a:t>han</a:t>
            </a:r>
            <a:r>
              <a:rPr lang="en-US" altLang="zh-CN" sz="2400" dirty="0">
                <a:latin typeface="STKaiti" charset="-122"/>
                <a:ea typeface="STKaiti" charset="-122"/>
                <a:cs typeface="STKaiti" charset="-122"/>
              </a:rPr>
              <a:t> </a:t>
            </a:r>
            <a:r>
              <a:rPr lang="zh-CN" altLang="en-US" sz="2400" dirty="0" smtClean="0">
                <a:latin typeface="STKaiti" charset="-122"/>
                <a:ea typeface="STKaiti" charset="-122"/>
                <a:cs typeface="STKaiti" charset="-122"/>
              </a:rPr>
              <a:t>      </a:t>
            </a:r>
          </a:p>
          <a:p>
            <a:r>
              <a:rPr lang="zh-CN" altLang="en-US" sz="2400" dirty="0">
                <a:latin typeface="STKaiti" charset="-122"/>
                <a:ea typeface="STKaiti" charset="-122"/>
                <a:cs typeface="STKaiti" charset="-122"/>
              </a:rPr>
              <a:t> </a:t>
            </a:r>
            <a:r>
              <a:rPr lang="zh-CN" altLang="en-US" sz="2400" dirty="0" smtClean="0">
                <a:latin typeface="STKaiti" charset="-122"/>
                <a:ea typeface="STKaiti" charset="-122"/>
                <a:cs typeface="STKaiti" charset="-122"/>
              </a:rPr>
              <a:t>     </a:t>
            </a:r>
            <a:r>
              <a:rPr lang="en-US" altLang="zh-CN" sz="2400" dirty="0" smtClean="0">
                <a:latin typeface="STKaiti" charset="-122"/>
                <a:ea typeface="STKaiti" charset="-122"/>
                <a:cs typeface="STKaiti" charset="-122"/>
              </a:rPr>
              <a:t>kings</a:t>
            </a:r>
            <a:r>
              <a:rPr lang="en-US" altLang="zh-CN" sz="2400" dirty="0">
                <a:latin typeface="STKaiti" charset="-122"/>
                <a:ea typeface="STKaiti" charset="-122"/>
                <a:cs typeface="STKaiti" charset="-122"/>
              </a:rPr>
              <a:t>.</a:t>
            </a:r>
            <a:endParaRPr lang="zh-CN" altLang="zh-CN" sz="2400" dirty="0">
              <a:latin typeface="STKaiti" charset="-122"/>
              <a:ea typeface="STKaiti" charset="-122"/>
              <a:cs typeface="STKaiti" charset="-122"/>
            </a:endParaRPr>
          </a:p>
          <a:p>
            <a:pPr marL="342900" indent="-342900">
              <a:buFont typeface="Arial" charset="0"/>
              <a:buChar char="•"/>
            </a:pPr>
            <a:r>
              <a:rPr lang="en-US" altLang="zh-CN" sz="2400" dirty="0" smtClean="0">
                <a:latin typeface="STKaiti" charset="-122"/>
                <a:ea typeface="STKaiti" charset="-122"/>
                <a:cs typeface="STKaiti" charset="-122"/>
              </a:rPr>
              <a:t>……</a:t>
            </a:r>
            <a:r>
              <a:rPr lang="zh-CN" altLang="zh-CN" sz="2400" dirty="0">
                <a:latin typeface="STKaiti" charset="-122"/>
                <a:ea typeface="STKaiti" charset="-122"/>
                <a:cs typeface="STKaiti" charset="-122"/>
              </a:rPr>
              <a:t>在垓下中了汉军的十面埋伏，让刘邦给困死了。</a:t>
            </a:r>
          </a:p>
          <a:p>
            <a:r>
              <a:rPr lang="en-US" altLang="zh-CN" sz="2400" dirty="0">
                <a:latin typeface="STKaiti" charset="-122"/>
                <a:ea typeface="STKaiti" charset="-122"/>
                <a:cs typeface="STKaiti" charset="-122"/>
              </a:rPr>
              <a:t>     At </a:t>
            </a:r>
            <a:r>
              <a:rPr lang="en-US" altLang="zh-CN" sz="2400" dirty="0" err="1">
                <a:latin typeface="STKaiti" charset="-122"/>
                <a:ea typeface="STKaiti" charset="-122"/>
                <a:cs typeface="STKaiti" charset="-122"/>
              </a:rPr>
              <a:t>Gaixia</a:t>
            </a:r>
            <a:r>
              <a:rPr lang="en-US" altLang="zh-CN" sz="2400" dirty="0">
                <a:latin typeface="STKaiti" charset="-122"/>
                <a:ea typeface="STKaiti" charset="-122"/>
                <a:cs typeface="STKaiti" charset="-122"/>
              </a:rPr>
              <a:t> he was outwitted by the Han </a:t>
            </a:r>
            <a:endParaRPr lang="zh-CN" altLang="en-US" sz="2400" dirty="0" smtClean="0">
              <a:latin typeface="STKaiti" charset="-122"/>
              <a:ea typeface="STKaiti" charset="-122"/>
              <a:cs typeface="STKaiti" charset="-122"/>
            </a:endParaRPr>
          </a:p>
          <a:p>
            <a:r>
              <a:rPr lang="zh-CN" altLang="en-US" sz="2400" dirty="0">
                <a:latin typeface="STKaiti" charset="-122"/>
                <a:ea typeface="STKaiti" charset="-122"/>
                <a:cs typeface="STKaiti" charset="-122"/>
              </a:rPr>
              <a:t> </a:t>
            </a:r>
            <a:r>
              <a:rPr lang="zh-CN" altLang="en-US" sz="2400" dirty="0" smtClean="0">
                <a:latin typeface="STKaiti" charset="-122"/>
                <a:ea typeface="STKaiti" charset="-122"/>
                <a:cs typeface="STKaiti" charset="-122"/>
              </a:rPr>
              <a:t>    </a:t>
            </a:r>
            <a:r>
              <a:rPr lang="en-US" altLang="zh-CN" sz="2400" dirty="0" smtClean="0">
                <a:latin typeface="STKaiti" charset="-122"/>
                <a:ea typeface="STKaiti" charset="-122"/>
                <a:cs typeface="STKaiti" charset="-122"/>
              </a:rPr>
              <a:t>King</a:t>
            </a:r>
            <a:r>
              <a:rPr lang="en-US" altLang="zh-CN" sz="2400" dirty="0">
                <a:latin typeface="STKaiti" charset="-122"/>
                <a:ea typeface="STKaiti" charset="-122"/>
                <a:cs typeface="STKaiti" charset="-122"/>
              </a:rPr>
              <a:t>.</a:t>
            </a:r>
            <a:endParaRPr lang="zh-CN" altLang="zh-CN" sz="2400" dirty="0">
              <a:latin typeface="STKaiti" charset="-122"/>
              <a:ea typeface="STKaiti" charset="-122"/>
              <a:cs typeface="STKaiti" charset="-122"/>
            </a:endParaRPr>
          </a:p>
          <a:p>
            <a:pPr marL="342900" indent="-342900">
              <a:buFont typeface="Arial" charset="0"/>
              <a:buChar char="•"/>
            </a:pPr>
            <a:endParaRPr lang="zh-CN" altLang="en-US" sz="2400" dirty="0">
              <a:latin typeface="STKaiti" charset="-122"/>
              <a:ea typeface="STKaiti" charset="-122"/>
              <a:cs typeface="STKaiti" charset="-122"/>
            </a:endParaRPr>
          </a:p>
        </p:txBody>
      </p:sp>
      <p:sp>
        <p:nvSpPr>
          <p:cNvPr id="4" name="文本框 3"/>
          <p:cNvSpPr txBox="1"/>
          <p:nvPr/>
        </p:nvSpPr>
        <p:spPr>
          <a:xfrm>
            <a:off x="1836490" y="268288"/>
            <a:ext cx="6984776" cy="830997"/>
          </a:xfrm>
          <a:prstGeom prst="rect">
            <a:avLst/>
          </a:prstGeom>
          <a:noFill/>
        </p:spPr>
        <p:txBody>
          <a:bodyPr wrap="square" rtlCol="0">
            <a:spAutoFit/>
          </a:bodyPr>
          <a:lstStyle/>
          <a:p>
            <a:pPr marL="342900" indent="-342900">
              <a:buFont typeface="Wingdings" charset="2"/>
              <a:buChar char="Ø"/>
            </a:pPr>
            <a:r>
              <a:rPr lang="zh-CN" altLang="zh-CN" sz="2400" b="1">
                <a:latin typeface="STKaiti" charset="-122"/>
                <a:ea typeface="STKaiti" charset="-122"/>
                <a:cs typeface="STKaiti" charset="-122"/>
              </a:rPr>
              <a:t>原语言十分简练但其所承载的知识文化又异常丰厚</a:t>
            </a:r>
            <a:endParaRPr kumimoji="1" lang="zh-CN" altLang="en-US" sz="2400" b="1" dirty="0" smtClean="0">
              <a:latin typeface="STKaiti" charset="-122"/>
              <a:ea typeface="STKaiti" charset="-122"/>
              <a:cs typeface="STKaiti" charset="-122"/>
            </a:endParaRPr>
          </a:p>
        </p:txBody>
      </p:sp>
    </p:spTree>
    <p:extLst>
      <p:ext uri="{BB962C8B-B14F-4D97-AF65-F5344CB8AC3E}">
        <p14:creationId xmlns:p14="http://schemas.microsoft.com/office/powerpoint/2010/main" val="2080218994"/>
      </p:ext>
    </p:extLst>
  </p:cSld>
  <p:clrMapOvr>
    <a:masterClrMapping/>
  </p:clrMapOvr>
  <p:transition spd="med">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框 9"/>
          <p:cNvSpPr txBox="1"/>
          <p:nvPr/>
        </p:nvSpPr>
        <p:spPr>
          <a:xfrm>
            <a:off x="469389" y="719402"/>
            <a:ext cx="5276000" cy="4501236"/>
          </a:xfrm>
          <a:prstGeom prst="rect">
            <a:avLst/>
          </a:prstGeom>
          <a:noFill/>
        </p:spPr>
        <p:txBody>
          <a:bodyPr wrap="square" lIns="68585" tIns="34292" rIns="68585" bIns="34292" rtlCol="0" anchor="ctr">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lvl="0" indent="-171450">
              <a:buFont typeface="Arial" charset="0"/>
              <a:buChar char="•"/>
            </a:pPr>
            <a:r>
              <a:rPr lang="zh-CN" altLang="en-US" sz="2400" b="1" dirty="0" smtClean="0">
                <a:latin typeface="STKaiti" charset="-122"/>
                <a:ea typeface="STKaiti" charset="-122"/>
                <a:cs typeface="STKaiti" charset="-122"/>
              </a:rPr>
              <a:t>其他常见问题</a:t>
            </a:r>
            <a:r>
              <a:rPr lang="zh-CN" altLang="en-US" sz="2400" dirty="0" smtClean="0">
                <a:latin typeface="STKaiti" charset="-122"/>
                <a:ea typeface="STKaiti" charset="-122"/>
                <a:cs typeface="STKaiti" charset="-122"/>
              </a:rPr>
              <a:t>：</a:t>
            </a:r>
          </a:p>
          <a:p>
            <a:pPr marL="342900" lvl="0" indent="-342900">
              <a:buFont typeface="Arial" charset="0"/>
              <a:buChar char="•"/>
            </a:pPr>
            <a:r>
              <a:rPr lang="zh-CN" altLang="zh-CN" sz="2400" b="1" dirty="0">
                <a:latin typeface="STKaiti" charset="-122"/>
                <a:ea typeface="STKaiti" charset="-122"/>
                <a:cs typeface="STKaiti" charset="-122"/>
              </a:rPr>
              <a:t>过度拆分</a:t>
            </a:r>
            <a:r>
              <a:rPr lang="zh-CN" altLang="zh-CN" sz="2400" b="1" dirty="0" smtClean="0">
                <a:latin typeface="STKaiti" charset="-122"/>
                <a:ea typeface="STKaiti" charset="-122"/>
                <a:cs typeface="STKaiti" charset="-122"/>
              </a:rPr>
              <a:t>句子</a:t>
            </a:r>
            <a:r>
              <a:rPr lang="zh-CN" altLang="en-US" sz="2400" b="1" dirty="0" smtClean="0">
                <a:latin typeface="STKaiti" charset="-122"/>
                <a:ea typeface="STKaiti" charset="-122"/>
                <a:cs typeface="STKaiti" charset="-122"/>
              </a:rPr>
              <a:t>：</a:t>
            </a:r>
            <a:r>
              <a:rPr lang="zh-CN" altLang="zh-CN" sz="2400" dirty="0">
                <a:latin typeface="STKaiti" charset="-122"/>
                <a:ea typeface="STKaiti" charset="-122"/>
                <a:cs typeface="STKaiti" charset="-122"/>
              </a:rPr>
              <a:t>字幕分多次打上屏幕，不仅影响观众焦点，还会使句子本意支离破碎，妨碍理解。 </a:t>
            </a:r>
            <a:endParaRPr lang="zh-CN" altLang="en-US" sz="2400" dirty="0" smtClean="0">
              <a:latin typeface="STKaiti" charset="-122"/>
              <a:ea typeface="STKaiti" charset="-122"/>
              <a:cs typeface="STKaiti" charset="-122"/>
            </a:endParaRPr>
          </a:p>
          <a:p>
            <a:pPr marL="342900" indent="-342900">
              <a:buFont typeface="Arial" charset="0"/>
              <a:buChar char="•"/>
            </a:pPr>
            <a:r>
              <a:rPr lang="zh-CN" altLang="zh-CN" sz="2400" b="1" dirty="0">
                <a:latin typeface="STKaiti" charset="-122"/>
                <a:ea typeface="STKaiti" charset="-122"/>
                <a:cs typeface="STKaiti" charset="-122"/>
              </a:rPr>
              <a:t>标点符号问题、英文字母问题</a:t>
            </a:r>
            <a:r>
              <a:rPr lang="zh-CN" altLang="zh-CN" sz="2400" dirty="0">
                <a:latin typeface="STKaiti" charset="-122"/>
                <a:ea typeface="STKaiti" charset="-122"/>
                <a:cs typeface="STKaiti" charset="-122"/>
              </a:rPr>
              <a:t>等等。字幕一般不使用标点符号，如果需要加上，应当注意统一；英文字母的大小写也应该规范化，遵循英语国家使用规则。严格避免忽大忽小、忽上忽下等等会扰乱观众思绪的情况出现。</a:t>
            </a:r>
          </a:p>
          <a:p>
            <a:pPr marL="342900" lvl="0" indent="-342900">
              <a:buFont typeface="Arial" charset="0"/>
              <a:buChar char="•"/>
            </a:pPr>
            <a:endParaRPr lang="en-US" altLang="zh-CN" sz="2400" dirty="0">
              <a:solidFill>
                <a:schemeClr val="bg1">
                  <a:lumMod val="50000"/>
                </a:schemeClr>
              </a:solidFill>
              <a:latin typeface="STKaiti" charset="-122"/>
              <a:ea typeface="STKaiti" charset="-122"/>
              <a:cs typeface="STKaiti" charset="-122"/>
            </a:endParaRPr>
          </a:p>
        </p:txBody>
      </p:sp>
      <p:grpSp>
        <p:nvGrpSpPr>
          <p:cNvPr id="2" name="组合 11"/>
          <p:cNvGrpSpPr/>
          <p:nvPr/>
        </p:nvGrpSpPr>
        <p:grpSpPr>
          <a:xfrm>
            <a:off x="5724922" y="1276400"/>
            <a:ext cx="3006580" cy="2963309"/>
            <a:chOff x="2601227" y="2771221"/>
            <a:chExt cx="2241550" cy="2241550"/>
          </a:xfrm>
        </p:grpSpPr>
        <p:sp>
          <p:nvSpPr>
            <p:cNvPr id="13" name="Freeform 22"/>
            <p:cNvSpPr/>
            <p:nvPr/>
          </p:nvSpPr>
          <p:spPr bwMode="auto">
            <a:xfrm>
              <a:off x="3774389" y="2771221"/>
              <a:ext cx="1068388" cy="1281113"/>
            </a:xfrm>
            <a:custGeom>
              <a:avLst/>
              <a:gdLst>
                <a:gd name="T0" fmla="*/ 0 w 285"/>
                <a:gd name="T1" fmla="*/ 0 h 342"/>
                <a:gd name="T2" fmla="*/ 0 w 285"/>
                <a:gd name="T3" fmla="*/ 68 h 342"/>
                <a:gd name="T4" fmla="*/ 52 w 285"/>
                <a:gd name="T5" fmla="*/ 143 h 342"/>
                <a:gd name="T6" fmla="*/ 0 w 285"/>
                <a:gd name="T7" fmla="*/ 217 h 342"/>
                <a:gd name="T8" fmla="*/ 0 w 285"/>
                <a:gd name="T9" fmla="*/ 285 h 342"/>
                <a:gd name="T10" fmla="*/ 86 w 285"/>
                <a:gd name="T11" fmla="*/ 285 h 342"/>
                <a:gd name="T12" fmla="*/ 142 w 285"/>
                <a:gd name="T13" fmla="*/ 342 h 342"/>
                <a:gd name="T14" fmla="*/ 199 w 285"/>
                <a:gd name="T15" fmla="*/ 285 h 342"/>
                <a:gd name="T16" fmla="*/ 285 w 285"/>
                <a:gd name="T17" fmla="*/ 285 h 342"/>
                <a:gd name="T18" fmla="*/ 285 w 285"/>
                <a:gd name="T19" fmla="*/ 0 h 342"/>
                <a:gd name="T20" fmla="*/ 0 w 285"/>
                <a:gd name="T21" fmla="*/ 0 h 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85" h="342">
                  <a:moveTo>
                    <a:pt x="0" y="0"/>
                  </a:moveTo>
                  <a:cubicBezTo>
                    <a:pt x="0" y="68"/>
                    <a:pt x="0" y="68"/>
                    <a:pt x="0" y="68"/>
                  </a:cubicBezTo>
                  <a:cubicBezTo>
                    <a:pt x="30" y="79"/>
                    <a:pt x="52" y="108"/>
                    <a:pt x="52" y="143"/>
                  </a:cubicBezTo>
                  <a:cubicBezTo>
                    <a:pt x="52" y="177"/>
                    <a:pt x="30" y="206"/>
                    <a:pt x="0" y="217"/>
                  </a:cubicBezTo>
                  <a:cubicBezTo>
                    <a:pt x="0" y="285"/>
                    <a:pt x="0" y="285"/>
                    <a:pt x="0" y="285"/>
                  </a:cubicBezTo>
                  <a:cubicBezTo>
                    <a:pt x="86" y="285"/>
                    <a:pt x="86" y="285"/>
                    <a:pt x="86" y="285"/>
                  </a:cubicBezTo>
                  <a:cubicBezTo>
                    <a:pt x="86" y="316"/>
                    <a:pt x="111" y="342"/>
                    <a:pt x="142" y="342"/>
                  </a:cubicBezTo>
                  <a:cubicBezTo>
                    <a:pt x="173" y="342"/>
                    <a:pt x="199" y="316"/>
                    <a:pt x="199" y="285"/>
                  </a:cubicBezTo>
                  <a:cubicBezTo>
                    <a:pt x="285" y="285"/>
                    <a:pt x="285" y="285"/>
                    <a:pt x="285" y="285"/>
                  </a:cubicBezTo>
                  <a:cubicBezTo>
                    <a:pt x="285" y="0"/>
                    <a:pt x="285" y="0"/>
                    <a:pt x="285" y="0"/>
                  </a:cubicBezTo>
                  <a:lnTo>
                    <a:pt x="0" y="0"/>
                  </a:lnTo>
                  <a:close/>
                </a:path>
              </a:pathLst>
            </a:custGeom>
            <a:solidFill>
              <a:schemeClr val="accent2"/>
            </a:solidFill>
            <a:ln w="6350">
              <a:noFill/>
            </a:ln>
          </p:spPr>
          <p:txBody>
            <a:bodyPr/>
            <a:lstStyle/>
            <a:p>
              <a:endParaRPr lang="zh-CN" altLang="en-US">
                <a:latin typeface="Impact" panose="020B0806030902050204" pitchFamily="34" charset="0"/>
              </a:endParaRPr>
            </a:p>
          </p:txBody>
        </p:sp>
        <p:sp>
          <p:nvSpPr>
            <p:cNvPr id="14" name="Freeform 23"/>
            <p:cNvSpPr/>
            <p:nvPr/>
          </p:nvSpPr>
          <p:spPr bwMode="auto">
            <a:xfrm>
              <a:off x="3561664" y="3944384"/>
              <a:ext cx="1281113" cy="1068387"/>
            </a:xfrm>
            <a:custGeom>
              <a:avLst/>
              <a:gdLst>
                <a:gd name="T0" fmla="*/ 274 w 342"/>
                <a:gd name="T1" fmla="*/ 0 h 285"/>
                <a:gd name="T2" fmla="*/ 199 w 342"/>
                <a:gd name="T3" fmla="*/ 52 h 285"/>
                <a:gd name="T4" fmla="*/ 124 w 342"/>
                <a:gd name="T5" fmla="*/ 0 h 285"/>
                <a:gd name="T6" fmla="*/ 57 w 342"/>
                <a:gd name="T7" fmla="*/ 0 h 285"/>
                <a:gd name="T8" fmla="*/ 57 w 342"/>
                <a:gd name="T9" fmla="*/ 86 h 285"/>
                <a:gd name="T10" fmla="*/ 0 w 342"/>
                <a:gd name="T11" fmla="*/ 142 h 285"/>
                <a:gd name="T12" fmla="*/ 57 w 342"/>
                <a:gd name="T13" fmla="*/ 199 h 285"/>
                <a:gd name="T14" fmla="*/ 57 w 342"/>
                <a:gd name="T15" fmla="*/ 285 h 285"/>
                <a:gd name="T16" fmla="*/ 342 w 342"/>
                <a:gd name="T17" fmla="*/ 285 h 285"/>
                <a:gd name="T18" fmla="*/ 342 w 342"/>
                <a:gd name="T19" fmla="*/ 0 h 285"/>
                <a:gd name="T20" fmla="*/ 274 w 342"/>
                <a:gd name="T21" fmla="*/ 0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2" h="285">
                  <a:moveTo>
                    <a:pt x="274" y="0"/>
                  </a:moveTo>
                  <a:cubicBezTo>
                    <a:pt x="263" y="30"/>
                    <a:pt x="234" y="52"/>
                    <a:pt x="199" y="52"/>
                  </a:cubicBezTo>
                  <a:cubicBezTo>
                    <a:pt x="165" y="52"/>
                    <a:pt x="136" y="30"/>
                    <a:pt x="124" y="0"/>
                  </a:cubicBezTo>
                  <a:cubicBezTo>
                    <a:pt x="57" y="0"/>
                    <a:pt x="57" y="0"/>
                    <a:pt x="57" y="0"/>
                  </a:cubicBezTo>
                  <a:cubicBezTo>
                    <a:pt x="57" y="86"/>
                    <a:pt x="57" y="86"/>
                    <a:pt x="57" y="86"/>
                  </a:cubicBezTo>
                  <a:cubicBezTo>
                    <a:pt x="25" y="86"/>
                    <a:pt x="0" y="111"/>
                    <a:pt x="0" y="142"/>
                  </a:cubicBezTo>
                  <a:cubicBezTo>
                    <a:pt x="0" y="173"/>
                    <a:pt x="25" y="199"/>
                    <a:pt x="57" y="199"/>
                  </a:cubicBezTo>
                  <a:cubicBezTo>
                    <a:pt x="57" y="285"/>
                    <a:pt x="57" y="285"/>
                    <a:pt x="57" y="285"/>
                  </a:cubicBezTo>
                  <a:cubicBezTo>
                    <a:pt x="342" y="285"/>
                    <a:pt x="342" y="285"/>
                    <a:pt x="342" y="285"/>
                  </a:cubicBezTo>
                  <a:cubicBezTo>
                    <a:pt x="342" y="0"/>
                    <a:pt x="342" y="0"/>
                    <a:pt x="342" y="0"/>
                  </a:cubicBezTo>
                  <a:lnTo>
                    <a:pt x="274" y="0"/>
                  </a:lnTo>
                  <a:close/>
                </a:path>
              </a:pathLst>
            </a:custGeom>
            <a:solidFill>
              <a:schemeClr val="accent3"/>
            </a:solidFill>
            <a:ln>
              <a:noFill/>
            </a:ln>
          </p:spPr>
          <p:txBody>
            <a:bodyPr/>
            <a:lstStyle/>
            <a:p>
              <a:endParaRPr lang="zh-CN" altLang="en-US" dirty="0">
                <a:latin typeface="Impact" panose="020B0806030902050204" pitchFamily="34" charset="0"/>
              </a:endParaRPr>
            </a:p>
          </p:txBody>
        </p:sp>
        <p:sp>
          <p:nvSpPr>
            <p:cNvPr id="15" name="Freeform 24"/>
            <p:cNvSpPr/>
            <p:nvPr/>
          </p:nvSpPr>
          <p:spPr bwMode="auto">
            <a:xfrm>
              <a:off x="2601227" y="3730071"/>
              <a:ext cx="1068387" cy="1282700"/>
            </a:xfrm>
            <a:custGeom>
              <a:avLst/>
              <a:gdLst>
                <a:gd name="T0" fmla="*/ 285 w 285"/>
                <a:gd name="T1" fmla="*/ 124 h 342"/>
                <a:gd name="T2" fmla="*/ 285 w 285"/>
                <a:gd name="T3" fmla="*/ 57 h 342"/>
                <a:gd name="T4" fmla="*/ 199 w 285"/>
                <a:gd name="T5" fmla="*/ 57 h 342"/>
                <a:gd name="T6" fmla="*/ 142 w 285"/>
                <a:gd name="T7" fmla="*/ 0 h 342"/>
                <a:gd name="T8" fmla="*/ 86 w 285"/>
                <a:gd name="T9" fmla="*/ 57 h 342"/>
                <a:gd name="T10" fmla="*/ 0 w 285"/>
                <a:gd name="T11" fmla="*/ 57 h 342"/>
                <a:gd name="T12" fmla="*/ 0 w 285"/>
                <a:gd name="T13" fmla="*/ 342 h 342"/>
                <a:gd name="T14" fmla="*/ 285 w 285"/>
                <a:gd name="T15" fmla="*/ 342 h 342"/>
                <a:gd name="T16" fmla="*/ 285 w 285"/>
                <a:gd name="T17" fmla="*/ 274 h 342"/>
                <a:gd name="T18" fmla="*/ 233 w 285"/>
                <a:gd name="T19" fmla="*/ 199 h 342"/>
                <a:gd name="T20" fmla="*/ 285 w 285"/>
                <a:gd name="T21" fmla="*/ 124 h 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85" h="342">
                  <a:moveTo>
                    <a:pt x="285" y="124"/>
                  </a:moveTo>
                  <a:cubicBezTo>
                    <a:pt x="285" y="57"/>
                    <a:pt x="285" y="57"/>
                    <a:pt x="285" y="57"/>
                  </a:cubicBezTo>
                  <a:cubicBezTo>
                    <a:pt x="199" y="57"/>
                    <a:pt x="199" y="57"/>
                    <a:pt x="199" y="57"/>
                  </a:cubicBezTo>
                  <a:cubicBezTo>
                    <a:pt x="199" y="25"/>
                    <a:pt x="174" y="0"/>
                    <a:pt x="142" y="0"/>
                  </a:cubicBezTo>
                  <a:cubicBezTo>
                    <a:pt x="111" y="0"/>
                    <a:pt x="86" y="25"/>
                    <a:pt x="86" y="57"/>
                  </a:cubicBezTo>
                  <a:cubicBezTo>
                    <a:pt x="0" y="57"/>
                    <a:pt x="0" y="57"/>
                    <a:pt x="0" y="57"/>
                  </a:cubicBezTo>
                  <a:cubicBezTo>
                    <a:pt x="0" y="342"/>
                    <a:pt x="0" y="342"/>
                    <a:pt x="0" y="342"/>
                  </a:cubicBezTo>
                  <a:cubicBezTo>
                    <a:pt x="285" y="342"/>
                    <a:pt x="285" y="342"/>
                    <a:pt x="285" y="342"/>
                  </a:cubicBezTo>
                  <a:cubicBezTo>
                    <a:pt x="285" y="274"/>
                    <a:pt x="285" y="274"/>
                    <a:pt x="285" y="274"/>
                  </a:cubicBezTo>
                  <a:cubicBezTo>
                    <a:pt x="255" y="263"/>
                    <a:pt x="233" y="234"/>
                    <a:pt x="233" y="199"/>
                  </a:cubicBezTo>
                  <a:cubicBezTo>
                    <a:pt x="233" y="165"/>
                    <a:pt x="255" y="136"/>
                    <a:pt x="285" y="124"/>
                  </a:cubicBezTo>
                  <a:close/>
                </a:path>
              </a:pathLst>
            </a:custGeom>
            <a:solidFill>
              <a:schemeClr val="accent4"/>
            </a:solidFill>
            <a:ln w="6350">
              <a:noFill/>
            </a:ln>
          </p:spPr>
          <p:txBody>
            <a:bodyPr/>
            <a:lstStyle/>
            <a:p>
              <a:endParaRPr lang="zh-CN" altLang="en-US">
                <a:latin typeface="Impact" panose="020B0806030902050204" pitchFamily="34" charset="0"/>
              </a:endParaRPr>
            </a:p>
          </p:txBody>
        </p:sp>
        <p:sp>
          <p:nvSpPr>
            <p:cNvPr id="16" name="Freeform 25"/>
            <p:cNvSpPr/>
            <p:nvPr/>
          </p:nvSpPr>
          <p:spPr bwMode="auto">
            <a:xfrm>
              <a:off x="2601227" y="2771221"/>
              <a:ext cx="1277937" cy="1068388"/>
            </a:xfrm>
            <a:custGeom>
              <a:avLst/>
              <a:gdLst>
                <a:gd name="T0" fmla="*/ 217 w 341"/>
                <a:gd name="T1" fmla="*/ 285 h 285"/>
                <a:gd name="T2" fmla="*/ 285 w 341"/>
                <a:gd name="T3" fmla="*/ 285 h 285"/>
                <a:gd name="T4" fmla="*/ 285 w 341"/>
                <a:gd name="T5" fmla="*/ 199 h 285"/>
                <a:gd name="T6" fmla="*/ 341 w 341"/>
                <a:gd name="T7" fmla="*/ 143 h 285"/>
                <a:gd name="T8" fmla="*/ 285 w 341"/>
                <a:gd name="T9" fmla="*/ 86 h 285"/>
                <a:gd name="T10" fmla="*/ 285 w 341"/>
                <a:gd name="T11" fmla="*/ 0 h 285"/>
                <a:gd name="T12" fmla="*/ 0 w 341"/>
                <a:gd name="T13" fmla="*/ 0 h 285"/>
                <a:gd name="T14" fmla="*/ 0 w 341"/>
                <a:gd name="T15" fmla="*/ 285 h 285"/>
                <a:gd name="T16" fmla="*/ 68 w 341"/>
                <a:gd name="T17" fmla="*/ 285 h 285"/>
                <a:gd name="T18" fmla="*/ 142 w 341"/>
                <a:gd name="T19" fmla="*/ 233 h 285"/>
                <a:gd name="T20" fmla="*/ 217 w 341"/>
                <a:gd name="T21" fmla="*/ 285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1" h="285">
                  <a:moveTo>
                    <a:pt x="217" y="285"/>
                  </a:moveTo>
                  <a:cubicBezTo>
                    <a:pt x="285" y="285"/>
                    <a:pt x="285" y="285"/>
                    <a:pt x="285" y="285"/>
                  </a:cubicBezTo>
                  <a:cubicBezTo>
                    <a:pt x="285" y="199"/>
                    <a:pt x="285" y="199"/>
                    <a:pt x="285" y="199"/>
                  </a:cubicBezTo>
                  <a:cubicBezTo>
                    <a:pt x="316" y="199"/>
                    <a:pt x="341" y="174"/>
                    <a:pt x="341" y="143"/>
                  </a:cubicBezTo>
                  <a:cubicBezTo>
                    <a:pt x="341" y="111"/>
                    <a:pt x="316" y="86"/>
                    <a:pt x="285" y="86"/>
                  </a:cubicBezTo>
                  <a:cubicBezTo>
                    <a:pt x="285" y="0"/>
                    <a:pt x="285" y="0"/>
                    <a:pt x="285" y="0"/>
                  </a:cubicBezTo>
                  <a:cubicBezTo>
                    <a:pt x="0" y="0"/>
                    <a:pt x="0" y="0"/>
                    <a:pt x="0" y="0"/>
                  </a:cubicBezTo>
                  <a:cubicBezTo>
                    <a:pt x="0" y="285"/>
                    <a:pt x="0" y="285"/>
                    <a:pt x="0" y="285"/>
                  </a:cubicBezTo>
                  <a:cubicBezTo>
                    <a:pt x="68" y="285"/>
                    <a:pt x="68" y="285"/>
                    <a:pt x="68" y="285"/>
                  </a:cubicBezTo>
                  <a:cubicBezTo>
                    <a:pt x="79" y="255"/>
                    <a:pt x="108" y="233"/>
                    <a:pt x="142" y="233"/>
                  </a:cubicBezTo>
                  <a:cubicBezTo>
                    <a:pt x="177" y="233"/>
                    <a:pt x="206" y="255"/>
                    <a:pt x="217" y="285"/>
                  </a:cubicBezTo>
                  <a:close/>
                </a:path>
              </a:pathLst>
            </a:custGeom>
            <a:solidFill>
              <a:schemeClr val="accent1"/>
            </a:solidFill>
            <a:ln>
              <a:noFill/>
            </a:ln>
          </p:spPr>
          <p:txBody>
            <a:bodyPr/>
            <a:lstStyle/>
            <a:p>
              <a:endParaRPr lang="zh-CN" altLang="en-US" dirty="0">
                <a:latin typeface="Impact" panose="020B0806030902050204" pitchFamily="34" charset="0"/>
              </a:endParaRPr>
            </a:p>
          </p:txBody>
        </p:sp>
        <p:sp>
          <p:nvSpPr>
            <p:cNvPr id="17" name="矩形 16"/>
            <p:cNvSpPr/>
            <p:nvPr/>
          </p:nvSpPr>
          <p:spPr>
            <a:xfrm>
              <a:off x="2817207" y="3025563"/>
              <a:ext cx="636425" cy="4501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a:latin typeface="Impact" panose="020B0806030902050204" pitchFamily="34" charset="0"/>
                </a:rPr>
                <a:t>01</a:t>
              </a:r>
              <a:endParaRPr lang="zh-CN" altLang="en-US" sz="2400" b="1" dirty="0">
                <a:latin typeface="Impact" panose="020B0806030902050204" pitchFamily="34" charset="0"/>
              </a:endParaRPr>
            </a:p>
          </p:txBody>
        </p:sp>
        <p:sp>
          <p:nvSpPr>
            <p:cNvPr id="18" name="矩形 17"/>
            <p:cNvSpPr/>
            <p:nvPr/>
          </p:nvSpPr>
          <p:spPr>
            <a:xfrm>
              <a:off x="4050646" y="3031135"/>
              <a:ext cx="636425" cy="4501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a:solidFill>
                    <a:schemeClr val="bg1"/>
                  </a:solidFill>
                  <a:latin typeface="Impact" panose="020B0806030902050204" pitchFamily="34" charset="0"/>
                </a:rPr>
                <a:t>02</a:t>
              </a:r>
              <a:endParaRPr lang="zh-CN" altLang="en-US" sz="2400" b="1" dirty="0">
                <a:solidFill>
                  <a:schemeClr val="bg1"/>
                </a:solidFill>
                <a:latin typeface="Impact" panose="020B0806030902050204" pitchFamily="34" charset="0"/>
              </a:endParaRPr>
            </a:p>
          </p:txBody>
        </p:sp>
        <p:sp>
          <p:nvSpPr>
            <p:cNvPr id="19" name="矩形 18"/>
            <p:cNvSpPr/>
            <p:nvPr/>
          </p:nvSpPr>
          <p:spPr>
            <a:xfrm>
              <a:off x="2817206" y="4253494"/>
              <a:ext cx="636425" cy="4501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a:solidFill>
                    <a:schemeClr val="bg1"/>
                  </a:solidFill>
                  <a:latin typeface="Impact" panose="020B0806030902050204" pitchFamily="34" charset="0"/>
                </a:rPr>
                <a:t>03</a:t>
              </a:r>
              <a:endParaRPr lang="zh-CN" altLang="en-US" sz="2400" b="1" dirty="0">
                <a:solidFill>
                  <a:schemeClr val="bg1"/>
                </a:solidFill>
                <a:latin typeface="Impact" panose="020B0806030902050204" pitchFamily="34" charset="0"/>
              </a:endParaRPr>
            </a:p>
          </p:txBody>
        </p:sp>
        <p:sp>
          <p:nvSpPr>
            <p:cNvPr id="20" name="矩形 19"/>
            <p:cNvSpPr/>
            <p:nvPr/>
          </p:nvSpPr>
          <p:spPr>
            <a:xfrm>
              <a:off x="3993626" y="4253494"/>
              <a:ext cx="636425" cy="4501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a:latin typeface="Impact" panose="020B0806030902050204" pitchFamily="34" charset="0"/>
                </a:rPr>
                <a:t>04</a:t>
              </a:r>
              <a:endParaRPr lang="zh-CN" altLang="en-US" sz="2400" b="1" dirty="0">
                <a:latin typeface="Impact" panose="020B0806030902050204" pitchFamily="34" charset="0"/>
              </a:endParaRPr>
            </a:p>
          </p:txBody>
        </p:sp>
      </p:grpSp>
      <p:sp>
        <p:nvSpPr>
          <p:cNvPr id="21" name="文本框 20"/>
          <p:cNvSpPr txBox="1"/>
          <p:nvPr/>
        </p:nvSpPr>
        <p:spPr>
          <a:xfrm>
            <a:off x="0" y="268288"/>
            <a:ext cx="1620466" cy="369332"/>
          </a:xfrm>
          <a:prstGeom prst="rect">
            <a:avLst/>
          </a:prstGeom>
          <a:solidFill>
            <a:schemeClr val="accent1"/>
          </a:solidFill>
          <a:ln>
            <a:solidFill>
              <a:schemeClr val="accent1"/>
            </a:solidFill>
          </a:ln>
        </p:spPr>
        <p:txBody>
          <a:bodyPr wrap="square" rtlCol="0">
            <a:spAutoFit/>
          </a:bodyPr>
          <a:lstStyle/>
          <a:p>
            <a:pPr algn="ctr"/>
            <a:r>
              <a:rPr kumimoji="1" lang="zh-CN" altLang="en-US" dirty="0" smtClean="0">
                <a:solidFill>
                  <a:schemeClr val="bg1"/>
                </a:solidFill>
                <a:latin typeface="Heiti SC Light" charset="-122"/>
                <a:ea typeface="Heiti SC Light" charset="-122"/>
                <a:cs typeface="Heiti SC Light" charset="-122"/>
              </a:rPr>
              <a:t>电影字幕分析</a:t>
            </a:r>
            <a:endParaRPr kumimoji="1" lang="zh-CN" altLang="en-US" dirty="0">
              <a:solidFill>
                <a:schemeClr val="bg1"/>
              </a:solidFill>
              <a:latin typeface="Heiti SC Light" charset="-122"/>
              <a:ea typeface="Heiti SC Light" charset="-122"/>
              <a:cs typeface="Heiti SC Light" charset="-122"/>
            </a:endParaRPr>
          </a:p>
        </p:txBody>
      </p:sp>
    </p:spTree>
    <p:extLst>
      <p:ext uri="{BB962C8B-B14F-4D97-AF65-F5344CB8AC3E}">
        <p14:creationId xmlns:p14="http://schemas.microsoft.com/office/powerpoint/2010/main" val="2276949986"/>
      </p:ext>
    </p:extLst>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250" fill="hold"/>
                                        <p:tgtEl>
                                          <p:spTgt spid="10"/>
                                        </p:tgtEl>
                                        <p:attrNameLst>
                                          <p:attrName>ppt_x</p:attrName>
                                        </p:attrNameLst>
                                      </p:cBhvr>
                                      <p:tavLst>
                                        <p:tav tm="0">
                                          <p:val>
                                            <p:strVal val="#ppt_x"/>
                                          </p:val>
                                        </p:tav>
                                        <p:tav tm="100000">
                                          <p:val>
                                            <p:strVal val="#ppt_x"/>
                                          </p:val>
                                        </p:tav>
                                      </p:tavLst>
                                    </p:anim>
                                    <p:anim calcmode="lin" valueType="num">
                                      <p:cBhvr additive="base">
                                        <p:cTn id="8" dur="250" fill="hold"/>
                                        <p:tgtEl>
                                          <p:spTgt spid="10"/>
                                        </p:tgtEl>
                                        <p:attrNameLst>
                                          <p:attrName>ppt_y</p:attrName>
                                        </p:attrNameLst>
                                      </p:cBhvr>
                                      <p:tavLst>
                                        <p:tav tm="0">
                                          <p:val>
                                            <p:strVal val="1+#ppt_h/2"/>
                                          </p:val>
                                        </p:tav>
                                        <p:tav tm="100000">
                                          <p:val>
                                            <p:strVal val="#ppt_y"/>
                                          </p:val>
                                        </p:tav>
                                      </p:tavLst>
                                    </p:anim>
                                  </p:childTnLst>
                                </p:cTn>
                              </p:par>
                            </p:childTnLst>
                          </p:cTn>
                        </p:par>
                        <p:par>
                          <p:cTn id="9" fill="hold">
                            <p:stCondLst>
                              <p:cond delay="250"/>
                            </p:stCondLst>
                            <p:childTnLst>
                              <p:par>
                                <p:cTn id="10" presetID="2" presetClass="entr" presetSubtype="8" fill="hold"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0-#ppt_w/2"/>
                                          </p:val>
                                        </p:tav>
                                        <p:tav tm="100000">
                                          <p:val>
                                            <p:strVal val="#ppt_x"/>
                                          </p:val>
                                        </p:tav>
                                      </p:tavLst>
                                    </p:anim>
                                    <p:anim calcmode="lin" valueType="num">
                                      <p:cBhvr additive="base">
                                        <p:cTn id="13"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文本框 13"/>
          <p:cNvSpPr txBox="1"/>
          <p:nvPr/>
        </p:nvSpPr>
        <p:spPr>
          <a:xfrm>
            <a:off x="0" y="268288"/>
            <a:ext cx="1620466" cy="369332"/>
          </a:xfrm>
          <a:prstGeom prst="rect">
            <a:avLst/>
          </a:prstGeom>
          <a:solidFill>
            <a:schemeClr val="accent1"/>
          </a:solidFill>
          <a:ln>
            <a:solidFill>
              <a:schemeClr val="accent1"/>
            </a:solidFill>
          </a:ln>
        </p:spPr>
        <p:txBody>
          <a:bodyPr wrap="square" rtlCol="0">
            <a:spAutoFit/>
          </a:bodyPr>
          <a:lstStyle/>
          <a:p>
            <a:pPr algn="ctr"/>
            <a:r>
              <a:rPr kumimoji="1" lang="zh-CN" altLang="en-US" dirty="0" smtClean="0">
                <a:solidFill>
                  <a:schemeClr val="bg1"/>
                </a:solidFill>
                <a:latin typeface="Heiti SC Light" charset="-122"/>
                <a:ea typeface="Heiti SC Light" charset="-122"/>
                <a:cs typeface="Heiti SC Light" charset="-122"/>
              </a:rPr>
              <a:t>电影字幕反思</a:t>
            </a:r>
            <a:endParaRPr kumimoji="1" lang="zh-CN" altLang="en-US" dirty="0">
              <a:solidFill>
                <a:schemeClr val="bg1"/>
              </a:solidFill>
              <a:latin typeface="Heiti SC Light" charset="-122"/>
              <a:ea typeface="Heiti SC Light" charset="-122"/>
              <a:cs typeface="Heiti SC Light" charset="-122"/>
            </a:endParaRPr>
          </a:p>
        </p:txBody>
      </p:sp>
      <p:sp>
        <p:nvSpPr>
          <p:cNvPr id="5" name="文本框 4"/>
          <p:cNvSpPr txBox="1"/>
          <p:nvPr/>
        </p:nvSpPr>
        <p:spPr>
          <a:xfrm>
            <a:off x="1404442" y="1297880"/>
            <a:ext cx="6336704" cy="2092881"/>
          </a:xfrm>
          <a:prstGeom prst="rect">
            <a:avLst/>
          </a:prstGeom>
          <a:noFill/>
        </p:spPr>
        <p:txBody>
          <a:bodyPr wrap="square" rtlCol="0">
            <a:spAutoFit/>
          </a:bodyPr>
          <a:lstStyle/>
          <a:p>
            <a:pPr marL="342900" indent="-342900">
              <a:buFont typeface="Arial" charset="0"/>
              <a:buChar char="•"/>
            </a:pPr>
            <a:r>
              <a:rPr lang="zh-CN" altLang="zh-CN" sz="2600" dirty="0">
                <a:latin typeface="STKaiti" charset="-122"/>
                <a:ea typeface="STKaiti" charset="-122"/>
                <a:cs typeface="STKaiti" charset="-122"/>
              </a:rPr>
              <a:t>美国已故语言学教授萨皮尔（</a:t>
            </a:r>
            <a:r>
              <a:rPr lang="en-US" altLang="zh-CN" sz="2600" dirty="0">
                <a:latin typeface="STKaiti" charset="-122"/>
                <a:ea typeface="STKaiti" charset="-122"/>
                <a:cs typeface="STKaiti" charset="-122"/>
              </a:rPr>
              <a:t>Edward </a:t>
            </a:r>
            <a:r>
              <a:rPr lang="en-US" altLang="zh-CN" sz="2600" dirty="0" err="1">
                <a:latin typeface="STKaiti" charset="-122"/>
                <a:ea typeface="STKaiti" charset="-122"/>
                <a:cs typeface="STKaiti" charset="-122"/>
              </a:rPr>
              <a:t>Spair</a:t>
            </a:r>
            <a:r>
              <a:rPr lang="zh-CN" altLang="zh-CN" sz="2600" dirty="0">
                <a:latin typeface="STKaiti" charset="-122"/>
                <a:ea typeface="STKaiti" charset="-122"/>
                <a:cs typeface="STKaiti" charset="-122"/>
              </a:rPr>
              <a:t>）曾说过：</a:t>
            </a:r>
            <a:r>
              <a:rPr lang="en-US" altLang="zh-CN" sz="2600" dirty="0">
                <a:latin typeface="STKaiti" charset="-122"/>
                <a:ea typeface="STKaiti" charset="-122"/>
                <a:cs typeface="STKaiti" charset="-122"/>
              </a:rPr>
              <a:t>“</a:t>
            </a:r>
            <a:r>
              <a:rPr lang="zh-CN" altLang="zh-CN" sz="2600" dirty="0">
                <a:latin typeface="STKaiti" charset="-122"/>
                <a:ea typeface="STKaiti" charset="-122"/>
                <a:cs typeface="STKaiti" charset="-122"/>
              </a:rPr>
              <a:t>语言的背后是有东西的，而且语言不能离开</a:t>
            </a:r>
            <a:r>
              <a:rPr lang="zh-CN" altLang="zh-CN" sz="2600" b="1" dirty="0">
                <a:latin typeface="STKaiti" charset="-122"/>
                <a:ea typeface="STKaiti" charset="-122"/>
                <a:cs typeface="STKaiti" charset="-122"/>
              </a:rPr>
              <a:t>文化</a:t>
            </a:r>
            <a:r>
              <a:rPr lang="zh-CN" altLang="zh-CN" sz="2600" dirty="0">
                <a:latin typeface="STKaiti" charset="-122"/>
                <a:ea typeface="STKaiti" charset="-122"/>
                <a:cs typeface="STKaiti" charset="-122"/>
              </a:rPr>
              <a:t>而存在，所谓文化就是社会遗传下来的习惯和信仰的总和，由它可以决定我们的生活组织。</a:t>
            </a:r>
            <a:r>
              <a:rPr lang="en-US" altLang="zh-CN" sz="2600" dirty="0">
                <a:latin typeface="STKaiti" charset="-122"/>
                <a:ea typeface="STKaiti" charset="-122"/>
                <a:cs typeface="STKaiti" charset="-122"/>
              </a:rPr>
              <a:t>”</a:t>
            </a:r>
            <a:r>
              <a:rPr lang="zh-CN" altLang="zh-CN" sz="2600" dirty="0">
                <a:latin typeface="STKaiti" charset="-122"/>
                <a:ea typeface="STKaiti" charset="-122"/>
                <a:cs typeface="STKaiti" charset="-122"/>
              </a:rPr>
              <a:t> </a:t>
            </a:r>
            <a:endParaRPr lang="zh-CN" altLang="en-US" sz="2600" dirty="0">
              <a:latin typeface="STKaiti" charset="-122"/>
              <a:ea typeface="STKaiti" charset="-122"/>
              <a:cs typeface="STKaiti" charset="-122"/>
            </a:endParaRPr>
          </a:p>
        </p:txBody>
      </p:sp>
    </p:spTree>
    <p:extLst>
      <p:ext uri="{BB962C8B-B14F-4D97-AF65-F5344CB8AC3E}">
        <p14:creationId xmlns:p14="http://schemas.microsoft.com/office/powerpoint/2010/main" val="2054627108"/>
      </p:ext>
    </p:extLst>
  </p:cSld>
  <p:clrMapOvr>
    <a:masterClrMapping/>
  </p:clrMapOvr>
  <p:transition spd="med">
    <p:rand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文本框 13"/>
          <p:cNvSpPr txBox="1"/>
          <p:nvPr/>
        </p:nvSpPr>
        <p:spPr>
          <a:xfrm>
            <a:off x="0" y="268288"/>
            <a:ext cx="1620466" cy="369332"/>
          </a:xfrm>
          <a:prstGeom prst="rect">
            <a:avLst/>
          </a:prstGeom>
          <a:solidFill>
            <a:schemeClr val="accent1"/>
          </a:solidFill>
          <a:ln>
            <a:solidFill>
              <a:schemeClr val="accent1"/>
            </a:solidFill>
          </a:ln>
        </p:spPr>
        <p:txBody>
          <a:bodyPr wrap="square" rtlCol="0">
            <a:spAutoFit/>
          </a:bodyPr>
          <a:lstStyle/>
          <a:p>
            <a:pPr algn="ctr"/>
            <a:r>
              <a:rPr kumimoji="1" lang="zh-CN" altLang="en-US" dirty="0" smtClean="0">
                <a:solidFill>
                  <a:schemeClr val="bg1"/>
                </a:solidFill>
                <a:latin typeface="Heiti SC Light" charset="-122"/>
                <a:ea typeface="Heiti SC Light" charset="-122"/>
                <a:cs typeface="Heiti SC Light" charset="-122"/>
              </a:rPr>
              <a:t>电影字幕反思</a:t>
            </a:r>
            <a:endParaRPr kumimoji="1" lang="zh-CN" altLang="en-US" dirty="0">
              <a:solidFill>
                <a:schemeClr val="bg1"/>
              </a:solidFill>
              <a:latin typeface="Heiti SC Light" charset="-122"/>
              <a:ea typeface="Heiti SC Light" charset="-122"/>
              <a:cs typeface="Heiti SC Light" charset="-122"/>
            </a:endParaRPr>
          </a:p>
        </p:txBody>
      </p:sp>
      <p:sp>
        <p:nvSpPr>
          <p:cNvPr id="5" name="文本框 4"/>
          <p:cNvSpPr txBox="1"/>
          <p:nvPr/>
        </p:nvSpPr>
        <p:spPr>
          <a:xfrm>
            <a:off x="1188418" y="1132384"/>
            <a:ext cx="6552728" cy="3200876"/>
          </a:xfrm>
          <a:prstGeom prst="rect">
            <a:avLst/>
          </a:prstGeom>
          <a:noFill/>
        </p:spPr>
        <p:txBody>
          <a:bodyPr wrap="square" rtlCol="0">
            <a:spAutoFit/>
          </a:bodyPr>
          <a:lstStyle/>
          <a:p>
            <a:pPr marL="342900" indent="-342900">
              <a:buFont typeface="Arial" charset="0"/>
              <a:buChar char="•"/>
            </a:pPr>
            <a:r>
              <a:rPr lang="en-US" altLang="zh-CN" sz="2600" dirty="0">
                <a:latin typeface="STKaiti" charset="-122"/>
                <a:ea typeface="STKaiti" charset="-122"/>
                <a:cs typeface="STKaiti" charset="-122"/>
              </a:rPr>
              <a:t>“</a:t>
            </a:r>
            <a:r>
              <a:rPr lang="zh-CN" altLang="zh-CN" sz="2600" dirty="0">
                <a:latin typeface="STKaiti" charset="-122"/>
                <a:ea typeface="STKaiti" charset="-122"/>
                <a:cs typeface="STKaiti" charset="-122"/>
              </a:rPr>
              <a:t>电影语言不同于书面文字可以用眼睛阅读——观众是通过耳朵聆听对白、眼睛欣赏画面，同时结合音乐和各种音响效果来感受人物剧情发展，产生情感共鸣。此外电影对白稍纵即逝，电影观众面极广，涉及不同文化程度之男女老少，因此必须通俗易懂、雅俗共赏，易于被大众接受。</a:t>
            </a:r>
            <a:r>
              <a:rPr lang="en-US" altLang="zh-CN" sz="2600" dirty="0">
                <a:latin typeface="STKaiti" charset="-122"/>
                <a:ea typeface="STKaiti" charset="-122"/>
                <a:cs typeface="STKaiti" charset="-122"/>
              </a:rPr>
              <a:t>”</a:t>
            </a:r>
            <a:r>
              <a:rPr lang="zh-CN" altLang="zh-CN" sz="2600" dirty="0">
                <a:latin typeface="STKaiti" charset="-122"/>
                <a:ea typeface="STKaiti" charset="-122"/>
                <a:cs typeface="STKaiti" charset="-122"/>
              </a:rPr>
              <a:t> </a:t>
            </a:r>
            <a:endParaRPr lang="zh-CN" altLang="en-US" sz="2600" dirty="0" smtClean="0">
              <a:latin typeface="STKaiti" charset="-122"/>
              <a:ea typeface="STKaiti" charset="-122"/>
              <a:cs typeface="STKaiti" charset="-122"/>
            </a:endParaRPr>
          </a:p>
          <a:p>
            <a:pPr marL="342900" indent="-342900" algn="r">
              <a:buFont typeface="Arial" charset="0"/>
              <a:buChar char="•"/>
            </a:pPr>
            <a:r>
              <a:rPr lang="zh-CN" altLang="en-US" sz="2000" dirty="0" smtClean="0">
                <a:latin typeface="STKaiti" charset="-122"/>
                <a:ea typeface="STKaiti" charset="-122"/>
                <a:cs typeface="STKaiti" charset="-122"/>
              </a:rPr>
              <a:t>杜阿晴</a:t>
            </a:r>
            <a:r>
              <a:rPr lang="zh-CN" altLang="zh-CN" sz="2000" dirty="0" smtClean="0">
                <a:latin typeface="STKaiti" charset="-122"/>
                <a:ea typeface="STKaiti" charset="-122"/>
                <a:cs typeface="STKaiti" charset="-122"/>
              </a:rPr>
              <a:t>《</a:t>
            </a:r>
            <a:r>
              <a:rPr lang="zh-CN" altLang="zh-CN" sz="2000" dirty="0">
                <a:latin typeface="STKaiti" charset="-122"/>
                <a:ea typeface="STKaiti" charset="-122"/>
                <a:cs typeface="STKaiti" charset="-122"/>
              </a:rPr>
              <a:t>目的论视角下电影字幕中文化负载词的翻译》</a:t>
            </a:r>
            <a:endParaRPr lang="zh-CN" altLang="en-US" sz="2000" dirty="0">
              <a:latin typeface="STKaiti" charset="-122"/>
              <a:ea typeface="STKaiti" charset="-122"/>
              <a:cs typeface="STKaiti" charset="-122"/>
            </a:endParaRPr>
          </a:p>
        </p:txBody>
      </p:sp>
    </p:spTree>
    <p:extLst>
      <p:ext uri="{BB962C8B-B14F-4D97-AF65-F5344CB8AC3E}">
        <p14:creationId xmlns:p14="http://schemas.microsoft.com/office/powerpoint/2010/main" val="730751488"/>
      </p:ext>
    </p:extLst>
  </p:cSld>
  <p:clrMapOvr>
    <a:masterClrMapping/>
  </p:clrMapOvr>
  <p:transition spd="med">
    <p:rand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istrator\Desktop\未标题-1.jpg"/>
          <p:cNvPicPr>
            <a:picLocks noChangeAspect="1" noChangeArrowheads="1"/>
          </p:cNvPicPr>
          <p:nvPr/>
        </p:nvPicPr>
        <p:blipFill>
          <a:blip r:embed="rId3" cstate="print"/>
          <a:srcRect/>
          <a:stretch>
            <a:fillRect/>
          </a:stretch>
        </p:blipFill>
        <p:spPr bwMode="auto">
          <a:xfrm>
            <a:off x="0" y="-3174"/>
            <a:ext cx="9144000" cy="5148262"/>
          </a:xfrm>
          <a:prstGeom prst="rect">
            <a:avLst/>
          </a:prstGeom>
          <a:noFill/>
        </p:spPr>
      </p:pic>
      <p:sp>
        <p:nvSpPr>
          <p:cNvPr id="15" name="矩形 259"/>
          <p:cNvSpPr>
            <a:spLocks noChangeArrowheads="1"/>
          </p:cNvSpPr>
          <p:nvPr/>
        </p:nvSpPr>
        <p:spPr bwMode="auto">
          <a:xfrm>
            <a:off x="3148121" y="1204392"/>
            <a:ext cx="2913039" cy="110799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en-US" altLang="zh-CN" sz="7200" cap="all" dirty="0" smtClean="0">
                <a:solidFill>
                  <a:schemeClr val="accent1"/>
                </a:solidFill>
                <a:latin typeface="Broadway" pitchFamily="82" charset="0"/>
                <a:cs typeface="Andalus" pitchFamily="18" charset="-78"/>
              </a:rPr>
              <a:t>2017</a:t>
            </a:r>
            <a:endParaRPr lang="zh-CN" altLang="en-US" sz="7200" cap="all" dirty="0">
              <a:solidFill>
                <a:schemeClr val="accent1"/>
              </a:solidFill>
              <a:latin typeface="Broadway" pitchFamily="82" charset="0"/>
              <a:cs typeface="Andalus" pitchFamily="18" charset="-78"/>
            </a:endParaRPr>
          </a:p>
        </p:txBody>
      </p:sp>
      <p:sp>
        <p:nvSpPr>
          <p:cNvPr id="16" name="矩形 259"/>
          <p:cNvSpPr>
            <a:spLocks noChangeArrowheads="1"/>
          </p:cNvSpPr>
          <p:nvPr/>
        </p:nvSpPr>
        <p:spPr bwMode="auto">
          <a:xfrm>
            <a:off x="1692474" y="2212504"/>
            <a:ext cx="5840963"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4000" b="1" dirty="0" smtClean="0">
                <a:solidFill>
                  <a:schemeClr val="tx1">
                    <a:lumMod val="65000"/>
                    <a:lumOff val="35000"/>
                  </a:schemeClr>
                </a:solidFill>
                <a:cs typeface="Arial" panose="020B0604020202020204" pitchFamily="34" charset="0"/>
              </a:rPr>
              <a:t>谢谢观看 </a:t>
            </a:r>
            <a:r>
              <a:rPr lang="en-US" altLang="zh-CN" dirty="0" smtClean="0">
                <a:solidFill>
                  <a:schemeClr val="tx1">
                    <a:lumMod val="65000"/>
                    <a:lumOff val="35000"/>
                  </a:schemeClr>
                </a:solidFill>
                <a:cs typeface="Arial" panose="020B0604020202020204" pitchFamily="34" charset="0"/>
              </a:rPr>
              <a:t>POWERPOINT</a:t>
            </a:r>
            <a:endParaRPr lang="zh-CN" altLang="en-US" dirty="0">
              <a:solidFill>
                <a:schemeClr val="tx1">
                  <a:lumMod val="65000"/>
                  <a:lumOff val="35000"/>
                </a:schemeClr>
              </a:solidFill>
              <a:cs typeface="Arial" panose="020B0604020202020204" pitchFamily="34" charset="0"/>
            </a:endParaRPr>
          </a:p>
        </p:txBody>
      </p:sp>
      <p:sp>
        <p:nvSpPr>
          <p:cNvPr id="17" name="矩形 259"/>
          <p:cNvSpPr>
            <a:spLocks noChangeArrowheads="1"/>
          </p:cNvSpPr>
          <p:nvPr/>
        </p:nvSpPr>
        <p:spPr bwMode="auto">
          <a:xfrm>
            <a:off x="2991381" y="3295239"/>
            <a:ext cx="3226519" cy="16927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t" anchorCtr="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spcBef>
                <a:spcPts val="0"/>
              </a:spcBef>
              <a:buNone/>
            </a:pPr>
            <a:r>
              <a:rPr lang="zh-CN" altLang="en-US" sz="1100" dirty="0">
                <a:solidFill>
                  <a:schemeClr val="tx1">
                    <a:lumMod val="65000"/>
                    <a:lumOff val="35000"/>
                  </a:schemeClr>
                </a:solidFill>
                <a:latin typeface="Arial" panose="020B0604020202020204" pitchFamily="34" charset="0"/>
                <a:cs typeface="Arial" panose="020B0604020202020204" pitchFamily="34" charset="0"/>
                <a:sym typeface="Arial" panose="020B0604020202020204" pitchFamily="34" charset="0"/>
              </a:rPr>
              <a:t>汇报人</a:t>
            </a:r>
            <a:r>
              <a:rPr lang="zh-CN" altLang="en-US" sz="1100" dirty="0" smtClean="0">
                <a:solidFill>
                  <a:schemeClr val="tx1">
                    <a:lumMod val="65000"/>
                    <a:lumOff val="35000"/>
                  </a:schemeClr>
                </a:solidFill>
                <a:latin typeface="Arial" panose="020B0604020202020204" pitchFamily="34" charset="0"/>
                <a:cs typeface="Arial" panose="020B0604020202020204" pitchFamily="34" charset="0"/>
                <a:sym typeface="Arial" panose="020B0604020202020204" pitchFamily="34" charset="0"/>
              </a:rPr>
              <a:t>：</a:t>
            </a:r>
            <a:r>
              <a:rPr lang="zh-CN" altLang="en-US" sz="1100" dirty="0">
                <a:solidFill>
                  <a:schemeClr val="tx1">
                    <a:lumMod val="65000"/>
                    <a:lumOff val="35000"/>
                  </a:schemeClr>
                </a:solidFill>
                <a:latin typeface="Arial" panose="020B0604020202020204" pitchFamily="34" charset="0"/>
                <a:cs typeface="Arial" panose="020B0604020202020204" pitchFamily="34" charset="0"/>
                <a:sym typeface="Arial" panose="020B0604020202020204" pitchFamily="34" charset="0"/>
              </a:rPr>
              <a:t>优</a:t>
            </a:r>
            <a:r>
              <a:rPr lang="zh-CN" altLang="en-US" sz="1100" dirty="0" smtClean="0">
                <a:solidFill>
                  <a:schemeClr val="tx1">
                    <a:lumMod val="65000"/>
                    <a:lumOff val="35000"/>
                  </a:schemeClr>
                </a:solidFill>
                <a:latin typeface="Arial" panose="020B0604020202020204" pitchFamily="34" charset="0"/>
                <a:cs typeface="Arial" panose="020B0604020202020204" pitchFamily="34" charset="0"/>
                <a:sym typeface="Arial" panose="020B0604020202020204" pitchFamily="34" charset="0"/>
              </a:rPr>
              <a:t>品</a:t>
            </a:r>
            <a:r>
              <a:rPr lang="en-US" altLang="zh-CN" sz="1100" dirty="0" smtClean="0">
                <a:solidFill>
                  <a:schemeClr val="tx1">
                    <a:lumMod val="65000"/>
                    <a:lumOff val="35000"/>
                  </a:schemeClr>
                </a:solidFill>
                <a:latin typeface="Arial" panose="020B0604020202020204" pitchFamily="34" charset="0"/>
                <a:cs typeface="Arial" panose="020B0604020202020204" pitchFamily="34" charset="0"/>
                <a:sym typeface="Arial" panose="020B0604020202020204" pitchFamily="34" charset="0"/>
              </a:rPr>
              <a:t>PPT</a:t>
            </a:r>
            <a:endParaRPr lang="en-US" altLang="zh-CN" sz="1100" dirty="0">
              <a:solidFill>
                <a:schemeClr val="tx1">
                  <a:lumMod val="65000"/>
                  <a:lumOff val="35000"/>
                </a:schemeClr>
              </a:solidFill>
              <a:latin typeface="Arial" panose="020B0604020202020204" pitchFamily="34" charset="0"/>
              <a:cs typeface="Arial" panose="020B0604020202020204" pitchFamily="34" charset="0"/>
              <a:sym typeface="Arial" panose="020B0604020202020204" pitchFamily="34" charset="0"/>
            </a:endParaRPr>
          </a:p>
        </p:txBody>
      </p:sp>
      <p:sp>
        <p:nvSpPr>
          <p:cNvPr id="18" name="矩形 259"/>
          <p:cNvSpPr>
            <a:spLocks noChangeArrowheads="1"/>
          </p:cNvSpPr>
          <p:nvPr/>
        </p:nvSpPr>
        <p:spPr bwMode="auto">
          <a:xfrm>
            <a:off x="2404238" y="2888742"/>
            <a:ext cx="4536505" cy="2298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en-US" altLang="zh-CN" sz="500" dirty="0">
                <a:solidFill>
                  <a:schemeClr val="tx1">
                    <a:lumMod val="65000"/>
                    <a:lumOff val="35000"/>
                  </a:schemeClr>
                </a:solidFill>
                <a:cs typeface="Arial" panose="020B0604020202020204" pitchFamily="34" charset="0"/>
              </a:rPr>
              <a:t>Please replace text, click add relevant headline, modify the text content, also can copy your content to this directly. Please replace text, click add relevant headline, modify the text content, also can copy your content to this directly. Please replace text, click add relevant headline, modify the text content, also can copy your content to this directly.</a:t>
            </a:r>
            <a:endParaRPr lang="zh-CN" altLang="en-US" sz="500" dirty="0">
              <a:solidFill>
                <a:schemeClr val="tx1">
                  <a:lumMod val="65000"/>
                  <a:lumOff val="35000"/>
                </a:schemeClr>
              </a:solidFill>
              <a:cs typeface="Arial" panose="020B0604020202020204" pitchFamily="34" charset="0"/>
            </a:endParaRPr>
          </a:p>
        </p:txBody>
      </p:sp>
    </p:spTree>
    <p:extLst>
      <p:ext uri="{BB962C8B-B14F-4D97-AF65-F5344CB8AC3E}">
        <p14:creationId xmlns:p14="http://schemas.microsoft.com/office/powerpoint/2010/main" val="2485609393"/>
      </p:ext>
    </p:extLst>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1000" fill="hold"/>
                                        <p:tgtEl>
                                          <p:spTgt spid="1026"/>
                                        </p:tgtEl>
                                        <p:attrNameLst>
                                          <p:attrName>ppt_w</p:attrName>
                                        </p:attrNameLst>
                                      </p:cBhvr>
                                      <p:tavLst>
                                        <p:tav tm="0">
                                          <p:val>
                                            <p:strVal val="#ppt_w+.3"/>
                                          </p:val>
                                        </p:tav>
                                        <p:tav tm="100000">
                                          <p:val>
                                            <p:strVal val="#ppt_w"/>
                                          </p:val>
                                        </p:tav>
                                      </p:tavLst>
                                    </p:anim>
                                    <p:anim calcmode="lin" valueType="num">
                                      <p:cBhvr>
                                        <p:cTn id="8" dur="1000" fill="hold"/>
                                        <p:tgtEl>
                                          <p:spTgt spid="1026"/>
                                        </p:tgtEl>
                                        <p:attrNameLst>
                                          <p:attrName>ppt_h</p:attrName>
                                        </p:attrNameLst>
                                      </p:cBhvr>
                                      <p:tavLst>
                                        <p:tav tm="0">
                                          <p:val>
                                            <p:strVal val="#ppt_h"/>
                                          </p:val>
                                        </p:tav>
                                        <p:tav tm="100000">
                                          <p:val>
                                            <p:strVal val="#ppt_h"/>
                                          </p:val>
                                        </p:tav>
                                      </p:tavLst>
                                    </p:anim>
                                    <p:animEffect transition="in" filter="fade">
                                      <p:cBhvr>
                                        <p:cTn id="9" dur="1000"/>
                                        <p:tgtEl>
                                          <p:spTgt spid="1026"/>
                                        </p:tgtEl>
                                      </p:cBhvr>
                                    </p:animEffect>
                                  </p:childTnLst>
                                </p:cTn>
                              </p:par>
                            </p:childTnLst>
                          </p:cTn>
                        </p:par>
                        <p:par>
                          <p:cTn id="10" fill="hold">
                            <p:stCondLst>
                              <p:cond delay="1000"/>
                            </p:stCondLst>
                            <p:childTnLst>
                              <p:par>
                                <p:cTn id="11" presetID="41" presetClass="entr" presetSubtype="0" fill="hold" grpId="0" nodeType="afterEffect">
                                  <p:stCondLst>
                                    <p:cond delay="0"/>
                                  </p:stCondLst>
                                  <p:iterate type="lt">
                                    <p:tmPct val="10000"/>
                                  </p:iterate>
                                  <p:childTnLst>
                                    <p:set>
                                      <p:cBhvr>
                                        <p:cTn id="12" dur="1" fill="hold">
                                          <p:stCondLst>
                                            <p:cond delay="0"/>
                                          </p:stCondLst>
                                        </p:cTn>
                                        <p:tgtEl>
                                          <p:spTgt spid="15"/>
                                        </p:tgtEl>
                                        <p:attrNameLst>
                                          <p:attrName>style.visibility</p:attrName>
                                        </p:attrNameLst>
                                      </p:cBhvr>
                                      <p:to>
                                        <p:strVal val="visible"/>
                                      </p:to>
                                    </p:set>
                                    <p:anim calcmode="lin" valueType="num">
                                      <p:cBhvr>
                                        <p:cTn id="13" dur="500" fill="hold"/>
                                        <p:tgtEl>
                                          <p:spTgt spid="15"/>
                                        </p:tgtEl>
                                        <p:attrNameLst>
                                          <p:attrName>ppt_x</p:attrName>
                                        </p:attrNameLst>
                                      </p:cBhvr>
                                      <p:tavLst>
                                        <p:tav tm="0">
                                          <p:val>
                                            <p:strVal val="#ppt_x"/>
                                          </p:val>
                                        </p:tav>
                                        <p:tav tm="50000">
                                          <p:val>
                                            <p:strVal val="#ppt_x+.1"/>
                                          </p:val>
                                        </p:tav>
                                        <p:tav tm="100000">
                                          <p:val>
                                            <p:strVal val="#ppt_x"/>
                                          </p:val>
                                        </p:tav>
                                      </p:tavLst>
                                    </p:anim>
                                    <p:anim calcmode="lin" valueType="num">
                                      <p:cBhvr>
                                        <p:cTn id="14" dur="500" fill="hold"/>
                                        <p:tgtEl>
                                          <p:spTgt spid="15"/>
                                        </p:tgtEl>
                                        <p:attrNameLst>
                                          <p:attrName>ppt_y</p:attrName>
                                        </p:attrNameLst>
                                      </p:cBhvr>
                                      <p:tavLst>
                                        <p:tav tm="0">
                                          <p:val>
                                            <p:strVal val="#ppt_y"/>
                                          </p:val>
                                        </p:tav>
                                        <p:tav tm="100000">
                                          <p:val>
                                            <p:strVal val="#ppt_y"/>
                                          </p:val>
                                        </p:tav>
                                      </p:tavLst>
                                    </p:anim>
                                    <p:anim calcmode="lin" valueType="num">
                                      <p:cBhvr>
                                        <p:cTn id="15" dur="500" fill="hold"/>
                                        <p:tgtEl>
                                          <p:spTgt spid="15"/>
                                        </p:tgtEl>
                                        <p:attrNameLst>
                                          <p:attrName>ppt_h</p:attrName>
                                        </p:attrNameLst>
                                      </p:cBhvr>
                                      <p:tavLst>
                                        <p:tav tm="0">
                                          <p:val>
                                            <p:strVal val="#ppt_h/10"/>
                                          </p:val>
                                        </p:tav>
                                        <p:tav tm="50000">
                                          <p:val>
                                            <p:strVal val="#ppt_h+.01"/>
                                          </p:val>
                                        </p:tav>
                                        <p:tav tm="100000">
                                          <p:val>
                                            <p:strVal val="#ppt_h"/>
                                          </p:val>
                                        </p:tav>
                                      </p:tavLst>
                                    </p:anim>
                                    <p:anim calcmode="lin" valueType="num">
                                      <p:cBhvr>
                                        <p:cTn id="16" dur="500" fill="hold"/>
                                        <p:tgtEl>
                                          <p:spTgt spid="15"/>
                                        </p:tgtEl>
                                        <p:attrNameLst>
                                          <p:attrName>ppt_w</p:attrName>
                                        </p:attrNameLst>
                                      </p:cBhvr>
                                      <p:tavLst>
                                        <p:tav tm="0">
                                          <p:val>
                                            <p:strVal val="#ppt_w/10"/>
                                          </p:val>
                                        </p:tav>
                                        <p:tav tm="50000">
                                          <p:val>
                                            <p:strVal val="#ppt_w+.01"/>
                                          </p:val>
                                        </p:tav>
                                        <p:tav tm="100000">
                                          <p:val>
                                            <p:strVal val="#ppt_w"/>
                                          </p:val>
                                        </p:tav>
                                      </p:tavLst>
                                    </p:anim>
                                    <p:animEffect transition="in" filter="fade">
                                      <p:cBhvr>
                                        <p:cTn id="17" dur="500" tmFilter="0,0; .5, 1; 1, 1"/>
                                        <p:tgtEl>
                                          <p:spTgt spid="15"/>
                                        </p:tgtEl>
                                      </p:cBhvr>
                                    </p:animEffect>
                                  </p:childTnLst>
                                </p:cTn>
                              </p:par>
                            </p:childTnLst>
                          </p:cTn>
                        </p:par>
                        <p:par>
                          <p:cTn id="18" fill="hold">
                            <p:stCondLst>
                              <p:cond delay="1650"/>
                            </p:stCondLst>
                            <p:childTnLst>
                              <p:par>
                                <p:cTn id="19" presetID="26" presetClass="emph" presetSubtype="0" fill="hold" grpId="1" nodeType="afterEffect">
                                  <p:stCondLst>
                                    <p:cond delay="0"/>
                                  </p:stCondLst>
                                  <p:iterate type="lt">
                                    <p:tmPct val="0"/>
                                  </p:iterate>
                                  <p:childTnLst>
                                    <p:animEffect transition="out" filter="fade">
                                      <p:cBhvr>
                                        <p:cTn id="20" dur="500" tmFilter="0, 0; .2, .5; .8, .5; 1, 0"/>
                                        <p:tgtEl>
                                          <p:spTgt spid="15"/>
                                        </p:tgtEl>
                                      </p:cBhvr>
                                    </p:animEffect>
                                    <p:animScale>
                                      <p:cBhvr>
                                        <p:cTn id="21" dur="250" autoRev="1" fill="hold"/>
                                        <p:tgtEl>
                                          <p:spTgt spid="15"/>
                                        </p:tgtEl>
                                      </p:cBhvr>
                                      <p:by x="105000" y="105000"/>
                                    </p:animScale>
                                  </p:childTnLst>
                                </p:cTn>
                              </p:par>
                            </p:childTnLst>
                          </p:cTn>
                        </p:par>
                        <p:par>
                          <p:cTn id="22" fill="hold">
                            <p:stCondLst>
                              <p:cond delay="2150"/>
                            </p:stCondLst>
                            <p:childTnLst>
                              <p:par>
                                <p:cTn id="23" presetID="41" presetClass="entr" presetSubtype="0" fill="hold" grpId="0" nodeType="afterEffect">
                                  <p:stCondLst>
                                    <p:cond delay="0"/>
                                  </p:stCondLst>
                                  <p:iterate type="lt">
                                    <p:tmPct val="10000"/>
                                  </p:iterate>
                                  <p:childTnLst>
                                    <p:set>
                                      <p:cBhvr>
                                        <p:cTn id="24" dur="1" fill="hold">
                                          <p:stCondLst>
                                            <p:cond delay="0"/>
                                          </p:stCondLst>
                                        </p:cTn>
                                        <p:tgtEl>
                                          <p:spTgt spid="16"/>
                                        </p:tgtEl>
                                        <p:attrNameLst>
                                          <p:attrName>style.visibility</p:attrName>
                                        </p:attrNameLst>
                                      </p:cBhvr>
                                      <p:to>
                                        <p:strVal val="visible"/>
                                      </p:to>
                                    </p:set>
                                    <p:anim calcmode="lin" valueType="num">
                                      <p:cBhvr>
                                        <p:cTn id="25" dur="500" fill="hold"/>
                                        <p:tgtEl>
                                          <p:spTgt spid="16"/>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16"/>
                                        </p:tgtEl>
                                        <p:attrNameLst>
                                          <p:attrName>ppt_y</p:attrName>
                                        </p:attrNameLst>
                                      </p:cBhvr>
                                      <p:tavLst>
                                        <p:tav tm="0">
                                          <p:val>
                                            <p:strVal val="#ppt_y"/>
                                          </p:val>
                                        </p:tav>
                                        <p:tav tm="100000">
                                          <p:val>
                                            <p:strVal val="#ppt_y"/>
                                          </p:val>
                                        </p:tav>
                                      </p:tavLst>
                                    </p:anim>
                                    <p:anim calcmode="lin" valueType="num">
                                      <p:cBhvr>
                                        <p:cTn id="27" dur="500" fill="hold"/>
                                        <p:tgtEl>
                                          <p:spTgt spid="16"/>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16"/>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16"/>
                                        </p:tgtEl>
                                      </p:cBhvr>
                                    </p:animEffect>
                                  </p:childTnLst>
                                </p:cTn>
                              </p:par>
                            </p:childTnLst>
                          </p:cTn>
                        </p:par>
                        <p:par>
                          <p:cTn id="30" fill="hold">
                            <p:stCondLst>
                              <p:cond delay="3300"/>
                            </p:stCondLst>
                            <p:childTnLst>
                              <p:par>
                                <p:cTn id="31" presetID="26" presetClass="emph" presetSubtype="0" fill="hold" grpId="1" nodeType="afterEffect">
                                  <p:stCondLst>
                                    <p:cond delay="0"/>
                                  </p:stCondLst>
                                  <p:iterate type="lt">
                                    <p:tmPct val="0"/>
                                  </p:iterate>
                                  <p:childTnLst>
                                    <p:animEffect transition="out" filter="fade">
                                      <p:cBhvr>
                                        <p:cTn id="32" dur="500" tmFilter="0, 0; .2, .5; .8, .5; 1, 0"/>
                                        <p:tgtEl>
                                          <p:spTgt spid="16"/>
                                        </p:tgtEl>
                                      </p:cBhvr>
                                    </p:animEffect>
                                    <p:animScale>
                                      <p:cBhvr>
                                        <p:cTn id="33" dur="250" autoRev="1" fill="hold"/>
                                        <p:tgtEl>
                                          <p:spTgt spid="16"/>
                                        </p:tgtEl>
                                      </p:cBhvr>
                                      <p:by x="105000" y="105000"/>
                                    </p:animScale>
                                  </p:childTnLst>
                                </p:cTn>
                              </p:par>
                            </p:childTnLst>
                          </p:cTn>
                        </p:par>
                        <p:par>
                          <p:cTn id="34" fill="hold">
                            <p:stCondLst>
                              <p:cond delay="3800"/>
                            </p:stCondLst>
                            <p:childTnLst>
                              <p:par>
                                <p:cTn id="35" presetID="10" presetClass="entr" presetSubtype="0" fill="hold" grpId="0" nodeType="after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fade">
                                      <p:cBhvr>
                                        <p:cTn id="37" dur="1000"/>
                                        <p:tgtEl>
                                          <p:spTgt spid="18"/>
                                        </p:tgtEl>
                                      </p:cBhvr>
                                    </p:animEffect>
                                  </p:childTnLst>
                                </p:cTn>
                              </p:par>
                            </p:childTnLst>
                          </p:cTn>
                        </p:par>
                        <p:par>
                          <p:cTn id="38" fill="hold">
                            <p:stCondLst>
                              <p:cond delay="4800"/>
                            </p:stCondLst>
                            <p:childTnLst>
                              <p:par>
                                <p:cTn id="39" presetID="53" presetClass="entr" presetSubtype="16" fill="hold" grpId="0" nodeType="afterEffect">
                                  <p:stCondLst>
                                    <p:cond delay="0"/>
                                  </p:stCondLst>
                                  <p:childTnLst>
                                    <p:set>
                                      <p:cBhvr>
                                        <p:cTn id="40" dur="1" fill="hold">
                                          <p:stCondLst>
                                            <p:cond delay="0"/>
                                          </p:stCondLst>
                                        </p:cTn>
                                        <p:tgtEl>
                                          <p:spTgt spid="17"/>
                                        </p:tgtEl>
                                        <p:attrNameLst>
                                          <p:attrName>style.visibility</p:attrName>
                                        </p:attrNameLst>
                                      </p:cBhvr>
                                      <p:to>
                                        <p:strVal val="visible"/>
                                      </p:to>
                                    </p:set>
                                    <p:anim calcmode="lin" valueType="num">
                                      <p:cBhvr>
                                        <p:cTn id="41" dur="500" fill="hold"/>
                                        <p:tgtEl>
                                          <p:spTgt spid="17"/>
                                        </p:tgtEl>
                                        <p:attrNameLst>
                                          <p:attrName>ppt_w</p:attrName>
                                        </p:attrNameLst>
                                      </p:cBhvr>
                                      <p:tavLst>
                                        <p:tav tm="0">
                                          <p:val>
                                            <p:fltVal val="0"/>
                                          </p:val>
                                        </p:tav>
                                        <p:tav tm="100000">
                                          <p:val>
                                            <p:strVal val="#ppt_w"/>
                                          </p:val>
                                        </p:tav>
                                      </p:tavLst>
                                    </p:anim>
                                    <p:anim calcmode="lin" valueType="num">
                                      <p:cBhvr>
                                        <p:cTn id="42" dur="500" fill="hold"/>
                                        <p:tgtEl>
                                          <p:spTgt spid="17"/>
                                        </p:tgtEl>
                                        <p:attrNameLst>
                                          <p:attrName>ppt_h</p:attrName>
                                        </p:attrNameLst>
                                      </p:cBhvr>
                                      <p:tavLst>
                                        <p:tav tm="0">
                                          <p:val>
                                            <p:fltVal val="0"/>
                                          </p:val>
                                        </p:tav>
                                        <p:tav tm="100000">
                                          <p:val>
                                            <p:strVal val="#ppt_h"/>
                                          </p:val>
                                        </p:tav>
                                      </p:tavLst>
                                    </p:anim>
                                    <p:animEffect transition="in" filter="fade">
                                      <p:cBhvr>
                                        <p:cTn id="43"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5" grpId="1"/>
      <p:bldP spid="16" grpId="0"/>
      <p:bldP spid="16" grpId="1"/>
      <p:bldP spid="17" grpId="0"/>
      <p:bldP spid="1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直接连接符 12"/>
          <p:cNvCxnSpPr/>
          <p:nvPr/>
        </p:nvCxnSpPr>
        <p:spPr>
          <a:xfrm>
            <a:off x="1503537" y="2574027"/>
            <a:ext cx="0" cy="496924"/>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1503537" y="3070950"/>
            <a:ext cx="1693862"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3197401" y="3070950"/>
            <a:ext cx="1693863"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6" name="文本框 5"/>
          <p:cNvSpPr txBox="1">
            <a:spLocks noChangeArrowheads="1"/>
          </p:cNvSpPr>
          <p:nvPr/>
        </p:nvSpPr>
        <p:spPr bwMode="auto">
          <a:xfrm>
            <a:off x="1187624" y="2493632"/>
            <a:ext cx="2205162" cy="350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5" rIns="91431" bIns="45715">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algn="ctr" eaLnBrk="1" hangingPunct="1">
              <a:lnSpc>
                <a:spcPct val="120000"/>
              </a:lnSpc>
            </a:pPr>
            <a:r>
              <a:rPr lang="en-US" altLang="zh-CN" sz="1400" b="1" dirty="0" smtClean="0">
                <a:solidFill>
                  <a:schemeClr val="bg1">
                    <a:lumMod val="50000"/>
                  </a:schemeClr>
                </a:solidFill>
                <a:latin typeface="微软雅黑" pitchFamily="34" charset="-122"/>
                <a:ea typeface="微软雅黑" pitchFamily="34" charset="-122"/>
              </a:rPr>
              <a:t>《</a:t>
            </a:r>
            <a:r>
              <a:rPr lang="zh-CN" altLang="en-US" sz="1400" b="1" dirty="0" smtClean="0">
                <a:solidFill>
                  <a:schemeClr val="bg1">
                    <a:lumMod val="50000"/>
                  </a:schemeClr>
                </a:solidFill>
                <a:latin typeface="微软雅黑" pitchFamily="34" charset="-122"/>
                <a:ea typeface="微软雅黑" pitchFamily="34" charset="-122"/>
              </a:rPr>
              <a:t>霸王别姬</a:t>
            </a:r>
            <a:r>
              <a:rPr lang="en-US" altLang="zh-CN" sz="1400" b="1" dirty="0" smtClean="0">
                <a:solidFill>
                  <a:schemeClr val="bg1">
                    <a:lumMod val="50000"/>
                  </a:schemeClr>
                </a:solidFill>
                <a:latin typeface="微软雅黑" pitchFamily="34" charset="-122"/>
                <a:ea typeface="微软雅黑" pitchFamily="34" charset="-122"/>
              </a:rPr>
              <a:t>》</a:t>
            </a:r>
            <a:r>
              <a:rPr lang="zh-CN" altLang="en-US" sz="1400" b="1" dirty="0" smtClean="0">
                <a:solidFill>
                  <a:schemeClr val="bg1">
                    <a:lumMod val="50000"/>
                  </a:schemeClr>
                </a:solidFill>
                <a:latin typeface="微软雅黑" pitchFamily="34" charset="-122"/>
                <a:ea typeface="微软雅黑" pitchFamily="34" charset="-122"/>
              </a:rPr>
              <a:t>简介</a:t>
            </a:r>
            <a:endParaRPr lang="en-US" altLang="zh-CN" sz="1400" b="1" dirty="0">
              <a:solidFill>
                <a:schemeClr val="bg1">
                  <a:lumMod val="50000"/>
                </a:schemeClr>
              </a:solidFill>
              <a:latin typeface="微软雅黑" pitchFamily="34" charset="-122"/>
              <a:ea typeface="微软雅黑" pitchFamily="34" charset="-122"/>
            </a:endParaRPr>
          </a:p>
        </p:txBody>
      </p:sp>
      <p:cxnSp>
        <p:nvCxnSpPr>
          <p:cNvPr id="28" name="直接连接符 27"/>
          <p:cNvCxnSpPr/>
          <p:nvPr/>
        </p:nvCxnSpPr>
        <p:spPr>
          <a:xfrm>
            <a:off x="3852714" y="2502018"/>
            <a:ext cx="0" cy="568932"/>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a:off x="4891264" y="3070950"/>
            <a:ext cx="169227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a:off x="6460101" y="2559438"/>
            <a:ext cx="0" cy="511187"/>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a:off x="6583537" y="3070950"/>
            <a:ext cx="1693862" cy="0"/>
          </a:xfrm>
          <a:prstGeom prst="line">
            <a:avLst/>
          </a:prstGeom>
          <a:ln>
            <a:solidFill>
              <a:schemeClr val="bg1">
                <a:lumMod val="65000"/>
              </a:schemeClr>
            </a:solidFill>
            <a:tailEnd type="stealth"/>
          </a:ln>
        </p:spPr>
        <p:style>
          <a:lnRef idx="1">
            <a:schemeClr val="accent1"/>
          </a:lnRef>
          <a:fillRef idx="0">
            <a:schemeClr val="accent1"/>
          </a:fillRef>
          <a:effectRef idx="0">
            <a:schemeClr val="accent1"/>
          </a:effectRef>
          <a:fontRef idx="minor">
            <a:schemeClr val="tx1"/>
          </a:fontRef>
        </p:style>
      </p:cxnSp>
      <p:sp>
        <p:nvSpPr>
          <p:cNvPr id="33" name="文本框 32"/>
          <p:cNvSpPr txBox="1">
            <a:spLocks noChangeArrowheads="1"/>
          </p:cNvSpPr>
          <p:nvPr/>
        </p:nvSpPr>
        <p:spPr bwMode="auto">
          <a:xfrm>
            <a:off x="3918431" y="2500364"/>
            <a:ext cx="2081741" cy="60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5" rIns="91431" bIns="45715">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algn="ctr" eaLnBrk="1" hangingPunct="1">
              <a:lnSpc>
                <a:spcPct val="120000"/>
              </a:lnSpc>
            </a:pPr>
            <a:r>
              <a:rPr lang="en-US" altLang="zh-CN" sz="1400" b="1" dirty="0" smtClean="0">
                <a:solidFill>
                  <a:schemeClr val="bg1">
                    <a:lumMod val="50000"/>
                  </a:schemeClr>
                </a:solidFill>
                <a:latin typeface="微软雅黑" pitchFamily="34" charset="-122"/>
                <a:ea typeface="微软雅黑" pitchFamily="34" charset="-122"/>
              </a:rPr>
              <a:t>《</a:t>
            </a:r>
            <a:r>
              <a:rPr lang="zh-CN" altLang="en-US" sz="1400" b="1" dirty="0" smtClean="0">
                <a:solidFill>
                  <a:schemeClr val="bg1">
                    <a:lumMod val="50000"/>
                  </a:schemeClr>
                </a:solidFill>
                <a:latin typeface="微软雅黑" pitchFamily="34" charset="-122"/>
                <a:ea typeface="微软雅黑" pitchFamily="34" charset="-122"/>
              </a:rPr>
              <a:t>霸王别姬</a:t>
            </a:r>
            <a:r>
              <a:rPr lang="en-US" altLang="zh-CN" sz="1400" b="1" dirty="0" smtClean="0">
                <a:solidFill>
                  <a:schemeClr val="bg1">
                    <a:lumMod val="50000"/>
                  </a:schemeClr>
                </a:solidFill>
                <a:latin typeface="微软雅黑" pitchFamily="34" charset="-122"/>
                <a:ea typeface="微软雅黑" pitchFamily="34" charset="-122"/>
              </a:rPr>
              <a:t>》</a:t>
            </a:r>
            <a:r>
              <a:rPr lang="zh-CN" altLang="en-US" sz="1400" b="1" dirty="0" smtClean="0">
                <a:solidFill>
                  <a:schemeClr val="bg1">
                    <a:lumMod val="50000"/>
                  </a:schemeClr>
                </a:solidFill>
                <a:latin typeface="微软雅黑" pitchFamily="34" charset="-122"/>
                <a:ea typeface="微软雅黑" pitchFamily="34" charset="-122"/>
              </a:rPr>
              <a:t>字幕分析及反思</a:t>
            </a:r>
            <a:endParaRPr lang="en-US" altLang="zh-CN" sz="1400" b="1" dirty="0">
              <a:solidFill>
                <a:schemeClr val="bg1">
                  <a:lumMod val="50000"/>
                </a:schemeClr>
              </a:solidFill>
              <a:latin typeface="微软雅黑" pitchFamily="34" charset="-122"/>
              <a:ea typeface="微软雅黑" pitchFamily="34" charset="-122"/>
            </a:endParaRPr>
          </a:p>
        </p:txBody>
      </p:sp>
      <p:sp>
        <p:nvSpPr>
          <p:cNvPr id="34" name="文本框 33"/>
          <p:cNvSpPr txBox="1">
            <a:spLocks noChangeArrowheads="1"/>
          </p:cNvSpPr>
          <p:nvPr/>
        </p:nvSpPr>
        <p:spPr bwMode="auto">
          <a:xfrm>
            <a:off x="6460101" y="2493633"/>
            <a:ext cx="2061661" cy="60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5" rIns="91431" bIns="45715">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algn="ctr" eaLnBrk="1" hangingPunct="1">
              <a:lnSpc>
                <a:spcPct val="120000"/>
              </a:lnSpc>
            </a:pPr>
            <a:r>
              <a:rPr lang="en-US" altLang="zh-CN" sz="1400" b="1" dirty="0" smtClean="0">
                <a:solidFill>
                  <a:schemeClr val="bg1">
                    <a:lumMod val="50000"/>
                  </a:schemeClr>
                </a:solidFill>
                <a:latin typeface="微软雅黑" pitchFamily="34" charset="-122"/>
                <a:ea typeface="微软雅黑" pitchFamily="34" charset="-122"/>
              </a:rPr>
              <a:t>《</a:t>
            </a:r>
            <a:r>
              <a:rPr lang="zh-CN" altLang="en-US" sz="1400" b="1" dirty="0" smtClean="0">
                <a:solidFill>
                  <a:schemeClr val="bg1">
                    <a:lumMod val="50000"/>
                  </a:schemeClr>
                </a:solidFill>
                <a:latin typeface="微软雅黑" pitchFamily="34" charset="-122"/>
                <a:ea typeface="微软雅黑" pitchFamily="34" charset="-122"/>
              </a:rPr>
              <a:t>霸王别姬</a:t>
            </a:r>
            <a:r>
              <a:rPr lang="en-US" altLang="zh-CN" sz="1400" b="1" dirty="0" smtClean="0">
                <a:solidFill>
                  <a:schemeClr val="bg1">
                    <a:lumMod val="50000"/>
                  </a:schemeClr>
                </a:solidFill>
                <a:latin typeface="微软雅黑" pitchFamily="34" charset="-122"/>
                <a:ea typeface="微软雅黑" pitchFamily="34" charset="-122"/>
              </a:rPr>
              <a:t>》</a:t>
            </a:r>
            <a:r>
              <a:rPr lang="zh-CN" altLang="en-US" sz="1400" b="1" dirty="0" smtClean="0">
                <a:solidFill>
                  <a:schemeClr val="bg1">
                    <a:lumMod val="50000"/>
                  </a:schemeClr>
                </a:solidFill>
                <a:latin typeface="微软雅黑" pitchFamily="34" charset="-122"/>
                <a:ea typeface="微软雅黑" pitchFamily="34" charset="-122"/>
              </a:rPr>
              <a:t>在韩国的传播</a:t>
            </a:r>
            <a:endParaRPr lang="en-US" altLang="zh-CN" sz="1400" b="1" dirty="0">
              <a:solidFill>
                <a:schemeClr val="bg1">
                  <a:lumMod val="50000"/>
                </a:schemeClr>
              </a:solidFill>
              <a:latin typeface="微软雅黑" pitchFamily="34" charset="-122"/>
              <a:ea typeface="微软雅黑" pitchFamily="34" charset="-122"/>
            </a:endParaRPr>
          </a:p>
        </p:txBody>
      </p:sp>
      <p:grpSp>
        <p:nvGrpSpPr>
          <p:cNvPr id="35" name="组合 34"/>
          <p:cNvGrpSpPr/>
          <p:nvPr/>
        </p:nvGrpSpPr>
        <p:grpSpPr>
          <a:xfrm>
            <a:off x="1187624" y="1929808"/>
            <a:ext cx="649288" cy="644219"/>
            <a:chOff x="1187624" y="1857800"/>
            <a:chExt cx="649288" cy="644219"/>
          </a:xfrm>
        </p:grpSpPr>
        <p:sp>
          <p:nvSpPr>
            <p:cNvPr id="36" name="椭圆 35"/>
            <p:cNvSpPr/>
            <p:nvPr/>
          </p:nvSpPr>
          <p:spPr>
            <a:xfrm>
              <a:off x="1187624" y="1857800"/>
              <a:ext cx="649288" cy="64421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dirty="0">
                <a:solidFill>
                  <a:schemeClr val="bg1">
                    <a:lumMod val="65000"/>
                  </a:schemeClr>
                </a:solidFill>
                <a:latin typeface="微软雅黑" pitchFamily="34" charset="-122"/>
                <a:ea typeface="微软雅黑" pitchFamily="34" charset="-122"/>
              </a:endParaRPr>
            </a:p>
          </p:txBody>
        </p:sp>
        <p:sp>
          <p:nvSpPr>
            <p:cNvPr id="37" name="文本框 5"/>
            <p:cNvSpPr txBox="1">
              <a:spLocks noChangeArrowheads="1"/>
            </p:cNvSpPr>
            <p:nvPr/>
          </p:nvSpPr>
          <p:spPr bwMode="auto">
            <a:xfrm>
              <a:off x="1187624" y="1923678"/>
              <a:ext cx="648072" cy="5355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5" rIns="91431" bIns="45715">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algn="ctr" eaLnBrk="1" hangingPunct="1">
                <a:lnSpc>
                  <a:spcPct val="120000"/>
                </a:lnSpc>
              </a:pPr>
              <a:r>
                <a:rPr lang="en-US" altLang="zh-CN" sz="2400" b="1" dirty="0" smtClean="0">
                  <a:solidFill>
                    <a:schemeClr val="bg1"/>
                  </a:solidFill>
                  <a:latin typeface="微软雅黑" pitchFamily="34" charset="-122"/>
                  <a:ea typeface="微软雅黑" pitchFamily="34" charset="-122"/>
                </a:rPr>
                <a:t>01</a:t>
              </a:r>
              <a:endParaRPr lang="en-US" altLang="zh-CN" sz="2400" b="1" dirty="0">
                <a:solidFill>
                  <a:schemeClr val="bg1"/>
                </a:solidFill>
                <a:latin typeface="微软雅黑" pitchFamily="34" charset="-122"/>
                <a:ea typeface="微软雅黑" pitchFamily="34" charset="-122"/>
              </a:endParaRPr>
            </a:p>
          </p:txBody>
        </p:sp>
      </p:grpSp>
      <p:grpSp>
        <p:nvGrpSpPr>
          <p:cNvPr id="38" name="组合 37"/>
          <p:cNvGrpSpPr/>
          <p:nvPr/>
        </p:nvGrpSpPr>
        <p:grpSpPr>
          <a:xfrm>
            <a:off x="3527276" y="1929808"/>
            <a:ext cx="650875" cy="644219"/>
            <a:chOff x="4570588" y="1857800"/>
            <a:chExt cx="650875" cy="644219"/>
          </a:xfrm>
        </p:grpSpPr>
        <p:sp>
          <p:nvSpPr>
            <p:cNvPr id="39" name="椭圆 38"/>
            <p:cNvSpPr/>
            <p:nvPr/>
          </p:nvSpPr>
          <p:spPr>
            <a:xfrm>
              <a:off x="4570588" y="1857800"/>
              <a:ext cx="650875" cy="644219"/>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dirty="0">
                <a:solidFill>
                  <a:schemeClr val="bg1">
                    <a:lumMod val="65000"/>
                  </a:schemeClr>
                </a:solidFill>
                <a:latin typeface="微软雅黑" pitchFamily="34" charset="-122"/>
                <a:ea typeface="微软雅黑" pitchFamily="34" charset="-122"/>
              </a:endParaRPr>
            </a:p>
          </p:txBody>
        </p:sp>
        <p:sp>
          <p:nvSpPr>
            <p:cNvPr id="40" name="文本框 5"/>
            <p:cNvSpPr txBox="1">
              <a:spLocks noChangeArrowheads="1"/>
            </p:cNvSpPr>
            <p:nvPr/>
          </p:nvSpPr>
          <p:spPr bwMode="auto">
            <a:xfrm>
              <a:off x="4572000" y="1923678"/>
              <a:ext cx="648072" cy="497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5" rIns="91431" bIns="45715">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algn="ctr" eaLnBrk="1" hangingPunct="1">
                <a:lnSpc>
                  <a:spcPct val="120000"/>
                </a:lnSpc>
              </a:pPr>
              <a:r>
                <a:rPr lang="en-US" altLang="zh-CN" sz="2400" b="1" dirty="0" smtClean="0">
                  <a:solidFill>
                    <a:schemeClr val="bg1"/>
                  </a:solidFill>
                  <a:latin typeface="微软雅黑" pitchFamily="34" charset="-122"/>
                  <a:ea typeface="微软雅黑" pitchFamily="34" charset="-122"/>
                </a:rPr>
                <a:t>02</a:t>
              </a:r>
              <a:endParaRPr lang="en-US" altLang="zh-CN" sz="2400" b="1" dirty="0">
                <a:solidFill>
                  <a:schemeClr val="bg1"/>
                </a:solidFill>
                <a:latin typeface="微软雅黑" pitchFamily="34" charset="-122"/>
                <a:ea typeface="微软雅黑" pitchFamily="34" charset="-122"/>
              </a:endParaRPr>
            </a:p>
          </p:txBody>
        </p:sp>
      </p:grpSp>
      <p:grpSp>
        <p:nvGrpSpPr>
          <p:cNvPr id="41" name="组合 40"/>
          <p:cNvGrpSpPr/>
          <p:nvPr/>
        </p:nvGrpSpPr>
        <p:grpSpPr>
          <a:xfrm>
            <a:off x="6135458" y="1931556"/>
            <a:ext cx="649287" cy="645795"/>
            <a:chOff x="2914601" y="3438123"/>
            <a:chExt cx="649287" cy="645795"/>
          </a:xfrm>
        </p:grpSpPr>
        <p:sp>
          <p:nvSpPr>
            <p:cNvPr id="42" name="椭圆 41"/>
            <p:cNvSpPr/>
            <p:nvPr/>
          </p:nvSpPr>
          <p:spPr>
            <a:xfrm>
              <a:off x="2914601" y="3438123"/>
              <a:ext cx="649287" cy="64579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dirty="0">
                <a:solidFill>
                  <a:schemeClr val="bg1">
                    <a:lumMod val="65000"/>
                  </a:schemeClr>
                </a:solidFill>
                <a:latin typeface="微软雅黑" pitchFamily="34" charset="-122"/>
                <a:ea typeface="微软雅黑" pitchFamily="34" charset="-122"/>
              </a:endParaRPr>
            </a:p>
          </p:txBody>
        </p:sp>
        <p:sp>
          <p:nvSpPr>
            <p:cNvPr id="43" name="文本框 5"/>
            <p:cNvSpPr txBox="1">
              <a:spLocks noChangeArrowheads="1"/>
            </p:cNvSpPr>
            <p:nvPr/>
          </p:nvSpPr>
          <p:spPr bwMode="auto">
            <a:xfrm>
              <a:off x="2915816" y="3507854"/>
              <a:ext cx="648072" cy="497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5" rIns="91431" bIns="45715">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algn="ctr" eaLnBrk="1" hangingPunct="1">
                <a:lnSpc>
                  <a:spcPct val="120000"/>
                </a:lnSpc>
              </a:pPr>
              <a:r>
                <a:rPr lang="en-US" altLang="zh-CN" sz="2400" b="1" dirty="0" smtClean="0">
                  <a:solidFill>
                    <a:schemeClr val="bg1"/>
                  </a:solidFill>
                  <a:latin typeface="微软雅黑" pitchFamily="34" charset="-122"/>
                  <a:ea typeface="微软雅黑" pitchFamily="34" charset="-122"/>
                </a:rPr>
                <a:t>03</a:t>
              </a:r>
              <a:endParaRPr lang="en-US" altLang="zh-CN" sz="2400" b="1" dirty="0">
                <a:solidFill>
                  <a:schemeClr val="bg1"/>
                </a:solidFill>
                <a:latin typeface="微软雅黑" pitchFamily="34" charset="-122"/>
                <a:ea typeface="微软雅黑" pitchFamily="34" charset="-122"/>
              </a:endParaRPr>
            </a:p>
          </p:txBody>
        </p:sp>
      </p:grpSp>
      <p:sp>
        <p:nvSpPr>
          <p:cNvPr id="47" name="TextBox 148"/>
          <p:cNvSpPr txBox="1"/>
          <p:nvPr/>
        </p:nvSpPr>
        <p:spPr>
          <a:xfrm>
            <a:off x="4572000" y="870456"/>
            <a:ext cx="1108326" cy="361122"/>
          </a:xfrm>
          <a:prstGeom prst="rect">
            <a:avLst/>
          </a:prstGeom>
          <a:noFill/>
        </p:spPr>
        <p:txBody>
          <a:bodyPr wrap="square" lIns="65023" tIns="32511" rIns="65023" bIns="32511" rtlCol="0">
            <a:spAutoFit/>
          </a:bodyPr>
          <a:lstStyle/>
          <a:p>
            <a:pPr algn="ctr">
              <a:lnSpc>
                <a:spcPct val="120000"/>
              </a:lnSpc>
            </a:pPr>
            <a:r>
              <a:rPr lang="en-US" altLang="zh-CN" sz="1600" dirty="0" smtClean="0">
                <a:solidFill>
                  <a:schemeClr val="bg1">
                    <a:lumMod val="50000"/>
                  </a:schemeClr>
                </a:solidFill>
                <a:latin typeface="Arial" panose="020B0604020202020204" pitchFamily="34" charset="0"/>
                <a:ea typeface="Cambria Math" panose="02040503050406030204" pitchFamily="18" charset="0"/>
                <a:cs typeface="Arial" panose="020B0604020202020204" pitchFamily="34" charset="0"/>
                <a:sym typeface="+mn-lt"/>
              </a:rPr>
              <a:t>Content</a:t>
            </a:r>
            <a:endParaRPr lang="zh-CN" altLang="en-US" sz="2000" dirty="0">
              <a:solidFill>
                <a:schemeClr val="bg1">
                  <a:lumMod val="50000"/>
                </a:schemeClr>
              </a:solidFill>
              <a:latin typeface="Arial" panose="020B0604020202020204" pitchFamily="34" charset="0"/>
              <a:cs typeface="Arial" panose="020B0604020202020204" pitchFamily="34" charset="0"/>
              <a:sym typeface="+mn-lt"/>
            </a:endParaRPr>
          </a:p>
        </p:txBody>
      </p:sp>
      <p:sp>
        <p:nvSpPr>
          <p:cNvPr id="48" name="文本框 5"/>
          <p:cNvSpPr txBox="1">
            <a:spLocks noChangeArrowheads="1"/>
          </p:cNvSpPr>
          <p:nvPr/>
        </p:nvSpPr>
        <p:spPr bwMode="auto">
          <a:xfrm>
            <a:off x="3251851" y="575641"/>
            <a:ext cx="1692275" cy="757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5" rIns="91431" bIns="45715">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algn="ctr" eaLnBrk="1" hangingPunct="1">
              <a:lnSpc>
                <a:spcPct val="120000"/>
              </a:lnSpc>
            </a:pPr>
            <a:r>
              <a:rPr lang="zh-CN" altLang="en-US" sz="3600" b="1" dirty="0" smtClean="0">
                <a:solidFill>
                  <a:schemeClr val="bg1">
                    <a:lumMod val="50000"/>
                  </a:schemeClr>
                </a:solidFill>
                <a:latin typeface="微软雅黑" pitchFamily="34" charset="-122"/>
                <a:ea typeface="微软雅黑" pitchFamily="34" charset="-122"/>
              </a:rPr>
              <a:t>目 录</a:t>
            </a:r>
            <a:endParaRPr lang="en-US" altLang="zh-CN" sz="3600" b="1" dirty="0">
              <a:solidFill>
                <a:schemeClr val="bg1">
                  <a:lumMod val="50000"/>
                </a:schemeClr>
              </a:solidFill>
              <a:latin typeface="微软雅黑" pitchFamily="34" charset="-122"/>
              <a:ea typeface="微软雅黑" pitchFamily="34" charset="-122"/>
            </a:endParaRPr>
          </a:p>
        </p:txBody>
      </p:sp>
    </p:spTree>
    <p:extLst>
      <p:ext uri="{BB962C8B-B14F-4D97-AF65-F5344CB8AC3E}">
        <p14:creationId xmlns:p14="http://schemas.microsoft.com/office/powerpoint/2010/main" val="1928491583"/>
      </p:ext>
    </p:extLst>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32" fill="hold" grpId="0" nodeType="afterEffect">
                                  <p:stCondLst>
                                    <p:cond delay="0"/>
                                  </p:stCondLst>
                                  <p:childTnLst>
                                    <p:set>
                                      <p:cBhvr>
                                        <p:cTn id="6" dur="1" fill="hold">
                                          <p:stCondLst>
                                            <p:cond delay="0"/>
                                          </p:stCondLst>
                                        </p:cTn>
                                        <p:tgtEl>
                                          <p:spTgt spid="47"/>
                                        </p:tgtEl>
                                        <p:attrNameLst>
                                          <p:attrName>style.visibility</p:attrName>
                                        </p:attrNameLst>
                                      </p:cBhvr>
                                      <p:to>
                                        <p:strVal val="visible"/>
                                      </p:to>
                                    </p:set>
                                    <p:anim calcmode="lin" valueType="num">
                                      <p:cBhvr>
                                        <p:cTn id="7" dur="500" fill="hold"/>
                                        <p:tgtEl>
                                          <p:spTgt spid="47"/>
                                        </p:tgtEl>
                                        <p:attrNameLst>
                                          <p:attrName>ppt_w</p:attrName>
                                        </p:attrNameLst>
                                      </p:cBhvr>
                                      <p:tavLst>
                                        <p:tav tm="0">
                                          <p:val>
                                            <p:strVal val="4*#ppt_w"/>
                                          </p:val>
                                        </p:tav>
                                        <p:tav tm="100000">
                                          <p:val>
                                            <p:strVal val="#ppt_w"/>
                                          </p:val>
                                        </p:tav>
                                      </p:tavLst>
                                    </p:anim>
                                    <p:anim calcmode="lin" valueType="num">
                                      <p:cBhvr>
                                        <p:cTn id="8" dur="500" fill="hold"/>
                                        <p:tgtEl>
                                          <p:spTgt spid="47"/>
                                        </p:tgtEl>
                                        <p:attrNameLst>
                                          <p:attrName>ppt_h</p:attrName>
                                        </p:attrNameLst>
                                      </p:cBhvr>
                                      <p:tavLst>
                                        <p:tav tm="0">
                                          <p:val>
                                            <p:strVal val="4*#ppt_h"/>
                                          </p:val>
                                        </p:tav>
                                        <p:tav tm="100000">
                                          <p:val>
                                            <p:strVal val="#ppt_h"/>
                                          </p:val>
                                        </p:tav>
                                      </p:tavLst>
                                    </p:anim>
                                  </p:childTnLst>
                                </p:cTn>
                              </p:par>
                            </p:childTnLst>
                          </p:cTn>
                        </p:par>
                        <p:par>
                          <p:cTn id="9" fill="hold">
                            <p:stCondLst>
                              <p:cond delay="500"/>
                            </p:stCondLst>
                            <p:childTnLst>
                              <p:par>
                                <p:cTn id="10" presetID="10" presetClass="entr" presetSubtype="0" fill="hold" grpId="0" nodeType="afterEffect">
                                  <p:stCondLst>
                                    <p:cond delay="0"/>
                                  </p:stCondLst>
                                  <p:childTnLst>
                                    <p:set>
                                      <p:cBhvr>
                                        <p:cTn id="11" dur="1" fill="hold">
                                          <p:stCondLst>
                                            <p:cond delay="0"/>
                                          </p:stCondLst>
                                        </p:cTn>
                                        <p:tgtEl>
                                          <p:spTgt spid="48"/>
                                        </p:tgtEl>
                                        <p:attrNameLst>
                                          <p:attrName>style.visibility</p:attrName>
                                        </p:attrNameLst>
                                      </p:cBhvr>
                                      <p:to>
                                        <p:strVal val="visible"/>
                                      </p:to>
                                    </p:set>
                                    <p:animEffect transition="in" filter="fade">
                                      <p:cBhvr>
                                        <p:cTn id="12" dur="500"/>
                                        <p:tgtEl>
                                          <p:spTgt spid="48"/>
                                        </p:tgtEl>
                                      </p:cBhvr>
                                    </p:animEffect>
                                  </p:childTnLst>
                                </p:cTn>
                              </p:par>
                            </p:childTnLst>
                          </p:cTn>
                        </p:par>
                        <p:par>
                          <p:cTn id="13" fill="hold">
                            <p:stCondLst>
                              <p:cond delay="1000"/>
                            </p:stCondLst>
                            <p:childTnLst>
                              <p:par>
                                <p:cTn id="14" presetID="47" presetClass="entr" presetSubtype="0" fill="hold" nodeType="afterEffect">
                                  <p:stCondLst>
                                    <p:cond delay="0"/>
                                  </p:stCondLst>
                                  <p:childTnLst>
                                    <p:set>
                                      <p:cBhvr>
                                        <p:cTn id="15" dur="1" fill="hold">
                                          <p:stCondLst>
                                            <p:cond delay="0"/>
                                          </p:stCondLst>
                                        </p:cTn>
                                        <p:tgtEl>
                                          <p:spTgt spid="35"/>
                                        </p:tgtEl>
                                        <p:attrNameLst>
                                          <p:attrName>style.visibility</p:attrName>
                                        </p:attrNameLst>
                                      </p:cBhvr>
                                      <p:to>
                                        <p:strVal val="visible"/>
                                      </p:to>
                                    </p:set>
                                    <p:animEffect transition="in" filter="fade">
                                      <p:cBhvr>
                                        <p:cTn id="16" dur="1000"/>
                                        <p:tgtEl>
                                          <p:spTgt spid="35"/>
                                        </p:tgtEl>
                                      </p:cBhvr>
                                    </p:animEffect>
                                    <p:anim calcmode="lin" valueType="num">
                                      <p:cBhvr>
                                        <p:cTn id="17" dur="1000" fill="hold"/>
                                        <p:tgtEl>
                                          <p:spTgt spid="35"/>
                                        </p:tgtEl>
                                        <p:attrNameLst>
                                          <p:attrName>ppt_x</p:attrName>
                                        </p:attrNameLst>
                                      </p:cBhvr>
                                      <p:tavLst>
                                        <p:tav tm="0">
                                          <p:val>
                                            <p:strVal val="#ppt_x"/>
                                          </p:val>
                                        </p:tav>
                                        <p:tav tm="100000">
                                          <p:val>
                                            <p:strVal val="#ppt_x"/>
                                          </p:val>
                                        </p:tav>
                                      </p:tavLst>
                                    </p:anim>
                                    <p:anim calcmode="lin" valueType="num">
                                      <p:cBhvr>
                                        <p:cTn id="18" dur="1000" fill="hold"/>
                                        <p:tgtEl>
                                          <p:spTgt spid="35"/>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22" presetClass="entr" presetSubtype="1" fill="hold" nodeType="after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wipe(up)">
                                      <p:cBhvr>
                                        <p:cTn id="22" dur="500"/>
                                        <p:tgtEl>
                                          <p:spTgt spid="13"/>
                                        </p:tgtEl>
                                      </p:cBhvr>
                                    </p:animEffect>
                                  </p:childTnLst>
                                </p:cTn>
                              </p:par>
                            </p:childTnLst>
                          </p:cTn>
                        </p:par>
                        <p:par>
                          <p:cTn id="23" fill="hold">
                            <p:stCondLst>
                              <p:cond delay="2500"/>
                            </p:stCondLst>
                            <p:childTnLst>
                              <p:par>
                                <p:cTn id="24" presetID="22" presetClass="entr" presetSubtype="8" fill="hold" nodeType="after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wipe(left)">
                                      <p:cBhvr>
                                        <p:cTn id="26" dur="500"/>
                                        <p:tgtEl>
                                          <p:spTgt spid="14"/>
                                        </p:tgtEl>
                                      </p:cBhvr>
                                    </p:animEffect>
                                  </p:childTnLst>
                                </p:cTn>
                              </p:par>
                            </p:childTnLst>
                          </p:cTn>
                        </p:par>
                        <p:par>
                          <p:cTn id="27" fill="hold">
                            <p:stCondLst>
                              <p:cond delay="3000"/>
                            </p:stCondLst>
                            <p:childTnLst>
                              <p:par>
                                <p:cTn id="28" presetID="10" presetClass="entr" presetSubtype="0" fill="hold" grpId="0" nodeType="after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fade">
                                      <p:cBhvr>
                                        <p:cTn id="30" dur="500"/>
                                        <p:tgtEl>
                                          <p:spTgt spid="16"/>
                                        </p:tgtEl>
                                      </p:cBhvr>
                                    </p:animEffect>
                                  </p:childTnLst>
                                </p:cTn>
                              </p:par>
                            </p:childTnLst>
                          </p:cTn>
                        </p:par>
                        <p:par>
                          <p:cTn id="31" fill="hold">
                            <p:stCondLst>
                              <p:cond delay="3500"/>
                            </p:stCondLst>
                            <p:childTnLst>
                              <p:par>
                                <p:cTn id="32" presetID="42" presetClass="entr" presetSubtype="0" fill="hold" nodeType="afterEffect">
                                  <p:stCondLst>
                                    <p:cond delay="0"/>
                                  </p:stCondLst>
                                  <p:childTnLst>
                                    <p:set>
                                      <p:cBhvr>
                                        <p:cTn id="33" dur="1" fill="hold">
                                          <p:stCondLst>
                                            <p:cond delay="0"/>
                                          </p:stCondLst>
                                        </p:cTn>
                                        <p:tgtEl>
                                          <p:spTgt spid="41"/>
                                        </p:tgtEl>
                                        <p:attrNameLst>
                                          <p:attrName>style.visibility</p:attrName>
                                        </p:attrNameLst>
                                      </p:cBhvr>
                                      <p:to>
                                        <p:strVal val="visible"/>
                                      </p:to>
                                    </p:set>
                                    <p:animEffect transition="in" filter="fade">
                                      <p:cBhvr>
                                        <p:cTn id="34" dur="1000"/>
                                        <p:tgtEl>
                                          <p:spTgt spid="41"/>
                                        </p:tgtEl>
                                      </p:cBhvr>
                                    </p:animEffect>
                                    <p:anim calcmode="lin" valueType="num">
                                      <p:cBhvr>
                                        <p:cTn id="35" dur="1000" fill="hold"/>
                                        <p:tgtEl>
                                          <p:spTgt spid="41"/>
                                        </p:tgtEl>
                                        <p:attrNameLst>
                                          <p:attrName>ppt_x</p:attrName>
                                        </p:attrNameLst>
                                      </p:cBhvr>
                                      <p:tavLst>
                                        <p:tav tm="0">
                                          <p:val>
                                            <p:strVal val="#ppt_x"/>
                                          </p:val>
                                        </p:tav>
                                        <p:tav tm="100000">
                                          <p:val>
                                            <p:strVal val="#ppt_x"/>
                                          </p:val>
                                        </p:tav>
                                      </p:tavLst>
                                    </p:anim>
                                    <p:anim calcmode="lin" valueType="num">
                                      <p:cBhvr>
                                        <p:cTn id="36" dur="1000" fill="hold"/>
                                        <p:tgtEl>
                                          <p:spTgt spid="41"/>
                                        </p:tgtEl>
                                        <p:attrNameLst>
                                          <p:attrName>ppt_y</p:attrName>
                                        </p:attrNameLst>
                                      </p:cBhvr>
                                      <p:tavLst>
                                        <p:tav tm="0">
                                          <p:val>
                                            <p:strVal val="#ppt_y+.1"/>
                                          </p:val>
                                        </p:tav>
                                        <p:tav tm="100000">
                                          <p:val>
                                            <p:strVal val="#ppt_y"/>
                                          </p:val>
                                        </p:tav>
                                      </p:tavLst>
                                    </p:anim>
                                  </p:childTnLst>
                                </p:cTn>
                              </p:par>
                            </p:childTnLst>
                          </p:cTn>
                        </p:par>
                        <p:par>
                          <p:cTn id="37" fill="hold">
                            <p:stCondLst>
                              <p:cond delay="4500"/>
                            </p:stCondLst>
                            <p:childTnLst>
                              <p:par>
                                <p:cTn id="38" presetID="22" presetClass="entr" presetSubtype="8" fill="hold" nodeType="after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wipe(left)">
                                      <p:cBhvr>
                                        <p:cTn id="40" dur="500"/>
                                        <p:tgtEl>
                                          <p:spTgt spid="15"/>
                                        </p:tgtEl>
                                      </p:cBhvr>
                                    </p:animEffect>
                                  </p:childTnLst>
                                </p:cTn>
                              </p:par>
                            </p:childTnLst>
                          </p:cTn>
                        </p:par>
                        <p:par>
                          <p:cTn id="41" fill="hold">
                            <p:stCondLst>
                              <p:cond delay="5000"/>
                            </p:stCondLst>
                            <p:childTnLst>
                              <p:par>
                                <p:cTn id="42" presetID="22" presetClass="entr" presetSubtype="4" fill="hold" nodeType="afterEffect">
                                  <p:stCondLst>
                                    <p:cond delay="0"/>
                                  </p:stCondLst>
                                  <p:childTnLst>
                                    <p:set>
                                      <p:cBhvr>
                                        <p:cTn id="43" dur="1" fill="hold">
                                          <p:stCondLst>
                                            <p:cond delay="0"/>
                                          </p:stCondLst>
                                        </p:cTn>
                                        <p:tgtEl>
                                          <p:spTgt spid="28"/>
                                        </p:tgtEl>
                                        <p:attrNameLst>
                                          <p:attrName>style.visibility</p:attrName>
                                        </p:attrNameLst>
                                      </p:cBhvr>
                                      <p:to>
                                        <p:strVal val="visible"/>
                                      </p:to>
                                    </p:set>
                                    <p:animEffect transition="in" filter="wipe(down)">
                                      <p:cBhvr>
                                        <p:cTn id="44" dur="500"/>
                                        <p:tgtEl>
                                          <p:spTgt spid="28"/>
                                        </p:tgtEl>
                                      </p:cBhvr>
                                    </p:animEffect>
                                  </p:childTnLst>
                                </p:cTn>
                              </p:par>
                            </p:childTnLst>
                          </p:cTn>
                        </p:par>
                        <p:par>
                          <p:cTn id="45" fill="hold">
                            <p:stCondLst>
                              <p:cond delay="5500"/>
                            </p:stCondLst>
                            <p:childTnLst>
                              <p:par>
                                <p:cTn id="46" presetID="47" presetClass="entr" presetSubtype="0" fill="hold" nodeType="afterEffect">
                                  <p:stCondLst>
                                    <p:cond delay="0"/>
                                  </p:stCondLst>
                                  <p:childTnLst>
                                    <p:set>
                                      <p:cBhvr>
                                        <p:cTn id="47" dur="1" fill="hold">
                                          <p:stCondLst>
                                            <p:cond delay="0"/>
                                          </p:stCondLst>
                                        </p:cTn>
                                        <p:tgtEl>
                                          <p:spTgt spid="38"/>
                                        </p:tgtEl>
                                        <p:attrNameLst>
                                          <p:attrName>style.visibility</p:attrName>
                                        </p:attrNameLst>
                                      </p:cBhvr>
                                      <p:to>
                                        <p:strVal val="visible"/>
                                      </p:to>
                                    </p:set>
                                    <p:animEffect transition="in" filter="fade">
                                      <p:cBhvr>
                                        <p:cTn id="48" dur="1000"/>
                                        <p:tgtEl>
                                          <p:spTgt spid="38"/>
                                        </p:tgtEl>
                                      </p:cBhvr>
                                    </p:animEffect>
                                    <p:anim calcmode="lin" valueType="num">
                                      <p:cBhvr>
                                        <p:cTn id="49" dur="1000" fill="hold"/>
                                        <p:tgtEl>
                                          <p:spTgt spid="38"/>
                                        </p:tgtEl>
                                        <p:attrNameLst>
                                          <p:attrName>ppt_x</p:attrName>
                                        </p:attrNameLst>
                                      </p:cBhvr>
                                      <p:tavLst>
                                        <p:tav tm="0">
                                          <p:val>
                                            <p:strVal val="#ppt_x"/>
                                          </p:val>
                                        </p:tav>
                                        <p:tav tm="100000">
                                          <p:val>
                                            <p:strVal val="#ppt_x"/>
                                          </p:val>
                                        </p:tav>
                                      </p:tavLst>
                                    </p:anim>
                                    <p:anim calcmode="lin" valueType="num">
                                      <p:cBhvr>
                                        <p:cTn id="50" dur="1000" fill="hold"/>
                                        <p:tgtEl>
                                          <p:spTgt spid="38"/>
                                        </p:tgtEl>
                                        <p:attrNameLst>
                                          <p:attrName>ppt_y</p:attrName>
                                        </p:attrNameLst>
                                      </p:cBhvr>
                                      <p:tavLst>
                                        <p:tav tm="0">
                                          <p:val>
                                            <p:strVal val="#ppt_y-.1"/>
                                          </p:val>
                                        </p:tav>
                                        <p:tav tm="100000">
                                          <p:val>
                                            <p:strVal val="#ppt_y"/>
                                          </p:val>
                                        </p:tav>
                                      </p:tavLst>
                                    </p:anim>
                                  </p:childTnLst>
                                </p:cTn>
                              </p:par>
                            </p:childTnLst>
                          </p:cTn>
                        </p:par>
                        <p:par>
                          <p:cTn id="51" fill="hold">
                            <p:stCondLst>
                              <p:cond delay="6500"/>
                            </p:stCondLst>
                            <p:childTnLst>
                              <p:par>
                                <p:cTn id="52" presetID="22" presetClass="entr" presetSubtype="8" fill="hold" nodeType="afterEffect">
                                  <p:stCondLst>
                                    <p:cond delay="0"/>
                                  </p:stCondLst>
                                  <p:childTnLst>
                                    <p:set>
                                      <p:cBhvr>
                                        <p:cTn id="53" dur="1" fill="hold">
                                          <p:stCondLst>
                                            <p:cond delay="0"/>
                                          </p:stCondLst>
                                        </p:cTn>
                                        <p:tgtEl>
                                          <p:spTgt spid="29"/>
                                        </p:tgtEl>
                                        <p:attrNameLst>
                                          <p:attrName>style.visibility</p:attrName>
                                        </p:attrNameLst>
                                      </p:cBhvr>
                                      <p:to>
                                        <p:strVal val="visible"/>
                                      </p:to>
                                    </p:set>
                                    <p:animEffect transition="in" filter="wipe(left)">
                                      <p:cBhvr>
                                        <p:cTn id="54" dur="500"/>
                                        <p:tgtEl>
                                          <p:spTgt spid="29"/>
                                        </p:tgtEl>
                                      </p:cBhvr>
                                    </p:animEffect>
                                  </p:childTnLst>
                                </p:cTn>
                              </p:par>
                            </p:childTnLst>
                          </p:cTn>
                        </p:par>
                        <p:par>
                          <p:cTn id="55" fill="hold">
                            <p:stCondLst>
                              <p:cond delay="7000"/>
                            </p:stCondLst>
                            <p:childTnLst>
                              <p:par>
                                <p:cTn id="56" presetID="1" presetClass="entr" presetSubtype="0" fill="hold" grpId="0" nodeType="afterEffect">
                                  <p:stCondLst>
                                    <p:cond delay="0"/>
                                  </p:stCondLst>
                                  <p:childTnLst>
                                    <p:set>
                                      <p:cBhvr>
                                        <p:cTn id="57" dur="1" fill="hold">
                                          <p:stCondLst>
                                            <p:cond delay="0"/>
                                          </p:stCondLst>
                                        </p:cTn>
                                        <p:tgtEl>
                                          <p:spTgt spid="33"/>
                                        </p:tgtEl>
                                        <p:attrNameLst>
                                          <p:attrName>style.visibility</p:attrName>
                                        </p:attrNameLst>
                                      </p:cBhvr>
                                      <p:to>
                                        <p:strVal val="visible"/>
                                      </p:to>
                                    </p:set>
                                  </p:childTnLst>
                                </p:cTn>
                              </p:par>
                            </p:childTnLst>
                          </p:cTn>
                        </p:par>
                        <p:par>
                          <p:cTn id="58" fill="hold">
                            <p:stCondLst>
                              <p:cond delay="7000"/>
                            </p:stCondLst>
                            <p:childTnLst>
                              <p:par>
                                <p:cTn id="59" presetID="22" presetClass="entr" presetSubtype="1" fill="hold" nodeType="afterEffect">
                                  <p:stCondLst>
                                    <p:cond delay="0"/>
                                  </p:stCondLst>
                                  <p:childTnLst>
                                    <p:set>
                                      <p:cBhvr>
                                        <p:cTn id="60" dur="1" fill="hold">
                                          <p:stCondLst>
                                            <p:cond delay="0"/>
                                          </p:stCondLst>
                                        </p:cTn>
                                        <p:tgtEl>
                                          <p:spTgt spid="30"/>
                                        </p:tgtEl>
                                        <p:attrNameLst>
                                          <p:attrName>style.visibility</p:attrName>
                                        </p:attrNameLst>
                                      </p:cBhvr>
                                      <p:to>
                                        <p:strVal val="visible"/>
                                      </p:to>
                                    </p:set>
                                    <p:animEffect transition="in" filter="wipe(up)">
                                      <p:cBhvr>
                                        <p:cTn id="61" dur="500"/>
                                        <p:tgtEl>
                                          <p:spTgt spid="30"/>
                                        </p:tgtEl>
                                      </p:cBhvr>
                                    </p:animEffect>
                                  </p:childTnLst>
                                </p:cTn>
                              </p:par>
                            </p:childTnLst>
                          </p:cTn>
                        </p:par>
                        <p:par>
                          <p:cTn id="62" fill="hold">
                            <p:stCondLst>
                              <p:cond delay="7500"/>
                            </p:stCondLst>
                            <p:childTnLst>
                              <p:par>
                                <p:cTn id="63" presetID="22" presetClass="entr" presetSubtype="8" fill="hold" nodeType="afterEffect">
                                  <p:stCondLst>
                                    <p:cond delay="0"/>
                                  </p:stCondLst>
                                  <p:childTnLst>
                                    <p:set>
                                      <p:cBhvr>
                                        <p:cTn id="64" dur="1" fill="hold">
                                          <p:stCondLst>
                                            <p:cond delay="0"/>
                                          </p:stCondLst>
                                        </p:cTn>
                                        <p:tgtEl>
                                          <p:spTgt spid="31"/>
                                        </p:tgtEl>
                                        <p:attrNameLst>
                                          <p:attrName>style.visibility</p:attrName>
                                        </p:attrNameLst>
                                      </p:cBhvr>
                                      <p:to>
                                        <p:strVal val="visible"/>
                                      </p:to>
                                    </p:set>
                                    <p:animEffect transition="in" filter="wipe(left)">
                                      <p:cBhvr>
                                        <p:cTn id="65" dur="500"/>
                                        <p:tgtEl>
                                          <p:spTgt spid="31"/>
                                        </p:tgtEl>
                                      </p:cBhvr>
                                    </p:animEffect>
                                  </p:childTnLst>
                                </p:cTn>
                              </p:par>
                            </p:childTnLst>
                          </p:cTn>
                        </p:par>
                        <p:par>
                          <p:cTn id="66" fill="hold">
                            <p:stCondLst>
                              <p:cond delay="8000"/>
                            </p:stCondLst>
                            <p:childTnLst>
                              <p:par>
                                <p:cTn id="67" presetID="1" presetClass="entr" presetSubtype="0" fill="hold" grpId="0" nodeType="afterEffect">
                                  <p:stCondLst>
                                    <p:cond delay="0"/>
                                  </p:stCondLst>
                                  <p:childTnLst>
                                    <p:set>
                                      <p:cBhvr>
                                        <p:cTn id="68"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33" grpId="0"/>
      <p:bldP spid="34" grpId="0"/>
      <p:bldP spid="47" grpId="0"/>
      <p:bldP spid="4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descr="C:\Users\Administrator\Desktop\未标题-1.jpg"/>
          <p:cNvPicPr>
            <a:picLocks noChangeAspect="1" noChangeArrowheads="1"/>
          </p:cNvPicPr>
          <p:nvPr/>
        </p:nvPicPr>
        <p:blipFill>
          <a:blip r:embed="rId3" cstate="print"/>
          <a:srcRect/>
          <a:stretch>
            <a:fillRect/>
          </a:stretch>
        </p:blipFill>
        <p:spPr bwMode="auto">
          <a:xfrm>
            <a:off x="0" y="-3174"/>
            <a:ext cx="9144000" cy="5148262"/>
          </a:xfrm>
          <a:prstGeom prst="rect">
            <a:avLst/>
          </a:prstGeom>
          <a:noFill/>
        </p:spPr>
      </p:pic>
      <p:sp>
        <p:nvSpPr>
          <p:cNvPr id="50" name="Text Placeholder 3"/>
          <p:cNvSpPr txBox="1">
            <a:spLocks/>
          </p:cNvSpPr>
          <p:nvPr/>
        </p:nvSpPr>
        <p:spPr>
          <a:xfrm>
            <a:off x="989491" y="183471"/>
            <a:ext cx="1231168" cy="1177811"/>
          </a:xfrm>
          <a:prstGeom prst="rect">
            <a:avLst/>
          </a:prstGeom>
        </p:spPr>
        <p:txBody>
          <a:bodyPr wrap="none" lIns="0" tIns="0" rIns="0" bIns="0" anchor="ctr"/>
          <a:lstStyle>
            <a:lvl1pPr marL="0" indent="0" algn="ctr">
              <a:buNone/>
              <a:defRPr sz="2800" b="1" baseline="0">
                <a:solidFill>
                  <a:schemeClr val="tx2">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a:spcBef>
                <a:spcPct val="20000"/>
              </a:spcBef>
              <a:defRPr/>
            </a:pPr>
            <a:r>
              <a:rPr lang="en-US" sz="8600" dirty="0">
                <a:solidFill>
                  <a:schemeClr val="accent1"/>
                </a:solidFill>
                <a:latin typeface="微软雅黑" panose="020B0503020204020204" pitchFamily="34" charset="-122"/>
                <a:ea typeface="微软雅黑" panose="020B0503020204020204" pitchFamily="34" charset="-122"/>
                <a:cs typeface="Arial" panose="020B0604020202020204" pitchFamily="34" charset="0"/>
              </a:rPr>
              <a:t>01</a:t>
            </a:r>
          </a:p>
        </p:txBody>
      </p:sp>
      <p:cxnSp>
        <p:nvCxnSpPr>
          <p:cNvPr id="69" name="Straight Connector 13"/>
          <p:cNvCxnSpPr>
            <a:cxnSpLocks noChangeShapeType="1"/>
          </p:cNvCxnSpPr>
          <p:nvPr/>
        </p:nvCxnSpPr>
        <p:spPr bwMode="auto">
          <a:xfrm flipH="1" flipV="1">
            <a:off x="746310" y="1349268"/>
            <a:ext cx="5410660" cy="12014"/>
          </a:xfrm>
          <a:prstGeom prst="line">
            <a:avLst/>
          </a:prstGeom>
          <a:noFill/>
          <a:ln w="19050" cap="sq" algn="ctr">
            <a:solidFill>
              <a:schemeClr val="accent2"/>
            </a:solidFill>
            <a:miter lim="800000"/>
            <a:headEnd type="oval" w="med" len="med"/>
            <a:tailEnd/>
          </a:ln>
          <a:extLst>
            <a:ext uri="{909E8E84-426E-40DD-AFC4-6F175D3DCCD1}">
              <a14:hiddenFill xmlns:a14="http://schemas.microsoft.com/office/drawing/2010/main">
                <a:noFill/>
              </a14:hiddenFill>
            </a:ext>
          </a:extLst>
        </p:spPr>
      </p:cxnSp>
      <p:sp>
        <p:nvSpPr>
          <p:cNvPr id="8" name="文本框 5"/>
          <p:cNvSpPr txBox="1">
            <a:spLocks noChangeArrowheads="1"/>
          </p:cNvSpPr>
          <p:nvPr/>
        </p:nvSpPr>
        <p:spPr bwMode="auto">
          <a:xfrm>
            <a:off x="2250157" y="541548"/>
            <a:ext cx="3113705"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5" rIns="91431" bIns="45715">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eaLnBrk="1" hangingPunct="1">
              <a:lnSpc>
                <a:spcPct val="120000"/>
              </a:lnSpc>
            </a:pPr>
            <a:r>
              <a:rPr lang="en-US" altLang="zh-CN" sz="2000" b="1" dirty="0" smtClean="0">
                <a:solidFill>
                  <a:schemeClr val="bg1">
                    <a:lumMod val="50000"/>
                  </a:schemeClr>
                </a:solidFill>
                <a:latin typeface="微软雅黑" pitchFamily="34" charset="-122"/>
                <a:ea typeface="微软雅黑" pitchFamily="34" charset="-122"/>
              </a:rPr>
              <a:t>《</a:t>
            </a:r>
            <a:r>
              <a:rPr lang="zh-CN" altLang="en-US" sz="2000" b="1" dirty="0" smtClean="0">
                <a:solidFill>
                  <a:schemeClr val="bg1">
                    <a:lumMod val="50000"/>
                  </a:schemeClr>
                </a:solidFill>
                <a:latin typeface="微软雅黑" pitchFamily="34" charset="-122"/>
                <a:ea typeface="微软雅黑" pitchFamily="34" charset="-122"/>
              </a:rPr>
              <a:t>霸王别姬</a:t>
            </a:r>
            <a:r>
              <a:rPr lang="en-US" altLang="zh-CN" sz="2000" b="1" dirty="0" smtClean="0">
                <a:solidFill>
                  <a:schemeClr val="bg1">
                    <a:lumMod val="50000"/>
                  </a:schemeClr>
                </a:solidFill>
                <a:latin typeface="微软雅黑" pitchFamily="34" charset="-122"/>
                <a:ea typeface="微软雅黑" pitchFamily="34" charset="-122"/>
              </a:rPr>
              <a:t>》</a:t>
            </a:r>
            <a:r>
              <a:rPr lang="zh-CN" altLang="en-US" sz="2000" b="1" dirty="0" smtClean="0">
                <a:solidFill>
                  <a:schemeClr val="bg1">
                    <a:lumMod val="50000"/>
                  </a:schemeClr>
                </a:solidFill>
                <a:latin typeface="微软雅黑" pitchFamily="34" charset="-122"/>
                <a:ea typeface="微软雅黑" pitchFamily="34" charset="-122"/>
              </a:rPr>
              <a:t>简介</a:t>
            </a:r>
            <a:endParaRPr lang="en-US" altLang="zh-CN" sz="2000" b="1" dirty="0">
              <a:solidFill>
                <a:schemeClr val="bg1">
                  <a:lumMod val="50000"/>
                </a:schemeClr>
              </a:solidFill>
              <a:latin typeface="微软雅黑" pitchFamily="34" charset="-122"/>
              <a:ea typeface="微软雅黑" pitchFamily="34" charset="-122"/>
            </a:endParaRPr>
          </a:p>
        </p:txBody>
      </p:sp>
      <p:pic>
        <p:nvPicPr>
          <p:cNvPr id="2" name="图片 1">
            <a:hlinkClick r:id="rId4" action="ppaction://hlinkfile"/>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942552" y="1727544"/>
            <a:ext cx="3054877" cy="2347137"/>
          </a:xfrm>
          <a:prstGeom prst="rect">
            <a:avLst/>
          </a:prstGeom>
        </p:spPr>
      </p:pic>
    </p:spTree>
    <p:extLst>
      <p:ext uri="{BB962C8B-B14F-4D97-AF65-F5344CB8AC3E}">
        <p14:creationId xmlns:p14="http://schemas.microsoft.com/office/powerpoint/2010/main" val="3265972961"/>
      </p:ext>
    </p:extLst>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strVal val="#ppt_w+.3"/>
                                          </p:val>
                                        </p:tav>
                                        <p:tav tm="100000">
                                          <p:val>
                                            <p:strVal val="#ppt_w"/>
                                          </p:val>
                                        </p:tav>
                                      </p:tavLst>
                                    </p:anim>
                                    <p:anim calcmode="lin" valueType="num">
                                      <p:cBhvr>
                                        <p:cTn id="8" dur="1000" fill="hold"/>
                                        <p:tgtEl>
                                          <p:spTgt spid="9"/>
                                        </p:tgtEl>
                                        <p:attrNameLst>
                                          <p:attrName>ppt_h</p:attrName>
                                        </p:attrNameLst>
                                      </p:cBhvr>
                                      <p:tavLst>
                                        <p:tav tm="0">
                                          <p:val>
                                            <p:strVal val="#ppt_h"/>
                                          </p:val>
                                        </p:tav>
                                        <p:tav tm="100000">
                                          <p:val>
                                            <p:strVal val="#ppt_h"/>
                                          </p:val>
                                        </p:tav>
                                      </p:tavLst>
                                    </p:anim>
                                    <p:animEffect transition="in" filter="fade">
                                      <p:cBhvr>
                                        <p:cTn id="9" dur="1000"/>
                                        <p:tgtEl>
                                          <p:spTgt spid="9"/>
                                        </p:tgtEl>
                                      </p:cBhvr>
                                    </p:animEffect>
                                  </p:childTnLst>
                                </p:cTn>
                              </p:par>
                            </p:childTnLst>
                          </p:cTn>
                        </p:par>
                        <p:par>
                          <p:cTn id="10" fill="hold">
                            <p:stCondLst>
                              <p:cond delay="1000"/>
                            </p:stCondLst>
                            <p:childTnLst>
                              <p:par>
                                <p:cTn id="11" presetID="2" presetClass="entr" presetSubtype="8" fill="hold" grpId="0" nodeType="afterEffect">
                                  <p:stCondLst>
                                    <p:cond delay="0"/>
                                  </p:stCondLst>
                                  <p:childTnLst>
                                    <p:set>
                                      <p:cBhvr>
                                        <p:cTn id="12" dur="1" fill="hold">
                                          <p:stCondLst>
                                            <p:cond delay="0"/>
                                          </p:stCondLst>
                                        </p:cTn>
                                        <p:tgtEl>
                                          <p:spTgt spid="50"/>
                                        </p:tgtEl>
                                        <p:attrNameLst>
                                          <p:attrName>style.visibility</p:attrName>
                                        </p:attrNameLst>
                                      </p:cBhvr>
                                      <p:to>
                                        <p:strVal val="visible"/>
                                      </p:to>
                                    </p:set>
                                    <p:anim calcmode="lin" valueType="num">
                                      <p:cBhvr additive="base">
                                        <p:cTn id="13" dur="250" fill="hold"/>
                                        <p:tgtEl>
                                          <p:spTgt spid="50"/>
                                        </p:tgtEl>
                                        <p:attrNameLst>
                                          <p:attrName>ppt_x</p:attrName>
                                        </p:attrNameLst>
                                      </p:cBhvr>
                                      <p:tavLst>
                                        <p:tav tm="0">
                                          <p:val>
                                            <p:strVal val="0-#ppt_w/2"/>
                                          </p:val>
                                        </p:tav>
                                        <p:tav tm="100000">
                                          <p:val>
                                            <p:strVal val="#ppt_x"/>
                                          </p:val>
                                        </p:tav>
                                      </p:tavLst>
                                    </p:anim>
                                    <p:anim calcmode="lin" valueType="num">
                                      <p:cBhvr additive="base">
                                        <p:cTn id="14" dur="250" fill="hold"/>
                                        <p:tgtEl>
                                          <p:spTgt spid="50"/>
                                        </p:tgtEl>
                                        <p:attrNameLst>
                                          <p:attrName>ppt_y</p:attrName>
                                        </p:attrNameLst>
                                      </p:cBhvr>
                                      <p:tavLst>
                                        <p:tav tm="0">
                                          <p:val>
                                            <p:strVal val="#ppt_y"/>
                                          </p:val>
                                        </p:tav>
                                        <p:tav tm="100000">
                                          <p:val>
                                            <p:strVal val="#ppt_y"/>
                                          </p:val>
                                        </p:tav>
                                      </p:tavLst>
                                    </p:anim>
                                  </p:childTnLst>
                                </p:cTn>
                              </p:par>
                            </p:childTnLst>
                          </p:cTn>
                        </p:par>
                        <p:par>
                          <p:cTn id="15" fill="hold">
                            <p:stCondLst>
                              <p:cond delay="1250"/>
                            </p:stCondLst>
                            <p:childTnLst>
                              <p:par>
                                <p:cTn id="16" presetID="2" presetClass="entr" presetSubtype="8" fill="hold" nodeType="afterEffect">
                                  <p:stCondLst>
                                    <p:cond delay="0"/>
                                  </p:stCondLst>
                                  <p:childTnLst>
                                    <p:set>
                                      <p:cBhvr>
                                        <p:cTn id="17" dur="1" fill="hold">
                                          <p:stCondLst>
                                            <p:cond delay="0"/>
                                          </p:stCondLst>
                                        </p:cTn>
                                        <p:tgtEl>
                                          <p:spTgt spid="69"/>
                                        </p:tgtEl>
                                        <p:attrNameLst>
                                          <p:attrName>style.visibility</p:attrName>
                                        </p:attrNameLst>
                                      </p:cBhvr>
                                      <p:to>
                                        <p:strVal val="visible"/>
                                      </p:to>
                                    </p:set>
                                    <p:anim calcmode="lin" valueType="num">
                                      <p:cBhvr additive="base">
                                        <p:cTn id="18" dur="250" fill="hold"/>
                                        <p:tgtEl>
                                          <p:spTgt spid="69"/>
                                        </p:tgtEl>
                                        <p:attrNameLst>
                                          <p:attrName>ppt_x</p:attrName>
                                        </p:attrNameLst>
                                      </p:cBhvr>
                                      <p:tavLst>
                                        <p:tav tm="0">
                                          <p:val>
                                            <p:strVal val="0-#ppt_w/2"/>
                                          </p:val>
                                        </p:tav>
                                        <p:tav tm="100000">
                                          <p:val>
                                            <p:strVal val="#ppt_x"/>
                                          </p:val>
                                        </p:tav>
                                      </p:tavLst>
                                    </p:anim>
                                    <p:anim calcmode="lin" valueType="num">
                                      <p:cBhvr additive="base">
                                        <p:cTn id="19" dur="250" fill="hold"/>
                                        <p:tgtEl>
                                          <p:spTgt spid="69"/>
                                        </p:tgtEl>
                                        <p:attrNameLst>
                                          <p:attrName>ppt_y</p:attrName>
                                        </p:attrNameLst>
                                      </p:cBhvr>
                                      <p:tavLst>
                                        <p:tav tm="0">
                                          <p:val>
                                            <p:strVal val="#ppt_y"/>
                                          </p:val>
                                        </p:tav>
                                        <p:tav tm="100000">
                                          <p:val>
                                            <p:strVal val="#ppt_y"/>
                                          </p:val>
                                        </p:tav>
                                      </p:tavLst>
                                    </p:anim>
                                  </p:childTnLst>
                                </p:cTn>
                              </p:par>
                            </p:childTnLst>
                          </p:cTn>
                        </p:par>
                        <p:par>
                          <p:cTn id="20" fill="hold">
                            <p:stCondLst>
                              <p:cond delay="1500"/>
                            </p:stCondLst>
                            <p:childTnLst>
                              <p:par>
                                <p:cTn id="21" presetID="10" presetClass="entr" presetSubtype="0" fill="hold" grpId="0" nodeType="after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fade">
                                      <p:cBhvr>
                                        <p:cTn id="2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3"/>
          <p:cNvSpPr/>
          <p:nvPr/>
        </p:nvSpPr>
        <p:spPr>
          <a:xfrm>
            <a:off x="756370" y="937048"/>
            <a:ext cx="4968552" cy="4011760"/>
          </a:xfrm>
          <a:prstGeom prst="rect">
            <a:avLst/>
          </a:prstGeom>
          <a:solidFill>
            <a:schemeClr val="bg1"/>
          </a:solid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68594" tIns="34297" rIns="68594" bIns="34297" rtlCol="0" anchor="ctr"/>
          <a:lstStyle/>
          <a:p>
            <a:pPr algn="ctr"/>
            <a:endParaRPr lang="zh-CN" altLang="en-US"/>
          </a:p>
        </p:txBody>
      </p:sp>
      <p:sp>
        <p:nvSpPr>
          <p:cNvPr id="15" name="矩形 14"/>
          <p:cNvSpPr/>
          <p:nvPr/>
        </p:nvSpPr>
        <p:spPr>
          <a:xfrm>
            <a:off x="839157" y="1724239"/>
            <a:ext cx="247381" cy="20069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94" tIns="34297" rIns="68594" bIns="34297" rtlCol="0" anchor="ctr"/>
          <a:lstStyle/>
          <a:p>
            <a:pPr algn="ctr"/>
            <a:endParaRPr lang="zh-CN" altLang="en-US"/>
          </a:p>
        </p:txBody>
      </p:sp>
      <p:grpSp>
        <p:nvGrpSpPr>
          <p:cNvPr id="2" name="组合 19"/>
          <p:cNvGrpSpPr/>
          <p:nvPr/>
        </p:nvGrpSpPr>
        <p:grpSpPr>
          <a:xfrm>
            <a:off x="900386" y="1127586"/>
            <a:ext cx="4690068" cy="3630683"/>
            <a:chOff x="1448464" y="2947308"/>
            <a:chExt cx="6252339" cy="4839415"/>
          </a:xfrm>
        </p:grpSpPr>
        <p:cxnSp>
          <p:nvCxnSpPr>
            <p:cNvPr id="17" name="直接连接符 16"/>
            <p:cNvCxnSpPr/>
            <p:nvPr/>
          </p:nvCxnSpPr>
          <p:spPr>
            <a:xfrm>
              <a:off x="1596572" y="2947308"/>
              <a:ext cx="841829" cy="0"/>
            </a:xfrm>
            <a:prstGeom prst="line">
              <a:avLst/>
            </a:prstGeom>
            <a:ln w="25400" cap="rnd">
              <a:solidFill>
                <a:schemeClr val="accent1"/>
              </a:solidFill>
              <a:round/>
            </a:ln>
          </p:spPr>
          <p:style>
            <a:lnRef idx="1">
              <a:schemeClr val="accent1"/>
            </a:lnRef>
            <a:fillRef idx="0">
              <a:schemeClr val="accent1"/>
            </a:fillRef>
            <a:effectRef idx="0">
              <a:schemeClr val="accent1"/>
            </a:effectRef>
            <a:fontRef idx="minor">
              <a:schemeClr val="tx1"/>
            </a:fontRef>
          </p:style>
        </p:cxnSp>
        <p:sp>
          <p:nvSpPr>
            <p:cNvPr id="18" name="矩形 17"/>
            <p:cNvSpPr/>
            <p:nvPr/>
          </p:nvSpPr>
          <p:spPr>
            <a:xfrm>
              <a:off x="1448464" y="3068942"/>
              <a:ext cx="6252339" cy="4717781"/>
            </a:xfrm>
            <a:prstGeom prst="rect">
              <a:avLst/>
            </a:prstGeom>
          </p:spPr>
          <p:txBody>
            <a:bodyPr wrap="square">
              <a:spAutoFit/>
            </a:bodyPr>
            <a:lstStyle/>
            <a:p>
              <a:pPr marL="171450" indent="-171450">
                <a:buFont typeface="Arial" charset="0"/>
                <a:buChar char="•"/>
              </a:pPr>
              <a:r>
                <a:rPr lang="en-US" altLang="zh-CN" sz="1600" dirty="0">
                  <a:latin typeface="STKaiti" charset="-122"/>
                  <a:ea typeface="STKaiti" charset="-122"/>
                  <a:cs typeface="STKaiti" charset="-122"/>
                </a:rPr>
                <a:t>《</a:t>
              </a:r>
              <a:r>
                <a:rPr lang="zh-CN" altLang="en-US" sz="1600" dirty="0">
                  <a:latin typeface="STKaiti" charset="-122"/>
                  <a:ea typeface="STKaiti" charset="-122"/>
                  <a:cs typeface="STKaiti" charset="-122"/>
                </a:rPr>
                <a:t>霸王别姬</a:t>
              </a:r>
              <a:r>
                <a:rPr lang="en-US" altLang="zh-CN" sz="1600" dirty="0">
                  <a:latin typeface="STKaiti" charset="-122"/>
                  <a:ea typeface="STKaiti" charset="-122"/>
                  <a:cs typeface="STKaiti" charset="-122"/>
                </a:rPr>
                <a:t>》</a:t>
              </a:r>
              <a:r>
                <a:rPr lang="zh-CN" altLang="en-US" sz="1600" dirty="0">
                  <a:latin typeface="STKaiti" charset="-122"/>
                  <a:ea typeface="STKaiti" charset="-122"/>
                  <a:cs typeface="STKaiti" charset="-122"/>
                </a:rPr>
                <a:t>是汤臣电影有限公司出品的</a:t>
              </a:r>
              <a:r>
                <a:rPr lang="zh-CN" altLang="en-US" sz="1600" b="1" dirty="0" smtClean="0">
                  <a:latin typeface="STKaiti" charset="-122"/>
                  <a:ea typeface="STKaiti" charset="-122"/>
                  <a:cs typeface="STKaiti" charset="-122"/>
                </a:rPr>
                <a:t>文艺片</a:t>
              </a:r>
            </a:p>
            <a:p>
              <a:pPr marL="171450" indent="-171450">
                <a:buFont typeface="Arial" charset="0"/>
                <a:buChar char="•"/>
              </a:pPr>
              <a:r>
                <a:rPr lang="zh-CN" altLang="en-US" sz="1600" dirty="0" smtClean="0">
                  <a:latin typeface="STKaiti" charset="-122"/>
                  <a:ea typeface="STKaiti" charset="-122"/>
                  <a:cs typeface="STKaiti" charset="-122"/>
                </a:rPr>
                <a:t>该片</a:t>
              </a:r>
              <a:r>
                <a:rPr lang="zh-CN" altLang="en-US" sz="1600" dirty="0">
                  <a:latin typeface="STKaiti" charset="-122"/>
                  <a:ea typeface="STKaiti" charset="-122"/>
                  <a:cs typeface="STKaiti" charset="-122"/>
                </a:rPr>
                <a:t>改编</a:t>
              </a:r>
              <a:r>
                <a:rPr lang="zh-CN" altLang="en-US" sz="1600" dirty="0" smtClean="0">
                  <a:latin typeface="STKaiti" charset="-122"/>
                  <a:ea typeface="STKaiti" charset="-122"/>
                  <a:cs typeface="STKaiti" charset="-122"/>
                </a:rPr>
                <a:t>自</a:t>
              </a:r>
              <a:r>
                <a:rPr lang="zh-CN" altLang="en-US" sz="1600" b="1" dirty="0" smtClean="0">
                  <a:latin typeface="STKaiti" charset="-122"/>
                  <a:ea typeface="STKaiti" charset="-122"/>
                  <a:cs typeface="STKaiti" charset="-122"/>
                </a:rPr>
                <a:t>李碧华</a:t>
              </a:r>
              <a:r>
                <a:rPr lang="zh-CN" altLang="en-US" sz="1600" dirty="0" smtClean="0">
                  <a:latin typeface="STKaiti" charset="-122"/>
                  <a:ea typeface="STKaiti" charset="-122"/>
                  <a:cs typeface="STKaiti" charset="-122"/>
                </a:rPr>
                <a:t>的</a:t>
              </a:r>
              <a:r>
                <a:rPr lang="zh-CN" altLang="en-US" sz="1600" dirty="0">
                  <a:latin typeface="STKaiti" charset="-122"/>
                  <a:ea typeface="STKaiti" charset="-122"/>
                  <a:cs typeface="STKaiti" charset="-122"/>
                </a:rPr>
                <a:t>同名小说，</a:t>
              </a:r>
              <a:r>
                <a:rPr lang="zh-CN" altLang="en-US" sz="1600" dirty="0" smtClean="0">
                  <a:latin typeface="STKaiti" charset="-122"/>
                  <a:ea typeface="STKaiti" charset="-122"/>
                  <a:cs typeface="STKaiti" charset="-122"/>
                </a:rPr>
                <a:t>由</a:t>
              </a:r>
              <a:r>
                <a:rPr lang="zh-CN" altLang="en-US" sz="1600" b="1" dirty="0" smtClean="0">
                  <a:latin typeface="STKaiti" charset="-122"/>
                  <a:ea typeface="STKaiti" charset="-122"/>
                  <a:cs typeface="STKaiti" charset="-122"/>
                </a:rPr>
                <a:t>陈凯歌</a:t>
              </a:r>
              <a:r>
                <a:rPr lang="zh-CN" altLang="en-US" sz="1600" dirty="0" smtClean="0">
                  <a:latin typeface="STKaiti" charset="-122"/>
                  <a:ea typeface="STKaiti" charset="-122"/>
                  <a:cs typeface="STKaiti" charset="-122"/>
                </a:rPr>
                <a:t>执导，</a:t>
              </a:r>
              <a:r>
                <a:rPr lang="zh-CN" altLang="en-US" sz="1600" b="1" dirty="0" smtClean="0">
                  <a:latin typeface="STKaiti" charset="-122"/>
                  <a:ea typeface="STKaiti" charset="-122"/>
                  <a:cs typeface="STKaiti" charset="-122"/>
                </a:rPr>
                <a:t>张国荣、巩俐、张丰毅</a:t>
              </a:r>
              <a:r>
                <a:rPr lang="zh-CN" altLang="en-US" sz="1600" dirty="0" smtClean="0">
                  <a:latin typeface="STKaiti" charset="-122"/>
                  <a:ea typeface="STKaiti" charset="-122"/>
                  <a:cs typeface="STKaiti" charset="-122"/>
                </a:rPr>
                <a:t>领衔</a:t>
              </a:r>
              <a:r>
                <a:rPr lang="zh-CN" altLang="en-US" sz="1600" dirty="0">
                  <a:latin typeface="STKaiti" charset="-122"/>
                  <a:ea typeface="STKaiti" charset="-122"/>
                  <a:cs typeface="STKaiti" charset="-122"/>
                </a:rPr>
                <a:t>主演。</a:t>
              </a:r>
            </a:p>
            <a:p>
              <a:pPr marL="171450" indent="-171450">
                <a:buFont typeface="Arial" charset="0"/>
                <a:buChar char="•"/>
              </a:pPr>
              <a:r>
                <a:rPr lang="zh-CN" altLang="en-US" sz="1600" dirty="0">
                  <a:latin typeface="STKaiti" charset="-122"/>
                  <a:ea typeface="STKaiti" charset="-122"/>
                  <a:cs typeface="STKaiti" charset="-122"/>
                </a:rPr>
                <a:t>影片围绕两位京剧伶人半个世纪的悲欢离合，展现了对传统文化、人的生存状态及人性的思考与领悟。</a:t>
              </a:r>
              <a:r>
                <a:rPr lang="en-US" altLang="zh-CN" sz="1600" dirty="0">
                  <a:latin typeface="STKaiti" charset="-122"/>
                  <a:ea typeface="STKaiti" charset="-122"/>
                  <a:cs typeface="STKaiti" charset="-122"/>
                </a:rPr>
                <a:t>1993</a:t>
              </a:r>
              <a:r>
                <a:rPr lang="zh-CN" altLang="en-US" sz="1600" dirty="0">
                  <a:latin typeface="STKaiti" charset="-122"/>
                  <a:ea typeface="STKaiti" charset="-122"/>
                  <a:cs typeface="STKaiti" charset="-122"/>
                </a:rPr>
                <a:t>年该片在中国内地以及中国香港上映，此后在世界多个国家和地区</a:t>
              </a:r>
              <a:r>
                <a:rPr lang="zh-CN" altLang="en-US" sz="1600" dirty="0" smtClean="0">
                  <a:latin typeface="STKaiti" charset="-122"/>
                  <a:ea typeface="STKaiti" charset="-122"/>
                  <a:cs typeface="STKaiti" charset="-122"/>
                </a:rPr>
                <a:t>公映＊，</a:t>
              </a:r>
              <a:r>
                <a:rPr lang="zh-CN" altLang="en-US" sz="1600" dirty="0">
                  <a:latin typeface="STKaiti" charset="-122"/>
                  <a:ea typeface="STKaiti" charset="-122"/>
                  <a:cs typeface="STKaiti" charset="-122"/>
                </a:rPr>
                <a:t>并且打破中国内地文艺片在美国的票房</a:t>
              </a:r>
              <a:r>
                <a:rPr lang="zh-CN" altLang="en-US" sz="1600" dirty="0" smtClean="0">
                  <a:latin typeface="STKaiti" charset="-122"/>
                  <a:ea typeface="STKaiti" charset="-122"/>
                  <a:cs typeface="STKaiti" charset="-122"/>
                </a:rPr>
                <a:t>纪录</a:t>
              </a:r>
              <a:r>
                <a:rPr lang="zh-CN" altLang="en-US" sz="1600" dirty="0">
                  <a:latin typeface="STKaiti" charset="-122"/>
                  <a:ea typeface="STKaiti" charset="-122"/>
                  <a:cs typeface="STKaiti" charset="-122"/>
                </a:rPr>
                <a:t> </a:t>
              </a:r>
              <a:r>
                <a:rPr lang="zh-CN" altLang="en-US" sz="1600" dirty="0" smtClean="0">
                  <a:latin typeface="STKaiti" charset="-122"/>
                  <a:ea typeface="STKaiti" charset="-122"/>
                  <a:cs typeface="STKaiti" charset="-122"/>
                </a:rPr>
                <a:t>。</a:t>
              </a:r>
              <a:endParaRPr lang="zh-CN" altLang="en-US" sz="1600" dirty="0">
                <a:latin typeface="STKaiti" charset="-122"/>
                <a:ea typeface="STKaiti" charset="-122"/>
                <a:cs typeface="STKaiti" charset="-122"/>
              </a:endParaRPr>
            </a:p>
            <a:p>
              <a:pPr marL="171450" indent="-171450">
                <a:buFont typeface="Arial" charset="0"/>
                <a:buChar char="•"/>
              </a:pPr>
              <a:r>
                <a:rPr lang="en-US" altLang="zh-CN" sz="1600" dirty="0">
                  <a:latin typeface="STKaiti" charset="-122"/>
                  <a:ea typeface="STKaiti" charset="-122"/>
                  <a:cs typeface="STKaiti" charset="-122"/>
                </a:rPr>
                <a:t>1993</a:t>
              </a:r>
              <a:r>
                <a:rPr lang="zh-CN" altLang="en-US" sz="1600" dirty="0">
                  <a:latin typeface="STKaiti" charset="-122"/>
                  <a:ea typeface="STKaiti" charset="-122"/>
                  <a:cs typeface="STKaiti" charset="-122"/>
                </a:rPr>
                <a:t>年该片荣获</a:t>
              </a:r>
              <a:r>
                <a:rPr lang="zh-CN" altLang="en-US" sz="1600" dirty="0" smtClean="0">
                  <a:latin typeface="STKaiti" charset="-122"/>
                  <a:ea typeface="STKaiti" charset="-122"/>
                  <a:cs typeface="STKaiti" charset="-122"/>
                </a:rPr>
                <a:t>法国戛纳电影节最高</a:t>
              </a:r>
              <a:r>
                <a:rPr lang="zh-CN" altLang="en-US" sz="1600" dirty="0">
                  <a:latin typeface="STKaiti" charset="-122"/>
                  <a:ea typeface="STKaiti" charset="-122"/>
                  <a:cs typeface="STKaiti" charset="-122"/>
                </a:rPr>
                <a:t>奖项金棕榈大奖，成为</a:t>
              </a:r>
              <a:r>
                <a:rPr lang="zh-CN" altLang="en-US" sz="1600" b="1" dirty="0">
                  <a:latin typeface="STKaiti" charset="-122"/>
                  <a:ea typeface="STKaiti" charset="-122"/>
                  <a:cs typeface="STKaiti" charset="-122"/>
                </a:rPr>
                <a:t>首部</a:t>
              </a:r>
              <a:r>
                <a:rPr lang="zh-CN" altLang="en-US" sz="1600" dirty="0">
                  <a:latin typeface="STKaiti" charset="-122"/>
                  <a:ea typeface="STKaiti" charset="-122"/>
                  <a:cs typeface="STKaiti" charset="-122"/>
                </a:rPr>
                <a:t>获此殊荣的中国</a:t>
              </a:r>
              <a:r>
                <a:rPr lang="zh-CN" altLang="en-US" sz="1600" dirty="0" smtClean="0">
                  <a:latin typeface="STKaiti" charset="-122"/>
                  <a:ea typeface="STKaiti" charset="-122"/>
                  <a:cs typeface="STKaiti" charset="-122"/>
                </a:rPr>
                <a:t>影片</a:t>
              </a:r>
              <a:r>
                <a:rPr lang="zh-CN" altLang="en-US" sz="1600" dirty="0">
                  <a:latin typeface="STKaiti" charset="-122"/>
                  <a:ea typeface="STKaiti" charset="-122"/>
                  <a:cs typeface="STKaiti" charset="-122"/>
                </a:rPr>
                <a:t> ；此外这部电影还获得了</a:t>
              </a:r>
              <a:r>
                <a:rPr lang="zh-CN" altLang="en-US" sz="1600" dirty="0" smtClean="0">
                  <a:latin typeface="STKaiti" charset="-122"/>
                  <a:ea typeface="STKaiti" charset="-122"/>
                  <a:cs typeface="STKaiti" charset="-122"/>
                </a:rPr>
                <a:t>美国金球奖最佳</a:t>
              </a:r>
              <a:r>
                <a:rPr lang="zh-CN" altLang="en-US" sz="1600" dirty="0">
                  <a:latin typeface="STKaiti" charset="-122"/>
                  <a:ea typeface="STKaiti" charset="-122"/>
                  <a:cs typeface="STKaiti" charset="-122"/>
                </a:rPr>
                <a:t>外语片奖、国际影评人联盟大奖等多项国际</a:t>
              </a:r>
              <a:r>
                <a:rPr lang="zh-CN" altLang="en-US" sz="1600" dirty="0" smtClean="0">
                  <a:latin typeface="STKaiti" charset="-122"/>
                  <a:ea typeface="STKaiti" charset="-122"/>
                  <a:cs typeface="STKaiti" charset="-122"/>
                </a:rPr>
                <a:t>大奖。</a:t>
              </a:r>
            </a:p>
            <a:p>
              <a:pPr marL="171450" indent="-171450">
                <a:buFont typeface="Arial" charset="0"/>
                <a:buChar char="•"/>
              </a:pPr>
              <a:r>
                <a:rPr lang="en-US" altLang="zh-CN" sz="1600" dirty="0" smtClean="0">
                  <a:latin typeface="STKaiti" charset="-122"/>
                  <a:ea typeface="STKaiti" charset="-122"/>
                  <a:cs typeface="STKaiti" charset="-122"/>
                </a:rPr>
                <a:t>2005</a:t>
              </a:r>
              <a:r>
                <a:rPr lang="zh-CN" altLang="en-US" sz="1600" dirty="0">
                  <a:latin typeface="STKaiti" charset="-122"/>
                  <a:ea typeface="STKaiti" charset="-122"/>
                  <a:cs typeface="STKaiti" charset="-122"/>
                </a:rPr>
                <a:t>年</a:t>
              </a:r>
              <a:r>
                <a:rPr lang="en-US" altLang="zh-CN" sz="1600" dirty="0">
                  <a:latin typeface="STKaiti" charset="-122"/>
                  <a:ea typeface="STKaiti" charset="-122"/>
                  <a:cs typeface="STKaiti" charset="-122"/>
                </a:rPr>
                <a:t>《</a:t>
              </a:r>
              <a:r>
                <a:rPr lang="zh-CN" altLang="en-US" sz="1600" dirty="0">
                  <a:latin typeface="STKaiti" charset="-122"/>
                  <a:ea typeface="STKaiti" charset="-122"/>
                  <a:cs typeface="STKaiti" charset="-122"/>
                </a:rPr>
                <a:t>霸王别姬</a:t>
              </a:r>
              <a:r>
                <a:rPr lang="en-US" altLang="zh-CN" sz="1600" dirty="0">
                  <a:latin typeface="STKaiti" charset="-122"/>
                  <a:ea typeface="STKaiti" charset="-122"/>
                  <a:cs typeface="STKaiti" charset="-122"/>
                </a:rPr>
                <a:t>》</a:t>
              </a:r>
              <a:r>
                <a:rPr lang="zh-CN" altLang="en-US" sz="1600" dirty="0">
                  <a:latin typeface="STKaiti" charset="-122"/>
                  <a:ea typeface="STKaiti" charset="-122"/>
                  <a:cs typeface="STKaiti" charset="-122"/>
                </a:rPr>
                <a:t>入选美国</a:t>
              </a:r>
              <a:r>
                <a:rPr lang="en-US" altLang="zh-CN" sz="1600" dirty="0" smtClean="0">
                  <a:latin typeface="STKaiti" charset="-122"/>
                  <a:ea typeface="STKaiti" charset="-122"/>
                  <a:cs typeface="STKaiti" charset="-122"/>
                </a:rPr>
                <a:t>《</a:t>
              </a:r>
              <a:r>
                <a:rPr lang="zh-CN" altLang="en-US" sz="1600" dirty="0" smtClean="0">
                  <a:latin typeface="STKaiti" charset="-122"/>
                  <a:ea typeface="STKaiti" charset="-122"/>
                  <a:cs typeface="STKaiti" charset="-122"/>
                </a:rPr>
                <a:t>时代周刊</a:t>
              </a:r>
              <a:r>
                <a:rPr lang="en-US" altLang="zh-CN" sz="1600" dirty="0" smtClean="0">
                  <a:latin typeface="STKaiti" charset="-122"/>
                  <a:ea typeface="STKaiti" charset="-122"/>
                  <a:cs typeface="STKaiti" charset="-122"/>
                </a:rPr>
                <a:t>》</a:t>
              </a:r>
              <a:r>
                <a:rPr lang="zh-CN" altLang="en-US" sz="1600" dirty="0">
                  <a:latin typeface="STKaiti" charset="-122"/>
                  <a:ea typeface="STKaiti" charset="-122"/>
                  <a:cs typeface="STKaiti" charset="-122"/>
                </a:rPr>
                <a:t>评出的“</a:t>
              </a:r>
              <a:r>
                <a:rPr lang="zh-CN" altLang="en-US" sz="1600" b="1" dirty="0">
                  <a:latin typeface="STKaiti" charset="-122"/>
                  <a:ea typeface="STKaiti" charset="-122"/>
                  <a:cs typeface="STKaiti" charset="-122"/>
                </a:rPr>
                <a:t>全球史上百部最佳电影</a:t>
              </a:r>
              <a:r>
                <a:rPr lang="zh-CN" altLang="en-US" sz="1600" dirty="0">
                  <a:latin typeface="STKaiti" charset="-122"/>
                  <a:ea typeface="STKaiti" charset="-122"/>
                  <a:cs typeface="STKaiti" charset="-122"/>
                </a:rPr>
                <a:t>”。</a:t>
              </a:r>
            </a:p>
          </p:txBody>
        </p:sp>
      </p:grpSp>
      <p:pic>
        <p:nvPicPr>
          <p:cNvPr id="4" name="图片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84962" y="952074"/>
            <a:ext cx="2808312" cy="3969442"/>
          </a:xfrm>
          <a:prstGeom prst="rect">
            <a:avLst/>
          </a:prstGeom>
        </p:spPr>
      </p:pic>
      <p:sp>
        <p:nvSpPr>
          <p:cNvPr id="6" name="文本框 5"/>
          <p:cNvSpPr txBox="1"/>
          <p:nvPr/>
        </p:nvSpPr>
        <p:spPr>
          <a:xfrm>
            <a:off x="0" y="268288"/>
            <a:ext cx="1620466" cy="369332"/>
          </a:xfrm>
          <a:prstGeom prst="rect">
            <a:avLst/>
          </a:prstGeom>
          <a:solidFill>
            <a:schemeClr val="accent1"/>
          </a:solidFill>
          <a:ln>
            <a:solidFill>
              <a:schemeClr val="accent1"/>
            </a:solidFill>
          </a:ln>
        </p:spPr>
        <p:txBody>
          <a:bodyPr wrap="square" rtlCol="0">
            <a:spAutoFit/>
          </a:bodyPr>
          <a:lstStyle/>
          <a:p>
            <a:pPr algn="ctr"/>
            <a:r>
              <a:rPr kumimoji="1" lang="zh-CN" altLang="en-US" smtClean="0">
                <a:solidFill>
                  <a:schemeClr val="bg1"/>
                </a:solidFill>
                <a:latin typeface="Heiti SC Light" charset="-122"/>
                <a:ea typeface="Heiti SC Light" charset="-122"/>
                <a:cs typeface="Heiti SC Light" charset="-122"/>
              </a:rPr>
              <a:t>电影简介</a:t>
            </a:r>
            <a:endParaRPr kumimoji="1" lang="zh-CN" altLang="en-US" dirty="0">
              <a:solidFill>
                <a:schemeClr val="bg1"/>
              </a:solidFill>
              <a:latin typeface="Heiti SC Light" charset="-122"/>
              <a:ea typeface="Heiti SC Light" charset="-122"/>
              <a:cs typeface="Heiti SC Light" charset="-122"/>
            </a:endParaRPr>
          </a:p>
        </p:txBody>
      </p:sp>
    </p:spTree>
    <p:extLst>
      <p:ext uri="{BB962C8B-B14F-4D97-AF65-F5344CB8AC3E}">
        <p14:creationId xmlns:p14="http://schemas.microsoft.com/office/powerpoint/2010/main" val="2597194483"/>
      </p:ext>
    </p:extLst>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right)">
                                      <p:cBhvr>
                                        <p:cTn id="7" dur="500"/>
                                        <p:tgtEl>
                                          <p:spTgt spid="14"/>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up)">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0" y="268288"/>
            <a:ext cx="1620466" cy="369332"/>
          </a:xfrm>
          <a:prstGeom prst="rect">
            <a:avLst/>
          </a:prstGeom>
          <a:solidFill>
            <a:schemeClr val="accent1"/>
          </a:solidFill>
          <a:ln>
            <a:solidFill>
              <a:schemeClr val="accent1"/>
            </a:solidFill>
          </a:ln>
        </p:spPr>
        <p:txBody>
          <a:bodyPr wrap="square" rtlCol="0">
            <a:spAutoFit/>
          </a:bodyPr>
          <a:lstStyle/>
          <a:p>
            <a:pPr algn="ctr"/>
            <a:r>
              <a:rPr kumimoji="1" lang="zh-CN" altLang="en-US" smtClean="0">
                <a:solidFill>
                  <a:schemeClr val="bg1"/>
                </a:solidFill>
                <a:latin typeface="Heiti SC Light" charset="-122"/>
                <a:ea typeface="Heiti SC Light" charset="-122"/>
                <a:cs typeface="Heiti SC Light" charset="-122"/>
              </a:rPr>
              <a:t>电影简介</a:t>
            </a:r>
            <a:endParaRPr kumimoji="1" lang="zh-CN" altLang="en-US" dirty="0">
              <a:solidFill>
                <a:schemeClr val="bg1"/>
              </a:solidFill>
              <a:latin typeface="Heiti SC Light" charset="-122"/>
              <a:ea typeface="Heiti SC Light" charset="-122"/>
              <a:cs typeface="Heiti SC Light" charset="-122"/>
            </a:endParaRPr>
          </a:p>
        </p:txBody>
      </p:sp>
      <p:sp>
        <p:nvSpPr>
          <p:cNvPr id="7" name="文本框 6"/>
          <p:cNvSpPr txBox="1"/>
          <p:nvPr/>
        </p:nvSpPr>
        <p:spPr>
          <a:xfrm>
            <a:off x="468338" y="743883"/>
            <a:ext cx="3506746" cy="4401205"/>
          </a:xfrm>
          <a:prstGeom prst="rect">
            <a:avLst/>
          </a:prstGeom>
          <a:noFill/>
        </p:spPr>
        <p:txBody>
          <a:bodyPr wrap="square" rtlCol="0">
            <a:spAutoFit/>
          </a:bodyPr>
          <a:lstStyle/>
          <a:p>
            <a:r>
              <a:rPr lang="zh-CN" altLang="en-US" sz="2000" dirty="0" smtClean="0">
                <a:latin typeface="STKaiti" charset="-122"/>
                <a:ea typeface="STKaiti" charset="-122"/>
                <a:cs typeface="STKaiti" charset="-122"/>
              </a:rPr>
              <a:t>         </a:t>
            </a:r>
            <a:r>
              <a:rPr lang="en-US" altLang="zh-CN" sz="2000" dirty="0" smtClean="0">
                <a:latin typeface="STKaiti" charset="-122"/>
                <a:ea typeface="STKaiti" charset="-122"/>
                <a:cs typeface="STKaiti" charset="-122"/>
              </a:rPr>
              <a:t>1924</a:t>
            </a:r>
            <a:r>
              <a:rPr lang="zh-CN" altLang="en-US" sz="2000" dirty="0">
                <a:latin typeface="STKaiti" charset="-122"/>
                <a:ea typeface="STKaiti" charset="-122"/>
                <a:cs typeface="STKaiti" charset="-122"/>
              </a:rPr>
              <a:t>年冬天，</a:t>
            </a:r>
            <a:r>
              <a:rPr lang="en-US" altLang="zh-CN" sz="2000" dirty="0">
                <a:latin typeface="STKaiti" charset="-122"/>
                <a:ea typeface="STKaiti" charset="-122"/>
                <a:cs typeface="STKaiti" charset="-122"/>
              </a:rPr>
              <a:t>9</a:t>
            </a:r>
            <a:r>
              <a:rPr lang="zh-CN" altLang="en-US" sz="2000" dirty="0">
                <a:latin typeface="STKaiti" charset="-122"/>
                <a:ea typeface="STKaiti" charset="-122"/>
                <a:cs typeface="STKaiti" charset="-122"/>
              </a:rPr>
              <a:t>岁的小豆子被作妓女的母亲切掉右手上那根畸形的指头后进入关家戏班学戏。戏班里只有师兄小石头同情关照小豆子。十年过去了，在关师父严厉和残酷的训导下，师兄二人演技很快提高，小豆子取艺名程蝶衣</a:t>
            </a:r>
            <a:r>
              <a:rPr lang="zh-CN" altLang="en-US" sz="2000" dirty="0" smtClean="0">
                <a:latin typeface="STKaiti" charset="-122"/>
                <a:ea typeface="STKaiti" charset="-122"/>
                <a:cs typeface="STKaiti" charset="-122"/>
              </a:rPr>
              <a:t>（</a:t>
            </a:r>
            <a:r>
              <a:rPr lang="zh-CN" altLang="en-US" sz="2000" i="1" dirty="0" smtClean="0">
                <a:latin typeface="STKaiti" charset="-122"/>
                <a:ea typeface="STKaiti" charset="-122"/>
                <a:cs typeface="STKaiti" charset="-122"/>
              </a:rPr>
              <a:t>张国荣饰</a:t>
            </a:r>
            <a:r>
              <a:rPr lang="zh-CN" altLang="en-US" sz="2000" dirty="0">
                <a:latin typeface="STKaiti" charset="-122"/>
                <a:ea typeface="STKaiti" charset="-122"/>
                <a:cs typeface="STKaiti" charset="-122"/>
              </a:rPr>
              <a:t>），演旦角；小石头取艺名段小楼</a:t>
            </a:r>
            <a:r>
              <a:rPr lang="zh-CN" altLang="en-US" sz="2000" dirty="0" smtClean="0">
                <a:latin typeface="STKaiti" charset="-122"/>
                <a:ea typeface="STKaiti" charset="-122"/>
                <a:cs typeface="STKaiti" charset="-122"/>
              </a:rPr>
              <a:t>（</a:t>
            </a:r>
            <a:r>
              <a:rPr lang="zh-CN" altLang="en-US" sz="2000" i="1" dirty="0" smtClean="0">
                <a:latin typeface="STKaiti" charset="-122"/>
                <a:ea typeface="STKaiti" charset="-122"/>
                <a:cs typeface="STKaiti" charset="-122"/>
              </a:rPr>
              <a:t>张丰毅饰</a:t>
            </a:r>
            <a:r>
              <a:rPr lang="zh-CN" altLang="en-US" sz="2000" dirty="0">
                <a:latin typeface="STKaiti" charset="-122"/>
                <a:ea typeface="STKaiti" charset="-122"/>
                <a:cs typeface="STKaiti" charset="-122"/>
              </a:rPr>
              <a:t>），演生角。俩人合演的</a:t>
            </a:r>
            <a:r>
              <a:rPr lang="en-US" altLang="zh-CN" sz="2000" dirty="0">
                <a:latin typeface="STKaiti" charset="-122"/>
                <a:ea typeface="STKaiti" charset="-122"/>
                <a:cs typeface="STKaiti" charset="-122"/>
              </a:rPr>
              <a:t>《</a:t>
            </a:r>
            <a:r>
              <a:rPr lang="zh-CN" altLang="en-US" sz="2000" dirty="0">
                <a:latin typeface="STKaiti" charset="-122"/>
                <a:ea typeface="STKaiti" charset="-122"/>
                <a:cs typeface="STKaiti" charset="-122"/>
              </a:rPr>
              <a:t>霸王别姬</a:t>
            </a:r>
            <a:r>
              <a:rPr lang="en-US" altLang="zh-CN" sz="2000" dirty="0">
                <a:latin typeface="STKaiti" charset="-122"/>
                <a:ea typeface="STKaiti" charset="-122"/>
                <a:cs typeface="STKaiti" charset="-122"/>
              </a:rPr>
              <a:t>》</a:t>
            </a:r>
            <a:r>
              <a:rPr lang="zh-CN" altLang="en-US" sz="2000" dirty="0">
                <a:latin typeface="STKaiti" charset="-122"/>
                <a:ea typeface="STKaiti" charset="-122"/>
                <a:cs typeface="STKaiti" charset="-122"/>
              </a:rPr>
              <a:t>誉满京城，师兄二人也红极一时。二人约定合演一辈子</a:t>
            </a:r>
            <a:r>
              <a:rPr lang="en-US" altLang="zh-CN" sz="2000" dirty="0">
                <a:latin typeface="STKaiti" charset="-122"/>
                <a:ea typeface="STKaiti" charset="-122"/>
                <a:cs typeface="STKaiti" charset="-122"/>
              </a:rPr>
              <a:t>《</a:t>
            </a:r>
            <a:r>
              <a:rPr lang="zh-CN" altLang="en-US" sz="2000" dirty="0">
                <a:latin typeface="STKaiti" charset="-122"/>
                <a:ea typeface="STKaiti" charset="-122"/>
                <a:cs typeface="STKaiti" charset="-122"/>
              </a:rPr>
              <a:t>霸王别姬</a:t>
            </a:r>
            <a:r>
              <a:rPr lang="en-US" altLang="zh-CN" sz="2000" dirty="0">
                <a:latin typeface="STKaiti" charset="-122"/>
                <a:ea typeface="STKaiti" charset="-122"/>
                <a:cs typeface="STKaiti" charset="-122"/>
              </a:rPr>
              <a:t>》</a:t>
            </a:r>
            <a:r>
              <a:rPr lang="zh-CN" altLang="en-US" sz="2000" dirty="0" smtClean="0">
                <a:latin typeface="STKaiti" charset="-122"/>
                <a:ea typeface="STKaiti" charset="-122"/>
                <a:cs typeface="STKaiti" charset="-122"/>
              </a:rPr>
              <a:t>。</a:t>
            </a:r>
            <a:endParaRPr lang="zh-CN" altLang="en-US" sz="2000" dirty="0">
              <a:latin typeface="STKaiti" charset="-122"/>
              <a:ea typeface="STKaiti" charset="-122"/>
              <a:cs typeface="STKaiti" charset="-122"/>
            </a:endParaRPr>
          </a:p>
        </p:txBody>
      </p:sp>
      <p:pic>
        <p:nvPicPr>
          <p:cNvPr id="8" name="图片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34400" y="268288"/>
            <a:ext cx="4721502" cy="2474067"/>
          </a:xfrm>
          <a:prstGeom prst="rect">
            <a:avLst/>
          </a:prstGeom>
        </p:spPr>
      </p:pic>
      <p:sp>
        <p:nvSpPr>
          <p:cNvPr id="9" name="文本框 8"/>
          <p:cNvSpPr txBox="1"/>
          <p:nvPr/>
        </p:nvSpPr>
        <p:spPr>
          <a:xfrm>
            <a:off x="4428778" y="2948509"/>
            <a:ext cx="4527124" cy="2554545"/>
          </a:xfrm>
          <a:prstGeom prst="rect">
            <a:avLst/>
          </a:prstGeom>
          <a:noFill/>
        </p:spPr>
        <p:txBody>
          <a:bodyPr wrap="square" rtlCol="0">
            <a:spAutoFit/>
          </a:bodyPr>
          <a:lstStyle/>
          <a:p>
            <a:r>
              <a:rPr lang="zh-CN" altLang="en-US" sz="2000" dirty="0">
                <a:latin typeface="STKaiti" charset="-122"/>
                <a:ea typeface="STKaiti" charset="-122"/>
                <a:cs typeface="STKaiti" charset="-122"/>
              </a:rPr>
              <a:t> 段小楼娶妓女菊仙（</a:t>
            </a:r>
            <a:r>
              <a:rPr lang="zh-CN" altLang="en-US" sz="2000" i="1" dirty="0">
                <a:latin typeface="STKaiti" charset="-122"/>
                <a:ea typeface="STKaiti" charset="-122"/>
                <a:cs typeface="STKaiti" charset="-122"/>
              </a:rPr>
              <a:t>巩俐饰</a:t>
            </a:r>
            <a:r>
              <a:rPr lang="zh-CN" altLang="en-US" sz="2000" dirty="0">
                <a:latin typeface="STKaiti" charset="-122"/>
                <a:ea typeface="STKaiti" charset="-122"/>
                <a:cs typeface="STKaiti" charset="-122"/>
              </a:rPr>
              <a:t>）为妻，依恋着师兄的蝶衣，心情沉重地来到师兄住处，把他用屈辱换来的、师兄向往已久的名贵宝剑赠给小楼，并决定不再与小楼合演</a:t>
            </a:r>
            <a:r>
              <a:rPr lang="en-US" altLang="zh-CN" sz="2000" dirty="0">
                <a:latin typeface="STKaiti" charset="-122"/>
                <a:ea typeface="STKaiti" charset="-122"/>
                <a:cs typeface="STKaiti" charset="-122"/>
              </a:rPr>
              <a:t>《</a:t>
            </a:r>
            <a:r>
              <a:rPr lang="zh-CN" altLang="en-US" sz="2000" dirty="0">
                <a:latin typeface="STKaiti" charset="-122"/>
                <a:ea typeface="STKaiti" charset="-122"/>
                <a:cs typeface="STKaiti" charset="-122"/>
              </a:rPr>
              <a:t>霸王别姬</a:t>
            </a:r>
            <a:r>
              <a:rPr lang="en-US" altLang="zh-CN" sz="2000" dirty="0">
                <a:latin typeface="STKaiti" charset="-122"/>
                <a:ea typeface="STKaiti" charset="-122"/>
                <a:cs typeface="STKaiti" charset="-122"/>
              </a:rPr>
              <a:t>》</a:t>
            </a:r>
            <a:r>
              <a:rPr lang="zh-CN" altLang="en-US" sz="2000" dirty="0">
                <a:latin typeface="STKaiti" charset="-122"/>
                <a:ea typeface="STKaiti" charset="-122"/>
                <a:cs typeface="STKaiti" charset="-122"/>
              </a:rPr>
              <a:t>。在关师傅的召唤下，师兄二人再次合作。</a:t>
            </a:r>
          </a:p>
          <a:p>
            <a:r>
              <a:rPr lang="zh-CN" altLang="en-US" sz="2000" dirty="0">
                <a:latin typeface="STKaiti" charset="-122"/>
                <a:ea typeface="STKaiti" charset="-122"/>
                <a:cs typeface="STKaiti" charset="-122"/>
              </a:rPr>
              <a:t/>
            </a:r>
            <a:br>
              <a:rPr lang="zh-CN" altLang="en-US" sz="2000" dirty="0">
                <a:latin typeface="STKaiti" charset="-122"/>
                <a:ea typeface="STKaiti" charset="-122"/>
                <a:cs typeface="STKaiti" charset="-122"/>
              </a:rPr>
            </a:br>
            <a:endParaRPr kumimoji="1" lang="zh-CN" altLang="en-US" sz="2000" dirty="0" smtClean="0">
              <a:latin typeface="STKaiti" charset="-122"/>
              <a:ea typeface="STKaiti" charset="-122"/>
              <a:cs typeface="STKaiti" charset="-122"/>
            </a:endParaRPr>
          </a:p>
        </p:txBody>
      </p:sp>
    </p:spTree>
    <p:extLst>
      <p:ext uri="{BB962C8B-B14F-4D97-AF65-F5344CB8AC3E}">
        <p14:creationId xmlns:p14="http://schemas.microsoft.com/office/powerpoint/2010/main" val="33989761"/>
      </p:ext>
    </p:extLst>
  </p:cSld>
  <p:clrMapOvr>
    <a:masterClrMapping/>
  </p:clrMapOvr>
  <p:transition spd="med">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0" y="268288"/>
            <a:ext cx="1620466" cy="369332"/>
          </a:xfrm>
          <a:prstGeom prst="rect">
            <a:avLst/>
          </a:prstGeom>
          <a:solidFill>
            <a:schemeClr val="accent1"/>
          </a:solidFill>
          <a:ln>
            <a:solidFill>
              <a:schemeClr val="accent1"/>
            </a:solidFill>
          </a:ln>
        </p:spPr>
        <p:txBody>
          <a:bodyPr wrap="square" rtlCol="0">
            <a:spAutoFit/>
          </a:bodyPr>
          <a:lstStyle/>
          <a:p>
            <a:pPr algn="ctr"/>
            <a:r>
              <a:rPr kumimoji="1" lang="zh-CN" altLang="en-US" smtClean="0">
                <a:solidFill>
                  <a:schemeClr val="bg1"/>
                </a:solidFill>
                <a:latin typeface="Heiti SC Light" charset="-122"/>
                <a:ea typeface="Heiti SC Light" charset="-122"/>
                <a:cs typeface="Heiti SC Light" charset="-122"/>
              </a:rPr>
              <a:t>电影简介</a:t>
            </a:r>
            <a:endParaRPr kumimoji="1" lang="zh-CN" altLang="en-US" dirty="0">
              <a:solidFill>
                <a:schemeClr val="bg1"/>
              </a:solidFill>
              <a:latin typeface="Heiti SC Light" charset="-122"/>
              <a:ea typeface="Heiti SC Light" charset="-122"/>
              <a:cs typeface="Heiti SC Light" charset="-122"/>
            </a:endParaRPr>
          </a:p>
        </p:txBody>
      </p:sp>
      <p:pic>
        <p:nvPicPr>
          <p:cNvPr id="3" name="图片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52421" y="268288"/>
            <a:ext cx="2949011" cy="1996480"/>
          </a:xfrm>
          <a:prstGeom prst="rect">
            <a:avLst/>
          </a:prstGeom>
        </p:spPr>
      </p:pic>
      <p:pic>
        <p:nvPicPr>
          <p:cNvPr id="5" name="图片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52420" y="2396498"/>
            <a:ext cx="2933395" cy="2586888"/>
          </a:xfrm>
          <a:prstGeom prst="rect">
            <a:avLst/>
          </a:prstGeom>
        </p:spPr>
      </p:pic>
      <p:sp>
        <p:nvSpPr>
          <p:cNvPr id="4" name="文本框 3"/>
          <p:cNvSpPr txBox="1"/>
          <p:nvPr/>
        </p:nvSpPr>
        <p:spPr>
          <a:xfrm>
            <a:off x="540346" y="736069"/>
            <a:ext cx="5050107" cy="4247317"/>
          </a:xfrm>
          <a:prstGeom prst="rect">
            <a:avLst/>
          </a:prstGeom>
          <a:noFill/>
        </p:spPr>
        <p:txBody>
          <a:bodyPr wrap="square" rtlCol="0">
            <a:spAutoFit/>
          </a:bodyPr>
          <a:lstStyle/>
          <a:p>
            <a:r>
              <a:rPr lang="zh-CN" altLang="en-US" dirty="0" smtClean="0">
                <a:latin typeface="STKaiti" charset="-122"/>
                <a:ea typeface="STKaiti" charset="-122"/>
                <a:cs typeface="STKaiti" charset="-122"/>
              </a:rPr>
              <a:t>        抗战</a:t>
            </a:r>
            <a:r>
              <a:rPr lang="zh-CN" altLang="en-US" dirty="0">
                <a:latin typeface="STKaiti" charset="-122"/>
                <a:ea typeface="STKaiti" charset="-122"/>
                <a:cs typeface="STKaiti" charset="-122"/>
              </a:rPr>
              <a:t>结束后，两人被迫给一群无纪律无素质的国军士兵唱戏，段小楼与</a:t>
            </a:r>
            <a:r>
              <a:rPr lang="zh-CN" altLang="en-US" dirty="0" smtClean="0">
                <a:latin typeface="STKaiti" charset="-122"/>
                <a:ea typeface="STKaiti" charset="-122"/>
                <a:cs typeface="STKaiti" charset="-122"/>
              </a:rPr>
              <a:t>士兵</a:t>
            </a:r>
            <a:r>
              <a:rPr lang="zh-CN" altLang="en-US" dirty="0">
                <a:latin typeface="STKaiti" charset="-122"/>
                <a:ea typeface="STKaiti" charset="-122"/>
                <a:cs typeface="STKaiti" charset="-122"/>
              </a:rPr>
              <a:t>冲突，混乱中菊仙流产，而后有士兵以汉奸罪抓走蝶衣。段小楼倾力营救蝶衣，低声下气去求曾经玩弄蝶衣的官僚袁世卿</a:t>
            </a:r>
            <a:r>
              <a:rPr lang="zh-CN" altLang="en-US" dirty="0" smtClean="0">
                <a:latin typeface="STKaiti" charset="-122"/>
                <a:ea typeface="STKaiti" charset="-122"/>
                <a:cs typeface="STKaiti" charset="-122"/>
              </a:rPr>
              <a:t>（</a:t>
            </a:r>
            <a:r>
              <a:rPr lang="zh-CN" altLang="en-US" i="1" dirty="0" smtClean="0">
                <a:latin typeface="STKaiti" charset="-122"/>
                <a:ea typeface="STKaiti" charset="-122"/>
                <a:cs typeface="STKaiti" charset="-122"/>
              </a:rPr>
              <a:t>葛优饰</a:t>
            </a:r>
            <a:r>
              <a:rPr lang="zh-CN" altLang="en-US" dirty="0">
                <a:latin typeface="STKaiti" charset="-122"/>
                <a:ea typeface="STKaiti" charset="-122"/>
                <a:cs typeface="STKaiti" charset="-122"/>
              </a:rPr>
              <a:t>）。菊仙要蝶衣说谎苟且求释，并将小楼不再与蝶衣唱戏的字据给蝶衣看</a:t>
            </a:r>
            <a:r>
              <a:rPr lang="zh-CN" altLang="en-US" dirty="0" smtClean="0">
                <a:latin typeface="STKaiti" charset="-122"/>
                <a:ea typeface="STKaiti" charset="-122"/>
                <a:cs typeface="STKaiti" charset="-122"/>
              </a:rPr>
              <a:t>。</a:t>
            </a:r>
          </a:p>
          <a:p>
            <a:r>
              <a:rPr lang="zh-CN" altLang="en-US" dirty="0">
                <a:latin typeface="STKaiti" charset="-122"/>
                <a:ea typeface="STKaiti" charset="-122"/>
                <a:cs typeface="STKaiti" charset="-122"/>
              </a:rPr>
              <a:t> </a:t>
            </a:r>
            <a:r>
              <a:rPr lang="zh-CN" altLang="en-US" dirty="0" smtClean="0">
                <a:latin typeface="STKaiti" charset="-122"/>
                <a:ea typeface="STKaiti" charset="-122"/>
                <a:cs typeface="STKaiti" charset="-122"/>
              </a:rPr>
              <a:t>       于是</a:t>
            </a:r>
            <a:r>
              <a:rPr lang="zh-CN" altLang="en-US" dirty="0">
                <a:latin typeface="STKaiti" charset="-122"/>
                <a:ea typeface="STKaiti" charset="-122"/>
                <a:cs typeface="STKaiti" charset="-122"/>
              </a:rPr>
              <a:t>蝶衣在法庭上始终不屈，却因其技艺被国民党高官营救。解放后，两人的绝艺并没有受到重视，误尝鸦片的程蝶衣嗓音日差，在一次表演中破嗓，决心戒毒，历经毒瘾折磨后在段小楼夫妻的共同帮助下终于重新振作，却被当年好心收养的孩子小四陷害，小四逼着要取代他虞姬的位置与段小楼演出，段小楼不顾后果罢演，菊仙为了大局劝他演，段小楼最终进行了演出。蝶衣伤心欲绝，从此与段小楼断交。</a:t>
            </a:r>
            <a:endParaRPr kumimoji="1" lang="zh-CN" altLang="en-US" dirty="0">
              <a:latin typeface="STKaiti" charset="-122"/>
              <a:ea typeface="STKaiti" charset="-122"/>
              <a:cs typeface="STKaiti" charset="-122"/>
            </a:endParaRPr>
          </a:p>
        </p:txBody>
      </p:sp>
    </p:spTree>
    <p:extLst>
      <p:ext uri="{BB962C8B-B14F-4D97-AF65-F5344CB8AC3E}">
        <p14:creationId xmlns:p14="http://schemas.microsoft.com/office/powerpoint/2010/main" val="299321466"/>
      </p:ext>
    </p:extLst>
  </p:cSld>
  <p:clrMapOvr>
    <a:masterClrMapping/>
  </p:clrMapOvr>
  <p:transition spd="med">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0" y="268288"/>
            <a:ext cx="1620466" cy="369332"/>
          </a:xfrm>
          <a:prstGeom prst="rect">
            <a:avLst/>
          </a:prstGeom>
          <a:solidFill>
            <a:schemeClr val="accent1"/>
          </a:solidFill>
          <a:ln>
            <a:solidFill>
              <a:schemeClr val="accent1"/>
            </a:solidFill>
          </a:ln>
        </p:spPr>
        <p:txBody>
          <a:bodyPr wrap="square" rtlCol="0">
            <a:spAutoFit/>
          </a:bodyPr>
          <a:lstStyle/>
          <a:p>
            <a:pPr algn="ctr"/>
            <a:r>
              <a:rPr kumimoji="1" lang="zh-CN" altLang="en-US" smtClean="0">
                <a:solidFill>
                  <a:schemeClr val="bg1"/>
                </a:solidFill>
                <a:latin typeface="Heiti SC Light" charset="-122"/>
                <a:ea typeface="Heiti SC Light" charset="-122"/>
                <a:cs typeface="Heiti SC Light" charset="-122"/>
              </a:rPr>
              <a:t>电影简介</a:t>
            </a:r>
            <a:endParaRPr kumimoji="1" lang="zh-CN" altLang="en-US" dirty="0">
              <a:solidFill>
                <a:schemeClr val="bg1"/>
              </a:solidFill>
              <a:latin typeface="Heiti SC Light" charset="-122"/>
              <a:ea typeface="Heiti SC Light" charset="-122"/>
              <a:cs typeface="Heiti SC Light" charset="-122"/>
            </a:endParaRPr>
          </a:p>
        </p:txBody>
      </p:sp>
      <p:pic>
        <p:nvPicPr>
          <p:cNvPr id="4" name="图片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28978" y="931307"/>
            <a:ext cx="2470763" cy="4017501"/>
          </a:xfrm>
          <a:prstGeom prst="rect">
            <a:avLst/>
          </a:prstGeom>
        </p:spPr>
      </p:pic>
      <p:sp>
        <p:nvSpPr>
          <p:cNvPr id="7" name="文本框 6"/>
          <p:cNvSpPr txBox="1"/>
          <p:nvPr/>
        </p:nvSpPr>
        <p:spPr>
          <a:xfrm>
            <a:off x="810233" y="785305"/>
            <a:ext cx="5142440" cy="4247317"/>
          </a:xfrm>
          <a:prstGeom prst="rect">
            <a:avLst/>
          </a:prstGeom>
          <a:noFill/>
        </p:spPr>
        <p:txBody>
          <a:bodyPr wrap="square" rtlCol="0">
            <a:spAutoFit/>
          </a:bodyPr>
          <a:lstStyle/>
          <a:p>
            <a:r>
              <a:rPr lang="zh-CN" altLang="en-US" dirty="0" smtClean="0">
                <a:latin typeface="STKaiti" charset="-122"/>
                <a:ea typeface="STKaiti" charset="-122"/>
                <a:cs typeface="STKaiti" charset="-122"/>
              </a:rPr>
              <a:t>        文革</a:t>
            </a:r>
            <a:r>
              <a:rPr lang="zh-CN" altLang="en-US" dirty="0">
                <a:latin typeface="STKaiti" charset="-122"/>
                <a:ea typeface="STKaiti" charset="-122"/>
                <a:cs typeface="STKaiti" charset="-122"/>
              </a:rPr>
              <a:t>时，段小楼被小四陷害，并逼他诬陷蝶衣，段小楼不肯，被拉去游街，此时蝶衣却突然出现，一身虞姬装扮，甘愿同段小楼一起受辱，段小楼见蝶衣已经自投陷阱，希望能保护菊仙而在无奈中诬陷蝶衣，甚至说他是汉奸，蝶衣听后痛不欲生，以为段小楼只在乎菊仙，又看到自己所怨恨的菊仙此刻竟在可怜自己、帮助自己，便将所有的愤懑发泄在菊仙身上，抖出菊仙曾为</a:t>
            </a:r>
            <a:r>
              <a:rPr lang="zh-CN" altLang="en-US" dirty="0" smtClean="0">
                <a:latin typeface="STKaiti" charset="-122"/>
                <a:ea typeface="STKaiti" charset="-122"/>
                <a:cs typeface="STKaiti" charset="-122"/>
              </a:rPr>
              <a:t>娼</a:t>
            </a:r>
            <a:r>
              <a:rPr lang="zh-CN" altLang="en-US" dirty="0">
                <a:latin typeface="STKaiti" charset="-122"/>
                <a:ea typeface="STKaiti" charset="-122"/>
                <a:cs typeface="STKaiti" charset="-122"/>
              </a:rPr>
              <a:t>妓，段小楼因此被</a:t>
            </a:r>
            <a:r>
              <a:rPr lang="zh-CN" altLang="en-US" dirty="0" smtClean="0">
                <a:latin typeface="STKaiti" charset="-122"/>
                <a:ea typeface="STKaiti" charset="-122"/>
                <a:cs typeface="STKaiti" charset="-122"/>
              </a:rPr>
              <a:t>逼与菊</a:t>
            </a:r>
            <a:r>
              <a:rPr lang="zh-CN" altLang="en-US" dirty="0">
                <a:latin typeface="STKaiti" charset="-122"/>
                <a:ea typeface="STKaiti" charset="-122"/>
                <a:cs typeface="STKaiti" charset="-122"/>
              </a:rPr>
              <a:t>仙划清界线，说从来没爱过菊仙，菊仙在绝望中上吊</a:t>
            </a:r>
            <a:r>
              <a:rPr lang="zh-CN" altLang="en-US" dirty="0" smtClean="0">
                <a:latin typeface="STKaiti" charset="-122"/>
                <a:ea typeface="STKaiti" charset="-122"/>
                <a:cs typeface="STKaiti" charset="-122"/>
              </a:rPr>
              <a:t>自杀。</a:t>
            </a:r>
          </a:p>
          <a:p>
            <a:r>
              <a:rPr lang="zh-CN" altLang="en-US" dirty="0">
                <a:latin typeface="STKaiti" charset="-122"/>
                <a:ea typeface="STKaiti" charset="-122"/>
                <a:cs typeface="STKaiti" charset="-122"/>
              </a:rPr>
              <a:t> </a:t>
            </a:r>
            <a:r>
              <a:rPr lang="zh-CN" altLang="en-US" dirty="0" smtClean="0">
                <a:latin typeface="STKaiti" charset="-122"/>
                <a:ea typeface="STKaiti" charset="-122"/>
                <a:cs typeface="STKaiti" charset="-122"/>
              </a:rPr>
              <a:t>       打倒</a:t>
            </a:r>
            <a:r>
              <a:rPr lang="zh-CN" altLang="en-US" dirty="0">
                <a:latin typeface="STKaiti" charset="-122"/>
                <a:ea typeface="STKaiti" charset="-122"/>
                <a:cs typeface="STKaiti" charset="-122"/>
              </a:rPr>
              <a:t>“四人帮”后，师兄二人在分离了</a:t>
            </a:r>
            <a:r>
              <a:rPr lang="en-US" altLang="zh-CN" dirty="0">
                <a:latin typeface="STKaiti" charset="-122"/>
                <a:ea typeface="STKaiti" charset="-122"/>
                <a:cs typeface="STKaiti" charset="-122"/>
              </a:rPr>
              <a:t>22</a:t>
            </a:r>
            <a:r>
              <a:rPr lang="zh-CN" altLang="en-US" dirty="0">
                <a:latin typeface="STKaiti" charset="-122"/>
                <a:ea typeface="STKaiti" charset="-122"/>
                <a:cs typeface="STKaiti" charset="-122"/>
              </a:rPr>
              <a:t>年的舞台上最后一次合演</a:t>
            </a:r>
            <a:r>
              <a:rPr lang="en-US" altLang="zh-CN" dirty="0">
                <a:latin typeface="STKaiti" charset="-122"/>
                <a:ea typeface="STKaiti" charset="-122"/>
                <a:cs typeface="STKaiti" charset="-122"/>
              </a:rPr>
              <a:t>《</a:t>
            </a:r>
            <a:r>
              <a:rPr lang="zh-CN" altLang="en-US" dirty="0">
                <a:latin typeface="STKaiti" charset="-122"/>
                <a:ea typeface="STKaiti" charset="-122"/>
                <a:cs typeface="STKaiti" charset="-122"/>
              </a:rPr>
              <a:t>霸王别姬</a:t>
            </a:r>
            <a:r>
              <a:rPr lang="en-US" altLang="zh-CN" dirty="0">
                <a:latin typeface="STKaiti" charset="-122"/>
                <a:ea typeface="STKaiti" charset="-122"/>
                <a:cs typeface="STKaiti" charset="-122"/>
              </a:rPr>
              <a:t>》</a:t>
            </a:r>
            <a:r>
              <a:rPr lang="zh-CN" altLang="en-US" dirty="0">
                <a:latin typeface="STKaiti" charset="-122"/>
                <a:ea typeface="STKaiti" charset="-122"/>
                <a:cs typeface="STKaiti" charset="-122"/>
              </a:rPr>
              <a:t>，虞姬唱罢最后一句，用他送给霸王的那把注满他感情和幻想的宝剑自刎了，蝶衣在师兄小楼的怀中结束了自己的演艺生涯，也结束了这出灿烂的悲剧。</a:t>
            </a:r>
            <a:endParaRPr kumimoji="1" lang="zh-CN" altLang="en-US" dirty="0">
              <a:latin typeface="STKaiti" charset="-122"/>
              <a:ea typeface="STKaiti" charset="-122"/>
              <a:cs typeface="STKaiti" charset="-122"/>
            </a:endParaRPr>
          </a:p>
        </p:txBody>
      </p:sp>
    </p:spTree>
    <p:extLst>
      <p:ext uri="{BB962C8B-B14F-4D97-AF65-F5344CB8AC3E}">
        <p14:creationId xmlns:p14="http://schemas.microsoft.com/office/powerpoint/2010/main" val="669450485"/>
      </p:ext>
    </p:extLst>
  </p:cSld>
  <p:clrMapOvr>
    <a:masterClrMapping/>
  </p:clrMapOvr>
  <p:transition spd="med">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descr="C:\Users\Administrator\Desktop\未标题-1.jpg"/>
          <p:cNvPicPr>
            <a:picLocks noChangeAspect="1" noChangeArrowheads="1"/>
          </p:cNvPicPr>
          <p:nvPr/>
        </p:nvPicPr>
        <p:blipFill>
          <a:blip r:embed="rId3" cstate="print"/>
          <a:srcRect/>
          <a:stretch>
            <a:fillRect/>
          </a:stretch>
        </p:blipFill>
        <p:spPr bwMode="auto">
          <a:xfrm>
            <a:off x="0" y="-3174"/>
            <a:ext cx="9144000" cy="5148262"/>
          </a:xfrm>
          <a:prstGeom prst="rect">
            <a:avLst/>
          </a:prstGeom>
          <a:noFill/>
        </p:spPr>
      </p:pic>
      <p:sp>
        <p:nvSpPr>
          <p:cNvPr id="50" name="Text Placeholder 3"/>
          <p:cNvSpPr txBox="1">
            <a:spLocks/>
          </p:cNvSpPr>
          <p:nvPr/>
        </p:nvSpPr>
        <p:spPr>
          <a:xfrm>
            <a:off x="2914264" y="1492424"/>
            <a:ext cx="1231168" cy="1177811"/>
          </a:xfrm>
          <a:prstGeom prst="rect">
            <a:avLst/>
          </a:prstGeom>
        </p:spPr>
        <p:txBody>
          <a:bodyPr wrap="none" lIns="0" tIns="0" rIns="0" bIns="0" anchor="ctr"/>
          <a:lstStyle>
            <a:lvl1pPr marL="0" indent="0" algn="ctr">
              <a:buNone/>
              <a:defRPr sz="2800" b="1" baseline="0">
                <a:solidFill>
                  <a:schemeClr val="tx2">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a:spcBef>
                <a:spcPct val="20000"/>
              </a:spcBef>
              <a:defRPr/>
            </a:pPr>
            <a:r>
              <a:rPr lang="en-US" sz="8600" dirty="0" smtClean="0">
                <a:solidFill>
                  <a:schemeClr val="accent1"/>
                </a:solidFill>
                <a:latin typeface="微软雅黑" panose="020B0503020204020204" pitchFamily="34" charset="-122"/>
                <a:ea typeface="微软雅黑" panose="020B0503020204020204" pitchFamily="34" charset="-122"/>
                <a:cs typeface="Arial" panose="020B0604020202020204" pitchFamily="34" charset="0"/>
              </a:rPr>
              <a:t>02</a:t>
            </a:r>
            <a:endParaRPr lang="en-US" sz="8600" dirty="0">
              <a:solidFill>
                <a:schemeClr val="accent1"/>
              </a:solidFill>
              <a:latin typeface="微软雅黑" panose="020B0503020204020204" pitchFamily="34" charset="-122"/>
              <a:ea typeface="微软雅黑" panose="020B0503020204020204" pitchFamily="34" charset="-122"/>
              <a:cs typeface="Arial" panose="020B0604020202020204" pitchFamily="34" charset="0"/>
            </a:endParaRPr>
          </a:p>
        </p:txBody>
      </p:sp>
      <p:sp>
        <p:nvSpPr>
          <p:cNvPr id="52" name="文本框 59"/>
          <p:cNvSpPr txBox="1"/>
          <p:nvPr/>
        </p:nvSpPr>
        <p:spPr>
          <a:xfrm>
            <a:off x="4252048" y="1734324"/>
            <a:ext cx="3021989" cy="804331"/>
          </a:xfrm>
          <a:prstGeom prst="rect">
            <a:avLst/>
          </a:prstGeom>
          <a:noFill/>
        </p:spPr>
        <p:txBody>
          <a:bodyPr wrap="square" lIns="65032" tIns="32516" rIns="65032" bIns="32516">
            <a:spAutoFit/>
          </a:bodyPr>
          <a:lstStyle>
            <a:defPPr>
              <a:defRPr lang="zh-CN"/>
            </a:defPPr>
            <a:lvl1pPr>
              <a:defRPr sz="6000" b="1" i="1">
                <a:solidFill>
                  <a:schemeClr val="bg1"/>
                </a:solidFill>
                <a:latin typeface="Meiryo UI" panose="020B0604030504040204" pitchFamily="34" charset="-128"/>
                <a:ea typeface="Meiryo UI" panose="020B0604030504040204" pitchFamily="34" charset="-128"/>
                <a:cs typeface="Meiryo UI" panose="020B0604030504040204" pitchFamily="34" charset="-128"/>
              </a:defRPr>
            </a:lvl1pPr>
          </a:lstStyle>
          <a:p>
            <a:pPr>
              <a:defRPr/>
            </a:pPr>
            <a:r>
              <a:rPr lang="en-US" altLang="zh-CN" sz="2400" dirty="0" smtClean="0">
                <a:solidFill>
                  <a:schemeClr val="bg1">
                    <a:lumMod val="50000"/>
                  </a:schemeClr>
                </a:solidFill>
                <a:latin typeface="微软雅黑" panose="020B0503020204020204" pitchFamily="34" charset="-122"/>
                <a:ea typeface="微软雅黑" panose="020B0503020204020204" pitchFamily="34" charset="-122"/>
                <a:cs typeface="Arial" panose="020B0604020202020204" pitchFamily="34" charset="0"/>
              </a:rPr>
              <a:t>《</a:t>
            </a:r>
            <a:r>
              <a:rPr lang="zh-CN" altLang="en-US" sz="2400" dirty="0" smtClean="0">
                <a:solidFill>
                  <a:schemeClr val="bg1">
                    <a:lumMod val="50000"/>
                  </a:schemeClr>
                </a:solidFill>
                <a:latin typeface="微软雅黑" panose="020B0503020204020204" pitchFamily="34" charset="-122"/>
                <a:ea typeface="微软雅黑" panose="020B0503020204020204" pitchFamily="34" charset="-122"/>
                <a:cs typeface="Arial" panose="020B0604020202020204" pitchFamily="34" charset="0"/>
              </a:rPr>
              <a:t>霸王别姬</a:t>
            </a:r>
            <a:r>
              <a:rPr lang="en-US" altLang="zh-CN" sz="2400" dirty="0" smtClean="0">
                <a:solidFill>
                  <a:schemeClr val="bg1">
                    <a:lumMod val="50000"/>
                  </a:schemeClr>
                </a:solidFill>
                <a:latin typeface="微软雅黑" panose="020B0503020204020204" pitchFamily="34" charset="-122"/>
                <a:ea typeface="微软雅黑" panose="020B0503020204020204" pitchFamily="34" charset="-122"/>
                <a:cs typeface="Arial" panose="020B0604020202020204" pitchFamily="34" charset="0"/>
              </a:rPr>
              <a:t>》</a:t>
            </a:r>
            <a:r>
              <a:rPr lang="zh-CN" altLang="en-US" sz="2400" dirty="0" smtClean="0">
                <a:solidFill>
                  <a:schemeClr val="bg1">
                    <a:lumMod val="50000"/>
                  </a:schemeClr>
                </a:solidFill>
                <a:latin typeface="微软雅黑" panose="020B0503020204020204" pitchFamily="34" charset="-122"/>
                <a:ea typeface="微软雅黑" panose="020B0503020204020204" pitchFamily="34" charset="-122"/>
                <a:cs typeface="Arial" panose="020B0604020202020204" pitchFamily="34" charset="0"/>
              </a:rPr>
              <a:t>字幕分析及带给我们的启示</a:t>
            </a:r>
            <a:endParaRPr lang="zh-CN" altLang="en-US" sz="2400" dirty="0">
              <a:solidFill>
                <a:schemeClr val="bg1">
                  <a:lumMod val="50000"/>
                </a:schemeClr>
              </a:solidFill>
              <a:latin typeface="微软雅黑" panose="020B0503020204020204" pitchFamily="34" charset="-122"/>
              <a:ea typeface="微软雅黑" panose="020B0503020204020204" pitchFamily="34" charset="-122"/>
              <a:cs typeface="Arial" panose="020B0604020202020204" pitchFamily="34" charset="0"/>
            </a:endParaRPr>
          </a:p>
        </p:txBody>
      </p:sp>
      <p:cxnSp>
        <p:nvCxnSpPr>
          <p:cNvPr id="69" name="Straight Connector 13"/>
          <p:cNvCxnSpPr>
            <a:cxnSpLocks noChangeShapeType="1"/>
          </p:cNvCxnSpPr>
          <p:nvPr/>
        </p:nvCxnSpPr>
        <p:spPr bwMode="auto">
          <a:xfrm flipH="1">
            <a:off x="2220659" y="2664279"/>
            <a:ext cx="4392487" cy="0"/>
          </a:xfrm>
          <a:prstGeom prst="line">
            <a:avLst/>
          </a:prstGeom>
          <a:noFill/>
          <a:ln w="19050" cap="sq" algn="ctr">
            <a:solidFill>
              <a:schemeClr val="accent2"/>
            </a:solidFill>
            <a:miter lim="800000"/>
            <a:headEnd type="oval" w="med" len="me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3265972961"/>
      </p:ext>
    </p:extLst>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strVal val="#ppt_w+.3"/>
                                          </p:val>
                                        </p:tav>
                                        <p:tav tm="100000">
                                          <p:val>
                                            <p:strVal val="#ppt_w"/>
                                          </p:val>
                                        </p:tav>
                                      </p:tavLst>
                                    </p:anim>
                                    <p:anim calcmode="lin" valueType="num">
                                      <p:cBhvr>
                                        <p:cTn id="8" dur="1000" fill="hold"/>
                                        <p:tgtEl>
                                          <p:spTgt spid="9"/>
                                        </p:tgtEl>
                                        <p:attrNameLst>
                                          <p:attrName>ppt_h</p:attrName>
                                        </p:attrNameLst>
                                      </p:cBhvr>
                                      <p:tavLst>
                                        <p:tav tm="0">
                                          <p:val>
                                            <p:strVal val="#ppt_h"/>
                                          </p:val>
                                        </p:tav>
                                        <p:tav tm="100000">
                                          <p:val>
                                            <p:strVal val="#ppt_h"/>
                                          </p:val>
                                        </p:tav>
                                      </p:tavLst>
                                    </p:anim>
                                    <p:animEffect transition="in" filter="fade">
                                      <p:cBhvr>
                                        <p:cTn id="9" dur="1000"/>
                                        <p:tgtEl>
                                          <p:spTgt spid="9"/>
                                        </p:tgtEl>
                                      </p:cBhvr>
                                    </p:animEffect>
                                  </p:childTnLst>
                                </p:cTn>
                              </p:par>
                            </p:childTnLst>
                          </p:cTn>
                        </p:par>
                        <p:par>
                          <p:cTn id="10" fill="hold">
                            <p:stCondLst>
                              <p:cond delay="1000"/>
                            </p:stCondLst>
                            <p:childTnLst>
                              <p:par>
                                <p:cTn id="11" presetID="2" presetClass="entr" presetSubtype="8" fill="hold" grpId="0" nodeType="afterEffect">
                                  <p:stCondLst>
                                    <p:cond delay="0"/>
                                  </p:stCondLst>
                                  <p:childTnLst>
                                    <p:set>
                                      <p:cBhvr>
                                        <p:cTn id="12" dur="1" fill="hold">
                                          <p:stCondLst>
                                            <p:cond delay="0"/>
                                          </p:stCondLst>
                                        </p:cTn>
                                        <p:tgtEl>
                                          <p:spTgt spid="50"/>
                                        </p:tgtEl>
                                        <p:attrNameLst>
                                          <p:attrName>style.visibility</p:attrName>
                                        </p:attrNameLst>
                                      </p:cBhvr>
                                      <p:to>
                                        <p:strVal val="visible"/>
                                      </p:to>
                                    </p:set>
                                    <p:anim calcmode="lin" valueType="num">
                                      <p:cBhvr additive="base">
                                        <p:cTn id="13" dur="250" fill="hold"/>
                                        <p:tgtEl>
                                          <p:spTgt spid="50"/>
                                        </p:tgtEl>
                                        <p:attrNameLst>
                                          <p:attrName>ppt_x</p:attrName>
                                        </p:attrNameLst>
                                      </p:cBhvr>
                                      <p:tavLst>
                                        <p:tav tm="0">
                                          <p:val>
                                            <p:strVal val="0-#ppt_w/2"/>
                                          </p:val>
                                        </p:tav>
                                        <p:tav tm="100000">
                                          <p:val>
                                            <p:strVal val="#ppt_x"/>
                                          </p:val>
                                        </p:tav>
                                      </p:tavLst>
                                    </p:anim>
                                    <p:anim calcmode="lin" valueType="num">
                                      <p:cBhvr additive="base">
                                        <p:cTn id="14" dur="250" fill="hold"/>
                                        <p:tgtEl>
                                          <p:spTgt spid="50"/>
                                        </p:tgtEl>
                                        <p:attrNameLst>
                                          <p:attrName>ppt_y</p:attrName>
                                        </p:attrNameLst>
                                      </p:cBhvr>
                                      <p:tavLst>
                                        <p:tav tm="0">
                                          <p:val>
                                            <p:strVal val="#ppt_y"/>
                                          </p:val>
                                        </p:tav>
                                        <p:tav tm="100000">
                                          <p:val>
                                            <p:strVal val="#ppt_y"/>
                                          </p:val>
                                        </p:tav>
                                      </p:tavLst>
                                    </p:anim>
                                  </p:childTnLst>
                                </p:cTn>
                              </p:par>
                            </p:childTnLst>
                          </p:cTn>
                        </p:par>
                        <p:par>
                          <p:cTn id="15" fill="hold">
                            <p:stCondLst>
                              <p:cond delay="1250"/>
                            </p:stCondLst>
                            <p:childTnLst>
                              <p:par>
                                <p:cTn id="16" presetID="2" presetClass="entr" presetSubtype="8" fill="hold" grpId="0" nodeType="afterEffect">
                                  <p:stCondLst>
                                    <p:cond delay="0"/>
                                  </p:stCondLst>
                                  <p:childTnLst>
                                    <p:set>
                                      <p:cBhvr>
                                        <p:cTn id="17" dur="1" fill="hold">
                                          <p:stCondLst>
                                            <p:cond delay="0"/>
                                          </p:stCondLst>
                                        </p:cTn>
                                        <p:tgtEl>
                                          <p:spTgt spid="52"/>
                                        </p:tgtEl>
                                        <p:attrNameLst>
                                          <p:attrName>style.visibility</p:attrName>
                                        </p:attrNameLst>
                                      </p:cBhvr>
                                      <p:to>
                                        <p:strVal val="visible"/>
                                      </p:to>
                                    </p:set>
                                    <p:anim calcmode="lin" valueType="num">
                                      <p:cBhvr additive="base">
                                        <p:cTn id="18" dur="250" fill="hold"/>
                                        <p:tgtEl>
                                          <p:spTgt spid="52"/>
                                        </p:tgtEl>
                                        <p:attrNameLst>
                                          <p:attrName>ppt_x</p:attrName>
                                        </p:attrNameLst>
                                      </p:cBhvr>
                                      <p:tavLst>
                                        <p:tav tm="0">
                                          <p:val>
                                            <p:strVal val="0-#ppt_w/2"/>
                                          </p:val>
                                        </p:tav>
                                        <p:tav tm="100000">
                                          <p:val>
                                            <p:strVal val="#ppt_x"/>
                                          </p:val>
                                        </p:tav>
                                      </p:tavLst>
                                    </p:anim>
                                    <p:anim calcmode="lin" valueType="num">
                                      <p:cBhvr additive="base">
                                        <p:cTn id="19" dur="250" fill="hold"/>
                                        <p:tgtEl>
                                          <p:spTgt spid="52"/>
                                        </p:tgtEl>
                                        <p:attrNameLst>
                                          <p:attrName>ppt_y</p:attrName>
                                        </p:attrNameLst>
                                      </p:cBhvr>
                                      <p:tavLst>
                                        <p:tav tm="0">
                                          <p:val>
                                            <p:strVal val="#ppt_y"/>
                                          </p:val>
                                        </p:tav>
                                        <p:tav tm="100000">
                                          <p:val>
                                            <p:strVal val="#ppt_y"/>
                                          </p:val>
                                        </p:tav>
                                      </p:tavLst>
                                    </p:anim>
                                  </p:childTnLst>
                                </p:cTn>
                              </p:par>
                            </p:childTnLst>
                          </p:cTn>
                        </p:par>
                        <p:par>
                          <p:cTn id="20" fill="hold">
                            <p:stCondLst>
                              <p:cond delay="1500"/>
                            </p:stCondLst>
                            <p:childTnLst>
                              <p:par>
                                <p:cTn id="21" presetID="2" presetClass="entr" presetSubtype="8" fill="hold" nodeType="afterEffect">
                                  <p:stCondLst>
                                    <p:cond delay="0"/>
                                  </p:stCondLst>
                                  <p:childTnLst>
                                    <p:set>
                                      <p:cBhvr>
                                        <p:cTn id="22" dur="1" fill="hold">
                                          <p:stCondLst>
                                            <p:cond delay="0"/>
                                          </p:stCondLst>
                                        </p:cTn>
                                        <p:tgtEl>
                                          <p:spTgt spid="69"/>
                                        </p:tgtEl>
                                        <p:attrNameLst>
                                          <p:attrName>style.visibility</p:attrName>
                                        </p:attrNameLst>
                                      </p:cBhvr>
                                      <p:to>
                                        <p:strVal val="visible"/>
                                      </p:to>
                                    </p:set>
                                    <p:anim calcmode="lin" valueType="num">
                                      <p:cBhvr additive="base">
                                        <p:cTn id="23" dur="250" fill="hold"/>
                                        <p:tgtEl>
                                          <p:spTgt spid="69"/>
                                        </p:tgtEl>
                                        <p:attrNameLst>
                                          <p:attrName>ppt_x</p:attrName>
                                        </p:attrNameLst>
                                      </p:cBhvr>
                                      <p:tavLst>
                                        <p:tav tm="0">
                                          <p:val>
                                            <p:strVal val="0-#ppt_w/2"/>
                                          </p:val>
                                        </p:tav>
                                        <p:tav tm="100000">
                                          <p:val>
                                            <p:strVal val="#ppt_x"/>
                                          </p:val>
                                        </p:tav>
                                      </p:tavLst>
                                    </p:anim>
                                    <p:anim calcmode="lin" valueType="num">
                                      <p:cBhvr additive="base">
                                        <p:cTn id="24" dur="250" fill="hold"/>
                                        <p:tgtEl>
                                          <p:spTgt spid="6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5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文本框 13"/>
          <p:cNvSpPr txBox="1"/>
          <p:nvPr/>
        </p:nvSpPr>
        <p:spPr>
          <a:xfrm>
            <a:off x="0" y="268288"/>
            <a:ext cx="1620466" cy="369332"/>
          </a:xfrm>
          <a:prstGeom prst="rect">
            <a:avLst/>
          </a:prstGeom>
          <a:solidFill>
            <a:schemeClr val="accent1"/>
          </a:solidFill>
          <a:ln>
            <a:solidFill>
              <a:schemeClr val="accent1"/>
            </a:solidFill>
          </a:ln>
        </p:spPr>
        <p:txBody>
          <a:bodyPr wrap="square" rtlCol="0">
            <a:spAutoFit/>
          </a:bodyPr>
          <a:lstStyle/>
          <a:p>
            <a:pPr algn="ctr"/>
            <a:r>
              <a:rPr kumimoji="1" lang="zh-CN" altLang="en-US" dirty="0" smtClean="0">
                <a:solidFill>
                  <a:schemeClr val="bg1"/>
                </a:solidFill>
                <a:latin typeface="Heiti SC Light" charset="-122"/>
                <a:ea typeface="Heiti SC Light" charset="-122"/>
                <a:cs typeface="Heiti SC Light" charset="-122"/>
              </a:rPr>
              <a:t>电影字幕分析</a:t>
            </a:r>
            <a:endParaRPr kumimoji="1" lang="zh-CN" altLang="en-US" dirty="0">
              <a:solidFill>
                <a:schemeClr val="bg1"/>
              </a:solidFill>
              <a:latin typeface="Heiti SC Light" charset="-122"/>
              <a:ea typeface="Heiti SC Light" charset="-122"/>
              <a:cs typeface="Heiti SC Light" charset="-122"/>
            </a:endParaRPr>
          </a:p>
        </p:txBody>
      </p:sp>
      <p:sp>
        <p:nvSpPr>
          <p:cNvPr id="5" name="文本框 4"/>
          <p:cNvSpPr txBox="1"/>
          <p:nvPr/>
        </p:nvSpPr>
        <p:spPr>
          <a:xfrm>
            <a:off x="1629457" y="1060376"/>
            <a:ext cx="5904656" cy="3416320"/>
          </a:xfrm>
          <a:prstGeom prst="rect">
            <a:avLst/>
          </a:prstGeom>
          <a:noFill/>
        </p:spPr>
        <p:txBody>
          <a:bodyPr wrap="square" rtlCol="0">
            <a:spAutoFit/>
          </a:bodyPr>
          <a:lstStyle/>
          <a:p>
            <a:pPr marL="342900" indent="-342900">
              <a:buFont typeface="Arial" charset="0"/>
              <a:buChar char="•"/>
            </a:pPr>
            <a:r>
              <a:rPr lang="zh-CN" altLang="zh-CN" sz="2000" dirty="0">
                <a:latin typeface="STKaiti" charset="-122"/>
                <a:ea typeface="STKaiti" charset="-122"/>
                <a:cs typeface="STKaiti" charset="-122"/>
              </a:rPr>
              <a:t>中国作为世界第三大电影生产国，已经成功跻身全球电影市场</a:t>
            </a:r>
            <a:r>
              <a:rPr lang="zh-CN" altLang="zh-CN" sz="2000" dirty="0" smtClean="0">
                <a:latin typeface="STKaiti" charset="-122"/>
                <a:ea typeface="STKaiti" charset="-122"/>
                <a:cs typeface="STKaiti" charset="-122"/>
              </a:rPr>
              <a:t>。</a:t>
            </a:r>
            <a:endParaRPr lang="zh-CN" altLang="en-US" sz="2000" dirty="0" smtClean="0">
              <a:latin typeface="STKaiti" charset="-122"/>
              <a:ea typeface="STKaiti" charset="-122"/>
              <a:cs typeface="STKaiti" charset="-122"/>
            </a:endParaRPr>
          </a:p>
          <a:p>
            <a:pPr marL="342900" indent="-342900">
              <a:buFont typeface="Arial" charset="0"/>
              <a:buChar char="•"/>
            </a:pPr>
            <a:r>
              <a:rPr lang="zh-CN" altLang="zh-CN" sz="2000" dirty="0" smtClean="0">
                <a:latin typeface="STKaiti" charset="-122"/>
                <a:ea typeface="STKaiti" charset="-122"/>
                <a:cs typeface="STKaiti" charset="-122"/>
              </a:rPr>
              <a:t>北京</a:t>
            </a:r>
            <a:r>
              <a:rPr lang="zh-CN" altLang="zh-CN" sz="2000" dirty="0">
                <a:latin typeface="STKaiti" charset="-122"/>
                <a:ea typeface="STKaiti" charset="-122"/>
                <a:cs typeface="STKaiti" charset="-122"/>
              </a:rPr>
              <a:t>师范大学中国文化国际传播研究院在</a:t>
            </a:r>
            <a:r>
              <a:rPr lang="en-US" altLang="zh-CN" sz="2000" dirty="0">
                <a:latin typeface="STKaiti" charset="-122"/>
                <a:ea typeface="STKaiti" charset="-122"/>
                <a:cs typeface="STKaiti" charset="-122"/>
              </a:rPr>
              <a:t>2015</a:t>
            </a:r>
            <a:r>
              <a:rPr lang="zh-CN" altLang="zh-CN" sz="2000" dirty="0">
                <a:latin typeface="STKaiti" charset="-122"/>
                <a:ea typeface="STKaiti" charset="-122"/>
                <a:cs typeface="STKaiti" charset="-122"/>
              </a:rPr>
              <a:t>年组织实施了</a:t>
            </a:r>
            <a:r>
              <a:rPr lang="en-US" altLang="zh-CN" sz="2000" dirty="0">
                <a:latin typeface="STKaiti" charset="-122"/>
                <a:ea typeface="STKaiti" charset="-122"/>
                <a:cs typeface="STKaiti" charset="-122"/>
              </a:rPr>
              <a:t>“</a:t>
            </a:r>
            <a:r>
              <a:rPr lang="zh-CN" altLang="zh-CN" sz="2000" dirty="0">
                <a:latin typeface="STKaiti" charset="-122"/>
                <a:ea typeface="STKaiti" charset="-122"/>
                <a:cs typeface="STKaiti" charset="-122"/>
              </a:rPr>
              <a:t>中国电影国际传播</a:t>
            </a:r>
            <a:r>
              <a:rPr lang="en-US" altLang="zh-CN" sz="2000" dirty="0">
                <a:latin typeface="STKaiti" charset="-122"/>
                <a:ea typeface="STKaiti" charset="-122"/>
                <a:cs typeface="STKaiti" charset="-122"/>
              </a:rPr>
              <a:t>”</a:t>
            </a:r>
            <a:r>
              <a:rPr lang="zh-CN" altLang="zh-CN" sz="2000" dirty="0">
                <a:latin typeface="STKaiti" charset="-122"/>
                <a:ea typeface="STKaiti" charset="-122"/>
                <a:cs typeface="STKaiti" charset="-122"/>
              </a:rPr>
              <a:t>调研项目，调研数据已经公布。数据显示，</a:t>
            </a:r>
            <a:r>
              <a:rPr lang="zh-CN" altLang="zh-CN" sz="2400" b="1" dirty="0">
                <a:latin typeface="STKaiti" charset="-122"/>
                <a:ea typeface="STKaiti" charset="-122"/>
                <a:cs typeface="STKaiti" charset="-122"/>
              </a:rPr>
              <a:t>超过</a:t>
            </a:r>
            <a:r>
              <a:rPr lang="en-US" altLang="zh-CN" sz="2400" b="1" dirty="0">
                <a:latin typeface="STKaiti" charset="-122"/>
                <a:ea typeface="STKaiti" charset="-122"/>
                <a:cs typeface="STKaiti" charset="-122"/>
              </a:rPr>
              <a:t>30</a:t>
            </a:r>
            <a:r>
              <a:rPr lang="zh-CN" altLang="zh-CN" sz="2400" b="1" dirty="0">
                <a:latin typeface="STKaiti" charset="-122"/>
                <a:ea typeface="STKaiti" charset="-122"/>
                <a:cs typeface="STKaiti" charset="-122"/>
              </a:rPr>
              <a:t>％的受访者认为中国电影的思维逻辑难懂，而有将近</a:t>
            </a:r>
            <a:r>
              <a:rPr lang="en-US" altLang="zh-CN" sz="2400" b="1" dirty="0">
                <a:latin typeface="STKaiti" charset="-122"/>
                <a:ea typeface="STKaiti" charset="-122"/>
                <a:cs typeface="STKaiti" charset="-122"/>
              </a:rPr>
              <a:t>70%</a:t>
            </a:r>
            <a:r>
              <a:rPr lang="zh-CN" altLang="zh-CN" sz="2400" b="1" dirty="0">
                <a:latin typeface="STKaiti" charset="-122"/>
                <a:ea typeface="STKaiti" charset="-122"/>
                <a:cs typeface="STKaiti" charset="-122"/>
              </a:rPr>
              <a:t>的受访者认为中国电影的字幕翻译晦涩难懂</a:t>
            </a:r>
            <a:r>
              <a:rPr lang="zh-CN" altLang="zh-CN" sz="2000" dirty="0">
                <a:latin typeface="STKaiti" charset="-122"/>
                <a:ea typeface="STKaiti" charset="-122"/>
                <a:cs typeface="STKaiti" charset="-122"/>
              </a:rPr>
              <a:t>，是他们理解电影内容的巨大障碍。</a:t>
            </a:r>
          </a:p>
          <a:p>
            <a:pPr marL="342900" indent="-342900">
              <a:buFont typeface="Arial" charset="0"/>
              <a:buChar char="•"/>
            </a:pPr>
            <a:endParaRPr kumimoji="1" lang="zh-CN" altLang="en-US" sz="2000" dirty="0" smtClean="0">
              <a:latin typeface="STKaiti" charset="-122"/>
              <a:ea typeface="STKaiti" charset="-122"/>
              <a:cs typeface="STKaiti" charset="-122"/>
            </a:endParaRPr>
          </a:p>
        </p:txBody>
      </p:sp>
    </p:spTree>
    <p:extLst>
      <p:ext uri="{BB962C8B-B14F-4D97-AF65-F5344CB8AC3E}">
        <p14:creationId xmlns:p14="http://schemas.microsoft.com/office/powerpoint/2010/main" val="2516543580"/>
      </p:ext>
    </p:extLst>
  </p:cSld>
  <p:clrMapOvr>
    <a:masterClrMapping/>
  </p:clrMapOvr>
  <p:transition spd="med">
    <p:random/>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ULTRA_SCORM_COURSE_ID" val="93FDE6F3-C2C1-497D-9AC0-D418F52504A2"/>
  <p:tag name="ISPRING_SCORM_ENDPOINT" val="&lt;endpoint&gt;&lt;enable&gt;0&lt;/enable&gt;&lt;lrs&gt;http://&lt;/lrs&gt;&lt;auth&gt;0&lt;/auth&gt;&lt;login&gt;&lt;/login&gt;&lt;password&gt;&lt;/password&gt;&lt;key&gt;&lt;/key&gt;&lt;name&gt;&lt;/name&gt;&lt;email&gt;&lt;/email&gt;&lt;/endpoint&gt;&#10;"/>
  <p:tag name="ISPRING_SCORM_RATE_SLIDES" val="1"/>
  <p:tag name="ISPRINGONLINEFOLDERID" val="0"/>
  <p:tag name="ISPRINGONLINEFOLDERPATH" val="Content List"/>
  <p:tag name="ISPRINGCLOUDFOLDERID" val="0"/>
  <p:tag name="ISPRINGCLOUDFOLDERPATH" val="Repository"/>
  <p:tag name="ISPRING_PLAYERS_CUSTOMIZATION" val="UEsDBBQAAgAIAEOUV0cNwDEewAEAANoDAAAPAAAAbm9uZS9wbGF5ZXIueG1spZJPb9QwEMXPW6nfIfK9dpYKUa0cekDKiaJKC4jbyptME1PHDp4Ju/vtmfzZpFuQQOKQaPIy72fPs/X9sXHJT4hog8/EWqYiAV+E0voqE18+5zd34v799ZVunTlBTGyZCR88iKQELKJtiX2PhupMvBAkQ0XCL4+bI9pM1ETtRqnD4SAPtzLESr1J07X69vBxW9TQmBvrkYwvmLvs5VYkbbQhWjpl4l0qrq9WA/ICZ5F7fIXBdf3KKIvQqDYCgieIatz2bN3Q3838NMErOrWAgkdfDbPvTfH8EMrOAfbaSo9tWyDqCYO20rSx6zufYCwyMTbsGkA0FaB0vhJq9Ko/mPWTM1hPHLzA9ty22zuLNYsjfejeLerubBmyVxNHXYJ0M0wwnGLeOZeDoS5CKZIIPzrLVd5jv85HkK7FuJzn7h0+Wy/xULDGVW4KCvH0gR18JFOUco5ejtHLwdTbh+ITF49TnNsFMgezhKBratzbf86j7/6fOEp4Mp0jcV7B+hKOueW/BA2PQsAz9pqk1sl+tTOVd9ftmxdX40Iadzdl8R1FQiZWwNewNGTUos8w9Zqm1fg5JTTHotXv91JPRC5/AVBLAQIAABQAAgAIAEOUV0cNwDEewAEAANoDAAAPAAAAAAAAAAEAAAAAAAAAAABub25lL3BsYXllci54bWxQSwUGAAAAAAEAAQA9AAAA7QEAAAAA"/>
  <p:tag name="ISPRING_OUTPUT_FOLDER" val="C:\Users\Administrator\Desktop"/>
  <p:tag name="ISPRING_PRESENTATION_TITLE" val="bt641.pptx"/>
</p:tagLst>
</file>

<file path=ppt/theme/theme1.xml><?xml version="1.0" encoding="utf-8"?>
<a:theme xmlns:a="http://schemas.openxmlformats.org/drawingml/2006/main" name="1_自定义设计方案">
  <a:themeElements>
    <a:clrScheme name="自定义 1260">
      <a:dk1>
        <a:sysClr val="windowText" lastClr="000000"/>
      </a:dk1>
      <a:lt1>
        <a:sysClr val="window" lastClr="FFFFFF"/>
      </a:lt1>
      <a:dk2>
        <a:srgbClr val="004646"/>
      </a:dk2>
      <a:lt2>
        <a:srgbClr val="7F7F7F"/>
      </a:lt2>
      <a:accent1>
        <a:srgbClr val="268868"/>
      </a:accent1>
      <a:accent2>
        <a:srgbClr val="4BC5B9"/>
      </a:accent2>
      <a:accent3>
        <a:srgbClr val="268868"/>
      </a:accent3>
      <a:accent4>
        <a:srgbClr val="4BC5B9"/>
      </a:accent4>
      <a:accent5>
        <a:srgbClr val="268868"/>
      </a:accent5>
      <a:accent6>
        <a:srgbClr val="4BC5B9"/>
      </a:accent6>
      <a:hlink>
        <a:srgbClr val="D9BE02"/>
      </a:hlink>
      <a:folHlink>
        <a:srgbClr val="F900F9"/>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defRPr sz="2000" dirty="0" smtClean="0">
            <a:latin typeface="STKaiti" charset="-122"/>
            <a:ea typeface="STKaiti" charset="-122"/>
            <a:cs typeface="STKaiti" charset="-122"/>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1397</Words>
  <Application>Microsoft Macintosh PowerPoint</Application>
  <PresentationFormat>自定义</PresentationFormat>
  <Paragraphs>98</Paragraphs>
  <Slides>16</Slides>
  <Notes>16</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16</vt:i4>
      </vt:variant>
    </vt:vector>
  </HeadingPairs>
  <TitlesOfParts>
    <vt:vector size="29" baseType="lpstr">
      <vt:lpstr>Andalus</vt:lpstr>
      <vt:lpstr>Arial</vt:lpstr>
      <vt:lpstr>Broadway</vt:lpstr>
      <vt:lpstr>Calibri</vt:lpstr>
      <vt:lpstr>Calibri Light</vt:lpstr>
      <vt:lpstr>Cambria Math</vt:lpstr>
      <vt:lpstr>Heiti SC Light</vt:lpstr>
      <vt:lpstr>Impact</vt:lpstr>
      <vt:lpstr>STKaiti</vt:lpstr>
      <vt:lpstr>Wingdings</vt:lpstr>
      <vt:lpstr>宋体</vt:lpstr>
      <vt:lpstr>微软雅黑</vt:lpstr>
      <vt:lpstr>1_自定义设计方案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http:/www.ypppt.com</cp:keywords>
  <dc:description>http://www.ypppt.com/</dc:description>
  <cp:lastModifiedBy/>
  <cp:revision>1</cp:revision>
  <dcterms:created xsi:type="dcterms:W3CDTF">2016-10-17T14:00:15Z</dcterms:created>
  <dcterms:modified xsi:type="dcterms:W3CDTF">2017-12-25T03:12:08Z</dcterms:modified>
</cp:coreProperties>
</file>