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7" r:id="rId13"/>
    <p:sldId id="268" r:id="rId14"/>
    <p:sldId id="266" r:id="rId15"/>
  </p:sldIdLst>
  <p:sldSz cx="12192000" cy="6858000" type="screen4x3"/>
  <p:notesSz cx="6858000" cy="9144000"/>
  <p:embeddedFontLst>
    <p:embeddedFont>
      <p:font typeface="微软雅黑" panose="020B0503020204020204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方正舒体" panose="02010601030101010101" pitchFamily="2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6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sz="1000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901BB33-05C3-4B56-A34D-D9987E825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/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/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61.xml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2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8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9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5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65.xml"/><Relationship Id="rId7" Type="http://schemas.openxmlformats.org/officeDocument/2006/relationships/image" Target="../media/image22.jpeg"/><Relationship Id="rId6" Type="http://schemas.openxmlformats.org/officeDocument/2006/relationships/tags" Target="../tags/tag64.xml"/><Relationship Id="rId5" Type="http://schemas.openxmlformats.org/officeDocument/2006/relationships/image" Target="../media/image21.jpeg"/><Relationship Id="rId4" Type="http://schemas.openxmlformats.org/officeDocument/2006/relationships/tags" Target="../tags/tag63.xml"/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image" Target="../media/image24.jpeg"/><Relationship Id="rId10" Type="http://schemas.openxmlformats.org/officeDocument/2006/relationships/tags" Target="../tags/tag66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2" y="23664"/>
            <a:ext cx="12177485" cy="514916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048000" y="4679050"/>
            <a:ext cx="9434285" cy="217169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4038397"/>
            <a:ext cx="7066350" cy="283411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6995" y="2794635"/>
            <a:ext cx="1200277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lt"/>
              </a:rPr>
              <a:t>28. Chinese Writing: Calligraphy</a:t>
            </a:r>
            <a:endParaRPr lang="en-US" altLang="zh-CN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96">
        <p:random/>
      </p:transition>
    </mc:Choice>
    <mc:Fallback>
      <p:transition spd="slow" advTm="2596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3187337"/>
            <a:ext cx="12195904" cy="3657600"/>
          </a:xfrm>
          <a:prstGeom prst="rect">
            <a:avLst/>
          </a:prstGeom>
        </p:spPr>
      </p:pic>
      <p:pic>
        <p:nvPicPr>
          <p:cNvPr id="6" name="Picture 3" descr="E:\水墨图表素材\50.pn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6695440" y="2004695"/>
            <a:ext cx="5487670" cy="35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18540" y="2123440"/>
            <a:ext cx="6621145" cy="2373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Question:</a:t>
            </a:r>
            <a:endParaRPr lang="en-US" altLang="zh-CN" sz="2800" b="1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With the advancement of the IT industry and typing, will Chinese calligraphy become obsolete?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20">
        <p:random/>
      </p:transition>
    </mc:Choice>
    <mc:Fallback>
      <p:transition spd="slow" advTm="39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0" y="3187341"/>
            <a:ext cx="12195903" cy="3657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3527650"/>
            <a:ext cx="2261936" cy="33459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567638" y="0"/>
            <a:ext cx="2628266" cy="4716955"/>
          </a:xfrm>
          <a:prstGeom prst="rect">
            <a:avLst/>
          </a:prstGeom>
        </p:spPr>
      </p:pic>
      <p:pic>
        <p:nvPicPr>
          <p:cNvPr id="2" name="图片 1" descr="板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315" y="519430"/>
            <a:ext cx="4361815" cy="58191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92">
        <p:random/>
      </p:transition>
    </mc:Choice>
    <mc:Fallback>
      <p:transition spd="slow" advTm="609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88585" y="2318484"/>
            <a:ext cx="8869680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600" b="1">
                <a:effectLst>
                  <a:outerShdw blurRad="25400" dist="50800" dir="42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</a:lstStyle>
          <a:p>
            <a:r>
              <a:rPr lang="zh-CN" altLang="en-US" dirty="0"/>
              <a:t>感谢观看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2" y="23664"/>
            <a:ext cx="12177485" cy="51491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048000" y="4406484"/>
            <a:ext cx="9434285" cy="2444259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2" y="3794363"/>
            <a:ext cx="7013503" cy="30781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46338" y="2994025"/>
            <a:ext cx="728408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lt"/>
              </a:rPr>
              <a:t>Thanks for listening!</a:t>
            </a:r>
            <a:endParaRPr lang="en-US" altLang="zh-CN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70">
        <p:random/>
      </p:transition>
    </mc:Choice>
    <mc:Fallback>
      <p:transition spd="slow" advTm="257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1816443"/>
            <a:ext cx="12195904" cy="5028494"/>
          </a:xfrm>
          <a:prstGeom prst="rect">
            <a:avLst/>
          </a:prstGeom>
        </p:spPr>
      </p:pic>
      <p:pic>
        <p:nvPicPr>
          <p:cNvPr id="4" name="Picture 3" descr="E:\水墨图表素材\24252 (1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440" y="1078865"/>
            <a:ext cx="8435340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水墨图表素材\24252 (1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2902585"/>
            <a:ext cx="8152130" cy="10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水墨图表素材\24252 (1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885" y="4570730"/>
            <a:ext cx="999680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8219440" y="1141095"/>
            <a:ext cx="33572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Content</a:t>
            </a:r>
            <a:endParaRPr lang="en-US" altLang="zh-CN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5895" y="1356360"/>
            <a:ext cx="56794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bg1"/>
                </a:solidFill>
              </a:rPr>
              <a:t>1. The Evolution of Chinese Characters</a:t>
            </a:r>
            <a:endParaRPr lang="en-US" altLang="zh-CN" sz="2200" b="1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49600" y="3139440"/>
            <a:ext cx="56794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 b="1">
                <a:solidFill>
                  <a:schemeClr val="bg1"/>
                </a:solidFill>
              </a:rPr>
              <a:t>2. Notable Calligraphers</a:t>
            </a:r>
            <a:endParaRPr lang="en-US" altLang="zh-CN" sz="22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3850" y="4952365"/>
            <a:ext cx="6655435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 b="1">
                <a:solidFill>
                  <a:schemeClr val="bg1"/>
                </a:solidFill>
              </a:rPr>
              <a:t>3. The Future of Calligraphy</a:t>
            </a:r>
            <a:endParaRPr lang="en-US" altLang="zh-CN" sz="2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31">
        <p:random/>
      </p:transition>
    </mc:Choice>
    <mc:Fallback>
      <p:transition spd="slow" advTm="4031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  <a:gradFill>
            <a:gsLst>
              <a:gs pos="43000">
                <a:schemeClr val="accent1">
                  <a:lumMod val="5000"/>
                  <a:lumOff val="95000"/>
                  <a:alpha val="34000"/>
                </a:schemeClr>
              </a:gs>
              <a:gs pos="100000">
                <a:schemeClr val="accent1">
                  <a:lumMod val="30000"/>
                  <a:lumOff val="70000"/>
                  <a:alpha val="22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4" name="文本框 3"/>
          <p:cNvSpPr txBox="1"/>
          <p:nvPr/>
        </p:nvSpPr>
        <p:spPr>
          <a:xfrm>
            <a:off x="-5715" y="3686175"/>
            <a:ext cx="12197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lt"/>
              </a:rPr>
              <a:t>1. The Evolution of Chinese Characters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16">
        <p:random/>
      </p:transition>
    </mc:Choice>
    <mc:Fallback>
      <p:transition spd="slow" advTm="30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2394857"/>
            <a:ext cx="12195904" cy="445008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587640" y="427749"/>
            <a:ext cx="8152447" cy="1041072"/>
            <a:chOff x="-1116492" y="-72767"/>
            <a:chExt cx="8152447" cy="1041072"/>
          </a:xfrm>
        </p:grpSpPr>
        <p:pic>
          <p:nvPicPr>
            <p:cNvPr id="7" name="Picture 3" descr="E:\水墨图表素材\24252 (1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116492" y="-72767"/>
              <a:ext cx="8152447" cy="1041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7"/>
            <p:cNvSpPr txBox="1"/>
            <p:nvPr/>
          </p:nvSpPr>
          <p:spPr>
            <a:xfrm>
              <a:off x="808006" y="103826"/>
              <a:ext cx="327620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</a:rPr>
                <a:t>Chinese Characters</a:t>
              </a:r>
              <a:endParaRPr lang="en-US" altLang="zh-CN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64633" y="1740820"/>
            <a:ext cx="11572315" cy="4530320"/>
            <a:chOff x="444967" y="1692694"/>
            <a:chExt cx="11572315" cy="4530320"/>
          </a:xfrm>
        </p:grpSpPr>
        <p:pic>
          <p:nvPicPr>
            <p:cNvPr id="12" name="Picture 3" descr="E:\水墨图表素材\24252 (1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967" y="3066174"/>
              <a:ext cx="11213633" cy="124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E:\水墨图表素材\24252 (1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967" y="4554744"/>
              <a:ext cx="11213633" cy="124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E:\水墨图表素材\24252 (11)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5400000" flipV="1">
              <a:off x="9373740" y="3854512"/>
              <a:ext cx="2152653" cy="139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椭圆 18"/>
            <p:cNvSpPr/>
            <p:nvPr/>
          </p:nvSpPr>
          <p:spPr>
            <a:xfrm>
              <a:off x="3605181" y="3003774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087279" y="3001479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612245" y="3001479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740323" y="4493634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549438" y="4493634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815636" y="4491339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9207252" y="4491339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0350312" y="3816314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443998" y="3036354"/>
              <a:ext cx="2519680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​Oracle Bone Script</a:t>
              </a:r>
              <a:endPara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23317" y="3054769"/>
              <a:ext cx="2298700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Bronze Script</a:t>
              </a:r>
              <a:endParaRPr lang="en-US" altLang="zh-CN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91308" y="3066199"/>
              <a:ext cx="2279650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​​Great Seal Script</a:t>
              </a:r>
              <a:endPara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604727" y="3995204"/>
              <a:ext cx="2268855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Cursive Script</a:t>
              </a:r>
              <a:endParaRPr lang="en-US" altLang="zh-CN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769442" y="3993934"/>
              <a:ext cx="2290445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Running Script</a:t>
              </a:r>
              <a:endPara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228848" y="4021239"/>
              <a:ext cx="2029460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Official Script</a:t>
              </a:r>
              <a:endParaRPr lang="en-US" altLang="zh-CN" sz="1600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0605798" y="3262077"/>
              <a:ext cx="1411484" cy="1295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5194782" y="1692695"/>
              <a:ext cx="1963825" cy="12552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269802" y="4780507"/>
              <a:ext cx="2083881" cy="1174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5666372" y="4799013"/>
              <a:ext cx="2504648" cy="11562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2697378" y="1692694"/>
              <a:ext cx="2017051" cy="12539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7609145" y="1730093"/>
              <a:ext cx="2120040" cy="12308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2327793" y="4763974"/>
              <a:ext cx="1062936" cy="14590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12" cstate="screen"/>
            <a:srcRect/>
            <a:stretch>
              <a:fillRect/>
            </a:stretch>
          </p:blipFill>
          <p:spPr>
            <a:xfrm>
              <a:off x="3732428" y="4785109"/>
              <a:ext cx="1827952" cy="11701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文本框 4"/>
          <p:cNvSpPr txBox="1"/>
          <p:nvPr/>
        </p:nvSpPr>
        <p:spPr>
          <a:xfrm>
            <a:off x="9599813" y="4617370"/>
            <a:ext cx="2279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00000"/>
              </a:lnSpc>
            </a:pP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​​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Small</a:t>
            </a:r>
            <a:endParaRPr lang="en-US" altLang="zh-CN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0" algn="ctr" fontAlgn="auto">
              <a:lnSpc>
                <a:spcPct val="100000"/>
              </a:lnSpc>
            </a:pP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Seal Script</a:t>
            </a:r>
            <a:endParaRPr lang="en-US" altLang="zh-CN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3193" y="4188745"/>
            <a:ext cx="2279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00000"/>
              </a:lnSpc>
            </a:pP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Regular Script</a:t>
            </a:r>
            <a:endParaRPr lang="en-US" altLang="zh-CN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177">
        <p:random/>
      </p:transition>
    </mc:Choice>
    <mc:Fallback>
      <p:transition spd="slow" advTm="6177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0" y="3187341"/>
            <a:ext cx="12195903" cy="3657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3527650"/>
            <a:ext cx="2261936" cy="33459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567638" y="0"/>
            <a:ext cx="2628266" cy="4716955"/>
          </a:xfrm>
          <a:prstGeom prst="rect">
            <a:avLst/>
          </a:prstGeom>
        </p:spPr>
      </p:pic>
      <p:pic>
        <p:nvPicPr>
          <p:cNvPr id="3" name="图片 2" descr="蚕头雁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395" y="1128395"/>
            <a:ext cx="4601210" cy="460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92">
        <p:random/>
      </p:transition>
    </mc:Choice>
    <mc:Fallback>
      <p:transition spd="slow" advTm="609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  <a:gradFill>
            <a:gsLst>
              <a:gs pos="43000">
                <a:schemeClr val="accent1">
                  <a:lumMod val="5000"/>
                  <a:lumOff val="95000"/>
                  <a:alpha val="34000"/>
                </a:schemeClr>
              </a:gs>
              <a:gs pos="100000">
                <a:schemeClr val="accent1">
                  <a:lumMod val="30000"/>
                  <a:lumOff val="70000"/>
                  <a:alpha val="22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4" name="文本框 3"/>
          <p:cNvSpPr txBox="1"/>
          <p:nvPr/>
        </p:nvSpPr>
        <p:spPr>
          <a:xfrm>
            <a:off x="478155" y="3686175"/>
            <a:ext cx="112471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lt"/>
              </a:rPr>
              <a:t>2. Notable Calligraphers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16">
        <p:random/>
      </p:transition>
    </mc:Choice>
    <mc:Fallback>
      <p:transition spd="slow" advTm="30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187341"/>
            <a:ext cx="12195904" cy="3657600"/>
          </a:xfrm>
          <a:prstGeom prst="rect">
            <a:avLst/>
          </a:prstGeom>
        </p:spPr>
      </p:pic>
      <p:pic>
        <p:nvPicPr>
          <p:cNvPr id="3" name="Picture 3" descr="E:\水墨图表素材\24252 (1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0290" y="165735"/>
            <a:ext cx="8375650" cy="12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606f-14">
            <a:hlinkClick r:id="" action="ppaction://noaction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765379" y="2091833"/>
            <a:ext cx="2084001" cy="319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1606f-1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87442" y="2091833"/>
            <a:ext cx="1939589" cy="319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1606f-3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63862" y="2091833"/>
            <a:ext cx="1909504" cy="319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9416713" y="2091833"/>
            <a:ext cx="2028891" cy="3193352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714016" y="5285338"/>
            <a:ext cx="219776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Ouyang Xun</a:t>
            </a:r>
            <a:endParaRPr lang="en-US" altLang="zh-CN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3658214" y="5294862"/>
            <a:ext cx="219776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" panose="02010609060101010101" pitchFamily="49" charset="-122"/>
                <a:cs typeface="+mn-lt"/>
              </a:rPr>
              <a:t>Liu Gongquan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" panose="02010609060101010101" pitchFamily="49" charset="-122"/>
              <a:cs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6551568" y="5294861"/>
            <a:ext cx="211442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" panose="02010609060101010101" pitchFamily="49" charset="-122"/>
                <a:cs typeface="+mn-lt"/>
              </a:rPr>
              <a:t>Yan Zhenqing</a:t>
            </a:r>
            <a:endParaRPr lang="en-US" altLang="zh-CN"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" panose="02010609060101010101" pitchFamily="49" charset="-122"/>
              <a:cs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9432755" y="5294861"/>
            <a:ext cx="211442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" panose="02010609060101010101" pitchFamily="49" charset="-122"/>
                <a:cs typeface="+mn-lt"/>
              </a:rPr>
              <a:t>Zhao Mengfu</a:t>
            </a:r>
            <a:endParaRPr lang="en-US" altLang="zh-CN"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" panose="02010609060101010101" pitchFamily="49" charset="-122"/>
              <a:cs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57963" y="486695"/>
            <a:ext cx="2279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00000"/>
              </a:lnSpc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Regular Script</a:t>
            </a:r>
            <a:endParaRPr lang="en-US" altLang="zh-CN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466">
        <p:random/>
      </p:transition>
    </mc:Choice>
    <mc:Fallback>
      <p:transition spd="slow" advTm="646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3187341"/>
            <a:ext cx="12195904" cy="3657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91254" y="4643765"/>
            <a:ext cx="5486401" cy="1875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191349" y="1552751"/>
            <a:ext cx="5486401" cy="19108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46339" y="3074186"/>
            <a:ext cx="5244865" cy="20435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95375" y="2268855"/>
            <a:ext cx="469582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" panose="02010609060101010101" pitchFamily="49" charset="-122"/>
                <a:cs typeface="+mn-lt"/>
              </a:rPr>
              <a:t>Wang Xizhi</a:t>
            </a:r>
            <a:endParaRPr lang="en-US" altLang="zh-CN"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" panose="02010609060101010101" pitchFamily="49" charset="-122"/>
              <a:cs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78550" y="3927780"/>
            <a:ext cx="549910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80000"/>
              </a:lnSpc>
              <a:buClrTx/>
              <a:buSzTx/>
              <a:buFontTx/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" panose="02010609060101010101" pitchFamily="49" charset="-122"/>
                <a:cs typeface="+mn-lt"/>
              </a:rPr>
              <a:t>Yan Zhenqing </a:t>
            </a:r>
            <a:endParaRPr lang="en-US" altLang="zh-CN"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" panose="02010609060101010101" pitchFamily="49" charset="-122"/>
              <a:cs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2434" y="5787108"/>
            <a:ext cx="4846198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80000"/>
              </a:lnSpc>
              <a:spcAft>
                <a:spcPct val="0"/>
              </a:spcAft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" panose="02010609060101010101" pitchFamily="49" charset="-122"/>
                <a:cs typeface="+mn-lt"/>
              </a:rPr>
              <a:t>Su Shi</a:t>
            </a:r>
            <a:endParaRPr lang="en-US" altLang="zh-CN"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" panose="02010609060101010101" pitchFamily="49" charset="-122"/>
              <a:cs typeface="+mn-lt"/>
            </a:endParaRPr>
          </a:p>
        </p:txBody>
      </p:sp>
      <p:pic>
        <p:nvPicPr>
          <p:cNvPr id="7" name="Picture 3" descr="E:\水墨图表素材\24252 (1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0290" y="165735"/>
            <a:ext cx="8375650" cy="12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4674870" y="486410"/>
            <a:ext cx="2562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00000"/>
              </a:lnSpc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Running Script</a:t>
            </a:r>
            <a:endParaRPr lang="en-US" altLang="zh-CN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569">
        <p:random/>
      </p:transition>
    </mc:Choice>
    <mc:Fallback>
      <p:transition spd="slow" advTm="556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  <a:gradFill>
            <a:gsLst>
              <a:gs pos="43000">
                <a:schemeClr val="accent1">
                  <a:lumMod val="5000"/>
                  <a:lumOff val="95000"/>
                  <a:alpha val="34000"/>
                </a:schemeClr>
              </a:gs>
              <a:gs pos="100000">
                <a:schemeClr val="accent1">
                  <a:lumMod val="30000"/>
                  <a:lumOff val="70000"/>
                  <a:alpha val="22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4" name="文本框 3"/>
          <p:cNvSpPr txBox="1"/>
          <p:nvPr/>
        </p:nvSpPr>
        <p:spPr>
          <a:xfrm>
            <a:off x="-549275" y="3686175"/>
            <a:ext cx="1333055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lt"/>
              </a:rPr>
              <a:t>3. The Future of Calligraphy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16">
        <p:random/>
      </p:transition>
    </mc:Choice>
    <mc:Fallback>
      <p:transition spd="slow" advTm="30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DIAGRAM_VIRTUALLY_FRAME" val="{&quot;height&quot;:374.2604724409449,&quot;left&quot;:0,&quot;top&quot;:164.7112598425197,&quot;width&quot;:960.3074015748032}"/>
</p:tagLst>
</file>

<file path=ppt/tags/tag63.xml><?xml version="1.0" encoding="utf-8"?>
<p:tagLst xmlns:p="http://schemas.openxmlformats.org/presentationml/2006/main">
  <p:tag name="KSO_WM_DIAGRAM_VIRTUALLY_FRAME" val="{&quot;height&quot;:374.2604724409449,&quot;left&quot;:0,&quot;top&quot;:164.7112598425197,&quot;width&quot;:960.3074015748032}"/>
</p:tagLst>
</file>

<file path=ppt/tags/tag64.xml><?xml version="1.0" encoding="utf-8"?>
<p:tagLst xmlns:p="http://schemas.openxmlformats.org/presentationml/2006/main">
  <p:tag name="KSO_WM_DIAGRAM_VIRTUALLY_FRAME" val="{&quot;height&quot;:374.2604724409449,&quot;left&quot;:0,&quot;top&quot;:164.7112598425197,&quot;width&quot;:960.3074015748032}"/>
</p:tagLst>
</file>

<file path=ppt/tags/tag65.xml><?xml version="1.0" encoding="utf-8"?>
<p:tagLst xmlns:p="http://schemas.openxmlformats.org/presentationml/2006/main">
  <p:tag name="KSO_WM_DIAGRAM_VIRTUALLY_FRAME" val="{&quot;height&quot;:374.2604724409449,&quot;left&quot;:0,&quot;top&quot;:164.7112598425197,&quot;width&quot;:960.3074015748032}"/>
</p:tagLst>
</file>

<file path=ppt/tags/tag66.xml><?xml version="1.0" encoding="utf-8"?>
<p:tagLst xmlns:p="http://schemas.openxmlformats.org/presentationml/2006/main">
  <p:tag name="KSO_WM_DIAGRAM_VIRTUALLY_FRAME" val="{&quot;height&quot;:374.2604724409449,&quot;left&quot;:0,&quot;top&quot;:164.7112598425197,&quot;width&quot;:960.3074015748032}"/>
</p:tagLst>
</file>

<file path=ppt/tags/tag67.xml><?xml version="1.0" encoding="utf-8"?>
<p:tagLst xmlns:p="http://schemas.openxmlformats.org/presentationml/2006/main">
  <p:tag name="KSO_WM_DIAGRAM_VIRTUALLY_FRAME" val="{&quot;height&quot;:374.2604724409449,&quot;left&quot;:0,&quot;top&quot;:164.7112598425197,&quot;width&quot;:960.3074015748032}"/>
</p:tagLst>
</file>

<file path=ppt/tags/tag68.xml><?xml version="1.0" encoding="utf-8"?>
<p:tagLst xmlns:p="http://schemas.openxmlformats.org/presentationml/2006/main">
  <p:tag name="KSO_WM_DIAGRAM_VIRTUALLY_FRAME" val="{&quot;height&quot;:374.2604724409449,&quot;left&quot;:0,&quot;top&quot;:164.7112598425197,&quot;width&quot;:960.3074015748032}"/>
</p:tagLst>
</file>

<file path=ppt/tags/tag69.xml><?xml version="1.0" encoding="utf-8"?>
<p:tagLst xmlns:p="http://schemas.openxmlformats.org/presentationml/2006/main">
  <p:tag name="KSO_WM_DIAGRAM_VIRTUALLY_FRAME" val="{&quot;height&quot;:374.2604724409449,&quot;left&quot;:0,&quot;top&quot;:164.7112598425197,&quot;width&quot;:960.3074015748032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374.2604724409449,&quot;left&quot;:0,&quot;top&quot;:164.7112598425197,&quot;width&quot;:960.3074015748032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WPS 演示</Application>
  <PresentationFormat>宽屏</PresentationFormat>
  <Paragraphs>61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方正姚体</vt:lpstr>
      <vt:lpstr>楷体</vt:lpstr>
      <vt:lpstr>方正舒体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Lindawn</cp:lastModifiedBy>
  <cp:revision>174</cp:revision>
  <dcterms:created xsi:type="dcterms:W3CDTF">1900-01-01T00:00:00Z</dcterms:created>
  <dcterms:modified xsi:type="dcterms:W3CDTF">2025-10-14T12:47:54Z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2052-12.1.0.22089</vt:lpwstr>
  </property>
  <property fmtid="{D5CDD505-2E9C-101B-9397-08002B2CF9AE}" pid="3" name="ICV">
    <vt:lpwstr>F974E731830C42AC8257CDB7B92DD8BB_11</vt:lpwstr>
  </property>
</Properties>
</file>