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454" r:id="rId3"/>
    <p:sldId id="484" r:id="rId4"/>
    <p:sldId id="496" r:id="rId5"/>
    <p:sldId id="490" r:id="rId6"/>
    <p:sldId id="505" r:id="rId7"/>
    <p:sldId id="498" r:id="rId8"/>
    <p:sldId id="511" r:id="rId9"/>
    <p:sldId id="508" r:id="rId10"/>
    <p:sldId id="486" r:id="rId11"/>
    <p:sldId id="509" r:id="rId12"/>
    <p:sldId id="510" r:id="rId13"/>
    <p:sldId id="512" r:id="rId14"/>
    <p:sldId id="449" r:id="rId15"/>
    <p:sldId id="513" r:id="rId16"/>
    <p:sldId id="514" r:id="rId17"/>
    <p:sldId id="516" r:id="rId18"/>
    <p:sldId id="50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2770" userDrawn="1">
          <p15:clr>
            <a:srgbClr val="A4A3A4"/>
          </p15:clr>
        </p15:guide>
        <p15:guide id="3" pos="906" userDrawn="1">
          <p15:clr>
            <a:srgbClr val="A4A3A4"/>
          </p15:clr>
        </p15:guide>
        <p15:guide id="4" orient="horz" pos="2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A682"/>
    <a:srgbClr val="E5ABA0"/>
    <a:srgbClr val="B6C6BD"/>
    <a:srgbClr val="F3EDE4"/>
    <a:srgbClr val="E6B3A7"/>
    <a:srgbClr val="FFFFFF"/>
    <a:srgbClr val="3F3F3F"/>
    <a:srgbClr val="FFF4E5"/>
    <a:srgbClr val="C59F7A"/>
    <a:srgbClr val="B4B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4" autoAdjust="0"/>
    <p:restoredTop sz="94660"/>
  </p:normalViewPr>
  <p:slideViewPr>
    <p:cSldViewPr snapToGrid="0" showGuides="1">
      <p:cViewPr varScale="1">
        <p:scale>
          <a:sx n="101" d="100"/>
          <a:sy n="101" d="100"/>
        </p:scale>
        <p:origin x="725" y="77"/>
      </p:cViewPr>
      <p:guideLst>
        <p:guide orient="horz" pos="2400"/>
        <p:guide pos="2770"/>
        <p:guide pos="906"/>
        <p:guide orient="horz" pos="2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8C470-B55A-489B-8113-F36022DD8D6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AE171-009D-4625-A5DB-66ED84F597E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407B535-7482-4BD9-903C-95994E93726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167A96-9200-4C6B-A774-7470C1DDDA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图片占位符 2"/>
          <p:cNvSpPr>
            <a:spLocks noGrp="1"/>
          </p:cNvSpPr>
          <p:nvPr>
            <p:ph type="pic" sz="quarter" idx="11"/>
          </p:nvPr>
        </p:nvSpPr>
        <p:spPr>
          <a:xfrm>
            <a:off x="478630" y="1377313"/>
            <a:ext cx="2666783" cy="1474944"/>
          </a:xfrm>
        </p:spPr>
        <p:txBody>
          <a:bodyPr>
            <a:normAutofit/>
          </a:bodyPr>
          <a:lstStyle>
            <a:lvl1pPr marL="0" indent="0" algn="ctr">
              <a:buFontTx/>
              <a:buNone/>
              <a:defRPr sz="1600"/>
            </a:lvl1pPr>
          </a:lstStyle>
          <a:p>
            <a:endParaRPr lang="zh-CN" altLang="en-US"/>
          </a:p>
        </p:txBody>
      </p:sp>
      <p:sp>
        <p:nvSpPr>
          <p:cNvPr id="5" name="图片占位符 2"/>
          <p:cNvSpPr>
            <a:spLocks noGrp="1"/>
          </p:cNvSpPr>
          <p:nvPr>
            <p:ph type="pic" sz="quarter" idx="12"/>
          </p:nvPr>
        </p:nvSpPr>
        <p:spPr>
          <a:xfrm>
            <a:off x="3238608" y="1377313"/>
            <a:ext cx="2666783" cy="1474944"/>
          </a:xfrm>
        </p:spPr>
        <p:txBody>
          <a:bodyPr>
            <a:normAutofit/>
          </a:bodyPr>
          <a:lstStyle>
            <a:lvl1pPr marL="0" indent="0" algn="ctr">
              <a:buFontTx/>
              <a:buNone/>
              <a:defRPr sz="1600"/>
            </a:lvl1pPr>
          </a:lstStyle>
          <a:p>
            <a:endParaRPr lang="zh-CN" altLang="en-US"/>
          </a:p>
        </p:txBody>
      </p:sp>
      <p:sp>
        <p:nvSpPr>
          <p:cNvPr id="6" name="图片占位符 2"/>
          <p:cNvSpPr>
            <a:spLocks noGrp="1"/>
          </p:cNvSpPr>
          <p:nvPr>
            <p:ph type="pic" sz="quarter" idx="13"/>
          </p:nvPr>
        </p:nvSpPr>
        <p:spPr>
          <a:xfrm>
            <a:off x="5998586" y="1377313"/>
            <a:ext cx="2666783" cy="1474944"/>
          </a:xfrm>
        </p:spPr>
        <p:txBody>
          <a:bodyPr>
            <a:normAutofit/>
          </a:bodyPr>
          <a:lstStyle>
            <a:lvl1pPr marL="0" indent="0" algn="ctr">
              <a:buFontTx/>
              <a:buNone/>
              <a:defRPr sz="1600"/>
            </a:lvl1p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图片占位符 2"/>
          <p:cNvSpPr>
            <a:spLocks noGrp="1"/>
          </p:cNvSpPr>
          <p:nvPr>
            <p:ph type="pic" sz="quarter" idx="11"/>
          </p:nvPr>
        </p:nvSpPr>
        <p:spPr>
          <a:xfrm>
            <a:off x="439719" y="1416222"/>
            <a:ext cx="2001150" cy="2607972"/>
          </a:xfrm>
          <a:ln>
            <a:noFill/>
          </a:ln>
        </p:spPr>
        <p:txBody>
          <a:bodyPr>
            <a:normAutofit/>
          </a:bodyPr>
          <a:lstStyle>
            <a:lvl1pPr marL="0" indent="0" algn="ctr">
              <a:buFontTx/>
              <a:buNone/>
              <a:defRPr sz="1600"/>
            </a:lvl1pPr>
          </a:lstStyle>
          <a:p>
            <a:endParaRPr lang="zh-CN" altLang="en-US"/>
          </a:p>
        </p:txBody>
      </p:sp>
      <p:sp>
        <p:nvSpPr>
          <p:cNvPr id="5" name="图片占位符 2"/>
          <p:cNvSpPr>
            <a:spLocks noGrp="1"/>
          </p:cNvSpPr>
          <p:nvPr>
            <p:ph type="pic" sz="quarter" idx="12"/>
          </p:nvPr>
        </p:nvSpPr>
        <p:spPr>
          <a:xfrm>
            <a:off x="4624157" y="1416222"/>
            <a:ext cx="2001150" cy="2607972"/>
          </a:xfrm>
          <a:ln>
            <a:noFill/>
          </a:ln>
        </p:spPr>
        <p:txBody>
          <a:bodyPr>
            <a:normAutofit/>
          </a:bodyPr>
          <a:lstStyle>
            <a:lvl1pPr marL="0" indent="0" algn="ctr">
              <a:buFontTx/>
              <a:buNone/>
              <a:defRPr sz="1600"/>
            </a:lvl1pPr>
          </a:lstStyle>
          <a:p>
            <a:endParaRPr lang="zh-CN" altLang="en-US"/>
          </a:p>
        </p:txBody>
      </p:sp>
      <p:sp>
        <p:nvSpPr>
          <p:cNvPr id="2" name="矩形 1"/>
          <p:cNvSpPr/>
          <p:nvPr userDrawn="1"/>
        </p:nvSpPr>
        <p:spPr>
          <a:xfrm>
            <a:off x="2531938" y="1416222"/>
            <a:ext cx="2001150" cy="2607972"/>
          </a:xfrm>
          <a:prstGeom prst="rect">
            <a:avLst/>
          </a:prstGeom>
          <a:solidFill>
            <a:srgbClr val="E5A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6716375" y="1416222"/>
            <a:ext cx="2001150" cy="2607972"/>
          </a:xfrm>
          <a:prstGeom prst="rect">
            <a:avLst/>
          </a:prstGeom>
          <a:solidFill>
            <a:srgbClr val="B6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407B535-7482-4BD9-903C-95994E93726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167A96-9200-4C6B-A774-7470C1DDDA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407B535-7482-4BD9-903C-95994E93726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167A96-9200-4C6B-A774-7470C1DDDA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407B535-7482-4BD9-903C-95994E93726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167A96-9200-4C6B-A774-7470C1DDDA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AB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07B535-7482-4BD9-903C-95994E937268}"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8167A96-9200-4C6B-A774-7470C1DDDA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4.jpeg"/><Relationship Id="rId2" Type="http://schemas.openxmlformats.org/officeDocument/2006/relationships/image" Target="../media/image13.jpeg"/><Relationship Id="rId11" Type="http://schemas.openxmlformats.org/officeDocument/2006/relationships/slideLayout" Target="../slideLayouts/slideLayout3.xml"/><Relationship Id="rId10" Type="http://schemas.openxmlformats.org/officeDocument/2006/relationships/tags" Target="../tags/tag5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17.jpeg"/><Relationship Id="rId2" Type="http://schemas.openxmlformats.org/officeDocument/2006/relationships/image" Target="../media/image16.jpeg"/><Relationship Id="rId11" Type="http://schemas.openxmlformats.org/officeDocument/2006/relationships/slideLayout" Target="../slideLayouts/slideLayout3.xml"/><Relationship Id="rId10" Type="http://schemas.openxmlformats.org/officeDocument/2006/relationships/tags" Target="../tags/tag58.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0.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1.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ags" Target="../tags/tag6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slideLayout" Target="../slideLayouts/slideLayout1.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image" Target="../media/image5.jpeg"/><Relationship Id="rId7" Type="http://schemas.openxmlformats.org/officeDocument/2006/relationships/image" Target="../media/image4.jpeg"/><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2" Type="http://schemas.openxmlformats.org/officeDocument/2006/relationships/slideLayout" Target="../slideLayouts/slideLayout2.xml"/><Relationship Id="rId11" Type="http://schemas.openxmlformats.org/officeDocument/2006/relationships/image" Target="../media/image8.jpeg"/><Relationship Id="rId10" Type="http://schemas.openxmlformats.org/officeDocument/2006/relationships/image" Target="../media/image7.jpeg"/><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image" Target="../media/image5.jpeg"/><Relationship Id="rId7" Type="http://schemas.openxmlformats.org/officeDocument/2006/relationships/image" Target="../media/image4.jpe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2" Type="http://schemas.openxmlformats.org/officeDocument/2006/relationships/slideLayout" Target="../slideLayouts/slideLayout2.xml"/><Relationship Id="rId11" Type="http://schemas.openxmlformats.org/officeDocument/2006/relationships/image" Target="../media/image8.jpeg"/><Relationship Id="rId10" Type="http://schemas.openxmlformats.org/officeDocument/2006/relationships/image" Target="../media/image7.jpe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11.jpeg"/><Relationship Id="rId2" Type="http://schemas.openxmlformats.org/officeDocument/2006/relationships/image" Target="../media/image10.jpeg"/><Relationship Id="rId11" Type="http://schemas.openxmlformats.org/officeDocument/2006/relationships/slideLayout" Target="../slideLayouts/slideLayout3.xml"/><Relationship Id="rId10" Type="http://schemas.openxmlformats.org/officeDocument/2006/relationships/tags" Target="../tags/tag44.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NDADA文本框 2"/>
          <p:cNvSpPr txBox="1"/>
          <p:nvPr>
            <p:custDataLst>
              <p:tags r:id="rId1"/>
            </p:custDataLst>
          </p:nvPr>
        </p:nvSpPr>
        <p:spPr>
          <a:xfrm>
            <a:off x="1755458" y="1025549"/>
            <a:ext cx="5635625" cy="1938020"/>
          </a:xfrm>
          <a:prstGeom prst="rect">
            <a:avLst/>
          </a:prstGeom>
          <a:noFill/>
        </p:spPr>
        <p:txBody>
          <a:bodyPr wrap="non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r>
              <a:rPr lang="en-US" altLang="zh-CN" sz="6000" b="1">
                <a:solidFill>
                  <a:srgbClr val="CAA682"/>
                </a:solidFill>
                <a:effectLst>
                  <a:outerShdw blurRad="38100" dist="38100" dir="2700000" algn="tl">
                    <a:srgbClr val="000000">
                      <a:alpha val="43137"/>
                    </a:srgbClr>
                  </a:outerShdw>
                </a:effectLst>
                <a:latin typeface="Comic Sans MS" panose="030F0702030302020204" charset="0"/>
                <a:ea typeface="+mj-ea"/>
                <a:cs typeface="Comic Sans MS" panose="030F0702030302020204" charset="0"/>
              </a:rPr>
              <a:t>The Palette of</a:t>
            </a:r>
            <a:endParaRPr lang="en-US" altLang="zh-CN" sz="6000" b="1">
              <a:solidFill>
                <a:srgbClr val="CAA682"/>
              </a:solidFill>
              <a:effectLst>
                <a:outerShdw blurRad="38100" dist="38100" dir="2700000" algn="tl">
                  <a:srgbClr val="000000">
                    <a:alpha val="43137"/>
                  </a:srgbClr>
                </a:outerShdw>
              </a:effectLst>
              <a:latin typeface="Comic Sans MS" panose="030F0702030302020204" charset="0"/>
              <a:ea typeface="+mj-ea"/>
              <a:cs typeface="Comic Sans MS" panose="030F0702030302020204" charset="0"/>
            </a:endParaRPr>
          </a:p>
          <a:p>
            <a:pPr algn="ctr"/>
            <a:r>
              <a:rPr lang="en-US" altLang="zh-CN" sz="6000" b="1">
                <a:solidFill>
                  <a:srgbClr val="CAA682"/>
                </a:solidFill>
                <a:effectLst>
                  <a:outerShdw blurRad="38100" dist="38100" dir="2700000" algn="tl">
                    <a:srgbClr val="000000">
                      <a:alpha val="43137"/>
                    </a:srgbClr>
                  </a:outerShdw>
                </a:effectLst>
                <a:latin typeface="Comic Sans MS" panose="030F0702030302020204" charset="0"/>
                <a:ea typeface="+mj-ea"/>
                <a:cs typeface="Comic Sans MS" panose="030F0702030302020204" charset="0"/>
              </a:rPr>
              <a:t>Ancient China</a:t>
            </a:r>
            <a:endParaRPr lang="en-US" altLang="zh-CN" sz="6000" b="1">
              <a:solidFill>
                <a:srgbClr val="CAA682"/>
              </a:solidFill>
              <a:effectLst>
                <a:outerShdw blurRad="38100" dist="38100" dir="2700000" algn="tl">
                  <a:srgbClr val="000000">
                    <a:alpha val="43137"/>
                  </a:srgbClr>
                </a:outerShdw>
              </a:effectLst>
              <a:latin typeface="Comic Sans MS" panose="030F0702030302020204" charset="0"/>
              <a:ea typeface="+mj-ea"/>
              <a:cs typeface="Comic Sans MS" panose="030F0702030302020204" charset="0"/>
            </a:endParaRPr>
          </a:p>
        </p:txBody>
      </p:sp>
      <p:sp>
        <p:nvSpPr>
          <p:cNvPr id="4" name="矩形 3"/>
          <p:cNvSpPr/>
          <p:nvPr/>
        </p:nvSpPr>
        <p:spPr>
          <a:xfrm>
            <a:off x="1326515" y="744220"/>
            <a:ext cx="6610350" cy="3680460"/>
          </a:xfrm>
          <a:prstGeom prst="rect">
            <a:avLst/>
          </a:prstGeom>
          <a:noFill/>
          <a:ln w="57150">
            <a:gradFill flip="none" rotWithShape="1">
              <a:gsLst>
                <a:gs pos="2000">
                  <a:srgbClr val="C59F7A"/>
                </a:gs>
                <a:gs pos="100000">
                  <a:srgbClr val="FFF4E5"/>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4044705" y="3905056"/>
            <a:ext cx="1053319" cy="275351"/>
          </a:xfrm>
          <a:prstGeom prst="roundRect">
            <a:avLst>
              <a:gd name="adj" fmla="val 50000"/>
            </a:avLst>
          </a:prstGeom>
          <a:noFill/>
          <a:ln w="12700">
            <a:gradFill flip="none" rotWithShape="1">
              <a:gsLst>
                <a:gs pos="2000">
                  <a:srgbClr val="C59F7A"/>
                </a:gs>
                <a:gs pos="100000">
                  <a:srgbClr val="FFF4E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rgbClr val="CAA682"/>
                </a:solidFill>
                <a:latin typeface="华文楷体" panose="02010600040101010101" charset="-122"/>
                <a:ea typeface="华文楷体" panose="02010600040101010101" charset="-122"/>
              </a:rPr>
              <a:t>申奕珂</a:t>
            </a:r>
            <a:endParaRPr lang="zh-CN" altLang="en-US">
              <a:solidFill>
                <a:srgbClr val="CAA682"/>
              </a:solidFill>
              <a:latin typeface="华文楷体" panose="02010600040101010101" charset="-122"/>
              <a:ea typeface="华文楷体" panose="02010600040101010101" charset="-122"/>
            </a:endParaRPr>
          </a:p>
        </p:txBody>
      </p:sp>
      <p:sp>
        <p:nvSpPr>
          <p:cNvPr id="2" name="文本框 1"/>
          <p:cNvSpPr txBox="1"/>
          <p:nvPr/>
        </p:nvSpPr>
        <p:spPr>
          <a:xfrm>
            <a:off x="2533015" y="3279775"/>
            <a:ext cx="4197985" cy="398780"/>
          </a:xfrm>
          <a:prstGeom prst="rect">
            <a:avLst/>
          </a:prstGeom>
          <a:noFill/>
        </p:spPr>
        <p:txBody>
          <a:bodyPr wrap="square" rtlCol="0">
            <a:spAutoFit/>
          </a:bodyPr>
          <a:p>
            <a:r>
              <a:rPr lang="en-US" altLang="zh-CN" sz="2000">
                <a:solidFill>
                  <a:schemeClr val="tx1">
                    <a:lumMod val="65000"/>
                    <a:lumOff val="35000"/>
                  </a:schemeClr>
                </a:solidFill>
                <a:effectLst/>
                <a:latin typeface="Times New Roman" panose="02020603050405020304" charset="0"/>
                <a:cs typeface="Times New Roman" panose="02020603050405020304" charset="0"/>
              </a:rPr>
              <a:t>A Journey Through Traditional Colors</a:t>
            </a:r>
            <a:endParaRPr lang="en-US" altLang="zh-CN" sz="2000">
              <a:solidFill>
                <a:schemeClr val="tx1">
                  <a:lumMod val="65000"/>
                  <a:lumOff val="35000"/>
                </a:schemeClr>
              </a:solidFill>
              <a:effectLst/>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82800" y="1374140"/>
            <a:ext cx="4975225" cy="405130"/>
          </a:xfrm>
          <a:prstGeom prst="rect">
            <a:avLst/>
          </a:prstGeom>
          <a:noFill/>
          <a:ln>
            <a:noFill/>
          </a:ln>
        </p:spPr>
        <p:txBody>
          <a:bodyPr wrap="square">
            <a:no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en-US" altLang="zh-CN" sz="1800">
                <a:solidFill>
                  <a:schemeClr val="tx1">
                    <a:lumMod val="65000"/>
                    <a:lumOff val="35000"/>
                  </a:schemeClr>
                </a:solidFill>
                <a:latin typeface="Times New Roman" panose="02020603050405020304" charset="0"/>
                <a:ea typeface="华文楷体" panose="02010600040101010101" charset="-122"/>
                <a:cs typeface="Times New Roman" panose="02020603050405020304" charset="0"/>
                <a:sym typeface="Calibri" panose="020F0502020204030204" pitchFamily="34" charset="0"/>
              </a:rPr>
              <a:t>The canonical colors of ritual etiquette </a:t>
            </a:r>
            <a:endParaRPr lang="en-US" altLang="zh-CN" sz="1800">
              <a:solidFill>
                <a:schemeClr val="tx1">
                  <a:lumMod val="65000"/>
                  <a:lumOff val="35000"/>
                </a:schemeClr>
              </a:solidFill>
              <a:latin typeface="Times New Roman" panose="02020603050405020304" charset="0"/>
              <a:ea typeface="华文楷体" panose="02010600040101010101" charset="-122"/>
              <a:cs typeface="Times New Roman" panose="02020603050405020304" charset="0"/>
              <a:sym typeface="Calibri" panose="020F0502020204030204" pitchFamily="34" charset="0"/>
            </a:endParaRPr>
          </a:p>
        </p:txBody>
      </p:sp>
      <p:cxnSp>
        <p:nvCxnSpPr>
          <p:cNvPr id="3" name="直接连接符 2"/>
          <p:cNvCxnSpPr/>
          <p:nvPr/>
        </p:nvCxnSpPr>
        <p:spPr>
          <a:xfrm>
            <a:off x="4413254" y="1470195"/>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图片占位符 6" descr="C:/Users/华为/OneDrive/桌面/cd9286eb41f6dfeb44e07ce8bb6c2ea1.jpgcd9286eb41f6dfeb44e07ce8bb6c2ea1"/>
          <p:cNvPicPr>
            <a:picLocks noGrp="1" noChangeAspect="1"/>
          </p:cNvPicPr>
          <p:nvPr>
            <p:ph type="pic" sz="quarter" idx="11"/>
          </p:nvPr>
        </p:nvPicPr>
        <p:blipFill>
          <a:blip r:embed="rId1"/>
          <a:srcRect t="8401" b="8521"/>
          <a:stretch>
            <a:fillRect/>
          </a:stretch>
        </p:blipFill>
        <p:spPr>
          <a:xfrm>
            <a:off x="477995" y="1853563"/>
            <a:ext cx="2666783" cy="1474944"/>
          </a:xfrm>
        </p:spPr>
      </p:pic>
      <p:pic>
        <p:nvPicPr>
          <p:cNvPr id="9" name="图片占位符 8" descr="C:/Users/华为/OneDrive/桌面/e03b4f0441ad362f82b9b2ba1a2bae09.jpge03b4f0441ad362f82b9b2ba1a2bae09"/>
          <p:cNvPicPr>
            <a:picLocks noGrp="1" noChangeAspect="1"/>
          </p:cNvPicPr>
          <p:nvPr>
            <p:ph type="pic" sz="quarter" idx="12"/>
          </p:nvPr>
        </p:nvPicPr>
        <p:blipFill>
          <a:blip r:embed="rId2"/>
          <a:srcRect t="8401" b="8521"/>
          <a:stretch>
            <a:fillRect/>
          </a:stretch>
        </p:blipFill>
        <p:spPr>
          <a:xfrm>
            <a:off x="3237973" y="1853563"/>
            <a:ext cx="2666783" cy="1474944"/>
          </a:xfrm>
        </p:spPr>
      </p:pic>
      <p:pic>
        <p:nvPicPr>
          <p:cNvPr id="11" name="图片占位符 10" descr="C:/Users/华为/OneDrive/桌面/4a4ec1f3349b6005c3c379597b267132.jpg4a4ec1f3349b6005c3c379597b267132"/>
          <p:cNvPicPr>
            <a:picLocks noGrp="1" noChangeAspect="1"/>
          </p:cNvPicPr>
          <p:nvPr>
            <p:ph type="pic" sz="quarter" idx="13"/>
          </p:nvPr>
        </p:nvPicPr>
        <p:blipFill>
          <a:blip r:embed="rId3"/>
          <a:srcRect t="8401" b="8521"/>
          <a:stretch>
            <a:fillRect/>
          </a:stretch>
        </p:blipFill>
        <p:spPr>
          <a:xfrm>
            <a:off x="5997951" y="1853563"/>
            <a:ext cx="2666783" cy="1474944"/>
          </a:xfrm>
        </p:spPr>
      </p:pic>
      <p:sp>
        <p:nvSpPr>
          <p:cNvPr id="28" name="矩形 27"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4"/>
            </p:custDataLst>
          </p:nvPr>
        </p:nvSpPr>
        <p:spPr>
          <a:xfrm>
            <a:off x="561181" y="3793243"/>
            <a:ext cx="2457516" cy="583565"/>
          </a:xfrm>
          <a:prstGeom prst="rect">
            <a:avLst/>
          </a:prstGeom>
        </p:spPr>
        <p:txBody>
          <a:bodyPr wrap="square">
            <a:spAutoFit/>
          </a:bodyPr>
          <a:lstStyle/>
          <a:p>
            <a:pPr algn="l">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rPr>
              <a:t>正统中国红，古朴厚重，用于宫墙、印章、春联</a:t>
            </a:r>
            <a:endParaRPr lang="zh-CN" altLang="en-US" sz="1600">
              <a:solidFill>
                <a:schemeClr val="tx1">
                  <a:lumMod val="65000"/>
                  <a:lumOff val="35000"/>
                </a:schemeClr>
              </a:solidFill>
              <a:latin typeface="华文楷体" panose="02010600040101010101" charset="-122"/>
              <a:ea typeface="华文楷体" panose="02010600040101010101" charset="-122"/>
            </a:endParaRPr>
          </a:p>
        </p:txBody>
      </p:sp>
      <p:sp>
        <p:nvSpPr>
          <p:cNvPr id="29" name="矩形 28"/>
          <p:cNvSpPr/>
          <p:nvPr>
            <p:custDataLst>
              <p:tags r:id="rId5"/>
            </p:custDataLst>
          </p:nvPr>
        </p:nvSpPr>
        <p:spPr>
          <a:xfrm>
            <a:off x="1131116"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朱砂红</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30" name="矩形 29"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6"/>
            </p:custDataLst>
          </p:nvPr>
        </p:nvSpPr>
        <p:spPr>
          <a:xfrm>
            <a:off x="3342606" y="3793243"/>
            <a:ext cx="2457516" cy="337185"/>
          </a:xfrm>
          <a:prstGeom prst="rect">
            <a:avLst/>
          </a:prstGeom>
        </p:spPr>
        <p:txBody>
          <a:bodyPr wrap="square">
            <a:spAutoFit/>
          </a:bodyPr>
          <a:lstStyle/>
          <a:p>
            <a:pPr algn="l">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帝王正统之色，尊贵典雅</a:t>
            </a:r>
            <a:endPar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endParaRPr>
          </a:p>
        </p:txBody>
      </p:sp>
      <p:sp>
        <p:nvSpPr>
          <p:cNvPr id="31" name="矩形 30"/>
          <p:cNvSpPr/>
          <p:nvPr>
            <p:custDataLst>
              <p:tags r:id="rId7"/>
            </p:custDataLst>
          </p:nvPr>
        </p:nvSpPr>
        <p:spPr>
          <a:xfrm>
            <a:off x="3995726"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明黄</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32" name="矩形 31"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8"/>
            </p:custDataLst>
          </p:nvPr>
        </p:nvSpPr>
        <p:spPr>
          <a:xfrm>
            <a:off x="6123787" y="3793243"/>
            <a:ext cx="2457516" cy="337185"/>
          </a:xfrm>
          <a:prstGeom prst="rect">
            <a:avLst/>
          </a:prstGeom>
        </p:spPr>
        <p:txBody>
          <a:bodyPr wrap="square">
            <a:spAutoFit/>
          </a:bodyPr>
          <a:lstStyle/>
          <a:p>
            <a:pPr algn="l">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天地本源之色，沉稳肃穆</a:t>
            </a:r>
            <a:r>
              <a:rPr lang="en-US" altLang="zh-CN"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 </a:t>
            </a:r>
            <a:endParaRPr lang="en-US" altLang="zh-CN"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endParaRPr>
          </a:p>
        </p:txBody>
      </p:sp>
      <p:sp>
        <p:nvSpPr>
          <p:cNvPr id="33" name="矩形 32"/>
          <p:cNvSpPr/>
          <p:nvPr>
            <p:custDataLst>
              <p:tags r:id="rId9"/>
            </p:custDataLst>
          </p:nvPr>
        </p:nvSpPr>
        <p:spPr>
          <a:xfrm>
            <a:off x="6776907"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玄黑</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5" name="PANDADA文本框 2"/>
          <p:cNvSpPr txBox="1"/>
          <p:nvPr>
            <p:custDataLst>
              <p:tags r:id="rId10"/>
            </p:custDataLst>
          </p:nvPr>
        </p:nvSpPr>
        <p:spPr>
          <a:xfrm>
            <a:off x="467360" y="368935"/>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Classification and Poetic Interpretation of </a:t>
            </a:r>
            <a:r>
              <a:rPr lang="en-US" altLang="zh-CN" sz="3200" b="1">
                <a:latin typeface="Times New Roman" panose="02020603050405020304" charset="0"/>
                <a:cs typeface="Times New Roman" panose="02020603050405020304" charset="0"/>
                <a:sym typeface="+mn-ea"/>
              </a:rPr>
              <a:t>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82800" y="1374140"/>
            <a:ext cx="4975225" cy="405130"/>
          </a:xfrm>
          <a:prstGeom prst="rect">
            <a:avLst/>
          </a:prstGeom>
          <a:noFill/>
          <a:ln>
            <a:noFill/>
          </a:ln>
        </p:spPr>
        <p:txBody>
          <a:bodyPr wrap="square">
            <a:no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en-US" altLang="zh-CN" sz="18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rPr>
              <a:t>Colors of mortal grace</a:t>
            </a:r>
            <a:endParaRPr lang="en-US" altLang="zh-CN" sz="18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endParaRPr>
          </a:p>
        </p:txBody>
      </p:sp>
      <p:cxnSp>
        <p:nvCxnSpPr>
          <p:cNvPr id="3" name="直接连接符 2"/>
          <p:cNvCxnSpPr/>
          <p:nvPr/>
        </p:nvCxnSpPr>
        <p:spPr>
          <a:xfrm>
            <a:off x="4413254" y="1470195"/>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图片占位符 6" descr="C:/Users/华为/OneDrive/桌面/f50fe53b9cdfeeecb37dd4ad9a0970b3.jpgf50fe53b9cdfeeecb37dd4ad9a0970b3"/>
          <p:cNvPicPr>
            <a:picLocks noGrp="1" noChangeAspect="1"/>
          </p:cNvPicPr>
          <p:nvPr>
            <p:ph type="pic" sz="quarter" idx="11"/>
          </p:nvPr>
        </p:nvPicPr>
        <p:blipFill>
          <a:blip r:embed="rId1"/>
          <a:srcRect t="8401" b="8521"/>
          <a:stretch>
            <a:fillRect/>
          </a:stretch>
        </p:blipFill>
        <p:spPr>
          <a:xfrm>
            <a:off x="477995" y="1853563"/>
            <a:ext cx="2666783" cy="1474944"/>
          </a:xfrm>
        </p:spPr>
      </p:pic>
      <p:pic>
        <p:nvPicPr>
          <p:cNvPr id="9" name="图片占位符 8" descr="C:/Users/华为/OneDrive/桌面/5cfc8a52591a0c519bb73ec6127510ef.jpg5cfc8a52591a0c519bb73ec6127510ef"/>
          <p:cNvPicPr>
            <a:picLocks noGrp="1" noChangeAspect="1"/>
          </p:cNvPicPr>
          <p:nvPr>
            <p:ph type="pic" sz="quarter" idx="12"/>
          </p:nvPr>
        </p:nvPicPr>
        <p:blipFill>
          <a:blip r:embed="rId2"/>
          <a:srcRect t="8401" b="8521"/>
          <a:stretch>
            <a:fillRect/>
          </a:stretch>
        </p:blipFill>
        <p:spPr>
          <a:xfrm>
            <a:off x="3237973" y="1853563"/>
            <a:ext cx="2666783" cy="1474944"/>
          </a:xfrm>
        </p:spPr>
      </p:pic>
      <p:pic>
        <p:nvPicPr>
          <p:cNvPr id="11" name="图片占位符 10" descr="C:/Users/华为/OneDrive/桌面/879081886b0aaa3ba641f5c822d26ffd.jpg879081886b0aaa3ba641f5c822d26ffd"/>
          <p:cNvPicPr>
            <a:picLocks noGrp="1" noChangeAspect="1"/>
          </p:cNvPicPr>
          <p:nvPr>
            <p:ph type="pic" sz="quarter" idx="13"/>
          </p:nvPr>
        </p:nvPicPr>
        <p:blipFill>
          <a:blip r:embed="rId3"/>
          <a:srcRect l="1024" t="8458" b="8464"/>
          <a:stretch>
            <a:fillRect/>
          </a:stretch>
        </p:blipFill>
        <p:spPr>
          <a:xfrm>
            <a:off x="5998210" y="1853565"/>
            <a:ext cx="2681605" cy="1475105"/>
          </a:xfrm>
        </p:spPr>
      </p:pic>
      <p:sp>
        <p:nvSpPr>
          <p:cNvPr id="28" name="矩形 27"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4"/>
            </p:custDataLst>
          </p:nvPr>
        </p:nvSpPr>
        <p:spPr>
          <a:xfrm>
            <a:off x="561181" y="3793243"/>
            <a:ext cx="2457516" cy="583565"/>
          </a:xfrm>
          <a:prstGeom prst="rect">
            <a:avLst/>
          </a:prstGeom>
        </p:spPr>
        <p:txBody>
          <a:bodyPr wrap="square">
            <a:spAutoFit/>
          </a:bodyPr>
          <a:lstStyle/>
          <a:p>
            <a:pPr algn="ctr">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大地草木的暖棕色调，质朴温润</a:t>
            </a:r>
            <a:endPar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endParaRPr>
          </a:p>
        </p:txBody>
      </p:sp>
      <p:sp>
        <p:nvSpPr>
          <p:cNvPr id="29" name="矩形 28"/>
          <p:cNvSpPr/>
          <p:nvPr>
            <p:custDataLst>
              <p:tags r:id="rId5"/>
            </p:custDataLst>
          </p:nvPr>
        </p:nvSpPr>
        <p:spPr>
          <a:xfrm>
            <a:off x="1131116"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代赭</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30" name="矩形 29"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6"/>
            </p:custDataLst>
          </p:nvPr>
        </p:nvSpPr>
        <p:spPr>
          <a:xfrm>
            <a:off x="3342606" y="3793243"/>
            <a:ext cx="2457516" cy="337185"/>
          </a:xfrm>
          <a:prstGeom prst="rect">
            <a:avLst/>
          </a:prstGeom>
        </p:spPr>
        <p:txBody>
          <a:bodyPr wrap="square">
            <a:spAutoFit/>
          </a:bodyPr>
          <a:lstStyle/>
          <a:p>
            <a:pPr algn="ctr">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浅粉淡紫，柔和温婉</a:t>
            </a:r>
            <a:endPar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endParaRPr>
          </a:p>
        </p:txBody>
      </p:sp>
      <p:sp>
        <p:nvSpPr>
          <p:cNvPr id="31" name="矩形 30"/>
          <p:cNvSpPr/>
          <p:nvPr>
            <p:custDataLst>
              <p:tags r:id="rId7"/>
            </p:custDataLst>
          </p:nvPr>
        </p:nvSpPr>
        <p:spPr>
          <a:xfrm>
            <a:off x="3995726"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藕荷</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32" name="矩形 31"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8"/>
            </p:custDataLst>
          </p:nvPr>
        </p:nvSpPr>
        <p:spPr>
          <a:xfrm>
            <a:off x="6123787" y="3793243"/>
            <a:ext cx="2457516" cy="583565"/>
          </a:xfrm>
          <a:prstGeom prst="rect">
            <a:avLst/>
          </a:prstGeom>
        </p:spPr>
        <p:txBody>
          <a:bodyPr wrap="square">
            <a:spAutoFit/>
          </a:bodyPr>
          <a:lstStyle/>
          <a:p>
            <a:pPr algn="ctr">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月光澄澈的淡青白，干净通透</a:t>
            </a:r>
            <a:endPar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endParaRPr>
          </a:p>
        </p:txBody>
      </p:sp>
      <p:sp>
        <p:nvSpPr>
          <p:cNvPr id="33" name="矩形 32"/>
          <p:cNvSpPr/>
          <p:nvPr>
            <p:custDataLst>
              <p:tags r:id="rId9"/>
            </p:custDataLst>
          </p:nvPr>
        </p:nvSpPr>
        <p:spPr>
          <a:xfrm>
            <a:off x="6776907"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月白</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5" name="PANDADA文本框 2"/>
          <p:cNvSpPr txBox="1"/>
          <p:nvPr>
            <p:custDataLst>
              <p:tags r:id="rId10"/>
            </p:custDataLst>
          </p:nvPr>
        </p:nvSpPr>
        <p:spPr>
          <a:xfrm>
            <a:off x="467360" y="368935"/>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Classification and Poetic Interpretation of </a:t>
            </a:r>
            <a:r>
              <a:rPr lang="en-US" altLang="zh-CN" sz="3200" b="1">
                <a:latin typeface="Times New Roman" panose="02020603050405020304" charset="0"/>
                <a:cs typeface="Times New Roman" panose="02020603050405020304" charset="0"/>
                <a:sym typeface="+mn-ea"/>
              </a:rPr>
              <a:t>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NDADA文本框 2"/>
          <p:cNvSpPr txBox="1"/>
          <p:nvPr>
            <p:custDataLst>
              <p:tags r:id="rId1"/>
            </p:custDataLst>
          </p:nvPr>
        </p:nvSpPr>
        <p:spPr>
          <a:xfrm>
            <a:off x="1182370" y="1346835"/>
            <a:ext cx="6778625" cy="1568450"/>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r>
              <a:rPr lang="en-US" altLang="zh-CN" sz="4800">
                <a:latin typeface="MV Boli" panose="02000500030200090000" charset="0"/>
                <a:cs typeface="MV Boli" panose="02000500030200090000" charset="0"/>
                <a:sym typeface="+mn-ea"/>
              </a:rPr>
              <a:t>The Contemporary Revival and Application</a:t>
            </a:r>
            <a:endParaRPr lang="en-US" altLang="zh-CN" sz="4800" b="1">
              <a:solidFill>
                <a:srgbClr val="CAA682"/>
              </a:solidFill>
              <a:latin typeface="MV Boli" panose="02000500030200090000" charset="0"/>
              <a:ea typeface="+mj-ea"/>
              <a:cs typeface="MV Boli" panose="02000500030200090000" charset="0"/>
              <a:sym typeface="+mn-ea"/>
            </a:endParaRPr>
          </a:p>
        </p:txBody>
      </p:sp>
      <p:sp>
        <p:nvSpPr>
          <p:cNvPr id="12" name="矩形: 圆角 11"/>
          <p:cNvSpPr/>
          <p:nvPr/>
        </p:nvSpPr>
        <p:spPr>
          <a:xfrm>
            <a:off x="4045340" y="3672011"/>
            <a:ext cx="1053319" cy="275351"/>
          </a:xfrm>
          <a:prstGeom prst="roundRect">
            <a:avLst>
              <a:gd name="adj" fmla="val 50000"/>
            </a:avLst>
          </a:prstGeom>
          <a:noFill/>
          <a:ln w="19050">
            <a:gradFill flip="none" rotWithShape="1">
              <a:gsLst>
                <a:gs pos="2000">
                  <a:srgbClr val="C59F7A"/>
                </a:gs>
                <a:gs pos="100000">
                  <a:srgbClr val="FFF4E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CAA682"/>
                </a:solidFill>
                <a:latin typeface="Comic Sans MS" panose="030F0702030302020204" charset="0"/>
                <a:ea typeface="+mj-ea"/>
                <a:cs typeface="Comic Sans MS" panose="030F0702030302020204" charset="0"/>
              </a:rPr>
              <a:t>part4</a:t>
            </a:r>
            <a:endParaRPr lang="en-US" altLang="zh-CN">
              <a:solidFill>
                <a:srgbClr val="CAA682"/>
              </a:solidFill>
              <a:latin typeface="Comic Sans MS" panose="030F0702030302020204" charset="0"/>
              <a:ea typeface="+mj-ea"/>
              <a:cs typeface="Comic Sans MS" panose="030F0702030302020204" charset="0"/>
            </a:endParaRPr>
          </a:p>
        </p:txBody>
      </p:sp>
      <p:sp>
        <p:nvSpPr>
          <p:cNvPr id="2" name="文本框 1"/>
          <p:cNvSpPr txBox="1"/>
          <p:nvPr/>
        </p:nvSpPr>
        <p:spPr>
          <a:xfrm>
            <a:off x="3675380" y="3094355"/>
            <a:ext cx="1793240" cy="398780"/>
          </a:xfrm>
          <a:prstGeom prst="rect">
            <a:avLst/>
          </a:prstGeom>
          <a:noFill/>
        </p:spPr>
        <p:txBody>
          <a:bodyPr wrap="square" rtlCol="0">
            <a:spAutoFit/>
          </a:bodyPr>
          <a:p>
            <a:r>
              <a:rPr lang="en-US" altLang="zh-CN" sz="2000">
                <a:solidFill>
                  <a:schemeClr val="tx1">
                    <a:lumMod val="65000"/>
                    <a:lumOff val="35000"/>
                  </a:schemeClr>
                </a:solidFill>
                <a:latin typeface="Times New Roman" panose="02020603050405020304" charset="0"/>
                <a:cs typeface="Times New Roman" panose="02020603050405020304" charset="0"/>
              </a:rPr>
              <a:t>some examples</a:t>
            </a:r>
            <a:endParaRPr lang="en-US" altLang="zh-CN" sz="2000">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449449" y="1574970"/>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图片 5" descr="db61b30ffbc0587436732fe6a6b93edf"/>
          <p:cNvPicPr>
            <a:picLocks noChangeAspect="1"/>
          </p:cNvPicPr>
          <p:nvPr/>
        </p:nvPicPr>
        <p:blipFill>
          <a:blip r:embed="rId1"/>
          <a:stretch>
            <a:fillRect/>
          </a:stretch>
        </p:blipFill>
        <p:spPr>
          <a:xfrm>
            <a:off x="366395" y="1875790"/>
            <a:ext cx="1582420" cy="2111375"/>
          </a:xfrm>
          <a:prstGeom prst="rect">
            <a:avLst/>
          </a:prstGeom>
        </p:spPr>
      </p:pic>
      <p:pic>
        <p:nvPicPr>
          <p:cNvPr id="7" name="图片 6" descr="C:/Users/华为/OneDrive/桌面/a35e5e56fd76abb80e32ee35efe88ff1.jpga35e5e56fd76abb80e32ee35efe88ff1"/>
          <p:cNvPicPr>
            <a:picLocks noChangeAspect="1"/>
          </p:cNvPicPr>
          <p:nvPr/>
        </p:nvPicPr>
        <p:blipFill>
          <a:blip r:embed="rId2"/>
          <a:srcRect l="20" r="100"/>
          <a:stretch>
            <a:fillRect/>
          </a:stretch>
        </p:blipFill>
        <p:spPr>
          <a:xfrm>
            <a:off x="2086610" y="2514600"/>
            <a:ext cx="1582420" cy="2111375"/>
          </a:xfrm>
          <a:prstGeom prst="rect">
            <a:avLst/>
          </a:prstGeom>
        </p:spPr>
      </p:pic>
      <p:pic>
        <p:nvPicPr>
          <p:cNvPr id="8" name="图片 7" descr="C:/Users/华为/OneDrive/桌面/d9f2b239c3a9358c8762f890ed3be588.jpgd9f2b239c3a9358c8762f890ed3be588"/>
          <p:cNvPicPr>
            <a:picLocks noChangeAspect="1"/>
          </p:cNvPicPr>
          <p:nvPr/>
        </p:nvPicPr>
        <p:blipFill>
          <a:blip r:embed="rId3"/>
          <a:srcRect l="60" r="60"/>
          <a:stretch>
            <a:fillRect/>
          </a:stretch>
        </p:blipFill>
        <p:spPr>
          <a:xfrm>
            <a:off x="3806190" y="1875790"/>
            <a:ext cx="1582420" cy="2111375"/>
          </a:xfrm>
          <a:prstGeom prst="rect">
            <a:avLst/>
          </a:prstGeom>
        </p:spPr>
      </p:pic>
      <p:pic>
        <p:nvPicPr>
          <p:cNvPr id="9" name="图片 8" descr="C:/Users/华为/OneDrive/桌面/98bdadae868cf2d7257987a30b13b66e.jpg98bdadae868cf2d7257987a30b13b66e"/>
          <p:cNvPicPr>
            <a:picLocks noChangeAspect="1"/>
          </p:cNvPicPr>
          <p:nvPr/>
        </p:nvPicPr>
        <p:blipFill>
          <a:blip r:embed="rId4"/>
          <a:srcRect l="60" r="60"/>
          <a:stretch>
            <a:fillRect/>
          </a:stretch>
        </p:blipFill>
        <p:spPr>
          <a:xfrm>
            <a:off x="5506085" y="2514600"/>
            <a:ext cx="1582420" cy="2111375"/>
          </a:xfrm>
          <a:prstGeom prst="rect">
            <a:avLst/>
          </a:prstGeom>
        </p:spPr>
      </p:pic>
      <p:pic>
        <p:nvPicPr>
          <p:cNvPr id="10" name="图片 9" descr="C:/Users/华为/OneDrive/桌面/dfe55bb1ccd73c3f3499f313ea11dcc4.jpgdfe55bb1ccd73c3f3499f313ea11dcc4"/>
          <p:cNvPicPr>
            <a:picLocks noChangeAspect="1"/>
          </p:cNvPicPr>
          <p:nvPr/>
        </p:nvPicPr>
        <p:blipFill>
          <a:blip r:embed="rId5"/>
          <a:srcRect l="60" r="60"/>
          <a:stretch>
            <a:fillRect/>
          </a:stretch>
        </p:blipFill>
        <p:spPr>
          <a:xfrm>
            <a:off x="7205980" y="1875790"/>
            <a:ext cx="1582420" cy="2111375"/>
          </a:xfrm>
          <a:prstGeom prst="rect">
            <a:avLst/>
          </a:prstGeom>
        </p:spPr>
      </p:pic>
      <p:sp>
        <p:nvSpPr>
          <p:cNvPr id="11" name="PANDADA文本框 2"/>
          <p:cNvSpPr txBox="1"/>
          <p:nvPr>
            <p:custDataLst>
              <p:tags r:id="rId6"/>
            </p:custDataLst>
          </p:nvPr>
        </p:nvSpPr>
        <p:spPr>
          <a:xfrm>
            <a:off x="467360" y="368935"/>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The Contemporary Revival and Application</a:t>
            </a:r>
            <a:endParaRPr lang="en-US" altLang="zh-CN" sz="3200" b="1">
              <a:solidFill>
                <a:srgbClr val="CAA682"/>
              </a:solidFill>
              <a:latin typeface="Times New Roman" panose="02020603050405020304" charset="0"/>
              <a:ea typeface="+mj-ea"/>
              <a:cs typeface="Times New Roman" panose="02020603050405020304" charset="0"/>
              <a:sym typeface="+mn-ea"/>
            </a:endParaRPr>
          </a:p>
          <a:p>
            <a:pPr algn="ctr">
              <a:lnSpc>
                <a:spcPct val="100000"/>
              </a:lnSpc>
            </a:pPr>
            <a:r>
              <a:rPr lang="en-US" altLang="zh-CN" sz="3200" b="1">
                <a:latin typeface="Times New Roman" panose="02020603050405020304" charset="0"/>
                <a:cs typeface="Times New Roman" panose="02020603050405020304" charset="0"/>
                <a:sym typeface="+mn-ea"/>
              </a:rPr>
              <a:t> of 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2118995" y="1875790"/>
            <a:ext cx="1491615" cy="398780"/>
          </a:xfrm>
          <a:prstGeom prst="rect">
            <a:avLst/>
          </a:prstGeom>
          <a:noFill/>
        </p:spPr>
        <p:txBody>
          <a:bodyPr wrap="square" rtlCol="0">
            <a:spAutoFit/>
          </a:bodyPr>
          <a:p>
            <a:pPr algn="ctr"/>
            <a:r>
              <a:rPr lang="en-US" altLang="zh-CN" sz="2000">
                <a:solidFill>
                  <a:schemeClr val="tx1">
                    <a:lumMod val="65000"/>
                    <a:lumOff val="35000"/>
                  </a:schemeClr>
                </a:solidFill>
                <a:latin typeface="Times New Roman" panose="02020603050405020304" charset="0"/>
                <a:cs typeface="Times New Roman" panose="02020603050405020304" charset="0"/>
              </a:rPr>
              <a:t>POP MART</a:t>
            </a:r>
            <a:endParaRPr lang="en-US" altLang="zh-CN" sz="2000">
              <a:solidFill>
                <a:schemeClr val="tx1">
                  <a:lumMod val="65000"/>
                  <a:lumOff val="35000"/>
                </a:schemeClr>
              </a:solidFill>
              <a:latin typeface="Times New Roman" panose="02020603050405020304" charset="0"/>
              <a:cs typeface="Times New Roman" panose="02020603050405020304" charset="0"/>
            </a:endParaRPr>
          </a:p>
        </p:txBody>
      </p:sp>
      <p:sp>
        <p:nvSpPr>
          <p:cNvPr id="13" name="文本框 12"/>
          <p:cNvSpPr txBox="1"/>
          <p:nvPr/>
        </p:nvSpPr>
        <p:spPr>
          <a:xfrm>
            <a:off x="5539105" y="1875790"/>
            <a:ext cx="1491615" cy="398780"/>
          </a:xfrm>
          <a:prstGeom prst="rect">
            <a:avLst/>
          </a:prstGeom>
          <a:noFill/>
        </p:spPr>
        <p:txBody>
          <a:bodyPr wrap="square" rtlCol="0">
            <a:spAutoFit/>
          </a:bodyPr>
          <a:p>
            <a:pPr algn="ctr"/>
            <a:r>
              <a:rPr lang="en-US" altLang="zh-CN" sz="2000">
                <a:solidFill>
                  <a:schemeClr val="tx1">
                    <a:lumMod val="65000"/>
                    <a:lumOff val="35000"/>
                  </a:schemeClr>
                </a:solidFill>
                <a:latin typeface="Times New Roman" panose="02020603050405020304" charset="0"/>
                <a:cs typeface="Times New Roman" panose="02020603050405020304" charset="0"/>
              </a:rPr>
              <a:t>DIMOO</a:t>
            </a:r>
            <a:endParaRPr lang="en-US" altLang="zh-CN" sz="2000">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449449" y="1574970"/>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图片 5" descr="C:/Users/华为/OneDrive/桌面/74655b52669a415053093a568c6dc549.jpg74655b52669a415053093a568c6dc549"/>
          <p:cNvPicPr>
            <a:picLocks noChangeAspect="1"/>
          </p:cNvPicPr>
          <p:nvPr/>
        </p:nvPicPr>
        <p:blipFill>
          <a:blip r:embed="rId1"/>
          <a:srcRect l="60" r="60"/>
          <a:stretch>
            <a:fillRect/>
          </a:stretch>
        </p:blipFill>
        <p:spPr>
          <a:xfrm>
            <a:off x="355600" y="2488565"/>
            <a:ext cx="1582420" cy="2111375"/>
          </a:xfrm>
          <a:prstGeom prst="rect">
            <a:avLst/>
          </a:prstGeom>
        </p:spPr>
      </p:pic>
      <p:pic>
        <p:nvPicPr>
          <p:cNvPr id="7" name="图片 6" descr="C:/Users/华为/OneDrive/桌面/aaa64cefed00d2c8200038641077163d.jpgaaa64cefed00d2c8200038641077163d"/>
          <p:cNvPicPr>
            <a:picLocks noChangeAspect="1"/>
          </p:cNvPicPr>
          <p:nvPr/>
        </p:nvPicPr>
        <p:blipFill>
          <a:blip r:embed="rId2"/>
          <a:srcRect l="30" r="30"/>
          <a:stretch>
            <a:fillRect/>
          </a:stretch>
        </p:blipFill>
        <p:spPr>
          <a:xfrm>
            <a:off x="2068195" y="1876425"/>
            <a:ext cx="1582420" cy="2111375"/>
          </a:xfrm>
          <a:prstGeom prst="rect">
            <a:avLst/>
          </a:prstGeom>
        </p:spPr>
      </p:pic>
      <p:pic>
        <p:nvPicPr>
          <p:cNvPr id="8" name="图片 7" descr="C:/Users/华为/OneDrive/桌面/695de655e2884a81365bc236bd750857.jpg695de655e2884a81365bc236bd750857"/>
          <p:cNvPicPr>
            <a:picLocks noChangeAspect="1"/>
          </p:cNvPicPr>
          <p:nvPr/>
        </p:nvPicPr>
        <p:blipFill>
          <a:blip r:embed="rId3"/>
          <a:srcRect l="60" r="60"/>
          <a:stretch>
            <a:fillRect/>
          </a:stretch>
        </p:blipFill>
        <p:spPr>
          <a:xfrm>
            <a:off x="3780790" y="2488565"/>
            <a:ext cx="1582420" cy="2111375"/>
          </a:xfrm>
          <a:prstGeom prst="rect">
            <a:avLst/>
          </a:prstGeom>
        </p:spPr>
      </p:pic>
      <p:pic>
        <p:nvPicPr>
          <p:cNvPr id="9" name="图片 8" descr="C:/Users/华为/OneDrive/桌面/7692d4c5d87160de180db720f4e0daf7.jpg7692d4c5d87160de180db720f4e0daf7"/>
          <p:cNvPicPr>
            <a:picLocks noChangeAspect="1"/>
          </p:cNvPicPr>
          <p:nvPr/>
        </p:nvPicPr>
        <p:blipFill>
          <a:blip r:embed="rId4"/>
          <a:srcRect r="120"/>
          <a:stretch>
            <a:fillRect/>
          </a:stretch>
        </p:blipFill>
        <p:spPr>
          <a:xfrm>
            <a:off x="5493385" y="1876425"/>
            <a:ext cx="1582420" cy="2111375"/>
          </a:xfrm>
          <a:prstGeom prst="rect">
            <a:avLst/>
          </a:prstGeom>
        </p:spPr>
      </p:pic>
      <p:pic>
        <p:nvPicPr>
          <p:cNvPr id="10" name="图片 9" descr="C:/Users/华为/OneDrive/桌面/37895cd037d19d23f149a9fe05dd223f.jpg37895cd037d19d23f149a9fe05dd223f"/>
          <p:cNvPicPr>
            <a:picLocks noChangeAspect="1"/>
          </p:cNvPicPr>
          <p:nvPr/>
        </p:nvPicPr>
        <p:blipFill>
          <a:blip r:embed="rId5"/>
          <a:srcRect l="60" r="60"/>
          <a:stretch>
            <a:fillRect/>
          </a:stretch>
        </p:blipFill>
        <p:spPr>
          <a:xfrm>
            <a:off x="7205980" y="2488565"/>
            <a:ext cx="1582420" cy="2111375"/>
          </a:xfrm>
          <a:prstGeom prst="rect">
            <a:avLst/>
          </a:prstGeom>
        </p:spPr>
      </p:pic>
      <p:sp>
        <p:nvSpPr>
          <p:cNvPr id="11" name="PANDADA文本框 2"/>
          <p:cNvSpPr txBox="1"/>
          <p:nvPr>
            <p:custDataLst>
              <p:tags r:id="rId6"/>
            </p:custDataLst>
          </p:nvPr>
        </p:nvSpPr>
        <p:spPr>
          <a:xfrm>
            <a:off x="467360" y="368935"/>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The Contemporary Revival and Application</a:t>
            </a:r>
            <a:endParaRPr lang="en-US" altLang="zh-CN" sz="3200" b="1">
              <a:solidFill>
                <a:srgbClr val="CAA682"/>
              </a:solidFill>
              <a:latin typeface="Times New Roman" panose="02020603050405020304" charset="0"/>
              <a:ea typeface="+mj-ea"/>
              <a:cs typeface="Times New Roman" panose="02020603050405020304" charset="0"/>
              <a:sym typeface="+mn-ea"/>
            </a:endParaRPr>
          </a:p>
          <a:p>
            <a:pPr algn="ctr">
              <a:lnSpc>
                <a:spcPct val="100000"/>
              </a:lnSpc>
            </a:pPr>
            <a:r>
              <a:rPr lang="en-US" altLang="zh-CN" sz="3200" b="1">
                <a:latin typeface="Times New Roman" panose="02020603050405020304" charset="0"/>
                <a:cs typeface="Times New Roman" panose="02020603050405020304" charset="0"/>
                <a:sym typeface="+mn-ea"/>
              </a:rPr>
              <a:t> of 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3825875" y="1876425"/>
            <a:ext cx="1491615" cy="398780"/>
          </a:xfrm>
          <a:prstGeom prst="rect">
            <a:avLst/>
          </a:prstGeom>
          <a:noFill/>
        </p:spPr>
        <p:txBody>
          <a:bodyPr wrap="square" rtlCol="0">
            <a:spAutoFit/>
          </a:bodyPr>
          <a:p>
            <a:pPr algn="ctr"/>
            <a:r>
              <a:rPr lang="zh-CN" altLang="en-US" sz="2000">
                <a:solidFill>
                  <a:schemeClr val="tx1">
                    <a:lumMod val="65000"/>
                    <a:lumOff val="35000"/>
                  </a:schemeClr>
                </a:solidFill>
                <a:latin typeface="华文楷体" panose="02010600040101010101" charset="-122"/>
                <a:ea typeface="华文楷体" panose="02010600040101010101" charset="-122"/>
                <a:cs typeface="Times New Roman" panose="02020603050405020304" charset="0"/>
              </a:rPr>
              <a:t>小马宝莉</a:t>
            </a:r>
            <a:endParaRPr lang="zh-CN" altLang="en-US" sz="2000">
              <a:solidFill>
                <a:schemeClr val="tx1">
                  <a:lumMod val="65000"/>
                  <a:lumOff val="35000"/>
                </a:schemeClr>
              </a:solidFill>
              <a:latin typeface="华文楷体" panose="02010600040101010101" charset="-122"/>
              <a:ea typeface="华文楷体" panose="02010600040101010101" charset="-122"/>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449449" y="1483530"/>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ANDADA文本框 2"/>
          <p:cNvSpPr txBox="1"/>
          <p:nvPr>
            <p:custDataLst>
              <p:tags r:id="rId1"/>
            </p:custDataLst>
          </p:nvPr>
        </p:nvSpPr>
        <p:spPr>
          <a:xfrm>
            <a:off x="561975" y="368935"/>
            <a:ext cx="8019415"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The Contemporary Revival and Application</a:t>
            </a:r>
            <a:endParaRPr lang="en-US" altLang="zh-CN" sz="3200" b="1">
              <a:solidFill>
                <a:srgbClr val="CAA682"/>
              </a:solidFill>
              <a:latin typeface="Times New Roman" panose="02020603050405020304" charset="0"/>
              <a:ea typeface="+mj-ea"/>
              <a:cs typeface="Times New Roman" panose="02020603050405020304" charset="0"/>
              <a:sym typeface="+mn-ea"/>
            </a:endParaRPr>
          </a:p>
          <a:p>
            <a:pPr algn="ctr">
              <a:lnSpc>
                <a:spcPct val="100000"/>
              </a:lnSpc>
            </a:pPr>
            <a:r>
              <a:rPr lang="en-US" altLang="zh-CN" sz="3200" b="1">
                <a:latin typeface="Times New Roman" panose="02020603050405020304" charset="0"/>
                <a:cs typeface="Times New Roman" panose="02020603050405020304" charset="0"/>
                <a:sym typeface="+mn-ea"/>
              </a:rPr>
              <a:t> of 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pic>
        <p:nvPicPr>
          <p:cNvPr id="2" name="图片 1" descr="5c63daf600ab677c9cd7f72f86288e28"/>
          <p:cNvPicPr>
            <a:picLocks noChangeAspect="1"/>
          </p:cNvPicPr>
          <p:nvPr/>
        </p:nvPicPr>
        <p:blipFill>
          <a:blip r:embed="rId2"/>
          <a:srcRect t="15333" b="7407"/>
          <a:stretch>
            <a:fillRect/>
          </a:stretch>
        </p:blipFill>
        <p:spPr>
          <a:xfrm>
            <a:off x="561975" y="1541780"/>
            <a:ext cx="2348865" cy="3226435"/>
          </a:xfrm>
          <a:prstGeom prst="rect">
            <a:avLst/>
          </a:prstGeom>
        </p:spPr>
      </p:pic>
      <p:pic>
        <p:nvPicPr>
          <p:cNvPr id="4" name="图片 3" descr="C:/Users/华为/OneDrive/桌面/3e318fb3272ac95c19807ef93bda552f.jpg3e318fb3272ac95c19807ef93bda552f"/>
          <p:cNvPicPr>
            <a:picLocks noChangeAspect="1"/>
          </p:cNvPicPr>
          <p:nvPr/>
        </p:nvPicPr>
        <p:blipFill>
          <a:blip r:embed="rId3"/>
          <a:srcRect t="1065" b="1125"/>
          <a:stretch>
            <a:fillRect/>
          </a:stretch>
        </p:blipFill>
        <p:spPr>
          <a:xfrm>
            <a:off x="6232525" y="1541780"/>
            <a:ext cx="2348865" cy="3226435"/>
          </a:xfrm>
          <a:prstGeom prst="rect">
            <a:avLst/>
          </a:prstGeom>
        </p:spPr>
      </p:pic>
      <p:sp>
        <p:nvSpPr>
          <p:cNvPr id="5" name="文本框 4"/>
          <p:cNvSpPr txBox="1"/>
          <p:nvPr/>
        </p:nvSpPr>
        <p:spPr>
          <a:xfrm>
            <a:off x="3117850" y="1724660"/>
            <a:ext cx="2907030" cy="2861310"/>
          </a:xfrm>
          <a:prstGeom prst="rect">
            <a:avLst/>
          </a:prstGeom>
          <a:noFill/>
        </p:spPr>
        <p:txBody>
          <a:bodyPr wrap="square" rtlCol="0">
            <a:spAutoFit/>
          </a:bodyPr>
          <a:p>
            <a:pPr algn="ctr"/>
            <a:r>
              <a:rPr lang="en-US" altLang="zh-CN">
                <a:solidFill>
                  <a:schemeClr val="tx1">
                    <a:lumMod val="65000"/>
                    <a:lumOff val="35000"/>
                  </a:schemeClr>
                </a:solidFill>
                <a:latin typeface="Times New Roman" panose="02020603050405020304" charset="0"/>
                <a:cs typeface="Times New Roman" panose="02020603050405020304" charset="0"/>
              </a:rPr>
              <a:t>The dance </a:t>
            </a:r>
            <a:r>
              <a:rPr lang="en-US" altLang="zh-CN" i="1">
                <a:solidFill>
                  <a:schemeClr val="tx1">
                    <a:lumMod val="65000"/>
                    <a:lumOff val="35000"/>
                  </a:schemeClr>
                </a:solidFill>
                <a:latin typeface="Times New Roman" panose="02020603050405020304" charset="0"/>
                <a:cs typeface="Times New Roman" panose="02020603050405020304" charset="0"/>
              </a:rPr>
              <a:t>Only Green</a:t>
            </a:r>
            <a:r>
              <a:rPr lang="en-US" altLang="zh-CN">
                <a:solidFill>
                  <a:schemeClr val="tx1">
                    <a:lumMod val="65000"/>
                    <a:lumOff val="35000"/>
                  </a:schemeClr>
                </a:solidFill>
                <a:latin typeface="Times New Roman" panose="02020603050405020304" charset="0"/>
                <a:cs typeface="Times New Roman" panose="02020603050405020304" charset="0"/>
              </a:rPr>
              <a:t> has brought traditional Chinese colors to life, turning them into a shining cultural calling card for China. Through this stunning performance, the world gets to see the beauty of Eastern aesthetics, strengthening our cultural confidence along the way.</a:t>
            </a:r>
            <a:endParaRPr lang="en-US" altLang="zh-CN">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464054" y="1087925"/>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42668"/>
          <a:stretch>
            <a:fillRect/>
          </a:stretch>
        </p:blipFill>
        <p:spPr>
          <a:xfrm>
            <a:off x="5536734" y="1336741"/>
            <a:ext cx="3313651" cy="3251134"/>
          </a:xfrm>
          <a:prstGeom prst="rect">
            <a:avLst/>
          </a:prstGeom>
        </p:spPr>
      </p:pic>
      <p:sp>
        <p:nvSpPr>
          <p:cNvPr id="2" name="PANDADA文本框 2"/>
          <p:cNvSpPr txBox="1"/>
          <p:nvPr>
            <p:custDataLst>
              <p:tags r:id="rId2"/>
            </p:custDataLst>
          </p:nvPr>
        </p:nvSpPr>
        <p:spPr>
          <a:xfrm>
            <a:off x="3509328" y="401444"/>
            <a:ext cx="2125345" cy="583565"/>
          </a:xfrm>
          <a:prstGeom prst="rect">
            <a:avLst/>
          </a:prstGeom>
          <a:noFill/>
        </p:spPr>
        <p:txBody>
          <a:bodyPr wrap="non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r>
              <a:rPr lang="en-US" altLang="zh-CN" sz="3200" b="1">
                <a:latin typeface="Times New Roman" panose="02020603050405020304" charset="0"/>
                <a:cs typeface="Times New Roman" panose="02020603050405020304" charset="0"/>
                <a:sym typeface="+mn-ea"/>
              </a:rPr>
              <a:t>Conclusion</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
        <p:nvSpPr>
          <p:cNvPr id="4" name="矩形 3"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3"/>
            </p:custDataLst>
          </p:nvPr>
        </p:nvSpPr>
        <p:spPr>
          <a:xfrm>
            <a:off x="455295" y="1336675"/>
            <a:ext cx="5179695" cy="3412490"/>
          </a:xfrm>
          <a:prstGeom prst="rect">
            <a:avLst/>
          </a:prstGeom>
        </p:spPr>
        <p:txBody>
          <a:bodyPr wrap="square">
            <a:spAutoFit/>
          </a:bodyPr>
          <a:lstStyle/>
          <a:p>
            <a:pPr>
              <a:lnSpc>
                <a:spcPct val="120000"/>
              </a:lnSpc>
              <a:spcBef>
                <a:spcPts val="0"/>
              </a:spcBef>
              <a:spcAft>
                <a:spcPts val="0"/>
              </a:spcAft>
            </a:pPr>
            <a:r>
              <a:rPr lang="en-US" altLang="zh-CN">
                <a:solidFill>
                  <a:schemeClr val="tx1">
                    <a:lumMod val="65000"/>
                    <a:lumOff val="35000"/>
                  </a:schemeClr>
                </a:solidFill>
                <a:latin typeface="Times New Roman" panose="02020603050405020304" charset="0"/>
                <a:cs typeface="Times New Roman" panose="02020603050405020304" charset="0"/>
              </a:rPr>
              <a:t>Traditional Chinese colors are the romance and grace carved into the very soul of the Chinese nation. A touch of green, a dash of red, a stroke of black, a hint of white—all born from the land and rivers, holding within them a thousand years of ritual and humanity. They have never faded into the pages of old books or relics; instead, they glow with new life in the modern age, weaving into every corner of our lives. To read these colors is to read the poetry of China, and to carry forward the pulse of Eastern culture.</a:t>
            </a:r>
            <a:endParaRPr lang="en-US" altLang="zh-CN">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NDADA文本框 2"/>
          <p:cNvSpPr txBox="1"/>
          <p:nvPr>
            <p:custDataLst>
              <p:tags r:id="rId1"/>
            </p:custDataLst>
          </p:nvPr>
        </p:nvSpPr>
        <p:spPr>
          <a:xfrm>
            <a:off x="2649220" y="1497989"/>
            <a:ext cx="3845560" cy="1198880"/>
          </a:xfrm>
          <a:prstGeom prst="rect">
            <a:avLst/>
          </a:prstGeom>
          <a:noFill/>
        </p:spPr>
        <p:txBody>
          <a:bodyPr wrap="non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r>
              <a:rPr lang="zh-CN" altLang="en-US" sz="7200" b="1">
                <a:solidFill>
                  <a:srgbClr val="CAA682"/>
                </a:solidFill>
                <a:latin typeface="华文楷体" panose="02010600040101010101" charset="-122"/>
                <a:ea typeface="华文楷体" panose="02010600040101010101" charset="-122"/>
              </a:rPr>
              <a:t>感谢观看</a:t>
            </a:r>
            <a:endParaRPr lang="zh-CN" altLang="en-US" sz="7200" b="1">
              <a:solidFill>
                <a:srgbClr val="CAA682"/>
              </a:solidFill>
              <a:latin typeface="华文楷体" panose="02010600040101010101" charset="-122"/>
              <a:ea typeface="华文楷体" panose="02010600040101010101" charset="-122"/>
            </a:endParaRPr>
          </a:p>
        </p:txBody>
      </p:sp>
      <p:sp>
        <p:nvSpPr>
          <p:cNvPr id="12" name="矩形: 圆角 11"/>
          <p:cNvSpPr/>
          <p:nvPr/>
        </p:nvSpPr>
        <p:spPr>
          <a:xfrm>
            <a:off x="4045340" y="3672011"/>
            <a:ext cx="1053319" cy="275351"/>
          </a:xfrm>
          <a:prstGeom prst="roundRect">
            <a:avLst>
              <a:gd name="adj" fmla="val 50000"/>
            </a:avLst>
          </a:prstGeom>
          <a:noFill/>
          <a:ln w="12700">
            <a:gradFill flip="none" rotWithShape="1">
              <a:gsLst>
                <a:gs pos="2000">
                  <a:srgbClr val="C59F7A"/>
                </a:gs>
                <a:gs pos="100000">
                  <a:srgbClr val="FFF4E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rgbClr val="CAA682"/>
                </a:solidFill>
                <a:latin typeface="华文楷体" panose="02010600040101010101" charset="-122"/>
                <a:ea typeface="华文楷体" panose="02010600040101010101" charset="-122"/>
              </a:rPr>
              <a:t>申奕珂</a:t>
            </a:r>
            <a:endParaRPr lang="zh-CN" altLang="en-US">
              <a:solidFill>
                <a:srgbClr val="CAA682"/>
              </a:solidFill>
              <a:latin typeface="华文楷体" panose="02010600040101010101" charset="-122"/>
              <a:ea typeface="华文楷体" panose="02010600040101010101" charset="-122"/>
            </a:endParaRPr>
          </a:p>
        </p:txBody>
      </p:sp>
      <p:sp>
        <p:nvSpPr>
          <p:cNvPr id="4" name="矩形 3"/>
          <p:cNvSpPr/>
          <p:nvPr/>
        </p:nvSpPr>
        <p:spPr>
          <a:xfrm>
            <a:off x="1885069" y="1148021"/>
            <a:ext cx="5373859" cy="3038621"/>
          </a:xfrm>
          <a:prstGeom prst="rect">
            <a:avLst/>
          </a:prstGeom>
          <a:noFill/>
          <a:ln w="57150">
            <a:gradFill flip="none" rotWithShape="1">
              <a:gsLst>
                <a:gs pos="2000">
                  <a:srgbClr val="C59F7A"/>
                </a:gs>
                <a:gs pos="100000">
                  <a:srgbClr val="FFF4E5"/>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885315" y="2639695"/>
            <a:ext cx="5337810" cy="737235"/>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en-US" altLang="zh-CN" sz="2800">
                <a:solidFill>
                  <a:schemeClr val="tx1">
                    <a:lumMod val="50000"/>
                    <a:lumOff val="50000"/>
                  </a:schemeClr>
                </a:solidFill>
                <a:latin typeface="+mn-lt"/>
                <a:ea typeface="微软雅黑" panose="020B0503020204020204" pitchFamily="34" charset="-122"/>
                <a:cs typeface="Arial" panose="020B0604020202020204" pitchFamily="34" charset="0"/>
                <a:sym typeface="Calibri" panose="020F0502020204030204" pitchFamily="34" charset="0"/>
              </a:rPr>
              <a:t>THANKS FOR YOUR LISTENING</a:t>
            </a:r>
            <a:endParaRPr lang="en-US" altLang="zh-CN" sz="2800">
              <a:solidFill>
                <a:schemeClr val="tx1">
                  <a:lumMod val="50000"/>
                  <a:lumOff val="50000"/>
                </a:schemeClr>
              </a:solidFill>
              <a:latin typeface="+mn-lt"/>
              <a:ea typeface="微软雅黑" panose="020B0503020204020204" pitchFamily="34" charset="-122"/>
              <a:cs typeface="Arial" panose="020B0604020202020204" pitchFamily="34" charset="0"/>
              <a:sym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03780" y="185420"/>
            <a:ext cx="4535805" cy="1014730"/>
          </a:xfrm>
          <a:prstGeom prst="rect">
            <a:avLst/>
          </a:prstGeom>
        </p:spPr>
        <p:txBody>
          <a:bodyPr wrap="square">
            <a:spAutoFit/>
          </a:bodyPr>
          <a:lstStyle/>
          <a:p>
            <a:pPr algn="ctr" defTabSz="685800"/>
            <a:r>
              <a:rPr lang="en-US" altLang="zh-CN" sz="6000">
                <a:solidFill>
                  <a:srgbClr val="CAA682"/>
                </a:solidFill>
                <a:latin typeface="Times New Roman" panose="02020603050405020304" charset="0"/>
                <a:ea typeface="+mj-ea"/>
                <a:cs typeface="Times New Roman" panose="02020603050405020304" charset="0"/>
                <a:sym typeface="Arial" panose="020B0604020202020204" pitchFamily="34" charset="0"/>
              </a:rPr>
              <a:t>CONTNETS</a:t>
            </a:r>
            <a:endParaRPr lang="en-US" altLang="zh-CN" sz="6000">
              <a:solidFill>
                <a:srgbClr val="CAA682"/>
              </a:solidFill>
              <a:latin typeface="Times New Roman" panose="02020603050405020304" charset="0"/>
              <a:ea typeface="+mj-ea"/>
              <a:cs typeface="Times New Roman" panose="02020603050405020304" charset="0"/>
              <a:sym typeface="Arial" panose="020B0604020202020204" pitchFamily="34" charset="0"/>
            </a:endParaRPr>
          </a:p>
        </p:txBody>
      </p:sp>
      <p:sp>
        <p:nvSpPr>
          <p:cNvPr id="18" name="椭圆 17"/>
          <p:cNvSpPr/>
          <p:nvPr>
            <p:custDataLst>
              <p:tags r:id="rId1"/>
            </p:custDataLst>
          </p:nvPr>
        </p:nvSpPr>
        <p:spPr>
          <a:xfrm>
            <a:off x="803488" y="1233054"/>
            <a:ext cx="677202" cy="677202"/>
          </a:xfrm>
          <a:prstGeom prst="ellipse">
            <a:avLst/>
          </a:prstGeom>
          <a:solidFill>
            <a:srgbClr val="E6B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 name="PANDADA"/>
          <p:cNvSpPr txBox="1"/>
          <p:nvPr>
            <p:custDataLst>
              <p:tags r:id="rId2"/>
            </p:custDataLst>
          </p:nvPr>
        </p:nvSpPr>
        <p:spPr>
          <a:xfrm>
            <a:off x="863656" y="1279268"/>
            <a:ext cx="556866" cy="583565"/>
          </a:xfrm>
          <a:prstGeom prst="rect">
            <a:avLst/>
          </a:prstGeom>
          <a:noFill/>
        </p:spPr>
        <p:txBody>
          <a:bodyPr wrap="square" rtlCol="0">
            <a:spAutoFit/>
          </a:bodyPr>
          <a:lstStyle/>
          <a:p>
            <a:pPr algn="ctr" defTabSz="685800">
              <a:defRPr/>
            </a:pPr>
            <a:r>
              <a:rPr lang="en-US" altLang="zh-CN" sz="3200">
                <a:solidFill>
                  <a:schemeClr val="bg1"/>
                </a:solidFill>
                <a:latin typeface="Comic Sans MS" panose="030F0702030302020204" charset="0"/>
                <a:ea typeface="+mj-ea"/>
                <a:cs typeface="Comic Sans MS" panose="030F0702030302020204" charset="0"/>
              </a:rPr>
              <a:t>1</a:t>
            </a:r>
            <a:endParaRPr lang="en-US" altLang="zh-CN" sz="3200">
              <a:solidFill>
                <a:schemeClr val="bg1"/>
              </a:solidFill>
              <a:latin typeface="Comic Sans MS" panose="030F0702030302020204" charset="0"/>
              <a:ea typeface="+mj-ea"/>
              <a:cs typeface="Comic Sans MS" panose="030F0702030302020204" charset="0"/>
            </a:endParaRPr>
          </a:p>
        </p:txBody>
      </p:sp>
      <p:sp>
        <p:nvSpPr>
          <p:cNvPr id="25" name="椭圆 24"/>
          <p:cNvSpPr/>
          <p:nvPr>
            <p:custDataLst>
              <p:tags r:id="rId3"/>
            </p:custDataLst>
          </p:nvPr>
        </p:nvSpPr>
        <p:spPr>
          <a:xfrm>
            <a:off x="802667" y="2146039"/>
            <a:ext cx="677202" cy="677202"/>
          </a:xfrm>
          <a:prstGeom prst="ellipse">
            <a:avLst/>
          </a:prstGeom>
          <a:solidFill>
            <a:srgbClr val="B6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PANDADA"/>
          <p:cNvSpPr txBox="1"/>
          <p:nvPr>
            <p:custDataLst>
              <p:tags r:id="rId4"/>
            </p:custDataLst>
          </p:nvPr>
        </p:nvSpPr>
        <p:spPr>
          <a:xfrm>
            <a:off x="862835" y="2192253"/>
            <a:ext cx="556866" cy="583565"/>
          </a:xfrm>
          <a:prstGeom prst="rect">
            <a:avLst/>
          </a:prstGeom>
          <a:noFill/>
        </p:spPr>
        <p:txBody>
          <a:bodyPr wrap="square" rtlCol="0">
            <a:spAutoFit/>
          </a:bodyPr>
          <a:lstStyle/>
          <a:p>
            <a:pPr algn="ctr" defTabSz="685800">
              <a:defRPr/>
            </a:pPr>
            <a:r>
              <a:rPr lang="en-US" altLang="zh-CN" sz="3200">
                <a:solidFill>
                  <a:schemeClr val="bg1"/>
                </a:solidFill>
                <a:latin typeface="Comic Sans MS" panose="030F0702030302020204" charset="0"/>
                <a:ea typeface="+mj-ea"/>
                <a:cs typeface="Comic Sans MS" panose="030F0702030302020204" charset="0"/>
              </a:rPr>
              <a:t>2</a:t>
            </a:r>
            <a:endParaRPr lang="en-US" altLang="zh-CN" sz="3200">
              <a:solidFill>
                <a:schemeClr val="bg1"/>
              </a:solidFill>
              <a:latin typeface="Comic Sans MS" panose="030F0702030302020204" charset="0"/>
              <a:ea typeface="+mj-ea"/>
              <a:cs typeface="Comic Sans MS" panose="030F0702030302020204" charset="0"/>
            </a:endParaRPr>
          </a:p>
        </p:txBody>
      </p:sp>
      <p:sp>
        <p:nvSpPr>
          <p:cNvPr id="32" name="椭圆 31"/>
          <p:cNvSpPr/>
          <p:nvPr>
            <p:custDataLst>
              <p:tags r:id="rId5"/>
            </p:custDataLst>
          </p:nvPr>
        </p:nvSpPr>
        <p:spPr>
          <a:xfrm>
            <a:off x="801846" y="3060439"/>
            <a:ext cx="677202" cy="677202"/>
          </a:xfrm>
          <a:prstGeom prst="ellipse">
            <a:avLst/>
          </a:prstGeom>
          <a:solidFill>
            <a:srgbClr val="E6B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PANDADA"/>
          <p:cNvSpPr txBox="1"/>
          <p:nvPr>
            <p:custDataLst>
              <p:tags r:id="rId6"/>
            </p:custDataLst>
          </p:nvPr>
        </p:nvSpPr>
        <p:spPr>
          <a:xfrm>
            <a:off x="862014" y="3106653"/>
            <a:ext cx="556866" cy="583565"/>
          </a:xfrm>
          <a:prstGeom prst="rect">
            <a:avLst/>
          </a:prstGeom>
          <a:noFill/>
        </p:spPr>
        <p:txBody>
          <a:bodyPr wrap="square" rtlCol="0">
            <a:spAutoFit/>
          </a:bodyPr>
          <a:lstStyle/>
          <a:p>
            <a:pPr algn="ctr" defTabSz="685800">
              <a:defRPr/>
            </a:pPr>
            <a:r>
              <a:rPr lang="en-US" altLang="zh-CN" sz="3200">
                <a:solidFill>
                  <a:schemeClr val="bg1"/>
                </a:solidFill>
                <a:latin typeface="Comic Sans MS" panose="030F0702030302020204" charset="0"/>
                <a:ea typeface="+mj-ea"/>
                <a:cs typeface="Comic Sans MS" panose="030F0702030302020204" charset="0"/>
              </a:rPr>
              <a:t>3</a:t>
            </a:r>
            <a:endParaRPr lang="en-US" altLang="zh-CN" sz="3200">
              <a:solidFill>
                <a:schemeClr val="bg1"/>
              </a:solidFill>
              <a:latin typeface="Comic Sans MS" panose="030F0702030302020204" charset="0"/>
              <a:ea typeface="+mj-ea"/>
              <a:cs typeface="Comic Sans MS" panose="030F0702030302020204" charset="0"/>
            </a:endParaRPr>
          </a:p>
        </p:txBody>
      </p:sp>
      <p:sp>
        <p:nvSpPr>
          <p:cNvPr id="39" name="椭圆 38"/>
          <p:cNvSpPr/>
          <p:nvPr>
            <p:custDataLst>
              <p:tags r:id="rId7"/>
            </p:custDataLst>
          </p:nvPr>
        </p:nvSpPr>
        <p:spPr>
          <a:xfrm>
            <a:off x="801660" y="3976599"/>
            <a:ext cx="677202" cy="677202"/>
          </a:xfrm>
          <a:prstGeom prst="ellipse">
            <a:avLst/>
          </a:prstGeom>
          <a:solidFill>
            <a:srgbClr val="B6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PANDADA"/>
          <p:cNvSpPr txBox="1"/>
          <p:nvPr>
            <p:custDataLst>
              <p:tags r:id="rId8"/>
            </p:custDataLst>
          </p:nvPr>
        </p:nvSpPr>
        <p:spPr>
          <a:xfrm>
            <a:off x="861828" y="4022813"/>
            <a:ext cx="556866" cy="583565"/>
          </a:xfrm>
          <a:prstGeom prst="rect">
            <a:avLst/>
          </a:prstGeom>
          <a:noFill/>
        </p:spPr>
        <p:txBody>
          <a:bodyPr wrap="square" rtlCol="0">
            <a:spAutoFit/>
          </a:bodyPr>
          <a:lstStyle/>
          <a:p>
            <a:pPr algn="ctr" defTabSz="685800">
              <a:defRPr/>
            </a:pPr>
            <a:r>
              <a:rPr lang="en-US" altLang="zh-CN" sz="3200">
                <a:solidFill>
                  <a:schemeClr val="bg1"/>
                </a:solidFill>
                <a:latin typeface="Comic Sans MS" panose="030F0702030302020204" charset="0"/>
                <a:ea typeface="+mj-ea"/>
                <a:cs typeface="Comic Sans MS" panose="030F0702030302020204" charset="0"/>
              </a:rPr>
              <a:t>4</a:t>
            </a:r>
            <a:endParaRPr lang="en-US" altLang="zh-CN" sz="3200">
              <a:solidFill>
                <a:schemeClr val="bg1"/>
              </a:solidFill>
              <a:latin typeface="Comic Sans MS" panose="030F0702030302020204" charset="0"/>
              <a:ea typeface="+mj-ea"/>
              <a:cs typeface="Comic Sans MS" panose="030F0702030302020204" charset="0"/>
            </a:endParaRPr>
          </a:p>
        </p:txBody>
      </p:sp>
      <p:sp>
        <p:nvSpPr>
          <p:cNvPr id="12" name="文本框 11"/>
          <p:cNvSpPr txBox="1"/>
          <p:nvPr>
            <p:custDataLst>
              <p:tags r:id="rId9"/>
            </p:custDataLst>
          </p:nvPr>
        </p:nvSpPr>
        <p:spPr>
          <a:xfrm>
            <a:off x="1630045" y="1341120"/>
            <a:ext cx="5483860" cy="460375"/>
          </a:xfrm>
          <a:prstGeom prst="rect">
            <a:avLst/>
          </a:prstGeom>
          <a:noFill/>
        </p:spPr>
        <p:txBody>
          <a:bodyPr wrap="square" rtlCol="0">
            <a:spAutoFit/>
          </a:bodyPr>
          <a:p>
            <a:r>
              <a:rPr lang="en-US" altLang="zh-CN" sz="2400">
                <a:latin typeface="MV Boli" panose="02000500030200090000" charset="0"/>
                <a:cs typeface="MV Boli" panose="02000500030200090000" charset="0"/>
              </a:rPr>
              <a:t>What are Chinese Traditional Colors </a:t>
            </a:r>
            <a:endParaRPr lang="en-US" altLang="zh-CN" sz="2400">
              <a:latin typeface="MV Boli" panose="02000500030200090000" charset="0"/>
              <a:cs typeface="MV Boli" panose="02000500030200090000" charset="0"/>
            </a:endParaRPr>
          </a:p>
        </p:txBody>
      </p:sp>
      <p:sp>
        <p:nvSpPr>
          <p:cNvPr id="13" name="文本框 12"/>
          <p:cNvSpPr txBox="1"/>
          <p:nvPr>
            <p:custDataLst>
              <p:tags r:id="rId10"/>
            </p:custDataLst>
          </p:nvPr>
        </p:nvSpPr>
        <p:spPr>
          <a:xfrm>
            <a:off x="1630045" y="2251710"/>
            <a:ext cx="6578600" cy="460375"/>
          </a:xfrm>
          <a:prstGeom prst="rect">
            <a:avLst/>
          </a:prstGeom>
          <a:noFill/>
        </p:spPr>
        <p:txBody>
          <a:bodyPr wrap="square" rtlCol="0">
            <a:spAutoFit/>
          </a:bodyPr>
          <a:p>
            <a:r>
              <a:rPr lang="en-US" altLang="zh-CN" sz="2400">
                <a:latin typeface="MV Boli" panose="02000500030200090000" charset="0"/>
                <a:cs typeface="MV Boli" panose="02000500030200090000" charset="0"/>
              </a:rPr>
              <a:t>The Core System and Cultural Connotation </a:t>
            </a:r>
            <a:endParaRPr lang="en-US" altLang="zh-CN" sz="2400">
              <a:latin typeface="MV Boli" panose="02000500030200090000" charset="0"/>
              <a:cs typeface="MV Boli" panose="02000500030200090000" charset="0"/>
            </a:endParaRPr>
          </a:p>
        </p:txBody>
      </p:sp>
      <p:sp>
        <p:nvSpPr>
          <p:cNvPr id="14" name="文本框 13"/>
          <p:cNvSpPr txBox="1"/>
          <p:nvPr>
            <p:custDataLst>
              <p:tags r:id="rId11"/>
            </p:custDataLst>
          </p:nvPr>
        </p:nvSpPr>
        <p:spPr>
          <a:xfrm>
            <a:off x="1630045" y="3162300"/>
            <a:ext cx="6129020" cy="460375"/>
          </a:xfrm>
          <a:prstGeom prst="rect">
            <a:avLst/>
          </a:prstGeom>
          <a:noFill/>
        </p:spPr>
        <p:txBody>
          <a:bodyPr wrap="square" rtlCol="0">
            <a:spAutoFit/>
          </a:bodyPr>
          <a:p>
            <a:r>
              <a:rPr lang="en-US" altLang="zh-CN" sz="2400">
                <a:latin typeface="MV Boli" panose="02000500030200090000" charset="0"/>
                <a:cs typeface="MV Boli" panose="02000500030200090000" charset="0"/>
              </a:rPr>
              <a:t>Classification and Poetic Interpretation </a:t>
            </a:r>
            <a:endParaRPr lang="en-US" altLang="zh-CN" sz="2400">
              <a:latin typeface="MV Boli" panose="02000500030200090000" charset="0"/>
              <a:cs typeface="MV Boli" panose="02000500030200090000" charset="0"/>
            </a:endParaRPr>
          </a:p>
        </p:txBody>
      </p:sp>
      <p:sp>
        <p:nvSpPr>
          <p:cNvPr id="20" name="文本框 19"/>
          <p:cNvSpPr txBox="1"/>
          <p:nvPr>
            <p:custDataLst>
              <p:tags r:id="rId12"/>
            </p:custDataLst>
          </p:nvPr>
        </p:nvSpPr>
        <p:spPr>
          <a:xfrm>
            <a:off x="1630045" y="4090035"/>
            <a:ext cx="6762750" cy="460375"/>
          </a:xfrm>
          <a:prstGeom prst="rect">
            <a:avLst/>
          </a:prstGeom>
          <a:noFill/>
        </p:spPr>
        <p:txBody>
          <a:bodyPr wrap="square" rtlCol="0">
            <a:spAutoFit/>
          </a:bodyPr>
          <a:p>
            <a:r>
              <a:rPr lang="en-US" altLang="zh-CN" sz="2400">
                <a:latin typeface="MV Boli" panose="02000500030200090000" charset="0"/>
                <a:cs typeface="MV Boli" panose="02000500030200090000" charset="0"/>
              </a:rPr>
              <a:t>The Contemporary Revival and Application </a:t>
            </a:r>
            <a:endParaRPr lang="en-US" altLang="zh-CN" sz="2400">
              <a:latin typeface="MV Boli" panose="02000500030200090000" charset="0"/>
              <a:cs typeface="MV Boli" panose="02000500030200090000" charset="0"/>
            </a:endParaRPr>
          </a:p>
        </p:txBody>
      </p:sp>
      <p:cxnSp>
        <p:nvCxnSpPr>
          <p:cNvPr id="21" name="直接连接符 20"/>
          <p:cNvCxnSpPr/>
          <p:nvPr>
            <p:custDataLst>
              <p:tags r:id="rId13"/>
            </p:custDataLst>
          </p:nvPr>
        </p:nvCxnSpPr>
        <p:spPr>
          <a:xfrm>
            <a:off x="1724025" y="1819910"/>
            <a:ext cx="5233035" cy="26670"/>
          </a:xfrm>
          <a:prstGeom prst="line">
            <a:avLst/>
          </a:prstGeom>
          <a:ln>
            <a:solidFill>
              <a:srgbClr val="C59F7A"/>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4"/>
            </p:custDataLst>
          </p:nvPr>
        </p:nvCxnSpPr>
        <p:spPr>
          <a:xfrm>
            <a:off x="1724025" y="2748915"/>
            <a:ext cx="6334760" cy="18415"/>
          </a:xfrm>
          <a:prstGeom prst="line">
            <a:avLst/>
          </a:prstGeom>
          <a:ln>
            <a:solidFill>
              <a:srgbClr val="C59F7A"/>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15"/>
            </p:custDataLst>
          </p:nvPr>
        </p:nvCxnSpPr>
        <p:spPr>
          <a:xfrm>
            <a:off x="1724025" y="3669665"/>
            <a:ext cx="5647055" cy="12700"/>
          </a:xfrm>
          <a:prstGeom prst="line">
            <a:avLst/>
          </a:prstGeom>
          <a:ln>
            <a:solidFill>
              <a:srgbClr val="C59F7A"/>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p:custDataLst>
              <p:tags r:id="rId16"/>
            </p:custDataLst>
          </p:nvPr>
        </p:nvCxnSpPr>
        <p:spPr>
          <a:xfrm>
            <a:off x="1724025" y="4555490"/>
            <a:ext cx="6123305" cy="15875"/>
          </a:xfrm>
          <a:prstGeom prst="line">
            <a:avLst/>
          </a:prstGeom>
          <a:ln>
            <a:solidFill>
              <a:srgbClr val="C59F7A"/>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NDADA文本框 2"/>
          <p:cNvSpPr txBox="1"/>
          <p:nvPr>
            <p:custDataLst>
              <p:tags r:id="rId1"/>
            </p:custDataLst>
          </p:nvPr>
        </p:nvSpPr>
        <p:spPr>
          <a:xfrm>
            <a:off x="1885315" y="1346835"/>
            <a:ext cx="5340350" cy="1568450"/>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r>
              <a:rPr lang="en-US" altLang="zh-CN" sz="4800">
                <a:latin typeface="MV Boli" panose="02000500030200090000" charset="0"/>
                <a:cs typeface="MV Boli" panose="02000500030200090000" charset="0"/>
                <a:sym typeface="+mn-ea"/>
              </a:rPr>
              <a:t>What are Chinese Traditional Colors</a:t>
            </a:r>
            <a:endParaRPr lang="en-US" altLang="zh-CN" sz="4800" b="1">
              <a:solidFill>
                <a:srgbClr val="CAA682"/>
              </a:solidFill>
              <a:latin typeface="MV Boli" panose="02000500030200090000" charset="0"/>
              <a:ea typeface="+mj-ea"/>
              <a:cs typeface="MV Boli" panose="02000500030200090000" charset="0"/>
              <a:sym typeface="+mn-ea"/>
            </a:endParaRPr>
          </a:p>
        </p:txBody>
      </p:sp>
      <p:sp>
        <p:nvSpPr>
          <p:cNvPr id="12" name="矩形: 圆角 11"/>
          <p:cNvSpPr/>
          <p:nvPr/>
        </p:nvSpPr>
        <p:spPr>
          <a:xfrm>
            <a:off x="4045340" y="3672011"/>
            <a:ext cx="1053319" cy="275351"/>
          </a:xfrm>
          <a:prstGeom prst="roundRect">
            <a:avLst>
              <a:gd name="adj" fmla="val 50000"/>
            </a:avLst>
          </a:prstGeom>
          <a:noFill/>
          <a:ln w="19050">
            <a:gradFill flip="none" rotWithShape="1">
              <a:gsLst>
                <a:gs pos="2000">
                  <a:srgbClr val="C59F7A"/>
                </a:gs>
                <a:gs pos="100000">
                  <a:srgbClr val="FFF4E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CAA682"/>
                </a:solidFill>
                <a:latin typeface="Comic Sans MS" panose="030F0702030302020204" charset="0"/>
                <a:ea typeface="+mj-ea"/>
                <a:cs typeface="Comic Sans MS" panose="030F0702030302020204" charset="0"/>
              </a:rPr>
              <a:t>part1</a:t>
            </a:r>
            <a:endParaRPr lang="en-US" altLang="zh-CN">
              <a:solidFill>
                <a:srgbClr val="CAA682"/>
              </a:solidFill>
              <a:latin typeface="Comic Sans MS" panose="030F0702030302020204" charset="0"/>
              <a:ea typeface="+mj-ea"/>
              <a:cs typeface="Comic Sans MS" panose="030F0702030302020204" charset="0"/>
            </a:endParaRPr>
          </a:p>
        </p:txBody>
      </p:sp>
      <p:sp>
        <p:nvSpPr>
          <p:cNvPr id="2" name="文本框 1"/>
          <p:cNvSpPr txBox="1"/>
          <p:nvPr/>
        </p:nvSpPr>
        <p:spPr>
          <a:xfrm>
            <a:off x="3225165" y="3094355"/>
            <a:ext cx="2660015" cy="398780"/>
          </a:xfrm>
          <a:prstGeom prst="rect">
            <a:avLst/>
          </a:prstGeom>
          <a:noFill/>
        </p:spPr>
        <p:txBody>
          <a:bodyPr wrap="square" rtlCol="0">
            <a:spAutoFit/>
          </a:bodyPr>
          <a:p>
            <a:r>
              <a:rPr lang="en-US" altLang="zh-CN" sz="2000">
                <a:solidFill>
                  <a:schemeClr val="tx1">
                    <a:lumMod val="65000"/>
                    <a:lumOff val="35000"/>
                  </a:schemeClr>
                </a:solidFill>
                <a:latin typeface="Times New Roman" panose="02020603050405020304" charset="0"/>
                <a:cs typeface="Times New Roman" panose="02020603050405020304" charset="0"/>
              </a:rPr>
              <a:t>Definition and Features</a:t>
            </a:r>
            <a:endParaRPr lang="en-US" altLang="zh-CN" sz="2000">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NDADA文本框 2"/>
          <p:cNvSpPr txBox="1"/>
          <p:nvPr>
            <p:custDataLst>
              <p:tags r:id="rId1"/>
            </p:custDataLst>
          </p:nvPr>
        </p:nvSpPr>
        <p:spPr>
          <a:xfrm>
            <a:off x="1274763" y="401444"/>
            <a:ext cx="6594475" cy="583565"/>
          </a:xfrm>
          <a:prstGeom prst="rect">
            <a:avLst/>
          </a:prstGeom>
          <a:noFill/>
        </p:spPr>
        <p:txBody>
          <a:bodyPr wrap="non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r>
              <a:rPr lang="en-US" altLang="zh-CN" sz="3200" b="1">
                <a:latin typeface="Times New Roman" panose="02020603050405020304" charset="0"/>
                <a:cs typeface="Times New Roman" panose="02020603050405020304" charset="0"/>
                <a:sym typeface="+mn-ea"/>
              </a:rPr>
              <a:t>What are Chinese 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cxnSp>
        <p:nvCxnSpPr>
          <p:cNvPr id="3" name="直接连接符 2"/>
          <p:cNvCxnSpPr/>
          <p:nvPr/>
        </p:nvCxnSpPr>
        <p:spPr>
          <a:xfrm>
            <a:off x="4464054" y="1087925"/>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2"/>
            </p:custDataLst>
          </p:nvPr>
        </p:nvSpPr>
        <p:spPr>
          <a:xfrm>
            <a:off x="548005" y="1619885"/>
            <a:ext cx="5179695" cy="1568450"/>
          </a:xfrm>
          <a:prstGeom prst="rect">
            <a:avLst/>
          </a:prstGeom>
        </p:spPr>
        <p:txBody>
          <a:bodyPr wrap="square">
            <a:spAutoFit/>
          </a:bodyPr>
          <a:lstStyle/>
          <a:p>
            <a:pPr>
              <a:lnSpc>
                <a:spcPct val="100000"/>
              </a:lnSpc>
            </a:pPr>
            <a:r>
              <a:rPr lang="en-US" altLang="zh-CN" sz="1600">
                <a:solidFill>
                  <a:schemeClr val="tx1">
                    <a:lumMod val="65000"/>
                    <a:lumOff val="35000"/>
                  </a:schemeClr>
                </a:solidFill>
                <a:latin typeface="Times New Roman" panose="02020603050405020304" charset="0"/>
                <a:cs typeface="Times New Roman" panose="02020603050405020304" charset="0"/>
              </a:rPr>
              <a:t>Chinese traditional colors are a unique Oriental color system crafted by ancient people, rooted in nature and woven into daily life through thousands of years of accumulation. Distinct from modern industrial color palettes, every shade boasts a special name, symbolic meaning and cultural story, standing as the core embodiment of Chinese aesthetics.</a:t>
            </a:r>
            <a:endParaRPr lang="en-US" altLang="zh-CN" sz="1600">
              <a:solidFill>
                <a:schemeClr val="tx1">
                  <a:lumMod val="65000"/>
                  <a:lumOff val="35000"/>
                </a:schemeClr>
              </a:solidFill>
              <a:latin typeface="Times New Roman" panose="02020603050405020304" charset="0"/>
              <a:cs typeface="Times New Roman" panose="02020603050405020304" charset="0"/>
            </a:endParaRPr>
          </a:p>
        </p:txBody>
      </p:sp>
      <p:sp>
        <p:nvSpPr>
          <p:cNvPr id="17" name="矩形 16"/>
          <p:cNvSpPr/>
          <p:nvPr>
            <p:custDataLst>
              <p:tags r:id="rId3"/>
            </p:custDataLst>
          </p:nvPr>
        </p:nvSpPr>
        <p:spPr>
          <a:xfrm>
            <a:off x="548005" y="1116965"/>
            <a:ext cx="1441450" cy="534035"/>
          </a:xfrm>
          <a:prstGeom prst="rect">
            <a:avLst/>
          </a:prstGeom>
        </p:spPr>
        <p:txBody>
          <a:bodyPr wrap="square">
            <a:spAutoFit/>
          </a:bodyPr>
          <a:lstStyle/>
          <a:p>
            <a:pPr defTabSz="685800">
              <a:lnSpc>
                <a:spcPct val="120000"/>
              </a:lnSpc>
            </a:pPr>
            <a:r>
              <a:rPr lang="en-US" altLang="zh-CN" sz="2400">
                <a:solidFill>
                  <a:schemeClr val="tx1">
                    <a:lumMod val="65000"/>
                    <a:lumOff val="35000"/>
                  </a:schemeClr>
                </a:solidFill>
                <a:latin typeface="Times New Roman" panose="02020603050405020304" charset="0"/>
                <a:cs typeface="Times New Roman" panose="02020603050405020304" charset="0"/>
                <a:sym typeface="+mn-ea"/>
              </a:rPr>
              <a:t>Definition</a:t>
            </a:r>
            <a:endParaRPr lang="en-US" altLang="zh-CN" sz="2400">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
        <p:nvSpPr>
          <p:cNvPr id="18" name="矩形 17"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4"/>
            </p:custDataLst>
          </p:nvPr>
        </p:nvSpPr>
        <p:spPr>
          <a:xfrm>
            <a:off x="547905" y="3671354"/>
            <a:ext cx="4635821" cy="829945"/>
          </a:xfrm>
          <a:prstGeom prst="rect">
            <a:avLst/>
          </a:prstGeom>
        </p:spPr>
        <p:txBody>
          <a:bodyPr wrap="square">
            <a:spAutoFit/>
          </a:bodyPr>
          <a:lstStyle/>
          <a:p>
            <a:pPr>
              <a:lnSpc>
                <a:spcPct val="100000"/>
              </a:lnSpc>
            </a:pPr>
            <a:r>
              <a:rPr lang="en-US" altLang="zh-CN" sz="1600">
                <a:solidFill>
                  <a:schemeClr val="tx1">
                    <a:lumMod val="65000"/>
                    <a:lumOff val="35000"/>
                  </a:schemeClr>
                </a:solidFill>
                <a:latin typeface="Times New Roman" panose="02020603050405020304" charset="0"/>
                <a:cs typeface="Times New Roman" panose="02020603050405020304" charset="0"/>
              </a:rPr>
              <a:t>Rooted in nature, infused with traditional rituals and culture, endowed with elegant poetic names, and rich in both beauty and meaning.</a:t>
            </a:r>
            <a:endParaRPr lang="en-US" altLang="zh-CN" sz="1600">
              <a:solidFill>
                <a:schemeClr val="tx1">
                  <a:lumMod val="65000"/>
                  <a:lumOff val="35000"/>
                </a:schemeClr>
              </a:solidFill>
              <a:latin typeface="Times New Roman" panose="02020603050405020304" charset="0"/>
              <a:cs typeface="Times New Roman" panose="02020603050405020304" charset="0"/>
            </a:endParaRPr>
          </a:p>
        </p:txBody>
      </p:sp>
      <p:sp>
        <p:nvSpPr>
          <p:cNvPr id="19" name="矩形 18"/>
          <p:cNvSpPr/>
          <p:nvPr>
            <p:custDataLst>
              <p:tags r:id="rId5"/>
            </p:custDataLst>
          </p:nvPr>
        </p:nvSpPr>
        <p:spPr>
          <a:xfrm>
            <a:off x="548005" y="3137535"/>
            <a:ext cx="1441450" cy="534035"/>
          </a:xfrm>
          <a:prstGeom prst="rect">
            <a:avLst/>
          </a:prstGeom>
        </p:spPr>
        <p:txBody>
          <a:bodyPr wrap="square">
            <a:spAutoFit/>
          </a:bodyPr>
          <a:lstStyle/>
          <a:p>
            <a:pPr defTabSz="685800">
              <a:lnSpc>
                <a:spcPct val="120000"/>
              </a:lnSpc>
            </a:pPr>
            <a:r>
              <a:rPr lang="en-US" altLang="zh-CN" sz="2400">
                <a:solidFill>
                  <a:schemeClr val="tx1">
                    <a:lumMod val="65000"/>
                    <a:lumOff val="35000"/>
                  </a:schemeClr>
                </a:solidFill>
                <a:latin typeface="Times New Roman" panose="02020603050405020304" charset="0"/>
                <a:cs typeface="Times New Roman" panose="02020603050405020304" charset="0"/>
                <a:sym typeface="+mn-ea"/>
              </a:rPr>
              <a:t>Features</a:t>
            </a:r>
            <a:endParaRPr lang="en-US" altLang="zh-CN" sz="2400">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pic>
        <p:nvPicPr>
          <p:cNvPr id="2" name="图片 1" descr="738942b170ea43ff0a3ce43a60eb66d8"/>
          <p:cNvPicPr>
            <a:picLocks noChangeAspect="1"/>
          </p:cNvPicPr>
          <p:nvPr/>
        </p:nvPicPr>
        <p:blipFill>
          <a:blip r:embed="rId6"/>
          <a:srcRect b="24085"/>
          <a:stretch>
            <a:fillRect/>
          </a:stretch>
        </p:blipFill>
        <p:spPr>
          <a:xfrm>
            <a:off x="5653405" y="1287145"/>
            <a:ext cx="3089910" cy="35185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NDADA文本框 2"/>
          <p:cNvSpPr txBox="1"/>
          <p:nvPr>
            <p:custDataLst>
              <p:tags r:id="rId1"/>
            </p:custDataLst>
          </p:nvPr>
        </p:nvSpPr>
        <p:spPr>
          <a:xfrm>
            <a:off x="580390" y="1346835"/>
            <a:ext cx="7997825" cy="1568450"/>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4800">
                <a:latin typeface="MV Boli" panose="02000500030200090000" charset="0"/>
                <a:cs typeface="MV Boli" panose="02000500030200090000" charset="0"/>
                <a:sym typeface="+mn-ea"/>
              </a:rPr>
              <a:t>The Core System and Cultural Connotation </a:t>
            </a:r>
            <a:endParaRPr lang="en-US" altLang="zh-CN" sz="4800" b="1">
              <a:solidFill>
                <a:srgbClr val="CAA682"/>
              </a:solidFill>
              <a:latin typeface="MV Boli" panose="02000500030200090000" charset="0"/>
              <a:ea typeface="+mj-ea"/>
              <a:cs typeface="MV Boli" panose="02000500030200090000" charset="0"/>
              <a:sym typeface="+mn-ea"/>
            </a:endParaRPr>
          </a:p>
        </p:txBody>
      </p:sp>
      <p:sp>
        <p:nvSpPr>
          <p:cNvPr id="12" name="矩形: 圆角 11"/>
          <p:cNvSpPr/>
          <p:nvPr/>
        </p:nvSpPr>
        <p:spPr>
          <a:xfrm>
            <a:off x="4045340" y="3672011"/>
            <a:ext cx="1053319" cy="275351"/>
          </a:xfrm>
          <a:prstGeom prst="roundRect">
            <a:avLst>
              <a:gd name="adj" fmla="val 50000"/>
            </a:avLst>
          </a:prstGeom>
          <a:noFill/>
          <a:ln w="19050">
            <a:gradFill flip="none" rotWithShape="1">
              <a:gsLst>
                <a:gs pos="2000">
                  <a:srgbClr val="C59F7A"/>
                </a:gs>
                <a:gs pos="100000">
                  <a:srgbClr val="FFF4E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CAA682"/>
                </a:solidFill>
                <a:latin typeface="Comic Sans MS" panose="030F0702030302020204" charset="0"/>
                <a:ea typeface="+mj-ea"/>
                <a:cs typeface="Comic Sans MS" panose="030F0702030302020204" charset="0"/>
              </a:rPr>
              <a:t>part2</a:t>
            </a:r>
            <a:endParaRPr lang="en-US" altLang="zh-CN">
              <a:solidFill>
                <a:srgbClr val="CAA682"/>
              </a:solidFill>
              <a:latin typeface="Comic Sans MS" panose="030F0702030302020204" charset="0"/>
              <a:ea typeface="+mj-ea"/>
              <a:cs typeface="Comic Sans MS" panose="030F0702030302020204" charset="0"/>
            </a:endParaRPr>
          </a:p>
        </p:txBody>
      </p:sp>
      <p:sp>
        <p:nvSpPr>
          <p:cNvPr id="5" name="文本框 4"/>
          <p:cNvSpPr txBox="1"/>
          <p:nvPr/>
        </p:nvSpPr>
        <p:spPr>
          <a:xfrm>
            <a:off x="4053205" y="3094355"/>
            <a:ext cx="1052195" cy="398780"/>
          </a:xfrm>
          <a:prstGeom prst="rect">
            <a:avLst/>
          </a:prstGeom>
          <a:noFill/>
        </p:spPr>
        <p:txBody>
          <a:bodyPr wrap="square" rtlCol="0">
            <a:spAutoFit/>
          </a:bodyPr>
          <a:p>
            <a:r>
              <a:rPr lang="zh-CN" altLang="en-US" sz="2000">
                <a:solidFill>
                  <a:schemeClr val="tx1">
                    <a:lumMod val="65000"/>
                    <a:lumOff val="35000"/>
                  </a:schemeClr>
                </a:solidFill>
                <a:latin typeface="华文楷体" panose="02010600040101010101" charset="-122"/>
                <a:ea typeface="华文楷体" panose="02010600040101010101" charset="-122"/>
                <a:cs typeface="Times New Roman" panose="02020603050405020304" charset="0"/>
              </a:rPr>
              <a:t>五正色</a:t>
            </a:r>
            <a:endParaRPr lang="zh-CN" altLang="en-US" sz="2000">
              <a:solidFill>
                <a:schemeClr val="tx1">
                  <a:lumMod val="65000"/>
                  <a:lumOff val="35000"/>
                </a:schemeClr>
              </a:solidFill>
              <a:latin typeface="华文楷体" panose="02010600040101010101" charset="-122"/>
              <a:ea typeface="华文楷体" panose="02010600040101010101" charset="-122"/>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249680" y="1515745"/>
            <a:ext cx="6672580" cy="583565"/>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pPr>
            <a:r>
              <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rPr>
              <a:t>Far from random matching, traditional Chinese colors adhere to strict ritual and natural systems, falling into two main branches. </a:t>
            </a:r>
            <a:endPar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endParaRPr>
          </a:p>
        </p:txBody>
      </p:sp>
      <p:cxnSp>
        <p:nvCxnSpPr>
          <p:cNvPr id="3" name="直接连接符 2"/>
          <p:cNvCxnSpPr/>
          <p:nvPr/>
        </p:nvCxnSpPr>
        <p:spPr>
          <a:xfrm>
            <a:off x="4451989" y="1467020"/>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1"/>
            </p:custDataLst>
          </p:nvPr>
        </p:nvSpPr>
        <p:spPr>
          <a:xfrm>
            <a:off x="506095" y="2125345"/>
            <a:ext cx="1309370" cy="37655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青</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33" name="矩形 32"/>
          <p:cNvSpPr/>
          <p:nvPr>
            <p:custDataLst>
              <p:tags r:id="rId2"/>
            </p:custDataLst>
          </p:nvPr>
        </p:nvSpPr>
        <p:spPr>
          <a:xfrm>
            <a:off x="2205990"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赤</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35" name="矩形 34"/>
          <p:cNvSpPr/>
          <p:nvPr>
            <p:custDataLst>
              <p:tags r:id="rId3"/>
            </p:custDataLst>
          </p:nvPr>
        </p:nvSpPr>
        <p:spPr>
          <a:xfrm>
            <a:off x="3905885"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黄</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37" name="矩形 36"/>
          <p:cNvSpPr/>
          <p:nvPr>
            <p:custDataLst>
              <p:tags r:id="rId4"/>
            </p:custDataLst>
          </p:nvPr>
        </p:nvSpPr>
        <p:spPr>
          <a:xfrm>
            <a:off x="5621020"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白</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2" name="PANDADA文本框 2"/>
          <p:cNvSpPr txBox="1"/>
          <p:nvPr>
            <p:custDataLst>
              <p:tags r:id="rId5"/>
            </p:custDataLst>
          </p:nvPr>
        </p:nvSpPr>
        <p:spPr>
          <a:xfrm>
            <a:off x="514985" y="353060"/>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The Core System and Cultural Connotation of 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
        <p:nvSpPr>
          <p:cNvPr id="6" name="矩形 5"/>
          <p:cNvSpPr/>
          <p:nvPr>
            <p:custDataLst>
              <p:tags r:id="rId6"/>
            </p:custDataLst>
          </p:nvPr>
        </p:nvSpPr>
        <p:spPr>
          <a:xfrm>
            <a:off x="7373620"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黑</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1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38785" y="4333240"/>
            <a:ext cx="8190230" cy="337185"/>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pPr>
            <a:r>
              <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rPr>
              <a:t>Corresponding to the Five Elements, Five Directions and Four Seasons.</a:t>
            </a:r>
            <a:endPar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endParaRPr>
          </a:p>
        </p:txBody>
      </p:sp>
      <p:pic>
        <p:nvPicPr>
          <p:cNvPr id="14" name="图片 13" descr="34738983ca21ee8dbfb9748e95a712d8"/>
          <p:cNvPicPr>
            <a:picLocks noChangeAspect="1"/>
          </p:cNvPicPr>
          <p:nvPr/>
        </p:nvPicPr>
        <p:blipFill>
          <a:blip r:embed="rId7"/>
          <a:stretch>
            <a:fillRect/>
          </a:stretch>
        </p:blipFill>
        <p:spPr>
          <a:xfrm>
            <a:off x="379095" y="2176780"/>
            <a:ext cx="1562735" cy="2085340"/>
          </a:xfrm>
          <a:prstGeom prst="rect">
            <a:avLst/>
          </a:prstGeom>
        </p:spPr>
      </p:pic>
      <p:pic>
        <p:nvPicPr>
          <p:cNvPr id="16" name="图片 15" descr="C:/Users/华为/OneDrive/桌面/feb22177bc85161be24cd02126c21881.jpgfeb22177bc85161be24cd02126c21881"/>
          <p:cNvPicPr>
            <a:picLocks noChangeAspect="1"/>
          </p:cNvPicPr>
          <p:nvPr/>
        </p:nvPicPr>
        <p:blipFill>
          <a:blip r:embed="rId8"/>
          <a:srcRect l="61" r="61"/>
          <a:stretch>
            <a:fillRect/>
          </a:stretch>
        </p:blipFill>
        <p:spPr>
          <a:xfrm>
            <a:off x="2078990" y="2176780"/>
            <a:ext cx="1562735" cy="2085340"/>
          </a:xfrm>
          <a:prstGeom prst="rect">
            <a:avLst/>
          </a:prstGeom>
        </p:spPr>
      </p:pic>
      <p:pic>
        <p:nvPicPr>
          <p:cNvPr id="17" name="图片 16" descr="C:/Users/华为/OneDrive/桌面/9cf97ec756e3d03cc4edccb1f1a5d3cc.jpg9cf97ec756e3d03cc4edccb1f1a5d3cc"/>
          <p:cNvPicPr>
            <a:picLocks noChangeAspect="1"/>
          </p:cNvPicPr>
          <p:nvPr/>
        </p:nvPicPr>
        <p:blipFill>
          <a:blip r:embed="rId9"/>
          <a:srcRect l="61" r="61"/>
          <a:stretch>
            <a:fillRect/>
          </a:stretch>
        </p:blipFill>
        <p:spPr>
          <a:xfrm>
            <a:off x="3813175" y="2176780"/>
            <a:ext cx="1562735" cy="2085340"/>
          </a:xfrm>
          <a:prstGeom prst="rect">
            <a:avLst/>
          </a:prstGeom>
        </p:spPr>
      </p:pic>
      <p:pic>
        <p:nvPicPr>
          <p:cNvPr id="18" name="图片 17" descr="C:/Users/华为/OneDrive/桌面/9f31bd02146ac7472bdba900d82fe299.jpg9f31bd02146ac7472bdba900d82fe299"/>
          <p:cNvPicPr>
            <a:picLocks noChangeAspect="1"/>
          </p:cNvPicPr>
          <p:nvPr/>
        </p:nvPicPr>
        <p:blipFill>
          <a:blip r:embed="rId10"/>
          <a:srcRect l="122"/>
          <a:stretch>
            <a:fillRect/>
          </a:stretch>
        </p:blipFill>
        <p:spPr>
          <a:xfrm>
            <a:off x="5513070" y="2176780"/>
            <a:ext cx="1562735" cy="2085340"/>
          </a:xfrm>
          <a:prstGeom prst="rect">
            <a:avLst/>
          </a:prstGeom>
        </p:spPr>
      </p:pic>
      <p:pic>
        <p:nvPicPr>
          <p:cNvPr id="19" name="图片 18" descr="C:/Users/华为/OneDrive/桌面/5895d4489c279c9755b69dd44d14aa4e.jpg5895d4489c279c9755b69dd44d14aa4e"/>
          <p:cNvPicPr>
            <a:picLocks noChangeAspect="1"/>
          </p:cNvPicPr>
          <p:nvPr/>
        </p:nvPicPr>
        <p:blipFill>
          <a:blip r:embed="rId11"/>
          <a:srcRect l="61" r="61"/>
          <a:stretch>
            <a:fillRect/>
          </a:stretch>
        </p:blipFill>
        <p:spPr>
          <a:xfrm>
            <a:off x="7212965" y="2176780"/>
            <a:ext cx="1562735" cy="20853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249680" y="1515745"/>
            <a:ext cx="6672580" cy="583565"/>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pPr>
            <a:r>
              <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rPr>
              <a:t>Far from random matching, traditional Chinese colors adhere to strict ritual and natural systems, falling into two main branches. </a:t>
            </a:r>
            <a:endPar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endParaRPr>
          </a:p>
        </p:txBody>
      </p:sp>
      <p:cxnSp>
        <p:nvCxnSpPr>
          <p:cNvPr id="3" name="直接连接符 2"/>
          <p:cNvCxnSpPr/>
          <p:nvPr/>
        </p:nvCxnSpPr>
        <p:spPr>
          <a:xfrm>
            <a:off x="4451989" y="1467020"/>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1"/>
            </p:custDataLst>
          </p:nvPr>
        </p:nvSpPr>
        <p:spPr>
          <a:xfrm>
            <a:off x="506095" y="2125345"/>
            <a:ext cx="1309370" cy="37655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青</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33" name="矩形 32"/>
          <p:cNvSpPr/>
          <p:nvPr>
            <p:custDataLst>
              <p:tags r:id="rId2"/>
            </p:custDataLst>
          </p:nvPr>
        </p:nvSpPr>
        <p:spPr>
          <a:xfrm>
            <a:off x="2205990"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赤</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35" name="矩形 34"/>
          <p:cNvSpPr/>
          <p:nvPr>
            <p:custDataLst>
              <p:tags r:id="rId3"/>
            </p:custDataLst>
          </p:nvPr>
        </p:nvSpPr>
        <p:spPr>
          <a:xfrm>
            <a:off x="3905885"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黄</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37" name="矩形 36"/>
          <p:cNvSpPr/>
          <p:nvPr>
            <p:custDataLst>
              <p:tags r:id="rId4"/>
            </p:custDataLst>
          </p:nvPr>
        </p:nvSpPr>
        <p:spPr>
          <a:xfrm>
            <a:off x="5621020"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白</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2" name="PANDADA文本框 2"/>
          <p:cNvSpPr txBox="1"/>
          <p:nvPr>
            <p:custDataLst>
              <p:tags r:id="rId5"/>
            </p:custDataLst>
          </p:nvPr>
        </p:nvSpPr>
        <p:spPr>
          <a:xfrm>
            <a:off x="514985" y="353060"/>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The Core System and Cultural Connotation of 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
        <p:nvSpPr>
          <p:cNvPr id="6" name="矩形 5"/>
          <p:cNvSpPr/>
          <p:nvPr>
            <p:custDataLst>
              <p:tags r:id="rId6"/>
            </p:custDataLst>
          </p:nvPr>
        </p:nvSpPr>
        <p:spPr>
          <a:xfrm>
            <a:off x="7373620" y="2125345"/>
            <a:ext cx="1309370" cy="379095"/>
          </a:xfrm>
          <a:prstGeom prst="rect">
            <a:avLst/>
          </a:prstGeom>
        </p:spPr>
        <p:txBody>
          <a:bodyPr wrap="square">
            <a:noAutofit/>
          </a:bodyPr>
          <a:lstStyle/>
          <a:p>
            <a:pPr algn="ctr" defTabSz="685800">
              <a:lnSpc>
                <a:spcPct val="120000"/>
              </a:lnSpc>
            </a:pPr>
            <a:r>
              <a:rPr lang="zh-CN" altLang="en-US" sz="2000" b="1">
                <a:solidFill>
                  <a:schemeClr val="tx1">
                    <a:lumMod val="65000"/>
                    <a:lumOff val="35000"/>
                  </a:schemeClr>
                </a:solidFill>
                <a:latin typeface="华文楷体" panose="02010600040101010101" charset="-122"/>
                <a:ea typeface="华文楷体" panose="02010600040101010101" charset="-122"/>
              </a:rPr>
              <a:t>黑</a:t>
            </a:r>
            <a:endParaRPr lang="zh-CN" altLang="en-US" sz="2000" b="1">
              <a:solidFill>
                <a:schemeClr val="tx1">
                  <a:lumMod val="65000"/>
                  <a:lumOff val="35000"/>
                </a:schemeClr>
              </a:solidFill>
              <a:latin typeface="华文楷体" panose="02010600040101010101" charset="-122"/>
              <a:ea typeface="华文楷体" panose="02010600040101010101" charset="-122"/>
            </a:endParaRPr>
          </a:p>
        </p:txBody>
      </p:sp>
      <p:sp>
        <p:nvSpPr>
          <p:cNvPr id="1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38785" y="4333240"/>
            <a:ext cx="8190230" cy="583565"/>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pPr>
            <a:r>
              <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rPr>
              <a:t>Core Meaning: Traditional Chinese colors are not just colors. They are the tangible embodiment of the ancient people's views on the universe, rituals and aesthetics.</a:t>
            </a:r>
            <a:endParaRPr lang="en-US" altLang="zh-CN" sz="16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endParaRPr>
          </a:p>
        </p:txBody>
      </p:sp>
      <p:pic>
        <p:nvPicPr>
          <p:cNvPr id="14" name="图片 13" descr="34738983ca21ee8dbfb9748e95a712d8"/>
          <p:cNvPicPr>
            <a:picLocks noChangeAspect="1"/>
          </p:cNvPicPr>
          <p:nvPr/>
        </p:nvPicPr>
        <p:blipFill>
          <a:blip r:embed="rId7"/>
          <a:stretch>
            <a:fillRect/>
          </a:stretch>
        </p:blipFill>
        <p:spPr>
          <a:xfrm>
            <a:off x="379095" y="2176780"/>
            <a:ext cx="1562735" cy="2085340"/>
          </a:xfrm>
          <a:prstGeom prst="rect">
            <a:avLst/>
          </a:prstGeom>
        </p:spPr>
      </p:pic>
      <p:pic>
        <p:nvPicPr>
          <p:cNvPr id="16" name="图片 15" descr="C:/Users/华为/OneDrive/桌面/feb22177bc85161be24cd02126c21881.jpgfeb22177bc85161be24cd02126c21881"/>
          <p:cNvPicPr>
            <a:picLocks noChangeAspect="1"/>
          </p:cNvPicPr>
          <p:nvPr/>
        </p:nvPicPr>
        <p:blipFill>
          <a:blip r:embed="rId8"/>
          <a:srcRect l="61" r="61"/>
          <a:stretch>
            <a:fillRect/>
          </a:stretch>
        </p:blipFill>
        <p:spPr>
          <a:xfrm>
            <a:off x="2078990" y="2176780"/>
            <a:ext cx="1562735" cy="2085340"/>
          </a:xfrm>
          <a:prstGeom prst="rect">
            <a:avLst/>
          </a:prstGeom>
        </p:spPr>
      </p:pic>
      <p:pic>
        <p:nvPicPr>
          <p:cNvPr id="17" name="图片 16" descr="C:/Users/华为/OneDrive/桌面/9cf97ec756e3d03cc4edccb1f1a5d3cc.jpg9cf97ec756e3d03cc4edccb1f1a5d3cc"/>
          <p:cNvPicPr>
            <a:picLocks noChangeAspect="1"/>
          </p:cNvPicPr>
          <p:nvPr/>
        </p:nvPicPr>
        <p:blipFill>
          <a:blip r:embed="rId9"/>
          <a:srcRect l="61" r="61"/>
          <a:stretch>
            <a:fillRect/>
          </a:stretch>
        </p:blipFill>
        <p:spPr>
          <a:xfrm>
            <a:off x="3813175" y="2176780"/>
            <a:ext cx="1562735" cy="2085340"/>
          </a:xfrm>
          <a:prstGeom prst="rect">
            <a:avLst/>
          </a:prstGeom>
        </p:spPr>
      </p:pic>
      <p:pic>
        <p:nvPicPr>
          <p:cNvPr id="18" name="图片 17" descr="C:/Users/华为/OneDrive/桌面/9f31bd02146ac7472bdba900d82fe299.jpg9f31bd02146ac7472bdba900d82fe299"/>
          <p:cNvPicPr>
            <a:picLocks noChangeAspect="1"/>
          </p:cNvPicPr>
          <p:nvPr/>
        </p:nvPicPr>
        <p:blipFill>
          <a:blip r:embed="rId10"/>
          <a:srcRect l="122"/>
          <a:stretch>
            <a:fillRect/>
          </a:stretch>
        </p:blipFill>
        <p:spPr>
          <a:xfrm>
            <a:off x="5513070" y="2176780"/>
            <a:ext cx="1562735" cy="2085340"/>
          </a:xfrm>
          <a:prstGeom prst="rect">
            <a:avLst/>
          </a:prstGeom>
        </p:spPr>
      </p:pic>
      <p:pic>
        <p:nvPicPr>
          <p:cNvPr id="19" name="图片 18" descr="C:/Users/华为/OneDrive/桌面/5895d4489c279c9755b69dd44d14aa4e.jpg5895d4489c279c9755b69dd44d14aa4e"/>
          <p:cNvPicPr>
            <a:picLocks noChangeAspect="1"/>
          </p:cNvPicPr>
          <p:nvPr/>
        </p:nvPicPr>
        <p:blipFill>
          <a:blip r:embed="rId11"/>
          <a:srcRect l="61" r="61"/>
          <a:stretch>
            <a:fillRect/>
          </a:stretch>
        </p:blipFill>
        <p:spPr>
          <a:xfrm>
            <a:off x="7212965" y="2176780"/>
            <a:ext cx="1562735" cy="20853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NDADA文本框 2"/>
          <p:cNvSpPr txBox="1"/>
          <p:nvPr>
            <p:custDataLst>
              <p:tags r:id="rId1"/>
            </p:custDataLst>
          </p:nvPr>
        </p:nvSpPr>
        <p:spPr>
          <a:xfrm>
            <a:off x="1374775" y="1346835"/>
            <a:ext cx="6360160" cy="1568450"/>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r>
              <a:rPr lang="en-US" altLang="zh-CN" sz="4800">
                <a:latin typeface="MV Boli" panose="02000500030200090000" charset="0"/>
                <a:cs typeface="MV Boli" panose="02000500030200090000" charset="0"/>
                <a:sym typeface="+mn-ea"/>
              </a:rPr>
              <a:t>Classification and Poetic Interpretation</a:t>
            </a:r>
            <a:endParaRPr lang="en-US" altLang="zh-CN" sz="4800" b="1">
              <a:solidFill>
                <a:srgbClr val="CAA682"/>
              </a:solidFill>
              <a:latin typeface="MV Boli" panose="02000500030200090000" charset="0"/>
              <a:ea typeface="+mj-ea"/>
              <a:cs typeface="MV Boli" panose="02000500030200090000" charset="0"/>
              <a:sym typeface="+mn-ea"/>
            </a:endParaRPr>
          </a:p>
        </p:txBody>
      </p:sp>
      <p:sp>
        <p:nvSpPr>
          <p:cNvPr id="12" name="矩形: 圆角 11"/>
          <p:cNvSpPr/>
          <p:nvPr/>
        </p:nvSpPr>
        <p:spPr>
          <a:xfrm>
            <a:off x="4045340" y="3672011"/>
            <a:ext cx="1053319" cy="275351"/>
          </a:xfrm>
          <a:prstGeom prst="roundRect">
            <a:avLst>
              <a:gd name="adj" fmla="val 50000"/>
            </a:avLst>
          </a:prstGeom>
          <a:noFill/>
          <a:ln w="19050">
            <a:gradFill flip="none" rotWithShape="1">
              <a:gsLst>
                <a:gs pos="2000">
                  <a:srgbClr val="C59F7A"/>
                </a:gs>
                <a:gs pos="100000">
                  <a:srgbClr val="FFF4E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CAA682"/>
                </a:solidFill>
                <a:latin typeface="Comic Sans MS" panose="030F0702030302020204" charset="0"/>
                <a:ea typeface="+mj-ea"/>
                <a:cs typeface="Comic Sans MS" panose="030F0702030302020204" charset="0"/>
              </a:rPr>
              <a:t>part3</a:t>
            </a:r>
            <a:endParaRPr lang="en-US" altLang="zh-CN">
              <a:solidFill>
                <a:srgbClr val="CAA682"/>
              </a:solidFill>
              <a:latin typeface="Comic Sans MS" panose="030F0702030302020204" charset="0"/>
              <a:ea typeface="+mj-ea"/>
              <a:cs typeface="Comic Sans MS" panose="030F0702030302020204" charset="0"/>
            </a:endParaRPr>
          </a:p>
        </p:txBody>
      </p:sp>
      <p:sp>
        <p:nvSpPr>
          <p:cNvPr id="2" name="文本框 1"/>
          <p:cNvSpPr txBox="1"/>
          <p:nvPr/>
        </p:nvSpPr>
        <p:spPr>
          <a:xfrm>
            <a:off x="3843655" y="3094355"/>
            <a:ext cx="1423035" cy="398780"/>
          </a:xfrm>
          <a:prstGeom prst="rect">
            <a:avLst/>
          </a:prstGeom>
          <a:noFill/>
        </p:spPr>
        <p:txBody>
          <a:bodyPr wrap="square" rtlCol="0">
            <a:spAutoFit/>
          </a:bodyPr>
          <a:p>
            <a:r>
              <a:rPr lang="en-US" altLang="zh-CN" sz="2000">
                <a:solidFill>
                  <a:schemeClr val="tx1">
                    <a:lumMod val="65000"/>
                    <a:lumOff val="35000"/>
                  </a:schemeClr>
                </a:solidFill>
                <a:latin typeface="Times New Roman" panose="02020603050405020304" charset="0"/>
                <a:cs typeface="Times New Roman" panose="02020603050405020304" charset="0"/>
              </a:rPr>
              <a:t>some colors</a:t>
            </a:r>
            <a:endParaRPr lang="en-US" altLang="zh-CN" sz="2000">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82800" y="1374140"/>
            <a:ext cx="4975225" cy="405130"/>
          </a:xfrm>
          <a:prstGeom prst="rect">
            <a:avLst/>
          </a:prstGeom>
          <a:noFill/>
          <a:ln>
            <a:noFill/>
          </a:ln>
        </p:spPr>
        <p:txBody>
          <a:bodyPr wrap="square">
            <a:no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en-US" altLang="zh-CN" sz="18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rPr>
              <a:t>Colors of Plants, Trees, Mountains and Rivers </a:t>
            </a:r>
            <a:endParaRPr lang="en-US" altLang="zh-CN" sz="180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Calibri" panose="020F0502020204030204" pitchFamily="34" charset="0"/>
            </a:endParaRPr>
          </a:p>
        </p:txBody>
      </p:sp>
      <p:cxnSp>
        <p:nvCxnSpPr>
          <p:cNvPr id="3" name="直接连接符 2"/>
          <p:cNvCxnSpPr/>
          <p:nvPr/>
        </p:nvCxnSpPr>
        <p:spPr>
          <a:xfrm>
            <a:off x="4413254" y="1470195"/>
            <a:ext cx="24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图片占位符 6" descr="C:/Users/华为/OneDrive/桌面/62229d73f798e7a3f34bbb3f70b1067e.jpg62229d73f798e7a3f34bbb3f70b1067e"/>
          <p:cNvPicPr>
            <a:picLocks noGrp="1" noChangeAspect="1"/>
          </p:cNvPicPr>
          <p:nvPr>
            <p:ph type="pic" sz="quarter" idx="11"/>
          </p:nvPr>
        </p:nvPicPr>
        <p:blipFill>
          <a:blip r:embed="rId1"/>
          <a:srcRect t="8509" b="8509"/>
          <a:stretch>
            <a:fillRect/>
          </a:stretch>
        </p:blipFill>
        <p:spPr>
          <a:xfrm>
            <a:off x="477995" y="1853563"/>
            <a:ext cx="2666783" cy="1474944"/>
          </a:xfrm>
        </p:spPr>
      </p:pic>
      <p:pic>
        <p:nvPicPr>
          <p:cNvPr id="9" name="图片占位符 8" descr="C:/Users/华为/OneDrive/桌面/9330e34d9f53d1c15452887811a7a92f.jpg9330e34d9f53d1c15452887811a7a92f"/>
          <p:cNvPicPr>
            <a:picLocks noGrp="1" noChangeAspect="1"/>
          </p:cNvPicPr>
          <p:nvPr>
            <p:ph type="pic" sz="quarter" idx="12"/>
          </p:nvPr>
        </p:nvPicPr>
        <p:blipFill>
          <a:blip r:embed="rId2"/>
          <a:srcRect t="8458" b="8464"/>
          <a:stretch>
            <a:fillRect/>
          </a:stretch>
        </p:blipFill>
        <p:spPr>
          <a:xfrm>
            <a:off x="3237973" y="1853563"/>
            <a:ext cx="2666783" cy="1474944"/>
          </a:xfrm>
        </p:spPr>
      </p:pic>
      <p:pic>
        <p:nvPicPr>
          <p:cNvPr id="11" name="图片占位符 10" descr="C:/Users/华为/OneDrive/桌面/7bfc251b09a4eb95ff4ca9e0463b5a34.jpg7bfc251b09a4eb95ff4ca9e0463b5a34"/>
          <p:cNvPicPr>
            <a:picLocks noGrp="1" noChangeAspect="1"/>
          </p:cNvPicPr>
          <p:nvPr>
            <p:ph type="pic" sz="quarter" idx="13"/>
          </p:nvPr>
        </p:nvPicPr>
        <p:blipFill>
          <a:blip r:embed="rId3"/>
          <a:srcRect t="8401" b="8521"/>
          <a:stretch>
            <a:fillRect/>
          </a:stretch>
        </p:blipFill>
        <p:spPr>
          <a:xfrm>
            <a:off x="5997951" y="1853563"/>
            <a:ext cx="2666783" cy="1474944"/>
          </a:xfrm>
        </p:spPr>
      </p:pic>
      <p:sp>
        <p:nvSpPr>
          <p:cNvPr id="28" name="矩形 27"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4"/>
            </p:custDataLst>
          </p:nvPr>
        </p:nvSpPr>
        <p:spPr>
          <a:xfrm>
            <a:off x="561181" y="3793243"/>
            <a:ext cx="2457516" cy="583565"/>
          </a:xfrm>
          <a:prstGeom prst="rect">
            <a:avLst/>
          </a:prstGeom>
        </p:spPr>
        <p:txBody>
          <a:bodyPr wrap="square">
            <a:spAutoFit/>
          </a:bodyPr>
          <a:lstStyle/>
          <a:p>
            <a:pPr algn="ctr">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rPr>
              <a:t>远山如黛，是青山浓绿的色泽</a:t>
            </a:r>
            <a:endParaRPr lang="zh-CN" altLang="en-US" sz="1600">
              <a:solidFill>
                <a:schemeClr val="tx1">
                  <a:lumMod val="65000"/>
                  <a:lumOff val="35000"/>
                </a:schemeClr>
              </a:solidFill>
              <a:latin typeface="华文楷体" panose="02010600040101010101" charset="-122"/>
              <a:ea typeface="华文楷体" panose="02010600040101010101" charset="-122"/>
            </a:endParaRPr>
          </a:p>
        </p:txBody>
      </p:sp>
      <p:sp>
        <p:nvSpPr>
          <p:cNvPr id="29" name="矩形 28"/>
          <p:cNvSpPr/>
          <p:nvPr>
            <p:custDataLst>
              <p:tags r:id="rId5"/>
            </p:custDataLst>
          </p:nvPr>
        </p:nvSpPr>
        <p:spPr>
          <a:xfrm>
            <a:off x="1131116"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青黛</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30" name="矩形 29"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6"/>
            </p:custDataLst>
          </p:nvPr>
        </p:nvSpPr>
        <p:spPr>
          <a:xfrm>
            <a:off x="3342606" y="3793243"/>
            <a:ext cx="2457516" cy="583565"/>
          </a:xfrm>
          <a:prstGeom prst="rect">
            <a:avLst/>
          </a:prstGeom>
        </p:spPr>
        <p:txBody>
          <a:bodyPr wrap="square">
            <a:spAutoFit/>
          </a:bodyPr>
          <a:lstStyle/>
          <a:p>
            <a:pPr algn="ctr">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rPr>
              <a:t>雨过天青云破处，极致清雅的淡蓝</a:t>
            </a:r>
            <a:endParaRPr lang="zh-CN" altLang="en-US" sz="1600">
              <a:solidFill>
                <a:schemeClr val="tx1">
                  <a:lumMod val="65000"/>
                  <a:lumOff val="35000"/>
                </a:schemeClr>
              </a:solidFill>
              <a:latin typeface="华文楷体" panose="02010600040101010101" charset="-122"/>
              <a:ea typeface="华文楷体" panose="02010600040101010101" charset="-122"/>
            </a:endParaRPr>
          </a:p>
        </p:txBody>
      </p:sp>
      <p:sp>
        <p:nvSpPr>
          <p:cNvPr id="31" name="矩形 30"/>
          <p:cNvSpPr/>
          <p:nvPr>
            <p:custDataLst>
              <p:tags r:id="rId7"/>
            </p:custDataLst>
          </p:nvPr>
        </p:nvSpPr>
        <p:spPr>
          <a:xfrm>
            <a:off x="3995726"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天青</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32" name="矩形 31" descr="e7d195523061f1c09e9d68d7cf438b91ef959ecb14fc25d26BBA7F7DBC18E55DFF4014AF651F0BF2569D4B6C1DA7F1A4683A481403BD872FC687266AD13265C1DE7C373772FD8728ABDD69ADD03BFF5BE2862BC891DBB79EA6A942A91080429451601A220A1678463B75C0232F64E83E9F214947E511CB7275E2B265730F5E93DDE58FEE872FED1288AE61FE33382D5E"/>
          <p:cNvSpPr/>
          <p:nvPr>
            <p:custDataLst>
              <p:tags r:id="rId8"/>
            </p:custDataLst>
          </p:nvPr>
        </p:nvSpPr>
        <p:spPr>
          <a:xfrm>
            <a:off x="6123787" y="3793243"/>
            <a:ext cx="2457516" cy="829945"/>
          </a:xfrm>
          <a:prstGeom prst="rect">
            <a:avLst/>
          </a:prstGeom>
        </p:spPr>
        <p:txBody>
          <a:bodyPr wrap="square">
            <a:spAutoFit/>
          </a:bodyPr>
          <a:lstStyle/>
          <a:p>
            <a:pPr algn="ctr">
              <a:lnSpc>
                <a:spcPct val="100000"/>
              </a:lnSpc>
            </a:pPr>
            <a:r>
              <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rPr>
              <a:t>天地苍茫之色，涵盖浅青灰调，自带辽阔大气的东方意境</a:t>
            </a:r>
            <a:endParaRPr lang="zh-CN" altLang="en-US" sz="1600">
              <a:solidFill>
                <a:schemeClr val="tx1">
                  <a:lumMod val="65000"/>
                  <a:lumOff val="35000"/>
                </a:schemeClr>
              </a:solidFill>
              <a:latin typeface="华文楷体" panose="02010600040101010101" charset="-122"/>
              <a:ea typeface="华文楷体" panose="02010600040101010101" charset="-122"/>
              <a:cs typeface="Arial" panose="020B0604020202020204" pitchFamily="34" charset="0"/>
              <a:sym typeface="Calibri" panose="020F0502020204030204" pitchFamily="34" charset="0"/>
            </a:endParaRPr>
          </a:p>
        </p:txBody>
      </p:sp>
      <p:sp>
        <p:nvSpPr>
          <p:cNvPr id="33" name="矩形 32"/>
          <p:cNvSpPr/>
          <p:nvPr>
            <p:custDataLst>
              <p:tags r:id="rId9"/>
            </p:custDataLst>
          </p:nvPr>
        </p:nvSpPr>
        <p:spPr>
          <a:xfrm>
            <a:off x="6776907" y="3366501"/>
            <a:ext cx="1151277" cy="460375"/>
          </a:xfrm>
          <a:prstGeom prst="rect">
            <a:avLst/>
          </a:prstGeom>
        </p:spPr>
        <p:txBody>
          <a:bodyPr wrap="square">
            <a:spAutoFit/>
          </a:bodyPr>
          <a:lstStyle/>
          <a:p>
            <a:pPr algn="ctr" defTabSz="685800">
              <a:lnSpc>
                <a:spcPct val="120000"/>
              </a:lnSpc>
            </a:pPr>
            <a:r>
              <a:rPr lang="zh-CN" altLang="en-US" sz="2000">
                <a:solidFill>
                  <a:schemeClr val="tx1">
                    <a:lumMod val="65000"/>
                    <a:lumOff val="35000"/>
                  </a:schemeClr>
                </a:solidFill>
                <a:latin typeface="华文楷体" panose="02010600040101010101" charset="-122"/>
                <a:ea typeface="华文楷体" panose="02010600040101010101" charset="-122"/>
              </a:rPr>
              <a:t>苍艾</a:t>
            </a:r>
            <a:endParaRPr lang="zh-CN" altLang="en-US" sz="2000">
              <a:solidFill>
                <a:schemeClr val="tx1">
                  <a:lumMod val="65000"/>
                  <a:lumOff val="35000"/>
                </a:schemeClr>
              </a:solidFill>
              <a:latin typeface="华文楷体" panose="02010600040101010101" charset="-122"/>
              <a:ea typeface="华文楷体" panose="02010600040101010101" charset="-122"/>
            </a:endParaRPr>
          </a:p>
        </p:txBody>
      </p:sp>
      <p:sp>
        <p:nvSpPr>
          <p:cNvPr id="5" name="PANDADA文本框 2"/>
          <p:cNvSpPr txBox="1"/>
          <p:nvPr>
            <p:custDataLst>
              <p:tags r:id="rId10"/>
            </p:custDataLst>
          </p:nvPr>
        </p:nvSpPr>
        <p:spPr>
          <a:xfrm>
            <a:off x="467360" y="368935"/>
            <a:ext cx="8114030" cy="1076325"/>
          </a:xfrm>
          <a:prstGeom prst="rect">
            <a:avLst/>
          </a:prstGeom>
          <a:noFill/>
        </p:spPr>
        <p:txBody>
          <a:bodyPr wrap="square" rtlCol="0">
            <a:spAutoFit/>
          </a:bodyPr>
          <a:lstStyle>
            <a:defPPr>
              <a:defRPr lang="en-US"/>
            </a:defPPr>
            <a:lvl1pPr algn="ctr">
              <a:defRPr sz="4000">
                <a:solidFill>
                  <a:srgbClr val="DD7D59"/>
                </a:solidFill>
                <a:latin typeface="方正清刻本悦宋简体" panose="02000000000000000000" pitchFamily="2" charset="-122"/>
                <a:ea typeface="方正清刻本悦宋简体" panose="02000000000000000000" pitchFamily="2" charset="-122"/>
              </a:defRPr>
            </a:lvl1pPr>
          </a:lstStyle>
          <a:p>
            <a:pPr algn="ctr">
              <a:lnSpc>
                <a:spcPct val="100000"/>
              </a:lnSpc>
            </a:pPr>
            <a:r>
              <a:rPr lang="en-US" altLang="zh-CN" sz="3200" b="1">
                <a:latin typeface="Times New Roman" panose="02020603050405020304" charset="0"/>
                <a:cs typeface="Times New Roman" panose="02020603050405020304" charset="0"/>
                <a:sym typeface="+mn-ea"/>
              </a:rPr>
              <a:t>Classification and Poetic Interpretation of </a:t>
            </a:r>
            <a:r>
              <a:rPr lang="en-US" altLang="zh-CN" sz="3200" b="1">
                <a:latin typeface="Times New Roman" panose="02020603050405020304" charset="0"/>
                <a:cs typeface="Times New Roman" panose="02020603050405020304" charset="0"/>
                <a:sym typeface="+mn-ea"/>
              </a:rPr>
              <a:t>Traditional Colors</a:t>
            </a:r>
            <a:endParaRPr lang="en-US" altLang="zh-CN" sz="3200" b="1">
              <a:solidFill>
                <a:schemeClr val="tx1">
                  <a:lumMod val="65000"/>
                  <a:lumOff val="35000"/>
                </a:schemeClr>
              </a:solidFill>
              <a:latin typeface="Times New Roman" panose="02020603050405020304" charset="0"/>
              <a:ea typeface="+mj-ea"/>
              <a:cs typeface="Times New Roman" panose="02020603050405020304" charset="0"/>
              <a:sym typeface="+mn-ea"/>
            </a:endParaRPr>
          </a:p>
        </p:txBody>
      </p:sp>
    </p:spTree>
  </p:cSld>
  <p:clrMapOvr>
    <a:masterClrMapping/>
  </p:clrMapOvr>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1.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2.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3.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4.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5.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6.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7.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2.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20.xml><?xml version="1.0" encoding="utf-8"?>
<p:tagLst xmlns:p="http://schemas.openxmlformats.org/presentationml/2006/main">
  <p:tag name="KSO_WM_DIAGRAM_VIRTUALLY_FRAME" val="{&quot;height&quot;:306.48299212598425,&quot;left&quot;:43.14212598425197,&quot;top&quot;:87.95,&quot;width&quot;:407.85787401574805}"/>
</p:tagLst>
</file>

<file path=ppt/tags/tag21.xml><?xml version="1.0" encoding="utf-8"?>
<p:tagLst xmlns:p="http://schemas.openxmlformats.org/presentationml/2006/main">
  <p:tag name="KSO_WM_DIAGRAM_VIRTUALLY_FRAME" val="{&quot;height&quot;:306.48299212598425,&quot;left&quot;:43.14212598425197,&quot;top&quot;:87.95,&quot;width&quot;:407.85787401574805}"/>
</p:tagLst>
</file>

<file path=ppt/tags/tag22.xml><?xml version="1.0" encoding="utf-8"?>
<p:tagLst xmlns:p="http://schemas.openxmlformats.org/presentationml/2006/main">
  <p:tag name="KSO_WM_DIAGRAM_VIRTUALLY_FRAME" val="{&quot;height&quot;:306.48299212598425,&quot;left&quot;:43.14212598425197,&quot;top&quot;:87.95,&quot;width&quot;:407.85787401574805}"/>
</p:tagLst>
</file>

<file path=ppt/tags/tag23.xml><?xml version="1.0" encoding="utf-8"?>
<p:tagLst xmlns:p="http://schemas.openxmlformats.org/presentationml/2006/main">
  <p:tag name="KSO_WM_DIAGRAM_VIRTUALLY_FRAME" val="{&quot;height&quot;:306.48299212598425,&quot;left&quot;:43.14212598425197,&quot;top&quot;:87.95,&quot;width&quot;:407.85787401574805}"/>
</p:tagLst>
</file>

<file path=ppt/tags/tag24.xml><?xml version="1.0" encoding="utf-8"?>
<p:tagLst xmlns:p="http://schemas.openxmlformats.org/presentationml/2006/main">
  <p:tag name="PA" val="v4.1.3"/>
</p:tagLst>
</file>

<file path=ppt/tags/tag25.xml><?xml version="1.0" encoding="utf-8"?>
<p:tagLst xmlns:p="http://schemas.openxmlformats.org/presentationml/2006/main">
  <p:tag name="KSO_WM_DIAGRAM_VIRTUALLY_FRAME" val="{&quot;height&quot;:112.3,&quot;left&quot;:34.55,&quot;top&quot;:167.35,&quot;width&quot;:671.5}"/>
</p:tagLst>
</file>

<file path=ppt/tags/tag26.xml><?xml version="1.0" encoding="utf-8"?>
<p:tagLst xmlns:p="http://schemas.openxmlformats.org/presentationml/2006/main">
  <p:tag name="KSO_WM_DIAGRAM_VIRTUALLY_FRAME" val="{&quot;height&quot;:112.3,&quot;left&quot;:34.55,&quot;top&quot;:167.35,&quot;width&quot;:671.5}"/>
</p:tagLst>
</file>

<file path=ppt/tags/tag27.xml><?xml version="1.0" encoding="utf-8"?>
<p:tagLst xmlns:p="http://schemas.openxmlformats.org/presentationml/2006/main">
  <p:tag name="KSO_WM_DIAGRAM_VIRTUALLY_FRAME" val="{&quot;height&quot;:112.3,&quot;left&quot;:34.55,&quot;top&quot;:167.35,&quot;width&quot;:671.5}"/>
</p:tagLst>
</file>

<file path=ppt/tags/tag28.xml><?xml version="1.0" encoding="utf-8"?>
<p:tagLst xmlns:p="http://schemas.openxmlformats.org/presentationml/2006/main">
  <p:tag name="KSO_WM_DIAGRAM_VIRTUALLY_FRAME" val="{&quot;height&quot;:112.3,&quot;left&quot;:34.55,&quot;top&quot;:167.35,&quot;width&quot;:671.5}"/>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30.xml><?xml version="1.0" encoding="utf-8"?>
<p:tagLst xmlns:p="http://schemas.openxmlformats.org/presentationml/2006/main">
  <p:tag name="KSO_WM_DIAGRAM_VIRTUALLY_FRAME" val="{&quot;height&quot;:112.3,&quot;left&quot;:34.55,&quot;top&quot;:167.35,&quot;width&quot;:671.5}"/>
</p:tagLst>
</file>

<file path=ppt/tags/tag31.xml><?xml version="1.0" encoding="utf-8"?>
<p:tagLst xmlns:p="http://schemas.openxmlformats.org/presentationml/2006/main">
  <p:tag name="KSO_WM_DIAGRAM_VIRTUALLY_FRAME" val="{&quot;height&quot;:112.3,&quot;left&quot;:34.55,&quot;top&quot;:167.35,&quot;width&quot;:671.5}"/>
</p:tagLst>
</file>

<file path=ppt/tags/tag32.xml><?xml version="1.0" encoding="utf-8"?>
<p:tagLst xmlns:p="http://schemas.openxmlformats.org/presentationml/2006/main">
  <p:tag name="KSO_WM_DIAGRAM_VIRTUALLY_FRAME" val="{&quot;height&quot;:112.3,&quot;left&quot;:34.55,&quot;top&quot;:167.35,&quot;width&quot;:671.5}"/>
</p:tagLst>
</file>

<file path=ppt/tags/tag33.xml><?xml version="1.0" encoding="utf-8"?>
<p:tagLst xmlns:p="http://schemas.openxmlformats.org/presentationml/2006/main">
  <p:tag name="KSO_WM_DIAGRAM_VIRTUALLY_FRAME" val="{&quot;height&quot;:112.3,&quot;left&quot;:34.55,&quot;top&quot;:167.35,&quot;width&quot;:671.5}"/>
</p:tagLst>
</file>

<file path=ppt/tags/tag34.xml><?xml version="1.0" encoding="utf-8"?>
<p:tagLst xmlns:p="http://schemas.openxmlformats.org/presentationml/2006/main">
  <p:tag name="KSO_WM_DIAGRAM_VIRTUALLY_FRAME" val="{&quot;height&quot;:112.3,&quot;left&quot;:34.55,&quot;top&quot;:167.35,&quot;width&quot;:671.5}"/>
</p:tagLst>
</file>

<file path=ppt/tags/tag35.xml><?xml version="1.0" encoding="utf-8"?>
<p:tagLst xmlns:p="http://schemas.openxmlformats.org/presentationml/2006/main">
  <p:tag name="PA" val="v4.1.3"/>
</p:tagLst>
</file>

<file path=ppt/tags/tag36.xml><?xml version="1.0" encoding="utf-8"?>
<p:tagLst xmlns:p="http://schemas.openxmlformats.org/presentationml/2006/main">
  <p:tag name="KSO_WM_DIAGRAM_VIRTUALLY_FRAME" val="{&quot;height&quot;:112.3,&quot;left&quot;:34.55,&quot;top&quot;:167.35,&quot;width&quot;:671.5}"/>
</p:tagLst>
</file>

<file path=ppt/tags/tag37.xml><?xml version="1.0" encoding="utf-8"?>
<p:tagLst xmlns:p="http://schemas.openxmlformats.org/presentationml/2006/main">
  <p:tag name="PA" val="v4.1.3"/>
</p:tagLst>
</file>

<file path=ppt/tags/tag38.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39.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40.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1.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2.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3.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4.xml><?xml version="1.0" encoding="utf-8"?>
<p:tagLst xmlns:p="http://schemas.openxmlformats.org/presentationml/2006/main">
  <p:tag name="PA" val="v4.1.3"/>
</p:tagLst>
</file>

<file path=ppt/tags/tag45.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6.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7.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8.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49.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5.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50.xml><?xml version="1.0" encoding="utf-8"?>
<p:tagLst xmlns:p="http://schemas.openxmlformats.org/presentationml/2006/main">
  <p:tag name="KSO_WM_DIAGRAM_VIRTUALLY_FRAME" val="{&quot;height&quot;:215.2517322834646,&quot;left&quot;:37.63748031496063,&quot;top&quot;:265.0788188976378,&quot;width&quot;:638.0556692913385}"/>
</p:tagLst>
</file>

<file path=ppt/tags/tag51.xml><?xml version="1.0" encoding="utf-8"?>
<p:tagLst xmlns:p="http://schemas.openxmlformats.org/presentationml/2006/main">
  <p:tag name="PA" val="v4.1.3"/>
</p:tagLst>
</file>

<file path=ppt/tags/tag52.xml><?xml version="1.0" encoding="utf-8"?>
<p:tagLst xmlns:p="http://schemas.openxmlformats.org/presentationml/2006/main">
  <p:tag name="KSO_WM_DIAGRAM_VIRTUALLY_FRAME" val="{&quot;height&quot;:269.8017322834646,&quot;left&quot;:37.63748031496063,&quot;top&quot;:265.0788188976378,&quot;width&quot;:638.0556692913385}"/>
</p:tagLst>
</file>

<file path=ppt/tags/tag53.xml><?xml version="1.0" encoding="utf-8"?>
<p:tagLst xmlns:p="http://schemas.openxmlformats.org/presentationml/2006/main">
  <p:tag name="KSO_WM_DIAGRAM_VIRTUALLY_FRAME" val="{&quot;height&quot;:269.8017322834646,&quot;left&quot;:37.63748031496063,&quot;top&quot;:265.0788188976378,&quot;width&quot;:638.0556692913385}"/>
</p:tagLst>
</file>

<file path=ppt/tags/tag54.xml><?xml version="1.0" encoding="utf-8"?>
<p:tagLst xmlns:p="http://schemas.openxmlformats.org/presentationml/2006/main">
  <p:tag name="KSO_WM_DIAGRAM_VIRTUALLY_FRAME" val="{&quot;height&quot;:269.8017322834646,&quot;left&quot;:37.63748031496063,&quot;top&quot;:265.0788188976378,&quot;width&quot;:638.0556692913385}"/>
</p:tagLst>
</file>

<file path=ppt/tags/tag55.xml><?xml version="1.0" encoding="utf-8"?>
<p:tagLst xmlns:p="http://schemas.openxmlformats.org/presentationml/2006/main">
  <p:tag name="KSO_WM_DIAGRAM_VIRTUALLY_FRAME" val="{&quot;height&quot;:269.8017322834646,&quot;left&quot;:37.63748031496063,&quot;top&quot;:265.0788188976378,&quot;width&quot;:638.0556692913385}"/>
</p:tagLst>
</file>

<file path=ppt/tags/tag56.xml><?xml version="1.0" encoding="utf-8"?>
<p:tagLst xmlns:p="http://schemas.openxmlformats.org/presentationml/2006/main">
  <p:tag name="KSO_WM_DIAGRAM_VIRTUALLY_FRAME" val="{&quot;height&quot;:269.8017322834646,&quot;left&quot;:37.63748031496063,&quot;top&quot;:265.0788188976378,&quot;width&quot;:638.0556692913385}"/>
</p:tagLst>
</file>

<file path=ppt/tags/tag57.xml><?xml version="1.0" encoding="utf-8"?>
<p:tagLst xmlns:p="http://schemas.openxmlformats.org/presentationml/2006/main">
  <p:tag name="KSO_WM_DIAGRAM_VIRTUALLY_FRAME" val="{&quot;height&quot;:269.8017322834646,&quot;left&quot;:37.63748031496063,&quot;top&quot;:265.0788188976378,&quot;width&quot;:638.0556692913385}"/>
</p:tagLst>
</file>

<file path=ppt/tags/tag58.xml><?xml version="1.0" encoding="utf-8"?>
<p:tagLst xmlns:p="http://schemas.openxmlformats.org/presentationml/2006/main">
  <p:tag name="PA" val="v4.1.3"/>
</p:tagLst>
</file>

<file path=ppt/tags/tag59.xml><?xml version="1.0" encoding="utf-8"?>
<p:tagLst xmlns:p="http://schemas.openxmlformats.org/presentationml/2006/main">
  <p:tag name="PA" val="v4.1.3"/>
</p:tagLst>
</file>

<file path=ppt/tags/tag6.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60.xml><?xml version="1.0" encoding="utf-8"?>
<p:tagLst xmlns:p="http://schemas.openxmlformats.org/presentationml/2006/main">
  <p:tag name="PA" val="v4.1.3"/>
</p:tagLst>
</file>

<file path=ppt/tags/tag61.xml><?xml version="1.0" encoding="utf-8"?>
<p:tagLst xmlns:p="http://schemas.openxmlformats.org/presentationml/2006/main">
  <p:tag name="PA" val="v4.1.3"/>
</p:tagLst>
</file>

<file path=ppt/tags/tag62.xml><?xml version="1.0" encoding="utf-8"?>
<p:tagLst xmlns:p="http://schemas.openxmlformats.org/presentationml/2006/main">
  <p:tag name="PA" val="v4.1.3"/>
</p:tagLst>
</file>

<file path=ppt/tags/tag63.xml><?xml version="1.0" encoding="utf-8"?>
<p:tagLst xmlns:p="http://schemas.openxmlformats.org/presentationml/2006/main">
  <p:tag name="PA" val="v4.1.3"/>
</p:tagLst>
</file>

<file path=ppt/tags/tag64.xml><?xml version="1.0" encoding="utf-8"?>
<p:tagLst xmlns:p="http://schemas.openxmlformats.org/presentationml/2006/main">
  <p:tag name="KSO_WM_DIAGRAM_VIRTUALLY_FRAME" val="{&quot;height&quot;:306.48299212598425,&quot;left&quot;:43.14212598425197,&quot;top&quot;:87.95,&quot;width&quot;:407.85787401574805}"/>
</p:tagLst>
</file>

<file path=ppt/tags/tag65.xml><?xml version="1.0" encoding="utf-8"?>
<p:tagLst xmlns:p="http://schemas.openxmlformats.org/presentationml/2006/main">
  <p:tag name="PA" val="v4.1.3"/>
</p:tagLst>
</file>

<file path=ppt/tags/tag7.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8.xml><?xml version="1.0" encoding="utf-8"?>
<p:tagLst xmlns:p="http://schemas.openxmlformats.org/presentationml/2006/main">
  <p:tag name="KSO_WM_DIAGRAM_VIRTUALLY_FRAME" val="{&quot;height&quot;:287.594094488189,&quot;left&quot;:63.122834645669265,&quot;top&quot;:97.09086614173225,&quot;width&quot;:601.0771653543308}"/>
</p:tagLst>
</file>

<file path=ppt/tags/tag9.xml><?xml version="1.0" encoding="utf-8"?>
<p:tagLst xmlns:p="http://schemas.openxmlformats.org/presentationml/2006/main">
  <p:tag name="KSO_WM_DIAGRAM_VIRTUALLY_FRAME" val="{&quot;height&quot;:287.594094488189,&quot;left&quot;:63.122834645669265,&quot;top&quot;:97.09086614173225,&quot;width&quot;:601.0771653543308}"/>
</p:tagLst>
</file>

<file path=ppt/theme/theme1.xml><?xml version="1.0" encoding="utf-8"?>
<a:theme xmlns:a="http://schemas.openxmlformats.org/drawingml/2006/main" name="Office 主题​​">
  <a:themeElements>
    <a:clrScheme name="1素雅极简">
      <a:dk1>
        <a:sysClr val="windowText" lastClr="000000"/>
      </a:dk1>
      <a:lt1>
        <a:sysClr val="window" lastClr="FFFFFF"/>
      </a:lt1>
      <a:dk2>
        <a:srgbClr val="000000"/>
      </a:dk2>
      <a:lt2>
        <a:srgbClr val="F8F8F8"/>
      </a:lt2>
      <a:accent1>
        <a:srgbClr val="3B3B3B"/>
      </a:accent1>
      <a:accent2>
        <a:srgbClr val="3F3F3F"/>
      </a:accent2>
      <a:accent3>
        <a:srgbClr val="3F3F3F"/>
      </a:accent3>
      <a:accent4>
        <a:srgbClr val="595959"/>
      </a:accent4>
      <a:accent5>
        <a:srgbClr val="5F5F5F"/>
      </a:accent5>
      <a:accent6>
        <a:srgbClr val="4D4D4D"/>
      </a:accent6>
      <a:hlink>
        <a:srgbClr val="000000"/>
      </a:hlink>
      <a:folHlink>
        <a:srgbClr val="919191"/>
      </a:folHlink>
    </a:clrScheme>
    <a:fontScheme name="迷你简细行楷">
      <a:majorFont>
        <a:latin typeface="Arial"/>
        <a:ea typeface="迷你简细行楷"/>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3116</Words>
  <Application>WPS 演示</Application>
  <PresentationFormat>全屏显示(16:9)</PresentationFormat>
  <Paragraphs>166</Paragraphs>
  <Slides>17</Slides>
  <Notes>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17</vt:i4>
      </vt:variant>
    </vt:vector>
  </HeadingPairs>
  <TitlesOfParts>
    <vt:vector size="45" baseType="lpstr">
      <vt:lpstr>Arial</vt:lpstr>
      <vt:lpstr>宋体</vt:lpstr>
      <vt:lpstr>Wingdings</vt:lpstr>
      <vt:lpstr>方正清刻本悦宋简体</vt:lpstr>
      <vt:lpstr>Calibri</vt:lpstr>
      <vt:lpstr>微软雅黑</vt:lpstr>
      <vt:lpstr>迷你简细行楷</vt:lpstr>
      <vt:lpstr>Gill Sans</vt:lpstr>
      <vt:lpstr>Impact</vt:lpstr>
      <vt:lpstr>Segoe Print</vt:lpstr>
      <vt:lpstr>Calibri Light</vt:lpstr>
      <vt:lpstr>Arial Unicode MS</vt:lpstr>
      <vt:lpstr>等线</vt:lpstr>
      <vt:lpstr>迷你简细行楷</vt:lpstr>
      <vt:lpstr>Times New Roman</vt:lpstr>
      <vt:lpstr>华文楷体</vt:lpstr>
      <vt:lpstr>Lucida Handwriting</vt:lpstr>
      <vt:lpstr>Comic Sans MS</vt:lpstr>
      <vt:lpstr>Mistral</vt:lpstr>
      <vt:lpstr>方正清刻本悦宋简体</vt:lpstr>
      <vt:lpstr>Bradley Hand ITC</vt:lpstr>
      <vt:lpstr>Freestyle Script</vt:lpstr>
      <vt:lpstr>Ink Free</vt:lpstr>
      <vt:lpstr>Monotype Corsiva</vt:lpstr>
      <vt:lpstr>MV Boli</vt:lpstr>
      <vt:lpstr>Segoe Script</vt:lpstr>
      <vt:lpstr>Pristina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 哒哒</dc:creator>
  <cp:lastModifiedBy>邓布利多</cp:lastModifiedBy>
  <cp:revision>747</cp:revision>
  <dcterms:created xsi:type="dcterms:W3CDTF">2018-10-11T01:28:00Z</dcterms:created>
  <dcterms:modified xsi:type="dcterms:W3CDTF">2026-05-26T13:02:47Z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26876FA5032B4DF28EFF4C82F31303A5</vt:lpwstr>
  </property>
  <property fmtid="{D5CDD505-2E9C-101B-9397-08002B2CF9AE}" pid="3" name="KSOProductBuildVer">
    <vt:lpwstr>2052-12.1.0.26375</vt:lpwstr>
  </property>
  <property fmtid="{D5CDD505-2E9C-101B-9397-08002B2CF9AE}" pid="4" name="KSOTemplateUUID">
    <vt:lpwstr>v1.0_mb_Rnks0UWz3kLhdSHzL5h37A==</vt:lpwstr>
  </property>
</Properties>
</file>