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1" r:id="rId6"/>
    <p:sldId id="263" r:id="rId7"/>
    <p:sldId id="264"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1" autoAdjust="0"/>
  </p:normalViewPr>
  <p:slideViewPr>
    <p:cSldViewPr>
      <p:cViewPr varScale="1">
        <p:scale>
          <a:sx n="72" d="100"/>
          <a:sy n="72" d="100"/>
        </p:scale>
        <p:origin x="-147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CC4288-E0AE-4418-95DB-984367D90792}"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2FE18-049E-4658-85F2-3E23ABABCBF8}" type="slidenum">
              <a:rPr lang="en-US" smtClean="0"/>
              <a:t>‹#›</a:t>
            </a:fld>
            <a:endParaRPr lang="en-US"/>
          </a:p>
        </p:txBody>
      </p:sp>
    </p:spTree>
    <p:extLst>
      <p:ext uri="{BB962C8B-B14F-4D97-AF65-F5344CB8AC3E}">
        <p14:creationId xmlns:p14="http://schemas.microsoft.com/office/powerpoint/2010/main" val="324094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C4288-E0AE-4418-95DB-984367D90792}"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2FE18-049E-4658-85F2-3E23ABABCBF8}" type="slidenum">
              <a:rPr lang="en-US" smtClean="0"/>
              <a:t>‹#›</a:t>
            </a:fld>
            <a:endParaRPr lang="en-US"/>
          </a:p>
        </p:txBody>
      </p:sp>
    </p:spTree>
    <p:extLst>
      <p:ext uri="{BB962C8B-B14F-4D97-AF65-F5344CB8AC3E}">
        <p14:creationId xmlns:p14="http://schemas.microsoft.com/office/powerpoint/2010/main" val="419671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C4288-E0AE-4418-95DB-984367D90792}"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2FE18-049E-4658-85F2-3E23ABABCBF8}" type="slidenum">
              <a:rPr lang="en-US" smtClean="0"/>
              <a:t>‹#›</a:t>
            </a:fld>
            <a:endParaRPr lang="en-US"/>
          </a:p>
        </p:txBody>
      </p:sp>
    </p:spTree>
    <p:extLst>
      <p:ext uri="{BB962C8B-B14F-4D97-AF65-F5344CB8AC3E}">
        <p14:creationId xmlns:p14="http://schemas.microsoft.com/office/powerpoint/2010/main" val="352885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C4288-E0AE-4418-95DB-984367D90792}"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2FE18-049E-4658-85F2-3E23ABABCBF8}" type="slidenum">
              <a:rPr lang="en-US" smtClean="0"/>
              <a:t>‹#›</a:t>
            </a:fld>
            <a:endParaRPr lang="en-US"/>
          </a:p>
        </p:txBody>
      </p:sp>
    </p:spTree>
    <p:extLst>
      <p:ext uri="{BB962C8B-B14F-4D97-AF65-F5344CB8AC3E}">
        <p14:creationId xmlns:p14="http://schemas.microsoft.com/office/powerpoint/2010/main" val="171166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CC4288-E0AE-4418-95DB-984367D90792}"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2FE18-049E-4658-85F2-3E23ABABCBF8}" type="slidenum">
              <a:rPr lang="en-US" smtClean="0"/>
              <a:t>‹#›</a:t>
            </a:fld>
            <a:endParaRPr lang="en-US"/>
          </a:p>
        </p:txBody>
      </p:sp>
    </p:spTree>
    <p:extLst>
      <p:ext uri="{BB962C8B-B14F-4D97-AF65-F5344CB8AC3E}">
        <p14:creationId xmlns:p14="http://schemas.microsoft.com/office/powerpoint/2010/main" val="264171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CC4288-E0AE-4418-95DB-984367D90792}"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2FE18-049E-4658-85F2-3E23ABABCBF8}" type="slidenum">
              <a:rPr lang="en-US" smtClean="0"/>
              <a:t>‹#›</a:t>
            </a:fld>
            <a:endParaRPr lang="en-US"/>
          </a:p>
        </p:txBody>
      </p:sp>
    </p:spTree>
    <p:extLst>
      <p:ext uri="{BB962C8B-B14F-4D97-AF65-F5344CB8AC3E}">
        <p14:creationId xmlns:p14="http://schemas.microsoft.com/office/powerpoint/2010/main" val="96396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CC4288-E0AE-4418-95DB-984367D90792}" type="datetimeFigureOut">
              <a:rPr lang="en-US" smtClean="0"/>
              <a:t>9/6/2012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2FE18-049E-4658-85F2-3E23ABABCBF8}" type="slidenum">
              <a:rPr lang="en-US" smtClean="0"/>
              <a:t>‹#›</a:t>
            </a:fld>
            <a:endParaRPr lang="en-US"/>
          </a:p>
        </p:txBody>
      </p:sp>
    </p:spTree>
    <p:extLst>
      <p:ext uri="{BB962C8B-B14F-4D97-AF65-F5344CB8AC3E}">
        <p14:creationId xmlns:p14="http://schemas.microsoft.com/office/powerpoint/2010/main" val="398081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CC4288-E0AE-4418-95DB-984367D90792}" type="datetimeFigureOut">
              <a:rPr lang="en-US" smtClean="0"/>
              <a:t>9/6/2012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2FE18-049E-4658-85F2-3E23ABABCBF8}" type="slidenum">
              <a:rPr lang="en-US" smtClean="0"/>
              <a:t>‹#›</a:t>
            </a:fld>
            <a:endParaRPr lang="en-US"/>
          </a:p>
        </p:txBody>
      </p:sp>
    </p:spTree>
    <p:extLst>
      <p:ext uri="{BB962C8B-B14F-4D97-AF65-F5344CB8AC3E}">
        <p14:creationId xmlns:p14="http://schemas.microsoft.com/office/powerpoint/2010/main" val="88620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4288-E0AE-4418-95DB-984367D90792}" type="datetimeFigureOut">
              <a:rPr lang="en-US" smtClean="0"/>
              <a:t>9/6/2012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2FE18-049E-4658-85F2-3E23ABABCBF8}" type="slidenum">
              <a:rPr lang="en-US" smtClean="0"/>
              <a:t>‹#›</a:t>
            </a:fld>
            <a:endParaRPr lang="en-US"/>
          </a:p>
        </p:txBody>
      </p:sp>
    </p:spTree>
    <p:extLst>
      <p:ext uri="{BB962C8B-B14F-4D97-AF65-F5344CB8AC3E}">
        <p14:creationId xmlns:p14="http://schemas.microsoft.com/office/powerpoint/2010/main" val="153772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CC4288-E0AE-4418-95DB-984367D90792}"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2FE18-049E-4658-85F2-3E23ABABCBF8}" type="slidenum">
              <a:rPr lang="en-US" smtClean="0"/>
              <a:t>‹#›</a:t>
            </a:fld>
            <a:endParaRPr lang="en-US"/>
          </a:p>
        </p:txBody>
      </p:sp>
    </p:spTree>
    <p:extLst>
      <p:ext uri="{BB962C8B-B14F-4D97-AF65-F5344CB8AC3E}">
        <p14:creationId xmlns:p14="http://schemas.microsoft.com/office/powerpoint/2010/main" val="173456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CC4288-E0AE-4418-95DB-984367D90792}"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2FE18-049E-4658-85F2-3E23ABABCBF8}" type="slidenum">
              <a:rPr lang="en-US" smtClean="0"/>
              <a:t>‹#›</a:t>
            </a:fld>
            <a:endParaRPr lang="en-US"/>
          </a:p>
        </p:txBody>
      </p:sp>
    </p:spTree>
    <p:extLst>
      <p:ext uri="{BB962C8B-B14F-4D97-AF65-F5344CB8AC3E}">
        <p14:creationId xmlns:p14="http://schemas.microsoft.com/office/powerpoint/2010/main" val="36218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C4288-E0AE-4418-95DB-984367D90792}" type="datetimeFigureOut">
              <a:rPr lang="en-US" smtClean="0"/>
              <a:t>9/6/2012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2FE18-049E-4658-85F2-3E23ABABCBF8}" type="slidenum">
              <a:rPr lang="en-US" smtClean="0"/>
              <a:t>‹#›</a:t>
            </a:fld>
            <a:endParaRPr lang="en-US"/>
          </a:p>
        </p:txBody>
      </p:sp>
    </p:spTree>
    <p:extLst>
      <p:ext uri="{BB962C8B-B14F-4D97-AF65-F5344CB8AC3E}">
        <p14:creationId xmlns:p14="http://schemas.microsoft.com/office/powerpoint/2010/main" val="3577010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hengducity.org/wp-content/uploads/2010/12/chinese-scenery-23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err="1" smtClean="0">
                <a:solidFill>
                  <a:schemeClr val="bg1">
                    <a:lumMod val="95000"/>
                  </a:schemeClr>
                </a:solidFill>
                <a:effectLst>
                  <a:outerShdw blurRad="38100" dist="38100" dir="2700000" algn="tl">
                    <a:srgbClr val="000000">
                      <a:alpha val="43137"/>
                    </a:srgbClr>
                  </a:outerShdw>
                </a:effectLst>
              </a:rPr>
              <a:t>Baijia</a:t>
            </a:r>
            <a:r>
              <a:rPr lang="en-US" dirty="0" smtClean="0">
                <a:solidFill>
                  <a:schemeClr val="bg1">
                    <a:lumMod val="95000"/>
                  </a:schemeClr>
                </a:solidFill>
                <a:effectLst>
                  <a:outerShdw blurRad="38100" dist="38100" dir="2700000" algn="tl">
                    <a:srgbClr val="000000">
                      <a:alpha val="43137"/>
                    </a:srgbClr>
                  </a:outerShdw>
                </a:effectLst>
              </a:rPr>
              <a:t>: The Debates of the 100 Schools	</a:t>
            </a:r>
            <a:endParaRPr lang="en-US" dirty="0">
              <a:solidFill>
                <a:schemeClr val="bg1">
                  <a:lumMod val="9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solidFill>
                  <a:schemeClr val="tx1">
                    <a:lumMod val="65000"/>
                    <a:lumOff val="35000"/>
                  </a:schemeClr>
                </a:solidFill>
                <a:effectLst>
                  <a:outerShdw blurRad="38100" dist="38100" dir="2700000" algn="tl">
                    <a:srgbClr val="000000">
                      <a:alpha val="43137"/>
                    </a:srgbClr>
                  </a:outerShdw>
                </a:effectLst>
              </a:rPr>
              <a:t>Unemployed scholars engage in unreasonable discussions -</a:t>
            </a:r>
            <a:r>
              <a:rPr lang="en-US" i="1" dirty="0" smtClean="0">
                <a:solidFill>
                  <a:schemeClr val="tx1">
                    <a:lumMod val="65000"/>
                    <a:lumOff val="35000"/>
                  </a:schemeClr>
                </a:solidFill>
                <a:effectLst>
                  <a:outerShdw blurRad="38100" dist="38100" dir="2700000" algn="tl">
                    <a:srgbClr val="000000">
                      <a:alpha val="43137"/>
                    </a:srgbClr>
                  </a:outerShdw>
                </a:effectLst>
              </a:rPr>
              <a:t>Mencius</a:t>
            </a:r>
            <a:endParaRPr lang="en-US" i="1" dirty="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1120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history.cultural-china.com/chinaWH/images/exbig_images/92ea6adae6ec8ca9c135674dc628eb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3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09600" y="1371600"/>
            <a:ext cx="8229600" cy="5029200"/>
          </a:xfrm>
        </p:spPr>
        <p:txBody>
          <a:bodyPr>
            <a:normAutofit lnSpcReduction="10000"/>
          </a:bodyPr>
          <a:lstStyle/>
          <a:p>
            <a:r>
              <a:rPr lang="en-US" sz="2400" u="sng" dirty="0" smtClean="0">
                <a:solidFill>
                  <a:schemeClr val="bg1"/>
                </a:solidFill>
              </a:rPr>
              <a:t>Confucianism (Most popular)</a:t>
            </a:r>
          </a:p>
          <a:p>
            <a:r>
              <a:rPr lang="en-US" sz="2400" u="sng" dirty="0" err="1" smtClean="0">
                <a:solidFill>
                  <a:schemeClr val="bg1"/>
                </a:solidFill>
              </a:rPr>
              <a:t>Mohism</a:t>
            </a:r>
            <a:r>
              <a:rPr lang="en-US" sz="2400" u="sng" dirty="0" smtClean="0">
                <a:solidFill>
                  <a:schemeClr val="bg1"/>
                </a:solidFill>
              </a:rPr>
              <a:t> </a:t>
            </a:r>
          </a:p>
          <a:p>
            <a:r>
              <a:rPr lang="en-US" sz="2400" u="sng" dirty="0" smtClean="0">
                <a:solidFill>
                  <a:schemeClr val="bg1"/>
                </a:solidFill>
              </a:rPr>
              <a:t>Taoism</a:t>
            </a:r>
          </a:p>
          <a:p>
            <a:r>
              <a:rPr lang="en-US" sz="2400" u="sng" dirty="0" smtClean="0">
                <a:solidFill>
                  <a:schemeClr val="bg1"/>
                </a:solidFill>
              </a:rPr>
              <a:t>Legalism</a:t>
            </a:r>
          </a:p>
          <a:p>
            <a:r>
              <a:rPr lang="en-US" sz="2400" u="sng" dirty="0" err="1" smtClean="0">
                <a:solidFill>
                  <a:schemeClr val="bg1"/>
                </a:solidFill>
              </a:rPr>
              <a:t>Yangism</a:t>
            </a:r>
            <a:endParaRPr lang="en-US" sz="2400" u="sng" dirty="0" smtClean="0">
              <a:solidFill>
                <a:schemeClr val="bg1"/>
              </a:solidFill>
            </a:endParaRPr>
          </a:p>
          <a:p>
            <a:r>
              <a:rPr lang="en-US" sz="2400" u="sng" dirty="0" smtClean="0">
                <a:solidFill>
                  <a:schemeClr val="bg1"/>
                </a:solidFill>
              </a:rPr>
              <a:t>Yin-Yang School</a:t>
            </a:r>
          </a:p>
          <a:p>
            <a:r>
              <a:rPr lang="en-US" sz="2400" u="sng" dirty="0" smtClean="0">
                <a:solidFill>
                  <a:schemeClr val="bg1"/>
                </a:solidFill>
              </a:rPr>
              <a:t>Five Elements School</a:t>
            </a:r>
          </a:p>
          <a:p>
            <a:pPr marL="0" indent="0">
              <a:buNone/>
            </a:pPr>
            <a:r>
              <a:rPr lang="en-US" sz="1800" u="sng" dirty="0" smtClean="0">
                <a:solidFill>
                  <a:schemeClr val="bg1"/>
                </a:solidFill>
              </a:rPr>
              <a:t>Not so Popular Schools</a:t>
            </a:r>
          </a:p>
          <a:p>
            <a:r>
              <a:rPr lang="en-US" sz="1800" u="sng" dirty="0" err="1" smtClean="0">
                <a:solidFill>
                  <a:schemeClr val="bg1"/>
                </a:solidFill>
              </a:rPr>
              <a:t>Agriculturalism</a:t>
            </a:r>
            <a:endParaRPr lang="en-US" sz="1800" u="sng" dirty="0" smtClean="0">
              <a:solidFill>
                <a:schemeClr val="bg1"/>
              </a:solidFill>
            </a:endParaRPr>
          </a:p>
          <a:p>
            <a:r>
              <a:rPr lang="en-US" sz="1800" u="sng" dirty="0" smtClean="0">
                <a:solidFill>
                  <a:schemeClr val="bg1"/>
                </a:solidFill>
              </a:rPr>
              <a:t>Military School</a:t>
            </a:r>
          </a:p>
          <a:p>
            <a:r>
              <a:rPr lang="en-US" sz="1800" u="sng" dirty="0" smtClean="0">
                <a:solidFill>
                  <a:schemeClr val="bg1"/>
                </a:solidFill>
              </a:rPr>
              <a:t>Logician</a:t>
            </a:r>
          </a:p>
          <a:p>
            <a:r>
              <a:rPr lang="en-US" sz="1800" u="sng" dirty="0" smtClean="0">
                <a:solidFill>
                  <a:schemeClr val="bg1"/>
                </a:solidFill>
              </a:rPr>
              <a:t>School of Minor Talks</a:t>
            </a:r>
          </a:p>
          <a:p>
            <a:r>
              <a:rPr lang="en-US" sz="1800" u="sng" dirty="0" smtClean="0">
                <a:solidFill>
                  <a:schemeClr val="bg1"/>
                </a:solidFill>
              </a:rPr>
              <a:t>Q:  What do you know of any of these schools?</a:t>
            </a:r>
          </a:p>
          <a:p>
            <a:r>
              <a:rPr lang="en-US" sz="1800" u="sng" dirty="0" smtClean="0">
                <a:solidFill>
                  <a:schemeClr val="bg1"/>
                </a:solidFill>
              </a:rPr>
              <a:t>Q:  Favorite School</a:t>
            </a:r>
          </a:p>
        </p:txBody>
      </p:sp>
    </p:spTree>
    <p:extLst>
      <p:ext uri="{BB962C8B-B14F-4D97-AF65-F5344CB8AC3E}">
        <p14:creationId xmlns:p14="http://schemas.microsoft.com/office/powerpoint/2010/main" val="2362693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sia-insider-photos.com/images/chinese-bridge-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Confucianism – Confucius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Mencius is the most notable during this era.</a:t>
            </a:r>
          </a:p>
          <a:p>
            <a:r>
              <a:rPr lang="en-US" dirty="0" smtClean="0">
                <a:solidFill>
                  <a:schemeClr val="bg1"/>
                </a:solidFill>
              </a:rPr>
              <a:t>Core concepts are humanism and society.</a:t>
            </a:r>
          </a:p>
          <a:p>
            <a:r>
              <a:rPr lang="en-US" dirty="0" err="1" smtClean="0">
                <a:solidFill>
                  <a:schemeClr val="bg1"/>
                </a:solidFill>
              </a:rPr>
              <a:t>Ren</a:t>
            </a:r>
            <a:r>
              <a:rPr lang="en-US" dirty="0" smtClean="0">
                <a:solidFill>
                  <a:schemeClr val="bg1"/>
                </a:solidFill>
              </a:rPr>
              <a:t> - humanism</a:t>
            </a:r>
          </a:p>
          <a:p>
            <a:r>
              <a:rPr lang="en-US" dirty="0" smtClean="0">
                <a:solidFill>
                  <a:schemeClr val="bg1"/>
                </a:solidFill>
              </a:rPr>
              <a:t>Yi – Upholding righteousness and morality</a:t>
            </a:r>
          </a:p>
          <a:p>
            <a:r>
              <a:rPr lang="en-US" dirty="0" smtClean="0">
                <a:solidFill>
                  <a:schemeClr val="bg1"/>
                </a:solidFill>
              </a:rPr>
              <a:t>Li – Tradition or system of society</a:t>
            </a:r>
            <a:endParaRPr lang="en-US" dirty="0">
              <a:solidFill>
                <a:schemeClr val="bg1"/>
              </a:solidFill>
            </a:endParaRPr>
          </a:p>
          <a:p>
            <a:r>
              <a:rPr lang="en-US" dirty="0" smtClean="0">
                <a:solidFill>
                  <a:schemeClr val="bg1"/>
                </a:solidFill>
              </a:rPr>
              <a:t>The Gentleman</a:t>
            </a:r>
          </a:p>
          <a:p>
            <a:r>
              <a:rPr lang="en-US" dirty="0" smtClean="0">
                <a:solidFill>
                  <a:schemeClr val="bg1"/>
                </a:solidFill>
              </a:rPr>
              <a:t>Mandate of heaven </a:t>
            </a:r>
          </a:p>
          <a:p>
            <a:r>
              <a:rPr lang="en-US" dirty="0" smtClean="0">
                <a:solidFill>
                  <a:schemeClr val="bg1"/>
                </a:solidFill>
              </a:rPr>
              <a:t>Q:  What is the value of tradition?</a:t>
            </a:r>
          </a:p>
        </p:txBody>
      </p:sp>
    </p:spTree>
    <p:extLst>
      <p:ext uri="{BB962C8B-B14F-4D97-AF65-F5344CB8AC3E}">
        <p14:creationId xmlns:p14="http://schemas.microsoft.com/office/powerpoint/2010/main" val="2212644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chinatraveldepot.com/wp-content/uploads/2012/08/Huangshan-Mountains-in-Winter-in-Anhu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solidFill>
                  <a:schemeClr val="accent1">
                    <a:lumMod val="50000"/>
                  </a:schemeClr>
                </a:solidFill>
                <a:effectLst>
                  <a:outerShdw blurRad="38100" dist="38100" dir="2700000" algn="tl">
                    <a:srgbClr val="000000">
                      <a:alpha val="43137"/>
                    </a:srgbClr>
                  </a:outerShdw>
                </a:effectLst>
              </a:rPr>
              <a:t>Mohism</a:t>
            </a:r>
            <a:r>
              <a:rPr lang="en-US" dirty="0" smtClean="0">
                <a:solidFill>
                  <a:schemeClr val="accent1">
                    <a:lumMod val="50000"/>
                  </a:schemeClr>
                </a:solidFill>
                <a:effectLst>
                  <a:outerShdw blurRad="38100" dist="38100" dir="2700000" algn="tl">
                    <a:srgbClr val="000000">
                      <a:alpha val="43137"/>
                    </a:srgbClr>
                  </a:outerShdw>
                </a:effectLst>
              </a:rPr>
              <a:t> – Mo Tzu</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Core concept is universal love</a:t>
            </a:r>
          </a:p>
          <a:p>
            <a:r>
              <a:rPr lang="en-US" dirty="0" smtClean="0"/>
              <a:t>Major rival to Confucianism</a:t>
            </a:r>
          </a:p>
          <a:p>
            <a:r>
              <a:rPr lang="en-US" dirty="0" smtClean="0"/>
              <a:t>Very strict and Mo Tzu has most of the control</a:t>
            </a:r>
          </a:p>
          <a:p>
            <a:r>
              <a:rPr lang="en-US" dirty="0" smtClean="0"/>
              <a:t>Luxury is of no use</a:t>
            </a:r>
          </a:p>
          <a:p>
            <a:r>
              <a:rPr lang="en-US" dirty="0" smtClean="0"/>
              <a:t>Money must be put to good of people </a:t>
            </a:r>
          </a:p>
          <a:p>
            <a:endParaRPr lang="en-US" dirty="0"/>
          </a:p>
          <a:p>
            <a:pPr marL="0" indent="0">
              <a:buNone/>
            </a:pPr>
            <a:r>
              <a:rPr lang="en-US" dirty="0" smtClean="0"/>
              <a:t>Q:  What is the value of culture, luxury, music, etc.?</a:t>
            </a:r>
          </a:p>
          <a:p>
            <a:endParaRPr lang="en-US" dirty="0" smtClean="0"/>
          </a:p>
          <a:p>
            <a:endParaRPr lang="en-US" dirty="0"/>
          </a:p>
        </p:txBody>
      </p:sp>
    </p:spTree>
    <p:extLst>
      <p:ext uri="{BB962C8B-B14F-4D97-AF65-F5344CB8AC3E}">
        <p14:creationId xmlns:p14="http://schemas.microsoft.com/office/powerpoint/2010/main" val="2199951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wallcoo.net/nature/Beautiful_China_Winter/wallpapers/1024x768/amazing_beaituful_winter_scenery_in_china_07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Taoism – </a:t>
            </a:r>
            <a:r>
              <a:rPr lang="en-US" dirty="0" err="1" smtClean="0"/>
              <a:t>Laozi</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Universal Way and Harmony </a:t>
            </a:r>
          </a:p>
          <a:p>
            <a:r>
              <a:rPr lang="en-US" dirty="0" smtClean="0"/>
              <a:t>Society</a:t>
            </a:r>
          </a:p>
          <a:p>
            <a:r>
              <a:rPr lang="en-US" dirty="0" smtClean="0"/>
              <a:t>Lack of doctrine</a:t>
            </a:r>
          </a:p>
          <a:p>
            <a:r>
              <a:rPr lang="en-US" dirty="0" smtClean="0"/>
              <a:t>Religion</a:t>
            </a:r>
          </a:p>
          <a:p>
            <a:r>
              <a:rPr lang="en-US" dirty="0" smtClean="0"/>
              <a:t>Knowledge</a:t>
            </a:r>
            <a:endParaRPr lang="en-US" dirty="0"/>
          </a:p>
          <a:p>
            <a:endParaRPr lang="en-US" dirty="0" smtClean="0"/>
          </a:p>
          <a:p>
            <a:endParaRPr lang="en-US" dirty="0"/>
          </a:p>
          <a:p>
            <a:endParaRPr lang="en-US" dirty="0" smtClean="0"/>
          </a:p>
          <a:p>
            <a:r>
              <a:rPr lang="en-US" dirty="0" smtClean="0"/>
              <a:t>Q:  Why is this true? When </a:t>
            </a:r>
            <a:r>
              <a:rPr lang="en-US" dirty="0"/>
              <a:t>you don’t work towards something only then does it unfold naturally (I.e. world)</a:t>
            </a:r>
          </a:p>
        </p:txBody>
      </p:sp>
    </p:spTree>
    <p:extLst>
      <p:ext uri="{BB962C8B-B14F-4D97-AF65-F5344CB8AC3E}">
        <p14:creationId xmlns:p14="http://schemas.microsoft.com/office/powerpoint/2010/main" val="481062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cnd.org/Scenery/Top-10/GreatW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Legalism - Shang Yang</a:t>
            </a:r>
            <a:endParaRPr lang="en-US" dirty="0"/>
          </a:p>
        </p:txBody>
      </p:sp>
      <p:sp>
        <p:nvSpPr>
          <p:cNvPr id="3" name="Content Placeholder 2"/>
          <p:cNvSpPr>
            <a:spLocks noGrp="1"/>
          </p:cNvSpPr>
          <p:nvPr>
            <p:ph idx="1"/>
          </p:nvPr>
        </p:nvSpPr>
        <p:spPr/>
        <p:txBody>
          <a:bodyPr>
            <a:normAutofit lnSpcReduction="10000"/>
          </a:bodyPr>
          <a:lstStyle/>
          <a:p>
            <a:r>
              <a:rPr lang="en-US" dirty="0" smtClean="0"/>
              <a:t>State power</a:t>
            </a:r>
          </a:p>
          <a:p>
            <a:r>
              <a:rPr lang="en-US" dirty="0" err="1" smtClean="0"/>
              <a:t>Fa</a:t>
            </a:r>
            <a:r>
              <a:rPr lang="en-US" dirty="0" smtClean="0"/>
              <a:t>, Shi, and </a:t>
            </a:r>
            <a:r>
              <a:rPr lang="en-US" dirty="0" err="1" smtClean="0"/>
              <a:t>Shu</a:t>
            </a:r>
            <a:endParaRPr lang="en-US" dirty="0" smtClean="0"/>
          </a:p>
          <a:p>
            <a:r>
              <a:rPr lang="en-US" dirty="0" smtClean="0"/>
              <a:t>No individualism</a:t>
            </a:r>
          </a:p>
          <a:p>
            <a:r>
              <a:rPr lang="en-US" dirty="0" smtClean="0"/>
              <a:t>Importance of Law</a:t>
            </a:r>
          </a:p>
          <a:p>
            <a:r>
              <a:rPr lang="en-US" dirty="0" smtClean="0"/>
              <a:t>Ruler = non-activity</a:t>
            </a:r>
          </a:p>
          <a:p>
            <a:endParaRPr lang="en-US" dirty="0"/>
          </a:p>
          <a:p>
            <a:endParaRPr lang="en-US" dirty="0" smtClean="0"/>
          </a:p>
          <a:p>
            <a:r>
              <a:rPr lang="en-US" dirty="0" smtClean="0"/>
              <a:t>Q:  What is the </a:t>
            </a:r>
            <a:r>
              <a:rPr lang="en-US" dirty="0" smtClean="0"/>
              <a:t>value </a:t>
            </a:r>
            <a:r>
              <a:rPr lang="en-US" smtClean="0"/>
              <a:t>and problems </a:t>
            </a:r>
            <a:r>
              <a:rPr lang="en-US" dirty="0" smtClean="0"/>
              <a:t>of laws?</a:t>
            </a:r>
          </a:p>
        </p:txBody>
      </p:sp>
    </p:spTree>
    <p:extLst>
      <p:ext uri="{BB962C8B-B14F-4D97-AF65-F5344CB8AC3E}">
        <p14:creationId xmlns:p14="http://schemas.microsoft.com/office/powerpoint/2010/main" val="2030883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www.wallcoo.net/nature/Beautiful_China_Winter/wallpapers/1024x768/amazing_beaituful_winter_scenery_in_china_06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Yangism</a:t>
            </a:r>
            <a:r>
              <a:rPr lang="en-US" dirty="0" smtClean="0"/>
              <a:t> – Yang Zhu</a:t>
            </a:r>
            <a:endParaRPr lang="en-US" dirty="0"/>
          </a:p>
        </p:txBody>
      </p:sp>
      <p:sp>
        <p:nvSpPr>
          <p:cNvPr id="3" name="Content Placeholder 2"/>
          <p:cNvSpPr>
            <a:spLocks noGrp="1"/>
          </p:cNvSpPr>
          <p:nvPr>
            <p:ph idx="1"/>
          </p:nvPr>
        </p:nvSpPr>
        <p:spPr/>
        <p:txBody>
          <a:bodyPr/>
          <a:lstStyle/>
          <a:p>
            <a:r>
              <a:rPr lang="en-US" dirty="0" smtClean="0"/>
              <a:t>Individualism (Xing = human nature)</a:t>
            </a:r>
          </a:p>
          <a:p>
            <a:r>
              <a:rPr lang="en-US" dirty="0" smtClean="0"/>
              <a:t>Opposite Monism</a:t>
            </a:r>
          </a:p>
          <a:p>
            <a:r>
              <a:rPr lang="en-US" sz="2800" dirty="0" smtClean="0"/>
              <a:t>Didn’t survive the Qin Dynasty and was lost for awhile (Not originally included in 100 schools)</a:t>
            </a:r>
          </a:p>
          <a:p>
            <a:r>
              <a:rPr lang="en-US" sz="2800" dirty="0" smtClean="0">
                <a:solidFill>
                  <a:schemeClr val="bg1"/>
                </a:solidFill>
              </a:rPr>
              <a:t>Q:  What is the value of individualism?</a:t>
            </a:r>
          </a:p>
          <a:p>
            <a:endParaRPr lang="en-US" sz="2800" dirty="0"/>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C1ARADASIAAhEBAxEB/8QAHAAAAQQDAQAAAAAAAAAAAAAABAACAwUBBgcI/8QAPxAAAgEDAgMGBQIDBQcFAAAAAQIDAAQRBSESMUEGEyJRYXEHFDKBkUKhI1JiM3KxwdEIFRYkQ1OCFzSi4fH/xAAYAQEBAQEBAAAAAAAAAAAAAAAAAQIDBP/EACMRAQEBAQACAgMAAgMAAAAAAAABEQISITFRAxNBFGEEInH/2gAMAwEAAhEDEQA/AKFUim8XEAfKhLuyxkqPxQyyHOxxRCXjKOFzmuWWOlsVkqBfcUwOQdjiirgh3P8AlUDQ7ZBrccrDFDOaJRQgw4zUCBwdiamHeE75NStRNE3C4KnAq1tZVkHA/wCarIYix3GKMjxHjzFZrUW62R4gFcE+VERyTxKUVtvKqQ6gynOd6JtdSy4LHNc7LjWxbRO/EGfc0aZ5dlQFuuKrkvomXGBnofKrfSpY2kHEwrHto2yjklkAdSDmtjn0Z57NWRScYz1p8Qt/CwUZq5tLyKNMZwKT3S2xpQ0uSKU5yN/1VLPYvABJgfarLWb+KWUmMjiB3qrOod6vdk7EVD5Tw3EYhAA/iA7GjZbmTu9xsw6VStCwTiXfB6UVbzMcK5OaCEWCSXOXBwTV9HFFbOsaBXUjYnpUUSJLEQ31DkaU9vKvd77E77VTTJrdO9BRRz3oO+tBK+cFR6Vsltpkh4C2SD1qyk0iJ0G2+Ks5tZvUc/XTkdxk0fa6bv4MVdvokglJUHFGW+mSRrxAHNXx6+C9QJYaJurGrWKzMUoQnnRMTmJBxHIzyNNlvYg2MjiFdJzzPlzttSiEovhxmhL2UheAsCee3SpJbzIAU7+lDLbyTHL82PSr1/oikvlbJAByd6bHDK5GelbKunKQGbxH1qYWiA7IKxPx2t+fpUQQKoUcOSD1qaaBCQVAGduVWT2wxnyqMqGIEm4/er4Yxqr4JIiAjZPT0FGtxtGGcAsOY6GpFs1cNhiN6lMYCKmN/wB6s5o8vpMCOdOY8fWgk5URGGxkcq64zqUKwPnUiIW51F3rLsRSExG6/vUVZW8MePEQKNS0jk+hxmqVLhsjlVlZ3cSY4gQax1K3LByWkiHCx5opLIyjheMU60voZHCjPvV3bRqPGrZBrlbW5igl7PyuvFEufKhE0yWKYBlArp2kfJNGBKTlhj2qSXs1aXhcqzDJ5ipO78Fkc3ktxEQzbe1JZWRhwMRWzX3ZtraUpxFkztmqubSDxEKcVdhlE6beSNgGQmrS+mvjApiJwBzqiTT7iAkqSMdKOjluzGEL59KyodhcSPlgSwpCGQtkqRire0LhB3igk9cb1bRafFNGHI+rmB0pqZiisMnYHbqKsTBkBkT7017b5eRjEOLHlU9tO8jANE2Ou1FT20UnhIUbVsViYnVRMBsetAWdmZACuR6GrWK04Rk7Gt8S659UepUAYIxWeNScZoQIR9NO7pzg5613lYFbDbFNLKKwhKnBIrDSAbYNXQFfqZA/dnlVPFbs8njJ3NW0iSyttn8VLBY8O7tvXPNq6da2CRqCd6KSNYxhRinKMACnV0kRg1jr7U6sVQjQ8iByOhzzognamDJAxjnUsGODltuOtO4BxButZOAKgkkLNwAt9hTB5PjkA51MGOMq23lQg2qVSuOe9VjUvGzb1kMRzFNDgCno4aoHocmiYxyqER4OQRRtssRxxc6zW5BdmQp5ZNXum6k8TAP9PlVN4UTKrmmC/ZTwlBXO863uOhW2ohlDIBnHLFH2mrFJFBbHpXPLfUJVwVkIHlRy3bSLwmU5PnXPwsrflK6hJd2d2gLlTkb71rGrWsayZt2ITPU1rttNOHxHK2at4IL2cYkmyD0xUsSfKMxoFHHIST5EmirCxWV8JI6+9WkHZyOa14ycSDpnFANbzWUnCspBHrUXRUtlNaMGLcQ6GrbTWEiqwXhI/em6dFLexDjbix51aWlpLGxyBw9BV55tS0wWqNKWMRBPP1oq3sYASeHBzRMa8P1cqnyuOYrtOWNRLCqEYG1TkAjFYyG2DYrI5c66TGSC06ln1rBOKoRUE5NZ28qqdd7R6boKxnUZmVpM8CIpZmA5nA6VnSe0ekaxwjTr+CZ2Xi7tXHGB6jmKmzTFpwgdKzWA2azWgqzWKzQKmlQcbU6kaBpGeZrIAHKmsTg8OCfI1gHjjzupP7VND6xQ6NgshuAzZ/FQ3pvGtGSyIWfozDbFNXHk0AnkaesZ8qYpI5VIJSBWnNIivnGamWM+YocSE71KjZ3xU+T4ExxZ5tVhbwggDiNVakijrWcrzGwrPUb5q7toi2Exsds0Tc6A4hEqSI2egPKhrK7jOMyYPlV7Zd3KMcQYnkA1ee2811yVSrp80IyV4v7m9Exp4eIrkDmeVX0K2lrJl2cHH0k7UrmCCWMsBv8A01PPTxkB2V/DEMAAH1FXmn37SMCeEj0FarcWDiTCu2OgIovTo7qDdXXHkatkzSWuh2ki3DKI88f8pOKIk02KSX/mU4SeVagmpSRhQ7Hb0q30zUo3I79nfPQtWZhb9LpNMltPFbsMehqwtrmRfBMh96jt7mNoxw8vLNKW7tImAlyCeR6V05yMLFSHGVqOaMYyDhvM0A+r2cJCmVcEedCXWr2ku0chB9635RMWQEoI4989RRiIoUdaqNOvlLBQxbPWrkEEbb1ePZUEsbd5lc029uodOsZ7y5bhhgjMkh8gBk0VWifGrUTp3YC/COVe5KwLjqGO4/ANbqPPnantLd9o9cuNSu5Xw7EQrxbRp0AoXSNTuNK1CG902Uw3ULcUZX/D1FVXT2qa3IMik9DyrNix6+7Jat/v7s9Y6oQFa4iBdRyDdf3q5rn/AMFLky9h44yP7CeRB6gnP+db1ksxwzADoK1PhE1KhZ7lYx4W8XkRUVvdO8gBJK9fCBVB+ajaUBgu5LciBUXzad4EwST16U52IOGbgHTagyqS8Td44I5jAwafJw48bgDzzihnkTvFl7x24QcKq86TTIxAMbAN1dcCsghViOWVVOeZFZLxg7sv3NazrhmMoEdxxREfQmwWqfgk/USfvW5yze3n0A451kZ61MsfoKf3R6LTWUAzUiPg71IIiBWRCx6UQ+NwetF28jLjC5oRIWXmMYom2ZlO/KpWoNEygjMf3qws7oKwK7eooeC378gHrVnb6DLIMpNGo/qNcerz/XSSrfT5I7sgSzY/vb1enT7FYVkgmDydVU5rUY9KuoweCWM46BhWEkuraQcZ4d+hrl4y/FdPKxtT6Y98CY4nXg/UBzqS30HUAuVYH7bioNK16SFRxOeW2DV7F2miYKLljt+pdianuAAaPfMSk2MDqRjNDNbSWrnERPDW4W+uWNypCyIRj6SaE1B4LgH5Z0VmG6k0FNa67HCVWeADHvVmNU068AUuEPmd61+40mSZ2HGC3kDQMumzwMCyMB61qTms3V5qHywYrHKrqdwQN6ro0xJlWJFBxrMhxv8AcVYWok2O1XMNW2mpPLhYck1s1rFcxIA5J896o9Ou4ouHvV4SOq1cxanG30yg46HnWualWkUvEPEOEnoa5N/tGXAXs9pduGGZLouR5gKa6M2qIhyzR7DO7D/OvPHxm7Uxdou0whs5A9lYqYoyp2Zv1H/Kuk61lz/NGaXbvd3kMEeOORwoycZJ5UEBk1b9nLlLHWLO6mXijhmV3HmAa1R6v7JaGnZ7s7Z6bFw8USDvGH6nO7H81aiI8WeMkeVC6Rq1jrNml1p1xHPC4yCjZx7jpRuQvPakoGkt8uSds1hLdOI8Wce9SvcIBkb1A9wXrUZ9RMwjj+lB9hUTXChsFM+9RcbY2NRu2Tkmrhol74KNk3oWa7eUYfl5DlUUjA1ESPOriWsSBW6ChmgU9KJNNJAqsvNQbBoiOcAYxmhgpO+Kyo3rGRdW9rLbZHexBs+Zo6KOwlcKP4dUMT4I2ouGUd6GJAA5iufXP03Ovtf/AO7IChYOhUcgTuaqri2WPxR4IqWXUI3ChUwFGPeo3uYS+SucdM1jmdStWys2t3LGcIxX7UdHdXBODJkeoqtOoqr5EQ25DFZGsSLyUCt+FvvGZ1J61sVne91nij4vUVBe3YlYn6R5Ctem1e5lPikIHoMVGsssp2cnPrVn4v7Uv5NmNgguoQcMzCrSMRSKGSXJ8ia1qCznbGGUirayiZDwyYFY65k/q82ruEBcMuzeYNFx6jMhxIQwHLIqrgjVGzxqR5Zqyi7ogcS59hXG46TVjDqikA4wfMUQutEDDqJB/VvVU0aZ8KNTe4Gds+1JIW1cjUraU4e2C+wqeGWxYbwuD6HFUqQOPoomG3nJG1XIat2itn3jLj3qByqbK9KG0uiNlf7UD2jE2l6Fe6jIjhbeJmBPnyH7mkHJ/iZ2on1DUn063mxaWxwSu3G/XJ8q0MnNSzO0jM7klmPEx8yd6ir0yZGaIhjyOLFEImDt+aDjmdPpOR5GpxeMB/Zj81LoMTUr6zX/AJS6ntznxGGQrn8VvHZz4ndodMljE9387bKQHinGSV9DzzXNJJWk549qItrgggNn7UweurDVINUsIL62ZZIJ0DoR09PtU5lyMBV/Fco+CettLDeaLKxIjxPAM8h+oV1RIpD+k1uWY535MZz/APlMcnHOjI7VSR3jfYUSlvHGPAgJ8yKuxcVCwySfSrH2qQWMv6hw+pNWxzjGy0LO0WcGRifJRU8lwA8JVuEkZ86icRr9RJ9qnaKSRz3ccmPI002kxHiThPlWtYx5kBJGAdqxginmCSI4ZCDSI2571nZ/DMRl+H3pplfocU/h2ztSXnvV1CV5DyNSePAy1Ib7AVOqpw4POmiIDP1Z+1SpHGeppwToFJom2tmd9lHrS2LJaiW2T+YUVBbqDkMPtRbWaqBwn8ipobWFRmRj9q53uVrxT2sa4+qreCOMsvXzqpi+X4uFWbBq1s7dccQY48iK49/bpyuLW2hZl4AP8avrX5KJV7+JGI8lFVGm/J26t80zIMbFRk1BNc27SEpPIyk9RgmuMmulxs0s+jEfxEbB/lOKhVNGJ8Dy+xFUlvBDMwIuVQf1mrCK0t1Gfn4dvWteoyv7ODS+HKw8eOpPKjxLp6YCQDP9K5qv063tDGALkszdFFWkVnAq+GOQnzIxW+dTBELx4HAgX061y3/aA1z5bRrTRYZCHvH7yUL/ACLyH5xXR9Q1HT9FsmutSuY7WBebytjPtXmD4jdpT2o7T3OoICtsAIoAdjwL1+5rrExSWOkXeo2moXdtHxQWMQlnb+UE4H71W9a9B9hex8UHwm1EXkbC51S2eaTw+IKASg/bP3rz6dvetxkhSzWKVAq3zTOxrXvwvvO0MEGbu3u8gg5LQqMMMe5B+1aHXqP4SWdv/wCmunRFQ0VwjmVX/VkkGlo4X2D186B2kstQz/DRwso/mRtj/rXqqOSKeJJFZWjdQyt5g8jXlLt52dk7J9prnTzk2zHvbZ+fFGeX45faut/BvtxbX2mR6Hqk8cd5bDEDSHAlToM+YrO4vp1NmwMIVH2pnGx2xI37VkzxDYA1E86kYUOPaqhzJI3/AEgR/Uxphik/7qR+gFQyzqo3R/ctQU1ztgD8mhq0aKJR/FlZj6tTWvreHwICfaqR5yx8TE+9MMnlV8az5R57a8dhgkGoWfi5jFDKwqRZB5Vqc4zbqQA8hT0Uj6ht50wSDyFPWRm5VUPCnpU6A4GwqJAfWirdRxDvCSvUA1m3Fk0RacLMBuN62zS9FsZ1DyXvdtzJOwFa5FBCzZjiK55EtVtZaLeXAzFwsPR68/5bL/cduP8AwXLBZQzEPOZFBO69ahWe3TKrCGBPU1bWPZC5nIMjIg6+LJo+TsRKAO6uFwPOuP7OJ/W8t/jXfAxHgUe1XNs9nGMtG7JjnjG9GQdjymDNdoCDyFbLYaZZWMOXeOXbcyEVnr8kvqE5rWRbx3K5tEL+alwCKDkgCOQUwRzBrZb6PTWJaGDxfzJmqOa0ldyV7wLnqM1eeot5DxmMsBsKsIreJl4kn38uA0orBScRxyybdVxVlaWUsZDLA/2NW9xmc/ZtsbiGQMquCOTBcVofxJ+Jus2N7LouksbV4cCa6G7uTvgZ2FdYt4uJcSxyE9ASK5P8dOzNnDHD2hgkEVxM4hmhJ/tTj6h7Vr8V/wC3s6crvtc1PUwq6lfXF2EJKd9IW4T6Z5Vedgeyl32p1uBFib5GJw1zOw8AUblc9SfKtZtm7uVWGCRuAwyPuK7x8Pfidp8lrDpurwW9hIuAssMYWJvcDka9HVxmS11LKGIQLC3dY7vhA24eX+FeOtdgFrrN9boMLHcSKB6BjXqntn2lt+zfZyfVJZVPEhW24PFxyEeH7V5NuppLmeSeZi0kjl3Y9SdzV41KjFKsVkVtGVUuwVRkk4A9a9XdkrJ9M7O6dZHI7m3QEepGT/jXlKKRopFkT6kIYe4r2F2Wu7fVdBsdQt2WRZoEJIPI4GR+RWevQ0v4rdlZu0uiI1jCGvrNjJGORkU/Uv8ApXnwNJbTcDhkdG3BBDKf8jXsp1T/ALY26jpXMfiL2Z7F60z3N7q9lpmoqPFNFIvj/vr1PrzrPlFkVXww7fJdQLpOtXgSdNreaZsd4v8AKT5iul8cjuAoIzuK8r6naQafeNDbX0F/CN1ngBAP2O9bj8Le1uuW3ajTtMN5NNZ3UndNDIePgHmM8q1PRjvPydxJu35Y1g6c3N5Ix96NeIcRBJJzzpfL8RwTWPM8Ve9mE/UDTO4FWfcJ/MT9qXy8frTzPF5PVT5VIqk9KHFyy75/+Ip63jD9QP8A4128nHwopYyTyqeOE9aDW/fmOA+6mpV1SRdzHEfuRTyWc1YxRECrbT4kfHeHA9q15NaK84EP/maKh7QcA/8AaL6HjNcu5bHTiY3S30+Bt1mAHkRR0MbRYEckf4xWjJ2pYbC1UH++ay3am5/RHGi+ZO4rz/p7vzXXzn06LBLdA5Eyr6gmj45JNj84xPUAVyuPtZeg4Eseef0ipP8AijUGyPmODI5hRWL/AMfr7X9k+nV0Zf13TZ9VFPV1BHFcBh5FRiuSjtHfMoU3sv2G9Oj169RiRdznP3p/jX7P2z6dmt7mCIf2o+wFSHU4FbAZWHqBXFT2svo3I+acnyKiiYO2l0mBNCknryNP8a/afsjsa38ZOTJj2AoqG6gfm4PvXIV7cwKBx2MufQnFTL2/RD4bJseman6el8pY698zDkeJfzWm/FfR27Q9lWjsxx3VpJ38aDm4AwR+K1uH4kWanElhce6miT8TdKVSwtbziA2GBW5z1zdT1XDW4lcgggjbB51NHOykb4Nbh20bQtaLajpNtcWl654pY2AEb+voa0ncHlnFeuWdRz+FvcarqF3pq6bJezNZq/GsLNlQ3mPKqiWJoz4gcedTRyCigySpwyDI/wAKk9HyrKW1FzWbKOKI8S+XUUOkTu3CqnPrW9Q0DJ2rpvY34p3vZns9FpMelwTiIsVleUrzOdwBXPorYJ9ZHF6U9wBsDWb7abR2l+IXaDtBxJc3rQQE/wBhbeBf9TWqcfXG/mdzTSFFMZvKpOU04sCc439K7N8EuyscFsO094MzSApZof0ryLn1PSuLwgO4zgqDuM4yK6jp3xZbS9OgsrTQbZIIIwkai4J2HnWe9zISu4fMHodutY79f5mriVx8YdXkhBttJtIj1csXGPaoB8X9bJybSyYeRBFcvCtbHdDOuMjNY74c84964W3xb1wZzb2QIJP00+P4x6uIz3mn2Dno2WFPDo2OdcI8qdlcc6XGCSO8H3NMYw5+tc16GDxg7nBpwUtyJA9qgeRI24QeL1FQyXLsSFOB+9AXI4jGGwcHlUXzQBIVSfIigyS3M596mRA4C8QVum1AQ12oTZTxetQ9+zHxHNMaIrkHnWArjmKCdZAPEp4SOpqb5qRl3I98UCTvWQ4WmCxW9KgmTfy6Vh9SJGI+FdsZ3NVhfiO+TWVdeLBXamAsSBgSXyfem96xOUYn70xuEjIOM0wPw7HnTBY2+oXEWxmLD+U1a2esRMQlypVerZ2rWOPib2p6NwsWHl0qXmVdbulzHIpNp3Um2ApPL1Io6zWZm4Wt1ZsYygBX/wCq0OGd4ykkT8DryI6Vt9hrETaZ391cyqQw7xQwyCPIHmDXLrmz4b56jYrSzVixaEDYDLoMA1oXb3ul1w28USI0KBZGUY4mO+al1HtbdSyutiGjhzt3hyfxyrXLqea7uGnuJGklc5Z2O5q/j4su1OupfUQkFTjrTlkKmkxwfOmEEnNdmBUdxg88UQJ42G/P0qtCMelPCP0qYujTg5KMM+tMaKVjsU/NC5ZelZEretMLU4tmJw8qKM7nniug9j9O+HdpNFcazrMt5PjIhlt2SFT69TXOOMHnzqRWyNydutEei0i+H07K1tb6DJFjxEHhYewNSy6d2JDRxppemcDjPGV8IHQ5rzkjcOw2olL6dQq94xUclbcD7VnxXY7vf6R2Kte8Y6Np0jIMgKThvY5qpaDsSyZfR7EEDLICRj9651Z69p6xg3emSyTheHjiu2QH7cqkXWdNkw09vqCHP/TnDbfep4r6bzLZ9jeAOdM06OPP1O7YP786qXHY1mZV0uA744lVyMem9ajJf6VnwS6mpByC+NvxTo7jTpVIl1y+C42Q25O/vTw/2eX+mrcQHSscWTtSZTTcV0ZOJJ50iFPXFNO1IcqDIqRH4elR0hUTRAk4tiKyGwcHr1obJ6VniJGDTDU5jQkncVC8eDnO1YDHPOkcnnQ00g+VYp4Jximkeu/lVU5XOwrB55rAB8qzjagVORyOdNpYqCVWwcjrzpNITtvtTOQHrSz0oFxsaVNJxTgdqBAU4DesU4UD1GRWcUxSc1IDvQYNMZT5VLWDvTRBwkGnA4p5Wlw0CVs8xTs1gjFIb0DgfKshmU7UzONqwSw5HNBN3nEfEMisFVOcHHoaYGrJPpQCncD2rApUqBAZrOKVKiVilSpUQqVKlQLlvWQaVKgzWGG1KlVUhWT9QpUqiw7AyRWPOlSoE3JR6mm9aVKgyRTc0qVA4c6dSpUDl5U88qVKoHLuKxzpUqBp2banZpUqoTcqZ1pUqJWaxilSoF0pZNKlQf/Z"/>
          <p:cNvSpPr>
            <a:spLocks noChangeAspect="1" noChangeArrowheads="1"/>
          </p:cNvSpPr>
          <p:nvPr/>
        </p:nvSpPr>
        <p:spPr bwMode="auto">
          <a:xfrm>
            <a:off x="63500" y="-831850"/>
            <a:ext cx="2590800"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BDAAkGBwgHBgkIBwgKCgkLDRYPDQwMDRsUFRAWIB0iIiAdHx8kKDQsJCYxJx8fLT0tMTU3Ojo6Iys/RD84QzQ5Ojf/2wBDAQoKCg0MDRoPDxo3JR8lNzc3Nzc3Nzc3Nzc3Nzc3Nzc3Nzc3Nzc3Nzc3Nzc3Nzc3Nzc3Nzc3Nzc3Nzc3Nzc3Nzf/wAARCAC1ARADASIAAhEBAxEB/8QAHAAAAQQDAQAAAAAAAAAAAAAABAACAwUBBgcI/8QAPxAAAgEDAgMGBQIDBQcFAAAAAQIDAAQRBSESMUEGEyJRYXEHFDKBkUKhI1JiM3KxwdEIFRYkQ1OCFzSi4fH/xAAYAQEBAQEBAAAAAAAAAAAAAAAAAQIDBP/EACMRAQEBAQACAgMAAgMAAAAAAAABEQISITFRAxNBFGEEInH/2gAMAwEAAhEDEQA/AKFUim8XEAfKhLuyxkqPxQyyHOxxRCXjKOFzmuWWOlsVkqBfcUwOQdjiirgh3P8AlUDQ7ZBrccrDFDOaJRQgw4zUCBwdiamHeE75NStRNE3C4KnAq1tZVkHA/wCarIYix3GKMjxHjzFZrUW62R4gFcE+VERyTxKUVtvKqQ6gynOd6JtdSy4LHNc7LjWxbRO/EGfc0aZ5dlQFuuKrkvomXGBnofKrfSpY2kHEwrHto2yjklkAdSDmtjn0Z57NWRScYz1p8Qt/CwUZq5tLyKNMZwKT3S2xpQ0uSKU5yN/1VLPYvABJgfarLWb+KWUmMjiB3qrOod6vdk7EVD5Tw3EYhAA/iA7GjZbmTu9xsw6VStCwTiXfB6UVbzMcK5OaCEWCSXOXBwTV9HFFbOsaBXUjYnpUUSJLEQ31DkaU9vKvd77E77VTTJrdO9BRRz3oO+tBK+cFR6Vsltpkh4C2SD1qyk0iJ0G2+Ks5tZvUc/XTkdxk0fa6bv4MVdvokglJUHFGW+mSRrxAHNXx6+C9QJYaJurGrWKzMUoQnnRMTmJBxHIzyNNlvYg2MjiFdJzzPlzttSiEovhxmhL2UheAsCee3SpJbzIAU7+lDLbyTHL82PSr1/oikvlbJAByd6bHDK5GelbKunKQGbxH1qYWiA7IKxPx2t+fpUQQKoUcOSD1qaaBCQVAGduVWT2wxnyqMqGIEm4/er4Yxqr4JIiAjZPT0FGtxtGGcAsOY6GpFs1cNhiN6lMYCKmN/wB6s5o8vpMCOdOY8fWgk5URGGxkcq64zqUKwPnUiIW51F3rLsRSExG6/vUVZW8MePEQKNS0jk+hxmqVLhsjlVlZ3cSY4gQax1K3LByWkiHCx5opLIyjheMU60voZHCjPvV3bRqPGrZBrlbW5igl7PyuvFEufKhE0yWKYBlArp2kfJNGBKTlhj2qSXs1aXhcqzDJ5ipO78Fkc3ktxEQzbe1JZWRhwMRWzX3ZtraUpxFkztmqubSDxEKcVdhlE6beSNgGQmrS+mvjApiJwBzqiTT7iAkqSMdKOjluzGEL59KyodhcSPlgSwpCGQtkqRire0LhB3igk9cb1bRafFNGHI+rmB0pqZiisMnYHbqKsTBkBkT7017b5eRjEOLHlU9tO8jANE2Ou1FT20UnhIUbVsViYnVRMBsetAWdmZACuR6GrWK04Rk7Gt8S659UepUAYIxWeNScZoQIR9NO7pzg5613lYFbDbFNLKKwhKnBIrDSAbYNXQFfqZA/dnlVPFbs8njJ3NW0iSyttn8VLBY8O7tvXPNq6da2CRqCd6KSNYxhRinKMACnV0kRg1jr7U6sVQjQ8iByOhzzognamDJAxjnUsGODltuOtO4BxButZOAKgkkLNwAt9hTB5PjkA51MGOMq23lQg2qVSuOe9VjUvGzb1kMRzFNDgCno4aoHocmiYxyqER4OQRRtssRxxc6zW5BdmQp5ZNXum6k8TAP9PlVN4UTKrmmC/ZTwlBXO863uOhW2ohlDIBnHLFH2mrFJFBbHpXPLfUJVwVkIHlRy3bSLwmU5PnXPwsrflK6hJd2d2gLlTkb71rGrWsayZt2ITPU1rttNOHxHK2at4IL2cYkmyD0xUsSfKMxoFHHIST5EmirCxWV8JI6+9WkHZyOa14ycSDpnFANbzWUnCspBHrUXRUtlNaMGLcQ6GrbTWEiqwXhI/em6dFLexDjbix51aWlpLGxyBw9BV55tS0wWqNKWMRBPP1oq3sYASeHBzRMa8P1cqnyuOYrtOWNRLCqEYG1TkAjFYyG2DYrI5c66TGSC06ln1rBOKoRUE5NZ28qqdd7R6boKxnUZmVpM8CIpZmA5nA6VnSe0ekaxwjTr+CZ2Xi7tXHGB6jmKmzTFpwgdKzWA2azWgqzWKzQKmlQcbU6kaBpGeZrIAHKmsTg8OCfI1gHjjzupP7VND6xQ6NgshuAzZ/FQ3pvGtGSyIWfozDbFNXHk0AnkaesZ8qYpI5VIJSBWnNIivnGamWM+YocSE71KjZ3xU+T4ExxZ5tVhbwggDiNVakijrWcrzGwrPUb5q7toi2Exsds0Tc6A4hEqSI2egPKhrK7jOMyYPlV7Zd3KMcQYnkA1ee2811yVSrp80IyV4v7m9Exp4eIrkDmeVX0K2lrJl2cHH0k7UrmCCWMsBv8A01PPTxkB2V/DEMAAH1FXmn37SMCeEj0FarcWDiTCu2OgIovTo7qDdXXHkatkzSWuh2ki3DKI88f8pOKIk02KSX/mU4SeVagmpSRhQ7Hb0q30zUo3I79nfPQtWZhb9LpNMltPFbsMehqwtrmRfBMh96jt7mNoxw8vLNKW7tImAlyCeR6V05yMLFSHGVqOaMYyDhvM0A+r2cJCmVcEedCXWr2ku0chB9635RMWQEoI4989RRiIoUdaqNOvlLBQxbPWrkEEbb1ePZUEsbd5lc029uodOsZ7y5bhhgjMkh8gBk0VWifGrUTp3YC/COVe5KwLjqGO4/ANbqPPnantLd9o9cuNSu5Xw7EQrxbRp0AoXSNTuNK1CG902Uw3ULcUZX/D1FVXT2qa3IMik9DyrNix6+7Jat/v7s9Y6oQFa4iBdRyDdf3q5rn/AMFLky9h44yP7CeRB6gnP+db1ksxwzADoK1PhE1KhZ7lYx4W8XkRUVvdO8gBJK9fCBVB+ajaUBgu5LciBUXzad4EwST16U52IOGbgHTagyqS8Td44I5jAwafJw48bgDzzihnkTvFl7x24QcKq86TTIxAMbAN1dcCsghViOWVVOeZFZLxg7sv3NazrhmMoEdxxREfQmwWqfgk/USfvW5yze3n0A451kZ61MsfoKf3R6LTWUAzUiPg71IIiBWRCx6UQ+NwetF28jLjC5oRIWXmMYom2ZlO/KpWoNEygjMf3qws7oKwK7eooeC378gHrVnb6DLIMpNGo/qNcerz/XSSrfT5I7sgSzY/vb1enT7FYVkgmDydVU5rUY9KuoweCWM46BhWEkuraQcZ4d+hrl4y/FdPKxtT6Y98CY4nXg/UBzqS30HUAuVYH7bioNK16SFRxOeW2DV7F2miYKLljt+pdianuAAaPfMSk2MDqRjNDNbSWrnERPDW4W+uWNypCyIRj6SaE1B4LgH5Z0VmG6k0FNa67HCVWeADHvVmNU068AUuEPmd61+40mSZ2HGC3kDQMumzwMCyMB61qTms3V5qHywYrHKrqdwQN6ro0xJlWJFBxrMhxv8AcVYWok2O1XMNW2mpPLhYck1s1rFcxIA5J896o9Ou4ouHvV4SOq1cxanG30yg46HnWualWkUvEPEOEnoa5N/tGXAXs9pduGGZLouR5gKa6M2qIhyzR7DO7D/OvPHxm7Uxdou0whs5A9lYqYoyp2Zv1H/Kuk61lz/NGaXbvd3kMEeOORwoycZJ5UEBk1b9nLlLHWLO6mXijhmV3HmAa1R6v7JaGnZ7s7Z6bFw8USDvGH6nO7H81aiI8WeMkeVC6Rq1jrNml1p1xHPC4yCjZx7jpRuQvPakoGkt8uSds1hLdOI8Wce9SvcIBkb1A9wXrUZ9RMwjj+lB9hUTXChsFM+9RcbY2NRu2Tkmrhol74KNk3oWa7eUYfl5DlUUjA1ESPOriWsSBW6ChmgU9KJNNJAqsvNQbBoiOcAYxmhgpO+Kyo3rGRdW9rLbZHexBs+Zo6KOwlcKP4dUMT4I2ouGUd6GJAA5iufXP03Ovtf/AO7IChYOhUcgTuaqri2WPxR4IqWXUI3ChUwFGPeo3uYS+SucdM1jmdStWys2t3LGcIxX7UdHdXBODJkeoqtOoqr5EQ25DFZGsSLyUCt+FvvGZ1J61sVne91nij4vUVBe3YlYn6R5Ctem1e5lPikIHoMVGsssp2cnPrVn4v7Uv5NmNgguoQcMzCrSMRSKGSXJ8ia1qCznbGGUirayiZDwyYFY65k/q82ruEBcMuzeYNFx6jMhxIQwHLIqrgjVGzxqR5Zqyi7ogcS59hXG46TVjDqikA4wfMUQutEDDqJB/VvVU0aZ8KNTe4Gds+1JIW1cjUraU4e2C+wqeGWxYbwuD6HFUqQOPoomG3nJG1XIat2itn3jLj3qByqbK9KG0uiNlf7UD2jE2l6Fe6jIjhbeJmBPnyH7mkHJ/iZ2on1DUn063mxaWxwSu3G/XJ8q0MnNSzO0jM7klmPEx8yd6ir0yZGaIhjyOLFEImDt+aDjmdPpOR5GpxeMB/Zj81LoMTUr6zX/AJS6ntznxGGQrn8VvHZz4ndodMljE9387bKQHinGSV9DzzXNJJWk549qItrgggNn7UweurDVINUsIL62ZZIJ0DoR09PtU5lyMBV/Fco+CettLDeaLKxIjxPAM8h+oV1RIpD+k1uWY535MZz/APlMcnHOjI7VSR3jfYUSlvHGPAgJ8yKuxcVCwySfSrH2qQWMv6hw+pNWxzjGy0LO0WcGRifJRU8lwA8JVuEkZ86icRr9RJ9qnaKSRz3ccmPI002kxHiThPlWtYx5kBJGAdqxginmCSI4ZCDSI2571nZ/DMRl+H3pplfocU/h2ztSXnvV1CV5DyNSePAy1Ib7AVOqpw4POmiIDP1Z+1SpHGeppwToFJom2tmd9lHrS2LJaiW2T+YUVBbqDkMPtRbWaqBwn8ipobWFRmRj9q53uVrxT2sa4+qreCOMsvXzqpi+X4uFWbBq1s7dccQY48iK49/bpyuLW2hZl4AP8avrX5KJV7+JGI8lFVGm/J26t80zIMbFRk1BNc27SEpPIyk9RgmuMmulxs0s+jEfxEbB/lOKhVNGJ8Dy+xFUlvBDMwIuVQf1mrCK0t1Gfn4dvWteoyv7ODS+HKw8eOpPKjxLp6YCQDP9K5qv063tDGALkszdFFWkVnAq+GOQnzIxW+dTBELx4HAgX061y3/aA1z5bRrTRYZCHvH7yUL/ACLyH5xXR9Q1HT9FsmutSuY7WBebytjPtXmD4jdpT2o7T3OoICtsAIoAdjwL1+5rrExSWOkXeo2moXdtHxQWMQlnb+UE4H71W9a9B9hex8UHwm1EXkbC51S2eaTw+IKASg/bP3rz6dvetxkhSzWKVAq3zTOxrXvwvvO0MEGbu3u8gg5LQqMMMe5B+1aHXqP4SWdv/wCmunRFQ0VwjmVX/VkkGlo4X2D186B2kstQz/DRwso/mRtj/rXqqOSKeJJFZWjdQyt5g8jXlLt52dk7J9prnTzk2zHvbZ+fFGeX45faut/BvtxbX2mR6Hqk8cd5bDEDSHAlToM+YrO4vp1NmwMIVH2pnGx2xI37VkzxDYA1E86kYUOPaqhzJI3/AEgR/Uxphik/7qR+gFQyzqo3R/ctQU1ztgD8mhq0aKJR/FlZj6tTWvreHwICfaqR5yx8TE+9MMnlV8az5R57a8dhgkGoWfi5jFDKwqRZB5Vqc4zbqQA8hT0Uj6ht50wSDyFPWRm5VUPCnpU6A4GwqJAfWirdRxDvCSvUA1m3Fk0RacLMBuN62zS9FsZ1DyXvdtzJOwFa5FBCzZjiK55EtVtZaLeXAzFwsPR68/5bL/cduP8AwXLBZQzEPOZFBO69ahWe3TKrCGBPU1bWPZC5nIMjIg6+LJo+TsRKAO6uFwPOuP7OJ/W8t/jXfAxHgUe1XNs9nGMtG7JjnjG9GQdjymDNdoCDyFbLYaZZWMOXeOXbcyEVnr8kvqE5rWRbx3K5tEL+alwCKDkgCOQUwRzBrZb6PTWJaGDxfzJmqOa0ldyV7wLnqM1eeot5DxmMsBsKsIreJl4kn38uA0orBScRxyybdVxVlaWUsZDLA/2NW9xmc/ZtsbiGQMquCOTBcVofxJ+Jus2N7LouksbV4cCa6G7uTvgZ2FdYt4uJcSxyE9ASK5P8dOzNnDHD2hgkEVxM4hmhJ/tTj6h7Vr8V/wC3s6crvtc1PUwq6lfXF2EJKd9IW4T6Z5Vedgeyl32p1uBFib5GJw1zOw8AUblc9SfKtZtm7uVWGCRuAwyPuK7x8Pfidp8lrDpurwW9hIuAssMYWJvcDka9HVxmS11LKGIQLC3dY7vhA24eX+FeOtdgFrrN9boMLHcSKB6BjXqntn2lt+zfZyfVJZVPEhW24PFxyEeH7V5NuppLmeSeZi0kjl3Y9SdzV41KjFKsVkVtGVUuwVRkk4A9a9XdkrJ9M7O6dZHI7m3QEepGT/jXlKKRopFkT6kIYe4r2F2Wu7fVdBsdQt2WRZoEJIPI4GR+RWevQ0v4rdlZu0uiI1jCGvrNjJGORkU/Uv8ApXnwNJbTcDhkdG3BBDKf8jXsp1T/ALY26jpXMfiL2Z7F60z3N7q9lpmoqPFNFIvj/vr1PrzrPlFkVXww7fJdQLpOtXgSdNreaZsd4v8AKT5iul8cjuAoIzuK8r6naQafeNDbX0F/CN1ngBAP2O9bj8Le1uuW3ajTtMN5NNZ3UndNDIePgHmM8q1PRjvPydxJu35Y1g6c3N5Ix96NeIcRBJJzzpfL8RwTWPM8Ve9mE/UDTO4FWfcJ/MT9qXy8frTzPF5PVT5VIqk9KHFyy75/+Ip63jD9QP8A4128nHwopYyTyqeOE9aDW/fmOA+6mpV1SRdzHEfuRTyWc1YxRECrbT4kfHeHA9q15NaK84EP/maKh7QcA/8AaL6HjNcu5bHTiY3S30+Bt1mAHkRR0MbRYEckf4xWjJ2pYbC1UH++ay3am5/RHGi+ZO4rz/p7vzXXzn06LBLdA5Eyr6gmj45JNj84xPUAVyuPtZeg4Eseef0ipP8AijUGyPmODI5hRWL/AMfr7X9k+nV0Zf13TZ9VFPV1BHFcBh5FRiuSjtHfMoU3sv2G9Oj169RiRdznP3p/jX7P2z6dmt7mCIf2o+wFSHU4FbAZWHqBXFT2svo3I+acnyKiiYO2l0mBNCknryNP8a/afsjsa38ZOTJj2AoqG6gfm4PvXIV7cwKBx2MufQnFTL2/RD4bJseman6el8pY698zDkeJfzWm/FfR27Q9lWjsxx3VpJ38aDm4AwR+K1uH4kWanElhce6miT8TdKVSwtbziA2GBW5z1zdT1XDW4lcgggjbB51NHOykb4Nbh20bQtaLajpNtcWl654pY2AEb+voa0ncHlnFeuWdRz+FvcarqF3pq6bJezNZq/GsLNlQ3mPKqiWJoz4gcedTRyCigySpwyDI/wAKk9HyrKW1FzWbKOKI8S+XUUOkTu3CqnPrW9Q0DJ2rpvY34p3vZns9FpMelwTiIsVleUrzOdwBXPorYJ9ZHF6U9wBsDWb7abR2l+IXaDtBxJc3rQQE/wBhbeBf9TWqcfXG/mdzTSFFMZvKpOU04sCc439K7N8EuyscFsO094MzSApZof0ryLn1PSuLwgO4zgqDuM4yK6jp3xZbS9OgsrTQbZIIIwkai4J2HnWe9zISu4fMHodutY79f5mriVx8YdXkhBttJtIj1csXGPaoB8X9bJybSyYeRBFcvCtbHdDOuMjNY74c84964W3xb1wZzb2QIJP00+P4x6uIz3mn2Dno2WFPDo2OdcI8qdlcc6XGCSO8H3NMYw5+tc16GDxg7nBpwUtyJA9qgeRI24QeL1FQyXLsSFOB+9AXI4jGGwcHlUXzQBIVSfIigyS3M596mRA4C8QVum1AQ12oTZTxetQ9+zHxHNMaIrkHnWArjmKCdZAPEp4SOpqb5qRl3I98UCTvWQ4WmCxW9KgmTfy6Vh9SJGI+FdsZ3NVhfiO+TWVdeLBXamAsSBgSXyfem96xOUYn70xuEjIOM0wPw7HnTBY2+oXEWxmLD+U1a2esRMQlypVerZ2rWOPib2p6NwsWHl0qXmVdbulzHIpNp3Um2ApPL1Io6zWZm4Wt1ZsYygBX/wCq0OGd4ykkT8DryI6Vt9hrETaZ391cyqQw7xQwyCPIHmDXLrmz4b56jYrSzVixaEDYDLoMA1oXb3ul1w28USI0KBZGUY4mO+al1HtbdSyutiGjhzt3hyfxyrXLqea7uGnuJGklc5Z2O5q/j4su1OupfUQkFTjrTlkKmkxwfOmEEnNdmBUdxg88UQJ42G/P0qtCMelPCP0qYujTg5KMM+tMaKVjsU/NC5ZelZEretMLU4tmJw8qKM7nniug9j9O+HdpNFcazrMt5PjIhlt2SFT69TXOOMHnzqRWyNydutEei0i+H07K1tb6DJFjxEHhYewNSy6d2JDRxppemcDjPGV8IHQ5rzkjcOw2olL6dQq94xUclbcD7VnxXY7vf6R2Kte8Y6Np0jIMgKThvY5qpaDsSyZfR7EEDLICRj9651Z69p6xg3emSyTheHjiu2QH7cqkXWdNkw09vqCHP/TnDbfep4r6bzLZ9jeAOdM06OPP1O7YP786qXHY1mZV0uA744lVyMem9ajJf6VnwS6mpByC+NvxTo7jTpVIl1y+C42Q25O/vTw/2eX+mrcQHSscWTtSZTTcV0ZOJJ50iFPXFNO1IcqDIqRH4elR0hUTRAk4tiKyGwcHr1obJ6VniJGDTDU5jQkncVC8eDnO1YDHPOkcnnQ00g+VYp4Jximkeu/lVU5XOwrB55rAB8qzjagVORyOdNpYqCVWwcjrzpNITtvtTOQHrSz0oFxsaVNJxTgdqBAU4DesU4UD1GRWcUxSc1IDvQYNMZT5VLWDvTRBwkGnA4p5Wlw0CVs8xTs1gjFIb0DgfKshmU7UzONqwSw5HNBN3nEfEMisFVOcHHoaYGrJPpQCncD2rApUqBAZrOKVKiVilSpUQqVKlQLlvWQaVKgzWGG1KlVUhWT9QpUqiw7AyRWPOlSoE3JR6mm9aVKgyRTc0qVA4c6dSpUDl5U88qVKoHLuKxzpUqBp2banZpUqoTcqZ1pUqJWaxilSoF0pZNKlQf/Z"/>
          <p:cNvSpPr>
            <a:spLocks noChangeAspect="1" noChangeArrowheads="1"/>
          </p:cNvSpPr>
          <p:nvPr/>
        </p:nvSpPr>
        <p:spPr bwMode="auto">
          <a:xfrm>
            <a:off x="215900" y="-679450"/>
            <a:ext cx="2590800"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16145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english.china.com/zh_cn/tourism/places_of_interest/11020852/20071019/images/14405458_2007101917094899548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95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The End</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endParaRPr lang="en-US" sz="1800" dirty="0" smtClean="0"/>
          </a:p>
          <a:p>
            <a:r>
              <a:rPr lang="en-US" sz="1800" dirty="0" smtClean="0">
                <a:solidFill>
                  <a:schemeClr val="bg1"/>
                </a:solidFill>
              </a:rPr>
              <a:t>Destruction by the first emperor in the Qin Dynasty.  Resulted in Legalism and Confucianism used by the ruler.  Later Confucianism, Taoism, Legalism would become the most popular schools and in some cases became no longer separate.  The naturalist schools as well as a few others are absorbed into the main Chinese beliefs.  </a:t>
            </a:r>
          </a:p>
          <a:p>
            <a:endParaRPr lang="en-US" sz="1800" dirty="0" smtClean="0">
              <a:solidFill>
                <a:schemeClr val="bg1"/>
              </a:solidFill>
            </a:endParaRPr>
          </a:p>
          <a:p>
            <a:r>
              <a:rPr lang="en-US" sz="1800" dirty="0" smtClean="0">
                <a:solidFill>
                  <a:schemeClr val="bg1"/>
                </a:solidFill>
              </a:rPr>
              <a:t>Q : Should this have ended?</a:t>
            </a:r>
          </a:p>
          <a:p>
            <a:r>
              <a:rPr lang="en-US" sz="1800" dirty="0" smtClean="0">
                <a:solidFill>
                  <a:schemeClr val="bg1"/>
                </a:solidFill>
              </a:rPr>
              <a:t>Specification or no specification?  What is the value in each?</a:t>
            </a:r>
          </a:p>
          <a:p>
            <a:r>
              <a:rPr lang="en-US" sz="1800" dirty="0" smtClean="0">
                <a:solidFill>
                  <a:schemeClr val="bg1"/>
                </a:solidFill>
              </a:rPr>
              <a:t>Favorite School?</a:t>
            </a:r>
          </a:p>
          <a:p>
            <a:endParaRPr lang="en-US" sz="1800" dirty="0">
              <a:solidFill>
                <a:schemeClr val="bg1"/>
              </a:solidFill>
            </a:endParaRPr>
          </a:p>
        </p:txBody>
      </p:sp>
    </p:spTree>
    <p:extLst>
      <p:ext uri="{BB962C8B-B14F-4D97-AF65-F5344CB8AC3E}">
        <p14:creationId xmlns:p14="http://schemas.microsoft.com/office/powerpoint/2010/main" val="3616104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350</Words>
  <Application>Microsoft Office PowerPoint</Application>
  <PresentationFormat>On-screen Show (4:3)</PresentationFormat>
  <Paragraphs>65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Baijia: The Debates of the 100 Schools </vt:lpstr>
      <vt:lpstr>Outline</vt:lpstr>
      <vt:lpstr>Confucianism – Confucius</vt:lpstr>
      <vt:lpstr>Mohism – Mo Tzu</vt:lpstr>
      <vt:lpstr>Taoism – Laozi</vt:lpstr>
      <vt:lpstr>Legalism - Shang Yang</vt:lpstr>
      <vt:lpstr>Yangism – Yang Zhu</vt:lpstr>
      <vt:lpstr>The End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Baijia: The Debates of the 100 Schools</dc:title>
  <dc:creator>Owner</dc:creator>
  <cp:lastModifiedBy>Windows User</cp:lastModifiedBy>
  <cp:revision>19</cp:revision>
  <dcterms:created xsi:type="dcterms:W3CDTF">2012-09-05T18:58:04Z</dcterms:created>
  <dcterms:modified xsi:type="dcterms:W3CDTF">2012-09-06T17:16:03Z</dcterms:modified>
</cp:coreProperties>
</file>