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257" r:id="rId2"/>
    <p:sldId id="309" r:id="rId3"/>
    <p:sldId id="331" r:id="rId4"/>
    <p:sldId id="259" r:id="rId5"/>
    <p:sldId id="288" r:id="rId6"/>
    <p:sldId id="315" r:id="rId7"/>
    <p:sldId id="305" r:id="rId8"/>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2A4"/>
    <a:srgbClr val="6B882E"/>
    <a:srgbClr val="E2F0D9"/>
    <a:srgbClr val="8DBEA6"/>
    <a:srgbClr val="D7E1C9"/>
    <a:srgbClr val="CFE0EA"/>
    <a:srgbClr val="F9FBF7"/>
    <a:srgbClr val="EEF6E7"/>
    <a:srgbClr val="A698B9"/>
    <a:srgbClr val="BFC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5" autoAdjust="0"/>
    <p:restoredTop sz="94660"/>
  </p:normalViewPr>
  <p:slideViewPr>
    <p:cSldViewPr snapToGrid="0" showGuides="1">
      <p:cViewPr varScale="1">
        <p:scale>
          <a:sx n="86" d="100"/>
          <a:sy n="86" d="100"/>
        </p:scale>
        <p:origin x="72" y="363"/>
      </p:cViewPr>
      <p:guideLst>
        <p:guide orient="horz" pos="2205"/>
        <p:guide pos="3795"/>
      </p:guideLst>
    </p:cSldViewPr>
  </p:slideViewPr>
  <p:notesTextViewPr>
    <p:cViewPr>
      <p:scale>
        <a:sx n="1" d="1"/>
        <a:sy n="1" d="1"/>
      </p:scale>
      <p:origin x="0" y="0"/>
    </p:cViewPr>
  </p:notesTextViewPr>
  <p:notesViewPr>
    <p:cSldViewPr snapToGrid="0">
      <p:cViewPr varScale="1">
        <p:scale>
          <a:sx n="50" d="100"/>
          <a:sy n="50" d="100"/>
        </p:scale>
        <p:origin x="202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1BA324-C505-4A4E-A9FB-C40100D2A8A1}" type="datetimeFigureOut">
              <a:rPr lang="zh-CN" altLang="en-US" smtClean="0"/>
              <a:t>2023/3/28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E6EE0B-740D-45C2-A40E-241234A500D3}"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7931E-A986-45BF-AB0B-90E47F0F0BEF}" type="datetimeFigureOut">
              <a:rPr lang="zh-CN" altLang="en-US" smtClean="0"/>
              <a:t>2023/3/28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0011E-212C-4BB9-86A3-21C3A252E59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10011E-212C-4BB9-86A3-21C3A252E59C}"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10011E-212C-4BB9-86A3-21C3A252E59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BD54AB-7D21-46EF-878C-478EA58394D6}" type="datetimeFigureOut">
              <a:rPr lang="zh-CN" altLang="en-US" smtClean="0"/>
              <a:t>2023/3/28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55A025-2BEF-4230-9CF1-B3BAF6DBEBF5}" type="slidenum">
              <a:rPr lang="zh-CN" altLang="en-US" smtClean="0"/>
              <a:t>‹#›</a:t>
            </a:fld>
            <a:endParaRPr lang="zh-CN" alt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FBD54AB-7D21-46EF-878C-478EA58394D6}" type="datetimeFigureOut">
              <a:rPr lang="zh-CN" altLang="en-US" smtClean="0"/>
              <a:t>2023/3/28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55A025-2BEF-4230-9CF1-B3BAF6DBEBF5}" type="slidenum">
              <a:rPr lang="zh-CN" altLang="en-US" smtClean="0"/>
              <a:t>‹#›</a:t>
            </a:fld>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194" y="-335280"/>
            <a:ext cx="13409234" cy="7665720"/>
          </a:xfrm>
          <a:prstGeom prst="rect">
            <a:avLst/>
          </a:prstGeom>
        </p:spPr>
      </p:pic>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内容幻灯片-小觅">
    <p:bg>
      <p:bgPr>
        <a:solidFill>
          <a:srgbClr val="9ECA2F">
            <a:alpha val="40000"/>
          </a:srgb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BD54AB-7D21-46EF-878C-478EA58394D6}" type="datetimeFigureOut">
              <a:rPr lang="zh-CN" altLang="en-US" smtClean="0"/>
              <a:t>2023/3/28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55A025-2BEF-4230-9CF1-B3BAF6DBEBF5}" type="slidenum">
              <a:rPr lang="zh-CN" altLang="en-US" smtClean="0"/>
              <a:t>‹#›</a:t>
            </a:fld>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6525"/>
            <a:ext cx="12064181" cy="6584950"/>
          </a:xfrm>
          <a:prstGeom prst="rect">
            <a:avLst/>
          </a:prstGeom>
        </p:spPr>
      </p:pic>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BD54AB-7D21-46EF-878C-478EA58394D6}" type="datetimeFigureOut">
              <a:rPr lang="zh-CN" altLang="en-US" smtClean="0"/>
              <a:t>2023/3/28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955A025-2BEF-4230-9CF1-B3BAF6DBEBF5}" type="slidenum">
              <a:rPr lang="zh-CN" altLang="en-US" smtClean="0"/>
              <a:t>‹#›</a:t>
            </a:fld>
            <a:endParaRPr lang="zh-CN" alt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D54AB-7D21-46EF-878C-478EA58394D6}" type="datetimeFigureOut">
              <a:rPr lang="zh-CN" altLang="en-US" smtClean="0"/>
              <a:t>2023/3/28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5A025-2BEF-4230-9CF1-B3BAF6DBEBF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6339205" y="4507230"/>
            <a:ext cx="3802380" cy="517525"/>
          </a:xfrm>
          <a:prstGeom prst="roundRect">
            <a:avLst>
              <a:gd name="adj" fmla="val 47833"/>
            </a:avLst>
          </a:prstGeom>
          <a:solidFill>
            <a:schemeClr val="bg1">
              <a:alpha val="50000"/>
            </a:schemeClr>
          </a:solidFill>
          <a:ln>
            <a:solidFill>
              <a:schemeClr val="accent6">
                <a:lumMod val="50000"/>
              </a:schemeClr>
            </a:solidFill>
          </a:ln>
          <a:effectLst>
            <a:outerShdw blurRad="254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b="1" dirty="0">
                <a:solidFill>
                  <a:schemeClr val="accent6">
                    <a:lumMod val="7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en-US" b="1" dirty="0">
                <a:solidFill>
                  <a:schemeClr val="accent6">
                    <a:lumMod val="75000"/>
                  </a:schemeClr>
                </a:solidFill>
                <a:latin typeface="Arial" panose="020B0604020202020204" pitchFamily="34" charset="0"/>
                <a:ea typeface="思源黑体 CN Medium" panose="020B0600000000000000" charset="-122"/>
                <a:cs typeface="Arial" panose="020B0604020202020204" pitchFamily="34" charset="0"/>
                <a:sym typeface="+mn-ea"/>
              </a:rPr>
              <a:t>Presentor:Wang Yihan</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033" y="1799303"/>
            <a:ext cx="4913641" cy="4913641"/>
          </a:xfrm>
          <a:prstGeom prst="rect">
            <a:avLst/>
          </a:prstGeom>
        </p:spPr>
      </p:pic>
      <p:sp>
        <p:nvSpPr>
          <p:cNvPr id="10" name="矩形 9"/>
          <p:cNvSpPr/>
          <p:nvPr/>
        </p:nvSpPr>
        <p:spPr>
          <a:xfrm>
            <a:off x="4575426" y="1403745"/>
            <a:ext cx="6478905" cy="3276600"/>
          </a:xfrm>
          <a:prstGeom prst="rect">
            <a:avLst/>
          </a:prstGeom>
          <a:effectLst/>
        </p:spPr>
        <p:txBody>
          <a:bodyPr wrap="none">
            <a:spAutoFit/>
          </a:bodyPr>
          <a:lstStyle/>
          <a:p>
            <a:pPr algn="ctr">
              <a:lnSpc>
                <a:spcPct val="150000"/>
              </a:lnSpc>
            </a:pPr>
            <a:r>
              <a:rPr lang="en-US" altLang="zh-CN" sz="13800" b="1" dirty="0">
                <a:ln w="38100">
                  <a:noFill/>
                </a:ln>
                <a:solidFill>
                  <a:srgbClr val="6B882E"/>
                </a:solidFill>
                <a:latin typeface="Arial Rounded MT Bold" panose="020F0704030504030204" charset="0"/>
                <a:ea typeface="Aa芒小果 (非商业使用)" panose="02010600010101010101" pitchFamily="2" charset="-122"/>
                <a:cs typeface="Arial Rounded MT Bold" panose="020F0704030504030204" charset="0"/>
              </a:rPr>
              <a:t>Pandas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par>
                                <p:cTn id="9" presetID="18"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par>
                                <p:cTn id="12" presetID="18" presetClass="entr" presetSubtype="1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230" y="1676400"/>
            <a:ext cx="52387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832587" y="1221889"/>
            <a:ext cx="6096000" cy="4954270"/>
          </a:xfrm>
          <a:prstGeom prst="rect">
            <a:avLst/>
          </a:prstGeom>
          <a:noFill/>
        </p:spPr>
        <p:txBody>
          <a:bodyPr wrap="square" rtlCol="0" anchor="t">
            <a:spAutoFit/>
          </a:bodyPr>
          <a:lstStyle/>
          <a:p>
            <a:r>
              <a:rPr lang="zh-CN" altLang="en-US" sz="3200" dirty="0">
                <a:latin typeface="Avenir Next LT Pro Demi" panose="020B0604020202020204" pitchFamily="34" charset="0"/>
                <a:ea typeface="Yu Gothic UI Semibold" panose="020B0700000000000000" charset="-128"/>
                <a:cs typeface="Yu Gothic UI Semibold" panose="020B0700000000000000" charset="-128"/>
              </a:rPr>
              <a:t>High in dense bamboo forests in the misty, rainy mountains of southwestern China lives one of the world's rarest mammals: the giant panda, also called the panda. Only about </a:t>
            </a:r>
            <a:r>
              <a:rPr lang="zh-CN" altLang="en-US" sz="3200" b="1" dirty="0">
                <a:latin typeface="Avenir Next LT Pro Demi" panose="020B0604020202020204" pitchFamily="34" charset="0"/>
                <a:ea typeface="Yu Gothic UI Semibold" panose="020B0700000000000000" charset="-128"/>
                <a:cs typeface="Yu Gothic UI Semibold" panose="020B0700000000000000" charset="-128"/>
              </a:rPr>
              <a:t>1,500</a:t>
            </a:r>
            <a:r>
              <a:rPr lang="zh-CN" altLang="en-US" sz="3200" dirty="0">
                <a:latin typeface="Avenir Next LT Pro Demi" panose="020B0604020202020204" pitchFamily="34" charset="0"/>
                <a:ea typeface="Yu Gothic UI Semibold" panose="020B0700000000000000" charset="-128"/>
                <a:cs typeface="Yu Gothic UI Semibold" panose="020B0700000000000000" charset="-128"/>
              </a:rPr>
              <a:t> of these black-and-white bears survive in the wild.</a:t>
            </a:r>
            <a:r>
              <a:rPr lang="zh-CN" altLang="en-US" sz="2000" dirty="0">
                <a:latin typeface="Avenir Next LT Pro Demi" panose="020B0604020202020204" pitchFamily="34" charset="0"/>
                <a:ea typeface="Yu Gothic UI Semibold" panose="020B0700000000000000" charset="-128"/>
                <a:cs typeface="Yu Gothic UI Semibold" panose="020B0700000000000000" charset="-128"/>
              </a:rPr>
              <a:t>  </a:t>
            </a:r>
          </a:p>
          <a:p>
            <a:endParaRPr lang="zh-CN" altLang="en-US" sz="2000" dirty="0">
              <a:latin typeface="Arial Rounded MT Bold" panose="020F0704030504030204" charset="0"/>
              <a:cs typeface="Arial Rounded MT Bold" panose="020F0704030504030204" charset="0"/>
            </a:endParaRPr>
          </a:p>
          <a:p>
            <a:endParaRPr lang="zh-CN" altLang="en-US" sz="2000" dirty="0">
              <a:latin typeface="Arial Rounded MT Bold" panose="020F0704030504030204" charset="0"/>
              <a:cs typeface="Arial Rounded MT Bold" panose="020F0704030504030204" charset="0"/>
            </a:endParaRPr>
          </a:p>
          <a:p>
            <a:endParaRPr lang="zh-CN" altLang="en-US" sz="2000" dirty="0">
              <a:latin typeface="Arial Rounded MT Bold" panose="020F0704030504030204" charset="0"/>
              <a:cs typeface="Arial Rounded MT Bold" panose="020F0704030504030204" charset="0"/>
            </a:endParaRPr>
          </a:p>
        </p:txBody>
      </p:sp>
    </p:spTree>
    <p:custDataLst>
      <p:tags r:id="rId1"/>
    </p:custData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FC0BFC-5030-BD72-1E41-68820247D2C4}"/>
              </a:ext>
            </a:extLst>
          </p:cNvPr>
          <p:cNvPicPr>
            <a:picLocks noChangeAspect="1"/>
          </p:cNvPicPr>
          <p:nvPr/>
        </p:nvPicPr>
        <p:blipFill>
          <a:blip r:embed="rId2"/>
          <a:stretch>
            <a:fillRect/>
          </a:stretch>
        </p:blipFill>
        <p:spPr>
          <a:xfrm>
            <a:off x="104326" y="85964"/>
            <a:ext cx="10764146" cy="7528926"/>
          </a:xfrm>
          <a:prstGeom prst="rect">
            <a:avLst/>
          </a:prstGeom>
        </p:spPr>
      </p:pic>
    </p:spTree>
    <p:extLst>
      <p:ext uri="{BB962C8B-B14F-4D97-AF65-F5344CB8AC3E}">
        <p14:creationId xmlns:p14="http://schemas.microsoft.com/office/powerpoint/2010/main" val="299911024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84336" y="706238"/>
            <a:ext cx="10429612" cy="2677656"/>
          </a:xfrm>
          <a:prstGeom prst="rect">
            <a:avLst/>
          </a:prstGeom>
          <a:noFill/>
          <a:ln w="9525">
            <a:noFill/>
          </a:ln>
        </p:spPr>
        <p:txBody>
          <a:bodyPr wrap="square">
            <a:spAutoFit/>
          </a:bodyPr>
          <a:lstStyle/>
          <a:p>
            <a:pPr indent="0"/>
            <a:r>
              <a:rPr lang="en-US" sz="2400" b="0" dirty="0">
                <a:latin typeface="Avenir Next LT Pro Demi" panose="020B0704020202020204" pitchFamily="34" charset="0"/>
                <a:ea typeface="宋体" panose="02010600030101010101" pitchFamily="2" charset="-122"/>
              </a:rPr>
              <a:t>The 6 long and narrow areas where giant pandas live, including </a:t>
            </a:r>
            <a:r>
              <a:rPr lang="en-US" sz="2400" b="0" dirty="0" err="1">
                <a:latin typeface="Avenir Next LT Pro Demi" panose="020B0704020202020204" pitchFamily="34" charset="0"/>
                <a:ea typeface="宋体" panose="02010600030101010101" pitchFamily="2" charset="-122"/>
              </a:rPr>
              <a:t>Minshan</a:t>
            </a:r>
            <a:r>
              <a:rPr lang="en-US" sz="2400" b="0" dirty="0">
                <a:latin typeface="Avenir Next LT Pro Demi" panose="020B0704020202020204" pitchFamily="34" charset="0"/>
                <a:ea typeface="宋体" panose="02010600030101010101" pitchFamily="2" charset="-122"/>
              </a:rPr>
              <a:t>, </a:t>
            </a:r>
            <a:r>
              <a:rPr lang="en-US" sz="2400" b="0" dirty="0" err="1">
                <a:latin typeface="Avenir Next LT Pro Demi" panose="020B0704020202020204" pitchFamily="34" charset="0"/>
                <a:ea typeface="宋体" panose="02010600030101010101" pitchFamily="2" charset="-122"/>
              </a:rPr>
              <a:t>Qionglai</a:t>
            </a:r>
            <a:r>
              <a:rPr lang="en-US" sz="2400" b="0" dirty="0">
                <a:latin typeface="Avenir Next LT Pro Demi" panose="020B0704020202020204" pitchFamily="34" charset="0"/>
                <a:ea typeface="宋体" panose="02010600030101010101" pitchFamily="2" charset="-122"/>
              </a:rPr>
              <a:t>, Liangshan, </a:t>
            </a:r>
            <a:r>
              <a:rPr lang="en-US" sz="2400" b="0" dirty="0" err="1">
                <a:latin typeface="Avenir Next LT Pro Demi" panose="020B0704020202020204" pitchFamily="34" charset="0"/>
                <a:ea typeface="宋体" panose="02010600030101010101" pitchFamily="2" charset="-122"/>
              </a:rPr>
              <a:t>Daxiangling</a:t>
            </a:r>
            <a:r>
              <a:rPr lang="en-US" sz="2400" b="0" dirty="0">
                <a:latin typeface="Avenir Next LT Pro Demi" panose="020B0704020202020204" pitchFamily="34" charset="0"/>
                <a:ea typeface="宋体" panose="02010600030101010101" pitchFamily="2" charset="-122"/>
              </a:rPr>
              <a:t>, </a:t>
            </a:r>
            <a:r>
              <a:rPr lang="en-US" sz="2400" b="0" dirty="0" err="1">
                <a:latin typeface="Avenir Next LT Pro Demi" panose="020B0704020202020204" pitchFamily="34" charset="0"/>
                <a:ea typeface="宋体" panose="02010600030101010101" pitchFamily="2" charset="-122"/>
              </a:rPr>
              <a:t>Xiaoxiangling</a:t>
            </a:r>
            <a:r>
              <a:rPr lang="en-US" sz="2400" b="0" dirty="0">
                <a:latin typeface="Avenir Next LT Pro Demi" panose="020B0704020202020204" pitchFamily="34" charset="0"/>
                <a:ea typeface="宋体" panose="02010600030101010101" pitchFamily="2" charset="-122"/>
              </a:rPr>
              <a:t> and </a:t>
            </a:r>
            <a:r>
              <a:rPr lang="en-US" sz="2400" b="0" dirty="0" err="1">
                <a:latin typeface="Avenir Next LT Pro Demi" panose="020B0704020202020204" pitchFamily="34" charset="0"/>
                <a:ea typeface="宋体" panose="02010600030101010101" pitchFamily="2" charset="-122"/>
              </a:rPr>
              <a:t>Qinling</a:t>
            </a:r>
            <a:r>
              <a:rPr lang="en-US" sz="2400" b="0" dirty="0">
                <a:latin typeface="Avenir Next LT Pro Demi" panose="020B0704020202020204" pitchFamily="34" charset="0"/>
                <a:ea typeface="宋体" panose="02010600030101010101" pitchFamily="2" charset="-122"/>
              </a:rPr>
              <a:t> Mountains, spans 45 counties (cities) in the 3 provinces of Sichuan, Shaanxi and Gansu. </a:t>
            </a:r>
          </a:p>
          <a:p>
            <a:pPr indent="0"/>
            <a:r>
              <a:rPr lang="en-US" sz="2400" b="0" dirty="0">
                <a:latin typeface="Avenir Next LT Pro Demi" panose="020B0704020202020204" pitchFamily="34" charset="0"/>
                <a:ea typeface="宋体" panose="02010600030101010101" pitchFamily="2" charset="-122"/>
              </a:rPr>
              <a:t>The land area of their habitats is more than 20, 000 square kilometers, and the population of there is about 1, 600, of which more than 80% are distributed in Sichuan.</a:t>
            </a:r>
            <a:endParaRPr lang="en-US" altLang="en-US" sz="2400" b="0" dirty="0">
              <a:latin typeface="Avenir Next LT Pro Demi" panose="020B0704020202020204" pitchFamily="34" charset="0"/>
              <a:ea typeface="宋体" panose="02010600030101010101" pitchFamily="2" charset="-122"/>
            </a:endParaRPr>
          </a:p>
        </p:txBody>
      </p:sp>
      <p:pic>
        <p:nvPicPr>
          <p:cNvPr id="2" name="图片 1">
            <a:extLst>
              <a:ext uri="{FF2B5EF4-FFF2-40B4-BE49-F238E27FC236}">
                <a16:creationId xmlns:a16="http://schemas.microsoft.com/office/drawing/2014/main" id="{D38DFB63-89B1-7B65-310E-D8088B9BDFC7}"/>
              </a:ext>
            </a:extLst>
          </p:cNvPr>
          <p:cNvPicPr>
            <a:picLocks noChangeAspect="1"/>
          </p:cNvPicPr>
          <p:nvPr/>
        </p:nvPicPr>
        <p:blipFill>
          <a:blip r:embed="rId3"/>
          <a:stretch>
            <a:fillRect/>
          </a:stretch>
        </p:blipFill>
        <p:spPr>
          <a:xfrm>
            <a:off x="998272" y="3572296"/>
            <a:ext cx="4824877" cy="2712734"/>
          </a:xfrm>
          <a:prstGeom prst="rect">
            <a:avLst/>
          </a:prstGeom>
        </p:spPr>
      </p:pic>
      <p:sp>
        <p:nvSpPr>
          <p:cNvPr id="4" name="文本框 3">
            <a:extLst>
              <a:ext uri="{FF2B5EF4-FFF2-40B4-BE49-F238E27FC236}">
                <a16:creationId xmlns:a16="http://schemas.microsoft.com/office/drawing/2014/main" id="{1B3BE583-0C0F-27C6-E289-58E32634C0D3}"/>
              </a:ext>
            </a:extLst>
          </p:cNvPr>
          <p:cNvSpPr txBox="1"/>
          <p:nvPr/>
        </p:nvSpPr>
        <p:spPr>
          <a:xfrm>
            <a:off x="6096000" y="3859063"/>
            <a:ext cx="4750227" cy="1569660"/>
          </a:xfrm>
          <a:prstGeom prst="rect">
            <a:avLst/>
          </a:prstGeom>
          <a:noFill/>
        </p:spPr>
        <p:txBody>
          <a:bodyPr wrap="square">
            <a:spAutoFit/>
          </a:bodyPr>
          <a:lstStyle/>
          <a:p>
            <a:r>
              <a:rPr lang="en-US" altLang="zh-CN" sz="2400" dirty="0">
                <a:latin typeface="Avenir Next LT Pro Demi" panose="020B0704020202020204" pitchFamily="34" charset="0"/>
                <a:ea typeface="宋体" panose="02010600030101010101" pitchFamily="2" charset="-122"/>
              </a:rPr>
              <a:t>Pandas are shy; they don't venture into areas where people live. This restricts pandas to very limited areas.</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05" y="2548879"/>
            <a:ext cx="3501613" cy="25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765806" y="917042"/>
            <a:ext cx="10121078" cy="1384995"/>
          </a:xfrm>
          <a:prstGeom prst="rect">
            <a:avLst/>
          </a:prstGeom>
          <a:noFill/>
        </p:spPr>
        <p:txBody>
          <a:bodyPr wrap="square" rtlCol="0" anchor="t">
            <a:spAutoFit/>
          </a:bodyPr>
          <a:lstStyle/>
          <a:p>
            <a:r>
              <a:rPr lang="zh-CN" altLang="en-US" sz="2800" dirty="0">
                <a:latin typeface="Avenir Next LT Pro Demi" panose="020B0704020202020204" pitchFamily="34" charset="0"/>
                <a:sym typeface="+mn-ea"/>
              </a:rPr>
              <a:t>Pandas eat almost nothing but bamboo shoots and leaves. Occasionally they eat other vegetation, fish, or small mammals, but bamboo accounts for 99 percent of their diets.</a:t>
            </a:r>
          </a:p>
        </p:txBody>
      </p:sp>
      <p:sp>
        <p:nvSpPr>
          <p:cNvPr id="2" name="文本框 1">
            <a:extLst>
              <a:ext uri="{FF2B5EF4-FFF2-40B4-BE49-F238E27FC236}">
                <a16:creationId xmlns:a16="http://schemas.microsoft.com/office/drawing/2014/main" id="{50F0E399-D138-95DA-2710-B37F2E8C13F8}"/>
              </a:ext>
            </a:extLst>
          </p:cNvPr>
          <p:cNvSpPr txBox="1"/>
          <p:nvPr/>
        </p:nvSpPr>
        <p:spPr>
          <a:xfrm>
            <a:off x="4991354" y="2498106"/>
            <a:ext cx="5134552" cy="3108543"/>
          </a:xfrm>
          <a:prstGeom prst="rect">
            <a:avLst/>
          </a:prstGeom>
          <a:noFill/>
        </p:spPr>
        <p:txBody>
          <a:bodyPr wrap="square">
            <a:spAutoFit/>
          </a:bodyPr>
          <a:lstStyle/>
          <a:p>
            <a:pPr algn="l"/>
            <a:r>
              <a:rPr lang="en-US" altLang="zh-CN" sz="2800" b="0" i="0" dirty="0">
                <a:solidFill>
                  <a:srgbClr val="333333"/>
                </a:solidFill>
                <a:effectLst/>
                <a:latin typeface="Avenir Next LT Pro Demi" panose="020B0704020202020204" pitchFamily="34" charset="0"/>
              </a:rPr>
              <a:t>Pandas' molars are very broad and flat. The shape of the teeth helps the animals crush the bamboo shoots, leaves, and stems that they eat. They can chomp on bamboo up to one-and-a-half inches thick.</a:t>
            </a:r>
          </a:p>
        </p:txBody>
      </p:sp>
    </p:spTree>
    <p:custDataLst>
      <p:tags r:id="rId1"/>
    </p:custData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293" y="3309809"/>
            <a:ext cx="4203950" cy="237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本框 7">
            <a:extLst>
              <a:ext uri="{FF2B5EF4-FFF2-40B4-BE49-F238E27FC236}">
                <a16:creationId xmlns:a16="http://schemas.microsoft.com/office/drawing/2014/main" id="{3018B81F-C9EC-EB94-4F4B-7A982335F9D8}"/>
              </a:ext>
            </a:extLst>
          </p:cNvPr>
          <p:cNvSpPr txBox="1"/>
          <p:nvPr/>
        </p:nvSpPr>
        <p:spPr>
          <a:xfrm>
            <a:off x="900817" y="1005231"/>
            <a:ext cx="9218952" cy="2849178"/>
          </a:xfrm>
          <a:prstGeom prst="rect">
            <a:avLst/>
          </a:prstGeom>
          <a:noFill/>
        </p:spPr>
        <p:txBody>
          <a:bodyPr wrap="square" rtlCol="0">
            <a:spAutoFit/>
          </a:bodyPr>
          <a:lstStyle/>
          <a:p>
            <a:pPr>
              <a:lnSpc>
                <a:spcPct val="130000"/>
              </a:lnSpc>
            </a:pPr>
            <a:r>
              <a:rPr lang="zh-CN" altLang="en-US" sz="2400" dirty="0">
                <a:latin typeface="Avenir Next LT Pro Demi" panose="020B0704020202020204" pitchFamily="34" charset="0"/>
                <a:sym typeface="+mn-ea"/>
              </a:rPr>
              <a:t>Pandas eat fast, they eat a lot, and they spend about 12 hours a day doing it. The reason: They digest only about a fifth of what they eat. Overall, bamboo is not very nutritious. To stay healthy, they have to eat a lot—up to 15 percent of their body weight in 12 hours—so they eat fast. </a:t>
            </a:r>
            <a:endParaRPr lang="zh-CN" altLang="en-US" sz="2400" dirty="0">
              <a:latin typeface="Avenir Next LT Pro Demi" panose="020B0704020202020204" pitchFamily="34" charset="0"/>
            </a:endParaRPr>
          </a:p>
          <a:p>
            <a:pPr algn="just">
              <a:lnSpc>
                <a:spcPct val="130000"/>
              </a:lnSpc>
            </a:pPr>
            <a:endParaRPr lang="zh-CN" altLang="en-US" sz="2000" dirty="0">
              <a:latin typeface="Arial Rounded MT Bold" panose="020F0704030504030204" charset="0"/>
              <a:cs typeface="Arial Rounded MT Bold" panose="020F0704030504030204" charset="0"/>
              <a:sym typeface="+mn-ea"/>
            </a:endParaRPr>
          </a:p>
        </p:txBody>
      </p:sp>
    </p:spTree>
    <p:custDataLst>
      <p:tags r:id="rId1"/>
    </p:custData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62183" y="3220345"/>
            <a:ext cx="5334290" cy="2308324"/>
          </a:xfrm>
          <a:prstGeom prst="rect">
            <a:avLst/>
          </a:prstGeom>
          <a:noFill/>
        </p:spPr>
        <p:txBody>
          <a:bodyPr wrap="square" rtlCol="0" anchor="t">
            <a:spAutoFit/>
          </a:bodyPr>
          <a:lstStyle/>
          <a:p>
            <a:r>
              <a:rPr lang="zh-CN" altLang="en-US" sz="2400" dirty="0">
                <a:latin typeface="Avenir Next LT Pro Demi" panose="020B0704020202020204" pitchFamily="34" charset="0"/>
              </a:rPr>
              <a:t>Pandas are often seen eating in a relaxed sitting posture, with their hind legs stretched out before them. They may appear sedentary, but they are skilled tree-climbers and efficient swimmers.</a:t>
            </a:r>
          </a:p>
        </p:txBody>
      </p:sp>
      <p:pic>
        <p:nvPicPr>
          <p:cNvPr id="5" name="图片 4">
            <a:extLst>
              <a:ext uri="{FF2B5EF4-FFF2-40B4-BE49-F238E27FC236}">
                <a16:creationId xmlns:a16="http://schemas.microsoft.com/office/drawing/2014/main" id="{3735F9DE-0E0D-6F09-E34B-EAC7D4269DF3}"/>
              </a:ext>
            </a:extLst>
          </p:cNvPr>
          <p:cNvPicPr>
            <a:picLocks noChangeAspect="1"/>
          </p:cNvPicPr>
          <p:nvPr/>
        </p:nvPicPr>
        <p:blipFill>
          <a:blip r:embed="rId4"/>
          <a:stretch>
            <a:fillRect/>
          </a:stretch>
        </p:blipFill>
        <p:spPr>
          <a:xfrm>
            <a:off x="622625" y="877541"/>
            <a:ext cx="3108986" cy="1772032"/>
          </a:xfrm>
          <a:prstGeom prst="rect">
            <a:avLst/>
          </a:prstGeom>
        </p:spPr>
      </p:pic>
      <p:pic>
        <p:nvPicPr>
          <p:cNvPr id="6" name="图片 5">
            <a:extLst>
              <a:ext uri="{FF2B5EF4-FFF2-40B4-BE49-F238E27FC236}">
                <a16:creationId xmlns:a16="http://schemas.microsoft.com/office/drawing/2014/main" id="{A8BD28EE-610F-6B6B-7CDC-F273B5053B9C}"/>
              </a:ext>
            </a:extLst>
          </p:cNvPr>
          <p:cNvPicPr>
            <a:picLocks noChangeAspect="1"/>
          </p:cNvPicPr>
          <p:nvPr/>
        </p:nvPicPr>
        <p:blipFill>
          <a:blip r:embed="rId5"/>
          <a:stretch>
            <a:fillRect/>
          </a:stretch>
        </p:blipFill>
        <p:spPr>
          <a:xfrm>
            <a:off x="6747264" y="2766212"/>
            <a:ext cx="4182218" cy="3578761"/>
          </a:xfrm>
          <a:prstGeom prst="rect">
            <a:avLst/>
          </a:prstGeom>
        </p:spPr>
      </p:pic>
      <p:sp>
        <p:nvSpPr>
          <p:cNvPr id="8" name="文本框 7">
            <a:extLst>
              <a:ext uri="{FF2B5EF4-FFF2-40B4-BE49-F238E27FC236}">
                <a16:creationId xmlns:a16="http://schemas.microsoft.com/office/drawing/2014/main" id="{00C88F0C-770F-7190-A055-5AF09D1FACEB}"/>
              </a:ext>
            </a:extLst>
          </p:cNvPr>
          <p:cNvSpPr txBox="1"/>
          <p:nvPr/>
        </p:nvSpPr>
        <p:spPr>
          <a:xfrm>
            <a:off x="3829859" y="710581"/>
            <a:ext cx="670457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venir Next LT Pro Demi" panose="020B0704020202020204" pitchFamily="34" charset="0"/>
                <a:ea typeface="等线" panose="02010600030101010101" pitchFamily="2" charset="-122"/>
                <a:cs typeface="+mn-cs"/>
              </a:rPr>
              <a:t>Wild pandas live only in remote, mountainous regions in central China. These high bamboo forests are cool and wet—just as pandas like it. They may climb as high as 13,000 feet to feed on higher slopes in the summer season.</a:t>
            </a:r>
          </a:p>
        </p:txBody>
      </p:sp>
    </p:spTree>
    <p:custDataLst>
      <p:tags r:id="rId1"/>
    </p:custData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MH_CONTENTSID" val="332"/>
  <p:tag name="KSO_WPP_MARK_KEY" val="944e7498-db03-49b7-a783-ba62515f90da"/>
  <p:tag name="COMMONDATA" val="eyJoZGlkIjoiZGJiMjBlZjdmYzU4NGIxNjBmODhhOTBhYTU2Yzc1ZDgifQ=="/>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heme/theme1.xml><?xml version="1.0" encoding="utf-8"?>
<a:theme xmlns:a="http://schemas.openxmlformats.org/drawingml/2006/main" name="卡通熊猫 觅知">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A000520150120A05KPBG</Template>
  <TotalTime>40</TotalTime>
  <Words>391</Words>
  <Application>Microsoft Office PowerPoint</Application>
  <PresentationFormat>宽屏</PresentationFormat>
  <Paragraphs>18</Paragraphs>
  <Slides>7</Slides>
  <Notes>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vt:i4>
      </vt:variant>
    </vt:vector>
  </HeadingPairs>
  <TitlesOfParts>
    <vt:vector size="14" baseType="lpstr">
      <vt:lpstr>等线</vt:lpstr>
      <vt:lpstr>等线 Light</vt:lpstr>
      <vt:lpstr>思源黑体 CN Medium</vt:lpstr>
      <vt:lpstr>Arial</vt:lpstr>
      <vt:lpstr>Arial Rounded MT Bold</vt:lpstr>
      <vt:lpstr>Avenir Next LT Pro Demi</vt:lpstr>
      <vt:lpstr>卡通熊猫 觅知</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A30303</cp:lastModifiedBy>
  <cp:revision>19</cp:revision>
  <dcterms:created xsi:type="dcterms:W3CDTF">2021-07-01T12:26:00Z</dcterms:created>
  <dcterms:modified xsi:type="dcterms:W3CDTF">2023-03-28T15:54:08Z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702A96227320408CBEAC993578CC9D06</vt:lpwstr>
  </property>
  <property fmtid="{D5CDD505-2E9C-101B-9397-08002B2CF9AE}" pid="3" name="KSOProductBuildVer">
    <vt:lpwstr>2052-11.1.0.12970</vt:lpwstr>
  </property>
</Properties>
</file>