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
  </p:notesMasterIdLst>
  <p:sldIdLst>
    <p:sldId id="256" r:id="rId2"/>
    <p:sldId id="257" r:id="rId3"/>
    <p:sldId id="258" r:id="rId4"/>
    <p:sldId id="259" r:id="rId5"/>
    <p:sldId id="260" r:id="rId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5433" autoAdjust="0"/>
  </p:normalViewPr>
  <p:slideViewPr>
    <p:cSldViewPr>
      <p:cViewPr>
        <p:scale>
          <a:sx n="63" d="100"/>
          <a:sy n="63" d="100"/>
        </p:scale>
        <p:origin x="-522" y="150"/>
      </p:cViewPr>
      <p:guideLst>
        <p:guide orient="horz" pos="2160"/>
        <p:guide pos="2880"/>
      </p:guideLst>
    </p:cSldViewPr>
  </p:slideViewPr>
  <p:notesTextViewPr>
    <p:cViewPr>
      <p:scale>
        <a:sx n="1" d="1"/>
        <a:sy n="1" d="1"/>
      </p:scale>
      <p:origin x="0" y="144"/>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A50A2F9-297E-455D-B5EC-F85DF08C01DA}" type="datetimeFigureOut">
              <a:rPr lang="en-US" smtClean="0"/>
              <a:pPr/>
              <a:t>3/3/2012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90A0578-E209-428F-A370-A047F4D97A7C}" type="slidenum">
              <a:rPr lang="en-US" smtClean="0"/>
              <a:pPr/>
              <a:t>‹#›</a:t>
            </a:fld>
            <a:endParaRPr lang="en-US"/>
          </a:p>
        </p:txBody>
      </p:sp>
    </p:spTree>
    <p:extLst>
      <p:ext uri="{BB962C8B-B14F-4D97-AF65-F5344CB8AC3E}">
        <p14:creationId xmlns:p14="http://schemas.microsoft.com/office/powerpoint/2010/main" val="26880447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Qian</a:t>
            </a:r>
            <a:r>
              <a:rPr lang="en-US" dirty="0" smtClean="0"/>
              <a:t> = “hiding”</a:t>
            </a:r>
          </a:p>
          <a:p>
            <a:r>
              <a:rPr lang="en-US" dirty="0" smtClean="0"/>
              <a:t>Name changed after the end of the eastern Jin dynasty.</a:t>
            </a:r>
          </a:p>
          <a:p>
            <a:endParaRPr lang="en-US" dirty="0" smtClean="0"/>
          </a:p>
          <a:p>
            <a:r>
              <a:rPr lang="en-US" dirty="0" smtClean="0"/>
              <a:t>Also known as Master</a:t>
            </a:r>
            <a:r>
              <a:rPr lang="en-US" baseline="0" dirty="0" smtClean="0"/>
              <a:t> of the Five Willows</a:t>
            </a:r>
            <a:endParaRPr lang="en-US" dirty="0"/>
          </a:p>
        </p:txBody>
      </p:sp>
      <p:sp>
        <p:nvSpPr>
          <p:cNvPr id="4" name="Slide Number Placeholder 3"/>
          <p:cNvSpPr>
            <a:spLocks noGrp="1"/>
          </p:cNvSpPr>
          <p:nvPr>
            <p:ph type="sldNum" sz="quarter" idx="10"/>
          </p:nvPr>
        </p:nvSpPr>
        <p:spPr/>
        <p:txBody>
          <a:bodyPr/>
          <a:lstStyle/>
          <a:p>
            <a:fld id="{290A0578-E209-428F-A370-A047F4D97A7C}" type="slidenum">
              <a:rPr lang="en-US" smtClean="0"/>
              <a:pPr/>
              <a:t>1</a:t>
            </a:fld>
            <a:endParaRPr lang="en-US"/>
          </a:p>
        </p:txBody>
      </p:sp>
    </p:spTree>
    <p:extLst>
      <p:ext uri="{BB962C8B-B14F-4D97-AF65-F5344CB8AC3E}">
        <p14:creationId xmlns:p14="http://schemas.microsoft.com/office/powerpoint/2010/main" val="25022601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Served many posts, but none of high positions </a:t>
            </a:r>
          </a:p>
          <a:p>
            <a:r>
              <a:rPr lang="en-US" dirty="0" smtClean="0"/>
              <a:t>-served</a:t>
            </a:r>
            <a:r>
              <a:rPr lang="en-US" baseline="0" dirty="0" smtClean="0"/>
              <a:t> many years</a:t>
            </a:r>
            <a:endParaRPr lang="en-US" dirty="0" smtClean="0"/>
          </a:p>
          <a:p>
            <a:r>
              <a:rPr lang="en-US" dirty="0" smtClean="0"/>
              <a:t>- Both civil and military</a:t>
            </a:r>
          </a:p>
          <a:p>
            <a:r>
              <a:rPr lang="en-US" dirty="0" smtClean="0"/>
              <a:t>Last position</a:t>
            </a:r>
            <a:r>
              <a:rPr lang="en-US" baseline="0" dirty="0" smtClean="0"/>
              <a:t> was of county magistrate at </a:t>
            </a:r>
            <a:r>
              <a:rPr lang="en-US" baseline="0" dirty="0" err="1" smtClean="0"/>
              <a:t>Pengze</a:t>
            </a:r>
            <a:r>
              <a:rPr lang="en-US" baseline="0" dirty="0" smtClean="0"/>
              <a:t> (not far from hometown)</a:t>
            </a:r>
          </a:p>
          <a:p>
            <a:endParaRPr lang="en-US" baseline="0" dirty="0" smtClean="0"/>
          </a:p>
          <a:p>
            <a:r>
              <a:rPr lang="en-US" sz="1200" b="0" i="0" kern="1200" dirty="0" smtClean="0">
                <a:solidFill>
                  <a:schemeClr val="tx1"/>
                </a:solidFill>
                <a:effectLst/>
                <a:latin typeface="+mn-lt"/>
                <a:ea typeface="+mn-ea"/>
                <a:cs typeface="+mn-cs"/>
              </a:rPr>
              <a:t> During this period of service in a series of minor posts, Tao </a:t>
            </a:r>
            <a:r>
              <a:rPr lang="en-US" sz="1200" b="0" i="0" kern="1200" dirty="0" err="1" smtClean="0">
                <a:solidFill>
                  <a:schemeClr val="tx1"/>
                </a:solidFill>
                <a:effectLst/>
                <a:latin typeface="+mn-lt"/>
                <a:ea typeface="+mn-ea"/>
                <a:cs typeface="+mn-cs"/>
              </a:rPr>
              <a:t>Yuanming's</a:t>
            </a:r>
            <a:r>
              <a:rPr lang="en-US" sz="1200" b="0" i="0" kern="1200" dirty="0" smtClean="0">
                <a:solidFill>
                  <a:schemeClr val="tx1"/>
                </a:solidFill>
                <a:effectLst/>
                <a:latin typeface="+mn-lt"/>
                <a:ea typeface="+mn-ea"/>
                <a:cs typeface="+mn-cs"/>
              </a:rPr>
              <a:t> poems begin to indicate that he was becoming torn between ambition and a desire to retreat into solitude.</a:t>
            </a:r>
            <a:endParaRPr lang="en-US" baseline="0" dirty="0" smtClean="0"/>
          </a:p>
          <a:p>
            <a:endParaRPr lang="en-US" dirty="0" smtClean="0"/>
          </a:p>
          <a:p>
            <a:r>
              <a:rPr lang="en-US" dirty="0" smtClean="0"/>
              <a:t>One source</a:t>
            </a:r>
            <a:r>
              <a:rPr lang="en-US" baseline="0" dirty="0" smtClean="0"/>
              <a:t> states that Tao was the first Chinese poet to grapple with the justification of my decision to withdraw from office. [</a:t>
            </a:r>
            <a:r>
              <a:rPr lang="en-US" dirty="0" err="1" smtClean="0"/>
              <a:t>Nienhauser</a:t>
            </a:r>
            <a:r>
              <a:rPr lang="en-US" dirty="0" smtClean="0"/>
              <a:t>, 193]</a:t>
            </a:r>
          </a:p>
          <a:p>
            <a:endParaRPr lang="en-US" dirty="0" smtClean="0"/>
          </a:p>
          <a:p>
            <a:r>
              <a:rPr lang="en-US" dirty="0" smtClean="0"/>
              <a:t>405 –death: resignation </a:t>
            </a:r>
          </a:p>
          <a:p>
            <a:r>
              <a:rPr lang="en-US" dirty="0" smtClean="0"/>
              <a:t>My disgust at the corruption and infighting of the Jin Court prompted me to resign.</a:t>
            </a:r>
          </a:p>
          <a:p>
            <a:endParaRPr lang="en-US" dirty="0" smtClean="0"/>
          </a:p>
          <a:p>
            <a:r>
              <a:rPr lang="en-US" dirty="0" smtClean="0"/>
              <a:t>I had become convinced that life was too short to compromise on my principles. </a:t>
            </a:r>
          </a:p>
          <a:p>
            <a:r>
              <a:rPr lang="en-US" dirty="0" smtClean="0"/>
              <a:t>Last 22</a:t>
            </a:r>
            <a:r>
              <a:rPr lang="en-US" baseline="0" dirty="0" smtClean="0"/>
              <a:t> years of life I lived in retirement.</a:t>
            </a:r>
          </a:p>
          <a:p>
            <a:endParaRPr lang="en-US" baseline="0" dirty="0" smtClean="0"/>
          </a:p>
          <a:p>
            <a:r>
              <a:rPr lang="en-US" baseline="0" dirty="0" smtClean="0"/>
              <a:t>I have a personal inclination towards a private life of leisure and spontaneity. </a:t>
            </a:r>
            <a:endParaRPr lang="en-US" dirty="0" smtClean="0"/>
          </a:p>
          <a:p>
            <a:endParaRPr lang="en-US" dirty="0" smtClean="0"/>
          </a:p>
          <a:p>
            <a:r>
              <a:rPr lang="en-US" dirty="0" smtClean="0"/>
              <a:t>Great</a:t>
            </a:r>
            <a:r>
              <a:rPr lang="en-US" baseline="0" dirty="0" smtClean="0"/>
              <a:t> grandfather: Tao </a:t>
            </a:r>
            <a:r>
              <a:rPr lang="en-US" baseline="0" dirty="0" err="1" smtClean="0"/>
              <a:t>Kan</a:t>
            </a:r>
            <a:r>
              <a:rPr lang="en-US" baseline="0" dirty="0" smtClean="0"/>
              <a:t> </a:t>
            </a:r>
          </a:p>
          <a:p>
            <a:r>
              <a:rPr lang="en-US" baseline="0" dirty="0" smtClean="0"/>
              <a:t>- native of south</a:t>
            </a:r>
          </a:p>
          <a:p>
            <a:pPr marL="171450" indent="-171450">
              <a:buFontTx/>
              <a:buChar char="-"/>
            </a:pPr>
            <a:r>
              <a:rPr lang="en-US" baseline="0" dirty="0" smtClean="0"/>
              <a:t>some say not Han</a:t>
            </a:r>
          </a:p>
          <a:p>
            <a:pPr marL="171450" indent="-171450">
              <a:buFontTx/>
              <a:buChar char="-"/>
            </a:pPr>
            <a:endParaRPr lang="en-US" baseline="0" dirty="0" smtClean="0"/>
          </a:p>
          <a:p>
            <a:pPr marL="171450" indent="-171450">
              <a:buFontTx/>
              <a:buChar char="-"/>
            </a:pPr>
            <a:r>
              <a:rPr lang="en-US" baseline="0" dirty="0" smtClean="0"/>
              <a:t>Had 5 sons</a:t>
            </a:r>
          </a:p>
          <a:p>
            <a:pPr marL="171450" indent="-171450">
              <a:buFontTx/>
              <a:buChar char="-"/>
            </a:pPr>
            <a:r>
              <a:rPr lang="en-US" baseline="0" dirty="0" smtClean="0"/>
              <a:t>Neo Taoism because at the time everyone was tired of </a:t>
            </a:r>
            <a:r>
              <a:rPr lang="en-US" baseline="0" dirty="0" err="1" smtClean="0"/>
              <a:t>Confusism</a:t>
            </a:r>
            <a:r>
              <a:rPr lang="en-US" baseline="0" dirty="0" smtClean="0"/>
              <a:t> (dull, success oriented). Throw in </a:t>
            </a:r>
            <a:r>
              <a:rPr lang="en-US" baseline="0" dirty="0" err="1" smtClean="0"/>
              <a:t>Buddist</a:t>
            </a:r>
            <a:r>
              <a:rPr lang="en-US" baseline="0" dirty="0" smtClean="0"/>
              <a:t> discourses and you get a weird mix.  </a:t>
            </a:r>
          </a:p>
        </p:txBody>
      </p:sp>
      <p:sp>
        <p:nvSpPr>
          <p:cNvPr id="4" name="Slide Number Placeholder 3"/>
          <p:cNvSpPr>
            <a:spLocks noGrp="1"/>
          </p:cNvSpPr>
          <p:nvPr>
            <p:ph type="sldNum" sz="quarter" idx="10"/>
          </p:nvPr>
        </p:nvSpPr>
        <p:spPr/>
        <p:txBody>
          <a:bodyPr/>
          <a:lstStyle/>
          <a:p>
            <a:fld id="{290A0578-E209-428F-A370-A047F4D97A7C}" type="slidenum">
              <a:rPr lang="en-US" smtClean="0"/>
              <a:pPr/>
              <a:t>2</a:t>
            </a:fld>
            <a:endParaRPr lang="en-US"/>
          </a:p>
        </p:txBody>
      </p:sp>
    </p:spTree>
    <p:extLst>
      <p:ext uri="{BB962C8B-B14F-4D97-AF65-F5344CB8AC3E}">
        <p14:creationId xmlns:p14="http://schemas.microsoft.com/office/powerpoint/2010/main" val="9819769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a:t>
            </a:r>
            <a:r>
              <a:rPr lang="en-US" baseline="0" dirty="0" smtClean="0"/>
              <a:t> is reclusion?</a:t>
            </a:r>
          </a:p>
          <a:p>
            <a:r>
              <a:rPr lang="en-US" baseline="0" dirty="0" smtClean="0"/>
              <a:t>Frederick Mote: </a:t>
            </a:r>
          </a:p>
          <a:p>
            <a:r>
              <a:rPr lang="en-US" baseline="0" dirty="0" smtClean="0"/>
              <a:t>“in Chinese society... [terms designating recluses] signified withdrawal from the active </a:t>
            </a:r>
          </a:p>
          <a:p>
            <a:r>
              <a:rPr lang="en-US" baseline="0" dirty="0" smtClean="0"/>
              <a:t>public  life in the service of society that Confucian ethics prescribed as the most suitable </a:t>
            </a:r>
          </a:p>
          <a:p>
            <a:r>
              <a:rPr lang="en-US" baseline="0" dirty="0" smtClean="0"/>
              <a:t>course for all whose abilities, cultivation, and learning qualified them for it. To bar one's gates </a:t>
            </a:r>
          </a:p>
          <a:p>
            <a:r>
              <a:rPr lang="en-US" baseline="0" dirty="0" smtClean="0"/>
              <a:t>and earn one's own living without reliance on the emolument of office, to display </a:t>
            </a:r>
          </a:p>
          <a:p>
            <a:r>
              <a:rPr lang="en-US" baseline="0" dirty="0" smtClean="0"/>
              <a:t>a lack of regard for the social status which could be attained only by entering </a:t>
            </a:r>
          </a:p>
          <a:p>
            <a:r>
              <a:rPr lang="en-US" baseline="0" dirty="0" smtClean="0"/>
              <a:t>officialdom, and to devote one's life to self-cultivation, scholarship or artistic pursuits </a:t>
            </a:r>
          </a:p>
          <a:p>
            <a:r>
              <a:rPr lang="en-US" baseline="0" dirty="0" smtClean="0"/>
              <a:t>made one a recluse.”</a:t>
            </a:r>
            <a:endParaRPr lang="en-US" dirty="0" smtClean="0"/>
          </a:p>
          <a:p>
            <a:endParaRPr lang="en-US" dirty="0" smtClean="0"/>
          </a:p>
          <a:p>
            <a:r>
              <a:rPr lang="en-US" dirty="0" smtClean="0"/>
              <a:t>Not the first to write about reclusion.</a:t>
            </a:r>
            <a:r>
              <a:rPr lang="en-US" baseline="0" dirty="0" smtClean="0"/>
              <a:t> </a:t>
            </a:r>
          </a:p>
          <a:p>
            <a:endParaRPr lang="en-US" dirty="0" smtClean="0"/>
          </a:p>
          <a:p>
            <a:r>
              <a:rPr lang="en-US" dirty="0" smtClean="0"/>
              <a:t>Transformed</a:t>
            </a:r>
            <a:r>
              <a:rPr lang="en-US" baseline="0" dirty="0" smtClean="0"/>
              <a:t> stock images and normal vocabulary = into highly personalized poetry. </a:t>
            </a:r>
          </a:p>
          <a:p>
            <a:endParaRPr lang="en-US" baseline="0" dirty="0" smtClean="0"/>
          </a:p>
          <a:p>
            <a:r>
              <a:rPr lang="en-US" baseline="0" dirty="0" smtClean="0"/>
              <a:t>It was during the Six Dynasties period where reclusion was positively valued, and in some cases highly sociable  practice that continued  to </a:t>
            </a:r>
          </a:p>
          <a:p>
            <a:r>
              <a:rPr lang="en-US" baseline="0" dirty="0" smtClean="0"/>
              <a:t>evolve. [</a:t>
            </a:r>
            <a:r>
              <a:rPr lang="en-US" sz="1200" b="0" i="0" kern="1200" dirty="0" smtClean="0">
                <a:solidFill>
                  <a:schemeClr val="tx1"/>
                </a:solidFill>
                <a:effectLst/>
                <a:latin typeface="+mn-lt"/>
                <a:ea typeface="+mn-ea"/>
                <a:cs typeface="+mn-cs"/>
              </a:rPr>
              <a:t>Swartz 80] I am considered a very</a:t>
            </a:r>
            <a:r>
              <a:rPr lang="en-US" sz="1200" b="0" i="0" kern="1200" baseline="0" dirty="0" smtClean="0">
                <a:solidFill>
                  <a:schemeClr val="tx1"/>
                </a:solidFill>
                <a:effectLst/>
                <a:latin typeface="+mn-lt"/>
                <a:ea typeface="+mn-ea"/>
                <a:cs typeface="+mn-cs"/>
              </a:rPr>
              <a:t> significant figure in the history of reclusive poetry. </a:t>
            </a:r>
            <a:endParaRPr lang="en-US" sz="1200" b="0" i="0" kern="1200" dirty="0" smtClean="0">
              <a:solidFill>
                <a:schemeClr val="tx1"/>
              </a:solidFill>
              <a:effectLst/>
              <a:latin typeface="+mn-lt"/>
              <a:ea typeface="+mn-ea"/>
              <a:cs typeface="+mn-cs"/>
            </a:endParaRPr>
          </a:p>
          <a:p>
            <a:endParaRPr lang="en-US" baseline="0" dirty="0" smtClean="0"/>
          </a:p>
          <a:p>
            <a:endParaRPr lang="en-US" baseline="0" dirty="0" smtClean="0"/>
          </a:p>
          <a:p>
            <a:r>
              <a:rPr lang="en-US" baseline="0" dirty="0" smtClean="0"/>
              <a:t>Alluded to the “here and now” and my particular circumstance rather then generic gentleman reclusion.</a:t>
            </a:r>
          </a:p>
          <a:p>
            <a:endParaRPr lang="en-US" baseline="0" dirty="0" smtClean="0"/>
          </a:p>
          <a:p>
            <a:r>
              <a:rPr lang="en-US" baseline="0" dirty="0" smtClean="0"/>
              <a:t>This had an impact in future poems, as short prefaces soon began to appear before poems and f, relating the real-life occasions of the composition. </a:t>
            </a:r>
          </a:p>
          <a:p>
            <a:endParaRPr lang="en-US" baseline="0" dirty="0" smtClean="0"/>
          </a:p>
          <a:p>
            <a:r>
              <a:rPr lang="en-US" baseline="0" dirty="0" smtClean="0"/>
              <a:t>I used simple language to record the events of my life, thoughts, and feelings. There was a lot of sophistication and emotion that my poetry captures, something others since have not been able to do. </a:t>
            </a:r>
          </a:p>
          <a:p>
            <a:endParaRPr lang="en-US" baseline="0" dirty="0" smtClean="0"/>
          </a:p>
          <a:p>
            <a:r>
              <a:rPr lang="en-US" baseline="0" dirty="0" smtClean="0"/>
              <a:t>I also introduced many new topics in my poetry, such as:</a:t>
            </a:r>
          </a:p>
          <a:p>
            <a:pPr marL="171450" indent="-171450">
              <a:buFontTx/>
              <a:buChar char="-"/>
            </a:pPr>
            <a:r>
              <a:rPr lang="en-US" baseline="0" dirty="0" smtClean="0"/>
              <a:t>Begging</a:t>
            </a:r>
          </a:p>
          <a:p>
            <a:pPr marL="171450" indent="-171450">
              <a:buFontTx/>
              <a:buChar char="-"/>
            </a:pPr>
            <a:r>
              <a:rPr lang="en-US" baseline="0" dirty="0" smtClean="0"/>
              <a:t>Moving</a:t>
            </a:r>
          </a:p>
          <a:p>
            <a:pPr marL="171450" indent="-171450">
              <a:buFontTx/>
              <a:buChar char="-"/>
            </a:pPr>
            <a:r>
              <a:rPr lang="en-US" baseline="0" dirty="0" smtClean="0"/>
              <a:t>Encountering a fire</a:t>
            </a:r>
          </a:p>
          <a:p>
            <a:pPr marL="171450" indent="-171450">
              <a:buFontTx/>
              <a:buChar char="-"/>
            </a:pPr>
            <a:r>
              <a:rPr lang="en-US" baseline="0" dirty="0" smtClean="0"/>
              <a:t>Harvesting dry rice</a:t>
            </a:r>
          </a:p>
          <a:p>
            <a:pPr marL="171450" indent="-171450">
              <a:buFontTx/>
              <a:buChar char="-"/>
            </a:pPr>
            <a:endParaRPr lang="en-US" baseline="0" dirty="0" smtClean="0"/>
          </a:p>
          <a:p>
            <a:pPr marL="0" indent="0">
              <a:buFontTx/>
              <a:buNone/>
            </a:pPr>
            <a:r>
              <a:rPr lang="en-US" baseline="0" dirty="0" smtClean="0"/>
              <a:t>I was also the first to introduce calendar dates in my extremely long poem titles, something which has become a common practice. </a:t>
            </a:r>
          </a:p>
          <a:p>
            <a:pPr marL="0" indent="0">
              <a:buFontTx/>
              <a:buNone/>
            </a:pPr>
            <a:r>
              <a:rPr lang="en-US" baseline="0" dirty="0" smtClean="0"/>
              <a:t>As usual I am a very well read person, and my works contain references to previous works, like the analects. </a:t>
            </a:r>
          </a:p>
          <a:p>
            <a:endParaRPr lang="en-US" baseline="0" dirty="0" smtClean="0"/>
          </a:p>
          <a:p>
            <a:r>
              <a:rPr lang="en-US" baseline="0" dirty="0" smtClean="0"/>
              <a:t>-all the above was basically from book</a:t>
            </a:r>
          </a:p>
          <a:p>
            <a:endParaRPr lang="en-US" baseline="0" dirty="0" smtClean="0"/>
          </a:p>
          <a:p>
            <a:r>
              <a:rPr lang="en-US" dirty="0" smtClean="0"/>
              <a:t>-To</a:t>
            </a:r>
            <a:r>
              <a:rPr lang="en-US" baseline="0" dirty="0" smtClean="0"/>
              <a:t> me, personal fulfillment of happiness is more important than public life. </a:t>
            </a:r>
          </a:p>
          <a:p>
            <a:endParaRPr lang="en-US" baseline="0" dirty="0" smtClean="0"/>
          </a:p>
          <a:p>
            <a:r>
              <a:rPr lang="en-US" baseline="0" dirty="0" smtClean="0"/>
              <a:t>Poem: </a:t>
            </a:r>
            <a:r>
              <a:rPr lang="en-US" baseline="0" dirty="0" err="1" smtClean="0"/>
              <a:t>shangra</a:t>
            </a:r>
            <a:r>
              <a:rPr lang="en-US" baseline="0" dirty="0" smtClean="0"/>
              <a:t> la</a:t>
            </a:r>
            <a:endParaRPr lang="en-US" dirty="0"/>
          </a:p>
        </p:txBody>
      </p:sp>
      <p:sp>
        <p:nvSpPr>
          <p:cNvPr id="4" name="Slide Number Placeholder 3"/>
          <p:cNvSpPr>
            <a:spLocks noGrp="1"/>
          </p:cNvSpPr>
          <p:nvPr>
            <p:ph type="sldNum" sz="quarter" idx="10"/>
          </p:nvPr>
        </p:nvSpPr>
        <p:spPr/>
        <p:txBody>
          <a:bodyPr/>
          <a:lstStyle/>
          <a:p>
            <a:fld id="{290A0578-E209-428F-A370-A047F4D97A7C}" type="slidenum">
              <a:rPr lang="en-US" smtClean="0"/>
              <a:pPr/>
              <a:t>3</a:t>
            </a:fld>
            <a:endParaRPr lang="en-US"/>
          </a:p>
        </p:txBody>
      </p:sp>
    </p:spTree>
    <p:extLst>
      <p:ext uri="{BB962C8B-B14F-4D97-AF65-F5344CB8AC3E}">
        <p14:creationId xmlns:p14="http://schemas.microsoft.com/office/powerpoint/2010/main" val="29245933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Many direct and indirect sources of my characterizations</a:t>
            </a:r>
            <a:r>
              <a:rPr lang="en-US" baseline="0" dirty="0" smtClean="0"/>
              <a:t> or anecdotes that illustrate them are from my earliest biographies. </a:t>
            </a:r>
          </a:p>
          <a:p>
            <a:endParaRPr lang="en-US" baseline="0" dirty="0" smtClean="0"/>
          </a:p>
          <a:p>
            <a:r>
              <a:rPr lang="en-US" baseline="0" dirty="0" smtClean="0"/>
              <a:t>They provide accounts for my life and character, and for many people served as the principal guide to reading my works. </a:t>
            </a:r>
          </a:p>
          <a:p>
            <a:endParaRPr lang="en-US" baseline="0" dirty="0" smtClean="0"/>
          </a:p>
          <a:p>
            <a:r>
              <a:rPr lang="en-US" baseline="0" dirty="0" smtClean="0"/>
              <a:t>These biographies were written in the late fifth to the early seventh centuries. These documents have generally been accepted as fact and treated as primary sources. However, scholars in the future have studied these works against my own works, and it has since been revealed that many of them do not stand up to critical analysis, and they often contradict one another. </a:t>
            </a:r>
          </a:p>
          <a:p>
            <a:endParaRPr lang="en-US" baseline="0" dirty="0" smtClean="0"/>
          </a:p>
          <a:p>
            <a:r>
              <a:rPr lang="en-US" baseline="0" dirty="0" smtClean="0"/>
              <a:t>From this it is clear that these texts are based on how the author chooses to present my life, and which characteristic they wish to idealize. </a:t>
            </a:r>
          </a:p>
          <a:p>
            <a:r>
              <a:rPr lang="en-US" baseline="0" dirty="0" smtClean="0"/>
              <a:t>-Example would be Records of the Grand Historian</a:t>
            </a:r>
          </a:p>
          <a:p>
            <a:r>
              <a:rPr lang="en-US" baseline="0" dirty="0" smtClean="0"/>
              <a:t>   - He would narrate one or two key scenes from the subject, so its like a half body portrait “image is not complete but personality is very vivid.” </a:t>
            </a:r>
          </a:p>
          <a:p>
            <a:endParaRPr lang="en-US" baseline="0" dirty="0" smtClean="0"/>
          </a:p>
          <a:p>
            <a:r>
              <a:rPr lang="en-US" baseline="0" dirty="0" smtClean="0"/>
              <a:t>All four have very similar content but the process of adding and deleting materials show a very different picture. </a:t>
            </a:r>
          </a:p>
          <a:p>
            <a:endParaRPr lang="en-US" baseline="0" dirty="0" smtClean="0"/>
          </a:p>
          <a:p>
            <a:r>
              <a:rPr lang="en-US" baseline="0" dirty="0" smtClean="0"/>
              <a:t>For example, in the Book of Song (first one) </a:t>
            </a:r>
            <a:r>
              <a:rPr lang="en-US" baseline="0" dirty="0" err="1" smtClean="0"/>
              <a:t>Shen</a:t>
            </a:r>
            <a:r>
              <a:rPr lang="en-US" baseline="0" dirty="0" smtClean="0"/>
              <a:t> </a:t>
            </a:r>
            <a:r>
              <a:rPr lang="en-US" baseline="0" dirty="0" err="1" smtClean="0"/>
              <a:t>Yue</a:t>
            </a:r>
            <a:r>
              <a:rPr lang="en-US" baseline="0" dirty="0" smtClean="0"/>
              <a:t> primarily uses stories where I am seen drinking, but still showing genuineness and candor. These two qualities would be further adapted as part of my image. </a:t>
            </a:r>
          </a:p>
          <a:p>
            <a:endParaRPr lang="en-US" baseline="0" dirty="0" smtClean="0"/>
          </a:p>
          <a:p>
            <a:r>
              <a:rPr lang="en-US" baseline="0" dirty="0" smtClean="0"/>
              <a:t>I am portrayed as a lofty recluse, very loyal to the Jin dynasty, one who drinks a lot and enjoys simple poetry. </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290A0578-E209-428F-A370-A047F4D97A7C}" type="slidenum">
              <a:rPr lang="en-US" smtClean="0"/>
              <a:pPr/>
              <a:t>4</a:t>
            </a:fld>
            <a:endParaRPr lang="en-US"/>
          </a:p>
        </p:txBody>
      </p:sp>
    </p:spTree>
    <p:extLst>
      <p:ext uri="{BB962C8B-B14F-4D97-AF65-F5344CB8AC3E}">
        <p14:creationId xmlns:p14="http://schemas.microsoft.com/office/powerpoint/2010/main" val="34917054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a:buFontTx/>
              <a:buChar char="-"/>
            </a:pPr>
            <a:r>
              <a:rPr lang="en-US" dirty="0" smtClean="0"/>
              <a:t>Annotated works</a:t>
            </a:r>
            <a:r>
              <a:rPr lang="en-US" baseline="0" dirty="0" smtClean="0"/>
              <a:t> from authoritative scholars already exist, and they served as the foundation for most criticism and interpretation. </a:t>
            </a:r>
          </a:p>
          <a:p>
            <a:pPr>
              <a:buFontTx/>
              <a:buChar char="-"/>
            </a:pPr>
            <a:endParaRPr lang="en-US" baseline="0" dirty="0" smtClean="0"/>
          </a:p>
          <a:p>
            <a:pPr>
              <a:buFontTx/>
              <a:buChar char="-"/>
            </a:pPr>
            <a:r>
              <a:rPr lang="en-US" baseline="0" dirty="0" smtClean="0"/>
              <a:t>People pay more attention to the allusions, names, and analysis of the syntax in the annotations, but forget about the textual and manuscript variants – we taken them as records.</a:t>
            </a:r>
          </a:p>
          <a:p>
            <a:pPr>
              <a:buFontTx/>
              <a:buChar char="-"/>
            </a:pPr>
            <a:endParaRPr lang="en-US" baseline="0" dirty="0" smtClean="0"/>
          </a:p>
          <a:p>
            <a:pPr>
              <a:buFontTx/>
              <a:buChar char="-"/>
            </a:pPr>
            <a:r>
              <a:rPr lang="en-US" baseline="0" dirty="0" smtClean="0"/>
              <a:t>However, it is the variants that matter. They compete with each other, one trying to beat the other. Is there a legitimate, single, definite version of the text?</a:t>
            </a:r>
          </a:p>
          <a:p>
            <a:pPr>
              <a:buFontTx/>
              <a:buChar char="-"/>
            </a:pPr>
            <a:endParaRPr lang="en-US" baseline="0" dirty="0" smtClean="0"/>
          </a:p>
          <a:p>
            <a:pPr>
              <a:buFontTx/>
              <a:buChar char="-"/>
            </a:pPr>
            <a:r>
              <a:rPr lang="en-US" baseline="0" dirty="0" smtClean="0"/>
              <a:t>My poems have very many different versions that have been edited to server a particular aesthetic and ideological purpose. </a:t>
            </a:r>
          </a:p>
          <a:p>
            <a:pPr>
              <a:buFontTx/>
              <a:buChar char="-"/>
            </a:pPr>
            <a:endParaRPr lang="en-US" baseline="0" dirty="0" smtClean="0"/>
          </a:p>
          <a:p>
            <a:pPr>
              <a:buFontTx/>
              <a:buChar char="-"/>
            </a:pPr>
            <a:r>
              <a:rPr lang="en-US" baseline="0" dirty="0" smtClean="0"/>
              <a:t>However, we do not have the original manuscript authored by me, so we have to take every version into account. </a:t>
            </a:r>
          </a:p>
          <a:p>
            <a:pPr>
              <a:buFontTx/>
              <a:buChar char="-"/>
            </a:pPr>
            <a:endParaRPr lang="en-US" baseline="0" dirty="0" smtClean="0"/>
          </a:p>
          <a:p>
            <a:pPr>
              <a:buFontTx/>
              <a:buChar char="-"/>
            </a:pPr>
            <a:r>
              <a:rPr lang="en-US" baseline="0" dirty="0" smtClean="0"/>
              <a:t>There are many historical, ideological, and cultural contexts in the text.  </a:t>
            </a:r>
          </a:p>
          <a:p>
            <a:pPr>
              <a:buFontTx/>
              <a:buChar char="-"/>
            </a:pPr>
            <a:endParaRPr lang="en-US" baseline="0" dirty="0" smtClean="0"/>
          </a:p>
          <a:p>
            <a:pPr>
              <a:buFontTx/>
              <a:buChar char="-"/>
            </a:pPr>
            <a:r>
              <a:rPr lang="en-US" baseline="0" dirty="0" smtClean="0"/>
              <a:t>However I am more complicated and more engaging then previously thought.</a:t>
            </a:r>
          </a:p>
          <a:p>
            <a:pPr>
              <a:buFontTx/>
              <a:buChar char="-"/>
            </a:pPr>
            <a:endParaRPr lang="en-US" baseline="0" dirty="0" smtClean="0"/>
          </a:p>
          <a:p>
            <a:pPr>
              <a:buFontTx/>
              <a:buChar char="-"/>
            </a:pPr>
            <a:r>
              <a:rPr lang="en-US" baseline="0" dirty="0" smtClean="0"/>
              <a:t>STATEMENT:</a:t>
            </a:r>
          </a:p>
          <a:p>
            <a:pPr>
              <a:buFontTx/>
              <a:buChar char="-"/>
            </a:pPr>
            <a:r>
              <a:rPr lang="en-US" baseline="0" dirty="0" smtClean="0"/>
              <a:t>  There are many different readings to this sentence, and Su Shi was confident that he had gotten the True meaning when he stated that “see” was more </a:t>
            </a:r>
            <a:r>
              <a:rPr lang="en-US" baseline="0" dirty="0" err="1" smtClean="0"/>
              <a:t>spontaious</a:t>
            </a:r>
            <a:r>
              <a:rPr lang="en-US" baseline="0" dirty="0" smtClean="0"/>
              <a:t> then “gaze”.</a:t>
            </a:r>
          </a:p>
          <a:p>
            <a:pPr>
              <a:buFontTx/>
              <a:buChar char="-"/>
            </a:pPr>
            <a:endParaRPr lang="en-US" baseline="0" dirty="0" smtClean="0"/>
          </a:p>
          <a:p>
            <a:pPr>
              <a:buFontTx/>
              <a:buChar char="-"/>
            </a:pPr>
            <a:r>
              <a:rPr lang="en-US" baseline="0" dirty="0" smtClean="0"/>
              <a:t>This is due to the importance of “possessing” in Song culture. People were anxious about the authenticity of texts and getting the genuine edition. </a:t>
            </a:r>
          </a:p>
          <a:p>
            <a:pPr>
              <a:buFontTx/>
              <a:buChar char="-"/>
            </a:pPr>
            <a:endParaRPr lang="en-US" baseline="0" dirty="0" smtClean="0"/>
          </a:p>
          <a:p>
            <a:pPr>
              <a:buFontTx/>
              <a:buChar char="-"/>
            </a:pPr>
            <a:r>
              <a:rPr lang="en-US" baseline="0" dirty="0" smtClean="0"/>
              <a:t>I am not a “eternal presence”, canonized by </a:t>
            </a:r>
            <a:r>
              <a:rPr lang="en-US" baseline="0" smtClean="0"/>
              <a:t>these authoritative </a:t>
            </a:r>
            <a:r>
              <a:rPr lang="en-US" baseline="0" dirty="0" smtClean="0"/>
              <a:t>and </a:t>
            </a:r>
            <a:r>
              <a:rPr lang="en-US" baseline="0" smtClean="0"/>
              <a:t>definitive texts.</a:t>
            </a:r>
            <a:endParaRPr lang="en-US" dirty="0"/>
          </a:p>
        </p:txBody>
      </p:sp>
      <p:sp>
        <p:nvSpPr>
          <p:cNvPr id="4" name="Slide Number Placeholder 3"/>
          <p:cNvSpPr>
            <a:spLocks noGrp="1"/>
          </p:cNvSpPr>
          <p:nvPr>
            <p:ph type="sldNum" sz="quarter" idx="10"/>
          </p:nvPr>
        </p:nvSpPr>
        <p:spPr/>
        <p:txBody>
          <a:bodyPr/>
          <a:lstStyle/>
          <a:p>
            <a:fld id="{290A0578-E209-428F-A370-A047F4D97A7C}" type="slidenum">
              <a:rPr lang="en-US" smtClean="0"/>
              <a:pPr/>
              <a:t>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86A21538-B4A6-4961-9598-642E06C99F54}" type="datetimeFigureOut">
              <a:rPr lang="en-US" smtClean="0"/>
              <a:pPr/>
              <a:t>3/3/2012</a:t>
            </a:fld>
            <a:endParaRPr lang="en-US"/>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D094147D-4005-4BA4-B305-52CB1BF8FB1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6A21538-B4A6-4961-9598-642E06C99F54}" type="datetimeFigureOut">
              <a:rPr lang="en-US" smtClean="0"/>
              <a:pPr/>
              <a:t>3/3/2012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94147D-4005-4BA4-B305-52CB1BF8FB1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6A21538-B4A6-4961-9598-642E06C99F54}" type="datetimeFigureOut">
              <a:rPr lang="en-US" smtClean="0"/>
              <a:pPr/>
              <a:t>3/3/2012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94147D-4005-4BA4-B305-52CB1BF8FB1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86A21538-B4A6-4961-9598-642E06C99F54}" type="datetimeFigureOut">
              <a:rPr lang="en-US" smtClean="0"/>
              <a:pPr/>
              <a:t>3/3/2012</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p>
            <a:fld id="{D094147D-4005-4BA4-B305-52CB1BF8FB1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86A21538-B4A6-4961-9598-642E06C99F54}" type="datetimeFigureOut">
              <a:rPr lang="en-US" smtClean="0"/>
              <a:pPr/>
              <a:t>3/3/2012</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D094147D-4005-4BA4-B305-52CB1BF8FB1F}" type="slidenum">
              <a:rPr lang="en-US" smtClean="0"/>
              <a:pPr/>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86A21538-B4A6-4961-9598-642E06C99F54}" type="datetimeFigureOut">
              <a:rPr lang="en-US" smtClean="0"/>
              <a:pPr/>
              <a:t>3/3/2012</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D094147D-4005-4BA4-B305-52CB1BF8FB1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86A21538-B4A6-4961-9598-642E06C99F54}" type="datetimeFigureOut">
              <a:rPr lang="en-US" smtClean="0"/>
              <a:pPr/>
              <a:t>3/3/2012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D094147D-4005-4BA4-B305-52CB1BF8FB1F}" type="slidenum">
              <a:rPr lang="en-US" smtClean="0"/>
              <a:pPr/>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86A21538-B4A6-4961-9598-642E06C99F54}" type="datetimeFigureOut">
              <a:rPr lang="en-US" smtClean="0"/>
              <a:pPr/>
              <a:t>3/3/2012</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94147D-4005-4BA4-B305-52CB1BF8FB1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6A21538-B4A6-4961-9598-642E06C99F54}" type="datetimeFigureOut">
              <a:rPr lang="en-US" smtClean="0"/>
              <a:pPr/>
              <a:t>3/3/2012</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94147D-4005-4BA4-B305-52CB1BF8FB1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86A21538-B4A6-4961-9598-642E06C99F54}" type="datetimeFigureOut">
              <a:rPr lang="en-US" smtClean="0"/>
              <a:pPr/>
              <a:t>3/3/2012</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94147D-4005-4BA4-B305-52CB1BF8FB1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86A21538-B4A6-4961-9598-642E06C99F54}" type="datetimeFigureOut">
              <a:rPr lang="en-US" smtClean="0"/>
              <a:pPr/>
              <a:t>3/3/2012</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D094147D-4005-4BA4-B305-52CB1BF8FB1F}" type="slidenum">
              <a:rPr lang="en-US" smtClean="0"/>
              <a:pPr/>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86A21538-B4A6-4961-9598-642E06C99F54}" type="datetimeFigureOut">
              <a:rPr lang="en-US" smtClean="0"/>
              <a:pPr/>
              <a:t>3/3/2012</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D094147D-4005-4BA4-B305-52CB1BF8FB1F}" type="slidenum">
              <a:rPr lang="en-US" smtClean="0"/>
              <a:pPr/>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srcRect/>
          <a:stretch>
            <a:fillRect/>
          </a:stretch>
        </p:blipFill>
        <p:spPr bwMode="auto">
          <a:xfrm>
            <a:off x="0" y="-1743075"/>
            <a:ext cx="9144000" cy="8601075"/>
          </a:xfrm>
          <a:prstGeom prst="rect">
            <a:avLst/>
          </a:prstGeom>
          <a:noFill/>
          <a:ln w="9525">
            <a:noFill/>
            <a:miter lim="800000"/>
            <a:headEnd/>
            <a:tailEnd/>
          </a:ln>
          <a:effectLst/>
        </p:spPr>
      </p:pic>
      <p:sp>
        <p:nvSpPr>
          <p:cNvPr id="2" name="Title 1"/>
          <p:cNvSpPr>
            <a:spLocks noGrp="1"/>
          </p:cNvSpPr>
          <p:nvPr>
            <p:ph type="ctrTitle"/>
          </p:nvPr>
        </p:nvSpPr>
        <p:spPr>
          <a:xfrm>
            <a:off x="5715000" y="4343400"/>
            <a:ext cx="3096069" cy="1123737"/>
          </a:xfrm>
        </p:spPr>
        <p:txBody>
          <a:bodyPr>
            <a:normAutofit/>
          </a:bodyPr>
          <a:lstStyle/>
          <a:p>
            <a:pPr algn="ctr"/>
            <a:r>
              <a:rPr lang="en-US" sz="4400" dirty="0" smtClean="0"/>
              <a:t>Tao </a:t>
            </a:r>
            <a:r>
              <a:rPr lang="en-US" sz="4400" dirty="0" err="1" smtClean="0"/>
              <a:t>Qian</a:t>
            </a:r>
            <a:endParaRPr lang="en-US" sz="4400" dirty="0"/>
          </a:p>
        </p:txBody>
      </p:sp>
      <p:sp>
        <p:nvSpPr>
          <p:cNvPr id="3" name="Subtitle 2"/>
          <p:cNvSpPr>
            <a:spLocks noGrp="1"/>
          </p:cNvSpPr>
          <p:nvPr>
            <p:ph type="subTitle" idx="1"/>
          </p:nvPr>
        </p:nvSpPr>
        <p:spPr>
          <a:xfrm>
            <a:off x="2590800" y="5715000"/>
            <a:ext cx="5791200" cy="914400"/>
          </a:xfrm>
        </p:spPr>
        <p:txBody>
          <a:bodyPr/>
          <a:lstStyle/>
          <a:p>
            <a:pPr algn="r"/>
            <a:r>
              <a:rPr lang="en-US" dirty="0" smtClean="0">
                <a:latin typeface="Calibri" pitchFamily="34" charset="0"/>
                <a:cs typeface="Calibri" pitchFamily="34" charset="0"/>
              </a:rPr>
              <a:t>By: Arnold Qin</a:t>
            </a:r>
            <a:endParaRPr lang="en-US" dirty="0">
              <a:latin typeface="Calibri" pitchFamily="34" charset="0"/>
              <a:cs typeface="Calibri" pitchFamily="34" charset="0"/>
            </a:endParaRPr>
          </a:p>
        </p:txBody>
      </p:sp>
      <p:sp>
        <p:nvSpPr>
          <p:cNvPr id="4" name="TextBox 3"/>
          <p:cNvSpPr txBox="1"/>
          <p:nvPr/>
        </p:nvSpPr>
        <p:spPr>
          <a:xfrm>
            <a:off x="5638800" y="5181600"/>
            <a:ext cx="3290455" cy="523220"/>
          </a:xfrm>
          <a:prstGeom prst="rect">
            <a:avLst/>
          </a:prstGeom>
          <a:noFill/>
        </p:spPr>
        <p:txBody>
          <a:bodyPr wrap="square" rtlCol="0" anchor="ctr">
            <a:spAutoFit/>
          </a:bodyPr>
          <a:lstStyle/>
          <a:p>
            <a:pPr algn="ctr"/>
            <a:r>
              <a:rPr lang="en-US" sz="2800" dirty="0" smtClean="0"/>
              <a:t>Tao </a:t>
            </a:r>
            <a:r>
              <a:rPr lang="en-US" sz="2800" dirty="0" err="1" smtClean="0"/>
              <a:t>Yuanming</a:t>
            </a:r>
            <a:endParaRPr lang="en-US" sz="2800" dirty="0"/>
          </a:p>
        </p:txBody>
      </p:sp>
    </p:spTree>
    <p:extLst>
      <p:ext uri="{BB962C8B-B14F-4D97-AF65-F5344CB8AC3E}">
        <p14:creationId xmlns:p14="http://schemas.microsoft.com/office/powerpoint/2010/main" val="16615962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Life</a:t>
            </a:r>
            <a:endParaRPr lang="en-US" dirty="0"/>
          </a:p>
        </p:txBody>
      </p:sp>
      <p:sp>
        <p:nvSpPr>
          <p:cNvPr id="3" name="Content Placeholder 2"/>
          <p:cNvSpPr>
            <a:spLocks noGrp="1"/>
          </p:cNvSpPr>
          <p:nvPr>
            <p:ph idx="1"/>
          </p:nvPr>
        </p:nvSpPr>
        <p:spPr>
          <a:xfrm>
            <a:off x="304800" y="1554162"/>
            <a:ext cx="5943600" cy="4922838"/>
          </a:xfrm>
        </p:spPr>
        <p:txBody>
          <a:bodyPr>
            <a:normAutofit/>
          </a:bodyPr>
          <a:lstStyle/>
          <a:p>
            <a:r>
              <a:rPr lang="en-US" dirty="0" smtClean="0"/>
              <a:t>Born in 365(CE) in </a:t>
            </a:r>
            <a:r>
              <a:rPr lang="en-US" dirty="0" err="1" smtClean="0"/>
              <a:t>Chaisang</a:t>
            </a:r>
            <a:endParaRPr lang="en-US" dirty="0" smtClean="0"/>
          </a:p>
          <a:p>
            <a:r>
              <a:rPr lang="en-US" dirty="0"/>
              <a:t>Prominent </a:t>
            </a:r>
            <a:r>
              <a:rPr lang="en-US" dirty="0" smtClean="0"/>
              <a:t>southern noble family</a:t>
            </a:r>
          </a:p>
          <a:p>
            <a:r>
              <a:rPr lang="en-US" dirty="0" smtClean="0"/>
              <a:t>Justification to leave office</a:t>
            </a:r>
            <a:endParaRPr lang="en-US" dirty="0"/>
          </a:p>
          <a:p>
            <a:r>
              <a:rPr lang="en-US" dirty="0" smtClean="0"/>
              <a:t>405 – Sister died</a:t>
            </a:r>
          </a:p>
          <a:p>
            <a:endParaRPr lang="en-US" dirty="0" smtClean="0"/>
          </a:p>
          <a:p>
            <a:r>
              <a:rPr lang="en-US" dirty="0" smtClean="0"/>
              <a:t>“Neo-Taoist”</a:t>
            </a:r>
          </a:p>
          <a:p>
            <a:r>
              <a:rPr lang="en-US" dirty="0" smtClean="0"/>
              <a:t>Death in 427.</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1371600"/>
            <a:ext cx="2524124" cy="4583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525665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Poetry</a:t>
            </a:r>
            <a:endParaRPr lang="en-US" dirty="0"/>
          </a:p>
        </p:txBody>
      </p:sp>
      <p:sp>
        <p:nvSpPr>
          <p:cNvPr id="3" name="Content Placeholder 2"/>
          <p:cNvSpPr>
            <a:spLocks noGrp="1"/>
          </p:cNvSpPr>
          <p:nvPr>
            <p:ph idx="1"/>
          </p:nvPr>
        </p:nvSpPr>
        <p:spPr>
          <a:xfrm>
            <a:off x="304800" y="1554162"/>
            <a:ext cx="8686800" cy="4922838"/>
          </a:xfrm>
        </p:spPr>
        <p:txBody>
          <a:bodyPr>
            <a:normAutofit fontScale="92500"/>
          </a:bodyPr>
          <a:lstStyle/>
          <a:p>
            <a:r>
              <a:rPr lang="en-US" dirty="0" smtClean="0"/>
              <a:t>Reclusion</a:t>
            </a:r>
          </a:p>
          <a:p>
            <a:r>
              <a:rPr lang="en-US" dirty="0" smtClean="0"/>
              <a:t>“Autobiography” </a:t>
            </a:r>
          </a:p>
          <a:p>
            <a:pPr marL="0" indent="0">
              <a:buNone/>
            </a:pPr>
            <a:endParaRPr lang="en-US" dirty="0"/>
          </a:p>
          <a:p>
            <a:pPr marL="0" indent="0">
              <a:buNone/>
            </a:pPr>
            <a:r>
              <a:rPr lang="en-US" dirty="0" smtClean="0"/>
              <a:t>– highly self-constructed image with integrated narrative element</a:t>
            </a:r>
          </a:p>
          <a:p>
            <a:endParaRPr lang="en-US" dirty="0"/>
          </a:p>
          <a:p>
            <a:r>
              <a:rPr lang="en-US" dirty="0" smtClean="0"/>
              <a:t>Defense of private values against public values</a:t>
            </a:r>
          </a:p>
          <a:p>
            <a:endParaRPr lang="en-US" dirty="0" smtClean="0"/>
          </a:p>
          <a:p>
            <a:r>
              <a:rPr lang="en-US" dirty="0" smtClean="0"/>
              <a:t>The Record of Peach Blossom Spring</a:t>
            </a:r>
            <a:endParaRPr lang="en-US" dirty="0"/>
          </a:p>
          <a:p>
            <a:endParaRPr lang="en-US" dirty="0" smtClean="0"/>
          </a:p>
          <a:p>
            <a:endParaRPr lang="en-US" dirty="0"/>
          </a:p>
          <a:p>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133593"/>
            <a:ext cx="3810000" cy="28534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773232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Biographies - Introduction</a:t>
            </a:r>
            <a:endParaRPr lang="en-US" dirty="0"/>
          </a:p>
        </p:txBody>
      </p:sp>
      <p:sp>
        <p:nvSpPr>
          <p:cNvPr id="3" name="Content Placeholder 2"/>
          <p:cNvSpPr>
            <a:spLocks noGrp="1"/>
          </p:cNvSpPr>
          <p:nvPr>
            <p:ph idx="1"/>
          </p:nvPr>
        </p:nvSpPr>
        <p:spPr/>
        <p:txBody>
          <a:bodyPr/>
          <a:lstStyle/>
          <a:p>
            <a:r>
              <a:rPr lang="en-US" dirty="0" smtClean="0"/>
              <a:t>History of the Liu Song (Song </a:t>
            </a:r>
            <a:r>
              <a:rPr lang="en-US" dirty="0" err="1" smtClean="0"/>
              <a:t>shu</a:t>
            </a:r>
            <a:r>
              <a:rPr lang="en-US" dirty="0" smtClean="0"/>
              <a:t>)</a:t>
            </a:r>
          </a:p>
          <a:p>
            <a:r>
              <a:rPr lang="en-US" dirty="0" smtClean="0"/>
              <a:t>History of the Southern Dynasties (Nan </a:t>
            </a:r>
            <a:r>
              <a:rPr lang="en-US" dirty="0" err="1" smtClean="0"/>
              <a:t>shi</a:t>
            </a:r>
            <a:r>
              <a:rPr lang="en-US" dirty="0" smtClean="0"/>
              <a:t>)</a:t>
            </a:r>
          </a:p>
          <a:p>
            <a:r>
              <a:rPr lang="en-US" dirty="0" smtClean="0"/>
              <a:t>History of the Jin (Jin </a:t>
            </a:r>
            <a:r>
              <a:rPr lang="en-US" dirty="0" err="1" smtClean="0"/>
              <a:t>shu</a:t>
            </a:r>
            <a:r>
              <a:rPr lang="en-US" dirty="0" smtClean="0"/>
              <a:t>)</a:t>
            </a:r>
          </a:p>
          <a:p>
            <a:r>
              <a:rPr lang="en-US" dirty="0" smtClean="0"/>
              <a:t>Biography of Tao </a:t>
            </a:r>
            <a:r>
              <a:rPr lang="en-US" dirty="0" err="1" smtClean="0"/>
              <a:t>Yuanming</a:t>
            </a:r>
            <a:r>
              <a:rPr lang="en-US" dirty="0"/>
              <a:t> </a:t>
            </a:r>
          </a:p>
        </p:txBody>
      </p:sp>
    </p:spTree>
    <p:extLst>
      <p:ext uri="{BB962C8B-B14F-4D97-AF65-F5344CB8AC3E}">
        <p14:creationId xmlns:p14="http://schemas.microsoft.com/office/powerpoint/2010/main" val="40350420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Variations- </a:t>
            </a:r>
            <a:r>
              <a:rPr lang="en-US" smtClean="0"/>
              <a:t>manuscript Culture</a:t>
            </a:r>
            <a:endParaRPr lang="en-US" dirty="0"/>
          </a:p>
        </p:txBody>
      </p:sp>
      <p:sp>
        <p:nvSpPr>
          <p:cNvPr id="3" name="Content Placeholder 2"/>
          <p:cNvSpPr>
            <a:spLocks noGrp="1"/>
          </p:cNvSpPr>
          <p:nvPr>
            <p:ph idx="1"/>
          </p:nvPr>
        </p:nvSpPr>
        <p:spPr>
          <a:xfrm>
            <a:off x="0" y="1554162"/>
            <a:ext cx="9144000" cy="4525963"/>
          </a:xfrm>
        </p:spPr>
        <p:txBody>
          <a:bodyPr/>
          <a:lstStyle/>
          <a:p>
            <a:r>
              <a:rPr lang="en-US" dirty="0" smtClean="0"/>
              <a:t>Annotated works already exist </a:t>
            </a:r>
          </a:p>
          <a:p>
            <a:r>
              <a:rPr lang="en-US" dirty="0" smtClean="0"/>
              <a:t>Projection of author’s view of me</a:t>
            </a:r>
          </a:p>
          <a:p>
            <a:r>
              <a:rPr lang="en-US" smtClean="0"/>
              <a:t>Conventional ideas</a:t>
            </a:r>
          </a:p>
          <a:p>
            <a:endParaRPr lang="en-US" dirty="0" smtClean="0"/>
          </a:p>
          <a:p>
            <a:r>
              <a:rPr lang="en-US" sz="3000" dirty="0" smtClean="0"/>
              <a:t>“I gaze (or see) at South Mountain in the distance”</a:t>
            </a:r>
            <a:endParaRPr lang="en-US" sz="3000" dirty="0"/>
          </a:p>
        </p:txBody>
      </p:sp>
    </p:spTree>
    <p:extLst>
      <p:ext uri="{BB962C8B-B14F-4D97-AF65-F5344CB8AC3E}">
        <p14:creationId xmlns:p14="http://schemas.microsoft.com/office/powerpoint/2010/main" val="1443604333"/>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816</TotalTime>
  <Words>1039</Words>
  <Application>Microsoft Office PowerPoint</Application>
  <PresentationFormat>On-screen Show (4:3)</PresentationFormat>
  <Paragraphs>138</Paragraphs>
  <Slides>5</Slides>
  <Notes>5</Notes>
  <HiddenSlides>0</HiddenSlides>
  <MMClips>0</MMClip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Trek</vt:lpstr>
      <vt:lpstr>Tao Qian</vt:lpstr>
      <vt:lpstr>Life</vt:lpstr>
      <vt:lpstr>Poetry</vt:lpstr>
      <vt:lpstr>Biographies - Introduction</vt:lpstr>
      <vt:lpstr>Variations- manuscript Culture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Tao Qian</dc:title>
  <dc:creator>Arnold Qin</dc:creator>
  <cp:lastModifiedBy>Arnold Qin</cp:lastModifiedBy>
  <cp:revision>22</cp:revision>
  <dcterms:created xsi:type="dcterms:W3CDTF">2012-02-03T10:24:04Z</dcterms:created>
  <dcterms:modified xsi:type="dcterms:W3CDTF">2012-03-04T07:20:55Z</dcterms:modified>
</cp:coreProperties>
</file>