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5">
  <p:sldMasterIdLst>
    <p:sldMasterId id="2147483648" r:id="rId1"/>
  </p:sldMasterIdLst>
  <p:notesMasterIdLst>
    <p:notesMasterId r:id="rId25"/>
  </p:notesMasterIdLst>
  <p:sldIdLst>
    <p:sldId id="256" r:id="rId2"/>
    <p:sldId id="456" r:id="rId3"/>
    <p:sldId id="552" r:id="rId4"/>
    <p:sldId id="553" r:id="rId5"/>
    <p:sldId id="551" r:id="rId6"/>
    <p:sldId id="490" r:id="rId7"/>
    <p:sldId id="558" r:id="rId8"/>
    <p:sldId id="566" r:id="rId9"/>
    <p:sldId id="559" r:id="rId10"/>
    <p:sldId id="567" r:id="rId11"/>
    <p:sldId id="560" r:id="rId12"/>
    <p:sldId id="568" r:id="rId13"/>
    <p:sldId id="561" r:id="rId14"/>
    <p:sldId id="563" r:id="rId15"/>
    <p:sldId id="569" r:id="rId16"/>
    <p:sldId id="564" r:id="rId17"/>
    <p:sldId id="570" r:id="rId18"/>
    <p:sldId id="565" r:id="rId19"/>
    <p:sldId id="571" r:id="rId20"/>
    <p:sldId id="562" r:id="rId21"/>
    <p:sldId id="548" r:id="rId22"/>
    <p:sldId id="443" r:id="rId23"/>
    <p:sldId id="403" r:id="rId24"/>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D5270DE-ED47-B15B-F92F-6822E5B1BDE0}" name="YOUTIANWEI" initials="Y" userId="S::youtianwei@nju.edu.cn::a8789220-4209-4046-835c-d58dea991e7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B5B"/>
    <a:srgbClr val="00FF00"/>
    <a:srgbClr val="00CC00"/>
    <a:srgbClr val="008000"/>
    <a:srgbClr val="00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0642" autoAdjust="0"/>
  </p:normalViewPr>
  <p:slideViewPr>
    <p:cSldViewPr>
      <p:cViewPr varScale="1">
        <p:scale>
          <a:sx n="87" d="100"/>
          <a:sy n="87" d="100"/>
        </p:scale>
        <p:origin x="1358"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E097D3-BBD0-4D47-B58D-C84E7A17D7B9}" type="datetimeFigureOut">
              <a:rPr lang="de-DE" smtClean="0"/>
              <a:t>15.12.2023</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26A6C2-3F77-47AE-A308-E8BA5ECFF85F}" type="slidenum">
              <a:rPr lang="de-DE" smtClean="0"/>
              <a:t>‹Nr.›</a:t>
            </a:fld>
            <a:endParaRPr lang="de-DE"/>
          </a:p>
        </p:txBody>
      </p:sp>
    </p:spTree>
    <p:extLst>
      <p:ext uri="{BB962C8B-B14F-4D97-AF65-F5344CB8AC3E}">
        <p14:creationId xmlns:p14="http://schemas.microsoft.com/office/powerpoint/2010/main" val="3215102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2A26A6C2-3F77-47AE-A308-E8BA5ECFF85F}" type="slidenum">
              <a:rPr lang="de-DE" smtClean="0"/>
              <a:t>1</a:t>
            </a:fld>
            <a:endParaRPr 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2A26A6C2-3F77-47AE-A308-E8BA5ECFF85F}" type="slidenum">
              <a:rPr lang="de-DE" smtClean="0"/>
              <a:t>23</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E8916F88-D5E0-4968-AE1C-8273BB90EA00}" type="datetimeFigureOut">
              <a:rPr lang="de-DE" smtClean="0"/>
              <a:t>15.12.2023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hasCustomPrompt="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8916F88-D5E0-4968-AE1C-8273BB90EA00}" type="datetimeFigureOut">
              <a:rPr lang="de-DE" smtClean="0"/>
              <a:t>15.12.2023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hasCustomPrompt="1"/>
          </p:nvPr>
        </p:nvSpPr>
        <p:spPr>
          <a:xfrm>
            <a:off x="457200" y="274638"/>
            <a:ext cx="60198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8916F88-D5E0-4968-AE1C-8273BB90EA00}" type="datetimeFigureOut">
              <a:rPr lang="de-DE" smtClean="0"/>
              <a:t>15.12.2023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hasCustomPrompt="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8916F88-D5E0-4968-AE1C-8273BB90EA00}" type="datetimeFigureOut">
              <a:rPr lang="de-DE" smtClean="0"/>
              <a:t>15.12.2023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fld id="{E8916F88-D5E0-4968-AE1C-8273BB90EA00}" type="datetimeFigureOut">
              <a:rPr lang="de-DE" smtClean="0"/>
              <a:t>15.12.2023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E8916F88-D5E0-4968-AE1C-8273BB90EA00}" type="datetimeFigureOut">
              <a:rPr lang="de-DE" smtClean="0"/>
              <a:t>15.12.2023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E8916F88-D5E0-4968-AE1C-8273BB90EA00}" type="datetimeFigureOut">
              <a:rPr lang="de-DE" smtClean="0"/>
              <a:t>15.12.2023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E8916F88-D5E0-4968-AE1C-8273BB90EA00}" type="datetimeFigureOut">
              <a:rPr lang="de-DE" smtClean="0"/>
              <a:t>15.12.2023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E8916F88-D5E0-4968-AE1C-8273BB90EA00}" type="datetimeFigureOut">
              <a:rPr lang="de-DE" smtClean="0"/>
              <a:t>15.12.2023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E8916F88-D5E0-4968-AE1C-8273BB90EA00}" type="datetimeFigureOut">
              <a:rPr lang="de-DE" smtClean="0"/>
              <a:t>15.12.2023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E8916F88-D5E0-4968-AE1C-8273BB90EA00}" type="datetimeFigureOut">
              <a:rPr lang="de-DE" smtClean="0"/>
              <a:t>15.12.2023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916F88-D5E0-4968-AE1C-8273BB90EA00}" type="datetimeFigureOut">
              <a:rPr lang="de-DE" smtClean="0"/>
              <a:t>15.12.2023</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DB387A-7DAD-440A-A4E7-7F9B3B95A468}" type="slidenum">
              <a:rPr lang="de-DE" smtClean="0"/>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mailto:martin@woesler.de"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yw.hwxnet.com/" TargetMode="External"/><Relationship Id="rId2" Type="http://schemas.openxmlformats.org/officeDocument/2006/relationships/hyperlink" Target="http://www.acmuller.net/con-dao/analects.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395536" y="136649"/>
            <a:ext cx="8352928" cy="4300463"/>
          </a:xfrm>
        </p:spPr>
        <p:txBody>
          <a:bodyPr>
            <a:noAutofit/>
          </a:bodyPr>
          <a:lstStyle/>
          <a:p>
            <a:r>
              <a:rPr lang="zh-CN" altLang="de-DE" sz="9600" b="1" dirty="0">
                <a:latin typeface="KaiTi" panose="02010609060101010101" pitchFamily="49" charset="-122"/>
                <a:ea typeface="KaiTi" panose="02010609060101010101" pitchFamily="49" charset="-122"/>
              </a:rPr>
              <a:t>中国文學</a:t>
            </a:r>
            <a:r>
              <a:rPr lang="de-DE" altLang="zh-CN" sz="9600" b="1" dirty="0">
                <a:latin typeface="KaiTi" panose="02010609060101010101" pitchFamily="49" charset="-122"/>
                <a:ea typeface="KaiTi" panose="02010609060101010101" pitchFamily="49" charset="-122"/>
              </a:rPr>
              <a:t>-</a:t>
            </a:r>
            <a:r>
              <a:rPr lang="zh-CN" altLang="de-DE" sz="9600" b="1" dirty="0">
                <a:latin typeface="KaiTi" panose="02010609060101010101" pitchFamily="49" charset="-122"/>
                <a:ea typeface="KaiTi" panose="02010609060101010101" pitchFamily="49" charset="-122"/>
              </a:rPr>
              <a:t>散文</a:t>
            </a:r>
            <a:br>
              <a:rPr lang="de-DE" altLang="zh-CN" sz="59500" b="1" dirty="0">
                <a:latin typeface="KaiTi" panose="02010609060101010101" pitchFamily="49" charset="-122"/>
                <a:ea typeface="KaiTi" panose="02010609060101010101" pitchFamily="49" charset="-122"/>
              </a:rPr>
            </a:br>
            <a:r>
              <a:rPr lang="zh-CN" altLang="de-DE" sz="4800" b="1" dirty="0"/>
              <a:t>研究生课（大三）</a:t>
            </a:r>
            <a:br>
              <a:rPr lang="de-DE" altLang="zh-CN" sz="4800" b="1" i="1" dirty="0"/>
            </a:br>
            <a:r>
              <a:rPr lang="de-DE" sz="3200" b="1" i="0" dirty="0" err="1">
                <a:solidFill>
                  <a:srgbClr val="000000"/>
                </a:solidFill>
                <a:effectLst/>
                <a:latin typeface="Arial" panose="020B0604020202020204" pitchFamily="34" charset="0"/>
              </a:rPr>
              <a:t>Prose</a:t>
            </a:r>
            <a:br>
              <a:rPr lang="de-DE" altLang="zh-CN" sz="4800" b="1" dirty="0"/>
            </a:br>
            <a:r>
              <a:rPr lang="de-DE" altLang="zh-CN" sz="2800" b="1" dirty="0" err="1"/>
              <a:t>for</a:t>
            </a:r>
            <a:r>
              <a:rPr lang="de-DE" altLang="zh-CN" sz="2800" b="1" dirty="0"/>
              <a:t> </a:t>
            </a:r>
            <a:r>
              <a:rPr lang="de-DE" altLang="zh-CN" sz="2800" b="1" dirty="0" err="1"/>
              <a:t>third</a:t>
            </a:r>
            <a:r>
              <a:rPr lang="de-DE" altLang="zh-CN" sz="2800" b="1" dirty="0"/>
              <a:t> </a:t>
            </a:r>
            <a:r>
              <a:rPr lang="de-DE" altLang="zh-CN" sz="2800" b="1" dirty="0" err="1"/>
              <a:t>year</a:t>
            </a:r>
            <a:r>
              <a:rPr lang="de-DE" altLang="zh-CN" sz="2800" b="1" dirty="0"/>
              <a:t> Bachelor </a:t>
            </a:r>
            <a:r>
              <a:rPr lang="de-DE" altLang="zh-CN" sz="2800" b="1" dirty="0" err="1"/>
              <a:t>Students</a:t>
            </a:r>
            <a:br>
              <a:rPr lang="de-DE" altLang="zh-CN" sz="2800" b="1" dirty="0"/>
            </a:br>
            <a:r>
              <a:rPr lang="zh-CN" altLang="de-DE" sz="2400" b="1" dirty="0"/>
              <a:t>第</a:t>
            </a:r>
            <a:r>
              <a:rPr lang="de-DE" altLang="zh-CN" sz="2400" b="1" dirty="0"/>
              <a:t>8</a:t>
            </a:r>
            <a:r>
              <a:rPr lang="zh-CN" altLang="de-DE" sz="2400" b="1" dirty="0"/>
              <a:t>周 </a:t>
            </a:r>
            <a:r>
              <a:rPr lang="de-DE" altLang="zh-CN" sz="2400" b="1" dirty="0"/>
              <a:t>Session 8</a:t>
            </a:r>
            <a:br>
              <a:rPr lang="de-DE" altLang="zh-CN" sz="2400" b="1" dirty="0"/>
            </a:br>
            <a:r>
              <a:rPr lang="de-DE" sz="2400" b="0" i="0" dirty="0">
                <a:solidFill>
                  <a:srgbClr val="000000"/>
                </a:solidFill>
                <a:effectLst/>
                <a:latin typeface="Arial" panose="020B0604020202020204" pitchFamily="34" charset="0"/>
              </a:rPr>
              <a:t>8 </a:t>
            </a:r>
            <a:r>
              <a:rPr lang="de-DE" sz="2400" b="0" i="0" dirty="0" err="1">
                <a:solidFill>
                  <a:srgbClr val="000000"/>
                </a:solidFill>
                <a:effectLst/>
                <a:latin typeface="Arial" panose="020B0604020202020204" pitchFamily="34" charset="0"/>
              </a:rPr>
              <a:t>Dec</a:t>
            </a:r>
            <a:r>
              <a:rPr lang="de-DE" sz="2400" b="0" i="0" dirty="0">
                <a:solidFill>
                  <a:srgbClr val="000000"/>
                </a:solidFill>
                <a:effectLst/>
                <a:latin typeface="Arial" panose="020B0604020202020204" pitchFamily="34" charset="0"/>
              </a:rPr>
              <a:t> 15 9:</a:t>
            </a:r>
            <a:r>
              <a:rPr lang="de-DE" sz="2400" dirty="0">
                <a:solidFill>
                  <a:srgbClr val="000000"/>
                </a:solidFill>
                <a:latin typeface="Arial" panose="020B0604020202020204" pitchFamily="34" charset="0"/>
              </a:rPr>
              <a:t>45</a:t>
            </a:r>
            <a:r>
              <a:rPr lang="de-DE" sz="2400" b="0" i="0" dirty="0">
                <a:solidFill>
                  <a:srgbClr val="000000"/>
                </a:solidFill>
                <a:effectLst/>
                <a:latin typeface="Arial" panose="020B0604020202020204" pitchFamily="34" charset="0"/>
              </a:rPr>
              <a:t>-11:15 The </a:t>
            </a:r>
            <a:r>
              <a:rPr lang="de-DE" sz="2400" b="0" i="0" dirty="0" err="1">
                <a:solidFill>
                  <a:srgbClr val="000000"/>
                </a:solidFill>
                <a:effectLst/>
                <a:latin typeface="Arial" panose="020B0604020202020204" pitchFamily="34" charset="0"/>
              </a:rPr>
              <a:t>Analects</a:t>
            </a:r>
            <a:r>
              <a:rPr lang="de-DE" sz="2400" b="0" i="0" dirty="0">
                <a:solidFill>
                  <a:srgbClr val="000000"/>
                </a:solidFill>
                <a:effectLst/>
                <a:latin typeface="Arial" panose="020B0604020202020204" pitchFamily="34" charset="0"/>
              </a:rPr>
              <a:t> VI</a:t>
            </a:r>
            <a:endParaRPr lang="de-DE" sz="2400" b="1" dirty="0">
              <a:latin typeface="楷体" panose="02010609060101010101" pitchFamily="49" charset="-122"/>
              <a:ea typeface="楷体" panose="02010609060101010101" pitchFamily="49" charset="-122"/>
            </a:endParaRPr>
          </a:p>
        </p:txBody>
      </p:sp>
      <p:sp>
        <p:nvSpPr>
          <p:cNvPr id="3" name="Untertitel 2"/>
          <p:cNvSpPr>
            <a:spLocks noGrp="1"/>
          </p:cNvSpPr>
          <p:nvPr>
            <p:ph type="subTitle" idx="1"/>
          </p:nvPr>
        </p:nvSpPr>
        <p:spPr>
          <a:xfrm>
            <a:off x="395536" y="4365104"/>
            <a:ext cx="8280920" cy="2376264"/>
          </a:xfrm>
        </p:spPr>
        <p:txBody>
          <a:bodyPr>
            <a:noAutofit/>
          </a:bodyPr>
          <a:lstStyle/>
          <a:p>
            <a:r>
              <a:rPr lang="zh-CN" altLang="de-DE" sz="1800" dirty="0">
                <a:solidFill>
                  <a:srgbClr val="000000"/>
                </a:solidFill>
                <a:effectLst/>
                <a:latin typeface="Calibri" panose="020F0502020204030204" pitchFamily="34" charset="0"/>
              </a:rPr>
              <a:t>教室 </a:t>
            </a:r>
            <a:r>
              <a:rPr lang="en-US" sz="1800" dirty="0">
                <a:solidFill>
                  <a:srgbClr val="000000"/>
                </a:solidFill>
                <a:effectLst/>
                <a:latin typeface="Calibri" panose="020F0502020204030204" pitchFamily="34" charset="0"/>
              </a:rPr>
              <a:t>Classroom 424</a:t>
            </a:r>
          </a:p>
          <a:p>
            <a:endParaRPr lang="en-US" sz="1800" dirty="0">
              <a:solidFill>
                <a:srgbClr val="000000"/>
              </a:solidFill>
              <a:effectLst/>
              <a:latin typeface="Calibri" panose="020F0502020204030204" pitchFamily="34" charset="0"/>
            </a:endParaRPr>
          </a:p>
          <a:p>
            <a:r>
              <a:rPr lang="zh-CN" altLang="de-DE" sz="1800" dirty="0">
                <a:solidFill>
                  <a:schemeClr val="tx1"/>
                </a:solidFill>
                <a:latin typeface="Arial" panose="020B0604020202020204" pitchFamily="34" charset="0"/>
                <a:ea typeface="楷体" panose="02010609060101010101" pitchFamily="49" charset="-122"/>
                <a:cs typeface="Arial" panose="020B0604020202020204" pitchFamily="34" charset="0"/>
              </a:rPr>
              <a:t>助教：</a:t>
            </a:r>
            <a:r>
              <a:rPr lang="zh-CN" altLang="de-DE" sz="1800" dirty="0">
                <a:solidFill>
                  <a:schemeClr val="tx1"/>
                </a:solidFill>
                <a:latin typeface="Arial" panose="020B0604020202020204" pitchFamily="34" charset="0"/>
                <a:cs typeface="Arial" panose="020B0604020202020204" pitchFamily="34" charset="0"/>
              </a:rPr>
              <a:t>周佳琪 </a:t>
            </a:r>
            <a:r>
              <a:rPr lang="de-DE" altLang="zh-CN" sz="1800" dirty="0">
                <a:solidFill>
                  <a:schemeClr val="tx1"/>
                </a:solidFill>
                <a:latin typeface="Arial" panose="020B0604020202020204" pitchFamily="34" charset="0"/>
                <a:cs typeface="Arial" panose="020B0604020202020204" pitchFamily="34" charset="0"/>
              </a:rPr>
              <a:t>Katarzyna</a:t>
            </a:r>
            <a:endParaRPr lang="de-DE" altLang="zh-CN" sz="1800" dirty="0">
              <a:solidFill>
                <a:schemeClr val="tx1"/>
              </a:solidFill>
              <a:latin typeface="楷体" panose="02010609060101010101" pitchFamily="49" charset="-122"/>
              <a:ea typeface="楷体" panose="02010609060101010101" pitchFamily="49" charset="-122"/>
            </a:endParaRPr>
          </a:p>
          <a:p>
            <a:r>
              <a:rPr lang="zh-CN" altLang="en-US" sz="1800" dirty="0">
                <a:solidFill>
                  <a:schemeClr val="tx1"/>
                </a:solidFill>
                <a:latin typeface="楷体" panose="02010609060101010101" pitchFamily="49" charset="-122"/>
                <a:ea typeface="楷体" panose="02010609060101010101" pitchFamily="49" charset="-122"/>
              </a:rPr>
              <a:t>吴漠</a:t>
            </a:r>
            <a:r>
              <a:rPr lang="zh-CN" altLang="de-DE" sz="1800" dirty="0">
                <a:solidFill>
                  <a:schemeClr val="tx1"/>
                </a:solidFill>
                <a:latin typeface="楷体" panose="02010609060101010101" pitchFamily="49" charset="-122"/>
                <a:ea typeface="楷体" panose="02010609060101010101" pitchFamily="49" charset="-122"/>
              </a:rPr>
              <a:t>汀助理教授</a:t>
            </a:r>
            <a:r>
              <a:rPr lang="zh-CN" altLang="de-DE" sz="1800" dirty="0">
                <a:solidFill>
                  <a:schemeClr val="tx1"/>
                </a:solidFill>
                <a:latin typeface="Calibri" panose="020F0502020204030204" pitchFamily="34" charset="0"/>
                <a:ea typeface="楷体" panose="02010609060101010101" pitchFamily="49" charset="-122"/>
                <a:cs typeface="Calibri" panose="020F0502020204030204" pitchFamily="34" charset="0"/>
              </a:rPr>
              <a:t> </a:t>
            </a:r>
            <a:r>
              <a:rPr lang="de-DE" altLang="zh-CN" sz="1800" dirty="0" err="1">
                <a:solidFill>
                  <a:schemeClr val="tx1"/>
                </a:solidFill>
                <a:latin typeface="Calibri" panose="020F0502020204030204" pitchFamily="34" charset="0"/>
                <a:ea typeface="楷体" panose="02010609060101010101" pitchFamily="49" charset="-122"/>
                <a:cs typeface="Calibri" panose="020F0502020204030204" pitchFamily="34" charset="0"/>
              </a:rPr>
              <a:t>Assistant</a:t>
            </a:r>
            <a:r>
              <a:rPr lang="de-DE" altLang="zh-CN" sz="1800" dirty="0">
                <a:solidFill>
                  <a:schemeClr val="tx1"/>
                </a:solidFill>
                <a:latin typeface="Calibri" panose="020F0502020204030204" pitchFamily="34" charset="0"/>
                <a:ea typeface="楷体" panose="02010609060101010101" pitchFamily="49" charset="-122"/>
                <a:cs typeface="Calibri" panose="020F0502020204030204" pitchFamily="34" charset="0"/>
              </a:rPr>
              <a:t> Professor Dr. Martin Woesler</a:t>
            </a:r>
            <a:endParaRPr lang="de-DE" sz="1800" dirty="0">
              <a:solidFill>
                <a:schemeClr val="tx1"/>
              </a:solidFill>
              <a:latin typeface="Calibri" panose="020F0502020204030204" pitchFamily="34" charset="0"/>
              <a:ea typeface="楷体" panose="02010609060101010101" pitchFamily="49" charset="-122"/>
              <a:cs typeface="Calibri" panose="020F0502020204030204" pitchFamily="34" charset="0"/>
            </a:endParaRP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8</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8</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fontScale="62500" lnSpcReduction="20000"/>
          </a:bodyPr>
          <a:lstStyle/>
          <a:p>
            <a:pPr marL="0" indent="0" algn="l">
              <a:buNone/>
            </a:pPr>
            <a:r>
              <a:rPr lang="de-DE" altLang="zh-TW" sz="2400" b="0" i="0" dirty="0">
                <a:solidFill>
                  <a:srgbClr val="000000"/>
                </a:solidFill>
                <a:effectLst/>
                <a:latin typeface="Arial" panose="020B0604020202020204" pitchFamily="34" charset="0"/>
              </a:rPr>
              <a:t>Li Ji</a:t>
            </a:r>
          </a:p>
          <a:p>
            <a:pPr marL="0" indent="0" algn="l">
              <a:buNone/>
            </a:pPr>
            <a:r>
              <a:rPr lang="de-DE" altLang="zh-TW" sz="2400" b="0" i="0" dirty="0">
                <a:solidFill>
                  <a:srgbClr val="000000"/>
                </a:solidFill>
                <a:effectLst/>
                <a:latin typeface="Arial" panose="020B0604020202020204" pitchFamily="34" charset="0"/>
              </a:rPr>
              <a:t>The </a:t>
            </a:r>
            <a:r>
              <a:rPr lang="de-DE" altLang="zh-TW" sz="2400" b="0" i="0" dirty="0" err="1">
                <a:solidFill>
                  <a:srgbClr val="000000"/>
                </a:solidFill>
                <a:effectLst/>
                <a:latin typeface="Arial" panose="020B0604020202020204" pitchFamily="34" charset="0"/>
              </a:rPr>
              <a:t>Record</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Rites</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is</a:t>
            </a:r>
            <a:r>
              <a:rPr lang="de-DE" altLang="zh-TW" sz="2400" b="0" i="0" dirty="0">
                <a:solidFill>
                  <a:srgbClr val="000000"/>
                </a:solidFill>
                <a:effectLst/>
                <a:latin typeface="Arial" panose="020B0604020202020204" pitchFamily="34" charset="0"/>
              </a:rPr>
              <a:t> a </a:t>
            </a:r>
            <a:r>
              <a:rPr lang="de-DE" altLang="zh-TW" sz="2400" b="0" i="0" dirty="0" err="1">
                <a:solidFill>
                  <a:srgbClr val="000000"/>
                </a:solidFill>
                <a:effectLst/>
                <a:latin typeface="Arial" panose="020B0604020202020204" pitchFamily="34" charset="0"/>
              </a:rPr>
              <a:t>compendium</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information</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recorded</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by</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Confucian</a:t>
            </a:r>
            <a:r>
              <a:rPr lang="de-DE" altLang="zh-TW" sz="2400" b="0" i="0" dirty="0">
                <a:solidFill>
                  <a:srgbClr val="000000"/>
                </a:solidFill>
                <a:effectLst/>
                <a:latin typeface="Arial" panose="020B0604020202020204" pitchFamily="34" charset="0"/>
              </a:rPr>
              <a:t> scholars from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time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Confucius' </a:t>
            </a:r>
            <a:r>
              <a:rPr lang="de-DE" altLang="zh-TW" sz="2400" b="0" i="0" dirty="0" err="1">
                <a:solidFill>
                  <a:srgbClr val="000000"/>
                </a:solidFill>
                <a:effectLst/>
                <a:latin typeface="Arial" panose="020B0604020202020204" pitchFamily="34" charset="0"/>
              </a:rPr>
              <a:t>disciples</a:t>
            </a:r>
            <a:r>
              <a:rPr lang="de-DE" altLang="zh-TW" sz="2400" b="0" i="0" dirty="0">
                <a:solidFill>
                  <a:srgbClr val="000000"/>
                </a:solidFill>
                <a:effectLst/>
                <a:latin typeface="Arial" panose="020B0604020202020204" pitchFamily="34" charset="0"/>
              </a:rPr>
              <a:t> to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Western Han </a:t>
            </a:r>
            <a:r>
              <a:rPr lang="de-DE" altLang="zh-TW" sz="2400" b="0" i="0" dirty="0" err="1">
                <a:solidFill>
                  <a:srgbClr val="000000"/>
                </a:solidFill>
                <a:effectLst/>
                <a:latin typeface="Arial" panose="020B0604020202020204" pitchFamily="34" charset="0"/>
              </a:rPr>
              <a:t>Dynasty</a:t>
            </a:r>
            <a:r>
              <a:rPr lang="de-DE" altLang="zh-TW" sz="2400" b="0" i="0" dirty="0">
                <a:solidFill>
                  <a:srgbClr val="000000"/>
                </a:solidFill>
                <a:effectLst/>
                <a:latin typeface="Arial" panose="020B0604020202020204" pitchFamily="34" charset="0"/>
              </a:rPr>
              <a:t>.</a:t>
            </a:r>
          </a:p>
          <a:p>
            <a:pPr marL="0" indent="0" algn="l">
              <a:buNone/>
            </a:pPr>
            <a:r>
              <a:rPr lang="de-DE" altLang="zh-TW" sz="2400" b="0" i="0" dirty="0" err="1">
                <a:solidFill>
                  <a:srgbClr val="000000"/>
                </a:solidFill>
                <a:effectLst/>
                <a:latin typeface="Arial" panose="020B0604020202020204" pitchFamily="34" charset="0"/>
              </a:rPr>
              <a:t>It</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is</a:t>
            </a:r>
            <a:r>
              <a:rPr lang="de-DE" altLang="zh-TW" sz="2400" b="0" i="0" dirty="0">
                <a:solidFill>
                  <a:srgbClr val="000000"/>
                </a:solidFill>
                <a:effectLst/>
                <a:latin typeface="Arial" panose="020B0604020202020204" pitchFamily="34" charset="0"/>
              </a:rPr>
              <a:t> a </a:t>
            </a:r>
            <a:r>
              <a:rPr lang="de-DE" altLang="zh-TW" sz="2400" b="0" i="0" dirty="0" err="1">
                <a:solidFill>
                  <a:srgbClr val="000000"/>
                </a:solidFill>
                <a:effectLst/>
                <a:latin typeface="Arial" panose="020B0604020202020204" pitchFamily="34" charset="0"/>
              </a:rPr>
              <a:t>compendium</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information</a:t>
            </a:r>
            <a:r>
              <a:rPr lang="de-DE" altLang="zh-TW" sz="2400" b="0" i="0" dirty="0">
                <a:solidFill>
                  <a:srgbClr val="000000"/>
                </a:solidFill>
                <a:effectLst/>
                <a:latin typeface="Arial" panose="020B0604020202020204" pitchFamily="34" charset="0"/>
              </a:rPr>
              <a:t> on </a:t>
            </a:r>
            <a:r>
              <a:rPr lang="de-DE" altLang="zh-TW" sz="2400" b="0" i="0" dirty="0" err="1">
                <a:solidFill>
                  <a:srgbClr val="000000"/>
                </a:solidFill>
                <a:effectLst/>
                <a:latin typeface="Arial" panose="020B0604020202020204" pitchFamily="34" charset="0"/>
              </a:rPr>
              <a:t>Confucianism</a:t>
            </a:r>
            <a:r>
              <a:rPr lang="de-DE" altLang="zh-TW" sz="2400" b="0" i="0" dirty="0">
                <a:solidFill>
                  <a:srgbClr val="000000"/>
                </a:solidFill>
                <a:effectLst/>
                <a:latin typeface="Arial" panose="020B0604020202020204" pitchFamily="34" charset="0"/>
              </a:rPr>
              <a:t> from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time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Confucius' </a:t>
            </a:r>
            <a:r>
              <a:rPr lang="de-DE" altLang="zh-TW" sz="2400" b="0" i="0" dirty="0" err="1">
                <a:solidFill>
                  <a:srgbClr val="000000"/>
                </a:solidFill>
                <a:effectLst/>
                <a:latin typeface="Arial" panose="020B0604020202020204" pitchFamily="34" charset="0"/>
              </a:rPr>
              <a:t>disciples</a:t>
            </a:r>
            <a:r>
              <a:rPr lang="de-DE" altLang="zh-TW" sz="2400" b="0" i="0" dirty="0">
                <a:solidFill>
                  <a:srgbClr val="000000"/>
                </a:solidFill>
                <a:effectLst/>
                <a:latin typeface="Arial" panose="020B0604020202020204" pitchFamily="34" charset="0"/>
              </a:rPr>
              <a:t> to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Western Han </a:t>
            </a:r>
            <a:r>
              <a:rPr lang="de-DE" altLang="zh-TW" sz="2400" b="0" i="0" dirty="0" err="1">
                <a:solidFill>
                  <a:srgbClr val="000000"/>
                </a:solidFill>
                <a:effectLst/>
                <a:latin typeface="Arial" panose="020B0604020202020204" pitchFamily="34" charset="0"/>
              </a:rPr>
              <a:t>Dynasty</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It</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is</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one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Confucian</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classics</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It</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is</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one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Confucian</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classics</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It</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contains</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remarks</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Confucians</a:t>
            </a:r>
            <a:r>
              <a:rPr lang="de-DE" altLang="zh-TW" sz="2400" b="0" i="0" dirty="0">
                <a:solidFill>
                  <a:srgbClr val="000000"/>
                </a:solidFill>
                <a:effectLst/>
                <a:latin typeface="Arial" panose="020B0604020202020204" pitchFamily="34" charset="0"/>
              </a:rPr>
              <a:t> from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Warring</a:t>
            </a:r>
            <a:r>
              <a:rPr lang="de-DE" altLang="zh-TW" sz="2400" b="0" i="0" dirty="0">
                <a:solidFill>
                  <a:srgbClr val="000000"/>
                </a:solidFill>
                <a:effectLst/>
                <a:latin typeface="Arial" panose="020B0604020202020204" pitchFamily="34" charset="0"/>
              </a:rPr>
              <a:t> States period to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Qin and Han </a:t>
            </a:r>
            <a:r>
              <a:rPr lang="de-DE" altLang="zh-TW" sz="2400" b="0" i="0" dirty="0" err="1">
                <a:solidFill>
                  <a:srgbClr val="000000"/>
                </a:solidFill>
                <a:effectLst/>
                <a:latin typeface="Arial" panose="020B0604020202020204" pitchFamily="34" charset="0"/>
              </a:rPr>
              <a:t>dynasties</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especially</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content</a:t>
            </a:r>
            <a:r>
              <a:rPr lang="de-DE" altLang="zh-TW" sz="2400" b="0" i="0" dirty="0">
                <a:solidFill>
                  <a:srgbClr val="000000"/>
                </a:solidFill>
                <a:effectLst/>
                <a:latin typeface="Arial" panose="020B0604020202020204" pitchFamily="34" charset="0"/>
              </a:rPr>
              <a:t> on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system</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etiquette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which</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is</a:t>
            </a:r>
            <a:r>
              <a:rPr lang="de-DE" altLang="zh-TW" sz="2400" b="0" i="0" dirty="0">
                <a:solidFill>
                  <a:srgbClr val="000000"/>
                </a:solidFill>
                <a:effectLst/>
                <a:latin typeface="Arial" panose="020B0604020202020204" pitchFamily="34" charset="0"/>
              </a:rPr>
              <a:t> a </a:t>
            </a:r>
            <a:r>
              <a:rPr lang="de-DE" altLang="zh-TW" sz="2400" b="0" i="0" dirty="0" err="1">
                <a:solidFill>
                  <a:srgbClr val="000000"/>
                </a:solidFill>
                <a:effectLst/>
                <a:latin typeface="Arial" panose="020B0604020202020204" pitchFamily="34" charset="0"/>
              </a:rPr>
              <a:t>relatively</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concentrated</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manifestation</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political</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philosophical</a:t>
            </a:r>
            <a:r>
              <a:rPr lang="de-DE" altLang="zh-TW" sz="2400" b="0" i="0" dirty="0">
                <a:solidFill>
                  <a:srgbClr val="000000"/>
                </a:solidFill>
                <a:effectLst/>
                <a:latin typeface="Arial" panose="020B0604020202020204" pitchFamily="34" charset="0"/>
              </a:rPr>
              <a:t> and </a:t>
            </a:r>
            <a:r>
              <a:rPr lang="de-DE" altLang="zh-TW" sz="2400" b="0" i="0" dirty="0" err="1">
                <a:solidFill>
                  <a:srgbClr val="000000"/>
                </a:solidFill>
                <a:effectLst/>
                <a:latin typeface="Arial" panose="020B0604020202020204" pitchFamily="34" charset="0"/>
              </a:rPr>
              <a:t>ethical</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thinking</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Confucianism</a:t>
            </a:r>
            <a:r>
              <a:rPr lang="de-DE" altLang="zh-TW" sz="2400" b="0" i="0" dirty="0">
                <a:solidFill>
                  <a:srgbClr val="000000"/>
                </a:solidFill>
                <a:effectLst/>
                <a:latin typeface="Arial" panose="020B0604020202020204" pitchFamily="34" charset="0"/>
              </a:rPr>
              <a:t>, and </a:t>
            </a:r>
            <a:r>
              <a:rPr lang="de-DE" altLang="zh-TW" sz="2400" b="0" i="0" dirty="0" err="1">
                <a:solidFill>
                  <a:srgbClr val="000000"/>
                </a:solidFill>
                <a:effectLst/>
                <a:latin typeface="Arial" panose="020B0604020202020204" pitchFamily="34" charset="0"/>
              </a:rPr>
              <a:t>it</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has</a:t>
            </a:r>
            <a:r>
              <a:rPr lang="de-DE" altLang="zh-TW" sz="2400" b="0" i="0" dirty="0">
                <a:solidFill>
                  <a:srgbClr val="000000"/>
                </a:solidFill>
                <a:effectLst/>
                <a:latin typeface="Arial" panose="020B0604020202020204" pitchFamily="34" charset="0"/>
              </a:rPr>
              <a:t> an important </a:t>
            </a:r>
            <a:r>
              <a:rPr lang="de-DE" altLang="zh-TW" sz="2400" b="0" i="0" dirty="0" err="1">
                <a:solidFill>
                  <a:srgbClr val="000000"/>
                </a:solidFill>
                <a:effectLst/>
                <a:latin typeface="Arial" panose="020B0604020202020204" pitchFamily="34" charset="0"/>
              </a:rPr>
              <a:t>reference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value</a:t>
            </a:r>
            <a:r>
              <a:rPr lang="de-DE" altLang="zh-TW" sz="2400" b="0" i="0" dirty="0">
                <a:solidFill>
                  <a:srgbClr val="000000"/>
                </a:solidFill>
                <a:effectLst/>
                <a:latin typeface="Arial" panose="020B0604020202020204" pitchFamily="34" charset="0"/>
              </a:rPr>
              <a:t> in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study</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ancient</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canonical</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system</a:t>
            </a:r>
            <a:r>
              <a:rPr lang="de-DE" altLang="zh-TW" sz="2400" b="0" i="0" dirty="0">
                <a:solidFill>
                  <a:srgbClr val="000000"/>
                </a:solidFill>
                <a:effectLst/>
                <a:latin typeface="Arial" panose="020B0604020202020204" pitchFamily="34" charset="0"/>
              </a:rPr>
              <a:t> and </a:t>
            </a:r>
            <a:r>
              <a:rPr lang="de-DE" altLang="zh-TW" sz="2400" b="0" i="0" dirty="0" err="1">
                <a:solidFill>
                  <a:srgbClr val="000000"/>
                </a:solidFill>
                <a:effectLst/>
                <a:latin typeface="Arial" panose="020B0604020202020204" pitchFamily="34" charset="0"/>
              </a:rPr>
              <a:t>ideology</a:t>
            </a:r>
            <a:r>
              <a:rPr lang="de-DE" altLang="zh-TW" sz="2400" b="0" i="0" dirty="0">
                <a:solidFill>
                  <a:srgbClr val="000000"/>
                </a:solidFill>
                <a:effectLst/>
                <a:latin typeface="Arial" panose="020B0604020202020204" pitchFamily="34" charset="0"/>
              </a:rPr>
              <a:t> and </a:t>
            </a:r>
            <a:r>
              <a:rPr lang="de-DE" altLang="zh-TW" sz="2400" b="0" i="0" dirty="0" err="1">
                <a:solidFill>
                  <a:srgbClr val="000000"/>
                </a:solidFill>
                <a:effectLst/>
                <a:latin typeface="Arial" panose="020B0604020202020204" pitchFamily="34" charset="0"/>
              </a:rPr>
              <a:t>culture</a:t>
            </a:r>
            <a:r>
              <a:rPr lang="de-DE" altLang="zh-TW" sz="2400" b="0" i="0" dirty="0">
                <a:solidFill>
                  <a:srgbClr val="000000"/>
                </a:solidFill>
                <a:effectLst/>
                <a:latin typeface="Arial" panose="020B0604020202020204" pitchFamily="34" charset="0"/>
              </a:rPr>
              <a:t>. Some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them </a:t>
            </a:r>
            <a:r>
              <a:rPr lang="de-DE" altLang="zh-TW" sz="2400" b="0" i="0" dirty="0" err="1">
                <a:solidFill>
                  <a:srgbClr val="000000"/>
                </a:solidFill>
                <a:effectLst/>
                <a:latin typeface="Arial" panose="020B0604020202020204" pitchFamily="34" charset="0"/>
              </a:rPr>
              <a:t>are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vivid</a:t>
            </a:r>
            <a:r>
              <a:rPr lang="de-DE" altLang="zh-TW" sz="2400" b="0" i="0" dirty="0">
                <a:solidFill>
                  <a:srgbClr val="000000"/>
                </a:solidFill>
                <a:effectLst/>
                <a:latin typeface="Arial" panose="020B0604020202020204" pitchFamily="34" charset="0"/>
              </a:rPr>
              <a:t> and </a:t>
            </a:r>
            <a:r>
              <a:rPr lang="de-DE" altLang="zh-TW" sz="2400" b="0" i="0" dirty="0" err="1">
                <a:solidFill>
                  <a:srgbClr val="000000"/>
                </a:solidFill>
                <a:effectLst/>
                <a:latin typeface="Arial" panose="020B0604020202020204" pitchFamily="34" charset="0"/>
              </a:rPr>
              <a:t>meaningful</a:t>
            </a:r>
            <a:r>
              <a:rPr lang="de-DE" altLang="zh-TW" sz="2400" b="0" i="0" dirty="0">
                <a:solidFill>
                  <a:srgbClr val="000000"/>
                </a:solidFill>
                <a:effectLst/>
                <a:latin typeface="Arial" panose="020B0604020202020204" pitchFamily="34" charset="0"/>
              </a:rPr>
              <a:t>.</a:t>
            </a:r>
          </a:p>
          <a:p>
            <a:pPr marL="0" indent="0" algn="l">
              <a:buNone/>
            </a:pPr>
            <a:r>
              <a:rPr lang="de-DE" altLang="zh-TW" sz="2400" b="0" i="0" dirty="0">
                <a:solidFill>
                  <a:srgbClr val="000000"/>
                </a:solidFill>
                <a:effectLst/>
                <a:latin typeface="Arial" panose="020B0604020202020204" pitchFamily="34" charset="0"/>
              </a:rPr>
              <a:t>The Book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Rites</a:t>
            </a:r>
            <a:r>
              <a:rPr lang="de-DE" altLang="zh-TW" sz="2400" b="0" i="0" dirty="0">
                <a:solidFill>
                  <a:srgbClr val="000000"/>
                </a:solidFill>
                <a:effectLst/>
                <a:latin typeface="Arial" panose="020B0604020202020204" pitchFamily="34" charset="0"/>
              </a:rPr>
              <a:t> was </a:t>
            </a:r>
            <a:r>
              <a:rPr lang="de-DE" altLang="zh-TW" sz="2400" b="0" i="0" dirty="0" err="1">
                <a:solidFill>
                  <a:srgbClr val="000000"/>
                </a:solidFill>
                <a:effectLst/>
                <a:latin typeface="Arial" panose="020B0604020202020204" pitchFamily="34" charset="0"/>
              </a:rPr>
              <a:t>transmitted</a:t>
            </a:r>
            <a:r>
              <a:rPr lang="de-DE" altLang="zh-TW" sz="2400" b="0" i="0" dirty="0">
                <a:solidFill>
                  <a:srgbClr val="000000"/>
                </a:solidFill>
                <a:effectLst/>
                <a:latin typeface="Arial" panose="020B0604020202020204" pitchFamily="34" charset="0"/>
              </a:rPr>
              <a:t> to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Western Han </a:t>
            </a:r>
            <a:r>
              <a:rPr lang="de-DE" altLang="zh-TW" sz="2400" b="0" i="0" dirty="0" err="1">
                <a:solidFill>
                  <a:srgbClr val="000000"/>
                </a:solidFill>
                <a:effectLst/>
                <a:latin typeface="Arial" panose="020B0604020202020204" pitchFamily="34" charset="0"/>
              </a:rPr>
              <a:t>Dynasty</a:t>
            </a:r>
            <a:r>
              <a:rPr lang="de-DE" altLang="zh-TW" sz="2400" b="0" i="0" dirty="0">
                <a:solidFill>
                  <a:srgbClr val="000000"/>
                </a:solidFill>
                <a:effectLst/>
                <a:latin typeface="Arial" panose="020B0604020202020204" pitchFamily="34" charset="0"/>
              </a:rPr>
              <a:t>. According to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old</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story</a:t>
            </a:r>
            <a:r>
              <a:rPr lang="de-DE" altLang="zh-TW" sz="2400" b="0" i="0" dirty="0">
                <a:solidFill>
                  <a:srgbClr val="000000"/>
                </a:solidFill>
                <a:effectLst/>
                <a:latin typeface="Arial" panose="020B0604020202020204" pitchFamily="34" charset="0"/>
              </a:rPr>
              <a:t>, Dai </a:t>
            </a:r>
            <a:r>
              <a:rPr lang="de-DE" altLang="zh-TW" sz="2400" b="0" i="0" dirty="0" err="1">
                <a:solidFill>
                  <a:srgbClr val="000000"/>
                </a:solidFill>
                <a:effectLst/>
                <a:latin typeface="Arial" panose="020B0604020202020204" pitchFamily="34" charset="0"/>
              </a:rPr>
              <a:t>Dai's</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record</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edited</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by</a:t>
            </a:r>
            <a:r>
              <a:rPr lang="de-DE" altLang="zh-TW" sz="2400" b="0" i="0" dirty="0">
                <a:solidFill>
                  <a:srgbClr val="000000"/>
                </a:solidFill>
                <a:effectLst/>
                <a:latin typeface="Arial" panose="020B0604020202020204" pitchFamily="34" charset="0"/>
              </a:rPr>
              <a:t> Dai De, was called Da Dai Ri Ji (The Records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Great Dai </a:t>
            </a:r>
            <a:r>
              <a:rPr lang="de-DE" altLang="zh-TW" sz="2400" b="0" i="0" dirty="0" err="1">
                <a:solidFill>
                  <a:srgbClr val="000000"/>
                </a:solidFill>
                <a:effectLst/>
                <a:latin typeface="Arial" panose="020B0604020202020204" pitchFamily="34" charset="0"/>
              </a:rPr>
              <a:t>Rites</a:t>
            </a:r>
            <a:r>
              <a:rPr lang="de-DE" altLang="zh-TW" sz="2400" b="0" i="0" dirty="0">
                <a:solidFill>
                  <a:srgbClr val="000000"/>
                </a:solidFill>
                <a:effectLst/>
                <a:latin typeface="Arial" panose="020B0604020202020204" pitchFamily="34" charset="0"/>
              </a:rPr>
              <a:t>), with a total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eighty-five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articles</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thirty-nine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articles</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are</a:t>
            </a:r>
            <a:r>
              <a:rPr lang="de-DE" altLang="zh-TW" sz="2400" b="0" i="0" dirty="0">
                <a:solidFill>
                  <a:srgbClr val="000000"/>
                </a:solidFill>
                <a:effectLst/>
                <a:latin typeface="Arial" panose="020B0604020202020204" pitchFamily="34" charset="0"/>
              </a:rPr>
              <a:t> still in </a:t>
            </a:r>
            <a:r>
              <a:rPr lang="de-DE" altLang="zh-TW" sz="2400" b="0" i="0" dirty="0" err="1">
                <a:solidFill>
                  <a:srgbClr val="000000"/>
                </a:solidFill>
                <a:effectLst/>
                <a:latin typeface="Arial" panose="020B0604020202020204" pitchFamily="34" charset="0"/>
              </a:rPr>
              <a:t>existence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today</a:t>
            </a:r>
            <a:r>
              <a:rPr lang="de-DE" altLang="zh-TW" sz="2400" b="0" i="0" dirty="0">
                <a:solidFill>
                  <a:srgbClr val="000000"/>
                </a:solidFill>
                <a:effectLst/>
                <a:latin typeface="Arial" panose="020B0604020202020204" pitchFamily="34" charset="0"/>
              </a:rPr>
              <a:t>). The </a:t>
            </a:r>
            <a:r>
              <a:rPr lang="de-DE" altLang="zh-TW" sz="2400" b="0" i="0" dirty="0" err="1">
                <a:solidFill>
                  <a:srgbClr val="000000"/>
                </a:solidFill>
                <a:effectLst/>
                <a:latin typeface="Arial" panose="020B0604020202020204" pitchFamily="34" charset="0"/>
              </a:rPr>
              <a:t>one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edited</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by</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his</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nephew</a:t>
            </a:r>
            <a:r>
              <a:rPr lang="de-DE" altLang="zh-TW" sz="2400" b="0" i="0" dirty="0">
                <a:solidFill>
                  <a:srgbClr val="000000"/>
                </a:solidFill>
                <a:effectLst/>
                <a:latin typeface="Arial" panose="020B0604020202020204" pitchFamily="34" charset="0"/>
              </a:rPr>
              <a:t> Dai Sheng was called Xiao Dai Li Ji (</a:t>
            </a:r>
            <a:r>
              <a:rPr lang="zh-TW" altLang="de-DE" sz="2400" b="0" i="0" dirty="0">
                <a:solidFill>
                  <a:srgbClr val="000000"/>
                </a:solidFill>
                <a:effectLst/>
                <a:latin typeface="Arial" panose="020B0604020202020204" pitchFamily="34" charset="0"/>
              </a:rPr>
              <a:t>小戴禮記</a:t>
            </a:r>
            <a:r>
              <a:rPr lang="de-DE" altLang="zh-TW" sz="2400" b="0" i="0" dirty="0">
                <a:solidFill>
                  <a:srgbClr val="000000"/>
                </a:solidFill>
                <a:effectLst/>
                <a:latin typeface="Arial" panose="020B0604020202020204" pitchFamily="34" charset="0"/>
              </a:rPr>
              <a:t>), with a total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forty-nine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articles</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which</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is</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current </a:t>
            </a:r>
            <a:r>
              <a:rPr lang="de-DE" altLang="zh-TW" sz="2400" b="0" i="0" dirty="0" err="1">
                <a:solidFill>
                  <a:srgbClr val="000000"/>
                </a:solidFill>
                <a:effectLst/>
                <a:latin typeface="Arial" panose="020B0604020202020204" pitchFamily="34" charset="0"/>
              </a:rPr>
              <a:t>version</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Book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Rites</a:t>
            </a:r>
            <a:r>
              <a:rPr lang="de-DE" altLang="zh-TW" sz="2400" b="0" i="0" dirty="0">
                <a:solidFill>
                  <a:srgbClr val="000000"/>
                </a:solidFill>
                <a:effectLst/>
                <a:latin typeface="Arial" panose="020B0604020202020204" pitchFamily="34" charset="0"/>
              </a:rPr>
              <a:t> (</a:t>
            </a:r>
            <a:r>
              <a:rPr lang="zh-TW" altLang="de-DE" sz="2400" b="0" i="0" dirty="0">
                <a:solidFill>
                  <a:srgbClr val="000000"/>
                </a:solidFill>
                <a:effectLst/>
                <a:latin typeface="Arial" panose="020B0604020202020204" pitchFamily="34" charset="0"/>
              </a:rPr>
              <a:t>禮記</a:t>
            </a:r>
            <a:r>
              <a:rPr lang="de-DE" altLang="zh-TW" sz="2400" b="0" i="0" dirty="0">
                <a:solidFill>
                  <a:srgbClr val="000000"/>
                </a:solidFill>
                <a:effectLst/>
                <a:latin typeface="Arial" panose="020B0604020202020204" pitchFamily="34" charset="0"/>
              </a:rPr>
              <a:t>).</a:t>
            </a:r>
          </a:p>
          <a:p>
            <a:pPr marL="0" indent="0" algn="l">
              <a:buNone/>
            </a:pPr>
            <a:r>
              <a:rPr lang="de-DE" altLang="zh-TW" sz="2400" b="0" i="0" dirty="0">
                <a:solidFill>
                  <a:srgbClr val="000000"/>
                </a:solidFill>
                <a:effectLst/>
                <a:latin typeface="Arial" panose="020B0604020202020204" pitchFamily="34" charset="0"/>
              </a:rPr>
              <a:t>The </a:t>
            </a:r>
            <a:r>
              <a:rPr lang="de-DE" altLang="zh-TW" sz="2400" b="0" i="0" dirty="0" err="1">
                <a:solidFill>
                  <a:srgbClr val="000000"/>
                </a:solidFill>
                <a:effectLst/>
                <a:latin typeface="Arial" panose="020B0604020202020204" pitchFamily="34" charset="0"/>
              </a:rPr>
              <a:t>most</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popular</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commentaries</a:t>
            </a:r>
            <a:r>
              <a:rPr lang="de-DE" altLang="zh-TW" sz="2400" b="0" i="0" dirty="0">
                <a:solidFill>
                  <a:srgbClr val="000000"/>
                </a:solidFill>
                <a:effectLst/>
                <a:latin typeface="Arial" panose="020B0604020202020204" pitchFamily="34" charset="0"/>
              </a:rPr>
              <a:t> on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Book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Rites</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are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Commentary</a:t>
            </a:r>
            <a:r>
              <a:rPr lang="de-DE" altLang="zh-TW" sz="2400" b="0" i="0" dirty="0">
                <a:solidFill>
                  <a:srgbClr val="000000"/>
                </a:solidFill>
                <a:effectLst/>
                <a:latin typeface="Arial" panose="020B0604020202020204" pitchFamily="34" charset="0"/>
              </a:rPr>
              <a:t> and </a:t>
            </a:r>
            <a:r>
              <a:rPr lang="de-DE" altLang="zh-TW" sz="2400" b="0" i="0" dirty="0" err="1">
                <a:solidFill>
                  <a:srgbClr val="000000"/>
                </a:solidFill>
                <a:effectLst/>
                <a:latin typeface="Arial" panose="020B0604020202020204" pitchFamily="34" charset="0"/>
              </a:rPr>
              <a:t>Sparse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Commentary</a:t>
            </a:r>
            <a:r>
              <a:rPr lang="de-DE" altLang="zh-TW" sz="2400" b="0" i="0" dirty="0">
                <a:solidFill>
                  <a:srgbClr val="000000"/>
                </a:solidFill>
                <a:effectLst/>
                <a:latin typeface="Arial" panose="020B0604020202020204" pitchFamily="34" charset="0"/>
              </a:rPr>
              <a:t> on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Book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Rites</a:t>
            </a:r>
            <a:r>
              <a:rPr lang="de-DE" altLang="zh-TW" sz="2400" b="0" i="0" dirty="0">
                <a:solidFill>
                  <a:srgbClr val="000000"/>
                </a:solidFill>
                <a:effectLst/>
                <a:latin typeface="Arial" panose="020B0604020202020204" pitchFamily="34" charset="0"/>
              </a:rPr>
              <a:t> (Zheng </a:t>
            </a:r>
            <a:r>
              <a:rPr lang="de-DE" altLang="zh-TW" sz="2400" b="0" i="0" dirty="0" err="1">
                <a:solidFill>
                  <a:srgbClr val="000000"/>
                </a:solidFill>
                <a:effectLst/>
                <a:latin typeface="Arial" panose="020B0604020202020204" pitchFamily="34" charset="0"/>
              </a:rPr>
              <a:t>Xuan's</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commentary</a:t>
            </a:r>
            <a:r>
              <a:rPr lang="de-DE" altLang="zh-TW" sz="2400" b="0" i="0" dirty="0">
                <a:solidFill>
                  <a:srgbClr val="000000"/>
                </a:solidFill>
                <a:effectLst/>
                <a:latin typeface="Arial" panose="020B0604020202020204" pitchFamily="34" charset="0"/>
              </a:rPr>
              <a:t> in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Eastern Han </a:t>
            </a:r>
            <a:r>
              <a:rPr lang="de-DE" altLang="zh-TW" sz="2400" b="0" i="0" dirty="0" err="1">
                <a:solidFill>
                  <a:srgbClr val="000000"/>
                </a:solidFill>
                <a:effectLst/>
                <a:latin typeface="Arial" panose="020B0604020202020204" pitchFamily="34" charset="0"/>
              </a:rPr>
              <a:t>Dynasty</a:t>
            </a:r>
            <a:r>
              <a:rPr lang="de-DE" altLang="zh-TW" sz="2400" b="0" i="0" dirty="0">
                <a:solidFill>
                  <a:srgbClr val="000000"/>
                </a:solidFill>
                <a:effectLst/>
                <a:latin typeface="Arial" panose="020B0604020202020204" pitchFamily="34" charset="0"/>
              </a:rPr>
              <a:t> and Kong </a:t>
            </a:r>
            <a:r>
              <a:rPr lang="de-DE" altLang="zh-TW" sz="2400" b="0" i="0" dirty="0" err="1">
                <a:solidFill>
                  <a:srgbClr val="000000"/>
                </a:solidFill>
                <a:effectLst/>
                <a:latin typeface="Arial" panose="020B0604020202020204" pitchFamily="34" charset="0"/>
              </a:rPr>
              <a:t>Yingda's</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sparse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commentary</a:t>
            </a:r>
            <a:r>
              <a:rPr lang="de-DE" altLang="zh-TW" sz="2400" b="0" i="0" dirty="0">
                <a:solidFill>
                  <a:srgbClr val="000000"/>
                </a:solidFill>
                <a:effectLst/>
                <a:latin typeface="Arial" panose="020B0604020202020204" pitchFamily="34" charset="0"/>
              </a:rPr>
              <a:t> in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Tang </a:t>
            </a:r>
            <a:r>
              <a:rPr lang="de-DE" altLang="zh-TW" sz="2400" b="0" i="0" dirty="0" err="1">
                <a:solidFill>
                  <a:srgbClr val="000000"/>
                </a:solidFill>
                <a:effectLst/>
                <a:latin typeface="Arial" panose="020B0604020202020204" pitchFamily="34" charset="0"/>
              </a:rPr>
              <a:t>Dynasty</a:t>
            </a:r>
            <a:r>
              <a:rPr lang="de-DE" altLang="zh-TW" sz="2400" b="0" i="0" dirty="0">
                <a:solidFill>
                  <a:srgbClr val="000000"/>
                </a:solidFill>
                <a:effectLst/>
                <a:latin typeface="Arial" panose="020B0604020202020204" pitchFamily="34" charset="0"/>
              </a:rPr>
              <a:t>), Zhu Bin's </a:t>
            </a:r>
            <a:r>
              <a:rPr lang="de-DE" altLang="zh-TW" sz="2400" b="0" i="0" dirty="0" err="1">
                <a:solidFill>
                  <a:srgbClr val="000000"/>
                </a:solidFill>
                <a:effectLst/>
                <a:latin typeface="Arial" panose="020B0604020202020204" pitchFamily="34" charset="0"/>
              </a:rPr>
              <a:t>Discipline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Book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Rites</a:t>
            </a:r>
            <a:r>
              <a:rPr lang="de-DE" altLang="zh-TW" sz="2400" b="0" i="0" dirty="0">
                <a:solidFill>
                  <a:srgbClr val="000000"/>
                </a:solidFill>
                <a:effectLst/>
                <a:latin typeface="Arial" panose="020B0604020202020204" pitchFamily="34" charset="0"/>
              </a:rPr>
              <a:t> (</a:t>
            </a:r>
            <a:r>
              <a:rPr lang="zh-TW" altLang="de-DE" sz="2400" b="0" i="0" dirty="0">
                <a:solidFill>
                  <a:srgbClr val="000000"/>
                </a:solidFill>
                <a:effectLst/>
                <a:latin typeface="Arial" panose="020B0604020202020204" pitchFamily="34" charset="0"/>
              </a:rPr>
              <a:t>禮記訓纂</a:t>
            </a:r>
            <a:r>
              <a:rPr lang="de-DE" altLang="zh-TW" sz="2400" b="0" i="0" dirty="0">
                <a:solidFill>
                  <a:srgbClr val="000000"/>
                </a:solidFill>
                <a:effectLst/>
                <a:latin typeface="Arial" panose="020B0604020202020204" pitchFamily="34" charset="0"/>
              </a:rPr>
              <a:t>) in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Qing </a:t>
            </a:r>
            <a:r>
              <a:rPr lang="de-DE" altLang="zh-TW" sz="2400" b="0" i="0" dirty="0" err="1">
                <a:solidFill>
                  <a:srgbClr val="000000"/>
                </a:solidFill>
                <a:effectLst/>
                <a:latin typeface="Arial" panose="020B0604020202020204" pitchFamily="34" charset="0"/>
              </a:rPr>
              <a:t>Dynasty</a:t>
            </a:r>
            <a:r>
              <a:rPr lang="de-DE" altLang="zh-TW" sz="2400" b="0" i="0" dirty="0">
                <a:solidFill>
                  <a:srgbClr val="000000"/>
                </a:solidFill>
                <a:effectLst/>
                <a:latin typeface="Arial" panose="020B0604020202020204" pitchFamily="34" charset="0"/>
              </a:rPr>
              <a:t>, and Sun </a:t>
            </a:r>
            <a:r>
              <a:rPr lang="de-DE" altLang="zh-TW" sz="2400" b="0" i="0" dirty="0" err="1">
                <a:solidFill>
                  <a:srgbClr val="000000"/>
                </a:solidFill>
                <a:effectLst/>
                <a:latin typeface="Arial" panose="020B0604020202020204" pitchFamily="34" charset="0"/>
              </a:rPr>
              <a:t>Xidan's</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Collected</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Explanations</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Book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Rites</a:t>
            </a:r>
            <a:r>
              <a:rPr lang="de-DE" altLang="zh-TW" sz="2400" b="0" i="0" dirty="0">
                <a:solidFill>
                  <a:srgbClr val="000000"/>
                </a:solidFill>
                <a:effectLst/>
                <a:latin typeface="Arial" panose="020B0604020202020204" pitchFamily="34" charset="0"/>
              </a:rPr>
              <a:t> (</a:t>
            </a:r>
            <a:r>
              <a:rPr lang="zh-TW" altLang="de-DE" sz="2400" b="0" i="0" dirty="0">
                <a:solidFill>
                  <a:srgbClr val="000000"/>
                </a:solidFill>
                <a:effectLst/>
                <a:latin typeface="Arial" panose="020B0604020202020204" pitchFamily="34" charset="0"/>
              </a:rPr>
              <a:t>禮記集解</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among</a:t>
            </a:r>
            <a:r>
              <a:rPr lang="de-DE" altLang="zh-TW" sz="2400" b="0" i="0" dirty="0">
                <a:solidFill>
                  <a:srgbClr val="000000"/>
                </a:solidFill>
                <a:effectLst/>
                <a:latin typeface="Arial" panose="020B0604020202020204" pitchFamily="34" charset="0"/>
              </a:rPr>
              <a:t> others.</a:t>
            </a:r>
          </a:p>
          <a:p>
            <a:pPr marL="0" indent="0" algn="l">
              <a:buNone/>
            </a:pPr>
            <a:r>
              <a:rPr lang="de-DE" altLang="zh-TW" sz="2400" b="0" i="0" dirty="0">
                <a:solidFill>
                  <a:srgbClr val="000000"/>
                </a:solidFill>
                <a:effectLst/>
                <a:latin typeface="Arial" panose="020B0604020202020204" pitchFamily="34" charset="0"/>
              </a:rPr>
              <a:t>The </a:t>
            </a:r>
            <a:r>
              <a:rPr lang="de-DE" altLang="zh-TW" sz="2400" b="0" i="0" dirty="0" err="1">
                <a:solidFill>
                  <a:srgbClr val="000000"/>
                </a:solidFill>
                <a:effectLst/>
                <a:latin typeface="Arial" panose="020B0604020202020204" pitchFamily="34" charset="0"/>
              </a:rPr>
              <a:t>selection</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is</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based</a:t>
            </a:r>
            <a:r>
              <a:rPr lang="de-DE" altLang="zh-TW" sz="2400" b="0" i="0" dirty="0">
                <a:solidFill>
                  <a:srgbClr val="000000"/>
                </a:solidFill>
                <a:effectLst/>
                <a:latin typeface="Arial" panose="020B0604020202020204" pitchFamily="34" charset="0"/>
              </a:rPr>
              <a:t> on a </a:t>
            </a:r>
            <a:r>
              <a:rPr lang="de-DE" altLang="zh-TW" sz="2400" b="0" i="0" dirty="0" err="1">
                <a:solidFill>
                  <a:srgbClr val="000000"/>
                </a:solidFill>
                <a:effectLst/>
                <a:latin typeface="Arial" panose="020B0604020202020204" pitchFamily="34" charset="0"/>
              </a:rPr>
              <a:t>photocopy</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Thirteen</a:t>
            </a:r>
            <a:r>
              <a:rPr lang="de-DE" altLang="zh-TW" sz="2400" b="0" i="0" dirty="0">
                <a:solidFill>
                  <a:srgbClr val="000000"/>
                </a:solidFill>
                <a:effectLst/>
                <a:latin typeface="Arial" panose="020B0604020202020204" pitchFamily="34" charset="0"/>
              </a:rPr>
              <a:t> Classic </a:t>
            </a:r>
            <a:r>
              <a:rPr lang="de-DE" altLang="zh-TW" sz="2400" b="0" i="0" dirty="0" err="1">
                <a:solidFill>
                  <a:srgbClr val="000000"/>
                </a:solidFill>
                <a:effectLst/>
                <a:latin typeface="Arial" panose="020B0604020202020204" pitchFamily="34" charset="0"/>
              </a:rPr>
              <a:t>Commentaries</a:t>
            </a:r>
            <a:r>
              <a:rPr lang="de-DE" altLang="zh-TW" sz="2400" b="0" i="0" dirty="0">
                <a:solidFill>
                  <a:srgbClr val="000000"/>
                </a:solidFill>
                <a:effectLst/>
                <a:latin typeface="Arial" panose="020B0604020202020204" pitchFamily="34" charset="0"/>
              </a:rPr>
              <a:t> and </a:t>
            </a:r>
            <a:r>
              <a:rPr lang="de-DE" altLang="zh-TW" sz="2400" b="0" i="0" dirty="0" err="1">
                <a:solidFill>
                  <a:srgbClr val="000000"/>
                </a:solidFill>
                <a:effectLst/>
                <a:latin typeface="Arial" panose="020B0604020202020204" pitchFamily="34" charset="0"/>
              </a:rPr>
              <a:t>Sparse</a:t>
            </a:r>
            <a:r>
              <a:rPr lang="de-DE" altLang="zh-TW" sz="2400" b="0" i="0" dirty="0">
                <a:solidFill>
                  <a:srgbClr val="000000"/>
                </a:solidFill>
                <a:effectLst/>
                <a:latin typeface="Arial" panose="020B0604020202020204" pitchFamily="34" charset="0"/>
              </a:rPr>
              <a:t> Notes, 1980 </a:t>
            </a:r>
            <a:r>
              <a:rPr lang="de-DE" altLang="zh-TW" sz="2400" b="0" i="0" dirty="0" err="1">
                <a:solidFill>
                  <a:srgbClr val="000000"/>
                </a:solidFill>
                <a:effectLst/>
                <a:latin typeface="Arial" panose="020B0604020202020204" pitchFamily="34" charset="0"/>
              </a:rPr>
              <a:t>edition</a:t>
            </a:r>
            <a:r>
              <a:rPr lang="de-DE" altLang="zh-TW" sz="2400" b="0" i="0" dirty="0">
                <a:solidFill>
                  <a:srgbClr val="000000"/>
                </a:solidFill>
                <a:effectLst/>
                <a:latin typeface="Arial" panose="020B0604020202020204" pitchFamily="34" charset="0"/>
              </a:rPr>
              <a:t>, China </a:t>
            </a:r>
            <a:r>
              <a:rPr lang="de-DE" altLang="zh-TW" sz="2400" b="0" i="0" dirty="0" err="1">
                <a:solidFill>
                  <a:srgbClr val="000000"/>
                </a:solidFill>
                <a:effectLst/>
                <a:latin typeface="Arial" panose="020B0604020202020204" pitchFamily="34" charset="0"/>
              </a:rPr>
              <a:t>Bookstore</a:t>
            </a:r>
            <a:r>
              <a:rPr lang="de-DE" altLang="zh-TW" sz="2400" b="0" i="0" dirty="0">
                <a:solidFill>
                  <a:srgbClr val="000000"/>
                </a:solidFill>
                <a:effectLst/>
                <a:latin typeface="Arial" panose="020B0604020202020204" pitchFamily="34" charset="0"/>
              </a:rPr>
              <a:t>. The title </a:t>
            </a:r>
            <a:r>
              <a:rPr lang="de-DE" altLang="zh-TW" sz="2400" b="0" i="0" dirty="0" err="1">
                <a:solidFill>
                  <a:srgbClr val="000000"/>
                </a:solidFill>
                <a:effectLst/>
                <a:latin typeface="Arial" panose="020B0604020202020204" pitchFamily="34" charset="0"/>
              </a:rPr>
              <a:t>of</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article</a:t>
            </a:r>
            <a:r>
              <a:rPr lang="de-DE" altLang="zh-TW" sz="2400" b="0" i="0" dirty="0">
                <a:solidFill>
                  <a:srgbClr val="000000"/>
                </a:solidFill>
                <a:effectLst/>
                <a:latin typeface="Arial" panose="020B0604020202020204" pitchFamily="34" charset="0"/>
              </a:rPr>
              <a:t> </a:t>
            </a:r>
            <a:r>
              <a:rPr lang="de-DE" altLang="zh-TW" sz="2400" b="0" i="0" dirty="0" err="1">
                <a:solidFill>
                  <a:srgbClr val="000000"/>
                </a:solidFill>
                <a:effectLst/>
                <a:latin typeface="Arial" panose="020B0604020202020204" pitchFamily="34" charset="0"/>
              </a:rPr>
              <a:t>is</a:t>
            </a:r>
            <a:r>
              <a:rPr lang="de-DE" altLang="zh-TW" sz="2400" b="0" i="0" dirty="0">
                <a:solidFill>
                  <a:srgbClr val="000000"/>
                </a:solidFill>
                <a:effectLst/>
                <a:latin typeface="Arial" panose="020B0604020202020204" pitchFamily="34" charset="0"/>
              </a:rPr>
              <a:t> added after </a:t>
            </a:r>
            <a:r>
              <a:rPr lang="de-DE" altLang="zh-TW" sz="2400" b="0" i="0" dirty="0" err="1">
                <a:solidFill>
                  <a:srgbClr val="000000"/>
                </a:solidFill>
                <a:effectLst/>
                <a:latin typeface="Arial" panose="020B0604020202020204" pitchFamily="34" charset="0"/>
              </a:rPr>
              <a:t>the</a:t>
            </a:r>
            <a:r>
              <a:rPr lang="de-DE" altLang="zh-TW" sz="2400" b="0" i="0" dirty="0">
                <a:solidFill>
                  <a:srgbClr val="000000"/>
                </a:solidFill>
                <a:effectLst/>
                <a:latin typeface="Arial" panose="020B0604020202020204" pitchFamily="34" charset="0"/>
              </a:rPr>
              <a:t> title.</a:t>
            </a:r>
            <a:br>
              <a:rPr lang="zh-TW" altLang="de-DE" sz="2400" dirty="0"/>
            </a:br>
            <a:endParaRPr lang="zh-TW" altLang="de-DE" sz="40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679267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8</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8</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a:bodyPr>
          <a:lstStyle/>
          <a:p>
            <a:pPr marL="0" indent="0" algn="l">
              <a:buNone/>
            </a:pPr>
            <a:r>
              <a:rPr lang="zh-TW" altLang="de-DE" sz="2800" b="0" i="0" dirty="0">
                <a:solidFill>
                  <a:srgbClr val="000000"/>
                </a:solidFill>
                <a:effectLst/>
                <a:latin typeface="Arial" panose="020B0604020202020204" pitchFamily="34" charset="0"/>
              </a:rPr>
              <a:t>大同輿小康</a:t>
            </a: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禮運</a:t>
            </a:r>
            <a:r>
              <a:rPr lang="de-DE" altLang="zh-TW" sz="2800" b="0" i="0" dirty="0">
                <a:solidFill>
                  <a:srgbClr val="000000"/>
                </a:solidFill>
                <a:effectLst/>
                <a:latin typeface="Arial" panose="020B0604020202020204" pitchFamily="34" charset="0"/>
              </a:rPr>
              <a:t>》</a:t>
            </a:r>
          </a:p>
          <a:p>
            <a:pPr marL="0" indent="0" algn="l">
              <a:buNone/>
            </a:pP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説明</a:t>
            </a: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孔子有感於當時各國禮崩樂壊的亂世，引發了對大同社會的 憧憬，揭示大同之世跟小康之治的根本區别在於“天下為公”與“天下為 家”。本文題目為後加。</a:t>
            </a:r>
          </a:p>
          <a:p>
            <a:pPr marL="0" indent="0" algn="l">
              <a:buNone/>
            </a:pPr>
            <a:r>
              <a:rPr lang="zh-TW" altLang="de-DE" sz="2800" b="0" i="0" dirty="0">
                <a:solidFill>
                  <a:srgbClr val="000000"/>
                </a:solidFill>
                <a:effectLst/>
                <a:latin typeface="Arial" panose="020B0604020202020204" pitchFamily="34" charset="0"/>
              </a:rPr>
              <a:t>昔者仲尼與於蜡賓①</a:t>
            </a: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事畢，出遊於觀之上，喟然而 嘆①。仲尼之嘆，蓋嘆魯也。言偃在側，曰：“君子何嘆④</a:t>
            </a:r>
            <a:r>
              <a:rPr lang="de-DE" altLang="zh-TW" sz="2800" b="0" i="0" dirty="0">
                <a:solidFill>
                  <a:srgbClr val="000000"/>
                </a:solidFill>
                <a:effectLst/>
                <a:latin typeface="Arial" panose="020B0604020202020204" pitchFamily="34" charset="0"/>
              </a:rPr>
              <a:t>?” </a:t>
            </a:r>
            <a:r>
              <a:rPr lang="zh-TW" altLang="de-DE" sz="2800" b="0" i="0" dirty="0">
                <a:solidFill>
                  <a:srgbClr val="000000"/>
                </a:solidFill>
                <a:effectLst/>
                <a:latin typeface="Arial" panose="020B0604020202020204" pitchFamily="34" charset="0"/>
              </a:rPr>
              <a:t>孔子曰：“大道之行也，舆三代之英⑥</a:t>
            </a: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丘未之逮也⑥</a:t>
            </a: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而有 志焉①。</a:t>
            </a:r>
          </a:p>
          <a:p>
            <a:pPr marL="0" indent="0" algn="l">
              <a:buNone/>
            </a:pPr>
            <a:r>
              <a:rPr lang="zh-TW" altLang="de-DE" sz="2800" b="0" i="0" dirty="0">
                <a:solidFill>
                  <a:srgbClr val="000000"/>
                </a:solidFill>
                <a:effectLst/>
                <a:latin typeface="Arial" panose="020B0604020202020204" pitchFamily="34" charset="0"/>
              </a:rPr>
              <a:t>孔子感嘆自己没有趕上“大道之行”和“三代之英”的時代。</a:t>
            </a:r>
          </a:p>
          <a:p>
            <a:pPr marL="0" indent="0" algn="l">
              <a:buNone/>
            </a:pPr>
            <a:endParaRPr lang="zh-TW" altLang="de-DE" sz="24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532770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8</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8</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a:bodyPr>
          <a:lstStyle/>
          <a:p>
            <a:pPr marL="0" indent="0" algn="l">
              <a:buNone/>
            </a:pPr>
            <a:r>
              <a:rPr lang="en-US" sz="1600" b="0" i="0" dirty="0">
                <a:solidFill>
                  <a:srgbClr val="000000"/>
                </a:solidFill>
                <a:effectLst/>
                <a:latin typeface="Arial" panose="020B0604020202020204" pitchFamily="34" charset="0"/>
              </a:rPr>
              <a:t>Formerly Zhong-</a:t>
            </a:r>
            <a:r>
              <a:rPr lang="en-US" sz="1600" b="0" i="0" dirty="0" err="1">
                <a:solidFill>
                  <a:srgbClr val="000000"/>
                </a:solidFill>
                <a:effectLst/>
                <a:latin typeface="Arial" panose="020B0604020202020204" pitchFamily="34" charset="0"/>
              </a:rPr>
              <a:t>ni</a:t>
            </a:r>
            <a:r>
              <a:rPr lang="en-US" sz="1600" b="0" i="0" dirty="0">
                <a:solidFill>
                  <a:srgbClr val="000000"/>
                </a:solidFill>
                <a:effectLst/>
                <a:latin typeface="Arial" panose="020B0604020202020204" pitchFamily="34" charset="0"/>
              </a:rPr>
              <a:t> was present as one of the guests at the Ji sacrifice; and when it was over, he went out and walked backwards and forwards on the terrace over the gate of Proclamations, looking sad and sighing. What made him sigh was the state of Lu. Yan </a:t>
            </a:r>
            <a:r>
              <a:rPr lang="en-US" sz="1600" b="0" i="0" dirty="0" err="1">
                <a:solidFill>
                  <a:srgbClr val="000000"/>
                </a:solidFill>
                <a:effectLst/>
                <a:latin typeface="Arial" panose="020B0604020202020204" pitchFamily="34" charset="0"/>
              </a:rPr>
              <a:t>Yan</a:t>
            </a:r>
            <a:r>
              <a:rPr lang="en-US" sz="1600" b="0" i="0" dirty="0">
                <a:solidFill>
                  <a:srgbClr val="000000"/>
                </a:solidFill>
                <a:effectLst/>
                <a:latin typeface="Arial" panose="020B0604020202020204" pitchFamily="34" charset="0"/>
              </a:rPr>
              <a:t> was by his side, and said to him, 'Master, what are you sighing about?' Confucius replied, 'I never saw the practice of the Grand course, and the eminent men of the three dynasties; but I have my object (in harmony with theirs). When the Grand course was pursued, a public and common spirit ruled all under the sky; they chose men of talents, virtue, and ability; their words were sincere, and what they cultivated was harmony. Thus men did not love their parents only, nor treat as children only their own sons. A competent provision was secured for the aged till their death, employment for the able-bodied, and the means of growing up to the young. They showed kindness and compassion to widows, orphans, childless men, and those who were disabled by disease, so that they were all sufficiently maintained. Males had their proper work, and females had their homes. (They accumulated) articles (of value), disliking that they should be thrown away upon the ground, but not wishing to keep them for their own gratification. (They </a:t>
            </a:r>
            <a:r>
              <a:rPr lang="en-US" sz="1600" b="0" i="0" dirty="0" err="1">
                <a:solidFill>
                  <a:srgbClr val="000000"/>
                </a:solidFill>
                <a:effectLst/>
                <a:latin typeface="Arial" panose="020B0604020202020204" pitchFamily="34" charset="0"/>
              </a:rPr>
              <a:t>laboured</a:t>
            </a:r>
            <a:r>
              <a:rPr lang="en-US" sz="1600" b="0" i="0" dirty="0">
                <a:solidFill>
                  <a:srgbClr val="000000"/>
                </a:solidFill>
                <a:effectLst/>
                <a:latin typeface="Arial" panose="020B0604020202020204" pitchFamily="34" charset="0"/>
              </a:rPr>
              <a:t>) with their strength, disliking that it should not be exerted, but not exerting it (only) with a view to their own advantage. In this way (selfish) </a:t>
            </a:r>
            <a:r>
              <a:rPr lang="en-US" sz="1600" b="0" i="0" dirty="0" err="1">
                <a:solidFill>
                  <a:srgbClr val="000000"/>
                </a:solidFill>
                <a:effectLst/>
                <a:latin typeface="Arial" panose="020B0604020202020204" pitchFamily="34" charset="0"/>
              </a:rPr>
              <a:t>schemings</a:t>
            </a:r>
            <a:r>
              <a:rPr lang="en-US" sz="1600" b="0" i="0" dirty="0">
                <a:solidFill>
                  <a:srgbClr val="000000"/>
                </a:solidFill>
                <a:effectLst/>
                <a:latin typeface="Arial" panose="020B0604020202020204" pitchFamily="34" charset="0"/>
              </a:rPr>
              <a:t> were repressed and found no development. Robbers, filchers, and rebellious traitors did not show themselves, and hence the outer doors remained open, and were not shut. This was (the period of) what we call the Grand Union.</a:t>
            </a:r>
            <a:endParaRPr lang="zh-TW" altLang="de-DE" sz="24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9358132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8</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8</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a:bodyPr>
          <a:lstStyle/>
          <a:p>
            <a:pPr marL="0" indent="0" algn="l">
              <a:buNone/>
            </a:pPr>
            <a:r>
              <a:rPr lang="zh-TW" altLang="de-DE" sz="3600" b="0" i="0" dirty="0">
                <a:solidFill>
                  <a:srgbClr val="000000"/>
                </a:solidFill>
                <a:effectLst/>
                <a:latin typeface="Arial" panose="020B0604020202020204" pitchFamily="34" charset="0"/>
              </a:rPr>
              <a:t>“大道之行也，天下為公①。選賢輿能②</a:t>
            </a:r>
            <a:r>
              <a:rPr lang="de-DE" altLang="zh-TW" sz="3600" b="0" i="0" dirty="0">
                <a:solidFill>
                  <a:srgbClr val="000000"/>
                </a:solidFill>
                <a:effectLst/>
                <a:latin typeface="Arial" panose="020B0604020202020204" pitchFamily="34" charset="0"/>
              </a:rPr>
              <a:t>,</a:t>
            </a:r>
            <a:r>
              <a:rPr lang="zh-TW" altLang="de-DE" sz="3600" b="0" i="0" dirty="0">
                <a:solidFill>
                  <a:srgbClr val="000000"/>
                </a:solidFill>
                <a:effectLst/>
                <a:latin typeface="Arial" panose="020B0604020202020204" pitchFamily="34" charset="0"/>
              </a:rPr>
              <a:t>講信俗睦①。 故人不獨親其親，不獨子其子④</a:t>
            </a:r>
            <a:r>
              <a:rPr lang="de-DE" altLang="zh-TW" sz="3600" b="0" i="0" dirty="0">
                <a:solidFill>
                  <a:srgbClr val="000000"/>
                </a:solidFill>
                <a:effectLst/>
                <a:latin typeface="Arial" panose="020B0604020202020204" pitchFamily="34" charset="0"/>
              </a:rPr>
              <a:t>,</a:t>
            </a:r>
            <a:r>
              <a:rPr lang="zh-TW" altLang="de-DE" sz="3600" b="0" i="0" dirty="0">
                <a:solidFill>
                  <a:srgbClr val="000000"/>
                </a:solidFill>
                <a:effectLst/>
                <a:latin typeface="Arial" panose="020B0604020202020204" pitchFamily="34" charset="0"/>
              </a:rPr>
              <a:t>使老有所終，壯有所用，幼 有所長⑥</a:t>
            </a:r>
            <a:r>
              <a:rPr lang="de-DE" altLang="zh-TW" sz="3600" b="0" i="0" dirty="0">
                <a:solidFill>
                  <a:srgbClr val="000000"/>
                </a:solidFill>
                <a:effectLst/>
                <a:latin typeface="Arial" panose="020B0604020202020204" pitchFamily="34" charset="0"/>
              </a:rPr>
              <a:t>,</a:t>
            </a:r>
            <a:r>
              <a:rPr lang="zh-TW" altLang="de-DE" sz="3600" b="0" i="0" dirty="0">
                <a:solidFill>
                  <a:srgbClr val="000000"/>
                </a:solidFill>
                <a:effectLst/>
                <a:latin typeface="Arial" panose="020B0604020202020204" pitchFamily="34" charset="0"/>
              </a:rPr>
              <a:t>矜寡孤獨廢疾者皆有所養⑥</a:t>
            </a:r>
            <a:r>
              <a:rPr lang="de-DE" altLang="zh-TW" sz="3600" b="0" i="0" dirty="0">
                <a:solidFill>
                  <a:srgbClr val="000000"/>
                </a:solidFill>
                <a:effectLst/>
                <a:latin typeface="Arial" panose="020B0604020202020204" pitchFamily="34" charset="0"/>
              </a:rPr>
              <a:t>,</a:t>
            </a:r>
            <a:r>
              <a:rPr lang="zh-TW" altLang="de-DE" sz="3600" b="0" i="0" dirty="0">
                <a:solidFill>
                  <a:srgbClr val="000000"/>
                </a:solidFill>
                <a:effectLst/>
                <a:latin typeface="Arial" panose="020B0604020202020204" pitchFamily="34" charset="0"/>
              </a:rPr>
              <a:t>男有分，女有歸”。 货恶其棄於地也，不必藏於已⑧</a:t>
            </a:r>
            <a:r>
              <a:rPr lang="de-DE" altLang="zh-TW" sz="3600" b="0" i="0" dirty="0">
                <a:solidFill>
                  <a:srgbClr val="000000"/>
                </a:solidFill>
                <a:effectLst/>
                <a:latin typeface="Arial" panose="020B0604020202020204" pitchFamily="34" charset="0"/>
              </a:rPr>
              <a:t>;</a:t>
            </a:r>
            <a:r>
              <a:rPr lang="zh-TW" altLang="de-DE" sz="3600" b="0" i="0" dirty="0">
                <a:solidFill>
                  <a:srgbClr val="000000"/>
                </a:solidFill>
                <a:effectLst/>
                <a:latin typeface="Arial" panose="020B0604020202020204" pitchFamily="34" charset="0"/>
              </a:rPr>
              <a:t>力惡其不出於身也，不必馬 已</a:t>
            </a:r>
            <a:r>
              <a:rPr lang="de-DE" altLang="zh-TW" sz="3600" b="0" i="0" dirty="0">
                <a:solidFill>
                  <a:srgbClr val="000000"/>
                </a:solidFill>
                <a:effectLst/>
                <a:latin typeface="Arial" panose="020B0604020202020204" pitchFamily="34" charset="0"/>
              </a:rPr>
              <a:t>__</a:t>
            </a:r>
            <a:r>
              <a:rPr lang="zh-TW" altLang="de-DE" sz="3600" b="0" i="0" dirty="0">
                <a:solidFill>
                  <a:srgbClr val="000000"/>
                </a:solidFill>
                <a:effectLst/>
                <a:latin typeface="Arial" panose="020B0604020202020204" pitchFamily="34" charset="0"/>
              </a:rPr>
              <a:t>。是故謀閉而不興，盗竊亂賊而不作①</a:t>
            </a:r>
            <a:r>
              <a:rPr lang="de-DE" altLang="zh-TW" sz="3600" b="0" i="0" dirty="0">
                <a:solidFill>
                  <a:srgbClr val="000000"/>
                </a:solidFill>
                <a:effectLst/>
                <a:latin typeface="Arial" panose="020B0604020202020204" pitchFamily="34" charset="0"/>
              </a:rPr>
              <a:t>,</a:t>
            </a:r>
            <a:r>
              <a:rPr lang="zh-TW" altLang="de-DE" sz="3600" b="0" i="0" dirty="0">
                <a:solidFill>
                  <a:srgbClr val="000000"/>
                </a:solidFill>
                <a:effectLst/>
                <a:latin typeface="Arial" panose="020B0604020202020204" pitchFamily="34" charset="0"/>
              </a:rPr>
              <a:t>故外户而不 閉①。是謂大同“。</a:t>
            </a:r>
          </a:p>
          <a:p>
            <a:pPr marL="0" indent="0" algn="l">
              <a:buNone/>
            </a:pPr>
            <a:r>
              <a:rPr lang="zh-TW" altLang="de-DE" sz="3600" b="0" i="0" dirty="0">
                <a:solidFill>
                  <a:srgbClr val="000000"/>
                </a:solidFill>
                <a:effectLst/>
                <a:latin typeface="Arial" panose="020B0604020202020204" pitchFamily="34" charset="0"/>
              </a:rPr>
              <a:t>這一段是對大同社會的描述。</a:t>
            </a:r>
          </a:p>
          <a:p>
            <a:pPr marL="0" indent="0" algn="l">
              <a:buNone/>
            </a:pPr>
            <a:endParaRPr lang="zh-TW" altLang="de-DE" sz="24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24879846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8</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8</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fontScale="92500"/>
          </a:bodyPr>
          <a:lstStyle/>
          <a:p>
            <a:pPr marL="0" indent="0" algn="l">
              <a:buNone/>
            </a:pPr>
            <a:r>
              <a:rPr lang="zh-TW" altLang="de-DE" b="0" i="0" dirty="0">
                <a:solidFill>
                  <a:srgbClr val="000000"/>
                </a:solidFill>
                <a:effectLst/>
                <a:latin typeface="Arial" panose="020B0604020202020204" pitchFamily="34" charset="0"/>
              </a:rPr>
              <a:t>“今大道既隱，天下馬家”。各親其親，各子其子，货力 馬已②。大人世及以為禮③</a:t>
            </a:r>
            <a:r>
              <a:rPr lang="de-DE" altLang="zh-TW" b="0" i="0" dirty="0">
                <a:solidFill>
                  <a:srgbClr val="000000"/>
                </a:solidFill>
                <a:effectLst/>
                <a:latin typeface="Arial" panose="020B0604020202020204" pitchFamily="34" charset="0"/>
              </a:rPr>
              <a:t>,</a:t>
            </a:r>
            <a:r>
              <a:rPr lang="zh-TW" altLang="de-DE" b="0" i="0" dirty="0">
                <a:solidFill>
                  <a:srgbClr val="000000"/>
                </a:solidFill>
                <a:effectLst/>
                <a:latin typeface="Arial" panose="020B0604020202020204" pitchFamily="34" charset="0"/>
              </a:rPr>
              <a:t>城郭溝池以馬固④。禮義以馬 紀⑤</a:t>
            </a:r>
            <a:r>
              <a:rPr lang="de-DE" altLang="zh-TW" b="0" i="0" dirty="0">
                <a:solidFill>
                  <a:srgbClr val="000000"/>
                </a:solidFill>
                <a:effectLst/>
                <a:latin typeface="Arial" panose="020B0604020202020204" pitchFamily="34" charset="0"/>
              </a:rPr>
              <a:t>,</a:t>
            </a:r>
            <a:r>
              <a:rPr lang="zh-TW" altLang="de-DE" b="0" i="0" dirty="0">
                <a:solidFill>
                  <a:srgbClr val="000000"/>
                </a:solidFill>
                <a:effectLst/>
                <a:latin typeface="Arial" panose="020B0604020202020204" pitchFamily="34" charset="0"/>
              </a:rPr>
              <a:t>以正君臣，以篤父子，以睦兄弟，以和夫婦◎</a:t>
            </a:r>
            <a:r>
              <a:rPr lang="de-DE" altLang="zh-TW" b="0" i="0" dirty="0">
                <a:solidFill>
                  <a:srgbClr val="000000"/>
                </a:solidFill>
                <a:effectLst/>
                <a:latin typeface="Arial" panose="020B0604020202020204" pitchFamily="34" charset="0"/>
              </a:rPr>
              <a:t>,</a:t>
            </a:r>
            <a:r>
              <a:rPr lang="zh-TW" altLang="de-DE" b="0" i="0" dirty="0">
                <a:solidFill>
                  <a:srgbClr val="000000"/>
                </a:solidFill>
                <a:effectLst/>
                <a:latin typeface="Arial" panose="020B0604020202020204" pitchFamily="34" charset="0"/>
              </a:rPr>
              <a:t>以設制 度，以立田里①</a:t>
            </a:r>
            <a:r>
              <a:rPr lang="de-DE" altLang="zh-TW" b="0" i="0" dirty="0">
                <a:solidFill>
                  <a:srgbClr val="000000"/>
                </a:solidFill>
                <a:effectLst/>
                <a:latin typeface="Arial" panose="020B0604020202020204" pitchFamily="34" charset="0"/>
              </a:rPr>
              <a:t>,</a:t>
            </a:r>
            <a:r>
              <a:rPr lang="zh-TW" altLang="de-DE" b="0" i="0" dirty="0">
                <a:solidFill>
                  <a:srgbClr val="000000"/>
                </a:solidFill>
                <a:effectLst/>
                <a:latin typeface="Arial" panose="020B0604020202020204" pitchFamily="34" charset="0"/>
              </a:rPr>
              <a:t>以賢勇知，以功馬己</a:t>
            </a:r>
            <a:r>
              <a:rPr lang="de-DE" altLang="zh-TW" b="0" i="0" dirty="0">
                <a:solidFill>
                  <a:srgbClr val="000000"/>
                </a:solidFill>
                <a:effectLst/>
                <a:latin typeface="Arial" panose="020B0604020202020204" pitchFamily="34" charset="0"/>
              </a:rPr>
              <a:t>6</a:t>
            </a:r>
            <a:r>
              <a:rPr lang="zh-TW" altLang="de-DE" b="0" i="0" dirty="0">
                <a:solidFill>
                  <a:srgbClr val="000000"/>
                </a:solidFill>
                <a:effectLst/>
                <a:latin typeface="Arial" panose="020B0604020202020204" pitchFamily="34" charset="0"/>
              </a:rPr>
              <a:t>。故謀用是作而兵由 此起⑥。禹、湯、文、武、成王、周公，由此其選也”。此六君子 者，未有不謹於禮者也①。以著其義”</a:t>
            </a:r>
            <a:r>
              <a:rPr lang="de-DE" altLang="zh-TW" b="0" i="0" dirty="0">
                <a:solidFill>
                  <a:srgbClr val="000000"/>
                </a:solidFill>
                <a:effectLst/>
                <a:latin typeface="Arial" panose="020B0604020202020204" pitchFamily="34" charset="0"/>
              </a:rPr>
              <a:t>,</a:t>
            </a:r>
            <a:r>
              <a:rPr lang="zh-TW" altLang="de-DE" b="0" i="0" dirty="0">
                <a:solidFill>
                  <a:srgbClr val="000000"/>
                </a:solidFill>
                <a:effectLst/>
                <a:latin typeface="Arial" panose="020B0604020202020204" pitchFamily="34" charset="0"/>
              </a:rPr>
              <a:t>以考其信“</a:t>
            </a:r>
            <a:r>
              <a:rPr lang="de-DE" altLang="zh-TW" b="0" i="0" dirty="0">
                <a:solidFill>
                  <a:srgbClr val="000000"/>
                </a:solidFill>
                <a:effectLst/>
                <a:latin typeface="Arial" panose="020B0604020202020204" pitchFamily="34" charset="0"/>
              </a:rPr>
              <a:t>,</a:t>
            </a:r>
            <a:r>
              <a:rPr lang="zh-TW" altLang="de-DE" b="0" i="0" dirty="0">
                <a:solidFill>
                  <a:srgbClr val="000000"/>
                </a:solidFill>
                <a:effectLst/>
                <a:latin typeface="Arial" panose="020B0604020202020204" pitchFamily="34" charset="0"/>
              </a:rPr>
              <a:t>著有 過③</a:t>
            </a:r>
            <a:r>
              <a:rPr lang="de-DE" altLang="zh-TW" b="0" i="0" dirty="0">
                <a:solidFill>
                  <a:srgbClr val="000000"/>
                </a:solidFill>
                <a:effectLst/>
                <a:latin typeface="Arial" panose="020B0604020202020204" pitchFamily="34" charset="0"/>
              </a:rPr>
              <a:t>,</a:t>
            </a:r>
            <a:r>
              <a:rPr lang="zh-TW" altLang="de-DE" b="0" i="0" dirty="0">
                <a:solidFill>
                  <a:srgbClr val="000000"/>
                </a:solidFill>
                <a:effectLst/>
                <a:latin typeface="Arial" panose="020B0604020202020204" pitchFamily="34" charset="0"/>
              </a:rPr>
              <a:t>刑仁講讓⑤</a:t>
            </a:r>
            <a:r>
              <a:rPr lang="de-DE" altLang="zh-TW" b="0" i="0" dirty="0">
                <a:solidFill>
                  <a:srgbClr val="000000"/>
                </a:solidFill>
                <a:effectLst/>
                <a:latin typeface="Arial" panose="020B0604020202020204" pitchFamily="34" charset="0"/>
              </a:rPr>
              <a:t>,</a:t>
            </a:r>
            <a:r>
              <a:rPr lang="zh-TW" altLang="de-DE" b="0" i="0" dirty="0">
                <a:solidFill>
                  <a:srgbClr val="000000"/>
                </a:solidFill>
                <a:effectLst/>
                <a:latin typeface="Arial" panose="020B0604020202020204" pitchFamily="34" charset="0"/>
              </a:rPr>
              <a:t>示民有常◎。如有不由此者，在執者去”</a:t>
            </a:r>
            <a:r>
              <a:rPr lang="de-DE" altLang="zh-TW" b="0" i="0" dirty="0">
                <a:solidFill>
                  <a:srgbClr val="000000"/>
                </a:solidFill>
                <a:effectLst/>
                <a:latin typeface="Arial" panose="020B0604020202020204" pitchFamily="34" charset="0"/>
              </a:rPr>
              <a:t>, </a:t>
            </a:r>
            <a:r>
              <a:rPr lang="zh-TW" altLang="de-DE" b="0" i="0" dirty="0">
                <a:solidFill>
                  <a:srgbClr val="000000"/>
                </a:solidFill>
                <a:effectLst/>
                <a:latin typeface="Arial" panose="020B0604020202020204" pitchFamily="34" charset="0"/>
              </a:rPr>
              <a:t>衆以為殃①。是謂小康。”</a:t>
            </a:r>
          </a:p>
          <a:p>
            <a:pPr marL="0" indent="0" algn="l">
              <a:buNone/>
            </a:pPr>
            <a:r>
              <a:rPr lang="zh-TW" altLang="de-DE" b="0" i="0" dirty="0">
                <a:solidFill>
                  <a:srgbClr val="000000"/>
                </a:solidFill>
                <a:effectLst/>
                <a:latin typeface="Arial" panose="020B0604020202020204" pitchFamily="34" charset="0"/>
              </a:rPr>
              <a:t>這一段論述“天下為家”“禮義以焉紀”的小康社會。</a:t>
            </a:r>
          </a:p>
          <a:p>
            <a:pPr marL="0" indent="0" algn="l">
              <a:buNone/>
            </a:pPr>
            <a:endParaRPr lang="zh-TW" altLang="de-DE" sz="24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976054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8</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8</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fontScale="55000" lnSpcReduction="20000"/>
          </a:bodyPr>
          <a:lstStyle/>
          <a:p>
            <a:pPr marL="0" indent="0" algn="l">
              <a:buNone/>
            </a:pPr>
            <a:r>
              <a:rPr lang="en-US" altLang="zh-TW" b="0" i="0" dirty="0">
                <a:solidFill>
                  <a:srgbClr val="000000"/>
                </a:solidFill>
                <a:effectLst/>
                <a:latin typeface="Arial" panose="020B0604020202020204" pitchFamily="34" charset="0"/>
              </a:rPr>
              <a:t>	</a:t>
            </a:r>
          </a:p>
          <a:p>
            <a:pPr marL="0" indent="0" algn="l">
              <a:buNone/>
            </a:pPr>
            <a:r>
              <a:rPr lang="en-US" altLang="zh-TW" b="0" i="0" dirty="0">
                <a:solidFill>
                  <a:srgbClr val="000000"/>
                </a:solidFill>
                <a:effectLst/>
                <a:latin typeface="Arial" panose="020B0604020202020204" pitchFamily="34" charset="0"/>
              </a:rPr>
              <a:t>'Now that the Grand course has fallen into disuse and obscurity, the kingdom is a family inheritance. Every one loves (above all others) his own parents and cherishes (as) children (only) his own sons. People accumulate articles and exert their strength for their own advantage. Great men imagine it is the rule that their states should descend in their own families. Their object is to make the walls of their cities and suburbs strong and their ditches and moats secure. The rules of propriety and of what is right are regarded as the threads by which they seek to maintain in its correctness the relation between ruler and minister; in its generous regard that between father and son; in its harmony that between elder brother and younger; and in a community of sentiment that between husband and wife; and in accordance with them they frame buildings and measures; lay out the fields and hamlets (for the dwellings of the husbandmen); adjudge the superiority to men of </a:t>
            </a:r>
            <a:r>
              <a:rPr lang="en-US" altLang="zh-TW" b="0" i="0" dirty="0" err="1">
                <a:solidFill>
                  <a:srgbClr val="000000"/>
                </a:solidFill>
                <a:effectLst/>
                <a:latin typeface="Arial" panose="020B0604020202020204" pitchFamily="34" charset="0"/>
              </a:rPr>
              <a:t>valour</a:t>
            </a:r>
            <a:r>
              <a:rPr lang="en-US" altLang="zh-TW" b="0" i="0" dirty="0">
                <a:solidFill>
                  <a:srgbClr val="000000"/>
                </a:solidFill>
                <a:effectLst/>
                <a:latin typeface="Arial" panose="020B0604020202020204" pitchFamily="34" charset="0"/>
              </a:rPr>
              <a:t> and knowledge; and regulate their achievements with a view to their own advantage. Thus it is that (selfish) schemes and enterprises are constantly taking their rise, and recourse is had to arms; and thus it was (also) that Yu, Tang, Wen and Wu, king Cheng, and the duke of Zhou obtained their distinction. Of these six great men every one was very attentive to the rules of propriety, thus to secure the display of righteousness, the </a:t>
            </a:r>
            <a:r>
              <a:rPr lang="en-US" altLang="zh-TW" b="0" i="0" dirty="0" err="1">
                <a:solidFill>
                  <a:srgbClr val="000000"/>
                </a:solidFill>
                <a:effectLst/>
                <a:latin typeface="Arial" panose="020B0604020202020204" pitchFamily="34" charset="0"/>
              </a:rPr>
              <a:t>realisation</a:t>
            </a:r>
            <a:r>
              <a:rPr lang="en-US" altLang="zh-TW" b="0" i="0" dirty="0">
                <a:solidFill>
                  <a:srgbClr val="000000"/>
                </a:solidFill>
                <a:effectLst/>
                <a:latin typeface="Arial" panose="020B0604020202020204" pitchFamily="34" charset="0"/>
              </a:rPr>
              <a:t> of sincerity, the exhibition of errors, the exemplification of benevolence, and the discussion of courtesy, showing the people all the normal virtues. Any rulers who did not follow this course were driven away by those who possessed power and position, and all regarded them as pests. This is the period of what we call Small </a:t>
            </a:r>
            <a:r>
              <a:rPr lang="en-US" altLang="zh-TW" b="0" i="0" dirty="0" err="1">
                <a:solidFill>
                  <a:srgbClr val="000000"/>
                </a:solidFill>
                <a:effectLst/>
                <a:latin typeface="Arial" panose="020B0604020202020204" pitchFamily="34" charset="0"/>
              </a:rPr>
              <a:t>Tranquillity</a:t>
            </a:r>
            <a:r>
              <a:rPr lang="en-US" altLang="zh-TW" b="0" i="0" dirty="0">
                <a:solidFill>
                  <a:srgbClr val="000000"/>
                </a:solidFill>
                <a:effectLst/>
                <a:latin typeface="Arial" panose="020B0604020202020204" pitchFamily="34" charset="0"/>
              </a:rPr>
              <a:t>.'</a:t>
            </a:r>
            <a:endParaRPr lang="zh-TW" altLang="de-DE" sz="24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9562985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8</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8</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a:bodyPr>
          <a:lstStyle/>
          <a:p>
            <a:pPr marL="0" indent="0" algn="l">
              <a:buNone/>
            </a:pP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學記</a:t>
            </a: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三則</a:t>
            </a:r>
          </a:p>
          <a:p>
            <a:pPr marL="0" indent="0" algn="l">
              <a:buNone/>
            </a:pP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説明</a:t>
            </a: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學記</a:t>
            </a: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第一次從教和學兩個方面作了比較系統的理論性總 結，論述了教學的意義、原則、方法、规律以及教和學關係等，可资借鑑的 地方很多。這裏選的第一則講學習的意義；第二則講教和學互相促進的 關係；第三則講如何做到“善學”“善待問”。</a:t>
            </a:r>
          </a:p>
          <a:p>
            <a:pPr marL="0" indent="0" algn="l">
              <a:buNone/>
            </a:pPr>
            <a:br>
              <a:rPr lang="zh-TW" altLang="de-DE" sz="2800" b="0" i="0" dirty="0">
                <a:solidFill>
                  <a:srgbClr val="000000"/>
                </a:solidFill>
                <a:effectLst/>
                <a:latin typeface="Arial" panose="020B0604020202020204" pitchFamily="34" charset="0"/>
              </a:rPr>
            </a:br>
            <a:r>
              <a:rPr lang="zh-TW" altLang="de-DE" sz="2800" b="0" i="0" dirty="0">
                <a:solidFill>
                  <a:srgbClr val="000000"/>
                </a:solidFill>
                <a:effectLst/>
                <a:latin typeface="Arial" panose="020B0604020202020204" pitchFamily="34" charset="0"/>
              </a:rPr>
              <a:t>一</a:t>
            </a:r>
          </a:p>
          <a:p>
            <a:pPr marL="0" indent="0" algn="l">
              <a:buNone/>
            </a:pPr>
            <a:r>
              <a:rPr lang="zh-TW" altLang="de-DE" sz="2800" b="0" i="0" dirty="0">
                <a:solidFill>
                  <a:srgbClr val="000000"/>
                </a:solidFill>
                <a:effectLst/>
                <a:latin typeface="Arial" panose="020B0604020202020204" pitchFamily="34" charset="0"/>
              </a:rPr>
              <a:t>玉不琢，不成器①</a:t>
            </a: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人不學，不知道</a:t>
            </a: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。是故古之王者建 國君民③</a:t>
            </a: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教學馬先。</a:t>
            </a: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兑命</a:t>
            </a: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曰②</a:t>
            </a: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念終始典于學⑥。”其此 之謂乎⑥。</a:t>
            </a:r>
          </a:p>
          <a:p>
            <a:pPr marL="0" indent="0" algn="l">
              <a:buNone/>
            </a:pPr>
            <a:endParaRPr lang="zh-TW" altLang="de-DE" sz="24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5460667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8</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8</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a:bodyPr>
          <a:lstStyle/>
          <a:p>
            <a:pPr marL="0" indent="0" algn="l">
              <a:buNone/>
            </a:pPr>
            <a:r>
              <a:rPr lang="zh-TW" altLang="de-DE" sz="2800" b="0" i="0" dirty="0">
                <a:solidFill>
                  <a:srgbClr val="000000"/>
                </a:solidFill>
                <a:effectLst/>
                <a:latin typeface="Arial" panose="020B0604020202020204" pitchFamily="34" charset="0"/>
              </a:rPr>
              <a:t>一</a:t>
            </a:r>
          </a:p>
          <a:p>
            <a:pPr marL="0" indent="0" algn="l">
              <a:buNone/>
            </a:pPr>
            <a:r>
              <a:rPr lang="zh-TW" altLang="de-DE" sz="2800" b="0" i="0" dirty="0">
                <a:solidFill>
                  <a:srgbClr val="000000"/>
                </a:solidFill>
                <a:effectLst/>
                <a:latin typeface="Arial" panose="020B0604020202020204" pitchFamily="34" charset="0"/>
              </a:rPr>
              <a:t>玉不琢，不成器①</a:t>
            </a: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人不學，不知道</a:t>
            </a: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。是故古之王者建 國君民③</a:t>
            </a: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教學馬先。</a:t>
            </a: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兑命</a:t>
            </a: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曰②</a:t>
            </a:r>
            <a:r>
              <a:rPr lang="de-DE" altLang="zh-TW" sz="2800" b="0" i="0" dirty="0">
                <a:solidFill>
                  <a:srgbClr val="000000"/>
                </a:solidFill>
                <a:effectLst/>
                <a:latin typeface="Arial" panose="020B0604020202020204" pitchFamily="34" charset="0"/>
              </a:rPr>
              <a:t>:“</a:t>
            </a:r>
            <a:r>
              <a:rPr lang="zh-TW" altLang="de-DE" sz="2800" b="0" i="0" dirty="0">
                <a:solidFill>
                  <a:srgbClr val="000000"/>
                </a:solidFill>
                <a:effectLst/>
                <a:latin typeface="Arial" panose="020B0604020202020204" pitchFamily="34" charset="0"/>
              </a:rPr>
              <a:t>念終始典于學⑥。”其此 之謂乎⑥。</a:t>
            </a:r>
          </a:p>
          <a:p>
            <a:pPr marL="0" indent="0" algn="l">
              <a:buNone/>
            </a:pPr>
            <a:r>
              <a:rPr lang="en-US" altLang="zh-TW" sz="2400" b="0" i="0" dirty="0">
                <a:solidFill>
                  <a:srgbClr val="000000"/>
                </a:solidFill>
                <a:effectLst/>
                <a:latin typeface="Arial" panose="020B0604020202020204" pitchFamily="34" charset="0"/>
              </a:rPr>
              <a:t>The jade uncut will not form a vessel for use; and if men do not learn, they do not know the way (in which they should go). On this account the ancient kings, when establishing states and governing the people, made instruction and schools a primary object; as it is said in the Charge to Yue, 'The thoughts from first to last should be fixed on learning.'</a:t>
            </a:r>
            <a:endParaRPr lang="zh-TW" altLang="de-DE" sz="24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6295545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8</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8</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a:bodyPr>
          <a:lstStyle/>
          <a:p>
            <a:pPr marL="0" indent="0" algn="l">
              <a:buNone/>
            </a:pPr>
            <a:r>
              <a:rPr lang="zh-TW" altLang="de-DE" sz="3600" b="0" i="0" dirty="0">
                <a:solidFill>
                  <a:srgbClr val="000000"/>
                </a:solidFill>
                <a:effectLst/>
                <a:latin typeface="Arial" panose="020B0604020202020204" pitchFamily="34" charset="0"/>
              </a:rPr>
              <a:t>二</a:t>
            </a:r>
          </a:p>
          <a:p>
            <a:pPr marL="0" indent="0" algn="l">
              <a:buNone/>
            </a:pPr>
            <a:r>
              <a:rPr lang="zh-TW" altLang="de-DE" sz="3600" b="0" i="0" dirty="0">
                <a:solidFill>
                  <a:srgbClr val="000000"/>
                </a:solidFill>
                <a:effectLst/>
                <a:latin typeface="Arial" panose="020B0604020202020204" pitchFamily="34" charset="0"/>
              </a:rPr>
              <a:t>雖有嘉肴，弗食，不知其旨也①</a:t>
            </a:r>
            <a:r>
              <a:rPr lang="de-DE" altLang="zh-TW" sz="3600" b="0" i="0" dirty="0">
                <a:solidFill>
                  <a:srgbClr val="000000"/>
                </a:solidFill>
                <a:effectLst/>
                <a:latin typeface="Arial" panose="020B0604020202020204" pitchFamily="34" charset="0"/>
              </a:rPr>
              <a:t>;</a:t>
            </a:r>
            <a:r>
              <a:rPr lang="zh-TW" altLang="de-DE" sz="3600" b="0" i="0" dirty="0">
                <a:solidFill>
                  <a:srgbClr val="000000"/>
                </a:solidFill>
                <a:effectLst/>
                <a:latin typeface="Arial" panose="020B0604020202020204" pitchFamily="34" charset="0"/>
              </a:rPr>
              <a:t>雖有至道②</a:t>
            </a:r>
            <a:r>
              <a:rPr lang="de-DE" altLang="zh-TW" sz="3600" b="0" i="0" dirty="0">
                <a:solidFill>
                  <a:srgbClr val="000000"/>
                </a:solidFill>
                <a:effectLst/>
                <a:latin typeface="Arial" panose="020B0604020202020204" pitchFamily="34" charset="0"/>
              </a:rPr>
              <a:t>,</a:t>
            </a:r>
            <a:r>
              <a:rPr lang="zh-TW" altLang="de-DE" sz="3600" b="0" i="0" dirty="0">
                <a:solidFill>
                  <a:srgbClr val="000000"/>
                </a:solidFill>
                <a:effectLst/>
                <a:latin typeface="Arial" panose="020B0604020202020204" pitchFamily="34" charset="0"/>
              </a:rPr>
              <a:t>弗學，不知 其善也。是故學然後知不足，教然後知困③。知不足，然後 能自反也④</a:t>
            </a:r>
            <a:r>
              <a:rPr lang="de-DE" altLang="zh-TW" sz="3600" b="0" i="0" dirty="0">
                <a:solidFill>
                  <a:srgbClr val="000000"/>
                </a:solidFill>
                <a:effectLst/>
                <a:latin typeface="Arial" panose="020B0604020202020204" pitchFamily="34" charset="0"/>
              </a:rPr>
              <a:t>;</a:t>
            </a:r>
            <a:r>
              <a:rPr lang="zh-TW" altLang="de-DE" sz="3600" b="0" i="0" dirty="0">
                <a:solidFill>
                  <a:srgbClr val="000000"/>
                </a:solidFill>
                <a:effectLst/>
                <a:latin typeface="Arial" panose="020B0604020202020204" pitchFamily="34" charset="0"/>
              </a:rPr>
              <a:t>知困，然後能自強也“。故曰“教學相長”也⑥。 </a:t>
            </a:r>
            <a:r>
              <a:rPr lang="de-DE" altLang="zh-TW" sz="3600" b="0" i="0" dirty="0">
                <a:solidFill>
                  <a:srgbClr val="000000"/>
                </a:solidFill>
                <a:effectLst/>
                <a:latin typeface="Arial" panose="020B0604020202020204" pitchFamily="34" charset="0"/>
              </a:rPr>
              <a:t>《</a:t>
            </a:r>
            <a:r>
              <a:rPr lang="zh-TW" altLang="de-DE" sz="3600" b="0" i="0" dirty="0">
                <a:solidFill>
                  <a:srgbClr val="000000"/>
                </a:solidFill>
                <a:effectLst/>
                <a:latin typeface="Arial" panose="020B0604020202020204" pitchFamily="34" charset="0"/>
              </a:rPr>
              <a:t>兑命</a:t>
            </a:r>
            <a:r>
              <a:rPr lang="de-DE" altLang="zh-TW" sz="3600" b="0" i="0" dirty="0">
                <a:solidFill>
                  <a:srgbClr val="000000"/>
                </a:solidFill>
                <a:effectLst/>
                <a:latin typeface="Arial" panose="020B0604020202020204" pitchFamily="34" charset="0"/>
              </a:rPr>
              <a:t>》</a:t>
            </a:r>
            <a:r>
              <a:rPr lang="zh-TW" altLang="de-DE" sz="3600" b="0" i="0" dirty="0">
                <a:solidFill>
                  <a:srgbClr val="000000"/>
                </a:solidFill>
                <a:effectLst/>
                <a:latin typeface="Arial" panose="020B0604020202020204" pitchFamily="34" charset="0"/>
              </a:rPr>
              <a:t>曰：“學學半①。”其此之謂乎。</a:t>
            </a:r>
          </a:p>
          <a:p>
            <a:endParaRPr lang="zh-TW" altLang="de-DE" sz="24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42878846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8</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8</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fontScale="70000" lnSpcReduction="20000"/>
          </a:bodyPr>
          <a:lstStyle/>
          <a:p>
            <a:pPr marL="0" indent="0" algn="l">
              <a:buNone/>
            </a:pPr>
            <a:r>
              <a:rPr lang="zh-TW" altLang="de-DE" sz="3600" b="0" i="0" dirty="0">
                <a:solidFill>
                  <a:srgbClr val="000000"/>
                </a:solidFill>
                <a:effectLst/>
                <a:latin typeface="Arial" panose="020B0604020202020204" pitchFamily="34" charset="0"/>
              </a:rPr>
              <a:t>二</a:t>
            </a:r>
          </a:p>
          <a:p>
            <a:pPr marL="0" indent="0" algn="l">
              <a:buNone/>
            </a:pPr>
            <a:r>
              <a:rPr lang="zh-TW" altLang="de-DE" sz="3600" b="0" i="0" dirty="0">
                <a:solidFill>
                  <a:srgbClr val="000000"/>
                </a:solidFill>
                <a:effectLst/>
                <a:latin typeface="Arial" panose="020B0604020202020204" pitchFamily="34" charset="0"/>
              </a:rPr>
              <a:t>雖有嘉肴，弗食，不知其旨也①</a:t>
            </a:r>
            <a:r>
              <a:rPr lang="de-DE" altLang="zh-TW" sz="3600" b="0" i="0" dirty="0">
                <a:solidFill>
                  <a:srgbClr val="000000"/>
                </a:solidFill>
                <a:effectLst/>
                <a:latin typeface="Arial" panose="020B0604020202020204" pitchFamily="34" charset="0"/>
              </a:rPr>
              <a:t>;</a:t>
            </a:r>
            <a:r>
              <a:rPr lang="zh-TW" altLang="de-DE" sz="3600" b="0" i="0" dirty="0">
                <a:solidFill>
                  <a:srgbClr val="000000"/>
                </a:solidFill>
                <a:effectLst/>
                <a:latin typeface="Arial" panose="020B0604020202020204" pitchFamily="34" charset="0"/>
              </a:rPr>
              <a:t>雖有至道②</a:t>
            </a:r>
            <a:r>
              <a:rPr lang="de-DE" altLang="zh-TW" sz="3600" b="0" i="0" dirty="0">
                <a:solidFill>
                  <a:srgbClr val="000000"/>
                </a:solidFill>
                <a:effectLst/>
                <a:latin typeface="Arial" panose="020B0604020202020204" pitchFamily="34" charset="0"/>
              </a:rPr>
              <a:t>,</a:t>
            </a:r>
            <a:r>
              <a:rPr lang="zh-TW" altLang="de-DE" sz="3600" b="0" i="0" dirty="0">
                <a:solidFill>
                  <a:srgbClr val="000000"/>
                </a:solidFill>
                <a:effectLst/>
                <a:latin typeface="Arial" panose="020B0604020202020204" pitchFamily="34" charset="0"/>
              </a:rPr>
              <a:t>弗學，不知 其善也。是故學然後知不足，教然後知困③。知不足，然後 能自反也④</a:t>
            </a:r>
            <a:r>
              <a:rPr lang="de-DE" altLang="zh-TW" sz="3600" b="0" i="0" dirty="0">
                <a:solidFill>
                  <a:srgbClr val="000000"/>
                </a:solidFill>
                <a:effectLst/>
                <a:latin typeface="Arial" panose="020B0604020202020204" pitchFamily="34" charset="0"/>
              </a:rPr>
              <a:t>;</a:t>
            </a:r>
            <a:r>
              <a:rPr lang="zh-TW" altLang="de-DE" sz="3600" b="0" i="0" dirty="0">
                <a:solidFill>
                  <a:srgbClr val="000000"/>
                </a:solidFill>
                <a:effectLst/>
                <a:latin typeface="Arial" panose="020B0604020202020204" pitchFamily="34" charset="0"/>
              </a:rPr>
              <a:t>知困，然後能自強也“。故曰“教學相長”也⑥。 </a:t>
            </a:r>
            <a:r>
              <a:rPr lang="de-DE" altLang="zh-TW" sz="3600" b="0" i="0" dirty="0">
                <a:solidFill>
                  <a:srgbClr val="000000"/>
                </a:solidFill>
                <a:effectLst/>
                <a:latin typeface="Arial" panose="020B0604020202020204" pitchFamily="34" charset="0"/>
              </a:rPr>
              <a:t>《</a:t>
            </a:r>
            <a:r>
              <a:rPr lang="zh-TW" altLang="de-DE" sz="3600" b="0" i="0" dirty="0">
                <a:solidFill>
                  <a:srgbClr val="000000"/>
                </a:solidFill>
                <a:effectLst/>
                <a:latin typeface="Arial" panose="020B0604020202020204" pitchFamily="34" charset="0"/>
              </a:rPr>
              <a:t>兑命</a:t>
            </a:r>
            <a:r>
              <a:rPr lang="de-DE" altLang="zh-TW" sz="3600" b="0" i="0" dirty="0">
                <a:solidFill>
                  <a:srgbClr val="000000"/>
                </a:solidFill>
                <a:effectLst/>
                <a:latin typeface="Arial" panose="020B0604020202020204" pitchFamily="34" charset="0"/>
              </a:rPr>
              <a:t>》</a:t>
            </a:r>
            <a:r>
              <a:rPr lang="zh-TW" altLang="de-DE" sz="3600" b="0" i="0" dirty="0">
                <a:solidFill>
                  <a:srgbClr val="000000"/>
                </a:solidFill>
                <a:effectLst/>
                <a:latin typeface="Arial" panose="020B0604020202020204" pitchFamily="34" charset="0"/>
              </a:rPr>
              <a:t>曰：“學學半①。”其此之謂乎。</a:t>
            </a:r>
            <a:endParaRPr lang="de-DE" altLang="zh-TW" sz="3600" b="0" i="0" dirty="0">
              <a:solidFill>
                <a:srgbClr val="000000"/>
              </a:solidFill>
              <a:effectLst/>
              <a:latin typeface="Arial" panose="020B0604020202020204" pitchFamily="34" charset="0"/>
            </a:endParaRPr>
          </a:p>
          <a:p>
            <a:pPr marL="0" indent="0" algn="l">
              <a:buNone/>
            </a:pPr>
            <a:r>
              <a:rPr lang="en-US" altLang="zh-TW" sz="3600" b="0" i="0" dirty="0">
                <a:solidFill>
                  <a:srgbClr val="000000"/>
                </a:solidFill>
                <a:effectLst/>
                <a:latin typeface="Arial" panose="020B0604020202020204" pitchFamily="34" charset="0"/>
              </a:rPr>
              <a:t>However fine the viands be, if one do not eat, he does not know their taste; however perfect the course may be, if one do not learn it, be does not know its goodness. Therefore when he learns, one knows his own deficiencies; when he teaches, he knows the difficulties of learning. After he knows his deficiencies, one is able to turn round and examine himself; after he knows the difficulties, he is able to stimulate himself to effort. Hence it is said, 'Teaching and learning help each other;' as it is said in the Charge to Yueh, 'Teaching is the half of learning.'</a:t>
            </a:r>
            <a:endParaRPr lang="zh-TW" altLang="de-DE" sz="3600" b="0" i="0" dirty="0">
              <a:solidFill>
                <a:srgbClr val="000000"/>
              </a:solidFill>
              <a:effectLst/>
              <a:latin typeface="Arial" panose="020B0604020202020204" pitchFamily="34" charset="0"/>
            </a:endParaRPr>
          </a:p>
          <a:p>
            <a:endParaRPr lang="zh-TW" altLang="de-DE" sz="24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4015250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altLang="zh-CN" dirty="0">
                <a:solidFill>
                  <a:srgbClr val="0E5772"/>
                </a:solidFill>
                <a:latin typeface="Arial" panose="020B0604020202020204" pitchFamily="34" charset="0"/>
                <a:cs typeface="Arial" panose="020B0604020202020204" pitchFamily="34" charset="0"/>
              </a:rPr>
              <a:t>S</a:t>
            </a:r>
            <a:r>
              <a:rPr lang="de-DE" altLang="zh-CN" dirty="0" err="1">
                <a:solidFill>
                  <a:srgbClr val="0E5772"/>
                </a:solidFill>
                <a:latin typeface="Arial" panose="020B0604020202020204" pitchFamily="34" charset="0"/>
                <a:cs typeface="Arial" panose="020B0604020202020204" pitchFamily="34" charset="0"/>
              </a:rPr>
              <a:t>tudents</a:t>
            </a:r>
            <a:r>
              <a:rPr altLang="zh-CN" dirty="0">
                <a:solidFill>
                  <a:srgbClr val="0E5772"/>
                </a:solidFill>
                <a:latin typeface="Arial" panose="020B0604020202020204" pitchFamily="34" charset="0"/>
                <a:cs typeface="Arial" panose="020B0604020202020204" pitchFamily="34" charset="0"/>
              </a:rPr>
              <a:t> </a:t>
            </a:r>
            <a:r>
              <a:rPr lang="zh-CN" altLang="de-DE" dirty="0">
                <a:solidFill>
                  <a:srgbClr val="0E5772"/>
                </a:solidFill>
                <a:latin typeface="Arial" panose="020B0604020202020204" pitchFamily="34" charset="0"/>
                <a:cs typeface="Arial" panose="020B0604020202020204" pitchFamily="34" charset="0"/>
              </a:rPr>
              <a:t>學生</a:t>
            </a:r>
            <a:endParaRPr kumimoji="1" lang="zh-CN" altLang="en-US" dirty="0">
              <a:cs typeface="Arial" panose="020B0604020202020204" pitchFamily="34" charset="0"/>
            </a:endParaRPr>
          </a:p>
        </p:txBody>
      </p:sp>
      <p:sp>
        <p:nvSpPr>
          <p:cNvPr id="8195" name="内容占位符 2"/>
          <p:cNvSpPr>
            <a:spLocks noGrp="1"/>
          </p:cNvSpPr>
          <p:nvPr>
            <p:ph idx="1"/>
          </p:nvPr>
        </p:nvSpPr>
        <p:spPr>
          <a:xfrm>
            <a:off x="457200" y="1268760"/>
            <a:ext cx="8229600" cy="5465098"/>
          </a:xfrm>
        </p:spPr>
        <p:txBody>
          <a:bodyPr>
            <a:normAutofit fontScale="97500" lnSpcReduction="10000"/>
          </a:bodyPr>
          <a:lstStyle/>
          <a:p>
            <a:pPr eaLnBrk="1" hangingPunct="1"/>
            <a:r>
              <a:rPr lang="de-DE" altLang="zh-CN" sz="2900" dirty="0">
                <a:latin typeface="Arial" panose="020B0604020202020204" pitchFamily="34" charset="0"/>
                <a:cs typeface="Arial" panose="020B0604020202020204" pitchFamily="34" charset="0"/>
              </a:rPr>
              <a:t>(Later also </a:t>
            </a:r>
            <a:r>
              <a:rPr lang="de-DE" altLang="zh-CN" sz="2900" dirty="0" err="1">
                <a:latin typeface="Arial" panose="020B0604020202020204" pitchFamily="34" charset="0"/>
                <a:cs typeface="Arial" panose="020B0604020202020204" pitchFamily="34" charset="0"/>
              </a:rPr>
              <a:t>introduce</a:t>
            </a:r>
            <a:r>
              <a:rPr lang="de-DE" altLang="zh-CN" sz="2900" dirty="0">
                <a:latin typeface="Arial" panose="020B0604020202020204" pitchFamily="34" charset="0"/>
                <a:cs typeface="Arial" panose="020B0604020202020204" pitchFamily="34" charset="0"/>
              </a:rPr>
              <a:t> yourself </a:t>
            </a:r>
            <a:r>
              <a:rPr lang="de-DE" altLang="zh-CN" sz="2900" dirty="0" err="1">
                <a:latin typeface="Arial" panose="020B0604020202020204" pitchFamily="34" charset="0"/>
                <a:cs typeface="Arial" panose="020B0604020202020204" pitchFamily="34" charset="0"/>
              </a:rPr>
              <a:t>shortly</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during</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the</a:t>
            </a:r>
            <a:r>
              <a:rPr lang="de-DE" altLang="zh-CN" sz="2900" dirty="0">
                <a:latin typeface="Arial" panose="020B0604020202020204" pitchFamily="34" charset="0"/>
                <a:cs typeface="Arial" panose="020B0604020202020204" pitchFamily="34" charset="0"/>
              </a:rPr>
              <a:t> Wiki </a:t>
            </a:r>
            <a:r>
              <a:rPr lang="de-DE" altLang="zh-CN" sz="2900" dirty="0" err="1">
                <a:latin typeface="Arial" panose="020B0604020202020204" pitchFamily="34" charset="0"/>
                <a:cs typeface="Arial" panose="020B0604020202020204" pitchFamily="34" charset="0"/>
              </a:rPr>
              <a:t>Registraion</a:t>
            </a:r>
            <a:r>
              <a:rPr lang="de-DE" altLang="zh-CN" sz="2900" dirty="0">
                <a:latin typeface="Arial" panose="020B0604020202020204" pitchFamily="34" charset="0"/>
                <a:cs typeface="Arial" panose="020B0604020202020204" pitchFamily="34" charset="0"/>
              </a:rPr>
              <a:t>.)</a:t>
            </a:r>
          </a:p>
          <a:p>
            <a:pPr eaLnBrk="1" hangingPunct="1"/>
            <a:r>
              <a:rPr lang="zh-CN" altLang="de-DE" sz="2900" dirty="0">
                <a:latin typeface="Arial" panose="020B0604020202020204" pitchFamily="34" charset="0"/>
                <a:cs typeface="Arial" panose="020B0604020202020204" pitchFamily="34" charset="0"/>
              </a:rPr>
              <a:t>周佳琪 </a:t>
            </a:r>
            <a:r>
              <a:rPr lang="de-DE" altLang="zh-CN" sz="2900" dirty="0">
                <a:latin typeface="Arial" panose="020B0604020202020204" pitchFamily="34" charset="0"/>
                <a:cs typeface="Arial" panose="020B0604020202020204" pitchFamily="34" charset="0"/>
              </a:rPr>
              <a:t>Katarzyna </a:t>
            </a:r>
            <a:r>
              <a:rPr lang="de-DE" altLang="zh-CN" sz="2900" dirty="0" err="1">
                <a:latin typeface="Arial" panose="020B0604020202020204" pitchFamily="34" charset="0"/>
                <a:cs typeface="Arial" panose="020B0604020202020204" pitchFamily="34" charset="0"/>
              </a:rPr>
              <a:t>Gutorow</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對亞洲感興趣</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安伊人 </a:t>
            </a:r>
            <a:r>
              <a:rPr lang="de-DE" altLang="zh-CN" sz="2900" dirty="0" err="1">
                <a:latin typeface="Arial" panose="020B0604020202020204" pitchFamily="34" charset="0"/>
                <a:cs typeface="Arial" panose="020B0604020202020204" pitchFamily="34" charset="0"/>
              </a:rPr>
              <a:t>Anastasiia</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Kozenko</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中國筆譯</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柯欣怡 </a:t>
            </a:r>
            <a:r>
              <a:rPr lang="de-DE" altLang="zh-CN" sz="2900" dirty="0">
                <a:latin typeface="Arial" panose="020B0604020202020204" pitchFamily="34" charset="0"/>
                <a:cs typeface="Arial" panose="020B0604020202020204" pitchFamily="34" charset="0"/>
              </a:rPr>
              <a:t>Ke </a:t>
            </a:r>
            <a:r>
              <a:rPr lang="de-DE" altLang="zh-CN" sz="2900" dirty="0" err="1">
                <a:latin typeface="Arial" panose="020B0604020202020204" pitchFamily="34" charset="0"/>
                <a:cs typeface="Arial" panose="020B0604020202020204" pitchFamily="34" charset="0"/>
              </a:rPr>
              <a:t>Xinyi</a:t>
            </a:r>
            <a:r>
              <a:rPr lang="de-DE" altLang="zh-CN" sz="2900" dirty="0">
                <a:latin typeface="Arial" panose="020B0604020202020204" pitchFamily="34" charset="0"/>
                <a:cs typeface="Arial" panose="020B0604020202020204" pitchFamily="34" charset="0"/>
              </a:rPr>
              <a:t> Weronika </a:t>
            </a:r>
            <a:r>
              <a:rPr lang="de-DE" altLang="zh-CN" sz="2900" dirty="0" err="1">
                <a:latin typeface="Arial" panose="020B0604020202020204" pitchFamily="34" charset="0"/>
                <a:cs typeface="Arial" panose="020B0604020202020204" pitchFamily="34" charset="0"/>
              </a:rPr>
              <a:t>Krzysztofa</a:t>
            </a:r>
            <a:r>
              <a:rPr lang="de-DE" altLang="zh-CN" sz="2900" dirty="0">
                <a:latin typeface="Arial" panose="020B0604020202020204" pitchFamily="34" charset="0"/>
                <a:cs typeface="Arial" panose="020B0604020202020204" pitchFamily="34" charset="0"/>
              </a:rPr>
              <a:t> Kata </a:t>
            </a:r>
            <a:r>
              <a:rPr lang="zh-CN" altLang="de-DE" sz="2900" dirty="0">
                <a:latin typeface="Arial" panose="020B0604020202020204" pitchFamily="34" charset="0"/>
                <a:cs typeface="Arial" panose="020B0604020202020204" pitchFamily="34" charset="0"/>
              </a:rPr>
              <a:t>喜歡中文、筆譯</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皮娜莉 </a:t>
            </a:r>
            <a:r>
              <a:rPr lang="de-DE" altLang="zh-CN" sz="2900" dirty="0">
                <a:latin typeface="Arial" panose="020B0604020202020204" pitchFamily="34" charset="0"/>
                <a:cs typeface="Arial" panose="020B0604020202020204" pitchFamily="34" charset="0"/>
              </a:rPr>
              <a:t>Natalia </a:t>
            </a:r>
            <a:r>
              <a:rPr lang="de-DE" altLang="zh-CN" sz="2900" dirty="0" err="1">
                <a:latin typeface="Arial" panose="020B0604020202020204" pitchFamily="34" charset="0"/>
                <a:cs typeface="Arial" panose="020B0604020202020204" pitchFamily="34" charset="0"/>
              </a:rPr>
              <a:t>Piasecka</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喜歡中國文化、閲讀中文的小説，筆譯</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高志尚 </a:t>
            </a:r>
            <a:r>
              <a:rPr lang="de-DE" altLang="zh-CN" sz="2900" dirty="0">
                <a:latin typeface="Arial" panose="020B0604020202020204" pitchFamily="34" charset="0"/>
                <a:cs typeface="Arial" panose="020B0604020202020204" pitchFamily="34" charset="0"/>
              </a:rPr>
              <a:t>Gao </a:t>
            </a:r>
            <a:r>
              <a:rPr lang="de-DE" altLang="zh-CN" sz="2900" dirty="0" err="1">
                <a:latin typeface="Arial" panose="020B0604020202020204" pitchFamily="34" charset="0"/>
                <a:cs typeface="Arial" panose="020B0604020202020204" pitchFamily="34" charset="0"/>
              </a:rPr>
              <a:t>Zhishang</a:t>
            </a:r>
            <a:r>
              <a:rPr lang="de-DE" altLang="zh-CN" sz="2900" dirty="0">
                <a:latin typeface="Arial" panose="020B0604020202020204" pitchFamily="34" charset="0"/>
                <a:cs typeface="Arial" panose="020B0604020202020204" pitchFamily="34" charset="0"/>
              </a:rPr>
              <a:t> Marcin Paszek </a:t>
            </a:r>
            <a:r>
              <a:rPr lang="zh-CN" altLang="de-DE" sz="2900" dirty="0">
                <a:latin typeface="Arial" panose="020B0604020202020204" pitchFamily="34" charset="0"/>
                <a:cs typeface="Arial" panose="020B0604020202020204" pitchFamily="34" charset="0"/>
              </a:rPr>
              <a:t>對台灣文化感興趣（英語、俄語、德語、日語、波斯語） </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靜香 </a:t>
            </a:r>
            <a:r>
              <a:rPr lang="de-DE" altLang="zh-CN" sz="2900" dirty="0">
                <a:latin typeface="Arial" panose="020B0604020202020204" pitchFamily="34" charset="0"/>
                <a:cs typeface="Arial" panose="020B0604020202020204" pitchFamily="34" charset="0"/>
              </a:rPr>
              <a:t>Jing Xiang </a:t>
            </a:r>
            <a:r>
              <a:rPr lang="de-DE" altLang="zh-CN" sz="2900" dirty="0" err="1">
                <a:latin typeface="Arial" panose="020B0604020202020204" pitchFamily="34" charset="0"/>
                <a:cs typeface="Arial" panose="020B0604020202020204" pitchFamily="34" charset="0"/>
              </a:rPr>
              <a:t>Anastasiia</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Yarosevych</a:t>
            </a:r>
            <a:r>
              <a:rPr lang="de-DE" altLang="zh-CN" sz="2900" dirty="0">
                <a:latin typeface="Arial" panose="020B0604020202020204" pitchFamily="34" charset="0"/>
                <a:cs typeface="Arial" panose="020B0604020202020204" pitchFamily="34" charset="0"/>
              </a:rPr>
              <a:t> Marketing </a:t>
            </a:r>
            <a:r>
              <a:rPr lang="zh-CN" altLang="de-DE" sz="2900" dirty="0">
                <a:latin typeface="Arial" panose="020B0604020202020204" pitchFamily="34" charset="0"/>
                <a:cs typeface="Arial" panose="020B0604020202020204" pitchFamily="34" charset="0"/>
              </a:rPr>
              <a:t>市場營銷</a:t>
            </a:r>
            <a:endParaRPr lang="de-DE" altLang="zh-CN" sz="2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71294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8</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8</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a:bodyPr>
          <a:lstStyle/>
          <a:p>
            <a:pPr marL="0" indent="0" algn="l">
              <a:buNone/>
            </a:pPr>
            <a:endParaRPr lang="zh-TW" altLang="de-DE" sz="24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5895731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normAutofit fontScale="90000"/>
          </a:bodyPr>
          <a:lstStyle/>
          <a:p>
            <a:pPr eaLnBrk="1" hangingPunct="1"/>
            <a:r>
              <a:rPr lang="de-DE" dirty="0" err="1">
                <a:latin typeface="Calibri" panose="020F0502020204030204" pitchFamily="34" charset="0"/>
                <a:ea typeface="KaiTi" panose="02010609060101010101" pitchFamily="49" charset="-122"/>
                <a:cs typeface="Calibri" panose="020F0502020204030204" pitchFamily="34" charset="0"/>
              </a:rPr>
              <a:t>Preparation</a:t>
            </a:r>
            <a:r>
              <a:rPr lang="de-DE" dirty="0">
                <a:latin typeface="Calibri" panose="020F0502020204030204" pitchFamily="34" charset="0"/>
                <a:ea typeface="KaiTi" panose="02010609060101010101" pitchFamily="49" charset="-122"/>
                <a:cs typeface="Calibri" panose="020F0502020204030204" pitchFamily="34" charset="0"/>
              </a:rPr>
              <a:t> </a:t>
            </a:r>
            <a:r>
              <a:rPr lang="de-DE" dirty="0" err="1">
                <a:latin typeface="Calibri" panose="020F0502020204030204" pitchFamily="34" charset="0"/>
                <a:ea typeface="KaiTi" panose="02010609060101010101" pitchFamily="49" charset="-122"/>
                <a:cs typeface="Calibri" panose="020F0502020204030204" pitchFamily="34" charset="0"/>
              </a:rPr>
              <a:t>for</a:t>
            </a:r>
            <a:r>
              <a:rPr lang="de-DE" dirty="0">
                <a:latin typeface="Calibri" panose="020F0502020204030204" pitchFamily="34" charset="0"/>
                <a:ea typeface="KaiTi" panose="02010609060101010101" pitchFamily="49" charset="-122"/>
                <a:cs typeface="Calibri" panose="020F0502020204030204" pitchFamily="34" charset="0"/>
              </a:rPr>
              <a:t> </a:t>
            </a:r>
            <a:r>
              <a:rPr lang="de-DE" dirty="0" err="1">
                <a:latin typeface="Calibri" panose="020F0502020204030204" pitchFamily="34" charset="0"/>
                <a:ea typeface="KaiTi" panose="02010609060101010101" pitchFamily="49" charset="-122"/>
                <a:cs typeface="Calibri" panose="020F0502020204030204" pitchFamily="34" charset="0"/>
              </a:rPr>
              <a:t>this</a:t>
            </a:r>
            <a:r>
              <a:rPr lang="de-DE" dirty="0">
                <a:latin typeface="Calibri" panose="020F0502020204030204" pitchFamily="34" charset="0"/>
                <a:ea typeface="KaiTi" panose="02010609060101010101" pitchFamily="49" charset="-122"/>
                <a:cs typeface="Calibri" panose="020F0502020204030204" pitchFamily="34" charset="0"/>
              </a:rPr>
              <a:t> </a:t>
            </a:r>
            <a:r>
              <a:rPr lang="de-DE" dirty="0" err="1">
                <a:latin typeface="Calibri" panose="020F0502020204030204" pitchFamily="34" charset="0"/>
                <a:ea typeface="KaiTi" panose="02010609060101010101" pitchFamily="49" charset="-122"/>
                <a:cs typeface="Calibri" panose="020F0502020204030204" pitchFamily="34" charset="0"/>
              </a:rPr>
              <a:t>afternoon</a:t>
            </a:r>
            <a:r>
              <a:rPr lang="de-DE" dirty="0">
                <a:latin typeface="Calibri" panose="020F0502020204030204" pitchFamily="34" charset="0"/>
                <a:ea typeface="KaiTi" panose="02010609060101010101" pitchFamily="49" charset="-122"/>
                <a:cs typeface="Calibri" panose="020F0502020204030204" pitchFamily="34" charset="0"/>
              </a:rPr>
              <a:t> and </a:t>
            </a:r>
            <a:r>
              <a:rPr lang="de-DE" dirty="0" err="1">
                <a:latin typeface="Calibri" panose="020F0502020204030204" pitchFamily="34" charset="0"/>
                <a:ea typeface="KaiTi" panose="02010609060101010101" pitchFamily="49" charset="-122"/>
                <a:cs typeface="Calibri" panose="020F0502020204030204" pitchFamily="34" charset="0"/>
              </a:rPr>
              <a:t>next</a:t>
            </a:r>
            <a:r>
              <a:rPr lang="de-DE" dirty="0">
                <a:latin typeface="Calibri" panose="020F0502020204030204" pitchFamily="34" charset="0"/>
                <a:ea typeface="KaiTi" panose="02010609060101010101" pitchFamily="49" charset="-122"/>
                <a:cs typeface="Calibri" panose="020F0502020204030204" pitchFamily="34" charset="0"/>
              </a:rPr>
              <a:t> </a:t>
            </a:r>
            <a:r>
              <a:rPr lang="de-DE" dirty="0" err="1">
                <a:latin typeface="Calibri" panose="020F0502020204030204" pitchFamily="34" charset="0"/>
                <a:ea typeface="KaiTi" panose="02010609060101010101" pitchFamily="49" charset="-122"/>
                <a:cs typeface="Calibri" panose="020F0502020204030204" pitchFamily="34" charset="0"/>
              </a:rPr>
              <a:t>week</a:t>
            </a:r>
            <a:r>
              <a:rPr lang="de-DE" dirty="0">
                <a:latin typeface="Calibri" panose="020F0502020204030204" pitchFamily="34" charset="0"/>
                <a:ea typeface="KaiTi" panose="02010609060101010101" pitchFamily="49" charset="-122"/>
                <a:cs typeface="Calibri" panose="020F0502020204030204" pitchFamily="34" charset="0"/>
              </a:rPr>
              <a:t> </a:t>
            </a:r>
            <a:r>
              <a:rPr lang="zh-CN" altLang="de-DE" dirty="0">
                <a:latin typeface="Calibri" panose="020F0502020204030204" pitchFamily="34" charset="0"/>
                <a:ea typeface="KaiTi" panose="02010609060101010101" pitchFamily="49" charset="-122"/>
                <a:cs typeface="Calibri" panose="020F0502020204030204" pitchFamily="34" charset="0"/>
              </a:rPr>
              <a:t>下午和</a:t>
            </a:r>
            <a:r>
              <a:rPr lang="de-DE" dirty="0" err="1">
                <a:latin typeface="Calibri" panose="020F0502020204030204" pitchFamily="34" charset="0"/>
                <a:ea typeface="KaiTi" panose="02010609060101010101" pitchFamily="49" charset="-122"/>
                <a:cs typeface="Calibri" panose="020F0502020204030204" pitchFamily="34" charset="0"/>
              </a:rPr>
              <a:t>下週的課前預習</a:t>
            </a:r>
            <a:endParaRPr kumimoji="1" lang="zh-CN" altLang="en-US" dirty="0">
              <a:cs typeface="Arial" panose="020B0604020202020204" pitchFamily="34" charset="0"/>
            </a:endParaRPr>
          </a:p>
        </p:txBody>
      </p:sp>
      <p:sp>
        <p:nvSpPr>
          <p:cNvPr id="8195" name="内容占位符 2"/>
          <p:cNvSpPr>
            <a:spLocks noGrp="1"/>
          </p:cNvSpPr>
          <p:nvPr>
            <p:ph idx="1"/>
          </p:nvPr>
        </p:nvSpPr>
        <p:spPr>
          <a:xfrm>
            <a:off x="457200" y="1556792"/>
            <a:ext cx="8229600" cy="5177066"/>
          </a:xfrm>
        </p:spPr>
        <p:txBody>
          <a:bodyPr>
            <a:normAutofit fontScale="97500"/>
          </a:bodyPr>
          <a:lstStyle/>
          <a:p>
            <a:pPr marL="0" indent="0" algn="l">
              <a:buNone/>
            </a:pPr>
            <a:r>
              <a:rPr lang="de-DE" sz="2400" b="0" i="0" dirty="0">
                <a:solidFill>
                  <a:srgbClr val="000000"/>
                </a:solidFill>
                <a:effectLst/>
                <a:latin typeface="Arial" panose="020B0604020202020204" pitchFamily="34" charset="0"/>
              </a:rPr>
              <a:t>7 </a:t>
            </a:r>
            <a:r>
              <a:rPr lang="de-DE" sz="2400" b="0" i="0" dirty="0" err="1">
                <a:solidFill>
                  <a:srgbClr val="000000"/>
                </a:solidFill>
                <a:effectLst/>
                <a:latin typeface="Arial" panose="020B0604020202020204" pitchFamily="34" charset="0"/>
              </a:rPr>
              <a:t>Dec</a:t>
            </a:r>
            <a:r>
              <a:rPr lang="de-DE" sz="2400" b="0" i="0" dirty="0">
                <a:solidFill>
                  <a:srgbClr val="000000"/>
                </a:solidFill>
                <a:effectLst/>
                <a:latin typeface="Arial" panose="020B0604020202020204" pitchFamily="34" charset="0"/>
              </a:rPr>
              <a:t> 8 13:15-14:45 The </a:t>
            </a:r>
            <a:r>
              <a:rPr lang="de-DE" sz="2400" b="0" i="0" dirty="0" err="1">
                <a:solidFill>
                  <a:srgbClr val="000000"/>
                </a:solidFill>
                <a:effectLst/>
                <a:latin typeface="Arial" panose="020B0604020202020204" pitchFamily="34" charset="0"/>
              </a:rPr>
              <a:t>Analects</a:t>
            </a:r>
            <a:r>
              <a:rPr lang="de-DE" sz="2400" b="0" i="0" dirty="0">
                <a:solidFill>
                  <a:srgbClr val="000000"/>
                </a:solidFill>
                <a:effectLst/>
                <a:latin typeface="Arial" panose="020B0604020202020204" pitchFamily="34" charset="0"/>
              </a:rPr>
              <a:t> V </a:t>
            </a:r>
            <a:r>
              <a:rPr lang="zh-CN" altLang="de-DE" sz="2400" b="0" i="0" dirty="0">
                <a:solidFill>
                  <a:srgbClr val="000000"/>
                </a:solidFill>
                <a:effectLst/>
                <a:latin typeface="Arial" panose="020B0604020202020204" pitchFamily="34" charset="0"/>
              </a:rPr>
              <a:t>朱清月 </a:t>
            </a:r>
            <a:r>
              <a:rPr lang="de-DE" sz="2400" b="0" i="0" dirty="0">
                <a:solidFill>
                  <a:srgbClr val="000000"/>
                </a:solidFill>
                <a:effectLst/>
                <a:latin typeface="Arial" panose="020B0604020202020204" pitchFamily="34" charset="0"/>
              </a:rPr>
              <a:t>Zhu </a:t>
            </a:r>
            <a:r>
              <a:rPr lang="de-DE" sz="2400" b="0" i="0" dirty="0" err="1">
                <a:solidFill>
                  <a:srgbClr val="000000"/>
                </a:solidFill>
                <a:effectLst/>
                <a:latin typeface="Arial" panose="020B0604020202020204" pitchFamily="34" charset="0"/>
              </a:rPr>
              <a:t>Qingyue</a:t>
            </a:r>
            <a:r>
              <a:rPr lang="de-DE" sz="2400" b="0" i="0" dirty="0">
                <a:solidFill>
                  <a:srgbClr val="000000"/>
                </a:solidFill>
                <a:effectLst/>
                <a:latin typeface="Arial" panose="020B0604020202020204" pitchFamily="34" charset="0"/>
              </a:rPr>
              <a:t> Julia </a:t>
            </a:r>
            <a:r>
              <a:rPr lang="de-DE" sz="2400" b="0" i="0" dirty="0" err="1">
                <a:solidFill>
                  <a:srgbClr val="000000"/>
                </a:solidFill>
                <a:effectLst/>
                <a:latin typeface="Arial" panose="020B0604020202020204" pitchFamily="34" charset="0"/>
              </a:rPr>
              <a:t>Czuban</a:t>
            </a:r>
            <a:endParaRPr lang="de-DE" sz="24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9741472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p:txBody>
          <a:bodyPr>
            <a:normAutofit fontScale="90000"/>
          </a:bodyPr>
          <a:lstStyle/>
          <a:p>
            <a:pPr algn="ctr"/>
            <a:r>
              <a:rPr altLang="zh-CN" b="1" dirty="0">
                <a:solidFill>
                  <a:schemeClr val="tx1"/>
                </a:solidFill>
                <a:latin typeface="Arial" panose="020B0604020202020204" pitchFamily="34" charset="0"/>
                <a:cs typeface="Arial" panose="020B0604020202020204" pitchFamily="34" charset="0"/>
              </a:rPr>
              <a:t>Always here for you!</a:t>
            </a:r>
            <a:br>
              <a:rPr altLang="zh-CN" b="1" dirty="0">
                <a:solidFill>
                  <a:schemeClr val="tx1"/>
                </a:solidFill>
                <a:latin typeface="Arial" panose="020B0604020202020204" pitchFamily="34" charset="0"/>
                <a:cs typeface="Arial" panose="020B0604020202020204" pitchFamily="34" charset="0"/>
              </a:rPr>
            </a:br>
            <a:r>
              <a:rPr lang="zh-CN" altLang="en-US" sz="2800" b="1" dirty="0">
                <a:latin typeface="Arial" panose="020B0604020202020204" pitchFamily="34" charset="0"/>
                <a:cs typeface="Arial" panose="020B0604020202020204" pitchFamily="34" charset="0"/>
              </a:rPr>
              <a:t>隨時隨地</a:t>
            </a:r>
            <a:r>
              <a:rPr lang="zh-CN" altLang="de-DE" sz="2800" b="1" dirty="0">
                <a:solidFill>
                  <a:schemeClr val="tx1"/>
                </a:solidFill>
                <a:latin typeface="Arial" panose="020B0604020202020204" pitchFamily="34" charset="0"/>
                <a:cs typeface="Arial" panose="020B0604020202020204" pitchFamily="34" charset="0"/>
              </a:rPr>
              <a:t>为你们服务</a:t>
            </a:r>
            <a:endParaRPr kumimoji="1" lang="zh-CN" altLang="en-US" b="1" dirty="0">
              <a:solidFill>
                <a:schemeClr val="tx1"/>
              </a:solidFill>
              <a:cs typeface="Arial" panose="020B0604020202020204" pitchFamily="34" charset="0"/>
            </a:endParaRPr>
          </a:p>
        </p:txBody>
      </p:sp>
      <p:sp>
        <p:nvSpPr>
          <p:cNvPr id="107523" name="内容占位符 2"/>
          <p:cNvSpPr>
            <a:spLocks noGrp="1"/>
          </p:cNvSpPr>
          <p:nvPr>
            <p:ph idx="1"/>
          </p:nvPr>
        </p:nvSpPr>
        <p:spPr>
          <a:xfrm>
            <a:off x="866775" y="2603500"/>
            <a:ext cx="7053263" cy="3722688"/>
          </a:xfrm>
        </p:spPr>
        <p:txBody>
          <a:bodyPr>
            <a:normAutofit/>
          </a:bodyPr>
          <a:lstStyle/>
          <a:p>
            <a:pPr algn="ctr">
              <a:buFont typeface="Garamond" panose="02020404030301010803" pitchFamily="18" charset="0"/>
              <a:buNone/>
            </a:pPr>
            <a:r>
              <a:rPr lang="de-DE" altLang="zh-CN" sz="2400" dirty="0" err="1">
                <a:latin typeface="Arial" panose="020B0604020202020204" pitchFamily="34" charset="0"/>
                <a:ea typeface="楷体" panose="02010609060101010101" pitchFamily="49" charset="-122"/>
                <a:cs typeface="Arial" panose="020B0604020202020204" pitchFamily="34" charset="0"/>
              </a:rPr>
              <a:t>Assistant</a:t>
            </a:r>
            <a:r>
              <a:rPr lang="de-DE" altLang="zh-CN" sz="2400" dirty="0">
                <a:latin typeface="Arial" panose="020B0604020202020204" pitchFamily="34" charset="0"/>
                <a:ea typeface="楷体" panose="02010609060101010101" pitchFamily="49" charset="-122"/>
                <a:cs typeface="Arial" panose="020B0604020202020204" pitchFamily="34" charset="0"/>
              </a:rPr>
              <a:t> Professor (</a:t>
            </a:r>
            <a:r>
              <a:rPr lang="de-DE" altLang="zh-CN" sz="2400" dirty="0" err="1">
                <a:latin typeface="Arial" panose="020B0604020202020204" pitchFamily="34" charset="0"/>
                <a:ea typeface="楷体" panose="02010609060101010101" pitchFamily="49" charset="-122"/>
                <a:cs typeface="Arial" panose="020B0604020202020204" pitchFamily="34" charset="0"/>
              </a:rPr>
              <a:t>Adiunkt</a:t>
            </a:r>
            <a:r>
              <a:rPr lang="de-DE" altLang="zh-CN" sz="2400" dirty="0">
                <a:latin typeface="Arial" panose="020B0604020202020204" pitchFamily="34" charset="0"/>
                <a:ea typeface="楷体" panose="02010609060101010101" pitchFamily="49" charset="-122"/>
                <a:cs typeface="Arial" panose="020B0604020202020204" pitchFamily="34" charset="0"/>
              </a:rPr>
              <a:t>) </a:t>
            </a:r>
            <a:r>
              <a:rPr lang="en-US" altLang="zh-CN" sz="2400" dirty="0">
                <a:latin typeface="Arial" panose="020B0604020202020204" pitchFamily="34" charset="0"/>
                <a:ea typeface="楷体" panose="02010609060101010101" pitchFamily="49" charset="-122"/>
                <a:cs typeface="Arial" panose="020B0604020202020204" pitchFamily="34" charset="0"/>
              </a:rPr>
              <a:t>Dr. Martin </a:t>
            </a:r>
            <a:r>
              <a:rPr lang="en-US" altLang="zh-CN" sz="2400" dirty="0" err="1">
                <a:latin typeface="Arial" panose="020B0604020202020204" pitchFamily="34" charset="0"/>
                <a:ea typeface="楷体" panose="02010609060101010101" pitchFamily="49" charset="-122"/>
                <a:cs typeface="Arial" panose="020B0604020202020204" pitchFamily="34" charset="0"/>
              </a:rPr>
              <a:t>Woesler</a:t>
            </a:r>
            <a:r>
              <a:rPr lang="zh-CN" altLang="de-DE" sz="2400" dirty="0">
                <a:latin typeface="Arial" panose="020B0604020202020204" pitchFamily="34" charset="0"/>
                <a:ea typeface="楷体" panose="02010609060101010101" pitchFamily="49" charset="-122"/>
                <a:cs typeface="Arial" panose="020B0604020202020204" pitchFamily="34" charset="0"/>
              </a:rPr>
              <a:t> </a:t>
            </a:r>
            <a:br>
              <a:rPr lang="de-DE" altLang="zh-CN" sz="2400" dirty="0">
                <a:latin typeface="Arial" panose="020B0604020202020204" pitchFamily="34" charset="0"/>
                <a:ea typeface="楷体" panose="02010609060101010101" pitchFamily="49" charset="-122"/>
                <a:cs typeface="Arial" panose="020B0604020202020204" pitchFamily="34" charset="0"/>
              </a:rPr>
            </a:br>
            <a:r>
              <a:rPr lang="zh-CN" altLang="de-DE" sz="2400" dirty="0">
                <a:latin typeface="Arial" panose="020B0604020202020204" pitchFamily="34" charset="0"/>
                <a:ea typeface="楷体" panose="02010609060101010101" pitchFamily="49" charset="-122"/>
                <a:cs typeface="Arial" panose="020B0604020202020204" pitchFamily="34" charset="0"/>
              </a:rPr>
              <a:t>吴漠汀助理教授</a:t>
            </a:r>
            <a:br>
              <a:rPr lang="de-DE" altLang="zh-CN" sz="2400" dirty="0">
                <a:latin typeface="Arial" panose="020B0604020202020204" pitchFamily="34" charset="0"/>
                <a:ea typeface="楷体" panose="02010609060101010101" pitchFamily="49" charset="-122"/>
                <a:cs typeface="Arial" panose="020B0604020202020204" pitchFamily="34" charset="0"/>
              </a:rPr>
            </a:br>
            <a:endParaRPr lang="de-DE" altLang="zh-CN" sz="2400" dirty="0">
              <a:latin typeface="Arial" panose="020B0604020202020204" pitchFamily="34" charset="0"/>
              <a:ea typeface="楷体" panose="02010609060101010101" pitchFamily="49" charset="-122"/>
              <a:cs typeface="Arial" panose="020B0604020202020204" pitchFamily="34" charset="0"/>
            </a:endParaRPr>
          </a:p>
          <a:p>
            <a:pPr marL="0" indent="0" algn="ctr">
              <a:buNone/>
            </a:pPr>
            <a:r>
              <a:rPr lang="en-US" altLang="de-DE" sz="2400" dirty="0">
                <a:latin typeface="Arial" panose="020B0604020202020204" pitchFamily="34" charset="0"/>
                <a:ea typeface="楷体" panose="02010609060101010101" pitchFamily="49" charset="-122"/>
                <a:cs typeface="Arial" panose="020B0604020202020204" pitchFamily="34" charset="0"/>
              </a:rPr>
              <a:t>Office / </a:t>
            </a:r>
            <a:r>
              <a:rPr lang="zh-CN" altLang="de-DE" sz="2400" dirty="0">
                <a:latin typeface="Arial" panose="020B0604020202020204" pitchFamily="34" charset="0"/>
                <a:ea typeface="楷体" panose="02010609060101010101" pitchFamily="49" charset="-122"/>
                <a:cs typeface="Arial" panose="020B0604020202020204" pitchFamily="34" charset="0"/>
              </a:rPr>
              <a:t>办公室</a:t>
            </a:r>
            <a:r>
              <a:rPr lang="de-DE" altLang="zh-CN" sz="2400" dirty="0">
                <a:latin typeface="Arial" panose="020B0604020202020204" pitchFamily="34" charset="0"/>
                <a:ea typeface="楷体" panose="02010609060101010101" pitchFamily="49" charset="-122"/>
                <a:cs typeface="Arial" panose="020B0604020202020204" pitchFamily="34" charset="0"/>
              </a:rPr>
              <a:t>: </a:t>
            </a:r>
          </a:p>
          <a:p>
            <a:pPr marL="0" indent="0" algn="ctr">
              <a:buNone/>
            </a:pPr>
            <a:r>
              <a:rPr lang="en-US" altLang="zh-CN" sz="2400" dirty="0">
                <a:latin typeface="Arial" panose="020B0604020202020204" pitchFamily="34" charset="0"/>
                <a:ea typeface="楷体" panose="02010609060101010101" pitchFamily="49" charset="-122"/>
                <a:cs typeface="Arial" panose="020B0604020202020204" pitchFamily="34" charset="0"/>
              </a:rPr>
              <a:t>Phone / </a:t>
            </a:r>
            <a:r>
              <a:rPr lang="zh-CN" altLang="de-DE" sz="2400" dirty="0">
                <a:latin typeface="Arial" panose="020B0604020202020204" pitchFamily="34" charset="0"/>
                <a:ea typeface="楷体" panose="02010609060101010101" pitchFamily="49" charset="-122"/>
                <a:cs typeface="Arial" panose="020B0604020202020204" pitchFamily="34" charset="0"/>
              </a:rPr>
              <a:t>电话</a:t>
            </a:r>
            <a:r>
              <a:rPr lang="en-US" altLang="zh-CN" sz="2400" dirty="0">
                <a:latin typeface="Arial" panose="020B0604020202020204" pitchFamily="34" charset="0"/>
                <a:ea typeface="楷体" panose="02010609060101010101" pitchFamily="49" charset="-122"/>
                <a:cs typeface="Arial" panose="020B0604020202020204" pitchFamily="34" charset="0"/>
              </a:rPr>
              <a:t>: +49 178 </a:t>
            </a:r>
            <a:r>
              <a:rPr lang="de-DE" altLang="zh-CN" sz="2400" dirty="0">
                <a:latin typeface="Arial" panose="020B0604020202020204" pitchFamily="34" charset="0"/>
                <a:ea typeface="楷体" panose="02010609060101010101" pitchFamily="49" charset="-122"/>
                <a:cs typeface="Arial" panose="020B0604020202020204" pitchFamily="34" charset="0"/>
              </a:rPr>
              <a:t>2073538, +48 152 664204</a:t>
            </a:r>
            <a:br>
              <a:rPr lang="de-DE" altLang="zh-CN" sz="2400" dirty="0">
                <a:latin typeface="Arial" panose="020B0604020202020204" pitchFamily="34" charset="0"/>
                <a:ea typeface="楷体" panose="02010609060101010101" pitchFamily="49" charset="-122"/>
                <a:cs typeface="Arial" panose="020B0604020202020204" pitchFamily="34" charset="0"/>
              </a:rPr>
            </a:br>
            <a:r>
              <a:rPr lang="en-US" altLang="zh-CN" sz="2400" dirty="0">
                <a:latin typeface="Arial" panose="020B0604020202020204" pitchFamily="34" charset="0"/>
                <a:ea typeface="楷体" panose="02010609060101010101" pitchFamily="49" charset="-122"/>
                <a:cs typeface="Arial" panose="020B0604020202020204" pitchFamily="34" charset="0"/>
              </a:rPr>
              <a:t>Email / </a:t>
            </a:r>
            <a:r>
              <a:rPr lang="zh-CN" altLang="de-DE" sz="2400" dirty="0">
                <a:latin typeface="Arial" panose="020B0604020202020204" pitchFamily="34" charset="0"/>
                <a:ea typeface="楷体" panose="02010609060101010101" pitchFamily="49" charset="-122"/>
                <a:cs typeface="Arial" panose="020B0604020202020204" pitchFamily="34" charset="0"/>
              </a:rPr>
              <a:t>电子邮件</a:t>
            </a:r>
            <a:r>
              <a:rPr lang="en-US" altLang="zh-CN" sz="2400" dirty="0">
                <a:latin typeface="Arial" panose="020B0604020202020204" pitchFamily="34" charset="0"/>
                <a:ea typeface="楷体" panose="02010609060101010101" pitchFamily="49" charset="-122"/>
                <a:cs typeface="Arial" panose="020B0604020202020204" pitchFamily="34" charset="0"/>
              </a:rPr>
              <a:t>: </a:t>
            </a:r>
            <a:r>
              <a:rPr lang="en-US" altLang="zh-CN" sz="2400" dirty="0">
                <a:latin typeface="Arial" panose="020B0604020202020204" pitchFamily="34" charset="0"/>
                <a:ea typeface="楷体" panose="02010609060101010101" pitchFamily="49" charset="-122"/>
                <a:cs typeface="Arial" panose="020B0604020202020204" pitchFamily="34" charset="0"/>
                <a:hlinkClick r:id="rId2"/>
              </a:rPr>
              <a:t>martin@woesler.de</a:t>
            </a:r>
            <a:r>
              <a:rPr lang="en-US" altLang="zh-CN" sz="2400" dirty="0">
                <a:latin typeface="Arial" panose="020B0604020202020204" pitchFamily="34" charset="0"/>
                <a:ea typeface="楷体" panose="02010609060101010101" pitchFamily="49" charset="-122"/>
                <a:cs typeface="Arial" panose="020B0604020202020204" pitchFamily="34" charset="0"/>
              </a:rPr>
              <a:t>, martin.woesler@amu.edu.pl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feld 6"/>
          <p:cNvSpPr txBox="1"/>
          <p:nvPr/>
        </p:nvSpPr>
        <p:spPr>
          <a:xfrm>
            <a:off x="683568" y="2435404"/>
            <a:ext cx="7704856" cy="2015936"/>
          </a:xfrm>
          <a:prstGeom prst="rect">
            <a:avLst/>
          </a:prstGeom>
          <a:noFill/>
        </p:spPr>
        <p:txBody>
          <a:bodyPr wrap="square" rtlCol="0">
            <a:spAutoFit/>
          </a:bodyPr>
          <a:lstStyle/>
          <a:p>
            <a:pPr algn="ctr"/>
            <a:r>
              <a:rPr lang="de-DE" sz="12500" dirty="0">
                <a:latin typeface="Calibri" panose="020F0502020204030204" pitchFamily="34" charset="0"/>
                <a:ea typeface="华文新魏" panose="02010800040101010101" pitchFamily="2" charset="-122"/>
              </a:rPr>
              <a:t>Thank You</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altLang="zh-CN" dirty="0">
                <a:solidFill>
                  <a:srgbClr val="0E5772"/>
                </a:solidFill>
                <a:latin typeface="Arial" panose="020B0604020202020204" pitchFamily="34" charset="0"/>
                <a:cs typeface="Arial" panose="020B0604020202020204" pitchFamily="34" charset="0"/>
              </a:rPr>
              <a:t>S</a:t>
            </a:r>
            <a:r>
              <a:rPr lang="de-DE" altLang="zh-CN" dirty="0" err="1">
                <a:solidFill>
                  <a:srgbClr val="0E5772"/>
                </a:solidFill>
                <a:latin typeface="Arial" panose="020B0604020202020204" pitchFamily="34" charset="0"/>
                <a:cs typeface="Arial" panose="020B0604020202020204" pitchFamily="34" charset="0"/>
              </a:rPr>
              <a:t>tudents</a:t>
            </a:r>
            <a:r>
              <a:rPr lang="de-DE" altLang="zh-CN" dirty="0">
                <a:solidFill>
                  <a:srgbClr val="0E5772"/>
                </a:solidFill>
                <a:latin typeface="Arial" panose="020B0604020202020204" pitchFamily="34" charset="0"/>
                <a:cs typeface="Arial" panose="020B0604020202020204" pitchFamily="34" charset="0"/>
              </a:rPr>
              <a:t> </a:t>
            </a:r>
            <a:r>
              <a:rPr lang="zh-CN" altLang="de-DE" dirty="0">
                <a:solidFill>
                  <a:srgbClr val="0E5772"/>
                </a:solidFill>
                <a:latin typeface="Arial" panose="020B0604020202020204" pitchFamily="34" charset="0"/>
                <a:cs typeface="Arial" panose="020B0604020202020204" pitchFamily="34" charset="0"/>
              </a:rPr>
              <a:t>同学</a:t>
            </a:r>
            <a:endParaRPr kumimoji="1" lang="zh-CN" altLang="en-US" dirty="0">
              <a:cs typeface="Arial" panose="020B0604020202020204" pitchFamily="34" charset="0"/>
            </a:endParaRPr>
          </a:p>
        </p:txBody>
      </p:sp>
      <p:sp>
        <p:nvSpPr>
          <p:cNvPr id="8195" name="内容占位符 2"/>
          <p:cNvSpPr>
            <a:spLocks noGrp="1"/>
          </p:cNvSpPr>
          <p:nvPr>
            <p:ph idx="1"/>
          </p:nvPr>
        </p:nvSpPr>
        <p:spPr>
          <a:xfrm>
            <a:off x="457200" y="1268760"/>
            <a:ext cx="8229600" cy="5465098"/>
          </a:xfrm>
        </p:spPr>
        <p:txBody>
          <a:bodyPr>
            <a:normAutofit fontScale="90000" lnSpcReduction="10000"/>
          </a:bodyPr>
          <a:lstStyle/>
          <a:p>
            <a:pPr eaLnBrk="1" hangingPunct="1"/>
            <a:r>
              <a:rPr lang="de-DE" altLang="zh-CN" sz="2900" dirty="0">
                <a:latin typeface="Arial" panose="020B0604020202020204" pitchFamily="34" charset="0"/>
                <a:cs typeface="Arial" panose="020B0604020202020204" pitchFamily="34" charset="0"/>
              </a:rPr>
              <a:t>(Later also </a:t>
            </a:r>
            <a:r>
              <a:rPr lang="de-DE" altLang="zh-CN" sz="2900" dirty="0" err="1">
                <a:latin typeface="Arial" panose="020B0604020202020204" pitchFamily="34" charset="0"/>
                <a:cs typeface="Arial" panose="020B0604020202020204" pitchFamily="34" charset="0"/>
              </a:rPr>
              <a:t>introduce</a:t>
            </a:r>
            <a:r>
              <a:rPr lang="de-DE" altLang="zh-CN" sz="2900" dirty="0">
                <a:latin typeface="Arial" panose="020B0604020202020204" pitchFamily="34" charset="0"/>
                <a:cs typeface="Arial" panose="020B0604020202020204" pitchFamily="34" charset="0"/>
              </a:rPr>
              <a:t> yourself </a:t>
            </a:r>
            <a:r>
              <a:rPr lang="de-DE" altLang="zh-CN" sz="2900" dirty="0" err="1">
                <a:latin typeface="Arial" panose="020B0604020202020204" pitchFamily="34" charset="0"/>
                <a:cs typeface="Arial" panose="020B0604020202020204" pitchFamily="34" charset="0"/>
              </a:rPr>
              <a:t>shortly</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during</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the</a:t>
            </a:r>
            <a:r>
              <a:rPr lang="de-DE" altLang="zh-CN" sz="2900" dirty="0">
                <a:latin typeface="Arial" panose="020B0604020202020204" pitchFamily="34" charset="0"/>
                <a:cs typeface="Arial" panose="020B0604020202020204" pitchFamily="34" charset="0"/>
              </a:rPr>
              <a:t> Wiki </a:t>
            </a:r>
            <a:r>
              <a:rPr lang="de-DE" altLang="zh-CN" sz="2900" dirty="0" err="1">
                <a:latin typeface="Arial" panose="020B0604020202020204" pitchFamily="34" charset="0"/>
                <a:cs typeface="Arial" panose="020B0604020202020204" pitchFamily="34" charset="0"/>
              </a:rPr>
              <a:t>Registraion</a:t>
            </a:r>
            <a:r>
              <a:rPr lang="de-DE" altLang="zh-CN" sz="2900" dirty="0">
                <a:latin typeface="Arial" panose="020B0604020202020204" pitchFamily="34" charset="0"/>
                <a:cs typeface="Arial" panose="020B0604020202020204" pitchFamily="34" charset="0"/>
              </a:rPr>
              <a:t>.)</a:t>
            </a:r>
          </a:p>
          <a:p>
            <a:pPr eaLnBrk="1" hangingPunct="1"/>
            <a:r>
              <a:rPr lang="zh-CN" altLang="de-DE" sz="2900" dirty="0">
                <a:latin typeface="Arial" panose="020B0604020202020204" pitchFamily="34" charset="0"/>
                <a:cs typeface="Arial" panose="020B0604020202020204" pitchFamily="34" charset="0"/>
              </a:rPr>
              <a:t>范乐</a:t>
            </a:r>
            <a:r>
              <a:rPr lang="de-DE" altLang="zh-CN" sz="2900" dirty="0">
                <a:latin typeface="Arial" panose="020B0604020202020204" pitchFamily="34" charset="0"/>
                <a:cs typeface="Arial" panose="020B0604020202020204" pitchFamily="34" charset="0"/>
              </a:rPr>
              <a:t> Fan Yue Alicja </a:t>
            </a:r>
            <a:r>
              <a:rPr lang="de-DE" altLang="zh-CN" sz="2900" dirty="0" err="1">
                <a:latin typeface="Arial" panose="020B0604020202020204" pitchFamily="34" charset="0"/>
                <a:cs typeface="Arial" panose="020B0604020202020204" pitchFamily="34" charset="0"/>
              </a:rPr>
              <a:t>Jacheć</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要掙錢，翻译 </a:t>
            </a:r>
            <a:r>
              <a:rPr lang="de-DE" altLang="zh-CN" sz="2900" dirty="0" err="1">
                <a:latin typeface="Arial" panose="020B0604020202020204" pitchFamily="34" charset="0"/>
                <a:cs typeface="Arial" panose="020B0604020202020204" pitchFamily="34" charset="0"/>
              </a:rPr>
              <a:t>WikiAdmin</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范洁宁 </a:t>
            </a:r>
            <a:r>
              <a:rPr lang="de-DE" altLang="zh-CN" sz="2900" dirty="0">
                <a:latin typeface="Arial" panose="020B0604020202020204" pitchFamily="34" charset="0"/>
                <a:cs typeface="Arial" panose="020B0604020202020204" pitchFamily="34" charset="0"/>
              </a:rPr>
              <a:t>Fan </a:t>
            </a:r>
            <a:r>
              <a:rPr lang="de-DE" altLang="zh-CN" sz="2900" dirty="0" err="1">
                <a:latin typeface="Arial" panose="020B0604020202020204" pitchFamily="34" charset="0"/>
                <a:cs typeface="Arial" panose="020B0604020202020204" pitchFamily="34" charset="0"/>
              </a:rPr>
              <a:t>Jiening</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Vladyslava</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Bunii</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想去台灣或者大陸留學，希望儅口譯的翻譯</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江小敏</a:t>
            </a:r>
            <a:r>
              <a:rPr lang="de-DE" altLang="zh-CN" sz="2900" dirty="0">
                <a:latin typeface="Arial" panose="020B0604020202020204" pitchFamily="34" charset="0"/>
                <a:cs typeface="Arial" panose="020B0604020202020204" pitchFamily="34" charset="0"/>
              </a:rPr>
              <a:t> Jiang </a:t>
            </a:r>
            <a:r>
              <a:rPr lang="de-DE" altLang="zh-CN" sz="2900" dirty="0" err="1">
                <a:latin typeface="Arial" panose="020B0604020202020204" pitchFamily="34" charset="0"/>
                <a:cs typeface="Arial" panose="020B0604020202020204" pitchFamily="34" charset="0"/>
              </a:rPr>
              <a:t>Xiaomin</a:t>
            </a:r>
            <a:r>
              <a:rPr lang="de-DE" altLang="zh-CN" sz="2900" dirty="0">
                <a:latin typeface="Arial" panose="020B0604020202020204" pitchFamily="34" charset="0"/>
                <a:cs typeface="Arial" panose="020B0604020202020204" pitchFamily="34" charset="0"/>
              </a:rPr>
              <a:t> Anastasiya </a:t>
            </a:r>
            <a:r>
              <a:rPr lang="de-DE" altLang="zh-CN" sz="2900" dirty="0" err="1">
                <a:latin typeface="Arial" panose="020B0604020202020204" pitchFamily="34" charset="0"/>
                <a:cs typeface="Arial" panose="020B0604020202020204" pitchFamily="34" charset="0"/>
              </a:rPr>
              <a:t>Ihnatovich</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外語、喜歡中國文化，想去中國留學 </a:t>
            </a:r>
            <a:r>
              <a:rPr lang="de-DE" altLang="zh-CN" sz="2900" dirty="0">
                <a:latin typeface="Arial" panose="020B0604020202020204" pitchFamily="34" charset="0"/>
                <a:cs typeface="Arial" panose="020B0604020202020204" pitchFamily="34" charset="0"/>
              </a:rPr>
              <a:t>TA</a:t>
            </a:r>
          </a:p>
          <a:p>
            <a:pPr eaLnBrk="1" hangingPunct="1"/>
            <a:r>
              <a:rPr lang="zh-CN" altLang="de-DE" sz="2900" dirty="0">
                <a:latin typeface="Arial" panose="020B0604020202020204" pitchFamily="34" charset="0"/>
                <a:cs typeface="Arial" panose="020B0604020202020204" pitchFamily="34" charset="0"/>
              </a:rPr>
              <a:t>安然 </a:t>
            </a:r>
            <a:r>
              <a:rPr lang="de-DE" altLang="zh-CN" sz="2900" dirty="0">
                <a:latin typeface="Arial" panose="020B0604020202020204" pitchFamily="34" charset="0"/>
                <a:cs typeface="Arial" panose="020B0604020202020204" pitchFamily="34" charset="0"/>
              </a:rPr>
              <a:t>An Ran </a:t>
            </a:r>
            <a:r>
              <a:rPr lang="de-DE" altLang="zh-CN" sz="2900" dirty="0" err="1">
                <a:latin typeface="Arial" panose="020B0604020202020204" pitchFamily="34" charset="0"/>
                <a:cs typeface="Arial" panose="020B0604020202020204" pitchFamily="34" charset="0"/>
              </a:rPr>
              <a:t>Veranika</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Anisimava</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想去大陸還是台灣留學，想學習業務（</a:t>
            </a:r>
            <a:r>
              <a:rPr lang="de-DE" altLang="zh-CN" sz="2900" dirty="0">
                <a:latin typeface="Arial" panose="020B0604020202020204" pitchFamily="34" charset="0"/>
                <a:cs typeface="Arial" panose="020B0604020202020204" pitchFamily="34" charset="0"/>
              </a:rPr>
              <a:t>Business</a:t>
            </a:r>
            <a:r>
              <a:rPr lang="zh-CN" altLang="de-DE" sz="2900" dirty="0">
                <a:latin typeface="Arial" panose="020B0604020202020204" pitchFamily="34" charset="0"/>
                <a:cs typeface="Arial" panose="020B0604020202020204" pitchFamily="34" charset="0"/>
              </a:rPr>
              <a:t>）</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張一菲 </a:t>
            </a:r>
            <a:r>
              <a:rPr lang="de-DE" altLang="zh-CN" sz="2900" dirty="0">
                <a:latin typeface="Arial" panose="020B0604020202020204" pitchFamily="34" charset="0"/>
                <a:cs typeface="Arial" panose="020B0604020202020204" pitchFamily="34" charset="0"/>
              </a:rPr>
              <a:t>Zhang </a:t>
            </a:r>
            <a:r>
              <a:rPr lang="de-DE" altLang="zh-CN" sz="2900" dirty="0" err="1">
                <a:latin typeface="Arial" panose="020B0604020202020204" pitchFamily="34" charset="0"/>
                <a:cs typeface="Arial" panose="020B0604020202020204" pitchFamily="34" charset="0"/>
              </a:rPr>
              <a:t>Yifei</a:t>
            </a:r>
            <a:r>
              <a:rPr lang="de-DE" altLang="zh-CN" sz="2900" dirty="0">
                <a:latin typeface="Arial" panose="020B0604020202020204" pitchFamily="34" charset="0"/>
                <a:cs typeface="Arial" panose="020B0604020202020204" pitchFamily="34" charset="0"/>
              </a:rPr>
              <a:t> Agnieszka </a:t>
            </a:r>
            <a:r>
              <a:rPr lang="de-DE" altLang="zh-CN" sz="2900" dirty="0" err="1">
                <a:latin typeface="Arial" panose="020B0604020202020204" pitchFamily="34" charset="0"/>
                <a:cs typeface="Arial" panose="020B0604020202020204" pitchFamily="34" charset="0"/>
              </a:rPr>
              <a:t>Żmidzińska</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從小對中國感興趣（中國武俠電視劇）</a:t>
            </a:r>
            <a:r>
              <a:rPr lang="de-DE" altLang="zh-CN" sz="2900" dirty="0">
                <a:latin typeface="Arial" panose="020B0604020202020204" pitchFamily="34" charset="0"/>
                <a:cs typeface="Arial" panose="020B0604020202020204" pitchFamily="34" charset="0"/>
              </a:rPr>
              <a:t>The Legend </a:t>
            </a:r>
            <a:r>
              <a:rPr lang="de-DE" altLang="zh-CN" sz="2900" dirty="0" err="1">
                <a:latin typeface="Arial" panose="020B0604020202020204" pitchFamily="34" charset="0"/>
                <a:cs typeface="Arial" panose="020B0604020202020204" pitchFamily="34" charset="0"/>
              </a:rPr>
              <a:t>of</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Nezha</a:t>
            </a:r>
            <a:r>
              <a:rPr lang="zh-CN" altLang="de-DE" sz="2900" dirty="0">
                <a:latin typeface="Arial" panose="020B0604020202020204" pitchFamily="34" charset="0"/>
                <a:cs typeface="Arial" panose="020B0604020202020204" pitchFamily="34" charset="0"/>
              </a:rPr>
              <a:t>，以後有可能要儅老師</a:t>
            </a:r>
            <a:endParaRPr lang="de-DE" altLang="zh-CN" sz="2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31648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altLang="zh-CN" dirty="0">
                <a:solidFill>
                  <a:srgbClr val="0E5772"/>
                </a:solidFill>
                <a:latin typeface="Arial" panose="020B0604020202020204" pitchFamily="34" charset="0"/>
                <a:cs typeface="Arial" panose="020B0604020202020204" pitchFamily="34" charset="0"/>
              </a:rPr>
              <a:t>S</a:t>
            </a:r>
            <a:r>
              <a:rPr lang="de-DE" altLang="zh-CN" dirty="0" err="1">
                <a:solidFill>
                  <a:srgbClr val="0E5772"/>
                </a:solidFill>
                <a:latin typeface="Arial" panose="020B0604020202020204" pitchFamily="34" charset="0"/>
                <a:cs typeface="Arial" panose="020B0604020202020204" pitchFamily="34" charset="0"/>
              </a:rPr>
              <a:t>tudents</a:t>
            </a:r>
            <a:r>
              <a:rPr lang="de-DE" altLang="zh-CN" dirty="0">
                <a:solidFill>
                  <a:srgbClr val="0E5772"/>
                </a:solidFill>
                <a:latin typeface="Arial" panose="020B0604020202020204" pitchFamily="34" charset="0"/>
                <a:cs typeface="Arial" panose="020B0604020202020204" pitchFamily="34" charset="0"/>
              </a:rPr>
              <a:t> </a:t>
            </a:r>
            <a:r>
              <a:rPr lang="zh-CN" altLang="de-DE" dirty="0">
                <a:solidFill>
                  <a:srgbClr val="0E5772"/>
                </a:solidFill>
                <a:latin typeface="Arial" panose="020B0604020202020204" pitchFamily="34" charset="0"/>
                <a:cs typeface="Arial" panose="020B0604020202020204" pitchFamily="34" charset="0"/>
              </a:rPr>
              <a:t>同学</a:t>
            </a:r>
            <a:endParaRPr kumimoji="1" lang="zh-CN" altLang="en-US" dirty="0">
              <a:cs typeface="Arial" panose="020B0604020202020204" pitchFamily="34" charset="0"/>
            </a:endParaRPr>
          </a:p>
        </p:txBody>
      </p:sp>
      <p:sp>
        <p:nvSpPr>
          <p:cNvPr id="8195" name="内容占位符 2"/>
          <p:cNvSpPr>
            <a:spLocks noGrp="1"/>
          </p:cNvSpPr>
          <p:nvPr>
            <p:ph idx="1"/>
          </p:nvPr>
        </p:nvSpPr>
        <p:spPr>
          <a:xfrm>
            <a:off x="457200" y="1268760"/>
            <a:ext cx="8229600" cy="5465098"/>
          </a:xfrm>
        </p:spPr>
        <p:txBody>
          <a:bodyPr>
            <a:normAutofit fontScale="97500"/>
          </a:bodyPr>
          <a:lstStyle/>
          <a:p>
            <a:pPr eaLnBrk="1" hangingPunct="1"/>
            <a:r>
              <a:rPr lang="de-DE" altLang="zh-CN" sz="2900" dirty="0">
                <a:latin typeface="Arial" panose="020B0604020202020204" pitchFamily="34" charset="0"/>
                <a:cs typeface="Arial" panose="020B0604020202020204" pitchFamily="34" charset="0"/>
              </a:rPr>
              <a:t>(Later also </a:t>
            </a:r>
            <a:r>
              <a:rPr lang="de-DE" altLang="zh-CN" sz="2900" dirty="0" err="1">
                <a:latin typeface="Arial" panose="020B0604020202020204" pitchFamily="34" charset="0"/>
                <a:cs typeface="Arial" panose="020B0604020202020204" pitchFamily="34" charset="0"/>
              </a:rPr>
              <a:t>introduce</a:t>
            </a:r>
            <a:r>
              <a:rPr lang="de-DE" altLang="zh-CN" sz="2900" dirty="0">
                <a:latin typeface="Arial" panose="020B0604020202020204" pitchFamily="34" charset="0"/>
                <a:cs typeface="Arial" panose="020B0604020202020204" pitchFamily="34" charset="0"/>
              </a:rPr>
              <a:t> yourself </a:t>
            </a:r>
            <a:r>
              <a:rPr lang="de-DE" altLang="zh-CN" sz="2900" dirty="0" err="1">
                <a:latin typeface="Arial" panose="020B0604020202020204" pitchFamily="34" charset="0"/>
                <a:cs typeface="Arial" panose="020B0604020202020204" pitchFamily="34" charset="0"/>
              </a:rPr>
              <a:t>shortly</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during</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the</a:t>
            </a:r>
            <a:r>
              <a:rPr lang="de-DE" altLang="zh-CN" sz="2900" dirty="0">
                <a:latin typeface="Arial" panose="020B0604020202020204" pitchFamily="34" charset="0"/>
                <a:cs typeface="Arial" panose="020B0604020202020204" pitchFamily="34" charset="0"/>
              </a:rPr>
              <a:t> Wiki </a:t>
            </a:r>
            <a:r>
              <a:rPr lang="de-DE" altLang="zh-CN" sz="2900" dirty="0" err="1">
                <a:latin typeface="Arial" panose="020B0604020202020204" pitchFamily="34" charset="0"/>
                <a:cs typeface="Arial" panose="020B0604020202020204" pitchFamily="34" charset="0"/>
              </a:rPr>
              <a:t>Registraion</a:t>
            </a:r>
            <a:r>
              <a:rPr lang="de-DE" altLang="zh-CN" sz="2900" dirty="0">
                <a:latin typeface="Arial" panose="020B0604020202020204" pitchFamily="34" charset="0"/>
                <a:cs typeface="Arial" panose="020B0604020202020204" pitchFamily="34" charset="0"/>
              </a:rPr>
              <a:t>.)</a:t>
            </a:r>
          </a:p>
          <a:p>
            <a:pPr eaLnBrk="1" hangingPunct="1"/>
            <a:r>
              <a:rPr lang="zh-CN" altLang="de-DE" sz="2900" dirty="0">
                <a:latin typeface="Arial" panose="020B0604020202020204" pitchFamily="34" charset="0"/>
                <a:cs typeface="Arial" panose="020B0604020202020204" pitchFamily="34" charset="0"/>
              </a:rPr>
              <a:t>彭小希</a:t>
            </a:r>
            <a:r>
              <a:rPr lang="de-DE" altLang="zh-CN" sz="2900" dirty="0">
                <a:latin typeface="Arial" panose="020B0604020202020204" pitchFamily="34" charset="0"/>
                <a:cs typeface="Arial" panose="020B0604020202020204" pitchFamily="34" charset="0"/>
              </a:rPr>
              <a:t> Peng </a:t>
            </a:r>
            <a:r>
              <a:rPr lang="de-DE" altLang="zh-CN" sz="2900" dirty="0" err="1">
                <a:latin typeface="Arial" panose="020B0604020202020204" pitchFamily="34" charset="0"/>
                <a:cs typeface="Arial" panose="020B0604020202020204" pitchFamily="34" charset="0"/>
              </a:rPr>
              <a:t>Xiaoxi</a:t>
            </a:r>
            <a:r>
              <a:rPr lang="de-DE" altLang="zh-CN" sz="2900" dirty="0">
                <a:latin typeface="Arial" panose="020B0604020202020204" pitchFamily="34" charset="0"/>
                <a:cs typeface="Arial" panose="020B0604020202020204" pitchFamily="34" charset="0"/>
              </a:rPr>
              <a:t> Zofia </a:t>
            </a:r>
            <a:r>
              <a:rPr lang="de-DE" altLang="zh-CN" sz="2900" dirty="0" err="1">
                <a:latin typeface="Arial" panose="020B0604020202020204" pitchFamily="34" charset="0"/>
                <a:cs typeface="Arial" panose="020B0604020202020204" pitchFamily="34" charset="0"/>
              </a:rPr>
              <a:t>Pieróg</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中國社會感興趣，英文學術論文，社會科學</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朱清月 </a:t>
            </a:r>
            <a:r>
              <a:rPr lang="de-DE" altLang="zh-CN" sz="2900" dirty="0">
                <a:latin typeface="Arial" panose="020B0604020202020204" pitchFamily="34" charset="0"/>
                <a:cs typeface="Arial" panose="020B0604020202020204" pitchFamily="34" charset="0"/>
              </a:rPr>
              <a:t>Zhu </a:t>
            </a:r>
            <a:r>
              <a:rPr lang="de-DE" altLang="zh-CN" sz="2900" dirty="0" err="1">
                <a:latin typeface="Arial" panose="020B0604020202020204" pitchFamily="34" charset="0"/>
                <a:cs typeface="Arial" panose="020B0604020202020204" pitchFamily="34" charset="0"/>
              </a:rPr>
              <a:t>Qingyue</a:t>
            </a:r>
            <a:r>
              <a:rPr lang="de-DE" altLang="zh-CN" sz="2900" dirty="0">
                <a:latin typeface="Arial" panose="020B0604020202020204" pitchFamily="34" charset="0"/>
                <a:cs typeface="Arial" panose="020B0604020202020204" pitchFamily="34" charset="0"/>
              </a:rPr>
              <a:t> Julia </a:t>
            </a:r>
            <a:r>
              <a:rPr lang="de-DE" altLang="zh-CN" sz="2900" dirty="0" err="1">
                <a:latin typeface="Arial" panose="020B0604020202020204" pitchFamily="34" charset="0"/>
                <a:cs typeface="Arial" panose="020B0604020202020204" pitchFamily="34" charset="0"/>
              </a:rPr>
              <a:t>Czuban</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喜歡學外語，聽説漢語很難，要挑戰，以後要當翻譯，對中國社會感興趣</a:t>
            </a:r>
            <a:endParaRPr lang="de-DE" altLang="zh-CN" sz="2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6222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主题</a:t>
            </a:r>
            <a:r>
              <a:rPr lang="de-DE" altLang="zh-CN" dirty="0">
                <a:solidFill>
                  <a:srgbClr val="0E5772"/>
                </a:solidFill>
                <a:latin typeface="Arial" panose="020B0604020202020204" pitchFamily="34" charset="0"/>
                <a:cs typeface="Arial" panose="020B0604020202020204" pitchFamily="34" charset="0"/>
              </a:rPr>
              <a:t> Topics</a:t>
            </a:r>
            <a:endParaRPr kumimoji="1" lang="zh-CN" altLang="en-US" dirty="0">
              <a:cs typeface="Arial" panose="020B0604020202020204" pitchFamily="34" charset="0"/>
            </a:endParaRPr>
          </a:p>
        </p:txBody>
      </p:sp>
      <p:sp>
        <p:nvSpPr>
          <p:cNvPr id="8195" name="内容占位符 2"/>
          <p:cNvSpPr>
            <a:spLocks noGrp="1"/>
          </p:cNvSpPr>
          <p:nvPr>
            <p:ph idx="1"/>
          </p:nvPr>
        </p:nvSpPr>
        <p:spPr>
          <a:xfrm>
            <a:off x="457200" y="1268760"/>
            <a:ext cx="8229600" cy="5465098"/>
          </a:xfrm>
        </p:spPr>
        <p:txBody>
          <a:bodyPr>
            <a:normAutofit fontScale="97500" lnSpcReduction="10000"/>
          </a:bodyPr>
          <a:lstStyle/>
          <a:p>
            <a:pPr marL="0" indent="0" algn="l">
              <a:buNone/>
            </a:pPr>
            <a:r>
              <a:rPr lang="de-DE" sz="1800" b="0" i="0" dirty="0">
                <a:solidFill>
                  <a:srgbClr val="000000"/>
                </a:solidFill>
                <a:effectLst/>
                <a:latin typeface="Arial" panose="020B0604020202020204" pitchFamily="34" charset="0"/>
              </a:rPr>
              <a:t>1 Oct 6, 2023 8:00-9:30 424 Organizational </a:t>
            </a:r>
            <a:r>
              <a:rPr lang="de-DE" sz="1800" b="0" i="0" dirty="0" err="1">
                <a:solidFill>
                  <a:srgbClr val="000000"/>
                </a:solidFill>
                <a:effectLst/>
                <a:latin typeface="Arial" panose="020B0604020202020204" pitchFamily="34" charset="0"/>
              </a:rPr>
              <a:t>things</a:t>
            </a:r>
            <a:endParaRPr lang="de-DE" sz="1800" b="0" i="0" dirty="0">
              <a:solidFill>
                <a:srgbClr val="00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2 Oct 13 8:00-9:30 Self-</a:t>
            </a:r>
            <a:r>
              <a:rPr lang="de-DE" sz="1800" b="0" i="0" dirty="0" err="1">
                <a:solidFill>
                  <a:srgbClr val="000000"/>
                </a:solidFill>
                <a:effectLst/>
                <a:latin typeface="Arial" panose="020B0604020202020204" pitchFamily="34" charset="0"/>
              </a:rPr>
              <a:t>introduction</a:t>
            </a:r>
            <a:endParaRPr lang="de-DE" sz="1800" b="0" i="0" dirty="0">
              <a:solidFill>
                <a:srgbClr val="00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3 Oct 27 8:00-9:30 The </a:t>
            </a:r>
            <a:r>
              <a:rPr lang="de-DE" sz="1800" b="0" i="0" dirty="0" err="1">
                <a:solidFill>
                  <a:srgbClr val="000000"/>
                </a:solidFill>
                <a:effectLst/>
                <a:latin typeface="Arial" panose="020B0604020202020204" pitchFamily="34" charset="0"/>
              </a:rPr>
              <a:t>Analects</a:t>
            </a:r>
            <a:r>
              <a:rPr lang="de-DE" sz="1800" b="0" i="0" dirty="0">
                <a:solidFill>
                  <a:srgbClr val="000000"/>
                </a:solidFill>
                <a:effectLst/>
                <a:latin typeface="Arial" panose="020B0604020202020204" pitchFamily="34" charset="0"/>
              </a:rPr>
              <a:t> I Antoni Semmler </a:t>
            </a:r>
            <a:r>
              <a:rPr lang="zh-CN" altLang="de-DE" sz="1800" b="0" i="0" dirty="0">
                <a:solidFill>
                  <a:srgbClr val="000000"/>
                </a:solidFill>
                <a:effectLst/>
                <a:latin typeface="Arial" panose="020B0604020202020204" pitchFamily="34" charset="0"/>
              </a:rPr>
              <a:t>宋天源</a:t>
            </a:r>
          </a:p>
          <a:p>
            <a:pPr marL="0" indent="0" algn="l">
              <a:buNone/>
            </a:pPr>
            <a:r>
              <a:rPr lang="de-DE" altLang="zh-CN" sz="1800" b="0" i="0" dirty="0">
                <a:effectLst/>
                <a:latin typeface="Arial" panose="020B0604020202020204" pitchFamily="34" charset="0"/>
              </a:rPr>
              <a:t>4 </a:t>
            </a:r>
            <a:r>
              <a:rPr lang="de-DE" sz="1800" b="0" i="0" dirty="0" err="1">
                <a:effectLst/>
                <a:latin typeface="Arial" panose="020B0604020202020204" pitchFamily="34" charset="0"/>
              </a:rPr>
              <a:t>Dec</a:t>
            </a:r>
            <a:r>
              <a:rPr lang="de-DE" sz="1800" b="0" i="0" dirty="0">
                <a:effectLst/>
                <a:latin typeface="Arial" panose="020B0604020202020204" pitchFamily="34" charset="0"/>
              </a:rPr>
              <a:t> 1 8:00-9:30 The </a:t>
            </a:r>
            <a:r>
              <a:rPr lang="de-DE" sz="1800" b="0" i="0" dirty="0" err="1">
                <a:effectLst/>
                <a:latin typeface="Arial" panose="020B0604020202020204" pitchFamily="34" charset="0"/>
              </a:rPr>
              <a:t>Analects</a:t>
            </a:r>
            <a:r>
              <a:rPr lang="de-DE" sz="1800" b="0" i="0" dirty="0">
                <a:effectLst/>
                <a:latin typeface="Arial" panose="020B0604020202020204" pitchFamily="34" charset="0"/>
              </a:rPr>
              <a:t> II </a:t>
            </a:r>
            <a:r>
              <a:rPr lang="zh-CN" altLang="de-DE" sz="1800" b="0" i="0" dirty="0">
                <a:effectLst/>
                <a:latin typeface="Arial" panose="020B0604020202020204" pitchFamily="34" charset="0"/>
              </a:rPr>
              <a:t>高志尚 </a:t>
            </a:r>
            <a:r>
              <a:rPr lang="de-DE" sz="1800" b="0" i="0" dirty="0">
                <a:effectLst/>
                <a:latin typeface="Arial" panose="020B0604020202020204" pitchFamily="34" charset="0"/>
              </a:rPr>
              <a:t>Gao </a:t>
            </a:r>
            <a:r>
              <a:rPr lang="de-DE" sz="1800" b="0" i="0" dirty="0" err="1">
                <a:effectLst/>
                <a:latin typeface="Arial" panose="020B0604020202020204" pitchFamily="34" charset="0"/>
              </a:rPr>
              <a:t>Zhishang</a:t>
            </a:r>
            <a:r>
              <a:rPr lang="de-DE" sz="1800" b="0" i="0" dirty="0">
                <a:effectLst/>
                <a:latin typeface="Arial" panose="020B0604020202020204" pitchFamily="34" charset="0"/>
              </a:rPr>
              <a:t> Marcin Paszek</a:t>
            </a:r>
          </a:p>
          <a:p>
            <a:pPr marL="0" indent="0" algn="l">
              <a:buNone/>
            </a:pPr>
            <a:r>
              <a:rPr lang="de-DE" sz="1800" b="0" i="0" dirty="0">
                <a:effectLst/>
                <a:latin typeface="Arial" panose="020B0604020202020204" pitchFamily="34" charset="0"/>
              </a:rPr>
              <a:t>5 </a:t>
            </a:r>
            <a:r>
              <a:rPr lang="de-DE" sz="1800" b="0" i="0" dirty="0" err="1">
                <a:effectLst/>
                <a:latin typeface="Arial" panose="020B0604020202020204" pitchFamily="34" charset="0"/>
              </a:rPr>
              <a:t>Dec</a:t>
            </a:r>
            <a:r>
              <a:rPr lang="de-DE" sz="1800" b="0" i="0" dirty="0">
                <a:effectLst/>
                <a:latin typeface="Arial" panose="020B0604020202020204" pitchFamily="34" charset="0"/>
              </a:rPr>
              <a:t> 1 13:15-14:45 The </a:t>
            </a:r>
            <a:r>
              <a:rPr lang="de-DE" sz="1800" b="0" i="0" dirty="0" err="1">
                <a:effectLst/>
                <a:latin typeface="Arial" panose="020B0604020202020204" pitchFamily="34" charset="0"/>
              </a:rPr>
              <a:t>Analects</a:t>
            </a:r>
            <a:r>
              <a:rPr lang="de-DE" sz="1800" b="0" i="0" dirty="0">
                <a:effectLst/>
                <a:latin typeface="Arial" panose="020B0604020202020204" pitchFamily="34" charset="0"/>
              </a:rPr>
              <a:t> III </a:t>
            </a:r>
            <a:r>
              <a:rPr lang="zh-CN" altLang="de-DE" sz="1800" b="0" i="0" dirty="0">
                <a:effectLst/>
                <a:latin typeface="Arial" panose="020B0604020202020204" pitchFamily="34" charset="0"/>
              </a:rPr>
              <a:t>成敏娜 </a:t>
            </a:r>
            <a:r>
              <a:rPr lang="de-DE" sz="1800" b="0" i="0" dirty="0" err="1">
                <a:effectLst/>
                <a:latin typeface="Arial" panose="020B0604020202020204" pitchFamily="34" charset="0"/>
              </a:rPr>
              <a:t>Marysia</a:t>
            </a:r>
            <a:r>
              <a:rPr lang="de-DE" sz="1800" b="0" i="0" dirty="0">
                <a:effectLst/>
                <a:latin typeface="Arial" panose="020B0604020202020204" pitchFamily="34" charset="0"/>
              </a:rPr>
              <a:t> </a:t>
            </a:r>
            <a:r>
              <a:rPr lang="de-DE" sz="1800" b="0" i="0" dirty="0" err="1">
                <a:effectLst/>
                <a:latin typeface="Arial" panose="020B0604020202020204" pitchFamily="34" charset="0"/>
              </a:rPr>
              <a:t>Wojciechowska</a:t>
            </a:r>
            <a:endParaRPr lang="de-DE" sz="1800" b="0" i="0" dirty="0">
              <a:effectLst/>
              <a:latin typeface="Arial" panose="020B0604020202020204" pitchFamily="34" charset="0"/>
            </a:endParaRPr>
          </a:p>
          <a:p>
            <a:pPr marL="0" indent="0" algn="l">
              <a:buNone/>
            </a:pPr>
            <a:r>
              <a:rPr lang="de-DE" sz="1800" b="0" i="0" dirty="0">
                <a:effectLst/>
                <a:latin typeface="Arial" panose="020B0604020202020204" pitchFamily="34" charset="0"/>
              </a:rPr>
              <a:t>6 </a:t>
            </a:r>
            <a:r>
              <a:rPr lang="de-DE" sz="1800" b="0" i="0" dirty="0" err="1">
                <a:effectLst/>
                <a:latin typeface="Arial" panose="020B0604020202020204" pitchFamily="34" charset="0"/>
              </a:rPr>
              <a:t>Dec</a:t>
            </a:r>
            <a:r>
              <a:rPr lang="de-DE" sz="1800" b="0" i="0" dirty="0">
                <a:effectLst/>
                <a:latin typeface="Arial" panose="020B0604020202020204" pitchFamily="34" charset="0"/>
              </a:rPr>
              <a:t> 8 8:00-9:30 The </a:t>
            </a:r>
            <a:r>
              <a:rPr lang="de-DE" sz="1800" b="0" i="0" dirty="0" err="1">
                <a:effectLst/>
                <a:latin typeface="Arial" panose="020B0604020202020204" pitchFamily="34" charset="0"/>
              </a:rPr>
              <a:t>Analects</a:t>
            </a:r>
            <a:r>
              <a:rPr lang="de-DE" sz="1800" b="0" i="0" dirty="0">
                <a:effectLst/>
                <a:latin typeface="Arial" panose="020B0604020202020204" pitchFamily="34" charset="0"/>
              </a:rPr>
              <a:t> IV </a:t>
            </a:r>
            <a:r>
              <a:rPr lang="zh-CN" altLang="de-DE" sz="1800" b="0" i="0" dirty="0">
                <a:effectLst/>
                <a:latin typeface="Arial" panose="020B0604020202020204" pitchFamily="34" charset="0"/>
              </a:rPr>
              <a:t>靜香 </a:t>
            </a:r>
            <a:r>
              <a:rPr lang="de-DE" sz="1800" b="0" i="0" dirty="0">
                <a:effectLst/>
                <a:latin typeface="Arial" panose="020B0604020202020204" pitchFamily="34" charset="0"/>
              </a:rPr>
              <a:t>Jing Xiang </a:t>
            </a:r>
            <a:r>
              <a:rPr lang="de-DE" sz="1800" b="0" i="0" dirty="0" err="1">
                <a:effectLst/>
                <a:latin typeface="Arial" panose="020B0604020202020204" pitchFamily="34" charset="0"/>
              </a:rPr>
              <a:t>Anastasiia</a:t>
            </a:r>
            <a:r>
              <a:rPr lang="de-DE" sz="1800" b="0" i="0" dirty="0">
                <a:effectLst/>
                <a:latin typeface="Arial" panose="020B0604020202020204" pitchFamily="34" charset="0"/>
              </a:rPr>
              <a:t> </a:t>
            </a:r>
            <a:r>
              <a:rPr lang="de-DE" sz="1800" b="0" i="0" dirty="0" err="1">
                <a:effectLst/>
                <a:latin typeface="Arial" panose="020B0604020202020204" pitchFamily="34" charset="0"/>
              </a:rPr>
              <a:t>Yarosevych</a:t>
            </a:r>
            <a:r>
              <a:rPr lang="de-DE" sz="1800" b="0" i="0" dirty="0">
                <a:effectLst/>
                <a:latin typeface="Arial" panose="020B0604020202020204" pitchFamily="34" charset="0"/>
              </a:rPr>
              <a:t>, </a:t>
            </a:r>
            <a:r>
              <a:rPr lang="zh-CN" altLang="de-DE" sz="1800" b="0" i="0" dirty="0">
                <a:effectLst/>
                <a:latin typeface="Arial" panose="020B0604020202020204" pitchFamily="34" charset="0"/>
              </a:rPr>
              <a:t>安伊人 </a:t>
            </a:r>
            <a:r>
              <a:rPr lang="de-DE" sz="1800" b="0" i="0" dirty="0" err="1">
                <a:effectLst/>
                <a:latin typeface="Arial" panose="020B0604020202020204" pitchFamily="34" charset="0"/>
              </a:rPr>
              <a:t>Anastasiia</a:t>
            </a:r>
            <a:r>
              <a:rPr lang="de-DE" sz="1800" b="0" i="0" dirty="0">
                <a:effectLst/>
                <a:latin typeface="Arial" panose="020B0604020202020204" pitchFamily="34" charset="0"/>
              </a:rPr>
              <a:t> </a:t>
            </a:r>
            <a:r>
              <a:rPr lang="de-DE" sz="1800" b="0" i="0" dirty="0" err="1">
                <a:effectLst/>
                <a:latin typeface="Arial" panose="020B0604020202020204" pitchFamily="34" charset="0"/>
              </a:rPr>
              <a:t>Kozenko</a:t>
            </a:r>
            <a:r>
              <a:rPr lang="de-DE" sz="1800" b="0" i="0" dirty="0">
                <a:effectLst/>
                <a:latin typeface="Arial" panose="020B0604020202020204" pitchFamily="34" charset="0"/>
              </a:rPr>
              <a:t>,</a:t>
            </a:r>
          </a:p>
          <a:p>
            <a:pPr marL="0" indent="0" algn="l">
              <a:buNone/>
            </a:pPr>
            <a:r>
              <a:rPr lang="de-DE" sz="1800" b="0" i="0" dirty="0">
                <a:effectLst/>
                <a:latin typeface="Arial" panose="020B0604020202020204" pitchFamily="34" charset="0"/>
              </a:rPr>
              <a:t>7 </a:t>
            </a:r>
            <a:r>
              <a:rPr lang="de-DE" sz="1800" b="0" i="0" dirty="0" err="1">
                <a:effectLst/>
                <a:latin typeface="Arial" panose="020B0604020202020204" pitchFamily="34" charset="0"/>
              </a:rPr>
              <a:t>Dec</a:t>
            </a:r>
            <a:r>
              <a:rPr lang="de-DE" sz="1800" b="0" i="0" dirty="0">
                <a:effectLst/>
                <a:latin typeface="Arial" panose="020B0604020202020204" pitchFamily="34" charset="0"/>
              </a:rPr>
              <a:t> 8 13:15-14:45 The </a:t>
            </a:r>
            <a:r>
              <a:rPr lang="de-DE" sz="1800" b="0" i="0" dirty="0" err="1">
                <a:effectLst/>
                <a:latin typeface="Arial" panose="020B0604020202020204" pitchFamily="34" charset="0"/>
              </a:rPr>
              <a:t>Analects</a:t>
            </a:r>
            <a:r>
              <a:rPr lang="de-DE" sz="1800" b="0" i="0" dirty="0">
                <a:effectLst/>
                <a:latin typeface="Arial" panose="020B0604020202020204" pitchFamily="34" charset="0"/>
              </a:rPr>
              <a:t> V </a:t>
            </a:r>
            <a:r>
              <a:rPr lang="zh-CN" altLang="de-DE" sz="1800" b="0" i="0" dirty="0">
                <a:effectLst/>
                <a:latin typeface="Arial" panose="020B0604020202020204" pitchFamily="34" charset="0"/>
              </a:rPr>
              <a:t>朱清月 </a:t>
            </a:r>
            <a:r>
              <a:rPr lang="de-DE" sz="1800" b="0" i="0" dirty="0">
                <a:effectLst/>
                <a:latin typeface="Arial" panose="020B0604020202020204" pitchFamily="34" charset="0"/>
              </a:rPr>
              <a:t>Zhu </a:t>
            </a:r>
            <a:r>
              <a:rPr lang="de-DE" sz="1800" b="0" i="0" dirty="0" err="1">
                <a:effectLst/>
                <a:latin typeface="Arial" panose="020B0604020202020204" pitchFamily="34" charset="0"/>
              </a:rPr>
              <a:t>Qingyue</a:t>
            </a:r>
            <a:r>
              <a:rPr lang="de-DE" sz="1800" b="0" i="0" dirty="0">
                <a:effectLst/>
                <a:latin typeface="Arial" panose="020B0604020202020204" pitchFamily="34" charset="0"/>
              </a:rPr>
              <a:t> Julia </a:t>
            </a:r>
            <a:r>
              <a:rPr lang="de-DE" sz="1800" b="0" i="0" dirty="0" err="1">
                <a:effectLst/>
                <a:latin typeface="Arial" panose="020B0604020202020204" pitchFamily="34" charset="0"/>
              </a:rPr>
              <a:t>Czuban</a:t>
            </a:r>
            <a:endParaRPr lang="de-DE" sz="1800" b="0" i="0" dirty="0">
              <a:effectLst/>
              <a:latin typeface="Arial" panose="020B0604020202020204" pitchFamily="34" charset="0"/>
            </a:endParaRPr>
          </a:p>
          <a:p>
            <a:pPr marL="0" indent="0" algn="l">
              <a:buNone/>
            </a:pPr>
            <a:r>
              <a:rPr lang="de-DE" sz="1800" b="0" i="0" dirty="0">
                <a:solidFill>
                  <a:srgbClr val="FF0000"/>
                </a:solidFill>
                <a:effectLst/>
                <a:latin typeface="Arial" panose="020B0604020202020204" pitchFamily="34" charset="0"/>
              </a:rPr>
              <a:t>8 </a:t>
            </a:r>
            <a:r>
              <a:rPr lang="de-DE" sz="1800" b="0" i="0" dirty="0" err="1">
                <a:solidFill>
                  <a:srgbClr val="FF0000"/>
                </a:solidFill>
                <a:effectLst/>
                <a:latin typeface="Arial" panose="020B0604020202020204" pitchFamily="34" charset="0"/>
              </a:rPr>
              <a:t>Dec</a:t>
            </a:r>
            <a:r>
              <a:rPr lang="de-DE" sz="1800" b="0" i="0" dirty="0">
                <a:solidFill>
                  <a:srgbClr val="FF0000"/>
                </a:solidFill>
                <a:effectLst/>
                <a:latin typeface="Arial" panose="020B0604020202020204" pitchFamily="34" charset="0"/>
              </a:rPr>
              <a:t> 15 8:00-9:30 The </a:t>
            </a:r>
            <a:r>
              <a:rPr lang="de-DE" sz="1800" b="0" i="0" dirty="0" err="1">
                <a:solidFill>
                  <a:srgbClr val="FF0000"/>
                </a:solidFill>
                <a:effectLst/>
                <a:latin typeface="Arial" panose="020B0604020202020204" pitchFamily="34" charset="0"/>
              </a:rPr>
              <a:t>Analects</a:t>
            </a:r>
            <a:r>
              <a:rPr lang="de-DE" sz="1800" b="0" i="0" dirty="0">
                <a:solidFill>
                  <a:srgbClr val="FF0000"/>
                </a:solidFill>
                <a:effectLst/>
                <a:latin typeface="Arial" panose="020B0604020202020204" pitchFamily="34" charset="0"/>
              </a:rPr>
              <a:t> VI </a:t>
            </a:r>
            <a:r>
              <a:rPr lang="zh-CN" altLang="de-DE" sz="1800" b="0" i="0" dirty="0">
                <a:solidFill>
                  <a:srgbClr val="FF0000"/>
                </a:solidFill>
                <a:effectLst/>
                <a:latin typeface="Arial" panose="020B0604020202020204" pitchFamily="34" charset="0"/>
              </a:rPr>
              <a:t>皮娜莉 </a:t>
            </a:r>
            <a:r>
              <a:rPr lang="de-DE" sz="1800" b="0" i="0" dirty="0">
                <a:solidFill>
                  <a:srgbClr val="FF0000"/>
                </a:solidFill>
                <a:effectLst/>
                <a:latin typeface="Arial" panose="020B0604020202020204" pitchFamily="34" charset="0"/>
              </a:rPr>
              <a:t>Natalia </a:t>
            </a:r>
            <a:r>
              <a:rPr lang="de-DE" sz="1800" b="0" i="0" dirty="0" err="1">
                <a:solidFill>
                  <a:srgbClr val="FF0000"/>
                </a:solidFill>
                <a:effectLst/>
                <a:latin typeface="Arial" panose="020B0604020202020204" pitchFamily="34" charset="0"/>
              </a:rPr>
              <a:t>Piasecka</a:t>
            </a:r>
            <a:endParaRPr lang="de-DE" sz="1800" b="0" i="0" dirty="0">
              <a:solidFill>
                <a:srgbClr val="FF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9 </a:t>
            </a:r>
            <a:r>
              <a:rPr lang="de-DE" sz="1800" b="0" i="0" dirty="0" err="1">
                <a:solidFill>
                  <a:srgbClr val="000000"/>
                </a:solidFill>
                <a:effectLst/>
                <a:latin typeface="Arial" panose="020B0604020202020204" pitchFamily="34" charset="0"/>
              </a:rPr>
              <a:t>Dec</a:t>
            </a:r>
            <a:r>
              <a:rPr lang="de-DE" sz="1800" b="0" i="0" dirty="0">
                <a:solidFill>
                  <a:srgbClr val="000000"/>
                </a:solidFill>
                <a:effectLst/>
                <a:latin typeface="Arial" panose="020B0604020202020204" pitchFamily="34" charset="0"/>
              </a:rPr>
              <a:t> 15 13:15-14:45 Book </a:t>
            </a:r>
            <a:r>
              <a:rPr lang="de-DE" sz="1800" b="0" i="0" dirty="0" err="1">
                <a:solidFill>
                  <a:srgbClr val="000000"/>
                </a:solidFill>
                <a:effectLst/>
                <a:latin typeface="Arial" panose="020B0604020202020204" pitchFamily="34" charset="0"/>
              </a:rPr>
              <a:t>of</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Rites</a:t>
            </a:r>
            <a:r>
              <a:rPr lang="de-DE" sz="1800" b="0" i="0" dirty="0">
                <a:solidFill>
                  <a:srgbClr val="000000"/>
                </a:solidFill>
                <a:effectLst/>
                <a:latin typeface="Arial" panose="020B0604020202020204" pitchFamily="34" charset="0"/>
              </a:rPr>
              <a:t> I </a:t>
            </a:r>
            <a:r>
              <a:rPr lang="zh-CN" altLang="de-DE" sz="1800" b="0" i="0" dirty="0">
                <a:solidFill>
                  <a:srgbClr val="000000"/>
                </a:solidFill>
                <a:effectLst/>
                <a:latin typeface="Arial" panose="020B0604020202020204" pitchFamily="34" charset="0"/>
              </a:rPr>
              <a:t>马诗慧 </a:t>
            </a:r>
            <a:r>
              <a:rPr lang="de-DE" sz="1800" b="0" i="0" dirty="0">
                <a:solidFill>
                  <a:srgbClr val="000000"/>
                </a:solidFill>
                <a:effectLst/>
                <a:latin typeface="Arial" panose="020B0604020202020204" pitchFamily="34" charset="0"/>
              </a:rPr>
              <a:t>Martyna </a:t>
            </a:r>
            <a:r>
              <a:rPr lang="de-DE" sz="1800" b="0" i="0" dirty="0" err="1">
                <a:solidFill>
                  <a:srgbClr val="000000"/>
                </a:solidFill>
                <a:effectLst/>
                <a:latin typeface="Arial" panose="020B0604020202020204" pitchFamily="34" charset="0"/>
              </a:rPr>
              <a:t>Maciejewska</a:t>
            </a:r>
            <a:r>
              <a:rPr lang="de-DE" sz="1800" b="0" i="0" dirty="0">
                <a:solidFill>
                  <a:srgbClr val="000000"/>
                </a:solidFill>
                <a:effectLst/>
                <a:latin typeface="Arial" panose="020B0604020202020204" pitchFamily="34" charset="0"/>
              </a:rPr>
              <a:t>, </a:t>
            </a:r>
            <a:r>
              <a:rPr lang="zh-CN" altLang="de-DE" sz="1800" b="0" i="0" dirty="0">
                <a:solidFill>
                  <a:srgbClr val="000000"/>
                </a:solidFill>
                <a:effectLst/>
                <a:latin typeface="Arial" panose="020B0604020202020204" pitchFamily="34" charset="0"/>
              </a:rPr>
              <a:t>柯欣怡 </a:t>
            </a:r>
            <a:r>
              <a:rPr lang="de-DE" sz="1800" b="0" i="0" dirty="0">
                <a:solidFill>
                  <a:srgbClr val="000000"/>
                </a:solidFill>
                <a:effectLst/>
                <a:latin typeface="Arial" panose="020B0604020202020204" pitchFamily="34" charset="0"/>
              </a:rPr>
              <a:t>Ke </a:t>
            </a:r>
            <a:r>
              <a:rPr lang="de-DE" sz="1800" b="0" i="0" dirty="0" err="1">
                <a:solidFill>
                  <a:srgbClr val="000000"/>
                </a:solidFill>
                <a:effectLst/>
                <a:latin typeface="Arial" panose="020B0604020202020204" pitchFamily="34" charset="0"/>
              </a:rPr>
              <a:t>Xinyi</a:t>
            </a:r>
            <a:r>
              <a:rPr lang="de-DE" sz="1800" b="0" i="0" dirty="0">
                <a:solidFill>
                  <a:srgbClr val="000000"/>
                </a:solidFill>
                <a:effectLst/>
                <a:latin typeface="Arial" panose="020B0604020202020204" pitchFamily="34" charset="0"/>
              </a:rPr>
              <a:t> Weronika </a:t>
            </a:r>
            <a:r>
              <a:rPr lang="de-DE" sz="1800" b="0" i="0" dirty="0" err="1">
                <a:solidFill>
                  <a:srgbClr val="000000"/>
                </a:solidFill>
                <a:effectLst/>
                <a:latin typeface="Arial" panose="020B0604020202020204" pitchFamily="34" charset="0"/>
              </a:rPr>
              <a:t>Krzysztofa</a:t>
            </a:r>
            <a:r>
              <a:rPr lang="de-DE" sz="1800" b="0" i="0" dirty="0">
                <a:solidFill>
                  <a:srgbClr val="000000"/>
                </a:solidFill>
                <a:effectLst/>
                <a:latin typeface="Arial" panose="020B0604020202020204" pitchFamily="34" charset="0"/>
              </a:rPr>
              <a:t> Kata</a:t>
            </a:r>
          </a:p>
          <a:p>
            <a:pPr marL="0" indent="0" algn="l">
              <a:buNone/>
            </a:pPr>
            <a:r>
              <a:rPr lang="de-DE" sz="1800" b="0" i="0" dirty="0">
                <a:effectLst/>
                <a:latin typeface="Arial" panose="020B0604020202020204" pitchFamily="34" charset="0"/>
              </a:rPr>
              <a:t>10 </a:t>
            </a:r>
            <a:r>
              <a:rPr lang="de-DE" sz="1800" b="0" i="0" dirty="0" err="1">
                <a:effectLst/>
                <a:latin typeface="Arial" panose="020B0604020202020204" pitchFamily="34" charset="0"/>
              </a:rPr>
              <a:t>Dec</a:t>
            </a:r>
            <a:r>
              <a:rPr lang="de-DE" sz="1800" b="0" i="0" dirty="0">
                <a:effectLst/>
                <a:latin typeface="Arial" panose="020B0604020202020204" pitchFamily="34" charset="0"/>
              </a:rPr>
              <a:t> 16 8:00-9:30 Book </a:t>
            </a:r>
            <a:r>
              <a:rPr lang="de-DE" sz="1800" b="0" i="0" dirty="0" err="1">
                <a:effectLst/>
                <a:latin typeface="Arial" panose="020B0604020202020204" pitchFamily="34" charset="0"/>
              </a:rPr>
              <a:t>of</a:t>
            </a:r>
            <a:r>
              <a:rPr lang="de-DE" sz="1800" b="0" i="0" dirty="0">
                <a:effectLst/>
                <a:latin typeface="Arial" panose="020B0604020202020204" pitchFamily="34" charset="0"/>
              </a:rPr>
              <a:t> </a:t>
            </a:r>
            <a:r>
              <a:rPr lang="de-DE" sz="1800" b="0" i="0" dirty="0" err="1">
                <a:effectLst/>
                <a:latin typeface="Arial" panose="020B0604020202020204" pitchFamily="34" charset="0"/>
              </a:rPr>
              <a:t>Rites</a:t>
            </a:r>
            <a:r>
              <a:rPr lang="de-DE" sz="1800" b="0" i="0" dirty="0">
                <a:effectLst/>
                <a:latin typeface="Arial" panose="020B0604020202020204" pitchFamily="34" charset="0"/>
              </a:rPr>
              <a:t> II</a:t>
            </a:r>
          </a:p>
          <a:p>
            <a:pPr marL="0" indent="0" algn="l">
              <a:buNone/>
            </a:pPr>
            <a:r>
              <a:rPr lang="de-DE" sz="1800" b="0" i="0" dirty="0">
                <a:solidFill>
                  <a:srgbClr val="000000"/>
                </a:solidFill>
                <a:effectLst/>
                <a:latin typeface="Arial" panose="020B0604020202020204" pitchFamily="34" charset="0"/>
              </a:rPr>
              <a:t>11 Jan 12 8:00-9:30 Book </a:t>
            </a:r>
            <a:r>
              <a:rPr lang="de-DE" sz="1800" b="0" i="0" dirty="0" err="1">
                <a:solidFill>
                  <a:srgbClr val="000000"/>
                </a:solidFill>
                <a:effectLst/>
                <a:latin typeface="Arial" panose="020B0604020202020204" pitchFamily="34" charset="0"/>
              </a:rPr>
              <a:t>of</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Rites</a:t>
            </a:r>
            <a:r>
              <a:rPr lang="de-DE" sz="1800" b="0" i="0" dirty="0">
                <a:solidFill>
                  <a:srgbClr val="000000"/>
                </a:solidFill>
                <a:effectLst/>
                <a:latin typeface="Arial" panose="020B0604020202020204" pitchFamily="34" charset="0"/>
              </a:rPr>
              <a:t> III </a:t>
            </a:r>
            <a:r>
              <a:rPr lang="zh-CN" altLang="de-DE" sz="1800" b="0" i="0" dirty="0">
                <a:solidFill>
                  <a:srgbClr val="000000"/>
                </a:solidFill>
                <a:effectLst/>
                <a:latin typeface="Arial" panose="020B0604020202020204" pitchFamily="34" charset="0"/>
              </a:rPr>
              <a:t>江小敏 </a:t>
            </a:r>
            <a:r>
              <a:rPr lang="de-DE" sz="1800" b="0" i="0" dirty="0">
                <a:solidFill>
                  <a:srgbClr val="000000"/>
                </a:solidFill>
                <a:effectLst/>
                <a:latin typeface="Arial" panose="020B0604020202020204" pitchFamily="34" charset="0"/>
              </a:rPr>
              <a:t>Jiang </a:t>
            </a:r>
            <a:r>
              <a:rPr lang="de-DE" sz="1800" b="0" i="0" dirty="0" err="1">
                <a:solidFill>
                  <a:srgbClr val="000000"/>
                </a:solidFill>
                <a:effectLst/>
                <a:latin typeface="Arial" panose="020B0604020202020204" pitchFamily="34" charset="0"/>
              </a:rPr>
              <a:t>Xiaomin</a:t>
            </a:r>
            <a:r>
              <a:rPr lang="de-DE" sz="1800" b="0" i="0" dirty="0">
                <a:solidFill>
                  <a:srgbClr val="000000"/>
                </a:solidFill>
                <a:effectLst/>
                <a:latin typeface="Arial" panose="020B0604020202020204" pitchFamily="34" charset="0"/>
              </a:rPr>
              <a:t> Anastasiya </a:t>
            </a:r>
            <a:r>
              <a:rPr lang="de-DE" sz="1800" b="0" i="0" dirty="0" err="1">
                <a:solidFill>
                  <a:srgbClr val="000000"/>
                </a:solidFill>
                <a:effectLst/>
                <a:latin typeface="Arial" panose="020B0604020202020204" pitchFamily="34" charset="0"/>
              </a:rPr>
              <a:t>Ihnatovich</a:t>
            </a:r>
            <a:endParaRPr lang="de-DE" sz="1800" b="0" i="0" dirty="0">
              <a:solidFill>
                <a:srgbClr val="00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12 Jan 19 8:00-9:30 Book </a:t>
            </a:r>
            <a:r>
              <a:rPr lang="de-DE" sz="1800" b="0" i="0" dirty="0" err="1">
                <a:solidFill>
                  <a:srgbClr val="000000"/>
                </a:solidFill>
                <a:effectLst/>
                <a:latin typeface="Arial" panose="020B0604020202020204" pitchFamily="34" charset="0"/>
              </a:rPr>
              <a:t>of</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Rites</a:t>
            </a:r>
            <a:r>
              <a:rPr lang="de-DE" sz="1800" b="0" i="0" dirty="0">
                <a:solidFill>
                  <a:srgbClr val="000000"/>
                </a:solidFill>
                <a:effectLst/>
                <a:latin typeface="Arial" panose="020B0604020202020204" pitchFamily="34" charset="0"/>
              </a:rPr>
              <a:t> IV </a:t>
            </a:r>
            <a:r>
              <a:rPr lang="zh-CN" altLang="de-DE" sz="1800" b="0" i="0" dirty="0">
                <a:solidFill>
                  <a:srgbClr val="000000"/>
                </a:solidFill>
                <a:effectLst/>
                <a:latin typeface="Arial" panose="020B0604020202020204" pitchFamily="34" charset="0"/>
              </a:rPr>
              <a:t>張一菲 </a:t>
            </a:r>
            <a:r>
              <a:rPr lang="de-DE" sz="1800" b="0" i="0" dirty="0">
                <a:solidFill>
                  <a:srgbClr val="000000"/>
                </a:solidFill>
                <a:effectLst/>
                <a:latin typeface="Arial" panose="020B0604020202020204" pitchFamily="34" charset="0"/>
              </a:rPr>
              <a:t>Zhang </a:t>
            </a:r>
            <a:r>
              <a:rPr lang="de-DE" sz="1800" b="0" i="0" dirty="0" err="1">
                <a:solidFill>
                  <a:srgbClr val="000000"/>
                </a:solidFill>
                <a:effectLst/>
                <a:latin typeface="Arial" panose="020B0604020202020204" pitchFamily="34" charset="0"/>
              </a:rPr>
              <a:t>Yifei</a:t>
            </a:r>
            <a:r>
              <a:rPr lang="de-DE" sz="1800" b="0" i="0" dirty="0">
                <a:solidFill>
                  <a:srgbClr val="000000"/>
                </a:solidFill>
                <a:effectLst/>
                <a:latin typeface="Arial" panose="020B0604020202020204" pitchFamily="34" charset="0"/>
              </a:rPr>
              <a:t> Agnieszka </a:t>
            </a:r>
            <a:r>
              <a:rPr lang="de-DE" sz="1800" b="0" i="0" dirty="0" err="1">
                <a:solidFill>
                  <a:srgbClr val="000000"/>
                </a:solidFill>
                <a:effectLst/>
                <a:latin typeface="Arial" panose="020B0604020202020204" pitchFamily="34" charset="0"/>
              </a:rPr>
              <a:t>Żmidzińska</a:t>
            </a:r>
            <a:endParaRPr lang="de-DE" sz="1800" b="0" i="0" dirty="0">
              <a:solidFill>
                <a:srgbClr val="00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13 Jan 26 8:00-9:30 Book </a:t>
            </a:r>
            <a:r>
              <a:rPr lang="de-DE" sz="1800" b="0" i="0" dirty="0" err="1">
                <a:solidFill>
                  <a:srgbClr val="000000"/>
                </a:solidFill>
                <a:effectLst/>
                <a:latin typeface="Arial" panose="020B0604020202020204" pitchFamily="34" charset="0"/>
              </a:rPr>
              <a:t>of</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Rites</a:t>
            </a:r>
            <a:r>
              <a:rPr lang="de-DE" sz="1800" b="0" i="0" dirty="0">
                <a:solidFill>
                  <a:srgbClr val="000000"/>
                </a:solidFill>
                <a:effectLst/>
                <a:latin typeface="Arial" panose="020B0604020202020204" pitchFamily="34" charset="0"/>
              </a:rPr>
              <a:t> V </a:t>
            </a:r>
            <a:r>
              <a:rPr lang="zh-CN" altLang="de-DE" sz="1800" b="0" i="0" dirty="0">
                <a:solidFill>
                  <a:srgbClr val="000000"/>
                </a:solidFill>
                <a:effectLst/>
                <a:latin typeface="Arial" panose="020B0604020202020204" pitchFamily="34" charset="0"/>
              </a:rPr>
              <a:t>安然 </a:t>
            </a:r>
            <a:r>
              <a:rPr lang="de-DE" sz="1800" b="0" i="0" dirty="0">
                <a:solidFill>
                  <a:srgbClr val="000000"/>
                </a:solidFill>
                <a:effectLst/>
                <a:latin typeface="Arial" panose="020B0604020202020204" pitchFamily="34" charset="0"/>
              </a:rPr>
              <a:t>An Ran </a:t>
            </a:r>
            <a:r>
              <a:rPr lang="de-DE" sz="1800" b="0" i="0" dirty="0" err="1">
                <a:solidFill>
                  <a:srgbClr val="000000"/>
                </a:solidFill>
                <a:effectLst/>
                <a:latin typeface="Arial" panose="020B0604020202020204" pitchFamily="34" charset="0"/>
              </a:rPr>
              <a:t>Veranika</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Anisimava</a:t>
            </a:r>
            <a:endParaRPr lang="de-DE" sz="1800" b="0" i="0" dirty="0">
              <a:solidFill>
                <a:srgbClr val="00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14 Feb 2 8:00-9:30 Selected Readings </a:t>
            </a:r>
            <a:r>
              <a:rPr lang="zh-CN" altLang="de-DE" sz="1800" b="0" i="0" dirty="0">
                <a:solidFill>
                  <a:srgbClr val="000000"/>
                </a:solidFill>
                <a:effectLst/>
                <a:latin typeface="Arial" panose="020B0604020202020204" pitchFamily="34" charset="0"/>
              </a:rPr>
              <a:t>欧阳 </a:t>
            </a:r>
            <a:r>
              <a:rPr lang="de-DE" sz="1800" b="0" i="0" dirty="0">
                <a:solidFill>
                  <a:srgbClr val="000000"/>
                </a:solidFill>
                <a:effectLst/>
                <a:latin typeface="Arial" panose="020B0604020202020204" pitchFamily="34" charset="0"/>
              </a:rPr>
              <a:t>Aleksandra </a:t>
            </a:r>
            <a:r>
              <a:rPr lang="de-DE" sz="1800" b="0" i="0" dirty="0" err="1">
                <a:solidFill>
                  <a:srgbClr val="000000"/>
                </a:solidFill>
                <a:effectLst/>
                <a:latin typeface="Arial" panose="020B0604020202020204" pitchFamily="34" charset="0"/>
              </a:rPr>
              <a:t>Ksel</a:t>
            </a:r>
            <a:endParaRPr lang="de-DE" sz="1800" b="0" i="0" dirty="0">
              <a:solidFill>
                <a:srgbClr val="00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15 Feb 9 Final Paper (</a:t>
            </a:r>
            <a:r>
              <a:rPr lang="de-DE" sz="1800" b="0" i="0" dirty="0" err="1">
                <a:solidFill>
                  <a:srgbClr val="000000"/>
                </a:solidFill>
                <a:effectLst/>
                <a:latin typeface="Arial" panose="020B0604020202020204" pitchFamily="34" charset="0"/>
              </a:rPr>
              <a:t>homework</a:t>
            </a:r>
            <a:r>
              <a:rPr lang="de-DE" sz="1800" b="0" i="0" dirty="0">
                <a:solidFill>
                  <a:srgbClr val="000000"/>
                </a:solidFill>
                <a:effectLst/>
                <a:latin typeface="Arial" panose="020B0604020202020204" pitchFamily="34" charset="0"/>
              </a:rPr>
              <a:t>)</a:t>
            </a:r>
          </a:p>
        </p:txBody>
      </p:sp>
    </p:spTree>
    <p:extLst>
      <p:ext uri="{BB962C8B-B14F-4D97-AF65-F5344CB8AC3E}">
        <p14:creationId xmlns:p14="http://schemas.microsoft.com/office/powerpoint/2010/main" val="2024019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8</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8</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231265"/>
            <a:ext cx="8629650" cy="5438095"/>
          </a:xfrm>
        </p:spPr>
        <p:txBody>
          <a:bodyPr>
            <a:normAutofit/>
          </a:bodyPr>
          <a:lstStyle/>
          <a:p>
            <a:pPr eaLnBrk="1" hangingPunct="1">
              <a:buFont typeface="Garamond" panose="02020404030301010803" pitchFamily="18" charset="0"/>
              <a:buNone/>
            </a:pPr>
            <a:r>
              <a:rPr lang="de-DE" altLang="zh-CN" sz="1800" dirty="0">
                <a:latin typeface="Arial" panose="020B0604020202020204" pitchFamily="34" charset="0"/>
                <a:cs typeface="Arial" panose="020B0604020202020204" pitchFamily="34" charset="0"/>
                <a:sym typeface="+mn-ea"/>
              </a:rPr>
              <a:t>#Please check </a:t>
            </a:r>
            <a:r>
              <a:rPr lang="de-DE" altLang="zh-CN" sz="1800" dirty="0" err="1">
                <a:latin typeface="Arial" panose="020B0604020202020204" pitchFamily="34" charset="0"/>
                <a:cs typeface="Arial" panose="020B0604020202020204" pitchFamily="34" charset="0"/>
                <a:sym typeface="+mn-ea"/>
              </a:rPr>
              <a:t>homework</a:t>
            </a:r>
            <a:r>
              <a:rPr lang="de-DE" altLang="zh-CN"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of</a:t>
            </a:r>
            <a:r>
              <a:rPr lang="de-DE" altLang="zh-CN"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fellow</a:t>
            </a:r>
            <a:r>
              <a:rPr lang="de-DE" altLang="zh-CN"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student</a:t>
            </a:r>
            <a:r>
              <a:rPr lang="de-DE" altLang="zh-CN"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beneath</a:t>
            </a:r>
            <a:endParaRPr lang="de-DE" altLang="zh-CN" sz="1800" dirty="0">
              <a:latin typeface="Arial" panose="020B0604020202020204" pitchFamily="34" charset="0"/>
              <a:cs typeface="Arial" panose="020B0604020202020204" pitchFamily="34" charset="0"/>
              <a:sym typeface="+mn-ea"/>
            </a:endParaRPr>
          </a:p>
          <a:p>
            <a:pPr eaLnBrk="1" hangingPunct="1">
              <a:buFont typeface="Garamond" panose="02020404030301010803" pitchFamily="18" charset="0"/>
              <a:buNone/>
            </a:pPr>
            <a:r>
              <a:rPr lang="de-DE" altLang="zh-CN" sz="1800" dirty="0">
                <a:latin typeface="Arial" panose="020B0604020202020204" pitchFamily="34" charset="0"/>
                <a:cs typeface="Arial" panose="020B0604020202020204" pitchFamily="34" charset="0"/>
                <a:sym typeface="+mn-ea"/>
              </a:rPr>
              <a:t>When there </a:t>
            </a:r>
            <a:r>
              <a:rPr lang="de-DE" altLang="zh-CN" sz="1800" dirty="0" err="1">
                <a:latin typeface="Arial" panose="020B0604020202020204" pitchFamily="34" charset="0"/>
                <a:cs typeface="Arial" panose="020B0604020202020204" pitchFamily="34" charset="0"/>
                <a:sym typeface="+mn-ea"/>
              </a:rPr>
              <a:t>are</a:t>
            </a:r>
            <a:r>
              <a:rPr lang="de-DE" altLang="zh-CN" sz="1800" dirty="0">
                <a:latin typeface="Arial" panose="020B0604020202020204" pitchFamily="34" charset="0"/>
                <a:cs typeface="Arial" panose="020B0604020202020204" pitchFamily="34" charset="0"/>
                <a:sym typeface="+mn-ea"/>
              </a:rPr>
              <a:t> 2 </a:t>
            </a:r>
            <a:r>
              <a:rPr lang="de-DE" altLang="zh-CN" sz="1800" dirty="0" err="1">
                <a:latin typeface="Arial" panose="020B0604020202020204" pitchFamily="34" charset="0"/>
                <a:cs typeface="Arial" panose="020B0604020202020204" pitchFamily="34" charset="0"/>
                <a:sym typeface="+mn-ea"/>
              </a:rPr>
              <a:t>students</a:t>
            </a:r>
            <a:r>
              <a:rPr lang="de-DE" altLang="zh-CN"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for</a:t>
            </a:r>
            <a:r>
              <a:rPr lang="zh-CN" altLang="de-DE"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one</a:t>
            </a:r>
            <a:r>
              <a:rPr lang="zh-CN" altLang="de-DE"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presentation</a:t>
            </a:r>
            <a:r>
              <a:rPr lang="de-DE" altLang="zh-CN" sz="1800" dirty="0">
                <a:latin typeface="Arial" panose="020B0604020202020204" pitchFamily="34" charset="0"/>
                <a:cs typeface="Arial" panose="020B0604020202020204" pitchFamily="34" charset="0"/>
                <a:sym typeface="+mn-ea"/>
              </a:rPr>
              <a:t>, please divide </a:t>
            </a:r>
            <a:r>
              <a:rPr lang="de-DE" altLang="zh-CN" sz="1800" dirty="0" err="1">
                <a:latin typeface="Arial" panose="020B0604020202020204" pitchFamily="34" charset="0"/>
                <a:cs typeface="Arial" panose="020B0604020202020204" pitchFamily="34" charset="0"/>
                <a:sym typeface="+mn-ea"/>
              </a:rPr>
              <a:t>the</a:t>
            </a:r>
            <a:r>
              <a:rPr lang="de-DE" altLang="zh-CN"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texts</a:t>
            </a:r>
            <a:r>
              <a:rPr lang="de-DE" altLang="zh-CN" sz="1800" dirty="0">
                <a:latin typeface="Arial" panose="020B0604020202020204" pitchFamily="34" charset="0"/>
                <a:cs typeface="Arial" panose="020B0604020202020204" pitchFamily="34" charset="0"/>
                <a:sym typeface="+mn-ea"/>
              </a:rPr>
              <a:t>.</a:t>
            </a:r>
          </a:p>
          <a:p>
            <a:pPr eaLnBrk="1" hangingPunct="1">
              <a:buFont typeface="Garamond" panose="02020404030301010803" pitchFamily="18" charset="0"/>
              <a:buNone/>
            </a:pPr>
            <a:endParaRPr lang="de-DE" altLang="zh-CN" sz="1800" dirty="0">
              <a:latin typeface="Arial" panose="020B0604020202020204" pitchFamily="34" charset="0"/>
              <a:cs typeface="Arial" panose="020B0604020202020204" pitchFamily="34" charset="0"/>
              <a:sym typeface="+mn-ea"/>
            </a:endParaRPr>
          </a:p>
          <a:p>
            <a:pPr>
              <a:buNone/>
            </a:pPr>
            <a:r>
              <a:rPr lang="de-DE" altLang="zh-CN" sz="1800" dirty="0">
                <a:latin typeface="Arial" panose="020B0604020202020204" pitchFamily="34" charset="0"/>
                <a:cs typeface="Arial" panose="020B0604020202020204" pitchFamily="34" charset="0"/>
                <a:sym typeface="+mn-ea"/>
              </a:rPr>
              <a:t>Tools: </a:t>
            </a:r>
          </a:p>
          <a:p>
            <a:pPr>
              <a:buNone/>
            </a:pPr>
            <a:endParaRPr lang="de-DE" sz="1800" b="0" i="0" dirty="0">
              <a:solidFill>
                <a:srgbClr val="000000"/>
              </a:solidFill>
              <a:effectLst/>
              <a:latin typeface="Arial" panose="020B0604020202020204" pitchFamily="34" charset="0"/>
              <a:cs typeface="Arial" panose="020B0604020202020204" pitchFamily="34" charset="0"/>
              <a:sym typeface="+mn-ea"/>
            </a:endParaRPr>
          </a:p>
          <a:p>
            <a:pPr>
              <a:buNone/>
            </a:pPr>
            <a:r>
              <a:rPr lang="de-DE" sz="1800" dirty="0" err="1">
                <a:solidFill>
                  <a:srgbClr val="000000"/>
                </a:solidFill>
                <a:latin typeface="Arial" panose="020B0604020202020204" pitchFamily="34" charset="0"/>
                <a:cs typeface="Arial" panose="020B0604020202020204" pitchFamily="34" charset="0"/>
                <a:sym typeface="+mn-ea"/>
              </a:rPr>
              <a:t>Fulltext</a:t>
            </a:r>
            <a:r>
              <a:rPr lang="de-DE" sz="1800" dirty="0">
                <a:solidFill>
                  <a:srgbClr val="000000"/>
                </a:solidFill>
                <a:latin typeface="Arial" panose="020B0604020202020204" pitchFamily="34" charset="0"/>
                <a:cs typeface="Arial" panose="020B0604020202020204" pitchFamily="34" charset="0"/>
                <a:sym typeface="+mn-ea"/>
              </a:rPr>
              <a:t> &amp; English </a:t>
            </a:r>
            <a:r>
              <a:rPr lang="de-DE" sz="1800" dirty="0" err="1">
                <a:solidFill>
                  <a:srgbClr val="000000"/>
                </a:solidFill>
                <a:latin typeface="Arial" panose="020B0604020202020204" pitchFamily="34" charset="0"/>
                <a:cs typeface="Arial" panose="020B0604020202020204" pitchFamily="34" charset="0"/>
                <a:sym typeface="+mn-ea"/>
              </a:rPr>
              <a:t>translation</a:t>
            </a:r>
            <a:r>
              <a:rPr lang="de-DE" sz="1800" dirty="0">
                <a:solidFill>
                  <a:srgbClr val="000000"/>
                </a:solidFill>
                <a:latin typeface="Arial" panose="020B0604020202020204" pitchFamily="34" charset="0"/>
                <a:cs typeface="Arial" panose="020B0604020202020204" pitchFamily="34" charset="0"/>
                <a:sym typeface="+mn-ea"/>
              </a:rPr>
              <a:t>: </a:t>
            </a:r>
            <a:r>
              <a:rPr lang="en-US" sz="1800" b="0" i="0" dirty="0">
                <a:solidFill>
                  <a:srgbClr val="000000"/>
                </a:solidFill>
                <a:effectLst/>
                <a:latin typeface="Times New Roman" panose="02020603050405020304" pitchFamily="18" charset="0"/>
                <a:hlinkClick r:id="rId2"/>
              </a:rPr>
              <a:t>http://www.acmuller.net/con-dao/analects.html</a:t>
            </a:r>
            <a:endParaRPr lang="en-US" sz="1800" b="0" i="0" dirty="0">
              <a:solidFill>
                <a:srgbClr val="000000"/>
              </a:solidFill>
              <a:effectLst/>
              <a:latin typeface="Times New Roman" panose="02020603050405020304" pitchFamily="18" charset="0"/>
            </a:endParaRPr>
          </a:p>
          <a:p>
            <a:pPr>
              <a:buNone/>
            </a:pPr>
            <a:endParaRPr lang="en-US" sz="1800" dirty="0">
              <a:solidFill>
                <a:srgbClr val="000000"/>
              </a:solidFill>
              <a:latin typeface="Times New Roman" panose="02020603050405020304" pitchFamily="18" charset="0"/>
            </a:endParaRPr>
          </a:p>
          <a:p>
            <a:pPr>
              <a:buNone/>
            </a:pPr>
            <a:r>
              <a:rPr lang="en-US" sz="1800" b="0" i="0" dirty="0" err="1">
                <a:solidFill>
                  <a:srgbClr val="000000"/>
                </a:solidFill>
                <a:effectLst/>
                <a:latin typeface="Times New Roman" panose="02020603050405020304" pitchFamily="18" charset="0"/>
              </a:rPr>
              <a:t>Wenyanwen</a:t>
            </a:r>
            <a:r>
              <a:rPr lang="en-US" sz="1800" b="0" i="0" dirty="0">
                <a:solidFill>
                  <a:srgbClr val="000000"/>
                </a:solidFill>
                <a:effectLst/>
                <a:latin typeface="Times New Roman" panose="02020603050405020304" pitchFamily="18" charset="0"/>
              </a:rPr>
              <a:t> </a:t>
            </a:r>
            <a:r>
              <a:rPr lang="en-US" sz="1800" b="0" i="0" dirty="0" err="1">
                <a:solidFill>
                  <a:srgbClr val="000000"/>
                </a:solidFill>
                <a:effectLst/>
                <a:latin typeface="Times New Roman" panose="02020603050405020304" pitchFamily="18" charset="0"/>
              </a:rPr>
              <a:t>Zidian</a:t>
            </a:r>
            <a:r>
              <a:rPr lang="en-US" sz="1800" b="0" i="0" dirty="0">
                <a:solidFill>
                  <a:srgbClr val="000000"/>
                </a:solidFill>
                <a:effectLst/>
                <a:latin typeface="Times New Roman" panose="02020603050405020304" pitchFamily="18" charset="0"/>
              </a:rPr>
              <a:t>: </a:t>
            </a:r>
            <a:r>
              <a:rPr lang="en-US" sz="1800" b="0" i="0" dirty="0">
                <a:solidFill>
                  <a:srgbClr val="000000"/>
                </a:solidFill>
                <a:effectLst/>
                <a:latin typeface="Times New Roman" panose="02020603050405020304" pitchFamily="18" charset="0"/>
                <a:hlinkClick r:id="rId3"/>
              </a:rPr>
              <a:t>https://wyw.hwxnet.com/</a:t>
            </a:r>
            <a:endParaRPr lang="en-US" sz="1800" b="0" i="0" dirty="0">
              <a:solidFill>
                <a:srgbClr val="000000"/>
              </a:solidFill>
              <a:effectLst/>
              <a:latin typeface="Times New Roman" panose="02020603050405020304" pitchFamily="18" charset="0"/>
            </a:endParaRPr>
          </a:p>
          <a:p>
            <a:pPr>
              <a:buNone/>
            </a:pPr>
            <a:endParaRPr lang="en-US" sz="1800" dirty="0">
              <a:solidFill>
                <a:srgbClr val="000000"/>
              </a:solidFill>
              <a:latin typeface="Times New Roman" panose="02020603050405020304" pitchFamily="18" charset="0"/>
            </a:endParaRPr>
          </a:p>
          <a:p>
            <a:pPr>
              <a:buNone/>
            </a:pPr>
            <a:endParaRPr lang="en-US" sz="1800" b="0" i="0" dirty="0">
              <a:solidFill>
                <a:srgbClr val="000000"/>
              </a:solidFill>
              <a:effectLst/>
              <a:latin typeface="Times New Roman" panose="02020603050405020304" pitchFamily="18" charset="0"/>
            </a:endParaRPr>
          </a:p>
          <a:p>
            <a:pPr>
              <a:buNone/>
            </a:pPr>
            <a:r>
              <a:rPr lang="en-US" sz="1800" dirty="0">
                <a:solidFill>
                  <a:srgbClr val="000000"/>
                </a:solidFill>
                <a:latin typeface="Times New Roman" panose="02020603050405020304" pitchFamily="18" charset="0"/>
              </a:rPr>
              <a:t>Presenter today: </a:t>
            </a:r>
            <a:endParaRPr lang="de-DE" sz="1800" b="0" i="0" dirty="0">
              <a:solidFill>
                <a:srgbClr val="000000"/>
              </a:solidFill>
              <a:effectLst/>
              <a:latin typeface="Arial" panose="020B0604020202020204" pitchFamily="34" charset="0"/>
            </a:endParaRPr>
          </a:p>
          <a:p>
            <a:pPr eaLnBrk="1" hangingPunct="1">
              <a:buFont typeface="Garamond" panose="02020404030301010803" pitchFamily="18" charset="0"/>
              <a:buNone/>
            </a:pPr>
            <a:endParaRPr lang="de-DE" altLang="zh-CN" sz="1800" dirty="0">
              <a:latin typeface="Arial" panose="020B0604020202020204" pitchFamily="34" charset="0"/>
              <a:cs typeface="Arial" panose="020B0604020202020204" pitchFamily="34" charset="0"/>
              <a:sym typeface="+mn-ea"/>
            </a:endParaRPr>
          </a:p>
          <a:p>
            <a:pPr eaLnBrk="1" hangingPunct="1">
              <a:buFont typeface="Garamond" panose="02020404030301010803" pitchFamily="18" charset="0"/>
              <a:buNone/>
            </a:pPr>
            <a:endParaRPr lang="de-DE" altLang="zh-CN" sz="1800" dirty="0">
              <a:latin typeface="Arial" panose="020B0604020202020204" pitchFamily="34" charset="0"/>
              <a:cs typeface="Arial" panose="020B0604020202020204" pitchFamily="34" charset="0"/>
              <a:sym typeface="+mn-ea"/>
            </a:endParaRPr>
          </a:p>
        </p:txBody>
      </p:sp>
    </p:spTree>
    <p:extLst>
      <p:ext uri="{BB962C8B-B14F-4D97-AF65-F5344CB8AC3E}">
        <p14:creationId xmlns:p14="http://schemas.microsoft.com/office/powerpoint/2010/main" val="17786939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8</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8</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a:bodyPr>
          <a:lstStyle/>
          <a:p>
            <a:pPr marL="0" indent="0" algn="l">
              <a:buNone/>
            </a:pPr>
            <a:r>
              <a:rPr lang="zh-TW" altLang="de-DE" sz="2400" b="0" i="0" dirty="0">
                <a:solidFill>
                  <a:srgbClr val="000000"/>
                </a:solidFill>
                <a:effectLst/>
                <a:latin typeface="Arial" panose="020B0604020202020204" pitchFamily="34" charset="0"/>
              </a:rPr>
              <a:t>三子者出，曾皙後①。曾皙曰：“夫三子者之言何如②</a:t>
            </a:r>
            <a:r>
              <a:rPr lang="de-DE" altLang="zh-TW" sz="2400" b="0" i="0" dirty="0">
                <a:solidFill>
                  <a:srgbClr val="000000"/>
                </a:solidFill>
                <a:effectLst/>
                <a:latin typeface="Arial" panose="020B0604020202020204" pitchFamily="34" charset="0"/>
              </a:rPr>
              <a:t>?” </a:t>
            </a:r>
            <a:r>
              <a:rPr lang="zh-TW" altLang="de-DE" sz="2400" b="0" i="0" dirty="0">
                <a:solidFill>
                  <a:srgbClr val="000000"/>
                </a:solidFill>
                <a:effectLst/>
                <a:latin typeface="Arial" panose="020B0604020202020204" pitchFamily="34" charset="0"/>
              </a:rPr>
              <a:t>子曰：“亦各言其志也已矣②。”</a:t>
            </a:r>
          </a:p>
          <a:p>
            <a:pPr marL="0" indent="0" algn="l">
              <a:buNone/>
            </a:pPr>
            <a:r>
              <a:rPr lang="zh-TW" altLang="de-DE" sz="2400" b="0" i="0" dirty="0">
                <a:solidFill>
                  <a:srgbClr val="000000"/>
                </a:solidFill>
                <a:effectLst/>
                <a:latin typeface="Arial" panose="020B0604020202020204" pitchFamily="34" charset="0"/>
              </a:rPr>
              <a:t>曰：“夫子何哂由也</a:t>
            </a:r>
            <a:r>
              <a:rPr lang="de-DE" altLang="zh-TW" sz="2400" b="0" i="0" dirty="0">
                <a:solidFill>
                  <a:srgbClr val="000000"/>
                </a:solidFill>
                <a:effectLst/>
                <a:latin typeface="Arial" panose="020B0604020202020204" pitchFamily="34" charset="0"/>
              </a:rPr>
              <a:t>?”</a:t>
            </a:r>
          </a:p>
          <a:p>
            <a:pPr marL="0" indent="0" algn="l">
              <a:buNone/>
            </a:pPr>
            <a:r>
              <a:rPr lang="zh-TW" altLang="de-DE" sz="2400" b="0" i="0" dirty="0">
                <a:solidFill>
                  <a:srgbClr val="000000"/>
                </a:solidFill>
                <a:effectLst/>
                <a:latin typeface="Arial" panose="020B0604020202020204" pitchFamily="34" charset="0"/>
              </a:rPr>
              <a:t>曰：“為國以禮，其言不讓④</a:t>
            </a: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是故哂之。”</a:t>
            </a:r>
          </a:p>
          <a:p>
            <a:pPr marL="0" indent="0" algn="l">
              <a:buNone/>
            </a:pPr>
            <a:r>
              <a:rPr lang="zh-TW" altLang="de-DE" sz="2400" b="0" i="0" dirty="0">
                <a:solidFill>
                  <a:srgbClr val="000000"/>
                </a:solidFill>
                <a:effectLst/>
                <a:latin typeface="Arial" panose="020B0604020202020204" pitchFamily="34" charset="0"/>
              </a:rPr>
              <a:t>“唯求則非邦也輿⑤</a:t>
            </a:r>
            <a:r>
              <a:rPr lang="de-DE" altLang="zh-TW" sz="2400" b="0" i="0" dirty="0">
                <a:solidFill>
                  <a:srgbClr val="000000"/>
                </a:solidFill>
                <a:effectLst/>
                <a:latin typeface="Arial" panose="020B0604020202020204" pitchFamily="34" charset="0"/>
              </a:rPr>
              <a:t>?”</a:t>
            </a:r>
          </a:p>
          <a:p>
            <a:pPr marL="0" indent="0" algn="l">
              <a:buNone/>
            </a:pP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安見方六七十如五六十而非邦也者⑥</a:t>
            </a:r>
            <a:r>
              <a:rPr lang="de-DE" altLang="zh-TW" sz="2400" b="0" i="0" dirty="0">
                <a:solidFill>
                  <a:srgbClr val="000000"/>
                </a:solidFill>
                <a:effectLst/>
                <a:latin typeface="Arial" panose="020B0604020202020204" pitchFamily="34" charset="0"/>
              </a:rPr>
              <a:t>?”</a:t>
            </a:r>
          </a:p>
          <a:p>
            <a:pPr marL="0" indent="0" algn="l">
              <a:buNone/>
            </a:pP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唯赤則非邦也輿</a:t>
            </a:r>
            <a:r>
              <a:rPr lang="de-DE" altLang="zh-TW" sz="2400" b="0" i="0" dirty="0">
                <a:solidFill>
                  <a:srgbClr val="000000"/>
                </a:solidFill>
                <a:effectLst/>
                <a:latin typeface="Arial" panose="020B0604020202020204" pitchFamily="34" charset="0"/>
              </a:rPr>
              <a:t>?”</a:t>
            </a:r>
          </a:p>
          <a:p>
            <a:pPr marL="0" indent="0" algn="l">
              <a:buNone/>
            </a:pPr>
            <a:r>
              <a:rPr lang="de-DE" altLang="zh-TW" sz="2400" b="0" i="0" dirty="0">
                <a:solidFill>
                  <a:srgbClr val="000000"/>
                </a:solidFill>
                <a:effectLst/>
                <a:latin typeface="Arial" panose="020B0604020202020204" pitchFamily="34" charset="0"/>
              </a:rPr>
              <a:t>“ </a:t>
            </a:r>
            <a:r>
              <a:rPr lang="zh-TW" altLang="de-DE" sz="2400" b="0" i="0" dirty="0">
                <a:solidFill>
                  <a:srgbClr val="000000"/>
                </a:solidFill>
                <a:effectLst/>
                <a:latin typeface="Arial" panose="020B0604020202020204" pitchFamily="34" charset="0"/>
              </a:rPr>
              <a:t>宗 廟 會 同 ， 非 諸 侯 而 何 ① </a:t>
            </a:r>
            <a:r>
              <a:rPr lang="de-DE" altLang="zh-TW" sz="2400" b="0" i="0" dirty="0">
                <a:solidFill>
                  <a:srgbClr val="000000"/>
                </a:solidFill>
                <a:effectLst/>
                <a:latin typeface="Arial" panose="020B0604020202020204" pitchFamily="34" charset="0"/>
              </a:rPr>
              <a:t>? </a:t>
            </a:r>
            <a:r>
              <a:rPr lang="zh-TW" altLang="de-DE" sz="2400" b="0" i="0" dirty="0">
                <a:solidFill>
                  <a:srgbClr val="000000"/>
                </a:solidFill>
                <a:effectLst/>
                <a:latin typeface="Arial" panose="020B0604020202020204" pitchFamily="34" charset="0"/>
              </a:rPr>
              <a:t>赤 也 為 之 小 ， 孰 能 馬 之大⑧</a:t>
            </a:r>
            <a:r>
              <a:rPr lang="de-DE" altLang="zh-TW" sz="2400" b="0" i="0" dirty="0">
                <a:solidFill>
                  <a:srgbClr val="000000"/>
                </a:solidFill>
                <a:effectLst/>
                <a:latin typeface="Arial" panose="020B0604020202020204" pitchFamily="34" charset="0"/>
              </a:rPr>
              <a:t>?”</a:t>
            </a:r>
          </a:p>
          <a:p>
            <a:pPr marL="0" indent="0" algn="l">
              <a:buNone/>
            </a:pPr>
            <a:r>
              <a:rPr lang="zh-TW" altLang="de-DE" sz="2400" b="0" i="0" dirty="0">
                <a:solidFill>
                  <a:srgbClr val="000000"/>
                </a:solidFill>
                <a:effectLst/>
                <a:latin typeface="Arial" panose="020B0604020202020204" pitchFamily="34" charset="0"/>
              </a:rPr>
              <a:t>孔子評説學生的志向，强調以禮治理國家。</a:t>
            </a:r>
          </a:p>
        </p:txBody>
      </p:sp>
    </p:spTree>
    <p:extLst>
      <p:ext uri="{BB962C8B-B14F-4D97-AF65-F5344CB8AC3E}">
        <p14:creationId xmlns:p14="http://schemas.microsoft.com/office/powerpoint/2010/main" val="3533732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8</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8</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fontScale="92500"/>
          </a:bodyPr>
          <a:lstStyle/>
          <a:p>
            <a:pPr marL="0" indent="0">
              <a:buNone/>
            </a:pPr>
            <a:r>
              <a:rPr lang="zh-TW" altLang="de-DE" sz="1700" b="0" i="0" dirty="0">
                <a:solidFill>
                  <a:srgbClr val="000000"/>
                </a:solidFill>
                <a:effectLst/>
                <a:latin typeface="Arial" panose="020B0604020202020204" pitchFamily="34" charset="0"/>
              </a:rPr>
              <a:t>三子者出，曾皙後①。曾皙曰：“夫三子者之言何如②</a:t>
            </a:r>
            <a:r>
              <a:rPr lang="de-DE" altLang="zh-TW" sz="1700" b="0" i="0" dirty="0">
                <a:solidFill>
                  <a:srgbClr val="000000"/>
                </a:solidFill>
                <a:effectLst/>
                <a:latin typeface="Arial" panose="020B0604020202020204" pitchFamily="34" charset="0"/>
              </a:rPr>
              <a:t>?” </a:t>
            </a:r>
            <a:r>
              <a:rPr lang="zh-TW" altLang="de-DE" sz="1700" b="0" i="0" dirty="0">
                <a:solidFill>
                  <a:srgbClr val="000000"/>
                </a:solidFill>
                <a:effectLst/>
                <a:latin typeface="Arial" panose="020B0604020202020204" pitchFamily="34" charset="0"/>
              </a:rPr>
              <a:t>子曰：“亦各言其志也已矣②。”</a:t>
            </a:r>
          </a:p>
          <a:p>
            <a:pPr marL="0" indent="0">
              <a:buNone/>
            </a:pPr>
            <a:r>
              <a:rPr lang="zh-TW" altLang="de-DE" sz="1700" b="0" i="0" dirty="0">
                <a:solidFill>
                  <a:srgbClr val="000000"/>
                </a:solidFill>
                <a:effectLst/>
                <a:latin typeface="Arial" panose="020B0604020202020204" pitchFamily="34" charset="0"/>
              </a:rPr>
              <a:t>曰：“夫子何哂由也</a:t>
            </a:r>
            <a:r>
              <a:rPr lang="de-DE" altLang="zh-TW" sz="1700" b="0" i="0" dirty="0">
                <a:solidFill>
                  <a:srgbClr val="000000"/>
                </a:solidFill>
                <a:effectLst/>
                <a:latin typeface="Arial" panose="020B0604020202020204" pitchFamily="34" charset="0"/>
              </a:rPr>
              <a:t>?”</a:t>
            </a:r>
          </a:p>
          <a:p>
            <a:pPr marL="0" indent="0">
              <a:buNone/>
            </a:pPr>
            <a:r>
              <a:rPr lang="zh-TW" altLang="de-DE" sz="1700" b="0" i="0" dirty="0">
                <a:solidFill>
                  <a:srgbClr val="000000"/>
                </a:solidFill>
                <a:effectLst/>
                <a:latin typeface="Arial" panose="020B0604020202020204" pitchFamily="34" charset="0"/>
              </a:rPr>
              <a:t>曰：“為國以禮，其言不讓④</a:t>
            </a:r>
            <a:r>
              <a:rPr lang="de-DE" altLang="zh-TW" sz="1700" b="0" i="0" dirty="0">
                <a:solidFill>
                  <a:srgbClr val="000000"/>
                </a:solidFill>
                <a:effectLst/>
                <a:latin typeface="Arial" panose="020B0604020202020204" pitchFamily="34" charset="0"/>
              </a:rPr>
              <a:t>,</a:t>
            </a:r>
            <a:r>
              <a:rPr lang="zh-TW" altLang="de-DE" sz="1700" b="0" i="0" dirty="0">
                <a:solidFill>
                  <a:srgbClr val="000000"/>
                </a:solidFill>
                <a:effectLst/>
                <a:latin typeface="Arial" panose="020B0604020202020204" pitchFamily="34" charset="0"/>
              </a:rPr>
              <a:t>是故哂之。”</a:t>
            </a:r>
          </a:p>
          <a:p>
            <a:pPr marL="0" indent="0">
              <a:buNone/>
            </a:pPr>
            <a:r>
              <a:rPr lang="zh-TW" altLang="de-DE" sz="1700" b="0" i="0" dirty="0">
                <a:solidFill>
                  <a:srgbClr val="000000"/>
                </a:solidFill>
                <a:effectLst/>
                <a:latin typeface="Arial" panose="020B0604020202020204" pitchFamily="34" charset="0"/>
              </a:rPr>
              <a:t>“唯求則非邦也輿⑤</a:t>
            </a:r>
            <a:r>
              <a:rPr lang="de-DE" altLang="zh-TW" sz="1700" b="0" i="0" dirty="0">
                <a:solidFill>
                  <a:srgbClr val="000000"/>
                </a:solidFill>
                <a:effectLst/>
                <a:latin typeface="Arial" panose="020B0604020202020204" pitchFamily="34" charset="0"/>
              </a:rPr>
              <a:t>?”</a:t>
            </a:r>
          </a:p>
          <a:p>
            <a:pPr marL="0" indent="0">
              <a:buNone/>
            </a:pPr>
            <a:r>
              <a:rPr lang="de-DE" altLang="zh-TW" sz="1700" b="0" i="0" dirty="0">
                <a:solidFill>
                  <a:srgbClr val="000000"/>
                </a:solidFill>
                <a:effectLst/>
                <a:latin typeface="Arial" panose="020B0604020202020204" pitchFamily="34" charset="0"/>
              </a:rPr>
              <a:t>“</a:t>
            </a:r>
            <a:r>
              <a:rPr lang="zh-TW" altLang="de-DE" sz="1700" b="0" i="0" dirty="0">
                <a:solidFill>
                  <a:srgbClr val="000000"/>
                </a:solidFill>
                <a:effectLst/>
                <a:latin typeface="Arial" panose="020B0604020202020204" pitchFamily="34" charset="0"/>
              </a:rPr>
              <a:t>安見方六七十如五六十而非邦也者⑥</a:t>
            </a:r>
            <a:r>
              <a:rPr lang="de-DE" altLang="zh-TW" sz="1700" b="0" i="0" dirty="0">
                <a:solidFill>
                  <a:srgbClr val="000000"/>
                </a:solidFill>
                <a:effectLst/>
                <a:latin typeface="Arial" panose="020B0604020202020204" pitchFamily="34" charset="0"/>
              </a:rPr>
              <a:t>?”</a:t>
            </a:r>
          </a:p>
          <a:p>
            <a:pPr marL="0" indent="0">
              <a:buNone/>
            </a:pPr>
            <a:r>
              <a:rPr lang="de-DE" altLang="zh-TW" sz="1700" b="0" i="0" dirty="0">
                <a:solidFill>
                  <a:srgbClr val="000000"/>
                </a:solidFill>
                <a:effectLst/>
                <a:latin typeface="Arial" panose="020B0604020202020204" pitchFamily="34" charset="0"/>
              </a:rPr>
              <a:t>“</a:t>
            </a:r>
            <a:r>
              <a:rPr lang="zh-TW" altLang="de-DE" sz="1700" b="0" i="0" dirty="0">
                <a:solidFill>
                  <a:srgbClr val="000000"/>
                </a:solidFill>
                <a:effectLst/>
                <a:latin typeface="Arial" panose="020B0604020202020204" pitchFamily="34" charset="0"/>
              </a:rPr>
              <a:t>唯赤則非邦也輿</a:t>
            </a:r>
            <a:r>
              <a:rPr lang="de-DE" altLang="zh-TW" sz="1700" b="0" i="0" dirty="0">
                <a:solidFill>
                  <a:srgbClr val="000000"/>
                </a:solidFill>
                <a:effectLst/>
                <a:latin typeface="Arial" panose="020B0604020202020204" pitchFamily="34" charset="0"/>
              </a:rPr>
              <a:t>?”</a:t>
            </a:r>
          </a:p>
          <a:p>
            <a:pPr marL="0" indent="0">
              <a:buNone/>
            </a:pPr>
            <a:r>
              <a:rPr lang="de-DE" altLang="zh-TW" sz="1700" b="0" i="0" dirty="0">
                <a:solidFill>
                  <a:srgbClr val="000000"/>
                </a:solidFill>
                <a:effectLst/>
                <a:latin typeface="Arial" panose="020B0604020202020204" pitchFamily="34" charset="0"/>
              </a:rPr>
              <a:t>“ </a:t>
            </a:r>
            <a:r>
              <a:rPr lang="zh-TW" altLang="de-DE" sz="1700" b="0" i="0" dirty="0">
                <a:solidFill>
                  <a:srgbClr val="000000"/>
                </a:solidFill>
                <a:effectLst/>
                <a:latin typeface="Arial" panose="020B0604020202020204" pitchFamily="34" charset="0"/>
              </a:rPr>
              <a:t>宗 廟 會 同 ， 非 諸 侯 而 何 ① </a:t>
            </a:r>
            <a:r>
              <a:rPr lang="de-DE" altLang="zh-TW" sz="1700" b="0" i="0" dirty="0">
                <a:solidFill>
                  <a:srgbClr val="000000"/>
                </a:solidFill>
                <a:effectLst/>
                <a:latin typeface="Arial" panose="020B0604020202020204" pitchFamily="34" charset="0"/>
              </a:rPr>
              <a:t>? </a:t>
            </a:r>
            <a:r>
              <a:rPr lang="zh-TW" altLang="de-DE" sz="1700" b="0" i="0" dirty="0">
                <a:solidFill>
                  <a:srgbClr val="000000"/>
                </a:solidFill>
                <a:effectLst/>
                <a:latin typeface="Arial" panose="020B0604020202020204" pitchFamily="34" charset="0"/>
              </a:rPr>
              <a:t>赤 也 為 之 小 ， 孰 能 馬 之大⑧</a:t>
            </a:r>
            <a:r>
              <a:rPr lang="de-DE" altLang="zh-TW" sz="1700" b="0" i="0" dirty="0">
                <a:solidFill>
                  <a:srgbClr val="000000"/>
                </a:solidFill>
                <a:effectLst/>
                <a:latin typeface="Arial" panose="020B0604020202020204" pitchFamily="34" charset="0"/>
              </a:rPr>
              <a:t>?”</a:t>
            </a:r>
          </a:p>
          <a:p>
            <a:pPr marL="0" indent="0">
              <a:buNone/>
            </a:pPr>
            <a:r>
              <a:rPr lang="zh-TW" altLang="de-DE" sz="1700" b="0" i="0" dirty="0">
                <a:solidFill>
                  <a:srgbClr val="000000"/>
                </a:solidFill>
                <a:effectLst/>
                <a:latin typeface="Arial" panose="020B0604020202020204" pitchFamily="34" charset="0"/>
              </a:rPr>
              <a:t>孔子評説學生的志向，强調以禮治理國家。</a:t>
            </a:r>
            <a:endParaRPr lang="de-DE" altLang="zh-TW" sz="1700" b="0" i="0" dirty="0">
              <a:solidFill>
                <a:srgbClr val="000000"/>
              </a:solidFill>
              <a:effectLst/>
              <a:latin typeface="Arial" panose="020B0604020202020204" pitchFamily="34" charset="0"/>
            </a:endParaRPr>
          </a:p>
          <a:p>
            <a:pPr marL="0" indent="0" algn="l">
              <a:buNone/>
            </a:pPr>
            <a:r>
              <a:rPr lang="en-US" sz="1700" b="0" i="0" dirty="0">
                <a:solidFill>
                  <a:srgbClr val="000000"/>
                </a:solidFill>
                <a:effectLst/>
                <a:latin typeface="Times New Roman" panose="02020603050405020304" pitchFamily="18" charset="0"/>
              </a:rPr>
              <a:t>The three others left and Dian asked the Master: “What did you think about the words of those three?”</a:t>
            </a:r>
          </a:p>
          <a:p>
            <a:pPr marL="0" indent="0" algn="l">
              <a:buNone/>
            </a:pPr>
            <a:r>
              <a:rPr lang="en-US" sz="1700" b="0" i="0" dirty="0">
                <a:solidFill>
                  <a:srgbClr val="000000"/>
                </a:solidFill>
                <a:effectLst/>
                <a:latin typeface="Times New Roman" panose="02020603050405020304" pitchFamily="18" charset="0"/>
              </a:rPr>
              <a:t>Confucius said, “Each just told his wish.”</a:t>
            </a:r>
          </a:p>
          <a:p>
            <a:pPr marL="0" indent="0" algn="l">
              <a:buNone/>
            </a:pPr>
            <a:r>
              <a:rPr lang="en-US" sz="1700" b="0" i="0" dirty="0">
                <a:solidFill>
                  <a:srgbClr val="000000"/>
                </a:solidFill>
                <a:effectLst/>
                <a:latin typeface="Times New Roman" panose="02020603050405020304" pitchFamily="18" charset="0"/>
              </a:rPr>
              <a:t>“But why did you laugh at You?”</a:t>
            </a:r>
          </a:p>
          <a:p>
            <a:pPr marL="0" indent="0" algn="l">
              <a:buNone/>
            </a:pPr>
            <a:r>
              <a:rPr lang="en-US" sz="1700" b="0" i="0" dirty="0">
                <a:solidFill>
                  <a:srgbClr val="000000"/>
                </a:solidFill>
                <a:effectLst/>
                <a:latin typeface="Times New Roman" panose="02020603050405020304" pitchFamily="18" charset="0"/>
              </a:rPr>
              <a:t>“Because to govern a state, you need propriety, and his words are totally lacking in humility. That's why I laughed at him.”</a:t>
            </a:r>
          </a:p>
          <a:p>
            <a:pPr marL="0" indent="0" algn="l">
              <a:buNone/>
            </a:pPr>
            <a:r>
              <a:rPr lang="en-US" sz="1700" b="0" i="0" dirty="0">
                <a:solidFill>
                  <a:srgbClr val="000000"/>
                </a:solidFill>
                <a:effectLst/>
                <a:latin typeface="Times New Roman" panose="02020603050405020304" pitchFamily="18" charset="0"/>
              </a:rPr>
              <a:t>“But Qiu wasn't asking for a state.”</a:t>
            </a:r>
          </a:p>
          <a:p>
            <a:pPr marL="0" indent="0" algn="l">
              <a:buNone/>
            </a:pPr>
            <a:r>
              <a:rPr lang="en-US" sz="1700" b="0" i="0" dirty="0">
                <a:solidFill>
                  <a:srgbClr val="000000"/>
                </a:solidFill>
                <a:effectLst/>
                <a:latin typeface="Times New Roman" panose="02020603050405020304" pitchFamily="18" charset="0"/>
              </a:rPr>
              <a:t>Confucius said, “Have you ever seen a territory of 60 or 70 </a:t>
            </a:r>
            <a:r>
              <a:rPr lang="en-US" sz="1700" b="0" i="1" dirty="0">
                <a:solidFill>
                  <a:srgbClr val="000000"/>
                </a:solidFill>
                <a:effectLst/>
                <a:latin typeface="Times New Roman" panose="02020603050405020304" pitchFamily="18" charset="0"/>
              </a:rPr>
              <a:t>li</a:t>
            </a:r>
            <a:r>
              <a:rPr lang="en-US" sz="1700" b="0" i="0" dirty="0">
                <a:solidFill>
                  <a:srgbClr val="000000"/>
                </a:solidFill>
                <a:effectLst/>
                <a:latin typeface="Times New Roman" panose="02020603050405020304" pitchFamily="18" charset="0"/>
              </a:rPr>
              <a:t> that wasn't a state?”</a:t>
            </a:r>
          </a:p>
          <a:p>
            <a:pPr marL="0" indent="0" algn="l">
              <a:buNone/>
            </a:pPr>
            <a:r>
              <a:rPr lang="en-US" sz="1700" b="0" i="0" dirty="0">
                <a:solidFill>
                  <a:srgbClr val="000000"/>
                </a:solidFill>
                <a:effectLst/>
                <a:latin typeface="Times New Roman" panose="02020603050405020304" pitchFamily="18" charset="0"/>
              </a:rPr>
              <a:t>“At least Chi wasn't asking for a state.”</a:t>
            </a:r>
          </a:p>
          <a:p>
            <a:pPr marL="0" indent="0" algn="l">
              <a:buNone/>
            </a:pPr>
            <a:r>
              <a:rPr lang="en-US" sz="1700" b="0" i="0" dirty="0">
                <a:solidFill>
                  <a:srgbClr val="000000"/>
                </a:solidFill>
                <a:effectLst/>
                <a:latin typeface="Times New Roman" panose="02020603050405020304" pitchFamily="18" charset="0"/>
              </a:rPr>
              <a:t>“Yes, but who besides the nobility can serve in the ancestral temple, or have an audience with the Prince. If Chi were to be a </a:t>
            </a:r>
            <a:r>
              <a:rPr lang="en-US" sz="1700" b="0" i="1" dirty="0">
                <a:solidFill>
                  <a:srgbClr val="000000"/>
                </a:solidFill>
                <a:effectLst/>
                <a:latin typeface="Times New Roman" panose="02020603050405020304" pitchFamily="18" charset="0"/>
              </a:rPr>
              <a:t>minor</a:t>
            </a:r>
            <a:r>
              <a:rPr lang="en-US" sz="1700" b="0" i="0" dirty="0">
                <a:solidFill>
                  <a:srgbClr val="000000"/>
                </a:solidFill>
                <a:effectLst/>
                <a:latin typeface="Times New Roman" panose="02020603050405020304" pitchFamily="18" charset="0"/>
              </a:rPr>
              <a:t> assistant at these affairs, who could be a chief assistant?”</a:t>
            </a:r>
          </a:p>
          <a:p>
            <a:pPr marL="0" indent="0" algn="l">
              <a:buNone/>
            </a:pPr>
            <a:endParaRPr lang="zh-TW" altLang="de-DE" sz="24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2258777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8</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8</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fontScale="92500"/>
          </a:bodyPr>
          <a:lstStyle/>
          <a:p>
            <a:pPr marL="0" indent="0" algn="l">
              <a:buNone/>
            </a:pPr>
            <a:r>
              <a:rPr lang="zh-TW" altLang="de-DE" sz="2400" b="0" i="0" dirty="0">
                <a:solidFill>
                  <a:srgbClr val="000000"/>
                </a:solidFill>
                <a:effectLst/>
                <a:latin typeface="Arial" panose="020B0604020202020204" pitchFamily="34" charset="0"/>
              </a:rPr>
              <a:t>禮記</a:t>
            </a:r>
            <a:endParaRPr lang="de-DE" altLang="zh-TW" sz="2400" b="0" i="0" dirty="0">
              <a:solidFill>
                <a:srgbClr val="000000"/>
              </a:solidFill>
              <a:effectLst/>
              <a:latin typeface="Arial" panose="020B0604020202020204" pitchFamily="34" charset="0"/>
            </a:endParaRPr>
          </a:p>
          <a:p>
            <a:pPr marL="0" indent="0" algn="l">
              <a:buNone/>
            </a:pP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禮記</a:t>
            </a: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是一部資料彙編性質的書，是孔子門人後學至西漢時儒家學</a:t>
            </a:r>
          </a:p>
          <a:p>
            <a:pPr marL="0" indent="0" algn="l">
              <a:buNone/>
            </a:pPr>
            <a:r>
              <a:rPr lang="zh-TW" altLang="de-DE" sz="2400" b="0" i="0" dirty="0">
                <a:solidFill>
                  <a:srgbClr val="000000"/>
                </a:solidFill>
                <a:effectLst/>
                <a:latin typeface="Arial" panose="020B0604020202020204" pitchFamily="34" charset="0"/>
              </a:rPr>
              <a:t>者所記。儒家經典之一。書中記述戰國至秦漢間儒家的言論，特别是關 於禮制方面的内容，比較集中地體現了儒家的政治、哲學和倫理思想，在 研究古代典章制度和思想文化方面有重要的參考價值。其中有的記事小 品文字生動，意味售永。</a:t>
            </a:r>
          </a:p>
          <a:p>
            <a:pPr marL="0" indent="0" algn="l">
              <a:buNone/>
            </a:pP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禮記</a:t>
            </a: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傳至西漢，舊説由戴德輯録的稱</a:t>
            </a: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大戴禮記</a:t>
            </a: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共八十五篇</a:t>
            </a: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今 存三十九篇</a:t>
            </a: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。其侄戴聖輯録的稱</a:t>
            </a: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小戴禮記</a:t>
            </a: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共四十九篇，就是現在通 行的</a:t>
            </a: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禮記</a:t>
            </a: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a:t>
            </a:r>
          </a:p>
          <a:p>
            <a:pPr marL="0" indent="0" algn="l">
              <a:buNone/>
            </a:pP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禮記</a:t>
            </a: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通行的注本是</a:t>
            </a: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禮記注疏</a:t>
            </a: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東漢鄭玄注，唐孔穎達疏</a:t>
            </a: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還有清 代朱彬的</a:t>
            </a: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禮記訓纂</a:t>
            </a: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、孫希旦的</a:t>
            </a: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禮記集解</a:t>
            </a: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等。</a:t>
            </a:r>
          </a:p>
          <a:p>
            <a:pPr marL="0" indent="0" algn="l">
              <a:buNone/>
            </a:pPr>
            <a:r>
              <a:rPr lang="zh-TW" altLang="de-DE" sz="2400" b="0" i="0" dirty="0">
                <a:solidFill>
                  <a:srgbClr val="000000"/>
                </a:solidFill>
                <a:effectLst/>
                <a:latin typeface="Arial" panose="020B0604020202020204" pitchFamily="34" charset="0"/>
              </a:rPr>
              <a:t>選文據影印本</a:t>
            </a: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十三經注疏</a:t>
            </a:r>
            <a:r>
              <a:rPr lang="de-DE" altLang="zh-TW" sz="2400" b="0" i="0" dirty="0">
                <a:solidFill>
                  <a:srgbClr val="000000"/>
                </a:solidFill>
                <a:effectLst/>
                <a:latin typeface="Arial" panose="020B0604020202020204" pitchFamily="34" charset="0"/>
              </a:rPr>
              <a:t>》,</a:t>
            </a:r>
            <a:r>
              <a:rPr lang="zh-TW" altLang="de-DE" sz="2400" b="0" i="0" dirty="0">
                <a:solidFill>
                  <a:srgbClr val="000000"/>
                </a:solidFill>
                <a:effectLst/>
                <a:latin typeface="Arial" panose="020B0604020202020204" pitchFamily="34" charset="0"/>
              </a:rPr>
              <a:t>中華書局一九八○年版。文章題目焉 後加。</a:t>
            </a:r>
            <a:endParaRPr lang="de-DE" altLang="zh-TW" sz="2400" b="0" i="0" dirty="0">
              <a:solidFill>
                <a:srgbClr val="000000"/>
              </a:solidFill>
              <a:effectLst/>
              <a:latin typeface="Arial" panose="020B0604020202020204" pitchFamily="34" charset="0"/>
            </a:endParaRPr>
          </a:p>
          <a:p>
            <a:pPr marL="0" indent="0" algn="l">
              <a:buNone/>
            </a:pPr>
            <a:r>
              <a:rPr lang="de-DE" altLang="zh-TW" sz="2400" b="0" i="0" dirty="0">
                <a:solidFill>
                  <a:srgbClr val="000000"/>
                </a:solidFill>
                <a:effectLst/>
                <a:latin typeface="Arial" panose="020B0604020202020204" pitchFamily="34" charset="0"/>
              </a:rPr>
              <a:t>https://ctext.org/liji</a:t>
            </a:r>
            <a:endParaRPr lang="zh-TW" altLang="de-DE" sz="40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164796916"/>
      </p:ext>
    </p:extLst>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模块">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3820</Words>
  <Application>Microsoft Office PowerPoint</Application>
  <PresentationFormat>Bildschirmpräsentation (4:3)</PresentationFormat>
  <Paragraphs>135</Paragraphs>
  <Slides>23</Slides>
  <Notes>2</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23</vt:i4>
      </vt:variant>
    </vt:vector>
  </HeadingPairs>
  <TitlesOfParts>
    <vt:vector size="31" baseType="lpstr">
      <vt:lpstr>楷体</vt:lpstr>
      <vt:lpstr>楷体</vt:lpstr>
      <vt:lpstr>Arial</vt:lpstr>
      <vt:lpstr>Calibri</vt:lpstr>
      <vt:lpstr>Corbel</vt:lpstr>
      <vt:lpstr>Garamond</vt:lpstr>
      <vt:lpstr>Times New Roman</vt:lpstr>
      <vt:lpstr>Larissa-Design</vt:lpstr>
      <vt:lpstr>中国文學-散文 研究生课（大三） Prose for third year Bachelor Students 第8周 Session 8 8 Dec 15 9:45-11:15 The Analects VI</vt:lpstr>
      <vt:lpstr>Students 學生</vt:lpstr>
      <vt:lpstr>Students 同学</vt:lpstr>
      <vt:lpstr>Students 同学</vt:lpstr>
      <vt:lpstr>主题 Topics</vt:lpstr>
      <vt:lpstr>第8周 Session 8</vt:lpstr>
      <vt:lpstr>第8周 Session 8</vt:lpstr>
      <vt:lpstr>第8周 Session 8</vt:lpstr>
      <vt:lpstr>第8周 Session 8</vt:lpstr>
      <vt:lpstr>第8周 Session 8</vt:lpstr>
      <vt:lpstr>第8周 Session 8</vt:lpstr>
      <vt:lpstr>第8周 Session 8</vt:lpstr>
      <vt:lpstr>第8周 Session 8</vt:lpstr>
      <vt:lpstr>第8周 Session 8</vt:lpstr>
      <vt:lpstr>第8周 Session 8</vt:lpstr>
      <vt:lpstr>第8周 Session 8</vt:lpstr>
      <vt:lpstr>第8周 Session 8</vt:lpstr>
      <vt:lpstr>第8周 Session 8</vt:lpstr>
      <vt:lpstr>第8周 Session 8</vt:lpstr>
      <vt:lpstr>第8周 Session 8</vt:lpstr>
      <vt:lpstr>Preparation for this afternoon and next week 下午和下週的課前預習</vt:lpstr>
      <vt:lpstr>Always here for you! 隨時隨地为你们服务</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Chinesische Literatur  der Gegenwart</dc:title>
  <dc:creator>woesler</dc:creator>
  <cp:lastModifiedBy>-</cp:lastModifiedBy>
  <cp:revision>784</cp:revision>
  <dcterms:created xsi:type="dcterms:W3CDTF">2010-06-18T15:32:00Z</dcterms:created>
  <dcterms:modified xsi:type="dcterms:W3CDTF">2023-12-15T05:42:51Z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2052-10.1.0.7224</vt:lpwstr>
  </property>
</Properties>
</file>