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9" r:id="rId3"/>
    <p:sldId id="260" r:id="rId4"/>
    <p:sldId id="262" r:id="rId5"/>
    <p:sldId id="275" r:id="rId7"/>
    <p:sldId id="263" r:id="rId8"/>
    <p:sldId id="264" r:id="rId9"/>
    <p:sldId id="268" r:id="rId10"/>
    <p:sldId id="276" r:id="rId11"/>
    <p:sldId id="270" r:id="rId12"/>
    <p:sldId id="269" r:id="rId13"/>
    <p:sldId id="277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9F5C"/>
    <a:srgbClr val="E0CDB2"/>
    <a:srgbClr val="D9C2A0"/>
    <a:srgbClr val="A84037"/>
    <a:srgbClr val="D3B699"/>
    <a:srgbClr val="DB995E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0" autoAdjust="0"/>
    <p:restoredTop sz="94660"/>
  </p:normalViewPr>
  <p:slideViewPr>
    <p:cSldViewPr snapToGrid="0">
      <p:cViewPr varScale="1">
        <p:scale>
          <a:sx n="66" d="100"/>
          <a:sy n="66" d="100"/>
        </p:scale>
        <p:origin x="53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53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2.xml"/><Relationship Id="rId5" Type="http://schemas.openxmlformats.org/officeDocument/2006/relationships/image" Target="../media/image41.png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microsoft.com/office/2007/relationships/hdphoto" Target="../media/image38.wdp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9" Type="http://schemas.openxmlformats.org/officeDocument/2006/relationships/image" Target="../media/image3.png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image" Target="../media/image2.png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openxmlformats.org/officeDocument/2006/relationships/tags" Target="../tags/tag15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6.png"/><Relationship Id="rId12" Type="http://schemas.openxmlformats.org/officeDocument/2006/relationships/image" Target="../media/image15.jpeg"/><Relationship Id="rId11" Type="http://schemas.openxmlformats.org/officeDocument/2006/relationships/image" Target="../media/image14.jpeg"/><Relationship Id="rId10" Type="http://schemas.openxmlformats.org/officeDocument/2006/relationships/image" Target="../media/image13.jpeg"/><Relationship Id="rId1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image" Target="../media/image18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1.jpeg"/><Relationship Id="rId10" Type="http://schemas.openxmlformats.org/officeDocument/2006/relationships/image" Target="../media/image20.jpe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18.pn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8.jpeg"/><Relationship Id="rId12" Type="http://schemas.openxmlformats.org/officeDocument/2006/relationships/image" Target="../media/image27.png"/><Relationship Id="rId11" Type="http://schemas.openxmlformats.org/officeDocument/2006/relationships/image" Target="../media/image26.jpeg"/><Relationship Id="rId10" Type="http://schemas.openxmlformats.org/officeDocument/2006/relationships/image" Target="../media/image18.png"/><Relationship Id="rId1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hyperlink" Target="dd179693f099b5b99955fbb1a0761466_raw.mp4" TargetMode="External"/><Relationship Id="rId7" Type="http://schemas.openxmlformats.org/officeDocument/2006/relationships/tags" Target="../tags/tag3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34.wdp"/><Relationship Id="rId8" Type="http://schemas.openxmlformats.org/officeDocument/2006/relationships/image" Target="../media/image33.png"/><Relationship Id="rId7" Type="http://schemas.openxmlformats.org/officeDocument/2006/relationships/tags" Target="../tags/tag45.xml"/><Relationship Id="rId6" Type="http://schemas.openxmlformats.org/officeDocument/2006/relationships/image" Target="../media/image32.png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image" Target="../media/image18.png"/><Relationship Id="rId10" Type="http://schemas.openxmlformats.org/officeDocument/2006/relationships/tags" Target="../tags/tag46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jpe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4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b="17854"/>
          <a:stretch>
            <a:fillRect/>
          </a:stretch>
        </p:blipFill>
        <p:spPr>
          <a:xfrm>
            <a:off x="7406727" y="3855779"/>
            <a:ext cx="4779678" cy="26893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623" y="5211992"/>
            <a:ext cx="3906743" cy="119459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1" b="15886"/>
          <a:stretch>
            <a:fillRect/>
          </a:stretch>
        </p:blipFill>
        <p:spPr>
          <a:xfrm>
            <a:off x="0" y="4887377"/>
            <a:ext cx="12192000" cy="198797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91030" y="1851025"/>
            <a:ext cx="8359140" cy="1985645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pPr indent="0" algn="ctr" fontAlgn="auto"/>
            <a:r>
              <a:rPr lang="en-US" altLang="zh-CN" sz="4000" b="1" kern="0" dirty="0" smtClean="0">
                <a:solidFill>
                  <a:srgbClr val="E0CDB2"/>
                </a:solidFill>
                <a:uFillTx/>
                <a:latin typeface="Papyrus" panose="03070502060502030205" charset="0"/>
                <a:cs typeface="Papyrus" panose="03070502060502030205" charset="0"/>
                <a:sym typeface="+mn-lt"/>
              </a:rPr>
              <a:t>Minority Cultures</a:t>
            </a:r>
            <a:endParaRPr lang="en-US" altLang="zh-CN" sz="4000" b="1" kern="0" dirty="0" smtClean="0">
              <a:solidFill>
                <a:srgbClr val="E0CDB2"/>
              </a:solidFill>
              <a:uFillTx/>
              <a:latin typeface="Papyrus" panose="03070502060502030205" charset="0"/>
              <a:cs typeface="Papyrus" panose="03070502060502030205" charset="0"/>
              <a:sym typeface="+mn-lt"/>
            </a:endParaRPr>
          </a:p>
          <a:p>
            <a:pPr indent="0" algn="ctr" fontAlgn="auto"/>
            <a:endParaRPr lang="en-US" altLang="zh-CN" sz="2000" b="1" kern="0" dirty="0" smtClean="0">
              <a:solidFill>
                <a:srgbClr val="E0CDB2"/>
              </a:solidFill>
              <a:uFillTx/>
              <a:latin typeface="Papyrus" panose="03070502060502030205" charset="0"/>
              <a:cs typeface="Papyrus" panose="03070502060502030205" charset="0"/>
              <a:sym typeface="+mn-lt"/>
            </a:endParaRPr>
          </a:p>
          <a:p>
            <a:pPr indent="0" algn="ctr" fontAlgn="auto"/>
            <a:r>
              <a:rPr lang="en-US" altLang="zh-CN" sz="4000" b="1" kern="0" dirty="0" smtClean="0">
                <a:solidFill>
                  <a:srgbClr val="E0CDB2"/>
                </a:solidFill>
                <a:uFillTx/>
                <a:latin typeface="Papyrus" panose="03070502060502030205" charset="0"/>
                <a:cs typeface="Papyrus" panose="03070502060502030205" charset="0"/>
                <a:sym typeface="+mn-lt"/>
              </a:rPr>
              <a:t>The Ethnic Minorities’Costumes</a:t>
            </a:r>
            <a:endParaRPr lang="en-US" altLang="zh-CN" sz="4000" b="1" kern="0" dirty="0" smtClean="0">
              <a:solidFill>
                <a:srgbClr val="E0CDB2"/>
              </a:solidFill>
              <a:uFillTx/>
              <a:latin typeface="Papyrus" panose="03070502060502030205" charset="0"/>
              <a:cs typeface="Papyrus" panose="03070502060502030205" charset="0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 t="2899"/>
          <a:stretch>
            <a:fillRect/>
          </a:stretch>
        </p:blipFill>
        <p:spPr>
          <a:xfrm>
            <a:off x="-1" y="69448"/>
            <a:ext cx="2655110" cy="6590924"/>
          </a:xfrm>
          <a:custGeom>
            <a:avLst/>
            <a:gdLst>
              <a:gd name="connsiteX0" fmla="*/ 0 w 2655110"/>
              <a:gd name="connsiteY0" fmla="*/ 0 h 6590924"/>
              <a:gd name="connsiteX1" fmla="*/ 2655110 w 2655110"/>
              <a:gd name="connsiteY1" fmla="*/ 0 h 6590924"/>
              <a:gd name="connsiteX2" fmla="*/ 2655110 w 2655110"/>
              <a:gd name="connsiteY2" fmla="*/ 6590924 h 6590924"/>
              <a:gd name="connsiteX3" fmla="*/ 0 w 2655110"/>
              <a:gd name="connsiteY3" fmla="*/ 6590924 h 6590924"/>
              <a:gd name="connsiteX4" fmla="*/ 0 w 2655110"/>
              <a:gd name="connsiteY4" fmla="*/ 5046563 h 6590924"/>
              <a:gd name="connsiteX5" fmla="*/ 538224 w 2655110"/>
              <a:gd name="connsiteY5" fmla="*/ 5370655 h 6590924"/>
              <a:gd name="connsiteX6" fmla="*/ 1076448 w 2655110"/>
              <a:gd name="connsiteY6" fmla="*/ 5046563 h 6590924"/>
              <a:gd name="connsiteX7" fmla="*/ 538224 w 2655110"/>
              <a:gd name="connsiteY7" fmla="*/ 4722471 h 6590924"/>
              <a:gd name="connsiteX8" fmla="*/ 0 w 2655110"/>
              <a:gd name="connsiteY8" fmla="*/ 5046563 h 659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5110" h="6590924">
                <a:moveTo>
                  <a:pt x="0" y="0"/>
                </a:moveTo>
                <a:lnTo>
                  <a:pt x="2655110" y="0"/>
                </a:lnTo>
                <a:lnTo>
                  <a:pt x="2655110" y="6590924"/>
                </a:lnTo>
                <a:lnTo>
                  <a:pt x="0" y="6590924"/>
                </a:lnTo>
                <a:lnTo>
                  <a:pt x="0" y="5046563"/>
                </a:lnTo>
                <a:cubicBezTo>
                  <a:pt x="0" y="5225554"/>
                  <a:pt x="240971" y="5370655"/>
                  <a:pt x="538224" y="5370655"/>
                </a:cubicBezTo>
                <a:cubicBezTo>
                  <a:pt x="835477" y="5370655"/>
                  <a:pt x="1076448" y="5225554"/>
                  <a:pt x="1076448" y="5046563"/>
                </a:cubicBezTo>
                <a:cubicBezTo>
                  <a:pt x="1076448" y="4867572"/>
                  <a:pt x="835477" y="4722471"/>
                  <a:pt x="538224" y="4722471"/>
                </a:cubicBezTo>
                <a:cubicBezTo>
                  <a:pt x="240971" y="4722471"/>
                  <a:pt x="0" y="4867572"/>
                  <a:pt x="0" y="5046563"/>
                </a:cubicBez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7198" y="2226776"/>
            <a:ext cx="1264893" cy="5032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67" y="2250673"/>
            <a:ext cx="2556933" cy="25569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0" y="2882265"/>
            <a:ext cx="1696720" cy="5187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50280" y="3855720"/>
            <a:ext cx="334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E0CDB2"/>
                </a:solidFill>
                <a:latin typeface="Papyrus" panose="03070502060502030205" charset="0"/>
                <a:cs typeface="Papyrus" panose="03070502060502030205" charset="0"/>
                <a:sym typeface="+mn-lt"/>
              </a:rPr>
              <a:t>Speaker: Xiang Lu</a:t>
            </a:r>
            <a:endParaRPr lang="en-US" altLang="zh-CN" sz="2800" b="1" dirty="0" smtClean="0">
              <a:solidFill>
                <a:srgbClr val="E0CDB2"/>
              </a:solidFill>
              <a:latin typeface="Papyrus" panose="03070502060502030205" charset="0"/>
              <a:cs typeface="Papyrus" panose="03070502060502030205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03"/>
          <a:stretch>
            <a:fillRect/>
          </a:stretch>
        </p:blipFill>
        <p:spPr>
          <a:xfrm rot="16200000">
            <a:off x="8119951" y="2781090"/>
            <a:ext cx="2292675" cy="58611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52" y="1771977"/>
            <a:ext cx="5602593" cy="50444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68680" y="0"/>
            <a:ext cx="320040" cy="1828800"/>
          </a:xfrm>
          <a:prstGeom prst="rect">
            <a:avLst/>
          </a:prstGeom>
          <a:solidFill>
            <a:srgbClr val="A84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9895" y="2134235"/>
            <a:ext cx="6688455" cy="946785"/>
            <a:chOff x="7265" y="3511"/>
            <a:chExt cx="10533" cy="1491"/>
          </a:xfrm>
        </p:grpSpPr>
        <p:sp>
          <p:nvSpPr>
            <p:cNvPr id="8" name="椭圆 7"/>
            <p:cNvSpPr/>
            <p:nvPr/>
          </p:nvSpPr>
          <p:spPr>
            <a:xfrm>
              <a:off x="7706" y="3717"/>
              <a:ext cx="858" cy="858"/>
            </a:xfrm>
            <a:prstGeom prst="ellipse">
              <a:avLst/>
            </a:prstGeom>
            <a:solidFill>
              <a:srgbClr val="A84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7265" y="3511"/>
              <a:ext cx="10533" cy="1491"/>
              <a:chOff x="7113" y="7280"/>
              <a:chExt cx="10533" cy="1491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8687" y="7280"/>
                <a:ext cx="8959" cy="149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en-US" altLang="zh-CN" sz="3200" dirty="0"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What are the characteristics of </a:t>
                </a:r>
                <a:endParaRPr lang="en-US" altLang="zh-CN" sz="3200" dirty="0"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  <a:p>
                <a:pPr algn="l">
                  <a:buClrTx/>
                  <a:buSzTx/>
                  <a:buFontTx/>
                </a:pPr>
                <a:r>
                  <a:rPr lang="en-US" altLang="zh-CN" sz="3200" dirty="0"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Chinese ethnic costumes?</a:t>
                </a:r>
                <a:endParaRPr lang="en-US" altLang="zh-CN" sz="3200" dirty="0"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13" y="7556"/>
                <a:ext cx="1383" cy="739"/>
              </a:xfrm>
              <a:prstGeom prst="rect">
                <a:avLst/>
              </a:prstGeom>
            </p:spPr>
          </p:pic>
        </p:grpSp>
      </p:grp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1514475" y="1057910"/>
            <a:ext cx="7356475" cy="714375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p>
            <a:pPr algn="just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</a:rPr>
              <a:t>Questions</a:t>
            </a:r>
            <a:endParaRPr lang="en-US" altLang="zh-CN" sz="3200" b="1" spc="300" dirty="0">
              <a:solidFill>
                <a:schemeClr val="tx1"/>
              </a:solidFill>
              <a:latin typeface="Papyrus" panose="03070502060502030205" charset="0"/>
              <a:cs typeface="Papyrus" panose="03070502060502030205" charset="0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29895" y="3378835"/>
            <a:ext cx="7675880" cy="1127125"/>
            <a:chOff x="7265" y="3433"/>
            <a:chExt cx="12088" cy="1775"/>
          </a:xfrm>
        </p:grpSpPr>
        <p:sp>
          <p:nvSpPr>
            <p:cNvPr id="23" name="椭圆 22"/>
            <p:cNvSpPr/>
            <p:nvPr/>
          </p:nvSpPr>
          <p:spPr>
            <a:xfrm>
              <a:off x="7706" y="3717"/>
              <a:ext cx="858" cy="858"/>
            </a:xfrm>
            <a:prstGeom prst="ellipse">
              <a:avLst/>
            </a:prstGeom>
            <a:solidFill>
              <a:srgbClr val="A84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7265" y="3433"/>
              <a:ext cx="12088" cy="1775"/>
              <a:chOff x="7113" y="7202"/>
              <a:chExt cx="12088" cy="1775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8687" y="7202"/>
                <a:ext cx="10514" cy="177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l">
                  <a:buClrTx/>
                  <a:buSzTx/>
                  <a:buFontTx/>
                </a:pPr>
                <a:r>
                  <a:rPr lang="en-US" altLang="zh-CN" sz="3200" dirty="0"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Which three colors are the main tones of Hui nationality's clothing?</a:t>
                </a:r>
                <a:endParaRPr lang="en-US" altLang="zh-CN" sz="3200" dirty="0"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</p:txBody>
          </p:sp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13" y="7556"/>
                <a:ext cx="1383" cy="739"/>
              </a:xfrm>
              <a:prstGeom prst="rect">
                <a:avLst/>
              </a:prstGeom>
            </p:spPr>
          </p:pic>
        </p:grpSp>
      </p:grpSp>
      <p:grpSp>
        <p:nvGrpSpPr>
          <p:cNvPr id="28" name="组合 27"/>
          <p:cNvGrpSpPr/>
          <p:nvPr/>
        </p:nvGrpSpPr>
        <p:grpSpPr>
          <a:xfrm>
            <a:off x="429895" y="4779010"/>
            <a:ext cx="5906135" cy="1127125"/>
            <a:chOff x="7265" y="3433"/>
            <a:chExt cx="9301" cy="1775"/>
          </a:xfrm>
        </p:grpSpPr>
        <p:sp>
          <p:nvSpPr>
            <p:cNvPr id="29" name="椭圆 28"/>
            <p:cNvSpPr/>
            <p:nvPr/>
          </p:nvSpPr>
          <p:spPr>
            <a:xfrm>
              <a:off x="7706" y="3717"/>
              <a:ext cx="858" cy="858"/>
            </a:xfrm>
            <a:prstGeom prst="ellipse">
              <a:avLst/>
            </a:prstGeom>
            <a:solidFill>
              <a:srgbClr val="A84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7265" y="3433"/>
              <a:ext cx="9301" cy="1775"/>
              <a:chOff x="7113" y="7202"/>
              <a:chExt cx="9301" cy="1775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8687" y="7202"/>
                <a:ext cx="7727" cy="177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l">
                  <a:buClrTx/>
                  <a:buSzTx/>
                  <a:buFontTx/>
                </a:pPr>
                <a:r>
                  <a:rPr lang="en-US" altLang="zh-CN" sz="3200" dirty="0"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What do people do during</a:t>
                </a:r>
                <a:endParaRPr lang="en-US" altLang="zh-CN" sz="3200" dirty="0"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  <a:p>
                <a:pPr algn="l">
                  <a:buClrTx/>
                  <a:buSzTx/>
                  <a:buFontTx/>
                </a:pPr>
                <a:r>
                  <a:rPr lang="en-US" altLang="zh-CN" sz="3200" dirty="0"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 Eid al-Adha?</a:t>
                </a:r>
                <a:endParaRPr lang="en-US" altLang="zh-CN" sz="3200" dirty="0"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13" y="7556"/>
                <a:ext cx="1383" cy="73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4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/>
          <a:stretch>
            <a:fillRect/>
          </a:stretch>
        </p:blipFill>
        <p:spPr>
          <a:xfrm>
            <a:off x="-1" y="0"/>
            <a:ext cx="2655110" cy="6787696"/>
          </a:xfrm>
          <a:custGeom>
            <a:avLst/>
            <a:gdLst>
              <a:gd name="connsiteX0" fmla="*/ 0 w 2655110"/>
              <a:gd name="connsiteY0" fmla="*/ 0 h 6787696"/>
              <a:gd name="connsiteX1" fmla="*/ 2655110 w 2655110"/>
              <a:gd name="connsiteY1" fmla="*/ 0 h 6787696"/>
              <a:gd name="connsiteX2" fmla="*/ 2655110 w 2655110"/>
              <a:gd name="connsiteY2" fmla="*/ 6787696 h 6787696"/>
              <a:gd name="connsiteX3" fmla="*/ 0 w 2655110"/>
              <a:gd name="connsiteY3" fmla="*/ 6787696 h 6787696"/>
              <a:gd name="connsiteX4" fmla="*/ 0 w 2655110"/>
              <a:gd name="connsiteY4" fmla="*/ 5277179 h 6787696"/>
              <a:gd name="connsiteX5" fmla="*/ 549798 w 2655110"/>
              <a:gd name="connsiteY5" fmla="*/ 5588819 h 6787696"/>
              <a:gd name="connsiteX6" fmla="*/ 1099596 w 2655110"/>
              <a:gd name="connsiteY6" fmla="*/ 5277179 h 6787696"/>
              <a:gd name="connsiteX7" fmla="*/ 549798 w 2655110"/>
              <a:gd name="connsiteY7" fmla="*/ 4965539 h 6787696"/>
              <a:gd name="connsiteX8" fmla="*/ 0 w 2655110"/>
              <a:gd name="connsiteY8" fmla="*/ 5277179 h 678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5110" h="6787696">
                <a:moveTo>
                  <a:pt x="0" y="0"/>
                </a:moveTo>
                <a:lnTo>
                  <a:pt x="2655110" y="0"/>
                </a:lnTo>
                <a:lnTo>
                  <a:pt x="2655110" y="6787696"/>
                </a:lnTo>
                <a:lnTo>
                  <a:pt x="0" y="6787696"/>
                </a:lnTo>
                <a:lnTo>
                  <a:pt x="0" y="5277179"/>
                </a:lnTo>
                <a:cubicBezTo>
                  <a:pt x="0" y="5449293"/>
                  <a:pt x="246153" y="5588819"/>
                  <a:pt x="549798" y="5588819"/>
                </a:cubicBezTo>
                <a:cubicBezTo>
                  <a:pt x="853443" y="5588819"/>
                  <a:pt x="1099596" y="5449293"/>
                  <a:pt x="1099596" y="5277179"/>
                </a:cubicBezTo>
                <a:cubicBezTo>
                  <a:pt x="1099596" y="5105065"/>
                  <a:pt x="853443" y="4965539"/>
                  <a:pt x="549798" y="4965539"/>
                </a:cubicBezTo>
                <a:cubicBezTo>
                  <a:pt x="246153" y="4965539"/>
                  <a:pt x="0" y="5105065"/>
                  <a:pt x="0" y="5277179"/>
                </a:cubicBez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66" y="2116581"/>
            <a:ext cx="5391647" cy="16486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322" y="3584162"/>
            <a:ext cx="4779678" cy="32738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623" y="5211992"/>
            <a:ext cx="3906743" cy="119459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1" b="15886"/>
          <a:stretch>
            <a:fillRect/>
          </a:stretch>
        </p:blipFill>
        <p:spPr>
          <a:xfrm>
            <a:off x="0" y="4887377"/>
            <a:ext cx="12192000" cy="198797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47633" y="2404865"/>
            <a:ext cx="5679514" cy="10147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6000" b="1" kern="0" dirty="0">
                <a:solidFill>
                  <a:srgbClr val="E0CDB2"/>
                </a:solidFill>
                <a:uFillTx/>
                <a:latin typeface="Papyrus" panose="03070502060502030205" charset="0"/>
                <a:cs typeface="Papyrus" panose="03070502060502030205" charset="0"/>
                <a:sym typeface="+mn-lt"/>
              </a:rPr>
              <a:t>Thank You!</a:t>
            </a:r>
            <a:endParaRPr lang="en-US" altLang="zh-CN" sz="6000" b="1" kern="0" dirty="0">
              <a:solidFill>
                <a:srgbClr val="E0CDB2"/>
              </a:solidFill>
              <a:uFillTx/>
              <a:latin typeface="Papyrus" panose="03070502060502030205" charset="0"/>
              <a:cs typeface="Papyrus" panose="03070502060502030205" charset="0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0907" y="2404766"/>
            <a:ext cx="1264893" cy="5032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67" y="2115381"/>
            <a:ext cx="2556933" cy="2556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4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b="46012"/>
          <a:stretch>
            <a:fillRect/>
          </a:stretch>
        </p:blipFill>
        <p:spPr>
          <a:xfrm>
            <a:off x="7412321" y="5096421"/>
            <a:ext cx="4779678" cy="17674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/>
          <a:stretch>
            <a:fillRect/>
          </a:stretch>
        </p:blipFill>
        <p:spPr>
          <a:xfrm>
            <a:off x="-1" y="0"/>
            <a:ext cx="2655110" cy="6787696"/>
          </a:xfrm>
          <a:custGeom>
            <a:avLst/>
            <a:gdLst>
              <a:gd name="connsiteX0" fmla="*/ 0 w 2655110"/>
              <a:gd name="connsiteY0" fmla="*/ 0 h 6787696"/>
              <a:gd name="connsiteX1" fmla="*/ 2655110 w 2655110"/>
              <a:gd name="connsiteY1" fmla="*/ 0 h 6787696"/>
              <a:gd name="connsiteX2" fmla="*/ 2655110 w 2655110"/>
              <a:gd name="connsiteY2" fmla="*/ 6787696 h 6787696"/>
              <a:gd name="connsiteX3" fmla="*/ 0 w 2655110"/>
              <a:gd name="connsiteY3" fmla="*/ 6787696 h 6787696"/>
              <a:gd name="connsiteX4" fmla="*/ 0 w 2655110"/>
              <a:gd name="connsiteY4" fmla="*/ 5277179 h 6787696"/>
              <a:gd name="connsiteX5" fmla="*/ 549798 w 2655110"/>
              <a:gd name="connsiteY5" fmla="*/ 5588819 h 6787696"/>
              <a:gd name="connsiteX6" fmla="*/ 1099596 w 2655110"/>
              <a:gd name="connsiteY6" fmla="*/ 5277179 h 6787696"/>
              <a:gd name="connsiteX7" fmla="*/ 549798 w 2655110"/>
              <a:gd name="connsiteY7" fmla="*/ 4965539 h 6787696"/>
              <a:gd name="connsiteX8" fmla="*/ 0 w 2655110"/>
              <a:gd name="connsiteY8" fmla="*/ 5277179 h 678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5110" h="6787696">
                <a:moveTo>
                  <a:pt x="0" y="0"/>
                </a:moveTo>
                <a:lnTo>
                  <a:pt x="2655110" y="0"/>
                </a:lnTo>
                <a:lnTo>
                  <a:pt x="2655110" y="6787696"/>
                </a:lnTo>
                <a:lnTo>
                  <a:pt x="0" y="6787696"/>
                </a:lnTo>
                <a:lnTo>
                  <a:pt x="0" y="5277179"/>
                </a:lnTo>
                <a:cubicBezTo>
                  <a:pt x="0" y="5449293"/>
                  <a:pt x="246153" y="5588819"/>
                  <a:pt x="549798" y="5588819"/>
                </a:cubicBezTo>
                <a:cubicBezTo>
                  <a:pt x="853443" y="5588819"/>
                  <a:pt x="1099596" y="5449293"/>
                  <a:pt x="1099596" y="5277179"/>
                </a:cubicBezTo>
                <a:cubicBezTo>
                  <a:pt x="1099596" y="5105065"/>
                  <a:pt x="853443" y="4965539"/>
                  <a:pt x="549798" y="4965539"/>
                </a:cubicBezTo>
                <a:cubicBezTo>
                  <a:pt x="246153" y="4965539"/>
                  <a:pt x="0" y="5105065"/>
                  <a:pt x="0" y="5277179"/>
                </a:cubicBez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94131" y="756190"/>
            <a:ext cx="2556933" cy="25569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92985" y="566420"/>
            <a:ext cx="3416935" cy="76644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en-US" altLang="zh-CN" sz="4400" b="1" kern="0" dirty="0">
                <a:solidFill>
                  <a:srgbClr val="E0CDB2"/>
                </a:solidFill>
                <a:uFillTx/>
                <a:latin typeface="Papyrus" panose="03070502060502030205" charset="0"/>
                <a:cs typeface="Papyrus" panose="03070502060502030205" charset="0"/>
                <a:sym typeface="+mn-lt"/>
              </a:rPr>
              <a:t>Contents</a:t>
            </a:r>
            <a:endParaRPr lang="en-US" altLang="zh-CN" sz="4400" b="1" kern="0" dirty="0">
              <a:solidFill>
                <a:srgbClr val="E0CDB2"/>
              </a:solidFill>
              <a:uFillTx/>
              <a:latin typeface="Papyrus" panose="03070502060502030205" charset="0"/>
              <a:cs typeface="Papyrus" panose="03070502060502030205" charset="0"/>
              <a:sym typeface="+mn-lt"/>
            </a:endParaRPr>
          </a:p>
        </p:txBody>
      </p:sp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>
            <a:off x="3271037" y="1743786"/>
            <a:ext cx="8684743" cy="4267124"/>
            <a:chOff x="4453" y="2745"/>
            <a:chExt cx="13677" cy="6720"/>
          </a:xfrm>
        </p:grpSpPr>
        <p:grpSp>
          <p:nvGrpSpPr>
            <p:cNvPr id="4" name="组合 3"/>
            <p:cNvGrpSpPr/>
            <p:nvPr/>
          </p:nvGrpSpPr>
          <p:grpSpPr>
            <a:xfrm>
              <a:off x="4453" y="2745"/>
              <a:ext cx="13677" cy="6144"/>
              <a:chOff x="4453" y="2745"/>
              <a:chExt cx="13677" cy="6144"/>
            </a:xfrm>
          </p:grpSpPr>
          <p:sp>
            <p:nvSpPr>
              <p:cNvPr id="19" name="文本框 1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494" y="6225"/>
                <a:ext cx="2091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E0CDB2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Part 3</a:t>
                </a:r>
                <a:endParaRPr lang="zh-CN" altLang="en-US" sz="3200" b="1" dirty="0">
                  <a:solidFill>
                    <a:srgbClr val="E0CDB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545" y="7990"/>
                <a:ext cx="4416" cy="683"/>
              </a:xfrm>
              <a:prstGeom prst="rect">
                <a:avLst/>
              </a:prstGeom>
              <a:noFill/>
            </p:spPr>
            <p:txBody>
              <a:bodyPr vert="horz" wrap="square" rtlCol="0">
                <a:noAutofit/>
              </a:bodyPr>
              <a:lstStyle/>
              <a:p>
                <a:pPr algn="just">
                  <a:buClrTx/>
                  <a:buSzTx/>
                  <a:buFontTx/>
                </a:pPr>
                <a:r>
                  <a:rPr lang="en-US" altLang="zh-CN" sz="2800" b="1" dirty="0">
                    <a:solidFill>
                      <a:srgbClr val="E0CDB2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Reflections</a:t>
                </a:r>
                <a:endParaRPr lang="en-US" altLang="zh-CN" sz="2800" b="1" dirty="0">
                  <a:solidFill>
                    <a:srgbClr val="E0CDB2"/>
                  </a:solidFill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4453" y="7970"/>
                <a:ext cx="2091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E0CDB2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Part 4</a:t>
                </a:r>
                <a:endParaRPr lang="zh-CN" altLang="en-US" sz="3200" b="1" dirty="0">
                  <a:solidFill>
                    <a:srgbClr val="E0CDB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545" y="6291"/>
                <a:ext cx="11585" cy="1125"/>
              </a:xfrm>
              <a:prstGeom prst="rect">
                <a:avLst/>
              </a:prstGeom>
              <a:noFill/>
            </p:spPr>
            <p:txBody>
              <a:bodyPr vert="horz" wrap="square" rtlCol="0">
                <a:noAutofit/>
              </a:bodyPr>
              <a:lstStyle/>
              <a:p>
                <a:pPr algn="just">
                  <a:buClrTx/>
                  <a:buSzTx/>
                  <a:buFontTx/>
                </a:pPr>
                <a:r>
                  <a:rPr lang="en-US" altLang="zh-CN" sz="2800" b="1" dirty="0">
                    <a:solidFill>
                      <a:srgbClr val="E0CDB2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Connections</a:t>
                </a:r>
                <a:endParaRPr lang="en-US" altLang="zh-CN" sz="2800" b="1" spc="300" dirty="0">
                  <a:solidFill>
                    <a:srgbClr val="E0CDB2"/>
                  </a:solidFill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465" y="4480"/>
                <a:ext cx="2091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E0CDB2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Part 2</a:t>
                </a:r>
                <a:endParaRPr lang="zh-CN" altLang="en-US" sz="3200" b="1" dirty="0">
                  <a:solidFill>
                    <a:srgbClr val="E0CDB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545" y="4555"/>
                <a:ext cx="11508" cy="958"/>
              </a:xfrm>
              <a:prstGeom prst="rect">
                <a:avLst/>
              </a:prstGeom>
              <a:noFill/>
            </p:spPr>
            <p:txBody>
              <a:bodyPr vert="horz" wrap="square" rtlCol="0">
                <a:noAutofit/>
              </a:bodyPr>
              <a:lstStyle/>
              <a:p>
                <a:pPr algn="just">
                  <a:buClrTx/>
                  <a:buSzTx/>
                  <a:buFontTx/>
                </a:pPr>
                <a:r>
                  <a:rPr lang="en-US" altLang="zh-CN" sz="2800" b="1" dirty="0">
                    <a:solidFill>
                      <a:srgbClr val="E0CDB2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Traditional Celebration</a:t>
                </a:r>
                <a:endParaRPr lang="en-US" altLang="zh-CN" sz="2800" b="1" dirty="0">
                  <a:solidFill>
                    <a:srgbClr val="E0CDB2"/>
                  </a:solidFill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453" y="2745"/>
                <a:ext cx="2091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E0CDB2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Part 1</a:t>
                </a:r>
                <a:endParaRPr lang="en-US" altLang="zh-CN" sz="3200" b="1" dirty="0">
                  <a:solidFill>
                    <a:srgbClr val="E0CDB2"/>
                  </a:solidFill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556" y="2805"/>
                <a:ext cx="4108" cy="923"/>
              </a:xfrm>
              <a:prstGeom prst="rect">
                <a:avLst/>
              </a:prstGeom>
              <a:noFill/>
            </p:spPr>
            <p:txBody>
              <a:bodyPr vert="horz" wrap="square" rtlCol="0">
                <a:noAutofit/>
              </a:bodyPr>
              <a:lstStyle/>
              <a:p>
                <a:pPr algn="just" fontAlgn="auto">
                  <a:buClrTx/>
                  <a:buSzTx/>
                  <a:buFontTx/>
                </a:pPr>
                <a:r>
                  <a:rPr lang="en-US" altLang="zh-CN" sz="2800" b="1" dirty="0">
                    <a:solidFill>
                      <a:srgbClr val="E0CDB2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Features</a:t>
                </a:r>
                <a:endParaRPr lang="en-US" altLang="zh-CN" sz="2800" b="1" dirty="0">
                  <a:solidFill>
                    <a:srgbClr val="E0CDB2"/>
                  </a:solidFill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465" y="3587"/>
              <a:ext cx="2079" cy="5878"/>
              <a:chOff x="4465" y="3587"/>
              <a:chExt cx="2079" cy="5878"/>
            </a:xfrm>
          </p:grpSpPr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4567" y="7073"/>
                <a:ext cx="1887" cy="577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4658" y="8889"/>
                <a:ext cx="1887" cy="577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4466" y="5498"/>
                <a:ext cx="1887" cy="577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4465" y="3587"/>
                <a:ext cx="1887" cy="577"/>
              </a:xfrm>
              <a:prstGeom prst="rect">
                <a:avLst/>
              </a:prstGeom>
            </p:spPr>
          </p:pic>
        </p:grp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1" b="15886"/>
          <a:stretch>
            <a:fillRect/>
          </a:stretch>
        </p:blipFill>
        <p:spPr>
          <a:xfrm rot="16200000">
            <a:off x="5101590" y="5102007"/>
            <a:ext cx="12192000" cy="1987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49580" y="335280"/>
            <a:ext cx="3936365" cy="585470"/>
            <a:chOff x="1443" y="826"/>
            <a:chExt cx="6199" cy="922"/>
          </a:xfrm>
        </p:grpSpPr>
        <p:sp>
          <p:nvSpPr>
            <p:cNvPr id="7" name="文本框 6"/>
            <p:cNvSpPr txBox="1"/>
            <p:nvPr>
              <p:custDataLst>
                <p:tags r:id="rId1"/>
              </p:custDataLst>
            </p:nvPr>
          </p:nvSpPr>
          <p:spPr>
            <a:xfrm>
              <a:off x="1443" y="830"/>
              <a:ext cx="209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dirty="0">
                  <a:solidFill>
                    <a:schemeClr val="tx1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Part 1</a:t>
              </a:r>
              <a:endParaRPr lang="en-US" altLang="zh-CN" sz="3200" b="1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2"/>
              </p:custDataLst>
            </p:nvPr>
          </p:nvSpPr>
          <p:spPr>
            <a:xfrm>
              <a:off x="3534" y="826"/>
              <a:ext cx="4108" cy="923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p>
              <a:pPr algn="just" fontAlgn="auto">
                <a:buClrTx/>
                <a:buSzTx/>
                <a:buFontTx/>
              </a:pPr>
              <a:r>
                <a:rPr lang="en-US" altLang="zh-CN" sz="2800" b="1" dirty="0">
                  <a:solidFill>
                    <a:schemeClr val="tx1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Features</a:t>
              </a:r>
              <a:endParaRPr lang="en-US" altLang="zh-CN" sz="2800" b="1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89865" y="2407285"/>
            <a:ext cx="7665085" cy="1297940"/>
            <a:chOff x="301" y="3180"/>
            <a:chExt cx="12071" cy="2044"/>
          </a:xfrm>
        </p:grpSpPr>
        <p:grpSp>
          <p:nvGrpSpPr>
            <p:cNvPr id="12" name="组合 11"/>
            <p:cNvGrpSpPr/>
            <p:nvPr/>
          </p:nvGrpSpPr>
          <p:grpSpPr>
            <a:xfrm rot="0">
              <a:off x="301" y="3256"/>
              <a:ext cx="1288" cy="739"/>
              <a:chOff x="631" y="7014"/>
              <a:chExt cx="1288" cy="739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1" y="7241"/>
                <a:ext cx="1288" cy="512"/>
              </a:xfrm>
              <a:prstGeom prst="rect">
                <a:avLst/>
              </a:prstGeom>
            </p:spPr>
          </p:pic>
          <p:sp>
            <p:nvSpPr>
              <p:cNvPr id="30" name="菱形 29"/>
              <p:cNvSpPr/>
              <p:nvPr/>
            </p:nvSpPr>
            <p:spPr>
              <a:xfrm>
                <a:off x="1249" y="7014"/>
                <a:ext cx="632" cy="632"/>
              </a:xfrm>
              <a:prstGeom prst="diamond">
                <a:avLst/>
              </a:prstGeom>
              <a:solidFill>
                <a:srgbClr val="DB99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1582" y="3180"/>
              <a:ext cx="10791" cy="20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just" fontAlgn="auto">
                <a:lnSpc>
                  <a:spcPts val="3000"/>
                </a:lnSpc>
                <a:spcBef>
                  <a:spcPts val="0"/>
                </a:spcBef>
              </a:pPr>
              <a:r>
                <a:rPr lang="zh-CN" altLang="en-US" sz="24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</a:rPr>
                <a:t>Regional</a:t>
              </a:r>
              <a:r>
                <a:rPr lang="en-US" altLang="zh-CN" sz="24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</a:rPr>
                <a:t>ity</a:t>
              </a:r>
              <a:r>
                <a:rPr lang="zh-CN" altLang="en-US" sz="24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</a:rPr>
                <a:t>: </a:t>
              </a:r>
              <a:endParaRPr lang="zh-CN" altLang="en-US" sz="2400" b="1">
                <a:solidFill>
                  <a:srgbClr val="D69F5C"/>
                </a:solidFill>
                <a:latin typeface="Papyrus" panose="03070502060502030205" charset="0"/>
                <a:cs typeface="Papyrus" panose="03070502060502030205" charset="0"/>
              </a:endParaRPr>
            </a:p>
            <a:p>
              <a:pPr indent="0" algn="just" fontAlgn="auto">
                <a:lnSpc>
                  <a:spcPts val="3000"/>
                </a:lnSpc>
                <a:spcBef>
                  <a:spcPts val="0"/>
                </a:spcBef>
              </a:pPr>
              <a:r>
                <a:rPr lang="en-US" sz="2400">
                  <a:latin typeface="Papyrus" panose="03070502060502030205" charset="0"/>
                  <a:cs typeface="Papyrus" panose="03070502060502030205" charset="0"/>
                </a:rPr>
                <a:t>N</a:t>
              </a:r>
              <a:r>
                <a:rPr sz="2400">
                  <a:latin typeface="Papyrus" panose="03070502060502030205" charset="0"/>
                  <a:cs typeface="Papyrus" panose="03070502060502030205" charset="0"/>
                </a:rPr>
                <a:t>orthern </a:t>
              </a:r>
              <a:r>
                <a:rPr lang="en-US" sz="2400">
                  <a:latin typeface="Papyrus" panose="03070502060502030205" charset="0"/>
                  <a:cs typeface="Papyrus" panose="03070502060502030205" charset="0"/>
                </a:rPr>
                <a:t>R</a:t>
              </a:r>
              <a:r>
                <a:rPr sz="2400">
                  <a:latin typeface="Papyrus" panose="03070502060502030205" charset="0"/>
                  <a:cs typeface="Papyrus" panose="03070502060502030205" charset="0"/>
                </a:rPr>
                <a:t>egions</a:t>
              </a:r>
              <a:r>
                <a:rPr lang="en-US" sz="2400">
                  <a:latin typeface="Papyrus" panose="03070502060502030205" charset="0"/>
                  <a:cs typeface="Papyrus" panose="03070502060502030205" charset="0"/>
                </a:rPr>
                <a:t>: </a:t>
              </a:r>
              <a:r>
                <a:rPr sz="2400">
                  <a:latin typeface="Papyrus" panose="03070502060502030205" charset="0"/>
                  <a:cs typeface="Papyrus" panose="03070502060502030205" charset="0"/>
                </a:rPr>
                <a:t> </a:t>
              </a:r>
              <a:r>
                <a:rPr lang="en-US" sz="2400">
                  <a:latin typeface="Papyrus" panose="03070502060502030205" charset="0"/>
                  <a:cs typeface="Papyrus" panose="03070502060502030205" charset="0"/>
                </a:rPr>
                <a:t>T</a:t>
              </a:r>
              <a:r>
                <a:rPr sz="2400">
                  <a:latin typeface="Papyrus" panose="03070502060502030205" charset="0"/>
                  <a:cs typeface="Papyrus" panose="03070502060502030205" charset="0"/>
                </a:rPr>
                <a:t>hicker and </a:t>
              </a:r>
              <a:r>
                <a:rPr lang="en-US" sz="2400">
                  <a:latin typeface="Papyrus" panose="03070502060502030205" charset="0"/>
                  <a:cs typeface="Papyrus" panose="03070502060502030205" charset="0"/>
                </a:rPr>
                <a:t>W</a:t>
              </a:r>
              <a:r>
                <a:rPr sz="2400">
                  <a:latin typeface="Papyrus" panose="03070502060502030205" charset="0"/>
                  <a:cs typeface="Papyrus" panose="03070502060502030205" charset="0"/>
                </a:rPr>
                <a:t>armer</a:t>
              </a:r>
              <a:endParaRPr sz="2400">
                <a:latin typeface="Papyrus" panose="03070502060502030205" charset="0"/>
                <a:cs typeface="Papyrus" panose="03070502060502030205" charset="0"/>
              </a:endParaRPr>
            </a:p>
            <a:p>
              <a:pPr indent="0" algn="just" fontAlgn="auto">
                <a:lnSpc>
                  <a:spcPts val="3000"/>
                </a:lnSpc>
              </a:pPr>
              <a:r>
                <a:rPr lang="en-US" sz="2400">
                  <a:latin typeface="Papyrus" panose="03070502060502030205" charset="0"/>
                  <a:cs typeface="Papyrus" panose="03070502060502030205" charset="0"/>
                </a:rPr>
                <a:t>S</a:t>
              </a:r>
              <a:r>
                <a:rPr sz="2400">
                  <a:latin typeface="Papyrus" panose="03070502060502030205" charset="0"/>
                  <a:cs typeface="Papyrus" panose="03070502060502030205" charset="0"/>
                </a:rPr>
                <a:t>outhern </a:t>
              </a:r>
              <a:r>
                <a:rPr lang="en-US" sz="2400">
                  <a:latin typeface="Papyrus" panose="03070502060502030205" charset="0"/>
                  <a:cs typeface="Papyrus" panose="03070502060502030205" charset="0"/>
                </a:rPr>
                <a:t>R</a:t>
              </a:r>
              <a:r>
                <a:rPr sz="2400">
                  <a:latin typeface="Papyrus" panose="03070502060502030205" charset="0"/>
                  <a:cs typeface="Papyrus" panose="03070502060502030205" charset="0"/>
                </a:rPr>
                <a:t>egions</a:t>
              </a:r>
              <a:r>
                <a:rPr lang="en-US" sz="2400">
                  <a:latin typeface="Papyrus" panose="03070502060502030205" charset="0"/>
                  <a:cs typeface="Papyrus" panose="03070502060502030205" charset="0"/>
                </a:rPr>
                <a:t>:  L</a:t>
              </a:r>
              <a:r>
                <a:rPr sz="2400">
                  <a:latin typeface="Papyrus" panose="03070502060502030205" charset="0"/>
                  <a:cs typeface="Papyrus" panose="03070502060502030205" charset="0"/>
                </a:rPr>
                <a:t>ighter and  </a:t>
              </a:r>
              <a:r>
                <a:rPr lang="en-US" sz="2400">
                  <a:latin typeface="Papyrus" panose="03070502060502030205" charset="0"/>
                  <a:cs typeface="Papyrus" panose="03070502060502030205" charset="0"/>
                </a:rPr>
                <a:t>B</a:t>
              </a:r>
              <a:r>
                <a:rPr sz="2400">
                  <a:latin typeface="Papyrus" panose="03070502060502030205" charset="0"/>
                  <a:cs typeface="Papyrus" panose="03070502060502030205" charset="0"/>
                </a:rPr>
                <a:t>reathable</a:t>
              </a:r>
              <a:endParaRPr sz="2400">
                <a:latin typeface="Papyrus" panose="03070502060502030205" charset="0"/>
                <a:cs typeface="Papyrus" panose="03070502060502030205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78130" y="3665855"/>
            <a:ext cx="7367905" cy="853440"/>
            <a:chOff x="438" y="5379"/>
            <a:chExt cx="11603" cy="1344"/>
          </a:xfrm>
        </p:grpSpPr>
        <p:sp>
          <p:nvSpPr>
            <p:cNvPr id="33" name="文本框 32"/>
            <p:cNvSpPr txBox="1"/>
            <p:nvPr/>
          </p:nvSpPr>
          <p:spPr>
            <a:xfrm>
              <a:off x="1563" y="5379"/>
              <a:ext cx="10478" cy="13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just" fontAlgn="auto">
                <a:lnSpc>
                  <a:spcPts val="3000"/>
                </a:lnSpc>
              </a:pPr>
              <a:r>
                <a:rPr lang="zh-CN" altLang="en-US" sz="24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</a:rPr>
                <a:t>Diversity: </a:t>
              </a:r>
              <a:r>
                <a:rPr lang="en-US" altLang="zh-CN" sz="2400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</a:rPr>
                <a:t> </a:t>
              </a:r>
              <a:endParaRPr lang="en-US" altLang="zh-CN" sz="2400">
                <a:solidFill>
                  <a:srgbClr val="D69F5C"/>
                </a:solidFill>
                <a:latin typeface="Papyrus" panose="03070502060502030205" charset="0"/>
                <a:cs typeface="Papyrus" panose="03070502060502030205" charset="0"/>
              </a:endParaRPr>
            </a:p>
            <a:p>
              <a:pPr indent="0" algn="just" fontAlgn="auto">
                <a:lnSpc>
                  <a:spcPts val="3000"/>
                </a:lnSpc>
              </a:pPr>
              <a:r>
                <a:rPr lang="en-US" sz="2400">
                  <a:latin typeface="Papyrus" panose="03070502060502030205" charset="0"/>
                  <a:cs typeface="Papyrus" panose="03070502060502030205" charset="0"/>
                </a:rPr>
                <a:t>55 Ethnic Minorities </a:t>
              </a:r>
              <a:endParaRPr lang="en-US" sz="2400">
                <a:latin typeface="Papyrus" panose="03070502060502030205" charset="0"/>
                <a:cs typeface="Papyrus" panose="03070502060502030205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 rot="0">
              <a:off x="438" y="5489"/>
              <a:ext cx="1144" cy="670"/>
              <a:chOff x="742" y="4180"/>
              <a:chExt cx="1144" cy="670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4"/>
              <a:srcRect l="54302" b="8238"/>
              <a:stretch>
                <a:fillRect/>
              </a:stretch>
            </p:blipFill>
            <p:spPr>
              <a:xfrm>
                <a:off x="742" y="4242"/>
                <a:ext cx="992" cy="609"/>
              </a:xfrm>
              <a:prstGeom prst="rect">
                <a:avLst/>
              </a:prstGeom>
            </p:spPr>
          </p:pic>
          <p:sp>
            <p:nvSpPr>
              <p:cNvPr id="40" name="菱形 39"/>
              <p:cNvSpPr/>
              <p:nvPr/>
            </p:nvSpPr>
            <p:spPr>
              <a:xfrm>
                <a:off x="1254" y="4180"/>
                <a:ext cx="632" cy="632"/>
              </a:xfrm>
              <a:prstGeom prst="diamond">
                <a:avLst/>
              </a:prstGeom>
              <a:solidFill>
                <a:srgbClr val="DB99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278130" y="1066800"/>
            <a:ext cx="6177280" cy="1245235"/>
            <a:chOff x="370" y="1825"/>
            <a:chExt cx="9728" cy="1961"/>
          </a:xfrm>
        </p:grpSpPr>
        <p:grpSp>
          <p:nvGrpSpPr>
            <p:cNvPr id="11" name="组合 10"/>
            <p:cNvGrpSpPr/>
            <p:nvPr/>
          </p:nvGrpSpPr>
          <p:grpSpPr>
            <a:xfrm rot="0">
              <a:off x="370" y="1902"/>
              <a:ext cx="1180" cy="632"/>
              <a:chOff x="742" y="4219"/>
              <a:chExt cx="1180" cy="632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4"/>
              <a:srcRect l="54302" b="8238"/>
              <a:stretch>
                <a:fillRect/>
              </a:stretch>
            </p:blipFill>
            <p:spPr>
              <a:xfrm>
                <a:off x="742" y="4242"/>
                <a:ext cx="992" cy="609"/>
              </a:xfrm>
              <a:prstGeom prst="rect">
                <a:avLst/>
              </a:prstGeom>
            </p:spPr>
          </p:pic>
          <p:sp>
            <p:nvSpPr>
              <p:cNvPr id="29" name="菱形 28"/>
              <p:cNvSpPr/>
              <p:nvPr/>
            </p:nvSpPr>
            <p:spPr>
              <a:xfrm>
                <a:off x="1291" y="4219"/>
                <a:ext cx="632" cy="632"/>
              </a:xfrm>
              <a:prstGeom prst="diamond">
                <a:avLst/>
              </a:prstGeom>
              <a:solidFill>
                <a:srgbClr val="DB99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5" name="文本框 44"/>
            <p:cNvSpPr txBox="1"/>
            <p:nvPr/>
          </p:nvSpPr>
          <p:spPr>
            <a:xfrm>
              <a:off x="1589" y="1825"/>
              <a:ext cx="8509" cy="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just" fontAlgn="auto">
                <a:lnSpc>
                  <a:spcPts val="3000"/>
                </a:lnSpc>
              </a:pPr>
              <a:r>
                <a:rPr sz="24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  <a:sym typeface="+mn-ea"/>
                </a:rPr>
                <a:t>Utility: </a:t>
              </a:r>
              <a:endParaRPr sz="2400" b="1">
                <a:solidFill>
                  <a:srgbClr val="D69F5C"/>
                </a:solidFill>
                <a:latin typeface="Papyrus" panose="03070502060502030205" charset="0"/>
                <a:cs typeface="Papyrus" panose="03070502060502030205" charset="0"/>
                <a:sym typeface="+mn-ea"/>
              </a:endParaRPr>
            </a:p>
            <a:p>
              <a:pPr indent="0" algn="just" fontAlgn="auto">
                <a:lnSpc>
                  <a:spcPts val="3000"/>
                </a:lnSpc>
              </a:pPr>
              <a:r>
                <a:rPr lang="en-US" sz="2400">
                  <a:latin typeface="Papyrus" panose="03070502060502030205" charset="0"/>
                  <a:cs typeface="Papyrus" panose="03070502060502030205" charset="0"/>
                  <a:sym typeface="+mn-ea"/>
                </a:rPr>
                <a:t>Daily Wear Needs</a:t>
              </a:r>
              <a:endParaRPr lang="en-US" sz="2400">
                <a:latin typeface="Papyrus" panose="03070502060502030205" charset="0"/>
                <a:cs typeface="Papyrus" panose="03070502060502030205" charset="0"/>
                <a:sym typeface="+mn-ea"/>
              </a:endParaRPr>
            </a:p>
            <a:p>
              <a:pPr indent="0" algn="just" fontAlgn="auto">
                <a:lnSpc>
                  <a:spcPts val="3000"/>
                </a:lnSpc>
              </a:pPr>
              <a:r>
                <a:rPr lang="en-US" sz="2400">
                  <a:latin typeface="Papyrus" panose="03070502060502030205" charset="0"/>
                  <a:cs typeface="Papyrus" panose="03070502060502030205" charset="0"/>
                  <a:sym typeface="+mn-ea"/>
                </a:rPr>
                <a:t>Festive and Ceremonial Occasions </a:t>
              </a:r>
              <a:endParaRPr lang="en-US" altLang="en-US" sz="2400">
                <a:latin typeface="Papyrus" panose="03070502060502030205" charset="0"/>
                <a:cs typeface="Papyrus" panose="03070502060502030205" charset="0"/>
                <a:sym typeface="+mn-ea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34950" y="4603750"/>
            <a:ext cx="6177280" cy="1245235"/>
            <a:chOff x="370" y="1825"/>
            <a:chExt cx="9728" cy="1961"/>
          </a:xfrm>
        </p:grpSpPr>
        <p:grpSp>
          <p:nvGrpSpPr>
            <p:cNvPr id="51" name="组合 50"/>
            <p:cNvGrpSpPr/>
            <p:nvPr/>
          </p:nvGrpSpPr>
          <p:grpSpPr>
            <a:xfrm rot="0">
              <a:off x="370" y="1902"/>
              <a:ext cx="1180" cy="632"/>
              <a:chOff x="742" y="4219"/>
              <a:chExt cx="1180" cy="632"/>
            </a:xfrm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 rotWithShape="1">
              <a:blip r:embed="rId4"/>
              <a:srcRect l="54302" b="8238"/>
              <a:stretch>
                <a:fillRect/>
              </a:stretch>
            </p:blipFill>
            <p:spPr>
              <a:xfrm>
                <a:off x="742" y="4242"/>
                <a:ext cx="992" cy="609"/>
              </a:xfrm>
              <a:prstGeom prst="rect">
                <a:avLst/>
              </a:prstGeom>
            </p:spPr>
          </p:pic>
          <p:sp>
            <p:nvSpPr>
              <p:cNvPr id="53" name="菱形 52"/>
              <p:cNvSpPr/>
              <p:nvPr/>
            </p:nvSpPr>
            <p:spPr>
              <a:xfrm>
                <a:off x="1291" y="4219"/>
                <a:ext cx="632" cy="632"/>
              </a:xfrm>
              <a:prstGeom prst="diamond">
                <a:avLst/>
              </a:prstGeom>
              <a:solidFill>
                <a:srgbClr val="DB99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4" name="文本框 53"/>
            <p:cNvSpPr txBox="1"/>
            <p:nvPr/>
          </p:nvSpPr>
          <p:spPr>
            <a:xfrm>
              <a:off x="1589" y="1825"/>
              <a:ext cx="8509" cy="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just" fontAlgn="auto">
                <a:lnSpc>
                  <a:spcPts val="3000"/>
                </a:lnSpc>
              </a:pPr>
              <a:r>
                <a:rPr sz="24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  <a:sym typeface="+mn-ea"/>
                </a:rPr>
                <a:t>Ethnic Identity:</a:t>
              </a:r>
              <a:endParaRPr sz="2400" b="1">
                <a:solidFill>
                  <a:srgbClr val="D69F5C"/>
                </a:solidFill>
                <a:latin typeface="Papyrus" panose="03070502060502030205" charset="0"/>
                <a:cs typeface="Papyrus" panose="03070502060502030205" charset="0"/>
                <a:sym typeface="+mn-ea"/>
              </a:endParaRPr>
            </a:p>
            <a:p>
              <a:pPr indent="0" algn="just" fontAlgn="auto">
                <a:lnSpc>
                  <a:spcPts val="3000"/>
                </a:lnSpc>
              </a:pPr>
              <a:r>
                <a:rPr lang="en-US" sz="2400">
                  <a:latin typeface="Papyrus" panose="03070502060502030205" charset="0"/>
                  <a:cs typeface="Papyrus" panose="03070502060502030205" charset="0"/>
                  <a:sym typeface="+mn-ea"/>
                </a:rPr>
                <a:t>Aesthetic Values</a:t>
              </a:r>
              <a:endParaRPr lang="en-US" sz="2400">
                <a:latin typeface="Papyrus" panose="03070502060502030205" charset="0"/>
                <a:cs typeface="Papyrus" panose="03070502060502030205" charset="0"/>
                <a:sym typeface="+mn-ea"/>
              </a:endParaRPr>
            </a:p>
            <a:p>
              <a:pPr indent="0" algn="just" fontAlgn="auto">
                <a:lnSpc>
                  <a:spcPts val="3000"/>
                </a:lnSpc>
              </a:pPr>
              <a:r>
                <a:rPr lang="en-US" sz="2400">
                  <a:latin typeface="Papyrus" panose="03070502060502030205" charset="0"/>
                  <a:cs typeface="Papyrus" panose="03070502060502030205" charset="0"/>
                  <a:sym typeface="+mn-ea"/>
                </a:rPr>
                <a:t>Cultural Traditions</a:t>
              </a:r>
              <a:endParaRPr lang="en-US" altLang="en-US" sz="2400">
                <a:latin typeface="Papyrus" panose="03070502060502030205" charset="0"/>
                <a:cs typeface="Papyrus" panose="03070502060502030205" charset="0"/>
                <a:sym typeface="+mn-ea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58660" y="401320"/>
            <a:ext cx="4806950" cy="6322695"/>
            <a:chOff x="11116" y="632"/>
            <a:chExt cx="7570" cy="9957"/>
          </a:xfrm>
        </p:grpSpPr>
        <p:pic>
          <p:nvPicPr>
            <p:cNvPr id="58" name="图片 57" descr="土家族头巾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6" y="632"/>
              <a:ext cx="7570" cy="5048"/>
            </a:xfrm>
            <a:prstGeom prst="rect">
              <a:avLst/>
            </a:prstGeom>
          </p:spPr>
        </p:pic>
        <p:pic>
          <p:nvPicPr>
            <p:cNvPr id="59" name="图片 58" descr="壮族头巾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1116" y="5679"/>
              <a:ext cx="7571" cy="4910"/>
            </a:xfrm>
            <a:prstGeom prst="rect">
              <a:avLst/>
            </a:prstGeom>
          </p:spPr>
        </p:pic>
      </p:grpSp>
      <p:grpSp>
        <p:nvGrpSpPr>
          <p:cNvPr id="63" name="组合 62"/>
          <p:cNvGrpSpPr/>
          <p:nvPr/>
        </p:nvGrpSpPr>
        <p:grpSpPr>
          <a:xfrm>
            <a:off x="6979285" y="1202690"/>
            <a:ext cx="4965700" cy="4451350"/>
            <a:chOff x="10991" y="1894"/>
            <a:chExt cx="7820" cy="7010"/>
          </a:xfrm>
        </p:grpSpPr>
        <p:pic>
          <p:nvPicPr>
            <p:cNvPr id="61" name="图片 60" descr="满族服饰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91" y="1894"/>
              <a:ext cx="7820" cy="7011"/>
            </a:xfrm>
            <a:prstGeom prst="rect">
              <a:avLst/>
            </a:prstGeom>
          </p:spPr>
        </p:pic>
        <p:pic>
          <p:nvPicPr>
            <p:cNvPr id="62" name="图片 61" descr="马蹄袖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61" y="6071"/>
              <a:ext cx="3526" cy="2352"/>
            </a:xfrm>
            <a:prstGeom prst="rect">
              <a:avLst/>
            </a:prstGeom>
          </p:spPr>
        </p:pic>
      </p:grpSp>
      <p:pic>
        <p:nvPicPr>
          <p:cNvPr id="65" name="图片 64" descr="56民族"/>
          <p:cNvPicPr>
            <a:picLocks noChangeAspect="1"/>
          </p:cNvPicPr>
          <p:nvPr/>
        </p:nvPicPr>
        <p:blipFill>
          <a:blip r:embed="rId9"/>
          <a:srcRect b="2390"/>
          <a:stretch>
            <a:fillRect/>
          </a:stretch>
        </p:blipFill>
        <p:spPr>
          <a:xfrm>
            <a:off x="6979285" y="1870710"/>
            <a:ext cx="5001260" cy="3302000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6965950" y="398780"/>
            <a:ext cx="5090795" cy="6325235"/>
            <a:chOff x="10850" y="628"/>
            <a:chExt cx="8017" cy="9961"/>
          </a:xfrm>
        </p:grpSpPr>
        <p:pic>
          <p:nvPicPr>
            <p:cNvPr id="66" name="图片 65" descr="西兰卡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455" y="632"/>
              <a:ext cx="3412" cy="9950"/>
            </a:xfrm>
            <a:prstGeom prst="rect">
              <a:avLst/>
            </a:prstGeom>
          </p:spPr>
        </p:pic>
        <p:pic>
          <p:nvPicPr>
            <p:cNvPr id="67" name="图片 66" descr="花毡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50" y="3854"/>
              <a:ext cx="4605" cy="3073"/>
            </a:xfrm>
            <a:prstGeom prst="rect">
              <a:avLst/>
            </a:prstGeom>
          </p:spPr>
        </p:pic>
        <p:pic>
          <p:nvPicPr>
            <p:cNvPr id="68" name="图片 67" descr="回族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73" y="6927"/>
              <a:ext cx="4582" cy="3662"/>
            </a:xfrm>
            <a:prstGeom prst="rect">
              <a:avLst/>
            </a:prstGeom>
          </p:spPr>
        </p:pic>
        <p:pic>
          <p:nvPicPr>
            <p:cNvPr id="69" name="图片 68" descr="印花布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10887" y="628"/>
              <a:ext cx="4568" cy="32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234" y="5150972"/>
            <a:ext cx="1700931" cy="1707028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52095" y="1938655"/>
            <a:ext cx="7315200" cy="3656330"/>
            <a:chOff x="397" y="3053"/>
            <a:chExt cx="11520" cy="5758"/>
          </a:xfrm>
        </p:grpSpPr>
        <p:sp>
          <p:nvSpPr>
            <p:cNvPr id="16" name="文本框 15"/>
            <p:cNvSpPr txBox="1"/>
            <p:nvPr>
              <p:custDataLst>
                <p:tags r:id="rId2"/>
              </p:custDataLst>
            </p:nvPr>
          </p:nvSpPr>
          <p:spPr>
            <a:xfrm>
              <a:off x="776" y="4312"/>
              <a:ext cx="11141" cy="449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/>
              </a:lvl1pPr>
            </a:lstStyle>
            <a:p>
              <a:r>
                <a:rPr lang="en-US" sz="2800">
                  <a:latin typeface="Papyrus" panose="03070502060502030205" charset="0"/>
                  <a:cs typeface="Papyrus" panose="03070502060502030205" charset="0"/>
                  <a:sym typeface="+mn-lt"/>
                </a:rPr>
                <a:t>White, Green, and Black</a:t>
              </a:r>
              <a:endParaRPr lang="en-US" sz="2800">
                <a:latin typeface="Papyrus" panose="03070502060502030205" charset="0"/>
                <a:cs typeface="Papyrus" panose="03070502060502030205" charset="0"/>
                <a:sym typeface="+mn-lt"/>
              </a:endParaRPr>
            </a:p>
            <a:p>
              <a:pPr algn="l"/>
              <a:r>
                <a:rPr lang="en-US" sz="2800">
                  <a:latin typeface="Papyrus" panose="03070502060502030205" charset="0"/>
                  <a:cs typeface="Papyrus" panose="03070502060502030205" charset="0"/>
                  <a:sym typeface="+mn-lt"/>
                </a:rPr>
                <a:t>Summer: White     Winter: Black and Purple</a:t>
              </a:r>
              <a:endParaRPr lang="en-US" sz="2800">
                <a:latin typeface="Papyrus" panose="03070502060502030205" charset="0"/>
                <a:cs typeface="Papyrus" panose="03070502060502030205" charset="0"/>
                <a:sym typeface="+mn-lt"/>
              </a:endParaRPr>
            </a:p>
            <a:p>
              <a:pPr algn="l"/>
              <a:r>
                <a:rPr lang="en-US" sz="2800">
                  <a:latin typeface="Papyrus" panose="03070502060502030205" charset="0"/>
                  <a:cs typeface="Papyrus" panose="03070502060502030205" charset="0"/>
                  <a:sym typeface="+mn-lt"/>
                </a:rPr>
                <a:t>The Combination of A Top and Trousers</a:t>
              </a:r>
              <a:endParaRPr lang="en-US" sz="2800"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 rot="0">
              <a:off x="397" y="3053"/>
              <a:ext cx="8279" cy="1155"/>
              <a:chOff x="911" y="1451"/>
              <a:chExt cx="8279" cy="1155"/>
            </a:xfrm>
          </p:grpSpPr>
          <p:sp>
            <p:nvSpPr>
              <p:cNvPr id="15" name="文本框 1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2315" y="1664"/>
                <a:ext cx="6875" cy="942"/>
              </a:xfrm>
              <a:prstGeom prst="rect">
                <a:avLst/>
              </a:prstGeom>
              <a:noFill/>
            </p:spPr>
            <p:txBody>
              <a:bodyPr vert="horz" wrap="square" rtlCol="0">
                <a:noAutofit/>
              </a:bodyPr>
              <a:lstStyle/>
              <a:p>
                <a:pPr algn="l"/>
                <a:r>
                  <a:rPr sz="3200" b="1">
                    <a:solidFill>
                      <a:srgbClr val="D69F5C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Simplicity and Comfort</a:t>
                </a:r>
                <a:endParaRPr lang="en-US" sz="32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</p:txBody>
          </p:sp>
          <p:cxnSp>
            <p:nvCxnSpPr>
              <p:cNvPr id="18" name="直接连接符 17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2302" y="1622"/>
                <a:ext cx="2" cy="882"/>
              </a:xfrm>
              <a:prstGeom prst="line">
                <a:avLst/>
              </a:prstGeom>
              <a:ln w="19050">
                <a:solidFill>
                  <a:srgbClr val="A840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844" b="13844"/>
              <a:stretch>
                <a:fillRect/>
              </a:stretch>
            </p:blipFill>
            <p:spPr>
              <a:xfrm>
                <a:off x="911" y="1451"/>
                <a:ext cx="1252" cy="1052"/>
              </a:xfrm>
              <a:prstGeom prst="rect">
                <a:avLst/>
              </a:prstGeom>
            </p:spPr>
          </p:pic>
        </p:grpSp>
      </p:grpSp>
      <p:grpSp>
        <p:nvGrpSpPr>
          <p:cNvPr id="6" name="组合 5"/>
          <p:cNvGrpSpPr/>
          <p:nvPr/>
        </p:nvGrpSpPr>
        <p:grpSpPr>
          <a:xfrm>
            <a:off x="449580" y="708025"/>
            <a:ext cx="3936365" cy="585470"/>
            <a:chOff x="1443" y="826"/>
            <a:chExt cx="6199" cy="922"/>
          </a:xfrm>
        </p:grpSpPr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1443" y="830"/>
              <a:ext cx="209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dirty="0">
                  <a:solidFill>
                    <a:schemeClr val="tx1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Part 1</a:t>
              </a:r>
              <a:endParaRPr lang="en-US" altLang="zh-CN" sz="3200" b="1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3534" y="826"/>
              <a:ext cx="4108" cy="923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p>
              <a:pPr algn="just" fontAlgn="auto">
                <a:buClrTx/>
                <a:buSzTx/>
                <a:buFontTx/>
              </a:pPr>
              <a:r>
                <a:rPr lang="en-US" altLang="zh-CN" sz="3200" b="1" dirty="0">
                  <a:solidFill>
                    <a:schemeClr val="tx1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Features</a:t>
              </a:r>
              <a:endParaRPr lang="en-US" altLang="zh-CN" sz="3200" b="1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440930" y="199390"/>
            <a:ext cx="4513580" cy="6499860"/>
            <a:chOff x="11718" y="384"/>
            <a:chExt cx="7108" cy="10236"/>
          </a:xfrm>
        </p:grpSpPr>
        <p:pic>
          <p:nvPicPr>
            <p:cNvPr id="5" name="图片 4" descr="回族服饰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308" y="384"/>
              <a:ext cx="3519" cy="5347"/>
            </a:xfrm>
            <a:prstGeom prst="rect">
              <a:avLst/>
            </a:prstGeom>
          </p:spPr>
        </p:pic>
        <p:pic>
          <p:nvPicPr>
            <p:cNvPr id="19" name="图片 18" descr="冬天"/>
            <p:cNvPicPr>
              <a:picLocks noChangeAspect="1"/>
            </p:cNvPicPr>
            <p:nvPr/>
          </p:nvPicPr>
          <p:blipFill>
            <a:blip r:embed="rId10"/>
            <a:srcRect t="4951" b="4583"/>
            <a:stretch>
              <a:fillRect/>
            </a:stretch>
          </p:blipFill>
          <p:spPr>
            <a:xfrm>
              <a:off x="11718" y="5528"/>
              <a:ext cx="7109" cy="5092"/>
            </a:xfrm>
            <a:prstGeom prst="rect">
              <a:avLst/>
            </a:prstGeom>
          </p:spPr>
        </p:pic>
        <p:pic>
          <p:nvPicPr>
            <p:cNvPr id="13" name="图片 12" descr="回族男性服饰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718" y="384"/>
              <a:ext cx="3590" cy="51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回回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965" y="1920240"/>
            <a:ext cx="4879340" cy="35179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0">
            <a:off x="206375" y="526415"/>
            <a:ext cx="6804660" cy="733425"/>
            <a:chOff x="950" y="1451"/>
            <a:chExt cx="10716" cy="1155"/>
          </a:xfrm>
        </p:grpSpPr>
        <p:sp>
          <p:nvSpPr>
            <p:cNvPr id="15" name="文本框 14"/>
            <p:cNvSpPr txBox="1"/>
            <p:nvPr>
              <p:custDataLst>
                <p:tags r:id="rId2"/>
              </p:custDataLst>
            </p:nvPr>
          </p:nvSpPr>
          <p:spPr>
            <a:xfrm>
              <a:off x="2315" y="1664"/>
              <a:ext cx="9351" cy="942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l"/>
              <a:r>
                <a:rPr sz="32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A comprehensive clothing system</a:t>
              </a:r>
              <a:endParaRPr lang="en-US" sz="3200" b="1">
                <a:solidFill>
                  <a:srgbClr val="D69F5C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3"/>
              </p:custDataLst>
            </p:nvPr>
          </p:nvCxnSpPr>
          <p:spPr>
            <a:xfrm>
              <a:off x="2302" y="1622"/>
              <a:ext cx="2" cy="882"/>
            </a:xfrm>
            <a:prstGeom prst="line">
              <a:avLst/>
            </a:prstGeom>
            <a:ln w="19050">
              <a:solidFill>
                <a:srgbClr val="A840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图片 3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44" b="13844"/>
            <a:stretch>
              <a:fillRect/>
            </a:stretch>
          </p:blipFill>
          <p:spPr>
            <a:xfrm>
              <a:off x="950" y="1451"/>
              <a:ext cx="1213" cy="1052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262890" y="1628140"/>
            <a:ext cx="5889625" cy="4162425"/>
            <a:chOff x="480" y="2313"/>
            <a:chExt cx="9275" cy="6555"/>
          </a:xfrm>
        </p:grpSpPr>
        <p:pic>
          <p:nvPicPr>
            <p:cNvPr id="21" name="图片 20" descr="绿色头巾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" y="2313"/>
              <a:ext cx="4351" cy="6555"/>
            </a:xfrm>
            <a:prstGeom prst="rect">
              <a:avLst/>
            </a:prstGeom>
          </p:spPr>
        </p:pic>
        <p:pic>
          <p:nvPicPr>
            <p:cNvPr id="22" name="图片 21" descr="服饰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1" y="2313"/>
              <a:ext cx="4924" cy="3295"/>
            </a:xfrm>
            <a:prstGeom prst="rect">
              <a:avLst/>
            </a:prstGeom>
          </p:spPr>
        </p:pic>
        <p:pic>
          <p:nvPicPr>
            <p:cNvPr id="23" name="图片 22" descr="黑色头巾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31" y="5608"/>
              <a:ext cx="4910" cy="3261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403340" y="1546225"/>
            <a:ext cx="5585460" cy="4265930"/>
            <a:chOff x="10084" y="2435"/>
            <a:chExt cx="8796" cy="6718"/>
          </a:xfrm>
        </p:grpSpPr>
        <p:sp>
          <p:nvSpPr>
            <p:cNvPr id="2" name="文本框 1"/>
            <p:cNvSpPr txBox="1"/>
            <p:nvPr>
              <p:custDataLst>
                <p:tags r:id="rId9"/>
              </p:custDataLst>
            </p:nvPr>
          </p:nvSpPr>
          <p:spPr>
            <a:xfrm>
              <a:off x="10084" y="2435"/>
              <a:ext cx="8797" cy="671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/>
              </a:lvl1pPr>
            </a:lstStyle>
            <a:p>
              <a:r>
                <a:rPr sz="28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Headw</a:t>
              </a:r>
              <a:r>
                <a:rPr lang="en-US" sz="28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ea</a:t>
              </a:r>
              <a:r>
                <a:rPr sz="28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r: </a:t>
              </a:r>
              <a:endParaRPr sz="2800" b="1">
                <a:solidFill>
                  <a:srgbClr val="D69F5C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  <a:p>
              <a:pPr algn="l"/>
              <a:r>
                <a:rPr lang="en-US" sz="2800">
                  <a:latin typeface="Papyrus" panose="03070502060502030205" charset="0"/>
                  <a:cs typeface="Papyrus" panose="03070502060502030205" charset="0"/>
                  <a:sym typeface="+mn-lt"/>
                </a:rPr>
                <a:t>Round Hat (Muslim cap/Hui hat)</a:t>
              </a:r>
              <a:endParaRPr lang="en-US" sz="2800">
                <a:latin typeface="Papyrus" panose="03070502060502030205" charset="0"/>
                <a:cs typeface="Papyrus" panose="03070502060502030205" charset="0"/>
                <a:sym typeface="+mn-lt"/>
              </a:endParaRPr>
            </a:p>
            <a:p>
              <a:pPr algn="l"/>
              <a:r>
                <a:rPr lang="en-US" sz="2800">
                  <a:latin typeface="Papyrus" panose="03070502060502030205" charset="0"/>
                  <a:cs typeface="Papyrus" panose="03070502060502030205" charset="0"/>
                  <a:sym typeface="+mn-lt"/>
                </a:rPr>
                <a:t>Hijabs</a:t>
              </a:r>
              <a:endParaRPr lang="en-US" sz="2800">
                <a:latin typeface="Papyrus" panose="03070502060502030205" charset="0"/>
                <a:cs typeface="Papyrus" panose="03070502060502030205" charset="0"/>
                <a:sym typeface="+mn-lt"/>
              </a:endParaRPr>
            </a:p>
            <a:p>
              <a:pPr algn="l"/>
              <a:endParaRPr lang="en-US" sz="2800">
                <a:latin typeface="Papyrus" panose="03070502060502030205" charset="0"/>
                <a:cs typeface="Papyrus" panose="03070502060502030205" charset="0"/>
                <a:sym typeface="+mn-lt"/>
              </a:endParaRPr>
            </a:p>
            <a:p>
              <a:pPr algn="l">
                <a:buClrTx/>
                <a:buSzTx/>
                <a:buFontTx/>
              </a:pPr>
              <a:r>
                <a:rPr sz="28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Colour:</a:t>
              </a:r>
              <a:endParaRPr sz="2800" b="1">
                <a:solidFill>
                  <a:srgbClr val="D69F5C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  <a:p>
              <a:pPr algn="l"/>
              <a:r>
                <a:rPr lang="en-US" sz="2800">
                  <a:latin typeface="Papyrus" panose="03070502060502030205" charset="0"/>
                  <a:cs typeface="Papyrus" panose="03070502060502030205" charset="0"/>
                  <a:sym typeface="+mn-lt"/>
                </a:rPr>
                <a:t>Green, Black and White</a:t>
              </a:r>
              <a:endParaRPr lang="en-US" sz="2800"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  <p:cxnSp>
          <p:nvCxnSpPr>
            <p:cNvPr id="26" name="直接连接符 25"/>
            <p:cNvCxnSpPr/>
            <p:nvPr>
              <p:custDataLst>
                <p:tags r:id="rId10"/>
              </p:custDataLst>
            </p:nvPr>
          </p:nvCxnSpPr>
          <p:spPr>
            <a:xfrm>
              <a:off x="10084" y="2848"/>
              <a:ext cx="0" cy="536"/>
            </a:xfrm>
            <a:prstGeom prst="line">
              <a:avLst/>
            </a:prstGeom>
            <a:ln w="38100">
              <a:solidFill>
                <a:srgbClr val="A840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11"/>
              </p:custDataLst>
            </p:nvPr>
          </p:nvCxnSpPr>
          <p:spPr>
            <a:xfrm>
              <a:off x="10084" y="6859"/>
              <a:ext cx="0" cy="536"/>
            </a:xfrm>
            <a:prstGeom prst="line">
              <a:avLst/>
            </a:prstGeom>
            <a:ln w="38100">
              <a:solidFill>
                <a:srgbClr val="A840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667385" y="2006600"/>
            <a:ext cx="6455410" cy="3124835"/>
            <a:chOff x="778" y="2329"/>
            <a:chExt cx="10166" cy="4921"/>
          </a:xfrm>
        </p:grpSpPr>
        <p:grpSp>
          <p:nvGrpSpPr>
            <p:cNvPr id="13" name="组合 12"/>
            <p:cNvGrpSpPr/>
            <p:nvPr/>
          </p:nvGrpSpPr>
          <p:grpSpPr>
            <a:xfrm>
              <a:off x="778" y="2329"/>
              <a:ext cx="9167" cy="2844"/>
              <a:chOff x="778" y="2329"/>
              <a:chExt cx="9167" cy="2844"/>
            </a:xfrm>
          </p:grpSpPr>
          <p:cxnSp>
            <p:nvCxnSpPr>
              <p:cNvPr id="10" name="直接连接符 9"/>
              <p:cNvCxnSpPr/>
              <p:nvPr>
                <p:custDataLst>
                  <p:tags r:id="rId1"/>
                </p:custDataLst>
              </p:nvPr>
            </p:nvCxnSpPr>
            <p:spPr>
              <a:xfrm>
                <a:off x="778" y="2459"/>
                <a:ext cx="0" cy="536"/>
              </a:xfrm>
              <a:prstGeom prst="line">
                <a:avLst/>
              </a:prstGeom>
              <a:ln w="38100">
                <a:solidFill>
                  <a:srgbClr val="A840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文本框 10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19" y="2329"/>
                <a:ext cx="300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D69F5C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Design</a:t>
                </a:r>
                <a:endParaRPr lang="zh-CN" altLang="en-US" sz="1400" b="1" spc="600" dirty="0">
                  <a:cs typeface="+mn-ea"/>
                  <a:sym typeface="+mn-lt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95" y="2995"/>
                <a:ext cx="8951" cy="2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/>
                </a:lvl1pPr>
              </a:lstStyle>
              <a:p>
                <a:r>
                  <a:rPr lang="en-US" sz="2800"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Crescent Moon and Star Motif</a:t>
                </a:r>
                <a:endParaRPr lang="en-US" sz="2800"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  <a:p>
                <a:r>
                  <a:rPr lang="en-US" sz="2800"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Arabic script</a:t>
                </a:r>
                <a:endParaRPr lang="en-US" sz="2800"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778" y="5284"/>
              <a:ext cx="10167" cy="1966"/>
              <a:chOff x="778" y="7379"/>
              <a:chExt cx="10167" cy="1966"/>
            </a:xfrm>
          </p:grpSpPr>
          <p:cxnSp>
            <p:nvCxnSpPr>
              <p:cNvPr id="20" name="直接连接符 19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78" y="7499"/>
                <a:ext cx="0" cy="536"/>
              </a:xfrm>
              <a:prstGeom prst="line">
                <a:avLst/>
              </a:prstGeom>
              <a:ln w="38100">
                <a:solidFill>
                  <a:srgbClr val="A840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文本框 20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119" y="7379"/>
                <a:ext cx="514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D69F5C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C</a:t>
                </a:r>
                <a:r>
                  <a:rPr sz="2800" b="1">
                    <a:solidFill>
                      <a:srgbClr val="D69F5C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ultural </a:t>
                </a:r>
                <a:r>
                  <a:rPr lang="en-US" sz="2800" b="1">
                    <a:solidFill>
                      <a:srgbClr val="D69F5C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S</a:t>
                </a:r>
                <a:r>
                  <a:rPr sz="2800" b="1">
                    <a:solidFill>
                      <a:srgbClr val="D69F5C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ymbol</a:t>
                </a:r>
                <a:endParaRPr sz="28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115" y="8005"/>
                <a:ext cx="9830" cy="134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/>
                </a:lvl1pPr>
              </a:lstStyle>
              <a:p>
                <a:r>
                  <a:rPr lang="en-US" sz="2800">
                    <a:solidFill>
                      <a:schemeClr val="tx1"/>
                    </a:solidFill>
                    <a:latin typeface="Papyrus" panose="03070502060502030205" charset="0"/>
                    <a:cs typeface="Papyrus" panose="03070502060502030205" charset="0"/>
                    <a:sym typeface="+mn-lt"/>
                  </a:rPr>
                  <a:t>Cultural Identity and Religious Beliefs</a:t>
                </a:r>
                <a:endParaRPr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 rot="0">
            <a:off x="206375" y="526415"/>
            <a:ext cx="5490210" cy="733425"/>
            <a:chOff x="950" y="1451"/>
            <a:chExt cx="8646" cy="1155"/>
          </a:xfrm>
        </p:grpSpPr>
        <p:sp>
          <p:nvSpPr>
            <p:cNvPr id="15" name="文本框 14"/>
            <p:cNvSpPr txBox="1"/>
            <p:nvPr>
              <p:custDataLst>
                <p:tags r:id="rId7"/>
              </p:custDataLst>
            </p:nvPr>
          </p:nvSpPr>
          <p:spPr>
            <a:xfrm>
              <a:off x="2315" y="1664"/>
              <a:ext cx="7281" cy="942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p>
              <a:pPr algn="l"/>
              <a:r>
                <a:rPr sz="3200" b="1">
                  <a:solidFill>
                    <a:srgbClr val="D69F5C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Islamic Cultural Influence</a:t>
              </a:r>
              <a:endParaRPr sz="3200" b="1">
                <a:solidFill>
                  <a:srgbClr val="D69F5C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8"/>
              </p:custDataLst>
            </p:nvPr>
          </p:nvCxnSpPr>
          <p:spPr>
            <a:xfrm>
              <a:off x="2302" y="1622"/>
              <a:ext cx="2" cy="882"/>
            </a:xfrm>
            <a:prstGeom prst="line">
              <a:avLst/>
            </a:prstGeom>
            <a:ln w="19050">
              <a:solidFill>
                <a:srgbClr val="A840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图片 3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44" b="13844"/>
            <a:stretch>
              <a:fillRect/>
            </a:stretch>
          </p:blipFill>
          <p:spPr>
            <a:xfrm>
              <a:off x="950" y="1451"/>
              <a:ext cx="1213" cy="1052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7033895" y="792480"/>
            <a:ext cx="4634865" cy="5259070"/>
            <a:chOff x="6281" y="2345"/>
            <a:chExt cx="6284" cy="7373"/>
          </a:xfrm>
        </p:grpSpPr>
        <p:pic>
          <p:nvPicPr>
            <p:cNvPr id="6" name="图片 5" descr="银川南关清真大寺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81" y="5404"/>
              <a:ext cx="6285" cy="4314"/>
            </a:xfrm>
            <a:prstGeom prst="rect">
              <a:avLst/>
            </a:prstGeom>
          </p:spPr>
        </p:pic>
        <p:pic>
          <p:nvPicPr>
            <p:cNvPr id="19" name="图片 18" descr="阿拉伯语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81" y="2345"/>
              <a:ext cx="3637" cy="3059"/>
            </a:xfrm>
            <a:prstGeom prst="rect">
              <a:avLst/>
            </a:prstGeom>
          </p:spPr>
        </p:pic>
        <p:pic>
          <p:nvPicPr>
            <p:cNvPr id="23" name="图片 22" descr="星月图案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25" y="2345"/>
              <a:ext cx="2741" cy="30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6260" y="5186405"/>
            <a:ext cx="5660798" cy="17309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/>
          <a:srcRect r="40353" b="12977"/>
          <a:stretch>
            <a:fillRect/>
          </a:stretch>
        </p:blipFill>
        <p:spPr>
          <a:xfrm>
            <a:off x="5295029" y="4770307"/>
            <a:ext cx="4563793" cy="203596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/>
          <a:srcRect r="50697"/>
          <a:stretch>
            <a:fillRect/>
          </a:stretch>
        </p:blipFill>
        <p:spPr>
          <a:xfrm>
            <a:off x="9425287" y="5236867"/>
            <a:ext cx="2790963" cy="173094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94817" y="476250"/>
            <a:ext cx="8628100" cy="608319"/>
            <a:chOff x="779" y="675"/>
            <a:chExt cx="13588" cy="958"/>
          </a:xfrm>
        </p:grpSpPr>
        <p:sp>
          <p:nvSpPr>
            <p:cNvPr id="28" name="文本框 27"/>
            <p:cNvSpPr txBox="1"/>
            <p:nvPr>
              <p:custDataLst>
                <p:tags r:id="rId2"/>
              </p:custDataLst>
            </p:nvPr>
          </p:nvSpPr>
          <p:spPr>
            <a:xfrm>
              <a:off x="779" y="680"/>
              <a:ext cx="209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dirty="0">
                  <a:solidFill>
                    <a:schemeClr val="tx1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Part 2</a:t>
              </a:r>
              <a:endParaRPr lang="en-US" altLang="zh-CN" sz="3200" b="1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3"/>
              </p:custDataLst>
            </p:nvPr>
          </p:nvSpPr>
          <p:spPr>
            <a:xfrm>
              <a:off x="2859" y="675"/>
              <a:ext cx="11508" cy="958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p>
              <a:pPr algn="just">
                <a:buClrTx/>
                <a:buSzTx/>
                <a:buFontTx/>
              </a:pPr>
              <a:r>
                <a:rPr lang="en-US" altLang="zh-CN" sz="3200" b="1" dirty="0">
                  <a:solidFill>
                    <a:schemeClr val="tx1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Traditional Celebration</a:t>
              </a:r>
              <a:endParaRPr lang="en-US" altLang="zh-CN" sz="3200" b="1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29260" y="2035175"/>
            <a:ext cx="11318240" cy="2734945"/>
            <a:chOff x="676" y="3205"/>
            <a:chExt cx="17824" cy="4307"/>
          </a:xfrm>
        </p:grpSpPr>
        <p:pic>
          <p:nvPicPr>
            <p:cNvPr id="17" name="图片 16" descr="古尔邦节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08" y="3206"/>
              <a:ext cx="6793" cy="4306"/>
            </a:xfrm>
            <a:prstGeom prst="rect">
              <a:avLst/>
            </a:prstGeom>
          </p:spPr>
        </p:pic>
        <p:pic>
          <p:nvPicPr>
            <p:cNvPr id="19" name="图片 18" descr="古尔邦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" y="3206"/>
              <a:ext cx="7535" cy="4306"/>
            </a:xfrm>
            <a:prstGeom prst="rect">
              <a:avLst/>
            </a:prstGeom>
          </p:spPr>
        </p:pic>
        <p:pic>
          <p:nvPicPr>
            <p:cNvPr id="25" name="图片 24" descr="羊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7" y="3205"/>
              <a:ext cx="6467" cy="4307"/>
            </a:xfrm>
            <a:prstGeom prst="rect">
              <a:avLst/>
            </a:prstGeom>
          </p:spPr>
        </p:pic>
      </p:grpSp>
      <p:sp>
        <p:nvSpPr>
          <p:cNvPr id="31" name="文本框 30"/>
          <p:cNvSpPr txBox="1"/>
          <p:nvPr>
            <p:custDataLst>
              <p:tags r:id="rId7"/>
            </p:custDataLst>
          </p:nvPr>
        </p:nvSpPr>
        <p:spPr>
          <a:xfrm>
            <a:off x="4922520" y="1280795"/>
            <a:ext cx="2348230" cy="60833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algn="just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  <a:hlinkClick r:id="rId8" tooltip="" action="ppaction://hlinkfile"/>
              </a:rPr>
              <a:t>Eid al - Adha</a:t>
            </a:r>
            <a:endParaRPr lang="en-US" altLang="zh-CN" sz="2800" b="1" dirty="0">
              <a:solidFill>
                <a:schemeClr val="tx1"/>
              </a:solidFill>
              <a:latin typeface="Papyrus" panose="03070502060502030205" charset="0"/>
              <a:cs typeface="Papyrus" panose="03070502060502030205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777240" y="2255520"/>
            <a:ext cx="4861560" cy="3261360"/>
          </a:xfrm>
          <a:prstGeom prst="rect">
            <a:avLst/>
          </a:prstGeom>
          <a:solidFill>
            <a:srgbClr val="A84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60475" y="3235960"/>
            <a:ext cx="3895090" cy="14935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buClrTx/>
              <a:buSzTx/>
              <a:buFontTx/>
            </a:pPr>
            <a:r>
              <a:rPr lang="en-US" altLang="zh-CN" sz="3200" dirty="0">
                <a:latin typeface="Papyrus" panose="03070502060502030205" charset="0"/>
                <a:cs typeface="Papyrus" panose="03070502060502030205" charset="0"/>
                <a:sym typeface="+mn-lt"/>
              </a:rPr>
              <a:t>An Essential Element of Festival Celebrations</a:t>
            </a:r>
            <a:endParaRPr lang="en-US" altLang="zh-CN" sz="3200" spc="600" dirty="0">
              <a:solidFill>
                <a:schemeClr val="bg1"/>
              </a:solidFill>
              <a:latin typeface="Papyrus" panose="03070502060502030205" charset="0"/>
              <a:cs typeface="Papyrus" panose="03070502060502030205" charset="0"/>
              <a:sym typeface="+mn-lt"/>
            </a:endParaRPr>
          </a:p>
        </p:txBody>
      </p:sp>
      <p:sp>
        <p:nvSpPr>
          <p:cNvPr id="7" name="圆角矩形 6"/>
          <p:cNvSpPr/>
          <p:nvPr>
            <p:custDataLst>
              <p:tags r:id="rId3"/>
            </p:custDataLst>
          </p:nvPr>
        </p:nvSpPr>
        <p:spPr>
          <a:xfrm>
            <a:off x="6568440" y="2255520"/>
            <a:ext cx="4861560" cy="3261360"/>
          </a:xfrm>
          <a:prstGeom prst="roundRect">
            <a:avLst>
              <a:gd name="adj" fmla="val 6020"/>
            </a:avLst>
          </a:prstGeom>
          <a:solidFill>
            <a:srgbClr val="D3B6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322178" y="3194209"/>
            <a:ext cx="3529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3200" dirty="0">
                <a:latin typeface="Papyrus" panose="03070502060502030205" charset="0"/>
                <a:cs typeface="Papyrus" panose="03070502060502030205" charset="0"/>
                <a:sym typeface="+mn-lt"/>
              </a:rPr>
              <a:t>The joint Embodiment of Ethnic Cculture</a:t>
            </a:r>
            <a:endParaRPr lang="en-US" altLang="zh-CN" sz="3200" spc="600" dirty="0">
              <a:solidFill>
                <a:schemeClr val="tx1">
                  <a:lumMod val="95000"/>
                  <a:lumOff val="5000"/>
                </a:schemeClr>
              </a:solidFill>
              <a:latin typeface="Papyrus" panose="03070502060502030205" charset="0"/>
              <a:cs typeface="Papyrus" panose="03070502060502030205" charset="0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5024761" y="2538263"/>
            <a:ext cx="1546942" cy="2969747"/>
          </a:xfrm>
          <a:custGeom>
            <a:avLst/>
            <a:gdLst>
              <a:gd name="connsiteX0" fmla="*/ 7621 w 1975275"/>
              <a:gd name="connsiteY0" fmla="*/ 481016 h 3792041"/>
              <a:gd name="connsiteX1" fmla="*/ 7621 w 1975275"/>
              <a:gd name="connsiteY1" fmla="*/ 1349117 h 3792041"/>
              <a:gd name="connsiteX2" fmla="*/ 267329 w 1975275"/>
              <a:gd name="connsiteY2" fmla="*/ 1349117 h 3792041"/>
              <a:gd name="connsiteX3" fmla="*/ 267329 w 1975275"/>
              <a:gd name="connsiteY3" fmla="*/ 481016 h 3792041"/>
              <a:gd name="connsiteX4" fmla="*/ 0 w 1975275"/>
              <a:gd name="connsiteY4" fmla="*/ 0 h 3792041"/>
              <a:gd name="connsiteX5" fmla="*/ 1975275 w 1975275"/>
              <a:gd name="connsiteY5" fmla="*/ 0 h 3792041"/>
              <a:gd name="connsiteX6" fmla="*/ 1975275 w 1975275"/>
              <a:gd name="connsiteY6" fmla="*/ 3792041 h 3792041"/>
              <a:gd name="connsiteX7" fmla="*/ 0 w 1975275"/>
              <a:gd name="connsiteY7" fmla="*/ 3792041 h 379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5275" h="3792041">
                <a:moveTo>
                  <a:pt x="7621" y="481016"/>
                </a:moveTo>
                <a:lnTo>
                  <a:pt x="7621" y="1349117"/>
                </a:lnTo>
                <a:lnTo>
                  <a:pt x="267329" y="1349117"/>
                </a:lnTo>
                <a:lnTo>
                  <a:pt x="267329" y="481016"/>
                </a:lnTo>
                <a:close/>
                <a:moveTo>
                  <a:pt x="0" y="0"/>
                </a:moveTo>
                <a:lnTo>
                  <a:pt x="1975275" y="0"/>
                </a:lnTo>
                <a:lnTo>
                  <a:pt x="1975275" y="3792041"/>
                </a:lnTo>
                <a:lnTo>
                  <a:pt x="0" y="3792041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633" y="4972543"/>
            <a:ext cx="1751167" cy="53546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4" b="13844"/>
          <a:stretch>
            <a:fillRect/>
          </a:stretch>
        </p:blipFill>
        <p:spPr>
          <a:xfrm>
            <a:off x="1067428" y="2418785"/>
            <a:ext cx="924142" cy="66825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4" b="13844"/>
          <a:stretch>
            <a:fillRect/>
          </a:stretch>
        </p:blipFill>
        <p:spPr>
          <a:xfrm>
            <a:off x="7000036" y="2418785"/>
            <a:ext cx="924142" cy="66825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77392" y="901700"/>
            <a:ext cx="8658579" cy="714362"/>
            <a:chOff x="2251" y="1238"/>
            <a:chExt cx="13636" cy="1125"/>
          </a:xfrm>
        </p:grpSpPr>
        <p:sp>
          <p:nvSpPr>
            <p:cNvPr id="19" name="文本框 18"/>
            <p:cNvSpPr txBox="1"/>
            <p:nvPr>
              <p:custDataLst>
                <p:tags r:id="rId13"/>
              </p:custDataLst>
            </p:nvPr>
          </p:nvSpPr>
          <p:spPr>
            <a:xfrm>
              <a:off x="2251" y="1252"/>
              <a:ext cx="209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dirty="0">
                  <a:solidFill>
                    <a:schemeClr val="tx1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Part 3</a:t>
              </a:r>
              <a:endParaRPr lang="en-US" altLang="zh-CN" sz="3200" b="1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4302" y="1238"/>
              <a:ext cx="11585" cy="1125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p>
              <a:pPr algn="just">
                <a:buClrTx/>
                <a:buSzTx/>
                <a:buFontTx/>
              </a:pPr>
              <a:r>
                <a:rPr lang="en-US" altLang="zh-CN" sz="3200" b="1" dirty="0">
                  <a:solidFill>
                    <a:schemeClr val="tx1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Connections</a:t>
              </a:r>
              <a:endParaRPr lang="en-US" altLang="zh-CN" sz="3200" b="1" spc="300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 t="25111" r="16746" b="24444"/>
          <a:stretch>
            <a:fillRect/>
          </a:stretch>
        </p:blipFill>
        <p:spPr>
          <a:xfrm>
            <a:off x="347683" y="4709160"/>
            <a:ext cx="2672345" cy="202692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82295" y="582930"/>
            <a:ext cx="4132580" cy="582930"/>
            <a:chOff x="917" y="918"/>
            <a:chExt cx="6508" cy="918"/>
          </a:xfrm>
        </p:grpSpPr>
        <p:sp>
          <p:nvSpPr>
            <p:cNvPr id="20" name="文本框 19"/>
            <p:cNvSpPr txBox="1"/>
            <p:nvPr>
              <p:custDataLst>
                <p:tags r:id="rId2"/>
              </p:custDataLst>
            </p:nvPr>
          </p:nvSpPr>
          <p:spPr>
            <a:xfrm>
              <a:off x="3009" y="938"/>
              <a:ext cx="4416" cy="683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p>
              <a:pPr algn="just">
                <a:buClrTx/>
                <a:buSzTx/>
                <a:buFontTx/>
              </a:pPr>
              <a:r>
                <a:rPr lang="en-US" altLang="zh-CN" sz="3200" b="1" spc="300" dirty="0">
                  <a:solidFill>
                    <a:schemeClr val="tx1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R</a:t>
              </a:r>
              <a:r>
                <a:rPr lang="en-US" altLang="zh-CN" sz="3200" b="1" spc="300" dirty="0">
                  <a:solidFill>
                    <a:schemeClr val="tx1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eflections</a:t>
              </a:r>
              <a:endParaRPr lang="en-US" altLang="zh-CN" sz="3200" b="1" spc="300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917" y="918"/>
              <a:ext cx="209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dirty="0">
                  <a:solidFill>
                    <a:schemeClr val="tx1"/>
                  </a:solidFill>
                  <a:latin typeface="Papyrus" panose="03070502060502030205" charset="0"/>
                  <a:cs typeface="Papyrus" panose="03070502060502030205" charset="0"/>
                  <a:sym typeface="+mn-lt"/>
                </a:rPr>
                <a:t>Part 4</a:t>
              </a:r>
              <a:endParaRPr lang="en-US" altLang="zh-CN" sz="3200" b="1" dirty="0">
                <a:solidFill>
                  <a:schemeClr val="tx1"/>
                </a:solidFill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82295" y="1450975"/>
            <a:ext cx="6313805" cy="1120140"/>
            <a:chOff x="2100" y="2004"/>
            <a:chExt cx="9943" cy="1764"/>
          </a:xfrm>
        </p:grpSpPr>
        <p:sp>
          <p:nvSpPr>
            <p:cNvPr id="4" name="同心圆 3"/>
            <p:cNvSpPr/>
            <p:nvPr/>
          </p:nvSpPr>
          <p:spPr>
            <a:xfrm>
              <a:off x="2100" y="2278"/>
              <a:ext cx="1104" cy="1103"/>
            </a:xfrm>
            <a:prstGeom prst="donut">
              <a:avLst>
                <a:gd name="adj" fmla="val 16304"/>
              </a:avLst>
            </a:prstGeom>
            <a:solidFill>
              <a:srgbClr val="A84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333" y="2004"/>
              <a:ext cx="8710" cy="1764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/>
              </a:lvl1pPr>
            </a:lstStyle>
            <a:p>
              <a:pPr algn="l">
                <a:lnSpc>
                  <a:spcPct val="100000"/>
                </a:lnSpc>
                <a:buClrTx/>
                <a:buSzTx/>
                <a:buFontTx/>
              </a:pPr>
              <a:r>
                <a:rPr lang="en-US" altLang="zh-CN" sz="2800" dirty="0">
                  <a:latin typeface="Papyrus" panose="03070502060502030205" charset="0"/>
                  <a:cs typeface="Papyrus" panose="03070502060502030205" charset="0"/>
                  <a:sym typeface="+mn-lt"/>
                </a:rPr>
                <a:t>The Complete Loss of </a:t>
              </a:r>
              <a:endParaRPr lang="en-US" altLang="zh-CN" sz="2800" dirty="0">
                <a:latin typeface="Papyrus" panose="03070502060502030205" charset="0"/>
                <a:cs typeface="Papyrus" panose="03070502060502030205" charset="0"/>
                <a:sym typeface="+mn-lt"/>
              </a:endParaRPr>
            </a:p>
            <a:p>
              <a:pPr algn="l">
                <a:lnSpc>
                  <a:spcPct val="100000"/>
                </a:lnSpc>
                <a:buClrTx/>
                <a:buSzTx/>
                <a:buFontTx/>
              </a:pPr>
              <a:r>
                <a:rPr lang="en-US" altLang="zh-CN" sz="2800" dirty="0">
                  <a:latin typeface="Papyrus" panose="03070502060502030205" charset="0"/>
                  <a:cs typeface="Papyrus" panose="03070502060502030205" charset="0"/>
                  <a:sym typeface="+mn-lt"/>
                </a:rPr>
                <a:t>Some Ethnic Minority Costumes</a:t>
              </a:r>
              <a:endParaRPr lang="en-US" altLang="zh-CN" sz="2800" dirty="0"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82295" y="2902585"/>
            <a:ext cx="8862695" cy="806450"/>
            <a:chOff x="2100" y="2278"/>
            <a:chExt cx="13957" cy="1270"/>
          </a:xfrm>
        </p:grpSpPr>
        <p:sp>
          <p:nvSpPr>
            <p:cNvPr id="19" name="同心圆 18"/>
            <p:cNvSpPr/>
            <p:nvPr/>
          </p:nvSpPr>
          <p:spPr>
            <a:xfrm>
              <a:off x="2100" y="2278"/>
              <a:ext cx="1104" cy="1103"/>
            </a:xfrm>
            <a:prstGeom prst="donut">
              <a:avLst>
                <a:gd name="adj" fmla="val 16304"/>
              </a:avLst>
            </a:prstGeom>
            <a:solidFill>
              <a:srgbClr val="A84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333" y="2278"/>
              <a:ext cx="12724" cy="1270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/>
              </a:lvl1pPr>
            </a:lstStyle>
            <a:p>
              <a:pPr algn="l">
                <a:lnSpc>
                  <a:spcPct val="100000"/>
                </a:lnSpc>
                <a:buClrTx/>
                <a:buSzTx/>
                <a:buFontTx/>
              </a:pPr>
              <a:r>
                <a:rPr lang="en-US" altLang="zh-CN" sz="2800" dirty="0">
                  <a:latin typeface="Papyrus" panose="03070502060502030205" charset="0"/>
                  <a:cs typeface="Papyrus" panose="03070502060502030205" charset="0"/>
                  <a:sym typeface="+mn-lt"/>
                </a:rPr>
                <a:t>Negative Impact of Commercialization</a:t>
              </a:r>
              <a:endParaRPr lang="en-US" altLang="zh-CN" sz="2800" dirty="0">
                <a:latin typeface="Papyrus" panose="03070502060502030205" charset="0"/>
                <a:cs typeface="Papyrus" panose="03070502060502030205" charset="0"/>
                <a:sym typeface="+mn-lt"/>
              </a:endParaRPr>
            </a:p>
          </p:txBody>
        </p:sp>
      </p:grpSp>
      <p:pic>
        <p:nvPicPr>
          <p:cNvPr id="22" name="图片 21" descr="00481936b76e91104abf074aef66657"/>
          <p:cNvPicPr>
            <a:picLocks noChangeAspect="1"/>
          </p:cNvPicPr>
          <p:nvPr/>
        </p:nvPicPr>
        <p:blipFill>
          <a:blip r:embed="rId4"/>
          <a:srcRect t="5323" b="3338"/>
          <a:stretch>
            <a:fillRect/>
          </a:stretch>
        </p:blipFill>
        <p:spPr>
          <a:xfrm>
            <a:off x="8573135" y="430530"/>
            <a:ext cx="2978150" cy="5888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10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11.xml><?xml version="1.0" encoding="utf-8"?>
<p:tagLst xmlns:p="http://schemas.openxmlformats.org/presentationml/2006/main">
  <p:tag name="KSO_WM_DIAGRAM_VIRTUALLY_FRAME" val="{&quot;height&quot;:365.1035433070865,&quot;left&quot;:218.16291338582678,&quot;top&quot;:108.2,&quot;width&quot;:460.7205511811023}"/>
</p:tagLst>
</file>

<file path=ppt/tags/tag12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13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14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15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16.xml><?xml version="1.0" encoding="utf-8"?>
<p:tagLst xmlns:p="http://schemas.openxmlformats.org/presentationml/2006/main">
  <p:tag name="KSO_WM_DIAGRAM_VIRTUALLY_FRAME" val="{&quot;height&quot;:345.22803149606295,&quot;left&quot;:144.69173228346455,&quot;top&quot;:108.371968503937,&quot;width&quot;:705.6910236220473}"/>
</p:tagLst>
</file>

<file path=ppt/tags/tag17.xml><?xml version="1.0" encoding="utf-8"?>
<p:tagLst xmlns:p="http://schemas.openxmlformats.org/presentationml/2006/main">
  <p:tag name="KSO_WM_DIAGRAM_VIRTUALLY_FRAME" val="{&quot;height&quot;:345.22803149606295,&quot;left&quot;:144.69173228346455,&quot;top&quot;:108.371968503937,&quot;width&quot;:705.6910236220473}"/>
</p:tagLst>
</file>

<file path=ppt/tags/tag18.xml><?xml version="1.0" encoding="utf-8"?>
<p:tagLst xmlns:p="http://schemas.openxmlformats.org/presentationml/2006/main">
  <p:tag name="KSO_WM_DIAGRAM_VIRTUALLY_FRAME" val="{&quot;height&quot;:345.22803149606295,&quot;left&quot;:144.69173228346455,&quot;top&quot;:108.371968503937,&quot;width&quot;:705.6910236220473}"/>
</p:tagLst>
</file>

<file path=ppt/tags/tag19.xml><?xml version="1.0" encoding="utf-8"?>
<p:tagLst xmlns:p="http://schemas.openxmlformats.org/presentationml/2006/main">
  <p:tag name="KSO_WM_DIAGRAM_VIRTUALLY_FRAME" val="{&quot;height&quot;:345.22803149606295,&quot;left&quot;:144.69173228346455,&quot;top&quot;:108.371968503937,&quot;width&quot;:705.6910236220473}"/>
</p:tagLst>
</file>

<file path=ppt/tags/tag2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20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21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22.xml><?xml version="1.0" encoding="utf-8"?>
<p:tagLst xmlns:p="http://schemas.openxmlformats.org/presentationml/2006/main">
  <p:tag name="KSO_WM_DIAGRAM_VIRTUALLY_FRAME" val="{&quot;height&quot;:345.22803149606295,&quot;left&quot;:144.69173228346455,&quot;top&quot;:108.371968503937,&quot;width&quot;:705.6910236220473}"/>
</p:tagLst>
</file>

<file path=ppt/tags/tag23.xml><?xml version="1.0" encoding="utf-8"?>
<p:tagLst xmlns:p="http://schemas.openxmlformats.org/presentationml/2006/main">
  <p:tag name="KSO_WM_DIAGRAM_VIRTUALLY_FRAME" val="{&quot;height&quot;:345.22803149606295,&quot;left&quot;:144.69173228346455,&quot;top&quot;:108.371968503937,&quot;width&quot;:705.6910236220473}"/>
</p:tagLst>
</file>

<file path=ppt/tags/tag24.xml><?xml version="1.0" encoding="utf-8"?>
<p:tagLst xmlns:p="http://schemas.openxmlformats.org/presentationml/2006/main">
  <p:tag name="KSO_WM_DIAGRAM_VIRTUALLY_FRAME" val="{&quot;height&quot;:345.22803149606295,&quot;left&quot;:144.69173228346455,&quot;top&quot;:108.371968503937,&quot;width&quot;:705.6910236220473}"/>
</p:tagLst>
</file>

<file path=ppt/tags/tag25.xml><?xml version="1.0" encoding="utf-8"?>
<p:tagLst xmlns:p="http://schemas.openxmlformats.org/presentationml/2006/main">
  <p:tag name="KSO_WM_DIAGRAM_VIRTUALLY_FRAME" val="{&quot;height&quot;:345.22803149606295,&quot;left&quot;:144.69173228346455,&quot;top&quot;:108.371968503937,&quot;width&quot;:705.6910236220473}"/>
</p:tagLst>
</file>

<file path=ppt/tags/tag26.xml><?xml version="1.0" encoding="utf-8"?>
<p:tagLst xmlns:p="http://schemas.openxmlformats.org/presentationml/2006/main">
  <p:tag name="KSO_WM_DIAGRAM_VIRTUALLY_FRAME" val="{&quot;height&quot;:343.3633858267716,&quot;left&quot;:38.9,&quot;top&quot;:116.45,&quot;width&quot;:458.4}"/>
</p:tagLst>
</file>

<file path=ppt/tags/tag27.xml><?xml version="1.0" encoding="utf-8"?>
<p:tagLst xmlns:p="http://schemas.openxmlformats.org/presentationml/2006/main">
  <p:tag name="KSO_WM_DIAGRAM_VIRTUALLY_FRAME" val="{&quot;height&quot;:343.3633858267716,&quot;left&quot;:38.9,&quot;top&quot;:116.45,&quot;width&quot;:458.4}"/>
</p:tagLst>
</file>

<file path=ppt/tags/tag28.xml><?xml version="1.0" encoding="utf-8"?>
<p:tagLst xmlns:p="http://schemas.openxmlformats.org/presentationml/2006/main">
  <p:tag name="KSO_WM_DIAGRAM_VIRTUALLY_FRAME" val="{&quot;height&quot;:343.3633858267716,&quot;left&quot;:38.9,&quot;top&quot;:116.45,&quot;width&quot;:458.4}"/>
</p:tagLst>
</file>

<file path=ppt/tags/tag29.xml><?xml version="1.0" encoding="utf-8"?>
<p:tagLst xmlns:p="http://schemas.openxmlformats.org/presentationml/2006/main">
  <p:tag name="KSO_WM_DIAGRAM_VIRTUALLY_FRAME" val="{&quot;height&quot;:343.3633858267716,&quot;left&quot;:38.9,&quot;top&quot;:116.45,&quot;width&quot;:458.4}"/>
</p:tagLst>
</file>

<file path=ppt/tags/tag3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30.xml><?xml version="1.0" encoding="utf-8"?>
<p:tagLst xmlns:p="http://schemas.openxmlformats.org/presentationml/2006/main">
  <p:tag name="KSO_WM_DIAGRAM_VIRTUALLY_FRAME" val="{&quot;height&quot;:343.3633858267716,&quot;left&quot;:38.9,&quot;top&quot;:116.45,&quot;width&quot;:458.4}"/>
</p:tagLst>
</file>

<file path=ppt/tags/tag31.xml><?xml version="1.0" encoding="utf-8"?>
<p:tagLst xmlns:p="http://schemas.openxmlformats.org/presentationml/2006/main">
  <p:tag name="KSO_WM_DIAGRAM_VIRTUALLY_FRAME" val="{&quot;height&quot;:336.8633858267716,&quot;left&quot;:38.9,&quot;top&quot;:122.95,&quot;width&quot;:458.4}"/>
</p:tagLst>
</file>

<file path=ppt/tags/tag32.xml><?xml version="1.0" encoding="utf-8"?>
<p:tagLst xmlns:p="http://schemas.openxmlformats.org/presentationml/2006/main">
  <p:tag name="KSO_WM_DIAGRAM_VIRTUALLY_FRAME" val="{&quot;height&quot;:336.8633858267716,&quot;left&quot;:38.9,&quot;top&quot;:122.95,&quot;width&quot;:458.4}"/>
</p:tagLst>
</file>

<file path=ppt/tags/tag33.xml><?xml version="1.0" encoding="utf-8"?>
<p:tagLst xmlns:p="http://schemas.openxmlformats.org/presentationml/2006/main">
  <p:tag name="KSO_WM_DIAGRAM_VIRTUALLY_FRAME" val="{&quot;height&quot;:336.8633858267716,&quot;left&quot;:38.9,&quot;top&quot;:122.95,&quot;width&quot;:458.4}"/>
</p:tagLst>
</file>

<file path=ppt/tags/tag34.xml><?xml version="1.0" encoding="utf-8"?>
<p:tagLst xmlns:p="http://schemas.openxmlformats.org/presentationml/2006/main">
  <p:tag name="KSO_WM_DIAGRAM_VIRTUALLY_FRAME" val="{&quot;height&quot;:345.22803149606295,&quot;left&quot;:144.69173228346455,&quot;top&quot;:108.371968503937,&quot;width&quot;:705.6910236220473}"/>
</p:tagLst>
</file>

<file path=ppt/tags/tag35.xml><?xml version="1.0" encoding="utf-8"?>
<p:tagLst xmlns:p="http://schemas.openxmlformats.org/presentationml/2006/main">
  <p:tag name="KSO_WM_DIAGRAM_VIRTUALLY_FRAME" val="{&quot;height&quot;:345.22803149606295,&quot;left&quot;:144.69173228346455,&quot;top&quot;:108.371968503937,&quot;width&quot;:705.6910236220473}"/>
</p:tagLst>
</file>

<file path=ppt/tags/tag36.xml><?xml version="1.0" encoding="utf-8"?>
<p:tagLst xmlns:p="http://schemas.openxmlformats.org/presentationml/2006/main">
  <p:tag name="KSO_WM_DIAGRAM_VIRTUALLY_FRAME" val="{&quot;height&quot;:345.22803149606295,&quot;left&quot;:144.69173228346455,&quot;top&quot;:108.371968503937,&quot;width&quot;:705.6910236220473}"/>
</p:tagLst>
</file>

<file path=ppt/tags/tag37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38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39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4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40.xml><?xml version="1.0" encoding="utf-8"?>
<p:tagLst xmlns:p="http://schemas.openxmlformats.org/presentationml/2006/main">
  <p:tag name="KSO_WM_DIAGRAM_VIRTUALLY_FRAME" val="{&quot;height&quot;:256.8,&quot;left&quot;:61.2,&quot;top&quot;:177.6,&quot;width&quot;:838.8}"/>
</p:tagLst>
</file>

<file path=ppt/tags/tag41.xml><?xml version="1.0" encoding="utf-8"?>
<p:tagLst xmlns:p="http://schemas.openxmlformats.org/presentationml/2006/main">
  <p:tag name="KSO_WM_DIAGRAM_VIRTUALLY_FRAME" val="{&quot;height&quot;:256.8,&quot;left&quot;:61.2,&quot;top&quot;:177.6,&quot;width&quot;:838.8}"/>
</p:tagLst>
</file>

<file path=ppt/tags/tag42.xml><?xml version="1.0" encoding="utf-8"?>
<p:tagLst xmlns:p="http://schemas.openxmlformats.org/presentationml/2006/main">
  <p:tag name="KSO_WM_DIAGRAM_VIRTUALLY_FRAME" val="{&quot;height&quot;:256.8,&quot;left&quot;:61.2,&quot;top&quot;:177.6,&quot;width&quot;:838.8}"/>
</p:tagLst>
</file>

<file path=ppt/tags/tag43.xml><?xml version="1.0" encoding="utf-8"?>
<p:tagLst xmlns:p="http://schemas.openxmlformats.org/presentationml/2006/main">
  <p:tag name="KSO_WM_DIAGRAM_VIRTUALLY_FRAME" val="{&quot;height&quot;:256.8,&quot;left&quot;:61.2,&quot;top&quot;:177.6,&quot;width&quot;:838.8}"/>
</p:tagLst>
</file>

<file path=ppt/tags/tag44.xml><?xml version="1.0" encoding="utf-8"?>
<p:tagLst xmlns:p="http://schemas.openxmlformats.org/presentationml/2006/main">
  <p:tag name="KSO_WM_DIAGRAM_VIRTUALLY_FRAME" val="{&quot;height&quot;:256.8,&quot;left&quot;:61.2,&quot;top&quot;:177.6,&quot;width&quot;:838.8}"/>
</p:tagLst>
</file>

<file path=ppt/tags/tag45.xml><?xml version="1.0" encoding="utf-8"?>
<p:tagLst xmlns:p="http://schemas.openxmlformats.org/presentationml/2006/main">
  <p:tag name="KSO_WM_DIAGRAM_VIRTUALLY_FRAME" val="{&quot;height&quot;:256.8,&quot;left&quot;:61.2,&quot;top&quot;:177.6,&quot;width&quot;:838.8}"/>
</p:tagLst>
</file>

<file path=ppt/tags/tag46.xml><?xml version="1.0" encoding="utf-8"?>
<p:tagLst xmlns:p="http://schemas.openxmlformats.org/presentationml/2006/main">
  <p:tag name="KSO_WM_DIAGRAM_VIRTUALLY_FRAME" val="{&quot;height&quot;:256.8,&quot;left&quot;:61.2,&quot;top&quot;:177.6,&quot;width&quot;:838.8}"/>
</p:tagLst>
</file>

<file path=ppt/tags/tag47.xml><?xml version="1.0" encoding="utf-8"?>
<p:tagLst xmlns:p="http://schemas.openxmlformats.org/presentationml/2006/main">
  <p:tag name="KSO_WM_DIAGRAM_VIRTUALLY_FRAME" val="{&quot;height&quot;:256.8,&quot;left&quot;:61.2,&quot;top&quot;:177.6,&quot;width&quot;:838.8}"/>
</p:tagLst>
</file>

<file path=ppt/tags/tag48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49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5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50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51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52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53.xml><?xml version="1.0" encoding="utf-8"?>
<p:tagLst xmlns:p="http://schemas.openxmlformats.org/presentationml/2006/main">
  <p:tag name="commondata" val="eyJjb3VudCI6NCwiaGRpZCI6IjMxMDUzOTc2MDA0YzM5MGU1ZGY2Njg5MDBiMTRlNDk1IiwidXNlckNvdW50Ijo0fQ=="/>
</p:tagLst>
</file>

<file path=ppt/tags/tag6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7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8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ags/tag9.xml><?xml version="1.0" encoding="utf-8"?>
<p:tagLst xmlns:p="http://schemas.openxmlformats.org/presentationml/2006/main">
  <p:tag name="KSO_WM_DIAGRAM_VIRTUALLY_FRAME" val="{&quot;height&quot;:335.99401574803153,&quot;left&quot;:257.561968503937,&quot;top&quot;:137.30598425196848,&quot;width&quot;:683.838031496063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楷体"/>
        <a:ea typeface="楷体"/>
        <a:cs typeface=""/>
      </a:majorFont>
      <a:minorFont>
        <a:latin typeface="楷体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1194</Words>
  <Application>WPS 演示</Application>
  <PresentationFormat>宽屏</PresentationFormat>
  <Paragraphs>108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宋体</vt:lpstr>
      <vt:lpstr>Wingdings</vt:lpstr>
      <vt:lpstr>Papyrus</vt:lpstr>
      <vt:lpstr>微软雅黑</vt:lpstr>
      <vt:lpstr>Arial Unicode MS</vt:lpstr>
      <vt:lpstr>楷体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C_WY</dc:creator>
  <cp:lastModifiedBy>茅盾不矛盾</cp:lastModifiedBy>
  <cp:revision>241</cp:revision>
  <dcterms:created xsi:type="dcterms:W3CDTF">2021-01-24T03:24:00Z</dcterms:created>
  <dcterms:modified xsi:type="dcterms:W3CDTF">2024-05-16T18:19:38Z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3A25C268802F41F9AC08E96DA2ACC07D_13</vt:lpwstr>
  </property>
  <property fmtid="{D5CDD505-2E9C-101B-9397-08002B2CF9AE}" pid="4" name="KSOTemplateUUID">
    <vt:lpwstr>v1.0_mb_V0Bdtp1ZJiNkh9WqhsbKpg==</vt:lpwstr>
  </property>
</Properties>
</file>