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331" r:id="rId3"/>
    <p:sldId id="266" r:id="rId4"/>
    <p:sldId id="342" r:id="rId5"/>
    <p:sldId id="345" r:id="rId6"/>
    <p:sldId id="357" r:id="rId7"/>
    <p:sldId id="347" r:id="rId8"/>
    <p:sldId id="351" r:id="rId9"/>
    <p:sldId id="352" r:id="rId10"/>
    <p:sldId id="354" r:id="rId11"/>
    <p:sldId id="353" r:id="rId12"/>
    <p:sldId id="355" r:id="rId13"/>
    <p:sldId id="339" r:id="rId14"/>
    <p:sldId id="350" r:id="rId15"/>
    <p:sldId id="356" r:id="rId16"/>
    <p:sldId id="256" r:id="rId17"/>
    <p:sldId id="311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833" userDrawn="1">
          <p15:clr>
            <a:srgbClr val="A4A3A4"/>
          </p15:clr>
        </p15:guide>
        <p15:guide id="3" orient="horz" pos="264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谢 佳玉" initials="谢" lastIdx="1" clrIdx="0">
    <p:extLst>
      <p:ext uri="{19B8F6BF-5375-455C-9EA6-DF929625EA0E}">
        <p15:presenceInfo xmlns:p15="http://schemas.microsoft.com/office/powerpoint/2012/main" userId="fa036de92f4a95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039"/>
    <a:srgbClr val="080808"/>
    <a:srgbClr val="333333"/>
    <a:srgbClr val="5F5F5F"/>
    <a:srgbClr val="000000"/>
    <a:srgbClr val="FC8298"/>
    <a:srgbClr val="90C31F"/>
    <a:srgbClr val="556270"/>
    <a:srgbClr val="E9A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85" d="100"/>
          <a:sy n="85" d="100"/>
        </p:scale>
        <p:origin x="764" y="60"/>
      </p:cViewPr>
      <p:guideLst>
        <p:guide orient="horz" pos="3521"/>
        <p:guide pos="3833"/>
        <p:guide orient="horz" pos="26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方正硬笔楷书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方正硬笔楷书简体" panose="03000509000000000000" pitchFamily="65" charset="-122"/>
              </a:defRPr>
            </a:lvl1pPr>
          </a:lstStyle>
          <a:p>
            <a:fld id="{F554B8A4-21AC-4020-BA60-861D53E16876}" type="datetimeFigureOut">
              <a:rPr lang="zh-CN" altLang="en-US" smtClean="0"/>
              <a:pPr/>
              <a:t>2022/12/30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方正硬笔楷书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方正硬笔楷书简体" panose="03000509000000000000" pitchFamily="65" charset="-122"/>
              </a:defRPr>
            </a:lvl1pPr>
          </a:lstStyle>
          <a:p>
            <a:fld id="{3BAAF762-52F3-4512-B16B-1F6F197A99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364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方正硬笔楷书简体" panose="03000509000000000000" pitchFamily="65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方正硬笔楷书简体" panose="03000509000000000000" pitchFamily="65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方正硬笔楷书简体" panose="03000509000000000000" pitchFamily="65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方正硬笔楷书简体" panose="03000509000000000000" pitchFamily="65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方正硬笔楷书简体" panose="03000509000000000000" pitchFamily="65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3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9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6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7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1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1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1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1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AF762-52F3-4512-B16B-1F6F197A993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1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6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3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5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15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3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06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16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086AB1-6DBA-4E83-AD48-68D01DD6469A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84CB0-D3B1-4BCE-9F98-E447F5CE9F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6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1498" y="2605929"/>
            <a:ext cx="7156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Writing: Ancient Writing and Painting Tool, Writing Brush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en-US" sz="2000" b="1" dirty="0">
              <a:solidFill>
                <a:srgbClr val="080808"/>
              </a:solidFill>
              <a:latin typeface="Times New Roman" panose="02020603050405020304" pitchFamily="18" charset="0"/>
              <a:ea typeface="方正硬笔楷书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8752" y="3385681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Xintian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Jiayu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Translation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869" y="72851"/>
            <a:ext cx="2076137" cy="24469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370" y="72851"/>
            <a:ext cx="1763571" cy="24523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551" y="3866555"/>
            <a:ext cx="1463043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05C476-9F66-D458-D166-4809CD5A8B18}"/>
              </a:ext>
            </a:extLst>
          </p:cNvPr>
          <p:cNvSpPr txBox="1"/>
          <p:nvPr/>
        </p:nvSpPr>
        <p:spPr>
          <a:xfrm>
            <a:off x="563184" y="239524"/>
            <a:ext cx="455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834039"/>
                </a:solidFill>
                <a:latin typeface="微软雅黑"/>
              </a:rPr>
              <a:t>Materials for Making Writing Brush</a:t>
            </a:r>
            <a:r>
              <a:rPr lang="zh-CN" altLang="en-US" sz="1600" dirty="0">
                <a:solidFill>
                  <a:srgbClr val="834039"/>
                </a:solidFill>
                <a:latin typeface="微软雅黑"/>
              </a:rPr>
              <a:t> 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2D11CA5-C4E0-2E27-0EC7-C0880EA1FF88}"/>
              </a:ext>
            </a:extLst>
          </p:cNvPr>
          <p:cNvSpPr/>
          <p:nvPr/>
        </p:nvSpPr>
        <p:spPr>
          <a:xfrm rot="16200000" flipH="1" flipV="1">
            <a:off x="368823" y="332603"/>
            <a:ext cx="228242" cy="213952"/>
          </a:xfrm>
          <a:prstGeom prst="triangle">
            <a:avLst/>
          </a:prstGeom>
          <a:solidFill>
            <a:srgbClr val="83403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34039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AD8678-CB88-F642-A75E-8017AA9C1FEF}"/>
              </a:ext>
            </a:extLst>
          </p:cNvPr>
          <p:cNvSpPr txBox="1"/>
          <p:nvPr/>
        </p:nvSpPr>
        <p:spPr>
          <a:xfrm>
            <a:off x="563183" y="615256"/>
            <a:ext cx="355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 Hair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1AEF9E-7337-3F0E-36A2-6FE9E108DA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12" y="1362153"/>
            <a:ext cx="3003968" cy="30039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2A65E5-D711-7844-1B4E-02C87B2FC570}"/>
              </a:ext>
            </a:extLst>
          </p:cNvPr>
          <p:cNvSpPr txBox="1"/>
          <p:nvPr/>
        </p:nvSpPr>
        <p:spPr>
          <a:xfrm>
            <a:off x="563183" y="1261587"/>
            <a:ext cx="388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 hair is the most common material for making writing brushes, because it is relatively inexpensive.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7E45F-2473-8578-CF2B-8BEB423D5C4E}"/>
              </a:ext>
            </a:extLst>
          </p:cNvPr>
          <p:cNvSpPr txBox="1"/>
          <p:nvPr/>
        </p:nvSpPr>
        <p:spPr>
          <a:xfrm>
            <a:off x="563183" y="2160539"/>
            <a:ext cx="388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writing brush made from it is called “Yang Hao”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羊毫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245740-D362-1DC6-62C2-BBC940EF6F3B}"/>
              </a:ext>
            </a:extLst>
          </p:cNvPr>
          <p:cNvSpPr txBox="1"/>
          <p:nvPr/>
        </p:nvSpPr>
        <p:spPr>
          <a:xfrm>
            <a:off x="563183" y="2806870"/>
            <a:ext cx="3884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writing brush can absorb a large amount of ink and the ink is consumed slowly. </a:t>
            </a:r>
          </a:p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goat hair is soft, this writing brush is difficult to control the writing force. The stroke written by it is round, so it is suitable for writing large characters.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05C476-9F66-D458-D166-4809CD5A8B18}"/>
              </a:ext>
            </a:extLst>
          </p:cNvPr>
          <p:cNvSpPr txBox="1"/>
          <p:nvPr/>
        </p:nvSpPr>
        <p:spPr>
          <a:xfrm>
            <a:off x="563184" y="239524"/>
            <a:ext cx="455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834039"/>
                </a:solidFill>
                <a:latin typeface="微软雅黑"/>
              </a:rPr>
              <a:t>Materials for Making Writing Brush</a:t>
            </a:r>
            <a:r>
              <a:rPr lang="zh-CN" altLang="en-US" sz="1600" dirty="0">
                <a:solidFill>
                  <a:srgbClr val="834039"/>
                </a:solidFill>
                <a:latin typeface="微软雅黑"/>
              </a:rPr>
              <a:t> 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2D11CA5-C4E0-2E27-0EC7-C0880EA1FF88}"/>
              </a:ext>
            </a:extLst>
          </p:cNvPr>
          <p:cNvSpPr/>
          <p:nvPr/>
        </p:nvSpPr>
        <p:spPr>
          <a:xfrm rot="16200000" flipH="1" flipV="1">
            <a:off x="368823" y="332603"/>
            <a:ext cx="228242" cy="213952"/>
          </a:xfrm>
          <a:prstGeom prst="triangle">
            <a:avLst/>
          </a:prstGeom>
          <a:solidFill>
            <a:srgbClr val="83403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34039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AD8678-CB88-F642-A75E-8017AA9C1FEF}"/>
              </a:ext>
            </a:extLst>
          </p:cNvPr>
          <p:cNvSpPr txBox="1"/>
          <p:nvPr/>
        </p:nvSpPr>
        <p:spPr>
          <a:xfrm>
            <a:off x="563183" y="926551"/>
            <a:ext cx="355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Weasel Hair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92C7E6-3CB9-CF0E-1812-26E7C7B00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833" y="1712899"/>
            <a:ext cx="3537984" cy="23666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A5CF1A9-C5AC-0A23-B86C-E0E10FCBA159}"/>
              </a:ext>
            </a:extLst>
          </p:cNvPr>
          <p:cNvSpPr txBox="1"/>
          <p:nvPr/>
        </p:nvSpPr>
        <p:spPr>
          <a:xfrm>
            <a:off x="589920" y="2058101"/>
            <a:ext cx="388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the hair on the tail of 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weasel.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2C1DE5-609C-465E-CEB8-E0C84C71079F}"/>
              </a:ext>
            </a:extLst>
          </p:cNvPr>
          <p:cNvSpPr txBox="1"/>
          <p:nvPr/>
        </p:nvSpPr>
        <p:spPr>
          <a:xfrm>
            <a:off x="589920" y="2974208"/>
            <a:ext cx="355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writing brush made from it is called “Lang Hao”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狼毫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05C476-9F66-D458-D166-4809CD5A8B18}"/>
              </a:ext>
            </a:extLst>
          </p:cNvPr>
          <p:cNvSpPr txBox="1"/>
          <p:nvPr/>
        </p:nvSpPr>
        <p:spPr>
          <a:xfrm>
            <a:off x="563184" y="239524"/>
            <a:ext cx="455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834039"/>
                </a:solidFill>
                <a:latin typeface="微软雅黑"/>
              </a:rPr>
              <a:t>Materials for Making Writing Brush</a:t>
            </a:r>
            <a:r>
              <a:rPr lang="zh-CN" altLang="en-US" sz="1600" dirty="0">
                <a:solidFill>
                  <a:srgbClr val="834039"/>
                </a:solidFill>
                <a:latin typeface="微软雅黑"/>
              </a:rPr>
              <a:t> 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2D11CA5-C4E0-2E27-0EC7-C0880EA1FF88}"/>
              </a:ext>
            </a:extLst>
          </p:cNvPr>
          <p:cNvSpPr/>
          <p:nvPr/>
        </p:nvSpPr>
        <p:spPr>
          <a:xfrm rot="16200000" flipH="1" flipV="1">
            <a:off x="368823" y="332603"/>
            <a:ext cx="228242" cy="213952"/>
          </a:xfrm>
          <a:prstGeom prst="triangle">
            <a:avLst/>
          </a:prstGeom>
          <a:solidFill>
            <a:srgbClr val="83403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34039"/>
              </a:solidFill>
              <a:latin typeface="+mj-ea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84F9E4-9746-6BDC-ED38-B478CF72FD6C}"/>
              </a:ext>
            </a:extLst>
          </p:cNvPr>
          <p:cNvSpPr txBox="1"/>
          <p:nvPr/>
        </p:nvSpPr>
        <p:spPr>
          <a:xfrm>
            <a:off x="589920" y="2016267"/>
            <a:ext cx="388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weasel hair is harder than goat hair and softer than hare hair.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3F7DFA-54ED-B3BD-2F7F-FC57A55F1045}"/>
              </a:ext>
            </a:extLst>
          </p:cNvPr>
          <p:cNvSpPr txBox="1"/>
          <p:nvPr/>
        </p:nvSpPr>
        <p:spPr>
          <a:xfrm>
            <a:off x="589920" y="2857422"/>
            <a:ext cx="388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written by this writing brush are fluid and powerful.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632D3E-B80E-3F85-A88B-D68CD4A6D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71" y="983604"/>
            <a:ext cx="353598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20277" y="2589665"/>
            <a:ext cx="596237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dirty="0">
                <a:solidFill>
                  <a:srgbClr val="834039"/>
                </a:solidFill>
                <a:ea typeface="微软雅黑" pitchFamily="34" charset="-122"/>
              </a:rPr>
              <a:t>【</a:t>
            </a:r>
            <a:r>
              <a:rPr lang="zh-CN" altLang="en-US" sz="3000" dirty="0">
                <a:solidFill>
                  <a:srgbClr val="834039"/>
                </a:solidFill>
                <a:ea typeface="微软雅黑" pitchFamily="34" charset="-122"/>
              </a:rPr>
              <a:t>三</a:t>
            </a:r>
            <a:r>
              <a:rPr lang="en-US" altLang="zh-CN" sz="3000" dirty="0">
                <a:solidFill>
                  <a:srgbClr val="834039"/>
                </a:solidFill>
                <a:ea typeface="微软雅黑" pitchFamily="34" charset="-122"/>
              </a:rPr>
              <a:t>】</a:t>
            </a:r>
            <a:r>
              <a:rPr lang="en-US" altLang="zh-CN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Varieties of Writing Brush</a:t>
            </a:r>
          </a:p>
          <a:p>
            <a:endParaRPr lang="zh-CN" altLang="en-US" sz="3000" dirty="0"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661" y="2933800"/>
            <a:ext cx="1463043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332" y="239524"/>
            <a:ext cx="5028596" cy="400110"/>
            <a:chOff x="568442" y="319364"/>
            <a:chExt cx="6704797" cy="533480"/>
          </a:xfrm>
        </p:grpSpPr>
        <p:sp>
          <p:nvSpPr>
            <p:cNvPr id="24" name="文本框 23"/>
            <p:cNvSpPr txBox="1"/>
            <p:nvPr/>
          </p:nvSpPr>
          <p:spPr>
            <a:xfrm>
              <a:off x="665958" y="319364"/>
              <a:ext cx="660728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rgbClr val="834039"/>
                  </a:solidFill>
                  <a:latin typeface="微软雅黑"/>
                </a:rPr>
                <a:t>Varieties of  Writing Brushes: Hardness</a:t>
              </a:r>
              <a:r>
                <a:rPr lang="zh-CN" altLang="en-US" sz="2000" dirty="0">
                  <a:solidFill>
                    <a:srgbClr val="834039"/>
                  </a:solidFill>
                  <a:latin typeface="微软雅黑"/>
                </a:rPr>
                <a:t> </a:t>
              </a:r>
            </a:p>
          </p:txBody>
        </p:sp>
        <p:sp>
          <p:nvSpPr>
            <p:cNvPr id="29" name="等腰三角形 28"/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rgbClr val="834039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3403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87"/>
          <p:cNvSpPr>
            <a:spLocks noChangeArrowheads="1"/>
          </p:cNvSpPr>
          <p:nvPr/>
        </p:nvSpPr>
        <p:spPr bwMode="auto">
          <a:xfrm>
            <a:off x="1039211" y="1531013"/>
            <a:ext cx="1449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zh-CN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The hard </a:t>
            </a: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hair</a:t>
            </a:r>
            <a:r>
              <a:rPr lang="en-US" altLang="zh-CN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 writing brushes</a:t>
            </a:r>
            <a:r>
              <a:rPr lang="zh-CN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硬毫</a:t>
            </a: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3918398" y="1097012"/>
            <a:ext cx="13656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zh-CN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The soft </a:t>
            </a: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hair</a:t>
            </a:r>
            <a:r>
              <a:rPr lang="en-US" altLang="zh-CN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 writing brushes</a:t>
            </a:r>
            <a:r>
              <a:rPr lang="zh-CN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软毫</a:t>
            </a:r>
          </a:p>
        </p:txBody>
      </p:sp>
      <p:sp>
        <p:nvSpPr>
          <p:cNvPr id="8" name="矩形 87"/>
          <p:cNvSpPr>
            <a:spLocks noChangeArrowheads="1"/>
          </p:cNvSpPr>
          <p:nvPr/>
        </p:nvSpPr>
        <p:spPr bwMode="auto">
          <a:xfrm>
            <a:off x="6904879" y="1560374"/>
            <a:ext cx="14304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zh-CN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The mixed </a:t>
            </a:r>
            <a:r>
              <a:rPr lang="en-US" altLang="zh-CN" sz="20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hair</a:t>
            </a:r>
            <a:r>
              <a:rPr lang="en-US" altLang="zh-CN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 writing brushes</a:t>
            </a:r>
            <a:r>
              <a:rPr lang="zh-CN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兼毫</a:t>
            </a:r>
          </a:p>
        </p:txBody>
      </p:sp>
      <p:sp>
        <p:nvSpPr>
          <p:cNvPr id="10" name="TextBox 60"/>
          <p:cNvSpPr txBox="1">
            <a:spLocks noChangeArrowheads="1"/>
          </p:cNvSpPr>
          <p:nvPr/>
        </p:nvSpPr>
        <p:spPr bwMode="auto">
          <a:xfrm>
            <a:off x="632803" y="2821162"/>
            <a:ext cx="28874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More elastic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pitchFamily="18" charset="0"/>
              <a:ea typeface="方正硬笔楷书简体" panose="03000509000000000000" pitchFamily="65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Weasels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狼毫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hares</a:t>
            </a: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紫毫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 squirrel tail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鼠尾毫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deers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鹿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horses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马毫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hogs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猪毫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 and martens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貂毫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方正硬笔楷书简体" panose="03000509000000000000" pitchFamily="65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Nice for running and cursive script writing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pitchFamily="18" charset="0"/>
              <a:ea typeface="方正硬笔楷书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TextBox 62"/>
          <p:cNvSpPr txBox="1">
            <a:spLocks noChangeArrowheads="1"/>
          </p:cNvSpPr>
          <p:nvPr/>
        </p:nvSpPr>
        <p:spPr bwMode="auto">
          <a:xfrm>
            <a:off x="3449710" y="2787226"/>
            <a:ext cx="262355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Less elastic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Goats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羊毫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chicken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鸡毫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, fetal hair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胎发笔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 or thatch grass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茅草笔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方正硬笔楷书简体" panose="03000509000000000000" pitchFamily="65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Seal, official, running and cursive script writing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pitchFamily="18" charset="0"/>
              <a:ea typeface="方正硬笔楷书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TextBox 64"/>
          <p:cNvSpPr txBox="1">
            <a:spLocks noChangeArrowheads="1"/>
          </p:cNvSpPr>
          <p:nvPr/>
        </p:nvSpPr>
        <p:spPr bwMode="auto">
          <a:xfrm>
            <a:off x="6222612" y="3032925"/>
            <a:ext cx="25296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Take hairs of different hardness by a certain ratio</a:t>
            </a:r>
            <a:endParaRPr lang="zh-CN" altLang="en-US" sz="1600" dirty="0">
              <a:solidFill>
                <a:srgbClr val="000000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To satisfy a much wider range of needs.</a:t>
            </a:r>
            <a:endParaRPr lang="zh-CN" altLang="en-US" sz="1600" dirty="0">
              <a:solidFill>
                <a:srgbClr val="000000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  <p:pic>
        <p:nvPicPr>
          <p:cNvPr id="14" name="Picture 2" descr="E:\水墨图表素材\2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51" y="639634"/>
            <a:ext cx="2173965" cy="2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水墨图表素材\2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710" y="386503"/>
            <a:ext cx="2114411" cy="25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水墨图表素材\2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091" y="768155"/>
            <a:ext cx="2051817" cy="24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img2.baidu.com/image_search/src=http%3A%2F%2Fcbu01.alicdn.com%2Fimg%2Fibank%2F2015%2F266%2F570%2F2126075662_1661154730.jpg&amp;refer=http%3A%2F%2Fcbu01.alicdn.com&amp;app=2002&amp;size=f9999,10000&amp;q=a80&amp;n=0&amp;g=0n&amp;fmt=auto?sec=1671024625&amp;t=18fc895bc206ebdc27b7db385d13775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15" y="208173"/>
            <a:ext cx="2634759" cy="21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724" y="429185"/>
            <a:ext cx="5292327" cy="16657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38724" y="2555822"/>
            <a:ext cx="3082905" cy="23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水墨图表素材\67.png">
            <a:extLst>
              <a:ext uri="{FF2B5EF4-FFF2-40B4-BE49-F238E27FC236}">
                <a16:creationId xmlns:a16="http://schemas.microsoft.com/office/drawing/2014/main" id="{D2409513-EEAD-0E37-D90E-4A3BF478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22" y="3428063"/>
            <a:ext cx="7056784" cy="19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26332" y="239524"/>
            <a:ext cx="1588104" cy="400110"/>
            <a:chOff x="568442" y="319364"/>
            <a:chExt cx="2117472" cy="533480"/>
          </a:xfrm>
        </p:grpSpPr>
        <p:sp>
          <p:nvSpPr>
            <p:cNvPr id="24" name="文本框 23"/>
            <p:cNvSpPr txBox="1"/>
            <p:nvPr/>
          </p:nvSpPr>
          <p:spPr>
            <a:xfrm>
              <a:off x="665958" y="319364"/>
              <a:ext cx="201995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834039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References</a:t>
              </a:r>
              <a:endParaRPr lang="zh-CN" altLang="en-US" sz="2000" dirty="0">
                <a:solidFill>
                  <a:srgbClr val="834039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rgbClr val="834039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34039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4" name="Picture 4" descr="E:\水墨图表素材\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22" y="517610"/>
            <a:ext cx="7056784" cy="19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1401955" y="935824"/>
            <a:ext cx="63372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[1] Ji, </a:t>
            </a:r>
            <a:r>
              <a:rPr lang="en-US" altLang="zh-CN" sz="2000" dirty="0" err="1">
                <a:solidFill>
                  <a:schemeClr val="bg1"/>
                </a:solidFill>
                <a:ea typeface="方正硬笔楷书简体" panose="03000509000000000000" pitchFamily="65" charset="-122"/>
              </a:rPr>
              <a:t>Sunxi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; Fan, Lina. [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季孙歙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范丽娜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]. 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笔墨纸砚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[M]. 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合肥：黄山书社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, 2012: 1-50</a:t>
            </a:r>
            <a:endParaRPr lang="zh-CN" altLang="en-US" sz="2000" dirty="0">
              <a:solidFill>
                <a:schemeClr val="bg1"/>
              </a:solidFill>
              <a:ea typeface="方正硬笔楷书简体" panose="03000509000000000000" pitchFamily="65" charset="-122"/>
            </a:endParaRPr>
          </a:p>
        </p:txBody>
      </p:sp>
      <p:pic>
        <p:nvPicPr>
          <p:cNvPr id="56" name="Picture 4" descr="E:\水墨图表素材\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92" y="1974904"/>
            <a:ext cx="7056784" cy="20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1401955" y="2349511"/>
            <a:ext cx="66272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[2] Pan, </a:t>
            </a:r>
            <a:r>
              <a:rPr lang="en-US" altLang="zh-CN" sz="2000" dirty="0" err="1">
                <a:solidFill>
                  <a:schemeClr val="bg1"/>
                </a:solidFill>
                <a:ea typeface="方正硬笔楷书简体" panose="03000509000000000000" pitchFamily="65" charset="-122"/>
              </a:rPr>
              <a:t>Tianshou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. [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潘天寿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].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毛笔的性能与选择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[J].</a:t>
            </a:r>
            <a:r>
              <a:rPr lang="zh-CN" altLang="en-US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中国书法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, 2015(04):122-127.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82E1670-271B-E751-BA3F-8E9EC4F0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955" y="3691176"/>
            <a:ext cx="63372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[</a:t>
            </a:r>
            <a:r>
              <a:rPr lang="en-US" altLang="zh-CN" sz="2000" i="1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3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] Martin </a:t>
            </a:r>
            <a:r>
              <a:rPr lang="en-US" altLang="zh-CN" sz="2000" dirty="0" err="1">
                <a:solidFill>
                  <a:schemeClr val="bg1"/>
                </a:solidFill>
                <a:ea typeface="方正硬笔楷书简体" panose="03000509000000000000" pitchFamily="65" charset="-122"/>
              </a:rPr>
              <a:t>Woesler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. </a:t>
            </a:r>
            <a:r>
              <a:rPr lang="en-US" altLang="zh-CN" sz="2000" i="1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Chinese Language and Culture 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[M].  </a:t>
            </a:r>
            <a:r>
              <a:rPr lang="de-DE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Berlin · Bochum · Dülmen · London · München · Paris</a:t>
            </a:r>
            <a:r>
              <a:rPr lang="en-US" altLang="zh-CN" sz="2000" dirty="0">
                <a:solidFill>
                  <a:schemeClr val="bg1"/>
                </a:solidFill>
                <a:ea typeface="方正硬笔楷书简体" panose="03000509000000000000" pitchFamily="65" charset="-122"/>
              </a:rPr>
              <a:t>: European University Press, 2022: 17-20</a:t>
            </a:r>
            <a:endParaRPr lang="zh-CN" altLang="en-US" sz="2000" dirty="0">
              <a:solidFill>
                <a:schemeClr val="bg1"/>
              </a:solidFill>
              <a:ea typeface="方正硬笔楷书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7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67372" y="2658394"/>
            <a:ext cx="319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80808"/>
                </a:solidFill>
                <a:latin typeface="方正硬笔楷书简体" panose="03000509000000000000" pitchFamily="65" charset="-122"/>
                <a:ea typeface="方正硬笔楷书简体" panose="03000509000000000000" pitchFamily="65" charset="-122"/>
              </a:rPr>
              <a:t> Thank YOU</a:t>
            </a:r>
            <a:endParaRPr lang="zh-CN" altLang="en-US" sz="4000" b="1" dirty="0">
              <a:solidFill>
                <a:srgbClr val="080808"/>
              </a:solidFill>
              <a:latin typeface="方正硬笔楷书简体" panose="03000509000000000000" pitchFamily="65" charset="-122"/>
              <a:ea typeface="方正硬笔楷书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9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E:\水墨图表素材\53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74" y="533783"/>
            <a:ext cx="1230337" cy="11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1448377" y="1361107"/>
            <a:ext cx="4027539" cy="732256"/>
            <a:chOff x="1978510" y="1794236"/>
            <a:chExt cx="4027539" cy="732256"/>
          </a:xfrm>
        </p:grpSpPr>
        <p:cxnSp>
          <p:nvCxnSpPr>
            <p:cNvPr id="69" name="AutoShape 3"/>
            <p:cNvCxnSpPr>
              <a:cxnSpLocks noChangeShapeType="1"/>
            </p:cNvCxnSpPr>
            <p:nvPr/>
          </p:nvCxnSpPr>
          <p:spPr bwMode="auto">
            <a:xfrm>
              <a:off x="2708074" y="2526492"/>
              <a:ext cx="329797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5"/>
            <p:cNvCxnSpPr>
              <a:cxnSpLocks noChangeShapeType="1"/>
            </p:cNvCxnSpPr>
            <p:nvPr/>
          </p:nvCxnSpPr>
          <p:spPr bwMode="auto">
            <a:xfrm>
              <a:off x="1978510" y="1794236"/>
              <a:ext cx="729564" cy="73225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1963918" y="2094709"/>
            <a:ext cx="214023" cy="86820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1963918" y="3038329"/>
            <a:ext cx="2438459" cy="887020"/>
            <a:chOff x="2494051" y="3471458"/>
            <a:chExt cx="2438459" cy="887020"/>
          </a:xfrm>
        </p:grpSpPr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2494051" y="3471458"/>
              <a:ext cx="24384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2494051" y="3546804"/>
              <a:ext cx="469774" cy="811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190056" y="1593873"/>
            <a:ext cx="3871119" cy="532745"/>
            <a:chOff x="2720189" y="2027002"/>
            <a:chExt cx="3871119" cy="532745"/>
          </a:xfrm>
        </p:grpSpPr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2720189" y="2036527"/>
              <a:ext cx="260170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834039"/>
                  </a:solidFill>
                  <a:ea typeface="微软雅黑" pitchFamily="34" charset="-122"/>
                </a:rPr>
                <a:t>CONTENTS</a:t>
              </a:r>
            </a:p>
          </p:txBody>
        </p:sp>
        <p:sp>
          <p:nvSpPr>
            <p:cNvPr id="77" name="Text Box 28"/>
            <p:cNvSpPr txBox="1">
              <a:spLocks noChangeArrowheads="1"/>
            </p:cNvSpPr>
            <p:nvPr/>
          </p:nvSpPr>
          <p:spPr bwMode="auto">
            <a:xfrm>
              <a:off x="4693366" y="2027002"/>
              <a:ext cx="18979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 dirty="0">
                <a:ea typeface="黑体" pitchFamily="49" charset="-122"/>
              </a:endParaRPr>
            </a:p>
          </p:txBody>
        </p:sp>
      </p:grpSp>
      <p:pic>
        <p:nvPicPr>
          <p:cNvPr id="78" name="Picture 2" descr="E:\水墨图表素材\535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742" y="2900601"/>
            <a:ext cx="288972" cy="2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组合 78"/>
          <p:cNvGrpSpPr/>
          <p:nvPr/>
        </p:nvGrpSpPr>
        <p:grpSpPr>
          <a:xfrm>
            <a:off x="2638825" y="2910059"/>
            <a:ext cx="5602349" cy="1282529"/>
            <a:chOff x="3125351" y="3291830"/>
            <a:chExt cx="5602349" cy="1282529"/>
          </a:xfrm>
        </p:grpSpPr>
        <p:sp>
          <p:nvSpPr>
            <p:cNvPr id="80" name="Text Box 12"/>
            <p:cNvSpPr txBox="1">
              <a:spLocks noChangeArrowheads="1"/>
            </p:cNvSpPr>
            <p:nvPr/>
          </p:nvSpPr>
          <p:spPr bwMode="auto">
            <a:xfrm>
              <a:off x="3125351" y="4205027"/>
              <a:ext cx="56023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</a:rPr>
                <a:t>2 Materials for Making Writing Brush (Interactive Part) </a:t>
              </a: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5076996" y="3291830"/>
              <a:ext cx="27984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 dirty="0">
                  <a:latin typeface="Times New Roman" panose="02020603050405020304" pitchFamily="18" charset="0"/>
                  <a:ea typeface="黑体" pitchFamily="49" charset="-122"/>
                  <a:cs typeface="Times New Roman" panose="02020603050405020304" pitchFamily="18" charset="0"/>
                </a:rPr>
                <a:t>1 History of Writing Brush</a:t>
              </a:r>
            </a:p>
          </p:txBody>
        </p:sp>
      </p:grp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2508856" y="4001569"/>
            <a:ext cx="469774" cy="811674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3335539" y="4564645"/>
            <a:ext cx="3627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3 Varieties of Writing Brush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2364098" y="2994289"/>
            <a:ext cx="2253619" cy="1182236"/>
            <a:chOff x="2823377" y="3333730"/>
            <a:chExt cx="2253619" cy="1182236"/>
          </a:xfrm>
        </p:grpSpPr>
        <p:pic>
          <p:nvPicPr>
            <p:cNvPr id="85" name="Picture 2" descr="E:\水墨图表素材\5356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377" y="4240510"/>
              <a:ext cx="288972" cy="27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E:\水墨图表素材\5356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33730"/>
              <a:ext cx="288972" cy="27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7" name="Picture 2" descr="E:\水墨图表素材\535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765" y="4658521"/>
            <a:ext cx="288972" cy="2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素材\中国风\03 (35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9432">
            <a:off x="6644213" y="225566"/>
            <a:ext cx="1458975" cy="21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水墨图表素材\07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371" y="1976667"/>
            <a:ext cx="1258242" cy="11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9909" y="2588890"/>
            <a:ext cx="559243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dirty="0">
                <a:solidFill>
                  <a:srgbClr val="834039"/>
                </a:solidFill>
                <a:ea typeface="微软雅黑" pitchFamily="34" charset="-122"/>
              </a:rPr>
              <a:t>【</a:t>
            </a:r>
            <a:r>
              <a:rPr lang="zh-CN" altLang="en-US" sz="3000" dirty="0">
                <a:solidFill>
                  <a:srgbClr val="834039"/>
                </a:solidFill>
                <a:ea typeface="微软雅黑" pitchFamily="34" charset="-122"/>
              </a:rPr>
              <a:t>一</a:t>
            </a:r>
            <a:r>
              <a:rPr lang="en-US" altLang="zh-CN" sz="3000" dirty="0">
                <a:solidFill>
                  <a:srgbClr val="834039"/>
                </a:solidFill>
                <a:ea typeface="微软雅黑" pitchFamily="34" charset="-122"/>
              </a:rPr>
              <a:t>】</a:t>
            </a:r>
            <a:r>
              <a:rPr lang="en-US" altLang="zh-CN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History of Writing Brush</a:t>
            </a:r>
          </a:p>
          <a:p>
            <a:endParaRPr lang="zh-CN" altLang="en-US" sz="3000" dirty="0"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703" y="3012116"/>
            <a:ext cx="1463043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334" y="239524"/>
            <a:ext cx="3408524" cy="400110"/>
            <a:chOff x="568442" y="319364"/>
            <a:chExt cx="1733462" cy="533480"/>
          </a:xfrm>
        </p:grpSpPr>
        <p:sp>
          <p:nvSpPr>
            <p:cNvPr id="24" name="文本框 23"/>
            <p:cNvSpPr txBox="1"/>
            <p:nvPr/>
          </p:nvSpPr>
          <p:spPr>
            <a:xfrm>
              <a:off x="665958" y="319364"/>
              <a:ext cx="163594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834039"/>
                  </a:solidFill>
                  <a:latin typeface="+mj-ea"/>
                  <a:ea typeface="+mj-ea"/>
                </a:rPr>
                <a:t>History of Writing Brush</a:t>
              </a:r>
              <a:r>
                <a:rPr lang="zh-CN" altLang="en-US" sz="1600" dirty="0">
                  <a:solidFill>
                    <a:srgbClr val="834039"/>
                  </a:solidFill>
                  <a:latin typeface="+mj-ea"/>
                  <a:ea typeface="+mj-ea"/>
                </a:rPr>
                <a:t> </a:t>
              </a:r>
            </a:p>
          </p:txBody>
        </p:sp>
        <p:sp>
          <p:nvSpPr>
            <p:cNvPr id="29" name="等腰三角形 28"/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rgbClr val="834039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34039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6" name="Picture 2" descr="E:\水墨图表素材\1454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86" y="2427734"/>
            <a:ext cx="2000199" cy="24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384276" y="1375945"/>
            <a:ext cx="6212060" cy="979781"/>
            <a:chOff x="666" y="1599"/>
            <a:chExt cx="3398" cy="383"/>
          </a:xfrm>
        </p:grpSpPr>
        <p:cxnSp>
          <p:nvCxnSpPr>
            <p:cNvPr id="8" name="AutoShape 20"/>
            <p:cNvCxnSpPr>
              <a:cxnSpLocks noChangeShapeType="1"/>
            </p:cNvCxnSpPr>
            <p:nvPr/>
          </p:nvCxnSpPr>
          <p:spPr bwMode="auto">
            <a:xfrm rot="5400000">
              <a:off x="688" y="1577"/>
              <a:ext cx="383" cy="427"/>
            </a:xfrm>
            <a:prstGeom prst="bentConnector3">
              <a:avLst>
                <a:gd name="adj1" fmla="val 4960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1535" y="1157"/>
              <a:ext cx="383" cy="1267"/>
            </a:xfrm>
            <a:prstGeom prst="bentConnector3">
              <a:avLst>
                <a:gd name="adj1" fmla="val 4960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2387" y="305"/>
              <a:ext cx="383" cy="2971"/>
            </a:xfrm>
            <a:prstGeom prst="bentConnector3">
              <a:avLst>
                <a:gd name="adj1" fmla="val 4960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矩形 10"/>
          <p:cNvSpPr/>
          <p:nvPr/>
        </p:nvSpPr>
        <p:spPr>
          <a:xfrm>
            <a:off x="3809636" y="3230536"/>
            <a:ext cx="1515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1800" b="1" dirty="0"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A writing and painting tool</a:t>
            </a:r>
          </a:p>
        </p:txBody>
      </p:sp>
      <p:pic>
        <p:nvPicPr>
          <p:cNvPr id="12" name="Picture 2" descr="E:\水墨图表素材\1454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066" y="2427734"/>
            <a:ext cx="2000199" cy="24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686780" y="3215303"/>
            <a:ext cx="1659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altLang="zh-CN" sz="1800" b="1" dirty="0"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One of the four treasures of the study</a:t>
            </a:r>
          </a:p>
        </p:txBody>
      </p:sp>
      <p:pic>
        <p:nvPicPr>
          <p:cNvPr id="14" name="Picture 2" descr="E:\水墨图表素材\1454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728" y="2427734"/>
            <a:ext cx="2000199" cy="24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957070" y="3092037"/>
            <a:ext cx="155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altLang="zh-CN" sz="1800" b="1" dirty="0"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rPr>
              <a:t>The Neolithic Age(10000~ 4000 years up to now)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941410" y="737806"/>
            <a:ext cx="2448272" cy="864096"/>
            <a:chOff x="3275856" y="411510"/>
            <a:chExt cx="1811189" cy="653152"/>
          </a:xfrm>
        </p:grpSpPr>
        <p:pic>
          <p:nvPicPr>
            <p:cNvPr id="17" name="Picture 2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75856" y="411510"/>
              <a:ext cx="1811189" cy="65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435667" y="553918"/>
              <a:ext cx="1475939" cy="279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latin typeface="Times New Roman" panose="02020603050405020304" pitchFamily="18" charset="0"/>
                  <a:ea typeface="方正硬笔楷书简体" panose="03000509000000000000" pitchFamily="65" charset="-122"/>
                  <a:cs typeface="Times New Roman" panose="02020603050405020304" pitchFamily="18" charset="0"/>
                </a:rPr>
                <a:t>Brief Introduction</a:t>
              </a:r>
              <a:endParaRPr lang="zh-CN" altLang="en-US" sz="1800" b="1" dirty="0">
                <a:latin typeface="Times New Roman" panose="02020603050405020304" pitchFamily="18" charset="0"/>
                <a:ea typeface="方正硬笔楷书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6" descr="箭头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906814" y="2117645"/>
            <a:ext cx="457784" cy="4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8373">
            <a:off x="7157406" y="131183"/>
            <a:ext cx="2073809" cy="1959381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7639139" y="708189"/>
            <a:ext cx="122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ink stick, paper, ink slab</a:t>
            </a:r>
            <a:endParaRPr lang="zh-CN" altLang="en-US" sz="1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1908" y="39388"/>
            <a:ext cx="2364849" cy="17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332" y="239524"/>
            <a:ext cx="3353629" cy="400110"/>
            <a:chOff x="568442" y="319364"/>
            <a:chExt cx="2389681" cy="533481"/>
          </a:xfrm>
        </p:grpSpPr>
        <p:sp>
          <p:nvSpPr>
            <p:cNvPr id="24" name="文本框 23"/>
            <p:cNvSpPr txBox="1"/>
            <p:nvPr/>
          </p:nvSpPr>
          <p:spPr>
            <a:xfrm>
              <a:off x="665958" y="319364"/>
              <a:ext cx="2292165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2000" dirty="0">
                  <a:solidFill>
                    <a:srgbClr val="834039"/>
                  </a:solidFill>
                  <a:latin typeface="微软雅黑"/>
                </a:rPr>
                <a:t>History of Writing Brush</a:t>
              </a:r>
              <a:r>
                <a:rPr lang="zh-CN" altLang="en-US" sz="1600" dirty="0">
                  <a:solidFill>
                    <a:srgbClr val="834039"/>
                  </a:solidFill>
                  <a:latin typeface="微软雅黑"/>
                </a:rPr>
                <a:t> </a:t>
              </a:r>
            </a:p>
          </p:txBody>
        </p:sp>
        <p:sp>
          <p:nvSpPr>
            <p:cNvPr id="29" name="等腰三角形 28"/>
            <p:cNvSpPr/>
            <p:nvPr/>
          </p:nvSpPr>
          <p:spPr>
            <a:xfrm rot="16200000" flipH="1" flipV="1">
              <a:off x="492508" y="454911"/>
              <a:ext cx="304323" cy="152455"/>
            </a:xfrm>
            <a:prstGeom prst="triangle">
              <a:avLst/>
            </a:prstGeom>
            <a:solidFill>
              <a:srgbClr val="834039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34039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458363" y="810028"/>
            <a:ext cx="245930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Qin and the Han Dynasties, 221B.C.-220A.D.</a:t>
            </a:r>
            <a:endParaRPr lang="zh-CN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Nationwide practice.</a:t>
            </a:r>
          </a:p>
          <a:p>
            <a:pPr lvl="0" defTabSz="914400">
              <a:lnSpc>
                <a:spcPct val="120000"/>
              </a:lnSpc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Started to pursue decoration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3439745" y="1338401"/>
            <a:ext cx="0" cy="1161341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861812" y="474643"/>
            <a:ext cx="2912968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Wei, the </a:t>
            </a:r>
            <a:r>
              <a:rPr lang="en-US" altLang="zh-CN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Jin</a:t>
            </a: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the Southern and Northern Dynasties, 220A.D.-589A.D.</a:t>
            </a:r>
            <a:endParaRPr lang="zh-CN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Shorter on the holder and more elastic on tip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craze for luxury among the rich and powerful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H="1" flipV="1">
            <a:off x="5861812" y="1089496"/>
            <a:ext cx="7" cy="141252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926709" y="3574952"/>
            <a:ext cx="2438525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Sui and the Tang Dynasties, 581A.D.-907A.D.</a:t>
            </a:r>
            <a:endParaRPr lang="zh-CN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altLang="zh-CN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Xuan</a:t>
            </a: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style Writing Brush (</a:t>
            </a:r>
            <a:r>
              <a:rPr lang="zh-CN" altLang="en-US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“宣笔”</a:t>
            </a: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1855764" y="3906828"/>
            <a:ext cx="0" cy="89717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355976" y="3453190"/>
            <a:ext cx="243244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Song and the Yuan Dynasties, 960A.D.-1369A.D.</a:t>
            </a:r>
            <a:endParaRPr lang="zh-CN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altLang="zh-CN" i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Hu</a:t>
            </a: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style brush(</a:t>
            </a:r>
            <a:r>
              <a:rPr lang="zh-CN" altLang="en-US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“湖笔”</a:t>
            </a: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4365234" y="3502122"/>
            <a:ext cx="0" cy="130187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6722967" y="2956979"/>
            <a:ext cx="242926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Ming and the Qing Dynasties, 1368A.D.-1911A.D.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Gorgeous style and artistic flavor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6788421" y="3003799"/>
            <a:ext cx="9258" cy="168823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57299" y="1083819"/>
            <a:ext cx="26394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Warring States Period, 475 B.C.-221B.C.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“the writing brush from the Warring States Period”(</a:t>
            </a:r>
            <a:r>
              <a:rPr lang="zh-CN" altLang="en-US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“战国笔”</a:t>
            </a:r>
            <a:r>
              <a:rPr lang="en-US" altLang="zh-CN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endParaRPr lang="zh-CN" altLang="en-US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657300" y="1360505"/>
            <a:ext cx="0" cy="1139237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6" descr="E:\水墨图表素材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78" y="2141771"/>
            <a:ext cx="7967402" cy="14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0" y="2600795"/>
            <a:ext cx="1687441" cy="22499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881" y="2600795"/>
            <a:ext cx="1687443" cy="22499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030" y="2600795"/>
            <a:ext cx="1732894" cy="2249922"/>
          </a:xfrm>
          <a:prstGeom prst="rect">
            <a:avLst/>
          </a:prstGeom>
        </p:spPr>
      </p:pic>
      <p:pic>
        <p:nvPicPr>
          <p:cNvPr id="5" name="Picture 2" descr="查看源图像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80" y="127417"/>
            <a:ext cx="1528112" cy="22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查看源图像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890" y="127417"/>
            <a:ext cx="1001235" cy="22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821" y="191719"/>
            <a:ext cx="2374953" cy="2199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49" r="12671"/>
          <a:stretch/>
        </p:blipFill>
        <p:spPr>
          <a:xfrm>
            <a:off x="6952535" y="191719"/>
            <a:ext cx="1911878" cy="41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2359" y="2428671"/>
            <a:ext cx="7967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dirty="0">
                <a:solidFill>
                  <a:srgbClr val="834039"/>
                </a:solidFill>
                <a:ea typeface="微软雅黑" pitchFamily="34" charset="-122"/>
              </a:rPr>
              <a:t>【</a:t>
            </a:r>
            <a:r>
              <a:rPr lang="zh-CN" altLang="en-US" sz="3000" dirty="0">
                <a:solidFill>
                  <a:srgbClr val="834039"/>
                </a:solidFill>
                <a:ea typeface="微软雅黑" pitchFamily="34" charset="-122"/>
              </a:rPr>
              <a:t>二</a:t>
            </a:r>
            <a:r>
              <a:rPr lang="en-US" altLang="zh-CN" sz="3000" dirty="0">
                <a:solidFill>
                  <a:srgbClr val="834039"/>
                </a:solidFill>
                <a:ea typeface="微软雅黑" pitchFamily="34" charset="-122"/>
              </a:rPr>
              <a:t>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Materials for Making Writing Brush</a:t>
            </a:r>
            <a:endParaRPr lang="en-US" altLang="zh-CN" sz="3200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84" y="2873616"/>
            <a:ext cx="1463043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38CC20-41B4-9FB6-CF3D-DE5E801B1478}"/>
              </a:ext>
            </a:extLst>
          </p:cNvPr>
          <p:cNvSpPr txBox="1"/>
          <p:nvPr/>
        </p:nvSpPr>
        <p:spPr>
          <a:xfrm>
            <a:off x="4412510" y="964147"/>
            <a:ext cx="440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>
                <a:solidFill>
                  <a:srgbClr val="834039"/>
                </a:solidFill>
                <a:latin typeface="微软雅黑"/>
              </a:rPr>
              <a:t>What materials do you think are often used to make the head of writing brush?</a:t>
            </a:r>
            <a:endParaRPr lang="zh-CN" altLang="en-US" sz="1800" dirty="0">
              <a:solidFill>
                <a:srgbClr val="834039"/>
              </a:solidFill>
              <a:latin typeface="微软雅黑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F64055-A1A9-9365-4541-A6DE6AA9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33" y="802648"/>
            <a:ext cx="3493997" cy="22440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7FA431D-5FE8-B1B8-550C-9E38639447C8}"/>
              </a:ext>
            </a:extLst>
          </p:cNvPr>
          <p:cNvSpPr txBox="1"/>
          <p:nvPr/>
        </p:nvSpPr>
        <p:spPr>
          <a:xfrm>
            <a:off x="5445002" y="2552310"/>
            <a:ext cx="138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goat hair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05D5D6-D6B6-74A5-E4F6-033C579A6EFF}"/>
              </a:ext>
            </a:extLst>
          </p:cNvPr>
          <p:cNvSpPr txBox="1"/>
          <p:nvPr/>
        </p:nvSpPr>
        <p:spPr>
          <a:xfrm>
            <a:off x="7155711" y="3635755"/>
            <a:ext cx="1109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 hair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F989D4-00D8-6744-5CD1-5F86EB835148}"/>
              </a:ext>
            </a:extLst>
          </p:cNvPr>
          <p:cNvSpPr txBox="1"/>
          <p:nvPr/>
        </p:nvSpPr>
        <p:spPr>
          <a:xfrm>
            <a:off x="5253759" y="3943532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mustache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E1A94D-4D31-CC52-67AF-B0A4EDCBE73A}"/>
              </a:ext>
            </a:extLst>
          </p:cNvPr>
          <p:cNvSpPr txBox="1"/>
          <p:nvPr/>
        </p:nvSpPr>
        <p:spPr>
          <a:xfrm>
            <a:off x="5050037" y="3247921"/>
            <a:ext cx="192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of buffalo’s tail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C85D01-2731-2876-CDE2-31B33E58D88B}"/>
              </a:ext>
            </a:extLst>
          </p:cNvPr>
          <p:cNvSpPr txBox="1"/>
          <p:nvPr/>
        </p:nvSpPr>
        <p:spPr>
          <a:xfrm>
            <a:off x="7155711" y="2891068"/>
            <a:ext cx="127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 hair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52F6A1-C16C-42DB-2A58-C2E6C6C7D6EE}"/>
              </a:ext>
            </a:extLst>
          </p:cNvPr>
          <p:cNvSpPr txBox="1"/>
          <p:nvPr/>
        </p:nvSpPr>
        <p:spPr>
          <a:xfrm>
            <a:off x="7342678" y="4380442"/>
            <a:ext cx="36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05C476-9F66-D458-D166-4809CD5A8B18}"/>
              </a:ext>
            </a:extLst>
          </p:cNvPr>
          <p:cNvSpPr txBox="1"/>
          <p:nvPr/>
        </p:nvSpPr>
        <p:spPr>
          <a:xfrm>
            <a:off x="563184" y="239524"/>
            <a:ext cx="455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834039"/>
                </a:solidFill>
                <a:latin typeface="微软雅黑"/>
              </a:rPr>
              <a:t>Materials for Making Writing Brush</a:t>
            </a:r>
            <a:r>
              <a:rPr lang="zh-CN" altLang="en-US" sz="1600" dirty="0">
                <a:solidFill>
                  <a:srgbClr val="834039"/>
                </a:solidFill>
                <a:latin typeface="微软雅黑"/>
              </a:rPr>
              <a:t> 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92D11CA5-C4E0-2E27-0EC7-C0880EA1FF88}"/>
              </a:ext>
            </a:extLst>
          </p:cNvPr>
          <p:cNvSpPr/>
          <p:nvPr/>
        </p:nvSpPr>
        <p:spPr>
          <a:xfrm rot="16200000" flipH="1" flipV="1">
            <a:off x="368823" y="332603"/>
            <a:ext cx="228242" cy="213952"/>
          </a:xfrm>
          <a:prstGeom prst="triangle">
            <a:avLst/>
          </a:prstGeom>
          <a:solidFill>
            <a:srgbClr val="83403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34039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38CC20-41B4-9FB6-CF3D-DE5E801B1478}"/>
              </a:ext>
            </a:extLst>
          </p:cNvPr>
          <p:cNvSpPr txBox="1"/>
          <p:nvPr/>
        </p:nvSpPr>
        <p:spPr>
          <a:xfrm>
            <a:off x="589919" y="1763559"/>
            <a:ext cx="355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existing writing brush was made from hare hair.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1A09603-D9EC-CC38-06F2-72FCD9DE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9" y="793307"/>
            <a:ext cx="3294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Hare Hair </a:t>
            </a:r>
            <a:r>
              <a:rPr lang="zh-CN" altLang="en-US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野兔毛</a:t>
            </a:r>
            <a:endParaRPr lang="en-US" altLang="zh-CN" sz="3200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03556BA-29BB-8C8A-2518-BD4435F1D2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946" y="1378082"/>
            <a:ext cx="3530135" cy="26476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5F478DB-F4B5-4854-C424-32518B403EBF}"/>
              </a:ext>
            </a:extLst>
          </p:cNvPr>
          <p:cNvSpPr txBox="1"/>
          <p:nvPr/>
        </p:nvSpPr>
        <p:spPr>
          <a:xfrm>
            <a:off x="563182" y="2502007"/>
            <a:ext cx="355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writing brush made from it is called “Zi Hao”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紫毫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Because it is made from the hair on the back of hare, and the color is black purple.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9143DA-9DA8-5510-5FD5-791187314AF1}"/>
              </a:ext>
            </a:extLst>
          </p:cNvPr>
          <p:cNvSpPr txBox="1"/>
          <p:nvPr/>
        </p:nvSpPr>
        <p:spPr>
          <a:xfrm>
            <a:off x="589919" y="3794453"/>
            <a:ext cx="355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writing brush has a shiny surface, with relatively stiff hair and a sharp tip.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788">
      <a:dk1>
        <a:srgbClr val="333333"/>
      </a:dk1>
      <a:lt1>
        <a:sysClr val="window" lastClr="FFFFFF"/>
      </a:lt1>
      <a:dk2>
        <a:srgbClr val="1D53A5"/>
      </a:dk2>
      <a:lt2>
        <a:srgbClr val="2160BD"/>
      </a:lt2>
      <a:accent1>
        <a:srgbClr val="5B9BD5"/>
      </a:accent1>
      <a:accent2>
        <a:srgbClr val="ED7D31"/>
      </a:accent2>
      <a:accent3>
        <a:srgbClr val="333333"/>
      </a:accent3>
      <a:accent4>
        <a:srgbClr val="FFC000"/>
      </a:accent4>
      <a:accent5>
        <a:srgbClr val="333333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100000">
              <a:srgbClr val="DDDEDD"/>
            </a:gs>
          </a:gsLst>
          <a:lin ang="6000000" scaled="0"/>
          <a:tileRect/>
        </a:gradFill>
        <a:ln w="28575">
          <a:solidFill>
            <a:schemeClr val="bg1"/>
          </a:solidFill>
        </a:ln>
        <a:effectLst>
          <a:outerShdw blurRad="279400" dist="2540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686</Words>
  <Application>Microsoft Office PowerPoint</Application>
  <PresentationFormat>全屏显示(16:9)</PresentationFormat>
  <Paragraphs>83</Paragraphs>
  <Slides>17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方正硬笔楷书简体</vt:lpstr>
      <vt:lpstr>黑体</vt:lpstr>
      <vt:lpstr>微软雅黑</vt:lpstr>
      <vt:lpstr>Arial</vt:lpstr>
      <vt:lpstr>Arial Black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windows10</cp:lastModifiedBy>
  <cp:revision>57</cp:revision>
  <dcterms:created xsi:type="dcterms:W3CDTF">2014-07-15T12:53:52Z</dcterms:created>
  <dcterms:modified xsi:type="dcterms:W3CDTF">2022-12-30T11:39:04Z</dcterms:modified>
</cp:coreProperties>
</file>