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79"/>
  </p:notesMasterIdLst>
  <p:sldIdLst>
    <p:sldId id="256" r:id="rId2"/>
    <p:sldId id="490" r:id="rId3"/>
    <p:sldId id="529" r:id="rId4"/>
    <p:sldId id="530" r:id="rId5"/>
    <p:sldId id="531" r:id="rId6"/>
    <p:sldId id="546" r:id="rId7"/>
    <p:sldId id="421" r:id="rId8"/>
    <p:sldId id="383" r:id="rId9"/>
    <p:sldId id="547" r:id="rId10"/>
    <p:sldId id="447" r:id="rId11"/>
    <p:sldId id="548" r:id="rId12"/>
    <p:sldId id="549" r:id="rId13"/>
    <p:sldId id="550" r:id="rId14"/>
    <p:sldId id="387" r:id="rId15"/>
    <p:sldId id="394" r:id="rId16"/>
    <p:sldId id="427" r:id="rId17"/>
    <p:sldId id="420" r:id="rId18"/>
    <p:sldId id="395" r:id="rId19"/>
    <p:sldId id="396" r:id="rId20"/>
    <p:sldId id="397" r:id="rId21"/>
    <p:sldId id="399" r:id="rId22"/>
    <p:sldId id="446" r:id="rId23"/>
    <p:sldId id="404" r:id="rId24"/>
    <p:sldId id="408" r:id="rId25"/>
    <p:sldId id="406" r:id="rId26"/>
    <p:sldId id="407" r:id="rId27"/>
    <p:sldId id="409" r:id="rId28"/>
    <p:sldId id="413" r:id="rId29"/>
    <p:sldId id="412" r:id="rId30"/>
    <p:sldId id="410" r:id="rId31"/>
    <p:sldId id="411" r:id="rId32"/>
    <p:sldId id="414" r:id="rId33"/>
    <p:sldId id="415" r:id="rId34"/>
    <p:sldId id="416" r:id="rId35"/>
    <p:sldId id="401" r:id="rId36"/>
    <p:sldId id="402" r:id="rId37"/>
    <p:sldId id="418" r:id="rId38"/>
    <p:sldId id="378" r:id="rId39"/>
    <p:sldId id="431" r:id="rId40"/>
    <p:sldId id="433" r:id="rId41"/>
    <p:sldId id="434" r:id="rId42"/>
    <p:sldId id="435" r:id="rId43"/>
    <p:sldId id="436" r:id="rId44"/>
    <p:sldId id="437" r:id="rId45"/>
    <p:sldId id="438" r:id="rId46"/>
    <p:sldId id="439" r:id="rId47"/>
    <p:sldId id="440" r:id="rId48"/>
    <p:sldId id="441" r:id="rId49"/>
    <p:sldId id="442" r:id="rId50"/>
    <p:sldId id="551" r:id="rId51"/>
    <p:sldId id="444" r:id="rId52"/>
    <p:sldId id="445" r:id="rId53"/>
    <p:sldId id="384" r:id="rId54"/>
    <p:sldId id="497" r:id="rId55"/>
    <p:sldId id="498" r:id="rId56"/>
    <p:sldId id="499" r:id="rId57"/>
    <p:sldId id="368" r:id="rId58"/>
    <p:sldId id="369" r:id="rId59"/>
    <p:sldId id="388" r:id="rId60"/>
    <p:sldId id="389" r:id="rId61"/>
    <p:sldId id="390" r:id="rId62"/>
    <p:sldId id="500" r:id="rId63"/>
    <p:sldId id="493" r:id="rId64"/>
    <p:sldId id="494" r:id="rId65"/>
    <p:sldId id="495" r:id="rId66"/>
    <p:sldId id="391" r:id="rId67"/>
    <p:sldId id="392" r:id="rId68"/>
    <p:sldId id="372" r:id="rId69"/>
    <p:sldId id="374" r:id="rId70"/>
    <p:sldId id="501" r:id="rId71"/>
    <p:sldId id="552" r:id="rId72"/>
    <p:sldId id="553" r:id="rId73"/>
    <p:sldId id="554" r:id="rId74"/>
    <p:sldId id="555" r:id="rId75"/>
    <p:sldId id="487" r:id="rId76"/>
    <p:sldId id="443" r:id="rId77"/>
    <p:sldId id="403" r:id="rId7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42" autoAdjust="0"/>
  </p:normalViewPr>
  <p:slideViewPr>
    <p:cSldViewPr>
      <p:cViewPr varScale="1">
        <p:scale>
          <a:sx n="94" d="100"/>
          <a:sy n="94" d="100"/>
        </p:scale>
        <p:origin x="1166"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16.03.2021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77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标题和内容">
    <p:spTree>
      <p:nvGrpSpPr>
        <p:cNvPr id="1" name=""/>
        <p:cNvGrpSpPr/>
        <p:nvPr/>
      </p:nvGrpSpPr>
      <p:grpSpPr>
        <a:xfrm>
          <a:off x="0" y="0"/>
          <a:ext cx="0" cy="0"/>
          <a:chOff x="0" y="0"/>
          <a:chExt cx="0" cy="0"/>
        </a:xfrm>
      </p:grpSpPr>
      <p:cxnSp>
        <p:nvCxnSpPr>
          <p:cNvPr id="32" name="直接连接符 31"/>
          <p:cNvCxnSpPr/>
          <p:nvPr/>
        </p:nvCxnSpPr>
        <p:spPr>
          <a:xfrm>
            <a:off x="0" y="657754"/>
            <a:ext cx="9144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34758" t="1570" r="5280" b="2134"/>
          <a:stretch/>
        </p:blipFill>
        <p:spPr>
          <a:xfrm>
            <a:off x="0" y="870011"/>
            <a:ext cx="9152709" cy="5630517"/>
          </a:xfrm>
          <a:prstGeom prst="rect">
            <a:avLst/>
          </a:prstGeom>
        </p:spPr>
      </p:pic>
      <p:sp>
        <p:nvSpPr>
          <p:cNvPr id="26" name="矩形 25"/>
          <p:cNvSpPr/>
          <p:nvPr/>
        </p:nvSpPr>
        <p:spPr>
          <a:xfrm>
            <a:off x="0" y="863056"/>
            <a:ext cx="9144000" cy="5637471"/>
          </a:xfrm>
          <a:prstGeom prst="rect">
            <a:avLst/>
          </a:prstGeom>
          <a:solidFill>
            <a:schemeClr val="bg1">
              <a:lumMod val="9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FD"/>
          <p:cNvSpPr>
            <a:spLocks noGrp="1"/>
          </p:cNvSpPr>
          <p:nvPr>
            <p:ph type="dt" sz="half" idx="10"/>
          </p:nvPr>
        </p:nvSpPr>
        <p:spPr>
          <a:xfrm>
            <a:off x="1290498" y="6513106"/>
            <a:ext cx="2057400" cy="365125"/>
          </a:xfrm>
        </p:spPr>
        <p:txBody>
          <a:bodyPr/>
          <a:lstStyle/>
          <a:p>
            <a:endParaRPr lang="en-US" altLang="zh-CN"/>
          </a:p>
        </p:txBody>
      </p:sp>
      <p:sp>
        <p:nvSpPr>
          <p:cNvPr id="5" name="KSO_FT"/>
          <p:cNvSpPr>
            <a:spLocks noGrp="1"/>
          </p:cNvSpPr>
          <p:nvPr>
            <p:ph type="ftr" sz="quarter" idx="11"/>
          </p:nvPr>
        </p:nvSpPr>
        <p:spPr>
          <a:xfrm>
            <a:off x="3690798" y="6513106"/>
            <a:ext cx="3086100" cy="365125"/>
          </a:xfrm>
        </p:spPr>
        <p:txBody>
          <a:bodyPr/>
          <a:lstStyle/>
          <a:p>
            <a:endParaRPr lang="en-US" altLang="zh-CN"/>
          </a:p>
        </p:txBody>
      </p:sp>
      <p:sp>
        <p:nvSpPr>
          <p:cNvPr id="6" name="KSO_FN"/>
          <p:cNvSpPr>
            <a:spLocks noGrp="1"/>
          </p:cNvSpPr>
          <p:nvPr>
            <p:ph type="sldNum" sz="quarter" idx="12"/>
          </p:nvPr>
        </p:nvSpPr>
        <p:spPr>
          <a:xfrm>
            <a:off x="7999676" y="6513106"/>
            <a:ext cx="459918" cy="365125"/>
          </a:xfrm>
        </p:spPr>
        <p:txBody>
          <a:bodyPr/>
          <a:lstStyle>
            <a:lvl1pPr algn="ctr">
              <a:defRPr>
                <a:solidFill>
                  <a:schemeClr val="tx1">
                    <a:lumMod val="40000"/>
                    <a:lumOff val="60000"/>
                  </a:schemeClr>
                </a:solidFill>
              </a:defRPr>
            </a:lvl1pPr>
          </a:lstStyle>
          <a:p>
            <a:fld id="{A030E5A4-824E-4647-BDE6-EF7BE9457C71}" type="slidenum">
              <a:rPr lang="en-US" altLang="zh-CN" smtClean="0"/>
              <a:pPr/>
              <a:t>‹Nr.›</a:t>
            </a:fld>
            <a:endParaRPr lang="en-US" altLang="zh-CN" sz="1400"/>
          </a:p>
        </p:txBody>
      </p:sp>
      <p:sp>
        <p:nvSpPr>
          <p:cNvPr id="2" name="KSO_BT1"/>
          <p:cNvSpPr>
            <a:spLocks noGrp="1"/>
          </p:cNvSpPr>
          <p:nvPr>
            <p:ph type="title"/>
          </p:nvPr>
        </p:nvSpPr>
        <p:spPr>
          <a:xfrm>
            <a:off x="374475" y="91995"/>
            <a:ext cx="8212175" cy="566737"/>
          </a:xfrm>
        </p:spPr>
        <p:txBody>
          <a:bodyPr vert="horz" wrap="none">
            <a:normAutofit/>
          </a:bodyPr>
          <a:lstStyle>
            <a:lvl1pPr algn="l">
              <a:defRPr/>
            </a:lvl1pPr>
          </a:lstStyle>
          <a:p>
            <a:r>
              <a:rPr lang="en-US" altLang="zh-CN"/>
              <a:t>Click to edit Master title style</a:t>
            </a:r>
            <a:endParaRPr lang="en-US" dirty="0"/>
          </a:p>
        </p:txBody>
      </p:sp>
      <p:sp>
        <p:nvSpPr>
          <p:cNvPr id="3" name="KSO_BC1"/>
          <p:cNvSpPr>
            <a:spLocks noGrp="1"/>
          </p:cNvSpPr>
          <p:nvPr>
            <p:ph idx="1"/>
          </p:nvPr>
        </p:nvSpPr>
        <p:spPr>
          <a:xfrm>
            <a:off x="478973" y="1010193"/>
            <a:ext cx="8107678" cy="5389615"/>
          </a:xfrm>
        </p:spPr>
        <p:txBody>
          <a:bodyPr>
            <a:normAutofit/>
          </a:bodyPr>
          <a:lstStyle>
            <a:lvl1pPr marL="357188" indent="-357188">
              <a:lnSpc>
                <a:spcPct val="110000"/>
              </a:lnSpc>
              <a:spcBef>
                <a:spcPts val="1400"/>
              </a:spcBef>
              <a:buClr>
                <a:schemeClr val="accent2">
                  <a:lumMod val="75000"/>
                </a:schemeClr>
              </a:buClr>
              <a:defRPr sz="2000">
                <a:solidFill>
                  <a:schemeClr val="accent6">
                    <a:lumMod val="75000"/>
                  </a:schemeClr>
                </a:solidFill>
              </a:defRPr>
            </a:lvl1pPr>
            <a:lvl2pPr marL="357188" indent="-285750">
              <a:lnSpc>
                <a:spcPct val="120000"/>
              </a:lnSpc>
              <a:spcBef>
                <a:spcPts val="0"/>
              </a:spcBef>
              <a:spcAft>
                <a:spcPts val="800"/>
              </a:spcAft>
              <a:buFont typeface="Arial" panose="020B0604020202020204" pitchFamily="34" charset="0"/>
              <a:buChar char=" "/>
              <a:defRPr sz="1600">
                <a:solidFill>
                  <a:srgbClr val="717171"/>
                </a:solidFill>
              </a:defRPr>
            </a:lvl2pPr>
          </a:lstStyle>
          <a:p>
            <a:pPr lvl="0"/>
            <a:r>
              <a:rPr lang="en-US" altLang="zh-CN"/>
              <a:t>Click to edit Master text styles</a:t>
            </a:r>
          </a:p>
          <a:p>
            <a:pPr lvl="1"/>
            <a:r>
              <a:rPr lang="en-US" altLang="zh-CN"/>
              <a:t>Second level</a:t>
            </a:r>
          </a:p>
        </p:txBody>
      </p:sp>
      <p:sp>
        <p:nvSpPr>
          <p:cNvPr id="27" name="燕尾形 26"/>
          <p:cNvSpPr/>
          <p:nvPr/>
        </p:nvSpPr>
        <p:spPr>
          <a:xfrm>
            <a:off x="8478650" y="6640765"/>
            <a:ext cx="108000" cy="108000"/>
          </a:xfrm>
          <a:prstGeom prst="chevron">
            <a:avLst>
              <a:gd name="adj" fmla="val 6538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flipH="1">
            <a:off x="7858698" y="6640765"/>
            <a:ext cx="108000" cy="108000"/>
          </a:xfrm>
          <a:prstGeom prst="chevron">
            <a:avLst>
              <a:gd name="adj" fmla="val 6538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304049" y="0"/>
            <a:ext cx="0" cy="80118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2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16.03.2021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16.03.2021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16.03.2021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16.03.2021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16.03.2021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16.03.2021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St._Louis_Exposition" TargetMode="External"/><Relationship Id="rId2" Type="http://schemas.openxmlformats.org/officeDocument/2006/relationships/hyperlink" Target="http://en.wikipedia.org/wiki/Empress_Dowager_Cixi" TargetMode="External"/><Relationship Id="rId1" Type="http://schemas.openxmlformats.org/officeDocument/2006/relationships/slideLayout" Target="../slideLayouts/slideLayout2.xml"/><Relationship Id="rId5" Type="http://schemas.openxmlformats.org/officeDocument/2006/relationships/hyperlink" Target="http://en.wikipedia.org/wiki/China" TargetMode="External"/><Relationship Id="rId4" Type="http://schemas.openxmlformats.org/officeDocument/2006/relationships/hyperlink" Target="http://en.wikipedia.org/wiki/Louisiana_Purchase_Exposit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Empress_Dowager_Cixi" TargetMode="External"/><Relationship Id="rId2" Type="http://schemas.openxmlformats.org/officeDocument/2006/relationships/hyperlink" Target="http://en.wikipedia.org/wiki/Chin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baike.baidu.com/view/392467.htm" TargetMode="External"/><Relationship Id="rId3" Type="http://schemas.openxmlformats.org/officeDocument/2006/relationships/hyperlink" Target="http://baike.baidu.com/view/11181.htm" TargetMode="External"/><Relationship Id="rId7" Type="http://schemas.openxmlformats.org/officeDocument/2006/relationships/hyperlink" Target="http://baike.baidu.com/view/266179.htm" TargetMode="External"/><Relationship Id="rId2" Type="http://schemas.openxmlformats.org/officeDocument/2006/relationships/hyperlink" Target="http://baike.baidu.com/view/61891.htm" TargetMode="External"/><Relationship Id="rId1" Type="http://schemas.openxmlformats.org/officeDocument/2006/relationships/slideLayout" Target="../slideLayouts/slideLayout2.xml"/><Relationship Id="rId6" Type="http://schemas.openxmlformats.org/officeDocument/2006/relationships/hyperlink" Target="http://baike.baidu.com/view/1907831.htm" TargetMode="External"/><Relationship Id="rId5" Type="http://schemas.openxmlformats.org/officeDocument/2006/relationships/hyperlink" Target="http://baike.baidu.com/view/8498.htm" TargetMode="External"/><Relationship Id="rId4" Type="http://schemas.openxmlformats.org/officeDocument/2006/relationships/hyperlink" Target="http://baike.baidu.com/view/4259.htm" TargetMode="External"/><Relationship Id="rId9" Type="http://schemas.openxmlformats.org/officeDocument/2006/relationships/hyperlink" Target="http://baike.baidu.com/view/861914.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baike.baidu.com/view/91900.htm" TargetMode="External"/><Relationship Id="rId2" Type="http://schemas.openxmlformats.org/officeDocument/2006/relationships/hyperlink" Target="http://baike.baidu.com/view/151478.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4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4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5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slide" Target="slide42.xml"/></Relationships>
</file>

<file path=ppt/slides/_rels/slide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2.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t>中国文化基础</a:t>
            </a:r>
            <a:br>
              <a:rPr lang="de-DE" altLang="zh-CN" sz="59500" b="1" dirty="0">
                <a:latin typeface="楷体" panose="02010609060101010101" pitchFamily="49" charset="-122"/>
                <a:ea typeface="楷体"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周三第七和第八节课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上课地点：在线</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助教：刘廷阳 </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Liu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Tingyang</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wiki</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助教：陈柯汝</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Chen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Keru</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3" name="Rectangle 3"/>
          <p:cNvSpPr>
            <a:spLocks noGrp="1" noChangeArrowheads="1"/>
          </p:cNvSpPr>
          <p:nvPr>
            <p:ph idx="1"/>
          </p:nvPr>
        </p:nvSpPr>
        <p:spPr>
          <a:xfrm>
            <a:off x="0" y="332656"/>
            <a:ext cx="9144000" cy="5883995"/>
          </a:xfrm>
        </p:spPr>
        <p:txBody>
          <a:bodyPr>
            <a:noAutofit/>
          </a:bodyPr>
          <a:lstStyle/>
          <a:p>
            <a:pPr marL="0" indent="0">
              <a:buNone/>
            </a:pPr>
            <a:r>
              <a:rPr lang="en-GB" altLang="zh-CN" sz="2800" dirty="0"/>
              <a:t>14. Why are traditional Chinese roof tips pointing upwards? </a:t>
            </a:r>
          </a:p>
          <a:p>
            <a:pPr marL="0" indent="0">
              <a:buNone/>
            </a:pPr>
            <a:r>
              <a:rPr lang="en-GB" altLang="zh-CN" sz="2800" dirty="0"/>
              <a:t>15. Whom belonged yellow roof tiles to?</a:t>
            </a:r>
            <a:endParaRPr lang="en-US" altLang="zh-CN" sz="2800" dirty="0"/>
          </a:p>
        </p:txBody>
      </p:sp>
    </p:spTree>
    <p:extLst>
      <p:ext uri="{BB962C8B-B14F-4D97-AF65-F5344CB8AC3E}">
        <p14:creationId xmlns:p14="http://schemas.microsoft.com/office/powerpoint/2010/main" val="317768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4" name="Rectangle 4"/>
          <p:cNvSpPr>
            <a:spLocks noGrp="1" noChangeArrowheads="1"/>
          </p:cNvSpPr>
          <p:nvPr>
            <p:ph type="title"/>
          </p:nvPr>
        </p:nvSpPr>
        <p:spPr>
          <a:xfrm>
            <a:off x="4932363" y="4868863"/>
            <a:ext cx="3906837" cy="865187"/>
          </a:xfrm>
        </p:spPr>
        <p:txBody>
          <a:bodyPr/>
          <a:lstStyle/>
          <a:p>
            <a:pPr algn="ctr"/>
            <a:r>
              <a:rPr lang="en-GB" altLang="zh-CN" sz="3200"/>
              <a:t>Buddhist towers</a:t>
            </a:r>
            <a:endParaRPr lang="en-US" altLang="zh-CN" sz="3200"/>
          </a:p>
        </p:txBody>
      </p:sp>
      <p:pic>
        <p:nvPicPr>
          <p:cNvPr id="1280005" name="Picture 5" descr="zhongjian2_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836613"/>
            <a:ext cx="4010025" cy="3744912"/>
          </a:xfrm>
          <a:prstGeom prst="rect">
            <a:avLst/>
          </a:prstGeom>
          <a:noFill/>
          <a:extLst>
            <a:ext uri="{909E8E84-426E-40DD-AFC4-6F175D3DCCD1}">
              <a14:hiddenFill xmlns:a14="http://schemas.microsoft.com/office/drawing/2010/main">
                <a:solidFill>
                  <a:srgbClr val="FFFFFF"/>
                </a:solidFill>
              </a14:hiddenFill>
            </a:ext>
          </a:extLst>
        </p:spPr>
      </p:pic>
      <p:pic>
        <p:nvPicPr>
          <p:cNvPr id="1280006" name="Picture 6" descr="zhongjian2_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4176713"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2" name="Rectangle 4"/>
          <p:cNvSpPr>
            <a:spLocks noGrp="1" noChangeArrowheads="1"/>
          </p:cNvSpPr>
          <p:nvPr>
            <p:ph type="title"/>
          </p:nvPr>
        </p:nvSpPr>
        <p:spPr>
          <a:xfrm>
            <a:off x="5148263" y="838200"/>
            <a:ext cx="3690937" cy="1143000"/>
          </a:xfrm>
        </p:spPr>
        <p:txBody>
          <a:bodyPr/>
          <a:lstStyle/>
          <a:p>
            <a:r>
              <a:rPr lang="en-GB" altLang="zh-CN" sz="3200"/>
              <a:t>Buddhist tower &amp; pagoda</a:t>
            </a:r>
            <a:endParaRPr lang="en-US" altLang="zh-CN" sz="3200"/>
          </a:p>
        </p:txBody>
      </p:sp>
      <p:pic>
        <p:nvPicPr>
          <p:cNvPr id="1282053" name="Picture 5" descr="zhongjian2_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2276475"/>
            <a:ext cx="3725863" cy="4275138"/>
          </a:xfrm>
          <a:prstGeom prst="rect">
            <a:avLst/>
          </a:prstGeom>
          <a:noFill/>
          <a:extLst>
            <a:ext uri="{909E8E84-426E-40DD-AFC4-6F175D3DCCD1}">
              <a14:hiddenFill xmlns:a14="http://schemas.microsoft.com/office/drawing/2010/main">
                <a:solidFill>
                  <a:srgbClr val="FFFFFF"/>
                </a:solidFill>
              </a14:hiddenFill>
            </a:ext>
          </a:extLst>
        </p:spPr>
      </p:pic>
      <p:pic>
        <p:nvPicPr>
          <p:cNvPr id="1282055" name="Picture 7" descr="zhongjian2_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4364038"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Grp="1" noChangeArrowheads="1"/>
          </p:cNvSpPr>
          <p:nvPr>
            <p:ph type="title"/>
          </p:nvPr>
        </p:nvSpPr>
        <p:spPr>
          <a:xfrm>
            <a:off x="611188" y="838200"/>
            <a:ext cx="4105275" cy="1143000"/>
          </a:xfrm>
        </p:spPr>
        <p:txBody>
          <a:bodyPr/>
          <a:lstStyle/>
          <a:p>
            <a:pPr algn="ctr"/>
            <a:r>
              <a:rPr lang="en-GB" altLang="zh-CN" sz="3200"/>
              <a:t>Buddhist pagodas</a:t>
            </a:r>
            <a:endParaRPr lang="en-US" altLang="zh-CN" sz="3200"/>
          </a:p>
        </p:txBody>
      </p:sp>
      <p:pic>
        <p:nvPicPr>
          <p:cNvPr id="1284101" name="Picture 5" descr="zhongjian2_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981075"/>
            <a:ext cx="3770313" cy="5426075"/>
          </a:xfrm>
          <a:prstGeom prst="rect">
            <a:avLst/>
          </a:prstGeom>
          <a:noFill/>
          <a:extLst>
            <a:ext uri="{909E8E84-426E-40DD-AFC4-6F175D3DCCD1}">
              <a14:hiddenFill xmlns:a14="http://schemas.microsoft.com/office/drawing/2010/main">
                <a:solidFill>
                  <a:srgbClr val="FFFFFF"/>
                </a:solidFill>
              </a14:hiddenFill>
            </a:ext>
          </a:extLst>
        </p:spPr>
      </p:pic>
      <p:pic>
        <p:nvPicPr>
          <p:cNvPr id="1284102" name="Picture 6" descr="zhongjian2_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4176712"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4" name="Rectangle 4"/>
          <p:cNvSpPr>
            <a:spLocks noGrp="1" noChangeArrowheads="1"/>
          </p:cNvSpPr>
          <p:nvPr>
            <p:ph type="title"/>
          </p:nvPr>
        </p:nvSpPr>
        <p:spPr>
          <a:xfrm>
            <a:off x="755650" y="838200"/>
            <a:ext cx="2160588" cy="2878138"/>
          </a:xfrm>
        </p:spPr>
        <p:txBody>
          <a:bodyPr/>
          <a:lstStyle/>
          <a:p>
            <a:r>
              <a:rPr lang="en-GB" altLang="zh-CN" sz="3200"/>
              <a:t>Decorations of Chinese pavilions</a:t>
            </a:r>
            <a:endParaRPr lang="en-US" altLang="zh-CN" sz="3200"/>
          </a:p>
        </p:txBody>
      </p:sp>
      <p:pic>
        <p:nvPicPr>
          <p:cNvPr id="1274885" name="Picture 5" descr="zhongjian2_0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08050"/>
            <a:ext cx="5497513" cy="5497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a:xfrm>
            <a:off x="1043608" y="260648"/>
            <a:ext cx="7772400" cy="647700"/>
          </a:xfrm>
        </p:spPr>
        <p:txBody>
          <a:bodyPr>
            <a:normAutofit fontScale="90000"/>
          </a:bodyPr>
          <a:lstStyle/>
          <a:p>
            <a:pPr algn="ctr"/>
            <a:r>
              <a:rPr lang="en-GB" altLang="zh-CN" sz="3200" b="1" dirty="0"/>
              <a:t>Questions Concerning Section B</a:t>
            </a:r>
            <a:br>
              <a:rPr lang="en-GB" altLang="zh-CN" sz="3200" b="1" dirty="0"/>
            </a:br>
            <a:r>
              <a:rPr lang="en-GB" altLang="zh-CN" sz="3200" b="1" dirty="0"/>
              <a:t> Gardens</a:t>
            </a:r>
            <a:endParaRPr lang="en-US" altLang="zh-CN" sz="3200" b="1" dirty="0"/>
          </a:p>
        </p:txBody>
      </p:sp>
      <p:sp>
        <p:nvSpPr>
          <p:cNvPr id="1288195" name="Rectangle 3"/>
          <p:cNvSpPr>
            <a:spLocks noGrp="1" noChangeArrowheads="1"/>
          </p:cNvSpPr>
          <p:nvPr>
            <p:ph idx="1"/>
          </p:nvPr>
        </p:nvSpPr>
        <p:spPr>
          <a:xfrm>
            <a:off x="251520" y="836712"/>
            <a:ext cx="8587680" cy="5379938"/>
          </a:xfrm>
        </p:spPr>
        <p:txBody>
          <a:bodyPr>
            <a:normAutofit/>
          </a:bodyPr>
          <a:lstStyle/>
          <a:p>
            <a:pPr marL="0" indent="0">
              <a:buNone/>
            </a:pPr>
            <a:r>
              <a:rPr lang="en-GB" altLang="zh-CN" sz="2800" dirty="0"/>
              <a:t>1. How did the Chinese garden grow into its present form? </a:t>
            </a:r>
          </a:p>
          <a:p>
            <a:pPr marL="0" indent="0">
              <a:buNone/>
            </a:pPr>
            <a:r>
              <a:rPr lang="en-GB" altLang="zh-CN" sz="2800" dirty="0">
                <a:solidFill>
                  <a:schemeClr val="accent1">
                    <a:lumMod val="75000"/>
                  </a:schemeClr>
                </a:solidFill>
              </a:rPr>
              <a:t>2. What’s the greatest difference between European gardens and Chinese ones? </a:t>
            </a:r>
          </a:p>
          <a:p>
            <a:pPr marL="0" indent="0">
              <a:buNone/>
            </a:pPr>
            <a:r>
              <a:rPr lang="en-GB" altLang="zh-CN" sz="2800" dirty="0"/>
              <a:t>3. What are the major categories of Chinese gardens? </a:t>
            </a:r>
          </a:p>
          <a:p>
            <a:pPr marL="0" indent="0">
              <a:buNone/>
            </a:pPr>
            <a:r>
              <a:rPr lang="en-GB" altLang="zh-CN" sz="2800" dirty="0">
                <a:solidFill>
                  <a:schemeClr val="tx2"/>
                </a:solidFill>
              </a:rPr>
              <a:t>4. What do you know about China’s imperial gardens? In which part of China are they located? How many of them can you name?</a:t>
            </a:r>
          </a:p>
          <a:p>
            <a:pPr marL="0" indent="0">
              <a:buNone/>
            </a:pPr>
            <a:r>
              <a:rPr lang="en-GB" altLang="zh-CN" sz="2800" dirty="0"/>
              <a:t>5. What functions do they have? </a:t>
            </a:r>
          </a:p>
          <a:p>
            <a:pPr marL="0" indent="0">
              <a:buNone/>
            </a:pPr>
            <a:r>
              <a:rPr lang="en-GB" altLang="zh-CN" sz="2800" dirty="0"/>
              <a:t>6. How are China’s imperial gardens laid out? How are they decorated?</a:t>
            </a:r>
            <a:endParaRPr lang="en-US" altLang="zh-CN" sz="2800" dirty="0"/>
          </a:p>
        </p:txBody>
      </p:sp>
      <p:sp>
        <p:nvSpPr>
          <p:cNvPr id="5" name="Action Button: Forward or Next 4">
            <a:hlinkClick r:id="rId2" action="ppaction://hlinksldjump" highlightClick="1"/>
          </p:cNvPr>
          <p:cNvSpPr/>
          <p:nvPr/>
        </p:nvSpPr>
        <p:spPr>
          <a:xfrm>
            <a:off x="4788024" y="2276872"/>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3" action="ppaction://hlinksldjump" highlightClick="1"/>
          </p:cNvPr>
          <p:cNvSpPr/>
          <p:nvPr/>
        </p:nvSpPr>
        <p:spPr>
          <a:xfrm>
            <a:off x="3635896" y="4221088"/>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683568" y="188640"/>
            <a:ext cx="7772400" cy="720725"/>
          </a:xfrm>
        </p:spPr>
        <p:txBody>
          <a:bodyPr>
            <a:normAutofit fontScale="90000"/>
          </a:bodyPr>
          <a:lstStyle/>
          <a:p>
            <a:pPr algn="ctr"/>
            <a:r>
              <a:rPr lang="en-US" altLang="zh-CN" sz="3200" dirty="0"/>
              <a:t>More </a:t>
            </a:r>
            <a:r>
              <a:rPr lang="en-GB" altLang="zh-CN" sz="3200" dirty="0"/>
              <a:t>Questions Concerning B</a:t>
            </a:r>
            <a:br>
              <a:rPr lang="en-GB" altLang="zh-CN" sz="3200" dirty="0"/>
            </a:br>
            <a:r>
              <a:rPr lang="en-GB" altLang="zh-CN" sz="3200" dirty="0"/>
              <a:t> Gardens</a:t>
            </a:r>
            <a:endParaRPr lang="en-US" altLang="zh-CN" sz="3200" b="1" dirty="0"/>
          </a:p>
        </p:txBody>
      </p:sp>
      <p:sp>
        <p:nvSpPr>
          <p:cNvPr id="1299459" name="Rectangle 3"/>
          <p:cNvSpPr>
            <a:spLocks noGrp="1" noChangeArrowheads="1"/>
          </p:cNvSpPr>
          <p:nvPr>
            <p:ph idx="1"/>
          </p:nvPr>
        </p:nvSpPr>
        <p:spPr>
          <a:xfrm>
            <a:off x="107504" y="908720"/>
            <a:ext cx="8784976" cy="5832648"/>
          </a:xfrm>
        </p:spPr>
        <p:txBody>
          <a:bodyPr>
            <a:normAutofit/>
          </a:bodyPr>
          <a:lstStyle/>
          <a:p>
            <a:pPr marL="0" indent="0">
              <a:buNone/>
            </a:pPr>
            <a:r>
              <a:rPr lang="en-GB" altLang="zh-CN" sz="2800" dirty="0"/>
              <a:t>1. In which part of China are most private gardens located? How are they laid out? </a:t>
            </a:r>
          </a:p>
          <a:p>
            <a:pPr marL="0" indent="0">
              <a:buNone/>
            </a:pPr>
            <a:r>
              <a:rPr lang="en-GB" altLang="zh-CN" sz="2800" dirty="0"/>
              <a:t>2. How are the scenes connected? </a:t>
            </a:r>
          </a:p>
          <a:p>
            <a:pPr marL="0" indent="0">
              <a:buNone/>
            </a:pPr>
            <a:r>
              <a:rPr lang="en-GB" altLang="zh-CN" sz="2800" dirty="0"/>
              <a:t>3. </a:t>
            </a:r>
            <a:r>
              <a:rPr lang="en-GB" altLang="zh-CN" sz="2800" dirty="0">
                <a:solidFill>
                  <a:schemeClr val="tx2"/>
                </a:solidFill>
              </a:rPr>
              <a:t>What do you know about the private gardens of Suzhou? What gardens there demonstrate the styles of Song, Yuan, Ming and Qing dynasties? </a:t>
            </a:r>
          </a:p>
          <a:p>
            <a:pPr marL="0" indent="0">
              <a:buNone/>
            </a:pPr>
            <a:r>
              <a:rPr lang="en-GB" altLang="zh-CN" sz="2800" dirty="0"/>
              <a:t>4. What styles do gardens in Yangzhou and Guangdong demonstrate? </a:t>
            </a:r>
          </a:p>
          <a:p>
            <a:pPr marL="0" indent="0">
              <a:buNone/>
            </a:pPr>
            <a:r>
              <a:rPr lang="en-GB" altLang="zh-CN" sz="2800" dirty="0"/>
              <a:t>5. What landscape gardens do you know? How are poets and painters related to landscape gardens?  </a:t>
            </a:r>
            <a:endParaRPr lang="en-US" altLang="zh-CN" sz="2800" dirty="0"/>
          </a:p>
        </p:txBody>
      </p:sp>
      <p:sp>
        <p:nvSpPr>
          <p:cNvPr id="4" name="Action Button: Forward or Next 3">
            <a:hlinkClick r:id="rId2" action="ppaction://hlinksldjump" highlightClick="1"/>
          </p:cNvPr>
          <p:cNvSpPr/>
          <p:nvPr/>
        </p:nvSpPr>
        <p:spPr>
          <a:xfrm>
            <a:off x="6228184" y="342900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5954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2" name="Rectangle 4"/>
          <p:cNvSpPr>
            <a:spLocks noGrp="1" noChangeArrowheads="1"/>
          </p:cNvSpPr>
          <p:nvPr>
            <p:ph type="title"/>
          </p:nvPr>
        </p:nvSpPr>
        <p:spPr>
          <a:xfrm>
            <a:off x="1066800" y="1125538"/>
            <a:ext cx="7772400" cy="719137"/>
          </a:xfrm>
        </p:spPr>
        <p:txBody>
          <a:bodyPr/>
          <a:lstStyle/>
          <a:p>
            <a:pPr algn="ctr"/>
            <a:r>
              <a:rPr lang="en-GB" altLang="zh-CN" sz="3200" dirty="0"/>
              <a:t>Private gardens south of the Yangtze River</a:t>
            </a:r>
            <a:endParaRPr lang="en-US" altLang="zh-CN" sz="3200" dirty="0"/>
          </a:p>
        </p:txBody>
      </p:sp>
      <p:pic>
        <p:nvPicPr>
          <p:cNvPr id="1333253" name="Picture 5" descr="私家园林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5038"/>
            <a:ext cx="2947988" cy="4217987"/>
          </a:xfrm>
          <a:prstGeom prst="rect">
            <a:avLst/>
          </a:prstGeom>
          <a:noFill/>
          <a:extLst>
            <a:ext uri="{909E8E84-426E-40DD-AFC4-6F175D3DCCD1}">
              <a14:hiddenFill xmlns:a14="http://schemas.microsoft.com/office/drawing/2010/main">
                <a:solidFill>
                  <a:srgbClr val="FFFFFF"/>
                </a:solidFill>
              </a14:hiddenFill>
            </a:ext>
          </a:extLst>
        </p:spPr>
      </p:pic>
      <p:pic>
        <p:nvPicPr>
          <p:cNvPr id="1333254" name="Picture 6" descr="私家园林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05038"/>
            <a:ext cx="3373437" cy="4202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20" name="Rectangle 4"/>
          <p:cNvSpPr>
            <a:spLocks noGrp="1" noChangeArrowheads="1"/>
          </p:cNvSpPr>
          <p:nvPr>
            <p:ph type="title"/>
          </p:nvPr>
        </p:nvSpPr>
        <p:spPr>
          <a:xfrm>
            <a:off x="539750" y="1125538"/>
            <a:ext cx="8299450" cy="855662"/>
          </a:xfrm>
        </p:spPr>
        <p:txBody>
          <a:bodyPr/>
          <a:lstStyle/>
          <a:p>
            <a:pPr algn="ctr"/>
            <a:r>
              <a:rPr lang="en-GB" altLang="zh-CN" sz="3200"/>
              <a:t>Riverside pavilions and a sightseeing veranda</a:t>
            </a:r>
            <a:endParaRPr lang="en-US" altLang="zh-CN" sz="3200"/>
          </a:p>
        </p:txBody>
      </p:sp>
      <p:pic>
        <p:nvPicPr>
          <p:cNvPr id="1289221" name="Picture 5" descr="园林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276475"/>
            <a:ext cx="4103687" cy="3889375"/>
          </a:xfrm>
          <a:prstGeom prst="rect">
            <a:avLst/>
          </a:prstGeom>
          <a:noFill/>
          <a:extLst>
            <a:ext uri="{909E8E84-426E-40DD-AFC4-6F175D3DCCD1}">
              <a14:hiddenFill xmlns:a14="http://schemas.microsoft.com/office/drawing/2010/main">
                <a:solidFill>
                  <a:srgbClr val="FFFFFF"/>
                </a:solidFill>
              </a14:hiddenFill>
            </a:ext>
          </a:extLst>
        </p:spPr>
      </p:pic>
      <p:pic>
        <p:nvPicPr>
          <p:cNvPr id="1289222" name="Picture 6" descr="园林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76475"/>
            <a:ext cx="4032250"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8" name="Rectangle 4"/>
          <p:cNvSpPr>
            <a:spLocks noGrp="1" noChangeArrowheads="1"/>
          </p:cNvSpPr>
          <p:nvPr>
            <p:ph type="title"/>
          </p:nvPr>
        </p:nvSpPr>
        <p:spPr>
          <a:xfrm>
            <a:off x="5435600" y="981075"/>
            <a:ext cx="3168650" cy="1800225"/>
          </a:xfrm>
        </p:spPr>
        <p:txBody>
          <a:bodyPr/>
          <a:lstStyle/>
          <a:p>
            <a:pPr algn="ctr"/>
            <a:r>
              <a:rPr lang="en-GB" altLang="zh-CN" sz="3200"/>
              <a:t>Rockery in a Chinese garden</a:t>
            </a:r>
            <a:endParaRPr lang="en-US" altLang="zh-CN" sz="3200"/>
          </a:p>
        </p:txBody>
      </p:sp>
      <p:pic>
        <p:nvPicPr>
          <p:cNvPr id="1291269" name="Picture 5" descr="园林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213100"/>
            <a:ext cx="3311525" cy="3271838"/>
          </a:xfrm>
          <a:prstGeom prst="rect">
            <a:avLst/>
          </a:prstGeom>
          <a:noFill/>
          <a:extLst>
            <a:ext uri="{909E8E84-426E-40DD-AFC4-6F175D3DCCD1}">
              <a14:hiddenFill xmlns:a14="http://schemas.microsoft.com/office/drawing/2010/main">
                <a:solidFill>
                  <a:srgbClr val="FFFFFF"/>
                </a:solidFill>
              </a14:hiddenFill>
            </a:ext>
          </a:extLst>
        </p:spPr>
      </p:pic>
      <p:pic>
        <p:nvPicPr>
          <p:cNvPr id="1291270" name="Picture 6" descr="园林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3 </a:t>
            </a:r>
            <a:r>
              <a:rPr lang="zh-CN" altLang="de-DE" dirty="0">
                <a:solidFill>
                  <a:srgbClr val="0E5772"/>
                </a:solidFill>
                <a:latin typeface="Arial" panose="020B0604020202020204" pitchFamily="34" charset="0"/>
                <a:cs typeface="Arial" panose="020B0604020202020204" pitchFamily="34" charset="0"/>
              </a:rPr>
              <a:t>第三周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Check: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chosen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topics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read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3 </a:t>
            </a:r>
            <a:r>
              <a:rPr lang="de-DE" altLang="zh-CN" sz="2200" b="1" dirty="0" err="1">
                <a:latin typeface="Arial" panose="020B0604020202020204" pitchFamily="34" charset="0"/>
                <a:cs typeface="Arial" panose="020B0604020202020204" pitchFamily="34" charset="0"/>
                <a:sym typeface="+mn-ea"/>
              </a:rPr>
              <a:t>texts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taken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quiz</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made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homework</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taken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EU Survey? </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3 </a:t>
            </a:r>
            <a:r>
              <a:rPr lang="de-DE" altLang="zh-CN" sz="2200" b="1" dirty="0" err="1">
                <a:latin typeface="Arial" panose="020B0604020202020204" pitchFamily="34" charset="0"/>
                <a:cs typeface="Arial" panose="020B0604020202020204" pitchFamily="34" charset="0"/>
                <a:sym typeface="+mn-ea"/>
              </a:rPr>
              <a:t>Students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prepared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ppt</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Topic Ranking List: This </a:t>
            </a:r>
            <a:r>
              <a:rPr lang="de-DE" altLang="zh-CN" sz="2200" b="1" dirty="0" err="1">
                <a:latin typeface="Arial" panose="020B0604020202020204" pitchFamily="34" charset="0"/>
                <a:cs typeface="Arial" panose="020B0604020202020204" pitchFamily="34" charset="0"/>
                <a:sym typeface="+mn-ea"/>
              </a:rPr>
              <a:t>semesters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program</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6" name="Rectangle 4"/>
          <p:cNvSpPr>
            <a:spLocks noGrp="1" noChangeArrowheads="1"/>
          </p:cNvSpPr>
          <p:nvPr>
            <p:ph type="title"/>
          </p:nvPr>
        </p:nvSpPr>
        <p:spPr>
          <a:xfrm>
            <a:off x="900113" y="1052513"/>
            <a:ext cx="3455987" cy="1944687"/>
          </a:xfrm>
        </p:spPr>
        <p:txBody>
          <a:bodyPr/>
          <a:lstStyle/>
          <a:p>
            <a:pPr algn="ctr"/>
            <a:r>
              <a:rPr lang="en-GB" altLang="zh-CN" sz="2800"/>
              <a:t>A flower-patterned door &amp; </a:t>
            </a:r>
            <a:br>
              <a:rPr lang="en-GB" altLang="zh-CN" sz="2800"/>
            </a:br>
            <a:r>
              <a:rPr lang="en-GB" altLang="zh-CN" sz="2800"/>
              <a:t>a one-arch roofed bridge</a:t>
            </a:r>
            <a:endParaRPr lang="en-US" altLang="zh-CN" sz="2800"/>
          </a:p>
        </p:txBody>
      </p:sp>
      <p:pic>
        <p:nvPicPr>
          <p:cNvPr id="1293317" name="Picture 5" descr="园林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41663"/>
            <a:ext cx="3240088" cy="3268662"/>
          </a:xfrm>
          <a:prstGeom prst="rect">
            <a:avLst/>
          </a:prstGeom>
          <a:noFill/>
          <a:extLst>
            <a:ext uri="{909E8E84-426E-40DD-AFC4-6F175D3DCCD1}">
              <a14:hiddenFill xmlns:a14="http://schemas.microsoft.com/office/drawing/2010/main">
                <a:solidFill>
                  <a:srgbClr val="FFFFFF"/>
                </a:solidFill>
              </a14:hiddenFill>
            </a:ext>
          </a:extLst>
        </p:spPr>
      </p:pic>
      <p:pic>
        <p:nvPicPr>
          <p:cNvPr id="1293318" name="Picture 6" descr="园林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96975"/>
            <a:ext cx="4225925"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Grp="1" noChangeArrowheads="1"/>
          </p:cNvSpPr>
          <p:nvPr>
            <p:ph type="title"/>
          </p:nvPr>
        </p:nvSpPr>
        <p:spPr>
          <a:xfrm>
            <a:off x="1066800" y="838200"/>
            <a:ext cx="7772400" cy="719138"/>
          </a:xfrm>
        </p:spPr>
        <p:txBody>
          <a:bodyPr/>
          <a:lstStyle/>
          <a:p>
            <a:pPr algn="ctr"/>
            <a:r>
              <a:rPr lang="en-GB" altLang="zh-CN" sz="3200"/>
              <a:t>A western garden with geometrical patterns</a:t>
            </a:r>
            <a:endParaRPr lang="en-US" altLang="zh-CN" sz="3200"/>
          </a:p>
        </p:txBody>
      </p:sp>
      <p:pic>
        <p:nvPicPr>
          <p:cNvPr id="1297413" name="Picture 5" descr="园林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7326312" cy="488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Grp="1" noChangeArrowheads="1"/>
          </p:cNvSpPr>
          <p:nvPr>
            <p:ph type="title"/>
          </p:nvPr>
        </p:nvSpPr>
        <p:spPr>
          <a:xfrm>
            <a:off x="1066800" y="838200"/>
            <a:ext cx="7772400" cy="719138"/>
          </a:xfrm>
        </p:spPr>
        <p:txBody>
          <a:bodyPr/>
          <a:lstStyle/>
          <a:p>
            <a:pPr algn="ctr"/>
            <a:r>
              <a:rPr lang="en-GB" altLang="zh-CN" sz="3200" dirty="0"/>
              <a:t>Yuanmingyuan</a:t>
            </a:r>
            <a:endParaRPr lang="en-US" altLang="zh-CN" sz="3200" dirty="0"/>
          </a:p>
        </p:txBody>
      </p:sp>
      <p:sp>
        <p:nvSpPr>
          <p:cNvPr id="2" name="Textfeld 1">
            <a:extLst>
              <a:ext uri="{FF2B5EF4-FFF2-40B4-BE49-F238E27FC236}">
                <a16:creationId xmlns:a16="http://schemas.microsoft.com/office/drawing/2014/main" id="{9CE8FDF6-852B-45DC-AB03-A1ACBFB64FCF}"/>
              </a:ext>
            </a:extLst>
          </p:cNvPr>
          <p:cNvSpPr txBox="1"/>
          <p:nvPr/>
        </p:nvSpPr>
        <p:spPr>
          <a:xfrm>
            <a:off x="1066800" y="1988840"/>
            <a:ext cx="7772400" cy="2074414"/>
          </a:xfrm>
          <a:prstGeom prst="rect">
            <a:avLst/>
          </a:prstGeom>
          <a:noFill/>
        </p:spPr>
        <p:txBody>
          <a:bodyPr wrap="square" rtlCol="0">
            <a:spAutoFit/>
          </a:bodyPr>
          <a:lstStyle/>
          <a:p>
            <a:r>
              <a:rPr lang="de-DE" dirty="0"/>
              <a:t>Showcase </a:t>
            </a:r>
            <a:r>
              <a:rPr lang="de-DE" dirty="0" err="1"/>
              <a:t>for</a:t>
            </a:r>
            <a:r>
              <a:rPr lang="de-DE" dirty="0"/>
              <a:t> Western </a:t>
            </a:r>
            <a:r>
              <a:rPr lang="de-DE" dirty="0" err="1"/>
              <a:t>architecture</a:t>
            </a:r>
            <a:r>
              <a:rPr lang="de-DE" dirty="0"/>
              <a:t> and </a:t>
            </a:r>
            <a:r>
              <a:rPr lang="de-DE" dirty="0" err="1"/>
              <a:t>illusions</a:t>
            </a:r>
            <a:endParaRPr lang="de-DE" dirty="0"/>
          </a:p>
          <a:p>
            <a:r>
              <a:rPr lang="de-DE" dirty="0" err="1"/>
              <a:t>Combination</a:t>
            </a:r>
            <a:r>
              <a:rPr lang="de-DE" dirty="0"/>
              <a:t> </a:t>
            </a:r>
            <a:r>
              <a:rPr lang="de-DE" dirty="0" err="1"/>
              <a:t>of</a:t>
            </a:r>
            <a:r>
              <a:rPr lang="de-DE" dirty="0"/>
              <a:t> Chinese and Western </a:t>
            </a:r>
            <a:r>
              <a:rPr lang="de-DE" dirty="0" err="1"/>
              <a:t>arts</a:t>
            </a:r>
            <a:endParaRPr lang="de-DE" dirty="0"/>
          </a:p>
          <a:p>
            <a:r>
              <a:rPr lang="de-DE" dirty="0" err="1"/>
              <a:t>How</a:t>
            </a:r>
            <a:r>
              <a:rPr lang="de-DE" dirty="0"/>
              <a:t> do </a:t>
            </a:r>
            <a:r>
              <a:rPr lang="de-DE" dirty="0" err="1"/>
              <a:t>you</a:t>
            </a:r>
            <a:r>
              <a:rPr lang="de-DE" dirty="0"/>
              <a:t> </a:t>
            </a:r>
            <a:r>
              <a:rPr lang="de-DE" dirty="0" err="1"/>
              <a:t>feel</a:t>
            </a:r>
            <a:r>
              <a:rPr lang="de-DE" dirty="0"/>
              <a:t> </a:t>
            </a:r>
            <a:r>
              <a:rPr lang="de-DE" dirty="0" err="1"/>
              <a:t>about</a:t>
            </a:r>
            <a:r>
              <a:rPr lang="de-DE" dirty="0"/>
              <a:t> </a:t>
            </a:r>
            <a:r>
              <a:rPr lang="de-DE" dirty="0" err="1"/>
              <a:t>the</a:t>
            </a:r>
            <a:r>
              <a:rPr lang="de-DE" dirty="0"/>
              <a:t> </a:t>
            </a:r>
            <a:r>
              <a:rPr lang="de-DE" dirty="0" err="1"/>
              <a:t>destruction</a:t>
            </a:r>
            <a:r>
              <a:rPr lang="de-DE" dirty="0"/>
              <a:t>?</a:t>
            </a:r>
          </a:p>
          <a:p>
            <a:r>
              <a:rPr lang="de-DE" dirty="0" err="1"/>
              <a:t>Should</a:t>
            </a:r>
            <a:r>
              <a:rPr lang="de-DE" dirty="0"/>
              <a:t> </a:t>
            </a:r>
            <a:r>
              <a:rPr lang="de-DE" dirty="0" err="1"/>
              <a:t>it</a:t>
            </a:r>
            <a:r>
              <a:rPr lang="de-DE" dirty="0"/>
              <a:t> </a:t>
            </a:r>
            <a:r>
              <a:rPr lang="de-DE" dirty="0" err="1"/>
              <a:t>be</a:t>
            </a:r>
            <a:r>
              <a:rPr lang="de-DE" dirty="0"/>
              <a:t> </a:t>
            </a:r>
            <a:r>
              <a:rPr lang="de-DE" dirty="0" err="1"/>
              <a:t>rebuilt</a:t>
            </a:r>
            <a:r>
              <a:rPr lang="de-DE" dirty="0"/>
              <a:t>?</a:t>
            </a:r>
          </a:p>
        </p:txBody>
      </p:sp>
    </p:spTree>
    <p:extLst>
      <p:ext uri="{BB962C8B-B14F-4D97-AF65-F5344CB8AC3E}">
        <p14:creationId xmlns:p14="http://schemas.microsoft.com/office/powerpoint/2010/main" val="44105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611560" y="260648"/>
            <a:ext cx="8280920" cy="720725"/>
          </a:xfrm>
        </p:spPr>
        <p:txBody>
          <a:bodyPr>
            <a:normAutofit fontScale="90000"/>
          </a:bodyPr>
          <a:lstStyle/>
          <a:p>
            <a:pPr algn="ctr"/>
            <a:r>
              <a:rPr lang="en-GB" altLang="zh-CN" sz="3200" dirty="0"/>
              <a:t>Questions Concerning Section C</a:t>
            </a:r>
            <a:br>
              <a:rPr lang="en-GB" altLang="zh-CN" sz="3200" dirty="0"/>
            </a:br>
            <a:r>
              <a:rPr lang="en-GB" altLang="zh-CN" sz="3200" dirty="0"/>
              <a:t>Summer Palace</a:t>
            </a:r>
            <a:endParaRPr lang="en-US" altLang="zh-CN" sz="3200" b="1" dirty="0"/>
          </a:p>
        </p:txBody>
      </p:sp>
      <p:sp>
        <p:nvSpPr>
          <p:cNvPr id="1306627" name="Rectangle 3"/>
          <p:cNvSpPr>
            <a:spLocks noGrp="1" noChangeArrowheads="1"/>
          </p:cNvSpPr>
          <p:nvPr>
            <p:ph idx="1"/>
          </p:nvPr>
        </p:nvSpPr>
        <p:spPr>
          <a:xfrm>
            <a:off x="611560" y="1052737"/>
            <a:ext cx="8227640" cy="5163914"/>
          </a:xfrm>
        </p:spPr>
        <p:txBody>
          <a:bodyPr>
            <a:normAutofit/>
          </a:bodyPr>
          <a:lstStyle/>
          <a:p>
            <a:pPr marL="0" indent="0">
              <a:buNone/>
            </a:pPr>
            <a:r>
              <a:rPr lang="en-GB" altLang="zh-CN" sz="2800" dirty="0"/>
              <a:t>1. </a:t>
            </a:r>
            <a:r>
              <a:rPr lang="en-GB" altLang="zh-CN" sz="2800" dirty="0">
                <a:solidFill>
                  <a:schemeClr val="tx2"/>
                </a:solidFill>
              </a:rPr>
              <a:t>What else was the Summer Palace called?  </a:t>
            </a:r>
          </a:p>
          <a:p>
            <a:pPr marL="0" indent="0">
              <a:buNone/>
            </a:pPr>
            <a:r>
              <a:rPr lang="en-GB" altLang="zh-CN" sz="2800" dirty="0"/>
              <a:t>2. </a:t>
            </a:r>
            <a:r>
              <a:rPr lang="en-GB" altLang="zh-CN" sz="2800" dirty="0">
                <a:solidFill>
                  <a:schemeClr val="tx2"/>
                </a:solidFill>
              </a:rPr>
              <a:t>What did the Anglo-French invading troops do to it in 1860? </a:t>
            </a:r>
          </a:p>
          <a:p>
            <a:pPr marL="0" indent="0">
              <a:buNone/>
            </a:pPr>
            <a:r>
              <a:rPr lang="en-GB" altLang="zh-CN" sz="2800" dirty="0"/>
              <a:t>3. How did Empress </a:t>
            </a:r>
            <a:r>
              <a:rPr lang="en-GB" altLang="zh-CN" sz="2800" dirty="0" err="1"/>
              <a:t>Cixi</a:t>
            </a:r>
            <a:r>
              <a:rPr lang="en-GB" altLang="zh-CN" sz="2800" dirty="0"/>
              <a:t> have it rebuilt? </a:t>
            </a:r>
          </a:p>
          <a:p>
            <a:pPr marL="0" indent="0">
              <a:buNone/>
            </a:pPr>
            <a:r>
              <a:rPr lang="en-GB" altLang="zh-CN" sz="2800" dirty="0"/>
              <a:t>4. How important is the park in traditional Chinese gardening? </a:t>
            </a:r>
          </a:p>
          <a:p>
            <a:pPr marL="0" indent="0">
              <a:buNone/>
            </a:pPr>
            <a:r>
              <a:rPr lang="en-GB" altLang="zh-CN" sz="2800" dirty="0"/>
              <a:t>5. What’s the general layout like?</a:t>
            </a:r>
            <a:endParaRPr lang="en-US" altLang="zh-CN" sz="2800" dirty="0"/>
          </a:p>
        </p:txBody>
      </p:sp>
      <p:sp>
        <p:nvSpPr>
          <p:cNvPr id="4" name="Action Button: Forward or Next 3">
            <a:hlinkClick r:id="rId2" action="ppaction://hlinksldjump" highlightClick="1"/>
          </p:cNvPr>
          <p:cNvSpPr/>
          <p:nvPr/>
        </p:nvSpPr>
        <p:spPr>
          <a:xfrm>
            <a:off x="7452320" y="1196752"/>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2627784" y="2060848"/>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3795" name="Rectangle 3"/>
          <p:cNvSpPr>
            <a:spLocks noGrp="1" noChangeArrowheads="1"/>
          </p:cNvSpPr>
          <p:nvPr>
            <p:ph idx="1"/>
          </p:nvPr>
        </p:nvSpPr>
        <p:spPr>
          <a:xfrm>
            <a:off x="539552" y="836712"/>
            <a:ext cx="8299648" cy="5379938"/>
          </a:xfrm>
        </p:spPr>
        <p:txBody>
          <a:bodyPr>
            <a:normAutofit/>
          </a:bodyPr>
          <a:lstStyle/>
          <a:p>
            <a:pPr marL="0" indent="0">
              <a:buNone/>
            </a:pPr>
            <a:r>
              <a:rPr lang="en-GB" altLang="zh-CN" sz="2800" dirty="0"/>
              <a:t>6. What do know about the halls in the park? </a:t>
            </a:r>
          </a:p>
          <a:p>
            <a:pPr marL="0" indent="0">
              <a:buNone/>
            </a:pPr>
            <a:r>
              <a:rPr lang="en-GB" altLang="zh-CN" sz="2800" dirty="0"/>
              <a:t>7. What is the park dominated by? </a:t>
            </a:r>
          </a:p>
          <a:p>
            <a:pPr marL="0" indent="0">
              <a:buNone/>
            </a:pPr>
            <a:r>
              <a:rPr lang="en-GB" altLang="zh-CN" sz="2800" dirty="0"/>
              <a:t>8. What do you know about the Cloud-Dispelling Hall? </a:t>
            </a:r>
          </a:p>
          <a:p>
            <a:pPr marL="0" indent="0">
              <a:buNone/>
            </a:pPr>
            <a:r>
              <a:rPr lang="en-GB" altLang="zh-CN" sz="2800" dirty="0"/>
              <a:t>9. What do you know about </a:t>
            </a:r>
            <a:r>
              <a:rPr lang="en-GB" altLang="zh-CN" sz="2800" dirty="0" err="1"/>
              <a:t>Cixi’s</a:t>
            </a:r>
            <a:r>
              <a:rPr lang="en-GB" altLang="zh-CN" sz="2800" dirty="0"/>
              <a:t> 70</a:t>
            </a:r>
            <a:r>
              <a:rPr lang="en-GB" altLang="zh-CN" sz="2800" baseline="30000" dirty="0"/>
              <a:t>th</a:t>
            </a:r>
            <a:r>
              <a:rPr lang="en-GB" altLang="zh-CN" sz="2800" dirty="0"/>
              <a:t> birthday portrait? </a:t>
            </a:r>
          </a:p>
          <a:p>
            <a:pPr marL="0" indent="0">
              <a:buNone/>
            </a:pPr>
            <a:r>
              <a:rPr lang="en-GB" altLang="zh-CN" sz="2800" dirty="0"/>
              <a:t>10. </a:t>
            </a:r>
            <a:r>
              <a:rPr lang="en-GB" altLang="zh-CN" sz="2800" dirty="0">
                <a:solidFill>
                  <a:schemeClr val="tx2"/>
                </a:solidFill>
              </a:rPr>
              <a:t>What do you know about the Long Corridor? </a:t>
            </a:r>
          </a:p>
          <a:p>
            <a:pPr marL="0" indent="0">
              <a:buNone/>
            </a:pPr>
            <a:r>
              <a:rPr lang="en-GB" altLang="zh-CN" sz="2800" dirty="0"/>
              <a:t>11. What do you know about the Garden of Harmonious Delight? </a:t>
            </a:r>
          </a:p>
          <a:p>
            <a:pPr marL="0" indent="0">
              <a:buNone/>
            </a:pPr>
            <a:r>
              <a:rPr lang="en-GB" altLang="zh-CN" sz="2800" dirty="0"/>
              <a:t>12. What do you know about the Suzhou Street? </a:t>
            </a:r>
            <a:endParaRPr lang="en-US" altLang="zh-CN" sz="2800" dirty="0"/>
          </a:p>
        </p:txBody>
      </p:sp>
      <p:sp>
        <p:nvSpPr>
          <p:cNvPr id="4" name="Action Button: Forward or Next 3">
            <a:hlinkClick r:id="rId2" action="ppaction://hlinksldjump" highlightClick="1"/>
          </p:cNvPr>
          <p:cNvSpPr/>
          <p:nvPr/>
        </p:nvSpPr>
        <p:spPr>
          <a:xfrm>
            <a:off x="8172400" y="378904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700" name="Rectangle 4"/>
          <p:cNvSpPr>
            <a:spLocks noGrp="1" noChangeArrowheads="1"/>
          </p:cNvSpPr>
          <p:nvPr>
            <p:ph type="title"/>
          </p:nvPr>
        </p:nvSpPr>
        <p:spPr>
          <a:xfrm>
            <a:off x="1066800" y="981075"/>
            <a:ext cx="7772400" cy="647700"/>
          </a:xfrm>
        </p:spPr>
        <p:txBody>
          <a:bodyPr/>
          <a:lstStyle/>
          <a:p>
            <a:pPr algn="ctr"/>
            <a:r>
              <a:rPr lang="en-GB" altLang="zh-CN" sz="3200"/>
              <a:t>The Summer Palace </a:t>
            </a:r>
            <a:endParaRPr lang="en-US" altLang="zh-CN" sz="3200"/>
          </a:p>
        </p:txBody>
      </p:sp>
      <p:pic>
        <p:nvPicPr>
          <p:cNvPr id="1309702" name="Picture 6" descr="颐和园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73238"/>
            <a:ext cx="4103687" cy="457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8" name="Rectangle 4"/>
          <p:cNvSpPr>
            <a:spLocks noGrp="1" noChangeArrowheads="1"/>
          </p:cNvSpPr>
          <p:nvPr>
            <p:ph type="title"/>
          </p:nvPr>
        </p:nvSpPr>
        <p:spPr>
          <a:xfrm>
            <a:off x="1066800" y="981075"/>
            <a:ext cx="7772400" cy="1000125"/>
          </a:xfrm>
        </p:spPr>
        <p:txBody>
          <a:bodyPr/>
          <a:lstStyle/>
          <a:p>
            <a:pPr algn="ctr"/>
            <a:r>
              <a:rPr lang="en-GB" altLang="zh-CN" sz="2800"/>
              <a:t>Empress Cixi &amp; her eunuchs in the Summer Palace</a:t>
            </a:r>
            <a:endParaRPr lang="en-US" altLang="zh-CN" sz="2800"/>
          </a:p>
        </p:txBody>
      </p:sp>
      <p:pic>
        <p:nvPicPr>
          <p:cNvPr id="1311749" name="Picture 5" descr="颐和园19慈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205038"/>
            <a:ext cx="4570413" cy="3306762"/>
          </a:xfrm>
          <a:prstGeom prst="rect">
            <a:avLst/>
          </a:prstGeom>
          <a:noFill/>
          <a:extLst>
            <a:ext uri="{909E8E84-426E-40DD-AFC4-6F175D3DCCD1}">
              <a14:hiddenFill xmlns:a14="http://schemas.microsoft.com/office/drawing/2010/main">
                <a:solidFill>
                  <a:srgbClr val="FFFFFF"/>
                </a:solidFill>
              </a14:hiddenFill>
            </a:ext>
          </a:extLst>
        </p:spPr>
      </p:pic>
      <p:pic>
        <p:nvPicPr>
          <p:cNvPr id="1311750" name="Picture 6" descr="颐和园21麒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852738"/>
            <a:ext cx="2728913" cy="3500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20" name="Rectangle 4"/>
          <p:cNvSpPr>
            <a:spLocks noGrp="1" noChangeArrowheads="1"/>
          </p:cNvSpPr>
          <p:nvPr>
            <p:ph type="title"/>
          </p:nvPr>
        </p:nvSpPr>
        <p:spPr>
          <a:xfrm>
            <a:off x="1066800" y="1052513"/>
            <a:ext cx="7772400" cy="647700"/>
          </a:xfrm>
        </p:spPr>
        <p:txBody>
          <a:bodyPr/>
          <a:lstStyle/>
          <a:p>
            <a:pPr algn="ctr"/>
            <a:r>
              <a:rPr lang="en-GB" altLang="zh-CN" sz="3200"/>
              <a:t>The palace on the Longevity Hill</a:t>
            </a:r>
            <a:endParaRPr lang="en-US" altLang="zh-CN" sz="3200"/>
          </a:p>
        </p:txBody>
      </p:sp>
      <p:pic>
        <p:nvPicPr>
          <p:cNvPr id="1314821" name="Picture 5" descr="颐和园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916113"/>
            <a:ext cx="4824413"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314822" name="Picture 6" descr="颐和园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716338"/>
            <a:ext cx="2219325" cy="2706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2" name="Rectangle 4"/>
          <p:cNvSpPr>
            <a:spLocks noGrp="1" noChangeArrowheads="1"/>
          </p:cNvSpPr>
          <p:nvPr>
            <p:ph type="title"/>
          </p:nvPr>
        </p:nvSpPr>
        <p:spPr>
          <a:xfrm>
            <a:off x="1066800" y="1125538"/>
            <a:ext cx="7772400" cy="719137"/>
          </a:xfrm>
        </p:spPr>
        <p:txBody>
          <a:bodyPr/>
          <a:lstStyle/>
          <a:p>
            <a:pPr algn="ctr"/>
            <a:r>
              <a:rPr lang="en-GB" altLang="zh-CN" sz="3200"/>
              <a:t>Empress Cixi and Katherine Carl in 1903</a:t>
            </a:r>
            <a:endParaRPr lang="en-US" altLang="zh-CN" sz="3200"/>
          </a:p>
        </p:txBody>
      </p:sp>
      <p:pic>
        <p:nvPicPr>
          <p:cNvPr id="1323013" name="Picture 5" descr="颐和园慈禧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133600"/>
            <a:ext cx="3279775" cy="4368800"/>
          </a:xfrm>
          <a:prstGeom prst="rect">
            <a:avLst/>
          </a:prstGeom>
          <a:noFill/>
          <a:extLst>
            <a:ext uri="{909E8E84-426E-40DD-AFC4-6F175D3DCCD1}">
              <a14:hiddenFill xmlns:a14="http://schemas.microsoft.com/office/drawing/2010/main">
                <a:solidFill>
                  <a:srgbClr val="FFFFFF"/>
                </a:solidFill>
              </a14:hiddenFill>
            </a:ext>
          </a:extLst>
        </p:spPr>
      </p:pic>
      <p:pic>
        <p:nvPicPr>
          <p:cNvPr id="1323014" name="Picture 6" descr="颐和园慈禧画像作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024188" cy="438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4" name="Rectangle 4"/>
          <p:cNvSpPr>
            <a:spLocks noGrp="1" noChangeArrowheads="1"/>
          </p:cNvSpPr>
          <p:nvPr>
            <p:ph type="title"/>
          </p:nvPr>
        </p:nvSpPr>
        <p:spPr>
          <a:xfrm>
            <a:off x="1066800" y="838200"/>
            <a:ext cx="7772400" cy="790575"/>
          </a:xfrm>
        </p:spPr>
        <p:txBody>
          <a:bodyPr/>
          <a:lstStyle/>
          <a:p>
            <a:pPr algn="ctr"/>
            <a:r>
              <a:rPr lang="en-GB" altLang="zh-CN" sz="3200"/>
              <a:t>The Garden of Harmonious Delight</a:t>
            </a:r>
            <a:endParaRPr lang="en-US" altLang="zh-CN" sz="3200"/>
          </a:p>
        </p:txBody>
      </p:sp>
      <p:pic>
        <p:nvPicPr>
          <p:cNvPr id="1320966" name="Picture 6" descr="10da83359492c14e谐趣园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337300" cy="4614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3 </a:t>
            </a:r>
            <a:r>
              <a:rPr lang="zh-CN" altLang="de-DE" dirty="0">
                <a:solidFill>
                  <a:srgbClr val="0E5772"/>
                </a:solidFill>
                <a:latin typeface="Arial" panose="020B0604020202020204" pitchFamily="34" charset="0"/>
                <a:cs typeface="Arial" panose="020B0604020202020204" pitchFamily="34" charset="0"/>
              </a:rPr>
              <a:t>第三周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48666280"/>
              </p:ext>
            </p:extLst>
          </p:nvPr>
        </p:nvGraphicFramePr>
        <p:xfrm>
          <a:off x="89500" y="1126344"/>
          <a:ext cx="8964999" cy="29016960"/>
        </p:xfrm>
        <a:graphic>
          <a:graphicData uri="http://schemas.openxmlformats.org/drawingml/2006/table">
            <a:tbl>
              <a:tblPr/>
              <a:tblGrid>
                <a:gridCol w="378044">
                  <a:extLst>
                    <a:ext uri="{9D8B030D-6E8A-4147-A177-3AD203B41FA5}">
                      <a16:colId xmlns:a16="http://schemas.microsoft.com/office/drawing/2014/main" val="3045843897"/>
                    </a:ext>
                  </a:extLst>
                </a:gridCol>
                <a:gridCol w="864096">
                  <a:extLst>
                    <a:ext uri="{9D8B030D-6E8A-4147-A177-3AD203B41FA5}">
                      <a16:colId xmlns:a16="http://schemas.microsoft.com/office/drawing/2014/main" val="241075143"/>
                    </a:ext>
                  </a:extLst>
                </a:gridCol>
                <a:gridCol w="5832648">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effectLst/>
                        </a:rPr>
                        <a:t>Order</a:t>
                      </a:r>
                    </a:p>
                  </a:txBody>
                  <a:tcPr marL="0" marR="0" marT="0" marB="0" anchor="ctr">
                    <a:lnL>
                      <a:noFill/>
                    </a:lnL>
                    <a:lnR>
                      <a:noFill/>
                    </a:lnR>
                    <a:lnT>
                      <a:noFill/>
                    </a:lnT>
                    <a:lnB>
                      <a:noFill/>
                    </a:lnB>
                    <a:solidFill>
                      <a:srgbClr val="FFFFFF"/>
                    </a:solidFill>
                  </a:tcPr>
                </a:tc>
                <a:tc>
                  <a:txBody>
                    <a:bodyPr/>
                    <a:lstStyle/>
                    <a:p>
                      <a:r>
                        <a:rPr lang="de-DE" sz="1400">
                          <a:effectLst/>
                        </a:rPr>
                        <a:t>Date</a:t>
                      </a:r>
                    </a:p>
                  </a:txBody>
                  <a:tcPr marL="0" marR="0" marT="0" marB="0" anchor="ctr">
                    <a:lnL>
                      <a:noFill/>
                    </a:lnL>
                    <a:lnR>
                      <a:noFill/>
                    </a:lnR>
                    <a:lnT>
                      <a:noFill/>
                    </a:lnT>
                    <a:lnB>
                      <a:noFill/>
                    </a:lnB>
                    <a:solidFill>
                      <a:srgbClr val="FFFFFF"/>
                    </a:solidFill>
                  </a:tcPr>
                </a:tc>
                <a:tc>
                  <a:txBody>
                    <a:bodyPr/>
                    <a:lstStyle/>
                    <a:p>
                      <a:r>
                        <a:rPr lang="de-DE" sz="1400" dirty="0">
                          <a:effectLst/>
                        </a:rPr>
                        <a:t>Topic</a:t>
                      </a:r>
                    </a:p>
                  </a:txBody>
                  <a:tcPr marL="0" marR="0" marT="0" marB="0" anchor="ctr">
                    <a:lnL>
                      <a:noFill/>
                    </a:lnL>
                    <a:lnR>
                      <a:noFill/>
                    </a:lnR>
                    <a:lnT>
                      <a:noFill/>
                    </a:lnT>
                    <a:lnB>
                      <a:noFill/>
                    </a:lnB>
                    <a:solidFill>
                      <a:srgbClr val="FFFFFF"/>
                    </a:solidFill>
                  </a:tcPr>
                </a:tc>
                <a:tc>
                  <a:txBody>
                    <a:bodyPr/>
                    <a:lstStyle/>
                    <a:p>
                      <a:r>
                        <a:rPr lang="de-DE" sz="1400">
                          <a:effectLst/>
                        </a:rPr>
                        <a:t>Chapter</a:t>
                      </a:r>
                    </a:p>
                  </a:txBody>
                  <a:tcPr marL="0" marR="0" marT="0" marB="0" anchor="ctr">
                    <a:lnL>
                      <a:noFill/>
                    </a:lnL>
                    <a:lnR>
                      <a:noFill/>
                    </a:lnR>
                    <a:lnT>
                      <a:noFill/>
                    </a:lnT>
                    <a:lnB>
                      <a:noFill/>
                    </a:lnB>
                    <a:solidFill>
                      <a:srgbClr val="FFFFFF"/>
                    </a:solidFill>
                  </a:tcPr>
                </a:tc>
                <a:tc>
                  <a:txBody>
                    <a:bodyPr/>
                    <a:lstStyle/>
                    <a:p>
                      <a:r>
                        <a:rPr lang="de-DE" sz="1400">
                          <a:effectLst/>
                        </a:rPr>
                        <a:t>Points</a:t>
                      </a:r>
                    </a:p>
                  </a:txBody>
                  <a:tcPr marL="0" marR="0" marT="0" marB="0" anchor="ctr">
                    <a:lnL>
                      <a:noFill/>
                    </a:lnL>
                    <a:lnR>
                      <a:noFill/>
                    </a:lnR>
                    <a:lnT>
                      <a:noFill/>
                    </a:lnT>
                    <a:lnB>
                      <a:noFill/>
                    </a:lnB>
                    <a:solidFill>
                      <a:srgbClr val="FFFFFF"/>
                    </a:solidFill>
                  </a:tcPr>
                </a:tc>
                <a:tc>
                  <a:txBody>
                    <a:bodyPr/>
                    <a:lstStyle/>
                    <a:p>
                      <a:r>
                        <a:rPr lang="de-DE" sz="1400">
                          <a:effectLst/>
                        </a:rPr>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effectLst/>
                        </a:rPr>
                        <a:t>1</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Milk Tea</a:t>
                      </a:r>
                    </a:p>
                  </a:txBody>
                  <a:tcPr marL="0" marR="0" marT="0" marB="0" anchor="ctr">
                    <a:lnL>
                      <a:noFill/>
                    </a:lnL>
                    <a:lnR>
                      <a:noFill/>
                    </a:lnR>
                    <a:lnT>
                      <a:noFill/>
                    </a:lnT>
                    <a:lnB>
                      <a:noFill/>
                    </a:lnB>
                    <a:solidFill>
                      <a:srgbClr val="FFFFFF"/>
                    </a:solidFill>
                  </a:tcPr>
                </a:tc>
                <a:tc>
                  <a:txBody>
                    <a:bodyPr/>
                    <a:lstStyle/>
                    <a:p>
                      <a:r>
                        <a:rPr lang="en-US"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474</a:t>
                      </a:r>
                    </a:p>
                  </a:txBody>
                  <a:tcPr marL="0" marR="0" marT="0" marB="0" anchor="ctr">
                    <a:lnL>
                      <a:noFill/>
                    </a:lnL>
                    <a:lnR>
                      <a:noFill/>
                    </a:lnR>
                    <a:lnT>
                      <a:noFill/>
                    </a:lnT>
                    <a:lnB>
                      <a:noFill/>
                    </a:lnB>
                    <a:solidFill>
                      <a:srgbClr val="FFFFFF"/>
                    </a:solidFill>
                  </a:tcPr>
                </a:tc>
                <a:tc>
                  <a:txBody>
                    <a:bodyPr/>
                    <a:lstStyle/>
                    <a:p>
                      <a:pPr algn="r"/>
                      <a:r>
                        <a:rPr lang="de-DE" sz="1400">
                          <a:effectLst/>
                        </a:rPr>
                        <a:t>79%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187818"/>
                  </a:ext>
                </a:extLst>
              </a:tr>
              <a:tr h="44084">
                <a:tc>
                  <a:txBody>
                    <a:bodyPr/>
                    <a:lstStyle/>
                    <a:p>
                      <a:pPr algn="r"/>
                      <a:r>
                        <a:rPr lang="de-DE" sz="1400">
                          <a:effectLst/>
                        </a:rPr>
                        <a:t>2</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Eight Major Cuisines in China</a:t>
                      </a:r>
                    </a:p>
                  </a:txBody>
                  <a:tcPr marL="0" marR="0" marT="0" marB="0" anchor="ctr">
                    <a:lnL>
                      <a:noFill/>
                    </a:lnL>
                    <a:lnR>
                      <a:noFill/>
                    </a:lnR>
                    <a:lnT>
                      <a:noFill/>
                    </a:lnT>
                    <a:lnB>
                      <a:noFill/>
                    </a:lnB>
                    <a:solidFill>
                      <a:srgbClr val="FFFFFF"/>
                    </a:solidFill>
                  </a:tcPr>
                </a:tc>
                <a:tc>
                  <a:txBody>
                    <a:bodyPr/>
                    <a:lstStyle/>
                    <a:p>
                      <a:r>
                        <a:rPr lang="en-US"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468</a:t>
                      </a:r>
                    </a:p>
                  </a:txBody>
                  <a:tcPr marL="0" marR="0" marT="0" marB="0" anchor="ctr">
                    <a:lnL>
                      <a:noFill/>
                    </a:lnL>
                    <a:lnR>
                      <a:noFill/>
                    </a:lnR>
                    <a:lnT>
                      <a:noFill/>
                    </a:lnT>
                    <a:lnB>
                      <a:noFill/>
                    </a:lnB>
                    <a:solidFill>
                      <a:srgbClr val="FFFFFF"/>
                    </a:solidFill>
                  </a:tcPr>
                </a:tc>
                <a:tc>
                  <a:txBody>
                    <a:bodyPr/>
                    <a:lstStyle/>
                    <a:p>
                      <a:pPr algn="r"/>
                      <a:r>
                        <a:rPr lang="de-DE" sz="1400">
                          <a:effectLst/>
                        </a:rPr>
                        <a:t>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23843639"/>
                  </a:ext>
                </a:extLst>
              </a:tr>
              <a:tr h="44084">
                <a:tc>
                  <a:txBody>
                    <a:bodyPr/>
                    <a:lstStyle/>
                    <a:p>
                      <a:pPr algn="r"/>
                      <a:r>
                        <a:rPr lang="de-DE"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Tea</a:t>
                      </a:r>
                    </a:p>
                  </a:txBody>
                  <a:tcPr marL="0" marR="0" marT="0" marB="0" anchor="ctr">
                    <a:lnL>
                      <a:noFill/>
                    </a:lnL>
                    <a:lnR>
                      <a:noFill/>
                    </a:lnR>
                    <a:lnT>
                      <a:noFill/>
                    </a:lnT>
                    <a:lnB>
                      <a:noFill/>
                    </a:lnB>
                    <a:solidFill>
                      <a:srgbClr val="FFFFFF"/>
                    </a:solidFill>
                  </a:tcPr>
                </a:tc>
                <a:tc>
                  <a:txBody>
                    <a:bodyPr/>
                    <a:lstStyle/>
                    <a:p>
                      <a:r>
                        <a:rPr lang="en-US"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451</a:t>
                      </a:r>
                    </a:p>
                  </a:txBody>
                  <a:tcPr marL="0" marR="0" marT="0" marB="0" anchor="ctr">
                    <a:lnL>
                      <a:noFill/>
                    </a:lnL>
                    <a:lnR>
                      <a:noFill/>
                    </a:lnR>
                    <a:lnT>
                      <a:noFill/>
                    </a:lnT>
                    <a:lnB>
                      <a:noFill/>
                    </a:lnB>
                    <a:solidFill>
                      <a:srgbClr val="FFFFFF"/>
                    </a:solidFill>
                  </a:tcPr>
                </a:tc>
                <a:tc>
                  <a:txBody>
                    <a:bodyPr/>
                    <a:lstStyle/>
                    <a:p>
                      <a:pPr algn="r"/>
                      <a:r>
                        <a:rPr lang="de-DE" sz="1400">
                          <a:effectLst/>
                        </a:rPr>
                        <a:t>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6743284"/>
                  </a:ext>
                </a:extLst>
              </a:tr>
              <a:tr h="44084">
                <a:tc>
                  <a:txBody>
                    <a:bodyPr/>
                    <a:lstStyle/>
                    <a:p>
                      <a:pPr algn="r"/>
                      <a:r>
                        <a:rPr lang="de-DE" sz="1400" dirty="0">
                          <a:solidFill>
                            <a:srgbClr val="FF0000"/>
                          </a:solidFill>
                          <a:effectLst/>
                        </a:rPr>
                        <a:t>4</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en-US" sz="1400" dirty="0">
                          <a:solidFill>
                            <a:srgbClr val="FF0000"/>
                          </a:solidFill>
                          <a:effectLst/>
                        </a:rPr>
                        <a:t>Architecture: Architecture and Gardens, The Forbidden City </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36</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433</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1266059"/>
                  </a:ext>
                </a:extLst>
              </a:tr>
              <a:tr h="44084">
                <a:tc>
                  <a:txBody>
                    <a:bodyPr/>
                    <a:lstStyle/>
                    <a:p>
                      <a:pPr algn="r"/>
                      <a:r>
                        <a:rPr lang="de-DE" sz="1400" dirty="0">
                          <a:solidFill>
                            <a:srgbClr val="FF0000"/>
                          </a:solidFill>
                          <a:effectLst/>
                        </a:rPr>
                        <a:t>5</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de-DE" sz="1400" dirty="0">
                          <a:solidFill>
                            <a:srgbClr val="FF0000"/>
                          </a:solidFill>
                          <a:effectLst/>
                        </a:rPr>
                        <a:t>Traditional Festivals</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2</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432</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5700769"/>
                  </a:ext>
                </a:extLst>
              </a:tr>
              <a:tr h="44084">
                <a:tc>
                  <a:txBody>
                    <a:bodyPr/>
                    <a:lstStyle/>
                    <a:p>
                      <a:pPr algn="r"/>
                      <a:r>
                        <a:rPr lang="de-DE" sz="1400">
                          <a:solidFill>
                            <a:srgbClr val="FF0000"/>
                          </a:solidFill>
                          <a:effectLst/>
                        </a:rPr>
                        <a:t>6</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en-US" sz="1400" dirty="0">
                          <a:solidFill>
                            <a:srgbClr val="FF0000"/>
                          </a:solidFill>
                          <a:effectLst/>
                        </a:rPr>
                        <a:t>Aesthetic ideals and social customs: The Four Most Handsome Men in Ancient China</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108</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427</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4865646"/>
                  </a:ext>
                </a:extLst>
              </a:tr>
              <a:tr h="44084">
                <a:tc>
                  <a:txBody>
                    <a:bodyPr/>
                    <a:lstStyle/>
                    <a:p>
                      <a:pPr algn="r"/>
                      <a:r>
                        <a:rPr lang="de-DE"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de-DE" sz="1400" dirty="0">
                          <a:effectLst/>
                        </a:rPr>
                        <a:t>Traditional Cuisine: </a:t>
                      </a:r>
                      <a:r>
                        <a:rPr lang="de-DE" sz="1400" dirty="0" err="1">
                          <a:effectLst/>
                        </a:rPr>
                        <a:t>Four</a:t>
                      </a:r>
                      <a:r>
                        <a:rPr lang="de-DE" sz="1400" dirty="0">
                          <a:effectLst/>
                        </a:rPr>
                        <a:t> </a:t>
                      </a:r>
                      <a:r>
                        <a:rPr lang="de-DE" sz="1400" dirty="0" err="1">
                          <a:effectLst/>
                        </a:rPr>
                        <a:t>Distinct</a:t>
                      </a:r>
                      <a:r>
                        <a:rPr lang="de-DE" sz="1400" dirty="0">
                          <a:effectLst/>
                        </a:rPr>
                        <a:t> Regional </a:t>
                      </a:r>
                      <a:r>
                        <a:rPr lang="de-DE" sz="1400" dirty="0" err="1">
                          <a:effectLst/>
                        </a:rPr>
                        <a:t>Cuisines</a:t>
                      </a:r>
                      <a:endParaRPr lang="de-DE" sz="1400" dirty="0">
                        <a:effectLst/>
                      </a:endParaRPr>
                    </a:p>
                  </a:txBody>
                  <a:tcPr marL="0" marR="0" marT="0" marB="0" anchor="ctr">
                    <a:lnL>
                      <a:noFill/>
                    </a:lnL>
                    <a:lnR>
                      <a:noFill/>
                    </a:lnR>
                    <a:lnT>
                      <a:noFill/>
                    </a:lnT>
                    <a:lnB>
                      <a:noFill/>
                    </a:lnB>
                    <a:solidFill>
                      <a:srgbClr val="FFFFFF"/>
                    </a:solidFill>
                  </a:tcPr>
                </a:tc>
                <a:tc>
                  <a:txBody>
                    <a:bodyPr/>
                    <a:lstStyle/>
                    <a:p>
                      <a:r>
                        <a:rPr lang="en-US" sz="1400" dirty="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423</a:t>
                      </a:r>
                    </a:p>
                  </a:txBody>
                  <a:tcPr marL="0" marR="0" marT="0" marB="0" anchor="ctr">
                    <a:lnL>
                      <a:noFill/>
                    </a:lnL>
                    <a:lnR>
                      <a:noFill/>
                    </a:lnR>
                    <a:lnT>
                      <a:noFill/>
                    </a:lnT>
                    <a:lnB>
                      <a:noFill/>
                    </a:lnB>
                    <a:solidFill>
                      <a:srgbClr val="FFFFFF"/>
                    </a:solidFill>
                  </a:tcPr>
                </a:tc>
                <a:tc>
                  <a:txBody>
                    <a:bodyPr/>
                    <a:lstStyle/>
                    <a:p>
                      <a:pPr algn="r"/>
                      <a:r>
                        <a:rPr lang="de-DE" sz="1400">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1514892"/>
                  </a:ext>
                </a:extLst>
              </a:tr>
              <a:tr h="44084">
                <a:tc>
                  <a:txBody>
                    <a:bodyPr/>
                    <a:lstStyle/>
                    <a:p>
                      <a:pPr algn="r"/>
                      <a:r>
                        <a:rPr lang="de-DE"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a:effectLst/>
                        </a:rPr>
                        <a:t>Education: Historical Figures, The Four Talented Women of Ancient China</a:t>
                      </a:r>
                    </a:p>
                  </a:txBody>
                  <a:tcPr marL="0" marR="0" marT="0" marB="0" anchor="ctr">
                    <a:lnL>
                      <a:noFill/>
                    </a:lnL>
                    <a:lnR>
                      <a:noFill/>
                    </a:lnR>
                    <a:lnT>
                      <a:noFill/>
                    </a:lnT>
                    <a:lnB>
                      <a:noFill/>
                    </a:lnB>
                    <a:solidFill>
                      <a:srgbClr val="FFFFFF"/>
                    </a:solidFill>
                  </a:tcPr>
                </a:tc>
                <a:tc>
                  <a:txBody>
                    <a:bodyPr/>
                    <a:lstStyle/>
                    <a:p>
                      <a:r>
                        <a:rPr lang="en-US" sz="1400">
                          <a:effectLst/>
                        </a:rPr>
                        <a:t>119</a:t>
                      </a:r>
                    </a:p>
                  </a:txBody>
                  <a:tcPr marL="0" marR="0" marT="0" marB="0" anchor="ctr">
                    <a:lnL>
                      <a:noFill/>
                    </a:lnL>
                    <a:lnR>
                      <a:noFill/>
                    </a:lnR>
                    <a:lnT>
                      <a:noFill/>
                    </a:lnT>
                    <a:lnB>
                      <a:noFill/>
                    </a:lnB>
                    <a:solidFill>
                      <a:srgbClr val="FFFFFF"/>
                    </a:solidFill>
                  </a:tcPr>
                </a:tc>
                <a:tc>
                  <a:txBody>
                    <a:bodyPr/>
                    <a:lstStyle/>
                    <a:p>
                      <a:pPr algn="r"/>
                      <a:r>
                        <a:rPr lang="de-DE" sz="1400">
                          <a:effectLst/>
                        </a:rPr>
                        <a:t>417</a:t>
                      </a:r>
                    </a:p>
                  </a:txBody>
                  <a:tcPr marL="0" marR="0" marT="0" marB="0" anchor="ctr">
                    <a:lnL>
                      <a:noFill/>
                    </a:lnL>
                    <a:lnR>
                      <a:noFill/>
                    </a:lnR>
                    <a:lnT>
                      <a:noFill/>
                    </a:lnT>
                    <a:lnB>
                      <a:noFill/>
                    </a:lnB>
                    <a:solidFill>
                      <a:srgbClr val="FFFFFF"/>
                    </a:solidFill>
                  </a:tcPr>
                </a:tc>
                <a:tc>
                  <a:txBody>
                    <a:bodyPr/>
                    <a:lstStyle/>
                    <a:p>
                      <a:pPr algn="r"/>
                      <a:r>
                        <a:rPr lang="de-DE" sz="1400">
                          <a:effectLst/>
                        </a:rPr>
                        <a:t>70%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77795964"/>
                  </a:ext>
                </a:extLst>
              </a:tr>
              <a:tr h="44084">
                <a:tc>
                  <a:txBody>
                    <a:bodyPr/>
                    <a:lstStyle/>
                    <a:p>
                      <a:pPr algn="r"/>
                      <a:r>
                        <a:rPr lang="de-DE"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Two Famous Dishes</a:t>
                      </a:r>
                    </a:p>
                  </a:txBody>
                  <a:tcPr marL="0" marR="0" marT="0" marB="0" anchor="ctr">
                    <a:lnL>
                      <a:noFill/>
                    </a:lnL>
                    <a:lnR>
                      <a:noFill/>
                    </a:lnR>
                    <a:lnT>
                      <a:noFill/>
                    </a:lnT>
                    <a:lnB>
                      <a:noFill/>
                    </a:lnB>
                    <a:solidFill>
                      <a:srgbClr val="FFFFFF"/>
                    </a:solidFill>
                  </a:tcPr>
                </a:tc>
                <a:tc>
                  <a:txBody>
                    <a:bodyPr/>
                    <a:lstStyle/>
                    <a:p>
                      <a:r>
                        <a:rPr lang="en-US"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415</a:t>
                      </a:r>
                    </a:p>
                  </a:txBody>
                  <a:tcPr marL="0" marR="0" marT="0" marB="0" anchor="ctr">
                    <a:lnL>
                      <a:noFill/>
                    </a:lnL>
                    <a:lnR>
                      <a:noFill/>
                    </a:lnR>
                    <a:lnT>
                      <a:noFill/>
                    </a:lnT>
                    <a:lnB>
                      <a:noFill/>
                    </a:lnB>
                    <a:solidFill>
                      <a:srgbClr val="FFFFFF"/>
                    </a:solidFill>
                  </a:tcPr>
                </a:tc>
                <a:tc>
                  <a:txBody>
                    <a:bodyPr/>
                    <a:lstStyle/>
                    <a:p>
                      <a:pPr algn="r"/>
                      <a:r>
                        <a:rPr lang="de-DE" sz="1400">
                          <a:effectLst/>
                        </a:rPr>
                        <a:t>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96759647"/>
                  </a:ext>
                </a:extLst>
              </a:tr>
              <a:tr h="44084">
                <a:tc>
                  <a:txBody>
                    <a:bodyPr/>
                    <a:lstStyle/>
                    <a:p>
                      <a:pPr algn="r"/>
                      <a:r>
                        <a:rPr lang="de-DE"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Chinese Marriage Customs</a:t>
                      </a:r>
                    </a:p>
                  </a:txBody>
                  <a:tcPr marL="0" marR="0" marT="0" marB="0" anchor="ctr">
                    <a:lnL>
                      <a:noFill/>
                    </a:lnL>
                    <a:lnR>
                      <a:noFill/>
                    </a:lnR>
                    <a:lnT>
                      <a:noFill/>
                    </a:lnT>
                    <a:lnB>
                      <a:noFill/>
                    </a:lnB>
                    <a:solidFill>
                      <a:srgbClr val="FFFFFF"/>
                    </a:solidFill>
                  </a:tcPr>
                </a:tc>
                <a:tc>
                  <a:txBody>
                    <a:bodyPr/>
                    <a:lstStyle/>
                    <a:p>
                      <a:r>
                        <a:rPr lang="en-US" sz="1400">
                          <a:effectLst/>
                        </a:rPr>
                        <a:t>110</a:t>
                      </a:r>
                    </a:p>
                  </a:txBody>
                  <a:tcPr marL="0" marR="0" marT="0" marB="0" anchor="ctr">
                    <a:lnL>
                      <a:noFill/>
                    </a:lnL>
                    <a:lnR>
                      <a:noFill/>
                    </a:lnR>
                    <a:lnT>
                      <a:noFill/>
                    </a:lnT>
                    <a:lnB>
                      <a:noFill/>
                    </a:lnB>
                    <a:solidFill>
                      <a:srgbClr val="FFFFFF"/>
                    </a:solidFill>
                  </a:tcPr>
                </a:tc>
                <a:tc>
                  <a:txBody>
                    <a:bodyPr/>
                    <a:lstStyle/>
                    <a:p>
                      <a:pPr algn="r"/>
                      <a:r>
                        <a:rPr lang="de-DE" sz="1400">
                          <a:effectLst/>
                        </a:rPr>
                        <a:t>409</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8465388"/>
                  </a:ext>
                </a:extLst>
              </a:tr>
              <a:tr h="44084">
                <a:tc>
                  <a:txBody>
                    <a:bodyPr/>
                    <a:lstStyle/>
                    <a:p>
                      <a:pPr algn="r"/>
                      <a:r>
                        <a:rPr lang="de-DE"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Pipa</a:t>
                      </a:r>
                    </a:p>
                  </a:txBody>
                  <a:tcPr marL="0" marR="0" marT="0" marB="0" anchor="ctr">
                    <a:lnL>
                      <a:noFill/>
                    </a:lnL>
                    <a:lnR>
                      <a:noFill/>
                    </a:lnR>
                    <a:lnT>
                      <a:noFill/>
                    </a:lnT>
                    <a:lnB>
                      <a:noFill/>
                    </a:lnB>
                    <a:solidFill>
                      <a:srgbClr val="FFFFFF"/>
                    </a:solidFill>
                  </a:tcPr>
                </a:tc>
                <a:tc>
                  <a:txBody>
                    <a:bodyPr/>
                    <a:lstStyle/>
                    <a:p>
                      <a:r>
                        <a:rPr lang="en-US" sz="1400">
                          <a:effectLst/>
                        </a:rPr>
                        <a:t>95</a:t>
                      </a:r>
                    </a:p>
                  </a:txBody>
                  <a:tcPr marL="0" marR="0" marT="0" marB="0" anchor="ctr">
                    <a:lnL>
                      <a:noFill/>
                    </a:lnL>
                    <a:lnR>
                      <a:noFill/>
                    </a:lnR>
                    <a:lnT>
                      <a:noFill/>
                    </a:lnT>
                    <a:lnB>
                      <a:noFill/>
                    </a:lnB>
                    <a:solidFill>
                      <a:srgbClr val="FFFFFF"/>
                    </a:solidFill>
                  </a:tcPr>
                </a:tc>
                <a:tc>
                  <a:txBody>
                    <a:bodyPr/>
                    <a:lstStyle/>
                    <a:p>
                      <a:pPr algn="r"/>
                      <a:r>
                        <a:rPr lang="de-DE" sz="1400">
                          <a:effectLst/>
                        </a:rPr>
                        <a:t>406</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32100569"/>
                  </a:ext>
                </a:extLst>
              </a:tr>
              <a:tr h="44084">
                <a:tc>
                  <a:txBody>
                    <a:bodyPr/>
                    <a:lstStyle/>
                    <a:p>
                      <a:pPr algn="r"/>
                      <a:r>
                        <a:rPr lang="de-DE"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Traditional Cuisine: The Art of Chinese Cooking</a:t>
                      </a:r>
                    </a:p>
                  </a:txBody>
                  <a:tcPr marL="0" marR="0" marT="0" marB="0" anchor="ctr">
                    <a:lnL>
                      <a:noFill/>
                    </a:lnL>
                    <a:lnR>
                      <a:noFill/>
                    </a:lnR>
                    <a:lnT>
                      <a:noFill/>
                    </a:lnT>
                    <a:lnB>
                      <a:noFill/>
                    </a:lnB>
                    <a:solidFill>
                      <a:srgbClr val="FFFFFF"/>
                    </a:solidFill>
                  </a:tcPr>
                </a:tc>
                <a:tc>
                  <a:txBody>
                    <a:bodyPr/>
                    <a:lstStyle/>
                    <a:p>
                      <a:r>
                        <a:rPr lang="en-US"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404</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6144659"/>
                  </a:ext>
                </a:extLst>
              </a:tr>
              <a:tr h="44084">
                <a:tc>
                  <a:txBody>
                    <a:bodyPr/>
                    <a:lstStyle/>
                    <a:p>
                      <a:pPr algn="r"/>
                      <a:r>
                        <a:rPr lang="de-DE"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de-DE" sz="1400" dirty="0">
                          <a:effectLst/>
                        </a:rPr>
                        <a:t>Silk and </a:t>
                      </a:r>
                      <a:r>
                        <a:rPr lang="de-DE" sz="1400" dirty="0" err="1">
                          <a:effectLst/>
                        </a:rPr>
                        <a:t>porcelain</a:t>
                      </a:r>
                      <a:r>
                        <a:rPr lang="de-DE" sz="1400" dirty="0">
                          <a:effectLst/>
                        </a:rPr>
                        <a:t>: </a:t>
                      </a:r>
                      <a:r>
                        <a:rPr lang="de-DE" sz="1400" dirty="0" err="1">
                          <a:effectLst/>
                        </a:rPr>
                        <a:t>Celadon</a:t>
                      </a:r>
                      <a:r>
                        <a:rPr lang="de-DE" sz="1400" dirty="0">
                          <a:effectLst/>
                        </a:rPr>
                        <a:t> and </a:t>
                      </a:r>
                      <a:r>
                        <a:rPr lang="de-DE" sz="1400" dirty="0" err="1">
                          <a:effectLst/>
                        </a:rPr>
                        <a:t>Celadon</a:t>
                      </a:r>
                      <a:r>
                        <a:rPr lang="de-DE" sz="1400" dirty="0">
                          <a:effectLst/>
                        </a:rPr>
                        <a:t> Song 《</a:t>
                      </a:r>
                      <a:r>
                        <a:rPr lang="zh-CN" altLang="de-DE" sz="1400" dirty="0">
                          <a:effectLst/>
                        </a:rPr>
                        <a:t>青花瓷</a:t>
                      </a:r>
                      <a:r>
                        <a:rPr lang="de-DE" altLang="zh-CN" sz="1400" dirty="0">
                          <a:effectLst/>
                        </a:rPr>
                        <a:t>》</a:t>
                      </a:r>
                      <a:r>
                        <a:rPr lang="zh-CN" altLang="de-DE" sz="1400" dirty="0">
                          <a:effectLst/>
                        </a:rPr>
                        <a:t>歌词</a:t>
                      </a:r>
                    </a:p>
                  </a:txBody>
                  <a:tcPr marL="0" marR="0" marT="0" marB="0" anchor="ctr">
                    <a:lnL>
                      <a:noFill/>
                    </a:lnL>
                    <a:lnR>
                      <a:noFill/>
                    </a:lnR>
                    <a:lnT>
                      <a:noFill/>
                    </a:lnT>
                    <a:lnB>
                      <a:noFill/>
                    </a:lnB>
                    <a:solidFill>
                      <a:srgbClr val="FFFFFF"/>
                    </a:solidFill>
                  </a:tcPr>
                </a:tc>
                <a:tc>
                  <a:txBody>
                    <a:bodyPr/>
                    <a:lstStyle/>
                    <a:p>
                      <a:r>
                        <a:rPr lang="en-US"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401</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2287932"/>
                  </a:ext>
                </a:extLst>
              </a:tr>
              <a:tr h="44084">
                <a:tc>
                  <a:txBody>
                    <a:bodyPr/>
                    <a:lstStyle/>
                    <a:p>
                      <a:pPr algn="r"/>
                      <a:r>
                        <a:rPr lang="de-DE"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fr-FR" sz="1400">
                          <a:effectLst/>
                        </a:rPr>
                        <a:t>Traditional Cuisine: Chinese Dining Etiquette</a:t>
                      </a:r>
                    </a:p>
                  </a:txBody>
                  <a:tcPr marL="0" marR="0" marT="0" marB="0" anchor="ctr">
                    <a:lnL>
                      <a:noFill/>
                    </a:lnL>
                    <a:lnR>
                      <a:noFill/>
                    </a:lnR>
                    <a:lnT>
                      <a:noFill/>
                    </a:lnT>
                    <a:lnB>
                      <a:noFill/>
                    </a:lnB>
                    <a:solidFill>
                      <a:srgbClr val="FFFFFF"/>
                    </a:solidFill>
                  </a:tcPr>
                </a:tc>
                <a:tc>
                  <a:txBody>
                    <a:bodyPr/>
                    <a:lstStyle/>
                    <a:p>
                      <a:r>
                        <a:rPr lang="fr-FR"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396</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5026980"/>
                  </a:ext>
                </a:extLst>
              </a:tr>
              <a:tr h="44084">
                <a:tc>
                  <a:txBody>
                    <a:bodyPr/>
                    <a:lstStyle/>
                    <a:p>
                      <a:pPr algn="r"/>
                      <a:r>
                        <a:rPr lang="de-DE"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en-US" sz="1400">
                          <a:effectLst/>
                        </a:rPr>
                        <a:t>Facial Make-up: Cosmetics, Traditional Chinese Make-Up</a:t>
                      </a:r>
                    </a:p>
                  </a:txBody>
                  <a:tcPr marL="0" marR="0" marT="0" marB="0" anchor="ctr">
                    <a:lnL>
                      <a:noFill/>
                    </a:lnL>
                    <a:lnR>
                      <a:noFill/>
                    </a:lnR>
                    <a:lnT>
                      <a:noFill/>
                    </a:lnT>
                    <a:lnB>
                      <a:noFill/>
                    </a:lnB>
                    <a:solidFill>
                      <a:srgbClr val="FFFFFF"/>
                    </a:solidFill>
                  </a:tcPr>
                </a:tc>
                <a:tc>
                  <a:txBody>
                    <a:bodyPr/>
                    <a:lstStyle/>
                    <a:p>
                      <a:r>
                        <a:rPr lang="en-US" sz="1400">
                          <a:effectLst/>
                        </a:rPr>
                        <a:t>98</a:t>
                      </a:r>
                    </a:p>
                  </a:txBody>
                  <a:tcPr marL="0" marR="0" marT="0" marB="0" anchor="ctr">
                    <a:lnL>
                      <a:noFill/>
                    </a:lnL>
                    <a:lnR>
                      <a:noFill/>
                    </a:lnR>
                    <a:lnT>
                      <a:noFill/>
                    </a:lnT>
                    <a:lnB>
                      <a:noFill/>
                    </a:lnB>
                    <a:solidFill>
                      <a:srgbClr val="FFFFFF"/>
                    </a:solidFill>
                  </a:tcPr>
                </a:tc>
                <a:tc>
                  <a:txBody>
                    <a:bodyPr/>
                    <a:lstStyle/>
                    <a:p>
                      <a:pPr algn="r"/>
                      <a:r>
                        <a:rPr lang="de-DE" sz="1400">
                          <a:effectLst/>
                        </a:rPr>
                        <a:t>395</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20649938"/>
                  </a:ext>
                </a:extLst>
              </a:tr>
              <a:tr h="44084">
                <a:tc>
                  <a:txBody>
                    <a:bodyPr/>
                    <a:lstStyle/>
                    <a:p>
                      <a:pPr algn="r"/>
                      <a:r>
                        <a:rPr lang="de-DE"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Garden Culture: The Summer Palace</a:t>
                      </a:r>
                    </a:p>
                  </a:txBody>
                  <a:tcPr marL="0" marR="0" marT="0" marB="0" anchor="ctr">
                    <a:lnL>
                      <a:noFill/>
                    </a:lnL>
                    <a:lnR>
                      <a:noFill/>
                    </a:lnR>
                    <a:lnT>
                      <a:noFill/>
                    </a:lnT>
                    <a:lnB>
                      <a:noFill/>
                    </a:lnB>
                    <a:solidFill>
                      <a:srgbClr val="FFFFFF"/>
                    </a:solidFill>
                  </a:tcPr>
                </a:tc>
                <a:tc>
                  <a:txBody>
                    <a:bodyPr/>
                    <a:lstStyle/>
                    <a:p>
                      <a:r>
                        <a:rPr lang="en-US"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385</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5800968"/>
                  </a:ext>
                </a:extLst>
              </a:tr>
              <a:tr h="44084">
                <a:tc>
                  <a:txBody>
                    <a:bodyPr/>
                    <a:lstStyle/>
                    <a:p>
                      <a:pPr algn="r"/>
                      <a:r>
                        <a:rPr lang="de-DE"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Money culture: The tradition of Red Envelope and Lucky Money </a:t>
                      </a:r>
                    </a:p>
                  </a:txBody>
                  <a:tcPr marL="0" marR="0" marT="0" marB="0" anchor="ctr">
                    <a:lnL>
                      <a:noFill/>
                    </a:lnL>
                    <a:lnR>
                      <a:noFill/>
                    </a:lnR>
                    <a:lnT>
                      <a:noFill/>
                    </a:lnT>
                    <a:lnB>
                      <a:noFill/>
                    </a:lnB>
                    <a:solidFill>
                      <a:srgbClr val="FFFFFF"/>
                    </a:solidFill>
                  </a:tcPr>
                </a:tc>
                <a:tc>
                  <a:txBody>
                    <a:bodyPr/>
                    <a:lstStyle/>
                    <a:p>
                      <a:r>
                        <a:rPr lang="en-US" sz="1400">
                          <a:effectLst/>
                        </a:rPr>
                        <a:t>106</a:t>
                      </a:r>
                    </a:p>
                  </a:txBody>
                  <a:tcPr marL="0" marR="0" marT="0" marB="0" anchor="ctr">
                    <a:lnL>
                      <a:noFill/>
                    </a:lnL>
                    <a:lnR>
                      <a:noFill/>
                    </a:lnR>
                    <a:lnT>
                      <a:noFill/>
                    </a:lnT>
                    <a:lnB>
                      <a:noFill/>
                    </a:lnB>
                    <a:solidFill>
                      <a:srgbClr val="FFFFFF"/>
                    </a:solidFill>
                  </a:tcPr>
                </a:tc>
                <a:tc>
                  <a:txBody>
                    <a:bodyPr/>
                    <a:lstStyle/>
                    <a:p>
                      <a:pPr algn="r"/>
                      <a:r>
                        <a:rPr lang="de-DE" sz="1400">
                          <a:effectLst/>
                        </a:rPr>
                        <a:t>384</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74932248"/>
                  </a:ext>
                </a:extLst>
              </a:tr>
              <a:tr h="44084">
                <a:tc>
                  <a:txBody>
                    <a:bodyPr/>
                    <a:lstStyle/>
                    <a:p>
                      <a:pPr algn="r"/>
                      <a:r>
                        <a:rPr lang="de-DE"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de-DE" sz="1400">
                          <a:effectLst/>
                        </a:rPr>
                        <a:t>Stage entertainment: Crosstalk </a:t>
                      </a:r>
                      <a:r>
                        <a:rPr lang="zh-CN" altLang="de-DE" sz="1400">
                          <a:effectLst/>
                        </a:rPr>
                        <a:t>相声</a:t>
                      </a:r>
                    </a:p>
                  </a:txBody>
                  <a:tcPr marL="0" marR="0" marT="0" marB="0" anchor="ctr">
                    <a:lnL>
                      <a:noFill/>
                    </a:lnL>
                    <a:lnR>
                      <a:noFill/>
                    </a:lnR>
                    <a:lnT>
                      <a:noFill/>
                    </a:lnT>
                    <a:lnB>
                      <a:noFill/>
                    </a:lnB>
                    <a:solidFill>
                      <a:srgbClr val="FFFFFF"/>
                    </a:solidFill>
                  </a:tcPr>
                </a:tc>
                <a:tc>
                  <a:txBody>
                    <a:bodyPr/>
                    <a:lstStyle/>
                    <a:p>
                      <a:r>
                        <a:rPr lang="en-US" sz="1400">
                          <a:effectLst/>
                        </a:rPr>
                        <a:t>99</a:t>
                      </a:r>
                    </a:p>
                  </a:txBody>
                  <a:tcPr marL="0" marR="0" marT="0" marB="0" anchor="ctr">
                    <a:lnL>
                      <a:noFill/>
                    </a:lnL>
                    <a:lnR>
                      <a:noFill/>
                    </a:lnR>
                    <a:lnT>
                      <a:noFill/>
                    </a:lnT>
                    <a:lnB>
                      <a:noFill/>
                    </a:lnB>
                    <a:solidFill>
                      <a:srgbClr val="FFFFFF"/>
                    </a:solidFill>
                  </a:tcPr>
                </a:tc>
                <a:tc>
                  <a:txBody>
                    <a:bodyPr/>
                    <a:lstStyle/>
                    <a:p>
                      <a:pPr algn="r"/>
                      <a:r>
                        <a:rPr lang="de-DE" sz="1400">
                          <a:effectLst/>
                        </a:rPr>
                        <a:t>383</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65484038"/>
                  </a:ext>
                </a:extLst>
              </a:tr>
              <a:tr h="44084">
                <a:tc>
                  <a:txBody>
                    <a:bodyPr/>
                    <a:lstStyle/>
                    <a:p>
                      <a:pPr algn="r"/>
                      <a:r>
                        <a:rPr lang="de-DE"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Architecture</a:t>
                      </a:r>
                    </a:p>
                  </a:txBody>
                  <a:tcPr marL="0" marR="0" marT="0" marB="0" anchor="ctr">
                    <a:lnL>
                      <a:noFill/>
                    </a:lnL>
                    <a:lnR>
                      <a:noFill/>
                    </a:lnR>
                    <a:lnT>
                      <a:noFill/>
                    </a:lnT>
                    <a:lnB>
                      <a:noFill/>
                    </a:lnB>
                    <a:solidFill>
                      <a:srgbClr val="FFFFFF"/>
                    </a:solidFill>
                  </a:tcPr>
                </a:tc>
                <a:tc>
                  <a:txBody>
                    <a:bodyPr/>
                    <a:lstStyle/>
                    <a:p>
                      <a:r>
                        <a:rPr lang="en-US"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377</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6622609"/>
                  </a:ext>
                </a:extLst>
              </a:tr>
              <a:tr h="44084">
                <a:tc>
                  <a:txBody>
                    <a:bodyPr/>
                    <a:lstStyle/>
                    <a:p>
                      <a:pPr algn="r"/>
                      <a:r>
                        <a:rPr lang="de-DE"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Guzheng</a:t>
                      </a:r>
                    </a:p>
                  </a:txBody>
                  <a:tcPr marL="0" marR="0" marT="0" marB="0" anchor="ctr">
                    <a:lnL>
                      <a:noFill/>
                    </a:lnL>
                    <a:lnR>
                      <a:noFill/>
                    </a:lnR>
                    <a:lnT>
                      <a:noFill/>
                    </a:lnT>
                    <a:lnB>
                      <a:noFill/>
                    </a:lnB>
                    <a:solidFill>
                      <a:srgbClr val="FFFFFF"/>
                    </a:solidFill>
                  </a:tcPr>
                </a:tc>
                <a:tc>
                  <a:txBody>
                    <a:bodyPr/>
                    <a:lstStyle/>
                    <a:p>
                      <a:r>
                        <a:rPr lang="en-US" sz="1400">
                          <a:effectLst/>
                        </a:rPr>
                        <a:t>94</a:t>
                      </a:r>
                    </a:p>
                  </a:txBody>
                  <a:tcPr marL="0" marR="0" marT="0" marB="0" anchor="ctr">
                    <a:lnL>
                      <a:noFill/>
                    </a:lnL>
                    <a:lnR>
                      <a:noFill/>
                    </a:lnR>
                    <a:lnT>
                      <a:noFill/>
                    </a:lnT>
                    <a:lnB>
                      <a:noFill/>
                    </a:lnB>
                    <a:solidFill>
                      <a:srgbClr val="FFFFFF"/>
                    </a:solidFill>
                  </a:tcPr>
                </a:tc>
                <a:tc>
                  <a:txBody>
                    <a:bodyPr/>
                    <a:lstStyle/>
                    <a:p>
                      <a:pPr algn="r"/>
                      <a:r>
                        <a:rPr lang="de-DE" sz="1400">
                          <a:effectLst/>
                        </a:rPr>
                        <a:t>375</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24980853"/>
                  </a:ext>
                </a:extLst>
              </a:tr>
              <a:tr h="44084">
                <a:tc>
                  <a:txBody>
                    <a:bodyPr/>
                    <a:lstStyle/>
                    <a:p>
                      <a:pPr algn="r"/>
                      <a:r>
                        <a:rPr lang="de-DE"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en-US" sz="1400">
                          <a:effectLst/>
                        </a:rPr>
                        <a:t>Chinese Astrology: Twelve Animals of the Chinese Zodiac</a:t>
                      </a:r>
                    </a:p>
                  </a:txBody>
                  <a:tcPr marL="0" marR="0" marT="0" marB="0" anchor="ctr">
                    <a:lnL>
                      <a:noFill/>
                    </a:lnL>
                    <a:lnR>
                      <a:noFill/>
                    </a:lnR>
                    <a:lnT>
                      <a:noFill/>
                    </a:lnT>
                    <a:lnB>
                      <a:noFill/>
                    </a:lnB>
                    <a:solidFill>
                      <a:srgbClr val="FFFFFF"/>
                    </a:solidFill>
                  </a:tcPr>
                </a:tc>
                <a:tc>
                  <a:txBody>
                    <a:bodyPr/>
                    <a:lstStyle/>
                    <a:p>
                      <a:r>
                        <a:rPr lang="en-US" sz="1400">
                          <a:effectLst/>
                        </a:rPr>
                        <a:t>71</a:t>
                      </a:r>
                    </a:p>
                  </a:txBody>
                  <a:tcPr marL="0" marR="0" marT="0" marB="0" anchor="ctr">
                    <a:lnL>
                      <a:noFill/>
                    </a:lnL>
                    <a:lnR>
                      <a:noFill/>
                    </a:lnR>
                    <a:lnT>
                      <a:noFill/>
                    </a:lnT>
                    <a:lnB>
                      <a:noFill/>
                    </a:lnB>
                    <a:solidFill>
                      <a:srgbClr val="FFFFFF"/>
                    </a:solidFill>
                  </a:tcPr>
                </a:tc>
                <a:tc>
                  <a:txBody>
                    <a:bodyPr/>
                    <a:lstStyle/>
                    <a:p>
                      <a:pPr algn="r"/>
                      <a:r>
                        <a:rPr lang="de-DE" sz="1400">
                          <a:effectLst/>
                        </a:rPr>
                        <a:t>372</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906459"/>
                  </a:ext>
                </a:extLst>
              </a:tr>
              <a:tr h="44084">
                <a:tc>
                  <a:txBody>
                    <a:bodyPr/>
                    <a:lstStyle/>
                    <a:p>
                      <a:pPr algn="r"/>
                      <a:r>
                        <a:rPr lang="de-DE"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en-US" sz="1400">
                          <a:effectLst/>
                        </a:rPr>
                        <a:t>Ancient literature: Four Folk Stories of Ancient China</a:t>
                      </a:r>
                    </a:p>
                  </a:txBody>
                  <a:tcPr marL="0" marR="0" marT="0" marB="0" anchor="ctr">
                    <a:lnL>
                      <a:noFill/>
                    </a:lnL>
                    <a:lnR>
                      <a:noFill/>
                    </a:lnR>
                    <a:lnT>
                      <a:noFill/>
                    </a:lnT>
                    <a:lnB>
                      <a:noFill/>
                    </a:lnB>
                    <a:solidFill>
                      <a:srgbClr val="FFFFFF"/>
                    </a:solidFill>
                  </a:tcPr>
                </a:tc>
                <a:tc>
                  <a:txBody>
                    <a:bodyPr/>
                    <a:lstStyle/>
                    <a:p>
                      <a:r>
                        <a:rPr lang="it-IT" sz="1400">
                          <a:effectLst/>
                        </a:rPr>
                        <a:t>49</a:t>
                      </a:r>
                    </a:p>
                  </a:txBody>
                  <a:tcPr marL="0" marR="0" marT="0" marB="0" anchor="ctr">
                    <a:lnL>
                      <a:noFill/>
                    </a:lnL>
                    <a:lnR>
                      <a:noFill/>
                    </a:lnR>
                    <a:lnT>
                      <a:noFill/>
                    </a:lnT>
                    <a:lnB>
                      <a:noFill/>
                    </a:lnB>
                    <a:solidFill>
                      <a:srgbClr val="FFFFFF"/>
                    </a:solidFill>
                  </a:tcPr>
                </a:tc>
                <a:tc>
                  <a:txBody>
                    <a:bodyPr/>
                    <a:lstStyle/>
                    <a:p>
                      <a:pPr algn="r"/>
                      <a:r>
                        <a:rPr lang="de-DE" sz="1400">
                          <a:effectLst/>
                        </a:rPr>
                        <a:t>371</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62026996"/>
                  </a:ext>
                </a:extLst>
              </a:tr>
              <a:tr h="44084">
                <a:tc>
                  <a:txBody>
                    <a:bodyPr/>
                    <a:lstStyle/>
                    <a:p>
                      <a:pPr algn="r"/>
                      <a:r>
                        <a:rPr lang="de-DE"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Classical Fairy Tales</a:t>
                      </a:r>
                    </a:p>
                  </a:txBody>
                  <a:tcPr marL="0" marR="0" marT="0" marB="0" anchor="ctr">
                    <a:lnL>
                      <a:noFill/>
                    </a:lnL>
                    <a:lnR>
                      <a:noFill/>
                    </a:lnR>
                    <a:lnT>
                      <a:noFill/>
                    </a:lnT>
                    <a:lnB>
                      <a:noFill/>
                    </a:lnB>
                    <a:solidFill>
                      <a:srgbClr val="FFFFFF"/>
                    </a:solidFill>
                  </a:tcPr>
                </a:tc>
                <a:tc>
                  <a:txBody>
                    <a:bodyPr/>
                    <a:lstStyle/>
                    <a:p>
                      <a:r>
                        <a:rPr lang="it-IT" sz="1400">
                          <a:effectLst/>
                        </a:rPr>
                        <a:t>50</a:t>
                      </a:r>
                    </a:p>
                  </a:txBody>
                  <a:tcPr marL="0" marR="0" marT="0" marB="0" anchor="ctr">
                    <a:lnL>
                      <a:noFill/>
                    </a:lnL>
                    <a:lnR>
                      <a:noFill/>
                    </a:lnR>
                    <a:lnT>
                      <a:noFill/>
                    </a:lnT>
                    <a:lnB>
                      <a:noFill/>
                    </a:lnB>
                    <a:solidFill>
                      <a:srgbClr val="FFFFFF"/>
                    </a:solidFill>
                  </a:tcPr>
                </a:tc>
                <a:tc>
                  <a:txBody>
                    <a:bodyPr/>
                    <a:lstStyle/>
                    <a:p>
                      <a:pPr algn="r"/>
                      <a:r>
                        <a:rPr lang="de-DE" sz="1400">
                          <a:effectLst/>
                        </a:rPr>
                        <a:t>369</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39701"/>
                  </a:ext>
                </a:extLst>
              </a:tr>
              <a:tr h="44084">
                <a:tc>
                  <a:txBody>
                    <a:bodyPr/>
                    <a:lstStyle/>
                    <a:p>
                      <a:pPr algn="r"/>
                      <a:r>
                        <a:rPr lang="de-DE" sz="140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Chinese language: Chinese Dialects</a:t>
                      </a:r>
                    </a:p>
                  </a:txBody>
                  <a:tcPr marL="0" marR="0" marT="0" marB="0" anchor="ctr">
                    <a:lnL>
                      <a:noFill/>
                    </a:lnL>
                    <a:lnR>
                      <a:noFill/>
                    </a:lnR>
                    <a:lnT>
                      <a:noFill/>
                    </a:lnT>
                    <a:lnB>
                      <a:noFill/>
                    </a:lnB>
                    <a:solidFill>
                      <a:srgbClr val="FFFFFF"/>
                    </a:solidFill>
                  </a:tcPr>
                </a:tc>
                <a:tc>
                  <a:txBody>
                    <a:bodyPr/>
                    <a:lstStyle/>
                    <a:p>
                      <a:r>
                        <a:rPr lang="it-IT"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368</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77727657"/>
                  </a:ext>
                </a:extLst>
              </a:tr>
              <a:tr h="44084">
                <a:tc>
                  <a:txBody>
                    <a:bodyPr/>
                    <a:lstStyle/>
                    <a:p>
                      <a:pPr algn="r"/>
                      <a:r>
                        <a:rPr lang="de-DE"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Animals: Panda</a:t>
                      </a:r>
                    </a:p>
                  </a:txBody>
                  <a:tcPr marL="0" marR="0" marT="0" marB="0" anchor="ctr">
                    <a:lnL>
                      <a:noFill/>
                    </a:lnL>
                    <a:lnR>
                      <a:noFill/>
                    </a:lnR>
                    <a:lnT>
                      <a:noFill/>
                    </a:lnT>
                    <a:lnB>
                      <a:noFill/>
                    </a:lnB>
                    <a:solidFill>
                      <a:srgbClr val="FFFFFF"/>
                    </a:solidFill>
                  </a:tcPr>
                </a:tc>
                <a:tc>
                  <a:txBody>
                    <a:bodyPr/>
                    <a:lstStyle/>
                    <a:p>
                      <a:r>
                        <a:rPr lang="en-US" sz="1400">
                          <a:effectLst/>
                        </a:rPr>
                        <a:t>128</a:t>
                      </a:r>
                    </a:p>
                  </a:txBody>
                  <a:tcPr marL="0" marR="0" marT="0" marB="0" anchor="ctr">
                    <a:lnL>
                      <a:noFill/>
                    </a:lnL>
                    <a:lnR>
                      <a:noFill/>
                    </a:lnR>
                    <a:lnT>
                      <a:noFill/>
                    </a:lnT>
                    <a:lnB>
                      <a:noFill/>
                    </a:lnB>
                    <a:solidFill>
                      <a:srgbClr val="FFFFFF"/>
                    </a:solidFill>
                  </a:tcPr>
                </a:tc>
                <a:tc>
                  <a:txBody>
                    <a:bodyPr/>
                    <a:lstStyle/>
                    <a:p>
                      <a:pPr algn="r"/>
                      <a:r>
                        <a:rPr lang="de-DE" sz="1400">
                          <a:effectLst/>
                        </a:rPr>
                        <a:t>366</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en-US" sz="1400">
                          <a:effectLst/>
                        </a:rPr>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effectLst/>
                        </a:rPr>
                        <a:t>97</a:t>
                      </a:r>
                    </a:p>
                  </a:txBody>
                  <a:tcPr marL="0" marR="0" marT="0" marB="0" anchor="ctr">
                    <a:lnL>
                      <a:noFill/>
                    </a:lnL>
                    <a:lnR>
                      <a:noFill/>
                    </a:lnR>
                    <a:lnT>
                      <a:noFill/>
                    </a:lnT>
                    <a:lnB>
                      <a:noFill/>
                    </a:lnB>
                    <a:solidFill>
                      <a:srgbClr val="FFFFFF"/>
                    </a:solidFill>
                  </a:tcPr>
                </a:tc>
                <a:tc>
                  <a:txBody>
                    <a:bodyPr/>
                    <a:lstStyle/>
                    <a:p>
                      <a:pPr algn="r"/>
                      <a:r>
                        <a:rPr lang="de-DE" sz="1400">
                          <a:effectLst/>
                        </a:rPr>
                        <a:t>365</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Chinese Mythology: Huli-jing</a:t>
                      </a:r>
                    </a:p>
                  </a:txBody>
                  <a:tcPr marL="0" marR="0" marT="0" marB="0" anchor="ctr">
                    <a:lnL>
                      <a:noFill/>
                    </a:lnL>
                    <a:lnR>
                      <a:noFill/>
                    </a:lnR>
                    <a:lnT>
                      <a:noFill/>
                    </a:lnT>
                    <a:lnB>
                      <a:noFill/>
                    </a:lnB>
                    <a:solidFill>
                      <a:srgbClr val="FFFFFF"/>
                    </a:solidFill>
                  </a:tcPr>
                </a:tc>
                <a:tc>
                  <a:txBody>
                    <a:bodyPr/>
                    <a:lstStyle/>
                    <a:p>
                      <a:r>
                        <a:rPr lang="en-US" sz="1400">
                          <a:effectLst/>
                        </a:rPr>
                        <a:t>73</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Science and Technology: Douyin (Tik Tok)</a:t>
                      </a:r>
                    </a:p>
                  </a:txBody>
                  <a:tcPr marL="0" marR="0" marT="0" marB="0" anchor="ctr">
                    <a:lnL>
                      <a:noFill/>
                    </a:lnL>
                    <a:lnR>
                      <a:noFill/>
                    </a:lnR>
                    <a:lnT>
                      <a:noFill/>
                    </a:lnT>
                    <a:lnB>
                      <a:noFill/>
                    </a:lnB>
                    <a:solidFill>
                      <a:srgbClr val="FFFFFF"/>
                    </a:solidFill>
                  </a:tcPr>
                </a:tc>
                <a:tc>
                  <a:txBody>
                    <a:bodyPr/>
                    <a:lstStyle/>
                    <a:p>
                      <a:r>
                        <a:rPr lang="en-US"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362</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effectLst/>
                        </a:rPr>
                        <a:t>112</a:t>
                      </a:r>
                    </a:p>
                  </a:txBody>
                  <a:tcPr marL="0" marR="0" marT="0" marB="0" anchor="ctr">
                    <a:lnL>
                      <a:noFill/>
                    </a:lnL>
                    <a:lnR>
                      <a:noFill/>
                    </a:lnR>
                    <a:lnT>
                      <a:noFill/>
                    </a:lnT>
                    <a:lnB>
                      <a:noFill/>
                    </a:lnB>
                    <a:solidFill>
                      <a:srgbClr val="FFFFFF"/>
                    </a:solidFill>
                  </a:tcPr>
                </a:tc>
                <a:tc>
                  <a:txBody>
                    <a:bodyPr/>
                    <a:lstStyle/>
                    <a:p>
                      <a:pPr algn="r"/>
                      <a:r>
                        <a:rPr lang="de-DE" sz="1400">
                          <a:effectLst/>
                        </a:rPr>
                        <a:t>361</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Facial Make-up</a:t>
                      </a:r>
                    </a:p>
                  </a:txBody>
                  <a:tcPr marL="0" marR="0" marT="0" marB="0" anchor="ctr">
                    <a:lnL>
                      <a:noFill/>
                    </a:lnL>
                    <a:lnR>
                      <a:noFill/>
                    </a:lnR>
                    <a:lnT>
                      <a:noFill/>
                    </a:lnT>
                    <a:lnB>
                      <a:noFill/>
                    </a:lnB>
                    <a:solidFill>
                      <a:srgbClr val="FFFFFF"/>
                    </a:solidFill>
                  </a:tcPr>
                </a:tc>
                <a:tc>
                  <a:txBody>
                    <a:bodyPr/>
                    <a:lstStyle/>
                    <a:p>
                      <a:r>
                        <a:rPr lang="en-US" sz="1400">
                          <a:effectLst/>
                        </a:rPr>
                        <a:t>96</a:t>
                      </a:r>
                    </a:p>
                  </a:txBody>
                  <a:tcPr marL="0" marR="0" marT="0" marB="0" anchor="ctr">
                    <a:lnL>
                      <a:noFill/>
                    </a:lnL>
                    <a:lnR>
                      <a:noFill/>
                    </a:lnR>
                    <a:lnT>
                      <a:noFill/>
                    </a:lnT>
                    <a:lnB>
                      <a:noFill/>
                    </a:lnB>
                    <a:solidFill>
                      <a:srgbClr val="FFFFFF"/>
                    </a:solidFill>
                  </a:tcPr>
                </a:tc>
                <a:tc>
                  <a:txBody>
                    <a:bodyPr/>
                    <a:lstStyle/>
                    <a:p>
                      <a:pPr algn="r"/>
                      <a:r>
                        <a:rPr lang="de-DE" sz="1400">
                          <a:effectLst/>
                        </a:rPr>
                        <a:t>360</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en-US" sz="1400">
                          <a:effectLst/>
                        </a:rPr>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effectLst/>
                        </a:rPr>
                        <a:t>51</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en-US" sz="1400">
                          <a:effectLst/>
                        </a:rPr>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effectLst/>
                        </a:rPr>
                        <a:t>68</a:t>
                      </a:r>
                    </a:p>
                  </a:txBody>
                  <a:tcPr marL="0" marR="0" marT="0" marB="0" anchor="ctr">
                    <a:lnL>
                      <a:noFill/>
                    </a:lnL>
                    <a:lnR>
                      <a:noFill/>
                    </a:lnR>
                    <a:lnT>
                      <a:noFill/>
                    </a:lnT>
                    <a:lnB>
                      <a:noFill/>
                    </a:lnB>
                    <a:solidFill>
                      <a:srgbClr val="FFFFFF"/>
                    </a:solidFill>
                  </a:tcPr>
                </a:tc>
                <a:tc>
                  <a:txBody>
                    <a:bodyPr/>
                    <a:lstStyle/>
                    <a:p>
                      <a:pPr algn="r"/>
                      <a:r>
                        <a:rPr lang="de-DE" sz="1400">
                          <a:effectLst/>
                        </a:rPr>
                        <a:t>356</a:t>
                      </a:r>
                    </a:p>
                  </a:txBody>
                  <a:tcPr marL="0" marR="0" marT="0" marB="0" anchor="ctr">
                    <a:lnL>
                      <a:noFill/>
                    </a:lnL>
                    <a:lnR>
                      <a:noFill/>
                    </a:lnR>
                    <a:lnT>
                      <a:noFill/>
                    </a:lnT>
                    <a:lnB>
                      <a:noFill/>
                    </a:lnB>
                    <a:solidFill>
                      <a:srgbClr val="FFFFFF"/>
                    </a:solidFill>
                  </a:tcPr>
                </a:tc>
                <a:tc>
                  <a:txBody>
                    <a:bodyPr/>
                    <a:lstStyle/>
                    <a:p>
                      <a:pPr algn="r"/>
                      <a:r>
                        <a:rPr lang="de-DE" sz="1400">
                          <a:effectLst/>
                        </a:rPr>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effectLst/>
                        </a:rPr>
                        <a:t>56</a:t>
                      </a:r>
                    </a:p>
                  </a:txBody>
                  <a:tcPr marL="0" marR="0" marT="0" marB="0" anchor="ctr">
                    <a:lnL>
                      <a:noFill/>
                    </a:lnL>
                    <a:lnR>
                      <a:noFill/>
                    </a:lnR>
                    <a:lnT>
                      <a:noFill/>
                    </a:lnT>
                    <a:lnB>
                      <a:noFill/>
                    </a:lnB>
                    <a:solidFill>
                      <a:srgbClr val="FFFFFF"/>
                    </a:solidFill>
                  </a:tcPr>
                </a:tc>
                <a:tc>
                  <a:txBody>
                    <a:bodyPr/>
                    <a:lstStyle/>
                    <a:p>
                      <a:pPr algn="r"/>
                      <a:r>
                        <a:rPr lang="de-DE" sz="1400">
                          <a:effectLst/>
                        </a:rPr>
                        <a:t>349</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effectLst/>
                        </a:rPr>
                        <a:t>36</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effectLst/>
                        </a:rPr>
                        <a:t>103</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en-US" sz="1400">
                          <a:effectLst/>
                        </a:rPr>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effectLst/>
                        </a:rPr>
                        <a:t>72</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Stage entertainment: Shadow Play</a:t>
                      </a:r>
                    </a:p>
                  </a:txBody>
                  <a:tcPr marL="0" marR="0" marT="0" marB="0" anchor="ctr">
                    <a:lnL>
                      <a:noFill/>
                    </a:lnL>
                    <a:lnR>
                      <a:noFill/>
                    </a:lnR>
                    <a:lnT>
                      <a:noFill/>
                    </a:lnT>
                    <a:lnB>
                      <a:noFill/>
                    </a:lnB>
                    <a:solidFill>
                      <a:srgbClr val="FFFFFF"/>
                    </a:solidFill>
                  </a:tcPr>
                </a:tc>
                <a:tc>
                  <a:txBody>
                    <a:bodyPr/>
                    <a:lstStyle/>
                    <a:p>
                      <a:r>
                        <a:rPr lang="en-US" sz="1400">
                          <a:effectLst/>
                        </a:rPr>
                        <a:t>100</a:t>
                      </a:r>
                    </a:p>
                  </a:txBody>
                  <a:tcPr marL="0" marR="0" marT="0" marB="0" anchor="ctr">
                    <a:lnL>
                      <a:noFill/>
                    </a:lnL>
                    <a:lnR>
                      <a:noFill/>
                    </a:lnR>
                    <a:lnT>
                      <a:noFill/>
                    </a:lnT>
                    <a:lnB>
                      <a:noFill/>
                    </a:lnB>
                    <a:solidFill>
                      <a:srgbClr val="FFFFFF"/>
                    </a:solidFill>
                  </a:tcPr>
                </a:tc>
                <a:tc>
                  <a:txBody>
                    <a:bodyPr/>
                    <a:lstStyle/>
                    <a:p>
                      <a:pPr algn="r"/>
                      <a:r>
                        <a:rPr lang="de-DE" sz="1400">
                          <a:effectLst/>
                        </a:rPr>
                        <a:t>344</a:t>
                      </a:r>
                    </a:p>
                  </a:txBody>
                  <a:tcPr marL="0" marR="0" marT="0" marB="0" anchor="ctr">
                    <a:lnL>
                      <a:noFill/>
                    </a:lnL>
                    <a:lnR>
                      <a:noFill/>
                    </a:lnR>
                    <a:lnT>
                      <a:noFill/>
                    </a:lnT>
                    <a:lnB>
                      <a:noFill/>
                    </a:lnB>
                    <a:solidFill>
                      <a:srgbClr val="FFFFFF"/>
                    </a:solidFill>
                  </a:tcPr>
                </a:tc>
                <a:tc>
                  <a:txBody>
                    <a:bodyPr/>
                    <a:lstStyle/>
                    <a:p>
                      <a:pPr algn="r"/>
                      <a:r>
                        <a:rPr lang="de-DE" sz="1400">
                          <a:effectLst/>
                        </a:rPr>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Chinese Astrology: Chinese Astrology</a:t>
                      </a:r>
                    </a:p>
                  </a:txBody>
                  <a:tcPr marL="0" marR="0" marT="0" marB="0" anchor="ctr">
                    <a:lnL>
                      <a:noFill/>
                    </a:lnL>
                    <a:lnR>
                      <a:noFill/>
                    </a:lnR>
                    <a:lnT>
                      <a:noFill/>
                    </a:lnT>
                    <a:lnB>
                      <a:noFill/>
                    </a:lnB>
                    <a:solidFill>
                      <a:srgbClr val="FFFFFF"/>
                    </a:solidFill>
                  </a:tcPr>
                </a:tc>
                <a:tc>
                  <a:txBody>
                    <a:bodyPr/>
                    <a:lstStyle/>
                    <a:p>
                      <a:r>
                        <a:rPr lang="en-US" sz="1400">
                          <a:effectLst/>
                        </a:rPr>
                        <a:t>70</a:t>
                      </a:r>
                    </a:p>
                  </a:txBody>
                  <a:tcPr marL="0" marR="0" marT="0" marB="0" anchor="ctr">
                    <a:lnL>
                      <a:noFill/>
                    </a:lnL>
                    <a:lnR>
                      <a:noFill/>
                    </a:lnR>
                    <a:lnT>
                      <a:noFill/>
                    </a:lnT>
                    <a:lnB>
                      <a:noFill/>
                    </a:lnB>
                    <a:solidFill>
                      <a:srgbClr val="FFFFFF"/>
                    </a:solidFill>
                  </a:tcPr>
                </a:tc>
                <a:tc>
                  <a:txBody>
                    <a:bodyPr/>
                    <a:lstStyle/>
                    <a:p>
                      <a:pPr algn="r"/>
                      <a:r>
                        <a:rPr lang="de-DE" sz="1400">
                          <a:effectLst/>
                        </a:rPr>
                        <a:t>338</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Chinese Writing: Chinese Characters</a:t>
                      </a:r>
                    </a:p>
                  </a:txBody>
                  <a:tcPr marL="0" marR="0" marT="0" marB="0" anchor="ctr">
                    <a:lnL>
                      <a:noFill/>
                    </a:lnL>
                    <a:lnR>
                      <a:noFill/>
                    </a:lnR>
                    <a:lnT>
                      <a:noFill/>
                    </a:lnT>
                    <a:lnB>
                      <a:noFill/>
                    </a:lnB>
                    <a:solidFill>
                      <a:srgbClr val="FFFFFF"/>
                    </a:solidFill>
                  </a:tcPr>
                </a:tc>
                <a:tc>
                  <a:txBody>
                    <a:bodyPr/>
                    <a:lstStyle/>
                    <a:p>
                      <a:r>
                        <a:rPr lang="en-US"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336</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effectLst/>
                        </a:rPr>
                        <a:t>122</a:t>
                      </a:r>
                    </a:p>
                  </a:txBody>
                  <a:tcPr marL="0" marR="0" marT="0" marB="0" anchor="ctr">
                    <a:lnL>
                      <a:noFill/>
                    </a:lnL>
                    <a:lnR>
                      <a:noFill/>
                    </a:lnR>
                    <a:lnT>
                      <a:noFill/>
                    </a:lnT>
                    <a:lnB>
                      <a:noFill/>
                    </a:lnB>
                    <a:solidFill>
                      <a:srgbClr val="FFFFFF"/>
                    </a:solidFill>
                  </a:tcPr>
                </a:tc>
                <a:tc>
                  <a:txBody>
                    <a:bodyPr/>
                    <a:lstStyle/>
                    <a:p>
                      <a:pPr algn="r"/>
                      <a:r>
                        <a:rPr lang="de-DE" sz="1400">
                          <a:effectLst/>
                        </a:rPr>
                        <a:t>333</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Traditional Crafts: Carving</a:t>
                      </a:r>
                    </a:p>
                  </a:txBody>
                  <a:tcPr marL="0" marR="0" marT="0" marB="0" anchor="ctr">
                    <a:lnL>
                      <a:noFill/>
                    </a:lnL>
                    <a:lnR>
                      <a:noFill/>
                    </a:lnR>
                    <a:lnT>
                      <a:noFill/>
                    </a:lnT>
                    <a:lnB>
                      <a:noFill/>
                    </a:lnB>
                    <a:solidFill>
                      <a:srgbClr val="FFFFFF"/>
                    </a:solidFill>
                  </a:tcPr>
                </a:tc>
                <a:tc>
                  <a:txBody>
                    <a:bodyPr/>
                    <a:lstStyle/>
                    <a:p>
                      <a:r>
                        <a:rPr lang="en-US"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326</a:t>
                      </a:r>
                    </a:p>
                  </a:txBody>
                  <a:tcPr marL="0" marR="0" marT="0" marB="0" anchor="ctr">
                    <a:lnL>
                      <a:noFill/>
                    </a:lnL>
                    <a:lnR>
                      <a:noFill/>
                    </a:lnR>
                    <a:lnT>
                      <a:noFill/>
                    </a:lnT>
                    <a:lnB>
                      <a:noFill/>
                    </a:lnB>
                    <a:solidFill>
                      <a:srgbClr val="FFFFFF"/>
                    </a:solidFill>
                  </a:tcPr>
                </a:tc>
                <a:tc>
                  <a:txBody>
                    <a:bodyPr/>
                    <a:lstStyle/>
                    <a:p>
                      <a:pPr algn="r"/>
                      <a:r>
                        <a:rPr lang="de-DE" sz="1400">
                          <a:effectLst/>
                        </a:rPr>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effectLst/>
                        </a:rPr>
                        <a:t>126</a:t>
                      </a:r>
                    </a:p>
                  </a:txBody>
                  <a:tcPr marL="0" marR="0" marT="0" marB="0" anchor="ctr">
                    <a:lnL>
                      <a:noFill/>
                    </a:lnL>
                    <a:lnR>
                      <a:noFill/>
                    </a:lnR>
                    <a:lnT>
                      <a:noFill/>
                    </a:lnT>
                    <a:lnB>
                      <a:noFill/>
                    </a:lnB>
                    <a:solidFill>
                      <a:srgbClr val="FFFFFF"/>
                    </a:solidFill>
                  </a:tcPr>
                </a:tc>
                <a:tc>
                  <a:txBody>
                    <a:bodyPr/>
                    <a:lstStyle/>
                    <a:p>
                      <a:pPr algn="r"/>
                      <a:r>
                        <a:rPr lang="de-DE" sz="1400">
                          <a:effectLst/>
                        </a:rPr>
                        <a:t>319</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de-DE" sz="1400">
                          <a:effectLst/>
                        </a:rPr>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effectLst/>
                        </a:rPr>
                        <a:t>46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Painting</a:t>
                      </a:r>
                    </a:p>
                  </a:txBody>
                  <a:tcPr marL="0" marR="0" marT="0" marB="0" anchor="ctr">
                    <a:lnL>
                      <a:noFill/>
                    </a:lnL>
                    <a:lnR>
                      <a:noFill/>
                    </a:lnR>
                    <a:lnT>
                      <a:noFill/>
                    </a:lnT>
                    <a:lnB>
                      <a:noFill/>
                    </a:lnB>
                    <a:solidFill>
                      <a:srgbClr val="FFFFFF"/>
                    </a:solidFill>
                  </a:tcPr>
                </a:tc>
                <a:tc>
                  <a:txBody>
                    <a:bodyPr/>
                    <a:lstStyle/>
                    <a:p>
                      <a:r>
                        <a:rPr lang="en-US"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316</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effectLst/>
                        </a:rPr>
                        <a:t>47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Cheongsam</a:t>
                      </a:r>
                    </a:p>
                  </a:txBody>
                  <a:tcPr marL="0" marR="0" marT="0" marB="0" anchor="ctr">
                    <a:lnL>
                      <a:noFill/>
                    </a:lnL>
                    <a:lnR>
                      <a:noFill/>
                    </a:lnR>
                    <a:lnT>
                      <a:noFill/>
                    </a:lnT>
                    <a:lnB>
                      <a:noFill/>
                    </a:lnB>
                    <a:solidFill>
                      <a:srgbClr val="FFFFFF"/>
                    </a:solidFill>
                  </a:tcPr>
                </a:tc>
                <a:tc>
                  <a:txBody>
                    <a:bodyPr/>
                    <a:lstStyle/>
                    <a:p>
                      <a:r>
                        <a:rPr lang="en-US" sz="1400">
                          <a:effectLst/>
                        </a:rPr>
                        <a:t>113</a:t>
                      </a:r>
                    </a:p>
                  </a:txBody>
                  <a:tcPr marL="0" marR="0" marT="0" marB="0" anchor="ctr">
                    <a:lnL>
                      <a:noFill/>
                    </a:lnL>
                    <a:lnR>
                      <a:noFill/>
                    </a:lnR>
                    <a:lnT>
                      <a:noFill/>
                    </a:lnT>
                    <a:lnB>
                      <a:noFill/>
                    </a:lnB>
                    <a:solidFill>
                      <a:srgbClr val="FFFFFF"/>
                    </a:solidFill>
                  </a:tcPr>
                </a:tc>
                <a:tc>
                  <a:txBody>
                    <a:bodyPr/>
                    <a:lstStyle/>
                    <a:p>
                      <a:pPr algn="r"/>
                      <a:r>
                        <a:rPr lang="de-DE" sz="1400">
                          <a:effectLst/>
                        </a:rPr>
                        <a:t>312</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effectLst/>
                        </a:rPr>
                        <a:t>48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effectLst/>
                        </a:rPr>
                        <a:t>89</a:t>
                      </a:r>
                    </a:p>
                  </a:txBody>
                  <a:tcPr marL="0" marR="0" marT="0" marB="0" anchor="ctr">
                    <a:lnL>
                      <a:noFill/>
                    </a:lnL>
                    <a:lnR>
                      <a:noFill/>
                    </a:lnR>
                    <a:lnT>
                      <a:noFill/>
                    </a:lnT>
                    <a:lnB>
                      <a:noFill/>
                    </a:lnB>
                    <a:solidFill>
                      <a:srgbClr val="FFFFFF"/>
                    </a:solidFill>
                  </a:tcPr>
                </a:tc>
                <a:tc>
                  <a:txBody>
                    <a:bodyPr/>
                    <a:lstStyle/>
                    <a:p>
                      <a:pPr algn="r"/>
                      <a:r>
                        <a:rPr lang="de-DE" sz="1400">
                          <a:effectLst/>
                        </a:rPr>
                        <a:t>309</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effectLst/>
                        </a:rPr>
                        <a:t>49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effectLst/>
                        </a:rPr>
                        <a:t>105</a:t>
                      </a:r>
                    </a:p>
                  </a:txBody>
                  <a:tcPr marL="0" marR="0" marT="0" marB="0" anchor="ctr">
                    <a:lnL>
                      <a:noFill/>
                    </a:lnL>
                    <a:lnR>
                      <a:noFill/>
                    </a:lnR>
                    <a:lnT>
                      <a:noFill/>
                    </a:lnT>
                    <a:lnB>
                      <a:noFill/>
                    </a:lnB>
                    <a:solidFill>
                      <a:srgbClr val="FFFFFF"/>
                    </a:solidFill>
                  </a:tcPr>
                </a:tc>
                <a:tc>
                  <a:txBody>
                    <a:bodyPr/>
                    <a:lstStyle/>
                    <a:p>
                      <a:pPr algn="r"/>
                      <a:r>
                        <a:rPr lang="de-DE" sz="1400">
                          <a:effectLst/>
                        </a:rPr>
                        <a:t>308</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effectLst/>
                        </a:rPr>
                        <a:t>50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Actor Mei Lanfang</a:t>
                      </a:r>
                    </a:p>
                  </a:txBody>
                  <a:tcPr marL="0" marR="0" marT="0" marB="0" anchor="ctr">
                    <a:lnL>
                      <a:noFill/>
                    </a:lnL>
                    <a:lnR>
                      <a:noFill/>
                    </a:lnR>
                    <a:lnT>
                      <a:noFill/>
                    </a:lnT>
                    <a:lnB>
                      <a:noFill/>
                    </a:lnB>
                    <a:solidFill>
                      <a:srgbClr val="FFFFFF"/>
                    </a:solidFill>
                  </a:tcPr>
                </a:tc>
                <a:tc>
                  <a:txBody>
                    <a:bodyPr/>
                    <a:lstStyle/>
                    <a:p>
                      <a:r>
                        <a:rPr lang="en-US" sz="1400">
                          <a:effectLst/>
                        </a:rPr>
                        <a:t>61</a:t>
                      </a:r>
                    </a:p>
                  </a:txBody>
                  <a:tcPr marL="0" marR="0" marT="0" marB="0" anchor="ctr">
                    <a:lnL>
                      <a:noFill/>
                    </a:lnL>
                    <a:lnR>
                      <a:noFill/>
                    </a:lnR>
                    <a:lnT>
                      <a:noFill/>
                    </a:lnT>
                    <a:lnB>
                      <a:noFill/>
                    </a:lnB>
                    <a:solidFill>
                      <a:srgbClr val="FFFFFF"/>
                    </a:solidFill>
                  </a:tcPr>
                </a:tc>
                <a:tc>
                  <a:txBody>
                    <a:bodyPr/>
                    <a:lstStyle/>
                    <a:p>
                      <a:pPr algn="r"/>
                      <a:r>
                        <a:rPr lang="de-DE" sz="1400">
                          <a:effectLst/>
                        </a:rPr>
                        <a:t>306</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effectLst/>
                        </a:rPr>
                        <a:t>51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Education: Ancient Chinese Education</a:t>
                      </a:r>
                    </a:p>
                  </a:txBody>
                  <a:tcPr marL="0" marR="0" marT="0" marB="0" anchor="ctr">
                    <a:lnL>
                      <a:noFill/>
                    </a:lnL>
                    <a:lnR>
                      <a:noFill/>
                    </a:lnR>
                    <a:lnT>
                      <a:noFill/>
                    </a:lnT>
                    <a:lnB>
                      <a:noFill/>
                    </a:lnB>
                    <a:solidFill>
                      <a:srgbClr val="FFFFFF"/>
                    </a:solidFill>
                  </a:tcPr>
                </a:tc>
                <a:tc>
                  <a:txBody>
                    <a:bodyPr/>
                    <a:lstStyle/>
                    <a:p>
                      <a:r>
                        <a:rPr lang="en-US" sz="1400">
                          <a:effectLst/>
                        </a:rPr>
                        <a:t>116</a:t>
                      </a:r>
                    </a:p>
                  </a:txBody>
                  <a:tcPr marL="0" marR="0" marT="0" marB="0" anchor="ctr">
                    <a:lnL>
                      <a:noFill/>
                    </a:lnL>
                    <a:lnR>
                      <a:noFill/>
                    </a:lnR>
                    <a:lnT>
                      <a:noFill/>
                    </a:lnT>
                    <a:lnB>
                      <a:noFill/>
                    </a:lnB>
                    <a:solidFill>
                      <a:srgbClr val="FFFFFF"/>
                    </a:solidFill>
                  </a:tcPr>
                </a:tc>
                <a:tc>
                  <a:txBody>
                    <a:bodyPr/>
                    <a:lstStyle/>
                    <a:p>
                      <a:pPr algn="r"/>
                      <a:r>
                        <a:rPr lang="de-DE" sz="1400">
                          <a:effectLst/>
                        </a:rPr>
                        <a:t>305</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effectLst/>
                        </a:rPr>
                        <a:t>52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language</a:t>
                      </a:r>
                    </a:p>
                  </a:txBody>
                  <a:tcPr marL="0" marR="0" marT="0" marB="0" anchor="ctr">
                    <a:lnL>
                      <a:noFill/>
                    </a:lnL>
                    <a:lnR>
                      <a:noFill/>
                    </a:lnR>
                    <a:lnT>
                      <a:noFill/>
                    </a:lnT>
                    <a:lnB>
                      <a:noFill/>
                    </a:lnB>
                    <a:solidFill>
                      <a:srgbClr val="FFFFFF"/>
                    </a:solidFill>
                  </a:tcPr>
                </a:tc>
                <a:tc>
                  <a:txBody>
                    <a:bodyPr/>
                    <a:lstStyle/>
                    <a:p>
                      <a:r>
                        <a:rPr lang="it-IT"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effectLst/>
                        </a:rPr>
                        <a:t>53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Embroidery</a:t>
                      </a:r>
                    </a:p>
                  </a:txBody>
                  <a:tcPr marL="0" marR="0" marT="0" marB="0" anchor="ctr">
                    <a:lnL>
                      <a:noFill/>
                    </a:lnL>
                    <a:lnR>
                      <a:noFill/>
                    </a:lnR>
                    <a:lnT>
                      <a:noFill/>
                    </a:lnT>
                    <a:lnB>
                      <a:noFill/>
                    </a:lnB>
                    <a:solidFill>
                      <a:srgbClr val="FFFFFF"/>
                    </a:solidFill>
                  </a:tcPr>
                </a:tc>
                <a:tc>
                  <a:txBody>
                    <a:bodyPr/>
                    <a:lstStyle/>
                    <a:p>
                      <a:r>
                        <a:rPr lang="en-US"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effectLst/>
                        </a:rPr>
                        <a:t>54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Mythology: Gods and Immortals</a:t>
                      </a:r>
                    </a:p>
                  </a:txBody>
                  <a:tcPr marL="0" marR="0" marT="0" marB="0" anchor="ctr">
                    <a:lnL>
                      <a:noFill/>
                    </a:lnL>
                    <a:lnR>
                      <a:noFill/>
                    </a:lnR>
                    <a:lnT>
                      <a:noFill/>
                    </a:lnT>
                    <a:lnB>
                      <a:noFill/>
                    </a:lnB>
                    <a:solidFill>
                      <a:srgbClr val="FFFFFF"/>
                    </a:solidFill>
                  </a:tcPr>
                </a:tc>
                <a:tc>
                  <a:txBody>
                    <a:bodyPr/>
                    <a:lstStyle/>
                    <a:p>
                      <a:r>
                        <a:rPr lang="en-US" sz="1400">
                          <a:effectLst/>
                        </a:rPr>
                        <a:t>74</a:t>
                      </a:r>
                    </a:p>
                  </a:txBody>
                  <a:tcPr marL="0" marR="0" marT="0" marB="0" anchor="ctr">
                    <a:lnL>
                      <a:noFill/>
                    </a:lnL>
                    <a:lnR>
                      <a:noFill/>
                    </a:lnR>
                    <a:lnT>
                      <a:noFill/>
                    </a:lnT>
                    <a:lnB>
                      <a:noFill/>
                    </a:lnB>
                    <a:solidFill>
                      <a:srgbClr val="FFFFFF"/>
                    </a:solidFill>
                  </a:tcPr>
                </a:tc>
                <a:tc>
                  <a:txBody>
                    <a:bodyPr/>
                    <a:lstStyle/>
                    <a:p>
                      <a:pPr algn="r"/>
                      <a:r>
                        <a:rPr lang="de-DE" sz="1400">
                          <a:effectLst/>
                        </a:rPr>
                        <a:t>303</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effectLst/>
                        </a:rPr>
                        <a:t>55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Writing: Calligraphy</a:t>
                      </a:r>
                    </a:p>
                  </a:txBody>
                  <a:tcPr marL="0" marR="0" marT="0" marB="0" anchor="ctr">
                    <a:lnL>
                      <a:noFill/>
                    </a:lnL>
                    <a:lnR>
                      <a:noFill/>
                    </a:lnR>
                    <a:lnT>
                      <a:noFill/>
                    </a:lnT>
                    <a:lnB>
                      <a:noFill/>
                    </a:lnB>
                    <a:solidFill>
                      <a:srgbClr val="FFFFFF"/>
                    </a:solidFill>
                  </a:tcPr>
                </a:tc>
                <a:tc>
                  <a:txBody>
                    <a:bodyPr/>
                    <a:lstStyle/>
                    <a:p>
                      <a:r>
                        <a:rPr lang="en-US"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302</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effectLst/>
                        </a:rPr>
                        <a:t>56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effectLst/>
                        </a:rPr>
                        <a:t>123</a:t>
                      </a:r>
                    </a:p>
                  </a:txBody>
                  <a:tcPr marL="0" marR="0" marT="0" marB="0" anchor="ctr">
                    <a:lnL>
                      <a:noFill/>
                    </a:lnL>
                    <a:lnR>
                      <a:noFill/>
                    </a:lnR>
                    <a:lnT>
                      <a:noFill/>
                    </a:lnT>
                    <a:lnB>
                      <a:noFill/>
                    </a:lnB>
                    <a:solidFill>
                      <a:srgbClr val="FFFFFF"/>
                    </a:solidFill>
                  </a:tcPr>
                </a:tc>
                <a:tc>
                  <a:txBody>
                    <a:bodyPr/>
                    <a:lstStyle/>
                    <a:p>
                      <a:pPr algn="r"/>
                      <a:r>
                        <a:rPr lang="de-DE" sz="1400">
                          <a:effectLst/>
                        </a:rPr>
                        <a:t>300</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effectLst/>
                        </a:rPr>
                        <a:t>57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299</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effectLst/>
                        </a:rPr>
                        <a:t>58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Li Bai's </a:t>
                      </a:r>
                      <a:r>
                        <a:rPr lang="zh-CN" altLang="de-DE" sz="1400">
                          <a:effectLst/>
                        </a:rPr>
                        <a:t>李白 </a:t>
                      </a:r>
                      <a:r>
                        <a:rPr lang="de-DE" altLang="zh-CN" sz="1400">
                          <a:effectLst/>
                        </a:rPr>
                        <a:t>《</a:t>
                      </a:r>
                      <a:r>
                        <a:rPr lang="zh-CN" altLang="de-DE" sz="1400">
                          <a:effectLst/>
                        </a:rPr>
                        <a:t>长干行</a:t>
                      </a:r>
                      <a:r>
                        <a:rPr lang="de-DE" altLang="zh-CN" sz="1400">
                          <a:effectLst/>
                        </a:rPr>
                        <a:t>》 </a:t>
                      </a:r>
                      <a:r>
                        <a:rPr lang="de-DE" sz="1400">
                          <a:effectLst/>
                        </a:rPr>
                        <a:t>and its translations</a:t>
                      </a:r>
                    </a:p>
                  </a:txBody>
                  <a:tcPr marL="0" marR="0" marT="0" marB="0" anchor="ctr">
                    <a:lnL>
                      <a:noFill/>
                    </a:lnL>
                    <a:lnR>
                      <a:noFill/>
                    </a:lnR>
                    <a:lnT>
                      <a:noFill/>
                    </a:lnT>
                    <a:lnB>
                      <a:noFill/>
                    </a:lnB>
                    <a:solidFill>
                      <a:srgbClr val="FFFFFF"/>
                    </a:solidFill>
                  </a:tcPr>
                </a:tc>
                <a:tc>
                  <a:txBody>
                    <a:bodyPr/>
                    <a:lstStyle/>
                    <a:p>
                      <a:r>
                        <a:rPr lang="it-IT" sz="1400">
                          <a:effectLst/>
                        </a:rPr>
                        <a:t>52</a:t>
                      </a:r>
                    </a:p>
                  </a:txBody>
                  <a:tcPr marL="0" marR="0" marT="0" marB="0" anchor="ctr">
                    <a:lnL>
                      <a:noFill/>
                    </a:lnL>
                    <a:lnR>
                      <a:noFill/>
                    </a:lnR>
                    <a:lnT>
                      <a:noFill/>
                    </a:lnT>
                    <a:lnB>
                      <a:noFill/>
                    </a:lnB>
                    <a:solidFill>
                      <a:srgbClr val="FFFFFF"/>
                    </a:solidFill>
                  </a:tcPr>
                </a:tc>
                <a:tc>
                  <a:txBody>
                    <a:bodyPr/>
                    <a:lstStyle/>
                    <a:p>
                      <a:pPr algn="r"/>
                      <a:r>
                        <a:rPr lang="de-DE" sz="1400">
                          <a:effectLst/>
                        </a:rPr>
                        <a:t>297</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effectLst/>
                        </a:rPr>
                        <a:t>59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effectLst/>
                        </a:rPr>
                        <a:t>67</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effectLst/>
                        </a:rPr>
                        <a:t>60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Silk</a:t>
                      </a:r>
                    </a:p>
                  </a:txBody>
                  <a:tcPr marL="0" marR="0" marT="0" marB="0" anchor="ctr">
                    <a:lnL>
                      <a:noFill/>
                    </a:lnL>
                    <a:lnR>
                      <a:noFill/>
                    </a:lnR>
                    <a:lnT>
                      <a:noFill/>
                    </a:lnT>
                    <a:lnB>
                      <a:noFill/>
                    </a:lnB>
                    <a:solidFill>
                      <a:srgbClr val="FFFFFF"/>
                    </a:solidFill>
                  </a:tcPr>
                </a:tc>
                <a:tc>
                  <a:txBody>
                    <a:bodyPr/>
                    <a:lstStyle/>
                    <a:p>
                      <a:r>
                        <a:rPr lang="en-US"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effectLst/>
                        </a:rPr>
                        <a:t>61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effectLst/>
                        </a:rPr>
                        <a:t>62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effectLst/>
                        </a:rPr>
                        <a:t>101</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effectLst/>
                        </a:rPr>
                        <a:t>63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Games: Go </a:t>
                      </a:r>
                      <a:r>
                        <a:rPr lang="zh-CN" altLang="de-DE" sz="1400">
                          <a:effectLst/>
                        </a:rPr>
                        <a:t>围棋 </a:t>
                      </a:r>
                    </a:p>
                  </a:txBody>
                  <a:tcPr marL="0" marR="0" marT="0" marB="0" anchor="ctr">
                    <a:lnL>
                      <a:noFill/>
                    </a:lnL>
                    <a:lnR>
                      <a:noFill/>
                    </a:lnR>
                    <a:lnT>
                      <a:noFill/>
                    </a:lnT>
                    <a:lnB>
                      <a:noFill/>
                    </a:lnB>
                    <a:solidFill>
                      <a:srgbClr val="FFFFFF"/>
                    </a:solidFill>
                  </a:tcPr>
                </a:tc>
                <a:tc>
                  <a:txBody>
                    <a:bodyPr/>
                    <a:lstStyle/>
                    <a:p>
                      <a:r>
                        <a:rPr lang="en-US" sz="1400">
                          <a:effectLst/>
                        </a:rPr>
                        <a:t>107</a:t>
                      </a:r>
                    </a:p>
                  </a:txBody>
                  <a:tcPr marL="0" marR="0" marT="0" marB="0" anchor="ctr">
                    <a:lnL>
                      <a:noFill/>
                    </a:lnL>
                    <a:lnR>
                      <a:noFill/>
                    </a:lnR>
                    <a:lnT>
                      <a:noFill/>
                    </a:lnT>
                    <a:lnB>
                      <a:noFill/>
                    </a:lnB>
                    <a:solidFill>
                      <a:srgbClr val="FFFFFF"/>
                    </a:solidFill>
                  </a:tcPr>
                </a:tc>
                <a:tc>
                  <a:txBody>
                    <a:bodyPr/>
                    <a:lstStyle/>
                    <a:p>
                      <a:pPr algn="r"/>
                      <a:r>
                        <a:rPr lang="de-DE" sz="1400">
                          <a:effectLst/>
                        </a:rPr>
                        <a:t>291</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effectLst/>
                        </a:rPr>
                        <a:t>64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effectLst/>
                        </a:rPr>
                        <a:t>54</a:t>
                      </a:r>
                    </a:p>
                  </a:txBody>
                  <a:tcPr marL="0" marR="0" marT="0" marB="0" anchor="ctr">
                    <a:lnL>
                      <a:noFill/>
                    </a:lnL>
                    <a:lnR>
                      <a:noFill/>
                    </a:lnR>
                    <a:lnT>
                      <a:noFill/>
                    </a:lnT>
                    <a:lnB>
                      <a:noFill/>
                    </a:lnB>
                    <a:solidFill>
                      <a:srgbClr val="FFFFFF"/>
                    </a:solidFill>
                  </a:tcPr>
                </a:tc>
                <a:tc>
                  <a:txBody>
                    <a:bodyPr/>
                    <a:lstStyle/>
                    <a:p>
                      <a:pPr algn="r"/>
                      <a:r>
                        <a:rPr lang="de-DE" sz="1400">
                          <a:effectLst/>
                        </a:rPr>
                        <a:t>289</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effectLst/>
                        </a:rPr>
                        <a:t>65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Daoism</a:t>
                      </a:r>
                    </a:p>
                  </a:txBody>
                  <a:tcPr marL="0" marR="0" marT="0" marB="0" anchor="ctr">
                    <a:lnL>
                      <a:noFill/>
                    </a:lnL>
                    <a:lnR>
                      <a:noFill/>
                    </a:lnR>
                    <a:lnT>
                      <a:noFill/>
                    </a:lnT>
                    <a:lnB>
                      <a:noFill/>
                    </a:lnB>
                    <a:solidFill>
                      <a:srgbClr val="FFFFFF"/>
                    </a:solidFill>
                  </a:tcPr>
                </a:tc>
                <a:tc>
                  <a:txBody>
                    <a:bodyPr/>
                    <a:lstStyle/>
                    <a:p>
                      <a:r>
                        <a:rPr lang="en-US" sz="1400">
                          <a:effectLst/>
                        </a:rPr>
                        <a:t>76</a:t>
                      </a:r>
                    </a:p>
                  </a:txBody>
                  <a:tcPr marL="0" marR="0" marT="0" marB="0" anchor="ctr">
                    <a:lnL>
                      <a:noFill/>
                    </a:lnL>
                    <a:lnR>
                      <a:noFill/>
                    </a:lnR>
                    <a:lnT>
                      <a:noFill/>
                    </a:lnT>
                    <a:lnB>
                      <a:noFill/>
                    </a:lnB>
                    <a:solidFill>
                      <a:srgbClr val="FFFFFF"/>
                    </a:solidFill>
                  </a:tcPr>
                </a:tc>
                <a:tc>
                  <a:txBody>
                    <a:bodyPr/>
                    <a:lstStyle/>
                    <a:p>
                      <a:pPr algn="r"/>
                      <a:r>
                        <a:rPr lang="de-DE" sz="1400">
                          <a:effectLst/>
                        </a:rPr>
                        <a:t>288</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effectLst/>
                        </a:rPr>
                        <a:t>66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effectLst/>
                        </a:rPr>
                        <a:t>5</a:t>
                      </a:r>
                    </a:p>
                  </a:txBody>
                  <a:tcPr marL="0" marR="0" marT="0" marB="0" anchor="ctr">
                    <a:lnL>
                      <a:noFill/>
                    </a:lnL>
                    <a:lnR>
                      <a:noFill/>
                    </a:lnR>
                    <a:lnT>
                      <a:noFill/>
                    </a:lnT>
                    <a:lnB>
                      <a:noFill/>
                    </a:lnB>
                    <a:solidFill>
                      <a:srgbClr val="FFFFFF"/>
                    </a:solidFill>
                  </a:tcPr>
                </a:tc>
                <a:tc>
                  <a:txBody>
                    <a:bodyPr/>
                    <a:lstStyle/>
                    <a:p>
                      <a:pPr algn="r"/>
                      <a:r>
                        <a:rPr lang="de-DE" sz="1400">
                          <a:effectLst/>
                        </a:rPr>
                        <a:t>286</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effectLst/>
                        </a:rPr>
                        <a:t>67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Bridges</a:t>
                      </a:r>
                    </a:p>
                  </a:txBody>
                  <a:tcPr marL="0" marR="0" marT="0" marB="0" anchor="ctr">
                    <a:lnL>
                      <a:noFill/>
                    </a:lnL>
                    <a:lnR>
                      <a:noFill/>
                    </a:lnR>
                    <a:lnT>
                      <a:noFill/>
                    </a:lnT>
                    <a:lnB>
                      <a:noFill/>
                    </a:lnB>
                    <a:solidFill>
                      <a:srgbClr val="FFFFFF"/>
                    </a:solidFill>
                  </a:tcPr>
                </a:tc>
                <a:tc>
                  <a:txBody>
                    <a:bodyPr/>
                    <a:lstStyle/>
                    <a:p>
                      <a:r>
                        <a:rPr lang="en-US"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284</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effectLst/>
                        </a:rPr>
                        <a:t>68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effectLst/>
                        </a:rPr>
                        <a:t>117</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effectLst/>
                        </a:rPr>
                        <a:t>69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Mogao Grottoes</a:t>
                      </a:r>
                    </a:p>
                  </a:txBody>
                  <a:tcPr marL="0" marR="0" marT="0" marB="0" anchor="ctr">
                    <a:lnL>
                      <a:noFill/>
                    </a:lnL>
                    <a:lnR>
                      <a:noFill/>
                    </a:lnR>
                    <a:lnT>
                      <a:noFill/>
                    </a:lnT>
                    <a:lnB>
                      <a:noFill/>
                    </a:lnB>
                    <a:solidFill>
                      <a:srgbClr val="FFFFFF"/>
                    </a:solidFill>
                  </a:tcPr>
                </a:tc>
                <a:tc>
                  <a:txBody>
                    <a:bodyPr/>
                    <a:lstStyle/>
                    <a:p>
                      <a:r>
                        <a:rPr lang="en-US" sz="1400">
                          <a:effectLst/>
                        </a:rPr>
                        <a:t>124</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effectLst/>
                        </a:rPr>
                        <a:t>70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effectLst/>
                        </a:rPr>
                        <a:t>90</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effectLst/>
                        </a:rPr>
                        <a:t>71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effectLst/>
                        </a:rPr>
                        <a:t>46</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effectLst/>
                        </a:rPr>
                        <a:t>72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effectLst/>
                        </a:rPr>
                        <a:t>121</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effectLst/>
                        </a:rPr>
                        <a:t>73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effectLst/>
                        </a:rPr>
                        <a:t>109</a:t>
                      </a:r>
                    </a:p>
                  </a:txBody>
                  <a:tcPr marL="0" marR="0" marT="0" marB="0" anchor="ctr">
                    <a:lnL>
                      <a:noFill/>
                    </a:lnL>
                    <a:lnR>
                      <a:noFill/>
                    </a:lnR>
                    <a:lnT>
                      <a:noFill/>
                    </a:lnT>
                    <a:lnB>
                      <a:noFill/>
                    </a:lnB>
                    <a:solidFill>
                      <a:srgbClr val="FFFFFF"/>
                    </a:solidFill>
                  </a:tcPr>
                </a:tc>
                <a:tc>
                  <a:txBody>
                    <a:bodyPr/>
                    <a:lstStyle/>
                    <a:p>
                      <a:pPr algn="r"/>
                      <a:r>
                        <a:rPr lang="de-DE" sz="1400">
                          <a:effectLst/>
                        </a:rPr>
                        <a:t>279</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effectLst/>
                        </a:rPr>
                        <a:t>74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effectLst/>
                        </a:rPr>
                        <a:t>75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Seal-cutting</a:t>
                      </a:r>
                    </a:p>
                  </a:txBody>
                  <a:tcPr marL="0" marR="0" marT="0" marB="0" anchor="ctr">
                    <a:lnL>
                      <a:noFill/>
                    </a:lnL>
                    <a:lnR>
                      <a:noFill/>
                    </a:lnR>
                    <a:lnT>
                      <a:noFill/>
                    </a:lnT>
                    <a:lnB>
                      <a:noFill/>
                    </a:lnB>
                    <a:solidFill>
                      <a:srgbClr val="FFFFFF"/>
                    </a:solidFill>
                  </a:tcPr>
                </a:tc>
                <a:tc>
                  <a:txBody>
                    <a:bodyPr/>
                    <a:lstStyle/>
                    <a:p>
                      <a:r>
                        <a:rPr lang="en-US"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effectLst/>
                        </a:rPr>
                        <a:t>76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effectLst/>
                        </a:rPr>
                        <a:t>91</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effectLst/>
                        </a:rPr>
                        <a:t>77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Gardens</a:t>
                      </a:r>
                    </a:p>
                  </a:txBody>
                  <a:tcPr marL="0" marR="0" marT="0" marB="0" anchor="ctr">
                    <a:lnL>
                      <a:noFill/>
                    </a:lnL>
                    <a:lnR>
                      <a:noFill/>
                    </a:lnR>
                    <a:lnT>
                      <a:noFill/>
                    </a:lnT>
                    <a:lnB>
                      <a:noFill/>
                    </a:lnB>
                    <a:solidFill>
                      <a:srgbClr val="FFFFFF"/>
                    </a:solidFill>
                  </a:tcPr>
                </a:tc>
                <a:tc>
                  <a:txBody>
                    <a:bodyPr/>
                    <a:lstStyle/>
                    <a:p>
                      <a:r>
                        <a:rPr lang="en-US"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274</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effectLst/>
                        </a:rPr>
                        <a:t>78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effectLst/>
                        </a:rPr>
                        <a:t>66</a:t>
                      </a:r>
                    </a:p>
                  </a:txBody>
                  <a:tcPr marL="0" marR="0" marT="0" marB="0" anchor="ctr">
                    <a:lnL>
                      <a:noFill/>
                    </a:lnL>
                    <a:lnR>
                      <a:noFill/>
                    </a:lnR>
                    <a:lnT>
                      <a:noFill/>
                    </a:lnT>
                    <a:lnB>
                      <a:noFill/>
                    </a:lnB>
                    <a:solidFill>
                      <a:srgbClr val="FFFFFF"/>
                    </a:solidFill>
                  </a:tcPr>
                </a:tc>
                <a:tc>
                  <a:txBody>
                    <a:bodyPr/>
                    <a:lstStyle/>
                    <a:p>
                      <a:pPr algn="r"/>
                      <a:r>
                        <a:rPr lang="de-DE" sz="1400">
                          <a:effectLst/>
                        </a:rPr>
                        <a:t>273</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effectLst/>
                        </a:rPr>
                        <a:t>79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Beijing Opera</a:t>
                      </a:r>
                    </a:p>
                  </a:txBody>
                  <a:tcPr marL="0" marR="0" marT="0" marB="0" anchor="ctr">
                    <a:lnL>
                      <a:noFill/>
                    </a:lnL>
                    <a:lnR>
                      <a:noFill/>
                    </a:lnR>
                    <a:lnT>
                      <a:noFill/>
                    </a:lnT>
                    <a:lnB>
                      <a:noFill/>
                    </a:lnB>
                    <a:solidFill>
                      <a:srgbClr val="FFFFFF"/>
                    </a:solidFill>
                  </a:tcPr>
                </a:tc>
                <a:tc>
                  <a:txBody>
                    <a:bodyPr/>
                    <a:lstStyle/>
                    <a:p>
                      <a:r>
                        <a:rPr lang="en-US" sz="1400">
                          <a:effectLst/>
                        </a:rPr>
                        <a:t>60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effectLst/>
                        </a:rPr>
                        <a:t>80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effectLst/>
                        </a:rPr>
                        <a:t>81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effectLst/>
                        </a:rPr>
                        <a:t>53</a:t>
                      </a:r>
                    </a:p>
                  </a:txBody>
                  <a:tcPr marL="0" marR="0" marT="0" marB="0" anchor="ctr">
                    <a:lnL>
                      <a:noFill/>
                    </a:lnL>
                    <a:lnR>
                      <a:noFill/>
                    </a:lnR>
                    <a:lnT>
                      <a:noFill/>
                    </a:lnT>
                    <a:lnB>
                      <a:noFill/>
                    </a:lnB>
                    <a:solidFill>
                      <a:srgbClr val="FFFFFF"/>
                    </a:solidFill>
                  </a:tcPr>
                </a:tc>
                <a:tc>
                  <a:txBody>
                    <a:bodyPr/>
                    <a:lstStyle/>
                    <a:p>
                      <a:pPr algn="r"/>
                      <a:r>
                        <a:rPr lang="de-DE" sz="1400">
                          <a:effectLst/>
                        </a:rPr>
                        <a:t>270</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effectLst/>
                        </a:rPr>
                        <a:t>82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effectLst/>
                        </a:rPr>
                        <a:t>115</a:t>
                      </a:r>
                    </a:p>
                  </a:txBody>
                  <a:tcPr marL="0" marR="0" marT="0" marB="0" anchor="ctr">
                    <a:lnL>
                      <a:noFill/>
                    </a:lnL>
                    <a:lnR>
                      <a:noFill/>
                    </a:lnR>
                    <a:lnT>
                      <a:noFill/>
                    </a:lnT>
                    <a:lnB>
                      <a:noFill/>
                    </a:lnB>
                    <a:solidFill>
                      <a:srgbClr val="FFFFFF"/>
                    </a:solidFill>
                  </a:tcPr>
                </a:tc>
                <a:tc>
                  <a:txBody>
                    <a:bodyPr/>
                    <a:lstStyle/>
                    <a:p>
                      <a:pPr algn="r"/>
                      <a:r>
                        <a:rPr lang="de-DE" sz="1400">
                          <a:effectLst/>
                        </a:rPr>
                        <a:t>267</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effectLst/>
                        </a:rPr>
                        <a:t>83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Mythology</a:t>
                      </a:r>
                    </a:p>
                  </a:txBody>
                  <a:tcPr marL="0" marR="0" marT="0" marB="0" anchor="ctr">
                    <a:lnL>
                      <a:noFill/>
                    </a:lnL>
                    <a:lnR>
                      <a:noFill/>
                    </a:lnR>
                    <a:lnT>
                      <a:noFill/>
                    </a:lnT>
                    <a:lnB>
                      <a:noFill/>
                    </a:lnB>
                    <a:solidFill>
                      <a:srgbClr val="FFFFFF"/>
                    </a:solidFill>
                  </a:tcPr>
                </a:tc>
                <a:tc>
                  <a:txBody>
                    <a:bodyPr/>
                    <a:lstStyle/>
                    <a:p>
                      <a:r>
                        <a:rPr lang="it-IT" sz="1400">
                          <a:effectLst/>
                        </a:rPr>
                        <a:t>48</a:t>
                      </a:r>
                    </a:p>
                  </a:txBody>
                  <a:tcPr marL="0" marR="0" marT="0" marB="0" anchor="ctr">
                    <a:lnL>
                      <a:noFill/>
                    </a:lnL>
                    <a:lnR>
                      <a:noFill/>
                    </a:lnR>
                    <a:lnT>
                      <a:noFill/>
                    </a:lnT>
                    <a:lnB>
                      <a:noFill/>
                    </a:lnB>
                    <a:solidFill>
                      <a:srgbClr val="FFFFFF"/>
                    </a:solidFill>
                  </a:tcPr>
                </a:tc>
                <a:tc>
                  <a:txBody>
                    <a:bodyPr/>
                    <a:lstStyle/>
                    <a:p>
                      <a:pPr algn="r"/>
                      <a:r>
                        <a:rPr lang="de-DE" sz="1400">
                          <a:effectLst/>
                        </a:rPr>
                        <a:t>265</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effectLst/>
                        </a:rPr>
                        <a:t>84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Zhang Zhongjing</a:t>
                      </a:r>
                    </a:p>
                  </a:txBody>
                  <a:tcPr marL="0" marR="0" marT="0" marB="0" anchor="ctr">
                    <a:lnL>
                      <a:noFill/>
                    </a:lnL>
                    <a:lnR>
                      <a:noFill/>
                    </a:lnR>
                    <a:lnT>
                      <a:noFill/>
                    </a:lnT>
                    <a:lnB>
                      <a:noFill/>
                    </a:lnB>
                    <a:solidFill>
                      <a:srgbClr val="FFFFFF"/>
                    </a:solidFill>
                  </a:tcPr>
                </a:tc>
                <a:tc>
                  <a:txBody>
                    <a:bodyPr/>
                    <a:lstStyle/>
                    <a:p>
                      <a:r>
                        <a:rPr lang="en-US" sz="1400">
                          <a:effectLst/>
                        </a:rPr>
                        <a:t>69</a:t>
                      </a:r>
                    </a:p>
                  </a:txBody>
                  <a:tcPr marL="0" marR="0" marT="0" marB="0" anchor="ctr">
                    <a:lnL>
                      <a:noFill/>
                    </a:lnL>
                    <a:lnR>
                      <a:noFill/>
                    </a:lnR>
                    <a:lnT>
                      <a:noFill/>
                    </a:lnT>
                    <a:lnB>
                      <a:noFill/>
                    </a:lnB>
                    <a:solidFill>
                      <a:srgbClr val="FFFFFF"/>
                    </a:solidFill>
                  </a:tcPr>
                </a:tc>
                <a:tc>
                  <a:txBody>
                    <a:bodyPr/>
                    <a:lstStyle/>
                    <a:p>
                      <a:pPr algn="r"/>
                      <a:r>
                        <a:rPr lang="de-DE" sz="1400">
                          <a:effectLst/>
                        </a:rPr>
                        <a:t>264</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effectLst/>
                        </a:rPr>
                        <a:t>85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effectLst/>
                        </a:rPr>
                        <a:t>125</a:t>
                      </a:r>
                    </a:p>
                  </a:txBody>
                  <a:tcPr marL="0" marR="0" marT="0" marB="0" anchor="ctr">
                    <a:lnL>
                      <a:noFill/>
                    </a:lnL>
                    <a:lnR>
                      <a:noFill/>
                    </a:lnR>
                    <a:lnT>
                      <a:noFill/>
                    </a:lnT>
                    <a:lnB>
                      <a:noFill/>
                    </a:lnB>
                    <a:solidFill>
                      <a:srgbClr val="FFFFFF"/>
                    </a:solidFill>
                  </a:tcPr>
                </a:tc>
                <a:tc>
                  <a:txBody>
                    <a:bodyPr/>
                    <a:lstStyle/>
                    <a:p>
                      <a:pPr algn="r"/>
                      <a:r>
                        <a:rPr lang="de-DE" sz="1400">
                          <a:effectLst/>
                        </a:rPr>
                        <a:t>263</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effectLst/>
                        </a:rPr>
                        <a:t>86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Qigong</a:t>
                      </a:r>
                    </a:p>
                  </a:txBody>
                  <a:tcPr marL="0" marR="0" marT="0" marB="0" anchor="ctr">
                    <a:lnL>
                      <a:noFill/>
                    </a:lnL>
                    <a:lnR>
                      <a:noFill/>
                    </a:lnR>
                    <a:lnT>
                      <a:noFill/>
                    </a:lnT>
                    <a:lnB>
                      <a:noFill/>
                    </a:lnB>
                    <a:solidFill>
                      <a:srgbClr val="FFFFFF"/>
                    </a:solidFill>
                  </a:tcPr>
                </a:tc>
                <a:tc>
                  <a:txBody>
                    <a:bodyPr/>
                    <a:lstStyle/>
                    <a:p>
                      <a:r>
                        <a:rPr lang="en-US" sz="1400">
                          <a:effectLst/>
                        </a:rPr>
                        <a:t>64</a:t>
                      </a:r>
                    </a:p>
                  </a:txBody>
                  <a:tcPr marL="0" marR="0" marT="0" marB="0" anchor="ctr">
                    <a:lnL>
                      <a:noFill/>
                    </a:lnL>
                    <a:lnR>
                      <a:noFill/>
                    </a:lnR>
                    <a:lnT>
                      <a:noFill/>
                    </a:lnT>
                    <a:lnB>
                      <a:noFill/>
                    </a:lnB>
                    <a:solidFill>
                      <a:srgbClr val="FFFFFF"/>
                    </a:solidFill>
                  </a:tcPr>
                </a:tc>
                <a:tc>
                  <a:txBody>
                    <a:bodyPr/>
                    <a:lstStyle/>
                    <a:p>
                      <a:pPr algn="r"/>
                      <a:r>
                        <a:rPr lang="de-DE" sz="1400">
                          <a:effectLst/>
                        </a:rPr>
                        <a:t>262</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effectLst/>
                        </a:rPr>
                        <a:t>87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Four Great Pavilions</a:t>
                      </a:r>
                    </a:p>
                  </a:txBody>
                  <a:tcPr marL="0" marR="0" marT="0" marB="0" anchor="ctr">
                    <a:lnL>
                      <a:noFill/>
                    </a:lnL>
                    <a:lnR>
                      <a:noFill/>
                    </a:lnR>
                    <a:lnT>
                      <a:noFill/>
                    </a:lnT>
                    <a:lnB>
                      <a:noFill/>
                    </a:lnB>
                    <a:solidFill>
                      <a:srgbClr val="FFFFFF"/>
                    </a:solidFill>
                  </a:tcPr>
                </a:tc>
                <a:tc>
                  <a:txBody>
                    <a:bodyPr/>
                    <a:lstStyle/>
                    <a:p>
                      <a:r>
                        <a:rPr lang="en-US"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261</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effectLst/>
                        </a:rPr>
                        <a:t>88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Buddhism</a:t>
                      </a:r>
                    </a:p>
                  </a:txBody>
                  <a:tcPr marL="0" marR="0" marT="0" marB="0" anchor="ctr">
                    <a:lnL>
                      <a:noFill/>
                    </a:lnL>
                    <a:lnR>
                      <a:noFill/>
                    </a:lnR>
                    <a:lnT>
                      <a:noFill/>
                    </a:lnT>
                    <a:lnB>
                      <a:noFill/>
                    </a:lnB>
                    <a:solidFill>
                      <a:srgbClr val="FFFFFF"/>
                    </a:solidFill>
                  </a:tcPr>
                </a:tc>
                <a:tc>
                  <a:txBody>
                    <a:bodyPr/>
                    <a:lstStyle/>
                    <a:p>
                      <a:r>
                        <a:rPr lang="en-US" sz="1400">
                          <a:effectLst/>
                        </a:rPr>
                        <a:t>75</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effectLst/>
                        </a:rPr>
                        <a:t>89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Cuisine: Chopsticks</a:t>
                      </a:r>
                    </a:p>
                  </a:txBody>
                  <a:tcPr marL="0" marR="0" marT="0" marB="0" anchor="ctr">
                    <a:lnL>
                      <a:noFill/>
                    </a:lnL>
                    <a:lnR>
                      <a:noFill/>
                    </a:lnR>
                    <a:lnT>
                      <a:noFill/>
                    </a:lnT>
                    <a:lnB>
                      <a:noFill/>
                    </a:lnB>
                    <a:solidFill>
                      <a:srgbClr val="FFFFFF"/>
                    </a:solidFill>
                  </a:tcPr>
                </a:tc>
                <a:tc>
                  <a:txBody>
                    <a:bodyPr/>
                    <a:lstStyle/>
                    <a:p>
                      <a:r>
                        <a:rPr lang="en-US"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effectLst/>
                        </a:rPr>
                        <a:t>90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effectLst/>
                        </a:rPr>
                        <a:t>92</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effectLst/>
                        </a:rPr>
                        <a:t>91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effectLst/>
                        </a:rPr>
                        <a:t>104</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effectLst/>
                        </a:rPr>
                        <a:t>92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Stilts</a:t>
                      </a:r>
                    </a:p>
                  </a:txBody>
                  <a:tcPr marL="0" marR="0" marT="0" marB="0" anchor="ctr">
                    <a:lnL>
                      <a:noFill/>
                    </a:lnL>
                    <a:lnR>
                      <a:noFill/>
                    </a:lnR>
                    <a:lnT>
                      <a:noFill/>
                    </a:lnT>
                    <a:lnB>
                      <a:noFill/>
                    </a:lnB>
                    <a:solidFill>
                      <a:srgbClr val="FFFFFF"/>
                    </a:solidFill>
                  </a:tcPr>
                </a:tc>
                <a:tc>
                  <a:txBody>
                    <a:bodyPr/>
                    <a:lstStyle/>
                    <a:p>
                      <a:r>
                        <a:rPr lang="en-US" sz="1400">
                          <a:effectLst/>
                        </a:rPr>
                        <a:t>102</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effectLst/>
                        </a:rPr>
                        <a:t>93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Science and Technology: Compass</a:t>
                      </a:r>
                    </a:p>
                  </a:txBody>
                  <a:tcPr marL="0" marR="0" marT="0" marB="0" anchor="ctr">
                    <a:lnL>
                      <a:noFill/>
                    </a:lnL>
                    <a:lnR>
                      <a:noFill/>
                    </a:lnR>
                    <a:lnT>
                      <a:noFill/>
                    </a:lnT>
                    <a:lnB>
                      <a:noFill/>
                    </a:lnB>
                    <a:solidFill>
                      <a:srgbClr val="FFFFFF"/>
                    </a:solidFill>
                  </a:tcPr>
                </a:tc>
                <a:tc>
                  <a:txBody>
                    <a:bodyPr/>
                    <a:lstStyle/>
                    <a:p>
                      <a:r>
                        <a:rPr lang="en-US" sz="1400">
                          <a:effectLst/>
                        </a:rPr>
                        <a:t>6</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effectLst/>
                        </a:rPr>
                        <a:t>94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258</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effectLst/>
                        </a:rPr>
                        <a:t>95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255</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effectLst/>
                        </a:rPr>
                        <a:t>96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Bonsai (Penjing) </a:t>
                      </a:r>
                    </a:p>
                  </a:txBody>
                  <a:tcPr marL="0" marR="0" marT="0" marB="0" anchor="ctr">
                    <a:lnL>
                      <a:noFill/>
                    </a:lnL>
                    <a:lnR>
                      <a:noFill/>
                    </a:lnR>
                    <a:lnT>
                      <a:noFill/>
                    </a:lnT>
                    <a:lnB>
                      <a:noFill/>
                    </a:lnB>
                    <a:solidFill>
                      <a:srgbClr val="FFFFFF"/>
                    </a:solidFill>
                  </a:tcPr>
                </a:tc>
                <a:tc>
                  <a:txBody>
                    <a:bodyPr/>
                    <a:lstStyle/>
                    <a:p>
                      <a:r>
                        <a:rPr lang="en-US"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253</a:t>
                      </a:r>
                    </a:p>
                  </a:txBody>
                  <a:tcPr marL="0" marR="0" marT="0" marB="0" anchor="ctr">
                    <a:lnL>
                      <a:noFill/>
                    </a:lnL>
                    <a:lnR>
                      <a:noFill/>
                    </a:lnR>
                    <a:lnT>
                      <a:noFill/>
                    </a:lnT>
                    <a:lnB>
                      <a:noFill/>
                    </a:lnB>
                    <a:solidFill>
                      <a:srgbClr val="FFFFFF"/>
                    </a:solidFill>
                  </a:tcPr>
                </a:tc>
                <a:tc>
                  <a:txBody>
                    <a:bodyPr/>
                    <a:lstStyle/>
                    <a:p>
                      <a:pPr algn="r"/>
                      <a:r>
                        <a:rPr lang="de-DE" sz="1400">
                          <a:effectLst/>
                        </a:rPr>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effectLst/>
                        </a:rPr>
                        <a:t>97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Lacquerware</a:t>
                      </a:r>
                    </a:p>
                  </a:txBody>
                  <a:tcPr marL="0" marR="0" marT="0" marB="0" anchor="ctr">
                    <a:lnL>
                      <a:noFill/>
                    </a:lnL>
                    <a:lnR>
                      <a:noFill/>
                    </a:lnR>
                    <a:lnT>
                      <a:noFill/>
                    </a:lnT>
                    <a:lnB>
                      <a:noFill/>
                    </a:lnB>
                    <a:solidFill>
                      <a:srgbClr val="FFFFFF"/>
                    </a:solidFill>
                  </a:tcPr>
                </a:tc>
                <a:tc>
                  <a:txBody>
                    <a:bodyPr/>
                    <a:lstStyle/>
                    <a:p>
                      <a:r>
                        <a:rPr lang="en-US"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247</a:t>
                      </a:r>
                    </a:p>
                  </a:txBody>
                  <a:tcPr marL="0" marR="0" marT="0" marB="0" anchor="ctr">
                    <a:lnL>
                      <a:noFill/>
                    </a:lnL>
                    <a:lnR>
                      <a:noFill/>
                    </a:lnR>
                    <a:lnT>
                      <a:noFill/>
                    </a:lnT>
                    <a:lnB>
                      <a:noFill/>
                    </a:lnB>
                    <a:solidFill>
                      <a:srgbClr val="FFFFFF"/>
                    </a:solidFill>
                  </a:tcPr>
                </a:tc>
                <a:tc>
                  <a:txBody>
                    <a:bodyPr/>
                    <a:lstStyle/>
                    <a:p>
                      <a:pPr algn="r"/>
                      <a:r>
                        <a:rPr lang="de-DE" sz="1400">
                          <a:effectLst/>
                        </a:rPr>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effectLst/>
                        </a:rPr>
                        <a:t>98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Batik</a:t>
                      </a:r>
                    </a:p>
                  </a:txBody>
                  <a:tcPr marL="0" marR="0" marT="0" marB="0" anchor="ctr">
                    <a:lnL>
                      <a:noFill/>
                    </a:lnL>
                    <a:lnR>
                      <a:noFill/>
                    </a:lnR>
                    <a:lnT>
                      <a:noFill/>
                    </a:lnT>
                    <a:lnB>
                      <a:noFill/>
                    </a:lnB>
                    <a:solidFill>
                      <a:srgbClr val="FFFFFF"/>
                    </a:solidFill>
                  </a:tcPr>
                </a:tc>
                <a:tc>
                  <a:txBody>
                    <a:bodyPr/>
                    <a:lstStyle/>
                    <a:p>
                      <a:r>
                        <a:rPr lang="en-US" sz="1400">
                          <a:effectLst/>
                        </a:rPr>
                        <a:t>114</a:t>
                      </a:r>
                    </a:p>
                  </a:txBody>
                  <a:tcPr marL="0" marR="0" marT="0" marB="0" anchor="ctr">
                    <a:lnL>
                      <a:noFill/>
                    </a:lnL>
                    <a:lnR>
                      <a:noFill/>
                    </a:lnR>
                    <a:lnT>
                      <a:noFill/>
                    </a:lnT>
                    <a:lnB>
                      <a:noFill/>
                    </a:lnB>
                    <a:solidFill>
                      <a:srgbClr val="FFFFFF"/>
                    </a:solidFill>
                  </a:tcPr>
                </a:tc>
                <a:tc>
                  <a:txBody>
                    <a:bodyPr/>
                    <a:lstStyle/>
                    <a:p>
                      <a:pPr algn="r"/>
                      <a:r>
                        <a:rPr lang="de-DE" sz="1400">
                          <a:effectLst/>
                        </a:rPr>
                        <a:t>242</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effectLst/>
                        </a:rPr>
                        <a:t>99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Confucian Culture</a:t>
                      </a:r>
                    </a:p>
                  </a:txBody>
                  <a:tcPr marL="0" marR="0" marT="0" marB="0" anchor="ctr">
                    <a:lnL>
                      <a:noFill/>
                    </a:lnL>
                    <a:lnR>
                      <a:noFill/>
                    </a:lnR>
                    <a:lnT>
                      <a:noFill/>
                    </a:lnT>
                    <a:lnB>
                      <a:noFill/>
                    </a:lnB>
                    <a:solidFill>
                      <a:srgbClr val="FFFFFF"/>
                    </a:solidFill>
                  </a:tcPr>
                </a:tc>
                <a:tc>
                  <a:txBody>
                    <a:bodyPr/>
                    <a:lstStyle/>
                    <a:p>
                      <a:r>
                        <a:rPr lang="en-US" sz="1400">
                          <a:effectLst/>
                        </a:rPr>
                        <a:t>81</a:t>
                      </a:r>
                    </a:p>
                  </a:txBody>
                  <a:tcPr marL="0" marR="0" marT="0" marB="0" anchor="ctr">
                    <a:lnL>
                      <a:noFill/>
                    </a:lnL>
                    <a:lnR>
                      <a:noFill/>
                    </a:lnR>
                    <a:lnT>
                      <a:noFill/>
                    </a:lnT>
                    <a:lnB>
                      <a:noFill/>
                    </a:lnB>
                    <a:solidFill>
                      <a:srgbClr val="FFFFFF"/>
                    </a:solidFill>
                  </a:tcPr>
                </a:tc>
                <a:tc>
                  <a:txBody>
                    <a:bodyPr/>
                    <a:lstStyle/>
                    <a:p>
                      <a:pPr algn="r"/>
                      <a:r>
                        <a:rPr lang="de-DE" sz="1400">
                          <a:effectLst/>
                        </a:rPr>
                        <a:t>237</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effectLst/>
                        </a:rPr>
                        <a:t>100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effectLst/>
                        </a:rPr>
                        <a:t>93</a:t>
                      </a:r>
                    </a:p>
                  </a:txBody>
                  <a:tcPr marL="0" marR="0" marT="0" marB="0" anchor="ctr">
                    <a:lnL>
                      <a:noFill/>
                    </a:lnL>
                    <a:lnR>
                      <a:noFill/>
                    </a:lnR>
                    <a:lnT>
                      <a:noFill/>
                    </a:lnT>
                    <a:lnB>
                      <a:noFill/>
                    </a:lnB>
                    <a:solidFill>
                      <a:srgbClr val="FFFFFF"/>
                    </a:solidFill>
                  </a:tcPr>
                </a:tc>
                <a:tc>
                  <a:txBody>
                    <a:bodyPr/>
                    <a:lstStyle/>
                    <a:p>
                      <a:pPr algn="r"/>
                      <a:r>
                        <a:rPr lang="de-DE" sz="1400">
                          <a:effectLst/>
                        </a:rPr>
                        <a:t>236</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effectLst/>
                        </a:rPr>
                        <a:t>101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effectLst/>
                        </a:rPr>
                        <a:t>57</a:t>
                      </a:r>
                    </a:p>
                  </a:txBody>
                  <a:tcPr marL="0" marR="0" marT="0" marB="0" anchor="ctr">
                    <a:lnL>
                      <a:noFill/>
                    </a:lnL>
                    <a:lnR>
                      <a:noFill/>
                    </a:lnR>
                    <a:lnT>
                      <a:noFill/>
                    </a:lnT>
                    <a:lnB>
                      <a:noFill/>
                    </a:lnB>
                    <a:solidFill>
                      <a:srgbClr val="FFFFFF"/>
                    </a:solidFill>
                  </a:tcPr>
                </a:tc>
                <a:tc>
                  <a:txBody>
                    <a:bodyPr/>
                    <a:lstStyle/>
                    <a:p>
                      <a:pPr algn="r"/>
                      <a:r>
                        <a:rPr lang="de-DE" sz="1400">
                          <a:effectLst/>
                        </a:rPr>
                        <a:t>234</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effectLst/>
                        </a:rPr>
                        <a:t>102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effectLst/>
                        </a:rPr>
                        <a:t>59</a:t>
                      </a:r>
                    </a:p>
                  </a:txBody>
                  <a:tcPr marL="0" marR="0" marT="0" marB="0" anchor="ctr">
                    <a:lnL>
                      <a:noFill/>
                    </a:lnL>
                    <a:lnR>
                      <a:noFill/>
                    </a:lnR>
                    <a:lnT>
                      <a:noFill/>
                    </a:lnT>
                    <a:lnB>
                      <a:noFill/>
                    </a:lnB>
                    <a:solidFill>
                      <a:srgbClr val="FFFFFF"/>
                    </a:solidFill>
                  </a:tcPr>
                </a:tc>
                <a:tc>
                  <a:txBody>
                    <a:bodyPr/>
                    <a:lstStyle/>
                    <a:p>
                      <a:pPr algn="r"/>
                      <a:r>
                        <a:rPr lang="de-DE" sz="1400">
                          <a:effectLst/>
                        </a:rPr>
                        <a:t>233</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effectLst/>
                        </a:rPr>
                        <a:t>103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Yue Fu</a:t>
                      </a:r>
                    </a:p>
                  </a:txBody>
                  <a:tcPr marL="0" marR="0" marT="0" marB="0" anchor="ctr">
                    <a:lnL>
                      <a:noFill/>
                    </a:lnL>
                    <a:lnR>
                      <a:noFill/>
                    </a:lnR>
                    <a:lnT>
                      <a:noFill/>
                    </a:lnT>
                    <a:lnB>
                      <a:noFill/>
                    </a:lnB>
                    <a:solidFill>
                      <a:srgbClr val="FFFFFF"/>
                    </a:solidFill>
                  </a:tcPr>
                </a:tc>
                <a:tc>
                  <a:txBody>
                    <a:bodyPr/>
                    <a:lstStyle/>
                    <a:p>
                      <a:r>
                        <a:rPr lang="it-IT" sz="1400">
                          <a:effectLst/>
                        </a:rPr>
                        <a:t>47</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effectLst/>
                        </a:rPr>
                        <a:t>104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effectLst/>
                        </a:rPr>
                        <a:t>55</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effectLst/>
                        </a:rPr>
                        <a:t>105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effectLst/>
                        </a:rPr>
                        <a:t>118</a:t>
                      </a:r>
                    </a:p>
                  </a:txBody>
                  <a:tcPr marL="0" marR="0" marT="0" marB="0" anchor="ctr">
                    <a:lnL>
                      <a:noFill/>
                    </a:lnL>
                    <a:lnR>
                      <a:noFill/>
                    </a:lnR>
                    <a:lnT>
                      <a:noFill/>
                    </a:lnT>
                    <a:lnB>
                      <a:noFill/>
                    </a:lnB>
                    <a:solidFill>
                      <a:srgbClr val="FFFFFF"/>
                    </a:solidFill>
                  </a:tcPr>
                </a:tc>
                <a:tc>
                  <a:txBody>
                    <a:bodyPr/>
                    <a:lstStyle/>
                    <a:p>
                      <a:pPr algn="r"/>
                      <a:r>
                        <a:rPr lang="de-DE" sz="1400">
                          <a:effectLst/>
                        </a:rPr>
                        <a:t>229</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effectLst/>
                        </a:rPr>
                        <a:t>106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effectLst/>
                        </a:rPr>
                        <a:t>79</a:t>
                      </a:r>
                    </a:p>
                  </a:txBody>
                  <a:tcPr marL="0" marR="0" marT="0" marB="0" anchor="ctr">
                    <a:lnL>
                      <a:noFill/>
                    </a:lnL>
                    <a:lnR>
                      <a:noFill/>
                    </a:lnR>
                    <a:lnT>
                      <a:noFill/>
                    </a:lnT>
                    <a:lnB>
                      <a:noFill/>
                    </a:lnB>
                    <a:solidFill>
                      <a:srgbClr val="FFFFFF"/>
                    </a:solidFill>
                  </a:tcPr>
                </a:tc>
                <a:tc>
                  <a:txBody>
                    <a:bodyPr/>
                    <a:lstStyle/>
                    <a:p>
                      <a:pPr algn="r"/>
                      <a:r>
                        <a:rPr lang="de-DE" sz="1400">
                          <a:effectLst/>
                        </a:rPr>
                        <a:t>226</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effectLst/>
                        </a:rPr>
                        <a:t>107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effectLst/>
                        </a:rPr>
                        <a:t>85</a:t>
                      </a:r>
                    </a:p>
                  </a:txBody>
                  <a:tcPr marL="0" marR="0" marT="0" marB="0" anchor="ctr">
                    <a:lnL>
                      <a:noFill/>
                    </a:lnL>
                    <a:lnR>
                      <a:noFill/>
                    </a:lnR>
                    <a:lnT>
                      <a:noFill/>
                    </a:lnT>
                    <a:lnB>
                      <a:noFill/>
                    </a:lnB>
                    <a:solidFill>
                      <a:srgbClr val="FFFFFF"/>
                    </a:solidFill>
                  </a:tcPr>
                </a:tc>
                <a:tc>
                  <a:txBody>
                    <a:bodyPr/>
                    <a:lstStyle/>
                    <a:p>
                      <a:pPr algn="r"/>
                      <a:r>
                        <a:rPr lang="de-DE" sz="1400">
                          <a:effectLst/>
                        </a:rPr>
                        <a:t>225</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effectLst/>
                        </a:rPr>
                        <a:t>108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effectLst/>
                        </a:rPr>
                        <a:t>111</a:t>
                      </a:r>
                    </a:p>
                  </a:txBody>
                  <a:tcPr marL="0" marR="0" marT="0" marB="0" anchor="ctr">
                    <a:lnL>
                      <a:noFill/>
                    </a:lnL>
                    <a:lnR>
                      <a:noFill/>
                    </a:lnR>
                    <a:lnT>
                      <a:noFill/>
                    </a:lnT>
                    <a:lnB>
                      <a:noFill/>
                    </a:lnB>
                    <a:solidFill>
                      <a:srgbClr val="FFFFFF"/>
                    </a:solidFill>
                  </a:tcPr>
                </a:tc>
                <a:tc>
                  <a:txBody>
                    <a:bodyPr/>
                    <a:lstStyle/>
                    <a:p>
                      <a:pPr algn="r"/>
                      <a:r>
                        <a:rPr lang="de-DE" sz="1400">
                          <a:effectLst/>
                        </a:rPr>
                        <a:t>219</a:t>
                      </a:r>
                    </a:p>
                  </a:txBody>
                  <a:tcPr marL="0" marR="0" marT="0" marB="0" anchor="ctr">
                    <a:lnL>
                      <a:noFill/>
                    </a:lnL>
                    <a:lnR>
                      <a:noFill/>
                    </a:lnR>
                    <a:lnT>
                      <a:noFill/>
                    </a:lnT>
                    <a:lnB>
                      <a:noFill/>
                    </a:lnB>
                    <a:solidFill>
                      <a:srgbClr val="FFFFFF"/>
                    </a:solidFill>
                  </a:tcPr>
                </a:tc>
                <a:tc>
                  <a:txBody>
                    <a:bodyPr/>
                    <a:lstStyle/>
                    <a:p>
                      <a:pPr algn="r"/>
                      <a:r>
                        <a:rPr lang="de-DE" sz="1400">
                          <a:effectLst/>
                        </a:rPr>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effectLst/>
                        </a:rPr>
                        <a:t>109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effectLst/>
                        </a:rPr>
                        <a:t>127</a:t>
                      </a:r>
                    </a:p>
                  </a:txBody>
                  <a:tcPr marL="0" marR="0" marT="0" marB="0" anchor="ctr">
                    <a:lnL>
                      <a:noFill/>
                    </a:lnL>
                    <a:lnR>
                      <a:noFill/>
                    </a:lnR>
                    <a:lnT>
                      <a:noFill/>
                    </a:lnT>
                    <a:lnB>
                      <a:noFill/>
                    </a:lnB>
                    <a:solidFill>
                      <a:srgbClr val="FFFFFF"/>
                    </a:solidFill>
                  </a:tcPr>
                </a:tc>
                <a:tc>
                  <a:txBody>
                    <a:bodyPr/>
                    <a:lstStyle/>
                    <a:p>
                      <a:pPr algn="r"/>
                      <a:r>
                        <a:rPr lang="de-DE" sz="1400">
                          <a:effectLst/>
                        </a:rPr>
                        <a:t>213</a:t>
                      </a:r>
                    </a:p>
                  </a:txBody>
                  <a:tcPr marL="0" marR="0" marT="0" marB="0" anchor="ctr">
                    <a:lnL>
                      <a:noFill/>
                    </a:lnL>
                    <a:lnR>
                      <a:noFill/>
                    </a:lnR>
                    <a:lnT>
                      <a:noFill/>
                    </a:lnT>
                    <a:lnB>
                      <a:noFill/>
                    </a:lnB>
                    <a:solidFill>
                      <a:srgbClr val="FFFFFF"/>
                    </a:solidFill>
                  </a:tcPr>
                </a:tc>
                <a:tc>
                  <a:txBody>
                    <a:bodyPr/>
                    <a:lstStyle/>
                    <a:p>
                      <a:pPr algn="r"/>
                      <a:r>
                        <a:rPr lang="de-DE" sz="1400">
                          <a:effectLst/>
                        </a:rPr>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effectLst/>
                        </a:rPr>
                        <a:t>110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Beijing Opera Acrobatics</a:t>
                      </a:r>
                    </a:p>
                  </a:txBody>
                  <a:tcPr marL="0" marR="0" marT="0" marB="0" anchor="ctr">
                    <a:lnL>
                      <a:noFill/>
                    </a:lnL>
                    <a:lnR>
                      <a:noFill/>
                    </a:lnR>
                    <a:lnT>
                      <a:noFill/>
                    </a:lnT>
                    <a:lnB>
                      <a:noFill/>
                    </a:lnB>
                    <a:solidFill>
                      <a:srgbClr val="FFFFFF"/>
                    </a:solidFill>
                  </a:tcPr>
                </a:tc>
                <a:tc>
                  <a:txBody>
                    <a:bodyPr/>
                    <a:lstStyle/>
                    <a:p>
                      <a:r>
                        <a:rPr lang="en-US" sz="1400">
                          <a:effectLst/>
                        </a:rPr>
                        <a:t>62</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effectLst/>
                        </a:rPr>
                        <a:t>111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effectLst/>
                        </a:rPr>
                        <a:t>80</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effectLst/>
                        </a:rPr>
                        <a:t>112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Wushu</a:t>
                      </a:r>
                    </a:p>
                  </a:txBody>
                  <a:tcPr marL="0" marR="0" marT="0" marB="0" anchor="ctr">
                    <a:lnL>
                      <a:noFill/>
                    </a:lnL>
                    <a:lnR>
                      <a:noFill/>
                    </a:lnR>
                    <a:lnT>
                      <a:noFill/>
                    </a:lnT>
                    <a:lnB>
                      <a:noFill/>
                    </a:lnB>
                    <a:solidFill>
                      <a:srgbClr val="FFFFFF"/>
                    </a:solidFill>
                  </a:tcPr>
                </a:tc>
                <a:tc>
                  <a:txBody>
                    <a:bodyPr/>
                    <a:lstStyle/>
                    <a:p>
                      <a:r>
                        <a:rPr lang="en-US" sz="1400">
                          <a:effectLst/>
                        </a:rPr>
                        <a:t>63</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effectLst/>
                        </a:rPr>
                        <a:t>113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Terracotta Army</a:t>
                      </a:r>
                    </a:p>
                  </a:txBody>
                  <a:tcPr marL="0" marR="0" marT="0" marB="0" anchor="ctr">
                    <a:lnL>
                      <a:noFill/>
                    </a:lnL>
                    <a:lnR>
                      <a:noFill/>
                    </a:lnR>
                    <a:lnT>
                      <a:noFill/>
                    </a:lnT>
                    <a:lnB>
                      <a:noFill/>
                    </a:lnB>
                    <a:solidFill>
                      <a:srgbClr val="FFFFFF"/>
                    </a:solidFill>
                  </a:tcPr>
                </a:tc>
                <a:tc>
                  <a:txBody>
                    <a:bodyPr/>
                    <a:lstStyle/>
                    <a:p>
                      <a:r>
                        <a:rPr lang="en-US" sz="1400">
                          <a:effectLst/>
                        </a:rPr>
                        <a:t>120</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effectLst/>
                        </a:rPr>
                        <a:t>114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Fine Arts: Bada Shanren and Qi Baishi</a:t>
                      </a:r>
                    </a:p>
                  </a:txBody>
                  <a:tcPr marL="0" marR="0" marT="0" marB="0" anchor="ctr">
                    <a:lnL>
                      <a:noFill/>
                    </a:lnL>
                    <a:lnR>
                      <a:noFill/>
                    </a:lnR>
                    <a:lnT>
                      <a:noFill/>
                    </a:lnT>
                    <a:lnB>
                      <a:noFill/>
                    </a:lnB>
                    <a:solidFill>
                      <a:srgbClr val="FFFFFF"/>
                    </a:solidFill>
                  </a:tcPr>
                </a:tc>
                <a:tc>
                  <a:txBody>
                    <a:bodyPr/>
                    <a:lstStyle/>
                    <a:p>
                      <a:r>
                        <a:rPr lang="en-US"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effectLst/>
                        </a:rPr>
                        <a:t>115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Huo Yuanjia</a:t>
                      </a:r>
                    </a:p>
                  </a:txBody>
                  <a:tcPr marL="0" marR="0" marT="0" marB="0" anchor="ctr">
                    <a:lnL>
                      <a:noFill/>
                    </a:lnL>
                    <a:lnR>
                      <a:noFill/>
                    </a:lnR>
                    <a:lnT>
                      <a:noFill/>
                    </a:lnT>
                    <a:lnB>
                      <a:noFill/>
                    </a:lnB>
                    <a:solidFill>
                      <a:srgbClr val="FFFFFF"/>
                    </a:solidFill>
                  </a:tcPr>
                </a:tc>
                <a:tc>
                  <a:txBody>
                    <a:bodyPr/>
                    <a:lstStyle/>
                    <a:p>
                      <a:r>
                        <a:rPr lang="en-US" sz="1400">
                          <a:effectLst/>
                        </a:rPr>
                        <a:t>65</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effectLst/>
                        </a:rPr>
                        <a:t>116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effectLst/>
                        </a:rPr>
                        <a:t>58</a:t>
                      </a:r>
                    </a:p>
                  </a:txBody>
                  <a:tcPr marL="0" marR="0" marT="0" marB="0" anchor="ctr">
                    <a:lnL>
                      <a:noFill/>
                    </a:lnL>
                    <a:lnR>
                      <a:noFill/>
                    </a:lnR>
                    <a:lnT>
                      <a:noFill/>
                    </a:lnT>
                    <a:lnB>
                      <a:noFill/>
                    </a:lnB>
                    <a:solidFill>
                      <a:srgbClr val="FFFFFF"/>
                    </a:solidFill>
                  </a:tcPr>
                </a:tc>
                <a:tc>
                  <a:txBody>
                    <a:bodyPr/>
                    <a:lstStyle/>
                    <a:p>
                      <a:pPr algn="r"/>
                      <a:r>
                        <a:rPr lang="de-DE" sz="1400">
                          <a:effectLst/>
                        </a:rPr>
                        <a:t>209</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effectLst/>
                        </a:rPr>
                        <a:t>117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effectLst/>
                        </a:rPr>
                        <a:t>84</a:t>
                      </a:r>
                    </a:p>
                  </a:txBody>
                  <a:tcPr marL="0" marR="0" marT="0" marB="0" anchor="ctr">
                    <a:lnL>
                      <a:noFill/>
                    </a:lnL>
                    <a:lnR>
                      <a:noFill/>
                    </a:lnR>
                    <a:lnT>
                      <a:noFill/>
                    </a:lnT>
                    <a:lnB>
                      <a:noFill/>
                    </a:lnB>
                    <a:solidFill>
                      <a:srgbClr val="FFFFFF"/>
                    </a:solidFill>
                  </a:tcPr>
                </a:tc>
                <a:tc>
                  <a:txBody>
                    <a:bodyPr/>
                    <a:lstStyle/>
                    <a:p>
                      <a:pPr algn="r"/>
                      <a:r>
                        <a:rPr lang="de-DE" sz="1400">
                          <a:effectLst/>
                        </a:rPr>
                        <a:t>204</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effectLst/>
                        </a:rPr>
                        <a:t>118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effectLst/>
                        </a:rPr>
                        <a:t>4</a:t>
                      </a:r>
                    </a:p>
                  </a:txBody>
                  <a:tcPr marL="0" marR="0" marT="0" marB="0" anchor="ctr">
                    <a:lnL>
                      <a:noFill/>
                    </a:lnL>
                    <a:lnR>
                      <a:noFill/>
                    </a:lnR>
                    <a:lnT>
                      <a:noFill/>
                    </a:lnT>
                    <a:lnB>
                      <a:noFill/>
                    </a:lnB>
                    <a:solidFill>
                      <a:srgbClr val="FFFFFF"/>
                    </a:solidFill>
                  </a:tcPr>
                </a:tc>
                <a:tc>
                  <a:txBody>
                    <a:bodyPr/>
                    <a:lstStyle/>
                    <a:p>
                      <a:pPr algn="r"/>
                      <a:r>
                        <a:rPr lang="de-DE" sz="1400">
                          <a:effectLst/>
                        </a:rPr>
                        <a:t>203</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effectLst/>
                        </a:rPr>
                        <a:t>119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Porcelain</a:t>
                      </a:r>
                    </a:p>
                  </a:txBody>
                  <a:tcPr marL="0" marR="0" marT="0" marB="0" anchor="ctr">
                    <a:lnL>
                      <a:noFill/>
                    </a:lnL>
                    <a:lnR>
                      <a:noFill/>
                    </a:lnR>
                    <a:lnT>
                      <a:noFill/>
                    </a:lnT>
                    <a:lnB>
                      <a:noFill/>
                    </a:lnB>
                    <a:solidFill>
                      <a:srgbClr val="FFFFFF"/>
                    </a:solidFill>
                  </a:tcPr>
                </a:tc>
                <a:tc>
                  <a:txBody>
                    <a:bodyPr/>
                    <a:lstStyle/>
                    <a:p>
                      <a:r>
                        <a:rPr lang="en-US"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197</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effectLst/>
                        </a:rPr>
                        <a:t>120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effectLst/>
                        </a:rPr>
                        <a:t>88</a:t>
                      </a:r>
                    </a:p>
                  </a:txBody>
                  <a:tcPr marL="0" marR="0" marT="0" marB="0" anchor="ctr">
                    <a:lnL>
                      <a:noFill/>
                    </a:lnL>
                    <a:lnR>
                      <a:noFill/>
                    </a:lnR>
                    <a:lnT>
                      <a:noFill/>
                    </a:lnT>
                    <a:lnB>
                      <a:noFill/>
                    </a:lnB>
                    <a:solidFill>
                      <a:srgbClr val="FFFFFF"/>
                    </a:solidFill>
                  </a:tcPr>
                </a:tc>
                <a:tc>
                  <a:txBody>
                    <a:bodyPr/>
                    <a:lstStyle/>
                    <a:p>
                      <a:pPr algn="r"/>
                      <a:r>
                        <a:rPr lang="de-DE" sz="1400">
                          <a:effectLst/>
                        </a:rPr>
                        <a:t>196</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effectLst/>
                        </a:rPr>
                        <a:t>121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effectLst/>
                        </a:rPr>
                        <a:t>83</a:t>
                      </a:r>
                    </a:p>
                  </a:txBody>
                  <a:tcPr marL="0" marR="0" marT="0" marB="0" anchor="ctr">
                    <a:lnL>
                      <a:noFill/>
                    </a:lnL>
                    <a:lnR>
                      <a:noFill/>
                    </a:lnR>
                    <a:lnT>
                      <a:noFill/>
                    </a:lnT>
                    <a:lnB>
                      <a:noFill/>
                    </a:lnB>
                    <a:solidFill>
                      <a:srgbClr val="FFFFFF"/>
                    </a:solidFill>
                  </a:tcPr>
                </a:tc>
                <a:tc>
                  <a:txBody>
                    <a:bodyPr/>
                    <a:lstStyle/>
                    <a:p>
                      <a:pPr algn="r"/>
                      <a:r>
                        <a:rPr lang="de-DE" sz="1400">
                          <a:effectLst/>
                        </a:rPr>
                        <a:t>195</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effectLst/>
                        </a:rPr>
                        <a:t>122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Cloisonne</a:t>
                      </a:r>
                    </a:p>
                  </a:txBody>
                  <a:tcPr marL="0" marR="0" marT="0" marB="0" anchor="ctr">
                    <a:lnL>
                      <a:noFill/>
                    </a:lnL>
                    <a:lnR>
                      <a:noFill/>
                    </a:lnR>
                    <a:lnT>
                      <a:noFill/>
                    </a:lnT>
                    <a:lnB>
                      <a:noFill/>
                    </a:lnB>
                    <a:solidFill>
                      <a:srgbClr val="FFFFFF"/>
                    </a:solidFill>
                  </a:tcPr>
                </a:tc>
                <a:tc>
                  <a:txBody>
                    <a:bodyPr/>
                    <a:lstStyle/>
                    <a:p>
                      <a:r>
                        <a:rPr lang="en-US"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194</a:t>
                      </a:r>
                    </a:p>
                  </a:txBody>
                  <a:tcPr marL="0" marR="0" marT="0" marB="0" anchor="ctr">
                    <a:lnL>
                      <a:noFill/>
                    </a:lnL>
                    <a:lnR>
                      <a:noFill/>
                    </a:lnR>
                    <a:lnT>
                      <a:noFill/>
                    </a:lnT>
                    <a:lnB>
                      <a:noFill/>
                    </a:lnB>
                    <a:solidFill>
                      <a:srgbClr val="FFFFFF"/>
                    </a:solidFill>
                  </a:tcPr>
                </a:tc>
                <a:tc>
                  <a:txBody>
                    <a:bodyPr/>
                    <a:lstStyle/>
                    <a:p>
                      <a:pPr algn="r"/>
                      <a:r>
                        <a:rPr lang="de-DE" sz="1400">
                          <a:effectLst/>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effectLst/>
                        </a:rPr>
                        <a:t>123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Christianity</a:t>
                      </a:r>
                    </a:p>
                  </a:txBody>
                  <a:tcPr marL="0" marR="0" marT="0" marB="0" anchor="ctr">
                    <a:lnL>
                      <a:noFill/>
                    </a:lnL>
                    <a:lnR>
                      <a:noFill/>
                    </a:lnR>
                    <a:lnT>
                      <a:noFill/>
                    </a:lnT>
                    <a:lnB>
                      <a:noFill/>
                    </a:lnB>
                    <a:solidFill>
                      <a:srgbClr val="FFFFFF"/>
                    </a:solidFill>
                  </a:tcPr>
                </a:tc>
                <a:tc>
                  <a:txBody>
                    <a:bodyPr/>
                    <a:lstStyle/>
                    <a:p>
                      <a:r>
                        <a:rPr lang="en-US" sz="1400">
                          <a:effectLst/>
                        </a:rPr>
                        <a:t>78</a:t>
                      </a:r>
                    </a:p>
                  </a:txBody>
                  <a:tcPr marL="0" marR="0" marT="0" marB="0" anchor="ctr">
                    <a:lnL>
                      <a:noFill/>
                    </a:lnL>
                    <a:lnR>
                      <a:noFill/>
                    </a:lnR>
                    <a:lnT>
                      <a:noFill/>
                    </a:lnT>
                    <a:lnB>
                      <a:noFill/>
                    </a:lnB>
                    <a:solidFill>
                      <a:srgbClr val="FFFFFF"/>
                    </a:solidFill>
                  </a:tcPr>
                </a:tc>
                <a:tc>
                  <a:txBody>
                    <a:bodyPr/>
                    <a:lstStyle/>
                    <a:p>
                      <a:pPr algn="r"/>
                      <a:r>
                        <a:rPr lang="de-DE" sz="1400">
                          <a:effectLst/>
                        </a:rPr>
                        <a:t>176</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effectLst/>
                        </a:rPr>
                        <a:t>124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Islam</a:t>
                      </a:r>
                    </a:p>
                  </a:txBody>
                  <a:tcPr marL="0" marR="0" marT="0" marB="0" anchor="ctr">
                    <a:lnL>
                      <a:noFill/>
                    </a:lnL>
                    <a:lnR>
                      <a:noFill/>
                    </a:lnR>
                    <a:lnT>
                      <a:noFill/>
                    </a:lnT>
                    <a:lnB>
                      <a:noFill/>
                    </a:lnB>
                    <a:solidFill>
                      <a:srgbClr val="FFFFFF"/>
                    </a:solidFill>
                  </a:tcPr>
                </a:tc>
                <a:tc>
                  <a:txBody>
                    <a:bodyPr/>
                    <a:lstStyle/>
                    <a:p>
                      <a:r>
                        <a:rPr lang="en-US" sz="1400">
                          <a:effectLst/>
                        </a:rPr>
                        <a:t>77</a:t>
                      </a:r>
                    </a:p>
                  </a:txBody>
                  <a:tcPr marL="0" marR="0" marT="0" marB="0" anchor="ctr">
                    <a:lnL>
                      <a:noFill/>
                    </a:lnL>
                    <a:lnR>
                      <a:noFill/>
                    </a:lnR>
                    <a:lnT>
                      <a:noFill/>
                    </a:lnT>
                    <a:lnB>
                      <a:noFill/>
                    </a:lnB>
                    <a:solidFill>
                      <a:srgbClr val="FFFFFF"/>
                    </a:solidFill>
                  </a:tcPr>
                </a:tc>
                <a:tc>
                  <a:txBody>
                    <a:bodyPr/>
                    <a:lstStyle/>
                    <a:p>
                      <a:pPr algn="r"/>
                      <a:r>
                        <a:rPr lang="de-DE" sz="1400">
                          <a:effectLst/>
                        </a:rPr>
                        <a:t>171</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effectLst/>
                        </a:rPr>
                        <a:t>125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effectLst/>
                        </a:rPr>
                        <a:t>82</a:t>
                      </a:r>
                    </a:p>
                  </a:txBody>
                  <a:tcPr marL="0" marR="0" marT="0" marB="0" anchor="ctr">
                    <a:lnL>
                      <a:noFill/>
                    </a:lnL>
                    <a:lnR>
                      <a:noFill/>
                    </a:lnR>
                    <a:lnT>
                      <a:noFill/>
                    </a:lnT>
                    <a:lnB>
                      <a:noFill/>
                    </a:lnB>
                    <a:solidFill>
                      <a:srgbClr val="FFFFFF"/>
                    </a:solidFill>
                  </a:tcPr>
                </a:tc>
                <a:tc>
                  <a:txBody>
                    <a:bodyPr/>
                    <a:lstStyle/>
                    <a:p>
                      <a:pPr algn="r"/>
                      <a:r>
                        <a:rPr lang="de-DE" sz="1400">
                          <a:effectLst/>
                        </a:rPr>
                        <a:t>170</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effectLst/>
                        </a:rPr>
                        <a:t>126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effectLst/>
                        </a:rPr>
                        <a:t>87</a:t>
                      </a:r>
                    </a:p>
                  </a:txBody>
                  <a:tcPr marL="0" marR="0" marT="0" marB="0" anchor="ctr">
                    <a:lnL>
                      <a:noFill/>
                    </a:lnL>
                    <a:lnR>
                      <a:noFill/>
                    </a:lnR>
                    <a:lnT>
                      <a:noFill/>
                    </a:lnT>
                    <a:lnB>
                      <a:noFill/>
                    </a:lnB>
                    <a:solidFill>
                      <a:srgbClr val="FFFFFF"/>
                    </a:solidFill>
                  </a:tcPr>
                </a:tc>
                <a:tc>
                  <a:txBody>
                    <a:bodyPr/>
                    <a:lstStyle/>
                    <a:p>
                      <a:pPr algn="r"/>
                      <a:r>
                        <a:rPr lang="de-DE" sz="1400">
                          <a:effectLst/>
                        </a:rPr>
                        <a:t>168</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effectLst/>
                        </a:rPr>
                        <a:t>127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effectLst/>
                        </a:rPr>
                        <a:t>86</a:t>
                      </a:r>
                    </a:p>
                  </a:txBody>
                  <a:tcPr marL="0" marR="0" marT="0" marB="0" anchor="ctr">
                    <a:lnL>
                      <a:noFill/>
                    </a:lnL>
                    <a:lnR>
                      <a:noFill/>
                    </a:lnR>
                    <a:lnT>
                      <a:noFill/>
                    </a:lnT>
                    <a:lnB>
                      <a:noFill/>
                    </a:lnB>
                    <a:solidFill>
                      <a:srgbClr val="FFFFFF"/>
                    </a:solidFill>
                  </a:tcPr>
                </a:tc>
                <a:tc>
                  <a:txBody>
                    <a:bodyPr/>
                    <a:lstStyle/>
                    <a:p>
                      <a:pPr algn="r"/>
                      <a:r>
                        <a:rPr lang="de-DE" sz="1400">
                          <a:effectLst/>
                        </a:rPr>
                        <a:t>154</a:t>
                      </a:r>
                    </a:p>
                  </a:txBody>
                  <a:tcPr marL="0" marR="0" marT="0" marB="0" anchor="ctr">
                    <a:lnL>
                      <a:noFill/>
                    </a:lnL>
                    <a:lnR>
                      <a:noFill/>
                    </a:lnR>
                    <a:lnT>
                      <a:noFill/>
                    </a:lnT>
                    <a:lnB>
                      <a:noFill/>
                    </a:lnB>
                    <a:solidFill>
                      <a:srgbClr val="FFFFFF"/>
                    </a:solidFill>
                  </a:tcPr>
                </a:tc>
                <a:tc>
                  <a:txBody>
                    <a:bodyPr/>
                    <a:lstStyle/>
                    <a:p>
                      <a:pPr algn="r"/>
                      <a:r>
                        <a:rPr lang="de-DE" sz="1400" dirty="0">
                          <a:effectLst/>
                        </a:rPr>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
        <p:nvSpPr>
          <p:cNvPr id="3" name="Textfeld 2">
            <a:extLst>
              <a:ext uri="{FF2B5EF4-FFF2-40B4-BE49-F238E27FC236}">
                <a16:creationId xmlns:a16="http://schemas.microsoft.com/office/drawing/2014/main" id="{173FC18F-111D-42F6-BD1F-E5E374863038}"/>
              </a:ext>
            </a:extLst>
          </p:cNvPr>
          <p:cNvSpPr txBox="1"/>
          <p:nvPr/>
        </p:nvSpPr>
        <p:spPr>
          <a:xfrm>
            <a:off x="1043608" y="127962"/>
            <a:ext cx="6872138" cy="400110"/>
          </a:xfrm>
          <a:prstGeom prst="rect">
            <a:avLst/>
          </a:prstGeom>
          <a:noFill/>
        </p:spPr>
        <p:txBody>
          <a:bodyPr wrap="none" rtlCol="0">
            <a:spAutoFit/>
          </a:bodyPr>
          <a:lstStyle/>
          <a:p>
            <a:r>
              <a:rPr lang="de-DE" sz="2000" dirty="0" err="1"/>
              <a:t>Hitlist</a:t>
            </a:r>
            <a:r>
              <a:rPr lang="de-DE" sz="2000" dirty="0"/>
              <a:t> </a:t>
            </a:r>
            <a:r>
              <a:rPr lang="de-DE" sz="2000" dirty="0" err="1"/>
              <a:t>of</a:t>
            </a:r>
            <a:r>
              <a:rPr lang="de-DE" sz="2000" dirty="0"/>
              <a:t> Chinese </a:t>
            </a:r>
            <a:r>
              <a:rPr lang="de-DE" sz="2000" dirty="0" err="1"/>
              <a:t>cultural</a:t>
            </a:r>
            <a:r>
              <a:rPr lang="de-DE" sz="2000" dirty="0"/>
              <a:t> </a:t>
            </a:r>
            <a:r>
              <a:rPr lang="de-DE" sz="2000" dirty="0" err="1"/>
              <a:t>phenomena</a:t>
            </a:r>
            <a:r>
              <a:rPr lang="de-DE" sz="2000" dirty="0"/>
              <a:t>: This </a:t>
            </a:r>
            <a:r>
              <a:rPr lang="de-DE" sz="2000" dirty="0" err="1"/>
              <a:t>semesters</a:t>
            </a:r>
            <a:r>
              <a:rPr lang="de-DE" sz="2000" dirty="0"/>
              <a:t>‘ </a:t>
            </a:r>
            <a:r>
              <a:rPr lang="de-DE" sz="2000" dirty="0" err="1"/>
              <a:t>schedule</a:t>
            </a:r>
            <a:endParaRPr lang="de-DE" sz="2000" dirty="0"/>
          </a:p>
        </p:txBody>
      </p:sp>
    </p:spTree>
    <p:extLst>
      <p:ext uri="{BB962C8B-B14F-4D97-AF65-F5344CB8AC3E}">
        <p14:creationId xmlns:p14="http://schemas.microsoft.com/office/powerpoint/2010/main" val="244097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8" name="Rectangle 4"/>
          <p:cNvSpPr>
            <a:spLocks noGrp="1" noChangeArrowheads="1"/>
          </p:cNvSpPr>
          <p:nvPr>
            <p:ph type="title"/>
          </p:nvPr>
        </p:nvSpPr>
        <p:spPr>
          <a:xfrm>
            <a:off x="1066800" y="1268413"/>
            <a:ext cx="7772400" cy="1223962"/>
          </a:xfrm>
        </p:spPr>
        <p:txBody>
          <a:bodyPr/>
          <a:lstStyle/>
          <a:p>
            <a:pPr algn="ctr"/>
            <a:r>
              <a:rPr lang="en-GB" altLang="zh-CN" sz="3200"/>
              <a:t>The Long Corridor, 728 m. in length, is the longest sightseeing corridor in the world.</a:t>
            </a:r>
            <a:endParaRPr lang="en-US" altLang="zh-CN" sz="3200"/>
          </a:p>
        </p:txBody>
      </p:sp>
      <p:pic>
        <p:nvPicPr>
          <p:cNvPr id="1316869" name="Picture 5" descr="颐和园10长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97200"/>
            <a:ext cx="3870325" cy="3386138"/>
          </a:xfrm>
          <a:prstGeom prst="rect">
            <a:avLst/>
          </a:prstGeom>
          <a:noFill/>
          <a:extLst>
            <a:ext uri="{909E8E84-426E-40DD-AFC4-6F175D3DCCD1}">
              <a14:hiddenFill xmlns:a14="http://schemas.microsoft.com/office/drawing/2010/main">
                <a:solidFill>
                  <a:srgbClr val="FFFFFF"/>
                </a:solidFill>
              </a14:hiddenFill>
            </a:ext>
          </a:extLst>
        </p:spPr>
      </p:pic>
      <p:pic>
        <p:nvPicPr>
          <p:cNvPr id="1316870" name="Picture 6" descr="颐和园16长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97200"/>
            <a:ext cx="2549525" cy="340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6" name="Rectangle 4"/>
          <p:cNvSpPr>
            <a:spLocks noGrp="1" noChangeArrowheads="1"/>
          </p:cNvSpPr>
          <p:nvPr>
            <p:ph type="title"/>
          </p:nvPr>
        </p:nvSpPr>
        <p:spPr>
          <a:xfrm>
            <a:off x="1066800" y="1052513"/>
            <a:ext cx="7772400" cy="792162"/>
          </a:xfrm>
        </p:spPr>
        <p:txBody>
          <a:bodyPr/>
          <a:lstStyle/>
          <a:p>
            <a:pPr algn="ctr"/>
            <a:r>
              <a:rPr lang="en-GB" altLang="zh-CN" sz="3200"/>
              <a:t>The Suzhou River in winter</a:t>
            </a:r>
            <a:endParaRPr lang="en-US" altLang="zh-CN" sz="3200"/>
          </a:p>
        </p:txBody>
      </p:sp>
      <p:pic>
        <p:nvPicPr>
          <p:cNvPr id="1318917" name="Picture 5" descr="颐和园17苏州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492375"/>
            <a:ext cx="4826000" cy="361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a:xfrm>
            <a:off x="1066800" y="838200"/>
            <a:ext cx="7772400" cy="719138"/>
          </a:xfrm>
        </p:spPr>
        <p:txBody>
          <a:bodyPr/>
          <a:lstStyle/>
          <a:p>
            <a:pPr algn="ctr"/>
            <a:r>
              <a:rPr lang="en-US" altLang="zh-CN" sz="3200" b="1"/>
              <a:t>Katharine Augusta Carl</a:t>
            </a:r>
            <a:r>
              <a:rPr lang="en-US" altLang="zh-CN" sz="3200"/>
              <a:t> (1865–1938)</a:t>
            </a:r>
          </a:p>
        </p:txBody>
      </p:sp>
      <p:sp>
        <p:nvSpPr>
          <p:cNvPr id="1325059" name="Rectangle 3"/>
          <p:cNvSpPr>
            <a:spLocks noGrp="1" noChangeArrowheads="1"/>
          </p:cNvSpPr>
          <p:nvPr>
            <p:ph idx="1"/>
          </p:nvPr>
        </p:nvSpPr>
        <p:spPr>
          <a:xfrm>
            <a:off x="1066800" y="1773238"/>
            <a:ext cx="7772400" cy="4443412"/>
          </a:xfrm>
        </p:spPr>
        <p:txBody>
          <a:bodyPr>
            <a:normAutofit lnSpcReduction="10000"/>
          </a:bodyPr>
          <a:lstStyle/>
          <a:p>
            <a:pPr>
              <a:lnSpc>
                <a:spcPct val="90000"/>
              </a:lnSpc>
            </a:pPr>
            <a:r>
              <a:rPr lang="en-US" altLang="zh-CN" sz="2400" dirty="0"/>
              <a:t>She was an American painter and author who spent nine months in China in 1903 painting a portrait of the </a:t>
            </a:r>
            <a:r>
              <a:rPr lang="en-US" altLang="zh-CN" sz="2400" dirty="0">
                <a:hlinkClick r:id="rId2" tooltip="Empress Dowager Cixi"/>
              </a:rPr>
              <a:t>Empress Dowager </a:t>
            </a:r>
            <a:r>
              <a:rPr lang="en-US" altLang="zh-CN" sz="2400" dirty="0" err="1">
                <a:hlinkClick r:id="rId2" tooltip="Empress Dowager Cixi"/>
              </a:rPr>
              <a:t>Cixi</a:t>
            </a:r>
            <a:r>
              <a:rPr lang="en-US" altLang="zh-CN" sz="2400" dirty="0"/>
              <a:t> for the </a:t>
            </a:r>
            <a:r>
              <a:rPr lang="en-US" altLang="zh-CN" sz="2400" dirty="0">
                <a:hlinkClick r:id="rId3" tooltip="St. Louis Exposition"/>
              </a:rPr>
              <a:t>St. Louis Exposition</a:t>
            </a:r>
            <a:r>
              <a:rPr lang="en-US" altLang="zh-CN" sz="2400" dirty="0"/>
              <a:t>. On her return to America, she published a book about her experience, </a:t>
            </a:r>
            <a:r>
              <a:rPr lang="en-US" altLang="zh-CN" sz="2400" dirty="0" err="1"/>
              <a:t>entitled</a:t>
            </a:r>
            <a:r>
              <a:rPr lang="en-US" altLang="zh-CN" sz="2400" i="1" dirty="0" err="1"/>
              <a:t>With</a:t>
            </a:r>
            <a:r>
              <a:rPr lang="en-US" altLang="zh-CN" sz="2400" i="1" dirty="0"/>
              <a:t> the Empress Dowager</a:t>
            </a:r>
            <a:r>
              <a:rPr lang="en-US" altLang="zh-CN" sz="2400" dirty="0"/>
              <a:t>. </a:t>
            </a:r>
          </a:p>
          <a:p>
            <a:pPr>
              <a:lnSpc>
                <a:spcPct val="90000"/>
              </a:lnSpc>
            </a:pPr>
            <a:r>
              <a:rPr lang="en-US" altLang="zh-CN" sz="2400" dirty="0"/>
              <a:t>Katharine Carl was commissioned in the summer of 1903 to paint a portrait of the </a:t>
            </a:r>
            <a:r>
              <a:rPr lang="en-US" altLang="zh-CN" sz="2400" dirty="0">
                <a:hlinkClick r:id="rId2" tooltip="Empress Dowager Cixi"/>
              </a:rPr>
              <a:t>Empress Dowager </a:t>
            </a:r>
            <a:r>
              <a:rPr lang="en-US" altLang="zh-CN" sz="2400" dirty="0" err="1">
                <a:hlinkClick r:id="rId2" tooltip="Empress Dowager Cixi"/>
              </a:rPr>
              <a:t>Cixi</a:t>
            </a:r>
            <a:r>
              <a:rPr lang="en-US" altLang="zh-CN" sz="2400" dirty="0"/>
              <a:t> for the Chinese exhibit at the 1904 </a:t>
            </a:r>
            <a:r>
              <a:rPr lang="en-US" altLang="zh-CN" sz="2400" dirty="0">
                <a:hlinkClick r:id="rId4" tooltip="Louisiana Purchase Exposition"/>
              </a:rPr>
              <a:t>Louisiana Purchase Exposition</a:t>
            </a:r>
            <a:r>
              <a:rPr lang="en-US" altLang="zh-CN" sz="2400" dirty="0"/>
              <a:t>. She spent a total of nine months in </a:t>
            </a:r>
            <a:r>
              <a:rPr lang="en-US" altLang="zh-CN" sz="2400" dirty="0">
                <a:hlinkClick r:id="rId5" tooltip="China"/>
              </a:rPr>
              <a:t>China</a:t>
            </a:r>
            <a:r>
              <a:rPr lang="en-US" altLang="zh-CN" sz="2400" dirty="0"/>
              <a:t> and painted four portraits of the Empress Dowager, later recording her memories as the only foreigner to live within the precincts of the Chinese imperial court in its last days in a book that was published in 1906.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idx="1"/>
          </p:nvPr>
        </p:nvSpPr>
        <p:spPr>
          <a:xfrm>
            <a:off x="468313" y="981075"/>
            <a:ext cx="8370887" cy="5472113"/>
          </a:xfrm>
        </p:spPr>
        <p:txBody>
          <a:bodyPr>
            <a:normAutofit/>
          </a:bodyPr>
          <a:lstStyle/>
          <a:p>
            <a:pPr>
              <a:lnSpc>
                <a:spcPct val="80000"/>
              </a:lnSpc>
            </a:pPr>
            <a:r>
              <a:rPr lang="en-US" altLang="zh-CN" sz="2400"/>
              <a:t>Carl's writings of her time in </a:t>
            </a:r>
            <a:r>
              <a:rPr lang="en-US" altLang="zh-CN" sz="2400">
                <a:hlinkClick r:id="rId2" tooltip="China"/>
              </a:rPr>
              <a:t>China</a:t>
            </a:r>
            <a:r>
              <a:rPr lang="en-US" altLang="zh-CN" sz="2400"/>
              <a:t> provide a unique and intimate assessment of the </a:t>
            </a:r>
            <a:r>
              <a:rPr lang="en-US" altLang="zh-CN" sz="2400">
                <a:hlinkClick r:id="rId3" tooltip="Empress Dowager Cixi"/>
              </a:rPr>
              <a:t>Empress Dowager Cixi</a:t>
            </a:r>
            <a:r>
              <a:rPr lang="en-US" altLang="zh-CN" sz="2400"/>
              <a:t>. In the book's introduction, she says she wrote the book because "After I returned to America, I was constantly seeing in the newspapers (and hearing of) statements ascribed to me which I never made." These statements were usually at the expense of the Dowager's reputation, and Carl felt strongly enough about it to defend the Empress Dowager in writing and to try to dispel an incorrect image of Cixi that still lingers today.</a:t>
            </a:r>
          </a:p>
          <a:p>
            <a:pPr>
              <a:lnSpc>
                <a:spcPct val="80000"/>
              </a:lnSpc>
            </a:pPr>
            <a:r>
              <a:rPr lang="en-US" altLang="zh-CN" sz="2400"/>
              <a:t>Carl describes Cixi as a kind and considerate woman for her station. Cixi, though shrewd, had great presence, charm and graceful movements resulting in "an unusually attractive personality." She loved dogs and had a kennel maintained by eunuchs at the Summer Palace where she had "some magnificent specimens of Pekingese pugs and of a sort of Skye terrier." She did not like cats and some of the eunuchs who had cats made sure to keep them "within rigid bounds, on no condition allowing them to come within Her Majesty's ken.”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idx="1"/>
          </p:nvPr>
        </p:nvSpPr>
        <p:spPr>
          <a:xfrm>
            <a:off x="395288" y="908050"/>
            <a:ext cx="8443912" cy="5545138"/>
          </a:xfrm>
        </p:spPr>
        <p:txBody>
          <a:bodyPr/>
          <a:lstStyle/>
          <a:p>
            <a:pPr>
              <a:lnSpc>
                <a:spcPct val="80000"/>
              </a:lnSpc>
            </a:pPr>
            <a:r>
              <a:rPr lang="en-US" altLang="zh-CN" sz="2200"/>
              <a:t>Carl describes Cixi as a loyal person, saying of her retinue: she "nursed Her Majesty through a long illness, about 25 years since, and saved her life by giving her mother's milk to drink. Her Majesty, who never forgets a favor, has always kept this woman in the Palace. Being a Chinese, she had bound feet. Her Majesty, who cannot bear to see them even, had her feet unbound and carefully treated, until now she can walk comfortably. Her Majesty has educated the son, who was an infant at the time of her illness, and whose natural nourishment she partook of. He is now a Secretary in a good yamen."</a:t>
            </a:r>
          </a:p>
          <a:p>
            <a:pPr>
              <a:lnSpc>
                <a:spcPct val="80000"/>
              </a:lnSpc>
            </a:pPr>
            <a:r>
              <a:rPr lang="en-US" altLang="zh-CN" sz="2200"/>
              <a:t>Carl described Cixi as enjoying boating on the lake, walks through the gardens and grounds of the Palace (the Imperial family rode in sedan chairs, so the eunuchs did the walking), and presentations of Chinese opera. Cixi smoked Chinese water pipes as well as European cigars through a cigar holder. At 69 Cixi was in good physical shape that when providing a tour of the Opera House to Carl, Cixi "mounted the steep and difficult steps with as much ease and lightness as I did, and I had on comfortable European shoes, while she wears the six-inch-high Manchu sole in the middle of her foot, and must really walk as if on stilts."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1066800" y="981075"/>
            <a:ext cx="7772400" cy="719138"/>
          </a:xfrm>
        </p:spPr>
        <p:txBody>
          <a:bodyPr/>
          <a:lstStyle/>
          <a:p>
            <a:r>
              <a:rPr lang="en-GB" altLang="zh-CN" sz="3200"/>
              <a:t>Translation exercises</a:t>
            </a:r>
            <a:endParaRPr lang="en-US" altLang="zh-CN" sz="3200"/>
          </a:p>
        </p:txBody>
      </p:sp>
      <p:sp>
        <p:nvSpPr>
          <p:cNvPr id="1302531" name="Rectangle 3"/>
          <p:cNvSpPr>
            <a:spLocks noGrp="1" noChangeArrowheads="1"/>
          </p:cNvSpPr>
          <p:nvPr>
            <p:ph idx="1"/>
          </p:nvPr>
        </p:nvSpPr>
        <p:spPr>
          <a:xfrm>
            <a:off x="755650" y="1844675"/>
            <a:ext cx="8083550" cy="4371975"/>
          </a:xfrm>
        </p:spPr>
        <p:txBody>
          <a:bodyPr/>
          <a:lstStyle/>
          <a:p>
            <a:pPr>
              <a:lnSpc>
                <a:spcPct val="90000"/>
              </a:lnSpc>
            </a:pPr>
            <a:r>
              <a:rPr lang="zh-CN" altLang="en-US" sz="2400">
                <a:hlinkClick r:id="rId2"/>
              </a:rPr>
              <a:t>中国</a:t>
            </a:r>
            <a:r>
              <a:rPr lang="zh-CN" altLang="en-US" sz="2400"/>
              <a:t>是世界</a:t>
            </a:r>
            <a:r>
              <a:rPr lang="zh-CN" altLang="en-US" sz="2400">
                <a:hlinkClick r:id="rId3"/>
              </a:rPr>
              <a:t>四大文明古国</a:t>
            </a:r>
            <a:r>
              <a:rPr lang="zh-CN" altLang="en-US" sz="2400"/>
              <a:t>之一，有着悠久的历史，劳动人民用自己的血汗和智慧创造了辉煌的中国建筑文明。中国的古建筑是世界上历史最悠久、体系最完整的建筑体系，从单体建筑到院落组合、城市规划、园林布置等在世界建筑史中都处于领先地位，中国建筑独一无二地体现了的“</a:t>
            </a:r>
            <a:r>
              <a:rPr lang="zh-CN" altLang="en-US" sz="2400">
                <a:hlinkClick r:id="rId4"/>
              </a:rPr>
              <a:t>天人合一</a:t>
            </a:r>
            <a:r>
              <a:rPr lang="zh-CN" altLang="en-US" sz="2400"/>
              <a:t>”的建筑思想。</a:t>
            </a:r>
          </a:p>
          <a:p>
            <a:pPr>
              <a:lnSpc>
                <a:spcPct val="90000"/>
              </a:lnSpc>
            </a:pPr>
            <a:r>
              <a:rPr lang="zh-CN" altLang="en-US" sz="2400"/>
              <a:t>古代世界的建筑因文化背景的不同，曾经有大约七个独立体系，其中有的早已中断，或流传不广，成就和影响也相对有限，如</a:t>
            </a:r>
            <a:r>
              <a:rPr lang="zh-CN" altLang="en-US" sz="2400">
                <a:hlinkClick r:id="rId5"/>
              </a:rPr>
              <a:t>古埃及</a:t>
            </a:r>
            <a:r>
              <a:rPr lang="zh-CN" altLang="en-US" sz="2400"/>
              <a:t>、</a:t>
            </a:r>
            <a:r>
              <a:rPr lang="zh-CN" altLang="en-US" sz="2400">
                <a:hlinkClick r:id="rId6"/>
              </a:rPr>
              <a:t>古代西亚</a:t>
            </a:r>
            <a:r>
              <a:rPr lang="zh-CN" altLang="en-US" sz="2400"/>
              <a:t>、</a:t>
            </a:r>
            <a:r>
              <a:rPr lang="zh-CN" altLang="en-US" sz="2400">
                <a:hlinkClick r:id="rId7"/>
              </a:rPr>
              <a:t>古代印度</a:t>
            </a:r>
            <a:r>
              <a:rPr lang="zh-CN" altLang="en-US" sz="2400"/>
              <a:t>和古代美洲的建筑等，只有</a:t>
            </a:r>
            <a:r>
              <a:rPr lang="zh-CN" altLang="en-US" sz="2400">
                <a:hlinkClick r:id="rId8"/>
              </a:rPr>
              <a:t>中国建筑</a:t>
            </a:r>
            <a:r>
              <a:rPr lang="zh-CN" altLang="en-US" sz="2400"/>
              <a:t>、欧洲建筑、</a:t>
            </a:r>
            <a:r>
              <a:rPr lang="zh-CN" altLang="en-US" sz="2400">
                <a:hlinkClick r:id="rId9"/>
              </a:rPr>
              <a:t>伊斯兰建筑</a:t>
            </a:r>
            <a:r>
              <a:rPr lang="zh-CN" altLang="en-US" sz="2400"/>
              <a:t>被认为是世界三大建筑体系，又以中国建筑和欧洲建筑延续时代最长，流域最广，成就也更为辉煌。</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1066800" y="981075"/>
            <a:ext cx="7772400" cy="647700"/>
          </a:xfrm>
        </p:spPr>
        <p:txBody>
          <a:bodyPr/>
          <a:lstStyle/>
          <a:p>
            <a:r>
              <a:rPr lang="en-GB" altLang="zh-CN" sz="3600"/>
              <a:t>Translation exercises</a:t>
            </a:r>
            <a:endParaRPr lang="en-US" altLang="zh-CN" sz="3600"/>
          </a:p>
        </p:txBody>
      </p:sp>
      <p:sp>
        <p:nvSpPr>
          <p:cNvPr id="1303555" name="Rectangle 3"/>
          <p:cNvSpPr>
            <a:spLocks noGrp="1" noChangeArrowheads="1"/>
          </p:cNvSpPr>
          <p:nvPr>
            <p:ph idx="1"/>
          </p:nvPr>
        </p:nvSpPr>
        <p:spPr>
          <a:xfrm>
            <a:off x="684213" y="1844675"/>
            <a:ext cx="8154987" cy="4371975"/>
          </a:xfrm>
        </p:spPr>
        <p:txBody>
          <a:bodyPr/>
          <a:lstStyle/>
          <a:p>
            <a:pPr>
              <a:lnSpc>
                <a:spcPct val="80000"/>
              </a:lnSpc>
            </a:pPr>
            <a:r>
              <a:rPr lang="zh-CN" altLang="en-US" sz="2400"/>
              <a:t>园林艺术是人们为了游览、娱乐的方便，用自己的双手创造风景的一种艺术。由于各民族、各地区人们对风景的不同理解，也就出现了不同风格的园林。归结起来，世界上的园林可分为三个系统</a:t>
            </a:r>
            <a:r>
              <a:rPr lang="en-US" altLang="zh-CN" sz="2400"/>
              <a:t>——</a:t>
            </a:r>
            <a:r>
              <a:rPr lang="zh-CN" altLang="en-US" sz="2400"/>
              <a:t>欧洲园林、西亚园林和中国园林。中国园林有着悠久的历史，那“虽有人作，宛自天开”的艺术原则，那熔传统建筑、文学、书画、雕刻和工艺等艺术于一炉的综合特性，在世界园林史上独树一帜，享有很高的地位。 </a:t>
            </a:r>
          </a:p>
          <a:p>
            <a:pPr>
              <a:lnSpc>
                <a:spcPct val="80000"/>
              </a:lnSpc>
            </a:pPr>
            <a:r>
              <a:rPr lang="zh-CN" altLang="en-US" sz="2400"/>
              <a:t>我国地域广大，各地的地理条件各不相同，因而园林也常表现出明显的地方特性。归总起来，江南地区、广东沿海和四川一带的园林较富特色，于是便有所谓</a:t>
            </a:r>
            <a:r>
              <a:rPr lang="zh-CN" altLang="en-US" sz="2400" u="sng">
                <a:hlinkClick r:id="rId2"/>
              </a:rPr>
              <a:t>江南园林</a:t>
            </a:r>
            <a:r>
              <a:rPr lang="zh-CN" altLang="en-US" sz="2400"/>
              <a:t>、</a:t>
            </a:r>
            <a:r>
              <a:rPr lang="zh-CN" altLang="en-US" sz="2400" u="sng">
                <a:hlinkClick r:id="rId3"/>
              </a:rPr>
              <a:t>岭南园林</a:t>
            </a:r>
            <a:r>
              <a:rPr lang="zh-CN" altLang="en-US" sz="2400"/>
              <a:t>和蜀中园林的称谓。而北京四周及山东、山西、陕西等地的园林风格较为相像，统称为北方园林。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1066800" y="1052513"/>
            <a:ext cx="7772400" cy="720725"/>
          </a:xfrm>
        </p:spPr>
        <p:txBody>
          <a:bodyPr/>
          <a:lstStyle/>
          <a:p>
            <a:r>
              <a:rPr lang="en-GB" altLang="zh-CN" sz="3200"/>
              <a:t>Translation exercises</a:t>
            </a:r>
            <a:endParaRPr lang="en-US" altLang="zh-CN" sz="3200"/>
          </a:p>
        </p:txBody>
      </p:sp>
      <p:sp>
        <p:nvSpPr>
          <p:cNvPr id="1330179" name="Rectangle 3"/>
          <p:cNvSpPr>
            <a:spLocks noGrp="1" noChangeArrowheads="1"/>
          </p:cNvSpPr>
          <p:nvPr>
            <p:ph idx="1"/>
          </p:nvPr>
        </p:nvSpPr>
        <p:spPr>
          <a:xfrm>
            <a:off x="611188" y="2101850"/>
            <a:ext cx="8228012" cy="4114800"/>
          </a:xfrm>
        </p:spPr>
        <p:txBody>
          <a:bodyPr/>
          <a:lstStyle/>
          <a:p>
            <a:pPr>
              <a:lnSpc>
                <a:spcPct val="90000"/>
              </a:lnSpc>
            </a:pPr>
            <a:r>
              <a:rPr lang="zh-CN" altLang="en-US" sz="2400"/>
              <a:t>世界遗产委员会评价：北京颐和园始建于公元</a:t>
            </a:r>
            <a:r>
              <a:rPr lang="en-US" altLang="zh-CN" sz="2400"/>
              <a:t>1750</a:t>
            </a:r>
            <a:r>
              <a:rPr lang="zh-CN" altLang="en-US" sz="2400"/>
              <a:t>年，</a:t>
            </a:r>
            <a:r>
              <a:rPr lang="en-US" altLang="zh-CN" sz="2400"/>
              <a:t>1860</a:t>
            </a:r>
            <a:r>
              <a:rPr lang="zh-CN" altLang="en-US" sz="2400"/>
              <a:t>年在战火中严重损毁，</a:t>
            </a:r>
            <a:r>
              <a:rPr lang="en-US" altLang="zh-CN" sz="2400"/>
              <a:t>1886</a:t>
            </a:r>
            <a:r>
              <a:rPr lang="zh-CN" altLang="en-US" sz="2400"/>
              <a:t>年在原址上重新进行了修缮。其亭台、长廊、殿堂、庙宇和小桥等人工景观与自然山峦和开阔的湖面相互和谐、艺术地融为一体，堪称中国风景园林设计中的杰作。</a:t>
            </a:r>
          </a:p>
          <a:p>
            <a:pPr>
              <a:lnSpc>
                <a:spcPct val="90000"/>
              </a:lnSpc>
            </a:pPr>
            <a:r>
              <a:rPr lang="zh-CN" altLang="en-US" sz="2400"/>
              <a:t>概况：颐和园是世界著名的皇家园林，它地处北京西北郊外，距京城约</a:t>
            </a:r>
            <a:r>
              <a:rPr lang="en-US" altLang="zh-CN" sz="2400"/>
              <a:t>15</a:t>
            </a:r>
            <a:r>
              <a:rPr lang="zh-CN" altLang="en-US" sz="2400"/>
              <a:t>公里，旧称“清漪园”。</a:t>
            </a:r>
            <a:r>
              <a:rPr lang="en-US" altLang="zh-CN" sz="2400"/>
              <a:t>1888</a:t>
            </a:r>
            <a:r>
              <a:rPr lang="zh-CN" altLang="en-US" sz="2400"/>
              <a:t>年重建，改名“颐和园”，耗银</a:t>
            </a:r>
            <a:r>
              <a:rPr lang="en-US" altLang="zh-CN" sz="2400"/>
              <a:t>3000</a:t>
            </a:r>
            <a:r>
              <a:rPr lang="zh-CN" altLang="en-US" sz="2400"/>
              <a:t>万两，历时十年。颐和园规模宏大，占地面积达</a:t>
            </a:r>
            <a:r>
              <a:rPr lang="en-US" altLang="zh-CN" sz="2400"/>
              <a:t>293</a:t>
            </a:r>
            <a:r>
              <a:rPr lang="zh-CN" altLang="en-US" sz="2400"/>
              <a:t>公顷，主要由万寿山和昆明湖两部分组成。各种形式的宫殿园林建筑</a:t>
            </a:r>
            <a:r>
              <a:rPr lang="en-US" altLang="zh-CN" sz="2400"/>
              <a:t>3000</a:t>
            </a:r>
            <a:r>
              <a:rPr lang="zh-CN" altLang="en-US" sz="2400"/>
              <a:t>余间，大致可分为行政、生活、游览三个部分。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066800" y="838200"/>
            <a:ext cx="7772400" cy="935038"/>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900113" y="2060575"/>
            <a:ext cx="7939087" cy="4156075"/>
          </a:xfrm>
        </p:spPr>
        <p:txBody>
          <a:bodyPr/>
          <a:lstStyle/>
          <a:p>
            <a:pPr>
              <a:lnSpc>
                <a:spcPct val="90000"/>
              </a:lnSpc>
            </a:pPr>
            <a:r>
              <a:rPr lang="en-US" altLang="zh-CN" sz="2800" dirty="0"/>
              <a:t>1. Have you ever been to a magnificent palace, a big temple or an unusual residential house? What there impressed you most deeply? </a:t>
            </a:r>
          </a:p>
          <a:p>
            <a:pPr>
              <a:lnSpc>
                <a:spcPct val="90000"/>
              </a:lnSpc>
            </a:pPr>
            <a:r>
              <a:rPr lang="en-US" altLang="zh-CN" dirty="0"/>
              <a:t>2. </a:t>
            </a:r>
            <a:r>
              <a:rPr lang="en-US" altLang="zh-CN" sz="2800" dirty="0"/>
              <a:t>Have you ever been to an imperial garden or a well-known private one? What there impressed you most deeply? </a:t>
            </a:r>
          </a:p>
          <a:p>
            <a:pPr>
              <a:lnSpc>
                <a:spcPct val="90000"/>
              </a:lnSpc>
            </a:pPr>
            <a:r>
              <a:rPr lang="en-GB" altLang="zh-CN" sz="2800" dirty="0"/>
              <a:t>3. What buildings or gardens have been inscribed by UNESCO in the List of World Cultural Heritage? </a:t>
            </a:r>
            <a:endParaRPr lang="en-US"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55248">
            <a:off x="1005485" y="2959737"/>
            <a:ext cx="8229600" cy="720080"/>
          </a:xfrm>
        </p:spPr>
        <p:txBody>
          <a:bodyPr>
            <a:normAutofit/>
          </a:bodyPr>
          <a:lstStyle/>
          <a:p>
            <a:r>
              <a:rPr lang="en-US" altLang="zh-CN" sz="4000" dirty="0"/>
              <a:t>See you next time!</a:t>
            </a:r>
            <a:endParaRPr lang="en-NZ" sz="4000" dirty="0"/>
          </a:p>
        </p:txBody>
      </p:sp>
    </p:spTree>
    <p:extLst>
      <p:ext uri="{BB962C8B-B14F-4D97-AF65-F5344CB8AC3E}">
        <p14:creationId xmlns:p14="http://schemas.microsoft.com/office/powerpoint/2010/main" val="311326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119314532"/>
              </p:ext>
            </p:extLst>
          </p:nvPr>
        </p:nvGraphicFramePr>
        <p:xfrm>
          <a:off x="89500" y="1716472"/>
          <a:ext cx="8964999" cy="24323040"/>
        </p:xfrm>
        <a:graphic>
          <a:graphicData uri="http://schemas.openxmlformats.org/drawingml/2006/table">
            <a:tbl>
              <a:tblPr/>
              <a:tblGrid>
                <a:gridCol w="378044">
                  <a:extLst>
                    <a:ext uri="{9D8B030D-6E8A-4147-A177-3AD203B41FA5}">
                      <a16:colId xmlns:a16="http://schemas.microsoft.com/office/drawing/2014/main" val="3045843897"/>
                    </a:ext>
                  </a:extLst>
                </a:gridCol>
                <a:gridCol w="1296144">
                  <a:extLst>
                    <a:ext uri="{9D8B030D-6E8A-4147-A177-3AD203B41FA5}">
                      <a16:colId xmlns:a16="http://schemas.microsoft.com/office/drawing/2014/main" val="241075143"/>
                    </a:ext>
                  </a:extLst>
                </a:gridCol>
                <a:gridCol w="5400600">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t>Order</a:t>
                      </a:r>
                    </a:p>
                  </a:txBody>
                  <a:tcPr marL="0" marR="0" marT="0" marB="0" anchor="ctr">
                    <a:lnL>
                      <a:noFill/>
                    </a:lnL>
                    <a:lnR>
                      <a:noFill/>
                    </a:lnR>
                    <a:lnT>
                      <a:noFill/>
                    </a:lnT>
                    <a:lnB>
                      <a:noFill/>
                    </a:lnB>
                    <a:solidFill>
                      <a:srgbClr val="FFFFFF"/>
                    </a:solidFill>
                  </a:tcPr>
                </a:tc>
                <a:tc>
                  <a:txBody>
                    <a:bodyPr/>
                    <a:lstStyle/>
                    <a:p>
                      <a:r>
                        <a:rPr lang="de-DE" sz="1400"/>
                        <a:t>Date</a:t>
                      </a:r>
                    </a:p>
                  </a:txBody>
                  <a:tcPr marL="0" marR="0" marT="0" marB="0" anchor="ctr">
                    <a:lnL>
                      <a:noFill/>
                    </a:lnL>
                    <a:lnR>
                      <a:noFill/>
                    </a:lnR>
                    <a:lnT>
                      <a:noFill/>
                    </a:lnT>
                    <a:lnB>
                      <a:noFill/>
                    </a:lnB>
                    <a:solidFill>
                      <a:srgbClr val="FFFFFF"/>
                    </a:solidFill>
                  </a:tcPr>
                </a:tc>
                <a:tc>
                  <a:txBody>
                    <a:bodyPr/>
                    <a:lstStyle/>
                    <a:p>
                      <a:r>
                        <a:rPr lang="de-DE" sz="1400"/>
                        <a:t>Topic</a:t>
                      </a:r>
                    </a:p>
                  </a:txBody>
                  <a:tcPr marL="0" marR="0" marT="0" marB="0" anchor="ctr">
                    <a:lnL>
                      <a:noFill/>
                    </a:lnL>
                    <a:lnR>
                      <a:noFill/>
                    </a:lnR>
                    <a:lnT>
                      <a:noFill/>
                    </a:lnT>
                    <a:lnB>
                      <a:noFill/>
                    </a:lnB>
                    <a:solidFill>
                      <a:srgbClr val="FFFFFF"/>
                    </a:solidFill>
                  </a:tcPr>
                </a:tc>
                <a:tc>
                  <a:txBody>
                    <a:bodyPr/>
                    <a:lstStyle/>
                    <a:p>
                      <a:r>
                        <a:rPr lang="de-DE" sz="1400"/>
                        <a:t>Chapter</a:t>
                      </a:r>
                    </a:p>
                  </a:txBody>
                  <a:tcPr marL="0" marR="0" marT="0" marB="0" anchor="ctr">
                    <a:lnL>
                      <a:noFill/>
                    </a:lnL>
                    <a:lnR>
                      <a:noFill/>
                    </a:lnR>
                    <a:lnT>
                      <a:noFill/>
                    </a:lnT>
                    <a:lnB>
                      <a:noFill/>
                    </a:lnB>
                    <a:solidFill>
                      <a:srgbClr val="FFFFFF"/>
                    </a:solidFill>
                  </a:tcPr>
                </a:tc>
                <a:tc>
                  <a:txBody>
                    <a:bodyPr/>
                    <a:lstStyle/>
                    <a:p>
                      <a:r>
                        <a:rPr lang="de-DE" sz="1400"/>
                        <a:t>Points</a:t>
                      </a:r>
                    </a:p>
                  </a:txBody>
                  <a:tcPr marL="0" marR="0" marT="0" marB="0" anchor="ctr">
                    <a:lnL>
                      <a:noFill/>
                    </a:lnL>
                    <a:lnR>
                      <a:noFill/>
                    </a:lnR>
                    <a:lnT>
                      <a:noFill/>
                    </a:lnT>
                    <a:lnB>
                      <a:noFill/>
                    </a:lnB>
                    <a:solidFill>
                      <a:srgbClr val="FFFFFF"/>
                    </a:solidFill>
                  </a:tcPr>
                </a:tc>
                <a:tc>
                  <a:txBody>
                    <a:bodyPr/>
                    <a:lstStyle/>
                    <a:p>
                      <a:r>
                        <a:rPr lang="de-DE" sz="1400"/>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t>25</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Animals: Panda</a:t>
                      </a:r>
                    </a:p>
                  </a:txBody>
                  <a:tcPr marL="0" marR="0" marT="0" marB="0" anchor="ctr">
                    <a:lnL>
                      <a:noFill/>
                    </a:lnL>
                    <a:lnR>
                      <a:noFill/>
                    </a:lnR>
                    <a:lnT>
                      <a:noFill/>
                    </a:lnT>
                    <a:lnB>
                      <a:noFill/>
                    </a:lnB>
                    <a:solidFill>
                      <a:srgbClr val="FFFFFF"/>
                    </a:solidFill>
                  </a:tcPr>
                </a:tc>
                <a:tc>
                  <a:txBody>
                    <a:bodyPr/>
                    <a:lstStyle/>
                    <a:p>
                      <a:r>
                        <a:rPr lang="en-US" sz="1400"/>
                        <a:t>128</a:t>
                      </a:r>
                    </a:p>
                  </a:txBody>
                  <a:tcPr marL="0" marR="0" marT="0" marB="0" anchor="ctr">
                    <a:lnL>
                      <a:noFill/>
                    </a:lnL>
                    <a:lnR>
                      <a:noFill/>
                    </a:lnR>
                    <a:lnT>
                      <a:noFill/>
                    </a:lnT>
                    <a:lnB>
                      <a:noFill/>
                    </a:lnB>
                    <a:solidFill>
                      <a:srgbClr val="FFFFFF"/>
                    </a:solidFill>
                  </a:tcPr>
                </a:tc>
                <a:tc>
                  <a:txBody>
                    <a:bodyPr/>
                    <a:lstStyle/>
                    <a:p>
                      <a:pPr algn="r"/>
                      <a:r>
                        <a:rPr lang="de-DE" sz="1400"/>
                        <a:t>366</a:t>
                      </a:r>
                    </a:p>
                  </a:txBody>
                  <a:tcPr marL="0" marR="0" marT="0" marB="0" anchor="ctr">
                    <a:lnL>
                      <a:noFill/>
                    </a:lnL>
                    <a:lnR>
                      <a:noFill/>
                    </a:lnR>
                    <a:lnT>
                      <a:noFill/>
                    </a:lnT>
                    <a:lnB>
                      <a:noFill/>
                    </a:lnB>
                    <a:solidFill>
                      <a:srgbClr val="FFFFFF"/>
                    </a:solidFill>
                  </a:tcPr>
                </a:tc>
                <a:tc>
                  <a:txBody>
                    <a:bodyPr/>
                    <a:lstStyle/>
                    <a:p>
                      <a:pPr algn="r"/>
                      <a:r>
                        <a:rPr lang="de-DE" sz="1400" dirty="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t>26</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en-US" sz="1400" dirty="0"/>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t>97</a:t>
                      </a:r>
                    </a:p>
                  </a:txBody>
                  <a:tcPr marL="0" marR="0" marT="0" marB="0" anchor="ctr">
                    <a:lnL>
                      <a:noFill/>
                    </a:lnL>
                    <a:lnR>
                      <a:noFill/>
                    </a:lnR>
                    <a:lnT>
                      <a:noFill/>
                    </a:lnT>
                    <a:lnB>
                      <a:noFill/>
                    </a:lnB>
                    <a:solidFill>
                      <a:srgbClr val="FFFFFF"/>
                    </a:solidFill>
                  </a:tcPr>
                </a:tc>
                <a:tc>
                  <a:txBody>
                    <a:bodyPr/>
                    <a:lstStyle/>
                    <a:p>
                      <a:pPr algn="r"/>
                      <a:r>
                        <a:rPr lang="de-DE" sz="1400"/>
                        <a:t>365</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t>27</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Chinese Mythology: Huli-jing</a:t>
                      </a:r>
                    </a:p>
                  </a:txBody>
                  <a:tcPr marL="0" marR="0" marT="0" marB="0" anchor="ctr">
                    <a:lnL>
                      <a:noFill/>
                    </a:lnL>
                    <a:lnR>
                      <a:noFill/>
                    </a:lnR>
                    <a:lnT>
                      <a:noFill/>
                    </a:lnT>
                    <a:lnB>
                      <a:noFill/>
                    </a:lnB>
                    <a:solidFill>
                      <a:srgbClr val="FFFFFF"/>
                    </a:solidFill>
                  </a:tcPr>
                </a:tc>
                <a:tc>
                  <a:txBody>
                    <a:bodyPr/>
                    <a:lstStyle/>
                    <a:p>
                      <a:r>
                        <a:rPr lang="en-US" sz="1400"/>
                        <a:t>73</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t>28</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dirty="0"/>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t>19</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t>29</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Science and Technology: Douyin (Tik Tok)</a:t>
                      </a:r>
                    </a:p>
                  </a:txBody>
                  <a:tcPr marL="0" marR="0" marT="0" marB="0" anchor="ctr">
                    <a:lnL>
                      <a:noFill/>
                    </a:lnL>
                    <a:lnR>
                      <a:noFill/>
                    </a:lnR>
                    <a:lnT>
                      <a:noFill/>
                    </a:lnT>
                    <a:lnB>
                      <a:noFill/>
                    </a:lnB>
                    <a:solidFill>
                      <a:srgbClr val="FFFFFF"/>
                    </a:solidFill>
                  </a:tcPr>
                </a:tc>
                <a:tc>
                  <a:txBody>
                    <a:bodyPr/>
                    <a:lstStyle/>
                    <a:p>
                      <a:r>
                        <a:rPr lang="en-US" sz="1400"/>
                        <a:t>8</a:t>
                      </a:r>
                    </a:p>
                  </a:txBody>
                  <a:tcPr marL="0" marR="0" marT="0" marB="0" anchor="ctr">
                    <a:lnL>
                      <a:noFill/>
                    </a:lnL>
                    <a:lnR>
                      <a:noFill/>
                    </a:lnR>
                    <a:lnT>
                      <a:noFill/>
                    </a:lnT>
                    <a:lnB>
                      <a:noFill/>
                    </a:lnB>
                    <a:solidFill>
                      <a:srgbClr val="FFFFFF"/>
                    </a:solidFill>
                  </a:tcPr>
                </a:tc>
                <a:tc>
                  <a:txBody>
                    <a:bodyPr/>
                    <a:lstStyle/>
                    <a:p>
                      <a:pPr algn="r"/>
                      <a:r>
                        <a:rPr lang="de-DE" sz="1400"/>
                        <a:t>362</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t>30</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t>112</a:t>
                      </a:r>
                    </a:p>
                  </a:txBody>
                  <a:tcPr marL="0" marR="0" marT="0" marB="0" anchor="ctr">
                    <a:lnL>
                      <a:noFill/>
                    </a:lnL>
                    <a:lnR>
                      <a:noFill/>
                    </a:lnR>
                    <a:lnT>
                      <a:noFill/>
                    </a:lnT>
                    <a:lnB>
                      <a:noFill/>
                    </a:lnB>
                    <a:solidFill>
                      <a:srgbClr val="FFFFFF"/>
                    </a:solidFill>
                  </a:tcPr>
                </a:tc>
                <a:tc>
                  <a:txBody>
                    <a:bodyPr/>
                    <a:lstStyle/>
                    <a:p>
                      <a:pPr algn="r"/>
                      <a:r>
                        <a:rPr lang="de-DE" sz="1400"/>
                        <a:t>361</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t>31</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Facial Make-up</a:t>
                      </a:r>
                    </a:p>
                  </a:txBody>
                  <a:tcPr marL="0" marR="0" marT="0" marB="0" anchor="ctr">
                    <a:lnL>
                      <a:noFill/>
                    </a:lnL>
                    <a:lnR>
                      <a:noFill/>
                    </a:lnR>
                    <a:lnT>
                      <a:noFill/>
                    </a:lnT>
                    <a:lnB>
                      <a:noFill/>
                    </a:lnB>
                    <a:solidFill>
                      <a:srgbClr val="FFFFFF"/>
                    </a:solidFill>
                  </a:tcPr>
                </a:tc>
                <a:tc>
                  <a:txBody>
                    <a:bodyPr/>
                    <a:lstStyle/>
                    <a:p>
                      <a:r>
                        <a:rPr lang="en-US" sz="1400"/>
                        <a:t>96</a:t>
                      </a:r>
                    </a:p>
                  </a:txBody>
                  <a:tcPr marL="0" marR="0" marT="0" marB="0" anchor="ctr">
                    <a:lnL>
                      <a:noFill/>
                    </a:lnL>
                    <a:lnR>
                      <a:noFill/>
                    </a:lnR>
                    <a:lnT>
                      <a:noFill/>
                    </a:lnT>
                    <a:lnB>
                      <a:noFill/>
                    </a:lnB>
                    <a:solidFill>
                      <a:srgbClr val="FFFFFF"/>
                    </a:solidFill>
                  </a:tcPr>
                </a:tc>
                <a:tc>
                  <a:txBody>
                    <a:bodyPr/>
                    <a:lstStyle/>
                    <a:p>
                      <a:pPr algn="r"/>
                      <a:r>
                        <a:rPr lang="de-DE" sz="1400"/>
                        <a:t>360</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t>32</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en-US" sz="1400"/>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t>22</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t>33</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t>51</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t>34</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en-US" sz="1400"/>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t>68</a:t>
                      </a:r>
                    </a:p>
                  </a:txBody>
                  <a:tcPr marL="0" marR="0" marT="0" marB="0" anchor="ctr">
                    <a:lnL>
                      <a:noFill/>
                    </a:lnL>
                    <a:lnR>
                      <a:noFill/>
                    </a:lnR>
                    <a:lnT>
                      <a:noFill/>
                    </a:lnT>
                    <a:lnB>
                      <a:noFill/>
                    </a:lnB>
                    <a:solidFill>
                      <a:srgbClr val="FFFFFF"/>
                    </a:solidFill>
                  </a:tcPr>
                </a:tc>
                <a:tc>
                  <a:txBody>
                    <a:bodyPr/>
                    <a:lstStyle/>
                    <a:p>
                      <a:pPr algn="r"/>
                      <a:r>
                        <a:rPr lang="de-DE" sz="1400"/>
                        <a:t>356</a:t>
                      </a:r>
                    </a:p>
                  </a:txBody>
                  <a:tcPr marL="0" marR="0" marT="0" marB="0" anchor="ctr">
                    <a:lnL>
                      <a:noFill/>
                    </a:lnL>
                    <a:lnR>
                      <a:noFill/>
                    </a:lnR>
                    <a:lnT>
                      <a:noFill/>
                    </a:lnT>
                    <a:lnB>
                      <a:noFill/>
                    </a:lnB>
                    <a:solidFill>
                      <a:srgbClr val="FFFFFF"/>
                    </a:solidFill>
                  </a:tcPr>
                </a:tc>
                <a:tc>
                  <a:txBody>
                    <a:bodyPr/>
                    <a:lstStyle/>
                    <a:p>
                      <a:pPr algn="r"/>
                      <a:r>
                        <a:rPr lang="de-DE" sz="1400"/>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t>35</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t>56</a:t>
                      </a:r>
                    </a:p>
                  </a:txBody>
                  <a:tcPr marL="0" marR="0" marT="0" marB="0" anchor="ctr">
                    <a:lnL>
                      <a:noFill/>
                    </a:lnL>
                    <a:lnR>
                      <a:noFill/>
                    </a:lnR>
                    <a:lnT>
                      <a:noFill/>
                    </a:lnT>
                    <a:lnB>
                      <a:noFill/>
                    </a:lnB>
                    <a:solidFill>
                      <a:srgbClr val="FFFFFF"/>
                    </a:solidFill>
                  </a:tcPr>
                </a:tc>
                <a:tc>
                  <a:txBody>
                    <a:bodyPr/>
                    <a:lstStyle/>
                    <a:p>
                      <a:pPr algn="r"/>
                      <a:r>
                        <a:rPr lang="de-DE" sz="1400"/>
                        <a:t>349</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t>36</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t>103</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t>37</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en-US" sz="1400"/>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t>72</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t>38</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Stage entertainment: Shadow Play</a:t>
                      </a:r>
                    </a:p>
                  </a:txBody>
                  <a:tcPr marL="0" marR="0" marT="0" marB="0" anchor="ctr">
                    <a:lnL>
                      <a:noFill/>
                    </a:lnL>
                    <a:lnR>
                      <a:noFill/>
                    </a:lnR>
                    <a:lnT>
                      <a:noFill/>
                    </a:lnT>
                    <a:lnB>
                      <a:noFill/>
                    </a:lnB>
                    <a:solidFill>
                      <a:srgbClr val="FFFFFF"/>
                    </a:solidFill>
                  </a:tcPr>
                </a:tc>
                <a:tc>
                  <a:txBody>
                    <a:bodyPr/>
                    <a:lstStyle/>
                    <a:p>
                      <a:r>
                        <a:rPr lang="en-US" sz="1400"/>
                        <a:t>100</a:t>
                      </a:r>
                    </a:p>
                  </a:txBody>
                  <a:tcPr marL="0" marR="0" marT="0" marB="0" anchor="ctr">
                    <a:lnL>
                      <a:noFill/>
                    </a:lnL>
                    <a:lnR>
                      <a:noFill/>
                    </a:lnR>
                    <a:lnT>
                      <a:noFill/>
                    </a:lnT>
                    <a:lnB>
                      <a:noFill/>
                    </a:lnB>
                    <a:solidFill>
                      <a:srgbClr val="FFFFFF"/>
                    </a:solidFill>
                  </a:tcPr>
                </a:tc>
                <a:tc>
                  <a:txBody>
                    <a:bodyPr/>
                    <a:lstStyle/>
                    <a:p>
                      <a:pPr algn="r"/>
                      <a:r>
                        <a:rPr lang="de-DE" sz="1400"/>
                        <a:t>344</a:t>
                      </a:r>
                    </a:p>
                  </a:txBody>
                  <a:tcPr marL="0" marR="0" marT="0" marB="0" anchor="ctr">
                    <a:lnL>
                      <a:noFill/>
                    </a:lnL>
                    <a:lnR>
                      <a:noFill/>
                    </a:lnR>
                    <a:lnT>
                      <a:noFill/>
                    </a:lnT>
                    <a:lnB>
                      <a:noFill/>
                    </a:lnB>
                    <a:solidFill>
                      <a:srgbClr val="FFFFFF"/>
                    </a:solidFill>
                  </a:tcPr>
                </a:tc>
                <a:tc>
                  <a:txBody>
                    <a:bodyPr/>
                    <a:lstStyle/>
                    <a:p>
                      <a:pPr algn="r"/>
                      <a:r>
                        <a:rPr lang="de-DE" sz="1400"/>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t>39</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Chinese Astrology: Chinese Astrology</a:t>
                      </a:r>
                    </a:p>
                  </a:txBody>
                  <a:tcPr marL="0" marR="0" marT="0" marB="0" anchor="ctr">
                    <a:lnL>
                      <a:noFill/>
                    </a:lnL>
                    <a:lnR>
                      <a:noFill/>
                    </a:lnR>
                    <a:lnT>
                      <a:noFill/>
                    </a:lnT>
                    <a:lnB>
                      <a:noFill/>
                    </a:lnB>
                    <a:solidFill>
                      <a:srgbClr val="FFFFFF"/>
                    </a:solidFill>
                  </a:tcPr>
                </a:tc>
                <a:tc>
                  <a:txBody>
                    <a:bodyPr/>
                    <a:lstStyle/>
                    <a:p>
                      <a:r>
                        <a:rPr lang="en-US" sz="1400"/>
                        <a:t>70</a:t>
                      </a:r>
                    </a:p>
                  </a:txBody>
                  <a:tcPr marL="0" marR="0" marT="0" marB="0" anchor="ctr">
                    <a:lnL>
                      <a:noFill/>
                    </a:lnL>
                    <a:lnR>
                      <a:noFill/>
                    </a:lnR>
                    <a:lnT>
                      <a:noFill/>
                    </a:lnT>
                    <a:lnB>
                      <a:noFill/>
                    </a:lnB>
                    <a:solidFill>
                      <a:srgbClr val="FFFFFF"/>
                    </a:solidFill>
                  </a:tcPr>
                </a:tc>
                <a:tc>
                  <a:txBody>
                    <a:bodyPr/>
                    <a:lstStyle/>
                    <a:p>
                      <a:pPr algn="r"/>
                      <a:r>
                        <a:rPr lang="de-DE" sz="1400"/>
                        <a:t>338</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t>40</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dirty="0"/>
                        <a:t>Chinese Writing: Chinese </a:t>
                      </a:r>
                      <a:r>
                        <a:rPr lang="de-DE" sz="1400" dirty="0" err="1"/>
                        <a:t>Characters</a:t>
                      </a:r>
                      <a:endParaRPr lang="de-DE" sz="1400" dirty="0"/>
                    </a:p>
                  </a:txBody>
                  <a:tcPr marL="0" marR="0" marT="0" marB="0" anchor="ctr">
                    <a:lnL>
                      <a:noFill/>
                    </a:lnL>
                    <a:lnR>
                      <a:noFill/>
                    </a:lnR>
                    <a:lnT>
                      <a:noFill/>
                    </a:lnT>
                    <a:lnB>
                      <a:noFill/>
                    </a:lnB>
                    <a:solidFill>
                      <a:srgbClr val="FFFFFF"/>
                    </a:solidFill>
                  </a:tcPr>
                </a:tc>
                <a:tc>
                  <a:txBody>
                    <a:bodyPr/>
                    <a:lstStyle/>
                    <a:p>
                      <a:r>
                        <a:rPr lang="en-US" sz="1400"/>
                        <a:t>9</a:t>
                      </a:r>
                    </a:p>
                  </a:txBody>
                  <a:tcPr marL="0" marR="0" marT="0" marB="0" anchor="ctr">
                    <a:lnL>
                      <a:noFill/>
                    </a:lnL>
                    <a:lnR>
                      <a:noFill/>
                    </a:lnR>
                    <a:lnT>
                      <a:noFill/>
                    </a:lnT>
                    <a:lnB>
                      <a:noFill/>
                    </a:lnB>
                    <a:solidFill>
                      <a:srgbClr val="FFFFFF"/>
                    </a:solidFill>
                  </a:tcPr>
                </a:tc>
                <a:tc>
                  <a:txBody>
                    <a:bodyPr/>
                    <a:lstStyle/>
                    <a:p>
                      <a:pPr algn="r"/>
                      <a:r>
                        <a:rPr lang="de-DE" sz="1400"/>
                        <a:t>336</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t>41</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en-US" sz="1400"/>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t>122</a:t>
                      </a:r>
                    </a:p>
                  </a:txBody>
                  <a:tcPr marL="0" marR="0" marT="0" marB="0" anchor="ctr">
                    <a:lnL>
                      <a:noFill/>
                    </a:lnL>
                    <a:lnR>
                      <a:noFill/>
                    </a:lnR>
                    <a:lnT>
                      <a:noFill/>
                    </a:lnT>
                    <a:lnB>
                      <a:noFill/>
                    </a:lnB>
                    <a:solidFill>
                      <a:srgbClr val="FFFFFF"/>
                    </a:solidFill>
                  </a:tcPr>
                </a:tc>
                <a:tc>
                  <a:txBody>
                    <a:bodyPr/>
                    <a:lstStyle/>
                    <a:p>
                      <a:pPr algn="r"/>
                      <a:r>
                        <a:rPr lang="de-DE" sz="1400"/>
                        <a:t>333</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t>42</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a:t>Traditional Crafts: Carving</a:t>
                      </a:r>
                    </a:p>
                  </a:txBody>
                  <a:tcPr marL="0" marR="0" marT="0" marB="0" anchor="ctr">
                    <a:lnL>
                      <a:noFill/>
                    </a:lnL>
                    <a:lnR>
                      <a:noFill/>
                    </a:lnR>
                    <a:lnT>
                      <a:noFill/>
                    </a:lnT>
                    <a:lnB>
                      <a:noFill/>
                    </a:lnB>
                    <a:solidFill>
                      <a:srgbClr val="FFFFFF"/>
                    </a:solidFill>
                  </a:tcPr>
                </a:tc>
                <a:tc>
                  <a:txBody>
                    <a:bodyPr/>
                    <a:lstStyle/>
                    <a:p>
                      <a:r>
                        <a:rPr lang="en-US" sz="1400"/>
                        <a:t>17</a:t>
                      </a:r>
                    </a:p>
                  </a:txBody>
                  <a:tcPr marL="0" marR="0" marT="0" marB="0" anchor="ctr">
                    <a:lnL>
                      <a:noFill/>
                    </a:lnL>
                    <a:lnR>
                      <a:noFill/>
                    </a:lnR>
                    <a:lnT>
                      <a:noFill/>
                    </a:lnT>
                    <a:lnB>
                      <a:noFill/>
                    </a:lnB>
                    <a:solidFill>
                      <a:srgbClr val="FFFFFF"/>
                    </a:solidFill>
                  </a:tcPr>
                </a:tc>
                <a:tc>
                  <a:txBody>
                    <a:bodyPr/>
                    <a:lstStyle/>
                    <a:p>
                      <a:pPr algn="r"/>
                      <a:r>
                        <a:rPr lang="de-DE" sz="1400"/>
                        <a:t>326</a:t>
                      </a:r>
                    </a:p>
                  </a:txBody>
                  <a:tcPr marL="0" marR="0" marT="0" marB="0" anchor="ctr">
                    <a:lnL>
                      <a:noFill/>
                    </a:lnL>
                    <a:lnR>
                      <a:noFill/>
                    </a:lnR>
                    <a:lnT>
                      <a:noFill/>
                    </a:lnT>
                    <a:lnB>
                      <a:noFill/>
                    </a:lnB>
                    <a:solidFill>
                      <a:srgbClr val="FFFFFF"/>
                    </a:solidFill>
                  </a:tcPr>
                </a:tc>
                <a:tc>
                  <a:txBody>
                    <a:bodyPr/>
                    <a:lstStyle/>
                    <a:p>
                      <a:pPr algn="r"/>
                      <a:r>
                        <a:rPr lang="de-DE" sz="1400"/>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t>43</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t>126</a:t>
                      </a:r>
                    </a:p>
                  </a:txBody>
                  <a:tcPr marL="0" marR="0" marT="0" marB="0" anchor="ctr">
                    <a:lnL>
                      <a:noFill/>
                    </a:lnL>
                    <a:lnR>
                      <a:noFill/>
                    </a:lnR>
                    <a:lnT>
                      <a:noFill/>
                    </a:lnT>
                    <a:lnB>
                      <a:noFill/>
                    </a:lnB>
                    <a:solidFill>
                      <a:srgbClr val="FFFFFF"/>
                    </a:solidFill>
                  </a:tcPr>
                </a:tc>
                <a:tc>
                  <a:txBody>
                    <a:bodyPr/>
                    <a:lstStyle/>
                    <a:p>
                      <a:pPr algn="r"/>
                      <a:r>
                        <a:rPr lang="de-DE" sz="1400"/>
                        <a:t>319</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t>44</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de-DE" sz="1400"/>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t>42</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t>45</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t>18</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t>46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Painting</a:t>
                      </a:r>
                    </a:p>
                  </a:txBody>
                  <a:tcPr marL="0" marR="0" marT="0" marB="0" anchor="ctr">
                    <a:lnL>
                      <a:noFill/>
                    </a:lnL>
                    <a:lnR>
                      <a:noFill/>
                    </a:lnR>
                    <a:lnT>
                      <a:noFill/>
                    </a:lnT>
                    <a:lnB>
                      <a:noFill/>
                    </a:lnB>
                    <a:solidFill>
                      <a:srgbClr val="FFFFFF"/>
                    </a:solidFill>
                  </a:tcPr>
                </a:tc>
                <a:tc>
                  <a:txBody>
                    <a:bodyPr/>
                    <a:lstStyle/>
                    <a:p>
                      <a:r>
                        <a:rPr lang="en-US" sz="1400"/>
                        <a:t>32</a:t>
                      </a:r>
                    </a:p>
                  </a:txBody>
                  <a:tcPr marL="0" marR="0" marT="0" marB="0" anchor="ctr">
                    <a:lnL>
                      <a:noFill/>
                    </a:lnL>
                    <a:lnR>
                      <a:noFill/>
                    </a:lnR>
                    <a:lnT>
                      <a:noFill/>
                    </a:lnT>
                    <a:lnB>
                      <a:noFill/>
                    </a:lnB>
                    <a:solidFill>
                      <a:srgbClr val="FFFFFF"/>
                    </a:solidFill>
                  </a:tcPr>
                </a:tc>
                <a:tc>
                  <a:txBody>
                    <a:bodyPr/>
                    <a:lstStyle/>
                    <a:p>
                      <a:pPr algn="r"/>
                      <a:r>
                        <a:rPr lang="de-DE" sz="1400"/>
                        <a:t>316</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t>47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Cheongsam</a:t>
                      </a:r>
                    </a:p>
                  </a:txBody>
                  <a:tcPr marL="0" marR="0" marT="0" marB="0" anchor="ctr">
                    <a:lnL>
                      <a:noFill/>
                    </a:lnL>
                    <a:lnR>
                      <a:noFill/>
                    </a:lnR>
                    <a:lnT>
                      <a:noFill/>
                    </a:lnT>
                    <a:lnB>
                      <a:noFill/>
                    </a:lnB>
                    <a:solidFill>
                      <a:srgbClr val="FFFFFF"/>
                    </a:solidFill>
                  </a:tcPr>
                </a:tc>
                <a:tc>
                  <a:txBody>
                    <a:bodyPr/>
                    <a:lstStyle/>
                    <a:p>
                      <a:r>
                        <a:rPr lang="en-US" sz="1400"/>
                        <a:t>113</a:t>
                      </a:r>
                    </a:p>
                  </a:txBody>
                  <a:tcPr marL="0" marR="0" marT="0" marB="0" anchor="ctr">
                    <a:lnL>
                      <a:noFill/>
                    </a:lnL>
                    <a:lnR>
                      <a:noFill/>
                    </a:lnR>
                    <a:lnT>
                      <a:noFill/>
                    </a:lnT>
                    <a:lnB>
                      <a:noFill/>
                    </a:lnB>
                    <a:solidFill>
                      <a:srgbClr val="FFFFFF"/>
                    </a:solidFill>
                  </a:tcPr>
                </a:tc>
                <a:tc>
                  <a:txBody>
                    <a:bodyPr/>
                    <a:lstStyle/>
                    <a:p>
                      <a:pPr algn="r"/>
                      <a:r>
                        <a:rPr lang="de-DE" sz="1400"/>
                        <a:t>312</a:t>
                      </a:r>
                    </a:p>
                  </a:txBody>
                  <a:tcPr marL="0" marR="0" marT="0" marB="0" anchor="ctr">
                    <a:lnL>
                      <a:noFill/>
                    </a:lnL>
                    <a:lnR>
                      <a:noFill/>
                    </a:lnR>
                    <a:lnT>
                      <a:noFill/>
                    </a:lnT>
                    <a:lnB>
                      <a:noFill/>
                    </a:lnB>
                    <a:solidFill>
                      <a:srgbClr val="FFFFFF"/>
                    </a:solidFill>
                  </a:tcPr>
                </a:tc>
                <a:tc>
                  <a:txBody>
                    <a:bodyPr/>
                    <a:lstStyle/>
                    <a:p>
                      <a:pPr algn="r"/>
                      <a:r>
                        <a:rPr lang="de-DE" sz="140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t>48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t>89</a:t>
                      </a:r>
                    </a:p>
                  </a:txBody>
                  <a:tcPr marL="0" marR="0" marT="0" marB="0" anchor="ctr">
                    <a:lnL>
                      <a:noFill/>
                    </a:lnL>
                    <a:lnR>
                      <a:noFill/>
                    </a:lnR>
                    <a:lnT>
                      <a:noFill/>
                    </a:lnT>
                    <a:lnB>
                      <a:noFill/>
                    </a:lnB>
                    <a:solidFill>
                      <a:srgbClr val="FFFFFF"/>
                    </a:solidFill>
                  </a:tcPr>
                </a:tc>
                <a:tc>
                  <a:txBody>
                    <a:bodyPr/>
                    <a:lstStyle/>
                    <a:p>
                      <a:pPr algn="r"/>
                      <a:r>
                        <a:rPr lang="de-DE" sz="1400"/>
                        <a:t>309</a:t>
                      </a:r>
                    </a:p>
                  </a:txBody>
                  <a:tcPr marL="0" marR="0" marT="0" marB="0" anchor="ctr">
                    <a:lnL>
                      <a:noFill/>
                    </a:lnL>
                    <a:lnR>
                      <a:noFill/>
                    </a:lnR>
                    <a:lnT>
                      <a:noFill/>
                    </a:lnT>
                    <a:lnB>
                      <a:noFill/>
                    </a:lnB>
                    <a:solidFill>
                      <a:srgbClr val="FFFFFF"/>
                    </a:solidFill>
                  </a:tcPr>
                </a:tc>
                <a:tc>
                  <a:txBody>
                    <a:bodyPr/>
                    <a:lstStyle/>
                    <a:p>
                      <a:pPr algn="r"/>
                      <a:r>
                        <a:rPr lang="de-DE" sz="1400" dirty="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t>49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t>105</a:t>
                      </a:r>
                    </a:p>
                  </a:txBody>
                  <a:tcPr marL="0" marR="0" marT="0" marB="0" anchor="ctr">
                    <a:lnL>
                      <a:noFill/>
                    </a:lnL>
                    <a:lnR>
                      <a:noFill/>
                    </a:lnR>
                    <a:lnT>
                      <a:noFill/>
                    </a:lnT>
                    <a:lnB>
                      <a:noFill/>
                    </a:lnB>
                    <a:solidFill>
                      <a:srgbClr val="FFFFFF"/>
                    </a:solidFill>
                  </a:tcPr>
                </a:tc>
                <a:tc>
                  <a:txBody>
                    <a:bodyPr/>
                    <a:lstStyle/>
                    <a:p>
                      <a:pPr algn="r"/>
                      <a:r>
                        <a:rPr lang="de-DE" sz="1400"/>
                        <a:t>308</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t>50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Actor Mei Lanfang</a:t>
                      </a:r>
                    </a:p>
                  </a:txBody>
                  <a:tcPr marL="0" marR="0" marT="0" marB="0" anchor="ctr">
                    <a:lnL>
                      <a:noFill/>
                    </a:lnL>
                    <a:lnR>
                      <a:noFill/>
                    </a:lnR>
                    <a:lnT>
                      <a:noFill/>
                    </a:lnT>
                    <a:lnB>
                      <a:noFill/>
                    </a:lnB>
                    <a:solidFill>
                      <a:srgbClr val="FFFFFF"/>
                    </a:solidFill>
                  </a:tcPr>
                </a:tc>
                <a:tc>
                  <a:txBody>
                    <a:bodyPr/>
                    <a:lstStyle/>
                    <a:p>
                      <a:r>
                        <a:rPr lang="en-US" sz="1400"/>
                        <a:t>61</a:t>
                      </a:r>
                    </a:p>
                  </a:txBody>
                  <a:tcPr marL="0" marR="0" marT="0" marB="0" anchor="ctr">
                    <a:lnL>
                      <a:noFill/>
                    </a:lnL>
                    <a:lnR>
                      <a:noFill/>
                    </a:lnR>
                    <a:lnT>
                      <a:noFill/>
                    </a:lnT>
                    <a:lnB>
                      <a:noFill/>
                    </a:lnB>
                    <a:solidFill>
                      <a:srgbClr val="FFFFFF"/>
                    </a:solidFill>
                  </a:tcPr>
                </a:tc>
                <a:tc>
                  <a:txBody>
                    <a:bodyPr/>
                    <a:lstStyle/>
                    <a:p>
                      <a:pPr algn="r"/>
                      <a:r>
                        <a:rPr lang="de-DE" sz="1400"/>
                        <a:t>306</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t>51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Education: Ancient Chinese Education</a:t>
                      </a:r>
                    </a:p>
                  </a:txBody>
                  <a:tcPr marL="0" marR="0" marT="0" marB="0" anchor="ctr">
                    <a:lnL>
                      <a:noFill/>
                    </a:lnL>
                    <a:lnR>
                      <a:noFill/>
                    </a:lnR>
                    <a:lnT>
                      <a:noFill/>
                    </a:lnT>
                    <a:lnB>
                      <a:noFill/>
                    </a:lnB>
                    <a:solidFill>
                      <a:srgbClr val="FFFFFF"/>
                    </a:solidFill>
                  </a:tcPr>
                </a:tc>
                <a:tc>
                  <a:txBody>
                    <a:bodyPr/>
                    <a:lstStyle/>
                    <a:p>
                      <a:r>
                        <a:rPr lang="en-US" sz="1400"/>
                        <a:t>116</a:t>
                      </a:r>
                    </a:p>
                  </a:txBody>
                  <a:tcPr marL="0" marR="0" marT="0" marB="0" anchor="ctr">
                    <a:lnL>
                      <a:noFill/>
                    </a:lnL>
                    <a:lnR>
                      <a:noFill/>
                    </a:lnR>
                    <a:lnT>
                      <a:noFill/>
                    </a:lnT>
                    <a:lnB>
                      <a:noFill/>
                    </a:lnB>
                    <a:solidFill>
                      <a:srgbClr val="FFFFFF"/>
                    </a:solidFill>
                  </a:tcPr>
                </a:tc>
                <a:tc>
                  <a:txBody>
                    <a:bodyPr/>
                    <a:lstStyle/>
                    <a:p>
                      <a:pPr algn="r"/>
                      <a:r>
                        <a:rPr lang="de-DE" sz="1400"/>
                        <a:t>305</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t>52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language</a:t>
                      </a:r>
                    </a:p>
                  </a:txBody>
                  <a:tcPr marL="0" marR="0" marT="0" marB="0" anchor="ctr">
                    <a:lnL>
                      <a:noFill/>
                    </a:lnL>
                    <a:lnR>
                      <a:noFill/>
                    </a:lnR>
                    <a:lnT>
                      <a:noFill/>
                    </a:lnT>
                    <a:lnB>
                      <a:noFill/>
                    </a:lnB>
                    <a:solidFill>
                      <a:srgbClr val="FFFFFF"/>
                    </a:solidFill>
                  </a:tcPr>
                </a:tc>
                <a:tc>
                  <a:txBody>
                    <a:bodyPr/>
                    <a:lstStyle/>
                    <a:p>
                      <a:r>
                        <a:rPr lang="it-IT" sz="1400"/>
                        <a:t>44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t>53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Embroidery</a:t>
                      </a:r>
                    </a:p>
                  </a:txBody>
                  <a:tcPr marL="0" marR="0" marT="0" marB="0" anchor="ctr">
                    <a:lnL>
                      <a:noFill/>
                    </a:lnL>
                    <a:lnR>
                      <a:noFill/>
                    </a:lnR>
                    <a:lnT>
                      <a:noFill/>
                    </a:lnT>
                    <a:lnB>
                      <a:noFill/>
                    </a:lnB>
                    <a:solidFill>
                      <a:srgbClr val="FFFFFF"/>
                    </a:solidFill>
                  </a:tcPr>
                </a:tc>
                <a:tc>
                  <a:txBody>
                    <a:bodyPr/>
                    <a:lstStyle/>
                    <a:p>
                      <a:r>
                        <a:rPr lang="en-US" sz="1400"/>
                        <a:t>14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t>54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Mythology: Gods and Immortals</a:t>
                      </a:r>
                    </a:p>
                  </a:txBody>
                  <a:tcPr marL="0" marR="0" marT="0" marB="0" anchor="ctr">
                    <a:lnL>
                      <a:noFill/>
                    </a:lnL>
                    <a:lnR>
                      <a:noFill/>
                    </a:lnR>
                    <a:lnT>
                      <a:noFill/>
                    </a:lnT>
                    <a:lnB>
                      <a:noFill/>
                    </a:lnB>
                    <a:solidFill>
                      <a:srgbClr val="FFFFFF"/>
                    </a:solidFill>
                  </a:tcPr>
                </a:tc>
                <a:tc>
                  <a:txBody>
                    <a:bodyPr/>
                    <a:lstStyle/>
                    <a:p>
                      <a:r>
                        <a:rPr lang="en-US" sz="1400"/>
                        <a:t>74</a:t>
                      </a:r>
                    </a:p>
                  </a:txBody>
                  <a:tcPr marL="0" marR="0" marT="0" marB="0" anchor="ctr">
                    <a:lnL>
                      <a:noFill/>
                    </a:lnL>
                    <a:lnR>
                      <a:noFill/>
                    </a:lnR>
                    <a:lnT>
                      <a:noFill/>
                    </a:lnT>
                    <a:lnB>
                      <a:noFill/>
                    </a:lnB>
                    <a:solidFill>
                      <a:srgbClr val="FFFFFF"/>
                    </a:solidFill>
                  </a:tcPr>
                </a:tc>
                <a:tc>
                  <a:txBody>
                    <a:bodyPr/>
                    <a:lstStyle/>
                    <a:p>
                      <a:pPr algn="r"/>
                      <a:r>
                        <a:rPr lang="de-DE" sz="1400"/>
                        <a:t>303</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t>55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Writing: Calligraphy</a:t>
                      </a:r>
                    </a:p>
                  </a:txBody>
                  <a:tcPr marL="0" marR="0" marT="0" marB="0" anchor="ctr">
                    <a:lnL>
                      <a:noFill/>
                    </a:lnL>
                    <a:lnR>
                      <a:noFill/>
                    </a:lnR>
                    <a:lnT>
                      <a:noFill/>
                    </a:lnT>
                    <a:lnB>
                      <a:noFill/>
                    </a:lnB>
                    <a:solidFill>
                      <a:srgbClr val="FFFFFF"/>
                    </a:solidFill>
                  </a:tcPr>
                </a:tc>
                <a:tc>
                  <a:txBody>
                    <a:bodyPr/>
                    <a:lstStyle/>
                    <a:p>
                      <a:r>
                        <a:rPr lang="en-US" sz="1400"/>
                        <a:t>11</a:t>
                      </a:r>
                    </a:p>
                  </a:txBody>
                  <a:tcPr marL="0" marR="0" marT="0" marB="0" anchor="ctr">
                    <a:lnL>
                      <a:noFill/>
                    </a:lnL>
                    <a:lnR>
                      <a:noFill/>
                    </a:lnR>
                    <a:lnT>
                      <a:noFill/>
                    </a:lnT>
                    <a:lnB>
                      <a:noFill/>
                    </a:lnB>
                    <a:solidFill>
                      <a:srgbClr val="FFFFFF"/>
                    </a:solidFill>
                  </a:tcPr>
                </a:tc>
                <a:tc>
                  <a:txBody>
                    <a:bodyPr/>
                    <a:lstStyle/>
                    <a:p>
                      <a:pPr algn="r"/>
                      <a:r>
                        <a:rPr lang="de-DE" sz="1400"/>
                        <a:t>302</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t>56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t>123</a:t>
                      </a:r>
                    </a:p>
                  </a:txBody>
                  <a:tcPr marL="0" marR="0" marT="0" marB="0" anchor="ctr">
                    <a:lnL>
                      <a:noFill/>
                    </a:lnL>
                    <a:lnR>
                      <a:noFill/>
                    </a:lnR>
                    <a:lnT>
                      <a:noFill/>
                    </a:lnT>
                    <a:lnB>
                      <a:noFill/>
                    </a:lnB>
                    <a:solidFill>
                      <a:srgbClr val="FFFFFF"/>
                    </a:solidFill>
                  </a:tcPr>
                </a:tc>
                <a:tc>
                  <a:txBody>
                    <a:bodyPr/>
                    <a:lstStyle/>
                    <a:p>
                      <a:pPr algn="r"/>
                      <a:r>
                        <a:rPr lang="de-DE" sz="1400"/>
                        <a:t>300</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t>57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t>3</a:t>
                      </a:r>
                    </a:p>
                  </a:txBody>
                  <a:tcPr marL="0" marR="0" marT="0" marB="0" anchor="ctr">
                    <a:lnL>
                      <a:noFill/>
                    </a:lnL>
                    <a:lnR>
                      <a:noFill/>
                    </a:lnR>
                    <a:lnT>
                      <a:noFill/>
                    </a:lnT>
                    <a:lnB>
                      <a:noFill/>
                    </a:lnB>
                    <a:solidFill>
                      <a:srgbClr val="FFFFFF"/>
                    </a:solidFill>
                  </a:tcPr>
                </a:tc>
                <a:tc>
                  <a:txBody>
                    <a:bodyPr/>
                    <a:lstStyle/>
                    <a:p>
                      <a:pPr algn="r"/>
                      <a:r>
                        <a:rPr lang="de-DE" sz="1400"/>
                        <a:t>299</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t>58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Li Bai's </a:t>
                      </a:r>
                      <a:r>
                        <a:rPr lang="zh-CN" altLang="de-DE" sz="1400"/>
                        <a:t>李白 </a:t>
                      </a:r>
                      <a:r>
                        <a:rPr lang="de-DE" altLang="zh-CN" sz="1400"/>
                        <a:t>《</a:t>
                      </a:r>
                      <a:r>
                        <a:rPr lang="zh-CN" altLang="de-DE" sz="1400"/>
                        <a:t>长干行</a:t>
                      </a:r>
                      <a:r>
                        <a:rPr lang="de-DE" altLang="zh-CN" sz="1400"/>
                        <a:t>》 </a:t>
                      </a:r>
                      <a:r>
                        <a:rPr lang="de-DE" sz="1400"/>
                        <a:t>and its translations</a:t>
                      </a:r>
                    </a:p>
                  </a:txBody>
                  <a:tcPr marL="0" marR="0" marT="0" marB="0" anchor="ctr">
                    <a:lnL>
                      <a:noFill/>
                    </a:lnL>
                    <a:lnR>
                      <a:noFill/>
                    </a:lnR>
                    <a:lnT>
                      <a:noFill/>
                    </a:lnT>
                    <a:lnB>
                      <a:noFill/>
                    </a:lnB>
                    <a:solidFill>
                      <a:srgbClr val="FFFFFF"/>
                    </a:solidFill>
                  </a:tcPr>
                </a:tc>
                <a:tc>
                  <a:txBody>
                    <a:bodyPr/>
                    <a:lstStyle/>
                    <a:p>
                      <a:r>
                        <a:rPr lang="it-IT" sz="1400"/>
                        <a:t>52</a:t>
                      </a:r>
                    </a:p>
                  </a:txBody>
                  <a:tcPr marL="0" marR="0" marT="0" marB="0" anchor="ctr">
                    <a:lnL>
                      <a:noFill/>
                    </a:lnL>
                    <a:lnR>
                      <a:noFill/>
                    </a:lnR>
                    <a:lnT>
                      <a:noFill/>
                    </a:lnT>
                    <a:lnB>
                      <a:noFill/>
                    </a:lnB>
                    <a:solidFill>
                      <a:srgbClr val="FFFFFF"/>
                    </a:solidFill>
                  </a:tcPr>
                </a:tc>
                <a:tc>
                  <a:txBody>
                    <a:bodyPr/>
                    <a:lstStyle/>
                    <a:p>
                      <a:pPr algn="r"/>
                      <a:r>
                        <a:rPr lang="de-DE" sz="1400"/>
                        <a:t>297</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t>59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t>67</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t>60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Silk</a:t>
                      </a:r>
                    </a:p>
                  </a:txBody>
                  <a:tcPr marL="0" marR="0" marT="0" marB="0" anchor="ctr">
                    <a:lnL>
                      <a:noFill/>
                    </a:lnL>
                    <a:lnR>
                      <a:noFill/>
                    </a:lnR>
                    <a:lnT>
                      <a:noFill/>
                    </a:lnT>
                    <a:lnB>
                      <a:noFill/>
                    </a:lnB>
                    <a:solidFill>
                      <a:srgbClr val="FFFFFF"/>
                    </a:solidFill>
                  </a:tcPr>
                </a:tc>
                <a:tc>
                  <a:txBody>
                    <a:bodyPr/>
                    <a:lstStyle/>
                    <a:p>
                      <a:r>
                        <a:rPr lang="en-US" sz="1400"/>
                        <a:t>29</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t>61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t>7</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t>62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t>101</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t>63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Games: Go </a:t>
                      </a:r>
                      <a:r>
                        <a:rPr lang="zh-CN" altLang="de-DE" sz="1400"/>
                        <a:t>围棋 </a:t>
                      </a:r>
                    </a:p>
                  </a:txBody>
                  <a:tcPr marL="0" marR="0" marT="0" marB="0" anchor="ctr">
                    <a:lnL>
                      <a:noFill/>
                    </a:lnL>
                    <a:lnR>
                      <a:noFill/>
                    </a:lnR>
                    <a:lnT>
                      <a:noFill/>
                    </a:lnT>
                    <a:lnB>
                      <a:noFill/>
                    </a:lnB>
                    <a:solidFill>
                      <a:srgbClr val="FFFFFF"/>
                    </a:solidFill>
                  </a:tcPr>
                </a:tc>
                <a:tc>
                  <a:txBody>
                    <a:bodyPr/>
                    <a:lstStyle/>
                    <a:p>
                      <a:r>
                        <a:rPr lang="en-US" sz="1400"/>
                        <a:t>107</a:t>
                      </a:r>
                    </a:p>
                  </a:txBody>
                  <a:tcPr marL="0" marR="0" marT="0" marB="0" anchor="ctr">
                    <a:lnL>
                      <a:noFill/>
                    </a:lnL>
                    <a:lnR>
                      <a:noFill/>
                    </a:lnR>
                    <a:lnT>
                      <a:noFill/>
                    </a:lnT>
                    <a:lnB>
                      <a:noFill/>
                    </a:lnB>
                    <a:solidFill>
                      <a:srgbClr val="FFFFFF"/>
                    </a:solidFill>
                  </a:tcPr>
                </a:tc>
                <a:tc>
                  <a:txBody>
                    <a:bodyPr/>
                    <a:lstStyle/>
                    <a:p>
                      <a:pPr algn="r"/>
                      <a:r>
                        <a:rPr lang="de-DE" sz="1400"/>
                        <a:t>291</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t>64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t>54</a:t>
                      </a:r>
                    </a:p>
                  </a:txBody>
                  <a:tcPr marL="0" marR="0" marT="0" marB="0" anchor="ctr">
                    <a:lnL>
                      <a:noFill/>
                    </a:lnL>
                    <a:lnR>
                      <a:noFill/>
                    </a:lnR>
                    <a:lnT>
                      <a:noFill/>
                    </a:lnT>
                    <a:lnB>
                      <a:noFill/>
                    </a:lnB>
                    <a:solidFill>
                      <a:srgbClr val="FFFFFF"/>
                    </a:solidFill>
                  </a:tcPr>
                </a:tc>
                <a:tc>
                  <a:txBody>
                    <a:bodyPr/>
                    <a:lstStyle/>
                    <a:p>
                      <a:pPr algn="r"/>
                      <a:r>
                        <a:rPr lang="de-DE" sz="1400"/>
                        <a:t>289</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t>65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Daoism</a:t>
                      </a:r>
                    </a:p>
                  </a:txBody>
                  <a:tcPr marL="0" marR="0" marT="0" marB="0" anchor="ctr">
                    <a:lnL>
                      <a:noFill/>
                    </a:lnL>
                    <a:lnR>
                      <a:noFill/>
                    </a:lnR>
                    <a:lnT>
                      <a:noFill/>
                    </a:lnT>
                    <a:lnB>
                      <a:noFill/>
                    </a:lnB>
                    <a:solidFill>
                      <a:srgbClr val="FFFFFF"/>
                    </a:solidFill>
                  </a:tcPr>
                </a:tc>
                <a:tc>
                  <a:txBody>
                    <a:bodyPr/>
                    <a:lstStyle/>
                    <a:p>
                      <a:r>
                        <a:rPr lang="en-US" sz="1400"/>
                        <a:t>76</a:t>
                      </a:r>
                    </a:p>
                  </a:txBody>
                  <a:tcPr marL="0" marR="0" marT="0" marB="0" anchor="ctr">
                    <a:lnL>
                      <a:noFill/>
                    </a:lnL>
                    <a:lnR>
                      <a:noFill/>
                    </a:lnR>
                    <a:lnT>
                      <a:noFill/>
                    </a:lnT>
                    <a:lnB>
                      <a:noFill/>
                    </a:lnB>
                    <a:solidFill>
                      <a:srgbClr val="FFFFFF"/>
                    </a:solidFill>
                  </a:tcPr>
                </a:tc>
                <a:tc>
                  <a:txBody>
                    <a:bodyPr/>
                    <a:lstStyle/>
                    <a:p>
                      <a:pPr algn="r"/>
                      <a:r>
                        <a:rPr lang="de-DE" sz="1400"/>
                        <a:t>288</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t>66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t>5</a:t>
                      </a:r>
                    </a:p>
                  </a:txBody>
                  <a:tcPr marL="0" marR="0" marT="0" marB="0" anchor="ctr">
                    <a:lnL>
                      <a:noFill/>
                    </a:lnL>
                    <a:lnR>
                      <a:noFill/>
                    </a:lnR>
                    <a:lnT>
                      <a:noFill/>
                    </a:lnT>
                    <a:lnB>
                      <a:noFill/>
                    </a:lnB>
                    <a:solidFill>
                      <a:srgbClr val="FFFFFF"/>
                    </a:solidFill>
                  </a:tcPr>
                </a:tc>
                <a:tc>
                  <a:txBody>
                    <a:bodyPr/>
                    <a:lstStyle/>
                    <a:p>
                      <a:pPr algn="r"/>
                      <a:r>
                        <a:rPr lang="de-DE" sz="1400"/>
                        <a:t>286</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t>67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Bridges</a:t>
                      </a:r>
                    </a:p>
                  </a:txBody>
                  <a:tcPr marL="0" marR="0" marT="0" marB="0" anchor="ctr">
                    <a:lnL>
                      <a:noFill/>
                    </a:lnL>
                    <a:lnR>
                      <a:noFill/>
                    </a:lnR>
                    <a:lnT>
                      <a:noFill/>
                    </a:lnT>
                    <a:lnB>
                      <a:noFill/>
                    </a:lnB>
                    <a:solidFill>
                      <a:srgbClr val="FFFFFF"/>
                    </a:solidFill>
                  </a:tcPr>
                </a:tc>
                <a:tc>
                  <a:txBody>
                    <a:bodyPr/>
                    <a:lstStyle/>
                    <a:p>
                      <a:r>
                        <a:rPr lang="en-US" sz="1400"/>
                        <a:t>39</a:t>
                      </a:r>
                    </a:p>
                  </a:txBody>
                  <a:tcPr marL="0" marR="0" marT="0" marB="0" anchor="ctr">
                    <a:lnL>
                      <a:noFill/>
                    </a:lnL>
                    <a:lnR>
                      <a:noFill/>
                    </a:lnR>
                    <a:lnT>
                      <a:noFill/>
                    </a:lnT>
                    <a:lnB>
                      <a:noFill/>
                    </a:lnB>
                    <a:solidFill>
                      <a:srgbClr val="FFFFFF"/>
                    </a:solidFill>
                  </a:tcPr>
                </a:tc>
                <a:tc>
                  <a:txBody>
                    <a:bodyPr/>
                    <a:lstStyle/>
                    <a:p>
                      <a:pPr algn="r"/>
                      <a:r>
                        <a:rPr lang="de-DE" sz="1400"/>
                        <a:t>284</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t>68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t>117</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t>69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Mogao Grottoes</a:t>
                      </a:r>
                    </a:p>
                  </a:txBody>
                  <a:tcPr marL="0" marR="0" marT="0" marB="0" anchor="ctr">
                    <a:lnL>
                      <a:noFill/>
                    </a:lnL>
                    <a:lnR>
                      <a:noFill/>
                    </a:lnR>
                    <a:lnT>
                      <a:noFill/>
                    </a:lnT>
                    <a:lnB>
                      <a:noFill/>
                    </a:lnB>
                    <a:solidFill>
                      <a:srgbClr val="FFFFFF"/>
                    </a:solidFill>
                  </a:tcPr>
                </a:tc>
                <a:tc>
                  <a:txBody>
                    <a:bodyPr/>
                    <a:lstStyle/>
                    <a:p>
                      <a:r>
                        <a:rPr lang="en-US" sz="1400"/>
                        <a:t>124</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t>70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t>90</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t>71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t>46</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t>72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t>121</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t>73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t>109</a:t>
                      </a:r>
                    </a:p>
                  </a:txBody>
                  <a:tcPr marL="0" marR="0" marT="0" marB="0" anchor="ctr">
                    <a:lnL>
                      <a:noFill/>
                    </a:lnL>
                    <a:lnR>
                      <a:noFill/>
                    </a:lnR>
                    <a:lnT>
                      <a:noFill/>
                    </a:lnT>
                    <a:lnB>
                      <a:noFill/>
                    </a:lnB>
                    <a:solidFill>
                      <a:srgbClr val="FFFFFF"/>
                    </a:solidFill>
                  </a:tcPr>
                </a:tc>
                <a:tc>
                  <a:txBody>
                    <a:bodyPr/>
                    <a:lstStyle/>
                    <a:p>
                      <a:pPr algn="r"/>
                      <a:r>
                        <a:rPr lang="de-DE" sz="1400"/>
                        <a:t>279</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t>74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t>38</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t>75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Seal-cutting</a:t>
                      </a:r>
                    </a:p>
                  </a:txBody>
                  <a:tcPr marL="0" marR="0" marT="0" marB="0" anchor="ctr">
                    <a:lnL>
                      <a:noFill/>
                    </a:lnL>
                    <a:lnR>
                      <a:noFill/>
                    </a:lnR>
                    <a:lnT>
                      <a:noFill/>
                    </a:lnT>
                    <a:lnB>
                      <a:noFill/>
                    </a:lnB>
                    <a:solidFill>
                      <a:srgbClr val="FFFFFF"/>
                    </a:solidFill>
                  </a:tcPr>
                </a:tc>
                <a:tc>
                  <a:txBody>
                    <a:bodyPr/>
                    <a:lstStyle/>
                    <a:p>
                      <a:r>
                        <a:rPr lang="en-US" sz="1400"/>
                        <a:t>33</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t>76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t>91</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t>77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Gardens</a:t>
                      </a:r>
                    </a:p>
                  </a:txBody>
                  <a:tcPr marL="0" marR="0" marT="0" marB="0" anchor="ctr">
                    <a:lnL>
                      <a:noFill/>
                    </a:lnL>
                    <a:lnR>
                      <a:noFill/>
                    </a:lnR>
                    <a:lnT>
                      <a:noFill/>
                    </a:lnT>
                    <a:lnB>
                      <a:noFill/>
                    </a:lnB>
                    <a:solidFill>
                      <a:srgbClr val="FFFFFF"/>
                    </a:solidFill>
                  </a:tcPr>
                </a:tc>
                <a:tc>
                  <a:txBody>
                    <a:bodyPr/>
                    <a:lstStyle/>
                    <a:p>
                      <a:r>
                        <a:rPr lang="en-US" sz="1400"/>
                        <a:t>40</a:t>
                      </a:r>
                    </a:p>
                  </a:txBody>
                  <a:tcPr marL="0" marR="0" marT="0" marB="0" anchor="ctr">
                    <a:lnL>
                      <a:noFill/>
                    </a:lnL>
                    <a:lnR>
                      <a:noFill/>
                    </a:lnR>
                    <a:lnT>
                      <a:noFill/>
                    </a:lnT>
                    <a:lnB>
                      <a:noFill/>
                    </a:lnB>
                    <a:solidFill>
                      <a:srgbClr val="FFFFFF"/>
                    </a:solidFill>
                  </a:tcPr>
                </a:tc>
                <a:tc>
                  <a:txBody>
                    <a:bodyPr/>
                    <a:lstStyle/>
                    <a:p>
                      <a:pPr algn="r"/>
                      <a:r>
                        <a:rPr lang="de-DE" sz="1400"/>
                        <a:t>274</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t>78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t>66</a:t>
                      </a:r>
                    </a:p>
                  </a:txBody>
                  <a:tcPr marL="0" marR="0" marT="0" marB="0" anchor="ctr">
                    <a:lnL>
                      <a:noFill/>
                    </a:lnL>
                    <a:lnR>
                      <a:noFill/>
                    </a:lnR>
                    <a:lnT>
                      <a:noFill/>
                    </a:lnT>
                    <a:lnB>
                      <a:noFill/>
                    </a:lnB>
                    <a:solidFill>
                      <a:srgbClr val="FFFFFF"/>
                    </a:solidFill>
                  </a:tcPr>
                </a:tc>
                <a:tc>
                  <a:txBody>
                    <a:bodyPr/>
                    <a:lstStyle/>
                    <a:p>
                      <a:pPr algn="r"/>
                      <a:r>
                        <a:rPr lang="de-DE" sz="1400"/>
                        <a:t>273</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t>79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Beijing Opera</a:t>
                      </a:r>
                    </a:p>
                  </a:txBody>
                  <a:tcPr marL="0" marR="0" marT="0" marB="0" anchor="ctr">
                    <a:lnL>
                      <a:noFill/>
                    </a:lnL>
                    <a:lnR>
                      <a:noFill/>
                    </a:lnR>
                    <a:lnT>
                      <a:noFill/>
                    </a:lnT>
                    <a:lnB>
                      <a:noFill/>
                    </a:lnB>
                    <a:solidFill>
                      <a:srgbClr val="FFFFFF"/>
                    </a:solidFill>
                  </a:tcPr>
                </a:tc>
                <a:tc>
                  <a:txBody>
                    <a:bodyPr/>
                    <a:lstStyle/>
                    <a:p>
                      <a:r>
                        <a:rPr lang="en-US" sz="1400"/>
                        <a:t>60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t>80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t>10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t>81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t>53</a:t>
                      </a:r>
                    </a:p>
                  </a:txBody>
                  <a:tcPr marL="0" marR="0" marT="0" marB="0" anchor="ctr">
                    <a:lnL>
                      <a:noFill/>
                    </a:lnL>
                    <a:lnR>
                      <a:noFill/>
                    </a:lnR>
                    <a:lnT>
                      <a:noFill/>
                    </a:lnT>
                    <a:lnB>
                      <a:noFill/>
                    </a:lnB>
                    <a:solidFill>
                      <a:srgbClr val="FFFFFF"/>
                    </a:solidFill>
                  </a:tcPr>
                </a:tc>
                <a:tc>
                  <a:txBody>
                    <a:bodyPr/>
                    <a:lstStyle/>
                    <a:p>
                      <a:pPr algn="r"/>
                      <a:r>
                        <a:rPr lang="de-DE" sz="1400"/>
                        <a:t>270</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t>82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t>115</a:t>
                      </a:r>
                    </a:p>
                  </a:txBody>
                  <a:tcPr marL="0" marR="0" marT="0" marB="0" anchor="ctr">
                    <a:lnL>
                      <a:noFill/>
                    </a:lnL>
                    <a:lnR>
                      <a:noFill/>
                    </a:lnR>
                    <a:lnT>
                      <a:noFill/>
                    </a:lnT>
                    <a:lnB>
                      <a:noFill/>
                    </a:lnB>
                    <a:solidFill>
                      <a:srgbClr val="FFFFFF"/>
                    </a:solidFill>
                  </a:tcPr>
                </a:tc>
                <a:tc>
                  <a:txBody>
                    <a:bodyPr/>
                    <a:lstStyle/>
                    <a:p>
                      <a:pPr algn="r"/>
                      <a:r>
                        <a:rPr lang="de-DE" sz="1400"/>
                        <a:t>267</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t>83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Chinese Mythology</a:t>
                      </a:r>
                    </a:p>
                  </a:txBody>
                  <a:tcPr marL="0" marR="0" marT="0" marB="0" anchor="ctr">
                    <a:lnL>
                      <a:noFill/>
                    </a:lnL>
                    <a:lnR>
                      <a:noFill/>
                    </a:lnR>
                    <a:lnT>
                      <a:noFill/>
                    </a:lnT>
                    <a:lnB>
                      <a:noFill/>
                    </a:lnB>
                    <a:solidFill>
                      <a:srgbClr val="FFFFFF"/>
                    </a:solidFill>
                  </a:tcPr>
                </a:tc>
                <a:tc>
                  <a:txBody>
                    <a:bodyPr/>
                    <a:lstStyle/>
                    <a:p>
                      <a:r>
                        <a:rPr lang="it-IT" sz="1400"/>
                        <a:t>48</a:t>
                      </a:r>
                    </a:p>
                  </a:txBody>
                  <a:tcPr marL="0" marR="0" marT="0" marB="0" anchor="ctr">
                    <a:lnL>
                      <a:noFill/>
                    </a:lnL>
                    <a:lnR>
                      <a:noFill/>
                    </a:lnR>
                    <a:lnT>
                      <a:noFill/>
                    </a:lnT>
                    <a:lnB>
                      <a:noFill/>
                    </a:lnB>
                    <a:solidFill>
                      <a:srgbClr val="FFFFFF"/>
                    </a:solidFill>
                  </a:tcPr>
                </a:tc>
                <a:tc>
                  <a:txBody>
                    <a:bodyPr/>
                    <a:lstStyle/>
                    <a:p>
                      <a:pPr algn="r"/>
                      <a:r>
                        <a:rPr lang="de-DE" sz="1400"/>
                        <a:t>265</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t>84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Zhang Zhongjing</a:t>
                      </a:r>
                    </a:p>
                  </a:txBody>
                  <a:tcPr marL="0" marR="0" marT="0" marB="0" anchor="ctr">
                    <a:lnL>
                      <a:noFill/>
                    </a:lnL>
                    <a:lnR>
                      <a:noFill/>
                    </a:lnR>
                    <a:lnT>
                      <a:noFill/>
                    </a:lnT>
                    <a:lnB>
                      <a:noFill/>
                    </a:lnB>
                    <a:solidFill>
                      <a:srgbClr val="FFFFFF"/>
                    </a:solidFill>
                  </a:tcPr>
                </a:tc>
                <a:tc>
                  <a:txBody>
                    <a:bodyPr/>
                    <a:lstStyle/>
                    <a:p>
                      <a:r>
                        <a:rPr lang="en-US" sz="1400"/>
                        <a:t>69</a:t>
                      </a:r>
                    </a:p>
                  </a:txBody>
                  <a:tcPr marL="0" marR="0" marT="0" marB="0" anchor="ctr">
                    <a:lnL>
                      <a:noFill/>
                    </a:lnL>
                    <a:lnR>
                      <a:noFill/>
                    </a:lnR>
                    <a:lnT>
                      <a:noFill/>
                    </a:lnT>
                    <a:lnB>
                      <a:noFill/>
                    </a:lnB>
                    <a:solidFill>
                      <a:srgbClr val="FFFFFF"/>
                    </a:solidFill>
                  </a:tcPr>
                </a:tc>
                <a:tc>
                  <a:txBody>
                    <a:bodyPr/>
                    <a:lstStyle/>
                    <a:p>
                      <a:pPr algn="r"/>
                      <a:r>
                        <a:rPr lang="de-DE" sz="1400"/>
                        <a:t>264</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t>85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t>125</a:t>
                      </a:r>
                    </a:p>
                  </a:txBody>
                  <a:tcPr marL="0" marR="0" marT="0" marB="0" anchor="ctr">
                    <a:lnL>
                      <a:noFill/>
                    </a:lnL>
                    <a:lnR>
                      <a:noFill/>
                    </a:lnR>
                    <a:lnT>
                      <a:noFill/>
                    </a:lnT>
                    <a:lnB>
                      <a:noFill/>
                    </a:lnB>
                    <a:solidFill>
                      <a:srgbClr val="FFFFFF"/>
                    </a:solidFill>
                  </a:tcPr>
                </a:tc>
                <a:tc>
                  <a:txBody>
                    <a:bodyPr/>
                    <a:lstStyle/>
                    <a:p>
                      <a:pPr algn="r"/>
                      <a:r>
                        <a:rPr lang="de-DE" sz="1400"/>
                        <a:t>263</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t>86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Qigong</a:t>
                      </a:r>
                    </a:p>
                  </a:txBody>
                  <a:tcPr marL="0" marR="0" marT="0" marB="0" anchor="ctr">
                    <a:lnL>
                      <a:noFill/>
                    </a:lnL>
                    <a:lnR>
                      <a:noFill/>
                    </a:lnR>
                    <a:lnT>
                      <a:noFill/>
                    </a:lnT>
                    <a:lnB>
                      <a:noFill/>
                    </a:lnB>
                    <a:solidFill>
                      <a:srgbClr val="FFFFFF"/>
                    </a:solidFill>
                  </a:tcPr>
                </a:tc>
                <a:tc>
                  <a:txBody>
                    <a:bodyPr/>
                    <a:lstStyle/>
                    <a:p>
                      <a:r>
                        <a:rPr lang="en-US" sz="1400"/>
                        <a:t>64</a:t>
                      </a:r>
                    </a:p>
                  </a:txBody>
                  <a:tcPr marL="0" marR="0" marT="0" marB="0" anchor="ctr">
                    <a:lnL>
                      <a:noFill/>
                    </a:lnL>
                    <a:lnR>
                      <a:noFill/>
                    </a:lnR>
                    <a:lnT>
                      <a:noFill/>
                    </a:lnT>
                    <a:lnB>
                      <a:noFill/>
                    </a:lnB>
                    <a:solidFill>
                      <a:srgbClr val="FFFFFF"/>
                    </a:solidFill>
                  </a:tcPr>
                </a:tc>
                <a:tc>
                  <a:txBody>
                    <a:bodyPr/>
                    <a:lstStyle/>
                    <a:p>
                      <a:pPr algn="r"/>
                      <a:r>
                        <a:rPr lang="de-DE" sz="1400"/>
                        <a:t>262</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t>87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Four Great Pavilions</a:t>
                      </a:r>
                    </a:p>
                  </a:txBody>
                  <a:tcPr marL="0" marR="0" marT="0" marB="0" anchor="ctr">
                    <a:lnL>
                      <a:noFill/>
                    </a:lnL>
                    <a:lnR>
                      <a:noFill/>
                    </a:lnR>
                    <a:lnT>
                      <a:noFill/>
                    </a:lnT>
                    <a:lnB>
                      <a:noFill/>
                    </a:lnB>
                    <a:solidFill>
                      <a:srgbClr val="FFFFFF"/>
                    </a:solidFill>
                  </a:tcPr>
                </a:tc>
                <a:tc>
                  <a:txBody>
                    <a:bodyPr/>
                    <a:lstStyle/>
                    <a:p>
                      <a:r>
                        <a:rPr lang="en-US" sz="1400"/>
                        <a:t>37</a:t>
                      </a:r>
                    </a:p>
                  </a:txBody>
                  <a:tcPr marL="0" marR="0" marT="0" marB="0" anchor="ctr">
                    <a:lnL>
                      <a:noFill/>
                    </a:lnL>
                    <a:lnR>
                      <a:noFill/>
                    </a:lnR>
                    <a:lnT>
                      <a:noFill/>
                    </a:lnT>
                    <a:lnB>
                      <a:noFill/>
                    </a:lnB>
                    <a:solidFill>
                      <a:srgbClr val="FFFFFF"/>
                    </a:solidFill>
                  </a:tcPr>
                </a:tc>
                <a:tc>
                  <a:txBody>
                    <a:bodyPr/>
                    <a:lstStyle/>
                    <a:p>
                      <a:pPr algn="r"/>
                      <a:r>
                        <a:rPr lang="de-DE" sz="1400"/>
                        <a:t>261</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t>88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Buddhism</a:t>
                      </a:r>
                    </a:p>
                  </a:txBody>
                  <a:tcPr marL="0" marR="0" marT="0" marB="0" anchor="ctr">
                    <a:lnL>
                      <a:noFill/>
                    </a:lnL>
                    <a:lnR>
                      <a:noFill/>
                    </a:lnR>
                    <a:lnT>
                      <a:noFill/>
                    </a:lnT>
                    <a:lnB>
                      <a:noFill/>
                    </a:lnB>
                    <a:solidFill>
                      <a:srgbClr val="FFFFFF"/>
                    </a:solidFill>
                  </a:tcPr>
                </a:tc>
                <a:tc>
                  <a:txBody>
                    <a:bodyPr/>
                    <a:lstStyle/>
                    <a:p>
                      <a:r>
                        <a:rPr lang="en-US" sz="1400"/>
                        <a:t>75</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t>89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Cuisine: Chopsticks</a:t>
                      </a:r>
                    </a:p>
                  </a:txBody>
                  <a:tcPr marL="0" marR="0" marT="0" marB="0" anchor="ctr">
                    <a:lnL>
                      <a:noFill/>
                    </a:lnL>
                    <a:lnR>
                      <a:noFill/>
                    </a:lnR>
                    <a:lnT>
                      <a:noFill/>
                    </a:lnT>
                    <a:lnB>
                      <a:noFill/>
                    </a:lnB>
                    <a:solidFill>
                      <a:srgbClr val="FFFFFF"/>
                    </a:solidFill>
                  </a:tcPr>
                </a:tc>
                <a:tc>
                  <a:txBody>
                    <a:bodyPr/>
                    <a:lstStyle/>
                    <a:p>
                      <a:r>
                        <a:rPr lang="en-US" sz="1400"/>
                        <a:t>27</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t>90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t>92</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t>91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t>104</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t>92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Body movement performance: Stilts</a:t>
                      </a:r>
                    </a:p>
                  </a:txBody>
                  <a:tcPr marL="0" marR="0" marT="0" marB="0" anchor="ctr">
                    <a:lnL>
                      <a:noFill/>
                    </a:lnL>
                    <a:lnR>
                      <a:noFill/>
                    </a:lnR>
                    <a:lnT>
                      <a:noFill/>
                    </a:lnT>
                    <a:lnB>
                      <a:noFill/>
                    </a:lnB>
                    <a:solidFill>
                      <a:srgbClr val="FFFFFF"/>
                    </a:solidFill>
                  </a:tcPr>
                </a:tc>
                <a:tc>
                  <a:txBody>
                    <a:bodyPr/>
                    <a:lstStyle/>
                    <a:p>
                      <a:r>
                        <a:rPr lang="en-US" sz="1400"/>
                        <a:t>102</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t>93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Science and Technology: Compass</a:t>
                      </a:r>
                    </a:p>
                  </a:txBody>
                  <a:tcPr marL="0" marR="0" marT="0" marB="0" anchor="ctr">
                    <a:lnL>
                      <a:noFill/>
                    </a:lnL>
                    <a:lnR>
                      <a:noFill/>
                    </a:lnR>
                    <a:lnT>
                      <a:noFill/>
                    </a:lnT>
                    <a:lnB>
                      <a:noFill/>
                    </a:lnB>
                    <a:solidFill>
                      <a:srgbClr val="FFFFFF"/>
                    </a:solidFill>
                  </a:tcPr>
                </a:tc>
                <a:tc>
                  <a:txBody>
                    <a:bodyPr/>
                    <a:lstStyle/>
                    <a:p>
                      <a:r>
                        <a:rPr lang="en-US" sz="1400"/>
                        <a:t>6</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t>94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t>12</a:t>
                      </a:r>
                    </a:p>
                  </a:txBody>
                  <a:tcPr marL="0" marR="0" marT="0" marB="0" anchor="ctr">
                    <a:lnL>
                      <a:noFill/>
                    </a:lnL>
                    <a:lnR>
                      <a:noFill/>
                    </a:lnR>
                    <a:lnT>
                      <a:noFill/>
                    </a:lnT>
                    <a:lnB>
                      <a:noFill/>
                    </a:lnB>
                    <a:solidFill>
                      <a:srgbClr val="FFFFFF"/>
                    </a:solidFill>
                  </a:tcPr>
                </a:tc>
                <a:tc>
                  <a:txBody>
                    <a:bodyPr/>
                    <a:lstStyle/>
                    <a:p>
                      <a:pPr algn="r"/>
                      <a:r>
                        <a:rPr lang="de-DE" sz="1400"/>
                        <a:t>258</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t>95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t>13</a:t>
                      </a:r>
                    </a:p>
                  </a:txBody>
                  <a:tcPr marL="0" marR="0" marT="0" marB="0" anchor="ctr">
                    <a:lnL>
                      <a:noFill/>
                    </a:lnL>
                    <a:lnR>
                      <a:noFill/>
                    </a:lnR>
                    <a:lnT>
                      <a:noFill/>
                    </a:lnT>
                    <a:lnB>
                      <a:noFill/>
                    </a:lnB>
                    <a:solidFill>
                      <a:srgbClr val="FFFFFF"/>
                    </a:solidFill>
                  </a:tcPr>
                </a:tc>
                <a:tc>
                  <a:txBody>
                    <a:bodyPr/>
                    <a:lstStyle/>
                    <a:p>
                      <a:pPr algn="r"/>
                      <a:r>
                        <a:rPr lang="de-DE" sz="1400"/>
                        <a:t>255</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t>96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Bonsai (Penjing) </a:t>
                      </a:r>
                    </a:p>
                  </a:txBody>
                  <a:tcPr marL="0" marR="0" marT="0" marB="0" anchor="ctr">
                    <a:lnL>
                      <a:noFill/>
                    </a:lnL>
                    <a:lnR>
                      <a:noFill/>
                    </a:lnR>
                    <a:lnT>
                      <a:noFill/>
                    </a:lnT>
                    <a:lnB>
                      <a:noFill/>
                    </a:lnB>
                    <a:solidFill>
                      <a:srgbClr val="FFFFFF"/>
                    </a:solidFill>
                  </a:tcPr>
                </a:tc>
                <a:tc>
                  <a:txBody>
                    <a:bodyPr/>
                    <a:lstStyle/>
                    <a:p>
                      <a:r>
                        <a:rPr lang="en-US" sz="1400"/>
                        <a:t>43</a:t>
                      </a:r>
                    </a:p>
                  </a:txBody>
                  <a:tcPr marL="0" marR="0" marT="0" marB="0" anchor="ctr">
                    <a:lnL>
                      <a:noFill/>
                    </a:lnL>
                    <a:lnR>
                      <a:noFill/>
                    </a:lnR>
                    <a:lnT>
                      <a:noFill/>
                    </a:lnT>
                    <a:lnB>
                      <a:noFill/>
                    </a:lnB>
                    <a:solidFill>
                      <a:srgbClr val="FFFFFF"/>
                    </a:solidFill>
                  </a:tcPr>
                </a:tc>
                <a:tc>
                  <a:txBody>
                    <a:bodyPr/>
                    <a:lstStyle/>
                    <a:p>
                      <a:pPr algn="r"/>
                      <a:r>
                        <a:rPr lang="de-DE" sz="1400"/>
                        <a:t>253</a:t>
                      </a:r>
                    </a:p>
                  </a:txBody>
                  <a:tcPr marL="0" marR="0" marT="0" marB="0" anchor="ctr">
                    <a:lnL>
                      <a:noFill/>
                    </a:lnL>
                    <a:lnR>
                      <a:noFill/>
                    </a:lnR>
                    <a:lnT>
                      <a:noFill/>
                    </a:lnT>
                    <a:lnB>
                      <a:noFill/>
                    </a:lnB>
                    <a:solidFill>
                      <a:srgbClr val="FFFFFF"/>
                    </a:solidFill>
                  </a:tcPr>
                </a:tc>
                <a:tc>
                  <a:txBody>
                    <a:bodyPr/>
                    <a:lstStyle/>
                    <a:p>
                      <a:pPr algn="r"/>
                      <a:r>
                        <a:rPr lang="de-DE" sz="1400"/>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t>97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Lacquerware</a:t>
                      </a:r>
                    </a:p>
                  </a:txBody>
                  <a:tcPr marL="0" marR="0" marT="0" marB="0" anchor="ctr">
                    <a:lnL>
                      <a:noFill/>
                    </a:lnL>
                    <a:lnR>
                      <a:noFill/>
                    </a:lnR>
                    <a:lnT>
                      <a:noFill/>
                    </a:lnT>
                    <a:lnB>
                      <a:noFill/>
                    </a:lnB>
                    <a:solidFill>
                      <a:srgbClr val="FFFFFF"/>
                    </a:solidFill>
                  </a:tcPr>
                </a:tc>
                <a:tc>
                  <a:txBody>
                    <a:bodyPr/>
                    <a:lstStyle/>
                    <a:p>
                      <a:r>
                        <a:rPr lang="en-US" sz="1400"/>
                        <a:t>16</a:t>
                      </a:r>
                    </a:p>
                  </a:txBody>
                  <a:tcPr marL="0" marR="0" marT="0" marB="0" anchor="ctr">
                    <a:lnL>
                      <a:noFill/>
                    </a:lnL>
                    <a:lnR>
                      <a:noFill/>
                    </a:lnR>
                    <a:lnT>
                      <a:noFill/>
                    </a:lnT>
                    <a:lnB>
                      <a:noFill/>
                    </a:lnB>
                    <a:solidFill>
                      <a:srgbClr val="FFFFFF"/>
                    </a:solidFill>
                  </a:tcPr>
                </a:tc>
                <a:tc>
                  <a:txBody>
                    <a:bodyPr/>
                    <a:lstStyle/>
                    <a:p>
                      <a:pPr algn="r"/>
                      <a:r>
                        <a:rPr lang="de-DE" sz="1400"/>
                        <a:t>247</a:t>
                      </a:r>
                    </a:p>
                  </a:txBody>
                  <a:tcPr marL="0" marR="0" marT="0" marB="0" anchor="ctr">
                    <a:lnL>
                      <a:noFill/>
                    </a:lnL>
                    <a:lnR>
                      <a:noFill/>
                    </a:lnR>
                    <a:lnT>
                      <a:noFill/>
                    </a:lnT>
                    <a:lnB>
                      <a:noFill/>
                    </a:lnB>
                    <a:solidFill>
                      <a:srgbClr val="FFFFFF"/>
                    </a:solidFill>
                  </a:tcPr>
                </a:tc>
                <a:tc>
                  <a:txBody>
                    <a:bodyPr/>
                    <a:lstStyle/>
                    <a:p>
                      <a:pPr algn="r"/>
                      <a:r>
                        <a:rPr lang="de-DE" sz="1400"/>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t>98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Batik</a:t>
                      </a:r>
                    </a:p>
                  </a:txBody>
                  <a:tcPr marL="0" marR="0" marT="0" marB="0" anchor="ctr">
                    <a:lnL>
                      <a:noFill/>
                    </a:lnL>
                    <a:lnR>
                      <a:noFill/>
                    </a:lnR>
                    <a:lnT>
                      <a:noFill/>
                    </a:lnT>
                    <a:lnB>
                      <a:noFill/>
                    </a:lnB>
                    <a:solidFill>
                      <a:srgbClr val="FFFFFF"/>
                    </a:solidFill>
                  </a:tcPr>
                </a:tc>
                <a:tc>
                  <a:txBody>
                    <a:bodyPr/>
                    <a:lstStyle/>
                    <a:p>
                      <a:r>
                        <a:rPr lang="en-US" sz="1400"/>
                        <a:t>114</a:t>
                      </a:r>
                    </a:p>
                  </a:txBody>
                  <a:tcPr marL="0" marR="0" marT="0" marB="0" anchor="ctr">
                    <a:lnL>
                      <a:noFill/>
                    </a:lnL>
                    <a:lnR>
                      <a:noFill/>
                    </a:lnR>
                    <a:lnT>
                      <a:noFill/>
                    </a:lnT>
                    <a:lnB>
                      <a:noFill/>
                    </a:lnB>
                    <a:solidFill>
                      <a:srgbClr val="FFFFFF"/>
                    </a:solidFill>
                  </a:tcPr>
                </a:tc>
                <a:tc>
                  <a:txBody>
                    <a:bodyPr/>
                    <a:lstStyle/>
                    <a:p>
                      <a:pPr algn="r"/>
                      <a:r>
                        <a:rPr lang="de-DE" sz="1400"/>
                        <a:t>242</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t>99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Confucian Culture</a:t>
                      </a:r>
                    </a:p>
                  </a:txBody>
                  <a:tcPr marL="0" marR="0" marT="0" marB="0" anchor="ctr">
                    <a:lnL>
                      <a:noFill/>
                    </a:lnL>
                    <a:lnR>
                      <a:noFill/>
                    </a:lnR>
                    <a:lnT>
                      <a:noFill/>
                    </a:lnT>
                    <a:lnB>
                      <a:noFill/>
                    </a:lnB>
                    <a:solidFill>
                      <a:srgbClr val="FFFFFF"/>
                    </a:solidFill>
                  </a:tcPr>
                </a:tc>
                <a:tc>
                  <a:txBody>
                    <a:bodyPr/>
                    <a:lstStyle/>
                    <a:p>
                      <a:r>
                        <a:rPr lang="en-US" sz="1400"/>
                        <a:t>81</a:t>
                      </a:r>
                    </a:p>
                  </a:txBody>
                  <a:tcPr marL="0" marR="0" marT="0" marB="0" anchor="ctr">
                    <a:lnL>
                      <a:noFill/>
                    </a:lnL>
                    <a:lnR>
                      <a:noFill/>
                    </a:lnR>
                    <a:lnT>
                      <a:noFill/>
                    </a:lnT>
                    <a:lnB>
                      <a:noFill/>
                    </a:lnB>
                    <a:solidFill>
                      <a:srgbClr val="FFFFFF"/>
                    </a:solidFill>
                  </a:tcPr>
                </a:tc>
                <a:tc>
                  <a:txBody>
                    <a:bodyPr/>
                    <a:lstStyle/>
                    <a:p>
                      <a:pPr algn="r"/>
                      <a:r>
                        <a:rPr lang="de-DE" sz="1400"/>
                        <a:t>237</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t>100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t>93</a:t>
                      </a:r>
                    </a:p>
                  </a:txBody>
                  <a:tcPr marL="0" marR="0" marT="0" marB="0" anchor="ctr">
                    <a:lnL>
                      <a:noFill/>
                    </a:lnL>
                    <a:lnR>
                      <a:noFill/>
                    </a:lnR>
                    <a:lnT>
                      <a:noFill/>
                    </a:lnT>
                    <a:lnB>
                      <a:noFill/>
                    </a:lnB>
                    <a:solidFill>
                      <a:srgbClr val="FFFFFF"/>
                    </a:solidFill>
                  </a:tcPr>
                </a:tc>
                <a:tc>
                  <a:txBody>
                    <a:bodyPr/>
                    <a:lstStyle/>
                    <a:p>
                      <a:pPr algn="r"/>
                      <a:r>
                        <a:rPr lang="de-DE" sz="1400"/>
                        <a:t>236</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t>101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t>57</a:t>
                      </a:r>
                    </a:p>
                  </a:txBody>
                  <a:tcPr marL="0" marR="0" marT="0" marB="0" anchor="ctr">
                    <a:lnL>
                      <a:noFill/>
                    </a:lnL>
                    <a:lnR>
                      <a:noFill/>
                    </a:lnR>
                    <a:lnT>
                      <a:noFill/>
                    </a:lnT>
                    <a:lnB>
                      <a:noFill/>
                    </a:lnB>
                    <a:solidFill>
                      <a:srgbClr val="FFFFFF"/>
                    </a:solidFill>
                  </a:tcPr>
                </a:tc>
                <a:tc>
                  <a:txBody>
                    <a:bodyPr/>
                    <a:lstStyle/>
                    <a:p>
                      <a:pPr algn="r"/>
                      <a:r>
                        <a:rPr lang="de-DE" sz="1400"/>
                        <a:t>234</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t>102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t>59</a:t>
                      </a:r>
                    </a:p>
                  </a:txBody>
                  <a:tcPr marL="0" marR="0" marT="0" marB="0" anchor="ctr">
                    <a:lnL>
                      <a:noFill/>
                    </a:lnL>
                    <a:lnR>
                      <a:noFill/>
                    </a:lnR>
                    <a:lnT>
                      <a:noFill/>
                    </a:lnT>
                    <a:lnB>
                      <a:noFill/>
                    </a:lnB>
                    <a:solidFill>
                      <a:srgbClr val="FFFFFF"/>
                    </a:solidFill>
                  </a:tcPr>
                </a:tc>
                <a:tc>
                  <a:txBody>
                    <a:bodyPr/>
                    <a:lstStyle/>
                    <a:p>
                      <a:pPr algn="r"/>
                      <a:r>
                        <a:rPr lang="de-DE" sz="1400"/>
                        <a:t>233</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t>103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Yue Fu</a:t>
                      </a:r>
                    </a:p>
                  </a:txBody>
                  <a:tcPr marL="0" marR="0" marT="0" marB="0" anchor="ctr">
                    <a:lnL>
                      <a:noFill/>
                    </a:lnL>
                    <a:lnR>
                      <a:noFill/>
                    </a:lnR>
                    <a:lnT>
                      <a:noFill/>
                    </a:lnT>
                    <a:lnB>
                      <a:noFill/>
                    </a:lnB>
                    <a:solidFill>
                      <a:srgbClr val="FFFFFF"/>
                    </a:solidFill>
                  </a:tcPr>
                </a:tc>
                <a:tc>
                  <a:txBody>
                    <a:bodyPr/>
                    <a:lstStyle/>
                    <a:p>
                      <a:r>
                        <a:rPr lang="it-IT" sz="1400"/>
                        <a:t>47</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t>104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t>55</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t>105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t>118</a:t>
                      </a:r>
                    </a:p>
                  </a:txBody>
                  <a:tcPr marL="0" marR="0" marT="0" marB="0" anchor="ctr">
                    <a:lnL>
                      <a:noFill/>
                    </a:lnL>
                    <a:lnR>
                      <a:noFill/>
                    </a:lnR>
                    <a:lnT>
                      <a:noFill/>
                    </a:lnT>
                    <a:lnB>
                      <a:noFill/>
                    </a:lnB>
                    <a:solidFill>
                      <a:srgbClr val="FFFFFF"/>
                    </a:solidFill>
                  </a:tcPr>
                </a:tc>
                <a:tc>
                  <a:txBody>
                    <a:bodyPr/>
                    <a:lstStyle/>
                    <a:p>
                      <a:pPr algn="r"/>
                      <a:r>
                        <a:rPr lang="de-DE" sz="1400"/>
                        <a:t>229</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t>106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t>79</a:t>
                      </a:r>
                    </a:p>
                  </a:txBody>
                  <a:tcPr marL="0" marR="0" marT="0" marB="0" anchor="ctr">
                    <a:lnL>
                      <a:noFill/>
                    </a:lnL>
                    <a:lnR>
                      <a:noFill/>
                    </a:lnR>
                    <a:lnT>
                      <a:noFill/>
                    </a:lnT>
                    <a:lnB>
                      <a:noFill/>
                    </a:lnB>
                    <a:solidFill>
                      <a:srgbClr val="FFFFFF"/>
                    </a:solidFill>
                  </a:tcPr>
                </a:tc>
                <a:tc>
                  <a:txBody>
                    <a:bodyPr/>
                    <a:lstStyle/>
                    <a:p>
                      <a:pPr algn="r"/>
                      <a:r>
                        <a:rPr lang="de-DE" sz="1400"/>
                        <a:t>226</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t>107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t>85</a:t>
                      </a:r>
                    </a:p>
                  </a:txBody>
                  <a:tcPr marL="0" marR="0" marT="0" marB="0" anchor="ctr">
                    <a:lnL>
                      <a:noFill/>
                    </a:lnL>
                    <a:lnR>
                      <a:noFill/>
                    </a:lnR>
                    <a:lnT>
                      <a:noFill/>
                    </a:lnT>
                    <a:lnB>
                      <a:noFill/>
                    </a:lnB>
                    <a:solidFill>
                      <a:srgbClr val="FFFFFF"/>
                    </a:solidFill>
                  </a:tcPr>
                </a:tc>
                <a:tc>
                  <a:txBody>
                    <a:bodyPr/>
                    <a:lstStyle/>
                    <a:p>
                      <a:pPr algn="r"/>
                      <a:r>
                        <a:rPr lang="de-DE" sz="1400"/>
                        <a:t>225</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t>108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t>111</a:t>
                      </a:r>
                    </a:p>
                  </a:txBody>
                  <a:tcPr marL="0" marR="0" marT="0" marB="0" anchor="ctr">
                    <a:lnL>
                      <a:noFill/>
                    </a:lnL>
                    <a:lnR>
                      <a:noFill/>
                    </a:lnR>
                    <a:lnT>
                      <a:noFill/>
                    </a:lnT>
                    <a:lnB>
                      <a:noFill/>
                    </a:lnB>
                    <a:solidFill>
                      <a:srgbClr val="FFFFFF"/>
                    </a:solidFill>
                  </a:tcPr>
                </a:tc>
                <a:tc>
                  <a:txBody>
                    <a:bodyPr/>
                    <a:lstStyle/>
                    <a:p>
                      <a:pPr algn="r"/>
                      <a:r>
                        <a:rPr lang="de-DE" sz="1400"/>
                        <a:t>219</a:t>
                      </a:r>
                    </a:p>
                  </a:txBody>
                  <a:tcPr marL="0" marR="0" marT="0" marB="0" anchor="ctr">
                    <a:lnL>
                      <a:noFill/>
                    </a:lnL>
                    <a:lnR>
                      <a:noFill/>
                    </a:lnR>
                    <a:lnT>
                      <a:noFill/>
                    </a:lnT>
                    <a:lnB>
                      <a:noFill/>
                    </a:lnB>
                    <a:solidFill>
                      <a:srgbClr val="FFFFFF"/>
                    </a:solidFill>
                  </a:tcPr>
                </a:tc>
                <a:tc>
                  <a:txBody>
                    <a:bodyPr/>
                    <a:lstStyle/>
                    <a:p>
                      <a:pPr algn="r"/>
                      <a:r>
                        <a:rPr lang="de-DE" sz="1400"/>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t>109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t>127</a:t>
                      </a:r>
                    </a:p>
                  </a:txBody>
                  <a:tcPr marL="0" marR="0" marT="0" marB="0" anchor="ctr">
                    <a:lnL>
                      <a:noFill/>
                    </a:lnL>
                    <a:lnR>
                      <a:noFill/>
                    </a:lnR>
                    <a:lnT>
                      <a:noFill/>
                    </a:lnT>
                    <a:lnB>
                      <a:noFill/>
                    </a:lnB>
                    <a:solidFill>
                      <a:srgbClr val="FFFFFF"/>
                    </a:solidFill>
                  </a:tcPr>
                </a:tc>
                <a:tc>
                  <a:txBody>
                    <a:bodyPr/>
                    <a:lstStyle/>
                    <a:p>
                      <a:pPr algn="r"/>
                      <a:r>
                        <a:rPr lang="de-DE" sz="1400"/>
                        <a:t>213</a:t>
                      </a:r>
                    </a:p>
                  </a:txBody>
                  <a:tcPr marL="0" marR="0" marT="0" marB="0" anchor="ctr">
                    <a:lnL>
                      <a:noFill/>
                    </a:lnL>
                    <a:lnR>
                      <a:noFill/>
                    </a:lnR>
                    <a:lnT>
                      <a:noFill/>
                    </a:lnT>
                    <a:lnB>
                      <a:noFill/>
                    </a:lnB>
                    <a:solidFill>
                      <a:srgbClr val="FFFFFF"/>
                    </a:solidFill>
                  </a:tcPr>
                </a:tc>
                <a:tc>
                  <a:txBody>
                    <a:bodyPr/>
                    <a:lstStyle/>
                    <a:p>
                      <a:pPr algn="r"/>
                      <a:r>
                        <a:rPr lang="de-DE" sz="1400"/>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t>110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Beijing Opera Acrobatics</a:t>
                      </a:r>
                    </a:p>
                  </a:txBody>
                  <a:tcPr marL="0" marR="0" marT="0" marB="0" anchor="ctr">
                    <a:lnL>
                      <a:noFill/>
                    </a:lnL>
                    <a:lnR>
                      <a:noFill/>
                    </a:lnR>
                    <a:lnT>
                      <a:noFill/>
                    </a:lnT>
                    <a:lnB>
                      <a:noFill/>
                    </a:lnB>
                    <a:solidFill>
                      <a:srgbClr val="FFFFFF"/>
                    </a:solidFill>
                  </a:tcPr>
                </a:tc>
                <a:tc>
                  <a:txBody>
                    <a:bodyPr/>
                    <a:lstStyle/>
                    <a:p>
                      <a:r>
                        <a:rPr lang="en-US" sz="1400"/>
                        <a:t>62</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t>111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t>80</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t>112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Wushu</a:t>
                      </a:r>
                    </a:p>
                  </a:txBody>
                  <a:tcPr marL="0" marR="0" marT="0" marB="0" anchor="ctr">
                    <a:lnL>
                      <a:noFill/>
                    </a:lnL>
                    <a:lnR>
                      <a:noFill/>
                    </a:lnR>
                    <a:lnT>
                      <a:noFill/>
                    </a:lnT>
                    <a:lnB>
                      <a:noFill/>
                    </a:lnB>
                    <a:solidFill>
                      <a:srgbClr val="FFFFFF"/>
                    </a:solidFill>
                  </a:tcPr>
                </a:tc>
                <a:tc>
                  <a:txBody>
                    <a:bodyPr/>
                    <a:lstStyle/>
                    <a:p>
                      <a:r>
                        <a:rPr lang="en-US" sz="1400"/>
                        <a:t>63</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t>113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Terracotta Army</a:t>
                      </a:r>
                    </a:p>
                  </a:txBody>
                  <a:tcPr marL="0" marR="0" marT="0" marB="0" anchor="ctr">
                    <a:lnL>
                      <a:noFill/>
                    </a:lnL>
                    <a:lnR>
                      <a:noFill/>
                    </a:lnR>
                    <a:lnT>
                      <a:noFill/>
                    </a:lnT>
                    <a:lnB>
                      <a:noFill/>
                    </a:lnB>
                    <a:solidFill>
                      <a:srgbClr val="FFFFFF"/>
                    </a:solidFill>
                  </a:tcPr>
                </a:tc>
                <a:tc>
                  <a:txBody>
                    <a:bodyPr/>
                    <a:lstStyle/>
                    <a:p>
                      <a:r>
                        <a:rPr lang="en-US" sz="1400"/>
                        <a:t>120</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t>114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Fine Arts: Bada Shanren and Qi Baishi</a:t>
                      </a:r>
                    </a:p>
                  </a:txBody>
                  <a:tcPr marL="0" marR="0" marT="0" marB="0" anchor="ctr">
                    <a:lnL>
                      <a:noFill/>
                    </a:lnL>
                    <a:lnR>
                      <a:noFill/>
                    </a:lnR>
                    <a:lnT>
                      <a:noFill/>
                    </a:lnT>
                    <a:lnB>
                      <a:noFill/>
                    </a:lnB>
                    <a:solidFill>
                      <a:srgbClr val="FFFFFF"/>
                    </a:solidFill>
                  </a:tcPr>
                </a:tc>
                <a:tc>
                  <a:txBody>
                    <a:bodyPr/>
                    <a:lstStyle/>
                    <a:p>
                      <a:r>
                        <a:rPr lang="en-US" sz="1400"/>
                        <a:t>34</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t>115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Huo Yuanjia</a:t>
                      </a:r>
                    </a:p>
                  </a:txBody>
                  <a:tcPr marL="0" marR="0" marT="0" marB="0" anchor="ctr">
                    <a:lnL>
                      <a:noFill/>
                    </a:lnL>
                    <a:lnR>
                      <a:noFill/>
                    </a:lnR>
                    <a:lnT>
                      <a:noFill/>
                    </a:lnT>
                    <a:lnB>
                      <a:noFill/>
                    </a:lnB>
                    <a:solidFill>
                      <a:srgbClr val="FFFFFF"/>
                    </a:solidFill>
                  </a:tcPr>
                </a:tc>
                <a:tc>
                  <a:txBody>
                    <a:bodyPr/>
                    <a:lstStyle/>
                    <a:p>
                      <a:r>
                        <a:rPr lang="en-US" sz="1400"/>
                        <a:t>65</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t>116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t>58</a:t>
                      </a:r>
                    </a:p>
                  </a:txBody>
                  <a:tcPr marL="0" marR="0" marT="0" marB="0" anchor="ctr">
                    <a:lnL>
                      <a:noFill/>
                    </a:lnL>
                    <a:lnR>
                      <a:noFill/>
                    </a:lnR>
                    <a:lnT>
                      <a:noFill/>
                    </a:lnT>
                    <a:lnB>
                      <a:noFill/>
                    </a:lnB>
                    <a:solidFill>
                      <a:srgbClr val="FFFFFF"/>
                    </a:solidFill>
                  </a:tcPr>
                </a:tc>
                <a:tc>
                  <a:txBody>
                    <a:bodyPr/>
                    <a:lstStyle/>
                    <a:p>
                      <a:pPr algn="r"/>
                      <a:r>
                        <a:rPr lang="de-DE" sz="1400"/>
                        <a:t>209</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t>117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t>84</a:t>
                      </a:r>
                    </a:p>
                  </a:txBody>
                  <a:tcPr marL="0" marR="0" marT="0" marB="0" anchor="ctr">
                    <a:lnL>
                      <a:noFill/>
                    </a:lnL>
                    <a:lnR>
                      <a:noFill/>
                    </a:lnR>
                    <a:lnT>
                      <a:noFill/>
                    </a:lnT>
                    <a:lnB>
                      <a:noFill/>
                    </a:lnB>
                    <a:solidFill>
                      <a:srgbClr val="FFFFFF"/>
                    </a:solidFill>
                  </a:tcPr>
                </a:tc>
                <a:tc>
                  <a:txBody>
                    <a:bodyPr/>
                    <a:lstStyle/>
                    <a:p>
                      <a:pPr algn="r"/>
                      <a:r>
                        <a:rPr lang="de-DE" sz="1400"/>
                        <a:t>204</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t>118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t>4</a:t>
                      </a:r>
                    </a:p>
                  </a:txBody>
                  <a:tcPr marL="0" marR="0" marT="0" marB="0" anchor="ctr">
                    <a:lnL>
                      <a:noFill/>
                    </a:lnL>
                    <a:lnR>
                      <a:noFill/>
                    </a:lnR>
                    <a:lnT>
                      <a:noFill/>
                    </a:lnT>
                    <a:lnB>
                      <a:noFill/>
                    </a:lnB>
                    <a:solidFill>
                      <a:srgbClr val="FFFFFF"/>
                    </a:solidFill>
                  </a:tcPr>
                </a:tc>
                <a:tc>
                  <a:txBody>
                    <a:bodyPr/>
                    <a:lstStyle/>
                    <a:p>
                      <a:pPr algn="r"/>
                      <a:r>
                        <a:rPr lang="de-DE" sz="1400"/>
                        <a:t>203</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t>119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Porcelain</a:t>
                      </a:r>
                    </a:p>
                  </a:txBody>
                  <a:tcPr marL="0" marR="0" marT="0" marB="0" anchor="ctr">
                    <a:lnL>
                      <a:noFill/>
                    </a:lnL>
                    <a:lnR>
                      <a:noFill/>
                    </a:lnR>
                    <a:lnT>
                      <a:noFill/>
                    </a:lnT>
                    <a:lnB>
                      <a:noFill/>
                    </a:lnB>
                    <a:solidFill>
                      <a:srgbClr val="FFFFFF"/>
                    </a:solidFill>
                  </a:tcPr>
                </a:tc>
                <a:tc>
                  <a:txBody>
                    <a:bodyPr/>
                    <a:lstStyle/>
                    <a:p>
                      <a:r>
                        <a:rPr lang="en-US" sz="1400"/>
                        <a:t>30</a:t>
                      </a:r>
                    </a:p>
                  </a:txBody>
                  <a:tcPr marL="0" marR="0" marT="0" marB="0" anchor="ctr">
                    <a:lnL>
                      <a:noFill/>
                    </a:lnL>
                    <a:lnR>
                      <a:noFill/>
                    </a:lnR>
                    <a:lnT>
                      <a:noFill/>
                    </a:lnT>
                    <a:lnB>
                      <a:noFill/>
                    </a:lnB>
                    <a:solidFill>
                      <a:srgbClr val="FFFFFF"/>
                    </a:solidFill>
                  </a:tcPr>
                </a:tc>
                <a:tc>
                  <a:txBody>
                    <a:bodyPr/>
                    <a:lstStyle/>
                    <a:p>
                      <a:pPr algn="r"/>
                      <a:r>
                        <a:rPr lang="de-DE" sz="1400"/>
                        <a:t>197</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t>120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t>88</a:t>
                      </a:r>
                    </a:p>
                  </a:txBody>
                  <a:tcPr marL="0" marR="0" marT="0" marB="0" anchor="ctr">
                    <a:lnL>
                      <a:noFill/>
                    </a:lnL>
                    <a:lnR>
                      <a:noFill/>
                    </a:lnR>
                    <a:lnT>
                      <a:noFill/>
                    </a:lnT>
                    <a:lnB>
                      <a:noFill/>
                    </a:lnB>
                    <a:solidFill>
                      <a:srgbClr val="FFFFFF"/>
                    </a:solidFill>
                  </a:tcPr>
                </a:tc>
                <a:tc>
                  <a:txBody>
                    <a:bodyPr/>
                    <a:lstStyle/>
                    <a:p>
                      <a:pPr algn="r"/>
                      <a:r>
                        <a:rPr lang="de-DE" sz="1400"/>
                        <a:t>196</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t>121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t>83</a:t>
                      </a:r>
                    </a:p>
                  </a:txBody>
                  <a:tcPr marL="0" marR="0" marT="0" marB="0" anchor="ctr">
                    <a:lnL>
                      <a:noFill/>
                    </a:lnL>
                    <a:lnR>
                      <a:noFill/>
                    </a:lnR>
                    <a:lnT>
                      <a:noFill/>
                    </a:lnT>
                    <a:lnB>
                      <a:noFill/>
                    </a:lnB>
                    <a:solidFill>
                      <a:srgbClr val="FFFFFF"/>
                    </a:solidFill>
                  </a:tcPr>
                </a:tc>
                <a:tc>
                  <a:txBody>
                    <a:bodyPr/>
                    <a:lstStyle/>
                    <a:p>
                      <a:pPr algn="r"/>
                      <a:r>
                        <a:rPr lang="de-DE" sz="1400"/>
                        <a:t>195</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t>122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Cloisonne</a:t>
                      </a:r>
                    </a:p>
                  </a:txBody>
                  <a:tcPr marL="0" marR="0" marT="0" marB="0" anchor="ctr">
                    <a:lnL>
                      <a:noFill/>
                    </a:lnL>
                    <a:lnR>
                      <a:noFill/>
                    </a:lnR>
                    <a:lnT>
                      <a:noFill/>
                    </a:lnT>
                    <a:lnB>
                      <a:noFill/>
                    </a:lnB>
                    <a:solidFill>
                      <a:srgbClr val="FFFFFF"/>
                    </a:solidFill>
                  </a:tcPr>
                </a:tc>
                <a:tc>
                  <a:txBody>
                    <a:bodyPr/>
                    <a:lstStyle/>
                    <a:p>
                      <a:r>
                        <a:rPr lang="en-US" sz="1400"/>
                        <a:t>15</a:t>
                      </a:r>
                    </a:p>
                  </a:txBody>
                  <a:tcPr marL="0" marR="0" marT="0" marB="0" anchor="ctr">
                    <a:lnL>
                      <a:noFill/>
                    </a:lnL>
                    <a:lnR>
                      <a:noFill/>
                    </a:lnR>
                    <a:lnT>
                      <a:noFill/>
                    </a:lnT>
                    <a:lnB>
                      <a:noFill/>
                    </a:lnB>
                    <a:solidFill>
                      <a:srgbClr val="FFFFFF"/>
                    </a:solidFill>
                  </a:tcPr>
                </a:tc>
                <a:tc>
                  <a:txBody>
                    <a:bodyPr/>
                    <a:lstStyle/>
                    <a:p>
                      <a:pPr algn="r"/>
                      <a:r>
                        <a:rPr lang="de-DE" sz="1400"/>
                        <a:t>194</a:t>
                      </a:r>
                    </a:p>
                  </a:txBody>
                  <a:tcPr marL="0" marR="0" marT="0" marB="0" anchor="ctr">
                    <a:lnL>
                      <a:noFill/>
                    </a:lnL>
                    <a:lnR>
                      <a:noFill/>
                    </a:lnR>
                    <a:lnT>
                      <a:noFill/>
                    </a:lnT>
                    <a:lnB>
                      <a:noFill/>
                    </a:lnB>
                    <a:solidFill>
                      <a:srgbClr val="FFFFFF"/>
                    </a:solidFill>
                  </a:tcPr>
                </a:tc>
                <a:tc>
                  <a:txBody>
                    <a:bodyPr/>
                    <a:lstStyle/>
                    <a:p>
                      <a:pPr algn="r"/>
                      <a:r>
                        <a:rPr lang="de-DE" sz="1400"/>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t>123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Christianity</a:t>
                      </a:r>
                    </a:p>
                  </a:txBody>
                  <a:tcPr marL="0" marR="0" marT="0" marB="0" anchor="ctr">
                    <a:lnL>
                      <a:noFill/>
                    </a:lnL>
                    <a:lnR>
                      <a:noFill/>
                    </a:lnR>
                    <a:lnT>
                      <a:noFill/>
                    </a:lnT>
                    <a:lnB>
                      <a:noFill/>
                    </a:lnB>
                    <a:solidFill>
                      <a:srgbClr val="FFFFFF"/>
                    </a:solidFill>
                  </a:tcPr>
                </a:tc>
                <a:tc>
                  <a:txBody>
                    <a:bodyPr/>
                    <a:lstStyle/>
                    <a:p>
                      <a:r>
                        <a:rPr lang="en-US" sz="1400"/>
                        <a:t>78</a:t>
                      </a:r>
                    </a:p>
                  </a:txBody>
                  <a:tcPr marL="0" marR="0" marT="0" marB="0" anchor="ctr">
                    <a:lnL>
                      <a:noFill/>
                    </a:lnL>
                    <a:lnR>
                      <a:noFill/>
                    </a:lnR>
                    <a:lnT>
                      <a:noFill/>
                    </a:lnT>
                    <a:lnB>
                      <a:noFill/>
                    </a:lnB>
                    <a:solidFill>
                      <a:srgbClr val="FFFFFF"/>
                    </a:solidFill>
                  </a:tcPr>
                </a:tc>
                <a:tc>
                  <a:txBody>
                    <a:bodyPr/>
                    <a:lstStyle/>
                    <a:p>
                      <a:pPr algn="r"/>
                      <a:r>
                        <a:rPr lang="de-DE" sz="1400"/>
                        <a:t>176</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t>124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Islam</a:t>
                      </a:r>
                    </a:p>
                  </a:txBody>
                  <a:tcPr marL="0" marR="0" marT="0" marB="0" anchor="ctr">
                    <a:lnL>
                      <a:noFill/>
                    </a:lnL>
                    <a:lnR>
                      <a:noFill/>
                    </a:lnR>
                    <a:lnT>
                      <a:noFill/>
                    </a:lnT>
                    <a:lnB>
                      <a:noFill/>
                    </a:lnB>
                    <a:solidFill>
                      <a:srgbClr val="FFFFFF"/>
                    </a:solidFill>
                  </a:tcPr>
                </a:tc>
                <a:tc>
                  <a:txBody>
                    <a:bodyPr/>
                    <a:lstStyle/>
                    <a:p>
                      <a:r>
                        <a:rPr lang="en-US" sz="1400"/>
                        <a:t>77</a:t>
                      </a:r>
                    </a:p>
                  </a:txBody>
                  <a:tcPr marL="0" marR="0" marT="0" marB="0" anchor="ctr">
                    <a:lnL>
                      <a:noFill/>
                    </a:lnL>
                    <a:lnR>
                      <a:noFill/>
                    </a:lnR>
                    <a:lnT>
                      <a:noFill/>
                    </a:lnT>
                    <a:lnB>
                      <a:noFill/>
                    </a:lnB>
                    <a:solidFill>
                      <a:srgbClr val="FFFFFF"/>
                    </a:solidFill>
                  </a:tcPr>
                </a:tc>
                <a:tc>
                  <a:txBody>
                    <a:bodyPr/>
                    <a:lstStyle/>
                    <a:p>
                      <a:pPr algn="r"/>
                      <a:r>
                        <a:rPr lang="de-DE" sz="1400"/>
                        <a:t>171</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t>125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t>82</a:t>
                      </a:r>
                    </a:p>
                  </a:txBody>
                  <a:tcPr marL="0" marR="0" marT="0" marB="0" anchor="ctr">
                    <a:lnL>
                      <a:noFill/>
                    </a:lnL>
                    <a:lnR>
                      <a:noFill/>
                    </a:lnR>
                    <a:lnT>
                      <a:noFill/>
                    </a:lnT>
                    <a:lnB>
                      <a:noFill/>
                    </a:lnB>
                    <a:solidFill>
                      <a:srgbClr val="FFFFFF"/>
                    </a:solidFill>
                  </a:tcPr>
                </a:tc>
                <a:tc>
                  <a:txBody>
                    <a:bodyPr/>
                    <a:lstStyle/>
                    <a:p>
                      <a:pPr algn="r"/>
                      <a:r>
                        <a:rPr lang="de-DE" sz="1400"/>
                        <a:t>170</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t>126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t>87</a:t>
                      </a:r>
                    </a:p>
                  </a:txBody>
                  <a:tcPr marL="0" marR="0" marT="0" marB="0" anchor="ctr">
                    <a:lnL>
                      <a:noFill/>
                    </a:lnL>
                    <a:lnR>
                      <a:noFill/>
                    </a:lnR>
                    <a:lnT>
                      <a:noFill/>
                    </a:lnT>
                    <a:lnB>
                      <a:noFill/>
                    </a:lnB>
                    <a:solidFill>
                      <a:srgbClr val="FFFFFF"/>
                    </a:solidFill>
                  </a:tcPr>
                </a:tc>
                <a:tc>
                  <a:txBody>
                    <a:bodyPr/>
                    <a:lstStyle/>
                    <a:p>
                      <a:pPr algn="r"/>
                      <a:r>
                        <a:rPr lang="de-DE" sz="1400"/>
                        <a:t>168</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t>127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t>86</a:t>
                      </a:r>
                    </a:p>
                  </a:txBody>
                  <a:tcPr marL="0" marR="0" marT="0" marB="0" anchor="ctr">
                    <a:lnL>
                      <a:noFill/>
                    </a:lnL>
                    <a:lnR>
                      <a:noFill/>
                    </a:lnR>
                    <a:lnT>
                      <a:noFill/>
                    </a:lnT>
                    <a:lnB>
                      <a:noFill/>
                    </a:lnB>
                    <a:solidFill>
                      <a:srgbClr val="FFFFFF"/>
                    </a:solidFill>
                  </a:tcPr>
                </a:tc>
                <a:tc>
                  <a:txBody>
                    <a:bodyPr/>
                    <a:lstStyle/>
                    <a:p>
                      <a:pPr algn="r"/>
                      <a:r>
                        <a:rPr lang="de-DE" sz="1400"/>
                        <a:t>154</a:t>
                      </a:r>
                    </a:p>
                  </a:txBody>
                  <a:tcPr marL="0" marR="0" marT="0" marB="0" anchor="ctr">
                    <a:lnL>
                      <a:noFill/>
                    </a:lnL>
                    <a:lnR>
                      <a:noFill/>
                    </a:lnR>
                    <a:lnT>
                      <a:noFill/>
                    </a:lnT>
                    <a:lnB>
                      <a:noFill/>
                    </a:lnB>
                    <a:solidFill>
                      <a:srgbClr val="FFFFFF"/>
                    </a:solidFill>
                  </a:tcPr>
                </a:tc>
                <a:tc>
                  <a:txBody>
                    <a:bodyPr/>
                    <a:lstStyle/>
                    <a:p>
                      <a:pPr algn="r"/>
                      <a:r>
                        <a:rPr lang="de-DE" sz="1400" dirty="0"/>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Tree>
    <p:extLst>
      <p:ext uri="{BB962C8B-B14F-4D97-AF65-F5344CB8AC3E}">
        <p14:creationId xmlns:p14="http://schemas.microsoft.com/office/powerpoint/2010/main" val="605265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399276" cy="576064"/>
          </a:xfrm>
        </p:spPr>
        <p:txBody>
          <a:bodyPr>
            <a:noAutofit/>
          </a:bodyPr>
          <a:lstStyle/>
          <a:p>
            <a:r>
              <a:rPr lang="en-GB" altLang="zh-CN" sz="3000" dirty="0">
                <a:solidFill>
                  <a:schemeClr val="accent1"/>
                </a:solidFill>
              </a:rPr>
              <a:t>How long is the history of wooden structures in China?</a:t>
            </a:r>
            <a:endParaRPr lang="en-NZ"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22" y="1287640"/>
            <a:ext cx="6840760" cy="493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963" y="6251482"/>
            <a:ext cx="2967479" cy="3231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500" b="1" spc="50" dirty="0">
                <a:ln w="11430"/>
                <a:solidFill>
                  <a:schemeClr val="accent1">
                    <a:lumMod val="75000"/>
                  </a:schemeClr>
                </a:solidFill>
                <a:effectLst>
                  <a:outerShdw blurRad="76200" dist="50800" dir="5400000" algn="tl" rotWithShape="0">
                    <a:srgbClr val="000000">
                      <a:alpha val="65000"/>
                    </a:srgbClr>
                  </a:outerShdw>
                </a:effectLst>
              </a:rPr>
              <a:t>世界上最高的木建筑：应县木塔</a:t>
            </a:r>
            <a:endParaRPr lang="en-US" sz="1500" b="1" cap="none" spc="50" dirty="0">
              <a:ln w="11430"/>
              <a:solidFill>
                <a:schemeClr val="accent1">
                  <a:lumMod val="75000"/>
                </a:schemeClr>
              </a:solidFill>
              <a:effectLst>
                <a:outerShdw blurRad="76200" dist="50800" dir="5400000" algn="tl" rotWithShape="0">
                  <a:srgbClr val="000000">
                    <a:alpha val="65000"/>
                  </a:srgbClr>
                </a:outerShdw>
              </a:effectLst>
            </a:endParaRPr>
          </a:p>
        </p:txBody>
      </p:sp>
      <p:sp>
        <p:nvSpPr>
          <p:cNvPr id="3" name="Action Button: Home 2">
            <a:hlinkClick r:id="rId3" action="ppaction://hlinksldjump" highlightClick="1"/>
          </p:cNvPr>
          <p:cNvSpPr/>
          <p:nvPr/>
        </p:nvSpPr>
        <p:spPr>
          <a:xfrm>
            <a:off x="1881895" y="676870"/>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3607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a:bodyPr>
          <a:lstStyle/>
          <a:p>
            <a:r>
              <a:rPr lang="en-GB" altLang="zh-CN" sz="3000" b="1" dirty="0">
                <a:solidFill>
                  <a:schemeClr val="accent1">
                    <a:lumMod val="75000"/>
                  </a:schemeClr>
                </a:solidFill>
              </a:rPr>
              <a:t>What are the 3 categories of traditional Chinese wood buildings?  </a:t>
            </a:r>
            <a:endParaRPr lang="en-NZ" sz="30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4"/>
            <a:ext cx="3816424"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53416"/>
            <a:ext cx="3976372" cy="258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84784"/>
            <a:ext cx="3048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4498125"/>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抬梁式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6948264" y="3684084"/>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穿斗式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6191207" y="6270734"/>
            <a:ext cx="881973"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井干式</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Action Button: Home 10">
            <a:hlinkClick r:id="rId5" action="ppaction://hlinksldjump" highlightClick="1"/>
          </p:cNvPr>
          <p:cNvSpPr/>
          <p:nvPr/>
        </p:nvSpPr>
        <p:spPr>
          <a:xfrm>
            <a:off x="3129695" y="865448"/>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5725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8" name="Rectangle 4"/>
          <p:cNvSpPr>
            <a:spLocks noGrp="1" noChangeArrowheads="1"/>
          </p:cNvSpPr>
          <p:nvPr>
            <p:ph type="title"/>
          </p:nvPr>
        </p:nvSpPr>
        <p:spPr/>
        <p:txBody>
          <a:bodyPr>
            <a:normAutofit fontScale="90000"/>
          </a:bodyPr>
          <a:lstStyle/>
          <a:p>
            <a:r>
              <a:rPr lang="en-GB" altLang="zh-CN" dirty="0">
                <a:solidFill>
                  <a:schemeClr val="accent1">
                    <a:lumMod val="75000"/>
                  </a:schemeClr>
                </a:solidFill>
              </a:rPr>
              <a:t>What is </a:t>
            </a:r>
            <a:r>
              <a:rPr lang="en-GB" altLang="zh-CN" i="1" dirty="0" err="1">
                <a:solidFill>
                  <a:schemeClr val="accent1">
                    <a:lumMod val="75000"/>
                  </a:schemeClr>
                </a:solidFill>
              </a:rPr>
              <a:t>dou</a:t>
            </a:r>
            <a:r>
              <a:rPr lang="en-GB" altLang="zh-CN" i="1" dirty="0">
                <a:solidFill>
                  <a:schemeClr val="accent1">
                    <a:lumMod val="75000"/>
                  </a:schemeClr>
                </a:solidFill>
              </a:rPr>
              <a:t>-gong</a:t>
            </a:r>
            <a:r>
              <a:rPr lang="en-GB" altLang="zh-CN" dirty="0">
                <a:solidFill>
                  <a:schemeClr val="accent1">
                    <a:lumMod val="75000"/>
                  </a:schemeClr>
                </a:solidFill>
              </a:rPr>
              <a:t>? What’s its function?  </a:t>
            </a:r>
            <a:endParaRPr lang="en-US" altLang="zh-CN" dirty="0"/>
          </a:p>
        </p:txBody>
      </p:sp>
      <p:pic>
        <p:nvPicPr>
          <p:cNvPr id="1286149" name="Picture 5" descr="斗拱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44" y="1196752"/>
            <a:ext cx="3635375" cy="4968875"/>
          </a:xfrm>
          <a:prstGeom prst="rect">
            <a:avLst/>
          </a:prstGeom>
          <a:noFill/>
          <a:extLst>
            <a:ext uri="{909E8E84-426E-40DD-AFC4-6F175D3DCCD1}">
              <a14:hiddenFill xmlns:a14="http://schemas.microsoft.com/office/drawing/2010/main">
                <a:solidFill>
                  <a:srgbClr val="FFFFFF"/>
                </a:solidFill>
              </a14:hiddenFill>
            </a:ext>
          </a:extLst>
        </p:spPr>
      </p:pic>
      <p:pic>
        <p:nvPicPr>
          <p:cNvPr id="1286150" name="Picture 6" descr="斗拱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51113"/>
            <a:ext cx="3708400" cy="3849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3875" y="6400800"/>
            <a:ext cx="2364815"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GB" altLang="zh-CN" sz="1800" dirty="0"/>
              <a:t>A set of corbel brackets</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Action Button: Home 5">
            <a:hlinkClick r:id="rId4" action="ppaction://hlinksldjump" highlightClick="1"/>
          </p:cNvPr>
          <p:cNvSpPr/>
          <p:nvPr/>
        </p:nvSpPr>
        <p:spPr>
          <a:xfrm>
            <a:off x="6756602" y="374624"/>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72479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6" name="Rectangle 4"/>
          <p:cNvSpPr>
            <a:spLocks noGrp="1" noChangeArrowheads="1"/>
          </p:cNvSpPr>
          <p:nvPr>
            <p:ph type="title"/>
          </p:nvPr>
        </p:nvSpPr>
        <p:spPr>
          <a:xfrm>
            <a:off x="323528" y="332656"/>
            <a:ext cx="8532813" cy="647700"/>
          </a:xfrm>
        </p:spPr>
        <p:txBody>
          <a:bodyPr>
            <a:normAutofit fontScale="90000"/>
          </a:bodyPr>
          <a:lstStyle/>
          <a:p>
            <a:pPr algn="ctr"/>
            <a:r>
              <a:rPr lang="en-US" altLang="zh-CN" sz="3200" b="1" dirty="0"/>
              <a:t>What is the most widespread residential structure in North China? How is it related to Confucianism?  </a:t>
            </a:r>
          </a:p>
        </p:txBody>
      </p:sp>
      <p:pic>
        <p:nvPicPr>
          <p:cNvPr id="1272837" name="Picture 5" descr="0511808495620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6364288" cy="4348163"/>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Home 3">
            <a:hlinkClick r:id="rId3" action="ppaction://hlinksldjump" highlightClick="1"/>
          </p:cNvPr>
          <p:cNvSpPr/>
          <p:nvPr/>
        </p:nvSpPr>
        <p:spPr>
          <a:xfrm>
            <a:off x="7897055" y="1056709"/>
            <a:ext cx="673881" cy="604491"/>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71726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8" name="Rectangle 4"/>
          <p:cNvSpPr>
            <a:spLocks noGrp="1" noChangeArrowheads="1"/>
          </p:cNvSpPr>
          <p:nvPr>
            <p:ph type="title"/>
          </p:nvPr>
        </p:nvSpPr>
        <p:spPr>
          <a:xfrm>
            <a:off x="251520" y="1052513"/>
            <a:ext cx="8587680" cy="576262"/>
          </a:xfrm>
        </p:spPr>
        <p:txBody>
          <a:bodyPr>
            <a:normAutofit fontScale="90000"/>
          </a:bodyPr>
          <a:lstStyle/>
          <a:p>
            <a:pPr algn="ctr"/>
            <a:r>
              <a:rPr lang="en-US" altLang="zh-CN" sz="3200" b="1" dirty="0"/>
              <a:t>Is the construction of Buddhist temples important in Chinese architecture? What is the general layout of a Buddhist temple like? </a:t>
            </a:r>
          </a:p>
        </p:txBody>
      </p:sp>
      <p:pic>
        <p:nvPicPr>
          <p:cNvPr id="4" name="Picture 4" descr="C:\Documents and Settings\Administrator\桌面\临时\寺庙布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00" y="1844824"/>
            <a:ext cx="87836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Home 1">
            <a:hlinkClick r:id="rId3" action="ppaction://hlinksldjump" highlightClick="1"/>
          </p:cNvPr>
          <p:cNvSpPr/>
          <p:nvPr/>
        </p:nvSpPr>
        <p:spPr>
          <a:xfrm>
            <a:off x="6732240" y="1196752"/>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45525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p:txBody>
          <a:bodyPr>
            <a:normAutofit fontScale="90000"/>
          </a:bodyPr>
          <a:lstStyle/>
          <a:p>
            <a:r>
              <a:rPr lang="en-US" altLang="zh-CN" sz="3200" dirty="0"/>
              <a:t>What are Buddhist pavilion and pagodas? Could you name some important Buddhist pagodas in China? </a:t>
            </a:r>
          </a:p>
        </p:txBody>
      </p:sp>
      <p:pic>
        <p:nvPicPr>
          <p:cNvPr id="4" name="Picture 7" descr="zhongjian2_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90" y="1268760"/>
            <a:ext cx="4364038" cy="4851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842016"/>
            <a:ext cx="3307283" cy="353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4" action="ppaction://hlinksldjump" highlightClick="1"/>
          </p:cNvPr>
          <p:cNvSpPr/>
          <p:nvPr/>
        </p:nvSpPr>
        <p:spPr>
          <a:xfrm>
            <a:off x="3651417" y="944724"/>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27973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2" name="Rectangle 4"/>
          <p:cNvSpPr>
            <a:spLocks noGrp="1" noChangeArrowheads="1"/>
          </p:cNvSpPr>
          <p:nvPr>
            <p:ph type="title"/>
          </p:nvPr>
        </p:nvSpPr>
        <p:spPr/>
        <p:txBody>
          <a:bodyPr>
            <a:normAutofit/>
          </a:bodyPr>
          <a:lstStyle/>
          <a:p>
            <a:r>
              <a:rPr lang="en-GB" altLang="zh-CN" sz="3200" dirty="0">
                <a:solidFill>
                  <a:schemeClr val="accent1">
                    <a:lumMod val="75000"/>
                  </a:schemeClr>
                </a:solidFill>
              </a:rPr>
              <a:t>What styles do traditional Chinese buildings' roofs have?  </a:t>
            </a:r>
            <a:endParaRPr lang="en-US" altLang="zh-CN" sz="3200" dirty="0"/>
          </a:p>
        </p:txBody>
      </p:sp>
      <p:pic>
        <p:nvPicPr>
          <p:cNvPr id="1276933" name="Picture 5" descr="zhongjian2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1619052"/>
            <a:ext cx="4032448" cy="4788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6407150"/>
            <a:ext cx="5328592" cy="338554"/>
          </a:xfrm>
          <a:prstGeom prst="rect">
            <a:avLst/>
          </a:prstGeom>
          <a:solidFill>
            <a:schemeClr val="bg1"/>
          </a:solidFill>
        </p:spPr>
        <p:txBody>
          <a:bodyPr wrap="square">
            <a:spAutoFit/>
          </a:bodyPr>
          <a:lstStyle/>
          <a:p>
            <a:pPr>
              <a:buNone/>
            </a:pPr>
            <a:r>
              <a:rPr lang="en-US" sz="1600" dirty="0">
                <a:solidFill>
                  <a:schemeClr val="accent1">
                    <a:lumMod val="75000"/>
                  </a:schemeClr>
                </a:solidFill>
              </a:rPr>
              <a:t>Hipped and gabled roof of double eaves</a:t>
            </a:r>
          </a:p>
        </p:txBody>
      </p:sp>
      <p:sp>
        <p:nvSpPr>
          <p:cNvPr id="5" name="Action Button: Home 4">
            <a:hlinkClick r:id="rId3" action="ppaction://hlinksldjump" highlightClick="1"/>
          </p:cNvPr>
          <p:cNvSpPr/>
          <p:nvPr/>
        </p:nvSpPr>
        <p:spPr>
          <a:xfrm>
            <a:off x="2394608" y="548680"/>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51550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720080"/>
          </a:xfrm>
        </p:spPr>
        <p:txBody>
          <a:bodyPr>
            <a:normAutofit fontScale="90000"/>
          </a:bodyPr>
          <a:lstStyle/>
          <a:p>
            <a:r>
              <a:rPr lang="en-GB" altLang="zh-CN" sz="3200" dirty="0">
                <a:solidFill>
                  <a:schemeClr val="accent1">
                    <a:lumMod val="75000"/>
                  </a:schemeClr>
                </a:solidFill>
              </a:rPr>
              <a:t>What’s the greatest difference between European gardens and Chinese ones? </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56" y="1593669"/>
            <a:ext cx="45053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园林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799" y="1589844"/>
            <a:ext cx="4697991" cy="313372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4" action="ppaction://hlinksldjump" highlightClick="1"/>
          </p:cNvPr>
          <p:cNvSpPr/>
          <p:nvPr/>
        </p:nvSpPr>
        <p:spPr>
          <a:xfrm>
            <a:off x="4665481" y="548680"/>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16903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4" name="Rectangle 4"/>
          <p:cNvSpPr>
            <a:spLocks noGrp="1" noChangeArrowheads="1"/>
          </p:cNvSpPr>
          <p:nvPr>
            <p:ph type="title"/>
          </p:nvPr>
        </p:nvSpPr>
        <p:spPr>
          <a:xfrm>
            <a:off x="323528" y="764704"/>
            <a:ext cx="8229600" cy="720080"/>
          </a:xfrm>
        </p:spPr>
        <p:txBody>
          <a:bodyPr>
            <a:normAutofit fontScale="90000"/>
          </a:bodyPr>
          <a:lstStyle/>
          <a:p>
            <a:pPr marL="0" indent="0"/>
            <a:r>
              <a:rPr lang="en-GB" altLang="zh-CN" sz="3200" dirty="0"/>
              <a:t>What do you know about China’s imperial gardens? In which part of China are they located? How many of them can you name?</a:t>
            </a:r>
          </a:p>
        </p:txBody>
      </p:sp>
      <p:pic>
        <p:nvPicPr>
          <p:cNvPr id="1331205" name="Picture 5" descr="皇家园林9避暑山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997200"/>
            <a:ext cx="4627563"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331206" name="Picture 6" descr="皇家园林8圆明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050490"/>
            <a:ext cx="3186112" cy="2386012"/>
          </a:xfrm>
          <a:prstGeom prst="rect">
            <a:avLst/>
          </a:prstGeom>
          <a:noFill/>
          <a:extLst>
            <a:ext uri="{909E8E84-426E-40DD-AFC4-6F175D3DCCD1}">
              <a14:hiddenFill xmlns:a14="http://schemas.microsoft.com/office/drawing/2010/main">
                <a:solidFill>
                  <a:srgbClr val="FFFFFF"/>
                </a:solidFill>
              </a14:hiddenFill>
            </a:ext>
          </a:extLst>
        </p:spPr>
      </p:pic>
      <p:pic>
        <p:nvPicPr>
          <p:cNvPr id="1331207" name="Picture 7" descr="避暑山庄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460252"/>
            <a:ext cx="3167062"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5" action="ppaction://hlinksldjump" highlightClick="1"/>
          </p:cNvPr>
          <p:cNvSpPr/>
          <p:nvPr/>
        </p:nvSpPr>
        <p:spPr>
          <a:xfrm>
            <a:off x="4050799" y="895142"/>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04365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553128" cy="864096"/>
          </a:xfrm>
        </p:spPr>
        <p:txBody>
          <a:bodyPr>
            <a:normAutofit fontScale="90000"/>
          </a:bodyPr>
          <a:lstStyle/>
          <a:p>
            <a:r>
              <a:rPr lang="en-GB" altLang="zh-CN" sz="3200" dirty="0"/>
              <a:t>What do you know about the private gardens of Suzhou? What gardens there demonstrate the styles of Song, Yuan, Ming and Qing dynasties? </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60158"/>
            <a:ext cx="2744430" cy="285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1340768"/>
            <a:ext cx="3364118" cy="257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4010324"/>
            <a:ext cx="90120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狮子林</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314842"/>
            <a:ext cx="3010707" cy="226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66749" y="6525660"/>
            <a:ext cx="90120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拙政园</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682" y="4439494"/>
            <a:ext cx="25336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84368" y="6466460"/>
            <a:ext cx="649537"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zh-CN" alt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留园</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Action Button: Home 9">
            <a:hlinkClick r:id="rId6" action="ppaction://hlinksldjump" highlightClick="1"/>
          </p:cNvPr>
          <p:cNvSpPr/>
          <p:nvPr/>
        </p:nvSpPr>
        <p:spPr>
          <a:xfrm>
            <a:off x="7363160" y="899424"/>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6438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2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28800"/>
            <a:ext cx="8229600" cy="5040560"/>
          </a:xfrm>
        </p:spPr>
        <p:txBody>
          <a:bodyPr>
            <a:normAutofit/>
          </a:bodyPr>
          <a:lstStyle/>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Architecture (</a:t>
            </a:r>
            <a:r>
              <a:rPr lang="de-DE" altLang="zh-CN" sz="4400" b="1" dirty="0" err="1">
                <a:latin typeface="Arial" panose="020B0604020202020204" pitchFamily="34" charset="0"/>
                <a:cs typeface="Arial" panose="020B0604020202020204" pitchFamily="34" charset="0"/>
                <a:sym typeface="+mn-ea"/>
              </a:rPr>
              <a:t>presentation</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Mr. </a:t>
            </a:r>
            <a:r>
              <a:rPr lang="de-DE" altLang="zh-CN" sz="4400" b="1" dirty="0" err="1">
                <a:latin typeface="Arial" panose="020B0604020202020204" pitchFamily="34" charset="0"/>
                <a:cs typeface="Arial" panose="020B0604020202020204" pitchFamily="34" charset="0"/>
                <a:sym typeface="+mn-ea"/>
              </a:rPr>
              <a:t>Zhào</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Kē</a:t>
            </a:r>
            <a:r>
              <a:rPr lang="de-DE" altLang="zh-CN" sz="4400" b="1" dirty="0">
                <a:latin typeface="Arial" panose="020B0604020202020204" pitchFamily="34" charset="0"/>
                <a:cs typeface="Arial" panose="020B0604020202020204" pitchFamily="34" charset="0"/>
                <a:sym typeface="+mn-ea"/>
              </a:rPr>
              <a:t> </a:t>
            </a:r>
            <a:r>
              <a:rPr lang="zh-CN" altLang="de-DE" sz="4400" b="1" dirty="0">
                <a:latin typeface="Arial" panose="020B0604020202020204" pitchFamily="34" charset="0"/>
                <a:cs typeface="Arial" panose="020B0604020202020204" pitchFamily="34" charset="0"/>
                <a:sym typeface="+mn-ea"/>
              </a:rPr>
              <a:t>赵轲</a:t>
            </a:r>
            <a:r>
              <a:rPr lang="de-DE" altLang="zh-CN" sz="44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Traditional Festivals (</a:t>
            </a:r>
            <a:r>
              <a:rPr lang="de-DE" altLang="zh-CN" sz="4400" b="1" dirty="0" err="1">
                <a:latin typeface="Arial" panose="020B0604020202020204" pitchFamily="34" charset="0"/>
                <a:cs typeface="Arial" panose="020B0604020202020204" pitchFamily="34" charset="0"/>
                <a:sym typeface="+mn-ea"/>
              </a:rPr>
              <a:t>pres</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Yì</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Míngxiá</a:t>
            </a:r>
            <a:r>
              <a:rPr lang="de-DE" altLang="zh-CN" sz="4400" b="1" dirty="0">
                <a:latin typeface="Arial" panose="020B0604020202020204" pitchFamily="34" charset="0"/>
                <a:cs typeface="Arial" panose="020B0604020202020204" pitchFamily="34" charset="0"/>
                <a:sym typeface="+mn-ea"/>
              </a:rPr>
              <a:t> </a:t>
            </a:r>
            <a:r>
              <a:rPr lang="zh-CN" altLang="de-DE" sz="4400" b="1" dirty="0">
                <a:latin typeface="Arial" panose="020B0604020202020204" pitchFamily="34" charset="0"/>
                <a:cs typeface="Arial" panose="020B0604020202020204" pitchFamily="34" charset="0"/>
                <a:sym typeface="+mn-ea"/>
              </a:rPr>
              <a:t>易明霞</a:t>
            </a:r>
            <a:endParaRPr lang="de-DE" altLang="zh-CN" sz="44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4400" b="1" dirty="0">
                <a:latin typeface="Arial" panose="020B0604020202020204" pitchFamily="34" charset="0"/>
                <a:cs typeface="Arial" panose="020B0604020202020204" pitchFamily="34" charset="0"/>
                <a:sym typeface="+mn-ea"/>
              </a:rPr>
              <a:t>The </a:t>
            </a:r>
            <a:r>
              <a:rPr lang="de-DE" altLang="zh-CN" sz="4400" b="1" dirty="0" err="1">
                <a:latin typeface="Arial" panose="020B0604020202020204" pitchFamily="34" charset="0"/>
                <a:cs typeface="Arial" panose="020B0604020202020204" pitchFamily="34" charset="0"/>
                <a:sym typeface="+mn-ea"/>
              </a:rPr>
              <a:t>Four</a:t>
            </a:r>
            <a:r>
              <a:rPr lang="de-DE" altLang="zh-CN" sz="4400" b="1" dirty="0">
                <a:latin typeface="Arial" panose="020B0604020202020204" pitchFamily="34" charset="0"/>
                <a:cs typeface="Arial" panose="020B0604020202020204" pitchFamily="34" charset="0"/>
                <a:sym typeface="+mn-ea"/>
              </a:rPr>
              <a:t> Most </a:t>
            </a:r>
            <a:r>
              <a:rPr lang="de-DE" altLang="zh-CN" sz="4400" b="1" dirty="0" err="1">
                <a:latin typeface="Arial" panose="020B0604020202020204" pitchFamily="34" charset="0"/>
                <a:cs typeface="Arial" panose="020B0604020202020204" pitchFamily="34" charset="0"/>
                <a:sym typeface="+mn-ea"/>
              </a:rPr>
              <a:t>Handsome</a:t>
            </a:r>
            <a:r>
              <a:rPr lang="de-DE" altLang="zh-CN" sz="4400" b="1" dirty="0">
                <a:latin typeface="Arial" panose="020B0604020202020204" pitchFamily="34" charset="0"/>
                <a:cs typeface="Arial" panose="020B0604020202020204" pitchFamily="34" charset="0"/>
                <a:sym typeface="+mn-ea"/>
              </a:rPr>
              <a:t> Men </a:t>
            </a:r>
            <a:r>
              <a:rPr lang="de-DE" altLang="zh-CN" sz="4400" b="1" dirty="0" err="1">
                <a:latin typeface="Arial" panose="020B0604020202020204" pitchFamily="34" charset="0"/>
                <a:cs typeface="Arial" panose="020B0604020202020204" pitchFamily="34" charset="0"/>
                <a:sym typeface="+mn-ea"/>
              </a:rPr>
              <a:t>by</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Péng</a:t>
            </a:r>
            <a:r>
              <a:rPr lang="de-DE" altLang="zh-CN" sz="4400" b="1" dirty="0">
                <a:latin typeface="Arial" panose="020B0604020202020204" pitchFamily="34" charset="0"/>
                <a:cs typeface="Arial" panose="020B0604020202020204" pitchFamily="34" charset="0"/>
                <a:sym typeface="+mn-ea"/>
              </a:rPr>
              <a:t> </a:t>
            </a:r>
            <a:r>
              <a:rPr lang="de-DE" altLang="zh-CN" sz="4400" b="1" dirty="0" err="1">
                <a:latin typeface="Arial" panose="020B0604020202020204" pitchFamily="34" charset="0"/>
                <a:cs typeface="Arial" panose="020B0604020202020204" pitchFamily="34" charset="0"/>
                <a:sym typeface="+mn-ea"/>
              </a:rPr>
              <a:t>Jiāyù</a:t>
            </a:r>
            <a:r>
              <a:rPr lang="de-DE" altLang="zh-CN" sz="4400" b="1" dirty="0">
                <a:latin typeface="Arial" panose="020B0604020202020204" pitchFamily="34" charset="0"/>
                <a:cs typeface="Arial" panose="020B0604020202020204" pitchFamily="34" charset="0"/>
                <a:sym typeface="+mn-ea"/>
              </a:rPr>
              <a:t> </a:t>
            </a:r>
            <a:r>
              <a:rPr lang="zh-CN" altLang="de-DE" sz="4400" b="1" dirty="0">
                <a:latin typeface="Arial" panose="020B0604020202020204" pitchFamily="34" charset="0"/>
                <a:cs typeface="Arial" panose="020B0604020202020204" pitchFamily="34" charset="0"/>
                <a:sym typeface="+mn-ea"/>
              </a:rPr>
              <a:t>彭佳钰</a:t>
            </a:r>
            <a:r>
              <a:rPr lang="de-DE" altLang="zh-CN" sz="44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endParaRPr lang="de-DE" altLang="zh-CN" sz="44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endParaRPr lang="de-DE" altLang="zh-CN" sz="44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44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05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2" name="Rectangle 4"/>
          <p:cNvSpPr>
            <a:spLocks noGrp="1" noChangeArrowheads="1"/>
          </p:cNvSpPr>
          <p:nvPr>
            <p:ph type="title"/>
          </p:nvPr>
        </p:nvSpPr>
        <p:spPr/>
        <p:txBody>
          <a:bodyPr/>
          <a:lstStyle/>
          <a:p>
            <a:pPr algn="ctr"/>
            <a:r>
              <a:rPr lang="en-US" altLang="zh-CN" sz="2800" dirty="0"/>
              <a:t>What else was the Summer Palace called? </a:t>
            </a:r>
          </a:p>
        </p:txBody>
      </p:sp>
      <p:pic>
        <p:nvPicPr>
          <p:cNvPr id="1307655" name="Picture 7" descr="颐和园14纪录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908050"/>
            <a:ext cx="3513138" cy="5567363"/>
          </a:xfrm>
          <a:prstGeom prst="rect">
            <a:avLst/>
          </a:prstGeom>
          <a:noFill/>
          <a:extLst>
            <a:ext uri="{909E8E84-426E-40DD-AFC4-6F175D3DCCD1}">
              <a14:hiddenFill xmlns:a14="http://schemas.microsoft.com/office/drawing/2010/main">
                <a:solidFill>
                  <a:srgbClr val="FFFFFF"/>
                </a:solidFill>
              </a14:hiddenFill>
            </a:ext>
          </a:extLst>
        </p:spPr>
      </p:pic>
      <p:pic>
        <p:nvPicPr>
          <p:cNvPr id="1307656" name="Picture 8" descr="颐和园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284538"/>
            <a:ext cx="3830637" cy="306705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rId4" action="ppaction://hlinksldjump" highlightClick="1"/>
          </p:cNvPr>
          <p:cNvSpPr/>
          <p:nvPr/>
        </p:nvSpPr>
        <p:spPr>
          <a:xfrm>
            <a:off x="7763447" y="217056"/>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26687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zh-CN" sz="3200" dirty="0"/>
              <a:t>What did the Anglo-French invading troops do to it in 1860? </a:t>
            </a:r>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480720" cy="4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1691680" y="541271"/>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0289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zh-CN" sz="3200" dirty="0"/>
              <a:t>What do you know about the Long Corridor? </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5328592" cy="49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7524328" y="1160748"/>
            <a:ext cx="1042416"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4437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3481" y="2348880"/>
            <a:ext cx="6707187" cy="1143000"/>
          </a:xfrm>
        </p:spPr>
        <p:txBody>
          <a:bodyPr>
            <a:normAutofit/>
          </a:bodyPr>
          <a:lstStyle/>
          <a:p>
            <a:pPr eaLnBrk="1" hangingPunct="1"/>
            <a:r>
              <a:rPr lang="en-US" altLang="zh-CN" b="1" dirty="0">
                <a:latin typeface="Constantia" pitchFamily="18" charset="0"/>
              </a:rPr>
              <a:t>Traditional Festivals</a:t>
            </a:r>
            <a:endParaRPr lang="zh-CN" altLang="zh-CN"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284398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2A(5) Traditional Festivals</a:t>
            </a:r>
            <a:br>
              <a:rPr lang="de-DE" dirty="0"/>
            </a:br>
            <a:r>
              <a:rPr lang="de-DE" dirty="0"/>
              <a:t>The Spring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prepare</a:t>
            </a:r>
            <a:r>
              <a:rPr lang="de-DE" dirty="0"/>
              <a:t> </a:t>
            </a:r>
            <a:r>
              <a:rPr lang="de-DE" dirty="0" err="1"/>
              <a:t>for</a:t>
            </a:r>
            <a:r>
              <a:rPr lang="de-DE" dirty="0"/>
              <a:t> WeChat </a:t>
            </a:r>
            <a:r>
              <a:rPr lang="de-DE" dirty="0" err="1"/>
              <a:t>quiz</a:t>
            </a:r>
            <a:r>
              <a:rPr lang="de-DE" dirty="0"/>
              <a:t>.</a:t>
            </a:r>
          </a:p>
        </p:txBody>
      </p:sp>
    </p:spTree>
    <p:extLst>
      <p:ext uri="{BB962C8B-B14F-4D97-AF65-F5344CB8AC3E}">
        <p14:creationId xmlns:p14="http://schemas.microsoft.com/office/powerpoint/2010/main" val="1066317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2A(5) Traditional Festivals</a:t>
            </a:r>
            <a:br>
              <a:rPr lang="de-DE" dirty="0"/>
            </a:br>
            <a:r>
              <a:rPr lang="de-DE" dirty="0"/>
              <a:t>The Spring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Is</a:t>
            </a:r>
            <a:r>
              <a:rPr lang="de-DE" dirty="0"/>
              <a:t> </a:t>
            </a:r>
            <a:r>
              <a:rPr lang="de-DE" dirty="0" err="1"/>
              <a:t>there</a:t>
            </a:r>
            <a:r>
              <a:rPr lang="de-DE" dirty="0"/>
              <a:t> a </a:t>
            </a:r>
            <a:r>
              <a:rPr lang="de-DE" dirty="0" err="1"/>
              <a:t>custom</a:t>
            </a:r>
            <a:r>
              <a:rPr lang="de-DE" dirty="0"/>
              <a:t> </a:t>
            </a:r>
            <a:r>
              <a:rPr lang="de-DE" dirty="0" err="1"/>
              <a:t>about</a:t>
            </a:r>
            <a:r>
              <a:rPr lang="de-DE" dirty="0"/>
              <a:t> </a:t>
            </a:r>
            <a:r>
              <a:rPr lang="de-DE" dirty="0" err="1"/>
              <a:t>clothes</a:t>
            </a:r>
            <a:r>
              <a:rPr lang="de-DE" dirty="0"/>
              <a:t> </a:t>
            </a:r>
            <a:r>
              <a:rPr lang="de-DE" dirty="0" err="1"/>
              <a:t>with</a:t>
            </a:r>
            <a:r>
              <a:rPr lang="de-DE" dirty="0"/>
              <a:t> spring </a:t>
            </a:r>
            <a:r>
              <a:rPr lang="de-DE" dirty="0" err="1"/>
              <a:t>festival</a:t>
            </a:r>
            <a:r>
              <a:rPr lang="de-DE" dirty="0"/>
              <a:t>?</a:t>
            </a:r>
          </a:p>
        </p:txBody>
      </p:sp>
    </p:spTree>
    <p:extLst>
      <p:ext uri="{BB962C8B-B14F-4D97-AF65-F5344CB8AC3E}">
        <p14:creationId xmlns:p14="http://schemas.microsoft.com/office/powerpoint/2010/main" val="50189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2A(5) Traditional Festivals</a:t>
            </a:r>
            <a:br>
              <a:rPr lang="de-DE" dirty="0"/>
            </a:br>
            <a:r>
              <a:rPr lang="de-DE" dirty="0"/>
              <a:t>The Spring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Is</a:t>
            </a:r>
            <a:r>
              <a:rPr lang="de-DE" dirty="0"/>
              <a:t> </a:t>
            </a:r>
            <a:r>
              <a:rPr lang="de-DE" dirty="0" err="1"/>
              <a:t>there</a:t>
            </a:r>
            <a:r>
              <a:rPr lang="de-DE" dirty="0"/>
              <a:t> a </a:t>
            </a:r>
            <a:r>
              <a:rPr lang="de-DE" dirty="0" err="1"/>
              <a:t>custom</a:t>
            </a:r>
            <a:r>
              <a:rPr lang="de-DE" dirty="0"/>
              <a:t> </a:t>
            </a:r>
            <a:r>
              <a:rPr lang="de-DE" dirty="0" err="1"/>
              <a:t>about</a:t>
            </a:r>
            <a:r>
              <a:rPr lang="de-DE" dirty="0"/>
              <a:t> </a:t>
            </a:r>
            <a:r>
              <a:rPr lang="de-DE" dirty="0" err="1"/>
              <a:t>clothes</a:t>
            </a:r>
            <a:r>
              <a:rPr lang="de-DE" dirty="0"/>
              <a:t> </a:t>
            </a:r>
            <a:r>
              <a:rPr lang="de-DE" dirty="0" err="1"/>
              <a:t>with</a:t>
            </a:r>
            <a:r>
              <a:rPr lang="de-DE" dirty="0"/>
              <a:t> spring </a:t>
            </a:r>
            <a:r>
              <a:rPr lang="de-DE" dirty="0" err="1"/>
              <a:t>festival</a:t>
            </a:r>
            <a:r>
              <a:rPr lang="de-DE" dirty="0"/>
              <a:t>?</a:t>
            </a:r>
          </a:p>
          <a:p>
            <a:endParaRPr lang="de-DE" dirty="0"/>
          </a:p>
          <a:p>
            <a:r>
              <a:rPr lang="de-DE" dirty="0" err="1"/>
              <a:t>You</a:t>
            </a:r>
            <a:r>
              <a:rPr lang="de-DE" dirty="0"/>
              <a:t> </a:t>
            </a:r>
            <a:r>
              <a:rPr lang="de-DE" dirty="0" err="1"/>
              <a:t>put</a:t>
            </a:r>
            <a:r>
              <a:rPr lang="de-DE" dirty="0"/>
              <a:t> on </a:t>
            </a:r>
            <a:r>
              <a:rPr lang="de-DE" dirty="0" err="1"/>
              <a:t>new</a:t>
            </a:r>
            <a:r>
              <a:rPr lang="de-DE" dirty="0"/>
              <a:t> </a:t>
            </a:r>
            <a:r>
              <a:rPr lang="de-DE" dirty="0" err="1"/>
              <a:t>clothes</a:t>
            </a:r>
            <a:r>
              <a:rPr lang="de-DE" dirty="0"/>
              <a:t>.</a:t>
            </a:r>
          </a:p>
        </p:txBody>
      </p:sp>
    </p:spTree>
    <p:extLst>
      <p:ext uri="{BB962C8B-B14F-4D97-AF65-F5344CB8AC3E}">
        <p14:creationId xmlns:p14="http://schemas.microsoft.com/office/powerpoint/2010/main" val="3984616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1115616" y="260648"/>
            <a:ext cx="7772400" cy="790575"/>
          </a:xfrm>
        </p:spPr>
        <p:txBody>
          <a:bodyPr/>
          <a:lstStyle/>
          <a:p>
            <a:pPr algn="ctr"/>
            <a:r>
              <a:rPr lang="en-US" altLang="zh-CN" dirty="0"/>
              <a:t>Questions Concerning Section A</a:t>
            </a:r>
            <a:endParaRPr lang="en-US" altLang="zh-CN" sz="3200" dirty="0"/>
          </a:p>
        </p:txBody>
      </p:sp>
      <p:sp>
        <p:nvSpPr>
          <p:cNvPr id="1089539" name="Rectangle 3"/>
          <p:cNvSpPr>
            <a:spLocks noGrp="1" noChangeArrowheads="1"/>
          </p:cNvSpPr>
          <p:nvPr>
            <p:ph idx="1"/>
          </p:nvPr>
        </p:nvSpPr>
        <p:spPr>
          <a:xfrm>
            <a:off x="0" y="1556793"/>
            <a:ext cx="9036496" cy="4659858"/>
          </a:xfrm>
        </p:spPr>
        <p:txBody>
          <a:bodyPr>
            <a:normAutofit/>
          </a:bodyPr>
          <a:lstStyle/>
          <a:p>
            <a:r>
              <a:rPr lang="en-US" altLang="zh-CN" sz="2400" dirty="0">
                <a:solidFill>
                  <a:schemeClr val="tx1"/>
                </a:solidFill>
              </a:rPr>
              <a:t>1. Why did ancient Chinese people start the year in late Jan. or early Feb.?</a:t>
            </a:r>
          </a:p>
          <a:p>
            <a:r>
              <a:rPr lang="en-US" altLang="zh-CN" sz="2400" dirty="0">
                <a:solidFill>
                  <a:schemeClr val="tx1"/>
                </a:solidFill>
              </a:rPr>
              <a:t>2. What is “</a:t>
            </a:r>
            <a:r>
              <a:rPr lang="zh-CN" altLang="en-US" sz="2400" dirty="0">
                <a:solidFill>
                  <a:schemeClr val="tx1"/>
                </a:solidFill>
              </a:rPr>
              <a:t>年</a:t>
            </a:r>
            <a:r>
              <a:rPr lang="en-US" altLang="zh-CN" sz="2400" dirty="0">
                <a:solidFill>
                  <a:schemeClr val="tx1"/>
                </a:solidFill>
              </a:rPr>
              <a:t>”? </a:t>
            </a:r>
            <a:r>
              <a:rPr lang="zh-CN" altLang="en-US" sz="2400" dirty="0">
                <a:solidFill>
                  <a:schemeClr val="tx1"/>
                </a:solidFill>
              </a:rPr>
              <a:t> </a:t>
            </a:r>
            <a:r>
              <a:rPr lang="en-US" altLang="zh-CN" sz="2400" dirty="0">
                <a:solidFill>
                  <a:schemeClr val="tx1"/>
                </a:solidFill>
              </a:rPr>
              <a:t>What does “</a:t>
            </a:r>
            <a:r>
              <a:rPr lang="zh-CN" altLang="en-US" sz="2400" dirty="0">
                <a:solidFill>
                  <a:schemeClr val="tx1"/>
                </a:solidFill>
              </a:rPr>
              <a:t>过年” </a:t>
            </a:r>
            <a:r>
              <a:rPr lang="en-US" altLang="zh-CN" sz="2400" dirty="0">
                <a:solidFill>
                  <a:schemeClr val="tx1"/>
                </a:solidFill>
              </a:rPr>
              <a:t>originally mean? </a:t>
            </a:r>
          </a:p>
          <a:p>
            <a:r>
              <a:rPr lang="en-US" altLang="zh-CN" sz="2400" dirty="0">
                <a:solidFill>
                  <a:schemeClr val="tx1"/>
                </a:solidFill>
              </a:rPr>
              <a:t>3. How do the Chinese celebrate the Lunar New Year? </a:t>
            </a:r>
          </a:p>
          <a:p>
            <a:r>
              <a:rPr lang="en-US" altLang="zh-CN" sz="2400" dirty="0">
                <a:solidFill>
                  <a:schemeClr val="tx1"/>
                </a:solidFill>
              </a:rPr>
              <a:t>4. What does “</a:t>
            </a:r>
            <a:r>
              <a:rPr lang="zh-CN" altLang="en-US" sz="2400" dirty="0">
                <a:solidFill>
                  <a:schemeClr val="tx1"/>
                </a:solidFill>
              </a:rPr>
              <a:t>守岁” </a:t>
            </a:r>
            <a:r>
              <a:rPr lang="en-US" altLang="zh-CN" sz="2400" dirty="0">
                <a:solidFill>
                  <a:schemeClr val="tx1"/>
                </a:solidFill>
              </a:rPr>
              <a:t>mean? </a:t>
            </a:r>
          </a:p>
          <a:p>
            <a:r>
              <a:rPr lang="en-US" altLang="zh-CN" sz="2400" dirty="0">
                <a:solidFill>
                  <a:schemeClr val="tx1"/>
                </a:solidFill>
              </a:rPr>
              <a:t>5. What is </a:t>
            </a:r>
            <a:r>
              <a:rPr lang="en-US" altLang="zh-CN" sz="2400" i="1" dirty="0" err="1">
                <a:solidFill>
                  <a:schemeClr val="tx1"/>
                </a:solidFill>
              </a:rPr>
              <a:t>jiao</a:t>
            </a:r>
            <a:r>
              <a:rPr lang="en-US" altLang="zh-CN" sz="2400" i="1" dirty="0">
                <a:solidFill>
                  <a:schemeClr val="tx1"/>
                </a:solidFill>
              </a:rPr>
              <a:t> </a:t>
            </a:r>
            <a:r>
              <a:rPr lang="en-US" altLang="zh-CN" sz="2400" i="1" dirty="0" err="1">
                <a:solidFill>
                  <a:schemeClr val="tx1"/>
                </a:solidFill>
              </a:rPr>
              <a:t>zi</a:t>
            </a:r>
            <a:r>
              <a:rPr lang="en-US" altLang="zh-CN" sz="2400" dirty="0">
                <a:solidFill>
                  <a:schemeClr val="tx1"/>
                </a:solidFill>
              </a:rPr>
              <a:t>? Why is it so popular with the Chinese? </a:t>
            </a:r>
          </a:p>
          <a:p>
            <a:r>
              <a:rPr lang="en-US" altLang="zh-CN" sz="2400" dirty="0">
                <a:solidFill>
                  <a:schemeClr val="tx1"/>
                </a:solidFill>
              </a:rPr>
              <a:t>6. What other customs of celebrating the New Year do you know? </a:t>
            </a:r>
          </a:p>
          <a:p>
            <a:r>
              <a:rPr lang="en-US" altLang="zh-CN" sz="2400" dirty="0">
                <a:solidFill>
                  <a:schemeClr val="tx1"/>
                </a:solidFill>
              </a:rPr>
              <a:t>7. How is the New Year celebrated abroad? </a:t>
            </a:r>
          </a:p>
        </p:txBody>
      </p:sp>
      <p:sp>
        <p:nvSpPr>
          <p:cNvPr id="3" name="Action Button: Forward or Next 2">
            <a:hlinkClick r:id="rId2" action="ppaction://hlinksldjump" highlightClick="1"/>
          </p:cNvPr>
          <p:cNvSpPr/>
          <p:nvPr/>
        </p:nvSpPr>
        <p:spPr>
          <a:xfrm>
            <a:off x="8101584" y="2636912"/>
            <a:ext cx="718888" cy="377192"/>
          </a:xfrm>
          <a:prstGeom prst="actionButtonForwardNex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Action Button: Forward or Next 3">
            <a:hlinkClick r:id="rId3" action="ppaction://hlinksldjump" highlightClick="1"/>
          </p:cNvPr>
          <p:cNvSpPr/>
          <p:nvPr/>
        </p:nvSpPr>
        <p:spPr>
          <a:xfrm>
            <a:off x="8604448" y="4221088"/>
            <a:ext cx="614512" cy="360040"/>
          </a:xfrm>
          <a:prstGeom prst="actionButtonForwardNex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4" action="ppaction://hlinksldjump" highlightClick="1"/>
          </p:cNvPr>
          <p:cNvSpPr/>
          <p:nvPr/>
        </p:nvSpPr>
        <p:spPr>
          <a:xfrm>
            <a:off x="7009996" y="5733256"/>
            <a:ext cx="658348" cy="432048"/>
          </a:xfrm>
          <a:prstGeom prst="actionButtonForwardNex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32574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4" name="Rectangle 4"/>
          <p:cNvSpPr>
            <a:spLocks noGrp="1" noChangeArrowheads="1"/>
          </p:cNvSpPr>
          <p:nvPr>
            <p:ph type="title"/>
          </p:nvPr>
        </p:nvSpPr>
        <p:spPr>
          <a:xfrm>
            <a:off x="1066800" y="836613"/>
            <a:ext cx="7772400" cy="647700"/>
          </a:xfrm>
        </p:spPr>
        <p:txBody>
          <a:bodyPr/>
          <a:lstStyle/>
          <a:p>
            <a:pPr algn="ctr"/>
            <a:r>
              <a:rPr lang="en-US" altLang="zh-CN" sz="2800" dirty="0"/>
              <a:t>Why do we have fish during the Spring Festival?</a:t>
            </a:r>
          </a:p>
        </p:txBody>
      </p:sp>
      <p:pic>
        <p:nvPicPr>
          <p:cNvPr id="1090565" name="Picture 5" descr="春节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09763"/>
            <a:ext cx="5545138" cy="441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63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2" name="Rectangle 4"/>
          <p:cNvSpPr>
            <a:spLocks noGrp="1" noChangeArrowheads="1"/>
          </p:cNvSpPr>
          <p:nvPr>
            <p:ph type="title"/>
          </p:nvPr>
        </p:nvSpPr>
        <p:spPr>
          <a:xfrm>
            <a:off x="1066800" y="1052513"/>
            <a:ext cx="7772400" cy="504825"/>
          </a:xfrm>
        </p:spPr>
        <p:txBody>
          <a:bodyPr>
            <a:normAutofit fontScale="90000"/>
          </a:bodyPr>
          <a:lstStyle/>
          <a:p>
            <a:pPr algn="ctr"/>
            <a:r>
              <a:rPr lang="en-US" altLang="zh-CN" sz="2800" dirty="0">
                <a:solidFill>
                  <a:schemeClr val="tx1"/>
                </a:solidFill>
              </a:rPr>
              <a:t>What is “</a:t>
            </a:r>
            <a:r>
              <a:rPr lang="zh-CN" altLang="en-US" sz="2800" dirty="0">
                <a:solidFill>
                  <a:schemeClr val="tx1"/>
                </a:solidFill>
              </a:rPr>
              <a:t>年</a:t>
            </a:r>
            <a:r>
              <a:rPr lang="en-US" altLang="zh-CN" sz="2800" dirty="0">
                <a:solidFill>
                  <a:schemeClr val="tx1"/>
                </a:solidFill>
              </a:rPr>
              <a:t>”? </a:t>
            </a:r>
            <a:r>
              <a:rPr lang="zh-CN" altLang="en-US" sz="2800" dirty="0">
                <a:solidFill>
                  <a:schemeClr val="tx1"/>
                </a:solidFill>
              </a:rPr>
              <a:t> </a:t>
            </a:r>
            <a:r>
              <a:rPr lang="en-US" altLang="zh-CN" sz="2800" dirty="0">
                <a:solidFill>
                  <a:schemeClr val="tx1"/>
                </a:solidFill>
              </a:rPr>
              <a:t>What does “</a:t>
            </a:r>
            <a:r>
              <a:rPr lang="zh-CN" altLang="en-US" sz="2800" dirty="0">
                <a:solidFill>
                  <a:schemeClr val="tx1"/>
                </a:solidFill>
              </a:rPr>
              <a:t>过年” </a:t>
            </a:r>
            <a:r>
              <a:rPr lang="en-US" altLang="zh-CN" sz="2800" dirty="0">
                <a:solidFill>
                  <a:schemeClr val="tx1"/>
                </a:solidFill>
              </a:rPr>
              <a:t>originally mean? </a:t>
            </a:r>
            <a:r>
              <a:rPr lang="zh-CN" altLang="en-US" sz="2800" dirty="0"/>
              <a:t>？ </a:t>
            </a:r>
          </a:p>
        </p:txBody>
      </p:sp>
      <p:pic>
        <p:nvPicPr>
          <p:cNvPr id="1092613" name="Picture 5" descr="春节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191250" cy="4535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7313" y="4653136"/>
            <a:ext cx="2924198" cy="525016"/>
          </a:xfrm>
          <a:prstGeom prst="rect">
            <a:avLst/>
          </a:prstGeom>
          <a:noFill/>
        </p:spPr>
        <p:txBody>
          <a:bodyPr wrap="none" rtlCol="0">
            <a:spAutoFit/>
          </a:bodyPr>
          <a:lstStyle/>
          <a:p>
            <a:pPr>
              <a:lnSpc>
                <a:spcPct val="130000"/>
              </a:lnSpc>
              <a:buNone/>
            </a:pPr>
            <a:r>
              <a:rPr lang="en-NZ" sz="2400" b="1" dirty="0">
                <a:solidFill>
                  <a:srgbClr val="00B0F0"/>
                </a:solidFill>
                <a:latin typeface="Arial" panose="020B0604020202020204" pitchFamily="34" charset="0"/>
                <a:ea typeface="微软雅黑" panose="020B0503020204020204" pitchFamily="34" charset="-122"/>
              </a:rPr>
              <a:t>Firecrackers (</a:t>
            </a:r>
            <a:r>
              <a:rPr lang="zh-CN" altLang="en-US" sz="2400" b="1" dirty="0">
                <a:solidFill>
                  <a:srgbClr val="00B0F0"/>
                </a:solidFill>
                <a:latin typeface="Arial" panose="020B0604020202020204" pitchFamily="34" charset="0"/>
                <a:ea typeface="微软雅黑" panose="020B0503020204020204" pitchFamily="34" charset="-122"/>
              </a:rPr>
              <a:t>爆竹</a:t>
            </a:r>
            <a:r>
              <a:rPr lang="en-NZ" sz="2400" b="1" dirty="0">
                <a:solidFill>
                  <a:srgbClr val="00B0F0"/>
                </a:solidFill>
                <a:latin typeface="Arial" panose="020B0604020202020204" pitchFamily="34" charset="0"/>
                <a:ea typeface="微软雅黑" panose="020B0503020204020204" pitchFamily="34" charset="-122"/>
              </a:rPr>
              <a:t>)</a:t>
            </a:r>
          </a:p>
        </p:txBody>
      </p:sp>
      <p:sp>
        <p:nvSpPr>
          <p:cNvPr id="4" name="Action Button: Home 3">
            <a:hlinkClick r:id="rId3" action="ppaction://hlinksldjump" highlightClick="1"/>
          </p:cNvPr>
          <p:cNvSpPr/>
          <p:nvPr/>
        </p:nvSpPr>
        <p:spPr>
          <a:xfrm>
            <a:off x="7812360" y="1129177"/>
            <a:ext cx="864096" cy="504478"/>
          </a:xfrm>
          <a:prstGeom prst="actionButtonHom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7422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0C64-73B9-484F-9FDE-491E06499119}"/>
              </a:ext>
            </a:extLst>
          </p:cNvPr>
          <p:cNvSpPr>
            <a:spLocks noGrp="1"/>
          </p:cNvSpPr>
          <p:nvPr>
            <p:ph type="title"/>
          </p:nvPr>
        </p:nvSpPr>
        <p:spPr/>
        <p:txBody>
          <a:bodyPr/>
          <a:lstStyle/>
          <a:p>
            <a:r>
              <a:rPr lang="de-DE" dirty="0"/>
              <a:t>Architecture, </a:t>
            </a:r>
            <a:r>
              <a:rPr lang="de-DE" dirty="0" err="1"/>
              <a:t>Forbidden</a:t>
            </a:r>
            <a:r>
              <a:rPr lang="de-DE" dirty="0"/>
              <a:t> City</a:t>
            </a:r>
          </a:p>
        </p:txBody>
      </p:sp>
      <p:sp>
        <p:nvSpPr>
          <p:cNvPr id="3" name="Inhaltsplatzhalter 2">
            <a:extLst>
              <a:ext uri="{FF2B5EF4-FFF2-40B4-BE49-F238E27FC236}">
                <a16:creationId xmlns:a16="http://schemas.microsoft.com/office/drawing/2014/main" id="{F140ADCD-D2D7-499B-803C-763577E84CED}"/>
              </a:ext>
            </a:extLst>
          </p:cNvPr>
          <p:cNvSpPr>
            <a:spLocks noGrp="1"/>
          </p:cNvSpPr>
          <p:nvPr>
            <p:ph idx="1"/>
          </p:nvPr>
        </p:nvSpPr>
        <p:spPr/>
        <p:txBody>
          <a:bodyPr>
            <a:noAutofit/>
          </a:bodyPr>
          <a:lstStyle/>
          <a:p>
            <a:pPr marL="0" indent="0" algn="just">
              <a:spcAft>
                <a:spcPts val="600"/>
              </a:spcAft>
              <a:buNone/>
            </a:pPr>
            <a:r>
              <a:rPr lang="de-DE" sz="1400" b="1" kern="100" dirty="0">
                <a:effectLst/>
                <a:latin typeface="Arial" panose="020B0604020202020204" pitchFamily="34" charset="0"/>
                <a:ea typeface="Times New Roman" panose="02020603050405020304" pitchFamily="18" charset="0"/>
                <a:cs typeface="Arial" panose="020B0604020202020204" pitchFamily="34" charset="0"/>
              </a:rPr>
              <a:t>#</a:t>
            </a:r>
            <a:endParaRPr lang="de-DE" sz="14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2091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altLang="zh-CN" sz="2400" b="1" dirty="0">
                <a:solidFill>
                  <a:schemeClr val="tx1"/>
                </a:solidFill>
              </a:rPr>
              <a:t>What is </a:t>
            </a:r>
            <a:r>
              <a:rPr lang="en-US" altLang="zh-CN" sz="2400" b="1" i="1" dirty="0" err="1">
                <a:solidFill>
                  <a:schemeClr val="tx1"/>
                </a:solidFill>
              </a:rPr>
              <a:t>jiao</a:t>
            </a:r>
            <a:r>
              <a:rPr lang="en-US" altLang="zh-CN" sz="2400" b="1" i="1" dirty="0">
                <a:solidFill>
                  <a:schemeClr val="tx1"/>
                </a:solidFill>
              </a:rPr>
              <a:t> </a:t>
            </a:r>
            <a:r>
              <a:rPr lang="en-US" altLang="zh-CN" sz="2400" b="1" i="1" dirty="0" err="1">
                <a:solidFill>
                  <a:schemeClr val="tx1"/>
                </a:solidFill>
              </a:rPr>
              <a:t>zi</a:t>
            </a:r>
            <a:r>
              <a:rPr lang="en-US" altLang="zh-CN" sz="2400" b="1" dirty="0">
                <a:solidFill>
                  <a:schemeClr val="tx1"/>
                </a:solidFill>
              </a:rPr>
              <a:t>? Why is it so popular with the Chinese? </a:t>
            </a:r>
          </a:p>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47053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Home 1">
            <a:hlinkClick r:id="rId3" action="ppaction://hlinksldjump" highlightClick="1"/>
          </p:cNvPr>
          <p:cNvSpPr/>
          <p:nvPr/>
        </p:nvSpPr>
        <p:spPr>
          <a:xfrm>
            <a:off x="2979867" y="1458103"/>
            <a:ext cx="858332" cy="530737"/>
          </a:xfrm>
          <a:prstGeom prst="actionButtonHom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0440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1066800" y="1052513"/>
            <a:ext cx="7772400" cy="647700"/>
          </a:xfrm>
        </p:spPr>
        <p:txBody>
          <a:bodyPr/>
          <a:lstStyle/>
          <a:p>
            <a:pPr algn="ctr"/>
            <a:r>
              <a:rPr lang="en-US" altLang="zh-CN" sz="2800" dirty="0"/>
              <a:t>How is the New Year celebrated abroad? </a:t>
            </a:r>
          </a:p>
        </p:txBody>
      </p:sp>
      <p:pic>
        <p:nvPicPr>
          <p:cNvPr id="1094660" name="Picture 4" descr="lion dan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1935163"/>
            <a:ext cx="5976938" cy="4484687"/>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3" action="ppaction://hlinksldjump" highlightClick="1"/>
          </p:cNvPr>
          <p:cNvSpPr/>
          <p:nvPr/>
        </p:nvSpPr>
        <p:spPr>
          <a:xfrm>
            <a:off x="8172400" y="1124744"/>
            <a:ext cx="648072" cy="576064"/>
          </a:xfrm>
          <a:prstGeom prst="actionButtonHom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07397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2A(5) Traditional Festivals</a:t>
            </a:r>
            <a:br>
              <a:rPr lang="de-DE" dirty="0"/>
            </a:br>
            <a:r>
              <a:rPr lang="de-DE" dirty="0"/>
              <a:t>The Spring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Presentation</a:t>
            </a:r>
            <a:r>
              <a:rPr lang="de-DE" dirty="0"/>
              <a:t> </a:t>
            </a:r>
            <a:r>
              <a:rPr lang="de-DE" dirty="0" err="1"/>
              <a:t>by</a:t>
            </a:r>
            <a:r>
              <a:rPr lang="de-DE" dirty="0"/>
              <a:t>…</a:t>
            </a:r>
          </a:p>
        </p:txBody>
      </p:sp>
    </p:spTree>
    <p:extLst>
      <p:ext uri="{BB962C8B-B14F-4D97-AF65-F5344CB8AC3E}">
        <p14:creationId xmlns:p14="http://schemas.microsoft.com/office/powerpoint/2010/main" val="1691298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2B(6) Traditional Festivals</a:t>
            </a:r>
            <a:br>
              <a:rPr lang="de-DE" dirty="0"/>
            </a:br>
            <a:r>
              <a:rPr lang="de-DE" dirty="0"/>
              <a:t>The Lantern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Please</a:t>
            </a:r>
            <a:r>
              <a:rPr lang="de-DE" dirty="0"/>
              <a:t> </a:t>
            </a:r>
            <a:r>
              <a:rPr lang="de-DE" dirty="0" err="1"/>
              <a:t>prepare</a:t>
            </a:r>
            <a:r>
              <a:rPr lang="de-DE" dirty="0"/>
              <a:t> </a:t>
            </a:r>
            <a:r>
              <a:rPr lang="de-DE" dirty="0" err="1"/>
              <a:t>for</a:t>
            </a:r>
            <a:r>
              <a:rPr lang="de-DE" dirty="0"/>
              <a:t> WeChat </a:t>
            </a:r>
            <a:r>
              <a:rPr lang="de-DE" dirty="0" err="1"/>
              <a:t>quiz</a:t>
            </a:r>
            <a:r>
              <a:rPr lang="de-DE" dirty="0"/>
              <a:t>.</a:t>
            </a:r>
          </a:p>
        </p:txBody>
      </p:sp>
    </p:spTree>
    <p:extLst>
      <p:ext uri="{BB962C8B-B14F-4D97-AF65-F5344CB8AC3E}">
        <p14:creationId xmlns:p14="http://schemas.microsoft.com/office/powerpoint/2010/main" val="1690053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2B(6) Traditional Festivals</a:t>
            </a:r>
            <a:br>
              <a:rPr lang="de-DE" dirty="0"/>
            </a:br>
            <a:r>
              <a:rPr lang="de-DE" dirty="0"/>
              <a:t>The Lantern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What</a:t>
            </a:r>
            <a:r>
              <a:rPr lang="de-DE" dirty="0"/>
              <a:t> </a:t>
            </a:r>
            <a:r>
              <a:rPr lang="de-DE" dirty="0" err="1"/>
              <a:t>tradition</a:t>
            </a:r>
            <a:r>
              <a:rPr lang="de-DE" dirty="0"/>
              <a:t> </a:t>
            </a:r>
            <a:r>
              <a:rPr lang="de-DE" dirty="0" err="1"/>
              <a:t>is</a:t>
            </a:r>
            <a:r>
              <a:rPr lang="de-DE" dirty="0"/>
              <a:t> </a:t>
            </a:r>
            <a:r>
              <a:rPr lang="de-DE" dirty="0" err="1"/>
              <a:t>connected</a:t>
            </a:r>
            <a:r>
              <a:rPr lang="de-DE" dirty="0"/>
              <a:t> </a:t>
            </a:r>
            <a:r>
              <a:rPr lang="de-DE" dirty="0" err="1"/>
              <a:t>with</a:t>
            </a:r>
            <a:r>
              <a:rPr lang="de-DE" dirty="0"/>
              <a:t> </a:t>
            </a:r>
            <a:r>
              <a:rPr lang="de-DE" dirty="0" err="1"/>
              <a:t>the</a:t>
            </a:r>
            <a:r>
              <a:rPr lang="de-DE" dirty="0"/>
              <a:t> </a:t>
            </a:r>
            <a:r>
              <a:rPr lang="de-DE" dirty="0" err="1"/>
              <a:t>lantern</a:t>
            </a:r>
            <a:r>
              <a:rPr lang="de-DE" dirty="0"/>
              <a:t> </a:t>
            </a:r>
            <a:r>
              <a:rPr lang="de-DE" dirty="0" err="1"/>
              <a:t>festival</a:t>
            </a:r>
            <a:r>
              <a:rPr lang="de-DE" dirty="0"/>
              <a:t>, „</a:t>
            </a:r>
            <a:r>
              <a:rPr lang="de-DE" dirty="0" err="1"/>
              <a:t>walking</a:t>
            </a:r>
            <a:r>
              <a:rPr lang="de-DE" dirty="0"/>
              <a:t> on …“</a:t>
            </a:r>
          </a:p>
        </p:txBody>
      </p:sp>
    </p:spTree>
    <p:extLst>
      <p:ext uri="{BB962C8B-B14F-4D97-AF65-F5344CB8AC3E}">
        <p14:creationId xmlns:p14="http://schemas.microsoft.com/office/powerpoint/2010/main" val="3206470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2B(6) Traditional Festivals</a:t>
            </a:r>
            <a:br>
              <a:rPr lang="de-DE" dirty="0"/>
            </a:br>
            <a:r>
              <a:rPr lang="de-DE" dirty="0"/>
              <a:t>The Lantern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What</a:t>
            </a:r>
            <a:r>
              <a:rPr lang="de-DE" dirty="0"/>
              <a:t> </a:t>
            </a:r>
            <a:r>
              <a:rPr lang="de-DE" dirty="0" err="1"/>
              <a:t>tradition</a:t>
            </a:r>
            <a:r>
              <a:rPr lang="de-DE" dirty="0"/>
              <a:t> </a:t>
            </a:r>
            <a:r>
              <a:rPr lang="de-DE" dirty="0" err="1"/>
              <a:t>is</a:t>
            </a:r>
            <a:r>
              <a:rPr lang="de-DE" dirty="0"/>
              <a:t> </a:t>
            </a:r>
            <a:r>
              <a:rPr lang="de-DE" dirty="0" err="1"/>
              <a:t>connected</a:t>
            </a:r>
            <a:r>
              <a:rPr lang="de-DE" dirty="0"/>
              <a:t> </a:t>
            </a:r>
            <a:r>
              <a:rPr lang="de-DE" dirty="0" err="1"/>
              <a:t>with</a:t>
            </a:r>
            <a:r>
              <a:rPr lang="de-DE" dirty="0"/>
              <a:t> </a:t>
            </a:r>
            <a:r>
              <a:rPr lang="de-DE" dirty="0" err="1"/>
              <a:t>the</a:t>
            </a:r>
            <a:r>
              <a:rPr lang="de-DE" dirty="0"/>
              <a:t> </a:t>
            </a:r>
            <a:r>
              <a:rPr lang="de-DE" dirty="0" err="1"/>
              <a:t>lantern</a:t>
            </a:r>
            <a:r>
              <a:rPr lang="de-DE" dirty="0"/>
              <a:t> </a:t>
            </a:r>
            <a:r>
              <a:rPr lang="de-DE" dirty="0" err="1"/>
              <a:t>festival</a:t>
            </a:r>
            <a:r>
              <a:rPr lang="de-DE" dirty="0"/>
              <a:t>, „</a:t>
            </a:r>
            <a:r>
              <a:rPr lang="de-DE" dirty="0" err="1"/>
              <a:t>walking</a:t>
            </a:r>
            <a:r>
              <a:rPr lang="de-DE" dirty="0"/>
              <a:t> on </a:t>
            </a:r>
            <a:r>
              <a:rPr lang="de-DE" dirty="0" err="1"/>
              <a:t>stilts</a:t>
            </a:r>
            <a:r>
              <a:rPr lang="de-DE" dirty="0"/>
              <a:t>“</a:t>
            </a:r>
          </a:p>
        </p:txBody>
      </p:sp>
    </p:spTree>
    <p:extLst>
      <p:ext uri="{BB962C8B-B14F-4D97-AF65-F5344CB8AC3E}">
        <p14:creationId xmlns:p14="http://schemas.microsoft.com/office/powerpoint/2010/main" val="1177764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8" name="Rectangle 4"/>
          <p:cNvSpPr>
            <a:spLocks noGrp="1" noChangeArrowheads="1"/>
          </p:cNvSpPr>
          <p:nvPr>
            <p:ph type="title"/>
          </p:nvPr>
        </p:nvSpPr>
        <p:spPr>
          <a:xfrm>
            <a:off x="1066800" y="908050"/>
            <a:ext cx="7772400" cy="504825"/>
          </a:xfrm>
        </p:spPr>
        <p:txBody>
          <a:bodyPr>
            <a:normAutofit fontScale="90000"/>
          </a:bodyPr>
          <a:lstStyle/>
          <a:p>
            <a:pPr algn="ctr"/>
            <a:r>
              <a:rPr lang="en-US" altLang="zh-CN" sz="2800" dirty="0">
                <a:solidFill>
                  <a:schemeClr val="tx1"/>
                </a:solidFill>
              </a:rPr>
              <a:t>What do you know about the lantern exhibitions? </a:t>
            </a:r>
          </a:p>
        </p:txBody>
      </p:sp>
      <p:pic>
        <p:nvPicPr>
          <p:cNvPr id="1096709" name="Picture 5" descr="元宵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3" action="ppaction://hlinksldjump" highlightClick="1"/>
          </p:cNvPr>
          <p:cNvSpPr/>
          <p:nvPr/>
        </p:nvSpPr>
        <p:spPr>
          <a:xfrm>
            <a:off x="6462414" y="908720"/>
            <a:ext cx="773882" cy="521208"/>
          </a:xfrm>
          <a:prstGeom prst="actionButtonHom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11282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0" y="-99392"/>
            <a:ext cx="6248700" cy="1584175"/>
          </a:xfrm>
        </p:spPr>
        <p:txBody>
          <a:bodyPr>
            <a:normAutofit fontScale="90000"/>
          </a:bodyPr>
          <a:lstStyle/>
          <a:p>
            <a:r>
              <a:rPr lang="en-US" dirty="0"/>
              <a:t>What is </a:t>
            </a:r>
            <a:r>
              <a:rPr lang="en-US" dirty="0" err="1"/>
              <a:t>yuan</a:t>
            </a:r>
            <a:r>
              <a:rPr lang="en-US" dirty="0"/>
              <a:t> </a:t>
            </a:r>
            <a:r>
              <a:rPr lang="en-US" dirty="0" err="1"/>
              <a:t>xiao</a:t>
            </a:r>
            <a:r>
              <a:rPr lang="en-US" dirty="0"/>
              <a:t> symbolic of? </a:t>
            </a:r>
            <a:br>
              <a:rPr lang="en-US" dirty="0"/>
            </a:b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4" y="1814513"/>
            <a:ext cx="5204329" cy="348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6732240" y="0"/>
            <a:ext cx="792088" cy="692696"/>
          </a:xfrm>
          <a:prstGeom prst="actionButtonHom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29253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Questions concerning Section B</a:t>
            </a:r>
          </a:p>
        </p:txBody>
      </p:sp>
      <p:sp>
        <p:nvSpPr>
          <p:cNvPr id="1095683" name="Rectangle 3"/>
          <p:cNvSpPr>
            <a:spLocks noGrp="1" noChangeArrowheads="1"/>
          </p:cNvSpPr>
          <p:nvPr>
            <p:ph idx="1"/>
          </p:nvPr>
        </p:nvSpPr>
        <p:spPr/>
        <p:txBody>
          <a:bodyPr>
            <a:normAutofit/>
          </a:bodyPr>
          <a:lstStyle/>
          <a:p>
            <a:pPr indent="-269875">
              <a:lnSpc>
                <a:spcPct val="120000"/>
              </a:lnSpc>
              <a:spcBef>
                <a:spcPts val="1200"/>
              </a:spcBef>
              <a:buClr>
                <a:schemeClr val="accent1">
                  <a:lumMod val="75000"/>
                </a:schemeClr>
              </a:buClr>
            </a:pPr>
            <a:r>
              <a:rPr lang="en-US" altLang="zh-CN" sz="2400" dirty="0">
                <a:solidFill>
                  <a:schemeClr val="tx1"/>
                </a:solidFill>
              </a:rPr>
              <a:t>1. Why is Jan. 15 of the lunar calendar called the Lantern Festival? </a:t>
            </a:r>
          </a:p>
          <a:p>
            <a:pPr indent="-269875">
              <a:lnSpc>
                <a:spcPct val="120000"/>
              </a:lnSpc>
              <a:spcBef>
                <a:spcPts val="1200"/>
              </a:spcBef>
              <a:buClr>
                <a:schemeClr val="accent1">
                  <a:lumMod val="75000"/>
                </a:schemeClr>
              </a:buClr>
            </a:pPr>
            <a:r>
              <a:rPr lang="en-US" altLang="zh-CN" sz="2400" dirty="0">
                <a:solidFill>
                  <a:schemeClr val="tx1"/>
                </a:solidFill>
              </a:rPr>
              <a:t>2. What do you know about the lantern exhibitions? </a:t>
            </a:r>
          </a:p>
          <a:p>
            <a:pPr indent="-269875">
              <a:lnSpc>
                <a:spcPct val="120000"/>
              </a:lnSpc>
              <a:spcBef>
                <a:spcPts val="1200"/>
              </a:spcBef>
              <a:buClr>
                <a:schemeClr val="accent1">
                  <a:lumMod val="75000"/>
                </a:schemeClr>
              </a:buClr>
            </a:pPr>
            <a:r>
              <a:rPr lang="en-US" altLang="zh-CN" sz="2400" dirty="0">
                <a:solidFill>
                  <a:schemeClr val="tx1"/>
                </a:solidFill>
              </a:rPr>
              <a:t>3. What is </a:t>
            </a:r>
            <a:r>
              <a:rPr lang="en-US" altLang="zh-CN" sz="2400" dirty="0" err="1">
                <a:solidFill>
                  <a:schemeClr val="tx1"/>
                </a:solidFill>
              </a:rPr>
              <a:t>yuan</a:t>
            </a:r>
            <a:r>
              <a:rPr lang="en-US" altLang="zh-CN" sz="2400" dirty="0">
                <a:solidFill>
                  <a:schemeClr val="tx1"/>
                </a:solidFill>
              </a:rPr>
              <a:t> </a:t>
            </a:r>
            <a:r>
              <a:rPr lang="en-US" altLang="zh-CN" sz="2400" dirty="0" err="1">
                <a:solidFill>
                  <a:schemeClr val="tx1"/>
                </a:solidFill>
              </a:rPr>
              <a:t>xiao</a:t>
            </a:r>
            <a:r>
              <a:rPr lang="en-US" altLang="zh-CN" sz="2400" dirty="0">
                <a:solidFill>
                  <a:schemeClr val="tx1"/>
                </a:solidFill>
              </a:rPr>
              <a:t> symbolic of? </a:t>
            </a:r>
          </a:p>
          <a:p>
            <a:pPr indent="-269875">
              <a:lnSpc>
                <a:spcPct val="120000"/>
              </a:lnSpc>
              <a:spcBef>
                <a:spcPts val="1200"/>
              </a:spcBef>
              <a:buClr>
                <a:schemeClr val="accent1">
                  <a:lumMod val="75000"/>
                </a:schemeClr>
              </a:buClr>
            </a:pPr>
            <a:r>
              <a:rPr lang="en-US" altLang="zh-CN" sz="2400" dirty="0">
                <a:solidFill>
                  <a:schemeClr val="tx1"/>
                </a:solidFill>
              </a:rPr>
              <a:t>4. How is the Lantern Festival celebrated in your hometown?</a:t>
            </a:r>
          </a:p>
        </p:txBody>
      </p:sp>
      <p:sp>
        <p:nvSpPr>
          <p:cNvPr id="3" name="Action Button: Forward or Next 2">
            <a:hlinkClick r:id="rId2" action="ppaction://hlinksldjump" highlightClick="1"/>
          </p:cNvPr>
          <p:cNvSpPr/>
          <p:nvPr/>
        </p:nvSpPr>
        <p:spPr>
          <a:xfrm>
            <a:off x="8388424" y="1988840"/>
            <a:ext cx="827584" cy="504056"/>
          </a:xfrm>
          <a:prstGeom prst="actionButtonForwardNex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Action Button: Forward or Next 3">
            <a:hlinkClick r:id="rId3" action="ppaction://hlinksldjump" highlightClick="1"/>
          </p:cNvPr>
          <p:cNvSpPr/>
          <p:nvPr/>
        </p:nvSpPr>
        <p:spPr>
          <a:xfrm>
            <a:off x="5929838" y="2780928"/>
            <a:ext cx="792088" cy="404638"/>
          </a:xfrm>
          <a:prstGeom prst="actionButtonForwardNex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16980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6" name="Rectangle 4"/>
          <p:cNvSpPr>
            <a:spLocks noGrp="1" noChangeArrowheads="1"/>
          </p:cNvSpPr>
          <p:nvPr>
            <p:ph type="title"/>
          </p:nvPr>
        </p:nvSpPr>
        <p:spPr>
          <a:xfrm>
            <a:off x="1066800" y="908050"/>
            <a:ext cx="7772400" cy="649288"/>
          </a:xfrm>
        </p:spPr>
        <p:txBody>
          <a:bodyPr/>
          <a:lstStyle/>
          <a:p>
            <a:pPr algn="ctr"/>
            <a:r>
              <a:rPr lang="en-US" altLang="zh-CN" sz="3200"/>
              <a:t>An imperial celebration </a:t>
            </a:r>
          </a:p>
        </p:txBody>
      </p:sp>
      <p:pic>
        <p:nvPicPr>
          <p:cNvPr id="1098757" name="Picture 5" descr="元宵5宫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73238"/>
            <a:ext cx="6553200"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9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00113" y="2348880"/>
            <a:ext cx="7273925" cy="1143000"/>
          </a:xfrm>
        </p:spPr>
        <p:txBody>
          <a:bodyPr>
            <a:normAutofit/>
          </a:bodyPr>
          <a:lstStyle/>
          <a:p>
            <a:pPr eaLnBrk="1" hangingPunct="1"/>
            <a:r>
              <a:rPr lang="en-US" altLang="zh-CN" sz="4000" b="1" dirty="0">
                <a:latin typeface="Constantia" pitchFamily="18" charset="0"/>
              </a:rPr>
              <a:t>Architecture and Gardens</a:t>
            </a:r>
            <a:endParaRPr lang="zh-CN" altLang="zh-CN" sz="4000"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2142817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2B(6) Traditional Festivals</a:t>
            </a:r>
            <a:br>
              <a:rPr lang="de-DE" dirty="0"/>
            </a:br>
            <a:r>
              <a:rPr lang="de-DE" dirty="0"/>
              <a:t>The Lantern Festival</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p:txBody>
          <a:bodyPr/>
          <a:lstStyle/>
          <a:p>
            <a:r>
              <a:rPr lang="de-DE" dirty="0" err="1"/>
              <a:t>Presentation</a:t>
            </a:r>
            <a:r>
              <a:rPr lang="de-DE" dirty="0"/>
              <a:t> </a:t>
            </a:r>
            <a:r>
              <a:rPr lang="de-DE" dirty="0" err="1"/>
              <a:t>by</a:t>
            </a:r>
            <a:r>
              <a:rPr lang="de-DE" dirty="0"/>
              <a:t>…</a:t>
            </a:r>
          </a:p>
        </p:txBody>
      </p:sp>
    </p:spTree>
    <p:extLst>
      <p:ext uri="{BB962C8B-B14F-4D97-AF65-F5344CB8AC3E}">
        <p14:creationId xmlns:p14="http://schemas.microsoft.com/office/powerpoint/2010/main" val="762784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738C-C198-45E0-9DDC-13A0B368A9C7}"/>
              </a:ext>
            </a:extLst>
          </p:cNvPr>
          <p:cNvSpPr>
            <a:spLocks noGrp="1"/>
          </p:cNvSpPr>
          <p:nvPr>
            <p:ph type="title"/>
          </p:nvPr>
        </p:nvSpPr>
        <p:spPr/>
        <p:txBody>
          <a:bodyPr/>
          <a:lstStyle/>
          <a:p>
            <a:r>
              <a:rPr lang="de-DE" dirty="0"/>
              <a:t>The </a:t>
            </a:r>
            <a:r>
              <a:rPr lang="de-DE" dirty="0" err="1"/>
              <a:t>Four</a:t>
            </a:r>
            <a:r>
              <a:rPr lang="de-DE" dirty="0"/>
              <a:t> Most </a:t>
            </a:r>
            <a:r>
              <a:rPr lang="de-DE" dirty="0" err="1"/>
              <a:t>Handsome</a:t>
            </a:r>
            <a:r>
              <a:rPr lang="de-DE" dirty="0"/>
              <a:t> Men</a:t>
            </a:r>
          </a:p>
        </p:txBody>
      </p:sp>
      <p:sp>
        <p:nvSpPr>
          <p:cNvPr id="3" name="Inhaltsplatzhalter 2">
            <a:extLst>
              <a:ext uri="{FF2B5EF4-FFF2-40B4-BE49-F238E27FC236}">
                <a16:creationId xmlns:a16="http://schemas.microsoft.com/office/drawing/2014/main" id="{4FE2ECB5-B6C3-4C30-9027-EDA9F900FFC8}"/>
              </a:ext>
            </a:extLst>
          </p:cNvPr>
          <p:cNvSpPr>
            <a:spLocks noGrp="1"/>
          </p:cNvSpPr>
          <p:nvPr>
            <p:ph idx="1"/>
          </p:nvPr>
        </p:nvSpPr>
        <p:spPr>
          <a:xfrm>
            <a:off x="457200" y="1600200"/>
            <a:ext cx="8229600" cy="5141168"/>
          </a:xfrm>
        </p:spPr>
        <p:txBody>
          <a:bodyPr>
            <a:normAutofit fontScale="92500" lnSpcReduction="10000"/>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de-DE"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Four Most Handsome men in Ancient China</a:t>
            </a: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said that there were four most beautiful women in ancient times, and corresponding to that, it is worth mentioning that there were four most attractive men at that </a:t>
            </a:r>
            <a:r>
              <a:rPr kumimoji="0" lang="en-US" altLang="de-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time.Despite</a:t>
            </a:r>
            <a:r>
              <a:rPr kumimoji="0" lang="en-US"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that we consider these four men as attractive, this refers to more than just their appearance. They have a common feature: it proves that while their appearance is marvelous, they are also outstanding in literature. Namely, as a Chinese saying goes, they are endowed with both beauty and talent.</a:t>
            </a: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These four men are Pan An, King </a:t>
            </a:r>
            <a:r>
              <a:rPr kumimoji="0" lang="en-US" altLang="de-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Ji Kang, and Wei </a:t>
            </a:r>
            <a:r>
              <a:rPr kumimoji="0" lang="en-US" altLang="de-DE"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Zhenbo</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2008,59-60</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zh-CN"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allusion of “throwing fruit to fill a carriage” originates from Pan An, which resembles movie fans nowadays to see their idols. There is a comment on Pan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appearance: "No more and no less." The history books also describe Pan An with three words “good-looking, well-mannered, and graceful”. Although these did not describe Pan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appearance in details, such as eyebrows and eyes or lips, from these side descriptions, we can know that Pan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appearance is far above ordinary people, and even his styles draw imitation from others.</a:t>
            </a:r>
            <a:endParaRPr kumimoji="0" lang="de-DE" altLang="zh-CN"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same time, Pan An is known as “the flower of a county in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Heyang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he is also one of the few men who are compared with flowers to be praised for excellent appearance. The beauty of exterior only fails to last long in this world. Pan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talent and temperament and the devotion to his wife are also often eulogized. Pan Yue showed his unusual talent since he was a child, and he was called a child prodigy by the villagers. In his early years, he was appreciated by an official and recommended as a scholar.</a:t>
            </a:r>
            <a:endParaRPr kumimoji="0" lang="de-DE" altLang="zh-CN"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Later, served as the magistrate of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Heyang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(now Meng County, Henan), he was diligent in political affairs, and advocated the people to plant more fruits and trees. The county was full of trees and peaches and plums everywhere, known as “Flower County”. During his administration, his political achievements were remarkable. Besides, Pan An holds a special place in the history of literature.</a:t>
            </a:r>
            <a:endParaRPr kumimoji="0" lang="de-DE" altLang="zh-CN"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190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738C-C198-45E0-9DDC-13A0B368A9C7}"/>
              </a:ext>
            </a:extLst>
          </p:cNvPr>
          <p:cNvSpPr>
            <a:spLocks noGrp="1"/>
          </p:cNvSpPr>
          <p:nvPr>
            <p:ph type="title"/>
          </p:nvPr>
        </p:nvSpPr>
        <p:spPr/>
        <p:txBody>
          <a:bodyPr/>
          <a:lstStyle/>
          <a:p>
            <a:r>
              <a:rPr lang="de-DE"/>
              <a:t>The Four Most Handsome Men</a:t>
            </a:r>
            <a:endParaRPr lang="de-DE" dirty="0"/>
          </a:p>
        </p:txBody>
      </p:sp>
      <p:sp>
        <p:nvSpPr>
          <p:cNvPr id="3" name="Inhaltsplatzhalter 2">
            <a:extLst>
              <a:ext uri="{FF2B5EF4-FFF2-40B4-BE49-F238E27FC236}">
                <a16:creationId xmlns:a16="http://schemas.microsoft.com/office/drawing/2014/main" id="{4FE2ECB5-B6C3-4C30-9027-EDA9F900FFC8}"/>
              </a:ext>
            </a:extLst>
          </p:cNvPr>
          <p:cNvSpPr>
            <a:spLocks noGrp="1"/>
          </p:cNvSpPr>
          <p:nvPr>
            <p:ph idx="1"/>
          </p:nvPr>
        </p:nvSpPr>
        <p:spPr>
          <a:xfrm>
            <a:off x="457200" y="1600200"/>
            <a:ext cx="8229600" cy="5141168"/>
          </a:xfrm>
        </p:spPr>
        <p:txBody>
          <a:bodyPr>
            <a:normAutofit fontScale="92500" lnSpcReduction="10000"/>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 was good at composing verse and orders, expatiation, and skilled in the choice of words and building of sentences, which fully reflects the characteristics of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Taikang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literature that pays attention to the beauty of form. He was expert in composing Ci lyric of sorrow and admonishment, and his current works such as Widow's Fu, Mourning Poem and other famous works are all known for their narration and empathy. Pan An can be described as both internally and externally blessed.</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Liu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Xixue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2003,63-64</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zh-CN" altLang="de-DE"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Gao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Changgong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(541-573), known as King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grandson of Gao Huan, Emperor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Shenwu</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the fourth son of Wen Xiang, Emperor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Gaocheng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There is a very popular legend about King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It's believed that King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was a brave and supremely skilled general. However, because he looked very sweet and it seemed hard to frighten the enemy, he often wore a half-mask when fighting, which sounds very fairytale.</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Nevertheless, the beauty of King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beyond doubt and otherworldly. Book of Northern Qi Dynasty described that he was friendly looking and mentally strong, with beautiful voice and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appearance.King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spent half his life in military affairs, and made great achievements. While this gave him glory, it also brought bad luck. There is an old Chinese saying that the glow of a inferior from massive achievements will overshadow his superior.</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Although the King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did not have the idea of usurping the throne, but the incumbent felt threatened because of his existence itself. In the end, a glass of poisonous wine ended the life of the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King.</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Zhenbo</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2008,59-60</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zh-CN" altLang="de-DE"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Song Yu (about 322 BC-298 BC), as it is widely rumored, a student of Qu Yuan, was born in the capital city of Song Dynasty during the Warring States Period (now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Shangqiu</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Henan). Song Yu was a writer of Ci lyric of State Chu in the late Warring States period, adept in Ci lyric and even acclaimed as a great poet after Qu Yuan' reputation. Later generations often referred to them as “Qu Song”. Rumors circulate that there are many Ci lyrics from him, and Book of Han records about 16 works, but many of them are lost today.</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978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738C-C198-45E0-9DDC-13A0B368A9C7}"/>
              </a:ext>
            </a:extLst>
          </p:cNvPr>
          <p:cNvSpPr>
            <a:spLocks noGrp="1"/>
          </p:cNvSpPr>
          <p:nvPr>
            <p:ph type="title"/>
          </p:nvPr>
        </p:nvSpPr>
        <p:spPr/>
        <p:txBody>
          <a:bodyPr/>
          <a:lstStyle/>
          <a:p>
            <a:r>
              <a:rPr lang="de-DE"/>
              <a:t>The Four Most Handsome Men</a:t>
            </a:r>
            <a:endParaRPr lang="de-DE" dirty="0"/>
          </a:p>
        </p:txBody>
      </p:sp>
      <p:sp>
        <p:nvSpPr>
          <p:cNvPr id="3" name="Inhaltsplatzhalter 2">
            <a:extLst>
              <a:ext uri="{FF2B5EF4-FFF2-40B4-BE49-F238E27FC236}">
                <a16:creationId xmlns:a16="http://schemas.microsoft.com/office/drawing/2014/main" id="{4FE2ECB5-B6C3-4C30-9027-EDA9F900FFC8}"/>
              </a:ext>
            </a:extLst>
          </p:cNvPr>
          <p:cNvSpPr>
            <a:spLocks noGrp="1"/>
          </p:cNvSpPr>
          <p:nvPr>
            <p:ph idx="1"/>
          </p:nvPr>
        </p:nvSpPr>
        <p:spPr>
          <a:xfrm>
            <a:off x="457200" y="1600200"/>
            <a:ext cx="8229600" cy="5141168"/>
          </a:xfrm>
        </p:spPr>
        <p:txBody>
          <a:bodyPr>
            <a:normAutofit fontScale="92500" lnSpcReduction="10000"/>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 works embrace Nine Discriminations, The Fu poetry of Wind and so on. He was the first to write about sadness from Autumn and to write about women. His description of women's nature exerts a great influence on later generations such as Cao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Zhi</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goddess in Song Yu's The Fu poetry of Goddess embodies the essence of pre-Qin female beauty, recounting the beauty of the goddess of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Wushan</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Mountain in details so much so that later generations have coveted for it for thousands of years.</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 works survived, among which Nine Discriminations is believed to be truly composed by him. It is equivalent to Qu Yuan's Li Sao or A lament in the history of Chinese literature. Both poets can be called the two shining pearls in Ci lyric at their times.</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Zhenbo</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2008,59-60</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zh-CN" altLang="de-DE"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(286-June 20, 312), a metaphysician and an official of the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Jin</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Dynasty.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was a noted talker and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metaphysicist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during the Wei and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Jin</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Dynasties. He was appointed as an assistant of the prince in the matter of politics. In the fourth year of the reign of Emperor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Yongjia</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(AD310),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died at the age of 27. Both ancient books and ancients commented on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appearance. Wang Ji reckoned that, “A jade is on my side, and I feel like I am nobody”; “Wandering with Jiu is like sauntering with a pearl on the side, with him shining brightly.”</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Retold as a Mirror for rulers authored by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Sima</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Guang</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goes into detail: "Wei is blessed with attractive appearance and has his own understanding when talking and sharing; Often he reckons people can be forgiven if they are inferior..."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not only have a mere marvelous exterior, but also he can discern metaphysics from his perspective.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Jie’s</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views always amaze the concerned parties.</a:t>
            </a:r>
            <a:endParaRPr kumimoji="0" lang="de-DE" altLang="zh-CN"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said that even three sons of the Wang family, are not as good as the first son of the Wei family, and the three sons of the Wang family were all well-known scholars at that time, and the Wei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could be regarded as unmatchable compared with the three in family background, appearance, and talents.</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Wang </a:t>
            </a:r>
            <a:r>
              <a:rPr kumimoji="0" lang="en-US" altLang="zh-CN"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Zhenbo</a:t>
            </a:r>
            <a:r>
              <a:rPr kumimoji="0" lang="en-US"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2008,59-60</a:t>
            </a:r>
            <a:r>
              <a:rPr kumimoji="0" lang="zh-CN" altLang="en-US"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zh-CN" altLang="de-DE"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6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738C-C198-45E0-9DDC-13A0B368A9C7}"/>
              </a:ext>
            </a:extLst>
          </p:cNvPr>
          <p:cNvSpPr>
            <a:spLocks noGrp="1"/>
          </p:cNvSpPr>
          <p:nvPr>
            <p:ph type="title"/>
          </p:nvPr>
        </p:nvSpPr>
        <p:spPr/>
        <p:txBody>
          <a:bodyPr/>
          <a:lstStyle/>
          <a:p>
            <a:r>
              <a:rPr lang="de-DE"/>
              <a:t>The Four Most Handsome Men</a:t>
            </a:r>
            <a:endParaRPr lang="de-DE" dirty="0"/>
          </a:p>
        </p:txBody>
      </p:sp>
      <p:sp>
        <p:nvSpPr>
          <p:cNvPr id="3" name="Inhaltsplatzhalter 2">
            <a:extLst>
              <a:ext uri="{FF2B5EF4-FFF2-40B4-BE49-F238E27FC236}">
                <a16:creationId xmlns:a16="http://schemas.microsoft.com/office/drawing/2014/main" id="{4FE2ECB5-B6C3-4C30-9027-EDA9F900FFC8}"/>
              </a:ext>
            </a:extLst>
          </p:cNvPr>
          <p:cNvSpPr>
            <a:spLocks noGrp="1"/>
          </p:cNvSpPr>
          <p:nvPr>
            <p:ph idx="1"/>
          </p:nvPr>
        </p:nvSpPr>
        <p:spPr>
          <a:xfrm>
            <a:off x="457200" y="1600200"/>
            <a:ext cx="3826768" cy="4525963"/>
          </a:xfrm>
        </p:spPr>
        <p:txBody>
          <a:bodyPr>
            <a:norm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Terms and Expressions</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Pan An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潘安</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King </a:t>
            </a:r>
            <a:r>
              <a:rPr kumimoji="0" lang="en-US" altLang="zh-CN"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Lanling</a:t>
            </a: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兰陵王</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 Kang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嵇康</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 </a:t>
            </a:r>
            <a:r>
              <a:rPr kumimoji="0" lang="en-US" altLang="zh-CN"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Jie</a:t>
            </a: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卫玠</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throwing fruit to fill a carriage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掷果盈车</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scholar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秀才</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expatiation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铺陈</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Book of Northern Qi Dynasty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北齐书</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Warring States Period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战国时期</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Book of Han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汉书</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Nine Discriminations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九辨</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Fu poetry of Wind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风赋</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Fu poetry of Goddess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神女赋</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goddess of </a:t>
            </a:r>
            <a:r>
              <a:rPr kumimoji="0" lang="en-US" altLang="zh-CN"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Wushan</a:t>
            </a: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Mountain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巫山神女</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metaphysician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玄学家</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noted talker </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清谈名士</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Retold as a Mirror for rulers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资治通鉴</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Widow's Fu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寡妇赋</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Mourning Poem </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悼亡诗</a:t>
            </a:r>
            <a:r>
              <a:rPr kumimoji="0" lang="en-US" altLang="zh-CN"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a:t>
            </a:r>
            <a:endParaRPr kumimoji="0" lang="de-DE" altLang="zh-CN"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zh-CN" altLang="en-US" sz="11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英文书名要用斜体</a:t>
            </a:r>
            <a:endParaRPr kumimoji="0" lang="zh-CN" altLang="de-DE"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Inhaltsplatzhalter 2">
            <a:extLst>
              <a:ext uri="{FF2B5EF4-FFF2-40B4-BE49-F238E27FC236}">
                <a16:creationId xmlns:a16="http://schemas.microsoft.com/office/drawing/2014/main" id="{62DC0720-894B-4BF5-B3BA-DAC0E9654019}"/>
              </a:ext>
            </a:extLst>
          </p:cNvPr>
          <p:cNvSpPr txBox="1">
            <a:spLocks/>
          </p:cNvSpPr>
          <p:nvPr/>
        </p:nvSpPr>
        <p:spPr>
          <a:xfrm>
            <a:off x="4788024" y="1600200"/>
            <a:ext cx="3826768" cy="5141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20000"/>
              </a:lnSpc>
              <a:spcBef>
                <a:spcPct val="0"/>
              </a:spcBef>
              <a:spcAft>
                <a:spcPct val="0"/>
              </a:spcAft>
              <a:buFontTx/>
              <a:buNone/>
            </a:pPr>
            <a:r>
              <a:rPr lang="en-US" altLang="zh-CN" b="1" dirty="0">
                <a:latin typeface="Arial" panose="020B0604020202020204" pitchFamily="34" charset="0"/>
                <a:ea typeface="Times New Roman" panose="02020603050405020304" pitchFamily="18" charset="0"/>
                <a:cs typeface="Arial" panose="020B0604020202020204" pitchFamily="34" charset="0"/>
              </a:rPr>
              <a:t>Questions</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1.Who are the four most handsome men at ancient time in China?</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2.Who is Gao </a:t>
            </a:r>
            <a:r>
              <a:rPr lang="en-US" altLang="zh-CN" sz="1600" dirty="0" err="1">
                <a:latin typeface="Arial" panose="020B0604020202020204" pitchFamily="34" charset="0"/>
                <a:ea typeface="Times New Roman" panose="02020603050405020304" pitchFamily="18" charset="0"/>
                <a:cs typeface="Arial" panose="020B0604020202020204" pitchFamily="34" charset="0"/>
              </a:rPr>
              <a:t>Changgong</a:t>
            </a:r>
            <a:r>
              <a:rPr lang="en-US" altLang="zh-CN" sz="1600" dirty="0">
                <a:latin typeface="Arial" panose="020B0604020202020204" pitchFamily="34" charset="0"/>
                <a:ea typeface="Times New Roman" panose="02020603050405020304" pitchFamily="18" charset="0"/>
                <a:cs typeface="Arial" panose="020B0604020202020204" pitchFamily="34" charset="0"/>
              </a:rPr>
              <a:t>?</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3.How did </a:t>
            </a:r>
            <a:r>
              <a:rPr lang="en-US" altLang="zh-CN" sz="1600" dirty="0" err="1">
                <a:latin typeface="Arial" panose="020B0604020202020204" pitchFamily="34" charset="0"/>
                <a:ea typeface="Times New Roman" panose="02020603050405020304" pitchFamily="18" charset="0"/>
                <a:cs typeface="Arial" panose="020B0604020202020204" pitchFamily="34" charset="0"/>
              </a:rPr>
              <a:t>Lanlin</a:t>
            </a:r>
            <a:r>
              <a:rPr lang="en-US" altLang="zh-CN" sz="1600" dirty="0">
                <a:latin typeface="Arial" panose="020B0604020202020204" pitchFamily="34" charset="0"/>
                <a:ea typeface="Times New Roman" panose="02020603050405020304" pitchFamily="18" charset="0"/>
                <a:cs typeface="Arial" panose="020B0604020202020204" pitchFamily="34" charset="0"/>
              </a:rPr>
              <a:t> King die?</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4.What works did Song Yu compose?</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5.Who are the two shining pearls in Ci lyric according to the passage?</a:t>
            </a: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1600" dirty="0">
                <a:latin typeface="Arial" panose="020B0604020202020204" pitchFamily="34" charset="0"/>
                <a:ea typeface="Times New Roman" panose="02020603050405020304" pitchFamily="18" charset="0"/>
                <a:cs typeface="Arial" panose="020B0604020202020204" pitchFamily="34" charset="0"/>
              </a:rPr>
              <a:t>6.What History Retold as a Mirror for rulers comment on Wei </a:t>
            </a:r>
            <a:r>
              <a:rPr lang="en-US" altLang="zh-CN" sz="1600" dirty="0" err="1">
                <a:latin typeface="Arial" panose="020B0604020202020204" pitchFamily="34" charset="0"/>
                <a:ea typeface="Times New Roman" panose="02020603050405020304" pitchFamily="18" charset="0"/>
                <a:cs typeface="Arial" panose="020B0604020202020204" pitchFamily="34" charset="0"/>
              </a:rPr>
              <a:t>Jie</a:t>
            </a:r>
            <a:r>
              <a:rPr lang="en-US" altLang="zh-CN" sz="1600" dirty="0">
                <a:latin typeface="Arial" panose="020B0604020202020204" pitchFamily="34" charset="0"/>
                <a:ea typeface="Times New Roman" panose="02020603050405020304" pitchFamily="18" charset="0"/>
                <a:cs typeface="Arial" panose="020B0604020202020204" pitchFamily="34" charset="0"/>
              </a:rPr>
              <a:t>?</a:t>
            </a:r>
          </a:p>
          <a:p>
            <a:pPr marL="0" indent="0" eaLnBrk="0" fontAlgn="base" hangingPunct="0">
              <a:lnSpc>
                <a:spcPct val="120000"/>
              </a:lnSpc>
              <a:spcBef>
                <a:spcPct val="0"/>
              </a:spcBef>
              <a:spcAft>
                <a:spcPct val="0"/>
              </a:spcAft>
              <a:buFontTx/>
              <a:buNone/>
            </a:pP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endParaRPr lang="de-DE" altLang="zh-CN" sz="10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en-US" altLang="zh-CN" sz="2800" b="1" dirty="0">
                <a:latin typeface="Arial" panose="020B0604020202020204" pitchFamily="34" charset="0"/>
                <a:ea typeface="Times New Roman" panose="02020603050405020304" pitchFamily="18" charset="0"/>
                <a:cs typeface="Arial" panose="020B0604020202020204" pitchFamily="34" charset="0"/>
              </a:rPr>
              <a:t>References</a:t>
            </a:r>
            <a:endParaRPr lang="de-DE" altLang="zh-CN" sz="900" dirty="0">
              <a:latin typeface="Arial" panose="020B0604020202020204" pitchFamily="34" charset="0"/>
              <a:cs typeface="Arial" panose="020B0604020202020204" pitchFamily="34" charset="0"/>
            </a:endParaRPr>
          </a:p>
          <a:p>
            <a:pPr marL="0" indent="0" eaLnBrk="0" fontAlgn="base" hangingPunct="0">
              <a:lnSpc>
                <a:spcPct val="120000"/>
              </a:lnSpc>
              <a:spcBef>
                <a:spcPct val="0"/>
              </a:spcBef>
              <a:spcAft>
                <a:spcPct val="0"/>
              </a:spcAft>
              <a:buFontTx/>
              <a:buNone/>
            </a:pPr>
            <a:r>
              <a:rPr lang="zh-CN" altLang="en-US" sz="1400" dirty="0">
                <a:latin typeface="Arial" panose="020B0604020202020204" pitchFamily="34" charset="0"/>
                <a:ea typeface="Microsoft YaHei" panose="020B0503020204020204" pitchFamily="34" charset="-122"/>
                <a:cs typeface="Arial" panose="020B0604020202020204" pitchFamily="34" charset="0"/>
              </a:rPr>
              <a:t>刘细学</a:t>
            </a:r>
            <a:r>
              <a:rPr lang="en-US" altLang="zh-CN" sz="1400" dirty="0">
                <a:latin typeface="Arial" panose="020B0604020202020204" pitchFamily="34" charset="0"/>
                <a:ea typeface="Times New Roman" panose="02020603050405020304" pitchFamily="18" charset="0"/>
                <a:cs typeface="Arial" panose="020B0604020202020204" pitchFamily="34" charset="0"/>
              </a:rPr>
              <a:t>.</a:t>
            </a:r>
            <a:r>
              <a:rPr lang="zh-CN" altLang="en-US" sz="1400" dirty="0">
                <a:latin typeface="Arial" panose="020B0604020202020204" pitchFamily="34" charset="0"/>
                <a:ea typeface="Microsoft YaHei" panose="020B0503020204020204" pitchFamily="34" charset="-122"/>
                <a:cs typeface="Arial" panose="020B0604020202020204" pitchFamily="34" charset="0"/>
              </a:rPr>
              <a:t>古代四大美男</a:t>
            </a:r>
            <a:r>
              <a:rPr lang="en-US" altLang="zh-CN" sz="1400" dirty="0">
                <a:latin typeface="Arial" panose="020B0604020202020204" pitchFamily="34" charset="0"/>
                <a:ea typeface="Times New Roman" panose="02020603050405020304" pitchFamily="18" charset="0"/>
                <a:cs typeface="Arial" panose="020B0604020202020204" pitchFamily="34" charset="0"/>
              </a:rPr>
              <a:t>[J].</a:t>
            </a:r>
            <a:r>
              <a:rPr lang="zh-CN" altLang="en-US" sz="1400" dirty="0">
                <a:latin typeface="Arial" panose="020B0604020202020204" pitchFamily="34" charset="0"/>
                <a:ea typeface="Microsoft YaHei" panose="020B0503020204020204" pitchFamily="34" charset="-122"/>
                <a:cs typeface="Arial" panose="020B0604020202020204" pitchFamily="34" charset="0"/>
              </a:rPr>
              <a:t>文史天地</a:t>
            </a:r>
            <a:r>
              <a:rPr lang="en-US" altLang="zh-CN" sz="1400" dirty="0">
                <a:latin typeface="Arial" panose="020B0604020202020204" pitchFamily="34" charset="0"/>
                <a:ea typeface="Times New Roman" panose="02020603050405020304" pitchFamily="18" charset="0"/>
                <a:cs typeface="Arial" panose="020B0604020202020204" pitchFamily="34" charset="0"/>
              </a:rPr>
              <a:t>,2003(06):63-64.</a:t>
            </a:r>
            <a:endParaRPr lang="en-US" altLang="zh-CN" sz="1400" dirty="0">
              <a:latin typeface="Arial" panose="020B0604020202020204" pitchFamily="34" charset="0"/>
              <a:ea typeface="Microsoft YaHei" panose="020B0503020204020204" pitchFamily="34" charset="-122"/>
              <a:cs typeface="Arial" panose="020B0604020202020204" pitchFamily="34" charset="0"/>
            </a:endParaRPr>
          </a:p>
          <a:p>
            <a:pPr marL="0" indent="0" eaLnBrk="0" fontAlgn="base" hangingPunct="0">
              <a:lnSpc>
                <a:spcPct val="120000"/>
              </a:lnSpc>
              <a:spcBef>
                <a:spcPct val="0"/>
              </a:spcBef>
              <a:spcAft>
                <a:spcPct val="0"/>
              </a:spcAft>
              <a:buFontTx/>
              <a:buNone/>
            </a:pPr>
            <a:r>
              <a:rPr lang="zh-CN" altLang="en-US" sz="1400" dirty="0">
                <a:latin typeface="Arial" panose="020B0604020202020204" pitchFamily="34" charset="0"/>
                <a:ea typeface="Microsoft YaHei" panose="020B0503020204020204" pitchFamily="34" charset="-122"/>
                <a:cs typeface="Arial" panose="020B0604020202020204" pitchFamily="34" charset="0"/>
              </a:rPr>
              <a:t>王真波</a:t>
            </a:r>
            <a:r>
              <a:rPr lang="en-US" altLang="zh-CN" sz="1400" dirty="0">
                <a:latin typeface="Arial" panose="020B0604020202020204" pitchFamily="34" charset="0"/>
                <a:ea typeface="Times New Roman" panose="02020603050405020304" pitchFamily="18" charset="0"/>
                <a:cs typeface="Arial" panose="020B0604020202020204" pitchFamily="34" charset="0"/>
              </a:rPr>
              <a:t>.</a:t>
            </a:r>
            <a:r>
              <a:rPr lang="zh-CN" altLang="en-US" sz="1400" dirty="0">
                <a:latin typeface="Arial" panose="020B0604020202020204" pitchFamily="34" charset="0"/>
                <a:ea typeface="Microsoft YaHei" panose="020B0503020204020204" pitchFamily="34" charset="-122"/>
                <a:cs typeface="Arial" panose="020B0604020202020204" pitchFamily="34" charset="0"/>
              </a:rPr>
              <a:t>四大美男都是怎么死的</a:t>
            </a:r>
            <a:r>
              <a:rPr lang="en-US" altLang="zh-CN" sz="1400" dirty="0">
                <a:latin typeface="Arial" panose="020B0604020202020204" pitchFamily="34" charset="0"/>
                <a:ea typeface="Times New Roman" panose="02020603050405020304" pitchFamily="18" charset="0"/>
                <a:cs typeface="Arial" panose="020B0604020202020204" pitchFamily="34" charset="0"/>
              </a:rPr>
              <a:t>[J].</a:t>
            </a:r>
            <a:r>
              <a:rPr lang="zh-CN" altLang="en-US" sz="1400" dirty="0">
                <a:latin typeface="Arial" panose="020B0604020202020204" pitchFamily="34" charset="0"/>
                <a:ea typeface="Microsoft YaHei" panose="020B0503020204020204" pitchFamily="34" charset="-122"/>
                <a:cs typeface="Arial" panose="020B0604020202020204" pitchFamily="34" charset="0"/>
              </a:rPr>
              <a:t>青年文学家</a:t>
            </a:r>
            <a:r>
              <a:rPr lang="en-US" altLang="zh-CN" sz="1400" dirty="0">
                <a:latin typeface="Arial" panose="020B0604020202020204" pitchFamily="34" charset="0"/>
                <a:ea typeface="Times New Roman" panose="02020603050405020304" pitchFamily="18" charset="0"/>
                <a:cs typeface="Arial" panose="020B0604020202020204" pitchFamily="34" charset="0"/>
              </a:rPr>
              <a:t>,2008(11):59-60.</a:t>
            </a:r>
            <a:r>
              <a:rPr lang="de-DE" altLang="zh-CN" sz="900" dirty="0">
                <a:latin typeface="Arial" panose="020B0604020202020204" pitchFamily="34" charset="0"/>
                <a:cs typeface="Arial" panose="020B0604020202020204" pitchFamily="34" charset="0"/>
              </a:rPr>
              <a:t> </a:t>
            </a:r>
            <a:endParaRPr lang="de-DE" altLang="zh-CN" sz="3600" dirty="0">
              <a:latin typeface="Arial" panose="020B0604020202020204" pitchFamily="34" charset="0"/>
              <a:cs typeface="Arial" panose="020B0604020202020204" pitchFamily="34" charset="0"/>
            </a:endParaRPr>
          </a:p>
          <a:p>
            <a:pPr>
              <a:lnSpc>
                <a:spcPct val="120000"/>
              </a:lnSpc>
            </a:pPr>
            <a:endParaRPr lang="de-DE" sz="1600" dirty="0">
              <a:latin typeface="Arial" panose="020B0604020202020204" pitchFamily="34" charset="0"/>
              <a:cs typeface="Arial" panose="020B0604020202020204" pitchFamily="34" charset="0"/>
            </a:endParaRPr>
          </a:p>
          <a:p>
            <a:pPr>
              <a:lnSpc>
                <a:spcPct val="120000"/>
              </a:lnSpc>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365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err="1"/>
              <a:t>Please</a:t>
            </a:r>
            <a:r>
              <a:rPr lang="de-DE" dirty="0"/>
              <a:t> </a:t>
            </a:r>
            <a:r>
              <a:rPr lang="de-DE" dirty="0" err="1"/>
              <a:t>prepare</a:t>
            </a:r>
            <a:r>
              <a:rPr lang="de-DE" dirty="0"/>
              <a:t> </a:t>
            </a:r>
            <a:r>
              <a:rPr lang="de-DE" dirty="0" err="1"/>
              <a:t>the</a:t>
            </a:r>
            <a:r>
              <a:rPr lang="de-DE" dirty="0"/>
              <a:t> </a:t>
            </a:r>
            <a:r>
              <a:rPr lang="de-DE" dirty="0" err="1"/>
              <a:t>three</a:t>
            </a:r>
            <a:r>
              <a:rPr lang="de-DE" dirty="0"/>
              <a:t> </a:t>
            </a:r>
            <a:r>
              <a:rPr lang="de-DE" dirty="0" err="1"/>
              <a:t>topics</a:t>
            </a:r>
            <a:r>
              <a:rPr lang="de-DE" dirty="0"/>
              <a:t> </a:t>
            </a:r>
            <a:r>
              <a:rPr lang="de-DE" dirty="0" err="1"/>
              <a:t>for</a:t>
            </a:r>
            <a:r>
              <a:rPr lang="de-DE" dirty="0"/>
              <a:t> </a:t>
            </a:r>
            <a:r>
              <a:rPr lang="de-DE" dirty="0" err="1"/>
              <a:t>session</a:t>
            </a:r>
            <a:r>
              <a:rPr lang="de-DE" dirty="0"/>
              <a:t> 4 (March 24, 2021):</a:t>
            </a:r>
            <a:endParaRPr lang="de-DE" dirty="0">
              <a:latin typeface="Calibri" panose="020F0502020204030204" pitchFamily="34" charset="0"/>
              <a:cs typeface="Calibri" panose="020F0502020204030204" pitchFamily="34" charset="0"/>
            </a:endParaRPr>
          </a:p>
          <a:p>
            <a:pPr algn="l"/>
            <a:r>
              <a:rPr lang="de-DE" altLang="zh-CN" b="0" i="0" dirty="0">
                <a:solidFill>
                  <a:srgbClr val="000000"/>
                </a:solidFill>
                <a:effectLst/>
                <a:latin typeface="Arial" panose="020B0604020202020204" pitchFamily="34" charset="0"/>
              </a:rPr>
              <a:t>7 </a:t>
            </a:r>
            <a:r>
              <a:rPr lang="zh-CN" altLang="de-DE" b="0" i="0" dirty="0">
                <a:solidFill>
                  <a:srgbClr val="000000"/>
                </a:solidFill>
                <a:effectLst/>
                <a:latin typeface="Arial" panose="020B0604020202020204" pitchFamily="34" charset="0"/>
              </a:rPr>
              <a:t>王子涵 </a:t>
            </a:r>
            <a:r>
              <a:rPr lang="de-DE" b="0" i="0" dirty="0">
                <a:solidFill>
                  <a:srgbClr val="000000"/>
                </a:solidFill>
                <a:effectLst/>
                <a:latin typeface="Arial" panose="020B0604020202020204" pitchFamily="34" charset="0"/>
              </a:rPr>
              <a:t>Traditional Cuisine: </a:t>
            </a:r>
            <a:r>
              <a:rPr lang="de-DE" b="0" i="0" dirty="0" err="1">
                <a:solidFill>
                  <a:srgbClr val="000000"/>
                </a:solidFill>
                <a:effectLst/>
                <a:latin typeface="Arial" panose="020B0604020202020204" pitchFamily="34" charset="0"/>
              </a:rPr>
              <a:t>Four</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Distinct</a:t>
            </a:r>
            <a:r>
              <a:rPr lang="de-DE" b="0" i="0" dirty="0">
                <a:solidFill>
                  <a:srgbClr val="000000"/>
                </a:solidFill>
                <a:effectLst/>
                <a:latin typeface="Arial" panose="020B0604020202020204" pitchFamily="34" charset="0"/>
              </a:rPr>
              <a:t> Regional </a:t>
            </a:r>
            <a:r>
              <a:rPr lang="de-DE" b="0" i="0" dirty="0" err="1">
                <a:solidFill>
                  <a:srgbClr val="000000"/>
                </a:solidFill>
                <a:effectLst/>
                <a:latin typeface="Arial" panose="020B0604020202020204" pitchFamily="34" charset="0"/>
              </a:rPr>
              <a:t>Cuisines</a:t>
            </a:r>
            <a:endParaRPr lang="de-DE" b="0" i="0" dirty="0">
              <a:solidFill>
                <a:srgbClr val="000000"/>
              </a:solidFill>
              <a:effectLst/>
              <a:latin typeface="Arial" panose="020B0604020202020204" pitchFamily="34" charset="0"/>
            </a:endParaRPr>
          </a:p>
          <a:p>
            <a:pPr algn="l"/>
            <a:r>
              <a:rPr lang="de-DE" b="0" i="0" dirty="0">
                <a:solidFill>
                  <a:srgbClr val="000000"/>
                </a:solidFill>
                <a:effectLst/>
                <a:latin typeface="Arial" panose="020B0604020202020204" pitchFamily="34" charset="0"/>
              </a:rPr>
              <a:t>8 </a:t>
            </a:r>
            <a:r>
              <a:rPr lang="zh-CN" altLang="de-DE" b="0" i="0" dirty="0">
                <a:solidFill>
                  <a:srgbClr val="000000"/>
                </a:solidFill>
                <a:effectLst/>
                <a:latin typeface="Arial" panose="020B0604020202020204" pitchFamily="34" charset="0"/>
              </a:rPr>
              <a:t>袁静 </a:t>
            </a:r>
            <a:r>
              <a:rPr lang="de-DE" b="0" i="0" dirty="0">
                <a:solidFill>
                  <a:srgbClr val="000000"/>
                </a:solidFill>
                <a:effectLst/>
                <a:latin typeface="Arial" panose="020B0604020202020204" pitchFamily="34" charset="0"/>
              </a:rPr>
              <a:t>Education: Historical </a:t>
            </a:r>
            <a:r>
              <a:rPr lang="de-DE" b="0" i="0" dirty="0" err="1">
                <a:solidFill>
                  <a:srgbClr val="000000"/>
                </a:solidFill>
                <a:effectLst/>
                <a:latin typeface="Arial" panose="020B0604020202020204" pitchFamily="34" charset="0"/>
              </a:rPr>
              <a:t>Figures</a:t>
            </a:r>
            <a:r>
              <a:rPr lang="de-DE" b="0" i="0" dirty="0">
                <a:solidFill>
                  <a:srgbClr val="000000"/>
                </a:solidFill>
                <a:effectLst/>
                <a:latin typeface="Arial" panose="020B0604020202020204" pitchFamily="34" charset="0"/>
              </a:rPr>
              <a:t>, The </a:t>
            </a:r>
            <a:r>
              <a:rPr lang="de-DE" b="0" i="0" dirty="0" err="1">
                <a:solidFill>
                  <a:srgbClr val="000000"/>
                </a:solidFill>
                <a:effectLst/>
                <a:latin typeface="Arial" panose="020B0604020202020204" pitchFamily="34" charset="0"/>
              </a:rPr>
              <a:t>Four</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Talented</a:t>
            </a:r>
            <a:r>
              <a:rPr lang="de-DE" b="0" i="0" dirty="0">
                <a:solidFill>
                  <a:srgbClr val="000000"/>
                </a:solidFill>
                <a:effectLst/>
                <a:latin typeface="Arial" panose="020B0604020202020204" pitchFamily="34" charset="0"/>
              </a:rPr>
              <a:t> Women </a:t>
            </a:r>
            <a:r>
              <a:rPr lang="de-DE" b="0" i="0" dirty="0" err="1">
                <a:solidFill>
                  <a:srgbClr val="000000"/>
                </a:solidFill>
                <a:effectLst/>
                <a:latin typeface="Arial" panose="020B0604020202020204" pitchFamily="34" charset="0"/>
              </a:rPr>
              <a:t>of</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Ancient</a:t>
            </a:r>
            <a:r>
              <a:rPr lang="de-DE" b="0" i="0" dirty="0">
                <a:solidFill>
                  <a:srgbClr val="000000"/>
                </a:solidFill>
                <a:effectLst/>
                <a:latin typeface="Arial" panose="020B0604020202020204" pitchFamily="34" charset="0"/>
              </a:rPr>
              <a:t> China</a:t>
            </a:r>
          </a:p>
          <a:p>
            <a:pPr algn="l"/>
            <a:r>
              <a:rPr lang="de-DE" b="0" i="0" dirty="0">
                <a:solidFill>
                  <a:srgbClr val="000000"/>
                </a:solidFill>
                <a:effectLst/>
                <a:latin typeface="Arial" panose="020B0604020202020204" pitchFamily="34" charset="0"/>
              </a:rPr>
              <a:t>9 </a:t>
            </a:r>
            <a:r>
              <a:rPr lang="zh-CN" altLang="de-DE" b="0" i="0" dirty="0">
                <a:solidFill>
                  <a:srgbClr val="000000"/>
                </a:solidFill>
                <a:effectLst/>
                <a:latin typeface="Arial" panose="020B0604020202020204" pitchFamily="34" charset="0"/>
              </a:rPr>
              <a:t>刘廷阳 </a:t>
            </a:r>
            <a:r>
              <a:rPr lang="de-DE" b="0" i="0" dirty="0">
                <a:solidFill>
                  <a:srgbClr val="000000"/>
                </a:solidFill>
                <a:effectLst/>
                <a:latin typeface="Arial" panose="020B0604020202020204" pitchFamily="34" charset="0"/>
              </a:rPr>
              <a:t>Traditional Cuisine: </a:t>
            </a:r>
            <a:r>
              <a:rPr lang="de-DE" b="0" i="0" dirty="0" err="1">
                <a:solidFill>
                  <a:srgbClr val="000000"/>
                </a:solidFill>
                <a:effectLst/>
                <a:latin typeface="Arial" panose="020B0604020202020204" pitchFamily="34" charset="0"/>
              </a:rPr>
              <a:t>Two</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Famous</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Dishes</a:t>
            </a:r>
            <a:endParaRPr lang="de-DE" b="0" i="0" dirty="0">
              <a:solidFill>
                <a:srgbClr val="000000"/>
              </a:solidFill>
              <a:effectLst/>
              <a:latin typeface="Arial" panose="020B0604020202020204" pitchFamily="34" charset="0"/>
            </a:endParaRPr>
          </a:p>
          <a:p>
            <a:pPr algn="l"/>
            <a:endParaRPr lang="de-DE"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028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406</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dirty="0">
                <a:latin typeface="Arial" panose="020B0604020202020204" pitchFamily="34" charset="0"/>
                <a:ea typeface="楷体" panose="02010609060101010101" pitchFamily="49" charset="-122"/>
                <a:cs typeface="Arial" panose="020B0604020202020204" pitchFamily="34" charset="0"/>
              </a:rPr>
              <a:t>308</a:t>
            </a: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a:xfrm>
            <a:off x="899592" y="260648"/>
            <a:ext cx="8136904" cy="648072"/>
          </a:xfrm>
        </p:spPr>
        <p:txBody>
          <a:bodyPr>
            <a:normAutofit fontScale="90000"/>
          </a:bodyPr>
          <a:lstStyle/>
          <a:p>
            <a:pPr algn="ctr"/>
            <a:r>
              <a:rPr lang="en-GB" altLang="zh-CN" sz="3200" b="1" dirty="0"/>
              <a:t>Questions Concerning Section A</a:t>
            </a:r>
            <a:br>
              <a:rPr lang="en-GB" altLang="zh-CN" sz="3200" b="1" dirty="0"/>
            </a:br>
            <a:r>
              <a:rPr lang="en-GB" altLang="zh-CN" sz="3200" b="1" dirty="0"/>
              <a:t> Architecture</a:t>
            </a:r>
            <a:endParaRPr lang="en-US" altLang="zh-CN" sz="3200" b="1" dirty="0"/>
          </a:p>
        </p:txBody>
      </p:sp>
      <p:sp>
        <p:nvSpPr>
          <p:cNvPr id="1268739" name="Rectangle 3"/>
          <p:cNvSpPr>
            <a:spLocks noGrp="1" noChangeArrowheads="1"/>
          </p:cNvSpPr>
          <p:nvPr>
            <p:ph idx="1"/>
          </p:nvPr>
        </p:nvSpPr>
        <p:spPr>
          <a:xfrm>
            <a:off x="323528" y="1268760"/>
            <a:ext cx="8363272" cy="5055840"/>
          </a:xfrm>
        </p:spPr>
        <p:txBody>
          <a:bodyPr>
            <a:noAutofit/>
          </a:bodyPr>
          <a:lstStyle/>
          <a:p>
            <a:pPr marL="0" indent="0">
              <a:buNone/>
            </a:pPr>
            <a:r>
              <a:rPr lang="en-GB" altLang="zh-CN" sz="2800" dirty="0">
                <a:solidFill>
                  <a:schemeClr val="accent1"/>
                </a:solidFill>
              </a:rPr>
              <a:t>1. How long is the history of wooden structures in China?</a:t>
            </a:r>
          </a:p>
          <a:p>
            <a:pPr marL="0" indent="0">
              <a:buNone/>
            </a:pPr>
            <a:r>
              <a:rPr lang="en-GB" altLang="zh-CN" sz="2800" dirty="0">
                <a:solidFill>
                  <a:schemeClr val="accent1">
                    <a:lumMod val="75000"/>
                  </a:schemeClr>
                </a:solidFill>
              </a:rPr>
              <a:t>2. What are the 3 categories of traditional Chinese wood buildings?  </a:t>
            </a:r>
          </a:p>
          <a:p>
            <a:pPr marL="0" indent="0">
              <a:buNone/>
            </a:pPr>
            <a:r>
              <a:rPr lang="en-GB" altLang="zh-CN" sz="2800" dirty="0"/>
              <a:t>3. Which category is the most popular? How is it formed? </a:t>
            </a:r>
          </a:p>
          <a:p>
            <a:pPr marL="0" indent="0">
              <a:buNone/>
            </a:pPr>
            <a:r>
              <a:rPr lang="en-GB" altLang="zh-CN" sz="2800" dirty="0">
                <a:solidFill>
                  <a:schemeClr val="accent1">
                    <a:lumMod val="75000"/>
                  </a:schemeClr>
                </a:solidFill>
              </a:rPr>
              <a:t>4. What is </a:t>
            </a:r>
            <a:r>
              <a:rPr lang="en-GB" altLang="zh-CN" sz="2800" i="1" dirty="0" err="1">
                <a:solidFill>
                  <a:schemeClr val="accent1">
                    <a:lumMod val="75000"/>
                  </a:schemeClr>
                </a:solidFill>
              </a:rPr>
              <a:t>dou</a:t>
            </a:r>
            <a:r>
              <a:rPr lang="en-GB" altLang="zh-CN" sz="2800" i="1" dirty="0">
                <a:solidFill>
                  <a:schemeClr val="accent1">
                    <a:lumMod val="75000"/>
                  </a:schemeClr>
                </a:solidFill>
              </a:rPr>
              <a:t>-gong</a:t>
            </a:r>
            <a:r>
              <a:rPr lang="en-GB" altLang="zh-CN" sz="2800" dirty="0">
                <a:solidFill>
                  <a:schemeClr val="accent1">
                    <a:lumMod val="75000"/>
                  </a:schemeClr>
                </a:solidFill>
              </a:rPr>
              <a:t>? What’s its function? </a:t>
            </a:r>
          </a:p>
          <a:p>
            <a:pPr marL="0" indent="0">
              <a:buNone/>
            </a:pPr>
            <a:r>
              <a:rPr lang="en-GB" altLang="zh-CN" sz="2800" dirty="0">
                <a:solidFill>
                  <a:schemeClr val="accent1">
                    <a:lumMod val="75000"/>
                  </a:schemeClr>
                </a:solidFill>
              </a:rPr>
              <a:t>5. What is the most widespread residential structure in North China? How is it related to Confucianism? </a:t>
            </a:r>
          </a:p>
          <a:p>
            <a:pPr marL="0" indent="0">
              <a:buNone/>
            </a:pPr>
            <a:r>
              <a:rPr lang="en-GB" altLang="zh-CN" sz="2800" dirty="0"/>
              <a:t>6. What is the general layout of Chinese architectural complex like?</a:t>
            </a:r>
          </a:p>
          <a:p>
            <a:pPr marL="0" indent="0">
              <a:buNone/>
            </a:pPr>
            <a:endParaRPr lang="en-US" altLang="zh-CN" sz="2800" dirty="0"/>
          </a:p>
        </p:txBody>
      </p:sp>
      <p:sp>
        <p:nvSpPr>
          <p:cNvPr id="2" name="Action Button: Forward or Next 1">
            <a:hlinkClick r:id="rId2" action="ppaction://hlinksldjump" highlightClick="1"/>
          </p:cNvPr>
          <p:cNvSpPr/>
          <p:nvPr/>
        </p:nvSpPr>
        <p:spPr>
          <a:xfrm>
            <a:off x="1835696" y="1772816"/>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3059832" y="269080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6876256" y="407707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8281833" y="5051622"/>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3" name="Rectangle 3"/>
          <p:cNvSpPr>
            <a:spLocks noGrp="1" noChangeArrowheads="1"/>
          </p:cNvSpPr>
          <p:nvPr>
            <p:ph idx="1"/>
          </p:nvPr>
        </p:nvSpPr>
        <p:spPr>
          <a:xfrm>
            <a:off x="0" y="332656"/>
            <a:ext cx="9144000" cy="5883995"/>
          </a:xfrm>
        </p:spPr>
        <p:txBody>
          <a:bodyPr>
            <a:noAutofit/>
          </a:bodyPr>
          <a:lstStyle/>
          <a:p>
            <a:pPr marL="0" indent="0">
              <a:buNone/>
            </a:pPr>
            <a:r>
              <a:rPr lang="en-GB" altLang="zh-CN" sz="2800" dirty="0"/>
              <a:t>7. Is the palace complex in Beijing the only one remaining in the whole country? </a:t>
            </a:r>
          </a:p>
          <a:p>
            <a:pPr marL="0" indent="0">
              <a:buNone/>
            </a:pPr>
            <a:r>
              <a:rPr lang="en-GB" altLang="zh-CN" sz="2800" dirty="0"/>
              <a:t>8. </a:t>
            </a:r>
            <a:r>
              <a:rPr lang="en-GB" altLang="zh-CN" sz="2800" dirty="0">
                <a:solidFill>
                  <a:schemeClr val="accent1">
                    <a:lumMod val="75000"/>
                  </a:schemeClr>
                </a:solidFill>
              </a:rPr>
              <a:t>Is the construction of Buddhist temples important in Chinese architecture? What is the general layout of a Buddhist temple like? </a:t>
            </a:r>
          </a:p>
          <a:p>
            <a:pPr marL="0" indent="0">
              <a:buNone/>
            </a:pPr>
            <a:r>
              <a:rPr lang="en-GB" altLang="zh-CN" sz="2800" dirty="0"/>
              <a:t>9. </a:t>
            </a:r>
            <a:r>
              <a:rPr lang="en-GB" altLang="zh-CN" sz="2800" dirty="0">
                <a:solidFill>
                  <a:schemeClr val="accent1">
                    <a:lumMod val="75000"/>
                  </a:schemeClr>
                </a:solidFill>
              </a:rPr>
              <a:t>What are Buddhist pavilion and pagodas? Could you name some important Buddhist pagodas in China?</a:t>
            </a:r>
          </a:p>
          <a:p>
            <a:pPr marL="0" indent="0">
              <a:buNone/>
            </a:pPr>
            <a:r>
              <a:rPr lang="en-GB" altLang="zh-CN" sz="2800" dirty="0">
                <a:solidFill>
                  <a:schemeClr val="accent1">
                    <a:lumMod val="75000"/>
                  </a:schemeClr>
                </a:solidFill>
              </a:rPr>
              <a:t>10. What styles do traditional Chinese buildings' roofs have? </a:t>
            </a:r>
          </a:p>
          <a:p>
            <a:pPr marL="0" indent="0">
              <a:buNone/>
            </a:pPr>
            <a:r>
              <a:rPr lang="en-GB" altLang="zh-CN" sz="2800" dirty="0"/>
              <a:t>11. How are traditional Chinese buildings decorated? </a:t>
            </a:r>
          </a:p>
          <a:p>
            <a:pPr marL="0" indent="0">
              <a:buNone/>
            </a:pPr>
            <a:r>
              <a:rPr lang="en-GB" altLang="zh-CN" sz="2800" dirty="0"/>
              <a:t>12. How are </a:t>
            </a:r>
            <a:r>
              <a:rPr lang="en-GB" altLang="zh-CN" sz="2800" dirty="0" err="1"/>
              <a:t>colors</a:t>
            </a:r>
            <a:r>
              <a:rPr lang="en-GB" altLang="zh-CN" sz="2800" dirty="0"/>
              <a:t> used in the decoration of old buildings? </a:t>
            </a:r>
          </a:p>
          <a:p>
            <a:pPr marL="0" indent="0">
              <a:buNone/>
            </a:pPr>
            <a:r>
              <a:rPr lang="en-GB" altLang="zh-CN" sz="2800" dirty="0"/>
              <a:t>13. Have you ever been amazed at an old Chinese buildings?</a:t>
            </a:r>
            <a:endParaRPr lang="en-US" altLang="zh-CN" sz="2800" dirty="0"/>
          </a:p>
        </p:txBody>
      </p:sp>
      <p:sp>
        <p:nvSpPr>
          <p:cNvPr id="3" name="Action Button: Forward or Next 2">
            <a:hlinkClick r:id="rId2" action="ppaction://hlinksldjump" highlightClick="1"/>
          </p:cNvPr>
          <p:cNvSpPr/>
          <p:nvPr/>
        </p:nvSpPr>
        <p:spPr>
          <a:xfrm>
            <a:off x="3611844" y="2253806"/>
            <a:ext cx="864096" cy="50066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Action Button: Forward or Next 3">
            <a:hlinkClick r:id="rId3" action="ppaction://hlinksldjump" highlightClick="1"/>
          </p:cNvPr>
          <p:cNvSpPr/>
          <p:nvPr/>
        </p:nvSpPr>
        <p:spPr>
          <a:xfrm>
            <a:off x="7913416" y="3189265"/>
            <a:ext cx="720080"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4" action="ppaction://hlinksldjump" highlightClick="1"/>
          </p:cNvPr>
          <p:cNvSpPr/>
          <p:nvPr/>
        </p:nvSpPr>
        <p:spPr>
          <a:xfrm>
            <a:off x="1187624" y="4149080"/>
            <a:ext cx="792088" cy="356644"/>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7746</Words>
  <Application>Microsoft Office PowerPoint</Application>
  <PresentationFormat>Bildschirmpräsentation (4:3)</PresentationFormat>
  <Paragraphs>1630</Paragraphs>
  <Slides>77</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77</vt:i4>
      </vt:variant>
    </vt:vector>
  </HeadingPairs>
  <TitlesOfParts>
    <vt:vector size="84" baseType="lpstr">
      <vt:lpstr>楷体</vt:lpstr>
      <vt:lpstr>Arial</vt:lpstr>
      <vt:lpstr>Calibri</vt:lpstr>
      <vt:lpstr>Constantia</vt:lpstr>
      <vt:lpstr>Corbel</vt:lpstr>
      <vt:lpstr>Garamond</vt:lpstr>
      <vt:lpstr>Larissa-Design</vt:lpstr>
      <vt:lpstr>中国文化基础 Foundation of Chinese Cultures for Bachelor Students of Translation Studies</vt:lpstr>
      <vt:lpstr>Session 3 第三周 </vt:lpstr>
      <vt:lpstr>Session 3 第三周 </vt:lpstr>
      <vt:lpstr>Session 2 第二周 </vt:lpstr>
      <vt:lpstr>Session 2 第二周 </vt:lpstr>
      <vt:lpstr>Architecture, Forbidden City</vt:lpstr>
      <vt:lpstr>Architecture and Gardens</vt:lpstr>
      <vt:lpstr>Questions Concerning Section A  Architecture</vt:lpstr>
      <vt:lpstr>PowerPoint-Präsentation</vt:lpstr>
      <vt:lpstr>PowerPoint-Präsentation</vt:lpstr>
      <vt:lpstr>Buddhist towers</vt:lpstr>
      <vt:lpstr>Buddhist tower &amp; pagoda</vt:lpstr>
      <vt:lpstr>Buddhist pagodas</vt:lpstr>
      <vt:lpstr>Decorations of Chinese pavilions</vt:lpstr>
      <vt:lpstr>Questions Concerning Section B  Gardens</vt:lpstr>
      <vt:lpstr>More Questions Concerning B  Gardens</vt:lpstr>
      <vt:lpstr>Private gardens south of the Yangtze River</vt:lpstr>
      <vt:lpstr>Riverside pavilions and a sightseeing veranda</vt:lpstr>
      <vt:lpstr>Rockery in a Chinese garden</vt:lpstr>
      <vt:lpstr>A flower-patterned door &amp;  a one-arch roofed bridge</vt:lpstr>
      <vt:lpstr>A western garden with geometrical patterns</vt:lpstr>
      <vt:lpstr>Yuanmingyuan</vt:lpstr>
      <vt:lpstr>Questions Concerning Section C Summer Palace</vt:lpstr>
      <vt:lpstr>PowerPoint-Präsentation</vt:lpstr>
      <vt:lpstr>The Summer Palace </vt:lpstr>
      <vt:lpstr>Empress Cixi &amp; her eunuchs in the Summer Palace</vt:lpstr>
      <vt:lpstr>The palace on the Longevity Hill</vt:lpstr>
      <vt:lpstr>Empress Cixi and Katherine Carl in 1903</vt:lpstr>
      <vt:lpstr>The Garden of Harmonious Delight</vt:lpstr>
      <vt:lpstr>The Long Corridor, 728 m. in length, is the longest sightseeing corridor in the world.</vt:lpstr>
      <vt:lpstr>The Suzhou River in winter</vt:lpstr>
      <vt:lpstr>Katharine Augusta Carl (1865–1938)</vt:lpstr>
      <vt:lpstr>PowerPoint-Präsentation</vt:lpstr>
      <vt:lpstr>PowerPoint-Präsentation</vt:lpstr>
      <vt:lpstr>Translation exercises</vt:lpstr>
      <vt:lpstr>Translation exercises</vt:lpstr>
      <vt:lpstr>Translation exercises</vt:lpstr>
      <vt:lpstr>Topics for discussion</vt:lpstr>
      <vt:lpstr>See you next time!</vt:lpstr>
      <vt:lpstr>How long is the history of wooden structures in China?</vt:lpstr>
      <vt:lpstr>What are the 3 categories of traditional Chinese wood buildings?  </vt:lpstr>
      <vt:lpstr>What is dou-gong? What’s its function?  </vt:lpstr>
      <vt:lpstr>What is the most widespread residential structure in North China? How is it related to Confucianism?  </vt:lpstr>
      <vt:lpstr>Is the construction of Buddhist temples important in Chinese architecture? What is the general layout of a Buddhist temple like? </vt:lpstr>
      <vt:lpstr>What are Buddhist pavilion and pagodas? Could you name some important Buddhist pagodas in China? </vt:lpstr>
      <vt:lpstr>What styles do traditional Chinese buildings' roofs have?  </vt:lpstr>
      <vt:lpstr>What’s the greatest difference between European gardens and Chinese ones? </vt:lpstr>
      <vt:lpstr>What do you know about China’s imperial gardens? In which part of China are they located? How many of them can you name?</vt:lpstr>
      <vt:lpstr>What do you know about the private gardens of Suzhou? What gardens there demonstrate the styles of Song, Yuan, Ming and Qing dynasties? </vt:lpstr>
      <vt:lpstr>What else was the Summer Palace called? </vt:lpstr>
      <vt:lpstr>What did the Anglo-French invading troops do to it in 1860? </vt:lpstr>
      <vt:lpstr>What do you know about the Long Corridor? </vt:lpstr>
      <vt:lpstr>Traditional Festivals</vt:lpstr>
      <vt:lpstr>2A(5) Traditional Festivals The Spring Festival</vt:lpstr>
      <vt:lpstr>2A(5) Traditional Festivals The Spring Festival</vt:lpstr>
      <vt:lpstr>2A(5) Traditional Festivals The Spring Festival</vt:lpstr>
      <vt:lpstr>Questions Concerning Section A</vt:lpstr>
      <vt:lpstr>Why do we have fish during the Spring Festival?</vt:lpstr>
      <vt:lpstr>What is “年”?  What does “过年” originally mean? ？ </vt:lpstr>
      <vt:lpstr>PowerPoint-Präsentation</vt:lpstr>
      <vt:lpstr>How is the New Year celebrated abroad? </vt:lpstr>
      <vt:lpstr>2A(5) Traditional Festivals The Spring Festival</vt:lpstr>
      <vt:lpstr>2B(6) Traditional Festivals The Lantern Festival</vt:lpstr>
      <vt:lpstr>2B(6) Traditional Festivals The Lantern Festival</vt:lpstr>
      <vt:lpstr>2B(6) Traditional Festivals The Lantern Festival</vt:lpstr>
      <vt:lpstr>What do you know about the lantern exhibitions? </vt:lpstr>
      <vt:lpstr>What is yuan xiao symbolic of?  </vt:lpstr>
      <vt:lpstr>Questions concerning Section B</vt:lpstr>
      <vt:lpstr>An imperial celebration </vt:lpstr>
      <vt:lpstr>2B(6) Traditional Festivals The Lantern Festival</vt:lpstr>
      <vt:lpstr>The Four Most Handsome Men</vt:lpstr>
      <vt:lpstr>The Four Most Handsome Men</vt:lpstr>
      <vt:lpstr>The Four Most Handsome Men</vt:lpstr>
      <vt:lpstr>The Four Most Handsome Men</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741</cp:revision>
  <dcterms:created xsi:type="dcterms:W3CDTF">2010-06-18T15:32:00Z</dcterms:created>
  <dcterms:modified xsi:type="dcterms:W3CDTF">2021-03-16T20:17:47Z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