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312" r:id="rId6"/>
    <p:sldId id="258" r:id="rId7"/>
    <p:sldId id="268" r:id="rId8"/>
    <p:sldId id="280" r:id="rId9"/>
    <p:sldId id="281" r:id="rId10"/>
    <p:sldId id="284" r:id="rId11"/>
    <p:sldId id="269" r:id="rId12"/>
    <p:sldId id="313" r:id="rId13"/>
    <p:sldId id="314" r:id="rId14"/>
    <p:sldId id="270" r:id="rId15"/>
    <p:sldId id="315" r:id="rId16"/>
    <p:sldId id="271" r:id="rId17"/>
    <p:sldId id="345"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AE25"/>
    <a:srgbClr val="17A496"/>
    <a:srgbClr val="372632"/>
    <a:srgbClr val="030456"/>
    <a:srgbClr val="FBB9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1" d="100"/>
          <a:sy n="51" d="100"/>
        </p:scale>
        <p:origin x="108" y="336"/>
      </p:cViewPr>
      <p:guideLst>
        <p:guide orient="horz" pos="2222"/>
        <p:guide pos="3867"/>
      </p:guideLst>
    </p:cSldViewPr>
  </p:slideViewPr>
  <p:notesTextViewPr>
    <p:cViewPr>
      <p:scale>
        <a:sx n="1" d="1"/>
        <a:sy n="1" d="1"/>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651788-9B0D-41B4-9F53-8E99827B1A2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1589B1-5F1A-429E-A172-C6EE886200D3}"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1</a:t>
            </a:r>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r>
              <a:rPr lang="en-US"/>
              <a:t>6</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r>
              <a:rPr lang="en-US"/>
              <a:t>9</a:t>
            </a:r>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r>
              <a:rPr lang="en-US"/>
              <a:t>9</a:t>
            </a:r>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r>
              <a:rPr lang="en-US"/>
              <a:t>9</a:t>
            </a:r>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r>
              <a:rPr lang="en-US"/>
              <a:t>10</a:t>
            </a:r>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r>
              <a:rPr lang="en-US"/>
              <a:t>10</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2</a:t>
            </a:r>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2</a:t>
            </a:r>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3</a:t>
            </a:r>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r>
              <a:rPr lang="en-US"/>
              <a:t>5</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页眉占位符 3"/>
          <p:cNvSpPr>
            <a:spLocks noGrp="1"/>
          </p:cNvSpPr>
          <p:nvPr>
            <p:ph type="hdr" sz="quarter" idx="10"/>
          </p:nvPr>
        </p:nvSpPr>
        <p:spPr/>
        <p:txBody>
          <a:bodyPr/>
          <a:lstStyle/>
          <a:p>
            <a:r>
              <a:rPr lang="en-US"/>
              <a:t>My First Template</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a:t>My First Template</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a:t>My First Template</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r>
              <a:rPr lang="en-US"/>
              <a:t>6</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96975"/>
            <a:ext cx="10515600" cy="488315"/>
          </a:xfrm>
        </p:spPr>
        <p:txBody>
          <a:bodyPr>
            <a:normAutofit/>
          </a:bodyPr>
          <a:lstStyle>
            <a:lvl1pPr algn="ctr">
              <a:defRPr sz="2800" b="1">
                <a:solidFill>
                  <a:schemeClr val="tx2"/>
                </a:solidFill>
              </a:defRPr>
            </a:lvl1p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0"/>
            <a:r>
              <a:rPr lang="zh-CN" altLang="en-US"/>
              <a:t>第二级</a:t>
            </a:r>
            <a:endParaRPr lang="zh-CN" altLang="en-US"/>
          </a:p>
          <a:p>
            <a:pPr lvl="0"/>
            <a:r>
              <a:rPr lang="zh-CN" altLang="en-US"/>
              <a:t>第三级</a:t>
            </a:r>
            <a:endParaRPr lang="zh-CN" altLang="en-US"/>
          </a:p>
          <a:p>
            <a:pPr lvl="0"/>
            <a:r>
              <a:rPr lang="zh-CN" altLang="en-US"/>
              <a:t>第四级</a:t>
            </a:r>
            <a:endParaRPr lang="zh-CN" altLang="en-US"/>
          </a:p>
          <a:p>
            <a:pPr lvl="0"/>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zh-CN"/>
              <a:t>2018/8/1</a:t>
            </a:r>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zh-CN"/>
              <a:t>‹#›</a:t>
            </a: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mc:AlternateContent xmlns:mc="http://schemas.openxmlformats.org/markup-compatibility/2006">
    <mc:Choice xmlns:p14="http://schemas.microsoft.com/office/powerpoint/2010/main" Requires="p14">
      <p:transition p14:dur="10">
        <p:fade/>
      </p:transition>
    </mc:Choice>
    <mc:Fallback>
      <p:transition>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2.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image" Target="../media/image2.png"/><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2.xml"/><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image" Target="../media/image5.png"/><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A_图片 6"/>
          <p:cNvPicPr>
            <a:picLocks noChangeAspect="1"/>
          </p:cNvPicPr>
          <p:nvPr>
            <p:custDataLst>
              <p:tags r:id="rId1"/>
            </p:custDataLst>
          </p:nvPr>
        </p:nvPicPr>
        <p:blipFill>
          <a:blip r:embed="rId2">
            <a:extLst>
              <a:ext uri="{28A0092B-C50C-407E-A947-70E740481C1C}">
                <a14:useLocalDpi xmlns:a14="http://schemas.microsoft.com/office/drawing/2010/main" val="0"/>
              </a:ext>
            </a:extLst>
          </a:blip>
          <a:stretch>
            <a:fillRect/>
          </a:stretch>
        </p:blipFill>
        <p:spPr>
          <a:xfrm>
            <a:off x="536803" y="-813040"/>
            <a:ext cx="5399199" cy="3401495"/>
          </a:xfrm>
          <a:prstGeom prst="rect">
            <a:avLst/>
          </a:prstGeom>
        </p:spPr>
      </p:pic>
      <p:sp>
        <p:nvSpPr>
          <p:cNvPr id="2" name="PA_矩形 3"/>
          <p:cNvSpPr txBox="1">
            <a:spLocks noChangeArrowheads="1"/>
          </p:cNvSpPr>
          <p:nvPr>
            <p:custDataLst>
              <p:tags r:id="rId3"/>
            </p:custDataLst>
          </p:nvPr>
        </p:nvSpPr>
        <p:spPr bwMode="auto">
          <a:xfrm>
            <a:off x="2648849" y="3818749"/>
            <a:ext cx="6981199" cy="677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lgn="l" rtl="0" fontAlgn="base">
              <a:spcBef>
                <a:spcPct val="0"/>
              </a:spcBef>
              <a:spcAft>
                <a:spcPct val="0"/>
              </a:spcAft>
              <a:defRPr sz="2400">
                <a:solidFill>
                  <a:schemeClr val="bg1"/>
                </a:solidFill>
                <a:latin typeface="+mj-lt"/>
                <a:ea typeface="+mj-ea"/>
                <a:cs typeface="+mj-cs"/>
              </a:defRPr>
            </a:lvl1pPr>
            <a:lvl2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2pPr>
            <a:lvl3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3pPr>
            <a:lvl4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4pPr>
            <a:lvl5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5pPr>
            <a:lvl6pPr marL="4572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6pPr>
            <a:lvl7pPr marL="9144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7pPr>
            <a:lvl8pPr marL="13716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8pPr>
            <a:lvl9pPr marL="18288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9pPr>
          </a:lstStyle>
          <a:p>
            <a:pPr algn="ctr"/>
            <a:endParaRPr lang="zh-CN" altLang="en-US" sz="5400" b="1" dirty="0">
              <a:solidFill>
                <a:srgbClr val="17A496"/>
              </a:solidFill>
              <a:latin typeface="微软雅黑" panose="020B0503020204020204" pitchFamily="34" charset="-122"/>
              <a:ea typeface="微软雅黑" panose="020B0503020204020204" pitchFamily="34" charset="-122"/>
            </a:endParaRPr>
          </a:p>
        </p:txBody>
      </p:sp>
      <p:sp>
        <p:nvSpPr>
          <p:cNvPr id="3" name="PA_矩形 3"/>
          <p:cNvSpPr txBox="1">
            <a:spLocks noChangeArrowheads="1"/>
          </p:cNvSpPr>
          <p:nvPr>
            <p:custDataLst>
              <p:tags r:id="rId4"/>
            </p:custDataLst>
          </p:nvPr>
        </p:nvSpPr>
        <p:spPr bwMode="auto">
          <a:xfrm>
            <a:off x="2986405" y="2379345"/>
            <a:ext cx="5812155" cy="13252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lgn="l" rtl="0" fontAlgn="base">
              <a:spcBef>
                <a:spcPct val="0"/>
              </a:spcBef>
              <a:spcAft>
                <a:spcPct val="0"/>
              </a:spcAft>
              <a:defRPr sz="2400">
                <a:solidFill>
                  <a:schemeClr val="bg1"/>
                </a:solidFill>
                <a:latin typeface="+mj-lt"/>
                <a:ea typeface="+mj-ea"/>
                <a:cs typeface="+mj-cs"/>
              </a:defRPr>
            </a:lvl1pPr>
            <a:lvl2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2pPr>
            <a:lvl3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3pPr>
            <a:lvl4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4pPr>
            <a:lvl5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5pPr>
            <a:lvl6pPr marL="4572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6pPr>
            <a:lvl7pPr marL="9144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7pPr>
            <a:lvl8pPr marL="13716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8pPr>
            <a:lvl9pPr marL="18288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9pPr>
          </a:lstStyle>
          <a:p>
            <a:pPr algn="ctr"/>
            <a:r>
              <a:rPr lang="en-US" altLang="zh-CN" sz="4800" b="1" dirty="0">
                <a:solidFill>
                  <a:srgbClr val="17A496"/>
                </a:solidFill>
                <a:latin typeface="Times New Roman" panose="02020603050405020304" charset="0"/>
                <a:cs typeface="Times New Roman" panose="02020603050405020304" charset="0"/>
              </a:rPr>
              <a:t>A comparison of Chinese and English</a:t>
            </a:r>
            <a:endParaRPr lang="zh-CN" altLang="en-US" sz="4800" b="1" dirty="0">
              <a:solidFill>
                <a:srgbClr val="17A496"/>
              </a:solidFill>
              <a:latin typeface="Times New Roman" panose="02020603050405020304" charset="0"/>
              <a:cs typeface="Times New Roman" panose="02020603050405020304" charset="0"/>
            </a:endParaRPr>
          </a:p>
        </p:txBody>
      </p:sp>
      <p:sp>
        <p:nvSpPr>
          <p:cNvPr id="4" name="PA_矩形 3"/>
          <p:cNvSpPr/>
          <p:nvPr>
            <p:custDataLst>
              <p:tags r:id="rId5"/>
            </p:custDataLst>
          </p:nvPr>
        </p:nvSpPr>
        <p:spPr>
          <a:xfrm>
            <a:off x="3791585" y="4364355"/>
            <a:ext cx="6137910" cy="460375"/>
          </a:xfrm>
          <a:prstGeom prst="rect">
            <a:avLst/>
          </a:prstGeom>
        </p:spPr>
        <p:txBody>
          <a:bodyPr wrap="square">
            <a:spAutoFit/>
          </a:bodyPr>
          <a:lstStyle/>
          <a:p>
            <a:pPr algn="ctr"/>
            <a:r>
              <a:rPr lang="en-US" altLang="zh-CN" sz="2400" b="1" dirty="0">
                <a:solidFill>
                  <a:srgbClr val="17A496"/>
                </a:solidFill>
                <a:latin typeface="Times New Roman" panose="02020603050405020304" charset="0"/>
                <a:ea typeface="微软雅黑" panose="020B0503020204020204" pitchFamily="34" charset="-122"/>
                <a:cs typeface="Times New Roman" panose="02020603050405020304" charset="0"/>
              </a:rPr>
              <a:t>Presenters: Li Xinxing </a:t>
            </a:r>
            <a:r>
              <a:rPr lang="en-US" altLang="zh-CN" sz="2400" b="1" dirty="0">
                <a:solidFill>
                  <a:srgbClr val="17A496"/>
                </a:solidFill>
                <a:latin typeface="Times New Roman" panose="02020603050405020304" charset="0"/>
                <a:ea typeface="微软雅黑" panose="020B0503020204020204" pitchFamily="34" charset="-122"/>
                <a:cs typeface="Times New Roman" panose="02020603050405020304" charset="0"/>
              </a:rPr>
              <a:t>and Fu Hongyan</a:t>
            </a:r>
            <a:r>
              <a:rPr lang="en-US" altLang="zh-CN" sz="1200" dirty="0">
                <a:solidFill>
                  <a:srgbClr val="17A496"/>
                </a:solidFill>
                <a:latin typeface="微软雅黑" panose="020B0503020204020204" pitchFamily="34" charset="-122"/>
                <a:ea typeface="微软雅黑" panose="020B0503020204020204" pitchFamily="34" charset="-122"/>
              </a:rPr>
              <a:t> </a:t>
            </a:r>
            <a:endParaRPr lang="en-US" altLang="zh-CN" sz="1200" dirty="0">
              <a:solidFill>
                <a:srgbClr val="17A496"/>
              </a:solidFill>
              <a:latin typeface="微软雅黑" panose="020B0503020204020204" pitchFamily="34" charset="-122"/>
              <a:ea typeface="微软雅黑" panose="020B0503020204020204" pitchFamily="34" charset="-122"/>
            </a:endParaRPr>
          </a:p>
        </p:txBody>
      </p:sp>
      <p:pic>
        <p:nvPicPr>
          <p:cNvPr id="6" name="PA_图片 5"/>
          <p:cNvPicPr>
            <a:picLocks noChangeAspect="1"/>
          </p:cNvPicPr>
          <p:nvPr>
            <p:custDataLst>
              <p:tags r:id="rId6"/>
            </p:custDataLst>
          </p:nvPr>
        </p:nvPicPr>
        <p:blipFill>
          <a:blip r:embed="rId2">
            <a:extLst>
              <a:ext uri="{28A0092B-C50C-407E-A947-70E740481C1C}">
                <a14:useLocalDpi xmlns:a14="http://schemas.microsoft.com/office/drawing/2010/main" val="0"/>
              </a:ext>
            </a:extLst>
          </a:blip>
          <a:stretch>
            <a:fillRect/>
          </a:stretch>
        </p:blipFill>
        <p:spPr>
          <a:xfrm>
            <a:off x="5935760" y="-813040"/>
            <a:ext cx="6095496" cy="3840162"/>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44000" fill="hold" nodeType="withEffect" p14:presetBounceEnd="60000">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14:bounceEnd="60000">
                                          <p:cBhvr additive="base">
                                            <p:cTn id="7" dur="500" fill="hold"/>
                                            <p:tgtEl>
                                              <p:spTgt spid="7"/>
                                            </p:tgtEl>
                                            <p:attrNameLst>
                                              <p:attrName>ppt_x</p:attrName>
                                            </p:attrNameLst>
                                          </p:cBhvr>
                                          <p:tavLst>
                                            <p:tav tm="0">
                                              <p:val>
                                                <p:strVal val="#ppt_x"/>
                                              </p:val>
                                            </p:tav>
                                            <p:tav tm="100000">
                                              <p:val>
                                                <p:strVal val="#ppt_x"/>
                                              </p:val>
                                            </p:tav>
                                          </p:tavLst>
                                        </p:anim>
                                        <p:anim calcmode="lin" valueType="num" p14:bounceEnd="60000">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1" accel="44000" fill="hold" nodeType="withEffect" p14:presetBounceEnd="60000">
                                      <p:stCondLst>
                                        <p:cond delay="200"/>
                                      </p:stCondLst>
                                      <p:childTnLst>
                                        <p:set>
                                          <p:cBhvr>
                                            <p:cTn id="10" dur="1" fill="hold">
                                              <p:stCondLst>
                                                <p:cond delay="0"/>
                                              </p:stCondLst>
                                            </p:cTn>
                                            <p:tgtEl>
                                              <p:spTgt spid="6"/>
                                            </p:tgtEl>
                                            <p:attrNameLst>
                                              <p:attrName>style.visibility</p:attrName>
                                            </p:attrNameLst>
                                          </p:cBhvr>
                                          <p:to>
                                            <p:strVal val="visible"/>
                                          </p:to>
                                        </p:set>
                                        <p:anim calcmode="lin" valueType="num" p14:bounceEnd="60000">
                                          <p:cBhvr additive="base">
                                            <p:cTn id="11" dur="500" fill="hold"/>
                                            <p:tgtEl>
                                              <p:spTgt spid="6"/>
                                            </p:tgtEl>
                                            <p:attrNameLst>
                                              <p:attrName>ppt_x</p:attrName>
                                            </p:attrNameLst>
                                          </p:cBhvr>
                                          <p:tavLst>
                                            <p:tav tm="0">
                                              <p:val>
                                                <p:strVal val="#ppt_x"/>
                                              </p:val>
                                            </p:tav>
                                            <p:tav tm="100000">
                                              <p:val>
                                                <p:strVal val="#ppt_x"/>
                                              </p:val>
                                            </p:tav>
                                          </p:tavLst>
                                        </p:anim>
                                        <p:anim calcmode="lin" valueType="num" p14:bounceEnd="60000">
                                          <p:cBhvr additive="base">
                                            <p:cTn id="12" dur="500" fill="hold"/>
                                            <p:tgtEl>
                                              <p:spTgt spid="6"/>
                                            </p:tgtEl>
                                            <p:attrNameLst>
                                              <p:attrName>ppt_y</p:attrName>
                                            </p:attrNameLst>
                                          </p:cBhvr>
                                          <p:tavLst>
                                            <p:tav tm="0">
                                              <p:val>
                                                <p:strVal val="0-#ppt_h/2"/>
                                              </p:val>
                                            </p:tav>
                                            <p:tav tm="100000">
                                              <p:val>
                                                <p:strVal val="#ppt_y"/>
                                              </p:val>
                                            </p:tav>
                                          </p:tavLst>
                                        </p:anim>
                                      </p:childTnLst>
                                    </p:cTn>
                                  </p:par>
                                </p:childTnLst>
                              </p:cTn>
                            </p:par>
                            <p:par>
                              <p:cTn id="13" fill="hold">
                                <p:stCondLst>
                                  <p:cond delay="500"/>
                                </p:stCondLst>
                                <p:childTnLst>
                                  <p:par>
                                    <p:cTn id="14" presetID="41" presetClass="entr" presetSubtype="0" fill="hold" grpId="0" nodeType="after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par>
                              <p:cTn id="21" fill="hold">
                                <p:stCondLst>
                                  <p:cond delay="22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2"/>
                                            </p:tgtEl>
                                            <p:attrNameLst>
                                              <p:attrName>style.visibility</p:attrName>
                                            </p:attrNameLst>
                                          </p:cBhvr>
                                          <p:to>
                                            <p:strVal val="visible"/>
                                          </p:to>
                                        </p:set>
                                        <p:anim calcmode="lin" valueType="num">
                                          <p:cBhvr>
                                            <p:cTn id="24"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2"/>
                                            </p:tgtEl>
                                            <p:attrNameLst>
                                              <p:attrName>ppt_y</p:attrName>
                                            </p:attrNameLst>
                                          </p:cBhvr>
                                          <p:tavLst>
                                            <p:tav tm="0">
                                              <p:val>
                                                <p:strVal val="#ppt_y"/>
                                              </p:val>
                                            </p:tav>
                                            <p:tav tm="100000">
                                              <p:val>
                                                <p:strVal val="#ppt_y"/>
                                              </p:val>
                                            </p:tav>
                                          </p:tavLst>
                                        </p:anim>
                                        <p:anim calcmode="lin" valueType="num">
                                          <p:cBhvr>
                                            <p:cTn id="26"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2"/>
                                            </p:tgtEl>
                                          </p:cBhvr>
                                        </p:animEffect>
                                      </p:childTnLst>
                                    </p:cTn>
                                  </p:par>
                                </p:childTnLst>
                              </p:cTn>
                            </p:par>
                            <p:par>
                              <p:cTn id="29" fill="hold">
                                <p:stCondLst>
                                  <p:cond delay="2700"/>
                                </p:stCondLst>
                                <p:childTnLst>
                                  <p:par>
                                    <p:cTn id="30" presetID="16" presetClass="entr" presetSubtype="21" fill="hold" grpId="0" nodeType="after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arn(inVertical)">
                                          <p:cBhvr>
                                            <p:cTn id="32" dur="12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4400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1" accel="44000" fill="hold" nodeType="withEffect">
                                      <p:stCondLst>
                                        <p:cond delay="20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0-#ppt_h/2"/>
                                              </p:val>
                                            </p:tav>
                                            <p:tav tm="100000">
                                              <p:val>
                                                <p:strVal val="#ppt_y"/>
                                              </p:val>
                                            </p:tav>
                                          </p:tavLst>
                                        </p:anim>
                                      </p:childTnLst>
                                    </p:cTn>
                                  </p:par>
                                </p:childTnLst>
                              </p:cTn>
                            </p:par>
                            <p:par>
                              <p:cTn id="13" fill="hold">
                                <p:stCondLst>
                                  <p:cond delay="500"/>
                                </p:stCondLst>
                                <p:childTnLst>
                                  <p:par>
                                    <p:cTn id="14" presetID="41" presetClass="entr" presetSubtype="0" fill="hold" grpId="0" nodeType="after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par>
                              <p:cTn id="21" fill="hold">
                                <p:stCondLst>
                                  <p:cond delay="22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2"/>
                                            </p:tgtEl>
                                            <p:attrNameLst>
                                              <p:attrName>style.visibility</p:attrName>
                                            </p:attrNameLst>
                                          </p:cBhvr>
                                          <p:to>
                                            <p:strVal val="visible"/>
                                          </p:to>
                                        </p:set>
                                        <p:anim calcmode="lin" valueType="num">
                                          <p:cBhvr>
                                            <p:cTn id="24"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2"/>
                                            </p:tgtEl>
                                            <p:attrNameLst>
                                              <p:attrName>ppt_y</p:attrName>
                                            </p:attrNameLst>
                                          </p:cBhvr>
                                          <p:tavLst>
                                            <p:tav tm="0">
                                              <p:val>
                                                <p:strVal val="#ppt_y"/>
                                              </p:val>
                                            </p:tav>
                                            <p:tav tm="100000">
                                              <p:val>
                                                <p:strVal val="#ppt_y"/>
                                              </p:val>
                                            </p:tav>
                                          </p:tavLst>
                                        </p:anim>
                                        <p:anim calcmode="lin" valueType="num">
                                          <p:cBhvr>
                                            <p:cTn id="26"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2"/>
                                            </p:tgtEl>
                                          </p:cBhvr>
                                        </p:animEffect>
                                      </p:childTnLst>
                                    </p:cTn>
                                  </p:par>
                                </p:childTnLst>
                              </p:cTn>
                            </p:par>
                            <p:par>
                              <p:cTn id="29" fill="hold">
                                <p:stCondLst>
                                  <p:cond delay="2700"/>
                                </p:stCondLst>
                                <p:childTnLst>
                                  <p:par>
                                    <p:cTn id="30" presetID="16" presetClass="entr" presetSubtype="21" fill="hold" grpId="0" nodeType="after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arn(inVertical)">
                                          <p:cBhvr>
                                            <p:cTn id="32" dur="12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ea typeface="+mn-ea"/>
                <a:cs typeface="+mn-ea"/>
              </a:rPr>
              <a:t>Personal vs Impersonal </a:t>
            </a:r>
            <a:endParaRPr lang="zh-CN" altLang="en-US" dirty="0">
              <a:ea typeface="+mn-ea"/>
              <a:cs typeface="+mn-ea"/>
            </a:endParaRPr>
          </a:p>
        </p:txBody>
      </p:sp>
      <p:sp>
        <p:nvSpPr>
          <p:cNvPr id="37" name="Freeform 143"/>
          <p:cNvSpPr>
            <a:spLocks noEditPoints="1"/>
          </p:cNvSpPr>
          <p:nvPr/>
        </p:nvSpPr>
        <p:spPr bwMode="auto">
          <a:xfrm>
            <a:off x="1129721" y="2274445"/>
            <a:ext cx="339978" cy="313178"/>
          </a:xfrm>
          <a:custGeom>
            <a:avLst/>
            <a:gdLst>
              <a:gd name="T0" fmla="*/ 151 w 157"/>
              <a:gd name="T1" fmla="*/ 59 h 145"/>
              <a:gd name="T2" fmla="*/ 130 w 157"/>
              <a:gd name="T3" fmla="*/ 41 h 145"/>
              <a:gd name="T4" fmla="*/ 110 w 157"/>
              <a:gd name="T5" fmla="*/ 23 h 145"/>
              <a:gd name="T6" fmla="*/ 88 w 157"/>
              <a:gd name="T7" fmla="*/ 5 h 145"/>
              <a:gd name="T8" fmla="*/ 69 w 157"/>
              <a:gd name="T9" fmla="*/ 5 h 145"/>
              <a:gd name="T10" fmla="*/ 47 w 157"/>
              <a:gd name="T11" fmla="*/ 23 h 145"/>
              <a:gd name="T12" fmla="*/ 27 w 157"/>
              <a:gd name="T13" fmla="*/ 41 h 145"/>
              <a:gd name="T14" fmla="*/ 6 w 157"/>
              <a:gd name="T15" fmla="*/ 59 h 145"/>
              <a:gd name="T16" fmla="*/ 9 w 157"/>
              <a:gd name="T17" fmla="*/ 68 h 145"/>
              <a:gd name="T18" fmla="*/ 21 w 157"/>
              <a:gd name="T19" fmla="*/ 68 h 145"/>
              <a:gd name="T20" fmla="*/ 21 w 157"/>
              <a:gd name="T21" fmla="*/ 139 h 145"/>
              <a:gd name="T22" fmla="*/ 27 w 157"/>
              <a:gd name="T23" fmla="*/ 145 h 145"/>
              <a:gd name="T24" fmla="*/ 38 w 157"/>
              <a:gd name="T25" fmla="*/ 145 h 145"/>
              <a:gd name="T26" fmla="*/ 38 w 157"/>
              <a:gd name="T27" fmla="*/ 81 h 145"/>
              <a:gd name="T28" fmla="*/ 71 w 157"/>
              <a:gd name="T29" fmla="*/ 81 h 145"/>
              <a:gd name="T30" fmla="*/ 71 w 157"/>
              <a:gd name="T31" fmla="*/ 145 h 145"/>
              <a:gd name="T32" fmla="*/ 130 w 157"/>
              <a:gd name="T33" fmla="*/ 145 h 145"/>
              <a:gd name="T34" fmla="*/ 136 w 157"/>
              <a:gd name="T35" fmla="*/ 139 h 145"/>
              <a:gd name="T36" fmla="*/ 136 w 157"/>
              <a:gd name="T37" fmla="*/ 68 h 145"/>
              <a:gd name="T38" fmla="*/ 148 w 157"/>
              <a:gd name="T39" fmla="*/ 68 h 145"/>
              <a:gd name="T40" fmla="*/ 151 w 157"/>
              <a:gd name="T41" fmla="*/ 59 h 145"/>
              <a:gd name="T42" fmla="*/ 118 w 157"/>
              <a:gd name="T43" fmla="*/ 97 h 145"/>
              <a:gd name="T44" fmla="*/ 89 w 157"/>
              <a:gd name="T45" fmla="*/ 97 h 145"/>
              <a:gd name="T46" fmla="*/ 89 w 157"/>
              <a:gd name="T47" fmla="*/ 72 h 145"/>
              <a:gd name="T48" fmla="*/ 118 w 157"/>
              <a:gd name="T49" fmla="*/ 72 h 145"/>
              <a:gd name="T50" fmla="*/ 118 w 157"/>
              <a:gd name="T51" fmla="*/ 97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7" h="145">
                <a:moveTo>
                  <a:pt x="151" y="59"/>
                </a:moveTo>
                <a:cubicBezTo>
                  <a:pt x="130" y="41"/>
                  <a:pt x="130" y="41"/>
                  <a:pt x="130" y="41"/>
                </a:cubicBezTo>
                <a:cubicBezTo>
                  <a:pt x="124" y="36"/>
                  <a:pt x="115" y="28"/>
                  <a:pt x="110" y="23"/>
                </a:cubicBezTo>
                <a:cubicBezTo>
                  <a:pt x="88" y="5"/>
                  <a:pt x="88" y="5"/>
                  <a:pt x="88" y="5"/>
                </a:cubicBezTo>
                <a:cubicBezTo>
                  <a:pt x="83" y="0"/>
                  <a:pt x="74" y="0"/>
                  <a:pt x="69" y="5"/>
                </a:cubicBezTo>
                <a:cubicBezTo>
                  <a:pt x="47" y="23"/>
                  <a:pt x="47" y="23"/>
                  <a:pt x="47" y="23"/>
                </a:cubicBezTo>
                <a:cubicBezTo>
                  <a:pt x="42" y="28"/>
                  <a:pt x="33" y="36"/>
                  <a:pt x="27" y="41"/>
                </a:cubicBezTo>
                <a:cubicBezTo>
                  <a:pt x="6" y="59"/>
                  <a:pt x="6" y="59"/>
                  <a:pt x="6" y="59"/>
                </a:cubicBezTo>
                <a:cubicBezTo>
                  <a:pt x="0" y="64"/>
                  <a:pt x="2" y="68"/>
                  <a:pt x="9" y="68"/>
                </a:cubicBezTo>
                <a:cubicBezTo>
                  <a:pt x="21" y="68"/>
                  <a:pt x="21" y="68"/>
                  <a:pt x="21" y="68"/>
                </a:cubicBezTo>
                <a:cubicBezTo>
                  <a:pt x="21" y="139"/>
                  <a:pt x="21" y="139"/>
                  <a:pt x="21" y="139"/>
                </a:cubicBezTo>
                <a:cubicBezTo>
                  <a:pt x="21" y="142"/>
                  <a:pt x="24" y="145"/>
                  <a:pt x="27" y="145"/>
                </a:cubicBezTo>
                <a:cubicBezTo>
                  <a:pt x="38" y="145"/>
                  <a:pt x="38" y="145"/>
                  <a:pt x="38" y="145"/>
                </a:cubicBezTo>
                <a:cubicBezTo>
                  <a:pt x="38" y="81"/>
                  <a:pt x="38" y="81"/>
                  <a:pt x="38" y="81"/>
                </a:cubicBezTo>
                <a:cubicBezTo>
                  <a:pt x="71" y="81"/>
                  <a:pt x="71" y="81"/>
                  <a:pt x="71" y="81"/>
                </a:cubicBezTo>
                <a:cubicBezTo>
                  <a:pt x="71" y="145"/>
                  <a:pt x="71" y="145"/>
                  <a:pt x="71" y="145"/>
                </a:cubicBezTo>
                <a:cubicBezTo>
                  <a:pt x="130" y="145"/>
                  <a:pt x="130" y="145"/>
                  <a:pt x="130" y="145"/>
                </a:cubicBezTo>
                <a:cubicBezTo>
                  <a:pt x="134" y="145"/>
                  <a:pt x="136" y="142"/>
                  <a:pt x="136" y="139"/>
                </a:cubicBezTo>
                <a:cubicBezTo>
                  <a:pt x="136" y="68"/>
                  <a:pt x="136" y="68"/>
                  <a:pt x="136" y="68"/>
                </a:cubicBezTo>
                <a:cubicBezTo>
                  <a:pt x="148" y="68"/>
                  <a:pt x="148" y="68"/>
                  <a:pt x="148" y="68"/>
                </a:cubicBezTo>
                <a:cubicBezTo>
                  <a:pt x="155" y="68"/>
                  <a:pt x="157" y="64"/>
                  <a:pt x="151" y="59"/>
                </a:cubicBezTo>
                <a:close/>
                <a:moveTo>
                  <a:pt x="118" y="97"/>
                </a:moveTo>
                <a:cubicBezTo>
                  <a:pt x="89" y="97"/>
                  <a:pt x="89" y="97"/>
                  <a:pt x="89" y="97"/>
                </a:cubicBezTo>
                <a:cubicBezTo>
                  <a:pt x="89" y="72"/>
                  <a:pt x="89" y="72"/>
                  <a:pt x="89" y="72"/>
                </a:cubicBezTo>
                <a:cubicBezTo>
                  <a:pt x="118" y="72"/>
                  <a:pt x="118" y="72"/>
                  <a:pt x="118" y="72"/>
                </a:cubicBezTo>
                <a:lnTo>
                  <a:pt x="118" y="97"/>
                </a:lnTo>
                <a:close/>
              </a:path>
            </a:pathLst>
          </a:custGeom>
          <a:solidFill>
            <a:schemeClr val="bg1"/>
          </a:solidFill>
          <a:ln>
            <a:noFill/>
          </a:ln>
        </p:spPr>
        <p:txBody>
          <a:bodyPr vert="horz" wrap="square" lIns="91440" tIns="45720" rIns="91440" bIns="45720" numCol="1" anchor="t" anchorCtr="0" compatLnSpc="1"/>
          <a:lstStyle/>
          <a:p>
            <a:endParaRPr lang="en-US" sz="2400">
              <a:latin typeface="+mn-ea"/>
              <a:cs typeface="+mn-ea"/>
            </a:endParaRPr>
          </a:p>
        </p:txBody>
      </p:sp>
      <p:sp>
        <p:nvSpPr>
          <p:cNvPr id="38" name="Freeform 149"/>
          <p:cNvSpPr/>
          <p:nvPr/>
        </p:nvSpPr>
        <p:spPr bwMode="auto">
          <a:xfrm>
            <a:off x="2490246" y="4788670"/>
            <a:ext cx="307172" cy="301247"/>
          </a:xfrm>
          <a:custGeom>
            <a:avLst/>
            <a:gdLst>
              <a:gd name="T0" fmla="*/ 133 w 142"/>
              <a:gd name="T1" fmla="*/ 95 h 139"/>
              <a:gd name="T2" fmla="*/ 106 w 142"/>
              <a:gd name="T3" fmla="*/ 89 h 139"/>
              <a:gd name="T4" fmla="*/ 83 w 142"/>
              <a:gd name="T5" fmla="*/ 67 h 139"/>
              <a:gd name="T6" fmla="*/ 111 w 142"/>
              <a:gd name="T7" fmla="*/ 39 h 139"/>
              <a:gd name="T8" fmla="*/ 119 w 142"/>
              <a:gd name="T9" fmla="*/ 38 h 139"/>
              <a:gd name="T10" fmla="*/ 133 w 142"/>
              <a:gd name="T11" fmla="*/ 16 h 139"/>
              <a:gd name="T12" fmla="*/ 125 w 142"/>
              <a:gd name="T13" fmla="*/ 9 h 139"/>
              <a:gd name="T14" fmla="*/ 104 w 142"/>
              <a:gd name="T15" fmla="*/ 23 h 139"/>
              <a:gd name="T16" fmla="*/ 103 w 142"/>
              <a:gd name="T17" fmla="*/ 30 h 139"/>
              <a:gd name="T18" fmla="*/ 75 w 142"/>
              <a:gd name="T19" fmla="*/ 58 h 139"/>
              <a:gd name="T20" fmla="*/ 51 w 142"/>
              <a:gd name="T21" fmla="*/ 34 h 139"/>
              <a:gd name="T22" fmla="*/ 45 w 142"/>
              <a:gd name="T23" fmla="*/ 7 h 139"/>
              <a:gd name="T24" fmla="*/ 29 w 142"/>
              <a:gd name="T25" fmla="*/ 0 h 139"/>
              <a:gd name="T26" fmla="*/ 39 w 142"/>
              <a:gd name="T27" fmla="*/ 10 h 139"/>
              <a:gd name="T28" fmla="*/ 35 w 142"/>
              <a:gd name="T29" fmla="*/ 27 h 139"/>
              <a:gd name="T30" fmla="*/ 18 w 142"/>
              <a:gd name="T31" fmla="*/ 32 h 139"/>
              <a:gd name="T32" fmla="*/ 3 w 142"/>
              <a:gd name="T33" fmla="*/ 17 h 139"/>
              <a:gd name="T34" fmla="*/ 9 w 142"/>
              <a:gd name="T35" fmla="*/ 43 h 139"/>
              <a:gd name="T36" fmla="*/ 37 w 142"/>
              <a:gd name="T37" fmla="*/ 48 h 139"/>
              <a:gd name="T38" fmla="*/ 58 w 142"/>
              <a:gd name="T39" fmla="*/ 70 h 139"/>
              <a:gd name="T40" fmla="*/ 12 w 142"/>
              <a:gd name="T41" fmla="*/ 115 h 139"/>
              <a:gd name="T42" fmla="*/ 12 w 142"/>
              <a:gd name="T43" fmla="*/ 129 h 139"/>
              <a:gd name="T44" fmla="*/ 13 w 142"/>
              <a:gd name="T45" fmla="*/ 130 h 139"/>
              <a:gd name="T46" fmla="*/ 26 w 142"/>
              <a:gd name="T47" fmla="*/ 130 h 139"/>
              <a:gd name="T48" fmla="*/ 72 w 142"/>
              <a:gd name="T49" fmla="*/ 84 h 139"/>
              <a:gd name="T50" fmla="*/ 92 w 142"/>
              <a:gd name="T51" fmla="*/ 103 h 139"/>
              <a:gd name="T52" fmla="*/ 97 w 142"/>
              <a:gd name="T53" fmla="*/ 131 h 139"/>
              <a:gd name="T54" fmla="*/ 119 w 142"/>
              <a:gd name="T55" fmla="*/ 138 h 139"/>
              <a:gd name="T56" fmla="*/ 105 w 142"/>
              <a:gd name="T57" fmla="*/ 124 h 139"/>
              <a:gd name="T58" fmla="*/ 109 w 142"/>
              <a:gd name="T59" fmla="*/ 110 h 139"/>
              <a:gd name="T60" fmla="*/ 123 w 142"/>
              <a:gd name="T61" fmla="*/ 106 h 139"/>
              <a:gd name="T62" fmla="*/ 139 w 142"/>
              <a:gd name="T63" fmla="*/ 122 h 139"/>
              <a:gd name="T64" fmla="*/ 133 w 142"/>
              <a:gd name="T65" fmla="*/ 95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2" h="139">
                <a:moveTo>
                  <a:pt x="133" y="95"/>
                </a:moveTo>
                <a:cubicBezTo>
                  <a:pt x="126" y="87"/>
                  <a:pt x="115" y="86"/>
                  <a:pt x="106" y="89"/>
                </a:cubicBezTo>
                <a:cubicBezTo>
                  <a:pt x="83" y="67"/>
                  <a:pt x="83" y="67"/>
                  <a:pt x="83" y="67"/>
                </a:cubicBezTo>
                <a:cubicBezTo>
                  <a:pt x="111" y="39"/>
                  <a:pt x="111" y="39"/>
                  <a:pt x="111" y="39"/>
                </a:cubicBezTo>
                <a:cubicBezTo>
                  <a:pt x="119" y="38"/>
                  <a:pt x="119" y="38"/>
                  <a:pt x="119" y="38"/>
                </a:cubicBezTo>
                <a:cubicBezTo>
                  <a:pt x="133" y="16"/>
                  <a:pt x="133" y="16"/>
                  <a:pt x="133" y="16"/>
                </a:cubicBezTo>
                <a:cubicBezTo>
                  <a:pt x="125" y="9"/>
                  <a:pt x="125" y="9"/>
                  <a:pt x="125" y="9"/>
                </a:cubicBezTo>
                <a:cubicBezTo>
                  <a:pt x="104" y="23"/>
                  <a:pt x="104" y="23"/>
                  <a:pt x="104" y="23"/>
                </a:cubicBezTo>
                <a:cubicBezTo>
                  <a:pt x="103" y="30"/>
                  <a:pt x="103" y="30"/>
                  <a:pt x="103" y="30"/>
                </a:cubicBezTo>
                <a:cubicBezTo>
                  <a:pt x="75" y="58"/>
                  <a:pt x="75" y="58"/>
                  <a:pt x="75" y="58"/>
                </a:cubicBezTo>
                <a:cubicBezTo>
                  <a:pt x="51" y="34"/>
                  <a:pt x="51" y="34"/>
                  <a:pt x="51" y="34"/>
                </a:cubicBezTo>
                <a:cubicBezTo>
                  <a:pt x="54" y="25"/>
                  <a:pt x="52" y="14"/>
                  <a:pt x="45" y="7"/>
                </a:cubicBezTo>
                <a:cubicBezTo>
                  <a:pt x="41" y="2"/>
                  <a:pt x="35" y="0"/>
                  <a:pt x="29" y="0"/>
                </a:cubicBezTo>
                <a:cubicBezTo>
                  <a:pt x="39" y="10"/>
                  <a:pt x="39" y="10"/>
                  <a:pt x="39" y="10"/>
                </a:cubicBezTo>
                <a:cubicBezTo>
                  <a:pt x="35" y="27"/>
                  <a:pt x="35" y="27"/>
                  <a:pt x="35" y="27"/>
                </a:cubicBezTo>
                <a:cubicBezTo>
                  <a:pt x="18" y="32"/>
                  <a:pt x="18" y="32"/>
                  <a:pt x="18" y="32"/>
                </a:cubicBezTo>
                <a:cubicBezTo>
                  <a:pt x="3" y="17"/>
                  <a:pt x="3" y="17"/>
                  <a:pt x="3" y="17"/>
                </a:cubicBezTo>
                <a:cubicBezTo>
                  <a:pt x="0" y="26"/>
                  <a:pt x="3" y="36"/>
                  <a:pt x="9" y="43"/>
                </a:cubicBezTo>
                <a:cubicBezTo>
                  <a:pt x="17" y="50"/>
                  <a:pt x="28" y="52"/>
                  <a:pt x="37" y="48"/>
                </a:cubicBezTo>
                <a:cubicBezTo>
                  <a:pt x="58" y="70"/>
                  <a:pt x="58" y="70"/>
                  <a:pt x="58" y="70"/>
                </a:cubicBezTo>
                <a:cubicBezTo>
                  <a:pt x="12" y="115"/>
                  <a:pt x="12" y="115"/>
                  <a:pt x="12" y="115"/>
                </a:cubicBezTo>
                <a:cubicBezTo>
                  <a:pt x="9" y="119"/>
                  <a:pt x="9" y="125"/>
                  <a:pt x="12" y="129"/>
                </a:cubicBezTo>
                <a:cubicBezTo>
                  <a:pt x="13" y="130"/>
                  <a:pt x="13" y="130"/>
                  <a:pt x="13" y="130"/>
                </a:cubicBezTo>
                <a:cubicBezTo>
                  <a:pt x="17" y="133"/>
                  <a:pt x="23" y="133"/>
                  <a:pt x="26" y="130"/>
                </a:cubicBezTo>
                <a:cubicBezTo>
                  <a:pt x="72" y="84"/>
                  <a:pt x="72" y="84"/>
                  <a:pt x="72" y="84"/>
                </a:cubicBezTo>
                <a:cubicBezTo>
                  <a:pt x="92" y="103"/>
                  <a:pt x="92" y="103"/>
                  <a:pt x="92" y="103"/>
                </a:cubicBezTo>
                <a:cubicBezTo>
                  <a:pt x="88" y="112"/>
                  <a:pt x="90" y="123"/>
                  <a:pt x="97" y="131"/>
                </a:cubicBezTo>
                <a:cubicBezTo>
                  <a:pt x="103" y="136"/>
                  <a:pt x="111" y="139"/>
                  <a:pt x="119" y="138"/>
                </a:cubicBezTo>
                <a:cubicBezTo>
                  <a:pt x="105" y="124"/>
                  <a:pt x="105" y="124"/>
                  <a:pt x="105" y="124"/>
                </a:cubicBezTo>
                <a:cubicBezTo>
                  <a:pt x="109" y="110"/>
                  <a:pt x="109" y="110"/>
                  <a:pt x="109" y="110"/>
                </a:cubicBezTo>
                <a:cubicBezTo>
                  <a:pt x="123" y="106"/>
                  <a:pt x="123" y="106"/>
                  <a:pt x="123" y="106"/>
                </a:cubicBezTo>
                <a:cubicBezTo>
                  <a:pt x="139" y="122"/>
                  <a:pt x="139" y="122"/>
                  <a:pt x="139" y="122"/>
                </a:cubicBezTo>
                <a:cubicBezTo>
                  <a:pt x="142" y="113"/>
                  <a:pt x="140" y="102"/>
                  <a:pt x="133" y="95"/>
                </a:cubicBezTo>
                <a:close/>
              </a:path>
            </a:pathLst>
          </a:custGeom>
          <a:solidFill>
            <a:schemeClr val="bg1"/>
          </a:solidFill>
          <a:ln>
            <a:noFill/>
          </a:ln>
        </p:spPr>
        <p:txBody>
          <a:bodyPr vert="horz" wrap="square" lIns="91440" tIns="45720" rIns="91440" bIns="45720" numCol="1" anchor="t" anchorCtr="0" compatLnSpc="1"/>
          <a:lstStyle/>
          <a:p>
            <a:endParaRPr lang="en-US" sz="2400">
              <a:latin typeface="+mn-ea"/>
              <a:cs typeface="+mn-ea"/>
            </a:endParaRPr>
          </a:p>
        </p:txBody>
      </p:sp>
      <p:sp>
        <p:nvSpPr>
          <p:cNvPr id="63" name="Freeform 313"/>
          <p:cNvSpPr>
            <a:spLocks noEditPoints="1"/>
          </p:cNvSpPr>
          <p:nvPr/>
        </p:nvSpPr>
        <p:spPr bwMode="auto">
          <a:xfrm>
            <a:off x="10817744" y="4779722"/>
            <a:ext cx="137184" cy="310195"/>
          </a:xfrm>
          <a:custGeom>
            <a:avLst/>
            <a:gdLst>
              <a:gd name="T0" fmla="*/ 61 w 63"/>
              <a:gd name="T1" fmla="*/ 128 h 143"/>
              <a:gd name="T2" fmla="*/ 59 w 63"/>
              <a:gd name="T3" fmla="*/ 136 h 143"/>
              <a:gd name="T4" fmla="*/ 45 w 63"/>
              <a:gd name="T5" fmla="*/ 141 h 143"/>
              <a:gd name="T6" fmla="*/ 32 w 63"/>
              <a:gd name="T7" fmla="*/ 143 h 143"/>
              <a:gd name="T8" fmla="*/ 15 w 63"/>
              <a:gd name="T9" fmla="*/ 138 h 143"/>
              <a:gd name="T10" fmla="*/ 9 w 63"/>
              <a:gd name="T11" fmla="*/ 124 h 143"/>
              <a:gd name="T12" fmla="*/ 10 w 63"/>
              <a:gd name="T13" fmla="*/ 118 h 143"/>
              <a:gd name="T14" fmla="*/ 11 w 63"/>
              <a:gd name="T15" fmla="*/ 110 h 143"/>
              <a:gd name="T16" fmla="*/ 19 w 63"/>
              <a:gd name="T17" fmla="*/ 84 h 143"/>
              <a:gd name="T18" fmla="*/ 20 w 63"/>
              <a:gd name="T19" fmla="*/ 76 h 143"/>
              <a:gd name="T20" fmla="*/ 21 w 63"/>
              <a:gd name="T21" fmla="*/ 70 h 143"/>
              <a:gd name="T22" fmla="*/ 19 w 63"/>
              <a:gd name="T23" fmla="*/ 63 h 143"/>
              <a:gd name="T24" fmla="*/ 11 w 63"/>
              <a:gd name="T25" fmla="*/ 61 h 143"/>
              <a:gd name="T26" fmla="*/ 5 w 63"/>
              <a:gd name="T27" fmla="*/ 62 h 143"/>
              <a:gd name="T28" fmla="*/ 0 w 63"/>
              <a:gd name="T29" fmla="*/ 64 h 143"/>
              <a:gd name="T30" fmla="*/ 2 w 63"/>
              <a:gd name="T31" fmla="*/ 56 h 143"/>
              <a:gd name="T32" fmla="*/ 16 w 63"/>
              <a:gd name="T33" fmla="*/ 50 h 143"/>
              <a:gd name="T34" fmla="*/ 29 w 63"/>
              <a:gd name="T35" fmla="*/ 48 h 143"/>
              <a:gd name="T36" fmla="*/ 45 w 63"/>
              <a:gd name="T37" fmla="*/ 53 h 143"/>
              <a:gd name="T38" fmla="*/ 51 w 63"/>
              <a:gd name="T39" fmla="*/ 67 h 143"/>
              <a:gd name="T40" fmla="*/ 51 w 63"/>
              <a:gd name="T41" fmla="*/ 73 h 143"/>
              <a:gd name="T42" fmla="*/ 49 w 63"/>
              <a:gd name="T43" fmla="*/ 81 h 143"/>
              <a:gd name="T44" fmla="*/ 42 w 63"/>
              <a:gd name="T45" fmla="*/ 108 h 143"/>
              <a:gd name="T46" fmla="*/ 40 w 63"/>
              <a:gd name="T47" fmla="*/ 115 h 143"/>
              <a:gd name="T48" fmla="*/ 39 w 63"/>
              <a:gd name="T49" fmla="*/ 121 h 143"/>
              <a:gd name="T50" fmla="*/ 42 w 63"/>
              <a:gd name="T51" fmla="*/ 128 h 143"/>
              <a:gd name="T52" fmla="*/ 50 w 63"/>
              <a:gd name="T53" fmla="*/ 130 h 143"/>
              <a:gd name="T54" fmla="*/ 56 w 63"/>
              <a:gd name="T55" fmla="*/ 129 h 143"/>
              <a:gd name="T56" fmla="*/ 61 w 63"/>
              <a:gd name="T57" fmla="*/ 128 h 143"/>
              <a:gd name="T58" fmla="*/ 63 w 63"/>
              <a:gd name="T59" fmla="*/ 16 h 143"/>
              <a:gd name="T60" fmla="*/ 58 w 63"/>
              <a:gd name="T61" fmla="*/ 28 h 143"/>
              <a:gd name="T62" fmla="*/ 45 w 63"/>
              <a:gd name="T63" fmla="*/ 33 h 143"/>
              <a:gd name="T64" fmla="*/ 32 w 63"/>
              <a:gd name="T65" fmla="*/ 28 h 143"/>
              <a:gd name="T66" fmla="*/ 27 w 63"/>
              <a:gd name="T67" fmla="*/ 16 h 143"/>
              <a:gd name="T68" fmla="*/ 32 w 63"/>
              <a:gd name="T69" fmla="*/ 5 h 143"/>
              <a:gd name="T70" fmla="*/ 45 w 63"/>
              <a:gd name="T71" fmla="*/ 0 h 143"/>
              <a:gd name="T72" fmla="*/ 58 w 63"/>
              <a:gd name="T73" fmla="*/ 5 h 143"/>
              <a:gd name="T74" fmla="*/ 63 w 63"/>
              <a:gd name="T75" fmla="*/ 1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3" h="143">
                <a:moveTo>
                  <a:pt x="61" y="128"/>
                </a:moveTo>
                <a:cubicBezTo>
                  <a:pt x="59" y="136"/>
                  <a:pt x="59" y="136"/>
                  <a:pt x="59" y="136"/>
                </a:cubicBezTo>
                <a:cubicBezTo>
                  <a:pt x="53" y="138"/>
                  <a:pt x="48" y="140"/>
                  <a:pt x="45" y="141"/>
                </a:cubicBezTo>
                <a:cubicBezTo>
                  <a:pt x="41" y="143"/>
                  <a:pt x="37" y="143"/>
                  <a:pt x="32" y="143"/>
                </a:cubicBezTo>
                <a:cubicBezTo>
                  <a:pt x="25" y="143"/>
                  <a:pt x="19" y="141"/>
                  <a:pt x="15" y="138"/>
                </a:cubicBezTo>
                <a:cubicBezTo>
                  <a:pt x="11" y="134"/>
                  <a:pt x="9" y="130"/>
                  <a:pt x="9" y="124"/>
                </a:cubicBezTo>
                <a:cubicBezTo>
                  <a:pt x="9" y="122"/>
                  <a:pt x="9" y="120"/>
                  <a:pt x="10" y="118"/>
                </a:cubicBezTo>
                <a:cubicBezTo>
                  <a:pt x="10" y="116"/>
                  <a:pt x="10" y="113"/>
                  <a:pt x="11" y="110"/>
                </a:cubicBezTo>
                <a:cubicBezTo>
                  <a:pt x="19" y="84"/>
                  <a:pt x="19" y="84"/>
                  <a:pt x="19" y="84"/>
                </a:cubicBezTo>
                <a:cubicBezTo>
                  <a:pt x="19" y="81"/>
                  <a:pt x="20" y="79"/>
                  <a:pt x="20" y="76"/>
                </a:cubicBezTo>
                <a:cubicBezTo>
                  <a:pt x="21" y="74"/>
                  <a:pt x="21" y="72"/>
                  <a:pt x="21" y="70"/>
                </a:cubicBezTo>
                <a:cubicBezTo>
                  <a:pt x="21" y="67"/>
                  <a:pt x="20" y="64"/>
                  <a:pt x="19" y="63"/>
                </a:cubicBezTo>
                <a:cubicBezTo>
                  <a:pt x="17" y="62"/>
                  <a:pt x="15" y="61"/>
                  <a:pt x="11" y="61"/>
                </a:cubicBezTo>
                <a:cubicBezTo>
                  <a:pt x="9" y="61"/>
                  <a:pt x="7" y="61"/>
                  <a:pt x="5" y="62"/>
                </a:cubicBezTo>
                <a:cubicBezTo>
                  <a:pt x="3" y="63"/>
                  <a:pt x="1" y="63"/>
                  <a:pt x="0" y="64"/>
                </a:cubicBezTo>
                <a:cubicBezTo>
                  <a:pt x="2" y="56"/>
                  <a:pt x="2" y="56"/>
                  <a:pt x="2" y="56"/>
                </a:cubicBezTo>
                <a:cubicBezTo>
                  <a:pt x="7" y="54"/>
                  <a:pt x="11" y="52"/>
                  <a:pt x="16" y="50"/>
                </a:cubicBezTo>
                <a:cubicBezTo>
                  <a:pt x="20" y="49"/>
                  <a:pt x="25" y="48"/>
                  <a:pt x="29" y="48"/>
                </a:cubicBezTo>
                <a:cubicBezTo>
                  <a:pt x="36" y="48"/>
                  <a:pt x="41" y="50"/>
                  <a:pt x="45" y="53"/>
                </a:cubicBezTo>
                <a:cubicBezTo>
                  <a:pt x="49" y="57"/>
                  <a:pt x="51" y="61"/>
                  <a:pt x="51" y="67"/>
                </a:cubicBezTo>
                <a:cubicBezTo>
                  <a:pt x="51" y="68"/>
                  <a:pt x="51" y="70"/>
                  <a:pt x="51" y="73"/>
                </a:cubicBezTo>
                <a:cubicBezTo>
                  <a:pt x="50" y="76"/>
                  <a:pt x="50" y="79"/>
                  <a:pt x="49" y="81"/>
                </a:cubicBezTo>
                <a:cubicBezTo>
                  <a:pt x="42" y="108"/>
                  <a:pt x="42" y="108"/>
                  <a:pt x="42" y="108"/>
                </a:cubicBezTo>
                <a:cubicBezTo>
                  <a:pt x="41" y="110"/>
                  <a:pt x="41" y="112"/>
                  <a:pt x="40" y="115"/>
                </a:cubicBezTo>
                <a:cubicBezTo>
                  <a:pt x="40" y="118"/>
                  <a:pt x="39" y="120"/>
                  <a:pt x="39" y="121"/>
                </a:cubicBezTo>
                <a:cubicBezTo>
                  <a:pt x="39" y="125"/>
                  <a:pt x="40" y="127"/>
                  <a:pt x="42" y="128"/>
                </a:cubicBezTo>
                <a:cubicBezTo>
                  <a:pt x="43" y="130"/>
                  <a:pt x="46" y="130"/>
                  <a:pt x="50" y="130"/>
                </a:cubicBezTo>
                <a:cubicBezTo>
                  <a:pt x="52" y="130"/>
                  <a:pt x="54" y="130"/>
                  <a:pt x="56" y="129"/>
                </a:cubicBezTo>
                <a:cubicBezTo>
                  <a:pt x="58" y="129"/>
                  <a:pt x="60" y="128"/>
                  <a:pt x="61" y="128"/>
                </a:cubicBezTo>
                <a:close/>
                <a:moveTo>
                  <a:pt x="63" y="16"/>
                </a:moveTo>
                <a:cubicBezTo>
                  <a:pt x="63" y="21"/>
                  <a:pt x="61" y="25"/>
                  <a:pt x="58" y="28"/>
                </a:cubicBezTo>
                <a:cubicBezTo>
                  <a:pt x="54" y="31"/>
                  <a:pt x="50" y="33"/>
                  <a:pt x="45" y="33"/>
                </a:cubicBezTo>
                <a:cubicBezTo>
                  <a:pt x="40" y="33"/>
                  <a:pt x="36" y="31"/>
                  <a:pt x="32" y="28"/>
                </a:cubicBezTo>
                <a:cubicBezTo>
                  <a:pt x="29" y="25"/>
                  <a:pt x="27" y="21"/>
                  <a:pt x="27" y="16"/>
                </a:cubicBezTo>
                <a:cubicBezTo>
                  <a:pt x="27" y="12"/>
                  <a:pt x="29" y="8"/>
                  <a:pt x="32" y="5"/>
                </a:cubicBezTo>
                <a:cubicBezTo>
                  <a:pt x="36" y="1"/>
                  <a:pt x="40" y="0"/>
                  <a:pt x="45" y="0"/>
                </a:cubicBezTo>
                <a:cubicBezTo>
                  <a:pt x="50" y="0"/>
                  <a:pt x="54" y="1"/>
                  <a:pt x="58" y="5"/>
                </a:cubicBezTo>
                <a:cubicBezTo>
                  <a:pt x="61" y="8"/>
                  <a:pt x="63" y="12"/>
                  <a:pt x="63" y="16"/>
                </a:cubicBezTo>
                <a:close/>
              </a:path>
            </a:pathLst>
          </a:custGeom>
          <a:solidFill>
            <a:schemeClr val="bg1"/>
          </a:solidFill>
          <a:ln>
            <a:noFill/>
          </a:ln>
        </p:spPr>
        <p:txBody>
          <a:bodyPr vert="horz" wrap="square" lIns="91440" tIns="45720" rIns="91440" bIns="45720" numCol="1" anchor="t" anchorCtr="0" compatLnSpc="1"/>
          <a:lstStyle/>
          <a:p>
            <a:endParaRPr lang="en-US" sz="2400">
              <a:latin typeface="+mn-ea"/>
              <a:cs typeface="+mn-ea"/>
            </a:endParaRPr>
          </a:p>
        </p:txBody>
      </p:sp>
      <p:sp>
        <p:nvSpPr>
          <p:cNvPr id="6" name="文本框 5"/>
          <p:cNvSpPr txBox="1"/>
          <p:nvPr/>
        </p:nvSpPr>
        <p:spPr>
          <a:xfrm>
            <a:off x="445135" y="801370"/>
            <a:ext cx="11302365" cy="3538220"/>
          </a:xfrm>
          <a:prstGeom prst="rect">
            <a:avLst/>
          </a:prstGeom>
          <a:noFill/>
        </p:spPr>
        <p:txBody>
          <a:bodyPr wrap="square" rtlCol="0">
            <a:spAutoFit/>
          </a:bodyPr>
          <a:p>
            <a:pPr algn="just" fontAlgn="auto">
              <a:lnSpc>
                <a:spcPct val="100000"/>
              </a:lnSpc>
            </a:pPr>
            <a:r>
              <a:rPr lang="en-US" altLang="zh-CN" sz="2800">
                <a:latin typeface="Times New Roman" panose="02020603050405020304" charset="0"/>
                <a:cs typeface="Times New Roman" panose="02020603050405020304" charset="0"/>
              </a:rPr>
              <a:t>English commonly employes object expressions, instead of narrating in person. Things are presented in an objective tone, which means the writers and the readers are out of the picture, hiding themselves behind impersonal language. Formal written langauge often goes with an impersonal style; i;e. one in which the speaker does not directly to himselves or his readers, but avoids the pronouns I, you, we. Some of the common features of impersonal language are passive, sentences beginning with introductory, and abstract nouns.</a:t>
            </a:r>
            <a:endParaRPr lang="en-US" altLang="zh-CN" sz="2800">
              <a:latin typeface="Times New Roman" panose="02020603050405020304" charset="0"/>
              <a:cs typeface="Times New Roman" panose="02020603050405020304" charset="0"/>
            </a:endParaRPr>
          </a:p>
        </p:txBody>
      </p:sp>
      <p:sp>
        <p:nvSpPr>
          <p:cNvPr id="8" name="文本框 7"/>
          <p:cNvSpPr txBox="1"/>
          <p:nvPr/>
        </p:nvSpPr>
        <p:spPr>
          <a:xfrm>
            <a:off x="744855" y="4464050"/>
            <a:ext cx="11002645" cy="1814830"/>
          </a:xfrm>
          <a:prstGeom prst="rect">
            <a:avLst/>
          </a:prstGeom>
          <a:noFill/>
        </p:spPr>
        <p:txBody>
          <a:bodyPr wrap="square" rtlCol="0">
            <a:spAutoFit/>
          </a:bodyPr>
          <a:p>
            <a:pPr algn="just"/>
            <a:r>
              <a:rPr lang="en-US" altLang="zh-CN" sz="2800">
                <a:latin typeface="Times New Roman" panose="02020603050405020304" charset="0"/>
                <a:cs typeface="Times New Roman" panose="02020603050405020304" charset="0"/>
              </a:rPr>
              <a:t>The Chinese language focuses on subjective thinking, and this way of thinking is dominated by the thought “everything is rooted in me”, often describing objective things from the individual, or describing the people’s behavior or state, therefore the pronoun is often employed.</a:t>
            </a:r>
            <a:endParaRPr lang="en-US" altLang="zh-CN" sz="28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ea typeface="+mn-ea"/>
                <a:cs typeface="+mn-ea"/>
                <a:sym typeface="+mn-ea"/>
              </a:rPr>
              <a:t>Personal vs Impersonal </a:t>
            </a:r>
            <a:endParaRPr lang="en-US" altLang="zh-CN" dirty="0">
              <a:ea typeface="+mn-ea"/>
              <a:cs typeface="+mn-ea"/>
            </a:endParaRPr>
          </a:p>
        </p:txBody>
      </p:sp>
      <p:sp>
        <p:nvSpPr>
          <p:cNvPr id="21" name="Freeform 5"/>
          <p:cNvSpPr/>
          <p:nvPr/>
        </p:nvSpPr>
        <p:spPr bwMode="auto">
          <a:xfrm>
            <a:off x="7167089" y="3347677"/>
            <a:ext cx="1936663" cy="1940399"/>
          </a:xfrm>
          <a:custGeom>
            <a:avLst/>
            <a:gdLst>
              <a:gd name="T0" fmla="*/ 1112 w 1112"/>
              <a:gd name="T1" fmla="*/ 332 h 1114"/>
              <a:gd name="T2" fmla="*/ 331 w 1112"/>
              <a:gd name="T3" fmla="*/ 1114 h 1114"/>
              <a:gd name="T4" fmla="*/ 0 w 1112"/>
              <a:gd name="T5" fmla="*/ 782 h 1114"/>
              <a:gd name="T6" fmla="*/ 781 w 1112"/>
              <a:gd name="T7" fmla="*/ 0 h 1114"/>
              <a:gd name="T8" fmla="*/ 1112 w 1112"/>
              <a:gd name="T9" fmla="*/ 332 h 1114"/>
            </a:gdLst>
            <a:ahLst/>
            <a:cxnLst>
              <a:cxn ang="0">
                <a:pos x="T0" y="T1"/>
              </a:cxn>
              <a:cxn ang="0">
                <a:pos x="T2" y="T3"/>
              </a:cxn>
              <a:cxn ang="0">
                <a:pos x="T4" y="T5"/>
              </a:cxn>
              <a:cxn ang="0">
                <a:pos x="T6" y="T7"/>
              </a:cxn>
              <a:cxn ang="0">
                <a:pos x="T8" y="T9"/>
              </a:cxn>
            </a:cxnLst>
            <a:rect l="0" t="0" r="r" b="b"/>
            <a:pathLst>
              <a:path w="1112" h="1114">
                <a:moveTo>
                  <a:pt x="1112" y="332"/>
                </a:moveTo>
                <a:lnTo>
                  <a:pt x="331" y="1114"/>
                </a:lnTo>
                <a:lnTo>
                  <a:pt x="0" y="782"/>
                </a:lnTo>
                <a:lnTo>
                  <a:pt x="781" y="0"/>
                </a:lnTo>
                <a:lnTo>
                  <a:pt x="1112"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2" name="Freeform 6"/>
          <p:cNvSpPr/>
          <p:nvPr/>
        </p:nvSpPr>
        <p:spPr bwMode="auto">
          <a:xfrm>
            <a:off x="5806897" y="3347677"/>
            <a:ext cx="1936663" cy="1940399"/>
          </a:xfrm>
          <a:custGeom>
            <a:avLst/>
            <a:gdLst>
              <a:gd name="T0" fmla="*/ 332 w 1112"/>
              <a:gd name="T1" fmla="*/ 0 h 1114"/>
              <a:gd name="T2" fmla="*/ 1112 w 1112"/>
              <a:gd name="T3" fmla="*/ 782 h 1114"/>
              <a:gd name="T4" fmla="*/ 781 w 1112"/>
              <a:gd name="T5" fmla="*/ 1114 h 1114"/>
              <a:gd name="T6" fmla="*/ 0 w 1112"/>
              <a:gd name="T7" fmla="*/ 332 h 1114"/>
              <a:gd name="T8" fmla="*/ 332 w 1112"/>
              <a:gd name="T9" fmla="*/ 0 h 1114"/>
            </a:gdLst>
            <a:ahLst/>
            <a:cxnLst>
              <a:cxn ang="0">
                <a:pos x="T0" y="T1"/>
              </a:cxn>
              <a:cxn ang="0">
                <a:pos x="T2" y="T3"/>
              </a:cxn>
              <a:cxn ang="0">
                <a:pos x="T4" y="T5"/>
              </a:cxn>
              <a:cxn ang="0">
                <a:pos x="T6" y="T7"/>
              </a:cxn>
              <a:cxn ang="0">
                <a:pos x="T8" y="T9"/>
              </a:cxn>
            </a:cxnLst>
            <a:rect l="0" t="0" r="r" b="b"/>
            <a:pathLst>
              <a:path w="1112" h="1114">
                <a:moveTo>
                  <a:pt x="332" y="0"/>
                </a:moveTo>
                <a:lnTo>
                  <a:pt x="1112" y="782"/>
                </a:lnTo>
                <a:lnTo>
                  <a:pt x="781" y="1114"/>
                </a:lnTo>
                <a:lnTo>
                  <a:pt x="0" y="332"/>
                </a:lnTo>
                <a:lnTo>
                  <a:pt x="332"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3" name="Freeform 7"/>
          <p:cNvSpPr/>
          <p:nvPr/>
        </p:nvSpPr>
        <p:spPr bwMode="auto">
          <a:xfrm>
            <a:off x="7167089" y="1985568"/>
            <a:ext cx="1936663" cy="1940399"/>
          </a:xfrm>
          <a:custGeom>
            <a:avLst/>
            <a:gdLst>
              <a:gd name="T0" fmla="*/ 331 w 1112"/>
              <a:gd name="T1" fmla="*/ 0 h 1114"/>
              <a:gd name="T2" fmla="*/ 1112 w 1112"/>
              <a:gd name="T3" fmla="*/ 782 h 1114"/>
              <a:gd name="T4" fmla="*/ 781 w 1112"/>
              <a:gd name="T5" fmla="*/ 1114 h 1114"/>
              <a:gd name="T6" fmla="*/ 0 w 1112"/>
              <a:gd name="T7" fmla="*/ 332 h 1114"/>
              <a:gd name="T8" fmla="*/ 331 w 1112"/>
              <a:gd name="T9" fmla="*/ 0 h 1114"/>
            </a:gdLst>
            <a:ahLst/>
            <a:cxnLst>
              <a:cxn ang="0">
                <a:pos x="T0" y="T1"/>
              </a:cxn>
              <a:cxn ang="0">
                <a:pos x="T2" y="T3"/>
              </a:cxn>
              <a:cxn ang="0">
                <a:pos x="T4" y="T5"/>
              </a:cxn>
              <a:cxn ang="0">
                <a:pos x="T6" y="T7"/>
              </a:cxn>
              <a:cxn ang="0">
                <a:pos x="T8" y="T9"/>
              </a:cxn>
            </a:cxnLst>
            <a:rect l="0" t="0" r="r" b="b"/>
            <a:pathLst>
              <a:path w="1112" h="1114">
                <a:moveTo>
                  <a:pt x="331" y="0"/>
                </a:moveTo>
                <a:lnTo>
                  <a:pt x="1112" y="782"/>
                </a:lnTo>
                <a:lnTo>
                  <a:pt x="781" y="1114"/>
                </a:lnTo>
                <a:lnTo>
                  <a:pt x="0" y="332"/>
                </a:lnTo>
                <a:lnTo>
                  <a:pt x="331"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4" name="Freeform 8"/>
          <p:cNvSpPr/>
          <p:nvPr/>
        </p:nvSpPr>
        <p:spPr bwMode="auto">
          <a:xfrm>
            <a:off x="5806897" y="1985568"/>
            <a:ext cx="1936663" cy="1940399"/>
          </a:xfrm>
          <a:custGeom>
            <a:avLst/>
            <a:gdLst>
              <a:gd name="T0" fmla="*/ 1112 w 1112"/>
              <a:gd name="T1" fmla="*/ 332 h 1114"/>
              <a:gd name="T2" fmla="*/ 332 w 1112"/>
              <a:gd name="T3" fmla="*/ 1114 h 1114"/>
              <a:gd name="T4" fmla="*/ 0 w 1112"/>
              <a:gd name="T5" fmla="*/ 782 h 1114"/>
              <a:gd name="T6" fmla="*/ 781 w 1112"/>
              <a:gd name="T7" fmla="*/ 0 h 1114"/>
              <a:gd name="T8" fmla="*/ 1112 w 1112"/>
              <a:gd name="T9" fmla="*/ 332 h 1114"/>
            </a:gdLst>
            <a:ahLst/>
            <a:cxnLst>
              <a:cxn ang="0">
                <a:pos x="T0" y="T1"/>
              </a:cxn>
              <a:cxn ang="0">
                <a:pos x="T2" y="T3"/>
              </a:cxn>
              <a:cxn ang="0">
                <a:pos x="T4" y="T5"/>
              </a:cxn>
              <a:cxn ang="0">
                <a:pos x="T6" y="T7"/>
              </a:cxn>
              <a:cxn ang="0">
                <a:pos x="T8" y="T9"/>
              </a:cxn>
            </a:cxnLst>
            <a:rect l="0" t="0" r="r" b="b"/>
            <a:pathLst>
              <a:path w="1112" h="1114">
                <a:moveTo>
                  <a:pt x="1112" y="332"/>
                </a:moveTo>
                <a:lnTo>
                  <a:pt x="332" y="1114"/>
                </a:lnTo>
                <a:lnTo>
                  <a:pt x="0" y="782"/>
                </a:lnTo>
                <a:lnTo>
                  <a:pt x="781" y="0"/>
                </a:lnTo>
                <a:lnTo>
                  <a:pt x="1112"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5" name="Freeform 9"/>
          <p:cNvSpPr/>
          <p:nvPr/>
        </p:nvSpPr>
        <p:spPr bwMode="auto">
          <a:xfrm>
            <a:off x="4446706" y="3347677"/>
            <a:ext cx="1938405" cy="1940399"/>
          </a:xfrm>
          <a:custGeom>
            <a:avLst/>
            <a:gdLst>
              <a:gd name="T0" fmla="*/ 1113 w 1113"/>
              <a:gd name="T1" fmla="*/ 332 h 1114"/>
              <a:gd name="T2" fmla="*/ 332 w 1113"/>
              <a:gd name="T3" fmla="*/ 1114 h 1114"/>
              <a:gd name="T4" fmla="*/ 0 w 1113"/>
              <a:gd name="T5" fmla="*/ 782 h 1114"/>
              <a:gd name="T6" fmla="*/ 781 w 1113"/>
              <a:gd name="T7" fmla="*/ 0 h 1114"/>
              <a:gd name="T8" fmla="*/ 1113 w 1113"/>
              <a:gd name="T9" fmla="*/ 332 h 1114"/>
            </a:gdLst>
            <a:ahLst/>
            <a:cxnLst>
              <a:cxn ang="0">
                <a:pos x="T0" y="T1"/>
              </a:cxn>
              <a:cxn ang="0">
                <a:pos x="T2" y="T3"/>
              </a:cxn>
              <a:cxn ang="0">
                <a:pos x="T4" y="T5"/>
              </a:cxn>
              <a:cxn ang="0">
                <a:pos x="T6" y="T7"/>
              </a:cxn>
              <a:cxn ang="0">
                <a:pos x="T8" y="T9"/>
              </a:cxn>
            </a:cxnLst>
            <a:rect l="0" t="0" r="r" b="b"/>
            <a:pathLst>
              <a:path w="1113" h="1114">
                <a:moveTo>
                  <a:pt x="1113" y="332"/>
                </a:moveTo>
                <a:lnTo>
                  <a:pt x="332" y="1114"/>
                </a:lnTo>
                <a:lnTo>
                  <a:pt x="0" y="782"/>
                </a:lnTo>
                <a:lnTo>
                  <a:pt x="781" y="0"/>
                </a:lnTo>
                <a:lnTo>
                  <a:pt x="1113"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6" name="Freeform 10"/>
          <p:cNvSpPr/>
          <p:nvPr/>
        </p:nvSpPr>
        <p:spPr bwMode="auto">
          <a:xfrm>
            <a:off x="3088254" y="3347677"/>
            <a:ext cx="1936663" cy="1940399"/>
          </a:xfrm>
          <a:custGeom>
            <a:avLst/>
            <a:gdLst>
              <a:gd name="T0" fmla="*/ 331 w 1112"/>
              <a:gd name="T1" fmla="*/ 0 h 1114"/>
              <a:gd name="T2" fmla="*/ 1112 w 1112"/>
              <a:gd name="T3" fmla="*/ 782 h 1114"/>
              <a:gd name="T4" fmla="*/ 780 w 1112"/>
              <a:gd name="T5" fmla="*/ 1114 h 1114"/>
              <a:gd name="T6" fmla="*/ 0 w 1112"/>
              <a:gd name="T7" fmla="*/ 332 h 1114"/>
              <a:gd name="T8" fmla="*/ 331 w 1112"/>
              <a:gd name="T9" fmla="*/ 0 h 1114"/>
            </a:gdLst>
            <a:ahLst/>
            <a:cxnLst>
              <a:cxn ang="0">
                <a:pos x="T0" y="T1"/>
              </a:cxn>
              <a:cxn ang="0">
                <a:pos x="T2" y="T3"/>
              </a:cxn>
              <a:cxn ang="0">
                <a:pos x="T4" y="T5"/>
              </a:cxn>
              <a:cxn ang="0">
                <a:pos x="T6" y="T7"/>
              </a:cxn>
              <a:cxn ang="0">
                <a:pos x="T8" y="T9"/>
              </a:cxn>
            </a:cxnLst>
            <a:rect l="0" t="0" r="r" b="b"/>
            <a:pathLst>
              <a:path w="1112" h="1114">
                <a:moveTo>
                  <a:pt x="331" y="0"/>
                </a:moveTo>
                <a:lnTo>
                  <a:pt x="1112" y="782"/>
                </a:lnTo>
                <a:lnTo>
                  <a:pt x="780" y="1114"/>
                </a:lnTo>
                <a:lnTo>
                  <a:pt x="0" y="332"/>
                </a:lnTo>
                <a:lnTo>
                  <a:pt x="331"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7" name="Freeform 11"/>
          <p:cNvSpPr/>
          <p:nvPr/>
        </p:nvSpPr>
        <p:spPr bwMode="auto">
          <a:xfrm>
            <a:off x="4446706" y="1985568"/>
            <a:ext cx="1938405" cy="1940399"/>
          </a:xfrm>
          <a:custGeom>
            <a:avLst/>
            <a:gdLst>
              <a:gd name="T0" fmla="*/ 332 w 1113"/>
              <a:gd name="T1" fmla="*/ 0 h 1114"/>
              <a:gd name="T2" fmla="*/ 1113 w 1113"/>
              <a:gd name="T3" fmla="*/ 782 h 1114"/>
              <a:gd name="T4" fmla="*/ 781 w 1113"/>
              <a:gd name="T5" fmla="*/ 1114 h 1114"/>
              <a:gd name="T6" fmla="*/ 0 w 1113"/>
              <a:gd name="T7" fmla="*/ 332 h 1114"/>
              <a:gd name="T8" fmla="*/ 332 w 1113"/>
              <a:gd name="T9" fmla="*/ 0 h 1114"/>
            </a:gdLst>
            <a:ahLst/>
            <a:cxnLst>
              <a:cxn ang="0">
                <a:pos x="T0" y="T1"/>
              </a:cxn>
              <a:cxn ang="0">
                <a:pos x="T2" y="T3"/>
              </a:cxn>
              <a:cxn ang="0">
                <a:pos x="T4" y="T5"/>
              </a:cxn>
              <a:cxn ang="0">
                <a:pos x="T6" y="T7"/>
              </a:cxn>
              <a:cxn ang="0">
                <a:pos x="T8" y="T9"/>
              </a:cxn>
            </a:cxnLst>
            <a:rect l="0" t="0" r="r" b="b"/>
            <a:pathLst>
              <a:path w="1113" h="1114">
                <a:moveTo>
                  <a:pt x="332" y="0"/>
                </a:moveTo>
                <a:lnTo>
                  <a:pt x="1113" y="782"/>
                </a:lnTo>
                <a:lnTo>
                  <a:pt x="781" y="1114"/>
                </a:lnTo>
                <a:lnTo>
                  <a:pt x="0" y="332"/>
                </a:lnTo>
                <a:lnTo>
                  <a:pt x="332"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8" name="Freeform 12"/>
          <p:cNvSpPr/>
          <p:nvPr/>
        </p:nvSpPr>
        <p:spPr bwMode="auto">
          <a:xfrm>
            <a:off x="3088254" y="1985568"/>
            <a:ext cx="1936663" cy="1940399"/>
          </a:xfrm>
          <a:custGeom>
            <a:avLst/>
            <a:gdLst>
              <a:gd name="T0" fmla="*/ 1112 w 1112"/>
              <a:gd name="T1" fmla="*/ 332 h 1114"/>
              <a:gd name="T2" fmla="*/ 331 w 1112"/>
              <a:gd name="T3" fmla="*/ 1114 h 1114"/>
              <a:gd name="T4" fmla="*/ 0 w 1112"/>
              <a:gd name="T5" fmla="*/ 782 h 1114"/>
              <a:gd name="T6" fmla="*/ 780 w 1112"/>
              <a:gd name="T7" fmla="*/ 0 h 1114"/>
              <a:gd name="T8" fmla="*/ 1112 w 1112"/>
              <a:gd name="T9" fmla="*/ 332 h 1114"/>
            </a:gdLst>
            <a:ahLst/>
            <a:cxnLst>
              <a:cxn ang="0">
                <a:pos x="T0" y="T1"/>
              </a:cxn>
              <a:cxn ang="0">
                <a:pos x="T2" y="T3"/>
              </a:cxn>
              <a:cxn ang="0">
                <a:pos x="T4" y="T5"/>
              </a:cxn>
              <a:cxn ang="0">
                <a:pos x="T6" y="T7"/>
              </a:cxn>
              <a:cxn ang="0">
                <a:pos x="T8" y="T9"/>
              </a:cxn>
            </a:cxnLst>
            <a:rect l="0" t="0" r="r" b="b"/>
            <a:pathLst>
              <a:path w="1112" h="1114">
                <a:moveTo>
                  <a:pt x="1112" y="332"/>
                </a:moveTo>
                <a:lnTo>
                  <a:pt x="331" y="1114"/>
                </a:lnTo>
                <a:lnTo>
                  <a:pt x="0" y="782"/>
                </a:lnTo>
                <a:lnTo>
                  <a:pt x="780" y="0"/>
                </a:lnTo>
                <a:lnTo>
                  <a:pt x="1112"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46" name="Freeform 142"/>
          <p:cNvSpPr/>
          <p:nvPr/>
        </p:nvSpPr>
        <p:spPr bwMode="auto">
          <a:xfrm>
            <a:off x="5944715" y="3528116"/>
            <a:ext cx="292261" cy="238612"/>
          </a:xfrm>
          <a:custGeom>
            <a:avLst/>
            <a:gdLst>
              <a:gd name="T0" fmla="*/ 135 w 135"/>
              <a:gd name="T1" fmla="*/ 49 h 110"/>
              <a:gd name="T2" fmla="*/ 68 w 135"/>
              <a:gd name="T3" fmla="*/ 0 h 110"/>
              <a:gd name="T4" fmla="*/ 0 w 135"/>
              <a:gd name="T5" fmla="*/ 49 h 110"/>
              <a:gd name="T6" fmla="*/ 68 w 135"/>
              <a:gd name="T7" fmla="*/ 99 h 110"/>
              <a:gd name="T8" fmla="*/ 93 w 135"/>
              <a:gd name="T9" fmla="*/ 96 h 110"/>
              <a:gd name="T10" fmla="*/ 121 w 135"/>
              <a:gd name="T11" fmla="*/ 110 h 110"/>
              <a:gd name="T12" fmla="*/ 113 w 135"/>
              <a:gd name="T13" fmla="*/ 86 h 110"/>
              <a:gd name="T14" fmla="*/ 135 w 135"/>
              <a:gd name="T15" fmla="*/ 49 h 1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5" h="110">
                <a:moveTo>
                  <a:pt x="135" y="49"/>
                </a:moveTo>
                <a:cubicBezTo>
                  <a:pt x="135" y="22"/>
                  <a:pt x="105" y="0"/>
                  <a:pt x="68" y="0"/>
                </a:cubicBezTo>
                <a:cubicBezTo>
                  <a:pt x="30" y="0"/>
                  <a:pt x="0" y="22"/>
                  <a:pt x="0" y="49"/>
                </a:cubicBezTo>
                <a:cubicBezTo>
                  <a:pt x="0" y="77"/>
                  <a:pt x="30" y="99"/>
                  <a:pt x="68" y="99"/>
                </a:cubicBezTo>
                <a:cubicBezTo>
                  <a:pt x="76" y="99"/>
                  <a:pt x="85" y="98"/>
                  <a:pt x="93" y="96"/>
                </a:cubicBezTo>
                <a:cubicBezTo>
                  <a:pt x="95" y="95"/>
                  <a:pt x="121" y="110"/>
                  <a:pt x="121" y="110"/>
                </a:cubicBezTo>
                <a:cubicBezTo>
                  <a:pt x="113" y="86"/>
                  <a:pt x="113" y="86"/>
                  <a:pt x="113" y="86"/>
                </a:cubicBezTo>
                <a:cubicBezTo>
                  <a:pt x="126" y="77"/>
                  <a:pt x="135" y="64"/>
                  <a:pt x="135" y="49"/>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nvGrpSpPr>
          <p:cNvPr id="52" name="组合 51"/>
          <p:cNvGrpSpPr/>
          <p:nvPr/>
        </p:nvGrpSpPr>
        <p:grpSpPr>
          <a:xfrm>
            <a:off x="7323142" y="4901994"/>
            <a:ext cx="311646" cy="193872"/>
            <a:chOff x="8292784" y="1202455"/>
            <a:chExt cx="311687" cy="193872"/>
          </a:xfrm>
        </p:grpSpPr>
        <p:sp>
          <p:nvSpPr>
            <p:cNvPr id="53" name="Freeform 151"/>
            <p:cNvSpPr/>
            <p:nvPr/>
          </p:nvSpPr>
          <p:spPr bwMode="auto">
            <a:xfrm>
              <a:off x="8297258" y="1202455"/>
              <a:ext cx="299756" cy="123780"/>
            </a:xfrm>
            <a:custGeom>
              <a:avLst/>
              <a:gdLst>
                <a:gd name="T0" fmla="*/ 135 w 139"/>
                <a:gd name="T1" fmla="*/ 0 h 57"/>
                <a:gd name="T2" fmla="*/ 4 w 139"/>
                <a:gd name="T3" fmla="*/ 0 h 57"/>
                <a:gd name="T4" fmla="*/ 0 w 139"/>
                <a:gd name="T5" fmla="*/ 1 h 57"/>
                <a:gd name="T6" fmla="*/ 65 w 139"/>
                <a:gd name="T7" fmla="*/ 55 h 57"/>
                <a:gd name="T8" fmla="*/ 74 w 139"/>
                <a:gd name="T9" fmla="*/ 55 h 57"/>
                <a:gd name="T10" fmla="*/ 139 w 139"/>
                <a:gd name="T11" fmla="*/ 1 h 57"/>
                <a:gd name="T12" fmla="*/ 135 w 139"/>
                <a:gd name="T13" fmla="*/ 0 h 57"/>
              </a:gdLst>
              <a:ahLst/>
              <a:cxnLst>
                <a:cxn ang="0">
                  <a:pos x="T0" y="T1"/>
                </a:cxn>
                <a:cxn ang="0">
                  <a:pos x="T2" y="T3"/>
                </a:cxn>
                <a:cxn ang="0">
                  <a:pos x="T4" y="T5"/>
                </a:cxn>
                <a:cxn ang="0">
                  <a:pos x="T6" y="T7"/>
                </a:cxn>
                <a:cxn ang="0">
                  <a:pos x="T8" y="T9"/>
                </a:cxn>
                <a:cxn ang="0">
                  <a:pos x="T10" y="T11"/>
                </a:cxn>
                <a:cxn ang="0">
                  <a:pos x="T12" y="T13"/>
                </a:cxn>
              </a:cxnLst>
              <a:rect l="0" t="0" r="r" b="b"/>
              <a:pathLst>
                <a:path w="139" h="57">
                  <a:moveTo>
                    <a:pt x="135" y="0"/>
                  </a:moveTo>
                  <a:cubicBezTo>
                    <a:pt x="4" y="0"/>
                    <a:pt x="4" y="0"/>
                    <a:pt x="4" y="0"/>
                  </a:cubicBezTo>
                  <a:cubicBezTo>
                    <a:pt x="3" y="0"/>
                    <a:pt x="1" y="0"/>
                    <a:pt x="0" y="1"/>
                  </a:cubicBezTo>
                  <a:cubicBezTo>
                    <a:pt x="65" y="55"/>
                    <a:pt x="65" y="55"/>
                    <a:pt x="65" y="55"/>
                  </a:cubicBezTo>
                  <a:cubicBezTo>
                    <a:pt x="68" y="57"/>
                    <a:pt x="72" y="57"/>
                    <a:pt x="74" y="55"/>
                  </a:cubicBezTo>
                  <a:cubicBezTo>
                    <a:pt x="139" y="1"/>
                    <a:pt x="139" y="1"/>
                    <a:pt x="139" y="1"/>
                  </a:cubicBezTo>
                  <a:cubicBezTo>
                    <a:pt x="138" y="0"/>
                    <a:pt x="137" y="0"/>
                    <a:pt x="135" y="0"/>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sp>
          <p:nvSpPr>
            <p:cNvPr id="54" name="Freeform 152"/>
            <p:cNvSpPr>
              <a:spLocks noEditPoints="1"/>
            </p:cNvSpPr>
            <p:nvPr/>
          </p:nvSpPr>
          <p:spPr bwMode="auto">
            <a:xfrm>
              <a:off x="8292784" y="1221842"/>
              <a:ext cx="311687" cy="174485"/>
            </a:xfrm>
            <a:custGeom>
              <a:avLst/>
              <a:gdLst>
                <a:gd name="T0" fmla="*/ 77 w 144"/>
                <a:gd name="T1" fmla="*/ 55 h 81"/>
                <a:gd name="T2" fmla="*/ 67 w 144"/>
                <a:gd name="T3" fmla="*/ 55 h 81"/>
                <a:gd name="T4" fmla="*/ 0 w 144"/>
                <a:gd name="T5" fmla="*/ 0 h 81"/>
                <a:gd name="T6" fmla="*/ 0 w 144"/>
                <a:gd name="T7" fmla="*/ 74 h 81"/>
                <a:gd name="T8" fmla="*/ 6 w 144"/>
                <a:gd name="T9" fmla="*/ 81 h 81"/>
                <a:gd name="T10" fmla="*/ 137 w 144"/>
                <a:gd name="T11" fmla="*/ 81 h 81"/>
                <a:gd name="T12" fmla="*/ 144 w 144"/>
                <a:gd name="T13" fmla="*/ 74 h 81"/>
                <a:gd name="T14" fmla="*/ 144 w 144"/>
                <a:gd name="T15" fmla="*/ 0 h 81"/>
                <a:gd name="T16" fmla="*/ 77 w 144"/>
                <a:gd name="T17" fmla="*/ 55 h 81"/>
                <a:gd name="T18" fmla="*/ 41 w 144"/>
                <a:gd name="T19" fmla="*/ 45 h 81"/>
                <a:gd name="T20" fmla="*/ 10 w 144"/>
                <a:gd name="T21" fmla="*/ 75 h 81"/>
                <a:gd name="T22" fmla="*/ 8 w 144"/>
                <a:gd name="T23" fmla="*/ 76 h 81"/>
                <a:gd name="T24" fmla="*/ 6 w 144"/>
                <a:gd name="T25" fmla="*/ 75 h 81"/>
                <a:gd name="T26" fmla="*/ 6 w 144"/>
                <a:gd name="T27" fmla="*/ 71 h 81"/>
                <a:gd name="T28" fmla="*/ 37 w 144"/>
                <a:gd name="T29" fmla="*/ 41 h 81"/>
                <a:gd name="T30" fmla="*/ 41 w 144"/>
                <a:gd name="T31" fmla="*/ 41 h 81"/>
                <a:gd name="T32" fmla="*/ 41 w 144"/>
                <a:gd name="T33" fmla="*/ 45 h 81"/>
                <a:gd name="T34" fmla="*/ 138 w 144"/>
                <a:gd name="T35" fmla="*/ 75 h 81"/>
                <a:gd name="T36" fmla="*/ 136 w 144"/>
                <a:gd name="T37" fmla="*/ 76 h 81"/>
                <a:gd name="T38" fmla="*/ 134 w 144"/>
                <a:gd name="T39" fmla="*/ 75 h 81"/>
                <a:gd name="T40" fmla="*/ 102 w 144"/>
                <a:gd name="T41" fmla="*/ 45 h 81"/>
                <a:gd name="T42" fmla="*/ 102 w 144"/>
                <a:gd name="T43" fmla="*/ 41 h 81"/>
                <a:gd name="T44" fmla="*/ 106 w 144"/>
                <a:gd name="T45" fmla="*/ 41 h 81"/>
                <a:gd name="T46" fmla="*/ 138 w 144"/>
                <a:gd name="T47" fmla="*/ 71 h 81"/>
                <a:gd name="T48" fmla="*/ 138 w 144"/>
                <a:gd name="T49"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4" h="81">
                  <a:moveTo>
                    <a:pt x="77" y="55"/>
                  </a:moveTo>
                  <a:cubicBezTo>
                    <a:pt x="74" y="57"/>
                    <a:pt x="69" y="57"/>
                    <a:pt x="67" y="55"/>
                  </a:cubicBezTo>
                  <a:cubicBezTo>
                    <a:pt x="0" y="0"/>
                    <a:pt x="0" y="0"/>
                    <a:pt x="0" y="0"/>
                  </a:cubicBezTo>
                  <a:cubicBezTo>
                    <a:pt x="0" y="74"/>
                    <a:pt x="0" y="74"/>
                    <a:pt x="0" y="74"/>
                  </a:cubicBezTo>
                  <a:cubicBezTo>
                    <a:pt x="0" y="78"/>
                    <a:pt x="3" y="81"/>
                    <a:pt x="6" y="81"/>
                  </a:cubicBezTo>
                  <a:cubicBezTo>
                    <a:pt x="137" y="81"/>
                    <a:pt x="137" y="81"/>
                    <a:pt x="137" y="81"/>
                  </a:cubicBezTo>
                  <a:cubicBezTo>
                    <a:pt x="141" y="81"/>
                    <a:pt x="144" y="78"/>
                    <a:pt x="144" y="74"/>
                  </a:cubicBezTo>
                  <a:cubicBezTo>
                    <a:pt x="144" y="0"/>
                    <a:pt x="144" y="0"/>
                    <a:pt x="144" y="0"/>
                  </a:cubicBezTo>
                  <a:lnTo>
                    <a:pt x="77" y="55"/>
                  </a:lnTo>
                  <a:close/>
                  <a:moveTo>
                    <a:pt x="41" y="45"/>
                  </a:moveTo>
                  <a:cubicBezTo>
                    <a:pt x="10" y="75"/>
                    <a:pt x="10" y="75"/>
                    <a:pt x="10" y="75"/>
                  </a:cubicBezTo>
                  <a:cubicBezTo>
                    <a:pt x="9" y="75"/>
                    <a:pt x="8" y="76"/>
                    <a:pt x="8" y="76"/>
                  </a:cubicBezTo>
                  <a:cubicBezTo>
                    <a:pt x="7" y="76"/>
                    <a:pt x="6" y="75"/>
                    <a:pt x="6" y="75"/>
                  </a:cubicBezTo>
                  <a:cubicBezTo>
                    <a:pt x="5" y="74"/>
                    <a:pt x="5" y="72"/>
                    <a:pt x="6" y="71"/>
                  </a:cubicBezTo>
                  <a:cubicBezTo>
                    <a:pt x="37" y="41"/>
                    <a:pt x="37" y="41"/>
                    <a:pt x="37" y="41"/>
                  </a:cubicBezTo>
                  <a:cubicBezTo>
                    <a:pt x="38" y="40"/>
                    <a:pt x="40" y="40"/>
                    <a:pt x="41" y="41"/>
                  </a:cubicBezTo>
                  <a:cubicBezTo>
                    <a:pt x="42" y="42"/>
                    <a:pt x="42" y="44"/>
                    <a:pt x="41" y="45"/>
                  </a:cubicBezTo>
                  <a:close/>
                  <a:moveTo>
                    <a:pt x="138" y="75"/>
                  </a:moveTo>
                  <a:cubicBezTo>
                    <a:pt x="137" y="75"/>
                    <a:pt x="136" y="76"/>
                    <a:pt x="136" y="76"/>
                  </a:cubicBezTo>
                  <a:cubicBezTo>
                    <a:pt x="135" y="76"/>
                    <a:pt x="134" y="75"/>
                    <a:pt x="134" y="75"/>
                  </a:cubicBezTo>
                  <a:cubicBezTo>
                    <a:pt x="102" y="45"/>
                    <a:pt x="102" y="45"/>
                    <a:pt x="102" y="45"/>
                  </a:cubicBezTo>
                  <a:cubicBezTo>
                    <a:pt x="101" y="44"/>
                    <a:pt x="101" y="42"/>
                    <a:pt x="102" y="41"/>
                  </a:cubicBezTo>
                  <a:cubicBezTo>
                    <a:pt x="103" y="40"/>
                    <a:pt x="105" y="40"/>
                    <a:pt x="106" y="41"/>
                  </a:cubicBezTo>
                  <a:cubicBezTo>
                    <a:pt x="138" y="71"/>
                    <a:pt x="138" y="71"/>
                    <a:pt x="138" y="71"/>
                  </a:cubicBezTo>
                  <a:cubicBezTo>
                    <a:pt x="139" y="72"/>
                    <a:pt x="139" y="74"/>
                    <a:pt x="138" y="75"/>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sp>
        <p:nvSpPr>
          <p:cNvPr id="7" name="文本框 6"/>
          <p:cNvSpPr txBox="1"/>
          <p:nvPr/>
        </p:nvSpPr>
        <p:spPr>
          <a:xfrm>
            <a:off x="651510" y="1680845"/>
            <a:ext cx="11162665" cy="2245360"/>
          </a:xfrm>
          <a:prstGeom prst="rect">
            <a:avLst/>
          </a:prstGeom>
          <a:noFill/>
        </p:spPr>
        <p:txBody>
          <a:bodyPr wrap="square" rtlCol="0">
            <a:spAutoFit/>
          </a:bodyPr>
          <a:p>
            <a:pPr algn="just"/>
            <a:r>
              <a:rPr lang="en-US" altLang="zh-CN" sz="2800">
                <a:latin typeface="Times New Roman" panose="02020603050405020304" charset="0"/>
                <a:cs typeface="Times New Roman" panose="02020603050405020304" charset="0"/>
              </a:rPr>
              <a:t>Eg: It has been noted with concern that the stock of books in the library had been declining alarmingly. Students are asked to remind themselves of the rules for the borrowing and return of books, and to bear in mind the needs of other students. Penalties for overdue books will in the future be stricktly enforced.</a:t>
            </a:r>
            <a:endParaRPr lang="en-US" altLang="zh-CN" sz="28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500"/>
                                        <p:tgtEl>
                                          <p:spTgt spid="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fade">
                                      <p:cBhvr>
                                        <p:cTn id="16" dur="500"/>
                                        <p:tgtEl>
                                          <p:spTgt spid="2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2" grpId="0" bldLvl="0" animBg="1"/>
      <p:bldP spid="23" grpId="0" bldLvl="0" animBg="1"/>
      <p:bldP spid="24" grpId="0" bldLvl="0" animBg="1"/>
      <p:bldP spid="25" grpId="0" bldLvl="0" animBg="1"/>
      <p:bldP spid="26" grpId="0" bldLvl="0" animBg="1"/>
      <p:bldP spid="27" grpId="0" bldLvl="0" animBg="1"/>
      <p:bldP spid="28"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ea typeface="+mn-ea"/>
                <a:cs typeface="+mn-ea"/>
              </a:rPr>
              <a:t>Passive vs Active</a:t>
            </a:r>
            <a:endParaRPr lang="en-US" altLang="zh-CN" dirty="0">
              <a:ea typeface="+mn-ea"/>
              <a:cs typeface="+mn-ea"/>
            </a:endParaRPr>
          </a:p>
        </p:txBody>
      </p:sp>
      <p:sp>
        <p:nvSpPr>
          <p:cNvPr id="21" name="Freeform 5"/>
          <p:cNvSpPr/>
          <p:nvPr/>
        </p:nvSpPr>
        <p:spPr bwMode="auto">
          <a:xfrm>
            <a:off x="7167089" y="3347677"/>
            <a:ext cx="1936663" cy="1940399"/>
          </a:xfrm>
          <a:custGeom>
            <a:avLst/>
            <a:gdLst>
              <a:gd name="T0" fmla="*/ 1112 w 1112"/>
              <a:gd name="T1" fmla="*/ 332 h 1114"/>
              <a:gd name="T2" fmla="*/ 331 w 1112"/>
              <a:gd name="T3" fmla="*/ 1114 h 1114"/>
              <a:gd name="T4" fmla="*/ 0 w 1112"/>
              <a:gd name="T5" fmla="*/ 782 h 1114"/>
              <a:gd name="T6" fmla="*/ 781 w 1112"/>
              <a:gd name="T7" fmla="*/ 0 h 1114"/>
              <a:gd name="T8" fmla="*/ 1112 w 1112"/>
              <a:gd name="T9" fmla="*/ 332 h 1114"/>
            </a:gdLst>
            <a:ahLst/>
            <a:cxnLst>
              <a:cxn ang="0">
                <a:pos x="T0" y="T1"/>
              </a:cxn>
              <a:cxn ang="0">
                <a:pos x="T2" y="T3"/>
              </a:cxn>
              <a:cxn ang="0">
                <a:pos x="T4" y="T5"/>
              </a:cxn>
              <a:cxn ang="0">
                <a:pos x="T6" y="T7"/>
              </a:cxn>
              <a:cxn ang="0">
                <a:pos x="T8" y="T9"/>
              </a:cxn>
            </a:cxnLst>
            <a:rect l="0" t="0" r="r" b="b"/>
            <a:pathLst>
              <a:path w="1112" h="1114">
                <a:moveTo>
                  <a:pt x="1112" y="332"/>
                </a:moveTo>
                <a:lnTo>
                  <a:pt x="331" y="1114"/>
                </a:lnTo>
                <a:lnTo>
                  <a:pt x="0" y="782"/>
                </a:lnTo>
                <a:lnTo>
                  <a:pt x="781" y="0"/>
                </a:lnTo>
                <a:lnTo>
                  <a:pt x="1112"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2" name="Freeform 6"/>
          <p:cNvSpPr/>
          <p:nvPr/>
        </p:nvSpPr>
        <p:spPr bwMode="auto">
          <a:xfrm>
            <a:off x="5806897" y="3347677"/>
            <a:ext cx="1936663" cy="1940399"/>
          </a:xfrm>
          <a:custGeom>
            <a:avLst/>
            <a:gdLst>
              <a:gd name="T0" fmla="*/ 332 w 1112"/>
              <a:gd name="T1" fmla="*/ 0 h 1114"/>
              <a:gd name="T2" fmla="*/ 1112 w 1112"/>
              <a:gd name="T3" fmla="*/ 782 h 1114"/>
              <a:gd name="T4" fmla="*/ 781 w 1112"/>
              <a:gd name="T5" fmla="*/ 1114 h 1114"/>
              <a:gd name="T6" fmla="*/ 0 w 1112"/>
              <a:gd name="T7" fmla="*/ 332 h 1114"/>
              <a:gd name="T8" fmla="*/ 332 w 1112"/>
              <a:gd name="T9" fmla="*/ 0 h 1114"/>
            </a:gdLst>
            <a:ahLst/>
            <a:cxnLst>
              <a:cxn ang="0">
                <a:pos x="T0" y="T1"/>
              </a:cxn>
              <a:cxn ang="0">
                <a:pos x="T2" y="T3"/>
              </a:cxn>
              <a:cxn ang="0">
                <a:pos x="T4" y="T5"/>
              </a:cxn>
              <a:cxn ang="0">
                <a:pos x="T6" y="T7"/>
              </a:cxn>
              <a:cxn ang="0">
                <a:pos x="T8" y="T9"/>
              </a:cxn>
            </a:cxnLst>
            <a:rect l="0" t="0" r="r" b="b"/>
            <a:pathLst>
              <a:path w="1112" h="1114">
                <a:moveTo>
                  <a:pt x="332" y="0"/>
                </a:moveTo>
                <a:lnTo>
                  <a:pt x="1112" y="782"/>
                </a:lnTo>
                <a:lnTo>
                  <a:pt x="781" y="1114"/>
                </a:lnTo>
                <a:lnTo>
                  <a:pt x="0" y="332"/>
                </a:lnTo>
                <a:lnTo>
                  <a:pt x="332"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3" name="Freeform 7"/>
          <p:cNvSpPr/>
          <p:nvPr/>
        </p:nvSpPr>
        <p:spPr bwMode="auto">
          <a:xfrm>
            <a:off x="7167089" y="1985568"/>
            <a:ext cx="1936663" cy="1940399"/>
          </a:xfrm>
          <a:custGeom>
            <a:avLst/>
            <a:gdLst>
              <a:gd name="T0" fmla="*/ 331 w 1112"/>
              <a:gd name="T1" fmla="*/ 0 h 1114"/>
              <a:gd name="T2" fmla="*/ 1112 w 1112"/>
              <a:gd name="T3" fmla="*/ 782 h 1114"/>
              <a:gd name="T4" fmla="*/ 781 w 1112"/>
              <a:gd name="T5" fmla="*/ 1114 h 1114"/>
              <a:gd name="T6" fmla="*/ 0 w 1112"/>
              <a:gd name="T7" fmla="*/ 332 h 1114"/>
              <a:gd name="T8" fmla="*/ 331 w 1112"/>
              <a:gd name="T9" fmla="*/ 0 h 1114"/>
            </a:gdLst>
            <a:ahLst/>
            <a:cxnLst>
              <a:cxn ang="0">
                <a:pos x="T0" y="T1"/>
              </a:cxn>
              <a:cxn ang="0">
                <a:pos x="T2" y="T3"/>
              </a:cxn>
              <a:cxn ang="0">
                <a:pos x="T4" y="T5"/>
              </a:cxn>
              <a:cxn ang="0">
                <a:pos x="T6" y="T7"/>
              </a:cxn>
              <a:cxn ang="0">
                <a:pos x="T8" y="T9"/>
              </a:cxn>
            </a:cxnLst>
            <a:rect l="0" t="0" r="r" b="b"/>
            <a:pathLst>
              <a:path w="1112" h="1114">
                <a:moveTo>
                  <a:pt x="331" y="0"/>
                </a:moveTo>
                <a:lnTo>
                  <a:pt x="1112" y="782"/>
                </a:lnTo>
                <a:lnTo>
                  <a:pt x="781" y="1114"/>
                </a:lnTo>
                <a:lnTo>
                  <a:pt x="0" y="332"/>
                </a:lnTo>
                <a:lnTo>
                  <a:pt x="331"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4" name="Freeform 8"/>
          <p:cNvSpPr/>
          <p:nvPr/>
        </p:nvSpPr>
        <p:spPr bwMode="auto">
          <a:xfrm>
            <a:off x="5806897" y="1985568"/>
            <a:ext cx="1936663" cy="1940399"/>
          </a:xfrm>
          <a:custGeom>
            <a:avLst/>
            <a:gdLst>
              <a:gd name="T0" fmla="*/ 1112 w 1112"/>
              <a:gd name="T1" fmla="*/ 332 h 1114"/>
              <a:gd name="T2" fmla="*/ 332 w 1112"/>
              <a:gd name="T3" fmla="*/ 1114 h 1114"/>
              <a:gd name="T4" fmla="*/ 0 w 1112"/>
              <a:gd name="T5" fmla="*/ 782 h 1114"/>
              <a:gd name="T6" fmla="*/ 781 w 1112"/>
              <a:gd name="T7" fmla="*/ 0 h 1114"/>
              <a:gd name="T8" fmla="*/ 1112 w 1112"/>
              <a:gd name="T9" fmla="*/ 332 h 1114"/>
            </a:gdLst>
            <a:ahLst/>
            <a:cxnLst>
              <a:cxn ang="0">
                <a:pos x="T0" y="T1"/>
              </a:cxn>
              <a:cxn ang="0">
                <a:pos x="T2" y="T3"/>
              </a:cxn>
              <a:cxn ang="0">
                <a:pos x="T4" y="T5"/>
              </a:cxn>
              <a:cxn ang="0">
                <a:pos x="T6" y="T7"/>
              </a:cxn>
              <a:cxn ang="0">
                <a:pos x="T8" y="T9"/>
              </a:cxn>
            </a:cxnLst>
            <a:rect l="0" t="0" r="r" b="b"/>
            <a:pathLst>
              <a:path w="1112" h="1114">
                <a:moveTo>
                  <a:pt x="1112" y="332"/>
                </a:moveTo>
                <a:lnTo>
                  <a:pt x="332" y="1114"/>
                </a:lnTo>
                <a:lnTo>
                  <a:pt x="0" y="782"/>
                </a:lnTo>
                <a:lnTo>
                  <a:pt x="781" y="0"/>
                </a:lnTo>
                <a:lnTo>
                  <a:pt x="1112"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5" name="Freeform 9"/>
          <p:cNvSpPr/>
          <p:nvPr/>
        </p:nvSpPr>
        <p:spPr bwMode="auto">
          <a:xfrm>
            <a:off x="4446706" y="3347677"/>
            <a:ext cx="1938405" cy="1940399"/>
          </a:xfrm>
          <a:custGeom>
            <a:avLst/>
            <a:gdLst>
              <a:gd name="T0" fmla="*/ 1113 w 1113"/>
              <a:gd name="T1" fmla="*/ 332 h 1114"/>
              <a:gd name="T2" fmla="*/ 332 w 1113"/>
              <a:gd name="T3" fmla="*/ 1114 h 1114"/>
              <a:gd name="T4" fmla="*/ 0 w 1113"/>
              <a:gd name="T5" fmla="*/ 782 h 1114"/>
              <a:gd name="T6" fmla="*/ 781 w 1113"/>
              <a:gd name="T7" fmla="*/ 0 h 1114"/>
              <a:gd name="T8" fmla="*/ 1113 w 1113"/>
              <a:gd name="T9" fmla="*/ 332 h 1114"/>
            </a:gdLst>
            <a:ahLst/>
            <a:cxnLst>
              <a:cxn ang="0">
                <a:pos x="T0" y="T1"/>
              </a:cxn>
              <a:cxn ang="0">
                <a:pos x="T2" y="T3"/>
              </a:cxn>
              <a:cxn ang="0">
                <a:pos x="T4" y="T5"/>
              </a:cxn>
              <a:cxn ang="0">
                <a:pos x="T6" y="T7"/>
              </a:cxn>
              <a:cxn ang="0">
                <a:pos x="T8" y="T9"/>
              </a:cxn>
            </a:cxnLst>
            <a:rect l="0" t="0" r="r" b="b"/>
            <a:pathLst>
              <a:path w="1113" h="1114">
                <a:moveTo>
                  <a:pt x="1113" y="332"/>
                </a:moveTo>
                <a:lnTo>
                  <a:pt x="332" y="1114"/>
                </a:lnTo>
                <a:lnTo>
                  <a:pt x="0" y="782"/>
                </a:lnTo>
                <a:lnTo>
                  <a:pt x="781" y="0"/>
                </a:lnTo>
                <a:lnTo>
                  <a:pt x="1113"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6" name="Freeform 10"/>
          <p:cNvSpPr/>
          <p:nvPr/>
        </p:nvSpPr>
        <p:spPr bwMode="auto">
          <a:xfrm>
            <a:off x="3088254" y="3347677"/>
            <a:ext cx="1936663" cy="1940399"/>
          </a:xfrm>
          <a:custGeom>
            <a:avLst/>
            <a:gdLst>
              <a:gd name="T0" fmla="*/ 331 w 1112"/>
              <a:gd name="T1" fmla="*/ 0 h 1114"/>
              <a:gd name="T2" fmla="*/ 1112 w 1112"/>
              <a:gd name="T3" fmla="*/ 782 h 1114"/>
              <a:gd name="T4" fmla="*/ 780 w 1112"/>
              <a:gd name="T5" fmla="*/ 1114 h 1114"/>
              <a:gd name="T6" fmla="*/ 0 w 1112"/>
              <a:gd name="T7" fmla="*/ 332 h 1114"/>
              <a:gd name="T8" fmla="*/ 331 w 1112"/>
              <a:gd name="T9" fmla="*/ 0 h 1114"/>
            </a:gdLst>
            <a:ahLst/>
            <a:cxnLst>
              <a:cxn ang="0">
                <a:pos x="T0" y="T1"/>
              </a:cxn>
              <a:cxn ang="0">
                <a:pos x="T2" y="T3"/>
              </a:cxn>
              <a:cxn ang="0">
                <a:pos x="T4" y="T5"/>
              </a:cxn>
              <a:cxn ang="0">
                <a:pos x="T6" y="T7"/>
              </a:cxn>
              <a:cxn ang="0">
                <a:pos x="T8" y="T9"/>
              </a:cxn>
            </a:cxnLst>
            <a:rect l="0" t="0" r="r" b="b"/>
            <a:pathLst>
              <a:path w="1112" h="1114">
                <a:moveTo>
                  <a:pt x="331" y="0"/>
                </a:moveTo>
                <a:lnTo>
                  <a:pt x="1112" y="782"/>
                </a:lnTo>
                <a:lnTo>
                  <a:pt x="780" y="1114"/>
                </a:lnTo>
                <a:lnTo>
                  <a:pt x="0" y="332"/>
                </a:lnTo>
                <a:lnTo>
                  <a:pt x="331"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7" name="Freeform 11"/>
          <p:cNvSpPr/>
          <p:nvPr/>
        </p:nvSpPr>
        <p:spPr bwMode="auto">
          <a:xfrm>
            <a:off x="4446706" y="1985568"/>
            <a:ext cx="1938405" cy="1940399"/>
          </a:xfrm>
          <a:custGeom>
            <a:avLst/>
            <a:gdLst>
              <a:gd name="T0" fmla="*/ 332 w 1113"/>
              <a:gd name="T1" fmla="*/ 0 h 1114"/>
              <a:gd name="T2" fmla="*/ 1113 w 1113"/>
              <a:gd name="T3" fmla="*/ 782 h 1114"/>
              <a:gd name="T4" fmla="*/ 781 w 1113"/>
              <a:gd name="T5" fmla="*/ 1114 h 1114"/>
              <a:gd name="T6" fmla="*/ 0 w 1113"/>
              <a:gd name="T7" fmla="*/ 332 h 1114"/>
              <a:gd name="T8" fmla="*/ 332 w 1113"/>
              <a:gd name="T9" fmla="*/ 0 h 1114"/>
            </a:gdLst>
            <a:ahLst/>
            <a:cxnLst>
              <a:cxn ang="0">
                <a:pos x="T0" y="T1"/>
              </a:cxn>
              <a:cxn ang="0">
                <a:pos x="T2" y="T3"/>
              </a:cxn>
              <a:cxn ang="0">
                <a:pos x="T4" y="T5"/>
              </a:cxn>
              <a:cxn ang="0">
                <a:pos x="T6" y="T7"/>
              </a:cxn>
              <a:cxn ang="0">
                <a:pos x="T8" y="T9"/>
              </a:cxn>
            </a:cxnLst>
            <a:rect l="0" t="0" r="r" b="b"/>
            <a:pathLst>
              <a:path w="1113" h="1114">
                <a:moveTo>
                  <a:pt x="332" y="0"/>
                </a:moveTo>
                <a:lnTo>
                  <a:pt x="1113" y="782"/>
                </a:lnTo>
                <a:lnTo>
                  <a:pt x="781" y="1114"/>
                </a:lnTo>
                <a:lnTo>
                  <a:pt x="0" y="332"/>
                </a:lnTo>
                <a:lnTo>
                  <a:pt x="332"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8" name="Freeform 12"/>
          <p:cNvSpPr/>
          <p:nvPr/>
        </p:nvSpPr>
        <p:spPr bwMode="auto">
          <a:xfrm>
            <a:off x="3088254" y="1985568"/>
            <a:ext cx="1936663" cy="1940399"/>
          </a:xfrm>
          <a:custGeom>
            <a:avLst/>
            <a:gdLst>
              <a:gd name="T0" fmla="*/ 1112 w 1112"/>
              <a:gd name="T1" fmla="*/ 332 h 1114"/>
              <a:gd name="T2" fmla="*/ 331 w 1112"/>
              <a:gd name="T3" fmla="*/ 1114 h 1114"/>
              <a:gd name="T4" fmla="*/ 0 w 1112"/>
              <a:gd name="T5" fmla="*/ 782 h 1114"/>
              <a:gd name="T6" fmla="*/ 780 w 1112"/>
              <a:gd name="T7" fmla="*/ 0 h 1114"/>
              <a:gd name="T8" fmla="*/ 1112 w 1112"/>
              <a:gd name="T9" fmla="*/ 332 h 1114"/>
            </a:gdLst>
            <a:ahLst/>
            <a:cxnLst>
              <a:cxn ang="0">
                <a:pos x="T0" y="T1"/>
              </a:cxn>
              <a:cxn ang="0">
                <a:pos x="T2" y="T3"/>
              </a:cxn>
              <a:cxn ang="0">
                <a:pos x="T4" y="T5"/>
              </a:cxn>
              <a:cxn ang="0">
                <a:pos x="T6" y="T7"/>
              </a:cxn>
              <a:cxn ang="0">
                <a:pos x="T8" y="T9"/>
              </a:cxn>
            </a:cxnLst>
            <a:rect l="0" t="0" r="r" b="b"/>
            <a:pathLst>
              <a:path w="1112" h="1114">
                <a:moveTo>
                  <a:pt x="1112" y="332"/>
                </a:moveTo>
                <a:lnTo>
                  <a:pt x="331" y="1114"/>
                </a:lnTo>
                <a:lnTo>
                  <a:pt x="0" y="782"/>
                </a:lnTo>
                <a:lnTo>
                  <a:pt x="780" y="0"/>
                </a:lnTo>
                <a:lnTo>
                  <a:pt x="1112"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46" name="Freeform 142"/>
          <p:cNvSpPr/>
          <p:nvPr/>
        </p:nvSpPr>
        <p:spPr bwMode="auto">
          <a:xfrm>
            <a:off x="5944715" y="3528116"/>
            <a:ext cx="292261" cy="238612"/>
          </a:xfrm>
          <a:custGeom>
            <a:avLst/>
            <a:gdLst>
              <a:gd name="T0" fmla="*/ 135 w 135"/>
              <a:gd name="T1" fmla="*/ 49 h 110"/>
              <a:gd name="T2" fmla="*/ 68 w 135"/>
              <a:gd name="T3" fmla="*/ 0 h 110"/>
              <a:gd name="T4" fmla="*/ 0 w 135"/>
              <a:gd name="T5" fmla="*/ 49 h 110"/>
              <a:gd name="T6" fmla="*/ 68 w 135"/>
              <a:gd name="T7" fmla="*/ 99 h 110"/>
              <a:gd name="T8" fmla="*/ 93 w 135"/>
              <a:gd name="T9" fmla="*/ 96 h 110"/>
              <a:gd name="T10" fmla="*/ 121 w 135"/>
              <a:gd name="T11" fmla="*/ 110 h 110"/>
              <a:gd name="T12" fmla="*/ 113 w 135"/>
              <a:gd name="T13" fmla="*/ 86 h 110"/>
              <a:gd name="T14" fmla="*/ 135 w 135"/>
              <a:gd name="T15" fmla="*/ 49 h 1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5" h="110">
                <a:moveTo>
                  <a:pt x="135" y="49"/>
                </a:moveTo>
                <a:cubicBezTo>
                  <a:pt x="135" y="22"/>
                  <a:pt x="105" y="0"/>
                  <a:pt x="68" y="0"/>
                </a:cubicBezTo>
                <a:cubicBezTo>
                  <a:pt x="30" y="0"/>
                  <a:pt x="0" y="22"/>
                  <a:pt x="0" y="49"/>
                </a:cubicBezTo>
                <a:cubicBezTo>
                  <a:pt x="0" y="77"/>
                  <a:pt x="30" y="99"/>
                  <a:pt x="68" y="99"/>
                </a:cubicBezTo>
                <a:cubicBezTo>
                  <a:pt x="76" y="99"/>
                  <a:pt x="85" y="98"/>
                  <a:pt x="93" y="96"/>
                </a:cubicBezTo>
                <a:cubicBezTo>
                  <a:pt x="95" y="95"/>
                  <a:pt x="121" y="110"/>
                  <a:pt x="121" y="110"/>
                </a:cubicBezTo>
                <a:cubicBezTo>
                  <a:pt x="113" y="86"/>
                  <a:pt x="113" y="86"/>
                  <a:pt x="113" y="86"/>
                </a:cubicBezTo>
                <a:cubicBezTo>
                  <a:pt x="126" y="77"/>
                  <a:pt x="135" y="64"/>
                  <a:pt x="135" y="49"/>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nvGrpSpPr>
          <p:cNvPr id="52" name="组合 51"/>
          <p:cNvGrpSpPr/>
          <p:nvPr/>
        </p:nvGrpSpPr>
        <p:grpSpPr>
          <a:xfrm>
            <a:off x="7323142" y="4901994"/>
            <a:ext cx="311646" cy="193872"/>
            <a:chOff x="8292784" y="1202455"/>
            <a:chExt cx="311687" cy="193872"/>
          </a:xfrm>
        </p:grpSpPr>
        <p:sp>
          <p:nvSpPr>
            <p:cNvPr id="53" name="Freeform 151"/>
            <p:cNvSpPr/>
            <p:nvPr/>
          </p:nvSpPr>
          <p:spPr bwMode="auto">
            <a:xfrm>
              <a:off x="8297258" y="1202455"/>
              <a:ext cx="299756" cy="123780"/>
            </a:xfrm>
            <a:custGeom>
              <a:avLst/>
              <a:gdLst>
                <a:gd name="T0" fmla="*/ 135 w 139"/>
                <a:gd name="T1" fmla="*/ 0 h 57"/>
                <a:gd name="T2" fmla="*/ 4 w 139"/>
                <a:gd name="T3" fmla="*/ 0 h 57"/>
                <a:gd name="T4" fmla="*/ 0 w 139"/>
                <a:gd name="T5" fmla="*/ 1 h 57"/>
                <a:gd name="T6" fmla="*/ 65 w 139"/>
                <a:gd name="T7" fmla="*/ 55 h 57"/>
                <a:gd name="T8" fmla="*/ 74 w 139"/>
                <a:gd name="T9" fmla="*/ 55 h 57"/>
                <a:gd name="T10" fmla="*/ 139 w 139"/>
                <a:gd name="T11" fmla="*/ 1 h 57"/>
                <a:gd name="T12" fmla="*/ 135 w 139"/>
                <a:gd name="T13" fmla="*/ 0 h 57"/>
              </a:gdLst>
              <a:ahLst/>
              <a:cxnLst>
                <a:cxn ang="0">
                  <a:pos x="T0" y="T1"/>
                </a:cxn>
                <a:cxn ang="0">
                  <a:pos x="T2" y="T3"/>
                </a:cxn>
                <a:cxn ang="0">
                  <a:pos x="T4" y="T5"/>
                </a:cxn>
                <a:cxn ang="0">
                  <a:pos x="T6" y="T7"/>
                </a:cxn>
                <a:cxn ang="0">
                  <a:pos x="T8" y="T9"/>
                </a:cxn>
                <a:cxn ang="0">
                  <a:pos x="T10" y="T11"/>
                </a:cxn>
                <a:cxn ang="0">
                  <a:pos x="T12" y="T13"/>
                </a:cxn>
              </a:cxnLst>
              <a:rect l="0" t="0" r="r" b="b"/>
              <a:pathLst>
                <a:path w="139" h="57">
                  <a:moveTo>
                    <a:pt x="135" y="0"/>
                  </a:moveTo>
                  <a:cubicBezTo>
                    <a:pt x="4" y="0"/>
                    <a:pt x="4" y="0"/>
                    <a:pt x="4" y="0"/>
                  </a:cubicBezTo>
                  <a:cubicBezTo>
                    <a:pt x="3" y="0"/>
                    <a:pt x="1" y="0"/>
                    <a:pt x="0" y="1"/>
                  </a:cubicBezTo>
                  <a:cubicBezTo>
                    <a:pt x="65" y="55"/>
                    <a:pt x="65" y="55"/>
                    <a:pt x="65" y="55"/>
                  </a:cubicBezTo>
                  <a:cubicBezTo>
                    <a:pt x="68" y="57"/>
                    <a:pt x="72" y="57"/>
                    <a:pt x="74" y="55"/>
                  </a:cubicBezTo>
                  <a:cubicBezTo>
                    <a:pt x="139" y="1"/>
                    <a:pt x="139" y="1"/>
                    <a:pt x="139" y="1"/>
                  </a:cubicBezTo>
                  <a:cubicBezTo>
                    <a:pt x="138" y="0"/>
                    <a:pt x="137" y="0"/>
                    <a:pt x="135" y="0"/>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sp>
          <p:nvSpPr>
            <p:cNvPr id="54" name="Freeform 152"/>
            <p:cNvSpPr>
              <a:spLocks noEditPoints="1"/>
            </p:cNvSpPr>
            <p:nvPr/>
          </p:nvSpPr>
          <p:spPr bwMode="auto">
            <a:xfrm>
              <a:off x="8292784" y="1221842"/>
              <a:ext cx="311687" cy="174485"/>
            </a:xfrm>
            <a:custGeom>
              <a:avLst/>
              <a:gdLst>
                <a:gd name="T0" fmla="*/ 77 w 144"/>
                <a:gd name="T1" fmla="*/ 55 h 81"/>
                <a:gd name="T2" fmla="*/ 67 w 144"/>
                <a:gd name="T3" fmla="*/ 55 h 81"/>
                <a:gd name="T4" fmla="*/ 0 w 144"/>
                <a:gd name="T5" fmla="*/ 0 h 81"/>
                <a:gd name="T6" fmla="*/ 0 w 144"/>
                <a:gd name="T7" fmla="*/ 74 h 81"/>
                <a:gd name="T8" fmla="*/ 6 w 144"/>
                <a:gd name="T9" fmla="*/ 81 h 81"/>
                <a:gd name="T10" fmla="*/ 137 w 144"/>
                <a:gd name="T11" fmla="*/ 81 h 81"/>
                <a:gd name="T12" fmla="*/ 144 w 144"/>
                <a:gd name="T13" fmla="*/ 74 h 81"/>
                <a:gd name="T14" fmla="*/ 144 w 144"/>
                <a:gd name="T15" fmla="*/ 0 h 81"/>
                <a:gd name="T16" fmla="*/ 77 w 144"/>
                <a:gd name="T17" fmla="*/ 55 h 81"/>
                <a:gd name="T18" fmla="*/ 41 w 144"/>
                <a:gd name="T19" fmla="*/ 45 h 81"/>
                <a:gd name="T20" fmla="*/ 10 w 144"/>
                <a:gd name="T21" fmla="*/ 75 h 81"/>
                <a:gd name="T22" fmla="*/ 8 w 144"/>
                <a:gd name="T23" fmla="*/ 76 h 81"/>
                <a:gd name="T24" fmla="*/ 6 w 144"/>
                <a:gd name="T25" fmla="*/ 75 h 81"/>
                <a:gd name="T26" fmla="*/ 6 w 144"/>
                <a:gd name="T27" fmla="*/ 71 h 81"/>
                <a:gd name="T28" fmla="*/ 37 w 144"/>
                <a:gd name="T29" fmla="*/ 41 h 81"/>
                <a:gd name="T30" fmla="*/ 41 w 144"/>
                <a:gd name="T31" fmla="*/ 41 h 81"/>
                <a:gd name="T32" fmla="*/ 41 w 144"/>
                <a:gd name="T33" fmla="*/ 45 h 81"/>
                <a:gd name="T34" fmla="*/ 138 w 144"/>
                <a:gd name="T35" fmla="*/ 75 h 81"/>
                <a:gd name="T36" fmla="*/ 136 w 144"/>
                <a:gd name="T37" fmla="*/ 76 h 81"/>
                <a:gd name="T38" fmla="*/ 134 w 144"/>
                <a:gd name="T39" fmla="*/ 75 h 81"/>
                <a:gd name="T40" fmla="*/ 102 w 144"/>
                <a:gd name="T41" fmla="*/ 45 h 81"/>
                <a:gd name="T42" fmla="*/ 102 w 144"/>
                <a:gd name="T43" fmla="*/ 41 h 81"/>
                <a:gd name="T44" fmla="*/ 106 w 144"/>
                <a:gd name="T45" fmla="*/ 41 h 81"/>
                <a:gd name="T46" fmla="*/ 138 w 144"/>
                <a:gd name="T47" fmla="*/ 71 h 81"/>
                <a:gd name="T48" fmla="*/ 138 w 144"/>
                <a:gd name="T49"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4" h="81">
                  <a:moveTo>
                    <a:pt x="77" y="55"/>
                  </a:moveTo>
                  <a:cubicBezTo>
                    <a:pt x="74" y="57"/>
                    <a:pt x="69" y="57"/>
                    <a:pt x="67" y="55"/>
                  </a:cubicBezTo>
                  <a:cubicBezTo>
                    <a:pt x="0" y="0"/>
                    <a:pt x="0" y="0"/>
                    <a:pt x="0" y="0"/>
                  </a:cubicBezTo>
                  <a:cubicBezTo>
                    <a:pt x="0" y="74"/>
                    <a:pt x="0" y="74"/>
                    <a:pt x="0" y="74"/>
                  </a:cubicBezTo>
                  <a:cubicBezTo>
                    <a:pt x="0" y="78"/>
                    <a:pt x="3" y="81"/>
                    <a:pt x="6" y="81"/>
                  </a:cubicBezTo>
                  <a:cubicBezTo>
                    <a:pt x="137" y="81"/>
                    <a:pt x="137" y="81"/>
                    <a:pt x="137" y="81"/>
                  </a:cubicBezTo>
                  <a:cubicBezTo>
                    <a:pt x="141" y="81"/>
                    <a:pt x="144" y="78"/>
                    <a:pt x="144" y="74"/>
                  </a:cubicBezTo>
                  <a:cubicBezTo>
                    <a:pt x="144" y="0"/>
                    <a:pt x="144" y="0"/>
                    <a:pt x="144" y="0"/>
                  </a:cubicBezTo>
                  <a:lnTo>
                    <a:pt x="77" y="55"/>
                  </a:lnTo>
                  <a:close/>
                  <a:moveTo>
                    <a:pt x="41" y="45"/>
                  </a:moveTo>
                  <a:cubicBezTo>
                    <a:pt x="10" y="75"/>
                    <a:pt x="10" y="75"/>
                    <a:pt x="10" y="75"/>
                  </a:cubicBezTo>
                  <a:cubicBezTo>
                    <a:pt x="9" y="75"/>
                    <a:pt x="8" y="76"/>
                    <a:pt x="8" y="76"/>
                  </a:cubicBezTo>
                  <a:cubicBezTo>
                    <a:pt x="7" y="76"/>
                    <a:pt x="6" y="75"/>
                    <a:pt x="6" y="75"/>
                  </a:cubicBezTo>
                  <a:cubicBezTo>
                    <a:pt x="5" y="74"/>
                    <a:pt x="5" y="72"/>
                    <a:pt x="6" y="71"/>
                  </a:cubicBezTo>
                  <a:cubicBezTo>
                    <a:pt x="37" y="41"/>
                    <a:pt x="37" y="41"/>
                    <a:pt x="37" y="41"/>
                  </a:cubicBezTo>
                  <a:cubicBezTo>
                    <a:pt x="38" y="40"/>
                    <a:pt x="40" y="40"/>
                    <a:pt x="41" y="41"/>
                  </a:cubicBezTo>
                  <a:cubicBezTo>
                    <a:pt x="42" y="42"/>
                    <a:pt x="42" y="44"/>
                    <a:pt x="41" y="45"/>
                  </a:cubicBezTo>
                  <a:close/>
                  <a:moveTo>
                    <a:pt x="138" y="75"/>
                  </a:moveTo>
                  <a:cubicBezTo>
                    <a:pt x="137" y="75"/>
                    <a:pt x="136" y="76"/>
                    <a:pt x="136" y="76"/>
                  </a:cubicBezTo>
                  <a:cubicBezTo>
                    <a:pt x="135" y="76"/>
                    <a:pt x="134" y="75"/>
                    <a:pt x="134" y="75"/>
                  </a:cubicBezTo>
                  <a:cubicBezTo>
                    <a:pt x="102" y="45"/>
                    <a:pt x="102" y="45"/>
                    <a:pt x="102" y="45"/>
                  </a:cubicBezTo>
                  <a:cubicBezTo>
                    <a:pt x="101" y="44"/>
                    <a:pt x="101" y="42"/>
                    <a:pt x="102" y="41"/>
                  </a:cubicBezTo>
                  <a:cubicBezTo>
                    <a:pt x="103" y="40"/>
                    <a:pt x="105" y="40"/>
                    <a:pt x="106" y="41"/>
                  </a:cubicBezTo>
                  <a:cubicBezTo>
                    <a:pt x="138" y="71"/>
                    <a:pt x="138" y="71"/>
                    <a:pt x="138" y="71"/>
                  </a:cubicBezTo>
                  <a:cubicBezTo>
                    <a:pt x="139" y="72"/>
                    <a:pt x="139" y="74"/>
                    <a:pt x="138" y="75"/>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sp>
        <p:nvSpPr>
          <p:cNvPr id="8" name="文本框 7"/>
          <p:cNvSpPr txBox="1"/>
          <p:nvPr/>
        </p:nvSpPr>
        <p:spPr>
          <a:xfrm>
            <a:off x="759460" y="1430655"/>
            <a:ext cx="11002645" cy="4523105"/>
          </a:xfrm>
          <a:prstGeom prst="rect">
            <a:avLst/>
          </a:prstGeom>
          <a:noFill/>
        </p:spPr>
        <p:txBody>
          <a:bodyPr wrap="square" rtlCol="0">
            <a:spAutoFit/>
          </a:bodyPr>
          <a:p>
            <a:pPr algn="just"/>
            <a:r>
              <a:rPr lang="en-US" altLang="zh-CN" sz="2400">
                <a:latin typeface="Times New Roman" panose="02020603050405020304" charset="0"/>
                <a:cs typeface="Times New Roman" panose="02020603050405020304" charset="0"/>
              </a:rPr>
              <a:t>Passive voice is common grammatical usage in English language. Passive voice contributes to impersonal tendency, and vice versa. There are several reasons which lead to the common passive voice phenomenon: </a:t>
            </a:r>
            <a:endParaRPr lang="en-US" altLang="zh-CN" sz="2400">
              <a:latin typeface="Times New Roman" panose="02020603050405020304" charset="0"/>
              <a:cs typeface="Times New Roman" panose="02020603050405020304" charset="0"/>
            </a:endParaRPr>
          </a:p>
          <a:p>
            <a:pPr algn="just"/>
            <a:r>
              <a:rPr lang="en-US" altLang="zh-CN" sz="2400">
                <a:latin typeface="Times New Roman" panose="02020603050405020304" charset="0"/>
                <a:cs typeface="Times New Roman" panose="02020603050405020304" charset="0"/>
              </a:rPr>
              <a:t>First:  When the agents in the active sentences need not to be clearly mentioned.</a:t>
            </a:r>
            <a:endParaRPr lang="en-US" altLang="zh-CN" sz="2400">
              <a:latin typeface="Times New Roman" panose="02020603050405020304" charset="0"/>
              <a:cs typeface="Times New Roman" panose="02020603050405020304" charset="0"/>
            </a:endParaRPr>
          </a:p>
          <a:p>
            <a:pPr algn="just"/>
            <a:r>
              <a:rPr lang="en-US" altLang="zh-CN" sz="2400">
                <a:latin typeface="Times New Roman" panose="02020603050405020304" charset="0"/>
                <a:cs typeface="Times New Roman" panose="02020603050405020304" charset="0"/>
              </a:rPr>
              <a:t>   Eg: The murder was caught yesterday, and it is said that he will be hanged.</a:t>
            </a:r>
            <a:endParaRPr lang="en-US" altLang="zh-CN" sz="2400">
              <a:latin typeface="Times New Roman" panose="02020603050405020304" charset="0"/>
              <a:cs typeface="Times New Roman" panose="02020603050405020304" charset="0"/>
            </a:endParaRPr>
          </a:p>
          <a:p>
            <a:pPr algn="just"/>
            <a:r>
              <a:rPr lang="en-US" altLang="zh-CN" sz="2400">
                <a:latin typeface="Times New Roman" panose="02020603050405020304" charset="0"/>
                <a:cs typeface="Times New Roman" panose="02020603050405020304" charset="0"/>
              </a:rPr>
              <a:t>                  Her only son was run over by a car.</a:t>
            </a:r>
            <a:endParaRPr lang="en-US" altLang="zh-CN" sz="2400">
              <a:latin typeface="Times New Roman" panose="02020603050405020304" charset="0"/>
              <a:cs typeface="Times New Roman" panose="02020603050405020304" charset="0"/>
            </a:endParaRPr>
          </a:p>
          <a:p>
            <a:pPr algn="just"/>
            <a:r>
              <a:rPr lang="en-US" altLang="zh-CN" sz="2400">
                <a:latin typeface="Times New Roman" panose="02020603050405020304" charset="0"/>
                <a:cs typeface="Times New Roman" panose="02020603050405020304" charset="0"/>
              </a:rPr>
              <a:t>                  Some things have been said here tonight that ought not to have been spoken.</a:t>
            </a:r>
            <a:endParaRPr lang="en-US" altLang="zh-CN" sz="2400">
              <a:latin typeface="Times New Roman" panose="02020603050405020304" charset="0"/>
              <a:cs typeface="Times New Roman" panose="02020603050405020304" charset="0"/>
            </a:endParaRPr>
          </a:p>
          <a:p>
            <a:pPr algn="just"/>
            <a:r>
              <a:rPr lang="en-US" altLang="zh-CN" sz="2400">
                <a:latin typeface="Times New Roman" panose="02020603050405020304" charset="0"/>
                <a:cs typeface="Times New Roman" panose="02020603050405020304" charset="0"/>
              </a:rPr>
              <a:t>Second: Syntactic requirement for making sentences or rhetorical need.</a:t>
            </a:r>
            <a:endParaRPr lang="en-US" altLang="zh-CN" sz="2400">
              <a:latin typeface="Times New Roman" panose="02020603050405020304" charset="0"/>
              <a:cs typeface="Times New Roman" panose="02020603050405020304" charset="0"/>
            </a:endParaRPr>
          </a:p>
          <a:p>
            <a:pPr algn="just"/>
            <a:r>
              <a:rPr lang="en-US" altLang="zh-CN" sz="2400">
                <a:latin typeface="Times New Roman" panose="02020603050405020304" charset="0"/>
                <a:cs typeface="Times New Roman" panose="02020603050405020304" charset="0"/>
              </a:rPr>
              <a:t>       Eg: Some kinds of plactics can be forced through machines which separate them into long, thin strings, called fibres, and these fibers can be made into cloth.</a:t>
            </a:r>
            <a:endParaRPr lang="en-US" altLang="zh-CN" sz="2400">
              <a:latin typeface="Times New Roman" panose="02020603050405020304" charset="0"/>
              <a:cs typeface="Times New Roman" panose="02020603050405020304" charset="0"/>
            </a:endParaRPr>
          </a:p>
          <a:p>
            <a:pPr algn="just"/>
            <a:r>
              <a:rPr lang="en-US" altLang="zh-CN" sz="2400">
                <a:latin typeface="Times New Roman" panose="02020603050405020304" charset="0"/>
                <a:cs typeface="Times New Roman" panose="02020603050405020304" charset="0"/>
              </a:rPr>
              <a:t>              I was astouded that he was prepared to offer me a job.</a:t>
            </a:r>
            <a:endParaRPr lang="en-US" altLang="zh-CN" sz="2400">
              <a:latin typeface="Times New Roman" panose="02020603050405020304" charset="0"/>
              <a:cs typeface="Times New Roman" panose="02020603050405020304" charset="0"/>
            </a:endParaRPr>
          </a:p>
          <a:p>
            <a:pPr algn="just"/>
            <a:endParaRPr lang="en-US" altLang="zh-CN" sz="24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500"/>
                                        <p:tgtEl>
                                          <p:spTgt spid="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fade">
                                      <p:cBhvr>
                                        <p:cTn id="16" dur="500"/>
                                        <p:tgtEl>
                                          <p:spTgt spid="2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27" grpId="0" animBg="1"/>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613510"/>
            <a:ext cx="10515600" cy="488315"/>
          </a:xfrm>
        </p:spPr>
        <p:txBody>
          <a:bodyPr>
            <a:normAutofit fontScale="90000"/>
          </a:bodyPr>
          <a:lstStyle/>
          <a:p>
            <a:r>
              <a:rPr lang="en-US" altLang="zh-CN" dirty="0">
                <a:ea typeface="+mn-ea"/>
                <a:cs typeface="+mn-ea"/>
                <a:sym typeface="+mn-ea"/>
              </a:rPr>
              <a:t>Passive vs Active</a:t>
            </a:r>
            <a:br>
              <a:rPr lang="en-US" altLang="zh-CN" dirty="0">
                <a:ea typeface="+mn-ea"/>
                <a:cs typeface="+mn-ea"/>
              </a:rPr>
            </a:br>
            <a:r>
              <a:rPr lang="en-US" altLang="zh-CN" dirty="0">
                <a:ea typeface="+mn-ea"/>
                <a:cs typeface="+mn-ea"/>
                <a:sym typeface="+mn-ea"/>
              </a:rPr>
              <a:t> </a:t>
            </a:r>
            <a:endParaRPr lang="en-US" altLang="zh-CN" dirty="0">
              <a:ea typeface="+mn-ea"/>
              <a:cs typeface="+mn-ea"/>
            </a:endParaRPr>
          </a:p>
        </p:txBody>
      </p:sp>
      <p:sp>
        <p:nvSpPr>
          <p:cNvPr id="21" name="Freeform 5"/>
          <p:cNvSpPr/>
          <p:nvPr/>
        </p:nvSpPr>
        <p:spPr bwMode="auto">
          <a:xfrm>
            <a:off x="7167089" y="3347677"/>
            <a:ext cx="1936663" cy="1940399"/>
          </a:xfrm>
          <a:custGeom>
            <a:avLst/>
            <a:gdLst>
              <a:gd name="T0" fmla="*/ 1112 w 1112"/>
              <a:gd name="T1" fmla="*/ 332 h 1114"/>
              <a:gd name="T2" fmla="*/ 331 w 1112"/>
              <a:gd name="T3" fmla="*/ 1114 h 1114"/>
              <a:gd name="T4" fmla="*/ 0 w 1112"/>
              <a:gd name="T5" fmla="*/ 782 h 1114"/>
              <a:gd name="T6" fmla="*/ 781 w 1112"/>
              <a:gd name="T7" fmla="*/ 0 h 1114"/>
              <a:gd name="T8" fmla="*/ 1112 w 1112"/>
              <a:gd name="T9" fmla="*/ 332 h 1114"/>
            </a:gdLst>
            <a:ahLst/>
            <a:cxnLst>
              <a:cxn ang="0">
                <a:pos x="T0" y="T1"/>
              </a:cxn>
              <a:cxn ang="0">
                <a:pos x="T2" y="T3"/>
              </a:cxn>
              <a:cxn ang="0">
                <a:pos x="T4" y="T5"/>
              </a:cxn>
              <a:cxn ang="0">
                <a:pos x="T6" y="T7"/>
              </a:cxn>
              <a:cxn ang="0">
                <a:pos x="T8" y="T9"/>
              </a:cxn>
            </a:cxnLst>
            <a:rect l="0" t="0" r="r" b="b"/>
            <a:pathLst>
              <a:path w="1112" h="1114">
                <a:moveTo>
                  <a:pt x="1112" y="332"/>
                </a:moveTo>
                <a:lnTo>
                  <a:pt x="331" y="1114"/>
                </a:lnTo>
                <a:lnTo>
                  <a:pt x="0" y="782"/>
                </a:lnTo>
                <a:lnTo>
                  <a:pt x="781" y="0"/>
                </a:lnTo>
                <a:lnTo>
                  <a:pt x="1112"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2" name="Freeform 6"/>
          <p:cNvSpPr/>
          <p:nvPr/>
        </p:nvSpPr>
        <p:spPr bwMode="auto">
          <a:xfrm>
            <a:off x="5806897" y="3347677"/>
            <a:ext cx="1936663" cy="1940399"/>
          </a:xfrm>
          <a:custGeom>
            <a:avLst/>
            <a:gdLst>
              <a:gd name="T0" fmla="*/ 332 w 1112"/>
              <a:gd name="T1" fmla="*/ 0 h 1114"/>
              <a:gd name="T2" fmla="*/ 1112 w 1112"/>
              <a:gd name="T3" fmla="*/ 782 h 1114"/>
              <a:gd name="T4" fmla="*/ 781 w 1112"/>
              <a:gd name="T5" fmla="*/ 1114 h 1114"/>
              <a:gd name="T6" fmla="*/ 0 w 1112"/>
              <a:gd name="T7" fmla="*/ 332 h 1114"/>
              <a:gd name="T8" fmla="*/ 332 w 1112"/>
              <a:gd name="T9" fmla="*/ 0 h 1114"/>
            </a:gdLst>
            <a:ahLst/>
            <a:cxnLst>
              <a:cxn ang="0">
                <a:pos x="T0" y="T1"/>
              </a:cxn>
              <a:cxn ang="0">
                <a:pos x="T2" y="T3"/>
              </a:cxn>
              <a:cxn ang="0">
                <a:pos x="T4" y="T5"/>
              </a:cxn>
              <a:cxn ang="0">
                <a:pos x="T6" y="T7"/>
              </a:cxn>
              <a:cxn ang="0">
                <a:pos x="T8" y="T9"/>
              </a:cxn>
            </a:cxnLst>
            <a:rect l="0" t="0" r="r" b="b"/>
            <a:pathLst>
              <a:path w="1112" h="1114">
                <a:moveTo>
                  <a:pt x="332" y="0"/>
                </a:moveTo>
                <a:lnTo>
                  <a:pt x="1112" y="782"/>
                </a:lnTo>
                <a:lnTo>
                  <a:pt x="781" y="1114"/>
                </a:lnTo>
                <a:lnTo>
                  <a:pt x="0" y="332"/>
                </a:lnTo>
                <a:lnTo>
                  <a:pt x="332"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r>
              <a:rPr lang="en-US" sz="1405">
                <a:latin typeface="+mn-ea"/>
                <a:cs typeface="+mn-ea"/>
              </a:rPr>
              <a:t>l</a:t>
            </a:r>
            <a:endParaRPr lang="en-US" sz="1405">
              <a:latin typeface="+mn-ea"/>
              <a:cs typeface="+mn-ea"/>
            </a:endParaRPr>
          </a:p>
        </p:txBody>
      </p:sp>
      <p:sp>
        <p:nvSpPr>
          <p:cNvPr id="23" name="Freeform 7"/>
          <p:cNvSpPr/>
          <p:nvPr/>
        </p:nvSpPr>
        <p:spPr bwMode="auto">
          <a:xfrm>
            <a:off x="7167089" y="1985568"/>
            <a:ext cx="1936663" cy="1940399"/>
          </a:xfrm>
          <a:custGeom>
            <a:avLst/>
            <a:gdLst>
              <a:gd name="T0" fmla="*/ 331 w 1112"/>
              <a:gd name="T1" fmla="*/ 0 h 1114"/>
              <a:gd name="T2" fmla="*/ 1112 w 1112"/>
              <a:gd name="T3" fmla="*/ 782 h 1114"/>
              <a:gd name="T4" fmla="*/ 781 w 1112"/>
              <a:gd name="T5" fmla="*/ 1114 h 1114"/>
              <a:gd name="T6" fmla="*/ 0 w 1112"/>
              <a:gd name="T7" fmla="*/ 332 h 1114"/>
              <a:gd name="T8" fmla="*/ 331 w 1112"/>
              <a:gd name="T9" fmla="*/ 0 h 1114"/>
            </a:gdLst>
            <a:ahLst/>
            <a:cxnLst>
              <a:cxn ang="0">
                <a:pos x="T0" y="T1"/>
              </a:cxn>
              <a:cxn ang="0">
                <a:pos x="T2" y="T3"/>
              </a:cxn>
              <a:cxn ang="0">
                <a:pos x="T4" y="T5"/>
              </a:cxn>
              <a:cxn ang="0">
                <a:pos x="T6" y="T7"/>
              </a:cxn>
              <a:cxn ang="0">
                <a:pos x="T8" y="T9"/>
              </a:cxn>
            </a:cxnLst>
            <a:rect l="0" t="0" r="r" b="b"/>
            <a:pathLst>
              <a:path w="1112" h="1114">
                <a:moveTo>
                  <a:pt x="331" y="0"/>
                </a:moveTo>
                <a:lnTo>
                  <a:pt x="1112" y="782"/>
                </a:lnTo>
                <a:lnTo>
                  <a:pt x="781" y="1114"/>
                </a:lnTo>
                <a:lnTo>
                  <a:pt x="0" y="332"/>
                </a:lnTo>
                <a:lnTo>
                  <a:pt x="331"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4" name="Freeform 8"/>
          <p:cNvSpPr/>
          <p:nvPr/>
        </p:nvSpPr>
        <p:spPr bwMode="auto">
          <a:xfrm>
            <a:off x="5806897" y="1985568"/>
            <a:ext cx="1936663" cy="1940399"/>
          </a:xfrm>
          <a:custGeom>
            <a:avLst/>
            <a:gdLst>
              <a:gd name="T0" fmla="*/ 1112 w 1112"/>
              <a:gd name="T1" fmla="*/ 332 h 1114"/>
              <a:gd name="T2" fmla="*/ 332 w 1112"/>
              <a:gd name="T3" fmla="*/ 1114 h 1114"/>
              <a:gd name="T4" fmla="*/ 0 w 1112"/>
              <a:gd name="T5" fmla="*/ 782 h 1114"/>
              <a:gd name="T6" fmla="*/ 781 w 1112"/>
              <a:gd name="T7" fmla="*/ 0 h 1114"/>
              <a:gd name="T8" fmla="*/ 1112 w 1112"/>
              <a:gd name="T9" fmla="*/ 332 h 1114"/>
            </a:gdLst>
            <a:ahLst/>
            <a:cxnLst>
              <a:cxn ang="0">
                <a:pos x="T0" y="T1"/>
              </a:cxn>
              <a:cxn ang="0">
                <a:pos x="T2" y="T3"/>
              </a:cxn>
              <a:cxn ang="0">
                <a:pos x="T4" y="T5"/>
              </a:cxn>
              <a:cxn ang="0">
                <a:pos x="T6" y="T7"/>
              </a:cxn>
              <a:cxn ang="0">
                <a:pos x="T8" y="T9"/>
              </a:cxn>
            </a:cxnLst>
            <a:rect l="0" t="0" r="r" b="b"/>
            <a:pathLst>
              <a:path w="1112" h="1114">
                <a:moveTo>
                  <a:pt x="1112" y="332"/>
                </a:moveTo>
                <a:lnTo>
                  <a:pt x="332" y="1114"/>
                </a:lnTo>
                <a:lnTo>
                  <a:pt x="0" y="782"/>
                </a:lnTo>
                <a:lnTo>
                  <a:pt x="781" y="0"/>
                </a:lnTo>
                <a:lnTo>
                  <a:pt x="1112"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5" name="Freeform 9"/>
          <p:cNvSpPr/>
          <p:nvPr/>
        </p:nvSpPr>
        <p:spPr bwMode="auto">
          <a:xfrm>
            <a:off x="4446706" y="3347677"/>
            <a:ext cx="1938405" cy="1940399"/>
          </a:xfrm>
          <a:custGeom>
            <a:avLst/>
            <a:gdLst>
              <a:gd name="T0" fmla="*/ 1113 w 1113"/>
              <a:gd name="T1" fmla="*/ 332 h 1114"/>
              <a:gd name="T2" fmla="*/ 332 w 1113"/>
              <a:gd name="T3" fmla="*/ 1114 h 1114"/>
              <a:gd name="T4" fmla="*/ 0 w 1113"/>
              <a:gd name="T5" fmla="*/ 782 h 1114"/>
              <a:gd name="T6" fmla="*/ 781 w 1113"/>
              <a:gd name="T7" fmla="*/ 0 h 1114"/>
              <a:gd name="T8" fmla="*/ 1113 w 1113"/>
              <a:gd name="T9" fmla="*/ 332 h 1114"/>
            </a:gdLst>
            <a:ahLst/>
            <a:cxnLst>
              <a:cxn ang="0">
                <a:pos x="T0" y="T1"/>
              </a:cxn>
              <a:cxn ang="0">
                <a:pos x="T2" y="T3"/>
              </a:cxn>
              <a:cxn ang="0">
                <a:pos x="T4" y="T5"/>
              </a:cxn>
              <a:cxn ang="0">
                <a:pos x="T6" y="T7"/>
              </a:cxn>
              <a:cxn ang="0">
                <a:pos x="T8" y="T9"/>
              </a:cxn>
            </a:cxnLst>
            <a:rect l="0" t="0" r="r" b="b"/>
            <a:pathLst>
              <a:path w="1113" h="1114">
                <a:moveTo>
                  <a:pt x="1113" y="332"/>
                </a:moveTo>
                <a:lnTo>
                  <a:pt x="332" y="1114"/>
                </a:lnTo>
                <a:lnTo>
                  <a:pt x="0" y="782"/>
                </a:lnTo>
                <a:lnTo>
                  <a:pt x="781" y="0"/>
                </a:lnTo>
                <a:lnTo>
                  <a:pt x="1113"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6" name="Freeform 10"/>
          <p:cNvSpPr/>
          <p:nvPr/>
        </p:nvSpPr>
        <p:spPr bwMode="auto">
          <a:xfrm>
            <a:off x="3088254" y="3347677"/>
            <a:ext cx="1936663" cy="1940399"/>
          </a:xfrm>
          <a:custGeom>
            <a:avLst/>
            <a:gdLst>
              <a:gd name="T0" fmla="*/ 331 w 1112"/>
              <a:gd name="T1" fmla="*/ 0 h 1114"/>
              <a:gd name="T2" fmla="*/ 1112 w 1112"/>
              <a:gd name="T3" fmla="*/ 782 h 1114"/>
              <a:gd name="T4" fmla="*/ 780 w 1112"/>
              <a:gd name="T5" fmla="*/ 1114 h 1114"/>
              <a:gd name="T6" fmla="*/ 0 w 1112"/>
              <a:gd name="T7" fmla="*/ 332 h 1114"/>
              <a:gd name="T8" fmla="*/ 331 w 1112"/>
              <a:gd name="T9" fmla="*/ 0 h 1114"/>
            </a:gdLst>
            <a:ahLst/>
            <a:cxnLst>
              <a:cxn ang="0">
                <a:pos x="T0" y="T1"/>
              </a:cxn>
              <a:cxn ang="0">
                <a:pos x="T2" y="T3"/>
              </a:cxn>
              <a:cxn ang="0">
                <a:pos x="T4" y="T5"/>
              </a:cxn>
              <a:cxn ang="0">
                <a:pos x="T6" y="T7"/>
              </a:cxn>
              <a:cxn ang="0">
                <a:pos x="T8" y="T9"/>
              </a:cxn>
            </a:cxnLst>
            <a:rect l="0" t="0" r="r" b="b"/>
            <a:pathLst>
              <a:path w="1112" h="1114">
                <a:moveTo>
                  <a:pt x="331" y="0"/>
                </a:moveTo>
                <a:lnTo>
                  <a:pt x="1112" y="782"/>
                </a:lnTo>
                <a:lnTo>
                  <a:pt x="780" y="1114"/>
                </a:lnTo>
                <a:lnTo>
                  <a:pt x="0" y="332"/>
                </a:lnTo>
                <a:lnTo>
                  <a:pt x="331"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7" name="Freeform 11"/>
          <p:cNvSpPr/>
          <p:nvPr/>
        </p:nvSpPr>
        <p:spPr bwMode="auto">
          <a:xfrm>
            <a:off x="4446706" y="1985568"/>
            <a:ext cx="1938405" cy="1940399"/>
          </a:xfrm>
          <a:custGeom>
            <a:avLst/>
            <a:gdLst>
              <a:gd name="T0" fmla="*/ 332 w 1113"/>
              <a:gd name="T1" fmla="*/ 0 h 1114"/>
              <a:gd name="T2" fmla="*/ 1113 w 1113"/>
              <a:gd name="T3" fmla="*/ 782 h 1114"/>
              <a:gd name="T4" fmla="*/ 781 w 1113"/>
              <a:gd name="T5" fmla="*/ 1114 h 1114"/>
              <a:gd name="T6" fmla="*/ 0 w 1113"/>
              <a:gd name="T7" fmla="*/ 332 h 1114"/>
              <a:gd name="T8" fmla="*/ 332 w 1113"/>
              <a:gd name="T9" fmla="*/ 0 h 1114"/>
            </a:gdLst>
            <a:ahLst/>
            <a:cxnLst>
              <a:cxn ang="0">
                <a:pos x="T0" y="T1"/>
              </a:cxn>
              <a:cxn ang="0">
                <a:pos x="T2" y="T3"/>
              </a:cxn>
              <a:cxn ang="0">
                <a:pos x="T4" y="T5"/>
              </a:cxn>
              <a:cxn ang="0">
                <a:pos x="T6" y="T7"/>
              </a:cxn>
              <a:cxn ang="0">
                <a:pos x="T8" y="T9"/>
              </a:cxn>
            </a:cxnLst>
            <a:rect l="0" t="0" r="r" b="b"/>
            <a:pathLst>
              <a:path w="1113" h="1114">
                <a:moveTo>
                  <a:pt x="332" y="0"/>
                </a:moveTo>
                <a:lnTo>
                  <a:pt x="1113" y="782"/>
                </a:lnTo>
                <a:lnTo>
                  <a:pt x="781" y="1114"/>
                </a:lnTo>
                <a:lnTo>
                  <a:pt x="0" y="332"/>
                </a:lnTo>
                <a:lnTo>
                  <a:pt x="332"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8" name="Freeform 12"/>
          <p:cNvSpPr/>
          <p:nvPr/>
        </p:nvSpPr>
        <p:spPr bwMode="auto">
          <a:xfrm>
            <a:off x="3088254" y="1985568"/>
            <a:ext cx="1936663" cy="1940399"/>
          </a:xfrm>
          <a:custGeom>
            <a:avLst/>
            <a:gdLst>
              <a:gd name="T0" fmla="*/ 1112 w 1112"/>
              <a:gd name="T1" fmla="*/ 332 h 1114"/>
              <a:gd name="T2" fmla="*/ 331 w 1112"/>
              <a:gd name="T3" fmla="*/ 1114 h 1114"/>
              <a:gd name="T4" fmla="*/ 0 w 1112"/>
              <a:gd name="T5" fmla="*/ 782 h 1114"/>
              <a:gd name="T6" fmla="*/ 780 w 1112"/>
              <a:gd name="T7" fmla="*/ 0 h 1114"/>
              <a:gd name="T8" fmla="*/ 1112 w 1112"/>
              <a:gd name="T9" fmla="*/ 332 h 1114"/>
            </a:gdLst>
            <a:ahLst/>
            <a:cxnLst>
              <a:cxn ang="0">
                <a:pos x="T0" y="T1"/>
              </a:cxn>
              <a:cxn ang="0">
                <a:pos x="T2" y="T3"/>
              </a:cxn>
              <a:cxn ang="0">
                <a:pos x="T4" y="T5"/>
              </a:cxn>
              <a:cxn ang="0">
                <a:pos x="T6" y="T7"/>
              </a:cxn>
              <a:cxn ang="0">
                <a:pos x="T8" y="T9"/>
              </a:cxn>
            </a:cxnLst>
            <a:rect l="0" t="0" r="r" b="b"/>
            <a:pathLst>
              <a:path w="1112" h="1114">
                <a:moveTo>
                  <a:pt x="1112" y="332"/>
                </a:moveTo>
                <a:lnTo>
                  <a:pt x="331" y="1114"/>
                </a:lnTo>
                <a:lnTo>
                  <a:pt x="0" y="782"/>
                </a:lnTo>
                <a:lnTo>
                  <a:pt x="780" y="0"/>
                </a:lnTo>
                <a:lnTo>
                  <a:pt x="1112" y="332"/>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46" name="Freeform 142"/>
          <p:cNvSpPr/>
          <p:nvPr/>
        </p:nvSpPr>
        <p:spPr bwMode="auto">
          <a:xfrm>
            <a:off x="5944715" y="3528116"/>
            <a:ext cx="292261" cy="238612"/>
          </a:xfrm>
          <a:custGeom>
            <a:avLst/>
            <a:gdLst>
              <a:gd name="T0" fmla="*/ 135 w 135"/>
              <a:gd name="T1" fmla="*/ 49 h 110"/>
              <a:gd name="T2" fmla="*/ 68 w 135"/>
              <a:gd name="T3" fmla="*/ 0 h 110"/>
              <a:gd name="T4" fmla="*/ 0 w 135"/>
              <a:gd name="T5" fmla="*/ 49 h 110"/>
              <a:gd name="T6" fmla="*/ 68 w 135"/>
              <a:gd name="T7" fmla="*/ 99 h 110"/>
              <a:gd name="T8" fmla="*/ 93 w 135"/>
              <a:gd name="T9" fmla="*/ 96 h 110"/>
              <a:gd name="T10" fmla="*/ 121 w 135"/>
              <a:gd name="T11" fmla="*/ 110 h 110"/>
              <a:gd name="T12" fmla="*/ 113 w 135"/>
              <a:gd name="T13" fmla="*/ 86 h 110"/>
              <a:gd name="T14" fmla="*/ 135 w 135"/>
              <a:gd name="T15" fmla="*/ 49 h 1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5" h="110">
                <a:moveTo>
                  <a:pt x="135" y="49"/>
                </a:moveTo>
                <a:cubicBezTo>
                  <a:pt x="135" y="22"/>
                  <a:pt x="105" y="0"/>
                  <a:pt x="68" y="0"/>
                </a:cubicBezTo>
                <a:cubicBezTo>
                  <a:pt x="30" y="0"/>
                  <a:pt x="0" y="22"/>
                  <a:pt x="0" y="49"/>
                </a:cubicBezTo>
                <a:cubicBezTo>
                  <a:pt x="0" y="77"/>
                  <a:pt x="30" y="99"/>
                  <a:pt x="68" y="99"/>
                </a:cubicBezTo>
                <a:cubicBezTo>
                  <a:pt x="76" y="99"/>
                  <a:pt x="85" y="98"/>
                  <a:pt x="93" y="96"/>
                </a:cubicBezTo>
                <a:cubicBezTo>
                  <a:pt x="95" y="95"/>
                  <a:pt x="121" y="110"/>
                  <a:pt x="121" y="110"/>
                </a:cubicBezTo>
                <a:cubicBezTo>
                  <a:pt x="113" y="86"/>
                  <a:pt x="113" y="86"/>
                  <a:pt x="113" y="86"/>
                </a:cubicBezTo>
                <a:cubicBezTo>
                  <a:pt x="126" y="77"/>
                  <a:pt x="135" y="64"/>
                  <a:pt x="135" y="49"/>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nvGrpSpPr>
          <p:cNvPr id="52" name="组合 51"/>
          <p:cNvGrpSpPr/>
          <p:nvPr/>
        </p:nvGrpSpPr>
        <p:grpSpPr>
          <a:xfrm>
            <a:off x="7323142" y="4901994"/>
            <a:ext cx="311646" cy="193872"/>
            <a:chOff x="8292784" y="1202455"/>
            <a:chExt cx="311687" cy="193872"/>
          </a:xfrm>
        </p:grpSpPr>
        <p:sp>
          <p:nvSpPr>
            <p:cNvPr id="53" name="Freeform 151"/>
            <p:cNvSpPr/>
            <p:nvPr/>
          </p:nvSpPr>
          <p:spPr bwMode="auto">
            <a:xfrm>
              <a:off x="8297258" y="1202455"/>
              <a:ext cx="299756" cy="123780"/>
            </a:xfrm>
            <a:custGeom>
              <a:avLst/>
              <a:gdLst>
                <a:gd name="T0" fmla="*/ 135 w 139"/>
                <a:gd name="T1" fmla="*/ 0 h 57"/>
                <a:gd name="T2" fmla="*/ 4 w 139"/>
                <a:gd name="T3" fmla="*/ 0 h 57"/>
                <a:gd name="T4" fmla="*/ 0 w 139"/>
                <a:gd name="T5" fmla="*/ 1 h 57"/>
                <a:gd name="T6" fmla="*/ 65 w 139"/>
                <a:gd name="T7" fmla="*/ 55 h 57"/>
                <a:gd name="T8" fmla="*/ 74 w 139"/>
                <a:gd name="T9" fmla="*/ 55 h 57"/>
                <a:gd name="T10" fmla="*/ 139 w 139"/>
                <a:gd name="T11" fmla="*/ 1 h 57"/>
                <a:gd name="T12" fmla="*/ 135 w 139"/>
                <a:gd name="T13" fmla="*/ 0 h 57"/>
              </a:gdLst>
              <a:ahLst/>
              <a:cxnLst>
                <a:cxn ang="0">
                  <a:pos x="T0" y="T1"/>
                </a:cxn>
                <a:cxn ang="0">
                  <a:pos x="T2" y="T3"/>
                </a:cxn>
                <a:cxn ang="0">
                  <a:pos x="T4" y="T5"/>
                </a:cxn>
                <a:cxn ang="0">
                  <a:pos x="T6" y="T7"/>
                </a:cxn>
                <a:cxn ang="0">
                  <a:pos x="T8" y="T9"/>
                </a:cxn>
                <a:cxn ang="0">
                  <a:pos x="T10" y="T11"/>
                </a:cxn>
                <a:cxn ang="0">
                  <a:pos x="T12" y="T13"/>
                </a:cxn>
              </a:cxnLst>
              <a:rect l="0" t="0" r="r" b="b"/>
              <a:pathLst>
                <a:path w="139" h="57">
                  <a:moveTo>
                    <a:pt x="135" y="0"/>
                  </a:moveTo>
                  <a:cubicBezTo>
                    <a:pt x="4" y="0"/>
                    <a:pt x="4" y="0"/>
                    <a:pt x="4" y="0"/>
                  </a:cubicBezTo>
                  <a:cubicBezTo>
                    <a:pt x="3" y="0"/>
                    <a:pt x="1" y="0"/>
                    <a:pt x="0" y="1"/>
                  </a:cubicBezTo>
                  <a:cubicBezTo>
                    <a:pt x="65" y="55"/>
                    <a:pt x="65" y="55"/>
                    <a:pt x="65" y="55"/>
                  </a:cubicBezTo>
                  <a:cubicBezTo>
                    <a:pt x="68" y="57"/>
                    <a:pt x="72" y="57"/>
                    <a:pt x="74" y="55"/>
                  </a:cubicBezTo>
                  <a:cubicBezTo>
                    <a:pt x="139" y="1"/>
                    <a:pt x="139" y="1"/>
                    <a:pt x="139" y="1"/>
                  </a:cubicBezTo>
                  <a:cubicBezTo>
                    <a:pt x="138" y="0"/>
                    <a:pt x="137" y="0"/>
                    <a:pt x="135" y="0"/>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sp>
          <p:nvSpPr>
            <p:cNvPr id="54" name="Freeform 152"/>
            <p:cNvSpPr>
              <a:spLocks noEditPoints="1"/>
            </p:cNvSpPr>
            <p:nvPr/>
          </p:nvSpPr>
          <p:spPr bwMode="auto">
            <a:xfrm>
              <a:off x="8292784" y="1221842"/>
              <a:ext cx="311687" cy="174485"/>
            </a:xfrm>
            <a:custGeom>
              <a:avLst/>
              <a:gdLst>
                <a:gd name="T0" fmla="*/ 77 w 144"/>
                <a:gd name="T1" fmla="*/ 55 h 81"/>
                <a:gd name="T2" fmla="*/ 67 w 144"/>
                <a:gd name="T3" fmla="*/ 55 h 81"/>
                <a:gd name="T4" fmla="*/ 0 w 144"/>
                <a:gd name="T5" fmla="*/ 0 h 81"/>
                <a:gd name="T6" fmla="*/ 0 w 144"/>
                <a:gd name="T7" fmla="*/ 74 h 81"/>
                <a:gd name="T8" fmla="*/ 6 w 144"/>
                <a:gd name="T9" fmla="*/ 81 h 81"/>
                <a:gd name="T10" fmla="*/ 137 w 144"/>
                <a:gd name="T11" fmla="*/ 81 h 81"/>
                <a:gd name="T12" fmla="*/ 144 w 144"/>
                <a:gd name="T13" fmla="*/ 74 h 81"/>
                <a:gd name="T14" fmla="*/ 144 w 144"/>
                <a:gd name="T15" fmla="*/ 0 h 81"/>
                <a:gd name="T16" fmla="*/ 77 w 144"/>
                <a:gd name="T17" fmla="*/ 55 h 81"/>
                <a:gd name="T18" fmla="*/ 41 w 144"/>
                <a:gd name="T19" fmla="*/ 45 h 81"/>
                <a:gd name="T20" fmla="*/ 10 w 144"/>
                <a:gd name="T21" fmla="*/ 75 h 81"/>
                <a:gd name="T22" fmla="*/ 8 w 144"/>
                <a:gd name="T23" fmla="*/ 76 h 81"/>
                <a:gd name="T24" fmla="*/ 6 w 144"/>
                <a:gd name="T25" fmla="*/ 75 h 81"/>
                <a:gd name="T26" fmla="*/ 6 w 144"/>
                <a:gd name="T27" fmla="*/ 71 h 81"/>
                <a:gd name="T28" fmla="*/ 37 w 144"/>
                <a:gd name="T29" fmla="*/ 41 h 81"/>
                <a:gd name="T30" fmla="*/ 41 w 144"/>
                <a:gd name="T31" fmla="*/ 41 h 81"/>
                <a:gd name="T32" fmla="*/ 41 w 144"/>
                <a:gd name="T33" fmla="*/ 45 h 81"/>
                <a:gd name="T34" fmla="*/ 138 w 144"/>
                <a:gd name="T35" fmla="*/ 75 h 81"/>
                <a:gd name="T36" fmla="*/ 136 w 144"/>
                <a:gd name="T37" fmla="*/ 76 h 81"/>
                <a:gd name="T38" fmla="*/ 134 w 144"/>
                <a:gd name="T39" fmla="*/ 75 h 81"/>
                <a:gd name="T40" fmla="*/ 102 w 144"/>
                <a:gd name="T41" fmla="*/ 45 h 81"/>
                <a:gd name="T42" fmla="*/ 102 w 144"/>
                <a:gd name="T43" fmla="*/ 41 h 81"/>
                <a:gd name="T44" fmla="*/ 106 w 144"/>
                <a:gd name="T45" fmla="*/ 41 h 81"/>
                <a:gd name="T46" fmla="*/ 138 w 144"/>
                <a:gd name="T47" fmla="*/ 71 h 81"/>
                <a:gd name="T48" fmla="*/ 138 w 144"/>
                <a:gd name="T49"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4" h="81">
                  <a:moveTo>
                    <a:pt x="77" y="55"/>
                  </a:moveTo>
                  <a:cubicBezTo>
                    <a:pt x="74" y="57"/>
                    <a:pt x="69" y="57"/>
                    <a:pt x="67" y="55"/>
                  </a:cubicBezTo>
                  <a:cubicBezTo>
                    <a:pt x="0" y="0"/>
                    <a:pt x="0" y="0"/>
                    <a:pt x="0" y="0"/>
                  </a:cubicBezTo>
                  <a:cubicBezTo>
                    <a:pt x="0" y="74"/>
                    <a:pt x="0" y="74"/>
                    <a:pt x="0" y="74"/>
                  </a:cubicBezTo>
                  <a:cubicBezTo>
                    <a:pt x="0" y="78"/>
                    <a:pt x="3" y="81"/>
                    <a:pt x="6" y="81"/>
                  </a:cubicBezTo>
                  <a:cubicBezTo>
                    <a:pt x="137" y="81"/>
                    <a:pt x="137" y="81"/>
                    <a:pt x="137" y="81"/>
                  </a:cubicBezTo>
                  <a:cubicBezTo>
                    <a:pt x="141" y="81"/>
                    <a:pt x="144" y="78"/>
                    <a:pt x="144" y="74"/>
                  </a:cubicBezTo>
                  <a:cubicBezTo>
                    <a:pt x="144" y="0"/>
                    <a:pt x="144" y="0"/>
                    <a:pt x="144" y="0"/>
                  </a:cubicBezTo>
                  <a:lnTo>
                    <a:pt x="77" y="55"/>
                  </a:lnTo>
                  <a:close/>
                  <a:moveTo>
                    <a:pt x="41" y="45"/>
                  </a:moveTo>
                  <a:cubicBezTo>
                    <a:pt x="10" y="75"/>
                    <a:pt x="10" y="75"/>
                    <a:pt x="10" y="75"/>
                  </a:cubicBezTo>
                  <a:cubicBezTo>
                    <a:pt x="9" y="75"/>
                    <a:pt x="8" y="76"/>
                    <a:pt x="8" y="76"/>
                  </a:cubicBezTo>
                  <a:cubicBezTo>
                    <a:pt x="7" y="76"/>
                    <a:pt x="6" y="75"/>
                    <a:pt x="6" y="75"/>
                  </a:cubicBezTo>
                  <a:cubicBezTo>
                    <a:pt x="5" y="74"/>
                    <a:pt x="5" y="72"/>
                    <a:pt x="6" y="71"/>
                  </a:cubicBezTo>
                  <a:cubicBezTo>
                    <a:pt x="37" y="41"/>
                    <a:pt x="37" y="41"/>
                    <a:pt x="37" y="41"/>
                  </a:cubicBezTo>
                  <a:cubicBezTo>
                    <a:pt x="38" y="40"/>
                    <a:pt x="40" y="40"/>
                    <a:pt x="41" y="41"/>
                  </a:cubicBezTo>
                  <a:cubicBezTo>
                    <a:pt x="42" y="42"/>
                    <a:pt x="42" y="44"/>
                    <a:pt x="41" y="45"/>
                  </a:cubicBezTo>
                  <a:close/>
                  <a:moveTo>
                    <a:pt x="138" y="75"/>
                  </a:moveTo>
                  <a:cubicBezTo>
                    <a:pt x="137" y="75"/>
                    <a:pt x="136" y="76"/>
                    <a:pt x="136" y="76"/>
                  </a:cubicBezTo>
                  <a:cubicBezTo>
                    <a:pt x="135" y="76"/>
                    <a:pt x="134" y="75"/>
                    <a:pt x="134" y="75"/>
                  </a:cubicBezTo>
                  <a:cubicBezTo>
                    <a:pt x="102" y="45"/>
                    <a:pt x="102" y="45"/>
                    <a:pt x="102" y="45"/>
                  </a:cubicBezTo>
                  <a:cubicBezTo>
                    <a:pt x="101" y="44"/>
                    <a:pt x="101" y="42"/>
                    <a:pt x="102" y="41"/>
                  </a:cubicBezTo>
                  <a:cubicBezTo>
                    <a:pt x="103" y="40"/>
                    <a:pt x="105" y="40"/>
                    <a:pt x="106" y="41"/>
                  </a:cubicBezTo>
                  <a:cubicBezTo>
                    <a:pt x="138" y="71"/>
                    <a:pt x="138" y="71"/>
                    <a:pt x="138" y="71"/>
                  </a:cubicBezTo>
                  <a:cubicBezTo>
                    <a:pt x="139" y="72"/>
                    <a:pt x="139" y="74"/>
                    <a:pt x="138" y="75"/>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sp>
        <p:nvSpPr>
          <p:cNvPr id="7" name="文本框 6"/>
          <p:cNvSpPr txBox="1"/>
          <p:nvPr/>
        </p:nvSpPr>
        <p:spPr>
          <a:xfrm>
            <a:off x="651510" y="1680845"/>
            <a:ext cx="11162665" cy="3107690"/>
          </a:xfrm>
          <a:prstGeom prst="rect">
            <a:avLst/>
          </a:prstGeom>
          <a:noFill/>
        </p:spPr>
        <p:txBody>
          <a:bodyPr wrap="square" rtlCol="0">
            <a:spAutoFit/>
          </a:bodyPr>
          <a:p>
            <a:pPr algn="just"/>
            <a:r>
              <a:rPr lang="en-US" altLang="zh-CN" sz="2800">
                <a:latin typeface="Times New Roman" panose="02020603050405020304" charset="0"/>
                <a:cs typeface="Times New Roman" panose="02020603050405020304" charset="0"/>
              </a:rPr>
              <a:t>The usage of passive voice is limited in Chinese. In the ancient Chinese, the passive voice was expressed by “</a:t>
            </a:r>
            <a:r>
              <a:rPr lang="zh-CN" altLang="en-US" sz="2400">
                <a:latin typeface="Times New Roman" panose="02020603050405020304" charset="0"/>
                <a:cs typeface="Times New Roman" panose="02020603050405020304" charset="0"/>
              </a:rPr>
              <a:t>为</a:t>
            </a:r>
            <a:r>
              <a:rPr lang="en-US" altLang="zh-CN" sz="2800">
                <a:latin typeface="Times New Roman" panose="02020603050405020304" charset="0"/>
                <a:cs typeface="Times New Roman" panose="02020603050405020304" charset="0"/>
              </a:rPr>
              <a:t>” or “</a:t>
            </a:r>
            <a:r>
              <a:rPr lang="zh-CN" altLang="en-US" sz="2400">
                <a:latin typeface="Times New Roman" panose="02020603050405020304" charset="0"/>
                <a:cs typeface="Times New Roman" panose="02020603050405020304" charset="0"/>
              </a:rPr>
              <a:t>为</a:t>
            </a:r>
            <a:r>
              <a:rPr lang="en-US" altLang="zh-CN" sz="2400">
                <a:latin typeface="Times New Roman" panose="02020603050405020304" charset="0"/>
                <a:cs typeface="Times New Roman" panose="02020603050405020304" charset="0"/>
              </a:rPr>
              <a:t>······</a:t>
            </a:r>
            <a:r>
              <a:rPr lang="zh-CN" altLang="en-US" sz="2400">
                <a:latin typeface="Times New Roman" panose="02020603050405020304" charset="0"/>
                <a:cs typeface="Times New Roman" panose="02020603050405020304" charset="0"/>
              </a:rPr>
              <a:t>所</a:t>
            </a:r>
            <a:r>
              <a:rPr lang="en-US" altLang="zh-CN" sz="2800">
                <a:latin typeface="Times New Roman" panose="02020603050405020304" charset="0"/>
                <a:cs typeface="Times New Roman" panose="02020603050405020304" charset="0"/>
              </a:rPr>
              <a:t>.”   Later, passive voice more represents the unlucky things that subjects consider as unpleasant or undesirable. Mordern Chinese , influenced by the Western language,  more often uses the passive. However, the passive can be replaced by Chinese character.</a:t>
            </a:r>
            <a:endParaRPr lang="en-US" altLang="zh-CN" sz="2800">
              <a:latin typeface="Times New Roman" panose="02020603050405020304" charset="0"/>
              <a:cs typeface="Times New Roman" panose="02020603050405020304" charset="0"/>
            </a:endParaRPr>
          </a:p>
          <a:p>
            <a:pPr algn="just"/>
            <a:endParaRPr lang="zh-CN" altLang="en-US" sz="2800">
              <a:latin typeface="Times New Roman" panose="02020603050405020304" charset="0"/>
              <a:cs typeface="Times New Roman" panose="02020603050405020304" charset="0"/>
            </a:endParaRPr>
          </a:p>
        </p:txBody>
      </p:sp>
      <p:sp>
        <p:nvSpPr>
          <p:cNvPr id="3" name="文本框 2"/>
          <p:cNvSpPr txBox="1"/>
          <p:nvPr/>
        </p:nvSpPr>
        <p:spPr>
          <a:xfrm>
            <a:off x="826135" y="4361180"/>
            <a:ext cx="10813415" cy="1691640"/>
          </a:xfrm>
          <a:prstGeom prst="rect">
            <a:avLst/>
          </a:prstGeom>
          <a:noFill/>
        </p:spPr>
        <p:txBody>
          <a:bodyPr wrap="square" rtlCol="0">
            <a:spAutoFit/>
          </a:bodyPr>
          <a:p>
            <a:pPr algn="just"/>
            <a:r>
              <a:rPr lang="en-US" altLang="zh-CN" sz="2800">
                <a:latin typeface="Times New Roman" panose="02020603050405020304" charset="0"/>
                <a:cs typeface="Times New Roman" panose="02020603050405020304" charset="0"/>
                <a:sym typeface="+mn-ea"/>
              </a:rPr>
              <a:t>Eg: The crops was washed away by the flood. </a:t>
            </a:r>
            <a:r>
              <a:rPr lang="zh-CN" altLang="en-US" sz="2400">
                <a:latin typeface="Times New Roman" panose="02020603050405020304" charset="0"/>
                <a:cs typeface="Times New Roman" panose="02020603050405020304" charset="0"/>
                <a:sym typeface="+mn-ea"/>
              </a:rPr>
              <a:t>庄稼让大水冲跑了。</a:t>
            </a:r>
            <a:endParaRPr lang="zh-CN" altLang="en-US" sz="2400">
              <a:latin typeface="Times New Roman" panose="02020603050405020304" charset="0"/>
              <a:cs typeface="Times New Roman" panose="02020603050405020304" charset="0"/>
            </a:endParaRPr>
          </a:p>
          <a:p>
            <a:pPr algn="just"/>
            <a:r>
              <a:rPr lang="en-US" altLang="zh-CN" sz="2800">
                <a:latin typeface="Times New Roman" panose="02020603050405020304" charset="0"/>
                <a:cs typeface="Times New Roman" panose="02020603050405020304" charset="0"/>
                <a:sym typeface="+mn-ea"/>
              </a:rPr>
              <a:t>       The factory was seriously demaged during the earthquake. </a:t>
            </a:r>
            <a:r>
              <a:rPr lang="zh-CN" altLang="en-US" sz="2400">
                <a:latin typeface="Times New Roman" panose="02020603050405020304" charset="0"/>
                <a:cs typeface="Times New Roman" panose="02020603050405020304" charset="0"/>
                <a:sym typeface="+mn-ea"/>
              </a:rPr>
              <a:t>这家工厂在</a:t>
            </a:r>
            <a:r>
              <a:rPr lang="en-US" altLang="zh-CN" sz="2400">
                <a:latin typeface="Times New Roman" panose="02020603050405020304" charset="0"/>
                <a:cs typeface="Times New Roman" panose="02020603050405020304" charset="0"/>
                <a:sym typeface="+mn-ea"/>
              </a:rPr>
              <a:t>     </a:t>
            </a:r>
            <a:r>
              <a:rPr lang="zh-CN" altLang="en-US" sz="2400">
                <a:latin typeface="Times New Roman" panose="02020603050405020304" charset="0"/>
                <a:cs typeface="Times New Roman" panose="02020603050405020304" charset="0"/>
                <a:sym typeface="+mn-ea"/>
              </a:rPr>
              <a:t>地震中遭受到严重的破坏。</a:t>
            </a:r>
            <a:endParaRPr lang="zh-CN" altLang="en-US" sz="2400">
              <a:latin typeface="Times New Roman" panose="02020603050405020304" charset="0"/>
              <a:cs typeface="Times New Roman" panose="02020603050405020304" charset="0"/>
            </a:endParaRPr>
          </a:p>
          <a:p>
            <a:endParaRPr lang="zh-CN" altLang="en-US" sz="24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500"/>
                                        <p:tgtEl>
                                          <p:spTgt spid="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fade">
                                      <p:cBhvr>
                                        <p:cTn id="16" dur="500"/>
                                        <p:tgtEl>
                                          <p:spTgt spid="2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2" grpId="0" bldLvl="0" animBg="1"/>
      <p:bldP spid="23" grpId="0" bldLvl="0" animBg="1"/>
      <p:bldP spid="24" grpId="0" bldLvl="0" animBg="1"/>
      <p:bldP spid="25" grpId="0" bldLvl="0" animBg="1"/>
      <p:bldP spid="26" grpId="0" bldLvl="0" animBg="1"/>
      <p:bldP spid="27" grpId="0" bldLvl="0" animBg="1"/>
      <p:bldP spid="28"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a:cs typeface="+mn-ea"/>
              </a:rPr>
              <a:t>Stative vs Dynamic</a:t>
            </a:r>
            <a:endParaRPr lang="en-US" altLang="zh-CN" dirty="0">
              <a:ea typeface="+mn-ea"/>
              <a:cs typeface="+mn-ea"/>
            </a:endParaRPr>
          </a:p>
        </p:txBody>
      </p:sp>
      <p:sp>
        <p:nvSpPr>
          <p:cNvPr id="21" name="Freeform 23"/>
          <p:cNvSpPr/>
          <p:nvPr/>
        </p:nvSpPr>
        <p:spPr bwMode="auto">
          <a:xfrm>
            <a:off x="2617955" y="3844643"/>
            <a:ext cx="1520627" cy="1528763"/>
          </a:xfrm>
          <a:custGeom>
            <a:avLst/>
            <a:gdLst>
              <a:gd name="T0" fmla="*/ 958 w 958"/>
              <a:gd name="T1" fmla="*/ 287 h 963"/>
              <a:gd name="T2" fmla="*/ 283 w 958"/>
              <a:gd name="T3" fmla="*/ 963 h 963"/>
              <a:gd name="T4" fmla="*/ 0 w 958"/>
              <a:gd name="T5" fmla="*/ 676 h 963"/>
              <a:gd name="T6" fmla="*/ 672 w 958"/>
              <a:gd name="T7" fmla="*/ 0 h 963"/>
              <a:gd name="T8" fmla="*/ 958 w 958"/>
              <a:gd name="T9" fmla="*/ 287 h 963"/>
            </a:gdLst>
            <a:ahLst/>
            <a:cxnLst>
              <a:cxn ang="0">
                <a:pos x="T0" y="T1"/>
              </a:cxn>
              <a:cxn ang="0">
                <a:pos x="T2" y="T3"/>
              </a:cxn>
              <a:cxn ang="0">
                <a:pos x="T4" y="T5"/>
              </a:cxn>
              <a:cxn ang="0">
                <a:pos x="T6" y="T7"/>
              </a:cxn>
              <a:cxn ang="0">
                <a:pos x="T8" y="T9"/>
              </a:cxn>
            </a:cxnLst>
            <a:rect l="0" t="0" r="r" b="b"/>
            <a:pathLst>
              <a:path w="958" h="963">
                <a:moveTo>
                  <a:pt x="958" y="287"/>
                </a:moveTo>
                <a:lnTo>
                  <a:pt x="283" y="963"/>
                </a:lnTo>
                <a:lnTo>
                  <a:pt x="0" y="676"/>
                </a:lnTo>
                <a:lnTo>
                  <a:pt x="672" y="0"/>
                </a:lnTo>
                <a:lnTo>
                  <a:pt x="958" y="287"/>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2" name="Freeform 24"/>
          <p:cNvSpPr/>
          <p:nvPr/>
        </p:nvSpPr>
        <p:spPr bwMode="auto">
          <a:xfrm>
            <a:off x="9036968" y="1701515"/>
            <a:ext cx="1526976" cy="1524000"/>
          </a:xfrm>
          <a:custGeom>
            <a:avLst/>
            <a:gdLst>
              <a:gd name="T0" fmla="*/ 962 w 962"/>
              <a:gd name="T1" fmla="*/ 284 h 960"/>
              <a:gd name="T2" fmla="*/ 287 w 962"/>
              <a:gd name="T3" fmla="*/ 960 h 960"/>
              <a:gd name="T4" fmla="*/ 0 w 962"/>
              <a:gd name="T5" fmla="*/ 677 h 960"/>
              <a:gd name="T6" fmla="*/ 675 w 962"/>
              <a:gd name="T7" fmla="*/ 0 h 960"/>
              <a:gd name="T8" fmla="*/ 962 w 962"/>
              <a:gd name="T9" fmla="*/ 284 h 960"/>
            </a:gdLst>
            <a:ahLst/>
            <a:cxnLst>
              <a:cxn ang="0">
                <a:pos x="T0" y="T1"/>
              </a:cxn>
              <a:cxn ang="0">
                <a:pos x="T2" y="T3"/>
              </a:cxn>
              <a:cxn ang="0">
                <a:pos x="T4" y="T5"/>
              </a:cxn>
              <a:cxn ang="0">
                <a:pos x="T6" y="T7"/>
              </a:cxn>
              <a:cxn ang="0">
                <a:pos x="T8" y="T9"/>
              </a:cxn>
            </a:cxnLst>
            <a:rect l="0" t="0" r="r" b="b"/>
            <a:pathLst>
              <a:path w="962" h="960">
                <a:moveTo>
                  <a:pt x="962" y="284"/>
                </a:moveTo>
                <a:lnTo>
                  <a:pt x="287" y="960"/>
                </a:lnTo>
                <a:lnTo>
                  <a:pt x="0" y="677"/>
                </a:lnTo>
                <a:lnTo>
                  <a:pt x="675" y="0"/>
                </a:lnTo>
                <a:lnTo>
                  <a:pt x="962" y="284"/>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3" name="Freeform 25"/>
          <p:cNvSpPr/>
          <p:nvPr/>
        </p:nvSpPr>
        <p:spPr bwMode="auto">
          <a:xfrm>
            <a:off x="5827461" y="2776253"/>
            <a:ext cx="1522215" cy="1524000"/>
          </a:xfrm>
          <a:custGeom>
            <a:avLst/>
            <a:gdLst>
              <a:gd name="T0" fmla="*/ 959 w 959"/>
              <a:gd name="T1" fmla="*/ 283 h 960"/>
              <a:gd name="T2" fmla="*/ 286 w 959"/>
              <a:gd name="T3" fmla="*/ 960 h 960"/>
              <a:gd name="T4" fmla="*/ 0 w 959"/>
              <a:gd name="T5" fmla="*/ 673 h 960"/>
              <a:gd name="T6" fmla="*/ 675 w 959"/>
              <a:gd name="T7" fmla="*/ 0 h 960"/>
              <a:gd name="T8" fmla="*/ 959 w 959"/>
              <a:gd name="T9" fmla="*/ 283 h 960"/>
            </a:gdLst>
            <a:ahLst/>
            <a:cxnLst>
              <a:cxn ang="0">
                <a:pos x="T0" y="T1"/>
              </a:cxn>
              <a:cxn ang="0">
                <a:pos x="T2" y="T3"/>
              </a:cxn>
              <a:cxn ang="0">
                <a:pos x="T4" y="T5"/>
              </a:cxn>
              <a:cxn ang="0">
                <a:pos x="T6" y="T7"/>
              </a:cxn>
              <a:cxn ang="0">
                <a:pos x="T8" y="T9"/>
              </a:cxn>
            </a:cxnLst>
            <a:rect l="0" t="0" r="r" b="b"/>
            <a:pathLst>
              <a:path w="959" h="960">
                <a:moveTo>
                  <a:pt x="959" y="283"/>
                </a:moveTo>
                <a:lnTo>
                  <a:pt x="286" y="960"/>
                </a:lnTo>
                <a:lnTo>
                  <a:pt x="0" y="673"/>
                </a:lnTo>
                <a:lnTo>
                  <a:pt x="675" y="0"/>
                </a:lnTo>
                <a:lnTo>
                  <a:pt x="959" y="283"/>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4" name="Freeform 26"/>
          <p:cNvSpPr/>
          <p:nvPr/>
        </p:nvSpPr>
        <p:spPr bwMode="auto">
          <a:xfrm>
            <a:off x="4756038" y="2776253"/>
            <a:ext cx="1525389" cy="1524000"/>
          </a:xfrm>
          <a:custGeom>
            <a:avLst/>
            <a:gdLst>
              <a:gd name="T0" fmla="*/ 286 w 961"/>
              <a:gd name="T1" fmla="*/ 0 h 960"/>
              <a:gd name="T2" fmla="*/ 961 w 961"/>
              <a:gd name="T3" fmla="*/ 673 h 960"/>
              <a:gd name="T4" fmla="*/ 675 w 961"/>
              <a:gd name="T5" fmla="*/ 960 h 960"/>
              <a:gd name="T6" fmla="*/ 0 w 961"/>
              <a:gd name="T7" fmla="*/ 283 h 960"/>
              <a:gd name="T8" fmla="*/ 286 w 961"/>
              <a:gd name="T9" fmla="*/ 0 h 960"/>
            </a:gdLst>
            <a:ahLst/>
            <a:cxnLst>
              <a:cxn ang="0">
                <a:pos x="T0" y="T1"/>
              </a:cxn>
              <a:cxn ang="0">
                <a:pos x="T2" y="T3"/>
              </a:cxn>
              <a:cxn ang="0">
                <a:pos x="T4" y="T5"/>
              </a:cxn>
              <a:cxn ang="0">
                <a:pos x="T6" y="T7"/>
              </a:cxn>
              <a:cxn ang="0">
                <a:pos x="T8" y="T9"/>
              </a:cxn>
            </a:cxnLst>
            <a:rect l="0" t="0" r="r" b="b"/>
            <a:pathLst>
              <a:path w="961" h="960">
                <a:moveTo>
                  <a:pt x="286" y="0"/>
                </a:moveTo>
                <a:lnTo>
                  <a:pt x="961" y="673"/>
                </a:lnTo>
                <a:lnTo>
                  <a:pt x="675" y="960"/>
                </a:lnTo>
                <a:lnTo>
                  <a:pt x="0" y="283"/>
                </a:lnTo>
                <a:lnTo>
                  <a:pt x="286"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5" name="Freeform 27"/>
          <p:cNvSpPr/>
          <p:nvPr/>
        </p:nvSpPr>
        <p:spPr bwMode="auto">
          <a:xfrm>
            <a:off x="7965545" y="2776253"/>
            <a:ext cx="1526976" cy="1524000"/>
          </a:xfrm>
          <a:custGeom>
            <a:avLst/>
            <a:gdLst>
              <a:gd name="T0" fmla="*/ 962 w 962"/>
              <a:gd name="T1" fmla="*/ 283 h 960"/>
              <a:gd name="T2" fmla="*/ 287 w 962"/>
              <a:gd name="T3" fmla="*/ 960 h 960"/>
              <a:gd name="T4" fmla="*/ 0 w 962"/>
              <a:gd name="T5" fmla="*/ 673 h 960"/>
              <a:gd name="T6" fmla="*/ 675 w 962"/>
              <a:gd name="T7" fmla="*/ 0 h 960"/>
              <a:gd name="T8" fmla="*/ 962 w 962"/>
              <a:gd name="T9" fmla="*/ 283 h 960"/>
            </a:gdLst>
            <a:ahLst/>
            <a:cxnLst>
              <a:cxn ang="0">
                <a:pos x="T0" y="T1"/>
              </a:cxn>
              <a:cxn ang="0">
                <a:pos x="T2" y="T3"/>
              </a:cxn>
              <a:cxn ang="0">
                <a:pos x="T4" y="T5"/>
              </a:cxn>
              <a:cxn ang="0">
                <a:pos x="T6" y="T7"/>
              </a:cxn>
              <a:cxn ang="0">
                <a:pos x="T8" y="T9"/>
              </a:cxn>
            </a:cxnLst>
            <a:rect l="0" t="0" r="r" b="b"/>
            <a:pathLst>
              <a:path w="962" h="960">
                <a:moveTo>
                  <a:pt x="962" y="283"/>
                </a:moveTo>
                <a:lnTo>
                  <a:pt x="287" y="960"/>
                </a:lnTo>
                <a:lnTo>
                  <a:pt x="0" y="673"/>
                </a:lnTo>
                <a:lnTo>
                  <a:pt x="675" y="0"/>
                </a:lnTo>
                <a:lnTo>
                  <a:pt x="962" y="283"/>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6" name="Freeform 28"/>
          <p:cNvSpPr/>
          <p:nvPr/>
        </p:nvSpPr>
        <p:spPr bwMode="auto">
          <a:xfrm>
            <a:off x="6898884" y="2776253"/>
            <a:ext cx="1522215" cy="1524000"/>
          </a:xfrm>
          <a:custGeom>
            <a:avLst/>
            <a:gdLst>
              <a:gd name="T0" fmla="*/ 284 w 959"/>
              <a:gd name="T1" fmla="*/ 0 h 960"/>
              <a:gd name="T2" fmla="*/ 959 w 959"/>
              <a:gd name="T3" fmla="*/ 673 h 960"/>
              <a:gd name="T4" fmla="*/ 672 w 959"/>
              <a:gd name="T5" fmla="*/ 960 h 960"/>
              <a:gd name="T6" fmla="*/ 0 w 959"/>
              <a:gd name="T7" fmla="*/ 283 h 960"/>
              <a:gd name="T8" fmla="*/ 284 w 959"/>
              <a:gd name="T9" fmla="*/ 0 h 960"/>
            </a:gdLst>
            <a:ahLst/>
            <a:cxnLst>
              <a:cxn ang="0">
                <a:pos x="T0" y="T1"/>
              </a:cxn>
              <a:cxn ang="0">
                <a:pos x="T2" y="T3"/>
              </a:cxn>
              <a:cxn ang="0">
                <a:pos x="T4" y="T5"/>
              </a:cxn>
              <a:cxn ang="0">
                <a:pos x="T6" y="T7"/>
              </a:cxn>
              <a:cxn ang="0">
                <a:pos x="T8" y="T9"/>
              </a:cxn>
            </a:cxnLst>
            <a:rect l="0" t="0" r="r" b="b"/>
            <a:pathLst>
              <a:path w="959" h="960">
                <a:moveTo>
                  <a:pt x="284" y="0"/>
                </a:moveTo>
                <a:lnTo>
                  <a:pt x="959" y="673"/>
                </a:lnTo>
                <a:lnTo>
                  <a:pt x="672" y="960"/>
                </a:lnTo>
                <a:lnTo>
                  <a:pt x="0" y="283"/>
                </a:lnTo>
                <a:lnTo>
                  <a:pt x="284"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7" name="Freeform 29"/>
          <p:cNvSpPr/>
          <p:nvPr/>
        </p:nvSpPr>
        <p:spPr bwMode="auto">
          <a:xfrm>
            <a:off x="3684615" y="2776253"/>
            <a:ext cx="1525389" cy="1524000"/>
          </a:xfrm>
          <a:custGeom>
            <a:avLst/>
            <a:gdLst>
              <a:gd name="T0" fmla="*/ 961 w 961"/>
              <a:gd name="T1" fmla="*/ 283 h 960"/>
              <a:gd name="T2" fmla="*/ 286 w 961"/>
              <a:gd name="T3" fmla="*/ 960 h 960"/>
              <a:gd name="T4" fmla="*/ 0 w 961"/>
              <a:gd name="T5" fmla="*/ 673 h 960"/>
              <a:gd name="T6" fmla="*/ 675 w 961"/>
              <a:gd name="T7" fmla="*/ 0 h 960"/>
              <a:gd name="T8" fmla="*/ 961 w 961"/>
              <a:gd name="T9" fmla="*/ 283 h 960"/>
            </a:gdLst>
            <a:ahLst/>
            <a:cxnLst>
              <a:cxn ang="0">
                <a:pos x="T0" y="T1"/>
              </a:cxn>
              <a:cxn ang="0">
                <a:pos x="T2" y="T3"/>
              </a:cxn>
              <a:cxn ang="0">
                <a:pos x="T4" y="T5"/>
              </a:cxn>
              <a:cxn ang="0">
                <a:pos x="T6" y="T7"/>
              </a:cxn>
              <a:cxn ang="0">
                <a:pos x="T8" y="T9"/>
              </a:cxn>
            </a:cxnLst>
            <a:rect l="0" t="0" r="r" b="b"/>
            <a:pathLst>
              <a:path w="961" h="960">
                <a:moveTo>
                  <a:pt x="961" y="283"/>
                </a:moveTo>
                <a:lnTo>
                  <a:pt x="286" y="960"/>
                </a:lnTo>
                <a:lnTo>
                  <a:pt x="0" y="673"/>
                </a:lnTo>
                <a:lnTo>
                  <a:pt x="675" y="0"/>
                </a:lnTo>
                <a:lnTo>
                  <a:pt x="961" y="283"/>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8" name="Freeform 30"/>
          <p:cNvSpPr/>
          <p:nvPr/>
        </p:nvSpPr>
        <p:spPr bwMode="auto">
          <a:xfrm>
            <a:off x="1544942" y="3844643"/>
            <a:ext cx="1522215" cy="1528763"/>
          </a:xfrm>
          <a:custGeom>
            <a:avLst/>
            <a:gdLst>
              <a:gd name="T0" fmla="*/ 287 w 959"/>
              <a:gd name="T1" fmla="*/ 0 h 963"/>
              <a:gd name="T2" fmla="*/ 959 w 959"/>
              <a:gd name="T3" fmla="*/ 676 h 963"/>
              <a:gd name="T4" fmla="*/ 676 w 959"/>
              <a:gd name="T5" fmla="*/ 963 h 963"/>
              <a:gd name="T6" fmla="*/ 0 w 959"/>
              <a:gd name="T7" fmla="*/ 287 h 963"/>
              <a:gd name="T8" fmla="*/ 287 w 959"/>
              <a:gd name="T9" fmla="*/ 0 h 963"/>
            </a:gdLst>
            <a:ahLst/>
            <a:cxnLst>
              <a:cxn ang="0">
                <a:pos x="T0" y="T1"/>
              </a:cxn>
              <a:cxn ang="0">
                <a:pos x="T2" y="T3"/>
              </a:cxn>
              <a:cxn ang="0">
                <a:pos x="T4" y="T5"/>
              </a:cxn>
              <a:cxn ang="0">
                <a:pos x="T6" y="T7"/>
              </a:cxn>
              <a:cxn ang="0">
                <a:pos x="T8" y="T9"/>
              </a:cxn>
            </a:cxnLst>
            <a:rect l="0" t="0" r="r" b="b"/>
            <a:pathLst>
              <a:path w="959" h="963">
                <a:moveTo>
                  <a:pt x="287" y="0"/>
                </a:moveTo>
                <a:lnTo>
                  <a:pt x="959" y="676"/>
                </a:lnTo>
                <a:lnTo>
                  <a:pt x="676" y="963"/>
                </a:lnTo>
                <a:lnTo>
                  <a:pt x="0" y="287"/>
                </a:lnTo>
                <a:lnTo>
                  <a:pt x="287" y="0"/>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39" name="Freeform 139"/>
          <p:cNvSpPr/>
          <p:nvPr/>
        </p:nvSpPr>
        <p:spPr bwMode="auto">
          <a:xfrm>
            <a:off x="7278409" y="2462108"/>
            <a:ext cx="356381" cy="269930"/>
          </a:xfrm>
          <a:custGeom>
            <a:avLst/>
            <a:gdLst>
              <a:gd name="T0" fmla="*/ 143 w 165"/>
              <a:gd name="T1" fmla="*/ 19 h 125"/>
              <a:gd name="T2" fmla="*/ 34 w 165"/>
              <a:gd name="T3" fmla="*/ 19 h 125"/>
              <a:gd name="T4" fmla="*/ 30 w 165"/>
              <a:gd name="T5" fmla="*/ 5 h 125"/>
              <a:gd name="T6" fmla="*/ 29 w 165"/>
              <a:gd name="T7" fmla="*/ 4 h 125"/>
              <a:gd name="T8" fmla="*/ 29 w 165"/>
              <a:gd name="T9" fmla="*/ 4 h 125"/>
              <a:gd name="T10" fmla="*/ 28 w 165"/>
              <a:gd name="T11" fmla="*/ 3 h 125"/>
              <a:gd name="T12" fmla="*/ 28 w 165"/>
              <a:gd name="T13" fmla="*/ 2 h 125"/>
              <a:gd name="T14" fmla="*/ 28 w 165"/>
              <a:gd name="T15" fmla="*/ 2 h 125"/>
              <a:gd name="T16" fmla="*/ 27 w 165"/>
              <a:gd name="T17" fmla="*/ 1 h 125"/>
              <a:gd name="T18" fmla="*/ 27 w 165"/>
              <a:gd name="T19" fmla="*/ 1 h 125"/>
              <a:gd name="T20" fmla="*/ 22 w 165"/>
              <a:gd name="T21" fmla="*/ 0 h 125"/>
              <a:gd name="T22" fmla="*/ 7 w 165"/>
              <a:gd name="T23" fmla="*/ 2 h 125"/>
              <a:gd name="T24" fmla="*/ 0 w 165"/>
              <a:gd name="T25" fmla="*/ 9 h 125"/>
              <a:gd name="T26" fmla="*/ 7 w 165"/>
              <a:gd name="T27" fmla="*/ 15 h 125"/>
              <a:gd name="T28" fmla="*/ 18 w 165"/>
              <a:gd name="T29" fmla="*/ 14 h 125"/>
              <a:gd name="T30" fmla="*/ 45 w 165"/>
              <a:gd name="T31" fmla="*/ 99 h 125"/>
              <a:gd name="T32" fmla="*/ 42 w 165"/>
              <a:gd name="T33" fmla="*/ 109 h 125"/>
              <a:gd name="T34" fmla="*/ 58 w 165"/>
              <a:gd name="T35" fmla="*/ 125 h 125"/>
              <a:gd name="T36" fmla="*/ 73 w 165"/>
              <a:gd name="T37" fmla="*/ 116 h 125"/>
              <a:gd name="T38" fmla="*/ 94 w 165"/>
              <a:gd name="T39" fmla="*/ 116 h 125"/>
              <a:gd name="T40" fmla="*/ 109 w 165"/>
              <a:gd name="T41" fmla="*/ 125 h 125"/>
              <a:gd name="T42" fmla="*/ 125 w 165"/>
              <a:gd name="T43" fmla="*/ 109 h 125"/>
              <a:gd name="T44" fmla="*/ 109 w 165"/>
              <a:gd name="T45" fmla="*/ 93 h 125"/>
              <a:gd name="T46" fmla="*/ 94 w 165"/>
              <a:gd name="T47" fmla="*/ 102 h 125"/>
              <a:gd name="T48" fmla="*/ 73 w 165"/>
              <a:gd name="T49" fmla="*/ 102 h 125"/>
              <a:gd name="T50" fmla="*/ 58 w 165"/>
              <a:gd name="T51" fmla="*/ 93 h 125"/>
              <a:gd name="T52" fmla="*/ 58 w 165"/>
              <a:gd name="T53" fmla="*/ 93 h 125"/>
              <a:gd name="T54" fmla="*/ 55 w 165"/>
              <a:gd name="T55" fmla="*/ 83 h 125"/>
              <a:gd name="T56" fmla="*/ 125 w 165"/>
              <a:gd name="T57" fmla="*/ 83 h 125"/>
              <a:gd name="T58" fmla="*/ 139 w 165"/>
              <a:gd name="T59" fmla="*/ 68 h 125"/>
              <a:gd name="T60" fmla="*/ 158 w 165"/>
              <a:gd name="T61" fmla="*/ 34 h 125"/>
              <a:gd name="T62" fmla="*/ 143 w 165"/>
              <a:gd name="T63" fmla="*/ 1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5" h="125">
                <a:moveTo>
                  <a:pt x="143" y="19"/>
                </a:moveTo>
                <a:cubicBezTo>
                  <a:pt x="34" y="19"/>
                  <a:pt x="34" y="19"/>
                  <a:pt x="34" y="19"/>
                </a:cubicBezTo>
                <a:cubicBezTo>
                  <a:pt x="30" y="5"/>
                  <a:pt x="30" y="5"/>
                  <a:pt x="30" y="5"/>
                </a:cubicBezTo>
                <a:cubicBezTo>
                  <a:pt x="30" y="5"/>
                  <a:pt x="29" y="4"/>
                  <a:pt x="29" y="4"/>
                </a:cubicBezTo>
                <a:cubicBezTo>
                  <a:pt x="29" y="4"/>
                  <a:pt x="29" y="4"/>
                  <a:pt x="29" y="4"/>
                </a:cubicBezTo>
                <a:cubicBezTo>
                  <a:pt x="29" y="3"/>
                  <a:pt x="29" y="3"/>
                  <a:pt x="28" y="3"/>
                </a:cubicBezTo>
                <a:cubicBezTo>
                  <a:pt x="28" y="2"/>
                  <a:pt x="28" y="2"/>
                  <a:pt x="28" y="2"/>
                </a:cubicBezTo>
                <a:cubicBezTo>
                  <a:pt x="28" y="2"/>
                  <a:pt x="28" y="2"/>
                  <a:pt x="28" y="2"/>
                </a:cubicBezTo>
                <a:cubicBezTo>
                  <a:pt x="27" y="2"/>
                  <a:pt x="27" y="1"/>
                  <a:pt x="27" y="1"/>
                </a:cubicBezTo>
                <a:cubicBezTo>
                  <a:pt x="27" y="1"/>
                  <a:pt x="27" y="1"/>
                  <a:pt x="27" y="1"/>
                </a:cubicBezTo>
                <a:cubicBezTo>
                  <a:pt x="25" y="0"/>
                  <a:pt x="24" y="0"/>
                  <a:pt x="22" y="0"/>
                </a:cubicBezTo>
                <a:cubicBezTo>
                  <a:pt x="7" y="2"/>
                  <a:pt x="7" y="2"/>
                  <a:pt x="7" y="2"/>
                </a:cubicBezTo>
                <a:cubicBezTo>
                  <a:pt x="3" y="2"/>
                  <a:pt x="0" y="5"/>
                  <a:pt x="0" y="9"/>
                </a:cubicBezTo>
                <a:cubicBezTo>
                  <a:pt x="1" y="12"/>
                  <a:pt x="4" y="15"/>
                  <a:pt x="7" y="15"/>
                </a:cubicBezTo>
                <a:cubicBezTo>
                  <a:pt x="18" y="14"/>
                  <a:pt x="18" y="14"/>
                  <a:pt x="18" y="14"/>
                </a:cubicBezTo>
                <a:cubicBezTo>
                  <a:pt x="45" y="99"/>
                  <a:pt x="45" y="99"/>
                  <a:pt x="45" y="99"/>
                </a:cubicBezTo>
                <a:cubicBezTo>
                  <a:pt x="43" y="101"/>
                  <a:pt x="42" y="105"/>
                  <a:pt x="42" y="109"/>
                </a:cubicBezTo>
                <a:cubicBezTo>
                  <a:pt x="42" y="118"/>
                  <a:pt x="49" y="125"/>
                  <a:pt x="58" y="125"/>
                </a:cubicBezTo>
                <a:cubicBezTo>
                  <a:pt x="64" y="125"/>
                  <a:pt x="70" y="121"/>
                  <a:pt x="73" y="116"/>
                </a:cubicBezTo>
                <a:cubicBezTo>
                  <a:pt x="94" y="116"/>
                  <a:pt x="94" y="116"/>
                  <a:pt x="94" y="116"/>
                </a:cubicBezTo>
                <a:cubicBezTo>
                  <a:pt x="97" y="121"/>
                  <a:pt x="103" y="125"/>
                  <a:pt x="109" y="125"/>
                </a:cubicBezTo>
                <a:cubicBezTo>
                  <a:pt x="118" y="125"/>
                  <a:pt x="125" y="118"/>
                  <a:pt x="125" y="109"/>
                </a:cubicBezTo>
                <a:cubicBezTo>
                  <a:pt x="125" y="100"/>
                  <a:pt x="118" y="93"/>
                  <a:pt x="109" y="93"/>
                </a:cubicBezTo>
                <a:cubicBezTo>
                  <a:pt x="103" y="93"/>
                  <a:pt x="97" y="97"/>
                  <a:pt x="94" y="102"/>
                </a:cubicBezTo>
                <a:cubicBezTo>
                  <a:pt x="73" y="102"/>
                  <a:pt x="73" y="102"/>
                  <a:pt x="73" y="102"/>
                </a:cubicBezTo>
                <a:cubicBezTo>
                  <a:pt x="70" y="97"/>
                  <a:pt x="64" y="93"/>
                  <a:pt x="58" y="93"/>
                </a:cubicBezTo>
                <a:cubicBezTo>
                  <a:pt x="58" y="93"/>
                  <a:pt x="58" y="93"/>
                  <a:pt x="58" y="93"/>
                </a:cubicBezTo>
                <a:cubicBezTo>
                  <a:pt x="55" y="83"/>
                  <a:pt x="55" y="83"/>
                  <a:pt x="55" y="83"/>
                </a:cubicBezTo>
                <a:cubicBezTo>
                  <a:pt x="125" y="83"/>
                  <a:pt x="125" y="83"/>
                  <a:pt x="125" y="83"/>
                </a:cubicBezTo>
                <a:cubicBezTo>
                  <a:pt x="133" y="83"/>
                  <a:pt x="134" y="77"/>
                  <a:pt x="139" y="68"/>
                </a:cubicBezTo>
                <a:cubicBezTo>
                  <a:pt x="158" y="34"/>
                  <a:pt x="158" y="34"/>
                  <a:pt x="158" y="34"/>
                </a:cubicBezTo>
                <a:cubicBezTo>
                  <a:pt x="165" y="20"/>
                  <a:pt x="151" y="19"/>
                  <a:pt x="143" y="19"/>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sp>
        <p:nvSpPr>
          <p:cNvPr id="46" name="Freeform 142"/>
          <p:cNvSpPr/>
          <p:nvPr/>
        </p:nvSpPr>
        <p:spPr bwMode="auto">
          <a:xfrm>
            <a:off x="4834110" y="2893318"/>
            <a:ext cx="292261" cy="238612"/>
          </a:xfrm>
          <a:custGeom>
            <a:avLst/>
            <a:gdLst>
              <a:gd name="T0" fmla="*/ 135 w 135"/>
              <a:gd name="T1" fmla="*/ 49 h 110"/>
              <a:gd name="T2" fmla="*/ 68 w 135"/>
              <a:gd name="T3" fmla="*/ 0 h 110"/>
              <a:gd name="T4" fmla="*/ 0 w 135"/>
              <a:gd name="T5" fmla="*/ 49 h 110"/>
              <a:gd name="T6" fmla="*/ 68 w 135"/>
              <a:gd name="T7" fmla="*/ 99 h 110"/>
              <a:gd name="T8" fmla="*/ 93 w 135"/>
              <a:gd name="T9" fmla="*/ 96 h 110"/>
              <a:gd name="T10" fmla="*/ 121 w 135"/>
              <a:gd name="T11" fmla="*/ 110 h 110"/>
              <a:gd name="T12" fmla="*/ 113 w 135"/>
              <a:gd name="T13" fmla="*/ 86 h 110"/>
              <a:gd name="T14" fmla="*/ 135 w 135"/>
              <a:gd name="T15" fmla="*/ 49 h 1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5" h="110">
                <a:moveTo>
                  <a:pt x="135" y="49"/>
                </a:moveTo>
                <a:cubicBezTo>
                  <a:pt x="135" y="22"/>
                  <a:pt x="105" y="0"/>
                  <a:pt x="68" y="0"/>
                </a:cubicBezTo>
                <a:cubicBezTo>
                  <a:pt x="30" y="0"/>
                  <a:pt x="0" y="22"/>
                  <a:pt x="0" y="49"/>
                </a:cubicBezTo>
                <a:cubicBezTo>
                  <a:pt x="0" y="77"/>
                  <a:pt x="30" y="99"/>
                  <a:pt x="68" y="99"/>
                </a:cubicBezTo>
                <a:cubicBezTo>
                  <a:pt x="76" y="99"/>
                  <a:pt x="85" y="98"/>
                  <a:pt x="93" y="96"/>
                </a:cubicBezTo>
                <a:cubicBezTo>
                  <a:pt x="95" y="95"/>
                  <a:pt x="121" y="110"/>
                  <a:pt x="121" y="110"/>
                </a:cubicBezTo>
                <a:cubicBezTo>
                  <a:pt x="113" y="86"/>
                  <a:pt x="113" y="86"/>
                  <a:pt x="113" y="86"/>
                </a:cubicBezTo>
                <a:cubicBezTo>
                  <a:pt x="126" y="77"/>
                  <a:pt x="135" y="64"/>
                  <a:pt x="135" y="49"/>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nvGrpSpPr>
          <p:cNvPr id="52" name="组合 51"/>
          <p:cNvGrpSpPr/>
          <p:nvPr/>
        </p:nvGrpSpPr>
        <p:grpSpPr>
          <a:xfrm>
            <a:off x="5887310" y="3975512"/>
            <a:ext cx="311646" cy="193872"/>
            <a:chOff x="8292784" y="1202455"/>
            <a:chExt cx="311687" cy="193872"/>
          </a:xfrm>
        </p:grpSpPr>
        <p:sp>
          <p:nvSpPr>
            <p:cNvPr id="53" name="Freeform 151"/>
            <p:cNvSpPr/>
            <p:nvPr/>
          </p:nvSpPr>
          <p:spPr bwMode="auto">
            <a:xfrm>
              <a:off x="8297258" y="1202455"/>
              <a:ext cx="299756" cy="123780"/>
            </a:xfrm>
            <a:custGeom>
              <a:avLst/>
              <a:gdLst>
                <a:gd name="T0" fmla="*/ 135 w 139"/>
                <a:gd name="T1" fmla="*/ 0 h 57"/>
                <a:gd name="T2" fmla="*/ 4 w 139"/>
                <a:gd name="T3" fmla="*/ 0 h 57"/>
                <a:gd name="T4" fmla="*/ 0 w 139"/>
                <a:gd name="T5" fmla="*/ 1 h 57"/>
                <a:gd name="T6" fmla="*/ 65 w 139"/>
                <a:gd name="T7" fmla="*/ 55 h 57"/>
                <a:gd name="T8" fmla="*/ 74 w 139"/>
                <a:gd name="T9" fmla="*/ 55 h 57"/>
                <a:gd name="T10" fmla="*/ 139 w 139"/>
                <a:gd name="T11" fmla="*/ 1 h 57"/>
                <a:gd name="T12" fmla="*/ 135 w 139"/>
                <a:gd name="T13" fmla="*/ 0 h 57"/>
              </a:gdLst>
              <a:ahLst/>
              <a:cxnLst>
                <a:cxn ang="0">
                  <a:pos x="T0" y="T1"/>
                </a:cxn>
                <a:cxn ang="0">
                  <a:pos x="T2" y="T3"/>
                </a:cxn>
                <a:cxn ang="0">
                  <a:pos x="T4" y="T5"/>
                </a:cxn>
                <a:cxn ang="0">
                  <a:pos x="T6" y="T7"/>
                </a:cxn>
                <a:cxn ang="0">
                  <a:pos x="T8" y="T9"/>
                </a:cxn>
                <a:cxn ang="0">
                  <a:pos x="T10" y="T11"/>
                </a:cxn>
                <a:cxn ang="0">
                  <a:pos x="T12" y="T13"/>
                </a:cxn>
              </a:cxnLst>
              <a:rect l="0" t="0" r="r" b="b"/>
              <a:pathLst>
                <a:path w="139" h="57">
                  <a:moveTo>
                    <a:pt x="135" y="0"/>
                  </a:moveTo>
                  <a:cubicBezTo>
                    <a:pt x="4" y="0"/>
                    <a:pt x="4" y="0"/>
                    <a:pt x="4" y="0"/>
                  </a:cubicBezTo>
                  <a:cubicBezTo>
                    <a:pt x="3" y="0"/>
                    <a:pt x="1" y="0"/>
                    <a:pt x="0" y="1"/>
                  </a:cubicBezTo>
                  <a:cubicBezTo>
                    <a:pt x="65" y="55"/>
                    <a:pt x="65" y="55"/>
                    <a:pt x="65" y="55"/>
                  </a:cubicBezTo>
                  <a:cubicBezTo>
                    <a:pt x="68" y="57"/>
                    <a:pt x="72" y="57"/>
                    <a:pt x="74" y="55"/>
                  </a:cubicBezTo>
                  <a:cubicBezTo>
                    <a:pt x="139" y="1"/>
                    <a:pt x="139" y="1"/>
                    <a:pt x="139" y="1"/>
                  </a:cubicBezTo>
                  <a:cubicBezTo>
                    <a:pt x="138" y="0"/>
                    <a:pt x="137" y="0"/>
                    <a:pt x="135" y="0"/>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sp>
          <p:nvSpPr>
            <p:cNvPr id="54" name="Freeform 152"/>
            <p:cNvSpPr>
              <a:spLocks noEditPoints="1"/>
            </p:cNvSpPr>
            <p:nvPr/>
          </p:nvSpPr>
          <p:spPr bwMode="auto">
            <a:xfrm>
              <a:off x="8292784" y="1221842"/>
              <a:ext cx="311687" cy="174485"/>
            </a:xfrm>
            <a:custGeom>
              <a:avLst/>
              <a:gdLst>
                <a:gd name="T0" fmla="*/ 77 w 144"/>
                <a:gd name="T1" fmla="*/ 55 h 81"/>
                <a:gd name="T2" fmla="*/ 67 w 144"/>
                <a:gd name="T3" fmla="*/ 55 h 81"/>
                <a:gd name="T4" fmla="*/ 0 w 144"/>
                <a:gd name="T5" fmla="*/ 0 h 81"/>
                <a:gd name="T6" fmla="*/ 0 w 144"/>
                <a:gd name="T7" fmla="*/ 74 h 81"/>
                <a:gd name="T8" fmla="*/ 6 w 144"/>
                <a:gd name="T9" fmla="*/ 81 h 81"/>
                <a:gd name="T10" fmla="*/ 137 w 144"/>
                <a:gd name="T11" fmla="*/ 81 h 81"/>
                <a:gd name="T12" fmla="*/ 144 w 144"/>
                <a:gd name="T13" fmla="*/ 74 h 81"/>
                <a:gd name="T14" fmla="*/ 144 w 144"/>
                <a:gd name="T15" fmla="*/ 0 h 81"/>
                <a:gd name="T16" fmla="*/ 77 w 144"/>
                <a:gd name="T17" fmla="*/ 55 h 81"/>
                <a:gd name="T18" fmla="*/ 41 w 144"/>
                <a:gd name="T19" fmla="*/ 45 h 81"/>
                <a:gd name="T20" fmla="*/ 10 w 144"/>
                <a:gd name="T21" fmla="*/ 75 h 81"/>
                <a:gd name="T22" fmla="*/ 8 w 144"/>
                <a:gd name="T23" fmla="*/ 76 h 81"/>
                <a:gd name="T24" fmla="*/ 6 w 144"/>
                <a:gd name="T25" fmla="*/ 75 h 81"/>
                <a:gd name="T26" fmla="*/ 6 w 144"/>
                <a:gd name="T27" fmla="*/ 71 h 81"/>
                <a:gd name="T28" fmla="*/ 37 w 144"/>
                <a:gd name="T29" fmla="*/ 41 h 81"/>
                <a:gd name="T30" fmla="*/ 41 w 144"/>
                <a:gd name="T31" fmla="*/ 41 h 81"/>
                <a:gd name="T32" fmla="*/ 41 w 144"/>
                <a:gd name="T33" fmla="*/ 45 h 81"/>
                <a:gd name="T34" fmla="*/ 138 w 144"/>
                <a:gd name="T35" fmla="*/ 75 h 81"/>
                <a:gd name="T36" fmla="*/ 136 w 144"/>
                <a:gd name="T37" fmla="*/ 76 h 81"/>
                <a:gd name="T38" fmla="*/ 134 w 144"/>
                <a:gd name="T39" fmla="*/ 75 h 81"/>
                <a:gd name="T40" fmla="*/ 102 w 144"/>
                <a:gd name="T41" fmla="*/ 45 h 81"/>
                <a:gd name="T42" fmla="*/ 102 w 144"/>
                <a:gd name="T43" fmla="*/ 41 h 81"/>
                <a:gd name="T44" fmla="*/ 106 w 144"/>
                <a:gd name="T45" fmla="*/ 41 h 81"/>
                <a:gd name="T46" fmla="*/ 138 w 144"/>
                <a:gd name="T47" fmla="*/ 71 h 81"/>
                <a:gd name="T48" fmla="*/ 138 w 144"/>
                <a:gd name="T49"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4" h="81">
                  <a:moveTo>
                    <a:pt x="77" y="55"/>
                  </a:moveTo>
                  <a:cubicBezTo>
                    <a:pt x="74" y="57"/>
                    <a:pt x="69" y="57"/>
                    <a:pt x="67" y="55"/>
                  </a:cubicBezTo>
                  <a:cubicBezTo>
                    <a:pt x="0" y="0"/>
                    <a:pt x="0" y="0"/>
                    <a:pt x="0" y="0"/>
                  </a:cubicBezTo>
                  <a:cubicBezTo>
                    <a:pt x="0" y="74"/>
                    <a:pt x="0" y="74"/>
                    <a:pt x="0" y="74"/>
                  </a:cubicBezTo>
                  <a:cubicBezTo>
                    <a:pt x="0" y="78"/>
                    <a:pt x="3" y="81"/>
                    <a:pt x="6" y="81"/>
                  </a:cubicBezTo>
                  <a:cubicBezTo>
                    <a:pt x="137" y="81"/>
                    <a:pt x="137" y="81"/>
                    <a:pt x="137" y="81"/>
                  </a:cubicBezTo>
                  <a:cubicBezTo>
                    <a:pt x="141" y="81"/>
                    <a:pt x="144" y="78"/>
                    <a:pt x="144" y="74"/>
                  </a:cubicBezTo>
                  <a:cubicBezTo>
                    <a:pt x="144" y="0"/>
                    <a:pt x="144" y="0"/>
                    <a:pt x="144" y="0"/>
                  </a:cubicBezTo>
                  <a:lnTo>
                    <a:pt x="77" y="55"/>
                  </a:lnTo>
                  <a:close/>
                  <a:moveTo>
                    <a:pt x="41" y="45"/>
                  </a:moveTo>
                  <a:cubicBezTo>
                    <a:pt x="10" y="75"/>
                    <a:pt x="10" y="75"/>
                    <a:pt x="10" y="75"/>
                  </a:cubicBezTo>
                  <a:cubicBezTo>
                    <a:pt x="9" y="75"/>
                    <a:pt x="8" y="76"/>
                    <a:pt x="8" y="76"/>
                  </a:cubicBezTo>
                  <a:cubicBezTo>
                    <a:pt x="7" y="76"/>
                    <a:pt x="6" y="75"/>
                    <a:pt x="6" y="75"/>
                  </a:cubicBezTo>
                  <a:cubicBezTo>
                    <a:pt x="5" y="74"/>
                    <a:pt x="5" y="72"/>
                    <a:pt x="6" y="71"/>
                  </a:cubicBezTo>
                  <a:cubicBezTo>
                    <a:pt x="37" y="41"/>
                    <a:pt x="37" y="41"/>
                    <a:pt x="37" y="41"/>
                  </a:cubicBezTo>
                  <a:cubicBezTo>
                    <a:pt x="38" y="40"/>
                    <a:pt x="40" y="40"/>
                    <a:pt x="41" y="41"/>
                  </a:cubicBezTo>
                  <a:cubicBezTo>
                    <a:pt x="42" y="42"/>
                    <a:pt x="42" y="44"/>
                    <a:pt x="41" y="45"/>
                  </a:cubicBezTo>
                  <a:close/>
                  <a:moveTo>
                    <a:pt x="138" y="75"/>
                  </a:moveTo>
                  <a:cubicBezTo>
                    <a:pt x="137" y="75"/>
                    <a:pt x="136" y="76"/>
                    <a:pt x="136" y="76"/>
                  </a:cubicBezTo>
                  <a:cubicBezTo>
                    <a:pt x="135" y="76"/>
                    <a:pt x="134" y="75"/>
                    <a:pt x="134" y="75"/>
                  </a:cubicBezTo>
                  <a:cubicBezTo>
                    <a:pt x="102" y="45"/>
                    <a:pt x="102" y="45"/>
                    <a:pt x="102" y="45"/>
                  </a:cubicBezTo>
                  <a:cubicBezTo>
                    <a:pt x="101" y="44"/>
                    <a:pt x="101" y="42"/>
                    <a:pt x="102" y="41"/>
                  </a:cubicBezTo>
                  <a:cubicBezTo>
                    <a:pt x="103" y="40"/>
                    <a:pt x="105" y="40"/>
                    <a:pt x="106" y="41"/>
                  </a:cubicBezTo>
                  <a:cubicBezTo>
                    <a:pt x="138" y="71"/>
                    <a:pt x="138" y="71"/>
                    <a:pt x="138" y="71"/>
                  </a:cubicBezTo>
                  <a:cubicBezTo>
                    <a:pt x="139" y="72"/>
                    <a:pt x="139" y="74"/>
                    <a:pt x="138" y="75"/>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grpSp>
        <p:nvGrpSpPr>
          <p:cNvPr id="68" name="组合 67"/>
          <p:cNvGrpSpPr/>
          <p:nvPr/>
        </p:nvGrpSpPr>
        <p:grpSpPr>
          <a:xfrm>
            <a:off x="7995642" y="3941672"/>
            <a:ext cx="402605" cy="331075"/>
            <a:chOff x="5108575" y="3992563"/>
            <a:chExt cx="428625" cy="352426"/>
          </a:xfrm>
          <a:solidFill>
            <a:schemeClr val="bg1"/>
          </a:solidFill>
        </p:grpSpPr>
        <p:sp>
          <p:nvSpPr>
            <p:cNvPr id="69" name="Freeform 223"/>
            <p:cNvSpPr/>
            <p:nvPr/>
          </p:nvSpPr>
          <p:spPr bwMode="auto">
            <a:xfrm>
              <a:off x="5108575" y="3998913"/>
              <a:ext cx="201613" cy="106363"/>
            </a:xfrm>
            <a:custGeom>
              <a:avLst/>
              <a:gdLst>
                <a:gd name="T0" fmla="*/ 127 w 127"/>
                <a:gd name="T1" fmla="*/ 30 h 67"/>
                <a:gd name="T2" fmla="*/ 93 w 127"/>
                <a:gd name="T3" fmla="*/ 0 h 67"/>
                <a:gd name="T4" fmla="*/ 0 w 127"/>
                <a:gd name="T5" fmla="*/ 36 h 67"/>
                <a:gd name="T6" fmla="*/ 35 w 127"/>
                <a:gd name="T7" fmla="*/ 67 h 67"/>
                <a:gd name="T8" fmla="*/ 127 w 127"/>
                <a:gd name="T9" fmla="*/ 30 h 67"/>
              </a:gdLst>
              <a:ahLst/>
              <a:cxnLst>
                <a:cxn ang="0">
                  <a:pos x="T0" y="T1"/>
                </a:cxn>
                <a:cxn ang="0">
                  <a:pos x="T2" y="T3"/>
                </a:cxn>
                <a:cxn ang="0">
                  <a:pos x="T4" y="T5"/>
                </a:cxn>
                <a:cxn ang="0">
                  <a:pos x="T6" y="T7"/>
                </a:cxn>
                <a:cxn ang="0">
                  <a:pos x="T8" y="T9"/>
                </a:cxn>
              </a:cxnLst>
              <a:rect l="0" t="0" r="r" b="b"/>
              <a:pathLst>
                <a:path w="127" h="67">
                  <a:moveTo>
                    <a:pt x="127" y="30"/>
                  </a:moveTo>
                  <a:lnTo>
                    <a:pt x="93" y="0"/>
                  </a:lnTo>
                  <a:lnTo>
                    <a:pt x="0" y="36"/>
                  </a:lnTo>
                  <a:lnTo>
                    <a:pt x="35" y="67"/>
                  </a:lnTo>
                  <a:lnTo>
                    <a:pt x="127" y="3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0" name="Freeform 224"/>
            <p:cNvSpPr/>
            <p:nvPr/>
          </p:nvSpPr>
          <p:spPr bwMode="auto">
            <a:xfrm>
              <a:off x="5324475" y="4168776"/>
              <a:ext cx="147638" cy="176213"/>
            </a:xfrm>
            <a:custGeom>
              <a:avLst/>
              <a:gdLst>
                <a:gd name="T0" fmla="*/ 0 w 93"/>
                <a:gd name="T1" fmla="*/ 0 h 111"/>
                <a:gd name="T2" fmla="*/ 0 w 93"/>
                <a:gd name="T3" fmla="*/ 111 h 111"/>
                <a:gd name="T4" fmla="*/ 93 w 93"/>
                <a:gd name="T5" fmla="*/ 73 h 111"/>
                <a:gd name="T6" fmla="*/ 93 w 93"/>
                <a:gd name="T7" fmla="*/ 15 h 111"/>
                <a:gd name="T8" fmla="*/ 41 w 93"/>
                <a:gd name="T9" fmla="*/ 37 h 111"/>
                <a:gd name="T10" fmla="*/ 0 w 93"/>
                <a:gd name="T11" fmla="*/ 0 h 111"/>
              </a:gdLst>
              <a:ahLst/>
              <a:cxnLst>
                <a:cxn ang="0">
                  <a:pos x="T0" y="T1"/>
                </a:cxn>
                <a:cxn ang="0">
                  <a:pos x="T2" y="T3"/>
                </a:cxn>
                <a:cxn ang="0">
                  <a:pos x="T4" y="T5"/>
                </a:cxn>
                <a:cxn ang="0">
                  <a:pos x="T6" y="T7"/>
                </a:cxn>
                <a:cxn ang="0">
                  <a:pos x="T8" y="T9"/>
                </a:cxn>
                <a:cxn ang="0">
                  <a:pos x="T10" y="T11"/>
                </a:cxn>
              </a:cxnLst>
              <a:rect l="0" t="0" r="r" b="b"/>
              <a:pathLst>
                <a:path w="93" h="111">
                  <a:moveTo>
                    <a:pt x="0" y="0"/>
                  </a:moveTo>
                  <a:lnTo>
                    <a:pt x="0" y="111"/>
                  </a:lnTo>
                  <a:lnTo>
                    <a:pt x="93" y="73"/>
                  </a:lnTo>
                  <a:lnTo>
                    <a:pt x="93" y="15"/>
                  </a:lnTo>
                  <a:lnTo>
                    <a:pt x="41" y="37"/>
                  </a:ln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1" name="Freeform 225"/>
            <p:cNvSpPr/>
            <p:nvPr/>
          </p:nvSpPr>
          <p:spPr bwMode="auto">
            <a:xfrm>
              <a:off x="5334000" y="4110038"/>
              <a:ext cx="203200" cy="104775"/>
            </a:xfrm>
            <a:custGeom>
              <a:avLst/>
              <a:gdLst>
                <a:gd name="T0" fmla="*/ 0 w 128"/>
                <a:gd name="T1" fmla="*/ 36 h 66"/>
                <a:gd name="T2" fmla="*/ 36 w 128"/>
                <a:gd name="T3" fmla="*/ 66 h 66"/>
                <a:gd name="T4" fmla="*/ 128 w 128"/>
                <a:gd name="T5" fmla="*/ 29 h 66"/>
                <a:gd name="T6" fmla="*/ 93 w 128"/>
                <a:gd name="T7" fmla="*/ 0 h 66"/>
                <a:gd name="T8" fmla="*/ 0 w 128"/>
                <a:gd name="T9" fmla="*/ 36 h 66"/>
              </a:gdLst>
              <a:ahLst/>
              <a:cxnLst>
                <a:cxn ang="0">
                  <a:pos x="T0" y="T1"/>
                </a:cxn>
                <a:cxn ang="0">
                  <a:pos x="T2" y="T3"/>
                </a:cxn>
                <a:cxn ang="0">
                  <a:pos x="T4" y="T5"/>
                </a:cxn>
                <a:cxn ang="0">
                  <a:pos x="T6" y="T7"/>
                </a:cxn>
                <a:cxn ang="0">
                  <a:pos x="T8" y="T9"/>
                </a:cxn>
              </a:cxnLst>
              <a:rect l="0" t="0" r="r" b="b"/>
              <a:pathLst>
                <a:path w="128" h="66">
                  <a:moveTo>
                    <a:pt x="0" y="36"/>
                  </a:moveTo>
                  <a:lnTo>
                    <a:pt x="36" y="66"/>
                  </a:lnTo>
                  <a:lnTo>
                    <a:pt x="128" y="29"/>
                  </a:lnTo>
                  <a:lnTo>
                    <a:pt x="93" y="0"/>
                  </a:lnTo>
                  <a:lnTo>
                    <a:pt x="0" y="3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2" name="Freeform 226"/>
            <p:cNvSpPr/>
            <p:nvPr/>
          </p:nvSpPr>
          <p:spPr bwMode="auto">
            <a:xfrm>
              <a:off x="5319713" y="3992563"/>
              <a:ext cx="203200" cy="109538"/>
            </a:xfrm>
            <a:custGeom>
              <a:avLst/>
              <a:gdLst>
                <a:gd name="T0" fmla="*/ 128 w 128"/>
                <a:gd name="T1" fmla="*/ 36 h 69"/>
                <a:gd name="T2" fmla="*/ 35 w 128"/>
                <a:gd name="T3" fmla="*/ 0 h 69"/>
                <a:gd name="T4" fmla="*/ 0 w 128"/>
                <a:gd name="T5" fmla="*/ 32 h 69"/>
                <a:gd name="T6" fmla="*/ 93 w 128"/>
                <a:gd name="T7" fmla="*/ 69 h 69"/>
                <a:gd name="T8" fmla="*/ 128 w 128"/>
                <a:gd name="T9" fmla="*/ 36 h 69"/>
              </a:gdLst>
              <a:ahLst/>
              <a:cxnLst>
                <a:cxn ang="0">
                  <a:pos x="T0" y="T1"/>
                </a:cxn>
                <a:cxn ang="0">
                  <a:pos x="T2" y="T3"/>
                </a:cxn>
                <a:cxn ang="0">
                  <a:pos x="T4" y="T5"/>
                </a:cxn>
                <a:cxn ang="0">
                  <a:pos x="T6" y="T7"/>
                </a:cxn>
                <a:cxn ang="0">
                  <a:pos x="T8" y="T9"/>
                </a:cxn>
              </a:cxnLst>
              <a:rect l="0" t="0" r="r" b="b"/>
              <a:pathLst>
                <a:path w="128" h="69">
                  <a:moveTo>
                    <a:pt x="128" y="36"/>
                  </a:moveTo>
                  <a:lnTo>
                    <a:pt x="35" y="0"/>
                  </a:lnTo>
                  <a:lnTo>
                    <a:pt x="0" y="32"/>
                  </a:lnTo>
                  <a:lnTo>
                    <a:pt x="93" y="69"/>
                  </a:lnTo>
                  <a:lnTo>
                    <a:pt x="128" y="3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3" name="Freeform 227"/>
            <p:cNvSpPr/>
            <p:nvPr/>
          </p:nvSpPr>
          <p:spPr bwMode="auto">
            <a:xfrm>
              <a:off x="5165725" y="4181476"/>
              <a:ext cx="147638" cy="163513"/>
            </a:xfrm>
            <a:custGeom>
              <a:avLst/>
              <a:gdLst>
                <a:gd name="T0" fmla="*/ 0 w 93"/>
                <a:gd name="T1" fmla="*/ 11 h 103"/>
                <a:gd name="T2" fmla="*/ 0 w 93"/>
                <a:gd name="T3" fmla="*/ 65 h 103"/>
                <a:gd name="T4" fmla="*/ 93 w 93"/>
                <a:gd name="T5" fmla="*/ 103 h 103"/>
                <a:gd name="T6" fmla="*/ 93 w 93"/>
                <a:gd name="T7" fmla="*/ 0 h 103"/>
                <a:gd name="T8" fmla="*/ 57 w 93"/>
                <a:gd name="T9" fmla="*/ 34 h 103"/>
                <a:gd name="T10" fmla="*/ 0 w 93"/>
                <a:gd name="T11" fmla="*/ 11 h 103"/>
              </a:gdLst>
              <a:ahLst/>
              <a:cxnLst>
                <a:cxn ang="0">
                  <a:pos x="T0" y="T1"/>
                </a:cxn>
                <a:cxn ang="0">
                  <a:pos x="T2" y="T3"/>
                </a:cxn>
                <a:cxn ang="0">
                  <a:pos x="T4" y="T5"/>
                </a:cxn>
                <a:cxn ang="0">
                  <a:pos x="T6" y="T7"/>
                </a:cxn>
                <a:cxn ang="0">
                  <a:pos x="T8" y="T9"/>
                </a:cxn>
                <a:cxn ang="0">
                  <a:pos x="T10" y="T11"/>
                </a:cxn>
              </a:cxnLst>
              <a:rect l="0" t="0" r="r" b="b"/>
              <a:pathLst>
                <a:path w="93" h="103">
                  <a:moveTo>
                    <a:pt x="0" y="11"/>
                  </a:moveTo>
                  <a:lnTo>
                    <a:pt x="0" y="65"/>
                  </a:lnTo>
                  <a:lnTo>
                    <a:pt x="93" y="103"/>
                  </a:lnTo>
                  <a:lnTo>
                    <a:pt x="93" y="0"/>
                  </a:lnTo>
                  <a:lnTo>
                    <a:pt x="57" y="34"/>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4" name="Freeform 228"/>
            <p:cNvSpPr/>
            <p:nvPr/>
          </p:nvSpPr>
          <p:spPr bwMode="auto">
            <a:xfrm>
              <a:off x="5108575" y="4114801"/>
              <a:ext cx="200025" cy="109538"/>
            </a:xfrm>
            <a:custGeom>
              <a:avLst/>
              <a:gdLst>
                <a:gd name="T0" fmla="*/ 126 w 126"/>
                <a:gd name="T1" fmla="*/ 36 h 69"/>
                <a:gd name="T2" fmla="*/ 33 w 126"/>
                <a:gd name="T3" fmla="*/ 0 h 69"/>
                <a:gd name="T4" fmla="*/ 0 w 126"/>
                <a:gd name="T5" fmla="*/ 31 h 69"/>
                <a:gd name="T6" fmla="*/ 91 w 126"/>
                <a:gd name="T7" fmla="*/ 69 h 69"/>
                <a:gd name="T8" fmla="*/ 126 w 126"/>
                <a:gd name="T9" fmla="*/ 36 h 69"/>
              </a:gdLst>
              <a:ahLst/>
              <a:cxnLst>
                <a:cxn ang="0">
                  <a:pos x="T0" y="T1"/>
                </a:cxn>
                <a:cxn ang="0">
                  <a:pos x="T2" y="T3"/>
                </a:cxn>
                <a:cxn ang="0">
                  <a:pos x="T4" y="T5"/>
                </a:cxn>
                <a:cxn ang="0">
                  <a:pos x="T6" y="T7"/>
                </a:cxn>
                <a:cxn ang="0">
                  <a:pos x="T8" y="T9"/>
                </a:cxn>
              </a:cxnLst>
              <a:rect l="0" t="0" r="r" b="b"/>
              <a:pathLst>
                <a:path w="126" h="69">
                  <a:moveTo>
                    <a:pt x="126" y="36"/>
                  </a:moveTo>
                  <a:lnTo>
                    <a:pt x="33" y="0"/>
                  </a:lnTo>
                  <a:lnTo>
                    <a:pt x="0" y="31"/>
                  </a:lnTo>
                  <a:lnTo>
                    <a:pt x="91" y="69"/>
                  </a:lnTo>
                  <a:lnTo>
                    <a:pt x="126" y="3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grpSp>
      <p:sp>
        <p:nvSpPr>
          <p:cNvPr id="75" name="Freeform 313"/>
          <p:cNvSpPr>
            <a:spLocks noEditPoints="1"/>
          </p:cNvSpPr>
          <p:nvPr/>
        </p:nvSpPr>
        <p:spPr bwMode="auto">
          <a:xfrm>
            <a:off x="10271890" y="1764449"/>
            <a:ext cx="137184" cy="310195"/>
          </a:xfrm>
          <a:custGeom>
            <a:avLst/>
            <a:gdLst>
              <a:gd name="T0" fmla="*/ 61 w 63"/>
              <a:gd name="T1" fmla="*/ 128 h 143"/>
              <a:gd name="T2" fmla="*/ 59 w 63"/>
              <a:gd name="T3" fmla="*/ 136 h 143"/>
              <a:gd name="T4" fmla="*/ 45 w 63"/>
              <a:gd name="T5" fmla="*/ 141 h 143"/>
              <a:gd name="T6" fmla="*/ 32 w 63"/>
              <a:gd name="T7" fmla="*/ 143 h 143"/>
              <a:gd name="T8" fmla="*/ 15 w 63"/>
              <a:gd name="T9" fmla="*/ 138 h 143"/>
              <a:gd name="T10" fmla="*/ 9 w 63"/>
              <a:gd name="T11" fmla="*/ 124 h 143"/>
              <a:gd name="T12" fmla="*/ 10 w 63"/>
              <a:gd name="T13" fmla="*/ 118 h 143"/>
              <a:gd name="T14" fmla="*/ 11 w 63"/>
              <a:gd name="T15" fmla="*/ 110 h 143"/>
              <a:gd name="T16" fmla="*/ 19 w 63"/>
              <a:gd name="T17" fmla="*/ 84 h 143"/>
              <a:gd name="T18" fmla="*/ 20 w 63"/>
              <a:gd name="T19" fmla="*/ 76 h 143"/>
              <a:gd name="T20" fmla="*/ 21 w 63"/>
              <a:gd name="T21" fmla="*/ 70 h 143"/>
              <a:gd name="T22" fmla="*/ 19 w 63"/>
              <a:gd name="T23" fmla="*/ 63 h 143"/>
              <a:gd name="T24" fmla="*/ 11 w 63"/>
              <a:gd name="T25" fmla="*/ 61 h 143"/>
              <a:gd name="T26" fmla="*/ 5 w 63"/>
              <a:gd name="T27" fmla="*/ 62 h 143"/>
              <a:gd name="T28" fmla="*/ 0 w 63"/>
              <a:gd name="T29" fmla="*/ 64 h 143"/>
              <a:gd name="T30" fmla="*/ 2 w 63"/>
              <a:gd name="T31" fmla="*/ 56 h 143"/>
              <a:gd name="T32" fmla="*/ 16 w 63"/>
              <a:gd name="T33" fmla="*/ 50 h 143"/>
              <a:gd name="T34" fmla="*/ 29 w 63"/>
              <a:gd name="T35" fmla="*/ 48 h 143"/>
              <a:gd name="T36" fmla="*/ 45 w 63"/>
              <a:gd name="T37" fmla="*/ 53 h 143"/>
              <a:gd name="T38" fmla="*/ 51 w 63"/>
              <a:gd name="T39" fmla="*/ 67 h 143"/>
              <a:gd name="T40" fmla="*/ 51 w 63"/>
              <a:gd name="T41" fmla="*/ 73 h 143"/>
              <a:gd name="T42" fmla="*/ 49 w 63"/>
              <a:gd name="T43" fmla="*/ 81 h 143"/>
              <a:gd name="T44" fmla="*/ 42 w 63"/>
              <a:gd name="T45" fmla="*/ 108 h 143"/>
              <a:gd name="T46" fmla="*/ 40 w 63"/>
              <a:gd name="T47" fmla="*/ 115 h 143"/>
              <a:gd name="T48" fmla="*/ 39 w 63"/>
              <a:gd name="T49" fmla="*/ 121 h 143"/>
              <a:gd name="T50" fmla="*/ 42 w 63"/>
              <a:gd name="T51" fmla="*/ 128 h 143"/>
              <a:gd name="T52" fmla="*/ 50 w 63"/>
              <a:gd name="T53" fmla="*/ 130 h 143"/>
              <a:gd name="T54" fmla="*/ 56 w 63"/>
              <a:gd name="T55" fmla="*/ 129 h 143"/>
              <a:gd name="T56" fmla="*/ 61 w 63"/>
              <a:gd name="T57" fmla="*/ 128 h 143"/>
              <a:gd name="T58" fmla="*/ 63 w 63"/>
              <a:gd name="T59" fmla="*/ 16 h 143"/>
              <a:gd name="T60" fmla="*/ 58 w 63"/>
              <a:gd name="T61" fmla="*/ 28 h 143"/>
              <a:gd name="T62" fmla="*/ 45 w 63"/>
              <a:gd name="T63" fmla="*/ 33 h 143"/>
              <a:gd name="T64" fmla="*/ 32 w 63"/>
              <a:gd name="T65" fmla="*/ 28 h 143"/>
              <a:gd name="T66" fmla="*/ 27 w 63"/>
              <a:gd name="T67" fmla="*/ 16 h 143"/>
              <a:gd name="T68" fmla="*/ 32 w 63"/>
              <a:gd name="T69" fmla="*/ 5 h 143"/>
              <a:gd name="T70" fmla="*/ 45 w 63"/>
              <a:gd name="T71" fmla="*/ 0 h 143"/>
              <a:gd name="T72" fmla="*/ 58 w 63"/>
              <a:gd name="T73" fmla="*/ 5 h 143"/>
              <a:gd name="T74" fmla="*/ 63 w 63"/>
              <a:gd name="T75" fmla="*/ 1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3" h="143">
                <a:moveTo>
                  <a:pt x="61" y="128"/>
                </a:moveTo>
                <a:cubicBezTo>
                  <a:pt x="59" y="136"/>
                  <a:pt x="59" y="136"/>
                  <a:pt x="59" y="136"/>
                </a:cubicBezTo>
                <a:cubicBezTo>
                  <a:pt x="53" y="138"/>
                  <a:pt x="48" y="140"/>
                  <a:pt x="45" y="141"/>
                </a:cubicBezTo>
                <a:cubicBezTo>
                  <a:pt x="41" y="143"/>
                  <a:pt x="37" y="143"/>
                  <a:pt x="32" y="143"/>
                </a:cubicBezTo>
                <a:cubicBezTo>
                  <a:pt x="25" y="143"/>
                  <a:pt x="19" y="141"/>
                  <a:pt x="15" y="138"/>
                </a:cubicBezTo>
                <a:cubicBezTo>
                  <a:pt x="11" y="134"/>
                  <a:pt x="9" y="130"/>
                  <a:pt x="9" y="124"/>
                </a:cubicBezTo>
                <a:cubicBezTo>
                  <a:pt x="9" y="122"/>
                  <a:pt x="9" y="120"/>
                  <a:pt x="10" y="118"/>
                </a:cubicBezTo>
                <a:cubicBezTo>
                  <a:pt x="10" y="116"/>
                  <a:pt x="10" y="113"/>
                  <a:pt x="11" y="110"/>
                </a:cubicBezTo>
                <a:cubicBezTo>
                  <a:pt x="19" y="84"/>
                  <a:pt x="19" y="84"/>
                  <a:pt x="19" y="84"/>
                </a:cubicBezTo>
                <a:cubicBezTo>
                  <a:pt x="19" y="81"/>
                  <a:pt x="20" y="79"/>
                  <a:pt x="20" y="76"/>
                </a:cubicBezTo>
                <a:cubicBezTo>
                  <a:pt x="21" y="74"/>
                  <a:pt x="21" y="72"/>
                  <a:pt x="21" y="70"/>
                </a:cubicBezTo>
                <a:cubicBezTo>
                  <a:pt x="21" y="67"/>
                  <a:pt x="20" y="64"/>
                  <a:pt x="19" y="63"/>
                </a:cubicBezTo>
                <a:cubicBezTo>
                  <a:pt x="17" y="62"/>
                  <a:pt x="15" y="61"/>
                  <a:pt x="11" y="61"/>
                </a:cubicBezTo>
                <a:cubicBezTo>
                  <a:pt x="9" y="61"/>
                  <a:pt x="7" y="61"/>
                  <a:pt x="5" y="62"/>
                </a:cubicBezTo>
                <a:cubicBezTo>
                  <a:pt x="3" y="63"/>
                  <a:pt x="1" y="63"/>
                  <a:pt x="0" y="64"/>
                </a:cubicBezTo>
                <a:cubicBezTo>
                  <a:pt x="2" y="56"/>
                  <a:pt x="2" y="56"/>
                  <a:pt x="2" y="56"/>
                </a:cubicBezTo>
                <a:cubicBezTo>
                  <a:pt x="7" y="54"/>
                  <a:pt x="11" y="52"/>
                  <a:pt x="16" y="50"/>
                </a:cubicBezTo>
                <a:cubicBezTo>
                  <a:pt x="20" y="49"/>
                  <a:pt x="25" y="48"/>
                  <a:pt x="29" y="48"/>
                </a:cubicBezTo>
                <a:cubicBezTo>
                  <a:pt x="36" y="48"/>
                  <a:pt x="41" y="50"/>
                  <a:pt x="45" y="53"/>
                </a:cubicBezTo>
                <a:cubicBezTo>
                  <a:pt x="49" y="57"/>
                  <a:pt x="51" y="61"/>
                  <a:pt x="51" y="67"/>
                </a:cubicBezTo>
                <a:cubicBezTo>
                  <a:pt x="51" y="68"/>
                  <a:pt x="51" y="70"/>
                  <a:pt x="51" y="73"/>
                </a:cubicBezTo>
                <a:cubicBezTo>
                  <a:pt x="50" y="76"/>
                  <a:pt x="50" y="79"/>
                  <a:pt x="49" y="81"/>
                </a:cubicBezTo>
                <a:cubicBezTo>
                  <a:pt x="42" y="108"/>
                  <a:pt x="42" y="108"/>
                  <a:pt x="42" y="108"/>
                </a:cubicBezTo>
                <a:cubicBezTo>
                  <a:pt x="41" y="110"/>
                  <a:pt x="41" y="112"/>
                  <a:pt x="40" y="115"/>
                </a:cubicBezTo>
                <a:cubicBezTo>
                  <a:pt x="40" y="118"/>
                  <a:pt x="39" y="120"/>
                  <a:pt x="39" y="121"/>
                </a:cubicBezTo>
                <a:cubicBezTo>
                  <a:pt x="39" y="125"/>
                  <a:pt x="40" y="127"/>
                  <a:pt x="42" y="128"/>
                </a:cubicBezTo>
                <a:cubicBezTo>
                  <a:pt x="43" y="130"/>
                  <a:pt x="46" y="130"/>
                  <a:pt x="50" y="130"/>
                </a:cubicBezTo>
                <a:cubicBezTo>
                  <a:pt x="52" y="130"/>
                  <a:pt x="54" y="130"/>
                  <a:pt x="56" y="129"/>
                </a:cubicBezTo>
                <a:cubicBezTo>
                  <a:pt x="58" y="129"/>
                  <a:pt x="60" y="128"/>
                  <a:pt x="61" y="128"/>
                </a:cubicBezTo>
                <a:close/>
                <a:moveTo>
                  <a:pt x="63" y="16"/>
                </a:moveTo>
                <a:cubicBezTo>
                  <a:pt x="63" y="21"/>
                  <a:pt x="61" y="25"/>
                  <a:pt x="58" y="28"/>
                </a:cubicBezTo>
                <a:cubicBezTo>
                  <a:pt x="54" y="31"/>
                  <a:pt x="50" y="33"/>
                  <a:pt x="45" y="33"/>
                </a:cubicBezTo>
                <a:cubicBezTo>
                  <a:pt x="40" y="33"/>
                  <a:pt x="36" y="31"/>
                  <a:pt x="32" y="28"/>
                </a:cubicBezTo>
                <a:cubicBezTo>
                  <a:pt x="29" y="25"/>
                  <a:pt x="27" y="21"/>
                  <a:pt x="27" y="16"/>
                </a:cubicBezTo>
                <a:cubicBezTo>
                  <a:pt x="27" y="12"/>
                  <a:pt x="29" y="8"/>
                  <a:pt x="32" y="5"/>
                </a:cubicBezTo>
                <a:cubicBezTo>
                  <a:pt x="36" y="1"/>
                  <a:pt x="40" y="0"/>
                  <a:pt x="45" y="0"/>
                </a:cubicBezTo>
                <a:cubicBezTo>
                  <a:pt x="50" y="0"/>
                  <a:pt x="54" y="1"/>
                  <a:pt x="58" y="5"/>
                </a:cubicBezTo>
                <a:cubicBezTo>
                  <a:pt x="61" y="8"/>
                  <a:pt x="63" y="12"/>
                  <a:pt x="63" y="16"/>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nvGrpSpPr>
          <p:cNvPr id="77" name="组合 76"/>
          <p:cNvGrpSpPr/>
          <p:nvPr/>
        </p:nvGrpSpPr>
        <p:grpSpPr>
          <a:xfrm>
            <a:off x="9134817" y="2839676"/>
            <a:ext cx="286297" cy="317652"/>
            <a:chOff x="11127788" y="6101450"/>
            <a:chExt cx="286334" cy="317652"/>
          </a:xfrm>
          <a:solidFill>
            <a:schemeClr val="bg1"/>
          </a:solidFill>
        </p:grpSpPr>
        <p:sp>
          <p:nvSpPr>
            <p:cNvPr id="78" name="Freeform 314"/>
            <p:cNvSpPr/>
            <p:nvPr/>
          </p:nvSpPr>
          <p:spPr bwMode="auto">
            <a:xfrm>
              <a:off x="11203846" y="6101450"/>
              <a:ext cx="71583" cy="125271"/>
            </a:xfrm>
            <a:custGeom>
              <a:avLst/>
              <a:gdLst>
                <a:gd name="T0" fmla="*/ 0 w 33"/>
                <a:gd name="T1" fmla="*/ 2 h 58"/>
                <a:gd name="T2" fmla="*/ 7 w 33"/>
                <a:gd name="T3" fmla="*/ 1 h 58"/>
                <a:gd name="T4" fmla="*/ 24 w 33"/>
                <a:gd name="T5" fmla="*/ 22 h 58"/>
                <a:gd name="T6" fmla="*/ 28 w 33"/>
                <a:gd name="T7" fmla="*/ 57 h 58"/>
                <a:gd name="T8" fmla="*/ 21 w 33"/>
                <a:gd name="T9" fmla="*/ 58 h 58"/>
                <a:gd name="T10" fmla="*/ 0 w 33"/>
                <a:gd name="T11" fmla="*/ 2 h 58"/>
              </a:gdLst>
              <a:ahLst/>
              <a:cxnLst>
                <a:cxn ang="0">
                  <a:pos x="T0" y="T1"/>
                </a:cxn>
                <a:cxn ang="0">
                  <a:pos x="T2" y="T3"/>
                </a:cxn>
                <a:cxn ang="0">
                  <a:pos x="T4" y="T5"/>
                </a:cxn>
                <a:cxn ang="0">
                  <a:pos x="T6" y="T7"/>
                </a:cxn>
                <a:cxn ang="0">
                  <a:pos x="T8" y="T9"/>
                </a:cxn>
                <a:cxn ang="0">
                  <a:pos x="T10" y="T11"/>
                </a:cxn>
              </a:cxnLst>
              <a:rect l="0" t="0" r="r" b="b"/>
              <a:pathLst>
                <a:path w="33" h="58">
                  <a:moveTo>
                    <a:pt x="0" y="2"/>
                  </a:moveTo>
                  <a:cubicBezTo>
                    <a:pt x="0" y="2"/>
                    <a:pt x="2" y="1"/>
                    <a:pt x="7" y="1"/>
                  </a:cubicBezTo>
                  <a:cubicBezTo>
                    <a:pt x="12" y="1"/>
                    <a:pt x="14" y="0"/>
                    <a:pt x="24" y="22"/>
                  </a:cubicBezTo>
                  <a:cubicBezTo>
                    <a:pt x="33" y="42"/>
                    <a:pt x="29" y="56"/>
                    <a:pt x="28" y="57"/>
                  </a:cubicBezTo>
                  <a:cubicBezTo>
                    <a:pt x="24" y="58"/>
                    <a:pt x="21" y="58"/>
                    <a:pt x="21" y="58"/>
                  </a:cubicBezTo>
                  <a:cubicBezTo>
                    <a:pt x="21" y="58"/>
                    <a:pt x="25" y="23"/>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9" name="Freeform 315"/>
            <p:cNvSpPr/>
            <p:nvPr/>
          </p:nvSpPr>
          <p:spPr bwMode="auto">
            <a:xfrm>
              <a:off x="11127788" y="6107415"/>
              <a:ext cx="268438" cy="311687"/>
            </a:xfrm>
            <a:custGeom>
              <a:avLst/>
              <a:gdLst>
                <a:gd name="T0" fmla="*/ 79 w 124"/>
                <a:gd name="T1" fmla="*/ 101 h 144"/>
                <a:gd name="T2" fmla="*/ 74 w 124"/>
                <a:gd name="T3" fmla="*/ 102 h 144"/>
                <a:gd name="T4" fmla="*/ 57 w 124"/>
                <a:gd name="T5" fmla="*/ 85 h 144"/>
                <a:gd name="T6" fmla="*/ 42 w 124"/>
                <a:gd name="T7" fmla="*/ 61 h 144"/>
                <a:gd name="T8" fmla="*/ 52 w 124"/>
                <a:gd name="T9" fmla="*/ 55 h 144"/>
                <a:gd name="T10" fmla="*/ 31 w 124"/>
                <a:gd name="T11" fmla="*/ 0 h 144"/>
                <a:gd name="T12" fmla="*/ 28 w 124"/>
                <a:gd name="T13" fmla="*/ 1 h 144"/>
                <a:gd name="T14" fmla="*/ 7 w 124"/>
                <a:gd name="T15" fmla="*/ 26 h 144"/>
                <a:gd name="T16" fmla="*/ 26 w 124"/>
                <a:gd name="T17" fmla="*/ 90 h 144"/>
                <a:gd name="T18" fmla="*/ 37 w 124"/>
                <a:gd name="T19" fmla="*/ 104 h 144"/>
                <a:gd name="T20" fmla="*/ 40 w 124"/>
                <a:gd name="T21" fmla="*/ 107 h 144"/>
                <a:gd name="T22" fmla="*/ 101 w 124"/>
                <a:gd name="T23" fmla="*/ 143 h 144"/>
                <a:gd name="T24" fmla="*/ 124 w 124"/>
                <a:gd name="T25" fmla="*/ 133 h 144"/>
                <a:gd name="T26" fmla="*/ 79 w 124"/>
                <a:gd name="T27" fmla="*/ 101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4" h="144">
                  <a:moveTo>
                    <a:pt x="79" y="101"/>
                  </a:moveTo>
                  <a:cubicBezTo>
                    <a:pt x="78" y="101"/>
                    <a:pt x="77" y="102"/>
                    <a:pt x="74" y="102"/>
                  </a:cubicBezTo>
                  <a:cubicBezTo>
                    <a:pt x="71" y="101"/>
                    <a:pt x="63" y="92"/>
                    <a:pt x="57" y="85"/>
                  </a:cubicBezTo>
                  <a:cubicBezTo>
                    <a:pt x="52" y="79"/>
                    <a:pt x="41" y="65"/>
                    <a:pt x="42" y="61"/>
                  </a:cubicBezTo>
                  <a:cubicBezTo>
                    <a:pt x="43" y="54"/>
                    <a:pt x="48" y="56"/>
                    <a:pt x="52" y="55"/>
                  </a:cubicBezTo>
                  <a:cubicBezTo>
                    <a:pt x="52" y="47"/>
                    <a:pt x="52" y="20"/>
                    <a:pt x="31" y="0"/>
                  </a:cubicBezTo>
                  <a:cubicBezTo>
                    <a:pt x="30" y="0"/>
                    <a:pt x="29" y="1"/>
                    <a:pt x="28" y="1"/>
                  </a:cubicBezTo>
                  <a:cubicBezTo>
                    <a:pt x="20" y="7"/>
                    <a:pt x="11" y="13"/>
                    <a:pt x="7" y="26"/>
                  </a:cubicBezTo>
                  <a:cubicBezTo>
                    <a:pt x="4" y="36"/>
                    <a:pt x="0" y="52"/>
                    <a:pt x="26" y="90"/>
                  </a:cubicBezTo>
                  <a:cubicBezTo>
                    <a:pt x="29" y="94"/>
                    <a:pt x="32" y="99"/>
                    <a:pt x="37" y="104"/>
                  </a:cubicBezTo>
                  <a:cubicBezTo>
                    <a:pt x="38" y="105"/>
                    <a:pt x="39" y="106"/>
                    <a:pt x="40" y="107"/>
                  </a:cubicBezTo>
                  <a:cubicBezTo>
                    <a:pt x="73" y="144"/>
                    <a:pt x="90" y="143"/>
                    <a:pt x="101" y="143"/>
                  </a:cubicBezTo>
                  <a:cubicBezTo>
                    <a:pt x="111" y="142"/>
                    <a:pt x="118" y="138"/>
                    <a:pt x="124" y="133"/>
                  </a:cubicBezTo>
                  <a:cubicBezTo>
                    <a:pt x="117" y="126"/>
                    <a:pt x="99" y="108"/>
                    <a:pt x="79" y="10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80" name="Freeform 316"/>
            <p:cNvSpPr/>
            <p:nvPr/>
          </p:nvSpPr>
          <p:spPr bwMode="auto">
            <a:xfrm>
              <a:off x="11303764" y="6304269"/>
              <a:ext cx="110358" cy="85006"/>
            </a:xfrm>
            <a:custGeom>
              <a:avLst/>
              <a:gdLst>
                <a:gd name="T0" fmla="*/ 50 w 51"/>
                <a:gd name="T1" fmla="*/ 31 h 39"/>
                <a:gd name="T2" fmla="*/ 1 w 51"/>
                <a:gd name="T3" fmla="*/ 1 h 39"/>
                <a:gd name="T4" fmla="*/ 0 w 51"/>
                <a:gd name="T5" fmla="*/ 6 h 39"/>
                <a:gd name="T6" fmla="*/ 17 w 51"/>
                <a:gd name="T7" fmla="*/ 15 h 39"/>
                <a:gd name="T8" fmla="*/ 47 w 51"/>
                <a:gd name="T9" fmla="*/ 39 h 39"/>
                <a:gd name="T10" fmla="*/ 48 w 51"/>
                <a:gd name="T11" fmla="*/ 37 h 39"/>
                <a:gd name="T12" fmla="*/ 50 w 51"/>
                <a:gd name="T13" fmla="*/ 31 h 39"/>
              </a:gdLst>
              <a:ahLst/>
              <a:cxnLst>
                <a:cxn ang="0">
                  <a:pos x="T0" y="T1"/>
                </a:cxn>
                <a:cxn ang="0">
                  <a:pos x="T2" y="T3"/>
                </a:cxn>
                <a:cxn ang="0">
                  <a:pos x="T4" y="T5"/>
                </a:cxn>
                <a:cxn ang="0">
                  <a:pos x="T6" y="T7"/>
                </a:cxn>
                <a:cxn ang="0">
                  <a:pos x="T8" y="T9"/>
                </a:cxn>
                <a:cxn ang="0">
                  <a:pos x="T10" y="T11"/>
                </a:cxn>
                <a:cxn ang="0">
                  <a:pos x="T12" y="T13"/>
                </a:cxn>
              </a:cxnLst>
              <a:rect l="0" t="0" r="r" b="b"/>
              <a:pathLst>
                <a:path w="51" h="39">
                  <a:moveTo>
                    <a:pt x="50" y="31"/>
                  </a:moveTo>
                  <a:cubicBezTo>
                    <a:pt x="28" y="1"/>
                    <a:pt x="2" y="0"/>
                    <a:pt x="1" y="1"/>
                  </a:cubicBezTo>
                  <a:cubicBezTo>
                    <a:pt x="0" y="3"/>
                    <a:pt x="0" y="4"/>
                    <a:pt x="0" y="6"/>
                  </a:cubicBezTo>
                  <a:cubicBezTo>
                    <a:pt x="3" y="7"/>
                    <a:pt x="8" y="10"/>
                    <a:pt x="17" y="15"/>
                  </a:cubicBezTo>
                  <a:cubicBezTo>
                    <a:pt x="34" y="25"/>
                    <a:pt x="43" y="34"/>
                    <a:pt x="47" y="39"/>
                  </a:cubicBezTo>
                  <a:cubicBezTo>
                    <a:pt x="47" y="38"/>
                    <a:pt x="48" y="38"/>
                    <a:pt x="48" y="37"/>
                  </a:cubicBezTo>
                  <a:cubicBezTo>
                    <a:pt x="51" y="35"/>
                    <a:pt x="51" y="32"/>
                    <a:pt x="50" y="3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grpSp>
      <p:sp>
        <p:nvSpPr>
          <p:cNvPr id="3" name="文本框 2"/>
          <p:cNvSpPr txBox="1"/>
          <p:nvPr/>
        </p:nvSpPr>
        <p:spPr>
          <a:xfrm>
            <a:off x="537845" y="1108075"/>
            <a:ext cx="11115675" cy="4831080"/>
          </a:xfrm>
          <a:prstGeom prst="rect">
            <a:avLst/>
          </a:prstGeom>
          <a:noFill/>
        </p:spPr>
        <p:txBody>
          <a:bodyPr wrap="square" rtlCol="0">
            <a:spAutoFit/>
          </a:bodyPr>
          <a:p>
            <a:pPr algn="just"/>
            <a:r>
              <a:rPr lang="en-US" altLang="zh-CN" sz="2800">
                <a:latin typeface="Times New Roman" panose="02020603050405020304" charset="0"/>
                <a:cs typeface="Times New Roman" panose="02020603050405020304" charset="0"/>
              </a:rPr>
              <a:t>The English people are inclined to use the noun, therefor the sentence represents itself as stative. Broadly speaking, nouns can be characterized naturally as ‘stative’ in that they refer to entities that are regarded as stable, whether these are concrete, like house, paper or abstract like hope, bravery. At the opposite pole, verbs can be equally naturally characterized as dynamic: they are fitted to indicate action, activity and temporary or changing conditions. </a:t>
            </a:r>
            <a:endParaRPr lang="en-US" altLang="zh-CN" sz="2800">
              <a:latin typeface="Times New Roman" panose="02020603050405020304" charset="0"/>
              <a:cs typeface="Times New Roman" panose="02020603050405020304" charset="0"/>
            </a:endParaRPr>
          </a:p>
          <a:p>
            <a:pPr algn="just"/>
            <a:endParaRPr lang="en-US" altLang="zh-CN" sz="2800">
              <a:latin typeface="Times New Roman" panose="02020603050405020304" charset="0"/>
              <a:cs typeface="Times New Roman" panose="02020603050405020304" charset="0"/>
            </a:endParaRPr>
          </a:p>
          <a:p>
            <a:pPr algn="just"/>
            <a:r>
              <a:rPr lang="en-US" altLang="zh-CN" sz="2800">
                <a:latin typeface="Times New Roman" panose="02020603050405020304" charset="0"/>
                <a:cs typeface="Times New Roman" panose="02020603050405020304" charset="0"/>
              </a:rPr>
              <a:t>While the Chinese tends to use verb conjunction, which means one sentence may include more than one verb. Hence the Chineses narration presents dynamic. For example: </a:t>
            </a:r>
            <a:r>
              <a:rPr lang="zh-CN" altLang="en-US" sz="2400">
                <a:latin typeface="Times New Roman" panose="02020603050405020304" charset="0"/>
                <a:cs typeface="Times New Roman" panose="02020603050405020304" charset="0"/>
              </a:rPr>
              <a:t>他想办法摆脱困境。</a:t>
            </a:r>
            <a:endParaRPr lang="zh-CN" altLang="en-US" sz="24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27" grpId="0" animBg="1"/>
      <p:bldP spid="2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ea typeface="+mn-ea"/>
                <a:cs typeface="+mn-ea"/>
              </a:rPr>
              <a:t>Abstract vs Concrete</a:t>
            </a:r>
            <a:endParaRPr lang="en-US" altLang="zh-CN" dirty="0">
              <a:ea typeface="+mn-ea"/>
              <a:cs typeface="+mn-ea"/>
            </a:endParaRPr>
          </a:p>
        </p:txBody>
      </p:sp>
      <p:sp>
        <p:nvSpPr>
          <p:cNvPr id="21" name="Freeform 23"/>
          <p:cNvSpPr/>
          <p:nvPr/>
        </p:nvSpPr>
        <p:spPr bwMode="auto">
          <a:xfrm>
            <a:off x="2617955" y="3844643"/>
            <a:ext cx="1520627" cy="1528763"/>
          </a:xfrm>
          <a:custGeom>
            <a:avLst/>
            <a:gdLst>
              <a:gd name="T0" fmla="*/ 958 w 958"/>
              <a:gd name="T1" fmla="*/ 287 h 963"/>
              <a:gd name="T2" fmla="*/ 283 w 958"/>
              <a:gd name="T3" fmla="*/ 963 h 963"/>
              <a:gd name="T4" fmla="*/ 0 w 958"/>
              <a:gd name="T5" fmla="*/ 676 h 963"/>
              <a:gd name="T6" fmla="*/ 672 w 958"/>
              <a:gd name="T7" fmla="*/ 0 h 963"/>
              <a:gd name="T8" fmla="*/ 958 w 958"/>
              <a:gd name="T9" fmla="*/ 287 h 963"/>
            </a:gdLst>
            <a:ahLst/>
            <a:cxnLst>
              <a:cxn ang="0">
                <a:pos x="T0" y="T1"/>
              </a:cxn>
              <a:cxn ang="0">
                <a:pos x="T2" y="T3"/>
              </a:cxn>
              <a:cxn ang="0">
                <a:pos x="T4" y="T5"/>
              </a:cxn>
              <a:cxn ang="0">
                <a:pos x="T6" y="T7"/>
              </a:cxn>
              <a:cxn ang="0">
                <a:pos x="T8" y="T9"/>
              </a:cxn>
            </a:cxnLst>
            <a:rect l="0" t="0" r="r" b="b"/>
            <a:pathLst>
              <a:path w="958" h="963">
                <a:moveTo>
                  <a:pt x="958" y="287"/>
                </a:moveTo>
                <a:lnTo>
                  <a:pt x="283" y="963"/>
                </a:lnTo>
                <a:lnTo>
                  <a:pt x="0" y="676"/>
                </a:lnTo>
                <a:lnTo>
                  <a:pt x="672" y="0"/>
                </a:lnTo>
                <a:lnTo>
                  <a:pt x="958" y="287"/>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2" name="Freeform 24"/>
          <p:cNvSpPr/>
          <p:nvPr/>
        </p:nvSpPr>
        <p:spPr bwMode="auto">
          <a:xfrm>
            <a:off x="9036968" y="1701515"/>
            <a:ext cx="1526976" cy="1524000"/>
          </a:xfrm>
          <a:custGeom>
            <a:avLst/>
            <a:gdLst>
              <a:gd name="T0" fmla="*/ 962 w 962"/>
              <a:gd name="T1" fmla="*/ 284 h 960"/>
              <a:gd name="T2" fmla="*/ 287 w 962"/>
              <a:gd name="T3" fmla="*/ 960 h 960"/>
              <a:gd name="T4" fmla="*/ 0 w 962"/>
              <a:gd name="T5" fmla="*/ 677 h 960"/>
              <a:gd name="T6" fmla="*/ 675 w 962"/>
              <a:gd name="T7" fmla="*/ 0 h 960"/>
              <a:gd name="T8" fmla="*/ 962 w 962"/>
              <a:gd name="T9" fmla="*/ 284 h 960"/>
            </a:gdLst>
            <a:ahLst/>
            <a:cxnLst>
              <a:cxn ang="0">
                <a:pos x="T0" y="T1"/>
              </a:cxn>
              <a:cxn ang="0">
                <a:pos x="T2" y="T3"/>
              </a:cxn>
              <a:cxn ang="0">
                <a:pos x="T4" y="T5"/>
              </a:cxn>
              <a:cxn ang="0">
                <a:pos x="T6" y="T7"/>
              </a:cxn>
              <a:cxn ang="0">
                <a:pos x="T8" y="T9"/>
              </a:cxn>
            </a:cxnLst>
            <a:rect l="0" t="0" r="r" b="b"/>
            <a:pathLst>
              <a:path w="962" h="960">
                <a:moveTo>
                  <a:pt x="962" y="284"/>
                </a:moveTo>
                <a:lnTo>
                  <a:pt x="287" y="960"/>
                </a:lnTo>
                <a:lnTo>
                  <a:pt x="0" y="677"/>
                </a:lnTo>
                <a:lnTo>
                  <a:pt x="675" y="0"/>
                </a:lnTo>
                <a:lnTo>
                  <a:pt x="962" y="284"/>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3" name="Freeform 25"/>
          <p:cNvSpPr/>
          <p:nvPr/>
        </p:nvSpPr>
        <p:spPr bwMode="auto">
          <a:xfrm>
            <a:off x="5827461" y="2776253"/>
            <a:ext cx="1522215" cy="1524000"/>
          </a:xfrm>
          <a:custGeom>
            <a:avLst/>
            <a:gdLst>
              <a:gd name="T0" fmla="*/ 959 w 959"/>
              <a:gd name="T1" fmla="*/ 283 h 960"/>
              <a:gd name="T2" fmla="*/ 286 w 959"/>
              <a:gd name="T3" fmla="*/ 960 h 960"/>
              <a:gd name="T4" fmla="*/ 0 w 959"/>
              <a:gd name="T5" fmla="*/ 673 h 960"/>
              <a:gd name="T6" fmla="*/ 675 w 959"/>
              <a:gd name="T7" fmla="*/ 0 h 960"/>
              <a:gd name="T8" fmla="*/ 959 w 959"/>
              <a:gd name="T9" fmla="*/ 283 h 960"/>
            </a:gdLst>
            <a:ahLst/>
            <a:cxnLst>
              <a:cxn ang="0">
                <a:pos x="T0" y="T1"/>
              </a:cxn>
              <a:cxn ang="0">
                <a:pos x="T2" y="T3"/>
              </a:cxn>
              <a:cxn ang="0">
                <a:pos x="T4" y="T5"/>
              </a:cxn>
              <a:cxn ang="0">
                <a:pos x="T6" y="T7"/>
              </a:cxn>
              <a:cxn ang="0">
                <a:pos x="T8" y="T9"/>
              </a:cxn>
            </a:cxnLst>
            <a:rect l="0" t="0" r="r" b="b"/>
            <a:pathLst>
              <a:path w="959" h="960">
                <a:moveTo>
                  <a:pt x="959" y="283"/>
                </a:moveTo>
                <a:lnTo>
                  <a:pt x="286" y="960"/>
                </a:lnTo>
                <a:lnTo>
                  <a:pt x="0" y="673"/>
                </a:lnTo>
                <a:lnTo>
                  <a:pt x="675" y="0"/>
                </a:lnTo>
                <a:lnTo>
                  <a:pt x="959" y="283"/>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4" name="Freeform 26"/>
          <p:cNvSpPr/>
          <p:nvPr/>
        </p:nvSpPr>
        <p:spPr bwMode="auto">
          <a:xfrm>
            <a:off x="4756038" y="2776253"/>
            <a:ext cx="1525389" cy="1524000"/>
          </a:xfrm>
          <a:custGeom>
            <a:avLst/>
            <a:gdLst>
              <a:gd name="T0" fmla="*/ 286 w 961"/>
              <a:gd name="T1" fmla="*/ 0 h 960"/>
              <a:gd name="T2" fmla="*/ 961 w 961"/>
              <a:gd name="T3" fmla="*/ 673 h 960"/>
              <a:gd name="T4" fmla="*/ 675 w 961"/>
              <a:gd name="T5" fmla="*/ 960 h 960"/>
              <a:gd name="T6" fmla="*/ 0 w 961"/>
              <a:gd name="T7" fmla="*/ 283 h 960"/>
              <a:gd name="T8" fmla="*/ 286 w 961"/>
              <a:gd name="T9" fmla="*/ 0 h 960"/>
            </a:gdLst>
            <a:ahLst/>
            <a:cxnLst>
              <a:cxn ang="0">
                <a:pos x="T0" y="T1"/>
              </a:cxn>
              <a:cxn ang="0">
                <a:pos x="T2" y="T3"/>
              </a:cxn>
              <a:cxn ang="0">
                <a:pos x="T4" y="T5"/>
              </a:cxn>
              <a:cxn ang="0">
                <a:pos x="T6" y="T7"/>
              </a:cxn>
              <a:cxn ang="0">
                <a:pos x="T8" y="T9"/>
              </a:cxn>
            </a:cxnLst>
            <a:rect l="0" t="0" r="r" b="b"/>
            <a:pathLst>
              <a:path w="961" h="960">
                <a:moveTo>
                  <a:pt x="286" y="0"/>
                </a:moveTo>
                <a:lnTo>
                  <a:pt x="961" y="673"/>
                </a:lnTo>
                <a:lnTo>
                  <a:pt x="675" y="960"/>
                </a:lnTo>
                <a:lnTo>
                  <a:pt x="0" y="283"/>
                </a:lnTo>
                <a:lnTo>
                  <a:pt x="286"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5" name="Freeform 27"/>
          <p:cNvSpPr/>
          <p:nvPr/>
        </p:nvSpPr>
        <p:spPr bwMode="auto">
          <a:xfrm>
            <a:off x="7965545" y="2776253"/>
            <a:ext cx="1526976" cy="1524000"/>
          </a:xfrm>
          <a:custGeom>
            <a:avLst/>
            <a:gdLst>
              <a:gd name="T0" fmla="*/ 962 w 962"/>
              <a:gd name="T1" fmla="*/ 283 h 960"/>
              <a:gd name="T2" fmla="*/ 287 w 962"/>
              <a:gd name="T3" fmla="*/ 960 h 960"/>
              <a:gd name="T4" fmla="*/ 0 w 962"/>
              <a:gd name="T5" fmla="*/ 673 h 960"/>
              <a:gd name="T6" fmla="*/ 675 w 962"/>
              <a:gd name="T7" fmla="*/ 0 h 960"/>
              <a:gd name="T8" fmla="*/ 962 w 962"/>
              <a:gd name="T9" fmla="*/ 283 h 960"/>
            </a:gdLst>
            <a:ahLst/>
            <a:cxnLst>
              <a:cxn ang="0">
                <a:pos x="T0" y="T1"/>
              </a:cxn>
              <a:cxn ang="0">
                <a:pos x="T2" y="T3"/>
              </a:cxn>
              <a:cxn ang="0">
                <a:pos x="T4" y="T5"/>
              </a:cxn>
              <a:cxn ang="0">
                <a:pos x="T6" y="T7"/>
              </a:cxn>
              <a:cxn ang="0">
                <a:pos x="T8" y="T9"/>
              </a:cxn>
            </a:cxnLst>
            <a:rect l="0" t="0" r="r" b="b"/>
            <a:pathLst>
              <a:path w="962" h="960">
                <a:moveTo>
                  <a:pt x="962" y="283"/>
                </a:moveTo>
                <a:lnTo>
                  <a:pt x="287" y="960"/>
                </a:lnTo>
                <a:lnTo>
                  <a:pt x="0" y="673"/>
                </a:lnTo>
                <a:lnTo>
                  <a:pt x="675" y="0"/>
                </a:lnTo>
                <a:lnTo>
                  <a:pt x="962" y="283"/>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6" name="Freeform 28"/>
          <p:cNvSpPr/>
          <p:nvPr/>
        </p:nvSpPr>
        <p:spPr bwMode="auto">
          <a:xfrm>
            <a:off x="6898884" y="2776253"/>
            <a:ext cx="1522215" cy="1524000"/>
          </a:xfrm>
          <a:custGeom>
            <a:avLst/>
            <a:gdLst>
              <a:gd name="T0" fmla="*/ 284 w 959"/>
              <a:gd name="T1" fmla="*/ 0 h 960"/>
              <a:gd name="T2" fmla="*/ 959 w 959"/>
              <a:gd name="T3" fmla="*/ 673 h 960"/>
              <a:gd name="T4" fmla="*/ 672 w 959"/>
              <a:gd name="T5" fmla="*/ 960 h 960"/>
              <a:gd name="T6" fmla="*/ 0 w 959"/>
              <a:gd name="T7" fmla="*/ 283 h 960"/>
              <a:gd name="T8" fmla="*/ 284 w 959"/>
              <a:gd name="T9" fmla="*/ 0 h 960"/>
            </a:gdLst>
            <a:ahLst/>
            <a:cxnLst>
              <a:cxn ang="0">
                <a:pos x="T0" y="T1"/>
              </a:cxn>
              <a:cxn ang="0">
                <a:pos x="T2" y="T3"/>
              </a:cxn>
              <a:cxn ang="0">
                <a:pos x="T4" y="T5"/>
              </a:cxn>
              <a:cxn ang="0">
                <a:pos x="T6" y="T7"/>
              </a:cxn>
              <a:cxn ang="0">
                <a:pos x="T8" y="T9"/>
              </a:cxn>
            </a:cxnLst>
            <a:rect l="0" t="0" r="r" b="b"/>
            <a:pathLst>
              <a:path w="959" h="960">
                <a:moveTo>
                  <a:pt x="284" y="0"/>
                </a:moveTo>
                <a:lnTo>
                  <a:pt x="959" y="673"/>
                </a:lnTo>
                <a:lnTo>
                  <a:pt x="672" y="960"/>
                </a:lnTo>
                <a:lnTo>
                  <a:pt x="0" y="283"/>
                </a:lnTo>
                <a:lnTo>
                  <a:pt x="284" y="0"/>
                </a:lnTo>
                <a:close/>
              </a:path>
            </a:pathLst>
          </a:custGeom>
          <a:solidFill>
            <a:schemeClr val="bg1">
              <a:lumMod val="50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7" name="Freeform 29"/>
          <p:cNvSpPr/>
          <p:nvPr/>
        </p:nvSpPr>
        <p:spPr bwMode="auto">
          <a:xfrm>
            <a:off x="3684615" y="2776253"/>
            <a:ext cx="1525389" cy="1524000"/>
          </a:xfrm>
          <a:custGeom>
            <a:avLst/>
            <a:gdLst>
              <a:gd name="T0" fmla="*/ 961 w 961"/>
              <a:gd name="T1" fmla="*/ 283 h 960"/>
              <a:gd name="T2" fmla="*/ 286 w 961"/>
              <a:gd name="T3" fmla="*/ 960 h 960"/>
              <a:gd name="T4" fmla="*/ 0 w 961"/>
              <a:gd name="T5" fmla="*/ 673 h 960"/>
              <a:gd name="T6" fmla="*/ 675 w 961"/>
              <a:gd name="T7" fmla="*/ 0 h 960"/>
              <a:gd name="T8" fmla="*/ 961 w 961"/>
              <a:gd name="T9" fmla="*/ 283 h 960"/>
            </a:gdLst>
            <a:ahLst/>
            <a:cxnLst>
              <a:cxn ang="0">
                <a:pos x="T0" y="T1"/>
              </a:cxn>
              <a:cxn ang="0">
                <a:pos x="T2" y="T3"/>
              </a:cxn>
              <a:cxn ang="0">
                <a:pos x="T4" y="T5"/>
              </a:cxn>
              <a:cxn ang="0">
                <a:pos x="T6" y="T7"/>
              </a:cxn>
              <a:cxn ang="0">
                <a:pos x="T8" y="T9"/>
              </a:cxn>
            </a:cxnLst>
            <a:rect l="0" t="0" r="r" b="b"/>
            <a:pathLst>
              <a:path w="961" h="960">
                <a:moveTo>
                  <a:pt x="961" y="283"/>
                </a:moveTo>
                <a:lnTo>
                  <a:pt x="286" y="960"/>
                </a:lnTo>
                <a:lnTo>
                  <a:pt x="0" y="673"/>
                </a:lnTo>
                <a:lnTo>
                  <a:pt x="675" y="0"/>
                </a:lnTo>
                <a:lnTo>
                  <a:pt x="961" y="283"/>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28" name="Freeform 30"/>
          <p:cNvSpPr/>
          <p:nvPr/>
        </p:nvSpPr>
        <p:spPr bwMode="auto">
          <a:xfrm>
            <a:off x="1544942" y="3844643"/>
            <a:ext cx="1522215" cy="1528763"/>
          </a:xfrm>
          <a:custGeom>
            <a:avLst/>
            <a:gdLst>
              <a:gd name="T0" fmla="*/ 287 w 959"/>
              <a:gd name="T1" fmla="*/ 0 h 963"/>
              <a:gd name="T2" fmla="*/ 959 w 959"/>
              <a:gd name="T3" fmla="*/ 676 h 963"/>
              <a:gd name="T4" fmla="*/ 676 w 959"/>
              <a:gd name="T5" fmla="*/ 963 h 963"/>
              <a:gd name="T6" fmla="*/ 0 w 959"/>
              <a:gd name="T7" fmla="*/ 287 h 963"/>
              <a:gd name="T8" fmla="*/ 287 w 959"/>
              <a:gd name="T9" fmla="*/ 0 h 963"/>
            </a:gdLst>
            <a:ahLst/>
            <a:cxnLst>
              <a:cxn ang="0">
                <a:pos x="T0" y="T1"/>
              </a:cxn>
              <a:cxn ang="0">
                <a:pos x="T2" y="T3"/>
              </a:cxn>
              <a:cxn ang="0">
                <a:pos x="T4" y="T5"/>
              </a:cxn>
              <a:cxn ang="0">
                <a:pos x="T6" y="T7"/>
              </a:cxn>
              <a:cxn ang="0">
                <a:pos x="T8" y="T9"/>
              </a:cxn>
            </a:cxnLst>
            <a:rect l="0" t="0" r="r" b="b"/>
            <a:pathLst>
              <a:path w="959" h="963">
                <a:moveTo>
                  <a:pt x="287" y="0"/>
                </a:moveTo>
                <a:lnTo>
                  <a:pt x="959" y="676"/>
                </a:lnTo>
                <a:lnTo>
                  <a:pt x="676" y="963"/>
                </a:lnTo>
                <a:lnTo>
                  <a:pt x="0" y="287"/>
                </a:lnTo>
                <a:lnTo>
                  <a:pt x="287" y="0"/>
                </a:lnTo>
                <a:close/>
              </a:path>
            </a:pathLst>
          </a:custGeom>
          <a:solidFill>
            <a:schemeClr val="bg1">
              <a:lumMod val="75000"/>
              <a:alpha val="15000"/>
            </a:schemeClr>
          </a:solidFill>
          <a:ln>
            <a:noFill/>
          </a:ln>
        </p:spPr>
        <p:txBody>
          <a:bodyPr vert="horz" wrap="square" lIns="91440" tIns="45720" rIns="91440" bIns="45720" numCol="1" anchor="ctr" anchorCtr="0" compatLnSpc="1"/>
          <a:lstStyle/>
          <a:p>
            <a:pPr algn="ctr"/>
            <a:endParaRPr lang="en-US" sz="1405">
              <a:latin typeface="+mn-ea"/>
              <a:cs typeface="+mn-ea"/>
            </a:endParaRPr>
          </a:p>
        </p:txBody>
      </p:sp>
      <p:sp>
        <p:nvSpPr>
          <p:cNvPr id="39" name="Freeform 139"/>
          <p:cNvSpPr/>
          <p:nvPr/>
        </p:nvSpPr>
        <p:spPr bwMode="auto">
          <a:xfrm>
            <a:off x="7278409" y="2462108"/>
            <a:ext cx="356381" cy="269930"/>
          </a:xfrm>
          <a:custGeom>
            <a:avLst/>
            <a:gdLst>
              <a:gd name="T0" fmla="*/ 143 w 165"/>
              <a:gd name="T1" fmla="*/ 19 h 125"/>
              <a:gd name="T2" fmla="*/ 34 w 165"/>
              <a:gd name="T3" fmla="*/ 19 h 125"/>
              <a:gd name="T4" fmla="*/ 30 w 165"/>
              <a:gd name="T5" fmla="*/ 5 h 125"/>
              <a:gd name="T6" fmla="*/ 29 w 165"/>
              <a:gd name="T7" fmla="*/ 4 h 125"/>
              <a:gd name="T8" fmla="*/ 29 w 165"/>
              <a:gd name="T9" fmla="*/ 4 h 125"/>
              <a:gd name="T10" fmla="*/ 28 w 165"/>
              <a:gd name="T11" fmla="*/ 3 h 125"/>
              <a:gd name="T12" fmla="*/ 28 w 165"/>
              <a:gd name="T13" fmla="*/ 2 h 125"/>
              <a:gd name="T14" fmla="*/ 28 w 165"/>
              <a:gd name="T15" fmla="*/ 2 h 125"/>
              <a:gd name="T16" fmla="*/ 27 w 165"/>
              <a:gd name="T17" fmla="*/ 1 h 125"/>
              <a:gd name="T18" fmla="*/ 27 w 165"/>
              <a:gd name="T19" fmla="*/ 1 h 125"/>
              <a:gd name="T20" fmla="*/ 22 w 165"/>
              <a:gd name="T21" fmla="*/ 0 h 125"/>
              <a:gd name="T22" fmla="*/ 7 w 165"/>
              <a:gd name="T23" fmla="*/ 2 h 125"/>
              <a:gd name="T24" fmla="*/ 0 w 165"/>
              <a:gd name="T25" fmla="*/ 9 h 125"/>
              <a:gd name="T26" fmla="*/ 7 w 165"/>
              <a:gd name="T27" fmla="*/ 15 h 125"/>
              <a:gd name="T28" fmla="*/ 18 w 165"/>
              <a:gd name="T29" fmla="*/ 14 h 125"/>
              <a:gd name="T30" fmla="*/ 45 w 165"/>
              <a:gd name="T31" fmla="*/ 99 h 125"/>
              <a:gd name="T32" fmla="*/ 42 w 165"/>
              <a:gd name="T33" fmla="*/ 109 h 125"/>
              <a:gd name="T34" fmla="*/ 58 w 165"/>
              <a:gd name="T35" fmla="*/ 125 h 125"/>
              <a:gd name="T36" fmla="*/ 73 w 165"/>
              <a:gd name="T37" fmla="*/ 116 h 125"/>
              <a:gd name="T38" fmla="*/ 94 w 165"/>
              <a:gd name="T39" fmla="*/ 116 h 125"/>
              <a:gd name="T40" fmla="*/ 109 w 165"/>
              <a:gd name="T41" fmla="*/ 125 h 125"/>
              <a:gd name="T42" fmla="*/ 125 w 165"/>
              <a:gd name="T43" fmla="*/ 109 h 125"/>
              <a:gd name="T44" fmla="*/ 109 w 165"/>
              <a:gd name="T45" fmla="*/ 93 h 125"/>
              <a:gd name="T46" fmla="*/ 94 w 165"/>
              <a:gd name="T47" fmla="*/ 102 h 125"/>
              <a:gd name="T48" fmla="*/ 73 w 165"/>
              <a:gd name="T49" fmla="*/ 102 h 125"/>
              <a:gd name="T50" fmla="*/ 58 w 165"/>
              <a:gd name="T51" fmla="*/ 93 h 125"/>
              <a:gd name="T52" fmla="*/ 58 w 165"/>
              <a:gd name="T53" fmla="*/ 93 h 125"/>
              <a:gd name="T54" fmla="*/ 55 w 165"/>
              <a:gd name="T55" fmla="*/ 83 h 125"/>
              <a:gd name="T56" fmla="*/ 125 w 165"/>
              <a:gd name="T57" fmla="*/ 83 h 125"/>
              <a:gd name="T58" fmla="*/ 139 w 165"/>
              <a:gd name="T59" fmla="*/ 68 h 125"/>
              <a:gd name="T60" fmla="*/ 158 w 165"/>
              <a:gd name="T61" fmla="*/ 34 h 125"/>
              <a:gd name="T62" fmla="*/ 143 w 165"/>
              <a:gd name="T63" fmla="*/ 1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5" h="125">
                <a:moveTo>
                  <a:pt x="143" y="19"/>
                </a:moveTo>
                <a:cubicBezTo>
                  <a:pt x="34" y="19"/>
                  <a:pt x="34" y="19"/>
                  <a:pt x="34" y="19"/>
                </a:cubicBezTo>
                <a:cubicBezTo>
                  <a:pt x="30" y="5"/>
                  <a:pt x="30" y="5"/>
                  <a:pt x="30" y="5"/>
                </a:cubicBezTo>
                <a:cubicBezTo>
                  <a:pt x="30" y="5"/>
                  <a:pt x="29" y="4"/>
                  <a:pt x="29" y="4"/>
                </a:cubicBezTo>
                <a:cubicBezTo>
                  <a:pt x="29" y="4"/>
                  <a:pt x="29" y="4"/>
                  <a:pt x="29" y="4"/>
                </a:cubicBezTo>
                <a:cubicBezTo>
                  <a:pt x="29" y="3"/>
                  <a:pt x="29" y="3"/>
                  <a:pt x="28" y="3"/>
                </a:cubicBezTo>
                <a:cubicBezTo>
                  <a:pt x="28" y="2"/>
                  <a:pt x="28" y="2"/>
                  <a:pt x="28" y="2"/>
                </a:cubicBezTo>
                <a:cubicBezTo>
                  <a:pt x="28" y="2"/>
                  <a:pt x="28" y="2"/>
                  <a:pt x="28" y="2"/>
                </a:cubicBezTo>
                <a:cubicBezTo>
                  <a:pt x="27" y="2"/>
                  <a:pt x="27" y="1"/>
                  <a:pt x="27" y="1"/>
                </a:cubicBezTo>
                <a:cubicBezTo>
                  <a:pt x="27" y="1"/>
                  <a:pt x="27" y="1"/>
                  <a:pt x="27" y="1"/>
                </a:cubicBezTo>
                <a:cubicBezTo>
                  <a:pt x="25" y="0"/>
                  <a:pt x="24" y="0"/>
                  <a:pt x="22" y="0"/>
                </a:cubicBezTo>
                <a:cubicBezTo>
                  <a:pt x="7" y="2"/>
                  <a:pt x="7" y="2"/>
                  <a:pt x="7" y="2"/>
                </a:cubicBezTo>
                <a:cubicBezTo>
                  <a:pt x="3" y="2"/>
                  <a:pt x="0" y="5"/>
                  <a:pt x="0" y="9"/>
                </a:cubicBezTo>
                <a:cubicBezTo>
                  <a:pt x="1" y="12"/>
                  <a:pt x="4" y="15"/>
                  <a:pt x="7" y="15"/>
                </a:cubicBezTo>
                <a:cubicBezTo>
                  <a:pt x="18" y="14"/>
                  <a:pt x="18" y="14"/>
                  <a:pt x="18" y="14"/>
                </a:cubicBezTo>
                <a:cubicBezTo>
                  <a:pt x="45" y="99"/>
                  <a:pt x="45" y="99"/>
                  <a:pt x="45" y="99"/>
                </a:cubicBezTo>
                <a:cubicBezTo>
                  <a:pt x="43" y="101"/>
                  <a:pt x="42" y="105"/>
                  <a:pt x="42" y="109"/>
                </a:cubicBezTo>
                <a:cubicBezTo>
                  <a:pt x="42" y="118"/>
                  <a:pt x="49" y="125"/>
                  <a:pt x="58" y="125"/>
                </a:cubicBezTo>
                <a:cubicBezTo>
                  <a:pt x="64" y="125"/>
                  <a:pt x="70" y="121"/>
                  <a:pt x="73" y="116"/>
                </a:cubicBezTo>
                <a:cubicBezTo>
                  <a:pt x="94" y="116"/>
                  <a:pt x="94" y="116"/>
                  <a:pt x="94" y="116"/>
                </a:cubicBezTo>
                <a:cubicBezTo>
                  <a:pt x="97" y="121"/>
                  <a:pt x="103" y="125"/>
                  <a:pt x="109" y="125"/>
                </a:cubicBezTo>
                <a:cubicBezTo>
                  <a:pt x="118" y="125"/>
                  <a:pt x="125" y="118"/>
                  <a:pt x="125" y="109"/>
                </a:cubicBezTo>
                <a:cubicBezTo>
                  <a:pt x="125" y="100"/>
                  <a:pt x="118" y="93"/>
                  <a:pt x="109" y="93"/>
                </a:cubicBezTo>
                <a:cubicBezTo>
                  <a:pt x="103" y="93"/>
                  <a:pt x="97" y="97"/>
                  <a:pt x="94" y="102"/>
                </a:cubicBezTo>
                <a:cubicBezTo>
                  <a:pt x="73" y="102"/>
                  <a:pt x="73" y="102"/>
                  <a:pt x="73" y="102"/>
                </a:cubicBezTo>
                <a:cubicBezTo>
                  <a:pt x="70" y="97"/>
                  <a:pt x="64" y="93"/>
                  <a:pt x="58" y="93"/>
                </a:cubicBezTo>
                <a:cubicBezTo>
                  <a:pt x="58" y="93"/>
                  <a:pt x="58" y="93"/>
                  <a:pt x="58" y="93"/>
                </a:cubicBezTo>
                <a:cubicBezTo>
                  <a:pt x="55" y="83"/>
                  <a:pt x="55" y="83"/>
                  <a:pt x="55" y="83"/>
                </a:cubicBezTo>
                <a:cubicBezTo>
                  <a:pt x="125" y="83"/>
                  <a:pt x="125" y="83"/>
                  <a:pt x="125" y="83"/>
                </a:cubicBezTo>
                <a:cubicBezTo>
                  <a:pt x="133" y="83"/>
                  <a:pt x="134" y="77"/>
                  <a:pt x="139" y="68"/>
                </a:cubicBezTo>
                <a:cubicBezTo>
                  <a:pt x="158" y="34"/>
                  <a:pt x="158" y="34"/>
                  <a:pt x="158" y="34"/>
                </a:cubicBezTo>
                <a:cubicBezTo>
                  <a:pt x="165" y="20"/>
                  <a:pt x="151" y="19"/>
                  <a:pt x="143" y="19"/>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sp>
        <p:nvSpPr>
          <p:cNvPr id="46" name="Freeform 142"/>
          <p:cNvSpPr/>
          <p:nvPr/>
        </p:nvSpPr>
        <p:spPr bwMode="auto">
          <a:xfrm>
            <a:off x="4834110" y="2893318"/>
            <a:ext cx="292261" cy="238612"/>
          </a:xfrm>
          <a:custGeom>
            <a:avLst/>
            <a:gdLst>
              <a:gd name="T0" fmla="*/ 135 w 135"/>
              <a:gd name="T1" fmla="*/ 49 h 110"/>
              <a:gd name="T2" fmla="*/ 68 w 135"/>
              <a:gd name="T3" fmla="*/ 0 h 110"/>
              <a:gd name="T4" fmla="*/ 0 w 135"/>
              <a:gd name="T5" fmla="*/ 49 h 110"/>
              <a:gd name="T6" fmla="*/ 68 w 135"/>
              <a:gd name="T7" fmla="*/ 99 h 110"/>
              <a:gd name="T8" fmla="*/ 93 w 135"/>
              <a:gd name="T9" fmla="*/ 96 h 110"/>
              <a:gd name="T10" fmla="*/ 121 w 135"/>
              <a:gd name="T11" fmla="*/ 110 h 110"/>
              <a:gd name="T12" fmla="*/ 113 w 135"/>
              <a:gd name="T13" fmla="*/ 86 h 110"/>
              <a:gd name="T14" fmla="*/ 135 w 135"/>
              <a:gd name="T15" fmla="*/ 49 h 1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5" h="110">
                <a:moveTo>
                  <a:pt x="135" y="49"/>
                </a:moveTo>
                <a:cubicBezTo>
                  <a:pt x="135" y="22"/>
                  <a:pt x="105" y="0"/>
                  <a:pt x="68" y="0"/>
                </a:cubicBezTo>
                <a:cubicBezTo>
                  <a:pt x="30" y="0"/>
                  <a:pt x="0" y="22"/>
                  <a:pt x="0" y="49"/>
                </a:cubicBezTo>
                <a:cubicBezTo>
                  <a:pt x="0" y="77"/>
                  <a:pt x="30" y="99"/>
                  <a:pt x="68" y="99"/>
                </a:cubicBezTo>
                <a:cubicBezTo>
                  <a:pt x="76" y="99"/>
                  <a:pt x="85" y="98"/>
                  <a:pt x="93" y="96"/>
                </a:cubicBezTo>
                <a:cubicBezTo>
                  <a:pt x="95" y="95"/>
                  <a:pt x="121" y="110"/>
                  <a:pt x="121" y="110"/>
                </a:cubicBezTo>
                <a:cubicBezTo>
                  <a:pt x="113" y="86"/>
                  <a:pt x="113" y="86"/>
                  <a:pt x="113" y="86"/>
                </a:cubicBezTo>
                <a:cubicBezTo>
                  <a:pt x="126" y="77"/>
                  <a:pt x="135" y="64"/>
                  <a:pt x="135" y="49"/>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nvGrpSpPr>
          <p:cNvPr id="52" name="组合 51"/>
          <p:cNvGrpSpPr/>
          <p:nvPr/>
        </p:nvGrpSpPr>
        <p:grpSpPr>
          <a:xfrm>
            <a:off x="5887310" y="3975512"/>
            <a:ext cx="311646" cy="193872"/>
            <a:chOff x="8292784" y="1202455"/>
            <a:chExt cx="311687" cy="193872"/>
          </a:xfrm>
        </p:grpSpPr>
        <p:sp>
          <p:nvSpPr>
            <p:cNvPr id="53" name="Freeform 151"/>
            <p:cNvSpPr/>
            <p:nvPr/>
          </p:nvSpPr>
          <p:spPr bwMode="auto">
            <a:xfrm>
              <a:off x="8297258" y="1202455"/>
              <a:ext cx="299756" cy="123780"/>
            </a:xfrm>
            <a:custGeom>
              <a:avLst/>
              <a:gdLst>
                <a:gd name="T0" fmla="*/ 135 w 139"/>
                <a:gd name="T1" fmla="*/ 0 h 57"/>
                <a:gd name="T2" fmla="*/ 4 w 139"/>
                <a:gd name="T3" fmla="*/ 0 h 57"/>
                <a:gd name="T4" fmla="*/ 0 w 139"/>
                <a:gd name="T5" fmla="*/ 1 h 57"/>
                <a:gd name="T6" fmla="*/ 65 w 139"/>
                <a:gd name="T7" fmla="*/ 55 h 57"/>
                <a:gd name="T8" fmla="*/ 74 w 139"/>
                <a:gd name="T9" fmla="*/ 55 h 57"/>
                <a:gd name="T10" fmla="*/ 139 w 139"/>
                <a:gd name="T11" fmla="*/ 1 h 57"/>
                <a:gd name="T12" fmla="*/ 135 w 139"/>
                <a:gd name="T13" fmla="*/ 0 h 57"/>
              </a:gdLst>
              <a:ahLst/>
              <a:cxnLst>
                <a:cxn ang="0">
                  <a:pos x="T0" y="T1"/>
                </a:cxn>
                <a:cxn ang="0">
                  <a:pos x="T2" y="T3"/>
                </a:cxn>
                <a:cxn ang="0">
                  <a:pos x="T4" y="T5"/>
                </a:cxn>
                <a:cxn ang="0">
                  <a:pos x="T6" y="T7"/>
                </a:cxn>
                <a:cxn ang="0">
                  <a:pos x="T8" y="T9"/>
                </a:cxn>
                <a:cxn ang="0">
                  <a:pos x="T10" y="T11"/>
                </a:cxn>
                <a:cxn ang="0">
                  <a:pos x="T12" y="T13"/>
                </a:cxn>
              </a:cxnLst>
              <a:rect l="0" t="0" r="r" b="b"/>
              <a:pathLst>
                <a:path w="139" h="57">
                  <a:moveTo>
                    <a:pt x="135" y="0"/>
                  </a:moveTo>
                  <a:cubicBezTo>
                    <a:pt x="4" y="0"/>
                    <a:pt x="4" y="0"/>
                    <a:pt x="4" y="0"/>
                  </a:cubicBezTo>
                  <a:cubicBezTo>
                    <a:pt x="3" y="0"/>
                    <a:pt x="1" y="0"/>
                    <a:pt x="0" y="1"/>
                  </a:cubicBezTo>
                  <a:cubicBezTo>
                    <a:pt x="65" y="55"/>
                    <a:pt x="65" y="55"/>
                    <a:pt x="65" y="55"/>
                  </a:cubicBezTo>
                  <a:cubicBezTo>
                    <a:pt x="68" y="57"/>
                    <a:pt x="72" y="57"/>
                    <a:pt x="74" y="55"/>
                  </a:cubicBezTo>
                  <a:cubicBezTo>
                    <a:pt x="139" y="1"/>
                    <a:pt x="139" y="1"/>
                    <a:pt x="139" y="1"/>
                  </a:cubicBezTo>
                  <a:cubicBezTo>
                    <a:pt x="138" y="0"/>
                    <a:pt x="137" y="0"/>
                    <a:pt x="135" y="0"/>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sp>
          <p:nvSpPr>
            <p:cNvPr id="54" name="Freeform 152"/>
            <p:cNvSpPr>
              <a:spLocks noEditPoints="1"/>
            </p:cNvSpPr>
            <p:nvPr/>
          </p:nvSpPr>
          <p:spPr bwMode="auto">
            <a:xfrm>
              <a:off x="8292784" y="1221842"/>
              <a:ext cx="311687" cy="174485"/>
            </a:xfrm>
            <a:custGeom>
              <a:avLst/>
              <a:gdLst>
                <a:gd name="T0" fmla="*/ 77 w 144"/>
                <a:gd name="T1" fmla="*/ 55 h 81"/>
                <a:gd name="T2" fmla="*/ 67 w 144"/>
                <a:gd name="T3" fmla="*/ 55 h 81"/>
                <a:gd name="T4" fmla="*/ 0 w 144"/>
                <a:gd name="T5" fmla="*/ 0 h 81"/>
                <a:gd name="T6" fmla="*/ 0 w 144"/>
                <a:gd name="T7" fmla="*/ 74 h 81"/>
                <a:gd name="T8" fmla="*/ 6 w 144"/>
                <a:gd name="T9" fmla="*/ 81 h 81"/>
                <a:gd name="T10" fmla="*/ 137 w 144"/>
                <a:gd name="T11" fmla="*/ 81 h 81"/>
                <a:gd name="T12" fmla="*/ 144 w 144"/>
                <a:gd name="T13" fmla="*/ 74 h 81"/>
                <a:gd name="T14" fmla="*/ 144 w 144"/>
                <a:gd name="T15" fmla="*/ 0 h 81"/>
                <a:gd name="T16" fmla="*/ 77 w 144"/>
                <a:gd name="T17" fmla="*/ 55 h 81"/>
                <a:gd name="T18" fmla="*/ 41 w 144"/>
                <a:gd name="T19" fmla="*/ 45 h 81"/>
                <a:gd name="T20" fmla="*/ 10 w 144"/>
                <a:gd name="T21" fmla="*/ 75 h 81"/>
                <a:gd name="T22" fmla="*/ 8 w 144"/>
                <a:gd name="T23" fmla="*/ 76 h 81"/>
                <a:gd name="T24" fmla="*/ 6 w 144"/>
                <a:gd name="T25" fmla="*/ 75 h 81"/>
                <a:gd name="T26" fmla="*/ 6 w 144"/>
                <a:gd name="T27" fmla="*/ 71 h 81"/>
                <a:gd name="T28" fmla="*/ 37 w 144"/>
                <a:gd name="T29" fmla="*/ 41 h 81"/>
                <a:gd name="T30" fmla="*/ 41 w 144"/>
                <a:gd name="T31" fmla="*/ 41 h 81"/>
                <a:gd name="T32" fmla="*/ 41 w 144"/>
                <a:gd name="T33" fmla="*/ 45 h 81"/>
                <a:gd name="T34" fmla="*/ 138 w 144"/>
                <a:gd name="T35" fmla="*/ 75 h 81"/>
                <a:gd name="T36" fmla="*/ 136 w 144"/>
                <a:gd name="T37" fmla="*/ 76 h 81"/>
                <a:gd name="T38" fmla="*/ 134 w 144"/>
                <a:gd name="T39" fmla="*/ 75 h 81"/>
                <a:gd name="T40" fmla="*/ 102 w 144"/>
                <a:gd name="T41" fmla="*/ 45 h 81"/>
                <a:gd name="T42" fmla="*/ 102 w 144"/>
                <a:gd name="T43" fmla="*/ 41 h 81"/>
                <a:gd name="T44" fmla="*/ 106 w 144"/>
                <a:gd name="T45" fmla="*/ 41 h 81"/>
                <a:gd name="T46" fmla="*/ 138 w 144"/>
                <a:gd name="T47" fmla="*/ 71 h 81"/>
                <a:gd name="T48" fmla="*/ 138 w 144"/>
                <a:gd name="T49"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4" h="81">
                  <a:moveTo>
                    <a:pt x="77" y="55"/>
                  </a:moveTo>
                  <a:cubicBezTo>
                    <a:pt x="74" y="57"/>
                    <a:pt x="69" y="57"/>
                    <a:pt x="67" y="55"/>
                  </a:cubicBezTo>
                  <a:cubicBezTo>
                    <a:pt x="0" y="0"/>
                    <a:pt x="0" y="0"/>
                    <a:pt x="0" y="0"/>
                  </a:cubicBezTo>
                  <a:cubicBezTo>
                    <a:pt x="0" y="74"/>
                    <a:pt x="0" y="74"/>
                    <a:pt x="0" y="74"/>
                  </a:cubicBezTo>
                  <a:cubicBezTo>
                    <a:pt x="0" y="78"/>
                    <a:pt x="3" y="81"/>
                    <a:pt x="6" y="81"/>
                  </a:cubicBezTo>
                  <a:cubicBezTo>
                    <a:pt x="137" y="81"/>
                    <a:pt x="137" y="81"/>
                    <a:pt x="137" y="81"/>
                  </a:cubicBezTo>
                  <a:cubicBezTo>
                    <a:pt x="141" y="81"/>
                    <a:pt x="144" y="78"/>
                    <a:pt x="144" y="74"/>
                  </a:cubicBezTo>
                  <a:cubicBezTo>
                    <a:pt x="144" y="0"/>
                    <a:pt x="144" y="0"/>
                    <a:pt x="144" y="0"/>
                  </a:cubicBezTo>
                  <a:lnTo>
                    <a:pt x="77" y="55"/>
                  </a:lnTo>
                  <a:close/>
                  <a:moveTo>
                    <a:pt x="41" y="45"/>
                  </a:moveTo>
                  <a:cubicBezTo>
                    <a:pt x="10" y="75"/>
                    <a:pt x="10" y="75"/>
                    <a:pt x="10" y="75"/>
                  </a:cubicBezTo>
                  <a:cubicBezTo>
                    <a:pt x="9" y="75"/>
                    <a:pt x="8" y="76"/>
                    <a:pt x="8" y="76"/>
                  </a:cubicBezTo>
                  <a:cubicBezTo>
                    <a:pt x="7" y="76"/>
                    <a:pt x="6" y="75"/>
                    <a:pt x="6" y="75"/>
                  </a:cubicBezTo>
                  <a:cubicBezTo>
                    <a:pt x="5" y="74"/>
                    <a:pt x="5" y="72"/>
                    <a:pt x="6" y="71"/>
                  </a:cubicBezTo>
                  <a:cubicBezTo>
                    <a:pt x="37" y="41"/>
                    <a:pt x="37" y="41"/>
                    <a:pt x="37" y="41"/>
                  </a:cubicBezTo>
                  <a:cubicBezTo>
                    <a:pt x="38" y="40"/>
                    <a:pt x="40" y="40"/>
                    <a:pt x="41" y="41"/>
                  </a:cubicBezTo>
                  <a:cubicBezTo>
                    <a:pt x="42" y="42"/>
                    <a:pt x="42" y="44"/>
                    <a:pt x="41" y="45"/>
                  </a:cubicBezTo>
                  <a:close/>
                  <a:moveTo>
                    <a:pt x="138" y="75"/>
                  </a:moveTo>
                  <a:cubicBezTo>
                    <a:pt x="137" y="75"/>
                    <a:pt x="136" y="76"/>
                    <a:pt x="136" y="76"/>
                  </a:cubicBezTo>
                  <a:cubicBezTo>
                    <a:pt x="135" y="76"/>
                    <a:pt x="134" y="75"/>
                    <a:pt x="134" y="75"/>
                  </a:cubicBezTo>
                  <a:cubicBezTo>
                    <a:pt x="102" y="45"/>
                    <a:pt x="102" y="45"/>
                    <a:pt x="102" y="45"/>
                  </a:cubicBezTo>
                  <a:cubicBezTo>
                    <a:pt x="101" y="44"/>
                    <a:pt x="101" y="42"/>
                    <a:pt x="102" y="41"/>
                  </a:cubicBezTo>
                  <a:cubicBezTo>
                    <a:pt x="103" y="40"/>
                    <a:pt x="105" y="40"/>
                    <a:pt x="106" y="41"/>
                  </a:cubicBezTo>
                  <a:cubicBezTo>
                    <a:pt x="138" y="71"/>
                    <a:pt x="138" y="71"/>
                    <a:pt x="138" y="71"/>
                  </a:cubicBezTo>
                  <a:cubicBezTo>
                    <a:pt x="139" y="72"/>
                    <a:pt x="139" y="74"/>
                    <a:pt x="138" y="75"/>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grpSp>
        <p:nvGrpSpPr>
          <p:cNvPr id="68" name="组合 67"/>
          <p:cNvGrpSpPr/>
          <p:nvPr/>
        </p:nvGrpSpPr>
        <p:grpSpPr>
          <a:xfrm>
            <a:off x="7995642" y="3941672"/>
            <a:ext cx="402605" cy="331075"/>
            <a:chOff x="5108575" y="3992563"/>
            <a:chExt cx="428625" cy="352426"/>
          </a:xfrm>
          <a:solidFill>
            <a:schemeClr val="bg1"/>
          </a:solidFill>
        </p:grpSpPr>
        <p:sp>
          <p:nvSpPr>
            <p:cNvPr id="69" name="Freeform 223"/>
            <p:cNvSpPr/>
            <p:nvPr/>
          </p:nvSpPr>
          <p:spPr bwMode="auto">
            <a:xfrm>
              <a:off x="5108575" y="3998913"/>
              <a:ext cx="201613" cy="106363"/>
            </a:xfrm>
            <a:custGeom>
              <a:avLst/>
              <a:gdLst>
                <a:gd name="T0" fmla="*/ 127 w 127"/>
                <a:gd name="T1" fmla="*/ 30 h 67"/>
                <a:gd name="T2" fmla="*/ 93 w 127"/>
                <a:gd name="T3" fmla="*/ 0 h 67"/>
                <a:gd name="T4" fmla="*/ 0 w 127"/>
                <a:gd name="T5" fmla="*/ 36 h 67"/>
                <a:gd name="T6" fmla="*/ 35 w 127"/>
                <a:gd name="T7" fmla="*/ 67 h 67"/>
                <a:gd name="T8" fmla="*/ 127 w 127"/>
                <a:gd name="T9" fmla="*/ 30 h 67"/>
              </a:gdLst>
              <a:ahLst/>
              <a:cxnLst>
                <a:cxn ang="0">
                  <a:pos x="T0" y="T1"/>
                </a:cxn>
                <a:cxn ang="0">
                  <a:pos x="T2" y="T3"/>
                </a:cxn>
                <a:cxn ang="0">
                  <a:pos x="T4" y="T5"/>
                </a:cxn>
                <a:cxn ang="0">
                  <a:pos x="T6" y="T7"/>
                </a:cxn>
                <a:cxn ang="0">
                  <a:pos x="T8" y="T9"/>
                </a:cxn>
              </a:cxnLst>
              <a:rect l="0" t="0" r="r" b="b"/>
              <a:pathLst>
                <a:path w="127" h="67">
                  <a:moveTo>
                    <a:pt x="127" y="30"/>
                  </a:moveTo>
                  <a:lnTo>
                    <a:pt x="93" y="0"/>
                  </a:lnTo>
                  <a:lnTo>
                    <a:pt x="0" y="36"/>
                  </a:lnTo>
                  <a:lnTo>
                    <a:pt x="35" y="67"/>
                  </a:lnTo>
                  <a:lnTo>
                    <a:pt x="127" y="3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0" name="Freeform 224"/>
            <p:cNvSpPr/>
            <p:nvPr/>
          </p:nvSpPr>
          <p:spPr bwMode="auto">
            <a:xfrm>
              <a:off x="5324475" y="4168776"/>
              <a:ext cx="147638" cy="176213"/>
            </a:xfrm>
            <a:custGeom>
              <a:avLst/>
              <a:gdLst>
                <a:gd name="T0" fmla="*/ 0 w 93"/>
                <a:gd name="T1" fmla="*/ 0 h 111"/>
                <a:gd name="T2" fmla="*/ 0 w 93"/>
                <a:gd name="T3" fmla="*/ 111 h 111"/>
                <a:gd name="T4" fmla="*/ 93 w 93"/>
                <a:gd name="T5" fmla="*/ 73 h 111"/>
                <a:gd name="T6" fmla="*/ 93 w 93"/>
                <a:gd name="T7" fmla="*/ 15 h 111"/>
                <a:gd name="T8" fmla="*/ 41 w 93"/>
                <a:gd name="T9" fmla="*/ 37 h 111"/>
                <a:gd name="T10" fmla="*/ 0 w 93"/>
                <a:gd name="T11" fmla="*/ 0 h 111"/>
              </a:gdLst>
              <a:ahLst/>
              <a:cxnLst>
                <a:cxn ang="0">
                  <a:pos x="T0" y="T1"/>
                </a:cxn>
                <a:cxn ang="0">
                  <a:pos x="T2" y="T3"/>
                </a:cxn>
                <a:cxn ang="0">
                  <a:pos x="T4" y="T5"/>
                </a:cxn>
                <a:cxn ang="0">
                  <a:pos x="T6" y="T7"/>
                </a:cxn>
                <a:cxn ang="0">
                  <a:pos x="T8" y="T9"/>
                </a:cxn>
                <a:cxn ang="0">
                  <a:pos x="T10" y="T11"/>
                </a:cxn>
              </a:cxnLst>
              <a:rect l="0" t="0" r="r" b="b"/>
              <a:pathLst>
                <a:path w="93" h="111">
                  <a:moveTo>
                    <a:pt x="0" y="0"/>
                  </a:moveTo>
                  <a:lnTo>
                    <a:pt x="0" y="111"/>
                  </a:lnTo>
                  <a:lnTo>
                    <a:pt x="93" y="73"/>
                  </a:lnTo>
                  <a:lnTo>
                    <a:pt x="93" y="15"/>
                  </a:lnTo>
                  <a:lnTo>
                    <a:pt x="41" y="37"/>
                  </a:ln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1" name="Freeform 225"/>
            <p:cNvSpPr/>
            <p:nvPr/>
          </p:nvSpPr>
          <p:spPr bwMode="auto">
            <a:xfrm>
              <a:off x="5334000" y="4110038"/>
              <a:ext cx="203200" cy="104775"/>
            </a:xfrm>
            <a:custGeom>
              <a:avLst/>
              <a:gdLst>
                <a:gd name="T0" fmla="*/ 0 w 128"/>
                <a:gd name="T1" fmla="*/ 36 h 66"/>
                <a:gd name="T2" fmla="*/ 36 w 128"/>
                <a:gd name="T3" fmla="*/ 66 h 66"/>
                <a:gd name="T4" fmla="*/ 128 w 128"/>
                <a:gd name="T5" fmla="*/ 29 h 66"/>
                <a:gd name="T6" fmla="*/ 93 w 128"/>
                <a:gd name="T7" fmla="*/ 0 h 66"/>
                <a:gd name="T8" fmla="*/ 0 w 128"/>
                <a:gd name="T9" fmla="*/ 36 h 66"/>
              </a:gdLst>
              <a:ahLst/>
              <a:cxnLst>
                <a:cxn ang="0">
                  <a:pos x="T0" y="T1"/>
                </a:cxn>
                <a:cxn ang="0">
                  <a:pos x="T2" y="T3"/>
                </a:cxn>
                <a:cxn ang="0">
                  <a:pos x="T4" y="T5"/>
                </a:cxn>
                <a:cxn ang="0">
                  <a:pos x="T6" y="T7"/>
                </a:cxn>
                <a:cxn ang="0">
                  <a:pos x="T8" y="T9"/>
                </a:cxn>
              </a:cxnLst>
              <a:rect l="0" t="0" r="r" b="b"/>
              <a:pathLst>
                <a:path w="128" h="66">
                  <a:moveTo>
                    <a:pt x="0" y="36"/>
                  </a:moveTo>
                  <a:lnTo>
                    <a:pt x="36" y="66"/>
                  </a:lnTo>
                  <a:lnTo>
                    <a:pt x="128" y="29"/>
                  </a:lnTo>
                  <a:lnTo>
                    <a:pt x="93" y="0"/>
                  </a:lnTo>
                  <a:lnTo>
                    <a:pt x="0" y="3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2" name="Freeform 226"/>
            <p:cNvSpPr/>
            <p:nvPr/>
          </p:nvSpPr>
          <p:spPr bwMode="auto">
            <a:xfrm>
              <a:off x="5319713" y="3992563"/>
              <a:ext cx="203200" cy="109538"/>
            </a:xfrm>
            <a:custGeom>
              <a:avLst/>
              <a:gdLst>
                <a:gd name="T0" fmla="*/ 128 w 128"/>
                <a:gd name="T1" fmla="*/ 36 h 69"/>
                <a:gd name="T2" fmla="*/ 35 w 128"/>
                <a:gd name="T3" fmla="*/ 0 h 69"/>
                <a:gd name="T4" fmla="*/ 0 w 128"/>
                <a:gd name="T5" fmla="*/ 32 h 69"/>
                <a:gd name="T6" fmla="*/ 93 w 128"/>
                <a:gd name="T7" fmla="*/ 69 h 69"/>
                <a:gd name="T8" fmla="*/ 128 w 128"/>
                <a:gd name="T9" fmla="*/ 36 h 69"/>
              </a:gdLst>
              <a:ahLst/>
              <a:cxnLst>
                <a:cxn ang="0">
                  <a:pos x="T0" y="T1"/>
                </a:cxn>
                <a:cxn ang="0">
                  <a:pos x="T2" y="T3"/>
                </a:cxn>
                <a:cxn ang="0">
                  <a:pos x="T4" y="T5"/>
                </a:cxn>
                <a:cxn ang="0">
                  <a:pos x="T6" y="T7"/>
                </a:cxn>
                <a:cxn ang="0">
                  <a:pos x="T8" y="T9"/>
                </a:cxn>
              </a:cxnLst>
              <a:rect l="0" t="0" r="r" b="b"/>
              <a:pathLst>
                <a:path w="128" h="69">
                  <a:moveTo>
                    <a:pt x="128" y="36"/>
                  </a:moveTo>
                  <a:lnTo>
                    <a:pt x="35" y="0"/>
                  </a:lnTo>
                  <a:lnTo>
                    <a:pt x="0" y="32"/>
                  </a:lnTo>
                  <a:lnTo>
                    <a:pt x="93" y="69"/>
                  </a:lnTo>
                  <a:lnTo>
                    <a:pt x="128" y="3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3" name="Freeform 227"/>
            <p:cNvSpPr/>
            <p:nvPr/>
          </p:nvSpPr>
          <p:spPr bwMode="auto">
            <a:xfrm>
              <a:off x="5165725" y="4181476"/>
              <a:ext cx="147638" cy="163513"/>
            </a:xfrm>
            <a:custGeom>
              <a:avLst/>
              <a:gdLst>
                <a:gd name="T0" fmla="*/ 0 w 93"/>
                <a:gd name="T1" fmla="*/ 11 h 103"/>
                <a:gd name="T2" fmla="*/ 0 w 93"/>
                <a:gd name="T3" fmla="*/ 65 h 103"/>
                <a:gd name="T4" fmla="*/ 93 w 93"/>
                <a:gd name="T5" fmla="*/ 103 h 103"/>
                <a:gd name="T6" fmla="*/ 93 w 93"/>
                <a:gd name="T7" fmla="*/ 0 h 103"/>
                <a:gd name="T8" fmla="*/ 57 w 93"/>
                <a:gd name="T9" fmla="*/ 34 h 103"/>
                <a:gd name="T10" fmla="*/ 0 w 93"/>
                <a:gd name="T11" fmla="*/ 11 h 103"/>
              </a:gdLst>
              <a:ahLst/>
              <a:cxnLst>
                <a:cxn ang="0">
                  <a:pos x="T0" y="T1"/>
                </a:cxn>
                <a:cxn ang="0">
                  <a:pos x="T2" y="T3"/>
                </a:cxn>
                <a:cxn ang="0">
                  <a:pos x="T4" y="T5"/>
                </a:cxn>
                <a:cxn ang="0">
                  <a:pos x="T6" y="T7"/>
                </a:cxn>
                <a:cxn ang="0">
                  <a:pos x="T8" y="T9"/>
                </a:cxn>
                <a:cxn ang="0">
                  <a:pos x="T10" y="T11"/>
                </a:cxn>
              </a:cxnLst>
              <a:rect l="0" t="0" r="r" b="b"/>
              <a:pathLst>
                <a:path w="93" h="103">
                  <a:moveTo>
                    <a:pt x="0" y="11"/>
                  </a:moveTo>
                  <a:lnTo>
                    <a:pt x="0" y="65"/>
                  </a:lnTo>
                  <a:lnTo>
                    <a:pt x="93" y="103"/>
                  </a:lnTo>
                  <a:lnTo>
                    <a:pt x="93" y="0"/>
                  </a:lnTo>
                  <a:lnTo>
                    <a:pt x="57" y="34"/>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4" name="Freeform 228"/>
            <p:cNvSpPr/>
            <p:nvPr/>
          </p:nvSpPr>
          <p:spPr bwMode="auto">
            <a:xfrm>
              <a:off x="5108575" y="4114801"/>
              <a:ext cx="200025" cy="109538"/>
            </a:xfrm>
            <a:custGeom>
              <a:avLst/>
              <a:gdLst>
                <a:gd name="T0" fmla="*/ 126 w 126"/>
                <a:gd name="T1" fmla="*/ 36 h 69"/>
                <a:gd name="T2" fmla="*/ 33 w 126"/>
                <a:gd name="T3" fmla="*/ 0 h 69"/>
                <a:gd name="T4" fmla="*/ 0 w 126"/>
                <a:gd name="T5" fmla="*/ 31 h 69"/>
                <a:gd name="T6" fmla="*/ 91 w 126"/>
                <a:gd name="T7" fmla="*/ 69 h 69"/>
                <a:gd name="T8" fmla="*/ 126 w 126"/>
                <a:gd name="T9" fmla="*/ 36 h 69"/>
              </a:gdLst>
              <a:ahLst/>
              <a:cxnLst>
                <a:cxn ang="0">
                  <a:pos x="T0" y="T1"/>
                </a:cxn>
                <a:cxn ang="0">
                  <a:pos x="T2" y="T3"/>
                </a:cxn>
                <a:cxn ang="0">
                  <a:pos x="T4" y="T5"/>
                </a:cxn>
                <a:cxn ang="0">
                  <a:pos x="T6" y="T7"/>
                </a:cxn>
                <a:cxn ang="0">
                  <a:pos x="T8" y="T9"/>
                </a:cxn>
              </a:cxnLst>
              <a:rect l="0" t="0" r="r" b="b"/>
              <a:pathLst>
                <a:path w="126" h="69">
                  <a:moveTo>
                    <a:pt x="126" y="36"/>
                  </a:moveTo>
                  <a:lnTo>
                    <a:pt x="33" y="0"/>
                  </a:lnTo>
                  <a:lnTo>
                    <a:pt x="0" y="31"/>
                  </a:lnTo>
                  <a:lnTo>
                    <a:pt x="91" y="69"/>
                  </a:lnTo>
                  <a:lnTo>
                    <a:pt x="126" y="3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grpSp>
      <p:sp>
        <p:nvSpPr>
          <p:cNvPr id="75" name="Freeform 313"/>
          <p:cNvSpPr>
            <a:spLocks noEditPoints="1"/>
          </p:cNvSpPr>
          <p:nvPr/>
        </p:nvSpPr>
        <p:spPr bwMode="auto">
          <a:xfrm>
            <a:off x="10271890" y="1764449"/>
            <a:ext cx="137184" cy="310195"/>
          </a:xfrm>
          <a:custGeom>
            <a:avLst/>
            <a:gdLst>
              <a:gd name="T0" fmla="*/ 61 w 63"/>
              <a:gd name="T1" fmla="*/ 128 h 143"/>
              <a:gd name="T2" fmla="*/ 59 w 63"/>
              <a:gd name="T3" fmla="*/ 136 h 143"/>
              <a:gd name="T4" fmla="*/ 45 w 63"/>
              <a:gd name="T5" fmla="*/ 141 h 143"/>
              <a:gd name="T6" fmla="*/ 32 w 63"/>
              <a:gd name="T7" fmla="*/ 143 h 143"/>
              <a:gd name="T8" fmla="*/ 15 w 63"/>
              <a:gd name="T9" fmla="*/ 138 h 143"/>
              <a:gd name="T10" fmla="*/ 9 w 63"/>
              <a:gd name="T11" fmla="*/ 124 h 143"/>
              <a:gd name="T12" fmla="*/ 10 w 63"/>
              <a:gd name="T13" fmla="*/ 118 h 143"/>
              <a:gd name="T14" fmla="*/ 11 w 63"/>
              <a:gd name="T15" fmla="*/ 110 h 143"/>
              <a:gd name="T16" fmla="*/ 19 w 63"/>
              <a:gd name="T17" fmla="*/ 84 h 143"/>
              <a:gd name="T18" fmla="*/ 20 w 63"/>
              <a:gd name="T19" fmla="*/ 76 h 143"/>
              <a:gd name="T20" fmla="*/ 21 w 63"/>
              <a:gd name="T21" fmla="*/ 70 h 143"/>
              <a:gd name="T22" fmla="*/ 19 w 63"/>
              <a:gd name="T23" fmla="*/ 63 h 143"/>
              <a:gd name="T24" fmla="*/ 11 w 63"/>
              <a:gd name="T25" fmla="*/ 61 h 143"/>
              <a:gd name="T26" fmla="*/ 5 w 63"/>
              <a:gd name="T27" fmla="*/ 62 h 143"/>
              <a:gd name="T28" fmla="*/ 0 w 63"/>
              <a:gd name="T29" fmla="*/ 64 h 143"/>
              <a:gd name="T30" fmla="*/ 2 w 63"/>
              <a:gd name="T31" fmla="*/ 56 h 143"/>
              <a:gd name="T32" fmla="*/ 16 w 63"/>
              <a:gd name="T33" fmla="*/ 50 h 143"/>
              <a:gd name="T34" fmla="*/ 29 w 63"/>
              <a:gd name="T35" fmla="*/ 48 h 143"/>
              <a:gd name="T36" fmla="*/ 45 w 63"/>
              <a:gd name="T37" fmla="*/ 53 h 143"/>
              <a:gd name="T38" fmla="*/ 51 w 63"/>
              <a:gd name="T39" fmla="*/ 67 h 143"/>
              <a:gd name="T40" fmla="*/ 51 w 63"/>
              <a:gd name="T41" fmla="*/ 73 h 143"/>
              <a:gd name="T42" fmla="*/ 49 w 63"/>
              <a:gd name="T43" fmla="*/ 81 h 143"/>
              <a:gd name="T44" fmla="*/ 42 w 63"/>
              <a:gd name="T45" fmla="*/ 108 h 143"/>
              <a:gd name="T46" fmla="*/ 40 w 63"/>
              <a:gd name="T47" fmla="*/ 115 h 143"/>
              <a:gd name="T48" fmla="*/ 39 w 63"/>
              <a:gd name="T49" fmla="*/ 121 h 143"/>
              <a:gd name="T50" fmla="*/ 42 w 63"/>
              <a:gd name="T51" fmla="*/ 128 h 143"/>
              <a:gd name="T52" fmla="*/ 50 w 63"/>
              <a:gd name="T53" fmla="*/ 130 h 143"/>
              <a:gd name="T54" fmla="*/ 56 w 63"/>
              <a:gd name="T55" fmla="*/ 129 h 143"/>
              <a:gd name="T56" fmla="*/ 61 w 63"/>
              <a:gd name="T57" fmla="*/ 128 h 143"/>
              <a:gd name="T58" fmla="*/ 63 w 63"/>
              <a:gd name="T59" fmla="*/ 16 h 143"/>
              <a:gd name="T60" fmla="*/ 58 w 63"/>
              <a:gd name="T61" fmla="*/ 28 h 143"/>
              <a:gd name="T62" fmla="*/ 45 w 63"/>
              <a:gd name="T63" fmla="*/ 33 h 143"/>
              <a:gd name="T64" fmla="*/ 32 w 63"/>
              <a:gd name="T65" fmla="*/ 28 h 143"/>
              <a:gd name="T66" fmla="*/ 27 w 63"/>
              <a:gd name="T67" fmla="*/ 16 h 143"/>
              <a:gd name="T68" fmla="*/ 32 w 63"/>
              <a:gd name="T69" fmla="*/ 5 h 143"/>
              <a:gd name="T70" fmla="*/ 45 w 63"/>
              <a:gd name="T71" fmla="*/ 0 h 143"/>
              <a:gd name="T72" fmla="*/ 58 w 63"/>
              <a:gd name="T73" fmla="*/ 5 h 143"/>
              <a:gd name="T74" fmla="*/ 63 w 63"/>
              <a:gd name="T75" fmla="*/ 1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3" h="143">
                <a:moveTo>
                  <a:pt x="61" y="128"/>
                </a:moveTo>
                <a:cubicBezTo>
                  <a:pt x="59" y="136"/>
                  <a:pt x="59" y="136"/>
                  <a:pt x="59" y="136"/>
                </a:cubicBezTo>
                <a:cubicBezTo>
                  <a:pt x="53" y="138"/>
                  <a:pt x="48" y="140"/>
                  <a:pt x="45" y="141"/>
                </a:cubicBezTo>
                <a:cubicBezTo>
                  <a:pt x="41" y="143"/>
                  <a:pt x="37" y="143"/>
                  <a:pt x="32" y="143"/>
                </a:cubicBezTo>
                <a:cubicBezTo>
                  <a:pt x="25" y="143"/>
                  <a:pt x="19" y="141"/>
                  <a:pt x="15" y="138"/>
                </a:cubicBezTo>
                <a:cubicBezTo>
                  <a:pt x="11" y="134"/>
                  <a:pt x="9" y="130"/>
                  <a:pt x="9" y="124"/>
                </a:cubicBezTo>
                <a:cubicBezTo>
                  <a:pt x="9" y="122"/>
                  <a:pt x="9" y="120"/>
                  <a:pt x="10" y="118"/>
                </a:cubicBezTo>
                <a:cubicBezTo>
                  <a:pt x="10" y="116"/>
                  <a:pt x="10" y="113"/>
                  <a:pt x="11" y="110"/>
                </a:cubicBezTo>
                <a:cubicBezTo>
                  <a:pt x="19" y="84"/>
                  <a:pt x="19" y="84"/>
                  <a:pt x="19" y="84"/>
                </a:cubicBezTo>
                <a:cubicBezTo>
                  <a:pt x="19" y="81"/>
                  <a:pt x="20" y="79"/>
                  <a:pt x="20" y="76"/>
                </a:cubicBezTo>
                <a:cubicBezTo>
                  <a:pt x="21" y="74"/>
                  <a:pt x="21" y="72"/>
                  <a:pt x="21" y="70"/>
                </a:cubicBezTo>
                <a:cubicBezTo>
                  <a:pt x="21" y="67"/>
                  <a:pt x="20" y="64"/>
                  <a:pt x="19" y="63"/>
                </a:cubicBezTo>
                <a:cubicBezTo>
                  <a:pt x="17" y="62"/>
                  <a:pt x="15" y="61"/>
                  <a:pt x="11" y="61"/>
                </a:cubicBezTo>
                <a:cubicBezTo>
                  <a:pt x="9" y="61"/>
                  <a:pt x="7" y="61"/>
                  <a:pt x="5" y="62"/>
                </a:cubicBezTo>
                <a:cubicBezTo>
                  <a:pt x="3" y="63"/>
                  <a:pt x="1" y="63"/>
                  <a:pt x="0" y="64"/>
                </a:cubicBezTo>
                <a:cubicBezTo>
                  <a:pt x="2" y="56"/>
                  <a:pt x="2" y="56"/>
                  <a:pt x="2" y="56"/>
                </a:cubicBezTo>
                <a:cubicBezTo>
                  <a:pt x="7" y="54"/>
                  <a:pt x="11" y="52"/>
                  <a:pt x="16" y="50"/>
                </a:cubicBezTo>
                <a:cubicBezTo>
                  <a:pt x="20" y="49"/>
                  <a:pt x="25" y="48"/>
                  <a:pt x="29" y="48"/>
                </a:cubicBezTo>
                <a:cubicBezTo>
                  <a:pt x="36" y="48"/>
                  <a:pt x="41" y="50"/>
                  <a:pt x="45" y="53"/>
                </a:cubicBezTo>
                <a:cubicBezTo>
                  <a:pt x="49" y="57"/>
                  <a:pt x="51" y="61"/>
                  <a:pt x="51" y="67"/>
                </a:cubicBezTo>
                <a:cubicBezTo>
                  <a:pt x="51" y="68"/>
                  <a:pt x="51" y="70"/>
                  <a:pt x="51" y="73"/>
                </a:cubicBezTo>
                <a:cubicBezTo>
                  <a:pt x="50" y="76"/>
                  <a:pt x="50" y="79"/>
                  <a:pt x="49" y="81"/>
                </a:cubicBezTo>
                <a:cubicBezTo>
                  <a:pt x="42" y="108"/>
                  <a:pt x="42" y="108"/>
                  <a:pt x="42" y="108"/>
                </a:cubicBezTo>
                <a:cubicBezTo>
                  <a:pt x="41" y="110"/>
                  <a:pt x="41" y="112"/>
                  <a:pt x="40" y="115"/>
                </a:cubicBezTo>
                <a:cubicBezTo>
                  <a:pt x="40" y="118"/>
                  <a:pt x="39" y="120"/>
                  <a:pt x="39" y="121"/>
                </a:cubicBezTo>
                <a:cubicBezTo>
                  <a:pt x="39" y="125"/>
                  <a:pt x="40" y="127"/>
                  <a:pt x="42" y="128"/>
                </a:cubicBezTo>
                <a:cubicBezTo>
                  <a:pt x="43" y="130"/>
                  <a:pt x="46" y="130"/>
                  <a:pt x="50" y="130"/>
                </a:cubicBezTo>
                <a:cubicBezTo>
                  <a:pt x="52" y="130"/>
                  <a:pt x="54" y="130"/>
                  <a:pt x="56" y="129"/>
                </a:cubicBezTo>
                <a:cubicBezTo>
                  <a:pt x="58" y="129"/>
                  <a:pt x="60" y="128"/>
                  <a:pt x="61" y="128"/>
                </a:cubicBezTo>
                <a:close/>
                <a:moveTo>
                  <a:pt x="63" y="16"/>
                </a:moveTo>
                <a:cubicBezTo>
                  <a:pt x="63" y="21"/>
                  <a:pt x="61" y="25"/>
                  <a:pt x="58" y="28"/>
                </a:cubicBezTo>
                <a:cubicBezTo>
                  <a:pt x="54" y="31"/>
                  <a:pt x="50" y="33"/>
                  <a:pt x="45" y="33"/>
                </a:cubicBezTo>
                <a:cubicBezTo>
                  <a:pt x="40" y="33"/>
                  <a:pt x="36" y="31"/>
                  <a:pt x="32" y="28"/>
                </a:cubicBezTo>
                <a:cubicBezTo>
                  <a:pt x="29" y="25"/>
                  <a:pt x="27" y="21"/>
                  <a:pt x="27" y="16"/>
                </a:cubicBezTo>
                <a:cubicBezTo>
                  <a:pt x="27" y="12"/>
                  <a:pt x="29" y="8"/>
                  <a:pt x="32" y="5"/>
                </a:cubicBezTo>
                <a:cubicBezTo>
                  <a:pt x="36" y="1"/>
                  <a:pt x="40" y="0"/>
                  <a:pt x="45" y="0"/>
                </a:cubicBezTo>
                <a:cubicBezTo>
                  <a:pt x="50" y="0"/>
                  <a:pt x="54" y="1"/>
                  <a:pt x="58" y="5"/>
                </a:cubicBezTo>
                <a:cubicBezTo>
                  <a:pt x="61" y="8"/>
                  <a:pt x="63" y="12"/>
                  <a:pt x="63" y="16"/>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nvGrpSpPr>
          <p:cNvPr id="77" name="组合 76"/>
          <p:cNvGrpSpPr/>
          <p:nvPr/>
        </p:nvGrpSpPr>
        <p:grpSpPr>
          <a:xfrm>
            <a:off x="9134817" y="2839676"/>
            <a:ext cx="286297" cy="317652"/>
            <a:chOff x="11127788" y="6101450"/>
            <a:chExt cx="286334" cy="317652"/>
          </a:xfrm>
          <a:solidFill>
            <a:schemeClr val="bg1"/>
          </a:solidFill>
        </p:grpSpPr>
        <p:sp>
          <p:nvSpPr>
            <p:cNvPr id="78" name="Freeform 314"/>
            <p:cNvSpPr/>
            <p:nvPr/>
          </p:nvSpPr>
          <p:spPr bwMode="auto">
            <a:xfrm>
              <a:off x="11203846" y="6101450"/>
              <a:ext cx="71583" cy="125271"/>
            </a:xfrm>
            <a:custGeom>
              <a:avLst/>
              <a:gdLst>
                <a:gd name="T0" fmla="*/ 0 w 33"/>
                <a:gd name="T1" fmla="*/ 2 h 58"/>
                <a:gd name="T2" fmla="*/ 7 w 33"/>
                <a:gd name="T3" fmla="*/ 1 h 58"/>
                <a:gd name="T4" fmla="*/ 24 w 33"/>
                <a:gd name="T5" fmla="*/ 22 h 58"/>
                <a:gd name="T6" fmla="*/ 28 w 33"/>
                <a:gd name="T7" fmla="*/ 57 h 58"/>
                <a:gd name="T8" fmla="*/ 21 w 33"/>
                <a:gd name="T9" fmla="*/ 58 h 58"/>
                <a:gd name="T10" fmla="*/ 0 w 33"/>
                <a:gd name="T11" fmla="*/ 2 h 58"/>
              </a:gdLst>
              <a:ahLst/>
              <a:cxnLst>
                <a:cxn ang="0">
                  <a:pos x="T0" y="T1"/>
                </a:cxn>
                <a:cxn ang="0">
                  <a:pos x="T2" y="T3"/>
                </a:cxn>
                <a:cxn ang="0">
                  <a:pos x="T4" y="T5"/>
                </a:cxn>
                <a:cxn ang="0">
                  <a:pos x="T6" y="T7"/>
                </a:cxn>
                <a:cxn ang="0">
                  <a:pos x="T8" y="T9"/>
                </a:cxn>
                <a:cxn ang="0">
                  <a:pos x="T10" y="T11"/>
                </a:cxn>
              </a:cxnLst>
              <a:rect l="0" t="0" r="r" b="b"/>
              <a:pathLst>
                <a:path w="33" h="58">
                  <a:moveTo>
                    <a:pt x="0" y="2"/>
                  </a:moveTo>
                  <a:cubicBezTo>
                    <a:pt x="0" y="2"/>
                    <a:pt x="2" y="1"/>
                    <a:pt x="7" y="1"/>
                  </a:cubicBezTo>
                  <a:cubicBezTo>
                    <a:pt x="12" y="1"/>
                    <a:pt x="14" y="0"/>
                    <a:pt x="24" y="22"/>
                  </a:cubicBezTo>
                  <a:cubicBezTo>
                    <a:pt x="33" y="42"/>
                    <a:pt x="29" y="56"/>
                    <a:pt x="28" y="57"/>
                  </a:cubicBezTo>
                  <a:cubicBezTo>
                    <a:pt x="24" y="58"/>
                    <a:pt x="21" y="58"/>
                    <a:pt x="21" y="58"/>
                  </a:cubicBezTo>
                  <a:cubicBezTo>
                    <a:pt x="21" y="58"/>
                    <a:pt x="25" y="23"/>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79" name="Freeform 315"/>
            <p:cNvSpPr/>
            <p:nvPr/>
          </p:nvSpPr>
          <p:spPr bwMode="auto">
            <a:xfrm>
              <a:off x="11127788" y="6107415"/>
              <a:ext cx="268438" cy="311687"/>
            </a:xfrm>
            <a:custGeom>
              <a:avLst/>
              <a:gdLst>
                <a:gd name="T0" fmla="*/ 79 w 124"/>
                <a:gd name="T1" fmla="*/ 101 h 144"/>
                <a:gd name="T2" fmla="*/ 74 w 124"/>
                <a:gd name="T3" fmla="*/ 102 h 144"/>
                <a:gd name="T4" fmla="*/ 57 w 124"/>
                <a:gd name="T5" fmla="*/ 85 h 144"/>
                <a:gd name="T6" fmla="*/ 42 w 124"/>
                <a:gd name="T7" fmla="*/ 61 h 144"/>
                <a:gd name="T8" fmla="*/ 52 w 124"/>
                <a:gd name="T9" fmla="*/ 55 h 144"/>
                <a:gd name="T10" fmla="*/ 31 w 124"/>
                <a:gd name="T11" fmla="*/ 0 h 144"/>
                <a:gd name="T12" fmla="*/ 28 w 124"/>
                <a:gd name="T13" fmla="*/ 1 h 144"/>
                <a:gd name="T14" fmla="*/ 7 w 124"/>
                <a:gd name="T15" fmla="*/ 26 h 144"/>
                <a:gd name="T16" fmla="*/ 26 w 124"/>
                <a:gd name="T17" fmla="*/ 90 h 144"/>
                <a:gd name="T18" fmla="*/ 37 w 124"/>
                <a:gd name="T19" fmla="*/ 104 h 144"/>
                <a:gd name="T20" fmla="*/ 40 w 124"/>
                <a:gd name="T21" fmla="*/ 107 h 144"/>
                <a:gd name="T22" fmla="*/ 101 w 124"/>
                <a:gd name="T23" fmla="*/ 143 h 144"/>
                <a:gd name="T24" fmla="*/ 124 w 124"/>
                <a:gd name="T25" fmla="*/ 133 h 144"/>
                <a:gd name="T26" fmla="*/ 79 w 124"/>
                <a:gd name="T27" fmla="*/ 101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4" h="144">
                  <a:moveTo>
                    <a:pt x="79" y="101"/>
                  </a:moveTo>
                  <a:cubicBezTo>
                    <a:pt x="78" y="101"/>
                    <a:pt x="77" y="102"/>
                    <a:pt x="74" y="102"/>
                  </a:cubicBezTo>
                  <a:cubicBezTo>
                    <a:pt x="71" y="101"/>
                    <a:pt x="63" y="92"/>
                    <a:pt x="57" y="85"/>
                  </a:cubicBezTo>
                  <a:cubicBezTo>
                    <a:pt x="52" y="79"/>
                    <a:pt x="41" y="65"/>
                    <a:pt x="42" y="61"/>
                  </a:cubicBezTo>
                  <a:cubicBezTo>
                    <a:pt x="43" y="54"/>
                    <a:pt x="48" y="56"/>
                    <a:pt x="52" y="55"/>
                  </a:cubicBezTo>
                  <a:cubicBezTo>
                    <a:pt x="52" y="47"/>
                    <a:pt x="52" y="20"/>
                    <a:pt x="31" y="0"/>
                  </a:cubicBezTo>
                  <a:cubicBezTo>
                    <a:pt x="30" y="0"/>
                    <a:pt x="29" y="1"/>
                    <a:pt x="28" y="1"/>
                  </a:cubicBezTo>
                  <a:cubicBezTo>
                    <a:pt x="20" y="7"/>
                    <a:pt x="11" y="13"/>
                    <a:pt x="7" y="26"/>
                  </a:cubicBezTo>
                  <a:cubicBezTo>
                    <a:pt x="4" y="36"/>
                    <a:pt x="0" y="52"/>
                    <a:pt x="26" y="90"/>
                  </a:cubicBezTo>
                  <a:cubicBezTo>
                    <a:pt x="29" y="94"/>
                    <a:pt x="32" y="99"/>
                    <a:pt x="37" y="104"/>
                  </a:cubicBezTo>
                  <a:cubicBezTo>
                    <a:pt x="38" y="105"/>
                    <a:pt x="39" y="106"/>
                    <a:pt x="40" y="107"/>
                  </a:cubicBezTo>
                  <a:cubicBezTo>
                    <a:pt x="73" y="144"/>
                    <a:pt x="90" y="143"/>
                    <a:pt x="101" y="143"/>
                  </a:cubicBezTo>
                  <a:cubicBezTo>
                    <a:pt x="111" y="142"/>
                    <a:pt x="118" y="138"/>
                    <a:pt x="124" y="133"/>
                  </a:cubicBezTo>
                  <a:cubicBezTo>
                    <a:pt x="117" y="126"/>
                    <a:pt x="99" y="108"/>
                    <a:pt x="79" y="10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80" name="Freeform 316"/>
            <p:cNvSpPr/>
            <p:nvPr/>
          </p:nvSpPr>
          <p:spPr bwMode="auto">
            <a:xfrm>
              <a:off x="11303764" y="6304269"/>
              <a:ext cx="110358" cy="85006"/>
            </a:xfrm>
            <a:custGeom>
              <a:avLst/>
              <a:gdLst>
                <a:gd name="T0" fmla="*/ 50 w 51"/>
                <a:gd name="T1" fmla="*/ 31 h 39"/>
                <a:gd name="T2" fmla="*/ 1 w 51"/>
                <a:gd name="T3" fmla="*/ 1 h 39"/>
                <a:gd name="T4" fmla="*/ 0 w 51"/>
                <a:gd name="T5" fmla="*/ 6 h 39"/>
                <a:gd name="T6" fmla="*/ 17 w 51"/>
                <a:gd name="T7" fmla="*/ 15 h 39"/>
                <a:gd name="T8" fmla="*/ 47 w 51"/>
                <a:gd name="T9" fmla="*/ 39 h 39"/>
                <a:gd name="T10" fmla="*/ 48 w 51"/>
                <a:gd name="T11" fmla="*/ 37 h 39"/>
                <a:gd name="T12" fmla="*/ 50 w 51"/>
                <a:gd name="T13" fmla="*/ 31 h 39"/>
              </a:gdLst>
              <a:ahLst/>
              <a:cxnLst>
                <a:cxn ang="0">
                  <a:pos x="T0" y="T1"/>
                </a:cxn>
                <a:cxn ang="0">
                  <a:pos x="T2" y="T3"/>
                </a:cxn>
                <a:cxn ang="0">
                  <a:pos x="T4" y="T5"/>
                </a:cxn>
                <a:cxn ang="0">
                  <a:pos x="T6" y="T7"/>
                </a:cxn>
                <a:cxn ang="0">
                  <a:pos x="T8" y="T9"/>
                </a:cxn>
                <a:cxn ang="0">
                  <a:pos x="T10" y="T11"/>
                </a:cxn>
                <a:cxn ang="0">
                  <a:pos x="T12" y="T13"/>
                </a:cxn>
              </a:cxnLst>
              <a:rect l="0" t="0" r="r" b="b"/>
              <a:pathLst>
                <a:path w="51" h="39">
                  <a:moveTo>
                    <a:pt x="50" y="31"/>
                  </a:moveTo>
                  <a:cubicBezTo>
                    <a:pt x="28" y="1"/>
                    <a:pt x="2" y="0"/>
                    <a:pt x="1" y="1"/>
                  </a:cubicBezTo>
                  <a:cubicBezTo>
                    <a:pt x="0" y="3"/>
                    <a:pt x="0" y="4"/>
                    <a:pt x="0" y="6"/>
                  </a:cubicBezTo>
                  <a:cubicBezTo>
                    <a:pt x="3" y="7"/>
                    <a:pt x="8" y="10"/>
                    <a:pt x="17" y="15"/>
                  </a:cubicBezTo>
                  <a:cubicBezTo>
                    <a:pt x="34" y="25"/>
                    <a:pt x="43" y="34"/>
                    <a:pt x="47" y="39"/>
                  </a:cubicBezTo>
                  <a:cubicBezTo>
                    <a:pt x="47" y="38"/>
                    <a:pt x="48" y="38"/>
                    <a:pt x="48" y="37"/>
                  </a:cubicBezTo>
                  <a:cubicBezTo>
                    <a:pt x="51" y="35"/>
                    <a:pt x="51" y="32"/>
                    <a:pt x="50" y="3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grpSp>
      <p:sp>
        <p:nvSpPr>
          <p:cNvPr id="3" name="文本框 2"/>
          <p:cNvSpPr txBox="1"/>
          <p:nvPr/>
        </p:nvSpPr>
        <p:spPr>
          <a:xfrm>
            <a:off x="537845" y="1447165"/>
            <a:ext cx="11115675" cy="4338320"/>
          </a:xfrm>
          <a:prstGeom prst="rect">
            <a:avLst/>
          </a:prstGeom>
          <a:noFill/>
        </p:spPr>
        <p:txBody>
          <a:bodyPr wrap="square" rtlCol="0">
            <a:spAutoFit/>
          </a:bodyPr>
          <a:p>
            <a:pPr algn="just"/>
            <a:r>
              <a:rPr lang="en-US" altLang="zh-CN" sz="2800">
                <a:latin typeface="Times New Roman" panose="02020603050405020304" charset="0"/>
                <a:cs typeface="Times New Roman" panose="02020603050405020304" charset="0"/>
              </a:rPr>
              <a:t>The much uses of noun in English sentences lead to the abstraction of expression. An excessive reliance on the </a:t>
            </a:r>
            <a:r>
              <a:rPr lang="en-US" altLang="zh-CN" sz="2800">
                <a:latin typeface="Times New Roman" panose="02020603050405020304" charset="0"/>
                <a:cs typeface="Times New Roman" panose="02020603050405020304" charset="0"/>
              </a:rPr>
              <a:t>noun at the expense of the verb will, in the end, detach the mind of the writer from the realities of here and now, from when and how and in what mood the thing was done, and insensibly induce a habit of abstraction, generalization and vagueness.</a:t>
            </a:r>
            <a:endParaRPr lang="en-US" altLang="zh-CN" sz="2800">
              <a:latin typeface="Times New Roman" panose="02020603050405020304" charset="0"/>
              <a:cs typeface="Times New Roman" panose="02020603050405020304" charset="0"/>
            </a:endParaRPr>
          </a:p>
          <a:p>
            <a:pPr algn="just"/>
            <a:endParaRPr lang="en-US" altLang="zh-CN" sz="2800">
              <a:latin typeface="Times New Roman" panose="02020603050405020304" charset="0"/>
              <a:cs typeface="Times New Roman" panose="02020603050405020304" charset="0"/>
            </a:endParaRPr>
          </a:p>
          <a:p>
            <a:pPr algn="just"/>
            <a:r>
              <a:rPr lang="en-US" altLang="zh-CN" sz="2800">
                <a:latin typeface="Times New Roman" panose="02020603050405020304" charset="0"/>
                <a:cs typeface="Times New Roman" panose="02020603050405020304" charset="0"/>
              </a:rPr>
              <a:t>While Chinese characterizes concrete, clear, direct as well as picturesque. In addition, Chinese fully takes the advantages of mataphor and image to express what people intend to say.</a:t>
            </a:r>
            <a:endParaRPr lang="en-US" altLang="zh-CN" sz="2800">
              <a:latin typeface="Times New Roman" panose="02020603050405020304" charset="0"/>
              <a:cs typeface="Times New Roman" panose="02020603050405020304" charset="0"/>
            </a:endParaRPr>
          </a:p>
          <a:p>
            <a:pPr algn="just"/>
            <a:endParaRPr lang="en-US" altLang="zh-CN" sz="24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2" grpId="0" bldLvl="0" animBg="1"/>
      <p:bldP spid="23" grpId="0" bldLvl="0" animBg="1"/>
      <p:bldP spid="24" grpId="0" bldLvl="0" animBg="1"/>
      <p:bldP spid="25" grpId="0" bldLvl="0" animBg="1"/>
      <p:bldP spid="26" grpId="0" bldLvl="0" animBg="1"/>
      <p:bldP spid="27" grpId="0" bldLvl="0" animBg="1"/>
      <p:bldP spid="28"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图片 2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472418" y="-158899"/>
            <a:ext cx="9247164" cy="7175798"/>
          </a:xfrm>
          <a:prstGeom prst="rect">
            <a:avLst/>
          </a:prstGeom>
        </p:spPr>
      </p:pic>
      <p:sp>
        <p:nvSpPr>
          <p:cNvPr id="2" name="文本框 45"/>
          <p:cNvSpPr>
            <a:spLocks noChangeArrowheads="1"/>
          </p:cNvSpPr>
          <p:nvPr/>
        </p:nvSpPr>
        <p:spPr bwMode="auto">
          <a:xfrm>
            <a:off x="4648421" y="826361"/>
            <a:ext cx="3047603" cy="659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9" tIns="45689" rIns="91379" bIns="45689">
            <a:spAutoFit/>
          </a:bodyPr>
          <a:lstStyle/>
          <a:p>
            <a:pPr algn="ctr">
              <a:defRPr/>
            </a:pPr>
            <a:r>
              <a:rPr lang="en-US" altLang="zh-CN" sz="3700">
                <a:solidFill>
                  <a:srgbClr val="17A496"/>
                </a:solidFill>
                <a:latin typeface="Times New Roman" panose="02020603050405020304" charset="0"/>
                <a:cs typeface="Times New Roman" panose="02020603050405020304" charset="0"/>
                <a:sym typeface="微软雅黑" panose="020B0503020204020204" pitchFamily="34" charset="-122"/>
              </a:rPr>
              <a:t>CONTENT 1</a:t>
            </a:r>
            <a:endParaRPr lang="zh-CN" altLang="en-US" sz="3700" dirty="0">
              <a:solidFill>
                <a:srgbClr val="17A496"/>
              </a:solidFill>
              <a:latin typeface="Times New Roman" panose="02020603050405020304" charset="0"/>
              <a:cs typeface="Times New Roman" panose="02020603050405020304" charset="0"/>
              <a:sym typeface="微软雅黑" panose="020B0503020204020204" pitchFamily="34" charset="-122"/>
            </a:endParaRPr>
          </a:p>
        </p:txBody>
      </p:sp>
      <p:cxnSp>
        <p:nvCxnSpPr>
          <p:cNvPr id="3" name="直接连接符 2"/>
          <p:cNvCxnSpPr/>
          <p:nvPr/>
        </p:nvCxnSpPr>
        <p:spPr>
          <a:xfrm>
            <a:off x="4720378" y="1518311"/>
            <a:ext cx="2903689" cy="0"/>
          </a:xfrm>
          <a:prstGeom prst="line">
            <a:avLst/>
          </a:prstGeom>
          <a:ln w="19050">
            <a:solidFill>
              <a:srgbClr val="17A496"/>
            </a:solidFill>
          </a:ln>
        </p:spPr>
        <p:style>
          <a:lnRef idx="1">
            <a:schemeClr val="accent1"/>
          </a:lnRef>
          <a:fillRef idx="0">
            <a:schemeClr val="accent1"/>
          </a:fillRef>
          <a:effectRef idx="0">
            <a:schemeClr val="accent1"/>
          </a:effectRef>
          <a:fontRef idx="minor">
            <a:schemeClr val="tx1"/>
          </a:fontRef>
        </p:style>
      </p:cxnSp>
      <p:grpSp>
        <p:nvGrpSpPr>
          <p:cNvPr id="4" name="组合 3"/>
          <p:cNvGrpSpPr/>
          <p:nvPr/>
        </p:nvGrpSpPr>
        <p:grpSpPr>
          <a:xfrm>
            <a:off x="3945840" y="1931566"/>
            <a:ext cx="4600084" cy="669209"/>
            <a:chOff x="3871386" y="1844824"/>
            <a:chExt cx="4600084" cy="669209"/>
          </a:xfrm>
        </p:grpSpPr>
        <p:sp>
          <p:nvSpPr>
            <p:cNvPr id="5" name="圆角矩形 4"/>
            <p:cNvSpPr/>
            <p:nvPr/>
          </p:nvSpPr>
          <p:spPr>
            <a:xfrm>
              <a:off x="3871386" y="1844824"/>
              <a:ext cx="4600084" cy="602392"/>
            </a:xfrm>
            <a:prstGeom prst="roundRect">
              <a:avLst/>
            </a:prstGeom>
            <a:noFill/>
            <a:ln w="12700">
              <a:solidFill>
                <a:srgbClr val="17A4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BB955"/>
                </a:solidFill>
              </a:endParaRPr>
            </a:p>
          </p:txBody>
        </p:sp>
        <p:sp>
          <p:nvSpPr>
            <p:cNvPr id="6" name="TextBox 51"/>
            <p:cNvSpPr txBox="1"/>
            <p:nvPr/>
          </p:nvSpPr>
          <p:spPr>
            <a:xfrm>
              <a:off x="4069897" y="1853633"/>
              <a:ext cx="4203065" cy="660400"/>
            </a:xfrm>
            <a:prstGeom prst="rect">
              <a:avLst/>
            </a:prstGeom>
            <a:noFill/>
          </p:spPr>
          <p:txBody>
            <a:bodyPr wrap="none" rtlCol="0">
              <a:spAutoFit/>
            </a:bodyPr>
            <a:lstStyle/>
            <a:p>
              <a:pPr algn="ctr"/>
              <a:r>
                <a:rPr lang="en-US" altLang="zh-CN" sz="3700">
                  <a:solidFill>
                    <a:srgbClr val="17A496"/>
                  </a:solidFill>
                  <a:latin typeface="Times New Roman" panose="02020603050405020304" charset="0"/>
                  <a:cs typeface="Times New Roman" panose="02020603050405020304" charset="0"/>
                </a:rPr>
                <a:t>Synthetic vs Analytic</a:t>
              </a:r>
              <a:endParaRPr lang="en-US" altLang="zh-CN" sz="3200" dirty="0">
                <a:solidFill>
                  <a:srgbClr val="17A496"/>
                </a:solidFill>
              </a:endParaRPr>
            </a:p>
          </p:txBody>
        </p:sp>
      </p:grpSp>
      <p:grpSp>
        <p:nvGrpSpPr>
          <p:cNvPr id="7" name="组合 6"/>
          <p:cNvGrpSpPr/>
          <p:nvPr/>
        </p:nvGrpSpPr>
        <p:grpSpPr>
          <a:xfrm>
            <a:off x="3872815" y="2974954"/>
            <a:ext cx="4600084" cy="669209"/>
            <a:chOff x="3871386" y="1844824"/>
            <a:chExt cx="4600084" cy="669209"/>
          </a:xfrm>
        </p:grpSpPr>
        <p:sp>
          <p:nvSpPr>
            <p:cNvPr id="8" name="圆角矩形 7"/>
            <p:cNvSpPr/>
            <p:nvPr/>
          </p:nvSpPr>
          <p:spPr>
            <a:xfrm>
              <a:off x="3871386" y="1844824"/>
              <a:ext cx="4600084" cy="602392"/>
            </a:xfrm>
            <a:prstGeom prst="roundRect">
              <a:avLst/>
            </a:prstGeom>
            <a:noFill/>
            <a:ln w="12700">
              <a:solidFill>
                <a:srgbClr val="17A4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BB955"/>
                </a:solidFill>
              </a:endParaRPr>
            </a:p>
          </p:txBody>
        </p:sp>
        <p:sp>
          <p:nvSpPr>
            <p:cNvPr id="9" name="TextBox 55"/>
            <p:cNvSpPr txBox="1"/>
            <p:nvPr/>
          </p:nvSpPr>
          <p:spPr>
            <a:xfrm>
              <a:off x="4022589" y="1853633"/>
              <a:ext cx="4297680" cy="660400"/>
            </a:xfrm>
            <a:prstGeom prst="rect">
              <a:avLst/>
            </a:prstGeom>
            <a:noFill/>
          </p:spPr>
          <p:txBody>
            <a:bodyPr wrap="none" rtlCol="0">
              <a:spAutoFit/>
            </a:bodyPr>
            <a:lstStyle/>
            <a:p>
              <a:pPr algn="ctr">
                <a:buClrTx/>
                <a:buSzTx/>
                <a:buFontTx/>
                <a:defRPr/>
              </a:pPr>
              <a:r>
                <a:rPr lang="en-US" altLang="zh-CN" sz="3700">
                  <a:solidFill>
                    <a:srgbClr val="17A496"/>
                  </a:solidFill>
                  <a:latin typeface="Times New Roman" panose="02020603050405020304" charset="0"/>
                  <a:cs typeface="Times New Roman" panose="02020603050405020304" charset="0"/>
                </a:rPr>
                <a:t>Compact vs Diffusive</a:t>
              </a:r>
              <a:endParaRPr lang="en-US" altLang="zh-CN" sz="3700">
                <a:solidFill>
                  <a:srgbClr val="17A496"/>
                </a:solidFill>
                <a:latin typeface="Times New Roman" panose="02020603050405020304" charset="0"/>
                <a:cs typeface="Times New Roman" panose="02020603050405020304" charset="0"/>
              </a:endParaRPr>
            </a:p>
          </p:txBody>
        </p:sp>
      </p:grpSp>
      <p:grpSp>
        <p:nvGrpSpPr>
          <p:cNvPr id="10" name="组合 9"/>
          <p:cNvGrpSpPr/>
          <p:nvPr/>
        </p:nvGrpSpPr>
        <p:grpSpPr>
          <a:xfrm>
            <a:off x="3872253" y="3951667"/>
            <a:ext cx="4748530" cy="669209"/>
            <a:chOff x="3797164" y="1844824"/>
            <a:chExt cx="4748530" cy="669209"/>
          </a:xfrm>
        </p:grpSpPr>
        <p:sp>
          <p:nvSpPr>
            <p:cNvPr id="11" name="圆角矩形 10"/>
            <p:cNvSpPr/>
            <p:nvPr/>
          </p:nvSpPr>
          <p:spPr>
            <a:xfrm>
              <a:off x="3871386" y="1844824"/>
              <a:ext cx="4600084" cy="602392"/>
            </a:xfrm>
            <a:prstGeom prst="roundRect">
              <a:avLst/>
            </a:prstGeom>
            <a:noFill/>
            <a:ln w="12700">
              <a:solidFill>
                <a:srgbClr val="17A4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BB955"/>
                </a:solidFill>
              </a:endParaRPr>
            </a:p>
          </p:txBody>
        </p:sp>
        <p:sp>
          <p:nvSpPr>
            <p:cNvPr id="12" name="TextBox 58"/>
            <p:cNvSpPr txBox="1"/>
            <p:nvPr/>
          </p:nvSpPr>
          <p:spPr>
            <a:xfrm>
              <a:off x="3797164" y="1853633"/>
              <a:ext cx="4748530" cy="660400"/>
            </a:xfrm>
            <a:prstGeom prst="rect">
              <a:avLst/>
            </a:prstGeom>
            <a:noFill/>
          </p:spPr>
          <p:txBody>
            <a:bodyPr wrap="none" rtlCol="0">
              <a:spAutoFit/>
            </a:bodyPr>
            <a:lstStyle/>
            <a:p>
              <a:pPr algn="ctr">
                <a:buClrTx/>
                <a:buSzTx/>
                <a:buFontTx/>
                <a:defRPr/>
              </a:pPr>
              <a:r>
                <a:rPr lang="en-US" altLang="zh-CN" sz="3700">
                  <a:solidFill>
                    <a:srgbClr val="17A496"/>
                  </a:solidFill>
                  <a:latin typeface="Times New Roman" panose="02020603050405020304" charset="0"/>
                  <a:cs typeface="Times New Roman" panose="02020603050405020304" charset="0"/>
                </a:rPr>
                <a:t>Hypotactic vs Paratactic</a:t>
              </a:r>
              <a:endParaRPr lang="en-US" altLang="zh-CN" sz="3700">
                <a:solidFill>
                  <a:srgbClr val="17A496"/>
                </a:solidFill>
                <a:latin typeface="Times New Roman" panose="02020603050405020304" charset="0"/>
                <a:cs typeface="Times New Roman" panose="02020603050405020304" charset="0"/>
              </a:endParaRPr>
            </a:p>
          </p:txBody>
        </p:sp>
      </p:grpSp>
      <p:grpSp>
        <p:nvGrpSpPr>
          <p:cNvPr id="13" name="组合 12"/>
          <p:cNvGrpSpPr/>
          <p:nvPr/>
        </p:nvGrpSpPr>
        <p:grpSpPr>
          <a:xfrm>
            <a:off x="3901390" y="4861705"/>
            <a:ext cx="4600084" cy="669209"/>
            <a:chOff x="3871386" y="1844824"/>
            <a:chExt cx="4600084" cy="669209"/>
          </a:xfrm>
        </p:grpSpPr>
        <p:sp>
          <p:nvSpPr>
            <p:cNvPr id="14" name="圆角矩形 13"/>
            <p:cNvSpPr/>
            <p:nvPr/>
          </p:nvSpPr>
          <p:spPr>
            <a:xfrm>
              <a:off x="3871386" y="1844824"/>
              <a:ext cx="4600084" cy="602392"/>
            </a:xfrm>
            <a:prstGeom prst="roundRect">
              <a:avLst/>
            </a:prstGeom>
            <a:noFill/>
            <a:ln w="12700">
              <a:solidFill>
                <a:srgbClr val="17A4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BB955"/>
                </a:solidFill>
              </a:endParaRPr>
            </a:p>
          </p:txBody>
        </p:sp>
        <p:sp>
          <p:nvSpPr>
            <p:cNvPr id="15" name="TextBox 61"/>
            <p:cNvSpPr txBox="1"/>
            <p:nvPr/>
          </p:nvSpPr>
          <p:spPr>
            <a:xfrm>
              <a:off x="4051802" y="1853633"/>
              <a:ext cx="4239260" cy="660400"/>
            </a:xfrm>
            <a:prstGeom prst="rect">
              <a:avLst/>
            </a:prstGeom>
            <a:noFill/>
          </p:spPr>
          <p:txBody>
            <a:bodyPr wrap="none" rtlCol="0">
              <a:spAutoFit/>
            </a:bodyPr>
            <a:lstStyle/>
            <a:p>
              <a:pPr algn="ctr"/>
              <a:r>
                <a:rPr lang="en-US" altLang="zh-CN" sz="3700">
                  <a:solidFill>
                    <a:srgbClr val="17A496"/>
                  </a:solidFill>
                  <a:latin typeface="Times New Roman" panose="02020603050405020304" charset="0"/>
                  <a:cs typeface="Times New Roman" panose="02020603050405020304" charset="0"/>
                </a:rPr>
                <a:t>Complax vs Simplex</a:t>
              </a:r>
              <a:r>
                <a:rPr lang="en-US" altLang="zh-CN" sz="3200" dirty="0">
                  <a:solidFill>
                    <a:srgbClr val="17A496"/>
                  </a:solidFill>
                </a:rPr>
                <a:t> </a:t>
              </a:r>
              <a:endParaRPr lang="en-US" altLang="zh-CN" sz="3200" dirty="0">
                <a:solidFill>
                  <a:srgbClr val="17A496"/>
                </a:solidFill>
              </a:endParaRPr>
            </a:p>
          </p:txBody>
        </p:sp>
      </p:grpSp>
      <p:pic>
        <p:nvPicPr>
          <p:cNvPr id="22" name="图片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803" y="-813040"/>
            <a:ext cx="3695577" cy="2328213"/>
          </a:xfrm>
          <a:prstGeom prst="rect">
            <a:avLst/>
          </a:prstGeom>
        </p:spPr>
      </p:pic>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23529" y="-813040"/>
            <a:ext cx="4172170" cy="2628467"/>
          </a:xfrm>
          <a:prstGeom prst="rect">
            <a:avLst/>
          </a:prstGeom>
        </p:spPr>
      </p:pic>
      <p:sp>
        <p:nvSpPr>
          <p:cNvPr id="19" name="文本框 18"/>
          <p:cNvSpPr txBox="1"/>
          <p:nvPr/>
        </p:nvSpPr>
        <p:spPr>
          <a:xfrm>
            <a:off x="832485" y="2776855"/>
            <a:ext cx="1695450" cy="660400"/>
          </a:xfrm>
          <a:prstGeom prst="rect">
            <a:avLst/>
          </a:prstGeom>
          <a:noFill/>
        </p:spPr>
        <p:txBody>
          <a:bodyPr wrap="square" rtlCol="0">
            <a:spAutoFit/>
          </a:bodyPr>
          <a:p>
            <a:r>
              <a:rPr lang="en-US" altLang="zh-CN" sz="3700">
                <a:solidFill>
                  <a:srgbClr val="17A496"/>
                </a:solidFill>
                <a:latin typeface="Times New Roman" panose="02020603050405020304" charset="0"/>
                <a:cs typeface="Times New Roman" panose="02020603050405020304" charset="0"/>
              </a:rPr>
              <a:t>English</a:t>
            </a:r>
            <a:endParaRPr lang="en-US" altLang="zh-CN" sz="3700">
              <a:solidFill>
                <a:srgbClr val="17A496"/>
              </a:solidFill>
              <a:latin typeface="Times New Roman" panose="02020603050405020304" charset="0"/>
              <a:cs typeface="Times New Roman" panose="02020603050405020304" charset="0"/>
            </a:endParaRPr>
          </a:p>
        </p:txBody>
      </p:sp>
      <p:sp>
        <p:nvSpPr>
          <p:cNvPr id="20" name="文本框 19"/>
          <p:cNvSpPr txBox="1"/>
          <p:nvPr/>
        </p:nvSpPr>
        <p:spPr>
          <a:xfrm>
            <a:off x="9964420" y="2776855"/>
            <a:ext cx="1931035" cy="660400"/>
          </a:xfrm>
          <a:prstGeom prst="rect">
            <a:avLst/>
          </a:prstGeom>
          <a:noFill/>
        </p:spPr>
        <p:txBody>
          <a:bodyPr wrap="square" rtlCol="0">
            <a:spAutoFit/>
          </a:bodyPr>
          <a:p>
            <a:r>
              <a:rPr lang="en-US" altLang="zh-CN" sz="3700">
                <a:solidFill>
                  <a:srgbClr val="17A496"/>
                </a:solidFill>
                <a:latin typeface="Times New Roman" panose="02020603050405020304" charset="0"/>
                <a:cs typeface="Times New Roman" panose="02020603050405020304" charset="0"/>
              </a:rPr>
              <a:t>Chinese</a:t>
            </a:r>
            <a:endParaRPr lang="en-US" altLang="zh-CN" sz="3700">
              <a:solidFill>
                <a:srgbClr val="17A496"/>
              </a:solidFill>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44000" fill="hold" nodeType="withEffect" p14:presetBounceEnd="60000">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14:bounceEnd="60000">
                                          <p:cBhvr additive="base">
                                            <p:cTn id="7" dur="500" fill="hold"/>
                                            <p:tgtEl>
                                              <p:spTgt spid="22"/>
                                            </p:tgtEl>
                                            <p:attrNameLst>
                                              <p:attrName>ppt_x</p:attrName>
                                            </p:attrNameLst>
                                          </p:cBhvr>
                                          <p:tavLst>
                                            <p:tav tm="0">
                                              <p:val>
                                                <p:strVal val="#ppt_x"/>
                                              </p:val>
                                            </p:tav>
                                            <p:tav tm="100000">
                                              <p:val>
                                                <p:strVal val="#ppt_x"/>
                                              </p:val>
                                            </p:tav>
                                          </p:tavLst>
                                        </p:anim>
                                        <p:anim calcmode="lin" valueType="num" p14:bounceEnd="60000">
                                          <p:cBhvr additive="base">
                                            <p:cTn id="8" dur="500" fill="hold"/>
                                            <p:tgtEl>
                                              <p:spTgt spid="22"/>
                                            </p:tgtEl>
                                            <p:attrNameLst>
                                              <p:attrName>ppt_y</p:attrName>
                                            </p:attrNameLst>
                                          </p:cBhvr>
                                          <p:tavLst>
                                            <p:tav tm="0">
                                              <p:val>
                                                <p:strVal val="0-#ppt_h/2"/>
                                              </p:val>
                                            </p:tav>
                                            <p:tav tm="100000">
                                              <p:val>
                                                <p:strVal val="#ppt_y"/>
                                              </p:val>
                                            </p:tav>
                                          </p:tavLst>
                                        </p:anim>
                                      </p:childTnLst>
                                    </p:cTn>
                                  </p:par>
                                  <p:par>
                                    <p:cTn id="9" presetID="2" presetClass="entr" presetSubtype="1" accel="44000" fill="hold" nodeType="withEffect" p14:presetBounceEnd="60000">
                                      <p:stCondLst>
                                        <p:cond delay="200"/>
                                      </p:stCondLst>
                                      <p:childTnLst>
                                        <p:set>
                                          <p:cBhvr>
                                            <p:cTn id="10" dur="1" fill="hold">
                                              <p:stCondLst>
                                                <p:cond delay="0"/>
                                              </p:stCondLst>
                                            </p:cTn>
                                            <p:tgtEl>
                                              <p:spTgt spid="23"/>
                                            </p:tgtEl>
                                            <p:attrNameLst>
                                              <p:attrName>style.visibility</p:attrName>
                                            </p:attrNameLst>
                                          </p:cBhvr>
                                          <p:to>
                                            <p:strVal val="visible"/>
                                          </p:to>
                                        </p:set>
                                        <p:anim calcmode="lin" valueType="num" p14:bounceEnd="60000">
                                          <p:cBhvr additive="base">
                                            <p:cTn id="11" dur="500" fill="hold"/>
                                            <p:tgtEl>
                                              <p:spTgt spid="23"/>
                                            </p:tgtEl>
                                            <p:attrNameLst>
                                              <p:attrName>ppt_x</p:attrName>
                                            </p:attrNameLst>
                                          </p:cBhvr>
                                          <p:tavLst>
                                            <p:tav tm="0">
                                              <p:val>
                                                <p:strVal val="#ppt_x"/>
                                              </p:val>
                                            </p:tav>
                                            <p:tav tm="100000">
                                              <p:val>
                                                <p:strVal val="#ppt_x"/>
                                              </p:val>
                                            </p:tav>
                                          </p:tavLst>
                                        </p:anim>
                                        <p:anim calcmode="lin" valueType="num" p14:bounceEnd="60000">
                                          <p:cBhvr additive="base">
                                            <p:cTn id="12" dur="500" fill="hold"/>
                                            <p:tgtEl>
                                              <p:spTgt spid="23"/>
                                            </p:tgtEl>
                                            <p:attrNameLst>
                                              <p:attrName>ppt_y</p:attrName>
                                            </p:attrNameLst>
                                          </p:cBhvr>
                                          <p:tavLst>
                                            <p:tav tm="0">
                                              <p:val>
                                                <p:strVal val="0-#ppt_h/2"/>
                                              </p:val>
                                            </p:tav>
                                            <p:tav tm="100000">
                                              <p:val>
                                                <p:strVal val="#ppt_y"/>
                                              </p:val>
                                            </p:tav>
                                          </p:tavLst>
                                        </p:anim>
                                      </p:childTnLst>
                                    </p:cTn>
                                  </p:par>
                                  <p:par>
                                    <p:cTn id="13" presetID="53" presetClass="entr" presetSubtype="16" fill="hold"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500" fill="hold"/>
                                            <p:tgtEl>
                                              <p:spTgt spid="21"/>
                                            </p:tgtEl>
                                            <p:attrNameLst>
                                              <p:attrName>ppt_w</p:attrName>
                                            </p:attrNameLst>
                                          </p:cBhvr>
                                          <p:tavLst>
                                            <p:tav tm="0">
                                              <p:val>
                                                <p:fltVal val="0"/>
                                              </p:val>
                                            </p:tav>
                                            <p:tav tm="100000">
                                              <p:val>
                                                <p:strVal val="#ppt_w"/>
                                              </p:val>
                                            </p:tav>
                                          </p:tavLst>
                                        </p:anim>
                                        <p:anim calcmode="lin" valueType="num">
                                          <p:cBhvr>
                                            <p:cTn id="16" dur="500" fill="hold"/>
                                            <p:tgtEl>
                                              <p:spTgt spid="21"/>
                                            </p:tgtEl>
                                            <p:attrNameLst>
                                              <p:attrName>ppt_h</p:attrName>
                                            </p:attrNameLst>
                                          </p:cBhvr>
                                          <p:tavLst>
                                            <p:tav tm="0">
                                              <p:val>
                                                <p:fltVal val="0"/>
                                              </p:val>
                                            </p:tav>
                                            <p:tav tm="100000">
                                              <p:val>
                                                <p:strVal val="#ppt_h"/>
                                              </p:val>
                                            </p:tav>
                                          </p:tavLst>
                                        </p:anim>
                                        <p:animEffect transition="in" filter="fade">
                                          <p:cBhvr>
                                            <p:cTn id="17" dur="500"/>
                                            <p:tgtEl>
                                              <p:spTgt spid="21"/>
                                            </p:tgtEl>
                                          </p:cBhvr>
                                        </p:animEffect>
                                      </p:childTnLst>
                                    </p:cTn>
                                  </p:par>
                                </p:childTnLst>
                              </p:cTn>
                            </p:par>
                            <p:par>
                              <p:cTn id="18" fill="hold">
                                <p:stCondLst>
                                  <p:cond delay="500"/>
                                </p:stCondLst>
                                <p:childTnLst>
                                  <p:par>
                                    <p:cTn id="19" presetID="2" presetClass="entr" presetSubtype="8"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0-#ppt_w/2"/>
                                              </p:val>
                                            </p:tav>
                                            <p:tav tm="100000">
                                              <p:val>
                                                <p:strVal val="#ppt_x"/>
                                              </p:val>
                                            </p:tav>
                                          </p:tavLst>
                                        </p:anim>
                                        <p:anim calcmode="lin" valueType="num">
                                          <p:cBhvr additive="base">
                                            <p:cTn id="22" dur="500" fill="hold"/>
                                            <p:tgtEl>
                                              <p:spTgt spid="2"/>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1+#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par>
                              <p:cTn id="27" fill="hold">
                                <p:stCondLst>
                                  <p:cond delay="1000"/>
                                </p:stCondLst>
                                <p:childTnLst>
                                  <p:par>
                                    <p:cTn id="28" presetID="23" presetClass="entr" presetSubtype="36" fill="hold" nodeType="after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ppt_w</p:attrName>
                                            </p:attrNameLst>
                                          </p:cBhvr>
                                          <p:tavLst>
                                            <p:tav tm="0">
                                              <p:val>
                                                <p:strVal val="(6*min(max(#ppt_w*#ppt_h,.3),1)-7.4)/-.7*#ppt_w"/>
                                              </p:val>
                                            </p:tav>
                                            <p:tav tm="100000">
                                              <p:val>
                                                <p:strVal val="#ppt_w"/>
                                              </p:val>
                                            </p:tav>
                                          </p:tavLst>
                                        </p:anim>
                                        <p:anim calcmode="lin" valueType="num">
                                          <p:cBhvr>
                                            <p:cTn id="31" dur="500" fill="hold"/>
                                            <p:tgtEl>
                                              <p:spTgt spid="4"/>
                                            </p:tgtEl>
                                            <p:attrNameLst>
                                              <p:attrName>ppt_h</p:attrName>
                                            </p:attrNameLst>
                                          </p:cBhvr>
                                          <p:tavLst>
                                            <p:tav tm="0">
                                              <p:val>
                                                <p:strVal val="(6*min(max(#ppt_w*#ppt_h,.3),1)-7.4)/-.7*#ppt_h"/>
                                              </p:val>
                                            </p:tav>
                                            <p:tav tm="100000">
                                              <p:val>
                                                <p:strVal val="#ppt_h"/>
                                              </p:val>
                                            </p:tav>
                                          </p:tavLst>
                                        </p:anim>
                                        <p:anim calcmode="lin" valueType="num">
                                          <p:cBhvr>
                                            <p:cTn id="32" dur="500" fill="hold"/>
                                            <p:tgtEl>
                                              <p:spTgt spid="4"/>
                                            </p:tgtEl>
                                            <p:attrNameLst>
                                              <p:attrName>ppt_x</p:attrName>
                                            </p:attrNameLst>
                                          </p:cBhvr>
                                          <p:tavLst>
                                            <p:tav tm="0">
                                              <p:val>
                                                <p:fltVal val="0.5"/>
                                              </p:val>
                                            </p:tav>
                                            <p:tav tm="100000">
                                              <p:val>
                                                <p:strVal val="#ppt_x"/>
                                              </p:val>
                                            </p:tav>
                                          </p:tavLst>
                                        </p:anim>
                                        <p:anim calcmode="lin" valueType="num">
                                          <p:cBhvr>
                                            <p:cTn id="33" dur="500" fill="hold"/>
                                            <p:tgtEl>
                                              <p:spTgt spid="4"/>
                                            </p:tgtEl>
                                            <p:attrNameLst>
                                              <p:attrName>ppt_y</p:attrName>
                                            </p:attrNameLst>
                                          </p:cBhvr>
                                          <p:tavLst>
                                            <p:tav tm="0">
                                              <p:val>
                                                <p:strVal val="1+(6*min(max(#ppt_w*#ppt_h,.3),1)-7.4)/-.7*#ppt_h/2"/>
                                              </p:val>
                                            </p:tav>
                                            <p:tav tm="100000">
                                              <p:val>
                                                <p:strVal val="#ppt_y"/>
                                              </p:val>
                                            </p:tav>
                                          </p:tavLst>
                                        </p:anim>
                                      </p:childTnLst>
                                    </p:cTn>
                                  </p:par>
                                  <p:par>
                                    <p:cTn id="34" presetID="23" presetClass="entr" presetSubtype="36" fill="hold" nodeType="withEffect">
                                      <p:stCondLst>
                                        <p:cond delay="200"/>
                                      </p:stCondLst>
                                      <p:childTnLst>
                                        <p:set>
                                          <p:cBhvr>
                                            <p:cTn id="35" dur="1" fill="hold">
                                              <p:stCondLst>
                                                <p:cond delay="0"/>
                                              </p:stCondLst>
                                            </p:cTn>
                                            <p:tgtEl>
                                              <p:spTgt spid="7"/>
                                            </p:tgtEl>
                                            <p:attrNameLst>
                                              <p:attrName>style.visibility</p:attrName>
                                            </p:attrNameLst>
                                          </p:cBhvr>
                                          <p:to>
                                            <p:strVal val="visible"/>
                                          </p:to>
                                        </p:set>
                                        <p:anim calcmode="lin" valueType="num">
                                          <p:cBhvr>
                                            <p:cTn id="36" dur="500" fill="hold"/>
                                            <p:tgtEl>
                                              <p:spTgt spid="7"/>
                                            </p:tgtEl>
                                            <p:attrNameLst>
                                              <p:attrName>ppt_w</p:attrName>
                                            </p:attrNameLst>
                                          </p:cBhvr>
                                          <p:tavLst>
                                            <p:tav tm="0">
                                              <p:val>
                                                <p:strVal val="(6*min(max(#ppt_w*#ppt_h,.3),1)-7.4)/-.7*#ppt_w"/>
                                              </p:val>
                                            </p:tav>
                                            <p:tav tm="100000">
                                              <p:val>
                                                <p:strVal val="#ppt_w"/>
                                              </p:val>
                                            </p:tav>
                                          </p:tavLst>
                                        </p:anim>
                                        <p:anim calcmode="lin" valueType="num">
                                          <p:cBhvr>
                                            <p:cTn id="37" dur="500" fill="hold"/>
                                            <p:tgtEl>
                                              <p:spTgt spid="7"/>
                                            </p:tgtEl>
                                            <p:attrNameLst>
                                              <p:attrName>ppt_h</p:attrName>
                                            </p:attrNameLst>
                                          </p:cBhvr>
                                          <p:tavLst>
                                            <p:tav tm="0">
                                              <p:val>
                                                <p:strVal val="(6*min(max(#ppt_w*#ppt_h,.3),1)-7.4)/-.7*#ppt_h"/>
                                              </p:val>
                                            </p:tav>
                                            <p:tav tm="100000">
                                              <p:val>
                                                <p:strVal val="#ppt_h"/>
                                              </p:val>
                                            </p:tav>
                                          </p:tavLst>
                                        </p:anim>
                                        <p:anim calcmode="lin" valueType="num">
                                          <p:cBhvr>
                                            <p:cTn id="38" dur="500" fill="hold"/>
                                            <p:tgtEl>
                                              <p:spTgt spid="7"/>
                                            </p:tgtEl>
                                            <p:attrNameLst>
                                              <p:attrName>ppt_x</p:attrName>
                                            </p:attrNameLst>
                                          </p:cBhvr>
                                          <p:tavLst>
                                            <p:tav tm="0">
                                              <p:val>
                                                <p:fltVal val="0.5"/>
                                              </p:val>
                                            </p:tav>
                                            <p:tav tm="100000">
                                              <p:val>
                                                <p:strVal val="#ppt_x"/>
                                              </p:val>
                                            </p:tav>
                                          </p:tavLst>
                                        </p:anim>
                                        <p:anim calcmode="lin" valueType="num">
                                          <p:cBhvr>
                                            <p:cTn id="39" dur="500" fill="hold"/>
                                            <p:tgtEl>
                                              <p:spTgt spid="7"/>
                                            </p:tgtEl>
                                            <p:attrNameLst>
                                              <p:attrName>ppt_y</p:attrName>
                                            </p:attrNameLst>
                                          </p:cBhvr>
                                          <p:tavLst>
                                            <p:tav tm="0">
                                              <p:val>
                                                <p:strVal val="1+(6*min(max(#ppt_w*#ppt_h,.3),1)-7.4)/-.7*#ppt_h/2"/>
                                              </p:val>
                                            </p:tav>
                                            <p:tav tm="100000">
                                              <p:val>
                                                <p:strVal val="#ppt_y"/>
                                              </p:val>
                                            </p:tav>
                                          </p:tavLst>
                                        </p:anim>
                                      </p:childTnLst>
                                    </p:cTn>
                                  </p:par>
                                  <p:par>
                                    <p:cTn id="40" presetID="23" presetClass="entr" presetSubtype="36" fill="hold" nodeType="withEffect">
                                      <p:stCondLst>
                                        <p:cond delay="40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strVal val="(6*min(max(#ppt_w*#ppt_h,.3),1)-7.4)/-.7*#ppt_w"/>
                                              </p:val>
                                            </p:tav>
                                            <p:tav tm="100000">
                                              <p:val>
                                                <p:strVal val="#ppt_w"/>
                                              </p:val>
                                            </p:tav>
                                          </p:tavLst>
                                        </p:anim>
                                        <p:anim calcmode="lin" valueType="num">
                                          <p:cBhvr>
                                            <p:cTn id="43" dur="500" fill="hold"/>
                                            <p:tgtEl>
                                              <p:spTgt spid="10"/>
                                            </p:tgtEl>
                                            <p:attrNameLst>
                                              <p:attrName>ppt_h</p:attrName>
                                            </p:attrNameLst>
                                          </p:cBhvr>
                                          <p:tavLst>
                                            <p:tav tm="0">
                                              <p:val>
                                                <p:strVal val="(6*min(max(#ppt_w*#ppt_h,.3),1)-7.4)/-.7*#ppt_h"/>
                                              </p:val>
                                            </p:tav>
                                            <p:tav tm="100000">
                                              <p:val>
                                                <p:strVal val="#ppt_h"/>
                                              </p:val>
                                            </p:tav>
                                          </p:tavLst>
                                        </p:anim>
                                        <p:anim calcmode="lin" valueType="num">
                                          <p:cBhvr>
                                            <p:cTn id="44" dur="500" fill="hold"/>
                                            <p:tgtEl>
                                              <p:spTgt spid="10"/>
                                            </p:tgtEl>
                                            <p:attrNameLst>
                                              <p:attrName>ppt_x</p:attrName>
                                            </p:attrNameLst>
                                          </p:cBhvr>
                                          <p:tavLst>
                                            <p:tav tm="0">
                                              <p:val>
                                                <p:fltVal val="0.5"/>
                                              </p:val>
                                            </p:tav>
                                            <p:tav tm="100000">
                                              <p:val>
                                                <p:strVal val="#ppt_x"/>
                                              </p:val>
                                            </p:tav>
                                          </p:tavLst>
                                        </p:anim>
                                        <p:anim calcmode="lin" valueType="num">
                                          <p:cBhvr>
                                            <p:cTn id="45" dur="500" fill="hold"/>
                                            <p:tgtEl>
                                              <p:spTgt spid="10"/>
                                            </p:tgtEl>
                                            <p:attrNameLst>
                                              <p:attrName>ppt_y</p:attrName>
                                            </p:attrNameLst>
                                          </p:cBhvr>
                                          <p:tavLst>
                                            <p:tav tm="0">
                                              <p:val>
                                                <p:strVal val="1+(6*min(max(#ppt_w*#ppt_h,.3),1)-7.4)/-.7*#ppt_h/2"/>
                                              </p:val>
                                            </p:tav>
                                            <p:tav tm="100000">
                                              <p:val>
                                                <p:strVal val="#ppt_y"/>
                                              </p:val>
                                            </p:tav>
                                          </p:tavLst>
                                        </p:anim>
                                      </p:childTnLst>
                                    </p:cTn>
                                  </p:par>
                                  <p:par>
                                    <p:cTn id="46" presetID="23" presetClass="entr" presetSubtype="36" fill="hold" nodeType="withEffect">
                                      <p:stCondLst>
                                        <p:cond delay="600"/>
                                      </p:stCondLst>
                                      <p:childTnLst>
                                        <p:set>
                                          <p:cBhvr>
                                            <p:cTn id="47" dur="1" fill="hold">
                                              <p:stCondLst>
                                                <p:cond delay="0"/>
                                              </p:stCondLst>
                                            </p:cTn>
                                            <p:tgtEl>
                                              <p:spTgt spid="13"/>
                                            </p:tgtEl>
                                            <p:attrNameLst>
                                              <p:attrName>style.visibility</p:attrName>
                                            </p:attrNameLst>
                                          </p:cBhvr>
                                          <p:to>
                                            <p:strVal val="visible"/>
                                          </p:to>
                                        </p:set>
                                        <p:anim calcmode="lin" valueType="num">
                                          <p:cBhvr>
                                            <p:cTn id="48" dur="500" fill="hold"/>
                                            <p:tgtEl>
                                              <p:spTgt spid="13"/>
                                            </p:tgtEl>
                                            <p:attrNameLst>
                                              <p:attrName>ppt_w</p:attrName>
                                            </p:attrNameLst>
                                          </p:cBhvr>
                                          <p:tavLst>
                                            <p:tav tm="0">
                                              <p:val>
                                                <p:strVal val="(6*min(max(#ppt_w*#ppt_h,.3),1)-7.4)/-.7*#ppt_w"/>
                                              </p:val>
                                            </p:tav>
                                            <p:tav tm="100000">
                                              <p:val>
                                                <p:strVal val="#ppt_w"/>
                                              </p:val>
                                            </p:tav>
                                          </p:tavLst>
                                        </p:anim>
                                        <p:anim calcmode="lin" valueType="num">
                                          <p:cBhvr>
                                            <p:cTn id="49" dur="500" fill="hold"/>
                                            <p:tgtEl>
                                              <p:spTgt spid="13"/>
                                            </p:tgtEl>
                                            <p:attrNameLst>
                                              <p:attrName>ppt_h</p:attrName>
                                            </p:attrNameLst>
                                          </p:cBhvr>
                                          <p:tavLst>
                                            <p:tav tm="0">
                                              <p:val>
                                                <p:strVal val="(6*min(max(#ppt_w*#ppt_h,.3),1)-7.4)/-.7*#ppt_h"/>
                                              </p:val>
                                            </p:tav>
                                            <p:tav tm="100000">
                                              <p:val>
                                                <p:strVal val="#ppt_h"/>
                                              </p:val>
                                            </p:tav>
                                          </p:tavLst>
                                        </p:anim>
                                        <p:anim calcmode="lin" valueType="num">
                                          <p:cBhvr>
                                            <p:cTn id="50" dur="500" fill="hold"/>
                                            <p:tgtEl>
                                              <p:spTgt spid="13"/>
                                            </p:tgtEl>
                                            <p:attrNameLst>
                                              <p:attrName>ppt_x</p:attrName>
                                            </p:attrNameLst>
                                          </p:cBhvr>
                                          <p:tavLst>
                                            <p:tav tm="0">
                                              <p:val>
                                                <p:fltVal val="0.5"/>
                                              </p:val>
                                            </p:tav>
                                            <p:tav tm="100000">
                                              <p:val>
                                                <p:strVal val="#ppt_x"/>
                                              </p:val>
                                            </p:tav>
                                          </p:tavLst>
                                        </p:anim>
                                        <p:anim calcmode="lin" valueType="num">
                                          <p:cBhvr>
                                            <p:cTn id="51" dur="500" fill="hold"/>
                                            <p:tgtEl>
                                              <p:spTgt spid="13"/>
                                            </p:tgtEl>
                                            <p:attrNameLst>
                                              <p:attrName>ppt_y</p:attrName>
                                            </p:attrNameLst>
                                          </p:cBhvr>
                                          <p:tavLst>
                                            <p:tav tm="0">
                                              <p:val>
                                                <p:strVal val="1+(6*min(max(#ppt_w*#ppt_h,.3),1)-7.4)/-.7*#ppt_h/2"/>
                                              </p:val>
                                            </p:tav>
                                            <p:tav tm="100000">
                                              <p:val>
                                                <p:strVal val="#ppt_y"/>
                                              </p:val>
                                            </p:tav>
                                          </p:tavLst>
                                        </p:anim>
                                      </p:childTnLst>
                                    </p:cTn>
                                  </p:par>
                                </p:childTnLst>
                              </p:cTn>
                            </p:par>
                            <p:par>
                              <p:cTn id="52" fill="hold">
                                <p:stCondLst>
                                  <p:cond delay="1500"/>
                                </p:stCondLst>
                                <p:childTnLst>
                                  <p:par>
                                    <p:cTn id="53" presetID="26" presetClass="emph" presetSubtype="0" fill="hold" nodeType="afterEffect">
                                      <p:stCondLst>
                                        <p:cond delay="0"/>
                                      </p:stCondLst>
                                      <p:childTnLst>
                                        <p:animEffect transition="out" filter="fade">
                                          <p:cBhvr>
                                            <p:cTn id="54" dur="500" tmFilter="0, 0; .2, .5; .8, .5; 1, 0"/>
                                            <p:tgtEl>
                                              <p:spTgt spid="4"/>
                                            </p:tgtEl>
                                          </p:cBhvr>
                                        </p:animEffect>
                                        <p:animScale>
                                          <p:cBhvr>
                                            <p:cTn id="55" dur="250" autoRev="1" fill="hold"/>
                                            <p:tgtEl>
                                              <p:spTgt spid="4"/>
                                            </p:tgtEl>
                                          </p:cBhvr>
                                          <p:by x="105000" y="105000"/>
                                        </p:animScale>
                                      </p:childTnLst>
                                    </p:cTn>
                                  </p:par>
                                  <p:par>
                                    <p:cTn id="56" presetID="26" presetClass="emph" presetSubtype="0" fill="hold" nodeType="withEffect">
                                      <p:stCondLst>
                                        <p:cond delay="200"/>
                                      </p:stCondLst>
                                      <p:childTnLst>
                                        <p:animEffect transition="out" filter="fade">
                                          <p:cBhvr>
                                            <p:cTn id="57" dur="500" tmFilter="0, 0; .2, .5; .8, .5; 1, 0"/>
                                            <p:tgtEl>
                                              <p:spTgt spid="7"/>
                                            </p:tgtEl>
                                          </p:cBhvr>
                                        </p:animEffect>
                                        <p:animScale>
                                          <p:cBhvr>
                                            <p:cTn id="58" dur="250" autoRev="1" fill="hold"/>
                                            <p:tgtEl>
                                              <p:spTgt spid="7"/>
                                            </p:tgtEl>
                                          </p:cBhvr>
                                          <p:by x="105000" y="105000"/>
                                        </p:animScale>
                                      </p:childTnLst>
                                    </p:cTn>
                                  </p:par>
                                  <p:par>
                                    <p:cTn id="59" presetID="26" presetClass="emph" presetSubtype="0" fill="hold" nodeType="withEffect">
                                      <p:stCondLst>
                                        <p:cond delay="400"/>
                                      </p:stCondLst>
                                      <p:childTnLst>
                                        <p:animEffect transition="out" filter="fade">
                                          <p:cBhvr>
                                            <p:cTn id="60" dur="500" tmFilter="0, 0; .2, .5; .8, .5; 1, 0"/>
                                            <p:tgtEl>
                                              <p:spTgt spid="10"/>
                                            </p:tgtEl>
                                          </p:cBhvr>
                                        </p:animEffect>
                                        <p:animScale>
                                          <p:cBhvr>
                                            <p:cTn id="61" dur="250" autoRev="1" fill="hold"/>
                                            <p:tgtEl>
                                              <p:spTgt spid="10"/>
                                            </p:tgtEl>
                                          </p:cBhvr>
                                          <p:by x="105000" y="105000"/>
                                        </p:animScale>
                                      </p:childTnLst>
                                    </p:cTn>
                                  </p:par>
                                  <p:par>
                                    <p:cTn id="62" presetID="26" presetClass="emph" presetSubtype="0" fill="hold" nodeType="withEffect">
                                      <p:stCondLst>
                                        <p:cond delay="600"/>
                                      </p:stCondLst>
                                      <p:childTnLst>
                                        <p:animEffect transition="out" filter="fade">
                                          <p:cBhvr>
                                            <p:cTn id="63" dur="500" tmFilter="0, 0; .2, .5; .8, .5; 1, 0"/>
                                            <p:tgtEl>
                                              <p:spTgt spid="13"/>
                                            </p:tgtEl>
                                          </p:cBhvr>
                                        </p:animEffect>
                                        <p:animScale>
                                          <p:cBhvr>
                                            <p:cTn id="64" dur="250" autoRev="1" fill="hold"/>
                                            <p:tgtEl>
                                              <p:spTgt spid="1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4400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0-#ppt_h/2"/>
                                              </p:val>
                                            </p:tav>
                                            <p:tav tm="100000">
                                              <p:val>
                                                <p:strVal val="#ppt_y"/>
                                              </p:val>
                                            </p:tav>
                                          </p:tavLst>
                                        </p:anim>
                                      </p:childTnLst>
                                    </p:cTn>
                                  </p:par>
                                  <p:par>
                                    <p:cTn id="9" presetID="2" presetClass="entr" presetSubtype="1" accel="44000" fill="hold" nodeType="withEffect">
                                      <p:stCondLst>
                                        <p:cond delay="200"/>
                                      </p:stCondLst>
                                      <p:childTnLst>
                                        <p:set>
                                          <p:cBhvr>
                                            <p:cTn id="10" dur="1" fill="hold">
                                              <p:stCondLst>
                                                <p:cond delay="0"/>
                                              </p:stCondLst>
                                            </p:cTn>
                                            <p:tgtEl>
                                              <p:spTgt spid="23"/>
                                            </p:tgtEl>
                                            <p:attrNameLst>
                                              <p:attrName>style.visibility</p:attrName>
                                            </p:attrNameLst>
                                          </p:cBhvr>
                                          <p:to>
                                            <p:strVal val="visible"/>
                                          </p:to>
                                        </p:set>
                                        <p:anim calcmode="lin" valueType="num">
                                          <p:cBhvr additive="base">
                                            <p:cTn id="11" dur="500" fill="hold"/>
                                            <p:tgtEl>
                                              <p:spTgt spid="23"/>
                                            </p:tgtEl>
                                            <p:attrNameLst>
                                              <p:attrName>ppt_x</p:attrName>
                                            </p:attrNameLst>
                                          </p:cBhvr>
                                          <p:tavLst>
                                            <p:tav tm="0">
                                              <p:val>
                                                <p:strVal val="#ppt_x"/>
                                              </p:val>
                                            </p:tav>
                                            <p:tav tm="100000">
                                              <p:val>
                                                <p:strVal val="#ppt_x"/>
                                              </p:val>
                                            </p:tav>
                                          </p:tavLst>
                                        </p:anim>
                                        <p:anim calcmode="lin" valueType="num">
                                          <p:cBhvr additive="base">
                                            <p:cTn id="12" dur="500" fill="hold"/>
                                            <p:tgtEl>
                                              <p:spTgt spid="23"/>
                                            </p:tgtEl>
                                            <p:attrNameLst>
                                              <p:attrName>ppt_y</p:attrName>
                                            </p:attrNameLst>
                                          </p:cBhvr>
                                          <p:tavLst>
                                            <p:tav tm="0">
                                              <p:val>
                                                <p:strVal val="0-#ppt_h/2"/>
                                              </p:val>
                                            </p:tav>
                                            <p:tav tm="100000">
                                              <p:val>
                                                <p:strVal val="#ppt_y"/>
                                              </p:val>
                                            </p:tav>
                                          </p:tavLst>
                                        </p:anim>
                                      </p:childTnLst>
                                    </p:cTn>
                                  </p:par>
                                  <p:par>
                                    <p:cTn id="13" presetID="53" presetClass="entr" presetSubtype="16" fill="hold"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500" fill="hold"/>
                                            <p:tgtEl>
                                              <p:spTgt spid="21"/>
                                            </p:tgtEl>
                                            <p:attrNameLst>
                                              <p:attrName>ppt_w</p:attrName>
                                            </p:attrNameLst>
                                          </p:cBhvr>
                                          <p:tavLst>
                                            <p:tav tm="0">
                                              <p:val>
                                                <p:fltVal val="0"/>
                                              </p:val>
                                            </p:tav>
                                            <p:tav tm="100000">
                                              <p:val>
                                                <p:strVal val="#ppt_w"/>
                                              </p:val>
                                            </p:tav>
                                          </p:tavLst>
                                        </p:anim>
                                        <p:anim calcmode="lin" valueType="num">
                                          <p:cBhvr>
                                            <p:cTn id="16" dur="500" fill="hold"/>
                                            <p:tgtEl>
                                              <p:spTgt spid="21"/>
                                            </p:tgtEl>
                                            <p:attrNameLst>
                                              <p:attrName>ppt_h</p:attrName>
                                            </p:attrNameLst>
                                          </p:cBhvr>
                                          <p:tavLst>
                                            <p:tav tm="0">
                                              <p:val>
                                                <p:fltVal val="0"/>
                                              </p:val>
                                            </p:tav>
                                            <p:tav tm="100000">
                                              <p:val>
                                                <p:strVal val="#ppt_h"/>
                                              </p:val>
                                            </p:tav>
                                          </p:tavLst>
                                        </p:anim>
                                        <p:animEffect transition="in" filter="fade">
                                          <p:cBhvr>
                                            <p:cTn id="17" dur="500"/>
                                            <p:tgtEl>
                                              <p:spTgt spid="21"/>
                                            </p:tgtEl>
                                          </p:cBhvr>
                                        </p:animEffect>
                                      </p:childTnLst>
                                    </p:cTn>
                                  </p:par>
                                </p:childTnLst>
                              </p:cTn>
                            </p:par>
                            <p:par>
                              <p:cTn id="18" fill="hold">
                                <p:stCondLst>
                                  <p:cond delay="500"/>
                                </p:stCondLst>
                                <p:childTnLst>
                                  <p:par>
                                    <p:cTn id="19" presetID="2" presetClass="entr" presetSubtype="8"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0-#ppt_w/2"/>
                                              </p:val>
                                            </p:tav>
                                            <p:tav tm="100000">
                                              <p:val>
                                                <p:strVal val="#ppt_x"/>
                                              </p:val>
                                            </p:tav>
                                          </p:tavLst>
                                        </p:anim>
                                        <p:anim calcmode="lin" valueType="num">
                                          <p:cBhvr additive="base">
                                            <p:cTn id="22" dur="500" fill="hold"/>
                                            <p:tgtEl>
                                              <p:spTgt spid="2"/>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1+#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par>
                              <p:cTn id="27" fill="hold">
                                <p:stCondLst>
                                  <p:cond delay="1000"/>
                                </p:stCondLst>
                                <p:childTnLst>
                                  <p:par>
                                    <p:cTn id="28" presetID="23" presetClass="entr" presetSubtype="36" fill="hold" nodeType="after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ppt_w</p:attrName>
                                            </p:attrNameLst>
                                          </p:cBhvr>
                                          <p:tavLst>
                                            <p:tav tm="0">
                                              <p:val>
                                                <p:strVal val="(6*min(max(#ppt_w*#ppt_h,.3),1)-7.4)/-.7*#ppt_w"/>
                                              </p:val>
                                            </p:tav>
                                            <p:tav tm="100000">
                                              <p:val>
                                                <p:strVal val="#ppt_w"/>
                                              </p:val>
                                            </p:tav>
                                          </p:tavLst>
                                        </p:anim>
                                        <p:anim calcmode="lin" valueType="num">
                                          <p:cBhvr>
                                            <p:cTn id="31" dur="500" fill="hold"/>
                                            <p:tgtEl>
                                              <p:spTgt spid="4"/>
                                            </p:tgtEl>
                                            <p:attrNameLst>
                                              <p:attrName>ppt_h</p:attrName>
                                            </p:attrNameLst>
                                          </p:cBhvr>
                                          <p:tavLst>
                                            <p:tav tm="0">
                                              <p:val>
                                                <p:strVal val="(6*min(max(#ppt_w*#ppt_h,.3),1)-7.4)/-.7*#ppt_h"/>
                                              </p:val>
                                            </p:tav>
                                            <p:tav tm="100000">
                                              <p:val>
                                                <p:strVal val="#ppt_h"/>
                                              </p:val>
                                            </p:tav>
                                          </p:tavLst>
                                        </p:anim>
                                        <p:anim calcmode="lin" valueType="num">
                                          <p:cBhvr>
                                            <p:cTn id="32" dur="500" fill="hold"/>
                                            <p:tgtEl>
                                              <p:spTgt spid="4"/>
                                            </p:tgtEl>
                                            <p:attrNameLst>
                                              <p:attrName>ppt_x</p:attrName>
                                            </p:attrNameLst>
                                          </p:cBhvr>
                                          <p:tavLst>
                                            <p:tav tm="0">
                                              <p:val>
                                                <p:fltVal val="0.5"/>
                                              </p:val>
                                            </p:tav>
                                            <p:tav tm="100000">
                                              <p:val>
                                                <p:strVal val="#ppt_x"/>
                                              </p:val>
                                            </p:tav>
                                          </p:tavLst>
                                        </p:anim>
                                        <p:anim calcmode="lin" valueType="num">
                                          <p:cBhvr>
                                            <p:cTn id="33" dur="500" fill="hold"/>
                                            <p:tgtEl>
                                              <p:spTgt spid="4"/>
                                            </p:tgtEl>
                                            <p:attrNameLst>
                                              <p:attrName>ppt_y</p:attrName>
                                            </p:attrNameLst>
                                          </p:cBhvr>
                                          <p:tavLst>
                                            <p:tav tm="0">
                                              <p:val>
                                                <p:strVal val="1+(6*min(max(#ppt_w*#ppt_h,.3),1)-7.4)/-.7*#ppt_h/2"/>
                                              </p:val>
                                            </p:tav>
                                            <p:tav tm="100000">
                                              <p:val>
                                                <p:strVal val="#ppt_y"/>
                                              </p:val>
                                            </p:tav>
                                          </p:tavLst>
                                        </p:anim>
                                      </p:childTnLst>
                                    </p:cTn>
                                  </p:par>
                                  <p:par>
                                    <p:cTn id="34" presetID="23" presetClass="entr" presetSubtype="36" fill="hold" nodeType="withEffect">
                                      <p:stCondLst>
                                        <p:cond delay="200"/>
                                      </p:stCondLst>
                                      <p:childTnLst>
                                        <p:set>
                                          <p:cBhvr>
                                            <p:cTn id="35" dur="1" fill="hold">
                                              <p:stCondLst>
                                                <p:cond delay="0"/>
                                              </p:stCondLst>
                                            </p:cTn>
                                            <p:tgtEl>
                                              <p:spTgt spid="7"/>
                                            </p:tgtEl>
                                            <p:attrNameLst>
                                              <p:attrName>style.visibility</p:attrName>
                                            </p:attrNameLst>
                                          </p:cBhvr>
                                          <p:to>
                                            <p:strVal val="visible"/>
                                          </p:to>
                                        </p:set>
                                        <p:anim calcmode="lin" valueType="num">
                                          <p:cBhvr>
                                            <p:cTn id="36" dur="500" fill="hold"/>
                                            <p:tgtEl>
                                              <p:spTgt spid="7"/>
                                            </p:tgtEl>
                                            <p:attrNameLst>
                                              <p:attrName>ppt_w</p:attrName>
                                            </p:attrNameLst>
                                          </p:cBhvr>
                                          <p:tavLst>
                                            <p:tav tm="0">
                                              <p:val>
                                                <p:strVal val="(6*min(max(#ppt_w*#ppt_h,.3),1)-7.4)/-.7*#ppt_w"/>
                                              </p:val>
                                            </p:tav>
                                            <p:tav tm="100000">
                                              <p:val>
                                                <p:strVal val="#ppt_w"/>
                                              </p:val>
                                            </p:tav>
                                          </p:tavLst>
                                        </p:anim>
                                        <p:anim calcmode="lin" valueType="num">
                                          <p:cBhvr>
                                            <p:cTn id="37" dur="500" fill="hold"/>
                                            <p:tgtEl>
                                              <p:spTgt spid="7"/>
                                            </p:tgtEl>
                                            <p:attrNameLst>
                                              <p:attrName>ppt_h</p:attrName>
                                            </p:attrNameLst>
                                          </p:cBhvr>
                                          <p:tavLst>
                                            <p:tav tm="0">
                                              <p:val>
                                                <p:strVal val="(6*min(max(#ppt_w*#ppt_h,.3),1)-7.4)/-.7*#ppt_h"/>
                                              </p:val>
                                            </p:tav>
                                            <p:tav tm="100000">
                                              <p:val>
                                                <p:strVal val="#ppt_h"/>
                                              </p:val>
                                            </p:tav>
                                          </p:tavLst>
                                        </p:anim>
                                        <p:anim calcmode="lin" valueType="num">
                                          <p:cBhvr>
                                            <p:cTn id="38" dur="500" fill="hold"/>
                                            <p:tgtEl>
                                              <p:spTgt spid="7"/>
                                            </p:tgtEl>
                                            <p:attrNameLst>
                                              <p:attrName>ppt_x</p:attrName>
                                            </p:attrNameLst>
                                          </p:cBhvr>
                                          <p:tavLst>
                                            <p:tav tm="0">
                                              <p:val>
                                                <p:fltVal val="0.5"/>
                                              </p:val>
                                            </p:tav>
                                            <p:tav tm="100000">
                                              <p:val>
                                                <p:strVal val="#ppt_x"/>
                                              </p:val>
                                            </p:tav>
                                          </p:tavLst>
                                        </p:anim>
                                        <p:anim calcmode="lin" valueType="num">
                                          <p:cBhvr>
                                            <p:cTn id="39" dur="500" fill="hold"/>
                                            <p:tgtEl>
                                              <p:spTgt spid="7"/>
                                            </p:tgtEl>
                                            <p:attrNameLst>
                                              <p:attrName>ppt_y</p:attrName>
                                            </p:attrNameLst>
                                          </p:cBhvr>
                                          <p:tavLst>
                                            <p:tav tm="0">
                                              <p:val>
                                                <p:strVal val="1+(6*min(max(#ppt_w*#ppt_h,.3),1)-7.4)/-.7*#ppt_h/2"/>
                                              </p:val>
                                            </p:tav>
                                            <p:tav tm="100000">
                                              <p:val>
                                                <p:strVal val="#ppt_y"/>
                                              </p:val>
                                            </p:tav>
                                          </p:tavLst>
                                        </p:anim>
                                      </p:childTnLst>
                                    </p:cTn>
                                  </p:par>
                                  <p:par>
                                    <p:cTn id="40" presetID="23" presetClass="entr" presetSubtype="36" fill="hold" nodeType="withEffect">
                                      <p:stCondLst>
                                        <p:cond delay="40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strVal val="(6*min(max(#ppt_w*#ppt_h,.3),1)-7.4)/-.7*#ppt_w"/>
                                              </p:val>
                                            </p:tav>
                                            <p:tav tm="100000">
                                              <p:val>
                                                <p:strVal val="#ppt_w"/>
                                              </p:val>
                                            </p:tav>
                                          </p:tavLst>
                                        </p:anim>
                                        <p:anim calcmode="lin" valueType="num">
                                          <p:cBhvr>
                                            <p:cTn id="43" dur="500" fill="hold"/>
                                            <p:tgtEl>
                                              <p:spTgt spid="10"/>
                                            </p:tgtEl>
                                            <p:attrNameLst>
                                              <p:attrName>ppt_h</p:attrName>
                                            </p:attrNameLst>
                                          </p:cBhvr>
                                          <p:tavLst>
                                            <p:tav tm="0">
                                              <p:val>
                                                <p:strVal val="(6*min(max(#ppt_w*#ppt_h,.3),1)-7.4)/-.7*#ppt_h"/>
                                              </p:val>
                                            </p:tav>
                                            <p:tav tm="100000">
                                              <p:val>
                                                <p:strVal val="#ppt_h"/>
                                              </p:val>
                                            </p:tav>
                                          </p:tavLst>
                                        </p:anim>
                                        <p:anim calcmode="lin" valueType="num">
                                          <p:cBhvr>
                                            <p:cTn id="44" dur="500" fill="hold"/>
                                            <p:tgtEl>
                                              <p:spTgt spid="10"/>
                                            </p:tgtEl>
                                            <p:attrNameLst>
                                              <p:attrName>ppt_x</p:attrName>
                                            </p:attrNameLst>
                                          </p:cBhvr>
                                          <p:tavLst>
                                            <p:tav tm="0">
                                              <p:val>
                                                <p:fltVal val="0.5"/>
                                              </p:val>
                                            </p:tav>
                                            <p:tav tm="100000">
                                              <p:val>
                                                <p:strVal val="#ppt_x"/>
                                              </p:val>
                                            </p:tav>
                                          </p:tavLst>
                                        </p:anim>
                                        <p:anim calcmode="lin" valueType="num">
                                          <p:cBhvr>
                                            <p:cTn id="45" dur="500" fill="hold"/>
                                            <p:tgtEl>
                                              <p:spTgt spid="10"/>
                                            </p:tgtEl>
                                            <p:attrNameLst>
                                              <p:attrName>ppt_y</p:attrName>
                                            </p:attrNameLst>
                                          </p:cBhvr>
                                          <p:tavLst>
                                            <p:tav tm="0">
                                              <p:val>
                                                <p:strVal val="1+(6*min(max(#ppt_w*#ppt_h,.3),1)-7.4)/-.7*#ppt_h/2"/>
                                              </p:val>
                                            </p:tav>
                                            <p:tav tm="100000">
                                              <p:val>
                                                <p:strVal val="#ppt_y"/>
                                              </p:val>
                                            </p:tav>
                                          </p:tavLst>
                                        </p:anim>
                                      </p:childTnLst>
                                    </p:cTn>
                                  </p:par>
                                  <p:par>
                                    <p:cTn id="46" presetID="23" presetClass="entr" presetSubtype="36" fill="hold" nodeType="withEffect">
                                      <p:stCondLst>
                                        <p:cond delay="600"/>
                                      </p:stCondLst>
                                      <p:childTnLst>
                                        <p:set>
                                          <p:cBhvr>
                                            <p:cTn id="47" dur="1" fill="hold">
                                              <p:stCondLst>
                                                <p:cond delay="0"/>
                                              </p:stCondLst>
                                            </p:cTn>
                                            <p:tgtEl>
                                              <p:spTgt spid="13"/>
                                            </p:tgtEl>
                                            <p:attrNameLst>
                                              <p:attrName>style.visibility</p:attrName>
                                            </p:attrNameLst>
                                          </p:cBhvr>
                                          <p:to>
                                            <p:strVal val="visible"/>
                                          </p:to>
                                        </p:set>
                                        <p:anim calcmode="lin" valueType="num">
                                          <p:cBhvr>
                                            <p:cTn id="48" dur="500" fill="hold"/>
                                            <p:tgtEl>
                                              <p:spTgt spid="13"/>
                                            </p:tgtEl>
                                            <p:attrNameLst>
                                              <p:attrName>ppt_w</p:attrName>
                                            </p:attrNameLst>
                                          </p:cBhvr>
                                          <p:tavLst>
                                            <p:tav tm="0">
                                              <p:val>
                                                <p:strVal val="(6*min(max(#ppt_w*#ppt_h,.3),1)-7.4)/-.7*#ppt_w"/>
                                              </p:val>
                                            </p:tav>
                                            <p:tav tm="100000">
                                              <p:val>
                                                <p:strVal val="#ppt_w"/>
                                              </p:val>
                                            </p:tav>
                                          </p:tavLst>
                                        </p:anim>
                                        <p:anim calcmode="lin" valueType="num">
                                          <p:cBhvr>
                                            <p:cTn id="49" dur="500" fill="hold"/>
                                            <p:tgtEl>
                                              <p:spTgt spid="13"/>
                                            </p:tgtEl>
                                            <p:attrNameLst>
                                              <p:attrName>ppt_h</p:attrName>
                                            </p:attrNameLst>
                                          </p:cBhvr>
                                          <p:tavLst>
                                            <p:tav tm="0">
                                              <p:val>
                                                <p:strVal val="(6*min(max(#ppt_w*#ppt_h,.3),1)-7.4)/-.7*#ppt_h"/>
                                              </p:val>
                                            </p:tav>
                                            <p:tav tm="100000">
                                              <p:val>
                                                <p:strVal val="#ppt_h"/>
                                              </p:val>
                                            </p:tav>
                                          </p:tavLst>
                                        </p:anim>
                                        <p:anim calcmode="lin" valueType="num">
                                          <p:cBhvr>
                                            <p:cTn id="50" dur="500" fill="hold"/>
                                            <p:tgtEl>
                                              <p:spTgt spid="13"/>
                                            </p:tgtEl>
                                            <p:attrNameLst>
                                              <p:attrName>ppt_x</p:attrName>
                                            </p:attrNameLst>
                                          </p:cBhvr>
                                          <p:tavLst>
                                            <p:tav tm="0">
                                              <p:val>
                                                <p:fltVal val="0.5"/>
                                              </p:val>
                                            </p:tav>
                                            <p:tav tm="100000">
                                              <p:val>
                                                <p:strVal val="#ppt_x"/>
                                              </p:val>
                                            </p:tav>
                                          </p:tavLst>
                                        </p:anim>
                                        <p:anim calcmode="lin" valueType="num">
                                          <p:cBhvr>
                                            <p:cTn id="51" dur="500" fill="hold"/>
                                            <p:tgtEl>
                                              <p:spTgt spid="13"/>
                                            </p:tgtEl>
                                            <p:attrNameLst>
                                              <p:attrName>ppt_y</p:attrName>
                                            </p:attrNameLst>
                                          </p:cBhvr>
                                          <p:tavLst>
                                            <p:tav tm="0">
                                              <p:val>
                                                <p:strVal val="1+(6*min(max(#ppt_w*#ppt_h,.3),1)-7.4)/-.7*#ppt_h/2"/>
                                              </p:val>
                                            </p:tav>
                                            <p:tav tm="100000">
                                              <p:val>
                                                <p:strVal val="#ppt_y"/>
                                              </p:val>
                                            </p:tav>
                                          </p:tavLst>
                                        </p:anim>
                                      </p:childTnLst>
                                    </p:cTn>
                                  </p:par>
                                </p:childTnLst>
                              </p:cTn>
                            </p:par>
                            <p:par>
                              <p:cTn id="52" fill="hold">
                                <p:stCondLst>
                                  <p:cond delay="1500"/>
                                </p:stCondLst>
                                <p:childTnLst>
                                  <p:par>
                                    <p:cTn id="53" presetID="26" presetClass="emph" presetSubtype="0" fill="hold" nodeType="afterEffect">
                                      <p:stCondLst>
                                        <p:cond delay="0"/>
                                      </p:stCondLst>
                                      <p:childTnLst>
                                        <p:animEffect transition="out" filter="fade">
                                          <p:cBhvr>
                                            <p:cTn id="54" dur="500" tmFilter="0, 0; .2, .5; .8, .5; 1, 0"/>
                                            <p:tgtEl>
                                              <p:spTgt spid="4"/>
                                            </p:tgtEl>
                                          </p:cBhvr>
                                        </p:animEffect>
                                        <p:animScale>
                                          <p:cBhvr>
                                            <p:cTn id="55" dur="250" autoRev="1" fill="hold"/>
                                            <p:tgtEl>
                                              <p:spTgt spid="4"/>
                                            </p:tgtEl>
                                          </p:cBhvr>
                                          <p:by x="105000" y="105000"/>
                                        </p:animScale>
                                      </p:childTnLst>
                                    </p:cTn>
                                  </p:par>
                                  <p:par>
                                    <p:cTn id="56" presetID="26" presetClass="emph" presetSubtype="0" fill="hold" nodeType="withEffect">
                                      <p:stCondLst>
                                        <p:cond delay="200"/>
                                      </p:stCondLst>
                                      <p:childTnLst>
                                        <p:animEffect transition="out" filter="fade">
                                          <p:cBhvr>
                                            <p:cTn id="57" dur="500" tmFilter="0, 0; .2, .5; .8, .5; 1, 0"/>
                                            <p:tgtEl>
                                              <p:spTgt spid="7"/>
                                            </p:tgtEl>
                                          </p:cBhvr>
                                        </p:animEffect>
                                        <p:animScale>
                                          <p:cBhvr>
                                            <p:cTn id="58" dur="250" autoRev="1" fill="hold"/>
                                            <p:tgtEl>
                                              <p:spTgt spid="7"/>
                                            </p:tgtEl>
                                          </p:cBhvr>
                                          <p:by x="105000" y="105000"/>
                                        </p:animScale>
                                      </p:childTnLst>
                                    </p:cTn>
                                  </p:par>
                                  <p:par>
                                    <p:cTn id="59" presetID="26" presetClass="emph" presetSubtype="0" fill="hold" nodeType="withEffect">
                                      <p:stCondLst>
                                        <p:cond delay="400"/>
                                      </p:stCondLst>
                                      <p:childTnLst>
                                        <p:animEffect transition="out" filter="fade">
                                          <p:cBhvr>
                                            <p:cTn id="60" dur="500" tmFilter="0, 0; .2, .5; .8, .5; 1, 0"/>
                                            <p:tgtEl>
                                              <p:spTgt spid="10"/>
                                            </p:tgtEl>
                                          </p:cBhvr>
                                        </p:animEffect>
                                        <p:animScale>
                                          <p:cBhvr>
                                            <p:cTn id="61" dur="250" autoRev="1" fill="hold"/>
                                            <p:tgtEl>
                                              <p:spTgt spid="10"/>
                                            </p:tgtEl>
                                          </p:cBhvr>
                                          <p:by x="105000" y="105000"/>
                                        </p:animScale>
                                      </p:childTnLst>
                                    </p:cTn>
                                  </p:par>
                                  <p:par>
                                    <p:cTn id="62" presetID="26" presetClass="emph" presetSubtype="0" fill="hold" nodeType="withEffect">
                                      <p:stCondLst>
                                        <p:cond delay="600"/>
                                      </p:stCondLst>
                                      <p:childTnLst>
                                        <p:animEffect transition="out" filter="fade">
                                          <p:cBhvr>
                                            <p:cTn id="63" dur="500" tmFilter="0, 0; .2, .5; .8, .5; 1, 0"/>
                                            <p:tgtEl>
                                              <p:spTgt spid="13"/>
                                            </p:tgtEl>
                                          </p:cBhvr>
                                        </p:animEffect>
                                        <p:animScale>
                                          <p:cBhvr>
                                            <p:cTn id="64" dur="250" autoRev="1" fill="hold"/>
                                            <p:tgtEl>
                                              <p:spTgt spid="1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图片 2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472418" y="-158899"/>
            <a:ext cx="9247164" cy="7175798"/>
          </a:xfrm>
          <a:prstGeom prst="rect">
            <a:avLst/>
          </a:prstGeom>
        </p:spPr>
      </p:pic>
      <p:sp>
        <p:nvSpPr>
          <p:cNvPr id="2" name="文本框 45"/>
          <p:cNvSpPr>
            <a:spLocks noChangeArrowheads="1"/>
          </p:cNvSpPr>
          <p:nvPr/>
        </p:nvSpPr>
        <p:spPr bwMode="auto">
          <a:xfrm>
            <a:off x="4648421" y="826361"/>
            <a:ext cx="3047603" cy="659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9" tIns="45689" rIns="91379" bIns="45689">
            <a:spAutoFit/>
          </a:bodyPr>
          <a:lstStyle/>
          <a:p>
            <a:pPr algn="ctr">
              <a:defRPr/>
            </a:pPr>
            <a:r>
              <a:rPr lang="en-US" altLang="zh-CN" sz="3700">
                <a:solidFill>
                  <a:srgbClr val="17A496"/>
                </a:solidFill>
                <a:latin typeface="Times New Roman" panose="02020603050405020304" charset="0"/>
                <a:cs typeface="Times New Roman" panose="02020603050405020304" charset="0"/>
                <a:sym typeface="微软雅黑" panose="020B0503020204020204" pitchFamily="34" charset="-122"/>
              </a:rPr>
              <a:t>CONTENT 2</a:t>
            </a:r>
            <a:endParaRPr lang="zh-CN" altLang="en-US" sz="3700" dirty="0">
              <a:solidFill>
                <a:srgbClr val="17A496"/>
              </a:solidFill>
              <a:latin typeface="Times New Roman" panose="02020603050405020304" charset="0"/>
              <a:cs typeface="Times New Roman" panose="02020603050405020304" charset="0"/>
              <a:sym typeface="微软雅黑" panose="020B0503020204020204" pitchFamily="34" charset="-122"/>
            </a:endParaRPr>
          </a:p>
        </p:txBody>
      </p:sp>
      <p:cxnSp>
        <p:nvCxnSpPr>
          <p:cNvPr id="3" name="直接连接符 2"/>
          <p:cNvCxnSpPr/>
          <p:nvPr/>
        </p:nvCxnSpPr>
        <p:spPr>
          <a:xfrm>
            <a:off x="4720378" y="1518311"/>
            <a:ext cx="2903689" cy="0"/>
          </a:xfrm>
          <a:prstGeom prst="line">
            <a:avLst/>
          </a:prstGeom>
          <a:ln w="19050">
            <a:solidFill>
              <a:srgbClr val="17A496"/>
            </a:solidFill>
          </a:ln>
        </p:spPr>
        <p:style>
          <a:lnRef idx="1">
            <a:schemeClr val="accent1"/>
          </a:lnRef>
          <a:fillRef idx="0">
            <a:schemeClr val="accent1"/>
          </a:fillRef>
          <a:effectRef idx="0">
            <a:schemeClr val="accent1"/>
          </a:effectRef>
          <a:fontRef idx="minor">
            <a:schemeClr val="tx1"/>
          </a:fontRef>
        </p:style>
      </p:cxnSp>
      <p:grpSp>
        <p:nvGrpSpPr>
          <p:cNvPr id="4" name="组合 3"/>
          <p:cNvGrpSpPr/>
          <p:nvPr/>
        </p:nvGrpSpPr>
        <p:grpSpPr>
          <a:xfrm>
            <a:off x="3945840" y="2706901"/>
            <a:ext cx="4600084" cy="602392"/>
            <a:chOff x="3871386" y="1844824"/>
            <a:chExt cx="4600084" cy="602392"/>
          </a:xfrm>
        </p:grpSpPr>
        <p:sp>
          <p:nvSpPr>
            <p:cNvPr id="5" name="圆角矩形 4"/>
            <p:cNvSpPr/>
            <p:nvPr/>
          </p:nvSpPr>
          <p:spPr>
            <a:xfrm>
              <a:off x="3871386" y="1844824"/>
              <a:ext cx="4600084" cy="602392"/>
            </a:xfrm>
            <a:prstGeom prst="roundRect">
              <a:avLst/>
            </a:prstGeom>
            <a:noFill/>
            <a:ln w="12700">
              <a:solidFill>
                <a:srgbClr val="17A4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BB955"/>
                </a:solidFill>
              </a:endParaRPr>
            </a:p>
          </p:txBody>
        </p:sp>
        <p:sp>
          <p:nvSpPr>
            <p:cNvPr id="6" name="TextBox 51"/>
            <p:cNvSpPr txBox="1"/>
            <p:nvPr/>
          </p:nvSpPr>
          <p:spPr>
            <a:xfrm>
              <a:off x="4453756" y="1853633"/>
              <a:ext cx="3435350" cy="583565"/>
            </a:xfrm>
            <a:prstGeom prst="rect">
              <a:avLst/>
            </a:prstGeom>
            <a:noFill/>
          </p:spPr>
          <p:txBody>
            <a:bodyPr wrap="none" rtlCol="0">
              <a:spAutoFit/>
            </a:bodyPr>
            <a:lstStyle/>
            <a:p>
              <a:pPr algn="ctr"/>
              <a:r>
                <a:rPr lang="en-US" altLang="zh-CN" sz="3200" dirty="0">
                  <a:solidFill>
                    <a:srgbClr val="17A496"/>
                  </a:solidFill>
                </a:rPr>
                <a:t>Passive vs Active </a:t>
              </a:r>
              <a:endParaRPr lang="en-US" altLang="zh-CN" sz="3200" dirty="0">
                <a:solidFill>
                  <a:srgbClr val="17A496"/>
                </a:solidFill>
              </a:endParaRPr>
            </a:p>
          </p:txBody>
        </p:sp>
      </p:grpSp>
      <p:grpSp>
        <p:nvGrpSpPr>
          <p:cNvPr id="7" name="组合 6"/>
          <p:cNvGrpSpPr/>
          <p:nvPr/>
        </p:nvGrpSpPr>
        <p:grpSpPr>
          <a:xfrm>
            <a:off x="4001720" y="3747749"/>
            <a:ext cx="4600084" cy="669209"/>
            <a:chOff x="3871386" y="1844824"/>
            <a:chExt cx="4600084" cy="669209"/>
          </a:xfrm>
        </p:grpSpPr>
        <p:sp>
          <p:nvSpPr>
            <p:cNvPr id="8" name="圆角矩形 7"/>
            <p:cNvSpPr/>
            <p:nvPr/>
          </p:nvSpPr>
          <p:spPr>
            <a:xfrm>
              <a:off x="3871386" y="1844824"/>
              <a:ext cx="4600084" cy="602392"/>
            </a:xfrm>
            <a:prstGeom prst="roundRect">
              <a:avLst/>
            </a:prstGeom>
            <a:noFill/>
            <a:ln w="12700">
              <a:solidFill>
                <a:srgbClr val="17A4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BB955"/>
                </a:solidFill>
              </a:endParaRPr>
            </a:p>
          </p:txBody>
        </p:sp>
        <p:sp>
          <p:nvSpPr>
            <p:cNvPr id="9" name="TextBox 55"/>
            <p:cNvSpPr txBox="1"/>
            <p:nvPr/>
          </p:nvSpPr>
          <p:spPr>
            <a:xfrm>
              <a:off x="4239760" y="1853633"/>
              <a:ext cx="3863340" cy="660400"/>
            </a:xfrm>
            <a:prstGeom prst="rect">
              <a:avLst/>
            </a:prstGeom>
            <a:noFill/>
          </p:spPr>
          <p:txBody>
            <a:bodyPr wrap="none" rtlCol="0">
              <a:spAutoFit/>
            </a:bodyPr>
            <a:lstStyle/>
            <a:p>
              <a:pPr algn="ctr">
                <a:buClrTx/>
                <a:buSzTx/>
                <a:buFontTx/>
                <a:defRPr/>
              </a:pPr>
              <a:r>
                <a:rPr lang="en-US" altLang="zh-CN" sz="3700">
                  <a:solidFill>
                    <a:srgbClr val="17A496"/>
                  </a:solidFill>
                  <a:latin typeface="Times New Roman" panose="02020603050405020304" charset="0"/>
                  <a:cs typeface="Times New Roman" panose="02020603050405020304" charset="0"/>
                </a:rPr>
                <a:t>Stative vs Dynamic</a:t>
              </a:r>
              <a:endParaRPr lang="en-US" altLang="zh-CN" sz="3700">
                <a:solidFill>
                  <a:srgbClr val="17A496"/>
                </a:solidFill>
                <a:latin typeface="Times New Roman" panose="02020603050405020304" charset="0"/>
                <a:cs typeface="Times New Roman" panose="02020603050405020304" charset="0"/>
              </a:endParaRPr>
            </a:p>
          </p:txBody>
        </p:sp>
      </p:grpSp>
      <p:grpSp>
        <p:nvGrpSpPr>
          <p:cNvPr id="10" name="组合 9"/>
          <p:cNvGrpSpPr/>
          <p:nvPr/>
        </p:nvGrpSpPr>
        <p:grpSpPr>
          <a:xfrm>
            <a:off x="4001720" y="4789867"/>
            <a:ext cx="4600084" cy="669209"/>
            <a:chOff x="3871386" y="1844824"/>
            <a:chExt cx="4600084" cy="669209"/>
          </a:xfrm>
        </p:grpSpPr>
        <p:sp>
          <p:nvSpPr>
            <p:cNvPr id="11" name="圆角矩形 10"/>
            <p:cNvSpPr/>
            <p:nvPr/>
          </p:nvSpPr>
          <p:spPr>
            <a:xfrm>
              <a:off x="3871386" y="1844824"/>
              <a:ext cx="4600084" cy="602392"/>
            </a:xfrm>
            <a:prstGeom prst="roundRect">
              <a:avLst/>
            </a:prstGeom>
            <a:noFill/>
            <a:ln w="12700">
              <a:solidFill>
                <a:srgbClr val="17A4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BB955"/>
                </a:solidFill>
              </a:endParaRPr>
            </a:p>
          </p:txBody>
        </p:sp>
        <p:sp>
          <p:nvSpPr>
            <p:cNvPr id="12" name="TextBox 58"/>
            <p:cNvSpPr txBox="1"/>
            <p:nvPr/>
          </p:nvSpPr>
          <p:spPr>
            <a:xfrm>
              <a:off x="4110221" y="1853633"/>
              <a:ext cx="4122420" cy="660400"/>
            </a:xfrm>
            <a:prstGeom prst="rect">
              <a:avLst/>
            </a:prstGeom>
            <a:noFill/>
          </p:spPr>
          <p:txBody>
            <a:bodyPr wrap="none" rtlCol="0">
              <a:spAutoFit/>
            </a:bodyPr>
            <a:lstStyle/>
            <a:p>
              <a:pPr algn="ctr">
                <a:buClrTx/>
                <a:buSzTx/>
                <a:buFontTx/>
                <a:defRPr/>
              </a:pPr>
              <a:r>
                <a:rPr lang="en-US" altLang="zh-CN" sz="3700">
                  <a:solidFill>
                    <a:srgbClr val="17A496"/>
                  </a:solidFill>
                  <a:latin typeface="Times New Roman" panose="02020603050405020304" charset="0"/>
                  <a:cs typeface="Times New Roman" panose="02020603050405020304" charset="0"/>
                </a:rPr>
                <a:t>Abstract vs Concrete</a:t>
              </a:r>
              <a:endParaRPr lang="en-US" altLang="zh-CN" sz="3700">
                <a:solidFill>
                  <a:srgbClr val="17A496"/>
                </a:solidFill>
                <a:latin typeface="Times New Roman" panose="02020603050405020304" charset="0"/>
                <a:cs typeface="Times New Roman" panose="02020603050405020304" charset="0"/>
              </a:endParaRPr>
            </a:p>
          </p:txBody>
        </p:sp>
      </p:grpSp>
      <p:pic>
        <p:nvPicPr>
          <p:cNvPr id="22" name="图片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803" y="-813040"/>
            <a:ext cx="3695577" cy="2328213"/>
          </a:xfrm>
          <a:prstGeom prst="rect">
            <a:avLst/>
          </a:prstGeom>
        </p:spPr>
      </p:pic>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23529" y="-747635"/>
            <a:ext cx="4172170" cy="2628467"/>
          </a:xfrm>
          <a:prstGeom prst="rect">
            <a:avLst/>
          </a:prstGeom>
        </p:spPr>
      </p:pic>
      <p:sp>
        <p:nvSpPr>
          <p:cNvPr id="19" name="文本框 18"/>
          <p:cNvSpPr txBox="1"/>
          <p:nvPr/>
        </p:nvSpPr>
        <p:spPr>
          <a:xfrm>
            <a:off x="832485" y="2776855"/>
            <a:ext cx="1695450" cy="660400"/>
          </a:xfrm>
          <a:prstGeom prst="rect">
            <a:avLst/>
          </a:prstGeom>
          <a:noFill/>
        </p:spPr>
        <p:txBody>
          <a:bodyPr wrap="square" rtlCol="0">
            <a:spAutoFit/>
          </a:bodyPr>
          <a:p>
            <a:r>
              <a:rPr lang="en-US" altLang="zh-CN" sz="3700">
                <a:solidFill>
                  <a:srgbClr val="17A496"/>
                </a:solidFill>
                <a:latin typeface="Times New Roman" panose="02020603050405020304" charset="0"/>
                <a:cs typeface="Times New Roman" panose="02020603050405020304" charset="0"/>
              </a:rPr>
              <a:t>English</a:t>
            </a:r>
            <a:endParaRPr lang="en-US" altLang="zh-CN" sz="3700">
              <a:solidFill>
                <a:srgbClr val="17A496"/>
              </a:solidFill>
              <a:latin typeface="Times New Roman" panose="02020603050405020304" charset="0"/>
              <a:cs typeface="Times New Roman" panose="02020603050405020304" charset="0"/>
            </a:endParaRPr>
          </a:p>
        </p:txBody>
      </p:sp>
      <p:sp>
        <p:nvSpPr>
          <p:cNvPr id="20" name="文本框 19"/>
          <p:cNvSpPr txBox="1"/>
          <p:nvPr/>
        </p:nvSpPr>
        <p:spPr>
          <a:xfrm>
            <a:off x="9964420" y="2776855"/>
            <a:ext cx="1931035" cy="660400"/>
          </a:xfrm>
          <a:prstGeom prst="rect">
            <a:avLst/>
          </a:prstGeom>
          <a:noFill/>
        </p:spPr>
        <p:txBody>
          <a:bodyPr wrap="square" rtlCol="0">
            <a:spAutoFit/>
          </a:bodyPr>
          <a:p>
            <a:r>
              <a:rPr lang="en-US" altLang="zh-CN" sz="3700">
                <a:solidFill>
                  <a:srgbClr val="17A496"/>
                </a:solidFill>
                <a:latin typeface="Times New Roman" panose="02020603050405020304" charset="0"/>
                <a:cs typeface="Times New Roman" panose="02020603050405020304" charset="0"/>
              </a:rPr>
              <a:t>Chinese</a:t>
            </a:r>
            <a:endParaRPr lang="en-US" altLang="zh-CN" sz="3700">
              <a:solidFill>
                <a:srgbClr val="17A496"/>
              </a:solidFill>
              <a:latin typeface="Times New Roman" panose="02020603050405020304" charset="0"/>
              <a:cs typeface="Times New Roman" panose="02020603050405020304" charset="0"/>
            </a:endParaRPr>
          </a:p>
        </p:txBody>
      </p:sp>
      <p:pic>
        <p:nvPicPr>
          <p:cNvPr id="24" name="图片 23"/>
          <p:cNvPicPr>
            <a:picLocks noChangeAspect="1"/>
          </p:cNvPicPr>
          <p:nvPr/>
        </p:nvPicPr>
        <p:blipFill>
          <a:blip r:embed="rId4"/>
          <a:stretch>
            <a:fillRect/>
          </a:stretch>
        </p:blipFill>
        <p:spPr>
          <a:xfrm>
            <a:off x="3910330" y="1771015"/>
            <a:ext cx="4635500" cy="67945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44000" fill="hold" nodeType="withEffect" p14:presetBounceEnd="60000">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14:bounceEnd="60000">
                                          <p:cBhvr additive="base">
                                            <p:cTn id="7" dur="500" fill="hold"/>
                                            <p:tgtEl>
                                              <p:spTgt spid="22"/>
                                            </p:tgtEl>
                                            <p:attrNameLst>
                                              <p:attrName>ppt_x</p:attrName>
                                            </p:attrNameLst>
                                          </p:cBhvr>
                                          <p:tavLst>
                                            <p:tav tm="0">
                                              <p:val>
                                                <p:strVal val="#ppt_x"/>
                                              </p:val>
                                            </p:tav>
                                            <p:tav tm="100000">
                                              <p:val>
                                                <p:strVal val="#ppt_x"/>
                                              </p:val>
                                            </p:tav>
                                          </p:tavLst>
                                        </p:anim>
                                        <p:anim calcmode="lin" valueType="num" p14:bounceEnd="60000">
                                          <p:cBhvr additive="base">
                                            <p:cTn id="8" dur="500" fill="hold"/>
                                            <p:tgtEl>
                                              <p:spTgt spid="22"/>
                                            </p:tgtEl>
                                            <p:attrNameLst>
                                              <p:attrName>ppt_y</p:attrName>
                                            </p:attrNameLst>
                                          </p:cBhvr>
                                          <p:tavLst>
                                            <p:tav tm="0">
                                              <p:val>
                                                <p:strVal val="0-#ppt_h/2"/>
                                              </p:val>
                                            </p:tav>
                                            <p:tav tm="100000">
                                              <p:val>
                                                <p:strVal val="#ppt_y"/>
                                              </p:val>
                                            </p:tav>
                                          </p:tavLst>
                                        </p:anim>
                                      </p:childTnLst>
                                    </p:cTn>
                                  </p:par>
                                  <p:par>
                                    <p:cTn id="9" presetID="2" presetClass="entr" presetSubtype="1" accel="44000" fill="hold" nodeType="withEffect" p14:presetBounceEnd="60000">
                                      <p:stCondLst>
                                        <p:cond delay="200"/>
                                      </p:stCondLst>
                                      <p:childTnLst>
                                        <p:set>
                                          <p:cBhvr>
                                            <p:cTn id="10" dur="1" fill="hold">
                                              <p:stCondLst>
                                                <p:cond delay="0"/>
                                              </p:stCondLst>
                                            </p:cTn>
                                            <p:tgtEl>
                                              <p:spTgt spid="23"/>
                                            </p:tgtEl>
                                            <p:attrNameLst>
                                              <p:attrName>style.visibility</p:attrName>
                                            </p:attrNameLst>
                                          </p:cBhvr>
                                          <p:to>
                                            <p:strVal val="visible"/>
                                          </p:to>
                                        </p:set>
                                        <p:anim calcmode="lin" valueType="num" p14:bounceEnd="60000">
                                          <p:cBhvr additive="base">
                                            <p:cTn id="11" dur="500" fill="hold"/>
                                            <p:tgtEl>
                                              <p:spTgt spid="23"/>
                                            </p:tgtEl>
                                            <p:attrNameLst>
                                              <p:attrName>ppt_x</p:attrName>
                                            </p:attrNameLst>
                                          </p:cBhvr>
                                          <p:tavLst>
                                            <p:tav tm="0">
                                              <p:val>
                                                <p:strVal val="#ppt_x"/>
                                              </p:val>
                                            </p:tav>
                                            <p:tav tm="100000">
                                              <p:val>
                                                <p:strVal val="#ppt_x"/>
                                              </p:val>
                                            </p:tav>
                                          </p:tavLst>
                                        </p:anim>
                                        <p:anim calcmode="lin" valueType="num" p14:bounceEnd="60000">
                                          <p:cBhvr additive="base">
                                            <p:cTn id="12" dur="500" fill="hold"/>
                                            <p:tgtEl>
                                              <p:spTgt spid="23"/>
                                            </p:tgtEl>
                                            <p:attrNameLst>
                                              <p:attrName>ppt_y</p:attrName>
                                            </p:attrNameLst>
                                          </p:cBhvr>
                                          <p:tavLst>
                                            <p:tav tm="0">
                                              <p:val>
                                                <p:strVal val="0-#ppt_h/2"/>
                                              </p:val>
                                            </p:tav>
                                            <p:tav tm="100000">
                                              <p:val>
                                                <p:strVal val="#ppt_y"/>
                                              </p:val>
                                            </p:tav>
                                          </p:tavLst>
                                        </p:anim>
                                      </p:childTnLst>
                                    </p:cTn>
                                  </p:par>
                                  <p:par>
                                    <p:cTn id="13" presetID="53" presetClass="entr" presetSubtype="16" fill="hold"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500" fill="hold"/>
                                            <p:tgtEl>
                                              <p:spTgt spid="21"/>
                                            </p:tgtEl>
                                            <p:attrNameLst>
                                              <p:attrName>ppt_w</p:attrName>
                                            </p:attrNameLst>
                                          </p:cBhvr>
                                          <p:tavLst>
                                            <p:tav tm="0">
                                              <p:val>
                                                <p:fltVal val="0"/>
                                              </p:val>
                                            </p:tav>
                                            <p:tav tm="100000">
                                              <p:val>
                                                <p:strVal val="#ppt_w"/>
                                              </p:val>
                                            </p:tav>
                                          </p:tavLst>
                                        </p:anim>
                                        <p:anim calcmode="lin" valueType="num">
                                          <p:cBhvr>
                                            <p:cTn id="16" dur="500" fill="hold"/>
                                            <p:tgtEl>
                                              <p:spTgt spid="21"/>
                                            </p:tgtEl>
                                            <p:attrNameLst>
                                              <p:attrName>ppt_h</p:attrName>
                                            </p:attrNameLst>
                                          </p:cBhvr>
                                          <p:tavLst>
                                            <p:tav tm="0">
                                              <p:val>
                                                <p:fltVal val="0"/>
                                              </p:val>
                                            </p:tav>
                                            <p:tav tm="100000">
                                              <p:val>
                                                <p:strVal val="#ppt_h"/>
                                              </p:val>
                                            </p:tav>
                                          </p:tavLst>
                                        </p:anim>
                                        <p:animEffect transition="in" filter="fade">
                                          <p:cBhvr>
                                            <p:cTn id="17" dur="500"/>
                                            <p:tgtEl>
                                              <p:spTgt spid="21"/>
                                            </p:tgtEl>
                                          </p:cBhvr>
                                        </p:animEffect>
                                      </p:childTnLst>
                                    </p:cTn>
                                  </p:par>
                                </p:childTnLst>
                              </p:cTn>
                            </p:par>
                            <p:par>
                              <p:cTn id="18" fill="hold">
                                <p:stCondLst>
                                  <p:cond delay="500"/>
                                </p:stCondLst>
                                <p:childTnLst>
                                  <p:par>
                                    <p:cTn id="19" presetID="2" presetClass="entr" presetSubtype="8"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0-#ppt_w/2"/>
                                              </p:val>
                                            </p:tav>
                                            <p:tav tm="100000">
                                              <p:val>
                                                <p:strVal val="#ppt_x"/>
                                              </p:val>
                                            </p:tav>
                                          </p:tavLst>
                                        </p:anim>
                                        <p:anim calcmode="lin" valueType="num">
                                          <p:cBhvr additive="base">
                                            <p:cTn id="22" dur="500" fill="hold"/>
                                            <p:tgtEl>
                                              <p:spTgt spid="2"/>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1+#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par>
                              <p:cTn id="27" fill="hold">
                                <p:stCondLst>
                                  <p:cond delay="1000"/>
                                </p:stCondLst>
                                <p:childTnLst>
                                  <p:par>
                                    <p:cTn id="28" presetID="23" presetClass="entr" presetSubtype="36" fill="hold" nodeType="after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ppt_w</p:attrName>
                                            </p:attrNameLst>
                                          </p:cBhvr>
                                          <p:tavLst>
                                            <p:tav tm="0">
                                              <p:val>
                                                <p:strVal val="(6*min(max(#ppt_w*#ppt_h,.3),1)-7.4)/-.7*#ppt_w"/>
                                              </p:val>
                                            </p:tav>
                                            <p:tav tm="100000">
                                              <p:val>
                                                <p:strVal val="#ppt_w"/>
                                              </p:val>
                                            </p:tav>
                                          </p:tavLst>
                                        </p:anim>
                                        <p:anim calcmode="lin" valueType="num">
                                          <p:cBhvr>
                                            <p:cTn id="31" dur="500" fill="hold"/>
                                            <p:tgtEl>
                                              <p:spTgt spid="4"/>
                                            </p:tgtEl>
                                            <p:attrNameLst>
                                              <p:attrName>ppt_h</p:attrName>
                                            </p:attrNameLst>
                                          </p:cBhvr>
                                          <p:tavLst>
                                            <p:tav tm="0">
                                              <p:val>
                                                <p:strVal val="(6*min(max(#ppt_w*#ppt_h,.3),1)-7.4)/-.7*#ppt_h"/>
                                              </p:val>
                                            </p:tav>
                                            <p:tav tm="100000">
                                              <p:val>
                                                <p:strVal val="#ppt_h"/>
                                              </p:val>
                                            </p:tav>
                                          </p:tavLst>
                                        </p:anim>
                                        <p:anim calcmode="lin" valueType="num">
                                          <p:cBhvr>
                                            <p:cTn id="32" dur="500" fill="hold"/>
                                            <p:tgtEl>
                                              <p:spTgt spid="4"/>
                                            </p:tgtEl>
                                            <p:attrNameLst>
                                              <p:attrName>ppt_x</p:attrName>
                                            </p:attrNameLst>
                                          </p:cBhvr>
                                          <p:tavLst>
                                            <p:tav tm="0">
                                              <p:val>
                                                <p:fltVal val="0.5"/>
                                              </p:val>
                                            </p:tav>
                                            <p:tav tm="100000">
                                              <p:val>
                                                <p:strVal val="#ppt_x"/>
                                              </p:val>
                                            </p:tav>
                                          </p:tavLst>
                                        </p:anim>
                                        <p:anim calcmode="lin" valueType="num">
                                          <p:cBhvr>
                                            <p:cTn id="33" dur="500" fill="hold"/>
                                            <p:tgtEl>
                                              <p:spTgt spid="4"/>
                                            </p:tgtEl>
                                            <p:attrNameLst>
                                              <p:attrName>ppt_y</p:attrName>
                                            </p:attrNameLst>
                                          </p:cBhvr>
                                          <p:tavLst>
                                            <p:tav tm="0">
                                              <p:val>
                                                <p:strVal val="1+(6*min(max(#ppt_w*#ppt_h,.3),1)-7.4)/-.7*#ppt_h/2"/>
                                              </p:val>
                                            </p:tav>
                                            <p:tav tm="100000">
                                              <p:val>
                                                <p:strVal val="#ppt_y"/>
                                              </p:val>
                                            </p:tav>
                                          </p:tavLst>
                                        </p:anim>
                                      </p:childTnLst>
                                    </p:cTn>
                                  </p:par>
                                  <p:par>
                                    <p:cTn id="34" presetID="23" presetClass="entr" presetSubtype="36" fill="hold" nodeType="withEffect">
                                      <p:stCondLst>
                                        <p:cond delay="200"/>
                                      </p:stCondLst>
                                      <p:childTnLst>
                                        <p:set>
                                          <p:cBhvr>
                                            <p:cTn id="35" dur="1" fill="hold">
                                              <p:stCondLst>
                                                <p:cond delay="0"/>
                                              </p:stCondLst>
                                            </p:cTn>
                                            <p:tgtEl>
                                              <p:spTgt spid="7"/>
                                            </p:tgtEl>
                                            <p:attrNameLst>
                                              <p:attrName>style.visibility</p:attrName>
                                            </p:attrNameLst>
                                          </p:cBhvr>
                                          <p:to>
                                            <p:strVal val="visible"/>
                                          </p:to>
                                        </p:set>
                                        <p:anim calcmode="lin" valueType="num">
                                          <p:cBhvr>
                                            <p:cTn id="36" dur="500" fill="hold"/>
                                            <p:tgtEl>
                                              <p:spTgt spid="7"/>
                                            </p:tgtEl>
                                            <p:attrNameLst>
                                              <p:attrName>ppt_w</p:attrName>
                                            </p:attrNameLst>
                                          </p:cBhvr>
                                          <p:tavLst>
                                            <p:tav tm="0">
                                              <p:val>
                                                <p:strVal val="(6*min(max(#ppt_w*#ppt_h,.3),1)-7.4)/-.7*#ppt_w"/>
                                              </p:val>
                                            </p:tav>
                                            <p:tav tm="100000">
                                              <p:val>
                                                <p:strVal val="#ppt_w"/>
                                              </p:val>
                                            </p:tav>
                                          </p:tavLst>
                                        </p:anim>
                                        <p:anim calcmode="lin" valueType="num">
                                          <p:cBhvr>
                                            <p:cTn id="37" dur="500" fill="hold"/>
                                            <p:tgtEl>
                                              <p:spTgt spid="7"/>
                                            </p:tgtEl>
                                            <p:attrNameLst>
                                              <p:attrName>ppt_h</p:attrName>
                                            </p:attrNameLst>
                                          </p:cBhvr>
                                          <p:tavLst>
                                            <p:tav tm="0">
                                              <p:val>
                                                <p:strVal val="(6*min(max(#ppt_w*#ppt_h,.3),1)-7.4)/-.7*#ppt_h"/>
                                              </p:val>
                                            </p:tav>
                                            <p:tav tm="100000">
                                              <p:val>
                                                <p:strVal val="#ppt_h"/>
                                              </p:val>
                                            </p:tav>
                                          </p:tavLst>
                                        </p:anim>
                                        <p:anim calcmode="lin" valueType="num">
                                          <p:cBhvr>
                                            <p:cTn id="38" dur="500" fill="hold"/>
                                            <p:tgtEl>
                                              <p:spTgt spid="7"/>
                                            </p:tgtEl>
                                            <p:attrNameLst>
                                              <p:attrName>ppt_x</p:attrName>
                                            </p:attrNameLst>
                                          </p:cBhvr>
                                          <p:tavLst>
                                            <p:tav tm="0">
                                              <p:val>
                                                <p:fltVal val="0.5"/>
                                              </p:val>
                                            </p:tav>
                                            <p:tav tm="100000">
                                              <p:val>
                                                <p:strVal val="#ppt_x"/>
                                              </p:val>
                                            </p:tav>
                                          </p:tavLst>
                                        </p:anim>
                                        <p:anim calcmode="lin" valueType="num">
                                          <p:cBhvr>
                                            <p:cTn id="39" dur="500" fill="hold"/>
                                            <p:tgtEl>
                                              <p:spTgt spid="7"/>
                                            </p:tgtEl>
                                            <p:attrNameLst>
                                              <p:attrName>ppt_y</p:attrName>
                                            </p:attrNameLst>
                                          </p:cBhvr>
                                          <p:tavLst>
                                            <p:tav tm="0">
                                              <p:val>
                                                <p:strVal val="1+(6*min(max(#ppt_w*#ppt_h,.3),1)-7.4)/-.7*#ppt_h/2"/>
                                              </p:val>
                                            </p:tav>
                                            <p:tav tm="100000">
                                              <p:val>
                                                <p:strVal val="#ppt_y"/>
                                              </p:val>
                                            </p:tav>
                                          </p:tavLst>
                                        </p:anim>
                                      </p:childTnLst>
                                    </p:cTn>
                                  </p:par>
                                  <p:par>
                                    <p:cTn id="40" presetID="23" presetClass="entr" presetSubtype="36" fill="hold" nodeType="withEffect">
                                      <p:stCondLst>
                                        <p:cond delay="40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strVal val="(6*min(max(#ppt_w*#ppt_h,.3),1)-7.4)/-.7*#ppt_w"/>
                                              </p:val>
                                            </p:tav>
                                            <p:tav tm="100000">
                                              <p:val>
                                                <p:strVal val="#ppt_w"/>
                                              </p:val>
                                            </p:tav>
                                          </p:tavLst>
                                        </p:anim>
                                        <p:anim calcmode="lin" valueType="num">
                                          <p:cBhvr>
                                            <p:cTn id="43" dur="500" fill="hold"/>
                                            <p:tgtEl>
                                              <p:spTgt spid="10"/>
                                            </p:tgtEl>
                                            <p:attrNameLst>
                                              <p:attrName>ppt_h</p:attrName>
                                            </p:attrNameLst>
                                          </p:cBhvr>
                                          <p:tavLst>
                                            <p:tav tm="0">
                                              <p:val>
                                                <p:strVal val="(6*min(max(#ppt_w*#ppt_h,.3),1)-7.4)/-.7*#ppt_h"/>
                                              </p:val>
                                            </p:tav>
                                            <p:tav tm="100000">
                                              <p:val>
                                                <p:strVal val="#ppt_h"/>
                                              </p:val>
                                            </p:tav>
                                          </p:tavLst>
                                        </p:anim>
                                        <p:anim calcmode="lin" valueType="num">
                                          <p:cBhvr>
                                            <p:cTn id="44" dur="500" fill="hold"/>
                                            <p:tgtEl>
                                              <p:spTgt spid="10"/>
                                            </p:tgtEl>
                                            <p:attrNameLst>
                                              <p:attrName>ppt_x</p:attrName>
                                            </p:attrNameLst>
                                          </p:cBhvr>
                                          <p:tavLst>
                                            <p:tav tm="0">
                                              <p:val>
                                                <p:fltVal val="0.5"/>
                                              </p:val>
                                            </p:tav>
                                            <p:tav tm="100000">
                                              <p:val>
                                                <p:strVal val="#ppt_x"/>
                                              </p:val>
                                            </p:tav>
                                          </p:tavLst>
                                        </p:anim>
                                        <p:anim calcmode="lin" valueType="num">
                                          <p:cBhvr>
                                            <p:cTn id="45" dur="500" fill="hold"/>
                                            <p:tgtEl>
                                              <p:spTgt spid="10"/>
                                            </p:tgtEl>
                                            <p:attrNameLst>
                                              <p:attrName>ppt_y</p:attrName>
                                            </p:attrNameLst>
                                          </p:cBhvr>
                                          <p:tavLst>
                                            <p:tav tm="0">
                                              <p:val>
                                                <p:strVal val="1+(6*min(max(#ppt_w*#ppt_h,.3),1)-7.4)/-.7*#ppt_h/2"/>
                                              </p:val>
                                            </p:tav>
                                            <p:tav tm="100000">
                                              <p:val>
                                                <p:strVal val="#ppt_y"/>
                                              </p:val>
                                            </p:tav>
                                          </p:tavLst>
                                        </p:anim>
                                      </p:childTnLst>
                                    </p:cTn>
                                  </p:par>
                                </p:childTnLst>
                              </p:cTn>
                            </p:par>
                            <p:par>
                              <p:cTn id="46" fill="hold">
                                <p:stCondLst>
                                  <p:cond delay="1500"/>
                                </p:stCondLst>
                                <p:childTnLst>
                                  <p:par>
                                    <p:cTn id="47" presetID="26" presetClass="emph" presetSubtype="0" fill="hold" nodeType="afterEffect">
                                      <p:stCondLst>
                                        <p:cond delay="0"/>
                                      </p:stCondLst>
                                      <p:childTnLst>
                                        <p:animEffect transition="out" filter="fade">
                                          <p:cBhvr>
                                            <p:cTn id="48" dur="500" tmFilter="0, 0; .2, .5; .8, .5; 1, 0"/>
                                            <p:tgtEl>
                                              <p:spTgt spid="4"/>
                                            </p:tgtEl>
                                          </p:cBhvr>
                                        </p:animEffect>
                                        <p:animScale>
                                          <p:cBhvr>
                                            <p:cTn id="49" dur="250" autoRev="1" fill="hold"/>
                                            <p:tgtEl>
                                              <p:spTgt spid="4"/>
                                            </p:tgtEl>
                                          </p:cBhvr>
                                          <p:by x="105000" y="105000"/>
                                        </p:animScale>
                                      </p:childTnLst>
                                    </p:cTn>
                                  </p:par>
                                  <p:par>
                                    <p:cTn id="50" presetID="26" presetClass="emph" presetSubtype="0" fill="hold" nodeType="withEffect">
                                      <p:stCondLst>
                                        <p:cond delay="200"/>
                                      </p:stCondLst>
                                      <p:childTnLst>
                                        <p:animEffect transition="out" filter="fade">
                                          <p:cBhvr>
                                            <p:cTn id="51" dur="500" tmFilter="0, 0; .2, .5; .8, .5; 1, 0"/>
                                            <p:tgtEl>
                                              <p:spTgt spid="7"/>
                                            </p:tgtEl>
                                          </p:cBhvr>
                                        </p:animEffect>
                                        <p:animScale>
                                          <p:cBhvr>
                                            <p:cTn id="52" dur="250" autoRev="1" fill="hold"/>
                                            <p:tgtEl>
                                              <p:spTgt spid="7"/>
                                            </p:tgtEl>
                                          </p:cBhvr>
                                          <p:by x="105000" y="105000"/>
                                        </p:animScale>
                                      </p:childTnLst>
                                    </p:cTn>
                                  </p:par>
                                  <p:par>
                                    <p:cTn id="53" presetID="26" presetClass="emph" presetSubtype="0" fill="hold" nodeType="withEffect">
                                      <p:stCondLst>
                                        <p:cond delay="400"/>
                                      </p:stCondLst>
                                      <p:childTnLst>
                                        <p:animEffect transition="out" filter="fade">
                                          <p:cBhvr>
                                            <p:cTn id="54" dur="500" tmFilter="0, 0; .2, .5; .8, .5; 1, 0"/>
                                            <p:tgtEl>
                                              <p:spTgt spid="10"/>
                                            </p:tgtEl>
                                          </p:cBhvr>
                                        </p:animEffect>
                                        <p:animScale>
                                          <p:cBhvr>
                                            <p:cTn id="55" dur="250" autoRev="1" fill="hold"/>
                                            <p:tgtEl>
                                              <p:spTgt spid="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4400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0-#ppt_h/2"/>
                                              </p:val>
                                            </p:tav>
                                            <p:tav tm="100000">
                                              <p:val>
                                                <p:strVal val="#ppt_y"/>
                                              </p:val>
                                            </p:tav>
                                          </p:tavLst>
                                        </p:anim>
                                      </p:childTnLst>
                                    </p:cTn>
                                  </p:par>
                                  <p:par>
                                    <p:cTn id="9" presetID="2" presetClass="entr" presetSubtype="1" accel="44000" fill="hold" nodeType="withEffect">
                                      <p:stCondLst>
                                        <p:cond delay="200"/>
                                      </p:stCondLst>
                                      <p:childTnLst>
                                        <p:set>
                                          <p:cBhvr>
                                            <p:cTn id="10" dur="1" fill="hold">
                                              <p:stCondLst>
                                                <p:cond delay="0"/>
                                              </p:stCondLst>
                                            </p:cTn>
                                            <p:tgtEl>
                                              <p:spTgt spid="23"/>
                                            </p:tgtEl>
                                            <p:attrNameLst>
                                              <p:attrName>style.visibility</p:attrName>
                                            </p:attrNameLst>
                                          </p:cBhvr>
                                          <p:to>
                                            <p:strVal val="visible"/>
                                          </p:to>
                                        </p:set>
                                        <p:anim calcmode="lin" valueType="num">
                                          <p:cBhvr additive="base">
                                            <p:cTn id="11" dur="500" fill="hold"/>
                                            <p:tgtEl>
                                              <p:spTgt spid="23"/>
                                            </p:tgtEl>
                                            <p:attrNameLst>
                                              <p:attrName>ppt_x</p:attrName>
                                            </p:attrNameLst>
                                          </p:cBhvr>
                                          <p:tavLst>
                                            <p:tav tm="0">
                                              <p:val>
                                                <p:strVal val="#ppt_x"/>
                                              </p:val>
                                            </p:tav>
                                            <p:tav tm="100000">
                                              <p:val>
                                                <p:strVal val="#ppt_x"/>
                                              </p:val>
                                            </p:tav>
                                          </p:tavLst>
                                        </p:anim>
                                        <p:anim calcmode="lin" valueType="num">
                                          <p:cBhvr additive="base">
                                            <p:cTn id="12" dur="500" fill="hold"/>
                                            <p:tgtEl>
                                              <p:spTgt spid="23"/>
                                            </p:tgtEl>
                                            <p:attrNameLst>
                                              <p:attrName>ppt_y</p:attrName>
                                            </p:attrNameLst>
                                          </p:cBhvr>
                                          <p:tavLst>
                                            <p:tav tm="0">
                                              <p:val>
                                                <p:strVal val="0-#ppt_h/2"/>
                                              </p:val>
                                            </p:tav>
                                            <p:tav tm="100000">
                                              <p:val>
                                                <p:strVal val="#ppt_y"/>
                                              </p:val>
                                            </p:tav>
                                          </p:tavLst>
                                        </p:anim>
                                      </p:childTnLst>
                                    </p:cTn>
                                  </p:par>
                                  <p:par>
                                    <p:cTn id="13" presetID="53" presetClass="entr" presetSubtype="16" fill="hold"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500" fill="hold"/>
                                            <p:tgtEl>
                                              <p:spTgt spid="21"/>
                                            </p:tgtEl>
                                            <p:attrNameLst>
                                              <p:attrName>ppt_w</p:attrName>
                                            </p:attrNameLst>
                                          </p:cBhvr>
                                          <p:tavLst>
                                            <p:tav tm="0">
                                              <p:val>
                                                <p:fltVal val="0"/>
                                              </p:val>
                                            </p:tav>
                                            <p:tav tm="100000">
                                              <p:val>
                                                <p:strVal val="#ppt_w"/>
                                              </p:val>
                                            </p:tav>
                                          </p:tavLst>
                                        </p:anim>
                                        <p:anim calcmode="lin" valueType="num">
                                          <p:cBhvr>
                                            <p:cTn id="16" dur="500" fill="hold"/>
                                            <p:tgtEl>
                                              <p:spTgt spid="21"/>
                                            </p:tgtEl>
                                            <p:attrNameLst>
                                              <p:attrName>ppt_h</p:attrName>
                                            </p:attrNameLst>
                                          </p:cBhvr>
                                          <p:tavLst>
                                            <p:tav tm="0">
                                              <p:val>
                                                <p:fltVal val="0"/>
                                              </p:val>
                                            </p:tav>
                                            <p:tav tm="100000">
                                              <p:val>
                                                <p:strVal val="#ppt_h"/>
                                              </p:val>
                                            </p:tav>
                                          </p:tavLst>
                                        </p:anim>
                                        <p:animEffect transition="in" filter="fade">
                                          <p:cBhvr>
                                            <p:cTn id="17" dur="500"/>
                                            <p:tgtEl>
                                              <p:spTgt spid="21"/>
                                            </p:tgtEl>
                                          </p:cBhvr>
                                        </p:animEffect>
                                      </p:childTnLst>
                                    </p:cTn>
                                  </p:par>
                                </p:childTnLst>
                              </p:cTn>
                            </p:par>
                            <p:par>
                              <p:cTn id="18" fill="hold">
                                <p:stCondLst>
                                  <p:cond delay="500"/>
                                </p:stCondLst>
                                <p:childTnLst>
                                  <p:par>
                                    <p:cTn id="19" presetID="2" presetClass="entr" presetSubtype="8"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0-#ppt_w/2"/>
                                              </p:val>
                                            </p:tav>
                                            <p:tav tm="100000">
                                              <p:val>
                                                <p:strVal val="#ppt_x"/>
                                              </p:val>
                                            </p:tav>
                                          </p:tavLst>
                                        </p:anim>
                                        <p:anim calcmode="lin" valueType="num">
                                          <p:cBhvr additive="base">
                                            <p:cTn id="22" dur="500" fill="hold"/>
                                            <p:tgtEl>
                                              <p:spTgt spid="2"/>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1+#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par>
                              <p:cTn id="27" fill="hold">
                                <p:stCondLst>
                                  <p:cond delay="1000"/>
                                </p:stCondLst>
                                <p:childTnLst>
                                  <p:par>
                                    <p:cTn id="28" presetID="23" presetClass="entr" presetSubtype="36" fill="hold" nodeType="after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ppt_w</p:attrName>
                                            </p:attrNameLst>
                                          </p:cBhvr>
                                          <p:tavLst>
                                            <p:tav tm="0">
                                              <p:val>
                                                <p:strVal val="(6*min(max(#ppt_w*#ppt_h,.3),1)-7.4)/-.7*#ppt_w"/>
                                              </p:val>
                                            </p:tav>
                                            <p:tav tm="100000">
                                              <p:val>
                                                <p:strVal val="#ppt_w"/>
                                              </p:val>
                                            </p:tav>
                                          </p:tavLst>
                                        </p:anim>
                                        <p:anim calcmode="lin" valueType="num">
                                          <p:cBhvr>
                                            <p:cTn id="31" dur="500" fill="hold"/>
                                            <p:tgtEl>
                                              <p:spTgt spid="4"/>
                                            </p:tgtEl>
                                            <p:attrNameLst>
                                              <p:attrName>ppt_h</p:attrName>
                                            </p:attrNameLst>
                                          </p:cBhvr>
                                          <p:tavLst>
                                            <p:tav tm="0">
                                              <p:val>
                                                <p:strVal val="(6*min(max(#ppt_w*#ppt_h,.3),1)-7.4)/-.7*#ppt_h"/>
                                              </p:val>
                                            </p:tav>
                                            <p:tav tm="100000">
                                              <p:val>
                                                <p:strVal val="#ppt_h"/>
                                              </p:val>
                                            </p:tav>
                                          </p:tavLst>
                                        </p:anim>
                                        <p:anim calcmode="lin" valueType="num">
                                          <p:cBhvr>
                                            <p:cTn id="32" dur="500" fill="hold"/>
                                            <p:tgtEl>
                                              <p:spTgt spid="4"/>
                                            </p:tgtEl>
                                            <p:attrNameLst>
                                              <p:attrName>ppt_x</p:attrName>
                                            </p:attrNameLst>
                                          </p:cBhvr>
                                          <p:tavLst>
                                            <p:tav tm="0">
                                              <p:val>
                                                <p:fltVal val="0.5"/>
                                              </p:val>
                                            </p:tav>
                                            <p:tav tm="100000">
                                              <p:val>
                                                <p:strVal val="#ppt_x"/>
                                              </p:val>
                                            </p:tav>
                                          </p:tavLst>
                                        </p:anim>
                                        <p:anim calcmode="lin" valueType="num">
                                          <p:cBhvr>
                                            <p:cTn id="33" dur="500" fill="hold"/>
                                            <p:tgtEl>
                                              <p:spTgt spid="4"/>
                                            </p:tgtEl>
                                            <p:attrNameLst>
                                              <p:attrName>ppt_y</p:attrName>
                                            </p:attrNameLst>
                                          </p:cBhvr>
                                          <p:tavLst>
                                            <p:tav tm="0">
                                              <p:val>
                                                <p:strVal val="1+(6*min(max(#ppt_w*#ppt_h,.3),1)-7.4)/-.7*#ppt_h/2"/>
                                              </p:val>
                                            </p:tav>
                                            <p:tav tm="100000">
                                              <p:val>
                                                <p:strVal val="#ppt_y"/>
                                              </p:val>
                                            </p:tav>
                                          </p:tavLst>
                                        </p:anim>
                                      </p:childTnLst>
                                    </p:cTn>
                                  </p:par>
                                  <p:par>
                                    <p:cTn id="34" presetID="23" presetClass="entr" presetSubtype="36" fill="hold" nodeType="withEffect">
                                      <p:stCondLst>
                                        <p:cond delay="200"/>
                                      </p:stCondLst>
                                      <p:childTnLst>
                                        <p:set>
                                          <p:cBhvr>
                                            <p:cTn id="35" dur="1" fill="hold">
                                              <p:stCondLst>
                                                <p:cond delay="0"/>
                                              </p:stCondLst>
                                            </p:cTn>
                                            <p:tgtEl>
                                              <p:spTgt spid="7"/>
                                            </p:tgtEl>
                                            <p:attrNameLst>
                                              <p:attrName>style.visibility</p:attrName>
                                            </p:attrNameLst>
                                          </p:cBhvr>
                                          <p:to>
                                            <p:strVal val="visible"/>
                                          </p:to>
                                        </p:set>
                                        <p:anim calcmode="lin" valueType="num">
                                          <p:cBhvr>
                                            <p:cTn id="36" dur="500" fill="hold"/>
                                            <p:tgtEl>
                                              <p:spTgt spid="7"/>
                                            </p:tgtEl>
                                            <p:attrNameLst>
                                              <p:attrName>ppt_w</p:attrName>
                                            </p:attrNameLst>
                                          </p:cBhvr>
                                          <p:tavLst>
                                            <p:tav tm="0">
                                              <p:val>
                                                <p:strVal val="(6*min(max(#ppt_w*#ppt_h,.3),1)-7.4)/-.7*#ppt_w"/>
                                              </p:val>
                                            </p:tav>
                                            <p:tav tm="100000">
                                              <p:val>
                                                <p:strVal val="#ppt_w"/>
                                              </p:val>
                                            </p:tav>
                                          </p:tavLst>
                                        </p:anim>
                                        <p:anim calcmode="lin" valueType="num">
                                          <p:cBhvr>
                                            <p:cTn id="37" dur="500" fill="hold"/>
                                            <p:tgtEl>
                                              <p:spTgt spid="7"/>
                                            </p:tgtEl>
                                            <p:attrNameLst>
                                              <p:attrName>ppt_h</p:attrName>
                                            </p:attrNameLst>
                                          </p:cBhvr>
                                          <p:tavLst>
                                            <p:tav tm="0">
                                              <p:val>
                                                <p:strVal val="(6*min(max(#ppt_w*#ppt_h,.3),1)-7.4)/-.7*#ppt_h"/>
                                              </p:val>
                                            </p:tav>
                                            <p:tav tm="100000">
                                              <p:val>
                                                <p:strVal val="#ppt_h"/>
                                              </p:val>
                                            </p:tav>
                                          </p:tavLst>
                                        </p:anim>
                                        <p:anim calcmode="lin" valueType="num">
                                          <p:cBhvr>
                                            <p:cTn id="38" dur="500" fill="hold"/>
                                            <p:tgtEl>
                                              <p:spTgt spid="7"/>
                                            </p:tgtEl>
                                            <p:attrNameLst>
                                              <p:attrName>ppt_x</p:attrName>
                                            </p:attrNameLst>
                                          </p:cBhvr>
                                          <p:tavLst>
                                            <p:tav tm="0">
                                              <p:val>
                                                <p:fltVal val="0.5"/>
                                              </p:val>
                                            </p:tav>
                                            <p:tav tm="100000">
                                              <p:val>
                                                <p:strVal val="#ppt_x"/>
                                              </p:val>
                                            </p:tav>
                                          </p:tavLst>
                                        </p:anim>
                                        <p:anim calcmode="lin" valueType="num">
                                          <p:cBhvr>
                                            <p:cTn id="39" dur="500" fill="hold"/>
                                            <p:tgtEl>
                                              <p:spTgt spid="7"/>
                                            </p:tgtEl>
                                            <p:attrNameLst>
                                              <p:attrName>ppt_y</p:attrName>
                                            </p:attrNameLst>
                                          </p:cBhvr>
                                          <p:tavLst>
                                            <p:tav tm="0">
                                              <p:val>
                                                <p:strVal val="1+(6*min(max(#ppt_w*#ppt_h,.3),1)-7.4)/-.7*#ppt_h/2"/>
                                              </p:val>
                                            </p:tav>
                                            <p:tav tm="100000">
                                              <p:val>
                                                <p:strVal val="#ppt_y"/>
                                              </p:val>
                                            </p:tav>
                                          </p:tavLst>
                                        </p:anim>
                                      </p:childTnLst>
                                    </p:cTn>
                                  </p:par>
                                  <p:par>
                                    <p:cTn id="40" presetID="23" presetClass="entr" presetSubtype="36" fill="hold" nodeType="withEffect">
                                      <p:stCondLst>
                                        <p:cond delay="40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strVal val="(6*min(max(#ppt_w*#ppt_h,.3),1)-7.4)/-.7*#ppt_w"/>
                                              </p:val>
                                            </p:tav>
                                            <p:tav tm="100000">
                                              <p:val>
                                                <p:strVal val="#ppt_w"/>
                                              </p:val>
                                            </p:tav>
                                          </p:tavLst>
                                        </p:anim>
                                        <p:anim calcmode="lin" valueType="num">
                                          <p:cBhvr>
                                            <p:cTn id="43" dur="500" fill="hold"/>
                                            <p:tgtEl>
                                              <p:spTgt spid="10"/>
                                            </p:tgtEl>
                                            <p:attrNameLst>
                                              <p:attrName>ppt_h</p:attrName>
                                            </p:attrNameLst>
                                          </p:cBhvr>
                                          <p:tavLst>
                                            <p:tav tm="0">
                                              <p:val>
                                                <p:strVal val="(6*min(max(#ppt_w*#ppt_h,.3),1)-7.4)/-.7*#ppt_h"/>
                                              </p:val>
                                            </p:tav>
                                            <p:tav tm="100000">
                                              <p:val>
                                                <p:strVal val="#ppt_h"/>
                                              </p:val>
                                            </p:tav>
                                          </p:tavLst>
                                        </p:anim>
                                        <p:anim calcmode="lin" valueType="num">
                                          <p:cBhvr>
                                            <p:cTn id="44" dur="500" fill="hold"/>
                                            <p:tgtEl>
                                              <p:spTgt spid="10"/>
                                            </p:tgtEl>
                                            <p:attrNameLst>
                                              <p:attrName>ppt_x</p:attrName>
                                            </p:attrNameLst>
                                          </p:cBhvr>
                                          <p:tavLst>
                                            <p:tav tm="0">
                                              <p:val>
                                                <p:fltVal val="0.5"/>
                                              </p:val>
                                            </p:tav>
                                            <p:tav tm="100000">
                                              <p:val>
                                                <p:strVal val="#ppt_x"/>
                                              </p:val>
                                            </p:tav>
                                          </p:tavLst>
                                        </p:anim>
                                        <p:anim calcmode="lin" valueType="num">
                                          <p:cBhvr>
                                            <p:cTn id="45" dur="500" fill="hold"/>
                                            <p:tgtEl>
                                              <p:spTgt spid="10"/>
                                            </p:tgtEl>
                                            <p:attrNameLst>
                                              <p:attrName>ppt_y</p:attrName>
                                            </p:attrNameLst>
                                          </p:cBhvr>
                                          <p:tavLst>
                                            <p:tav tm="0">
                                              <p:val>
                                                <p:strVal val="1+(6*min(max(#ppt_w*#ppt_h,.3),1)-7.4)/-.7*#ppt_h/2"/>
                                              </p:val>
                                            </p:tav>
                                            <p:tav tm="100000">
                                              <p:val>
                                                <p:strVal val="#ppt_y"/>
                                              </p:val>
                                            </p:tav>
                                          </p:tavLst>
                                        </p:anim>
                                      </p:childTnLst>
                                    </p:cTn>
                                  </p:par>
                                </p:childTnLst>
                              </p:cTn>
                            </p:par>
                            <p:par>
                              <p:cTn id="46" fill="hold">
                                <p:stCondLst>
                                  <p:cond delay="1500"/>
                                </p:stCondLst>
                                <p:childTnLst>
                                  <p:par>
                                    <p:cTn id="47" presetID="26" presetClass="emph" presetSubtype="0" fill="hold" nodeType="afterEffect">
                                      <p:stCondLst>
                                        <p:cond delay="0"/>
                                      </p:stCondLst>
                                      <p:childTnLst>
                                        <p:animEffect transition="out" filter="fade">
                                          <p:cBhvr>
                                            <p:cTn id="48" dur="500" tmFilter="0, 0; .2, .5; .8, .5; 1, 0"/>
                                            <p:tgtEl>
                                              <p:spTgt spid="4"/>
                                            </p:tgtEl>
                                          </p:cBhvr>
                                        </p:animEffect>
                                        <p:animScale>
                                          <p:cBhvr>
                                            <p:cTn id="49" dur="250" autoRev="1" fill="hold"/>
                                            <p:tgtEl>
                                              <p:spTgt spid="4"/>
                                            </p:tgtEl>
                                          </p:cBhvr>
                                          <p:by x="105000" y="105000"/>
                                        </p:animScale>
                                      </p:childTnLst>
                                    </p:cTn>
                                  </p:par>
                                  <p:par>
                                    <p:cTn id="50" presetID="26" presetClass="emph" presetSubtype="0" fill="hold" nodeType="withEffect">
                                      <p:stCondLst>
                                        <p:cond delay="200"/>
                                      </p:stCondLst>
                                      <p:childTnLst>
                                        <p:animEffect transition="out" filter="fade">
                                          <p:cBhvr>
                                            <p:cTn id="51" dur="500" tmFilter="0, 0; .2, .5; .8, .5; 1, 0"/>
                                            <p:tgtEl>
                                              <p:spTgt spid="7"/>
                                            </p:tgtEl>
                                          </p:cBhvr>
                                        </p:animEffect>
                                        <p:animScale>
                                          <p:cBhvr>
                                            <p:cTn id="52" dur="250" autoRev="1" fill="hold"/>
                                            <p:tgtEl>
                                              <p:spTgt spid="7"/>
                                            </p:tgtEl>
                                          </p:cBhvr>
                                          <p:by x="105000" y="105000"/>
                                        </p:animScale>
                                      </p:childTnLst>
                                    </p:cTn>
                                  </p:par>
                                  <p:par>
                                    <p:cTn id="53" presetID="26" presetClass="emph" presetSubtype="0" fill="hold" nodeType="withEffect">
                                      <p:stCondLst>
                                        <p:cond delay="400"/>
                                      </p:stCondLst>
                                      <p:childTnLst>
                                        <p:animEffect transition="out" filter="fade">
                                          <p:cBhvr>
                                            <p:cTn id="54" dur="500" tmFilter="0, 0; .2, .5; .8, .5; 1, 0"/>
                                            <p:tgtEl>
                                              <p:spTgt spid="10"/>
                                            </p:tgtEl>
                                          </p:cBhvr>
                                        </p:animEffect>
                                        <p:animScale>
                                          <p:cBhvr>
                                            <p:cTn id="55" dur="250" autoRev="1" fill="hold"/>
                                            <p:tgtEl>
                                              <p:spTgt spid="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98"/>
          <p:cNvSpPr/>
          <p:nvPr/>
        </p:nvSpPr>
        <p:spPr bwMode="auto">
          <a:xfrm>
            <a:off x="4167718" y="1500718"/>
            <a:ext cx="3856567" cy="3856567"/>
          </a:xfrm>
          <a:custGeom>
            <a:avLst/>
            <a:gdLst>
              <a:gd name="T0" fmla="*/ 2147483646 w 19679"/>
              <a:gd name="T1" fmla="*/ 2147483646 h 19679"/>
              <a:gd name="T2" fmla="*/ 2147483646 w 19679"/>
              <a:gd name="T3" fmla="*/ 2147483646 h 19679"/>
              <a:gd name="T4" fmla="*/ 2147483646 w 19679"/>
              <a:gd name="T5" fmla="*/ 2147483646 h 19679"/>
              <a:gd name="T6" fmla="*/ 2147483646 w 19679"/>
              <a:gd name="T7" fmla="*/ 214748364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76200">
            <a:solidFill>
              <a:srgbClr val="FFFFFF"/>
            </a:solidFill>
            <a:miter lim="400000"/>
          </a:ln>
          <a:extLst>
            <a:ext uri="{909E8E84-426E-40DD-AFC4-6F175D3DCCD1}">
              <a14:hiddenFill xmlns:a14="http://schemas.microsoft.com/office/drawing/2010/main">
                <a:solidFill>
                  <a:srgbClr val="FFFFFF"/>
                </a:solidFill>
              </a14:hiddenFill>
            </a:ext>
          </a:extLst>
        </p:spPr>
        <p:txBody>
          <a:bodyPr lIns="0" tIns="0" rIns="0" bIns="0" anchor="ctr"/>
          <a:lstStyle/>
          <a:p>
            <a:endParaRPr lang="zh-CN" altLang="en-US" sz="2400"/>
          </a:p>
        </p:txBody>
      </p:sp>
      <p:sp>
        <p:nvSpPr>
          <p:cNvPr id="3" name="Shape 99"/>
          <p:cNvSpPr/>
          <p:nvPr/>
        </p:nvSpPr>
        <p:spPr bwMode="auto">
          <a:xfrm>
            <a:off x="3761318" y="1094318"/>
            <a:ext cx="4669367" cy="4669367"/>
          </a:xfrm>
          <a:custGeom>
            <a:avLst/>
            <a:gdLst>
              <a:gd name="T0" fmla="*/ 2147483646 w 19679"/>
              <a:gd name="T1" fmla="*/ 2147483646 h 19679"/>
              <a:gd name="T2" fmla="*/ 2147483646 w 19679"/>
              <a:gd name="T3" fmla="*/ 2147483646 h 19679"/>
              <a:gd name="T4" fmla="*/ 2147483646 w 19679"/>
              <a:gd name="T5" fmla="*/ 2147483646 h 19679"/>
              <a:gd name="T6" fmla="*/ 2147483646 w 19679"/>
              <a:gd name="T7" fmla="*/ 214748364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9525">
            <a:solidFill>
              <a:srgbClr val="FFFFFF">
                <a:alpha val="65097"/>
              </a:srgbClr>
            </a:solidFill>
            <a:miter lim="400000"/>
          </a:ln>
          <a:extLst>
            <a:ext uri="{909E8E84-426E-40DD-AFC4-6F175D3DCCD1}">
              <a14:hiddenFill xmlns:a14="http://schemas.microsoft.com/office/drawing/2010/main">
                <a:solidFill>
                  <a:srgbClr val="FFFFFF"/>
                </a:solidFill>
              </a14:hiddenFill>
            </a:ext>
          </a:extLst>
        </p:spPr>
        <p:txBody>
          <a:bodyPr lIns="0" tIns="0" rIns="0" bIns="0" anchor="ctr"/>
          <a:lstStyle/>
          <a:p>
            <a:endParaRPr lang="zh-CN" altLang="en-US" sz="2400"/>
          </a:p>
        </p:txBody>
      </p:sp>
      <p:sp>
        <p:nvSpPr>
          <p:cNvPr id="4" name="Shape 100"/>
          <p:cNvSpPr/>
          <p:nvPr/>
        </p:nvSpPr>
        <p:spPr bwMode="auto">
          <a:xfrm>
            <a:off x="2669118" y="2118"/>
            <a:ext cx="6853767" cy="6853767"/>
          </a:xfrm>
          <a:custGeom>
            <a:avLst/>
            <a:gdLst>
              <a:gd name="T0" fmla="*/ 2147483646 w 19679"/>
              <a:gd name="T1" fmla="*/ 2147483646 h 19679"/>
              <a:gd name="T2" fmla="*/ 2147483646 w 19679"/>
              <a:gd name="T3" fmla="*/ 2147483646 h 19679"/>
              <a:gd name="T4" fmla="*/ 2147483646 w 19679"/>
              <a:gd name="T5" fmla="*/ 2147483646 h 19679"/>
              <a:gd name="T6" fmla="*/ 2147483646 w 19679"/>
              <a:gd name="T7" fmla="*/ 214748364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
            <a:solidFill>
              <a:srgbClr val="FFFFFF">
                <a:alpha val="32156"/>
              </a:srgbClr>
            </a:solidFill>
            <a:miter lim="400000"/>
          </a:ln>
          <a:extLst>
            <a:ext uri="{909E8E84-426E-40DD-AFC4-6F175D3DCCD1}">
              <a14:hiddenFill xmlns:a14="http://schemas.microsoft.com/office/drawing/2010/main">
                <a:solidFill>
                  <a:srgbClr val="FFFFFF"/>
                </a:solidFill>
              </a14:hiddenFill>
            </a:ext>
          </a:extLst>
        </p:spPr>
        <p:txBody>
          <a:bodyPr lIns="0" tIns="0" rIns="0" bIns="0" anchor="ctr"/>
          <a:lstStyle/>
          <a:p>
            <a:endParaRPr lang="zh-CN" altLang="en-US" sz="2400"/>
          </a:p>
        </p:txBody>
      </p:sp>
      <p:sp>
        <p:nvSpPr>
          <p:cNvPr id="5" name="Shape 101"/>
          <p:cNvSpPr>
            <a:spLocks noChangeArrowheads="1"/>
          </p:cNvSpPr>
          <p:nvPr/>
        </p:nvSpPr>
        <p:spPr bwMode="auto">
          <a:xfrm rot="18871351" flipH="1">
            <a:off x="9744076" y="919692"/>
            <a:ext cx="1318683" cy="25400"/>
          </a:xfrm>
          <a:prstGeom prst="roundRect">
            <a:avLst>
              <a:gd name="adj" fmla="val 16667"/>
            </a:avLst>
          </a:prstGeom>
          <a:solidFill>
            <a:srgbClr val="FFFFFF">
              <a:alpha val="0"/>
            </a:srgbClr>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22860" rIns="22860" anchor="ctr"/>
          <a:lstStyle>
            <a:lvl1pPr defTabSz="342900">
              <a:defRPr>
                <a:solidFill>
                  <a:schemeClr val="tx1"/>
                </a:solidFill>
                <a:latin typeface="Helvetica Light"/>
                <a:ea typeface="Helvetica Light"/>
                <a:cs typeface="Helvetica Light"/>
                <a:sym typeface="Helvetica Light"/>
              </a:defRPr>
            </a:lvl1pPr>
            <a:lvl2pPr marL="742950" indent="-285750" defTabSz="342900">
              <a:defRPr>
                <a:solidFill>
                  <a:schemeClr val="tx1"/>
                </a:solidFill>
                <a:latin typeface="Helvetica Light"/>
                <a:ea typeface="Helvetica Light"/>
                <a:cs typeface="Helvetica Light"/>
                <a:sym typeface="Helvetica Light"/>
              </a:defRPr>
            </a:lvl2pPr>
            <a:lvl3pPr marL="1143000" indent="-228600" defTabSz="342900">
              <a:defRPr>
                <a:solidFill>
                  <a:schemeClr val="tx1"/>
                </a:solidFill>
                <a:latin typeface="Helvetica Light"/>
                <a:ea typeface="Helvetica Light"/>
                <a:cs typeface="Helvetica Light"/>
                <a:sym typeface="Helvetica Light"/>
              </a:defRPr>
            </a:lvl3pPr>
            <a:lvl4pPr marL="1600200" indent="-228600" defTabSz="342900">
              <a:defRPr>
                <a:solidFill>
                  <a:schemeClr val="tx1"/>
                </a:solidFill>
                <a:latin typeface="Helvetica Light"/>
                <a:ea typeface="Helvetica Light"/>
                <a:cs typeface="Helvetica Light"/>
                <a:sym typeface="Helvetica Light"/>
              </a:defRPr>
            </a:lvl4pPr>
            <a:lvl5pPr marL="2057400" indent="-228600" defTabSz="342900">
              <a:defRPr>
                <a:solidFill>
                  <a:schemeClr val="tx1"/>
                </a:solidFill>
                <a:latin typeface="Helvetica Light"/>
                <a:ea typeface="Helvetica Light"/>
                <a:cs typeface="Helvetica Light"/>
                <a:sym typeface="Helvetica Light"/>
              </a:defRPr>
            </a:lvl5pPr>
            <a:lvl6pPr marL="25146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6pPr>
            <a:lvl7pPr marL="29718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7pPr>
            <a:lvl8pPr marL="34290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8pPr>
            <a:lvl9pPr marL="38862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9pPr>
          </a:lstStyle>
          <a:p>
            <a:pPr eaLnBrk="1" hangingPunct="1"/>
            <a:endParaRPr lang="zh-CN" altLang="zh-CN" sz="80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6" name="Shape 102"/>
          <p:cNvSpPr>
            <a:spLocks noChangeArrowheads="1"/>
          </p:cNvSpPr>
          <p:nvPr/>
        </p:nvSpPr>
        <p:spPr bwMode="auto">
          <a:xfrm rot="18871351" flipH="1">
            <a:off x="9726084" y="1589618"/>
            <a:ext cx="863600" cy="16933"/>
          </a:xfrm>
          <a:prstGeom prst="roundRect">
            <a:avLst>
              <a:gd name="adj" fmla="val 16667"/>
            </a:avLst>
          </a:prstGeom>
          <a:solidFill>
            <a:srgbClr val="FFFFFF">
              <a:alpha val="0"/>
            </a:srgbClr>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22860" rIns="22860" anchor="ctr"/>
          <a:lstStyle>
            <a:lvl1pPr defTabSz="342900">
              <a:defRPr>
                <a:solidFill>
                  <a:schemeClr val="tx1"/>
                </a:solidFill>
                <a:latin typeface="Helvetica Light"/>
                <a:ea typeface="Helvetica Light"/>
                <a:cs typeface="Helvetica Light"/>
                <a:sym typeface="Helvetica Light"/>
              </a:defRPr>
            </a:lvl1pPr>
            <a:lvl2pPr marL="742950" indent="-285750" defTabSz="342900">
              <a:defRPr>
                <a:solidFill>
                  <a:schemeClr val="tx1"/>
                </a:solidFill>
                <a:latin typeface="Helvetica Light"/>
                <a:ea typeface="Helvetica Light"/>
                <a:cs typeface="Helvetica Light"/>
                <a:sym typeface="Helvetica Light"/>
              </a:defRPr>
            </a:lvl2pPr>
            <a:lvl3pPr marL="1143000" indent="-228600" defTabSz="342900">
              <a:defRPr>
                <a:solidFill>
                  <a:schemeClr val="tx1"/>
                </a:solidFill>
                <a:latin typeface="Helvetica Light"/>
                <a:ea typeface="Helvetica Light"/>
                <a:cs typeface="Helvetica Light"/>
                <a:sym typeface="Helvetica Light"/>
              </a:defRPr>
            </a:lvl3pPr>
            <a:lvl4pPr marL="1600200" indent="-228600" defTabSz="342900">
              <a:defRPr>
                <a:solidFill>
                  <a:schemeClr val="tx1"/>
                </a:solidFill>
                <a:latin typeface="Helvetica Light"/>
                <a:ea typeface="Helvetica Light"/>
                <a:cs typeface="Helvetica Light"/>
                <a:sym typeface="Helvetica Light"/>
              </a:defRPr>
            </a:lvl4pPr>
            <a:lvl5pPr marL="2057400" indent="-228600" defTabSz="342900">
              <a:defRPr>
                <a:solidFill>
                  <a:schemeClr val="tx1"/>
                </a:solidFill>
                <a:latin typeface="Helvetica Light"/>
                <a:ea typeface="Helvetica Light"/>
                <a:cs typeface="Helvetica Light"/>
                <a:sym typeface="Helvetica Light"/>
              </a:defRPr>
            </a:lvl5pPr>
            <a:lvl6pPr marL="25146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6pPr>
            <a:lvl7pPr marL="29718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7pPr>
            <a:lvl8pPr marL="34290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8pPr>
            <a:lvl9pPr marL="38862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9pPr>
          </a:lstStyle>
          <a:p>
            <a:pPr eaLnBrk="1" hangingPunct="1"/>
            <a:endParaRPr lang="zh-CN" altLang="zh-CN" sz="80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7" name="Shape 103"/>
          <p:cNvSpPr>
            <a:spLocks noChangeArrowheads="1"/>
          </p:cNvSpPr>
          <p:nvPr/>
        </p:nvSpPr>
        <p:spPr bwMode="auto">
          <a:xfrm rot="18871351" flipH="1">
            <a:off x="7274983" y="1189568"/>
            <a:ext cx="833967" cy="16933"/>
          </a:xfrm>
          <a:prstGeom prst="roundRect">
            <a:avLst>
              <a:gd name="adj" fmla="val 16667"/>
            </a:avLst>
          </a:prstGeom>
          <a:solidFill>
            <a:srgbClr val="FFFFFF">
              <a:alpha val="0"/>
            </a:srgbClr>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22860" rIns="22860" anchor="ctr"/>
          <a:lstStyle>
            <a:lvl1pPr defTabSz="342900">
              <a:defRPr>
                <a:solidFill>
                  <a:schemeClr val="tx1"/>
                </a:solidFill>
                <a:latin typeface="Helvetica Light"/>
                <a:ea typeface="Helvetica Light"/>
                <a:cs typeface="Helvetica Light"/>
                <a:sym typeface="Helvetica Light"/>
              </a:defRPr>
            </a:lvl1pPr>
            <a:lvl2pPr marL="742950" indent="-285750" defTabSz="342900">
              <a:defRPr>
                <a:solidFill>
                  <a:schemeClr val="tx1"/>
                </a:solidFill>
                <a:latin typeface="Helvetica Light"/>
                <a:ea typeface="Helvetica Light"/>
                <a:cs typeface="Helvetica Light"/>
                <a:sym typeface="Helvetica Light"/>
              </a:defRPr>
            </a:lvl2pPr>
            <a:lvl3pPr marL="1143000" indent="-228600" defTabSz="342900">
              <a:defRPr>
                <a:solidFill>
                  <a:schemeClr val="tx1"/>
                </a:solidFill>
                <a:latin typeface="Helvetica Light"/>
                <a:ea typeface="Helvetica Light"/>
                <a:cs typeface="Helvetica Light"/>
                <a:sym typeface="Helvetica Light"/>
              </a:defRPr>
            </a:lvl3pPr>
            <a:lvl4pPr marL="1600200" indent="-228600" defTabSz="342900">
              <a:defRPr>
                <a:solidFill>
                  <a:schemeClr val="tx1"/>
                </a:solidFill>
                <a:latin typeface="Helvetica Light"/>
                <a:ea typeface="Helvetica Light"/>
                <a:cs typeface="Helvetica Light"/>
                <a:sym typeface="Helvetica Light"/>
              </a:defRPr>
            </a:lvl4pPr>
            <a:lvl5pPr marL="2057400" indent="-228600" defTabSz="342900">
              <a:defRPr>
                <a:solidFill>
                  <a:schemeClr val="tx1"/>
                </a:solidFill>
                <a:latin typeface="Helvetica Light"/>
                <a:ea typeface="Helvetica Light"/>
                <a:cs typeface="Helvetica Light"/>
                <a:sym typeface="Helvetica Light"/>
              </a:defRPr>
            </a:lvl5pPr>
            <a:lvl6pPr marL="25146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6pPr>
            <a:lvl7pPr marL="29718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7pPr>
            <a:lvl8pPr marL="34290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8pPr>
            <a:lvl9pPr marL="38862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9pPr>
          </a:lstStyle>
          <a:p>
            <a:pPr eaLnBrk="1" hangingPunct="1"/>
            <a:endParaRPr lang="zh-CN" altLang="zh-CN" sz="80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8" name="Shape 104"/>
          <p:cNvSpPr>
            <a:spLocks noChangeArrowheads="1"/>
          </p:cNvSpPr>
          <p:nvPr/>
        </p:nvSpPr>
        <p:spPr bwMode="auto">
          <a:xfrm rot="18871351" flipH="1">
            <a:off x="8902701" y="3139018"/>
            <a:ext cx="1420284" cy="27516"/>
          </a:xfrm>
          <a:prstGeom prst="roundRect">
            <a:avLst>
              <a:gd name="adj" fmla="val 16667"/>
            </a:avLst>
          </a:prstGeom>
          <a:solidFill>
            <a:srgbClr val="FFFFFF">
              <a:alpha val="0"/>
            </a:srgbClr>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22860" rIns="22860" anchor="ctr"/>
          <a:lstStyle>
            <a:lvl1pPr defTabSz="342900">
              <a:defRPr>
                <a:solidFill>
                  <a:schemeClr val="tx1"/>
                </a:solidFill>
                <a:latin typeface="Helvetica Light"/>
                <a:ea typeface="Helvetica Light"/>
                <a:cs typeface="Helvetica Light"/>
                <a:sym typeface="Helvetica Light"/>
              </a:defRPr>
            </a:lvl1pPr>
            <a:lvl2pPr marL="742950" indent="-285750" defTabSz="342900">
              <a:defRPr>
                <a:solidFill>
                  <a:schemeClr val="tx1"/>
                </a:solidFill>
                <a:latin typeface="Helvetica Light"/>
                <a:ea typeface="Helvetica Light"/>
                <a:cs typeface="Helvetica Light"/>
                <a:sym typeface="Helvetica Light"/>
              </a:defRPr>
            </a:lvl2pPr>
            <a:lvl3pPr marL="1143000" indent="-228600" defTabSz="342900">
              <a:defRPr>
                <a:solidFill>
                  <a:schemeClr val="tx1"/>
                </a:solidFill>
                <a:latin typeface="Helvetica Light"/>
                <a:ea typeface="Helvetica Light"/>
                <a:cs typeface="Helvetica Light"/>
                <a:sym typeface="Helvetica Light"/>
              </a:defRPr>
            </a:lvl3pPr>
            <a:lvl4pPr marL="1600200" indent="-228600" defTabSz="342900">
              <a:defRPr>
                <a:solidFill>
                  <a:schemeClr val="tx1"/>
                </a:solidFill>
                <a:latin typeface="Helvetica Light"/>
                <a:ea typeface="Helvetica Light"/>
                <a:cs typeface="Helvetica Light"/>
                <a:sym typeface="Helvetica Light"/>
              </a:defRPr>
            </a:lvl4pPr>
            <a:lvl5pPr marL="2057400" indent="-228600" defTabSz="342900">
              <a:defRPr>
                <a:solidFill>
                  <a:schemeClr val="tx1"/>
                </a:solidFill>
                <a:latin typeface="Helvetica Light"/>
                <a:ea typeface="Helvetica Light"/>
                <a:cs typeface="Helvetica Light"/>
                <a:sym typeface="Helvetica Light"/>
              </a:defRPr>
            </a:lvl5pPr>
            <a:lvl6pPr marL="25146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6pPr>
            <a:lvl7pPr marL="29718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7pPr>
            <a:lvl8pPr marL="34290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8pPr>
            <a:lvl9pPr marL="38862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9pPr>
          </a:lstStyle>
          <a:p>
            <a:pPr eaLnBrk="1" hangingPunct="1"/>
            <a:endParaRPr lang="zh-CN" altLang="zh-CN" sz="80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15" name="Shape 101"/>
          <p:cNvSpPr>
            <a:spLocks noChangeArrowheads="1"/>
          </p:cNvSpPr>
          <p:nvPr/>
        </p:nvSpPr>
        <p:spPr bwMode="auto">
          <a:xfrm rot="18871351" flipH="1">
            <a:off x="3070225" y="4748743"/>
            <a:ext cx="1318684" cy="25400"/>
          </a:xfrm>
          <a:prstGeom prst="roundRect">
            <a:avLst>
              <a:gd name="adj" fmla="val 16667"/>
            </a:avLst>
          </a:prstGeom>
          <a:solidFill>
            <a:srgbClr val="FFFFFF">
              <a:alpha val="0"/>
            </a:srgbClr>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22860" rIns="22860" anchor="ctr"/>
          <a:lstStyle>
            <a:lvl1pPr defTabSz="342900">
              <a:defRPr>
                <a:solidFill>
                  <a:schemeClr val="tx1"/>
                </a:solidFill>
                <a:latin typeface="Helvetica Light"/>
                <a:ea typeface="Helvetica Light"/>
                <a:cs typeface="Helvetica Light"/>
                <a:sym typeface="Helvetica Light"/>
              </a:defRPr>
            </a:lvl1pPr>
            <a:lvl2pPr marL="742950" indent="-285750" defTabSz="342900">
              <a:defRPr>
                <a:solidFill>
                  <a:schemeClr val="tx1"/>
                </a:solidFill>
                <a:latin typeface="Helvetica Light"/>
                <a:ea typeface="Helvetica Light"/>
                <a:cs typeface="Helvetica Light"/>
                <a:sym typeface="Helvetica Light"/>
              </a:defRPr>
            </a:lvl2pPr>
            <a:lvl3pPr marL="1143000" indent="-228600" defTabSz="342900">
              <a:defRPr>
                <a:solidFill>
                  <a:schemeClr val="tx1"/>
                </a:solidFill>
                <a:latin typeface="Helvetica Light"/>
                <a:ea typeface="Helvetica Light"/>
                <a:cs typeface="Helvetica Light"/>
                <a:sym typeface="Helvetica Light"/>
              </a:defRPr>
            </a:lvl3pPr>
            <a:lvl4pPr marL="1600200" indent="-228600" defTabSz="342900">
              <a:defRPr>
                <a:solidFill>
                  <a:schemeClr val="tx1"/>
                </a:solidFill>
                <a:latin typeface="Helvetica Light"/>
                <a:ea typeface="Helvetica Light"/>
                <a:cs typeface="Helvetica Light"/>
                <a:sym typeface="Helvetica Light"/>
              </a:defRPr>
            </a:lvl4pPr>
            <a:lvl5pPr marL="2057400" indent="-228600" defTabSz="342900">
              <a:defRPr>
                <a:solidFill>
                  <a:schemeClr val="tx1"/>
                </a:solidFill>
                <a:latin typeface="Helvetica Light"/>
                <a:ea typeface="Helvetica Light"/>
                <a:cs typeface="Helvetica Light"/>
                <a:sym typeface="Helvetica Light"/>
              </a:defRPr>
            </a:lvl5pPr>
            <a:lvl6pPr marL="25146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6pPr>
            <a:lvl7pPr marL="29718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7pPr>
            <a:lvl8pPr marL="34290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8pPr>
            <a:lvl9pPr marL="38862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9pPr>
          </a:lstStyle>
          <a:p>
            <a:pPr eaLnBrk="1" hangingPunct="1"/>
            <a:endParaRPr lang="zh-CN" altLang="zh-CN" sz="80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16" name="Shape 102"/>
          <p:cNvSpPr>
            <a:spLocks noChangeArrowheads="1"/>
          </p:cNvSpPr>
          <p:nvPr/>
        </p:nvSpPr>
        <p:spPr bwMode="auto">
          <a:xfrm rot="18871351" flipH="1">
            <a:off x="3054351" y="5418667"/>
            <a:ext cx="863600" cy="16933"/>
          </a:xfrm>
          <a:prstGeom prst="roundRect">
            <a:avLst>
              <a:gd name="adj" fmla="val 16667"/>
            </a:avLst>
          </a:prstGeom>
          <a:solidFill>
            <a:srgbClr val="FFFFFF">
              <a:alpha val="0"/>
            </a:srgbClr>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22860" rIns="22860" anchor="ctr"/>
          <a:lstStyle>
            <a:lvl1pPr defTabSz="342900">
              <a:defRPr>
                <a:solidFill>
                  <a:schemeClr val="tx1"/>
                </a:solidFill>
                <a:latin typeface="Helvetica Light"/>
                <a:ea typeface="Helvetica Light"/>
                <a:cs typeface="Helvetica Light"/>
                <a:sym typeface="Helvetica Light"/>
              </a:defRPr>
            </a:lvl1pPr>
            <a:lvl2pPr marL="742950" indent="-285750" defTabSz="342900">
              <a:defRPr>
                <a:solidFill>
                  <a:schemeClr val="tx1"/>
                </a:solidFill>
                <a:latin typeface="Helvetica Light"/>
                <a:ea typeface="Helvetica Light"/>
                <a:cs typeface="Helvetica Light"/>
                <a:sym typeface="Helvetica Light"/>
              </a:defRPr>
            </a:lvl2pPr>
            <a:lvl3pPr marL="1143000" indent="-228600" defTabSz="342900">
              <a:defRPr>
                <a:solidFill>
                  <a:schemeClr val="tx1"/>
                </a:solidFill>
                <a:latin typeface="Helvetica Light"/>
                <a:ea typeface="Helvetica Light"/>
                <a:cs typeface="Helvetica Light"/>
                <a:sym typeface="Helvetica Light"/>
              </a:defRPr>
            </a:lvl3pPr>
            <a:lvl4pPr marL="1600200" indent="-228600" defTabSz="342900">
              <a:defRPr>
                <a:solidFill>
                  <a:schemeClr val="tx1"/>
                </a:solidFill>
                <a:latin typeface="Helvetica Light"/>
                <a:ea typeface="Helvetica Light"/>
                <a:cs typeface="Helvetica Light"/>
                <a:sym typeface="Helvetica Light"/>
              </a:defRPr>
            </a:lvl4pPr>
            <a:lvl5pPr marL="2057400" indent="-228600" defTabSz="342900">
              <a:defRPr>
                <a:solidFill>
                  <a:schemeClr val="tx1"/>
                </a:solidFill>
                <a:latin typeface="Helvetica Light"/>
                <a:ea typeface="Helvetica Light"/>
                <a:cs typeface="Helvetica Light"/>
                <a:sym typeface="Helvetica Light"/>
              </a:defRPr>
            </a:lvl5pPr>
            <a:lvl6pPr marL="25146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6pPr>
            <a:lvl7pPr marL="29718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7pPr>
            <a:lvl8pPr marL="34290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8pPr>
            <a:lvl9pPr marL="3886200" indent="-228600" defTabSz="342900" eaLnBrk="0" fontAlgn="base" hangingPunct="0">
              <a:spcBef>
                <a:spcPct val="0"/>
              </a:spcBef>
              <a:spcAft>
                <a:spcPct val="0"/>
              </a:spcAft>
              <a:defRPr>
                <a:solidFill>
                  <a:schemeClr val="tx1"/>
                </a:solidFill>
                <a:latin typeface="Helvetica Light"/>
                <a:ea typeface="Helvetica Light"/>
                <a:cs typeface="Helvetica Light"/>
                <a:sym typeface="Helvetica Light"/>
              </a:defRPr>
            </a:lvl9pPr>
          </a:lstStyle>
          <a:p>
            <a:pPr eaLnBrk="1" hangingPunct="1"/>
            <a:endParaRPr lang="zh-CN" altLang="zh-CN" sz="80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17" name="Shape 98"/>
          <p:cNvSpPr/>
          <p:nvPr/>
        </p:nvSpPr>
        <p:spPr bwMode="auto">
          <a:xfrm>
            <a:off x="4169834" y="1498601"/>
            <a:ext cx="3858684" cy="3858684"/>
          </a:xfrm>
          <a:custGeom>
            <a:avLst/>
            <a:gdLst>
              <a:gd name="T0" fmla="*/ 2147483646 w 19679"/>
              <a:gd name="T1" fmla="*/ 2147483646 h 19679"/>
              <a:gd name="T2" fmla="*/ 2147483646 w 19679"/>
              <a:gd name="T3" fmla="*/ 2147483646 h 19679"/>
              <a:gd name="T4" fmla="*/ 2147483646 w 19679"/>
              <a:gd name="T5" fmla="*/ 2147483646 h 19679"/>
              <a:gd name="T6" fmla="*/ 2147483646 w 19679"/>
              <a:gd name="T7" fmla="*/ 214748364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76200">
            <a:solidFill>
              <a:srgbClr val="FFFFFF"/>
            </a:solidFill>
            <a:miter lim="400000"/>
          </a:ln>
          <a:extLst>
            <a:ext uri="{909E8E84-426E-40DD-AFC4-6F175D3DCCD1}">
              <a14:hiddenFill xmlns:a14="http://schemas.microsoft.com/office/drawing/2010/main">
                <a:solidFill>
                  <a:srgbClr val="FFFFFF"/>
                </a:solidFill>
              </a14:hiddenFill>
            </a:ext>
          </a:extLst>
        </p:spPr>
        <p:txBody>
          <a:bodyPr lIns="0" tIns="0" rIns="0" bIns="0" anchor="ctr"/>
          <a:lstStyle/>
          <a:p>
            <a:endParaRPr lang="zh-CN" altLang="en-US" sz="2400"/>
          </a:p>
        </p:txBody>
      </p:sp>
      <p:sp>
        <p:nvSpPr>
          <p:cNvPr id="18" name="Shape 99"/>
          <p:cNvSpPr/>
          <p:nvPr/>
        </p:nvSpPr>
        <p:spPr bwMode="auto">
          <a:xfrm>
            <a:off x="3763434" y="1092201"/>
            <a:ext cx="4671484" cy="4669367"/>
          </a:xfrm>
          <a:custGeom>
            <a:avLst/>
            <a:gdLst>
              <a:gd name="T0" fmla="*/ 2147483646 w 19679"/>
              <a:gd name="T1" fmla="*/ 2147483646 h 19679"/>
              <a:gd name="T2" fmla="*/ 2147483646 w 19679"/>
              <a:gd name="T3" fmla="*/ 2147483646 h 19679"/>
              <a:gd name="T4" fmla="*/ 2147483646 w 19679"/>
              <a:gd name="T5" fmla="*/ 2147483646 h 19679"/>
              <a:gd name="T6" fmla="*/ 2147483646 w 19679"/>
              <a:gd name="T7" fmla="*/ 214748364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9525">
            <a:solidFill>
              <a:srgbClr val="FFFFFF">
                <a:alpha val="65097"/>
              </a:srgbClr>
            </a:solidFill>
            <a:miter lim="400000"/>
          </a:ln>
          <a:extLst>
            <a:ext uri="{909E8E84-426E-40DD-AFC4-6F175D3DCCD1}">
              <a14:hiddenFill xmlns:a14="http://schemas.microsoft.com/office/drawing/2010/main">
                <a:solidFill>
                  <a:srgbClr val="FFFFFF"/>
                </a:solidFill>
              </a14:hiddenFill>
            </a:ext>
          </a:extLst>
        </p:spPr>
        <p:txBody>
          <a:bodyPr lIns="0" tIns="0" rIns="0" bIns="0" anchor="ctr"/>
          <a:lstStyle/>
          <a:p>
            <a:endParaRPr lang="zh-CN" altLang="en-US" sz="2400"/>
          </a:p>
        </p:txBody>
      </p:sp>
      <p:sp>
        <p:nvSpPr>
          <p:cNvPr id="20" name="矩形 19"/>
          <p:cNvSpPr/>
          <p:nvPr/>
        </p:nvSpPr>
        <p:spPr>
          <a:xfrm>
            <a:off x="691515" y="2155190"/>
            <a:ext cx="11012170" cy="953135"/>
          </a:xfrm>
          <a:prstGeom prst="rect">
            <a:avLst/>
          </a:prstGeom>
        </p:spPr>
        <p:txBody>
          <a:bodyPr wrap="square">
            <a:spAutoFit/>
          </a:bodyPr>
          <a:lstStyle/>
          <a:p>
            <a:pPr algn="just"/>
            <a:r>
              <a:rPr lang="en-US" altLang="zh-CN" sz="2800" u="sng"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A synthetic language</a:t>
            </a:r>
            <a:r>
              <a:rPr lang="en-US" altLang="zh-CN"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 is characterized by frequent and systematic use of </a:t>
            </a:r>
            <a:r>
              <a:rPr lang="en-US" altLang="zh-CN" sz="2800" u="sng"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inflected forms</a:t>
            </a:r>
            <a:r>
              <a:rPr lang="en-US" altLang="zh-CN"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 to express grammatical relationships.</a:t>
            </a:r>
            <a:endParaRPr lang="en-US" altLang="zh-CN"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pic>
        <p:nvPicPr>
          <p:cNvPr id="22" name="图片 2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36575" y="-812800"/>
            <a:ext cx="3224530" cy="2939415"/>
          </a:xfrm>
          <a:prstGeom prst="rect">
            <a:avLst/>
          </a:prstGeom>
        </p:spPr>
      </p:pic>
      <p:pic>
        <p:nvPicPr>
          <p:cNvPr id="23" name="图片 2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526780" y="-812800"/>
            <a:ext cx="3521710" cy="2724785"/>
          </a:xfrm>
          <a:prstGeom prst="rect">
            <a:avLst/>
          </a:prstGeom>
        </p:spPr>
      </p:pic>
      <p:sp>
        <p:nvSpPr>
          <p:cNvPr id="9" name="矩形 8"/>
          <p:cNvSpPr/>
          <p:nvPr/>
        </p:nvSpPr>
        <p:spPr>
          <a:xfrm>
            <a:off x="762000" y="3762375"/>
            <a:ext cx="11124565" cy="1383665"/>
          </a:xfrm>
          <a:prstGeom prst="rect">
            <a:avLst/>
          </a:prstGeom>
        </p:spPr>
        <p:txBody>
          <a:bodyPr wrap="square">
            <a:spAutoFit/>
          </a:bodyPr>
          <a:p>
            <a:pPr algn="just"/>
            <a:r>
              <a:rPr lang="en-US" altLang="zh-CN" sz="2800" u="sng"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An analytic language</a:t>
            </a:r>
            <a:r>
              <a:rPr lang="en-US" altLang="zh-CN"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 is characterized by a relatively frequent use of</a:t>
            </a:r>
            <a:r>
              <a:rPr lang="en-US" altLang="zh-CN" sz="2800" u="sng"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 function words, auxiliary verbs, and changes in word order</a:t>
            </a:r>
            <a:r>
              <a:rPr lang="en-US" altLang="zh-CN"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 to express syntactic relations, rather than  inflected forms.</a:t>
            </a:r>
            <a:endParaRPr lang="en-US" altLang="zh-CN"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sp>
        <p:nvSpPr>
          <p:cNvPr id="10" name="标题 1"/>
          <p:cNvSpPr>
            <a:spLocks noGrp="1"/>
          </p:cNvSpPr>
          <p:nvPr/>
        </p:nvSpPr>
        <p:spPr>
          <a:xfrm>
            <a:off x="364490" y="1353820"/>
            <a:ext cx="2813050" cy="488315"/>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en-US" altLang="zh-CN" sz="4000" b="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Defination</a:t>
            </a:r>
            <a:endParaRPr lang="en-US" altLang="zh-CN" sz="4000" b="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grpSp>
        <p:nvGrpSpPr>
          <p:cNvPr id="11" name="组合 10"/>
          <p:cNvGrpSpPr/>
          <p:nvPr/>
        </p:nvGrpSpPr>
        <p:grpSpPr>
          <a:xfrm>
            <a:off x="3301071" y="582110"/>
            <a:ext cx="6104255" cy="829168"/>
            <a:chOff x="3281862" y="1618048"/>
            <a:chExt cx="6104255" cy="829168"/>
          </a:xfrm>
        </p:grpSpPr>
        <p:sp>
          <p:nvSpPr>
            <p:cNvPr id="12" name="圆角矩形 11"/>
            <p:cNvSpPr/>
            <p:nvPr/>
          </p:nvSpPr>
          <p:spPr>
            <a:xfrm>
              <a:off x="3871386" y="1844824"/>
              <a:ext cx="4600084" cy="602392"/>
            </a:xfrm>
            <a:prstGeom prst="round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rgbClr val="FBB955"/>
                </a:solidFill>
              </a:endParaRPr>
            </a:p>
          </p:txBody>
        </p:sp>
        <p:sp>
          <p:nvSpPr>
            <p:cNvPr id="14" name="TextBox 51"/>
            <p:cNvSpPr txBox="1"/>
            <p:nvPr/>
          </p:nvSpPr>
          <p:spPr>
            <a:xfrm>
              <a:off x="3281862" y="1618048"/>
              <a:ext cx="6104255" cy="706755"/>
            </a:xfrm>
            <a:prstGeom prst="rect">
              <a:avLst/>
            </a:prstGeom>
            <a:noFill/>
            <a:ln>
              <a:solidFill>
                <a:schemeClr val="bg1"/>
              </a:solidFill>
            </a:ln>
          </p:spPr>
          <p:txBody>
            <a:bodyPr wrap="none" rtlCol="0">
              <a:spAutoFit/>
            </a:bodyPr>
            <a:p>
              <a:pPr algn="ctr"/>
              <a:r>
                <a:rPr lang="en-US" altLang="zh-CN" sz="4000" b="1" dirty="0">
                  <a:solidFill>
                    <a:schemeClr val="tx2"/>
                  </a:solidFill>
                  <a:latin typeface="+mj-lt"/>
                  <a:ea typeface="+mj-ea"/>
                  <a:cs typeface="+mj-cs"/>
                </a:rPr>
                <a:t>Synthetic vs Analyti</a:t>
              </a:r>
              <a:r>
                <a:rPr lang="en-US" altLang="zh-CN" sz="4000" b="1" dirty="0">
                  <a:solidFill>
                    <a:schemeClr val="tx2"/>
                  </a:solidFill>
                  <a:latin typeface="+mj-lt"/>
                  <a:ea typeface="+mj-ea"/>
                  <a:cs typeface="+mj-cs"/>
                </a:rPr>
                <a:t>c</a:t>
              </a:r>
              <a:endParaRPr lang="en-US" altLang="zh-CN" sz="4000" b="1" dirty="0">
                <a:solidFill>
                  <a:schemeClr val="tx2"/>
                </a:solidFill>
                <a:latin typeface="+mj-lt"/>
                <a:ea typeface="+mj-ea"/>
                <a:cs typeface="+mj-cs"/>
              </a:endParaRPr>
            </a:p>
          </p:txBody>
        </p:sp>
      </p:gr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par>
                                    <p:cTn id="10" presetID="53" presetClass="entr" presetSubtype="16" fill="hold" grpId="0" nodeType="withEffect">
                                      <p:stCondLst>
                                        <p:cond delay="20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Effect transition="in" filter="fade">
                                          <p:cBhvr>
                                            <p:cTn id="14" dur="1000"/>
                                            <p:tgtEl>
                                              <p:spTgt spid="3"/>
                                            </p:tgtEl>
                                          </p:cBhvr>
                                        </p:animEffect>
                                      </p:childTnLst>
                                    </p:cTn>
                                  </p:par>
                                  <p:par>
                                    <p:cTn id="15" presetID="53" presetClass="entr" presetSubtype="16" fill="hold" grpId="0" nodeType="withEffect">
                                      <p:stCondLst>
                                        <p:cond delay="30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ppt_w</p:attrName>
                                            </p:attrNameLst>
                                          </p:cBhvr>
                                          <p:tavLst>
                                            <p:tav tm="0">
                                              <p:val>
                                                <p:fltVal val="0"/>
                                              </p:val>
                                            </p:tav>
                                            <p:tav tm="100000">
                                              <p:val>
                                                <p:strVal val="#ppt_w"/>
                                              </p:val>
                                            </p:tav>
                                          </p:tavLst>
                                        </p:anim>
                                        <p:anim calcmode="lin" valueType="num">
                                          <p:cBhvr>
                                            <p:cTn id="18" dur="1000" fill="hold"/>
                                            <p:tgtEl>
                                              <p:spTgt spid="4"/>
                                            </p:tgtEl>
                                            <p:attrNameLst>
                                              <p:attrName>ppt_h</p:attrName>
                                            </p:attrNameLst>
                                          </p:cBhvr>
                                          <p:tavLst>
                                            <p:tav tm="0">
                                              <p:val>
                                                <p:fltVal val="0"/>
                                              </p:val>
                                            </p:tav>
                                            <p:tav tm="100000">
                                              <p:val>
                                                <p:strVal val="#ppt_h"/>
                                              </p:val>
                                            </p:tav>
                                          </p:tavLst>
                                        </p:anim>
                                        <p:animEffect transition="in" filter="fade">
                                          <p:cBhvr>
                                            <p:cTn id="19" dur="1000"/>
                                            <p:tgtEl>
                                              <p:spTgt spid="4"/>
                                            </p:tgtEl>
                                          </p:cBhvr>
                                        </p:animEffect>
                                      </p:childTnLst>
                                    </p:cTn>
                                  </p:par>
                                  <p:par>
                                    <p:cTn id="20" presetID="1" presetClass="entr" presetSubtype="0" fill="hold" grpId="0" nodeType="withEffect">
                                      <p:stCondLst>
                                        <p:cond delay="1500"/>
                                      </p:stCondLst>
                                      <p:childTnLst>
                                        <p:set>
                                          <p:cBhvr>
                                            <p:cTn id="21" dur="1" fill="hold">
                                              <p:stCondLst>
                                                <p:cond delay="0"/>
                                              </p:stCondLst>
                                            </p:cTn>
                                            <p:tgtEl>
                                              <p:spTgt spid="18"/>
                                            </p:tgtEl>
                                            <p:attrNameLst>
                                              <p:attrName>style.visibility</p:attrName>
                                            </p:attrNameLst>
                                          </p:cBhvr>
                                          <p:to>
                                            <p:strVal val="visible"/>
                                          </p:to>
                                        </p:set>
                                      </p:childTnLst>
                                    </p:cTn>
                                  </p:par>
                                  <p:par>
                                    <p:cTn id="22" presetID="1" presetClass="entr" presetSubtype="0" fill="hold" grpId="0" nodeType="withEffect">
                                      <p:stCondLst>
                                        <p:cond delay="1500"/>
                                      </p:stCondLst>
                                      <p:childTnLst>
                                        <p:set>
                                          <p:cBhvr>
                                            <p:cTn id="23" dur="1" fill="hold">
                                              <p:stCondLst>
                                                <p:cond delay="0"/>
                                              </p:stCondLst>
                                            </p:cTn>
                                            <p:tgtEl>
                                              <p:spTgt spid="17"/>
                                            </p:tgtEl>
                                            <p:attrNameLst>
                                              <p:attrName>style.visibility</p:attrName>
                                            </p:attrNameLst>
                                          </p:cBhvr>
                                          <p:to>
                                            <p:strVal val="visible"/>
                                          </p:to>
                                        </p:set>
                                      </p:childTnLst>
                                    </p:cTn>
                                  </p:par>
                                  <p:par>
                                    <p:cTn id="24" presetID="23" presetClass="exit" presetSubtype="16" fill="hold" grpId="1" nodeType="withEffect">
                                      <p:stCondLst>
                                        <p:cond delay="1500"/>
                                      </p:stCondLst>
                                      <p:childTnLst>
                                        <p:anim calcmode="lin" valueType="num">
                                          <p:cBhvr>
                                            <p:cTn id="25" dur="1500"/>
                                            <p:tgtEl>
                                              <p:spTgt spid="18"/>
                                            </p:tgtEl>
                                            <p:attrNameLst>
                                              <p:attrName>ppt_w</p:attrName>
                                            </p:attrNameLst>
                                          </p:cBhvr>
                                          <p:tavLst>
                                            <p:tav tm="0">
                                              <p:val>
                                                <p:strVal val="ppt_w"/>
                                              </p:val>
                                            </p:tav>
                                            <p:tav tm="100000">
                                              <p:val>
                                                <p:strVal val="4*ppt_w"/>
                                              </p:val>
                                            </p:tav>
                                          </p:tavLst>
                                        </p:anim>
                                        <p:anim calcmode="lin" valueType="num">
                                          <p:cBhvr>
                                            <p:cTn id="26" dur="1500"/>
                                            <p:tgtEl>
                                              <p:spTgt spid="18"/>
                                            </p:tgtEl>
                                            <p:attrNameLst>
                                              <p:attrName>ppt_h</p:attrName>
                                            </p:attrNameLst>
                                          </p:cBhvr>
                                          <p:tavLst>
                                            <p:tav tm="0">
                                              <p:val>
                                                <p:strVal val="ppt_h"/>
                                              </p:val>
                                            </p:tav>
                                            <p:tav tm="100000">
                                              <p:val>
                                                <p:strVal val="4*ppt_h"/>
                                              </p:val>
                                            </p:tav>
                                          </p:tavLst>
                                        </p:anim>
                                        <p:set>
                                          <p:cBhvr>
                                            <p:cTn id="27" dur="1" fill="hold">
                                              <p:stCondLst>
                                                <p:cond delay="1499"/>
                                              </p:stCondLst>
                                            </p:cTn>
                                            <p:tgtEl>
                                              <p:spTgt spid="18"/>
                                            </p:tgtEl>
                                            <p:attrNameLst>
                                              <p:attrName>style.visibility</p:attrName>
                                            </p:attrNameLst>
                                          </p:cBhvr>
                                          <p:to>
                                            <p:strVal val="hidden"/>
                                          </p:to>
                                        </p:set>
                                      </p:childTnLst>
                                    </p:cTn>
                                  </p:par>
                                  <p:par>
                                    <p:cTn id="28" presetID="23" presetClass="exit" presetSubtype="16" fill="hold" grpId="1" nodeType="withEffect">
                                      <p:stCondLst>
                                        <p:cond delay="1500"/>
                                      </p:stCondLst>
                                      <p:childTnLst>
                                        <p:anim calcmode="lin" valueType="num">
                                          <p:cBhvr>
                                            <p:cTn id="29" dur="1500"/>
                                            <p:tgtEl>
                                              <p:spTgt spid="17"/>
                                            </p:tgtEl>
                                            <p:attrNameLst>
                                              <p:attrName>ppt_w</p:attrName>
                                            </p:attrNameLst>
                                          </p:cBhvr>
                                          <p:tavLst>
                                            <p:tav tm="0">
                                              <p:val>
                                                <p:strVal val="ppt_w"/>
                                              </p:val>
                                            </p:tav>
                                            <p:tav tm="100000">
                                              <p:val>
                                                <p:strVal val="4*ppt_w"/>
                                              </p:val>
                                            </p:tav>
                                          </p:tavLst>
                                        </p:anim>
                                        <p:anim calcmode="lin" valueType="num">
                                          <p:cBhvr>
                                            <p:cTn id="30" dur="1500"/>
                                            <p:tgtEl>
                                              <p:spTgt spid="17"/>
                                            </p:tgtEl>
                                            <p:attrNameLst>
                                              <p:attrName>ppt_h</p:attrName>
                                            </p:attrNameLst>
                                          </p:cBhvr>
                                          <p:tavLst>
                                            <p:tav tm="0">
                                              <p:val>
                                                <p:strVal val="ppt_h"/>
                                              </p:val>
                                            </p:tav>
                                            <p:tav tm="100000">
                                              <p:val>
                                                <p:strVal val="4*ppt_h"/>
                                              </p:val>
                                            </p:tav>
                                          </p:tavLst>
                                        </p:anim>
                                        <p:set>
                                          <p:cBhvr>
                                            <p:cTn id="31" dur="1" fill="hold">
                                              <p:stCondLst>
                                                <p:cond delay="1499"/>
                                              </p:stCondLst>
                                            </p:cTn>
                                            <p:tgtEl>
                                              <p:spTgt spid="17"/>
                                            </p:tgtEl>
                                            <p:attrNameLst>
                                              <p:attrName>style.visibility</p:attrName>
                                            </p:attrNameLst>
                                          </p:cBhvr>
                                          <p:to>
                                            <p:strVal val="hidden"/>
                                          </p:to>
                                        </p:set>
                                      </p:childTnLst>
                                    </p:cTn>
                                  </p:par>
                                  <p:par>
                                    <p:cTn id="32" presetID="10" presetClass="entr" presetSubtype="0" fill="hold" grpId="0" nodeType="withEffect">
                                      <p:stCondLst>
                                        <p:cond delay="230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750"/>
                                            <p:tgtEl>
                                              <p:spTgt spid="5"/>
                                            </p:tgtEl>
                                          </p:cBhvr>
                                        </p:animEffect>
                                      </p:childTnLst>
                                    </p:cTn>
                                  </p:par>
                                  <p:par>
                                    <p:cTn id="35" presetID="10" presetClass="entr" presetSubtype="0" fill="hold" grpId="0" nodeType="withEffect">
                                      <p:stCondLst>
                                        <p:cond delay="260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750"/>
                                            <p:tgtEl>
                                              <p:spTgt spid="6"/>
                                            </p:tgtEl>
                                          </p:cBhvr>
                                        </p:animEffect>
                                      </p:childTnLst>
                                    </p:cTn>
                                  </p:par>
                                  <p:par>
                                    <p:cTn id="38" presetID="10" presetClass="entr" presetSubtype="0" fill="hold" grpId="0" nodeType="withEffect">
                                      <p:stCondLst>
                                        <p:cond delay="260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750"/>
                                            <p:tgtEl>
                                              <p:spTgt spid="7"/>
                                            </p:tgtEl>
                                          </p:cBhvr>
                                        </p:animEffect>
                                      </p:childTnLst>
                                    </p:cTn>
                                  </p:par>
                                  <p:par>
                                    <p:cTn id="41" presetID="10" presetClass="entr" presetSubtype="0" fill="hold" grpId="0" nodeType="withEffect">
                                      <p:stCondLst>
                                        <p:cond delay="250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750"/>
                                            <p:tgtEl>
                                              <p:spTgt spid="8"/>
                                            </p:tgtEl>
                                          </p:cBhvr>
                                        </p:animEffect>
                                      </p:childTnLst>
                                    </p:cTn>
                                  </p:par>
                                  <p:par>
                                    <p:cTn id="44" presetID="10" presetClass="entr" presetSubtype="0" fill="hold" grpId="0" nodeType="withEffect">
                                      <p:stCondLst>
                                        <p:cond delay="280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750"/>
                                            <p:tgtEl>
                                              <p:spTgt spid="16"/>
                                            </p:tgtEl>
                                          </p:cBhvr>
                                        </p:animEffect>
                                      </p:childTnLst>
                                    </p:cTn>
                                  </p:par>
                                  <p:par>
                                    <p:cTn id="47" presetID="10" presetClass="entr" presetSubtype="0" fill="hold" grpId="0" nodeType="withEffect">
                                      <p:stCondLst>
                                        <p:cond delay="270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750"/>
                                            <p:tgtEl>
                                              <p:spTgt spid="15"/>
                                            </p:tgtEl>
                                          </p:cBhvr>
                                        </p:animEffect>
                                      </p:childTnLst>
                                    </p:cTn>
                                  </p:par>
                                  <p:par>
                                    <p:cTn id="50" presetID="2" presetClass="entr" presetSubtype="1" accel="44000" fill="hold" nodeType="withEffect" p14:presetBounceEnd="60000">
                                      <p:stCondLst>
                                        <p:cond delay="0"/>
                                      </p:stCondLst>
                                      <p:childTnLst>
                                        <p:set>
                                          <p:cBhvr>
                                            <p:cTn id="51" dur="1" fill="hold">
                                              <p:stCondLst>
                                                <p:cond delay="0"/>
                                              </p:stCondLst>
                                            </p:cTn>
                                            <p:tgtEl>
                                              <p:spTgt spid="22"/>
                                            </p:tgtEl>
                                            <p:attrNameLst>
                                              <p:attrName>style.visibility</p:attrName>
                                            </p:attrNameLst>
                                          </p:cBhvr>
                                          <p:to>
                                            <p:strVal val="visible"/>
                                          </p:to>
                                        </p:set>
                                        <p:anim calcmode="lin" valueType="num" p14:bounceEnd="60000">
                                          <p:cBhvr additive="base">
                                            <p:cTn id="52" dur="500" fill="hold"/>
                                            <p:tgtEl>
                                              <p:spTgt spid="22"/>
                                            </p:tgtEl>
                                            <p:attrNameLst>
                                              <p:attrName>ppt_x</p:attrName>
                                            </p:attrNameLst>
                                          </p:cBhvr>
                                          <p:tavLst>
                                            <p:tav tm="0">
                                              <p:val>
                                                <p:strVal val="#ppt_x"/>
                                              </p:val>
                                            </p:tav>
                                            <p:tav tm="100000">
                                              <p:val>
                                                <p:strVal val="#ppt_x"/>
                                              </p:val>
                                            </p:tav>
                                          </p:tavLst>
                                        </p:anim>
                                        <p:anim calcmode="lin" valueType="num" p14:bounceEnd="60000">
                                          <p:cBhvr additive="base">
                                            <p:cTn id="53" dur="500" fill="hold"/>
                                            <p:tgtEl>
                                              <p:spTgt spid="22"/>
                                            </p:tgtEl>
                                            <p:attrNameLst>
                                              <p:attrName>ppt_y</p:attrName>
                                            </p:attrNameLst>
                                          </p:cBhvr>
                                          <p:tavLst>
                                            <p:tav tm="0">
                                              <p:val>
                                                <p:strVal val="0-#ppt_h/2"/>
                                              </p:val>
                                            </p:tav>
                                            <p:tav tm="100000">
                                              <p:val>
                                                <p:strVal val="#ppt_y"/>
                                              </p:val>
                                            </p:tav>
                                          </p:tavLst>
                                        </p:anim>
                                      </p:childTnLst>
                                    </p:cTn>
                                  </p:par>
                                  <p:par>
                                    <p:cTn id="54" presetID="2" presetClass="entr" presetSubtype="1" accel="44000" fill="hold" nodeType="withEffect" p14:presetBounceEnd="60000">
                                      <p:stCondLst>
                                        <p:cond delay="200"/>
                                      </p:stCondLst>
                                      <p:childTnLst>
                                        <p:set>
                                          <p:cBhvr>
                                            <p:cTn id="55" dur="1" fill="hold">
                                              <p:stCondLst>
                                                <p:cond delay="0"/>
                                              </p:stCondLst>
                                            </p:cTn>
                                            <p:tgtEl>
                                              <p:spTgt spid="23"/>
                                            </p:tgtEl>
                                            <p:attrNameLst>
                                              <p:attrName>style.visibility</p:attrName>
                                            </p:attrNameLst>
                                          </p:cBhvr>
                                          <p:to>
                                            <p:strVal val="visible"/>
                                          </p:to>
                                        </p:set>
                                        <p:anim calcmode="lin" valueType="num" p14:bounceEnd="60000">
                                          <p:cBhvr additive="base">
                                            <p:cTn id="56" dur="500" fill="hold"/>
                                            <p:tgtEl>
                                              <p:spTgt spid="23"/>
                                            </p:tgtEl>
                                            <p:attrNameLst>
                                              <p:attrName>ppt_x</p:attrName>
                                            </p:attrNameLst>
                                          </p:cBhvr>
                                          <p:tavLst>
                                            <p:tav tm="0">
                                              <p:val>
                                                <p:strVal val="#ppt_x"/>
                                              </p:val>
                                            </p:tav>
                                            <p:tav tm="100000">
                                              <p:val>
                                                <p:strVal val="#ppt_x"/>
                                              </p:val>
                                            </p:tav>
                                          </p:tavLst>
                                        </p:anim>
                                        <p:anim calcmode="lin" valueType="num" p14:bounceEnd="60000">
                                          <p:cBhvr additive="base">
                                            <p:cTn id="57"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barn(inVertic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barn(inVertical)">
                                          <p:cBhvr>
                                            <p:cTn id="6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15" grpId="0" animBg="1"/>
          <p:bldP spid="16" grpId="0" animBg="1"/>
          <p:bldP spid="17" grpId="0" animBg="1"/>
          <p:bldP spid="17" grpId="1" animBg="1"/>
          <p:bldP spid="18" grpId="0" animBg="1"/>
          <p:bldP spid="18" grpId="1" animBg="1"/>
          <p:bldP spid="20" grpId="0"/>
          <p:bldP spid="20" grpId="1"/>
          <p:bldP spid="9" grpId="0"/>
          <p:bldP spid="9" grpId="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par>
                                    <p:cTn id="10" presetID="53" presetClass="entr" presetSubtype="16" fill="hold" grpId="0" nodeType="withEffect">
                                      <p:stCondLst>
                                        <p:cond delay="20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Effect transition="in" filter="fade">
                                          <p:cBhvr>
                                            <p:cTn id="14" dur="1000"/>
                                            <p:tgtEl>
                                              <p:spTgt spid="3"/>
                                            </p:tgtEl>
                                          </p:cBhvr>
                                        </p:animEffect>
                                      </p:childTnLst>
                                    </p:cTn>
                                  </p:par>
                                  <p:par>
                                    <p:cTn id="15" presetID="53" presetClass="entr" presetSubtype="16" fill="hold" grpId="0" nodeType="withEffect">
                                      <p:stCondLst>
                                        <p:cond delay="30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ppt_w</p:attrName>
                                            </p:attrNameLst>
                                          </p:cBhvr>
                                          <p:tavLst>
                                            <p:tav tm="0">
                                              <p:val>
                                                <p:fltVal val="0"/>
                                              </p:val>
                                            </p:tav>
                                            <p:tav tm="100000">
                                              <p:val>
                                                <p:strVal val="#ppt_w"/>
                                              </p:val>
                                            </p:tav>
                                          </p:tavLst>
                                        </p:anim>
                                        <p:anim calcmode="lin" valueType="num">
                                          <p:cBhvr>
                                            <p:cTn id="18" dur="1000" fill="hold"/>
                                            <p:tgtEl>
                                              <p:spTgt spid="4"/>
                                            </p:tgtEl>
                                            <p:attrNameLst>
                                              <p:attrName>ppt_h</p:attrName>
                                            </p:attrNameLst>
                                          </p:cBhvr>
                                          <p:tavLst>
                                            <p:tav tm="0">
                                              <p:val>
                                                <p:fltVal val="0"/>
                                              </p:val>
                                            </p:tav>
                                            <p:tav tm="100000">
                                              <p:val>
                                                <p:strVal val="#ppt_h"/>
                                              </p:val>
                                            </p:tav>
                                          </p:tavLst>
                                        </p:anim>
                                        <p:animEffect transition="in" filter="fade">
                                          <p:cBhvr>
                                            <p:cTn id="19" dur="1000"/>
                                            <p:tgtEl>
                                              <p:spTgt spid="4"/>
                                            </p:tgtEl>
                                          </p:cBhvr>
                                        </p:animEffect>
                                      </p:childTnLst>
                                    </p:cTn>
                                  </p:par>
                                  <p:par>
                                    <p:cTn id="20" presetID="1" presetClass="entr" presetSubtype="0" fill="hold" grpId="0" nodeType="withEffect">
                                      <p:stCondLst>
                                        <p:cond delay="1500"/>
                                      </p:stCondLst>
                                      <p:childTnLst>
                                        <p:set>
                                          <p:cBhvr>
                                            <p:cTn id="21" dur="1" fill="hold">
                                              <p:stCondLst>
                                                <p:cond delay="0"/>
                                              </p:stCondLst>
                                            </p:cTn>
                                            <p:tgtEl>
                                              <p:spTgt spid="18"/>
                                            </p:tgtEl>
                                            <p:attrNameLst>
                                              <p:attrName>style.visibility</p:attrName>
                                            </p:attrNameLst>
                                          </p:cBhvr>
                                          <p:to>
                                            <p:strVal val="visible"/>
                                          </p:to>
                                        </p:set>
                                      </p:childTnLst>
                                    </p:cTn>
                                  </p:par>
                                  <p:par>
                                    <p:cTn id="22" presetID="1" presetClass="entr" presetSubtype="0" fill="hold" grpId="0" nodeType="withEffect">
                                      <p:stCondLst>
                                        <p:cond delay="1500"/>
                                      </p:stCondLst>
                                      <p:childTnLst>
                                        <p:set>
                                          <p:cBhvr>
                                            <p:cTn id="23" dur="1" fill="hold">
                                              <p:stCondLst>
                                                <p:cond delay="0"/>
                                              </p:stCondLst>
                                            </p:cTn>
                                            <p:tgtEl>
                                              <p:spTgt spid="17"/>
                                            </p:tgtEl>
                                            <p:attrNameLst>
                                              <p:attrName>style.visibility</p:attrName>
                                            </p:attrNameLst>
                                          </p:cBhvr>
                                          <p:to>
                                            <p:strVal val="visible"/>
                                          </p:to>
                                        </p:set>
                                      </p:childTnLst>
                                    </p:cTn>
                                  </p:par>
                                  <p:par>
                                    <p:cTn id="24" presetID="23" presetClass="exit" presetSubtype="16" fill="hold" grpId="1" nodeType="withEffect">
                                      <p:stCondLst>
                                        <p:cond delay="1500"/>
                                      </p:stCondLst>
                                      <p:childTnLst>
                                        <p:anim calcmode="lin" valueType="num">
                                          <p:cBhvr>
                                            <p:cTn id="25" dur="1500"/>
                                            <p:tgtEl>
                                              <p:spTgt spid="18"/>
                                            </p:tgtEl>
                                            <p:attrNameLst>
                                              <p:attrName>ppt_w</p:attrName>
                                            </p:attrNameLst>
                                          </p:cBhvr>
                                          <p:tavLst>
                                            <p:tav tm="0">
                                              <p:val>
                                                <p:strVal val="ppt_w"/>
                                              </p:val>
                                            </p:tav>
                                            <p:tav tm="100000">
                                              <p:val>
                                                <p:strVal val="4*ppt_w"/>
                                              </p:val>
                                            </p:tav>
                                          </p:tavLst>
                                        </p:anim>
                                        <p:anim calcmode="lin" valueType="num">
                                          <p:cBhvr>
                                            <p:cTn id="26" dur="1500"/>
                                            <p:tgtEl>
                                              <p:spTgt spid="18"/>
                                            </p:tgtEl>
                                            <p:attrNameLst>
                                              <p:attrName>ppt_h</p:attrName>
                                            </p:attrNameLst>
                                          </p:cBhvr>
                                          <p:tavLst>
                                            <p:tav tm="0">
                                              <p:val>
                                                <p:strVal val="ppt_h"/>
                                              </p:val>
                                            </p:tav>
                                            <p:tav tm="100000">
                                              <p:val>
                                                <p:strVal val="4*ppt_h"/>
                                              </p:val>
                                            </p:tav>
                                          </p:tavLst>
                                        </p:anim>
                                        <p:set>
                                          <p:cBhvr>
                                            <p:cTn id="27" dur="1" fill="hold">
                                              <p:stCondLst>
                                                <p:cond delay="1499"/>
                                              </p:stCondLst>
                                            </p:cTn>
                                            <p:tgtEl>
                                              <p:spTgt spid="18"/>
                                            </p:tgtEl>
                                            <p:attrNameLst>
                                              <p:attrName>style.visibility</p:attrName>
                                            </p:attrNameLst>
                                          </p:cBhvr>
                                          <p:to>
                                            <p:strVal val="hidden"/>
                                          </p:to>
                                        </p:set>
                                      </p:childTnLst>
                                    </p:cTn>
                                  </p:par>
                                  <p:par>
                                    <p:cTn id="28" presetID="23" presetClass="exit" presetSubtype="16" fill="hold" grpId="1" nodeType="withEffect">
                                      <p:stCondLst>
                                        <p:cond delay="1500"/>
                                      </p:stCondLst>
                                      <p:childTnLst>
                                        <p:anim calcmode="lin" valueType="num">
                                          <p:cBhvr>
                                            <p:cTn id="29" dur="1500"/>
                                            <p:tgtEl>
                                              <p:spTgt spid="17"/>
                                            </p:tgtEl>
                                            <p:attrNameLst>
                                              <p:attrName>ppt_w</p:attrName>
                                            </p:attrNameLst>
                                          </p:cBhvr>
                                          <p:tavLst>
                                            <p:tav tm="0">
                                              <p:val>
                                                <p:strVal val="ppt_w"/>
                                              </p:val>
                                            </p:tav>
                                            <p:tav tm="100000">
                                              <p:val>
                                                <p:strVal val="4*ppt_w"/>
                                              </p:val>
                                            </p:tav>
                                          </p:tavLst>
                                        </p:anim>
                                        <p:anim calcmode="lin" valueType="num">
                                          <p:cBhvr>
                                            <p:cTn id="30" dur="1500"/>
                                            <p:tgtEl>
                                              <p:spTgt spid="17"/>
                                            </p:tgtEl>
                                            <p:attrNameLst>
                                              <p:attrName>ppt_h</p:attrName>
                                            </p:attrNameLst>
                                          </p:cBhvr>
                                          <p:tavLst>
                                            <p:tav tm="0">
                                              <p:val>
                                                <p:strVal val="ppt_h"/>
                                              </p:val>
                                            </p:tav>
                                            <p:tav tm="100000">
                                              <p:val>
                                                <p:strVal val="4*ppt_h"/>
                                              </p:val>
                                            </p:tav>
                                          </p:tavLst>
                                        </p:anim>
                                        <p:set>
                                          <p:cBhvr>
                                            <p:cTn id="31" dur="1" fill="hold">
                                              <p:stCondLst>
                                                <p:cond delay="1499"/>
                                              </p:stCondLst>
                                            </p:cTn>
                                            <p:tgtEl>
                                              <p:spTgt spid="17"/>
                                            </p:tgtEl>
                                            <p:attrNameLst>
                                              <p:attrName>style.visibility</p:attrName>
                                            </p:attrNameLst>
                                          </p:cBhvr>
                                          <p:to>
                                            <p:strVal val="hidden"/>
                                          </p:to>
                                        </p:set>
                                      </p:childTnLst>
                                    </p:cTn>
                                  </p:par>
                                  <p:par>
                                    <p:cTn id="32" presetID="10" presetClass="entr" presetSubtype="0" fill="hold" grpId="0" nodeType="withEffect">
                                      <p:stCondLst>
                                        <p:cond delay="230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750"/>
                                            <p:tgtEl>
                                              <p:spTgt spid="5"/>
                                            </p:tgtEl>
                                          </p:cBhvr>
                                        </p:animEffect>
                                      </p:childTnLst>
                                    </p:cTn>
                                  </p:par>
                                  <p:par>
                                    <p:cTn id="35" presetID="10" presetClass="entr" presetSubtype="0" fill="hold" grpId="0" nodeType="withEffect">
                                      <p:stCondLst>
                                        <p:cond delay="260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750"/>
                                            <p:tgtEl>
                                              <p:spTgt spid="6"/>
                                            </p:tgtEl>
                                          </p:cBhvr>
                                        </p:animEffect>
                                      </p:childTnLst>
                                    </p:cTn>
                                  </p:par>
                                  <p:par>
                                    <p:cTn id="38" presetID="10" presetClass="entr" presetSubtype="0" fill="hold" grpId="0" nodeType="withEffect">
                                      <p:stCondLst>
                                        <p:cond delay="260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750"/>
                                            <p:tgtEl>
                                              <p:spTgt spid="7"/>
                                            </p:tgtEl>
                                          </p:cBhvr>
                                        </p:animEffect>
                                      </p:childTnLst>
                                    </p:cTn>
                                  </p:par>
                                  <p:par>
                                    <p:cTn id="41" presetID="10" presetClass="entr" presetSubtype="0" fill="hold" grpId="0" nodeType="withEffect">
                                      <p:stCondLst>
                                        <p:cond delay="250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750"/>
                                            <p:tgtEl>
                                              <p:spTgt spid="8"/>
                                            </p:tgtEl>
                                          </p:cBhvr>
                                        </p:animEffect>
                                      </p:childTnLst>
                                    </p:cTn>
                                  </p:par>
                                  <p:par>
                                    <p:cTn id="44" presetID="10" presetClass="entr" presetSubtype="0" fill="hold" grpId="0" nodeType="withEffect">
                                      <p:stCondLst>
                                        <p:cond delay="280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750"/>
                                            <p:tgtEl>
                                              <p:spTgt spid="16"/>
                                            </p:tgtEl>
                                          </p:cBhvr>
                                        </p:animEffect>
                                      </p:childTnLst>
                                    </p:cTn>
                                  </p:par>
                                  <p:par>
                                    <p:cTn id="47" presetID="10" presetClass="entr" presetSubtype="0" fill="hold" grpId="0" nodeType="withEffect">
                                      <p:stCondLst>
                                        <p:cond delay="270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750"/>
                                            <p:tgtEl>
                                              <p:spTgt spid="15"/>
                                            </p:tgtEl>
                                          </p:cBhvr>
                                        </p:animEffect>
                                      </p:childTnLst>
                                    </p:cTn>
                                  </p:par>
                                  <p:par>
                                    <p:cTn id="50" presetID="2" presetClass="entr" presetSubtype="1" accel="44000" fill="hold" nodeType="withEffect">
                                      <p:stCondLst>
                                        <p:cond delay="0"/>
                                      </p:stCondLst>
                                      <p:childTnLst>
                                        <p:set>
                                          <p:cBhvr>
                                            <p:cTn id="51" dur="1" fill="hold">
                                              <p:stCondLst>
                                                <p:cond delay="0"/>
                                              </p:stCondLst>
                                            </p:cTn>
                                            <p:tgtEl>
                                              <p:spTgt spid="22"/>
                                            </p:tgtEl>
                                            <p:attrNameLst>
                                              <p:attrName>style.visibility</p:attrName>
                                            </p:attrNameLst>
                                          </p:cBhvr>
                                          <p:to>
                                            <p:strVal val="visible"/>
                                          </p:to>
                                        </p:set>
                                        <p:anim calcmode="lin" valueType="num">
                                          <p:cBhvr additive="base">
                                            <p:cTn id="52" dur="500" fill="hold"/>
                                            <p:tgtEl>
                                              <p:spTgt spid="22"/>
                                            </p:tgtEl>
                                            <p:attrNameLst>
                                              <p:attrName>ppt_x</p:attrName>
                                            </p:attrNameLst>
                                          </p:cBhvr>
                                          <p:tavLst>
                                            <p:tav tm="0">
                                              <p:val>
                                                <p:strVal val="#ppt_x"/>
                                              </p:val>
                                            </p:tav>
                                            <p:tav tm="100000">
                                              <p:val>
                                                <p:strVal val="#ppt_x"/>
                                              </p:val>
                                            </p:tav>
                                          </p:tavLst>
                                        </p:anim>
                                        <p:anim calcmode="lin" valueType="num">
                                          <p:cBhvr additive="base">
                                            <p:cTn id="53" dur="500" fill="hold"/>
                                            <p:tgtEl>
                                              <p:spTgt spid="22"/>
                                            </p:tgtEl>
                                            <p:attrNameLst>
                                              <p:attrName>ppt_y</p:attrName>
                                            </p:attrNameLst>
                                          </p:cBhvr>
                                          <p:tavLst>
                                            <p:tav tm="0">
                                              <p:val>
                                                <p:strVal val="0-#ppt_h/2"/>
                                              </p:val>
                                            </p:tav>
                                            <p:tav tm="100000">
                                              <p:val>
                                                <p:strVal val="#ppt_y"/>
                                              </p:val>
                                            </p:tav>
                                          </p:tavLst>
                                        </p:anim>
                                      </p:childTnLst>
                                    </p:cTn>
                                  </p:par>
                                  <p:par>
                                    <p:cTn id="54" presetID="2" presetClass="entr" presetSubtype="1" accel="44000" fill="hold" nodeType="withEffect">
                                      <p:stCondLst>
                                        <p:cond delay="200"/>
                                      </p:stCondLst>
                                      <p:childTnLst>
                                        <p:set>
                                          <p:cBhvr>
                                            <p:cTn id="55" dur="1" fill="hold">
                                              <p:stCondLst>
                                                <p:cond delay="0"/>
                                              </p:stCondLst>
                                            </p:cTn>
                                            <p:tgtEl>
                                              <p:spTgt spid="23"/>
                                            </p:tgtEl>
                                            <p:attrNameLst>
                                              <p:attrName>style.visibility</p:attrName>
                                            </p:attrNameLst>
                                          </p:cBhvr>
                                          <p:to>
                                            <p:strVal val="visible"/>
                                          </p:to>
                                        </p:set>
                                        <p:anim calcmode="lin" valueType="num">
                                          <p:cBhvr additive="base">
                                            <p:cTn id="56" dur="500" fill="hold"/>
                                            <p:tgtEl>
                                              <p:spTgt spid="23"/>
                                            </p:tgtEl>
                                            <p:attrNameLst>
                                              <p:attrName>ppt_x</p:attrName>
                                            </p:attrNameLst>
                                          </p:cBhvr>
                                          <p:tavLst>
                                            <p:tav tm="0">
                                              <p:val>
                                                <p:strVal val="#ppt_x"/>
                                              </p:val>
                                            </p:tav>
                                            <p:tav tm="100000">
                                              <p:val>
                                                <p:strVal val="#ppt_x"/>
                                              </p:val>
                                            </p:tav>
                                          </p:tavLst>
                                        </p:anim>
                                        <p:anim calcmode="lin" valueType="num">
                                          <p:cBhvr additive="base">
                                            <p:cTn id="57"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barn(inVertic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barn(inVertical)">
                                          <p:cBhvr>
                                            <p:cTn id="6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15" grpId="0" animBg="1"/>
          <p:bldP spid="16" grpId="0" animBg="1"/>
          <p:bldP spid="17" grpId="0" animBg="1"/>
          <p:bldP spid="17" grpId="1" animBg="1"/>
          <p:bldP spid="18" grpId="0" animBg="1"/>
          <p:bldP spid="18" grpId="1" animBg="1"/>
          <p:bldP spid="20" grpId="0"/>
          <p:bldP spid="20" grpId="1"/>
          <p:bldP spid="9" grpId="0"/>
          <p:bldP spid="9" grpId="1"/>
        </p:bldLst>
      </p:timing>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sz="4000" dirty="0"/>
              <a:t>Further Details</a:t>
            </a:r>
            <a:r>
              <a:rPr lang="en-US" altLang="zh-CN">
                <a:cs typeface="+mn-ea"/>
              </a:rPr>
              <a:t> </a:t>
            </a:r>
            <a:endParaRPr lang="en-US" altLang="zh-CN" dirty="0">
              <a:ea typeface="+mn-ea"/>
              <a:cs typeface="+mn-ea"/>
            </a:endParaRPr>
          </a:p>
        </p:txBody>
      </p:sp>
      <p:sp>
        <p:nvSpPr>
          <p:cNvPr id="38" name="TextBox 37"/>
          <p:cNvSpPr txBox="1"/>
          <p:nvPr/>
        </p:nvSpPr>
        <p:spPr>
          <a:xfrm>
            <a:off x="3416935" y="4559300"/>
            <a:ext cx="8667115" cy="977265"/>
          </a:xfrm>
          <a:prstGeom prst="rect">
            <a:avLst/>
          </a:prstGeom>
          <a:noFill/>
        </p:spPr>
        <p:txBody>
          <a:bodyPr wrap="square" lIns="36000" rIns="36000" rtlCol="0">
            <a:spAutoFit/>
          </a:bodyPr>
          <a:lstStyle/>
          <a:p>
            <a:pPr>
              <a:lnSpc>
                <a:spcPct val="120000"/>
              </a:lnSpc>
            </a:pPr>
            <a:r>
              <a:rPr lang="en-US" sz="2400" dirty="0">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English word order is more flexible, while Chinese character is rather fixed.</a:t>
            </a:r>
            <a:endParaRPr lang="en-US" sz="2400" dirty="0">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sp>
        <p:nvSpPr>
          <p:cNvPr id="41" name="Chevron 40"/>
          <p:cNvSpPr/>
          <p:nvPr/>
        </p:nvSpPr>
        <p:spPr>
          <a:xfrm>
            <a:off x="1748098" y="1057233"/>
            <a:ext cx="1518089" cy="791386"/>
          </a:xfrm>
          <a:prstGeom prst="chevron">
            <a:avLst>
              <a:gd name="adj" fmla="val 270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a:endParaRPr lang="en-US" sz="2800" dirty="0">
              <a:solidFill>
                <a:schemeClr val="bg1"/>
              </a:solidFill>
              <a:latin typeface="+mn-ea"/>
              <a:cs typeface="+mn-ea"/>
            </a:endParaRPr>
          </a:p>
        </p:txBody>
      </p:sp>
      <p:sp>
        <p:nvSpPr>
          <p:cNvPr id="44" name="Chevron 43"/>
          <p:cNvSpPr/>
          <p:nvPr/>
        </p:nvSpPr>
        <p:spPr>
          <a:xfrm>
            <a:off x="1651578" y="4421698"/>
            <a:ext cx="1518089" cy="791386"/>
          </a:xfrm>
          <a:prstGeom prst="chevron">
            <a:avLst>
              <a:gd name="adj" fmla="val 2702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a:endParaRPr lang="en-US" sz="2800" dirty="0">
              <a:solidFill>
                <a:srgbClr val="FFFFFF"/>
              </a:solidFill>
              <a:latin typeface="+mn-ea"/>
              <a:cs typeface="+mn-ea"/>
            </a:endParaRPr>
          </a:p>
        </p:txBody>
      </p:sp>
      <p:grpSp>
        <p:nvGrpSpPr>
          <p:cNvPr id="24" name="组合 23"/>
          <p:cNvGrpSpPr/>
          <p:nvPr/>
        </p:nvGrpSpPr>
        <p:grpSpPr>
          <a:xfrm>
            <a:off x="2141149" y="4463794"/>
            <a:ext cx="448062" cy="448117"/>
            <a:chOff x="11121822" y="1145785"/>
            <a:chExt cx="307214" cy="307212"/>
          </a:xfrm>
          <a:solidFill>
            <a:schemeClr val="bg1"/>
          </a:solidFill>
        </p:grpSpPr>
        <p:sp>
          <p:nvSpPr>
            <p:cNvPr id="25" name="Freeform 140"/>
            <p:cNvSpPr>
              <a:spLocks noEditPoints="1"/>
            </p:cNvSpPr>
            <p:nvPr/>
          </p:nvSpPr>
          <p:spPr bwMode="auto">
            <a:xfrm>
              <a:off x="11121822" y="1211403"/>
              <a:ext cx="241594" cy="241594"/>
            </a:xfrm>
            <a:custGeom>
              <a:avLst/>
              <a:gdLst>
                <a:gd name="T0" fmla="*/ 103 w 112"/>
                <a:gd name="T1" fmla="*/ 47 h 112"/>
                <a:gd name="T2" fmla="*/ 106 w 112"/>
                <a:gd name="T3" fmla="*/ 36 h 112"/>
                <a:gd name="T4" fmla="*/ 102 w 112"/>
                <a:gd name="T5" fmla="*/ 22 h 112"/>
                <a:gd name="T6" fmla="*/ 92 w 112"/>
                <a:gd name="T7" fmla="*/ 25 h 112"/>
                <a:gd name="T8" fmla="*/ 90 w 112"/>
                <a:gd name="T9" fmla="*/ 14 h 112"/>
                <a:gd name="T10" fmla="*/ 79 w 112"/>
                <a:gd name="T11" fmla="*/ 4 h 112"/>
                <a:gd name="T12" fmla="*/ 71 w 112"/>
                <a:gd name="T13" fmla="*/ 11 h 112"/>
                <a:gd name="T14" fmla="*/ 64 w 112"/>
                <a:gd name="T15" fmla="*/ 3 h 112"/>
                <a:gd name="T16" fmla="*/ 50 w 112"/>
                <a:gd name="T17" fmla="*/ 0 h 112"/>
                <a:gd name="T18" fmla="*/ 47 w 112"/>
                <a:gd name="T19" fmla="*/ 10 h 112"/>
                <a:gd name="T20" fmla="*/ 37 w 112"/>
                <a:gd name="T21" fmla="*/ 6 h 112"/>
                <a:gd name="T22" fmla="*/ 23 w 112"/>
                <a:gd name="T23" fmla="*/ 11 h 112"/>
                <a:gd name="T24" fmla="*/ 25 w 112"/>
                <a:gd name="T25" fmla="*/ 20 h 112"/>
                <a:gd name="T26" fmla="*/ 14 w 112"/>
                <a:gd name="T27" fmla="*/ 22 h 112"/>
                <a:gd name="T28" fmla="*/ 5 w 112"/>
                <a:gd name="T29" fmla="*/ 33 h 112"/>
                <a:gd name="T30" fmla="*/ 12 w 112"/>
                <a:gd name="T31" fmla="*/ 41 h 112"/>
                <a:gd name="T32" fmla="*/ 3 w 112"/>
                <a:gd name="T33" fmla="*/ 48 h 112"/>
                <a:gd name="T34" fmla="*/ 0 w 112"/>
                <a:gd name="T35" fmla="*/ 62 h 112"/>
                <a:gd name="T36" fmla="*/ 10 w 112"/>
                <a:gd name="T37" fmla="*/ 65 h 112"/>
                <a:gd name="T38" fmla="*/ 6 w 112"/>
                <a:gd name="T39" fmla="*/ 75 h 112"/>
                <a:gd name="T40" fmla="*/ 11 w 112"/>
                <a:gd name="T41" fmla="*/ 89 h 112"/>
                <a:gd name="T42" fmla="*/ 21 w 112"/>
                <a:gd name="T43" fmla="*/ 87 h 112"/>
                <a:gd name="T44" fmla="*/ 23 w 112"/>
                <a:gd name="T45" fmla="*/ 98 h 112"/>
                <a:gd name="T46" fmla="*/ 34 w 112"/>
                <a:gd name="T47" fmla="*/ 108 h 112"/>
                <a:gd name="T48" fmla="*/ 41 w 112"/>
                <a:gd name="T49" fmla="*/ 101 h 112"/>
                <a:gd name="T50" fmla="*/ 48 w 112"/>
                <a:gd name="T51" fmla="*/ 109 h 112"/>
                <a:gd name="T52" fmla="*/ 63 w 112"/>
                <a:gd name="T53" fmla="*/ 112 h 112"/>
                <a:gd name="T54" fmla="*/ 66 w 112"/>
                <a:gd name="T55" fmla="*/ 102 h 112"/>
                <a:gd name="T56" fmla="*/ 76 w 112"/>
                <a:gd name="T57" fmla="*/ 106 h 112"/>
                <a:gd name="T58" fmla="*/ 90 w 112"/>
                <a:gd name="T59" fmla="*/ 101 h 112"/>
                <a:gd name="T60" fmla="*/ 88 w 112"/>
                <a:gd name="T61" fmla="*/ 91 h 112"/>
                <a:gd name="T62" fmla="*/ 98 w 112"/>
                <a:gd name="T63" fmla="*/ 89 h 112"/>
                <a:gd name="T64" fmla="*/ 108 w 112"/>
                <a:gd name="T65" fmla="*/ 78 h 112"/>
                <a:gd name="T66" fmla="*/ 101 w 112"/>
                <a:gd name="T67" fmla="*/ 71 h 112"/>
                <a:gd name="T68" fmla="*/ 110 w 112"/>
                <a:gd name="T69" fmla="*/ 64 h 112"/>
                <a:gd name="T70" fmla="*/ 112 w 112"/>
                <a:gd name="T71" fmla="*/ 49 h 112"/>
                <a:gd name="T72" fmla="*/ 56 w 112"/>
                <a:gd name="T73" fmla="*/ 86 h 112"/>
                <a:gd name="T74" fmla="*/ 56 w 112"/>
                <a:gd name="T75" fmla="*/ 26 h 112"/>
                <a:gd name="T76" fmla="*/ 56 w 112"/>
                <a:gd name="T77" fmla="*/ 86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12" h="112">
                  <a:moveTo>
                    <a:pt x="110" y="47"/>
                  </a:moveTo>
                  <a:cubicBezTo>
                    <a:pt x="103" y="47"/>
                    <a:pt x="103" y="47"/>
                    <a:pt x="103" y="47"/>
                  </a:cubicBezTo>
                  <a:cubicBezTo>
                    <a:pt x="102" y="44"/>
                    <a:pt x="101" y="42"/>
                    <a:pt x="101" y="39"/>
                  </a:cubicBezTo>
                  <a:cubicBezTo>
                    <a:pt x="106" y="36"/>
                    <a:pt x="106" y="36"/>
                    <a:pt x="106" y="36"/>
                  </a:cubicBezTo>
                  <a:cubicBezTo>
                    <a:pt x="108" y="35"/>
                    <a:pt x="108" y="34"/>
                    <a:pt x="107" y="32"/>
                  </a:cubicBezTo>
                  <a:cubicBezTo>
                    <a:pt x="102" y="22"/>
                    <a:pt x="102" y="22"/>
                    <a:pt x="102" y="22"/>
                  </a:cubicBezTo>
                  <a:cubicBezTo>
                    <a:pt x="101" y="21"/>
                    <a:pt x="99" y="20"/>
                    <a:pt x="98" y="21"/>
                  </a:cubicBezTo>
                  <a:cubicBezTo>
                    <a:pt x="92" y="25"/>
                    <a:pt x="92" y="25"/>
                    <a:pt x="92" y="25"/>
                  </a:cubicBezTo>
                  <a:cubicBezTo>
                    <a:pt x="90" y="23"/>
                    <a:pt x="88" y="21"/>
                    <a:pt x="87" y="20"/>
                  </a:cubicBezTo>
                  <a:cubicBezTo>
                    <a:pt x="90" y="14"/>
                    <a:pt x="90" y="14"/>
                    <a:pt x="90" y="14"/>
                  </a:cubicBezTo>
                  <a:cubicBezTo>
                    <a:pt x="91" y="12"/>
                    <a:pt x="90" y="11"/>
                    <a:pt x="89" y="10"/>
                  </a:cubicBezTo>
                  <a:cubicBezTo>
                    <a:pt x="79" y="4"/>
                    <a:pt x="79" y="4"/>
                    <a:pt x="79" y="4"/>
                  </a:cubicBezTo>
                  <a:cubicBezTo>
                    <a:pt x="77" y="3"/>
                    <a:pt x="76" y="4"/>
                    <a:pt x="75" y="5"/>
                  </a:cubicBezTo>
                  <a:cubicBezTo>
                    <a:pt x="71" y="11"/>
                    <a:pt x="71" y="11"/>
                    <a:pt x="71" y="11"/>
                  </a:cubicBezTo>
                  <a:cubicBezTo>
                    <a:pt x="69" y="10"/>
                    <a:pt x="67" y="10"/>
                    <a:pt x="64" y="9"/>
                  </a:cubicBezTo>
                  <a:cubicBezTo>
                    <a:pt x="64" y="3"/>
                    <a:pt x="64" y="3"/>
                    <a:pt x="64" y="3"/>
                  </a:cubicBezTo>
                  <a:cubicBezTo>
                    <a:pt x="64" y="1"/>
                    <a:pt x="63" y="0"/>
                    <a:pt x="61" y="0"/>
                  </a:cubicBezTo>
                  <a:cubicBezTo>
                    <a:pt x="50" y="0"/>
                    <a:pt x="50" y="0"/>
                    <a:pt x="50" y="0"/>
                  </a:cubicBezTo>
                  <a:cubicBezTo>
                    <a:pt x="48" y="0"/>
                    <a:pt x="47" y="1"/>
                    <a:pt x="47" y="3"/>
                  </a:cubicBezTo>
                  <a:cubicBezTo>
                    <a:pt x="47" y="10"/>
                    <a:pt x="47" y="10"/>
                    <a:pt x="47" y="10"/>
                  </a:cubicBezTo>
                  <a:cubicBezTo>
                    <a:pt x="45" y="10"/>
                    <a:pt x="42" y="11"/>
                    <a:pt x="40" y="12"/>
                  </a:cubicBezTo>
                  <a:cubicBezTo>
                    <a:pt x="37" y="6"/>
                    <a:pt x="37" y="6"/>
                    <a:pt x="37" y="6"/>
                  </a:cubicBezTo>
                  <a:cubicBezTo>
                    <a:pt x="36" y="4"/>
                    <a:pt x="34" y="4"/>
                    <a:pt x="33" y="5"/>
                  </a:cubicBezTo>
                  <a:cubicBezTo>
                    <a:pt x="23" y="11"/>
                    <a:pt x="23" y="11"/>
                    <a:pt x="23" y="11"/>
                  </a:cubicBezTo>
                  <a:cubicBezTo>
                    <a:pt x="21" y="11"/>
                    <a:pt x="21" y="13"/>
                    <a:pt x="22" y="14"/>
                  </a:cubicBezTo>
                  <a:cubicBezTo>
                    <a:pt x="25" y="20"/>
                    <a:pt x="25" y="20"/>
                    <a:pt x="25" y="20"/>
                  </a:cubicBezTo>
                  <a:cubicBezTo>
                    <a:pt x="23" y="22"/>
                    <a:pt x="22" y="24"/>
                    <a:pt x="20" y="26"/>
                  </a:cubicBezTo>
                  <a:cubicBezTo>
                    <a:pt x="14" y="22"/>
                    <a:pt x="14" y="22"/>
                    <a:pt x="14" y="22"/>
                  </a:cubicBezTo>
                  <a:cubicBezTo>
                    <a:pt x="13" y="22"/>
                    <a:pt x="11" y="22"/>
                    <a:pt x="10" y="23"/>
                  </a:cubicBezTo>
                  <a:cubicBezTo>
                    <a:pt x="5" y="33"/>
                    <a:pt x="5" y="33"/>
                    <a:pt x="5" y="33"/>
                  </a:cubicBezTo>
                  <a:cubicBezTo>
                    <a:pt x="4" y="35"/>
                    <a:pt x="4" y="36"/>
                    <a:pt x="6" y="37"/>
                  </a:cubicBezTo>
                  <a:cubicBezTo>
                    <a:pt x="12" y="41"/>
                    <a:pt x="12" y="41"/>
                    <a:pt x="12" y="41"/>
                  </a:cubicBezTo>
                  <a:cubicBezTo>
                    <a:pt x="11" y="43"/>
                    <a:pt x="10" y="45"/>
                    <a:pt x="10" y="48"/>
                  </a:cubicBezTo>
                  <a:cubicBezTo>
                    <a:pt x="3" y="48"/>
                    <a:pt x="3" y="48"/>
                    <a:pt x="3" y="48"/>
                  </a:cubicBezTo>
                  <a:cubicBezTo>
                    <a:pt x="2" y="48"/>
                    <a:pt x="0" y="49"/>
                    <a:pt x="0" y="51"/>
                  </a:cubicBezTo>
                  <a:cubicBezTo>
                    <a:pt x="0" y="62"/>
                    <a:pt x="0" y="62"/>
                    <a:pt x="0" y="62"/>
                  </a:cubicBezTo>
                  <a:cubicBezTo>
                    <a:pt x="0" y="64"/>
                    <a:pt x="2" y="65"/>
                    <a:pt x="3" y="65"/>
                  </a:cubicBezTo>
                  <a:cubicBezTo>
                    <a:pt x="10" y="65"/>
                    <a:pt x="10" y="65"/>
                    <a:pt x="10" y="65"/>
                  </a:cubicBezTo>
                  <a:cubicBezTo>
                    <a:pt x="11" y="68"/>
                    <a:pt x="11" y="70"/>
                    <a:pt x="12" y="72"/>
                  </a:cubicBezTo>
                  <a:cubicBezTo>
                    <a:pt x="6" y="75"/>
                    <a:pt x="6" y="75"/>
                    <a:pt x="6" y="75"/>
                  </a:cubicBezTo>
                  <a:cubicBezTo>
                    <a:pt x="5" y="76"/>
                    <a:pt x="5" y="78"/>
                    <a:pt x="5" y="79"/>
                  </a:cubicBezTo>
                  <a:cubicBezTo>
                    <a:pt x="11" y="89"/>
                    <a:pt x="11" y="89"/>
                    <a:pt x="11" y="89"/>
                  </a:cubicBezTo>
                  <a:cubicBezTo>
                    <a:pt x="12" y="91"/>
                    <a:pt x="14" y="91"/>
                    <a:pt x="15" y="90"/>
                  </a:cubicBezTo>
                  <a:cubicBezTo>
                    <a:pt x="21" y="87"/>
                    <a:pt x="21" y="87"/>
                    <a:pt x="21" y="87"/>
                  </a:cubicBezTo>
                  <a:cubicBezTo>
                    <a:pt x="23" y="89"/>
                    <a:pt x="24" y="91"/>
                    <a:pt x="26" y="92"/>
                  </a:cubicBezTo>
                  <a:cubicBezTo>
                    <a:pt x="23" y="98"/>
                    <a:pt x="23" y="98"/>
                    <a:pt x="23" y="98"/>
                  </a:cubicBezTo>
                  <a:cubicBezTo>
                    <a:pt x="22" y="99"/>
                    <a:pt x="23" y="101"/>
                    <a:pt x="24" y="102"/>
                  </a:cubicBezTo>
                  <a:cubicBezTo>
                    <a:pt x="34" y="108"/>
                    <a:pt x="34" y="108"/>
                    <a:pt x="34" y="108"/>
                  </a:cubicBezTo>
                  <a:cubicBezTo>
                    <a:pt x="35" y="108"/>
                    <a:pt x="37" y="108"/>
                    <a:pt x="38" y="106"/>
                  </a:cubicBezTo>
                  <a:cubicBezTo>
                    <a:pt x="41" y="101"/>
                    <a:pt x="41" y="101"/>
                    <a:pt x="41" y="101"/>
                  </a:cubicBezTo>
                  <a:cubicBezTo>
                    <a:pt x="44" y="101"/>
                    <a:pt x="46" y="102"/>
                    <a:pt x="48" y="102"/>
                  </a:cubicBezTo>
                  <a:cubicBezTo>
                    <a:pt x="48" y="109"/>
                    <a:pt x="48" y="109"/>
                    <a:pt x="48" y="109"/>
                  </a:cubicBezTo>
                  <a:cubicBezTo>
                    <a:pt x="48" y="111"/>
                    <a:pt x="50" y="112"/>
                    <a:pt x="51" y="112"/>
                  </a:cubicBezTo>
                  <a:cubicBezTo>
                    <a:pt x="63" y="112"/>
                    <a:pt x="63" y="112"/>
                    <a:pt x="63" y="112"/>
                  </a:cubicBezTo>
                  <a:cubicBezTo>
                    <a:pt x="64" y="112"/>
                    <a:pt x="66" y="111"/>
                    <a:pt x="66" y="109"/>
                  </a:cubicBezTo>
                  <a:cubicBezTo>
                    <a:pt x="66" y="102"/>
                    <a:pt x="66" y="102"/>
                    <a:pt x="66" y="102"/>
                  </a:cubicBezTo>
                  <a:cubicBezTo>
                    <a:pt x="68" y="102"/>
                    <a:pt x="70" y="101"/>
                    <a:pt x="73" y="100"/>
                  </a:cubicBezTo>
                  <a:cubicBezTo>
                    <a:pt x="76" y="106"/>
                    <a:pt x="76" y="106"/>
                    <a:pt x="76" y="106"/>
                  </a:cubicBezTo>
                  <a:cubicBezTo>
                    <a:pt x="77" y="107"/>
                    <a:pt x="79" y="108"/>
                    <a:pt x="80" y="107"/>
                  </a:cubicBezTo>
                  <a:cubicBezTo>
                    <a:pt x="90" y="101"/>
                    <a:pt x="90" y="101"/>
                    <a:pt x="90" y="101"/>
                  </a:cubicBezTo>
                  <a:cubicBezTo>
                    <a:pt x="91" y="100"/>
                    <a:pt x="92" y="99"/>
                    <a:pt x="91" y="97"/>
                  </a:cubicBezTo>
                  <a:cubicBezTo>
                    <a:pt x="88" y="91"/>
                    <a:pt x="88" y="91"/>
                    <a:pt x="88" y="91"/>
                  </a:cubicBezTo>
                  <a:cubicBezTo>
                    <a:pt x="89" y="90"/>
                    <a:pt x="91" y="88"/>
                    <a:pt x="93" y="86"/>
                  </a:cubicBezTo>
                  <a:cubicBezTo>
                    <a:pt x="98" y="89"/>
                    <a:pt x="98" y="89"/>
                    <a:pt x="98" y="89"/>
                  </a:cubicBezTo>
                  <a:cubicBezTo>
                    <a:pt x="100" y="90"/>
                    <a:pt x="102" y="90"/>
                    <a:pt x="102" y="88"/>
                  </a:cubicBezTo>
                  <a:cubicBezTo>
                    <a:pt x="108" y="78"/>
                    <a:pt x="108" y="78"/>
                    <a:pt x="108" y="78"/>
                  </a:cubicBezTo>
                  <a:cubicBezTo>
                    <a:pt x="109" y="77"/>
                    <a:pt x="108" y="75"/>
                    <a:pt x="107" y="74"/>
                  </a:cubicBezTo>
                  <a:cubicBezTo>
                    <a:pt x="101" y="71"/>
                    <a:pt x="101" y="71"/>
                    <a:pt x="101" y="71"/>
                  </a:cubicBezTo>
                  <a:cubicBezTo>
                    <a:pt x="102" y="69"/>
                    <a:pt x="102" y="66"/>
                    <a:pt x="103" y="64"/>
                  </a:cubicBezTo>
                  <a:cubicBezTo>
                    <a:pt x="110" y="64"/>
                    <a:pt x="110" y="64"/>
                    <a:pt x="110" y="64"/>
                  </a:cubicBezTo>
                  <a:cubicBezTo>
                    <a:pt x="111" y="64"/>
                    <a:pt x="112" y="63"/>
                    <a:pt x="112" y="61"/>
                  </a:cubicBezTo>
                  <a:cubicBezTo>
                    <a:pt x="112" y="49"/>
                    <a:pt x="112" y="49"/>
                    <a:pt x="112" y="49"/>
                  </a:cubicBezTo>
                  <a:cubicBezTo>
                    <a:pt x="112" y="48"/>
                    <a:pt x="111" y="47"/>
                    <a:pt x="110" y="47"/>
                  </a:cubicBezTo>
                  <a:close/>
                  <a:moveTo>
                    <a:pt x="56" y="86"/>
                  </a:moveTo>
                  <a:cubicBezTo>
                    <a:pt x="40" y="86"/>
                    <a:pt x="26" y="72"/>
                    <a:pt x="26" y="56"/>
                  </a:cubicBezTo>
                  <a:cubicBezTo>
                    <a:pt x="26" y="39"/>
                    <a:pt x="40" y="26"/>
                    <a:pt x="56" y="26"/>
                  </a:cubicBezTo>
                  <a:cubicBezTo>
                    <a:pt x="73" y="26"/>
                    <a:pt x="86" y="39"/>
                    <a:pt x="86" y="56"/>
                  </a:cubicBezTo>
                  <a:cubicBezTo>
                    <a:pt x="86" y="72"/>
                    <a:pt x="73" y="86"/>
                    <a:pt x="56" y="8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26" name="Freeform 141"/>
            <p:cNvSpPr>
              <a:spLocks noEditPoints="1"/>
            </p:cNvSpPr>
            <p:nvPr/>
          </p:nvSpPr>
          <p:spPr bwMode="auto">
            <a:xfrm>
              <a:off x="11317186" y="1145785"/>
              <a:ext cx="111850" cy="113341"/>
            </a:xfrm>
            <a:custGeom>
              <a:avLst/>
              <a:gdLst>
                <a:gd name="T0" fmla="*/ 48 w 52"/>
                <a:gd name="T1" fmla="*/ 23 h 52"/>
                <a:gd name="T2" fmla="*/ 50 w 52"/>
                <a:gd name="T3" fmla="*/ 17 h 52"/>
                <a:gd name="T4" fmla="*/ 48 w 52"/>
                <a:gd name="T5" fmla="*/ 11 h 52"/>
                <a:gd name="T6" fmla="*/ 44 w 52"/>
                <a:gd name="T7" fmla="*/ 12 h 52"/>
                <a:gd name="T8" fmla="*/ 42 w 52"/>
                <a:gd name="T9" fmla="*/ 6 h 52"/>
                <a:gd name="T10" fmla="*/ 38 w 52"/>
                <a:gd name="T11" fmla="*/ 2 h 52"/>
                <a:gd name="T12" fmla="*/ 34 w 52"/>
                <a:gd name="T13" fmla="*/ 5 h 52"/>
                <a:gd name="T14" fmla="*/ 30 w 52"/>
                <a:gd name="T15" fmla="*/ 1 h 52"/>
                <a:gd name="T16" fmla="*/ 24 w 52"/>
                <a:gd name="T17" fmla="*/ 0 h 52"/>
                <a:gd name="T18" fmla="*/ 23 w 52"/>
                <a:gd name="T19" fmla="*/ 4 h 52"/>
                <a:gd name="T20" fmla="*/ 17 w 52"/>
                <a:gd name="T21" fmla="*/ 2 h 52"/>
                <a:gd name="T22" fmla="*/ 11 w 52"/>
                <a:gd name="T23" fmla="*/ 4 h 52"/>
                <a:gd name="T24" fmla="*/ 12 w 52"/>
                <a:gd name="T25" fmla="*/ 8 h 52"/>
                <a:gd name="T26" fmla="*/ 6 w 52"/>
                <a:gd name="T27" fmla="*/ 10 h 52"/>
                <a:gd name="T28" fmla="*/ 2 w 52"/>
                <a:gd name="T29" fmla="*/ 14 h 52"/>
                <a:gd name="T30" fmla="*/ 6 w 52"/>
                <a:gd name="T31" fmla="*/ 18 h 52"/>
                <a:gd name="T32" fmla="*/ 1 w 52"/>
                <a:gd name="T33" fmla="*/ 22 h 52"/>
                <a:gd name="T34" fmla="*/ 0 w 52"/>
                <a:gd name="T35" fmla="*/ 28 h 52"/>
                <a:gd name="T36" fmla="*/ 4 w 52"/>
                <a:gd name="T37" fmla="*/ 29 h 52"/>
                <a:gd name="T38" fmla="*/ 2 w 52"/>
                <a:gd name="T39" fmla="*/ 35 h 52"/>
                <a:gd name="T40" fmla="*/ 4 w 52"/>
                <a:gd name="T41" fmla="*/ 41 h 52"/>
                <a:gd name="T42" fmla="*/ 9 w 52"/>
                <a:gd name="T43" fmla="*/ 40 h 52"/>
                <a:gd name="T44" fmla="*/ 10 w 52"/>
                <a:gd name="T45" fmla="*/ 46 h 52"/>
                <a:gd name="T46" fmla="*/ 15 w 52"/>
                <a:gd name="T47" fmla="*/ 50 h 52"/>
                <a:gd name="T48" fmla="*/ 18 w 52"/>
                <a:gd name="T49" fmla="*/ 47 h 52"/>
                <a:gd name="T50" fmla="*/ 22 w 52"/>
                <a:gd name="T51" fmla="*/ 51 h 52"/>
                <a:gd name="T52" fmla="*/ 28 w 52"/>
                <a:gd name="T53" fmla="*/ 52 h 52"/>
                <a:gd name="T54" fmla="*/ 29 w 52"/>
                <a:gd name="T55" fmla="*/ 48 h 52"/>
                <a:gd name="T56" fmla="*/ 35 w 52"/>
                <a:gd name="T57" fmla="*/ 50 h 52"/>
                <a:gd name="T58" fmla="*/ 41 w 52"/>
                <a:gd name="T59" fmla="*/ 48 h 52"/>
                <a:gd name="T60" fmla="*/ 40 w 52"/>
                <a:gd name="T61" fmla="*/ 43 h 52"/>
                <a:gd name="T62" fmla="*/ 46 w 52"/>
                <a:gd name="T63" fmla="*/ 42 h 52"/>
                <a:gd name="T64" fmla="*/ 50 w 52"/>
                <a:gd name="T65" fmla="*/ 37 h 52"/>
                <a:gd name="T66" fmla="*/ 47 w 52"/>
                <a:gd name="T67" fmla="*/ 34 h 52"/>
                <a:gd name="T68" fmla="*/ 51 w 52"/>
                <a:gd name="T69" fmla="*/ 30 h 52"/>
                <a:gd name="T70" fmla="*/ 52 w 52"/>
                <a:gd name="T71" fmla="*/ 24 h 52"/>
                <a:gd name="T72" fmla="*/ 26 w 52"/>
                <a:gd name="T73" fmla="*/ 40 h 52"/>
                <a:gd name="T74" fmla="*/ 26 w 52"/>
                <a:gd name="T75" fmla="*/ 12 h 52"/>
                <a:gd name="T76" fmla="*/ 26 w 52"/>
                <a:gd name="T77" fmla="*/ 4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2" h="52">
                  <a:moveTo>
                    <a:pt x="51" y="23"/>
                  </a:moveTo>
                  <a:cubicBezTo>
                    <a:pt x="48" y="23"/>
                    <a:pt x="48" y="23"/>
                    <a:pt x="48" y="23"/>
                  </a:cubicBezTo>
                  <a:cubicBezTo>
                    <a:pt x="48" y="21"/>
                    <a:pt x="48" y="20"/>
                    <a:pt x="47" y="18"/>
                  </a:cubicBezTo>
                  <a:cubicBezTo>
                    <a:pt x="50" y="17"/>
                    <a:pt x="50" y="17"/>
                    <a:pt x="50" y="17"/>
                  </a:cubicBezTo>
                  <a:cubicBezTo>
                    <a:pt x="50" y="16"/>
                    <a:pt x="51" y="16"/>
                    <a:pt x="50" y="15"/>
                  </a:cubicBezTo>
                  <a:cubicBezTo>
                    <a:pt x="48" y="11"/>
                    <a:pt x="48" y="11"/>
                    <a:pt x="48" y="11"/>
                  </a:cubicBezTo>
                  <a:cubicBezTo>
                    <a:pt x="48" y="10"/>
                    <a:pt x="47" y="10"/>
                    <a:pt x="46" y="11"/>
                  </a:cubicBezTo>
                  <a:cubicBezTo>
                    <a:pt x="44" y="12"/>
                    <a:pt x="44" y="12"/>
                    <a:pt x="44" y="12"/>
                  </a:cubicBezTo>
                  <a:cubicBezTo>
                    <a:pt x="43" y="11"/>
                    <a:pt x="42" y="10"/>
                    <a:pt x="40" y="9"/>
                  </a:cubicBezTo>
                  <a:cubicBezTo>
                    <a:pt x="42" y="6"/>
                    <a:pt x="42" y="6"/>
                    <a:pt x="42" y="6"/>
                  </a:cubicBezTo>
                  <a:cubicBezTo>
                    <a:pt x="42" y="6"/>
                    <a:pt x="42" y="5"/>
                    <a:pt x="42" y="4"/>
                  </a:cubicBezTo>
                  <a:cubicBezTo>
                    <a:pt x="38" y="2"/>
                    <a:pt x="38" y="2"/>
                    <a:pt x="38" y="2"/>
                  </a:cubicBezTo>
                  <a:cubicBezTo>
                    <a:pt x="37" y="2"/>
                    <a:pt x="36" y="2"/>
                    <a:pt x="36" y="3"/>
                  </a:cubicBezTo>
                  <a:cubicBezTo>
                    <a:pt x="34" y="5"/>
                    <a:pt x="34" y="5"/>
                    <a:pt x="34" y="5"/>
                  </a:cubicBezTo>
                  <a:cubicBezTo>
                    <a:pt x="33" y="5"/>
                    <a:pt x="32" y="4"/>
                    <a:pt x="30" y="4"/>
                  </a:cubicBezTo>
                  <a:cubicBezTo>
                    <a:pt x="30" y="1"/>
                    <a:pt x="30" y="1"/>
                    <a:pt x="30" y="1"/>
                  </a:cubicBezTo>
                  <a:cubicBezTo>
                    <a:pt x="30" y="0"/>
                    <a:pt x="29" y="0"/>
                    <a:pt x="29" y="0"/>
                  </a:cubicBezTo>
                  <a:cubicBezTo>
                    <a:pt x="24" y="0"/>
                    <a:pt x="24" y="0"/>
                    <a:pt x="24" y="0"/>
                  </a:cubicBezTo>
                  <a:cubicBezTo>
                    <a:pt x="24" y="0"/>
                    <a:pt x="23" y="0"/>
                    <a:pt x="23" y="1"/>
                  </a:cubicBezTo>
                  <a:cubicBezTo>
                    <a:pt x="23" y="4"/>
                    <a:pt x="23" y="4"/>
                    <a:pt x="23" y="4"/>
                  </a:cubicBezTo>
                  <a:cubicBezTo>
                    <a:pt x="21" y="4"/>
                    <a:pt x="20" y="5"/>
                    <a:pt x="19" y="5"/>
                  </a:cubicBezTo>
                  <a:cubicBezTo>
                    <a:pt x="17" y="2"/>
                    <a:pt x="17" y="2"/>
                    <a:pt x="17" y="2"/>
                  </a:cubicBezTo>
                  <a:cubicBezTo>
                    <a:pt x="17" y="2"/>
                    <a:pt x="16" y="1"/>
                    <a:pt x="15" y="2"/>
                  </a:cubicBezTo>
                  <a:cubicBezTo>
                    <a:pt x="11" y="4"/>
                    <a:pt x="11" y="4"/>
                    <a:pt x="11" y="4"/>
                  </a:cubicBezTo>
                  <a:cubicBezTo>
                    <a:pt x="11" y="4"/>
                    <a:pt x="11" y="5"/>
                    <a:pt x="11" y="6"/>
                  </a:cubicBezTo>
                  <a:cubicBezTo>
                    <a:pt x="12" y="8"/>
                    <a:pt x="12" y="8"/>
                    <a:pt x="12" y="8"/>
                  </a:cubicBezTo>
                  <a:cubicBezTo>
                    <a:pt x="11" y="9"/>
                    <a:pt x="10" y="10"/>
                    <a:pt x="9" y="12"/>
                  </a:cubicBezTo>
                  <a:cubicBezTo>
                    <a:pt x="6" y="10"/>
                    <a:pt x="6" y="10"/>
                    <a:pt x="6" y="10"/>
                  </a:cubicBezTo>
                  <a:cubicBezTo>
                    <a:pt x="6" y="10"/>
                    <a:pt x="5" y="10"/>
                    <a:pt x="5" y="10"/>
                  </a:cubicBezTo>
                  <a:cubicBezTo>
                    <a:pt x="2" y="14"/>
                    <a:pt x="2" y="14"/>
                    <a:pt x="2" y="14"/>
                  </a:cubicBezTo>
                  <a:cubicBezTo>
                    <a:pt x="2" y="15"/>
                    <a:pt x="2" y="16"/>
                    <a:pt x="3" y="16"/>
                  </a:cubicBezTo>
                  <a:cubicBezTo>
                    <a:pt x="6" y="18"/>
                    <a:pt x="6" y="18"/>
                    <a:pt x="6" y="18"/>
                  </a:cubicBezTo>
                  <a:cubicBezTo>
                    <a:pt x="5" y="19"/>
                    <a:pt x="5" y="21"/>
                    <a:pt x="4" y="22"/>
                  </a:cubicBezTo>
                  <a:cubicBezTo>
                    <a:pt x="1" y="22"/>
                    <a:pt x="1" y="22"/>
                    <a:pt x="1" y="22"/>
                  </a:cubicBezTo>
                  <a:cubicBezTo>
                    <a:pt x="0" y="22"/>
                    <a:pt x="0" y="23"/>
                    <a:pt x="0" y="23"/>
                  </a:cubicBezTo>
                  <a:cubicBezTo>
                    <a:pt x="0" y="28"/>
                    <a:pt x="0" y="28"/>
                    <a:pt x="0" y="28"/>
                  </a:cubicBezTo>
                  <a:cubicBezTo>
                    <a:pt x="0" y="29"/>
                    <a:pt x="0" y="29"/>
                    <a:pt x="1" y="29"/>
                  </a:cubicBezTo>
                  <a:cubicBezTo>
                    <a:pt x="4" y="29"/>
                    <a:pt x="4" y="29"/>
                    <a:pt x="4" y="29"/>
                  </a:cubicBezTo>
                  <a:cubicBezTo>
                    <a:pt x="4" y="31"/>
                    <a:pt x="5" y="32"/>
                    <a:pt x="5" y="34"/>
                  </a:cubicBezTo>
                  <a:cubicBezTo>
                    <a:pt x="2" y="35"/>
                    <a:pt x="2" y="35"/>
                    <a:pt x="2" y="35"/>
                  </a:cubicBezTo>
                  <a:cubicBezTo>
                    <a:pt x="2" y="36"/>
                    <a:pt x="2" y="36"/>
                    <a:pt x="2" y="37"/>
                  </a:cubicBezTo>
                  <a:cubicBezTo>
                    <a:pt x="4" y="41"/>
                    <a:pt x="4" y="41"/>
                    <a:pt x="4" y="41"/>
                  </a:cubicBezTo>
                  <a:cubicBezTo>
                    <a:pt x="5" y="41"/>
                    <a:pt x="5" y="42"/>
                    <a:pt x="6" y="41"/>
                  </a:cubicBezTo>
                  <a:cubicBezTo>
                    <a:pt x="9" y="40"/>
                    <a:pt x="9" y="40"/>
                    <a:pt x="9" y="40"/>
                  </a:cubicBezTo>
                  <a:cubicBezTo>
                    <a:pt x="10" y="41"/>
                    <a:pt x="11" y="42"/>
                    <a:pt x="12" y="43"/>
                  </a:cubicBezTo>
                  <a:cubicBezTo>
                    <a:pt x="10" y="46"/>
                    <a:pt x="10" y="46"/>
                    <a:pt x="10" y="46"/>
                  </a:cubicBezTo>
                  <a:cubicBezTo>
                    <a:pt x="10" y="46"/>
                    <a:pt x="10" y="47"/>
                    <a:pt x="11" y="47"/>
                  </a:cubicBezTo>
                  <a:cubicBezTo>
                    <a:pt x="15" y="50"/>
                    <a:pt x="15" y="50"/>
                    <a:pt x="15" y="50"/>
                  </a:cubicBezTo>
                  <a:cubicBezTo>
                    <a:pt x="15" y="50"/>
                    <a:pt x="16" y="50"/>
                    <a:pt x="16" y="49"/>
                  </a:cubicBezTo>
                  <a:cubicBezTo>
                    <a:pt x="18" y="47"/>
                    <a:pt x="18" y="47"/>
                    <a:pt x="18" y="47"/>
                  </a:cubicBezTo>
                  <a:cubicBezTo>
                    <a:pt x="19" y="47"/>
                    <a:pt x="21" y="48"/>
                    <a:pt x="22" y="48"/>
                  </a:cubicBezTo>
                  <a:cubicBezTo>
                    <a:pt x="22" y="51"/>
                    <a:pt x="22" y="51"/>
                    <a:pt x="22" y="51"/>
                  </a:cubicBezTo>
                  <a:cubicBezTo>
                    <a:pt x="22" y="52"/>
                    <a:pt x="23" y="52"/>
                    <a:pt x="24" y="52"/>
                  </a:cubicBezTo>
                  <a:cubicBezTo>
                    <a:pt x="28" y="52"/>
                    <a:pt x="28" y="52"/>
                    <a:pt x="28" y="52"/>
                  </a:cubicBezTo>
                  <a:cubicBezTo>
                    <a:pt x="29" y="52"/>
                    <a:pt x="29" y="52"/>
                    <a:pt x="29" y="51"/>
                  </a:cubicBezTo>
                  <a:cubicBezTo>
                    <a:pt x="29" y="48"/>
                    <a:pt x="29" y="48"/>
                    <a:pt x="29" y="48"/>
                  </a:cubicBezTo>
                  <a:cubicBezTo>
                    <a:pt x="31" y="48"/>
                    <a:pt x="32" y="47"/>
                    <a:pt x="34" y="47"/>
                  </a:cubicBezTo>
                  <a:cubicBezTo>
                    <a:pt x="35" y="50"/>
                    <a:pt x="35" y="50"/>
                    <a:pt x="35" y="50"/>
                  </a:cubicBezTo>
                  <a:cubicBezTo>
                    <a:pt x="36" y="50"/>
                    <a:pt x="36" y="50"/>
                    <a:pt x="37" y="50"/>
                  </a:cubicBezTo>
                  <a:cubicBezTo>
                    <a:pt x="41" y="48"/>
                    <a:pt x="41" y="48"/>
                    <a:pt x="41" y="48"/>
                  </a:cubicBezTo>
                  <a:cubicBezTo>
                    <a:pt x="42" y="47"/>
                    <a:pt x="42" y="47"/>
                    <a:pt x="41" y="46"/>
                  </a:cubicBezTo>
                  <a:cubicBezTo>
                    <a:pt x="40" y="43"/>
                    <a:pt x="40" y="43"/>
                    <a:pt x="40" y="43"/>
                  </a:cubicBezTo>
                  <a:cubicBezTo>
                    <a:pt x="41" y="42"/>
                    <a:pt x="42" y="41"/>
                    <a:pt x="43" y="40"/>
                  </a:cubicBezTo>
                  <a:cubicBezTo>
                    <a:pt x="46" y="42"/>
                    <a:pt x="46" y="42"/>
                    <a:pt x="46" y="42"/>
                  </a:cubicBezTo>
                  <a:cubicBezTo>
                    <a:pt x="47" y="42"/>
                    <a:pt x="47" y="42"/>
                    <a:pt x="48" y="41"/>
                  </a:cubicBezTo>
                  <a:cubicBezTo>
                    <a:pt x="50" y="37"/>
                    <a:pt x="50" y="37"/>
                    <a:pt x="50" y="37"/>
                  </a:cubicBezTo>
                  <a:cubicBezTo>
                    <a:pt x="50" y="37"/>
                    <a:pt x="50" y="36"/>
                    <a:pt x="50" y="36"/>
                  </a:cubicBezTo>
                  <a:cubicBezTo>
                    <a:pt x="47" y="34"/>
                    <a:pt x="47" y="34"/>
                    <a:pt x="47" y="34"/>
                  </a:cubicBezTo>
                  <a:cubicBezTo>
                    <a:pt x="47" y="33"/>
                    <a:pt x="48" y="31"/>
                    <a:pt x="48" y="30"/>
                  </a:cubicBezTo>
                  <a:cubicBezTo>
                    <a:pt x="51" y="30"/>
                    <a:pt x="51" y="30"/>
                    <a:pt x="51" y="30"/>
                  </a:cubicBezTo>
                  <a:cubicBezTo>
                    <a:pt x="52" y="30"/>
                    <a:pt x="52" y="29"/>
                    <a:pt x="52" y="29"/>
                  </a:cubicBezTo>
                  <a:cubicBezTo>
                    <a:pt x="52" y="24"/>
                    <a:pt x="52" y="24"/>
                    <a:pt x="52" y="24"/>
                  </a:cubicBezTo>
                  <a:cubicBezTo>
                    <a:pt x="52" y="23"/>
                    <a:pt x="52" y="23"/>
                    <a:pt x="51" y="23"/>
                  </a:cubicBezTo>
                  <a:close/>
                  <a:moveTo>
                    <a:pt x="26" y="40"/>
                  </a:moveTo>
                  <a:cubicBezTo>
                    <a:pt x="18" y="40"/>
                    <a:pt x="12" y="34"/>
                    <a:pt x="12" y="26"/>
                  </a:cubicBezTo>
                  <a:cubicBezTo>
                    <a:pt x="12" y="18"/>
                    <a:pt x="18" y="12"/>
                    <a:pt x="26" y="12"/>
                  </a:cubicBezTo>
                  <a:cubicBezTo>
                    <a:pt x="34" y="12"/>
                    <a:pt x="40" y="18"/>
                    <a:pt x="40" y="26"/>
                  </a:cubicBezTo>
                  <a:cubicBezTo>
                    <a:pt x="40" y="34"/>
                    <a:pt x="34" y="40"/>
                    <a:pt x="26" y="4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grpSp>
      <p:sp>
        <p:nvSpPr>
          <p:cNvPr id="27" name="Freeform 142"/>
          <p:cNvSpPr/>
          <p:nvPr/>
        </p:nvSpPr>
        <p:spPr bwMode="auto">
          <a:xfrm>
            <a:off x="2317726" y="2961011"/>
            <a:ext cx="426309" cy="348053"/>
          </a:xfrm>
          <a:custGeom>
            <a:avLst/>
            <a:gdLst>
              <a:gd name="T0" fmla="*/ 135 w 135"/>
              <a:gd name="T1" fmla="*/ 49 h 110"/>
              <a:gd name="T2" fmla="*/ 68 w 135"/>
              <a:gd name="T3" fmla="*/ 0 h 110"/>
              <a:gd name="T4" fmla="*/ 0 w 135"/>
              <a:gd name="T5" fmla="*/ 49 h 110"/>
              <a:gd name="T6" fmla="*/ 68 w 135"/>
              <a:gd name="T7" fmla="*/ 99 h 110"/>
              <a:gd name="T8" fmla="*/ 93 w 135"/>
              <a:gd name="T9" fmla="*/ 96 h 110"/>
              <a:gd name="T10" fmla="*/ 121 w 135"/>
              <a:gd name="T11" fmla="*/ 110 h 110"/>
              <a:gd name="T12" fmla="*/ 113 w 135"/>
              <a:gd name="T13" fmla="*/ 86 h 110"/>
              <a:gd name="T14" fmla="*/ 135 w 135"/>
              <a:gd name="T15" fmla="*/ 49 h 1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5" h="110">
                <a:moveTo>
                  <a:pt x="135" y="49"/>
                </a:moveTo>
                <a:cubicBezTo>
                  <a:pt x="135" y="22"/>
                  <a:pt x="105" y="0"/>
                  <a:pt x="68" y="0"/>
                </a:cubicBezTo>
                <a:cubicBezTo>
                  <a:pt x="30" y="0"/>
                  <a:pt x="0" y="22"/>
                  <a:pt x="0" y="49"/>
                </a:cubicBezTo>
                <a:cubicBezTo>
                  <a:pt x="0" y="77"/>
                  <a:pt x="30" y="99"/>
                  <a:pt x="68" y="99"/>
                </a:cubicBezTo>
                <a:cubicBezTo>
                  <a:pt x="76" y="99"/>
                  <a:pt x="85" y="98"/>
                  <a:pt x="93" y="96"/>
                </a:cubicBezTo>
                <a:cubicBezTo>
                  <a:pt x="95" y="95"/>
                  <a:pt x="121" y="110"/>
                  <a:pt x="121" y="110"/>
                </a:cubicBezTo>
                <a:cubicBezTo>
                  <a:pt x="113" y="86"/>
                  <a:pt x="113" y="86"/>
                  <a:pt x="113" y="86"/>
                </a:cubicBezTo>
                <a:cubicBezTo>
                  <a:pt x="126" y="77"/>
                  <a:pt x="135" y="64"/>
                  <a:pt x="135" y="49"/>
                </a:cubicBezTo>
                <a:close/>
              </a:path>
            </a:pathLst>
          </a:custGeom>
          <a:solidFill>
            <a:schemeClr val="bg1"/>
          </a:solidFill>
          <a:ln>
            <a:noFill/>
          </a:ln>
        </p:spPr>
        <p:txBody>
          <a:bodyPr vert="horz" wrap="square" lIns="91440" tIns="45720" rIns="91440" bIns="45720" numCol="1" anchor="t" anchorCtr="0" compatLnSpc="1"/>
          <a:lstStyle/>
          <a:p>
            <a:endParaRPr lang="en-US">
              <a:latin typeface="+mn-ea"/>
              <a:cs typeface="+mn-ea"/>
            </a:endParaRPr>
          </a:p>
        </p:txBody>
      </p:sp>
      <p:grpSp>
        <p:nvGrpSpPr>
          <p:cNvPr id="28" name="组合 27"/>
          <p:cNvGrpSpPr/>
          <p:nvPr/>
        </p:nvGrpSpPr>
        <p:grpSpPr>
          <a:xfrm>
            <a:off x="2215337" y="1305061"/>
            <a:ext cx="411083" cy="406787"/>
            <a:chOff x="9008619" y="1159207"/>
            <a:chExt cx="281860" cy="278878"/>
          </a:xfrm>
          <a:solidFill>
            <a:schemeClr val="bg1"/>
          </a:solidFill>
        </p:grpSpPr>
        <p:sp>
          <p:nvSpPr>
            <p:cNvPr id="29" name="Freeform 157"/>
            <p:cNvSpPr/>
            <p:nvPr/>
          </p:nvSpPr>
          <p:spPr bwMode="auto">
            <a:xfrm>
              <a:off x="9199508" y="1159207"/>
              <a:ext cx="90971" cy="90971"/>
            </a:xfrm>
            <a:custGeom>
              <a:avLst/>
              <a:gdLst>
                <a:gd name="T0" fmla="*/ 31 w 42"/>
                <a:gd name="T1" fmla="*/ 39 h 42"/>
                <a:gd name="T2" fmla="*/ 22 w 42"/>
                <a:gd name="T3" fmla="*/ 39 h 42"/>
                <a:gd name="T4" fmla="*/ 3 w 42"/>
                <a:gd name="T5" fmla="*/ 20 h 42"/>
                <a:gd name="T6" fmla="*/ 3 w 42"/>
                <a:gd name="T7" fmla="*/ 10 h 42"/>
                <a:gd name="T8" fmla="*/ 10 w 42"/>
                <a:gd name="T9" fmla="*/ 3 h 42"/>
                <a:gd name="T10" fmla="*/ 20 w 42"/>
                <a:gd name="T11" fmla="*/ 3 h 42"/>
                <a:gd name="T12" fmla="*/ 39 w 42"/>
                <a:gd name="T13" fmla="*/ 22 h 42"/>
                <a:gd name="T14" fmla="*/ 39 w 42"/>
                <a:gd name="T15" fmla="*/ 31 h 42"/>
                <a:gd name="T16" fmla="*/ 31 w 42"/>
                <a:gd name="T17"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42">
                  <a:moveTo>
                    <a:pt x="31" y="39"/>
                  </a:moveTo>
                  <a:cubicBezTo>
                    <a:pt x="29" y="42"/>
                    <a:pt x="25" y="42"/>
                    <a:pt x="22" y="39"/>
                  </a:cubicBezTo>
                  <a:cubicBezTo>
                    <a:pt x="3" y="20"/>
                    <a:pt x="3" y="20"/>
                    <a:pt x="3" y="20"/>
                  </a:cubicBezTo>
                  <a:cubicBezTo>
                    <a:pt x="0" y="17"/>
                    <a:pt x="0" y="13"/>
                    <a:pt x="3" y="10"/>
                  </a:cubicBezTo>
                  <a:cubicBezTo>
                    <a:pt x="10" y="3"/>
                    <a:pt x="10" y="3"/>
                    <a:pt x="10" y="3"/>
                  </a:cubicBezTo>
                  <a:cubicBezTo>
                    <a:pt x="13" y="0"/>
                    <a:pt x="17" y="0"/>
                    <a:pt x="20" y="3"/>
                  </a:cubicBezTo>
                  <a:cubicBezTo>
                    <a:pt x="39" y="22"/>
                    <a:pt x="39" y="22"/>
                    <a:pt x="39" y="22"/>
                  </a:cubicBezTo>
                  <a:cubicBezTo>
                    <a:pt x="42" y="25"/>
                    <a:pt x="42" y="29"/>
                    <a:pt x="39" y="31"/>
                  </a:cubicBezTo>
                  <a:lnTo>
                    <a:pt x="31" y="3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30" name="Freeform 158"/>
            <p:cNvSpPr/>
            <p:nvPr/>
          </p:nvSpPr>
          <p:spPr bwMode="auto">
            <a:xfrm>
              <a:off x="9041428" y="1203946"/>
              <a:ext cx="202820" cy="204312"/>
            </a:xfrm>
            <a:custGeom>
              <a:avLst/>
              <a:gdLst>
                <a:gd name="T0" fmla="*/ 29 w 94"/>
                <a:gd name="T1" fmla="*/ 94 h 94"/>
                <a:gd name="T2" fmla="*/ 91 w 94"/>
                <a:gd name="T3" fmla="*/ 31 h 94"/>
                <a:gd name="T4" fmla="*/ 91 w 94"/>
                <a:gd name="T5" fmla="*/ 22 h 94"/>
                <a:gd name="T6" fmla="*/ 72 w 94"/>
                <a:gd name="T7" fmla="*/ 3 h 94"/>
                <a:gd name="T8" fmla="*/ 63 w 94"/>
                <a:gd name="T9" fmla="*/ 3 h 94"/>
                <a:gd name="T10" fmla="*/ 0 w 94"/>
                <a:gd name="T11" fmla="*/ 65 h 94"/>
                <a:gd name="T12" fmla="*/ 29 w 94"/>
                <a:gd name="T13" fmla="*/ 94 h 94"/>
              </a:gdLst>
              <a:ahLst/>
              <a:cxnLst>
                <a:cxn ang="0">
                  <a:pos x="T0" y="T1"/>
                </a:cxn>
                <a:cxn ang="0">
                  <a:pos x="T2" y="T3"/>
                </a:cxn>
                <a:cxn ang="0">
                  <a:pos x="T4" y="T5"/>
                </a:cxn>
                <a:cxn ang="0">
                  <a:pos x="T6" y="T7"/>
                </a:cxn>
                <a:cxn ang="0">
                  <a:pos x="T8" y="T9"/>
                </a:cxn>
                <a:cxn ang="0">
                  <a:pos x="T10" y="T11"/>
                </a:cxn>
                <a:cxn ang="0">
                  <a:pos x="T12" y="T13"/>
                </a:cxn>
              </a:cxnLst>
              <a:rect l="0" t="0" r="r" b="b"/>
              <a:pathLst>
                <a:path w="94" h="94">
                  <a:moveTo>
                    <a:pt x="29" y="94"/>
                  </a:moveTo>
                  <a:cubicBezTo>
                    <a:pt x="91" y="31"/>
                    <a:pt x="91" y="31"/>
                    <a:pt x="91" y="31"/>
                  </a:cubicBezTo>
                  <a:cubicBezTo>
                    <a:pt x="94" y="29"/>
                    <a:pt x="94" y="24"/>
                    <a:pt x="91" y="22"/>
                  </a:cubicBezTo>
                  <a:cubicBezTo>
                    <a:pt x="72" y="3"/>
                    <a:pt x="72" y="3"/>
                    <a:pt x="72" y="3"/>
                  </a:cubicBezTo>
                  <a:cubicBezTo>
                    <a:pt x="69" y="0"/>
                    <a:pt x="65" y="0"/>
                    <a:pt x="63" y="3"/>
                  </a:cubicBezTo>
                  <a:cubicBezTo>
                    <a:pt x="0" y="65"/>
                    <a:pt x="0" y="65"/>
                    <a:pt x="0" y="65"/>
                  </a:cubicBezTo>
                  <a:lnTo>
                    <a:pt x="29" y="9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sp>
          <p:nvSpPr>
            <p:cNvPr id="35" name="Freeform 159"/>
            <p:cNvSpPr/>
            <p:nvPr/>
          </p:nvSpPr>
          <p:spPr bwMode="auto">
            <a:xfrm>
              <a:off x="9008619" y="1393345"/>
              <a:ext cx="46231" cy="44740"/>
            </a:xfrm>
            <a:custGeom>
              <a:avLst/>
              <a:gdLst>
                <a:gd name="T0" fmla="*/ 9 w 31"/>
                <a:gd name="T1" fmla="*/ 0 h 30"/>
                <a:gd name="T2" fmla="*/ 9 w 31"/>
                <a:gd name="T3" fmla="*/ 2 h 30"/>
                <a:gd name="T4" fmla="*/ 0 w 31"/>
                <a:gd name="T5" fmla="*/ 30 h 30"/>
                <a:gd name="T6" fmla="*/ 28 w 31"/>
                <a:gd name="T7" fmla="*/ 21 h 30"/>
                <a:gd name="T8" fmla="*/ 31 w 31"/>
                <a:gd name="T9" fmla="*/ 21 h 30"/>
                <a:gd name="T10" fmla="*/ 9 w 31"/>
                <a:gd name="T11" fmla="*/ 0 h 30"/>
              </a:gdLst>
              <a:ahLst/>
              <a:cxnLst>
                <a:cxn ang="0">
                  <a:pos x="T0" y="T1"/>
                </a:cxn>
                <a:cxn ang="0">
                  <a:pos x="T2" y="T3"/>
                </a:cxn>
                <a:cxn ang="0">
                  <a:pos x="T4" y="T5"/>
                </a:cxn>
                <a:cxn ang="0">
                  <a:pos x="T6" y="T7"/>
                </a:cxn>
                <a:cxn ang="0">
                  <a:pos x="T8" y="T9"/>
                </a:cxn>
                <a:cxn ang="0">
                  <a:pos x="T10" y="T11"/>
                </a:cxn>
              </a:cxnLst>
              <a:rect l="0" t="0" r="r" b="b"/>
              <a:pathLst>
                <a:path w="31" h="30">
                  <a:moveTo>
                    <a:pt x="9" y="0"/>
                  </a:moveTo>
                  <a:lnTo>
                    <a:pt x="9" y="2"/>
                  </a:lnTo>
                  <a:lnTo>
                    <a:pt x="0" y="30"/>
                  </a:lnTo>
                  <a:lnTo>
                    <a:pt x="28" y="21"/>
                  </a:lnTo>
                  <a:lnTo>
                    <a:pt x="31" y="21"/>
                  </a:lnTo>
                  <a:lnTo>
                    <a:pt x="9"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cs typeface="+mn-ea"/>
              </a:endParaRPr>
            </a:p>
          </p:txBody>
        </p:sp>
      </p:grpSp>
      <p:grpSp>
        <p:nvGrpSpPr>
          <p:cNvPr id="6" name="组合 5"/>
          <p:cNvGrpSpPr/>
          <p:nvPr/>
        </p:nvGrpSpPr>
        <p:grpSpPr>
          <a:xfrm>
            <a:off x="3416935" y="884555"/>
            <a:ext cx="6162675" cy="3068320"/>
            <a:chOff x="5381" y="1393"/>
            <a:chExt cx="9705" cy="4832"/>
          </a:xfrm>
        </p:grpSpPr>
        <p:sp>
          <p:nvSpPr>
            <p:cNvPr id="31" name="TextBox 30"/>
            <p:cNvSpPr txBox="1"/>
            <p:nvPr/>
          </p:nvSpPr>
          <p:spPr>
            <a:xfrm>
              <a:off x="5381" y="1393"/>
              <a:ext cx="9601" cy="2179"/>
            </a:xfrm>
            <a:prstGeom prst="rect">
              <a:avLst/>
            </a:prstGeom>
            <a:noFill/>
          </p:spPr>
          <p:txBody>
            <a:bodyPr wrap="square" lIns="36000" rIns="36000" rtlCol="0">
              <a:spAutoFit/>
            </a:bodyPr>
            <a:lstStyle/>
            <a:p>
              <a:r>
                <a:rPr lang="en-US" altLang="en-AU"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Changes of inf</a:t>
              </a:r>
              <a:r>
                <a:rPr lang="en-US" altLang="en-AU"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lection</a:t>
              </a:r>
              <a:endParaRPr lang="en-US" sz="2400" dirty="0">
                <a:solidFill>
                  <a:schemeClr val="tx1"/>
                </a:solidFill>
                <a:effectLst>
                  <a:outerShdw blurRad="38100" dist="19050" dir="2700000" algn="tl" rotWithShape="0">
                    <a:schemeClr val="dk1">
                      <a:alpha val="40000"/>
                    </a:schemeClr>
                  </a:outerShdw>
                </a:effectLst>
                <a:latin typeface="+mn-ea"/>
                <a:cs typeface="+mn-ea"/>
              </a:endParaRPr>
            </a:p>
            <a:p>
              <a:endParaRPr lang="en-US" altLang="en-AU"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a:p>
              <a:r>
                <a:rPr lang="en-US" altLang="en-AU"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  </a:t>
              </a:r>
              <a:r>
                <a:rPr lang="en-US" altLang="en-AU" sz="1400" dirty="0">
                  <a:solidFill>
                    <a:schemeClr val="tx1">
                      <a:lumMod val="50000"/>
                      <a:lumOff val="50000"/>
                    </a:schemeClr>
                  </a:solidFill>
                  <a:latin typeface="Times New Roman" panose="02020603050405020304" charset="0"/>
                  <a:cs typeface="Times New Roman" panose="02020603050405020304" charset="0"/>
                </a:rPr>
                <a:t> </a:t>
              </a:r>
              <a:endParaRPr lang="en-US" altLang="en-AU" sz="1400" dirty="0">
                <a:solidFill>
                  <a:schemeClr val="tx1">
                    <a:lumMod val="50000"/>
                    <a:lumOff val="50000"/>
                  </a:schemeClr>
                </a:solidFill>
                <a:latin typeface="Times New Roman" panose="02020603050405020304" charset="0"/>
                <a:cs typeface="Times New Roman" panose="02020603050405020304" charset="0"/>
              </a:endParaRPr>
            </a:p>
          </p:txBody>
        </p:sp>
        <p:sp>
          <p:nvSpPr>
            <p:cNvPr id="3" name="TextBox 31"/>
            <p:cNvSpPr txBox="1"/>
            <p:nvPr/>
          </p:nvSpPr>
          <p:spPr>
            <a:xfrm>
              <a:off x="5381" y="2593"/>
              <a:ext cx="9705" cy="3632"/>
            </a:xfrm>
            <a:prstGeom prst="rect">
              <a:avLst/>
            </a:prstGeom>
            <a:noFill/>
          </p:spPr>
          <p:txBody>
            <a:bodyPr wrap="square" lIns="36000" rIns="36000" rtlCol="0">
              <a:spAutoFit/>
              <a:scene3d>
                <a:camera prst="orthographicFront"/>
                <a:lightRig rig="threePt" dir="t"/>
              </a:scene3d>
            </a:bodyPr>
            <a:p>
              <a:pPr>
                <a:lnSpc>
                  <a:spcPct val="120000"/>
                </a:lnSpc>
              </a:pPr>
              <a:r>
                <a:rPr lang="en-US" sz="24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He moved astonishingly fast.</a:t>
              </a:r>
              <a:endParaRPr lang="en-US" sz="24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a:p>
              <a:pPr>
                <a:lnSpc>
                  <a:spcPct val="120000"/>
                </a:lnSpc>
              </a:pPr>
              <a:r>
                <a:rPr lang="en-US" sz="24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He moved with astonishing rapidity.</a:t>
              </a:r>
              <a:endParaRPr lang="en-US" sz="24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a:p>
              <a:pPr>
                <a:lnSpc>
                  <a:spcPct val="120000"/>
                </a:lnSpc>
              </a:pPr>
              <a:r>
                <a:rPr lang="en-US" sz="24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His movements astonished us by their rapidity</a:t>
              </a:r>
              <a:endParaRPr lang="en-US" sz="24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a:p>
              <a:pPr>
                <a:lnSpc>
                  <a:spcPct val="120000"/>
                </a:lnSpc>
              </a:pPr>
              <a:r>
                <a:rPr lang="en-US" sz="24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The rapidity of his movements was astonishing.</a:t>
              </a:r>
              <a:endParaRPr lang="en-US" sz="24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a:p>
              <a:pPr>
                <a:lnSpc>
                  <a:spcPct val="120000"/>
                </a:lnSpc>
              </a:pPr>
              <a:endParaRPr lang="en-US" sz="24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grpSp>
      <p:sp>
        <p:nvSpPr>
          <p:cNvPr id="4" name="TextBox 37"/>
          <p:cNvSpPr txBox="1"/>
          <p:nvPr/>
        </p:nvSpPr>
        <p:spPr>
          <a:xfrm>
            <a:off x="8505825" y="2177415"/>
            <a:ext cx="3006725" cy="460375"/>
          </a:xfrm>
          <a:prstGeom prst="rect">
            <a:avLst/>
          </a:prstGeom>
          <a:noFill/>
        </p:spPr>
        <p:txBody>
          <a:bodyPr wrap="square" lIns="36000" rIns="36000" rtlCol="0">
            <a:spAutoFit/>
          </a:bodyPr>
          <a:p>
            <a:pPr algn="ctr">
              <a:lnSpc>
                <a:spcPct val="120000"/>
              </a:lnSpc>
            </a:pPr>
            <a:r>
              <a:rPr lang="en-US" sz="20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他的行进速度令人惊讶。</a:t>
            </a:r>
            <a:endParaRPr lang="en-US" sz="20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grpSp>
        <p:nvGrpSpPr>
          <p:cNvPr id="7" name="组合 6"/>
          <p:cNvGrpSpPr/>
          <p:nvPr/>
        </p:nvGrpSpPr>
        <p:grpSpPr>
          <a:xfrm>
            <a:off x="3416935" y="4107180"/>
            <a:ext cx="8666480" cy="1754505"/>
            <a:chOff x="5381" y="6468"/>
            <a:chExt cx="13648" cy="2763"/>
          </a:xfrm>
        </p:grpSpPr>
        <p:sp>
          <p:nvSpPr>
            <p:cNvPr id="37" name="TextBox 36"/>
            <p:cNvSpPr txBox="1"/>
            <p:nvPr/>
          </p:nvSpPr>
          <p:spPr>
            <a:xfrm>
              <a:off x="5381" y="6468"/>
              <a:ext cx="3178" cy="822"/>
            </a:xfrm>
            <a:prstGeom prst="rect">
              <a:avLst/>
            </a:prstGeom>
            <a:noFill/>
          </p:spPr>
          <p:txBody>
            <a:bodyPr wrap="square" lIns="36000" rIns="36000" rtlCol="0">
              <a:spAutoFit/>
            </a:bodyPr>
            <a:lstStyle/>
            <a:p>
              <a:r>
                <a:rPr lang="en-US" altLang="en-AU"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Word order</a:t>
              </a:r>
              <a:endParaRPr lang="en-US" altLang="en-AU" sz="2800" dirty="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sp>
          <p:nvSpPr>
            <p:cNvPr id="5" name="TextBox 37"/>
            <p:cNvSpPr txBox="1"/>
            <p:nvPr/>
          </p:nvSpPr>
          <p:spPr>
            <a:xfrm>
              <a:off x="5381" y="8507"/>
              <a:ext cx="13649" cy="725"/>
            </a:xfrm>
            <a:prstGeom prst="rect">
              <a:avLst/>
            </a:prstGeom>
            <a:noFill/>
          </p:spPr>
          <p:txBody>
            <a:bodyPr wrap="square" lIns="36000" rIns="36000" rtlCol="0">
              <a:spAutoFit/>
            </a:bodyPr>
            <a:p>
              <a:pPr>
                <a:lnSpc>
                  <a:spcPct val="120000"/>
                </a:lnSpc>
              </a:pPr>
              <a:r>
                <a:rPr lang="en-US" sz="2000" dirty="0">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Love conquers all things.  All things can be conquered by love. 爱能征服一切</a:t>
              </a:r>
              <a:r>
                <a:rPr lang="zh-CN" altLang="en-US" sz="2000" dirty="0">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a:t>
              </a:r>
              <a:endParaRPr lang="zh-CN" altLang="en-US" sz="2000" dirty="0">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gr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barn(inVertical)">
                                      <p:cBhvr>
                                        <p:cTn id="2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8" grpId="0"/>
      <p:bldP spid="38"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Notched Right Arrow 66"/>
          <p:cNvSpPr/>
          <p:nvPr/>
        </p:nvSpPr>
        <p:spPr>
          <a:xfrm>
            <a:off x="3187065" y="1290955"/>
            <a:ext cx="2990850" cy="1692275"/>
          </a:xfrm>
          <a:prstGeom prst="notchedRightArrow">
            <a:avLst>
              <a:gd name="adj1" fmla="val 100000"/>
              <a:gd name="adj2"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21908" tIns="60954" rIns="121908" bIns="60954" rtlCol="0" anchor="ctr"/>
          <a:lstStyle/>
          <a:p>
            <a:pPr algn="ctr"/>
            <a:endParaRPr lang="en-US" sz="4300" dirty="0">
              <a:latin typeface="+mn-ea"/>
            </a:endParaRPr>
          </a:p>
        </p:txBody>
      </p:sp>
      <p:grpSp>
        <p:nvGrpSpPr>
          <p:cNvPr id="107" name="Group 106"/>
          <p:cNvGrpSpPr/>
          <p:nvPr/>
        </p:nvGrpSpPr>
        <p:grpSpPr>
          <a:xfrm>
            <a:off x="635" y="1290955"/>
            <a:ext cx="4098290" cy="2098040"/>
            <a:chOff x="0" y="1247573"/>
            <a:chExt cx="2670969" cy="805713"/>
          </a:xfrm>
        </p:grpSpPr>
        <p:sp>
          <p:nvSpPr>
            <p:cNvPr id="39" name="Rectangle 38"/>
            <p:cNvSpPr/>
            <p:nvPr/>
          </p:nvSpPr>
          <p:spPr>
            <a:xfrm>
              <a:off x="0" y="1394068"/>
              <a:ext cx="772226" cy="6592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ea"/>
              </a:endParaRPr>
            </a:p>
          </p:txBody>
        </p:sp>
        <p:sp>
          <p:nvSpPr>
            <p:cNvPr id="38" name="Freeform 37"/>
            <p:cNvSpPr/>
            <p:nvPr/>
          </p:nvSpPr>
          <p:spPr>
            <a:xfrm rot="16200000">
              <a:off x="302601" y="1584126"/>
              <a:ext cx="805713" cy="132608"/>
            </a:xfrm>
            <a:custGeom>
              <a:avLst/>
              <a:gdLst>
                <a:gd name="connsiteX0" fmla="*/ 0 w 633676"/>
                <a:gd name="connsiteY0" fmla="*/ 274320 h 274320"/>
                <a:gd name="connsiteX1" fmla="*/ 68580 w 633676"/>
                <a:gd name="connsiteY1" fmla="*/ 0 h 274320"/>
                <a:gd name="connsiteX2" fmla="*/ 633676 w 633676"/>
                <a:gd name="connsiteY2" fmla="*/ 0 h 274320"/>
                <a:gd name="connsiteX3" fmla="*/ 565096 w 633676"/>
                <a:gd name="connsiteY3" fmla="*/ 274320 h 274320"/>
                <a:gd name="connsiteX4" fmla="*/ 0 w 633676"/>
                <a:gd name="connsiteY4" fmla="*/ 274320 h 274320"/>
                <a:gd name="connsiteX0-1" fmla="*/ 0 w 633676"/>
                <a:gd name="connsiteY0-2" fmla="*/ 274320 h 274320"/>
                <a:gd name="connsiteX1-3" fmla="*/ 115214 w 633676"/>
                <a:gd name="connsiteY1-4" fmla="*/ 0 h 274320"/>
                <a:gd name="connsiteX2-5" fmla="*/ 633676 w 633676"/>
                <a:gd name="connsiteY2-6" fmla="*/ 0 h 274320"/>
                <a:gd name="connsiteX3-7" fmla="*/ 565096 w 633676"/>
                <a:gd name="connsiteY3-8" fmla="*/ 274320 h 274320"/>
                <a:gd name="connsiteX4-9" fmla="*/ 0 w 633676"/>
                <a:gd name="connsiteY4-10" fmla="*/ 274320 h 274320"/>
                <a:gd name="connsiteX0-11" fmla="*/ 0 w 576069"/>
                <a:gd name="connsiteY0-12" fmla="*/ 274320 h 274320"/>
                <a:gd name="connsiteX1-13" fmla="*/ 57607 w 576069"/>
                <a:gd name="connsiteY1-14" fmla="*/ 0 h 274320"/>
                <a:gd name="connsiteX2-15" fmla="*/ 576069 w 576069"/>
                <a:gd name="connsiteY2-16" fmla="*/ 0 h 274320"/>
                <a:gd name="connsiteX3-17" fmla="*/ 507489 w 576069"/>
                <a:gd name="connsiteY3-18" fmla="*/ 274320 h 274320"/>
                <a:gd name="connsiteX4-19" fmla="*/ 0 w 576069"/>
                <a:gd name="connsiteY4-20" fmla="*/ 274320 h 274320"/>
                <a:gd name="connsiteX0-21" fmla="*/ 0 w 576069"/>
                <a:gd name="connsiteY0-22" fmla="*/ 274323 h 274323"/>
                <a:gd name="connsiteX1-23" fmla="*/ 57607 w 576069"/>
                <a:gd name="connsiteY1-24" fmla="*/ 0 h 274323"/>
                <a:gd name="connsiteX2-25" fmla="*/ 576069 w 576069"/>
                <a:gd name="connsiteY2-26" fmla="*/ 0 h 274323"/>
                <a:gd name="connsiteX3-27" fmla="*/ 507489 w 576069"/>
                <a:gd name="connsiteY3-28" fmla="*/ 274320 h 274323"/>
                <a:gd name="connsiteX4-29" fmla="*/ 0 w 576069"/>
                <a:gd name="connsiteY4-30" fmla="*/ 274323 h 274323"/>
                <a:gd name="connsiteX0-31" fmla="*/ 0 w 576069"/>
                <a:gd name="connsiteY0-32" fmla="*/ 274323 h 274323"/>
                <a:gd name="connsiteX1-33" fmla="*/ 57607 w 576069"/>
                <a:gd name="connsiteY1-34" fmla="*/ 0 h 274323"/>
                <a:gd name="connsiteX2-35" fmla="*/ 576069 w 576069"/>
                <a:gd name="connsiteY2-36" fmla="*/ 0 h 274323"/>
                <a:gd name="connsiteX3-37" fmla="*/ 507489 w 576069"/>
                <a:gd name="connsiteY3-38" fmla="*/ 274320 h 274323"/>
                <a:gd name="connsiteX4-39" fmla="*/ 0 w 576069"/>
                <a:gd name="connsiteY4-40" fmla="*/ 274323 h 274323"/>
                <a:gd name="connsiteX0-41" fmla="*/ 0 w 633677"/>
                <a:gd name="connsiteY0-42" fmla="*/ 274323 h 274323"/>
                <a:gd name="connsiteX1-43" fmla="*/ 115215 w 633677"/>
                <a:gd name="connsiteY1-44" fmla="*/ 0 h 274323"/>
                <a:gd name="connsiteX2-45" fmla="*/ 633677 w 633677"/>
                <a:gd name="connsiteY2-46" fmla="*/ 0 h 274323"/>
                <a:gd name="connsiteX3-47" fmla="*/ 565097 w 633677"/>
                <a:gd name="connsiteY3-48" fmla="*/ 274320 h 274323"/>
                <a:gd name="connsiteX4-49" fmla="*/ 0 w 633677"/>
                <a:gd name="connsiteY4-50" fmla="*/ 274323 h 274323"/>
                <a:gd name="connsiteX0-51" fmla="*/ 0 w 633677"/>
                <a:gd name="connsiteY0-52" fmla="*/ 274323 h 274323"/>
                <a:gd name="connsiteX1-53" fmla="*/ 115215 w 633677"/>
                <a:gd name="connsiteY1-54" fmla="*/ 0 h 274323"/>
                <a:gd name="connsiteX2-55" fmla="*/ 633677 w 633677"/>
                <a:gd name="connsiteY2-56" fmla="*/ 0 h 274323"/>
                <a:gd name="connsiteX3-57" fmla="*/ 518463 w 633677"/>
                <a:gd name="connsiteY3-58" fmla="*/ 274323 h 274323"/>
                <a:gd name="connsiteX4-59" fmla="*/ 0 w 633677"/>
                <a:gd name="connsiteY4-60" fmla="*/ 274323 h 27432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33677" h="274323">
                  <a:moveTo>
                    <a:pt x="0" y="274323"/>
                  </a:moveTo>
                  <a:lnTo>
                    <a:pt x="115215" y="0"/>
                  </a:lnTo>
                  <a:lnTo>
                    <a:pt x="633677" y="0"/>
                  </a:lnTo>
                  <a:lnTo>
                    <a:pt x="518463" y="274323"/>
                  </a:lnTo>
                  <a:lnTo>
                    <a:pt x="0" y="274323"/>
                  </a:lnTo>
                  <a:close/>
                </a:path>
              </a:pathLst>
            </a:cu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ea"/>
              </a:endParaRPr>
            </a:p>
          </p:txBody>
        </p:sp>
        <p:sp>
          <p:nvSpPr>
            <p:cNvPr id="40" name="Pentagon 39"/>
            <p:cNvSpPr/>
            <p:nvPr/>
          </p:nvSpPr>
          <p:spPr>
            <a:xfrm>
              <a:off x="639153" y="1247573"/>
              <a:ext cx="2031816" cy="659218"/>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184910">
                <a:lnSpc>
                  <a:spcPct val="90000"/>
                </a:lnSpc>
                <a:spcBef>
                  <a:spcPct val="0"/>
                </a:spcBef>
                <a:spcAft>
                  <a:spcPct val="35000"/>
                </a:spcAft>
              </a:pPr>
              <a:endParaRPr lang="en-US" sz="4800" dirty="0">
                <a:latin typeface="+mn-ea"/>
              </a:endParaRPr>
            </a:p>
          </p:txBody>
        </p:sp>
      </p:grpSp>
      <p:sp>
        <p:nvSpPr>
          <p:cNvPr id="71" name="Notched Right Arrow 70"/>
          <p:cNvSpPr/>
          <p:nvPr/>
        </p:nvSpPr>
        <p:spPr>
          <a:xfrm>
            <a:off x="5258435" y="1284605"/>
            <a:ext cx="2869565" cy="1722755"/>
          </a:xfrm>
          <a:prstGeom prst="notchedRightArrow">
            <a:avLst>
              <a:gd name="adj1" fmla="val 10000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908" tIns="60954" rIns="121908" bIns="60954" rtlCol="0" anchor="ctr"/>
          <a:lstStyle/>
          <a:p>
            <a:pPr algn="ctr"/>
            <a:endParaRPr lang="en-US" sz="4300" dirty="0">
              <a:latin typeface="+mn-ea"/>
            </a:endParaRPr>
          </a:p>
        </p:txBody>
      </p:sp>
      <p:sp>
        <p:nvSpPr>
          <p:cNvPr id="72" name="Notched Right Arrow 71"/>
          <p:cNvSpPr/>
          <p:nvPr/>
        </p:nvSpPr>
        <p:spPr>
          <a:xfrm>
            <a:off x="7334885" y="972185"/>
            <a:ext cx="3742690" cy="2329815"/>
          </a:xfrm>
          <a:prstGeom prst="notchedRightArrow">
            <a:avLst>
              <a:gd name="adj1" fmla="val 69593"/>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908" tIns="60954" rIns="121908" bIns="60954" rtlCol="0" anchor="ctr">
            <a:scene3d>
              <a:camera prst="orthographicFront"/>
              <a:lightRig rig="threePt" dir="t"/>
            </a:scene3d>
          </a:bodyPr>
          <a:lstStyle/>
          <a:p>
            <a:pPr algn="ctr"/>
            <a:endParaRPr lang="en-US" sz="4800" dirty="0">
              <a:solidFill>
                <a:schemeClr val="bg1"/>
              </a:solidFill>
              <a:effectLst>
                <a:outerShdw blurRad="38100" dist="19050" dir="2700000" algn="tl" rotWithShape="0">
                  <a:schemeClr val="dk1">
                    <a:alpha val="40000"/>
                  </a:schemeClr>
                </a:outerShdw>
              </a:effectLst>
              <a:latin typeface="+mn-ea"/>
            </a:endParaRPr>
          </a:p>
        </p:txBody>
      </p:sp>
      <p:sp>
        <p:nvSpPr>
          <p:cNvPr id="73" name="TextBox 72"/>
          <p:cNvSpPr txBox="1"/>
          <p:nvPr/>
        </p:nvSpPr>
        <p:spPr>
          <a:xfrm>
            <a:off x="1035440" y="5296591"/>
            <a:ext cx="10121124" cy="200025"/>
          </a:xfrm>
          <a:prstGeom prst="rect">
            <a:avLst/>
          </a:prstGeom>
          <a:noFill/>
        </p:spPr>
        <p:txBody>
          <a:bodyPr wrap="square" lIns="0" tIns="0" rIns="0" bIns="0" rtlCol="0">
            <a:spAutoFit/>
          </a:bodyPr>
          <a:lstStyle/>
          <a:p>
            <a:pPr algn="ctr"/>
            <a:r>
              <a:rPr lang="zh-CN" altLang="en-US" sz="1300">
                <a:solidFill>
                  <a:schemeClr val="tx1">
                    <a:lumMod val="50000"/>
                    <a:lumOff val="50000"/>
                  </a:schemeClr>
                </a:solidFill>
                <a:latin typeface="+mn-ea"/>
              </a:rPr>
              <a:t>。</a:t>
            </a:r>
            <a:endParaRPr lang="zh-CN" altLang="en-US" sz="1300" dirty="0">
              <a:solidFill>
                <a:schemeClr val="tx1">
                  <a:lumMod val="50000"/>
                  <a:lumOff val="50000"/>
                </a:schemeClr>
              </a:solidFill>
              <a:latin typeface="+mn-ea"/>
            </a:endParaRPr>
          </a:p>
        </p:txBody>
      </p:sp>
      <p:cxnSp>
        <p:nvCxnSpPr>
          <p:cNvPr id="74" name="Straight Connector 73"/>
          <p:cNvCxnSpPr/>
          <p:nvPr/>
        </p:nvCxnSpPr>
        <p:spPr>
          <a:xfrm>
            <a:off x="1043634" y="5118805"/>
            <a:ext cx="10104735" cy="0"/>
          </a:xfrm>
          <a:prstGeom prst="line">
            <a:avLst/>
          </a:prstGeom>
          <a:ln w="19050">
            <a:solidFill>
              <a:schemeClr val="bg1">
                <a:lumMod val="75000"/>
              </a:schemeClr>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sp>
        <p:nvSpPr>
          <p:cNvPr id="78" name="Notched Right Arrow 77"/>
          <p:cNvSpPr/>
          <p:nvPr/>
        </p:nvSpPr>
        <p:spPr>
          <a:xfrm flipH="1">
            <a:off x="4890135" y="3678555"/>
            <a:ext cx="2708910" cy="1639570"/>
          </a:xfrm>
          <a:prstGeom prst="notchedRightArrow">
            <a:avLst>
              <a:gd name="adj1" fmla="val 100000"/>
              <a:gd name="adj2"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21908" tIns="60954" rIns="121908" bIns="60954" rtlCol="0" anchor="ctr"/>
          <a:lstStyle/>
          <a:p>
            <a:pPr algn="ctr"/>
            <a:endParaRPr lang="en-US" sz="4300" dirty="0">
              <a:latin typeface="+mn-ea"/>
            </a:endParaRPr>
          </a:p>
        </p:txBody>
      </p:sp>
      <p:grpSp>
        <p:nvGrpSpPr>
          <p:cNvPr id="108" name="Group 107"/>
          <p:cNvGrpSpPr/>
          <p:nvPr/>
        </p:nvGrpSpPr>
        <p:grpSpPr>
          <a:xfrm>
            <a:off x="6701155" y="3654425"/>
            <a:ext cx="4794885" cy="2044700"/>
            <a:chOff x="6473031" y="2860569"/>
            <a:chExt cx="2670969" cy="805714"/>
          </a:xfrm>
        </p:grpSpPr>
        <p:sp>
          <p:nvSpPr>
            <p:cNvPr id="79" name="Rectangle 78"/>
            <p:cNvSpPr/>
            <p:nvPr/>
          </p:nvSpPr>
          <p:spPr>
            <a:xfrm flipH="1">
              <a:off x="8371774" y="3007064"/>
              <a:ext cx="772226" cy="6592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ea"/>
              </a:endParaRPr>
            </a:p>
          </p:txBody>
        </p:sp>
        <p:sp>
          <p:nvSpPr>
            <p:cNvPr id="80" name="Freeform 79"/>
            <p:cNvSpPr/>
            <p:nvPr/>
          </p:nvSpPr>
          <p:spPr>
            <a:xfrm rot="5400000" flipH="1">
              <a:off x="8035686" y="3197122"/>
              <a:ext cx="805713" cy="132608"/>
            </a:xfrm>
            <a:custGeom>
              <a:avLst/>
              <a:gdLst>
                <a:gd name="connsiteX0" fmla="*/ 0 w 633676"/>
                <a:gd name="connsiteY0" fmla="*/ 274320 h 274320"/>
                <a:gd name="connsiteX1" fmla="*/ 68580 w 633676"/>
                <a:gd name="connsiteY1" fmla="*/ 0 h 274320"/>
                <a:gd name="connsiteX2" fmla="*/ 633676 w 633676"/>
                <a:gd name="connsiteY2" fmla="*/ 0 h 274320"/>
                <a:gd name="connsiteX3" fmla="*/ 565096 w 633676"/>
                <a:gd name="connsiteY3" fmla="*/ 274320 h 274320"/>
                <a:gd name="connsiteX4" fmla="*/ 0 w 633676"/>
                <a:gd name="connsiteY4" fmla="*/ 274320 h 274320"/>
                <a:gd name="connsiteX0-1" fmla="*/ 0 w 633676"/>
                <a:gd name="connsiteY0-2" fmla="*/ 274320 h 274320"/>
                <a:gd name="connsiteX1-3" fmla="*/ 115214 w 633676"/>
                <a:gd name="connsiteY1-4" fmla="*/ 0 h 274320"/>
                <a:gd name="connsiteX2-5" fmla="*/ 633676 w 633676"/>
                <a:gd name="connsiteY2-6" fmla="*/ 0 h 274320"/>
                <a:gd name="connsiteX3-7" fmla="*/ 565096 w 633676"/>
                <a:gd name="connsiteY3-8" fmla="*/ 274320 h 274320"/>
                <a:gd name="connsiteX4-9" fmla="*/ 0 w 633676"/>
                <a:gd name="connsiteY4-10" fmla="*/ 274320 h 274320"/>
                <a:gd name="connsiteX0-11" fmla="*/ 0 w 576069"/>
                <a:gd name="connsiteY0-12" fmla="*/ 274320 h 274320"/>
                <a:gd name="connsiteX1-13" fmla="*/ 57607 w 576069"/>
                <a:gd name="connsiteY1-14" fmla="*/ 0 h 274320"/>
                <a:gd name="connsiteX2-15" fmla="*/ 576069 w 576069"/>
                <a:gd name="connsiteY2-16" fmla="*/ 0 h 274320"/>
                <a:gd name="connsiteX3-17" fmla="*/ 507489 w 576069"/>
                <a:gd name="connsiteY3-18" fmla="*/ 274320 h 274320"/>
                <a:gd name="connsiteX4-19" fmla="*/ 0 w 576069"/>
                <a:gd name="connsiteY4-20" fmla="*/ 274320 h 274320"/>
                <a:gd name="connsiteX0-21" fmla="*/ 0 w 576069"/>
                <a:gd name="connsiteY0-22" fmla="*/ 274323 h 274323"/>
                <a:gd name="connsiteX1-23" fmla="*/ 57607 w 576069"/>
                <a:gd name="connsiteY1-24" fmla="*/ 0 h 274323"/>
                <a:gd name="connsiteX2-25" fmla="*/ 576069 w 576069"/>
                <a:gd name="connsiteY2-26" fmla="*/ 0 h 274323"/>
                <a:gd name="connsiteX3-27" fmla="*/ 507489 w 576069"/>
                <a:gd name="connsiteY3-28" fmla="*/ 274320 h 274323"/>
                <a:gd name="connsiteX4-29" fmla="*/ 0 w 576069"/>
                <a:gd name="connsiteY4-30" fmla="*/ 274323 h 274323"/>
                <a:gd name="connsiteX0-31" fmla="*/ 0 w 576069"/>
                <a:gd name="connsiteY0-32" fmla="*/ 274323 h 274323"/>
                <a:gd name="connsiteX1-33" fmla="*/ 57607 w 576069"/>
                <a:gd name="connsiteY1-34" fmla="*/ 0 h 274323"/>
                <a:gd name="connsiteX2-35" fmla="*/ 576069 w 576069"/>
                <a:gd name="connsiteY2-36" fmla="*/ 0 h 274323"/>
                <a:gd name="connsiteX3-37" fmla="*/ 507489 w 576069"/>
                <a:gd name="connsiteY3-38" fmla="*/ 274320 h 274323"/>
                <a:gd name="connsiteX4-39" fmla="*/ 0 w 576069"/>
                <a:gd name="connsiteY4-40" fmla="*/ 274323 h 274323"/>
                <a:gd name="connsiteX0-41" fmla="*/ 0 w 633677"/>
                <a:gd name="connsiteY0-42" fmla="*/ 274323 h 274323"/>
                <a:gd name="connsiteX1-43" fmla="*/ 115215 w 633677"/>
                <a:gd name="connsiteY1-44" fmla="*/ 0 h 274323"/>
                <a:gd name="connsiteX2-45" fmla="*/ 633677 w 633677"/>
                <a:gd name="connsiteY2-46" fmla="*/ 0 h 274323"/>
                <a:gd name="connsiteX3-47" fmla="*/ 565097 w 633677"/>
                <a:gd name="connsiteY3-48" fmla="*/ 274320 h 274323"/>
                <a:gd name="connsiteX4-49" fmla="*/ 0 w 633677"/>
                <a:gd name="connsiteY4-50" fmla="*/ 274323 h 274323"/>
                <a:gd name="connsiteX0-51" fmla="*/ 0 w 633677"/>
                <a:gd name="connsiteY0-52" fmla="*/ 274323 h 274323"/>
                <a:gd name="connsiteX1-53" fmla="*/ 115215 w 633677"/>
                <a:gd name="connsiteY1-54" fmla="*/ 0 h 274323"/>
                <a:gd name="connsiteX2-55" fmla="*/ 633677 w 633677"/>
                <a:gd name="connsiteY2-56" fmla="*/ 0 h 274323"/>
                <a:gd name="connsiteX3-57" fmla="*/ 518463 w 633677"/>
                <a:gd name="connsiteY3-58" fmla="*/ 274323 h 274323"/>
                <a:gd name="connsiteX4-59" fmla="*/ 0 w 633677"/>
                <a:gd name="connsiteY4-60" fmla="*/ 274323 h 27432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33677" h="274323">
                  <a:moveTo>
                    <a:pt x="0" y="274323"/>
                  </a:moveTo>
                  <a:lnTo>
                    <a:pt x="115215" y="0"/>
                  </a:lnTo>
                  <a:lnTo>
                    <a:pt x="633677" y="0"/>
                  </a:lnTo>
                  <a:lnTo>
                    <a:pt x="518463" y="274323"/>
                  </a:lnTo>
                  <a:lnTo>
                    <a:pt x="0" y="274323"/>
                  </a:lnTo>
                  <a:close/>
                </a:path>
              </a:pathLst>
            </a:cu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ea"/>
              </a:endParaRPr>
            </a:p>
          </p:txBody>
        </p:sp>
        <p:sp>
          <p:nvSpPr>
            <p:cNvPr id="81" name="Pentagon 80"/>
            <p:cNvSpPr/>
            <p:nvPr/>
          </p:nvSpPr>
          <p:spPr>
            <a:xfrm flipH="1">
              <a:off x="6473031" y="2860569"/>
              <a:ext cx="2031803" cy="679255"/>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184910">
                <a:lnSpc>
                  <a:spcPct val="90000"/>
                </a:lnSpc>
                <a:spcBef>
                  <a:spcPct val="0"/>
                </a:spcBef>
                <a:spcAft>
                  <a:spcPct val="35000"/>
                </a:spcAft>
              </a:pPr>
              <a:endParaRPr lang="en-US" sz="4800" dirty="0">
                <a:latin typeface="+mn-ea"/>
              </a:endParaRPr>
            </a:p>
          </p:txBody>
        </p:sp>
      </p:grpSp>
      <p:sp>
        <p:nvSpPr>
          <p:cNvPr id="82" name="Notched Right Arrow 81"/>
          <p:cNvSpPr/>
          <p:nvPr/>
        </p:nvSpPr>
        <p:spPr>
          <a:xfrm flipH="1">
            <a:off x="3007360" y="3656965"/>
            <a:ext cx="2708910" cy="1676400"/>
          </a:xfrm>
          <a:prstGeom prst="notchedRightArrow">
            <a:avLst>
              <a:gd name="adj1" fmla="val 10000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908" tIns="60954" rIns="121908" bIns="60954" rtlCol="0" anchor="ctr"/>
          <a:lstStyle/>
          <a:p>
            <a:pPr algn="ctr"/>
            <a:endParaRPr lang="en-US" sz="4300" dirty="0">
              <a:latin typeface="+mn-ea"/>
            </a:endParaRPr>
          </a:p>
        </p:txBody>
      </p:sp>
      <p:sp>
        <p:nvSpPr>
          <p:cNvPr id="83" name="Notched Right Arrow 82"/>
          <p:cNvSpPr/>
          <p:nvPr/>
        </p:nvSpPr>
        <p:spPr>
          <a:xfrm flipH="1">
            <a:off x="1185545" y="3678555"/>
            <a:ext cx="2708910" cy="1675765"/>
          </a:xfrm>
          <a:prstGeom prst="notchedRightArrow">
            <a:avLst>
              <a:gd name="adj1" fmla="val 100000"/>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908" tIns="60954" rIns="121908" bIns="60954" rtlCol="0" anchor="ctr"/>
          <a:lstStyle/>
          <a:p>
            <a:pPr algn="ctr"/>
            <a:endParaRPr lang="en-US" sz="4800" dirty="0">
              <a:latin typeface="+mn-ea"/>
            </a:endParaRPr>
          </a:p>
        </p:txBody>
      </p:sp>
      <p:sp>
        <p:nvSpPr>
          <p:cNvPr id="2" name="标题 1"/>
          <p:cNvSpPr>
            <a:spLocks noGrp="1"/>
          </p:cNvSpPr>
          <p:nvPr>
            <p:ph type="title"/>
          </p:nvPr>
        </p:nvSpPr>
        <p:spPr>
          <a:xfrm>
            <a:off x="838200" y="513815"/>
            <a:ext cx="10515600" cy="488315"/>
          </a:xfrm>
        </p:spPr>
        <p:txBody>
          <a:bodyPr>
            <a:normAutofit fontScale="90000"/>
          </a:bodyPr>
          <a:lstStyle/>
          <a:p>
            <a:r>
              <a:rPr lang="en-US" altLang="zh-CN" sz="4000" dirty="0">
                <a:sym typeface="+mn-ea"/>
              </a:rPr>
              <a:t>Compact vs Diffusive</a:t>
            </a:r>
            <a:endParaRPr lang="en-US" altLang="zh-CN" sz="4000" dirty="0"/>
          </a:p>
        </p:txBody>
      </p:sp>
      <p:sp>
        <p:nvSpPr>
          <p:cNvPr id="4" name="文本框 3"/>
          <p:cNvSpPr txBox="1"/>
          <p:nvPr/>
        </p:nvSpPr>
        <p:spPr>
          <a:xfrm>
            <a:off x="1126490" y="1069340"/>
            <a:ext cx="9363710" cy="1938020"/>
          </a:xfrm>
          <a:prstGeom prst="rect">
            <a:avLst/>
          </a:prstGeom>
          <a:noFill/>
        </p:spPr>
        <p:txBody>
          <a:bodyPr wrap="square" rtlCol="0">
            <a:spAutoFit/>
          </a:bodyPr>
          <a:p>
            <a:pPr algn="just" fontAlgn="auto">
              <a:lnSpc>
                <a:spcPct val="150000"/>
              </a:lnSpc>
            </a:pPr>
            <a:r>
              <a:rPr lang="en-US" altLang="zh-CN" sz="200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    English sentences have complete subject-predicate structure which are acted by noun phrases and verb phrases.The subject is indispensable, the predicate is the center of the sentence, and the two are coordinated. English sentences are clear in subject and order, clear in level, echoing, strict and standardized, and aggregated in sentence style.</a:t>
            </a:r>
            <a:endParaRPr lang="en-US" altLang="zh-CN" sz="2000">
              <a:solidFill>
                <a:schemeClr val="tx1"/>
              </a:solidFill>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sp>
        <p:nvSpPr>
          <p:cNvPr id="5" name="文本框 4"/>
          <p:cNvSpPr txBox="1"/>
          <p:nvPr/>
        </p:nvSpPr>
        <p:spPr>
          <a:xfrm>
            <a:off x="1956435" y="3526155"/>
            <a:ext cx="9397365" cy="1938020"/>
          </a:xfrm>
          <a:prstGeom prst="rect">
            <a:avLst/>
          </a:prstGeom>
          <a:noFill/>
        </p:spPr>
        <p:txBody>
          <a:bodyPr wrap="square" rtlCol="0">
            <a:spAutoFit/>
          </a:bodyPr>
          <a:p>
            <a:pPr fontAlgn="auto">
              <a:lnSpc>
                <a:spcPct val="150000"/>
              </a:lnSpc>
            </a:pPr>
            <a:r>
              <a:rPr lang="en-US" altLang="zh-CN" sz="2000">
                <a:effectLst>
                  <a:outerShdw blurRad="38100" dist="19050" dir="2700000" algn="tl" rotWithShape="0">
                    <a:schemeClr val="dk1">
                      <a:alpha val="40000"/>
                    </a:schemeClr>
                  </a:outerShdw>
                </a:effectLst>
                <a:latin typeface="Times New Roman" panose="02020603050405020304" charset="0"/>
                <a:cs typeface="Times New Roman" panose="02020603050405020304" charset="0"/>
              </a:rPr>
              <a:t>The subject-predicate structure in Chinese is much more complex, the subject not only has various forms, but also can be dispensed. And it can indicate the giving thing, the receiving thing, the time, the place, can be filled with nouns, verbs, adjectives, quantity words, or the subject can be omitted.</a:t>
            </a:r>
            <a:endParaRPr lang="en-US" altLang="zh-CN" sz="2000">
              <a:effectLst>
                <a:outerShdw blurRad="38100" dist="19050" dir="2700000" algn="tl" rotWithShape="0">
                  <a:schemeClr val="dk1">
                    <a:alpha val="40000"/>
                  </a:schemeClr>
                </a:outerShdw>
              </a:effectLst>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after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strips(upRight)">
                                      <p:cBhvr>
                                        <p:cTn id="7" dur="500"/>
                                        <p:tgtEl>
                                          <p:spTgt spid="7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3"/>
                                        </p:tgtEl>
                                        <p:attrNameLst>
                                          <p:attrName>style.visibility</p:attrName>
                                        </p:attrNameLst>
                                      </p:cBhvr>
                                      <p:to>
                                        <p:strVal val="visible"/>
                                      </p:to>
                                    </p:set>
                                    <p:animEffect transition="in" filter="fade">
                                      <p:cBhvr>
                                        <p:cTn id="11" dur="500"/>
                                        <p:tgtEl>
                                          <p:spTgt spid="73"/>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arn(inVertical)">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4" grpId="0"/>
      <p:bldP spid="4" grpId="1"/>
      <p:bldP spid="5" grpId="0"/>
      <p:bldP spid="5"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Oval 25"/>
          <p:cNvSpPr/>
          <p:nvPr/>
        </p:nvSpPr>
        <p:spPr>
          <a:xfrm>
            <a:off x="4714220" y="1920408"/>
            <a:ext cx="192698" cy="192723"/>
          </a:xfrm>
          <a:prstGeom prst="ellipse">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121908" tIns="60954" rIns="121908" bIns="60954" rtlCol="0" anchor="ctr"/>
          <a:lstStyle/>
          <a:p>
            <a:pPr algn="ctr"/>
            <a:endParaRPr lang="en-US">
              <a:latin typeface="+mn-ea"/>
            </a:endParaRPr>
          </a:p>
        </p:txBody>
      </p:sp>
      <p:sp>
        <p:nvSpPr>
          <p:cNvPr id="29" name="Text Placeholder 3"/>
          <p:cNvSpPr txBox="1"/>
          <p:nvPr/>
        </p:nvSpPr>
        <p:spPr>
          <a:xfrm>
            <a:off x="4197668" y="1092835"/>
            <a:ext cx="6806565" cy="1722755"/>
          </a:xfrm>
          <a:prstGeom prst="rect">
            <a:avLst/>
          </a:prstGeom>
        </p:spPr>
        <p:txBody>
          <a:bodyPr wrap="non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just" defTabSz="1219200">
              <a:spcBef>
                <a:spcPct val="20000"/>
              </a:spcBef>
              <a:defRPr/>
            </a:pPr>
            <a:r>
              <a:rPr lang="en-US" altLang="zh-CN" sz="2800">
                <a:solidFill>
                  <a:schemeClr val="tx1">
                    <a:lumMod val="75000"/>
                    <a:lumOff val="25000"/>
                  </a:schemeClr>
                </a:solidFill>
                <a:latin typeface="Times New Roman" panose="02020603050405020304" charset="0"/>
                <a:cs typeface="Times New Roman" panose="02020603050405020304" charset="0"/>
              </a:rPr>
              <a:t>The  dependent or subordianate construction or </a:t>
            </a:r>
            <a:endParaRPr lang="en-US" altLang="zh-CN" sz="2800">
              <a:solidFill>
                <a:schemeClr val="tx1">
                  <a:lumMod val="75000"/>
                  <a:lumOff val="25000"/>
                </a:schemeClr>
              </a:solidFill>
              <a:latin typeface="Times New Roman" panose="02020603050405020304" charset="0"/>
              <a:cs typeface="Times New Roman" panose="02020603050405020304" charset="0"/>
            </a:endParaRPr>
          </a:p>
          <a:p>
            <a:pPr algn="just" defTabSz="1219200">
              <a:spcBef>
                <a:spcPct val="20000"/>
              </a:spcBef>
              <a:defRPr/>
            </a:pPr>
            <a:r>
              <a:rPr lang="en-US" altLang="zh-CN" sz="2800">
                <a:solidFill>
                  <a:schemeClr val="tx1">
                    <a:lumMod val="75000"/>
                    <a:lumOff val="25000"/>
                  </a:schemeClr>
                </a:solidFill>
                <a:latin typeface="Times New Roman" panose="02020603050405020304" charset="0"/>
                <a:cs typeface="Times New Roman" panose="02020603050405020304" charset="0"/>
              </a:rPr>
              <a:t>relationship of clause with </a:t>
            </a:r>
            <a:r>
              <a:rPr lang="en-US" altLang="zh-CN" sz="2800" u="sng">
                <a:solidFill>
                  <a:schemeClr val="tx1">
                    <a:lumMod val="75000"/>
                    <a:lumOff val="25000"/>
                  </a:schemeClr>
                </a:solidFill>
                <a:latin typeface="Times New Roman" panose="02020603050405020304" charset="0"/>
                <a:cs typeface="Times New Roman" panose="02020603050405020304" charset="0"/>
              </a:rPr>
              <a:t>connectives.</a:t>
            </a:r>
            <a:endParaRPr lang="en-US" altLang="zh-CN">
              <a:solidFill>
                <a:schemeClr val="tx1">
                  <a:lumMod val="75000"/>
                  <a:lumOff val="25000"/>
                </a:schemeClr>
              </a:solidFill>
              <a:latin typeface="+mn-ea"/>
            </a:endParaRPr>
          </a:p>
          <a:p>
            <a:pPr algn="just" defTabSz="1219200">
              <a:spcBef>
                <a:spcPct val="20000"/>
              </a:spcBef>
              <a:defRPr/>
            </a:pPr>
            <a:endParaRPr lang="en-US" dirty="0">
              <a:solidFill>
                <a:schemeClr val="tx1">
                  <a:lumMod val="75000"/>
                  <a:lumOff val="25000"/>
                </a:schemeClr>
              </a:solidFill>
              <a:latin typeface="+mn-ea"/>
            </a:endParaRPr>
          </a:p>
          <a:p>
            <a:pPr algn="just" defTabSz="1219200">
              <a:spcBef>
                <a:spcPct val="20000"/>
              </a:spcBef>
              <a:defRPr/>
            </a:pPr>
            <a:r>
              <a:rPr lang="en-US" altLang="zh-CN" sz="2800">
                <a:solidFill>
                  <a:schemeClr val="tx1">
                    <a:lumMod val="75000"/>
                    <a:lumOff val="25000"/>
                  </a:schemeClr>
                </a:solidFill>
                <a:latin typeface="Times New Roman" panose="02020603050405020304" charset="0"/>
                <a:cs typeface="Times New Roman" panose="02020603050405020304" charset="0"/>
              </a:rPr>
              <a:t>Eg: I will despair if you don’t come.</a:t>
            </a:r>
            <a:endParaRPr lang="en-US" dirty="0">
              <a:solidFill>
                <a:schemeClr val="tx1">
                  <a:lumMod val="75000"/>
                  <a:lumOff val="25000"/>
                </a:schemeClr>
              </a:solidFill>
              <a:latin typeface="+mn-ea"/>
            </a:endParaRPr>
          </a:p>
        </p:txBody>
      </p:sp>
      <p:sp>
        <p:nvSpPr>
          <p:cNvPr id="36" name="Oval 35"/>
          <p:cNvSpPr/>
          <p:nvPr/>
        </p:nvSpPr>
        <p:spPr>
          <a:xfrm>
            <a:off x="4637421" y="3208685"/>
            <a:ext cx="192698" cy="192723"/>
          </a:xfrm>
          <a:prstGeom prst="ellipse">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21908" tIns="60954" rIns="121908" bIns="60954" rtlCol="0" anchor="ctr"/>
          <a:lstStyle/>
          <a:p>
            <a:pPr algn="ctr"/>
            <a:endParaRPr lang="en-US">
              <a:latin typeface="+mn-ea"/>
            </a:endParaRPr>
          </a:p>
        </p:txBody>
      </p:sp>
      <p:sp>
        <p:nvSpPr>
          <p:cNvPr id="43" name="Text Placeholder 3"/>
          <p:cNvSpPr txBox="1"/>
          <p:nvPr/>
        </p:nvSpPr>
        <p:spPr>
          <a:xfrm>
            <a:off x="4077970" y="3542030"/>
            <a:ext cx="7668260" cy="2153285"/>
          </a:xfrm>
          <a:prstGeom prst="rect">
            <a:avLst/>
          </a:prstGeom>
        </p:spPr>
        <p:txBody>
          <a:bodyPr wrap="squar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just" defTabSz="1219200">
              <a:spcBef>
                <a:spcPct val="20000"/>
              </a:spcBef>
              <a:defRPr/>
            </a:pPr>
            <a:r>
              <a:rPr lang="en-US" altLang="zh-CN" sz="2800">
                <a:solidFill>
                  <a:schemeClr val="tx1">
                    <a:lumMod val="75000"/>
                    <a:lumOff val="25000"/>
                  </a:schemeClr>
                </a:solidFill>
                <a:latin typeface="Times New Roman" panose="02020603050405020304" charset="0"/>
                <a:cs typeface="Times New Roman" panose="02020603050405020304" charset="0"/>
                <a:sym typeface="+mn-ea"/>
              </a:rPr>
              <a:t>The arranging of clauses one aftere the other without</a:t>
            </a:r>
            <a:endParaRPr lang="en-US" altLang="zh-CN" sz="2800">
              <a:solidFill>
                <a:schemeClr val="tx1">
                  <a:lumMod val="75000"/>
                  <a:lumOff val="25000"/>
                </a:schemeClr>
              </a:solidFill>
              <a:latin typeface="Times New Roman" panose="02020603050405020304" charset="0"/>
              <a:cs typeface="Times New Roman" panose="02020603050405020304" charset="0"/>
              <a:sym typeface="+mn-ea"/>
            </a:endParaRPr>
          </a:p>
          <a:p>
            <a:pPr algn="l" defTabSz="1219200">
              <a:spcBef>
                <a:spcPct val="20000"/>
              </a:spcBef>
              <a:defRPr/>
            </a:pPr>
            <a:r>
              <a:rPr lang="en-US" altLang="zh-CN" sz="2800">
                <a:solidFill>
                  <a:schemeClr val="tx1">
                    <a:lumMod val="75000"/>
                    <a:lumOff val="25000"/>
                  </a:schemeClr>
                </a:solidFill>
                <a:latin typeface="Times New Roman" panose="02020603050405020304" charset="0"/>
                <a:cs typeface="Times New Roman" panose="02020603050405020304" charset="0"/>
                <a:sym typeface="+mn-ea"/>
              </a:rPr>
              <a:t> connectives showing the relation between them</a:t>
            </a:r>
            <a:r>
              <a:rPr lang="en-US" altLang="zh-CN" b="1">
                <a:solidFill>
                  <a:schemeClr val="tx1">
                    <a:lumMod val="75000"/>
                    <a:lumOff val="25000"/>
                  </a:schemeClr>
                </a:solidFill>
                <a:latin typeface="+mn-ea"/>
              </a:rPr>
              <a:t>.</a:t>
            </a:r>
            <a:endParaRPr lang="en-US" altLang="zh-CN" b="1">
              <a:solidFill>
                <a:schemeClr val="tx1">
                  <a:lumMod val="75000"/>
                  <a:lumOff val="25000"/>
                </a:schemeClr>
              </a:solidFill>
              <a:latin typeface="+mn-ea"/>
            </a:endParaRPr>
          </a:p>
          <a:p>
            <a:pPr algn="l" defTabSz="1219200">
              <a:spcBef>
                <a:spcPct val="20000"/>
              </a:spcBef>
              <a:defRPr/>
            </a:pPr>
            <a:endParaRPr lang="en-US" altLang="zh-CN" b="1" dirty="0">
              <a:solidFill>
                <a:schemeClr val="tx1">
                  <a:lumMod val="75000"/>
                  <a:lumOff val="25000"/>
                </a:schemeClr>
              </a:solidFill>
              <a:latin typeface="+mn-ea"/>
            </a:endParaRPr>
          </a:p>
          <a:p>
            <a:pPr algn="l" defTabSz="1219200">
              <a:spcBef>
                <a:spcPct val="20000"/>
              </a:spcBef>
              <a:defRPr/>
            </a:pPr>
            <a:r>
              <a:rPr lang="en-US" altLang="zh-CN" sz="2800">
                <a:solidFill>
                  <a:schemeClr val="tx1">
                    <a:lumMod val="75000"/>
                    <a:lumOff val="25000"/>
                  </a:schemeClr>
                </a:solidFill>
                <a:latin typeface="Times New Roman" panose="02020603050405020304" charset="0"/>
                <a:cs typeface="Times New Roman" panose="02020603050405020304" charset="0"/>
              </a:rPr>
              <a:t>Eg: The rain fell, the river flooded, the house washed away</a:t>
            </a:r>
            <a:r>
              <a:rPr lang="en-US" altLang="zh-CN" b="1" dirty="0">
                <a:solidFill>
                  <a:schemeClr val="tx1">
                    <a:lumMod val="75000"/>
                    <a:lumOff val="25000"/>
                  </a:schemeClr>
                </a:solidFill>
                <a:latin typeface="+mn-ea"/>
              </a:rPr>
              <a:t>.</a:t>
            </a:r>
            <a:endParaRPr lang="en-US" altLang="zh-CN" b="1" dirty="0">
              <a:solidFill>
                <a:schemeClr val="tx1">
                  <a:lumMod val="75000"/>
                  <a:lumOff val="25000"/>
                </a:schemeClr>
              </a:solidFill>
              <a:latin typeface="+mn-ea"/>
            </a:endParaRPr>
          </a:p>
        </p:txBody>
      </p:sp>
      <p:sp>
        <p:nvSpPr>
          <p:cNvPr id="2" name="标题 1"/>
          <p:cNvSpPr>
            <a:spLocks noGrp="1"/>
          </p:cNvSpPr>
          <p:nvPr>
            <p:ph type="title"/>
          </p:nvPr>
        </p:nvSpPr>
        <p:spPr/>
        <p:txBody>
          <a:bodyPr>
            <a:normAutofit fontScale="90000"/>
          </a:bodyPr>
          <a:lstStyle/>
          <a:p>
            <a:r>
              <a:rPr lang="en-US" altLang="zh-CN" sz="4000" dirty="0">
                <a:sym typeface="+mn-ea"/>
              </a:rPr>
              <a:t>Hypotactic vs Paratactic</a:t>
            </a:r>
            <a:endParaRPr lang="zh-CN" altLang="en-US" sz="4000" dirty="0"/>
          </a:p>
        </p:txBody>
      </p:sp>
      <p:grpSp>
        <p:nvGrpSpPr>
          <p:cNvPr id="6" name="组合 5"/>
          <p:cNvGrpSpPr/>
          <p:nvPr/>
        </p:nvGrpSpPr>
        <p:grpSpPr>
          <a:xfrm>
            <a:off x="599440" y="1508760"/>
            <a:ext cx="3406140" cy="1016000"/>
            <a:chOff x="2101" y="2420"/>
            <a:chExt cx="5364" cy="1600"/>
          </a:xfrm>
        </p:grpSpPr>
        <p:grpSp>
          <p:nvGrpSpPr>
            <p:cNvPr id="31" name="Group 30"/>
            <p:cNvGrpSpPr/>
            <p:nvPr/>
          </p:nvGrpSpPr>
          <p:grpSpPr>
            <a:xfrm>
              <a:off x="2101" y="2420"/>
              <a:ext cx="5364" cy="1600"/>
              <a:chOff x="942759" y="1255634"/>
              <a:chExt cx="2554728" cy="762002"/>
            </a:xfrm>
          </p:grpSpPr>
          <p:sp>
            <p:nvSpPr>
              <p:cNvPr id="23" name="Flowchart: Off-page Connector 22"/>
              <p:cNvSpPr/>
              <p:nvPr/>
            </p:nvSpPr>
            <p:spPr>
              <a:xfrm rot="16200000">
                <a:off x="1829116" y="830138"/>
                <a:ext cx="762000" cy="1612995"/>
              </a:xfrm>
              <a:prstGeom prst="flowChartOffpageConnector">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endParaRPr lang="en-US" sz="5900" dirty="0">
                  <a:latin typeface="+mn-ea"/>
                </a:endParaRPr>
              </a:p>
            </p:txBody>
          </p:sp>
          <p:sp>
            <p:nvSpPr>
              <p:cNvPr id="24" name="Round Same Side Corner Rectangle 23"/>
              <p:cNvSpPr/>
              <p:nvPr/>
            </p:nvSpPr>
            <p:spPr>
              <a:xfrm rot="16200000">
                <a:off x="792187" y="1406206"/>
                <a:ext cx="762001" cy="460857"/>
              </a:xfrm>
              <a:prstGeom prst="round2Same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a:solidFill>
                      <a:schemeClr val="bg1"/>
                    </a:solidFill>
                    <a:latin typeface="+mn-ea"/>
                  </a:rPr>
                  <a:t>01</a:t>
                </a:r>
                <a:endParaRPr lang="en-US" dirty="0">
                  <a:latin typeface="+mn-ea"/>
                </a:endParaRPr>
              </a:p>
            </p:txBody>
          </p:sp>
          <p:cxnSp>
            <p:nvCxnSpPr>
              <p:cNvPr id="25"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sp>
          <p:nvSpPr>
            <p:cNvPr id="3" name="文本框 2"/>
            <p:cNvSpPr txBox="1"/>
            <p:nvPr/>
          </p:nvSpPr>
          <p:spPr>
            <a:xfrm>
              <a:off x="3069" y="2762"/>
              <a:ext cx="3542" cy="1258"/>
            </a:xfrm>
            <a:prstGeom prst="rect">
              <a:avLst/>
            </a:prstGeom>
            <a:noFill/>
          </p:spPr>
          <p:txBody>
            <a:bodyPr wrap="square" rtlCol="0">
              <a:spAutoFit/>
            </a:bodyPr>
            <a:p>
              <a:r>
                <a:rPr lang="en-US" altLang="zh-CN" sz="2800" b="1" dirty="0">
                  <a:sym typeface="+mn-ea"/>
                </a:rPr>
                <a:t>Hypotactic </a:t>
              </a:r>
              <a:endParaRPr lang="zh-CN" altLang="en-US" dirty="0"/>
            </a:p>
            <a:p>
              <a:endParaRPr lang="zh-CN" altLang="en-US"/>
            </a:p>
          </p:txBody>
        </p:sp>
      </p:grpSp>
      <p:grpSp>
        <p:nvGrpSpPr>
          <p:cNvPr id="5" name="组合 4"/>
          <p:cNvGrpSpPr/>
          <p:nvPr/>
        </p:nvGrpSpPr>
        <p:grpSpPr>
          <a:xfrm>
            <a:off x="792480" y="3963670"/>
            <a:ext cx="3406140" cy="1282700"/>
            <a:chOff x="2101" y="7120"/>
            <a:chExt cx="5364" cy="2020"/>
          </a:xfrm>
        </p:grpSpPr>
        <p:grpSp>
          <p:nvGrpSpPr>
            <p:cNvPr id="32" name="Group 31"/>
            <p:cNvGrpSpPr/>
            <p:nvPr/>
          </p:nvGrpSpPr>
          <p:grpSpPr>
            <a:xfrm>
              <a:off x="2101" y="7120"/>
              <a:ext cx="5364" cy="1600"/>
              <a:chOff x="942759" y="1255634"/>
              <a:chExt cx="2554728" cy="762002"/>
            </a:xfrm>
          </p:grpSpPr>
          <p:sp>
            <p:nvSpPr>
              <p:cNvPr id="33" name="Flowchart: Off-page Connector 32"/>
              <p:cNvSpPr/>
              <p:nvPr/>
            </p:nvSpPr>
            <p:spPr>
              <a:xfrm rot="16200000">
                <a:off x="1829116" y="830138"/>
                <a:ext cx="762000" cy="1612995"/>
              </a:xfrm>
              <a:prstGeom prst="flowChartOffpageConnecto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endParaRPr lang="en-US" sz="4300" dirty="0">
                  <a:solidFill>
                    <a:schemeClr val="bg1"/>
                  </a:solidFill>
                  <a:latin typeface="+mn-ea"/>
                </a:endParaRPr>
              </a:p>
            </p:txBody>
          </p:sp>
          <p:sp>
            <p:nvSpPr>
              <p:cNvPr id="34" name="Round Same Side Corner Rectangle 33"/>
              <p:cNvSpPr/>
              <p:nvPr/>
            </p:nvSpPr>
            <p:spPr>
              <a:xfrm rot="16200000">
                <a:off x="792187" y="1406206"/>
                <a:ext cx="762001" cy="460857"/>
              </a:xfrm>
              <a:prstGeom prst="round2Same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a:solidFill>
                      <a:schemeClr val="bg1"/>
                    </a:solidFill>
                    <a:latin typeface="+mn-ea"/>
                  </a:rPr>
                  <a:t>02</a:t>
                </a:r>
                <a:endParaRPr lang="en-US" dirty="0">
                  <a:latin typeface="+mn-ea"/>
                </a:endParaRPr>
              </a:p>
            </p:txBody>
          </p:sp>
          <p:cxnSp>
            <p:nvCxnSpPr>
              <p:cNvPr id="35" name="Straight Connector 3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sp>
          <p:nvSpPr>
            <p:cNvPr id="4" name="文本框 3"/>
            <p:cNvSpPr txBox="1"/>
            <p:nvPr/>
          </p:nvSpPr>
          <p:spPr>
            <a:xfrm>
              <a:off x="3068" y="7446"/>
              <a:ext cx="3083" cy="1695"/>
            </a:xfrm>
            <a:prstGeom prst="rect">
              <a:avLst/>
            </a:prstGeom>
            <a:noFill/>
          </p:spPr>
          <p:txBody>
            <a:bodyPr wrap="square" rtlCol="0">
              <a:spAutoFit/>
            </a:bodyPr>
            <a:p>
              <a:r>
                <a:rPr lang="en-US" altLang="zh-CN" sz="2800" b="1" dirty="0">
                  <a:sym typeface="+mn-ea"/>
                </a:rPr>
                <a:t>Para</a:t>
              </a:r>
              <a:r>
                <a:rPr lang="en-US" altLang="zh-CN" sz="2800" b="1" dirty="0">
                  <a:sym typeface="+mn-ea"/>
                </a:rPr>
                <a:t>tactic</a:t>
              </a:r>
              <a:endParaRPr lang="zh-CN" altLang="en-US" sz="2800" b="1" dirty="0"/>
            </a:p>
            <a:p>
              <a:endParaRPr lang="zh-CN" altLang="en-US" dirty="0"/>
            </a:p>
            <a:p>
              <a:endParaRPr lang="zh-CN" altLang="en-US"/>
            </a:p>
          </p:txBody>
        </p:sp>
      </p:gr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36"/>
                                        </p:tgtEl>
                                        <p:attrNameLst>
                                          <p:attrName>style.visibility</p:attrName>
                                        </p:attrNameLst>
                                      </p:cBhvr>
                                      <p:to>
                                        <p:strVal val="visible"/>
                                      </p:to>
                                    </p:set>
                                    <p:anim calcmode="lin" valueType="num">
                                      <p:cBhvr>
                                        <p:cTn id="12" dur="500" fill="hold"/>
                                        <p:tgtEl>
                                          <p:spTgt spid="36"/>
                                        </p:tgtEl>
                                        <p:attrNameLst>
                                          <p:attrName>ppt_w</p:attrName>
                                        </p:attrNameLst>
                                      </p:cBhvr>
                                      <p:tavLst>
                                        <p:tav tm="0">
                                          <p:val>
                                            <p:fltVal val="0"/>
                                          </p:val>
                                        </p:tav>
                                        <p:tav tm="100000">
                                          <p:val>
                                            <p:strVal val="#ppt_w"/>
                                          </p:val>
                                        </p:tav>
                                      </p:tavLst>
                                    </p:anim>
                                    <p:anim calcmode="lin" valueType="num">
                                      <p:cBhvr>
                                        <p:cTn id="13" dur="500" fill="hold"/>
                                        <p:tgtEl>
                                          <p:spTgt spid="3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8" name="Straight Connector 67"/>
          <p:cNvCxnSpPr/>
          <p:nvPr/>
        </p:nvCxnSpPr>
        <p:spPr>
          <a:xfrm>
            <a:off x="1128089" y="4706729"/>
            <a:ext cx="10104735" cy="0"/>
          </a:xfrm>
          <a:prstGeom prst="line">
            <a:avLst/>
          </a:prstGeom>
          <a:ln w="19050">
            <a:solidFill>
              <a:schemeClr val="bg1">
                <a:lumMod val="75000"/>
              </a:schemeClr>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sp>
        <p:nvSpPr>
          <p:cNvPr id="81" name="标题 1"/>
          <p:cNvSpPr>
            <a:spLocks noGrp="1"/>
          </p:cNvSpPr>
          <p:nvPr/>
        </p:nvSpPr>
        <p:spPr>
          <a:xfrm>
            <a:off x="838200" y="556995"/>
            <a:ext cx="10515600" cy="488315"/>
          </a:xfrm>
          <a:prstGeom prst="rect">
            <a:avLst/>
          </a:prstGeom>
        </p:spPr>
        <p:txBody>
          <a:bodyPr vert="horz" lIns="91440" tIns="45720" rIns="91440" bIns="45720" rtlCol="0" anchor="ctr">
            <a:normAutofit fontScale="60000"/>
          </a:bodyPr>
          <a:lstStyle>
            <a:lvl1pPr algn="ctr"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en-US" altLang="zh-CN" sz="4000" dirty="0">
                <a:sym typeface="+mn-ea"/>
              </a:rPr>
              <a:t>Compact vs Simplex</a:t>
            </a:r>
            <a:endParaRPr lang="zh-CN" altLang="en-US" sz="4000" dirty="0"/>
          </a:p>
        </p:txBody>
      </p:sp>
      <p:grpSp>
        <p:nvGrpSpPr>
          <p:cNvPr id="83" name="组合 82"/>
          <p:cNvGrpSpPr/>
          <p:nvPr/>
        </p:nvGrpSpPr>
        <p:grpSpPr>
          <a:xfrm>
            <a:off x="599440" y="1508760"/>
            <a:ext cx="3406140" cy="1016000"/>
            <a:chOff x="2101" y="2420"/>
            <a:chExt cx="5364" cy="1600"/>
          </a:xfrm>
        </p:grpSpPr>
        <p:grpSp>
          <p:nvGrpSpPr>
            <p:cNvPr id="84" name="Group 30"/>
            <p:cNvGrpSpPr/>
            <p:nvPr/>
          </p:nvGrpSpPr>
          <p:grpSpPr>
            <a:xfrm>
              <a:off x="2101" y="2420"/>
              <a:ext cx="5364" cy="1600"/>
              <a:chOff x="942759" y="1255634"/>
              <a:chExt cx="2554728" cy="762002"/>
            </a:xfrm>
          </p:grpSpPr>
          <p:sp>
            <p:nvSpPr>
              <p:cNvPr id="85" name="Flowchart: Off-page Connector 22"/>
              <p:cNvSpPr/>
              <p:nvPr/>
            </p:nvSpPr>
            <p:spPr>
              <a:xfrm rot="16200000">
                <a:off x="1829116" y="830138"/>
                <a:ext cx="762000" cy="1612995"/>
              </a:xfrm>
              <a:prstGeom prst="flowChartOffpageConnector">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p>
                <a:pPr algn="ctr"/>
                <a:endParaRPr lang="en-US" sz="5900" dirty="0">
                  <a:latin typeface="+mn-ea"/>
                </a:endParaRPr>
              </a:p>
            </p:txBody>
          </p:sp>
          <p:sp>
            <p:nvSpPr>
              <p:cNvPr id="86" name="Round Same Side Corner Rectangle 23"/>
              <p:cNvSpPr/>
              <p:nvPr/>
            </p:nvSpPr>
            <p:spPr>
              <a:xfrm rot="16200000">
                <a:off x="792187" y="1406206"/>
                <a:ext cx="762001" cy="460857"/>
              </a:xfrm>
              <a:prstGeom prst="round2Same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p>
                <a:pPr algn="ctr"/>
                <a:r>
                  <a:rPr lang="en-US">
                    <a:solidFill>
                      <a:schemeClr val="bg1"/>
                    </a:solidFill>
                    <a:latin typeface="+mn-ea"/>
                  </a:rPr>
                  <a:t>01</a:t>
                </a:r>
                <a:endParaRPr lang="en-US" dirty="0">
                  <a:latin typeface="+mn-ea"/>
                </a:endParaRPr>
              </a:p>
            </p:txBody>
          </p:sp>
          <p:cxnSp>
            <p:nvCxnSpPr>
              <p:cNvPr id="87"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sp>
          <p:nvSpPr>
            <p:cNvPr id="88" name="文本框 87"/>
            <p:cNvSpPr txBox="1"/>
            <p:nvPr/>
          </p:nvSpPr>
          <p:spPr>
            <a:xfrm>
              <a:off x="3069" y="2762"/>
              <a:ext cx="3542" cy="1258"/>
            </a:xfrm>
            <a:prstGeom prst="rect">
              <a:avLst/>
            </a:prstGeom>
            <a:noFill/>
          </p:spPr>
          <p:txBody>
            <a:bodyPr wrap="square" rtlCol="0">
              <a:spAutoFit/>
            </a:bodyPr>
            <a:p>
              <a:r>
                <a:rPr lang="en-US" altLang="zh-CN" sz="2800" b="1" dirty="0">
                  <a:sym typeface="+mn-ea"/>
                </a:rPr>
                <a:t>Compact </a:t>
              </a:r>
              <a:endParaRPr lang="zh-CN" altLang="en-US" dirty="0"/>
            </a:p>
            <a:p>
              <a:endParaRPr lang="zh-CN" altLang="en-US"/>
            </a:p>
          </p:txBody>
        </p:sp>
      </p:grpSp>
      <p:grpSp>
        <p:nvGrpSpPr>
          <p:cNvPr id="89" name="组合 88"/>
          <p:cNvGrpSpPr/>
          <p:nvPr/>
        </p:nvGrpSpPr>
        <p:grpSpPr>
          <a:xfrm>
            <a:off x="599440" y="3954780"/>
            <a:ext cx="3392805" cy="1016000"/>
            <a:chOff x="2122" y="2420"/>
            <a:chExt cx="5343" cy="1600"/>
          </a:xfrm>
        </p:grpSpPr>
        <p:grpSp>
          <p:nvGrpSpPr>
            <p:cNvPr id="90" name="Group 30"/>
            <p:cNvGrpSpPr/>
            <p:nvPr/>
          </p:nvGrpSpPr>
          <p:grpSpPr>
            <a:xfrm>
              <a:off x="2122" y="2420"/>
              <a:ext cx="5343" cy="1600"/>
              <a:chOff x="952761" y="1255634"/>
              <a:chExt cx="2544726" cy="762002"/>
            </a:xfrm>
          </p:grpSpPr>
          <p:sp>
            <p:nvSpPr>
              <p:cNvPr id="91" name="Flowchart: Off-page Connector 22"/>
              <p:cNvSpPr/>
              <p:nvPr/>
            </p:nvSpPr>
            <p:spPr>
              <a:xfrm rot="16200000">
                <a:off x="1829116" y="830138"/>
                <a:ext cx="762000" cy="1612995"/>
              </a:xfrm>
              <a:prstGeom prst="flowChartOffpageConnector">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endParaRPr lang="en-US" sz="5900" dirty="0">
                  <a:latin typeface="+mn-ea"/>
                </a:endParaRPr>
              </a:p>
            </p:txBody>
          </p:sp>
          <p:sp>
            <p:nvSpPr>
              <p:cNvPr id="92" name="Round Same Side Corner Rectangle 23"/>
              <p:cNvSpPr/>
              <p:nvPr/>
            </p:nvSpPr>
            <p:spPr>
              <a:xfrm rot="16200000">
                <a:off x="802189" y="1406206"/>
                <a:ext cx="762001" cy="460857"/>
              </a:xfrm>
              <a:prstGeom prst="round2Same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a:solidFill>
                      <a:schemeClr val="bg1"/>
                    </a:solidFill>
                    <a:latin typeface="+mn-ea"/>
                  </a:rPr>
                  <a:t>02</a:t>
                </a:r>
                <a:endParaRPr lang="en-US" dirty="0">
                  <a:latin typeface="+mn-ea"/>
                </a:endParaRPr>
              </a:p>
            </p:txBody>
          </p:sp>
          <p:cxnSp>
            <p:nvCxnSpPr>
              <p:cNvPr id="93"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sp>
          <p:nvSpPr>
            <p:cNvPr id="94" name="文本框 93"/>
            <p:cNvSpPr txBox="1"/>
            <p:nvPr/>
          </p:nvSpPr>
          <p:spPr>
            <a:xfrm>
              <a:off x="3069" y="2762"/>
              <a:ext cx="3542" cy="1258"/>
            </a:xfrm>
            <a:prstGeom prst="rect">
              <a:avLst/>
            </a:prstGeom>
            <a:noFill/>
          </p:spPr>
          <p:txBody>
            <a:bodyPr wrap="square" rtlCol="0">
              <a:spAutoFit/>
            </a:bodyPr>
            <a:p>
              <a:r>
                <a:rPr lang="en-US" altLang="zh-CN" sz="2800" b="1" dirty="0">
                  <a:sym typeface="+mn-ea"/>
                </a:rPr>
                <a:t>Simplex </a:t>
              </a:r>
              <a:endParaRPr lang="zh-CN" altLang="en-US" dirty="0"/>
            </a:p>
            <a:p>
              <a:endParaRPr lang="zh-CN" altLang="en-US"/>
            </a:p>
          </p:txBody>
        </p:sp>
      </p:grpSp>
      <p:sp>
        <p:nvSpPr>
          <p:cNvPr id="95" name="Text Placeholder 3"/>
          <p:cNvSpPr txBox="1"/>
          <p:nvPr/>
        </p:nvSpPr>
        <p:spPr>
          <a:xfrm>
            <a:off x="3364230" y="1113790"/>
            <a:ext cx="8428355" cy="2153920"/>
          </a:xfrm>
          <a:prstGeom prst="rect">
            <a:avLst/>
          </a:prstGeom>
        </p:spPr>
        <p:txBody>
          <a:bodyPr wrap="squar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just" defTabSz="1219200">
              <a:spcBef>
                <a:spcPct val="20000"/>
              </a:spcBef>
              <a:defRPr/>
            </a:pPr>
            <a:r>
              <a:rPr lang="en-US" altLang="zh-CN" sz="2800">
                <a:solidFill>
                  <a:schemeClr val="tx1">
                    <a:lumMod val="75000"/>
                    <a:lumOff val="25000"/>
                  </a:schemeClr>
                </a:solidFill>
                <a:latin typeface="Times New Roman" panose="02020603050405020304" charset="0"/>
                <a:cs typeface="Times New Roman" panose="02020603050405020304" charset="0"/>
              </a:rPr>
              <a:t>The subordinate structure is one of the most important features of modern English. Subordinate clauses and phrases can act as both the main and subordinate components of a sentence, so written language appear long-winded.</a:t>
            </a:r>
            <a:endParaRPr lang="en-US" altLang="zh-CN" sz="2800">
              <a:solidFill>
                <a:schemeClr val="tx1">
                  <a:lumMod val="75000"/>
                  <a:lumOff val="25000"/>
                </a:schemeClr>
              </a:solidFill>
              <a:latin typeface="Times New Roman" panose="02020603050405020304" charset="0"/>
              <a:cs typeface="Times New Roman" panose="02020603050405020304" charset="0"/>
            </a:endParaRPr>
          </a:p>
        </p:txBody>
      </p:sp>
      <p:sp>
        <p:nvSpPr>
          <p:cNvPr id="96" name="Text Placeholder 3"/>
          <p:cNvSpPr txBox="1"/>
          <p:nvPr/>
        </p:nvSpPr>
        <p:spPr>
          <a:xfrm>
            <a:off x="3449955" y="3558540"/>
            <a:ext cx="8428355" cy="2153920"/>
          </a:xfrm>
          <a:prstGeom prst="rect">
            <a:avLst/>
          </a:prstGeom>
        </p:spPr>
        <p:txBody>
          <a:bodyPr wrap="squar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just" defTabSz="1219200">
              <a:spcBef>
                <a:spcPct val="20000"/>
              </a:spcBef>
              <a:defRPr/>
            </a:pPr>
            <a:r>
              <a:rPr lang="en-US" altLang="zh-CN" sz="2800">
                <a:solidFill>
                  <a:schemeClr val="tx1">
                    <a:lumMod val="75000"/>
                    <a:lumOff val="25000"/>
                  </a:schemeClr>
                </a:solidFill>
                <a:latin typeface="Times New Roman" panose="02020603050405020304" charset="0"/>
                <a:cs typeface="Times New Roman" panose="02020603050405020304" charset="0"/>
              </a:rPr>
              <a:t>The Chinese language often uses loose sentences, tight sentences, omitted sentences, running sentences or compound sentences in parallel form, mostly short and medium sentences. Most Chinese sentences have a simplified structure and are not complex and disjointed.</a:t>
            </a:r>
            <a:endParaRPr lang="en-US" altLang="zh-CN" sz="2800">
              <a:solidFill>
                <a:schemeClr val="tx1">
                  <a:lumMod val="75000"/>
                  <a:lumOff val="25000"/>
                </a:schemeClr>
              </a:solidFill>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after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strips(upRight)">
                                      <p:cBhvr>
                                        <p:cTn id="7" dur="5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sym typeface="+mn-ea"/>
              </a:rPr>
              <a:t>Compact vs Simplex</a:t>
            </a:r>
            <a:endParaRPr lang="zh-CN" altLang="en-US" dirty="0">
              <a:ea typeface="+mn-ea"/>
              <a:cs typeface="+mn-ea"/>
            </a:endParaRPr>
          </a:p>
        </p:txBody>
      </p:sp>
      <p:sp>
        <p:nvSpPr>
          <p:cNvPr id="37" name="Freeform 143"/>
          <p:cNvSpPr>
            <a:spLocks noEditPoints="1"/>
          </p:cNvSpPr>
          <p:nvPr/>
        </p:nvSpPr>
        <p:spPr bwMode="auto">
          <a:xfrm>
            <a:off x="1129721" y="2274445"/>
            <a:ext cx="339978" cy="313178"/>
          </a:xfrm>
          <a:custGeom>
            <a:avLst/>
            <a:gdLst>
              <a:gd name="T0" fmla="*/ 151 w 157"/>
              <a:gd name="T1" fmla="*/ 59 h 145"/>
              <a:gd name="T2" fmla="*/ 130 w 157"/>
              <a:gd name="T3" fmla="*/ 41 h 145"/>
              <a:gd name="T4" fmla="*/ 110 w 157"/>
              <a:gd name="T5" fmla="*/ 23 h 145"/>
              <a:gd name="T6" fmla="*/ 88 w 157"/>
              <a:gd name="T7" fmla="*/ 5 h 145"/>
              <a:gd name="T8" fmla="*/ 69 w 157"/>
              <a:gd name="T9" fmla="*/ 5 h 145"/>
              <a:gd name="T10" fmla="*/ 47 w 157"/>
              <a:gd name="T11" fmla="*/ 23 h 145"/>
              <a:gd name="T12" fmla="*/ 27 w 157"/>
              <a:gd name="T13" fmla="*/ 41 h 145"/>
              <a:gd name="T14" fmla="*/ 6 w 157"/>
              <a:gd name="T15" fmla="*/ 59 h 145"/>
              <a:gd name="T16" fmla="*/ 9 w 157"/>
              <a:gd name="T17" fmla="*/ 68 h 145"/>
              <a:gd name="T18" fmla="*/ 21 w 157"/>
              <a:gd name="T19" fmla="*/ 68 h 145"/>
              <a:gd name="T20" fmla="*/ 21 w 157"/>
              <a:gd name="T21" fmla="*/ 139 h 145"/>
              <a:gd name="T22" fmla="*/ 27 w 157"/>
              <a:gd name="T23" fmla="*/ 145 h 145"/>
              <a:gd name="T24" fmla="*/ 38 w 157"/>
              <a:gd name="T25" fmla="*/ 145 h 145"/>
              <a:gd name="T26" fmla="*/ 38 w 157"/>
              <a:gd name="T27" fmla="*/ 81 h 145"/>
              <a:gd name="T28" fmla="*/ 71 w 157"/>
              <a:gd name="T29" fmla="*/ 81 h 145"/>
              <a:gd name="T30" fmla="*/ 71 w 157"/>
              <a:gd name="T31" fmla="*/ 145 h 145"/>
              <a:gd name="T32" fmla="*/ 130 w 157"/>
              <a:gd name="T33" fmla="*/ 145 h 145"/>
              <a:gd name="T34" fmla="*/ 136 w 157"/>
              <a:gd name="T35" fmla="*/ 139 h 145"/>
              <a:gd name="T36" fmla="*/ 136 w 157"/>
              <a:gd name="T37" fmla="*/ 68 h 145"/>
              <a:gd name="T38" fmla="*/ 148 w 157"/>
              <a:gd name="T39" fmla="*/ 68 h 145"/>
              <a:gd name="T40" fmla="*/ 151 w 157"/>
              <a:gd name="T41" fmla="*/ 59 h 145"/>
              <a:gd name="T42" fmla="*/ 118 w 157"/>
              <a:gd name="T43" fmla="*/ 97 h 145"/>
              <a:gd name="T44" fmla="*/ 89 w 157"/>
              <a:gd name="T45" fmla="*/ 97 h 145"/>
              <a:gd name="T46" fmla="*/ 89 w 157"/>
              <a:gd name="T47" fmla="*/ 72 h 145"/>
              <a:gd name="T48" fmla="*/ 118 w 157"/>
              <a:gd name="T49" fmla="*/ 72 h 145"/>
              <a:gd name="T50" fmla="*/ 118 w 157"/>
              <a:gd name="T51" fmla="*/ 97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7" h="145">
                <a:moveTo>
                  <a:pt x="151" y="59"/>
                </a:moveTo>
                <a:cubicBezTo>
                  <a:pt x="130" y="41"/>
                  <a:pt x="130" y="41"/>
                  <a:pt x="130" y="41"/>
                </a:cubicBezTo>
                <a:cubicBezTo>
                  <a:pt x="124" y="36"/>
                  <a:pt x="115" y="28"/>
                  <a:pt x="110" y="23"/>
                </a:cubicBezTo>
                <a:cubicBezTo>
                  <a:pt x="88" y="5"/>
                  <a:pt x="88" y="5"/>
                  <a:pt x="88" y="5"/>
                </a:cubicBezTo>
                <a:cubicBezTo>
                  <a:pt x="83" y="0"/>
                  <a:pt x="74" y="0"/>
                  <a:pt x="69" y="5"/>
                </a:cubicBezTo>
                <a:cubicBezTo>
                  <a:pt x="47" y="23"/>
                  <a:pt x="47" y="23"/>
                  <a:pt x="47" y="23"/>
                </a:cubicBezTo>
                <a:cubicBezTo>
                  <a:pt x="42" y="28"/>
                  <a:pt x="33" y="36"/>
                  <a:pt x="27" y="41"/>
                </a:cubicBezTo>
                <a:cubicBezTo>
                  <a:pt x="6" y="59"/>
                  <a:pt x="6" y="59"/>
                  <a:pt x="6" y="59"/>
                </a:cubicBezTo>
                <a:cubicBezTo>
                  <a:pt x="0" y="64"/>
                  <a:pt x="2" y="68"/>
                  <a:pt x="9" y="68"/>
                </a:cubicBezTo>
                <a:cubicBezTo>
                  <a:pt x="21" y="68"/>
                  <a:pt x="21" y="68"/>
                  <a:pt x="21" y="68"/>
                </a:cubicBezTo>
                <a:cubicBezTo>
                  <a:pt x="21" y="139"/>
                  <a:pt x="21" y="139"/>
                  <a:pt x="21" y="139"/>
                </a:cubicBezTo>
                <a:cubicBezTo>
                  <a:pt x="21" y="142"/>
                  <a:pt x="24" y="145"/>
                  <a:pt x="27" y="145"/>
                </a:cubicBezTo>
                <a:cubicBezTo>
                  <a:pt x="38" y="145"/>
                  <a:pt x="38" y="145"/>
                  <a:pt x="38" y="145"/>
                </a:cubicBezTo>
                <a:cubicBezTo>
                  <a:pt x="38" y="81"/>
                  <a:pt x="38" y="81"/>
                  <a:pt x="38" y="81"/>
                </a:cubicBezTo>
                <a:cubicBezTo>
                  <a:pt x="71" y="81"/>
                  <a:pt x="71" y="81"/>
                  <a:pt x="71" y="81"/>
                </a:cubicBezTo>
                <a:cubicBezTo>
                  <a:pt x="71" y="145"/>
                  <a:pt x="71" y="145"/>
                  <a:pt x="71" y="145"/>
                </a:cubicBezTo>
                <a:cubicBezTo>
                  <a:pt x="130" y="145"/>
                  <a:pt x="130" y="145"/>
                  <a:pt x="130" y="145"/>
                </a:cubicBezTo>
                <a:cubicBezTo>
                  <a:pt x="134" y="145"/>
                  <a:pt x="136" y="142"/>
                  <a:pt x="136" y="139"/>
                </a:cubicBezTo>
                <a:cubicBezTo>
                  <a:pt x="136" y="68"/>
                  <a:pt x="136" y="68"/>
                  <a:pt x="136" y="68"/>
                </a:cubicBezTo>
                <a:cubicBezTo>
                  <a:pt x="148" y="68"/>
                  <a:pt x="148" y="68"/>
                  <a:pt x="148" y="68"/>
                </a:cubicBezTo>
                <a:cubicBezTo>
                  <a:pt x="155" y="68"/>
                  <a:pt x="157" y="64"/>
                  <a:pt x="151" y="59"/>
                </a:cubicBezTo>
                <a:close/>
                <a:moveTo>
                  <a:pt x="118" y="97"/>
                </a:moveTo>
                <a:cubicBezTo>
                  <a:pt x="89" y="97"/>
                  <a:pt x="89" y="97"/>
                  <a:pt x="89" y="97"/>
                </a:cubicBezTo>
                <a:cubicBezTo>
                  <a:pt x="89" y="72"/>
                  <a:pt x="89" y="72"/>
                  <a:pt x="89" y="72"/>
                </a:cubicBezTo>
                <a:cubicBezTo>
                  <a:pt x="118" y="72"/>
                  <a:pt x="118" y="72"/>
                  <a:pt x="118" y="72"/>
                </a:cubicBezTo>
                <a:lnTo>
                  <a:pt x="118" y="97"/>
                </a:lnTo>
                <a:close/>
              </a:path>
            </a:pathLst>
          </a:custGeom>
          <a:solidFill>
            <a:schemeClr val="bg1"/>
          </a:solidFill>
          <a:ln>
            <a:noFill/>
          </a:ln>
        </p:spPr>
        <p:txBody>
          <a:bodyPr vert="horz" wrap="square" lIns="91440" tIns="45720" rIns="91440" bIns="45720" numCol="1" anchor="t" anchorCtr="0" compatLnSpc="1"/>
          <a:lstStyle/>
          <a:p>
            <a:endParaRPr lang="en-US" sz="2400">
              <a:latin typeface="+mn-ea"/>
              <a:cs typeface="+mn-ea"/>
            </a:endParaRPr>
          </a:p>
        </p:txBody>
      </p:sp>
      <p:sp>
        <p:nvSpPr>
          <p:cNvPr id="38" name="Freeform 149"/>
          <p:cNvSpPr/>
          <p:nvPr/>
        </p:nvSpPr>
        <p:spPr bwMode="auto">
          <a:xfrm>
            <a:off x="2490246" y="4788670"/>
            <a:ext cx="307172" cy="301247"/>
          </a:xfrm>
          <a:custGeom>
            <a:avLst/>
            <a:gdLst>
              <a:gd name="T0" fmla="*/ 133 w 142"/>
              <a:gd name="T1" fmla="*/ 95 h 139"/>
              <a:gd name="T2" fmla="*/ 106 w 142"/>
              <a:gd name="T3" fmla="*/ 89 h 139"/>
              <a:gd name="T4" fmla="*/ 83 w 142"/>
              <a:gd name="T5" fmla="*/ 67 h 139"/>
              <a:gd name="T6" fmla="*/ 111 w 142"/>
              <a:gd name="T7" fmla="*/ 39 h 139"/>
              <a:gd name="T8" fmla="*/ 119 w 142"/>
              <a:gd name="T9" fmla="*/ 38 h 139"/>
              <a:gd name="T10" fmla="*/ 133 w 142"/>
              <a:gd name="T11" fmla="*/ 16 h 139"/>
              <a:gd name="T12" fmla="*/ 125 w 142"/>
              <a:gd name="T13" fmla="*/ 9 h 139"/>
              <a:gd name="T14" fmla="*/ 104 w 142"/>
              <a:gd name="T15" fmla="*/ 23 h 139"/>
              <a:gd name="T16" fmla="*/ 103 w 142"/>
              <a:gd name="T17" fmla="*/ 30 h 139"/>
              <a:gd name="T18" fmla="*/ 75 w 142"/>
              <a:gd name="T19" fmla="*/ 58 h 139"/>
              <a:gd name="T20" fmla="*/ 51 w 142"/>
              <a:gd name="T21" fmla="*/ 34 h 139"/>
              <a:gd name="T22" fmla="*/ 45 w 142"/>
              <a:gd name="T23" fmla="*/ 7 h 139"/>
              <a:gd name="T24" fmla="*/ 29 w 142"/>
              <a:gd name="T25" fmla="*/ 0 h 139"/>
              <a:gd name="T26" fmla="*/ 39 w 142"/>
              <a:gd name="T27" fmla="*/ 10 h 139"/>
              <a:gd name="T28" fmla="*/ 35 w 142"/>
              <a:gd name="T29" fmla="*/ 27 h 139"/>
              <a:gd name="T30" fmla="*/ 18 w 142"/>
              <a:gd name="T31" fmla="*/ 32 h 139"/>
              <a:gd name="T32" fmla="*/ 3 w 142"/>
              <a:gd name="T33" fmla="*/ 17 h 139"/>
              <a:gd name="T34" fmla="*/ 9 w 142"/>
              <a:gd name="T35" fmla="*/ 43 h 139"/>
              <a:gd name="T36" fmla="*/ 37 w 142"/>
              <a:gd name="T37" fmla="*/ 48 h 139"/>
              <a:gd name="T38" fmla="*/ 58 w 142"/>
              <a:gd name="T39" fmla="*/ 70 h 139"/>
              <a:gd name="T40" fmla="*/ 12 w 142"/>
              <a:gd name="T41" fmla="*/ 115 h 139"/>
              <a:gd name="T42" fmla="*/ 12 w 142"/>
              <a:gd name="T43" fmla="*/ 129 h 139"/>
              <a:gd name="T44" fmla="*/ 13 w 142"/>
              <a:gd name="T45" fmla="*/ 130 h 139"/>
              <a:gd name="T46" fmla="*/ 26 w 142"/>
              <a:gd name="T47" fmla="*/ 130 h 139"/>
              <a:gd name="T48" fmla="*/ 72 w 142"/>
              <a:gd name="T49" fmla="*/ 84 h 139"/>
              <a:gd name="T50" fmla="*/ 92 w 142"/>
              <a:gd name="T51" fmla="*/ 103 h 139"/>
              <a:gd name="T52" fmla="*/ 97 w 142"/>
              <a:gd name="T53" fmla="*/ 131 h 139"/>
              <a:gd name="T54" fmla="*/ 119 w 142"/>
              <a:gd name="T55" fmla="*/ 138 h 139"/>
              <a:gd name="T56" fmla="*/ 105 w 142"/>
              <a:gd name="T57" fmla="*/ 124 h 139"/>
              <a:gd name="T58" fmla="*/ 109 w 142"/>
              <a:gd name="T59" fmla="*/ 110 h 139"/>
              <a:gd name="T60" fmla="*/ 123 w 142"/>
              <a:gd name="T61" fmla="*/ 106 h 139"/>
              <a:gd name="T62" fmla="*/ 139 w 142"/>
              <a:gd name="T63" fmla="*/ 122 h 139"/>
              <a:gd name="T64" fmla="*/ 133 w 142"/>
              <a:gd name="T65" fmla="*/ 95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2" h="139">
                <a:moveTo>
                  <a:pt x="133" y="95"/>
                </a:moveTo>
                <a:cubicBezTo>
                  <a:pt x="126" y="87"/>
                  <a:pt x="115" y="86"/>
                  <a:pt x="106" y="89"/>
                </a:cubicBezTo>
                <a:cubicBezTo>
                  <a:pt x="83" y="67"/>
                  <a:pt x="83" y="67"/>
                  <a:pt x="83" y="67"/>
                </a:cubicBezTo>
                <a:cubicBezTo>
                  <a:pt x="111" y="39"/>
                  <a:pt x="111" y="39"/>
                  <a:pt x="111" y="39"/>
                </a:cubicBezTo>
                <a:cubicBezTo>
                  <a:pt x="119" y="38"/>
                  <a:pt x="119" y="38"/>
                  <a:pt x="119" y="38"/>
                </a:cubicBezTo>
                <a:cubicBezTo>
                  <a:pt x="133" y="16"/>
                  <a:pt x="133" y="16"/>
                  <a:pt x="133" y="16"/>
                </a:cubicBezTo>
                <a:cubicBezTo>
                  <a:pt x="125" y="9"/>
                  <a:pt x="125" y="9"/>
                  <a:pt x="125" y="9"/>
                </a:cubicBezTo>
                <a:cubicBezTo>
                  <a:pt x="104" y="23"/>
                  <a:pt x="104" y="23"/>
                  <a:pt x="104" y="23"/>
                </a:cubicBezTo>
                <a:cubicBezTo>
                  <a:pt x="103" y="30"/>
                  <a:pt x="103" y="30"/>
                  <a:pt x="103" y="30"/>
                </a:cubicBezTo>
                <a:cubicBezTo>
                  <a:pt x="75" y="58"/>
                  <a:pt x="75" y="58"/>
                  <a:pt x="75" y="58"/>
                </a:cubicBezTo>
                <a:cubicBezTo>
                  <a:pt x="51" y="34"/>
                  <a:pt x="51" y="34"/>
                  <a:pt x="51" y="34"/>
                </a:cubicBezTo>
                <a:cubicBezTo>
                  <a:pt x="54" y="25"/>
                  <a:pt x="52" y="14"/>
                  <a:pt x="45" y="7"/>
                </a:cubicBezTo>
                <a:cubicBezTo>
                  <a:pt x="41" y="2"/>
                  <a:pt x="35" y="0"/>
                  <a:pt x="29" y="0"/>
                </a:cubicBezTo>
                <a:cubicBezTo>
                  <a:pt x="39" y="10"/>
                  <a:pt x="39" y="10"/>
                  <a:pt x="39" y="10"/>
                </a:cubicBezTo>
                <a:cubicBezTo>
                  <a:pt x="35" y="27"/>
                  <a:pt x="35" y="27"/>
                  <a:pt x="35" y="27"/>
                </a:cubicBezTo>
                <a:cubicBezTo>
                  <a:pt x="18" y="32"/>
                  <a:pt x="18" y="32"/>
                  <a:pt x="18" y="32"/>
                </a:cubicBezTo>
                <a:cubicBezTo>
                  <a:pt x="3" y="17"/>
                  <a:pt x="3" y="17"/>
                  <a:pt x="3" y="17"/>
                </a:cubicBezTo>
                <a:cubicBezTo>
                  <a:pt x="0" y="26"/>
                  <a:pt x="3" y="36"/>
                  <a:pt x="9" y="43"/>
                </a:cubicBezTo>
                <a:cubicBezTo>
                  <a:pt x="17" y="50"/>
                  <a:pt x="28" y="52"/>
                  <a:pt x="37" y="48"/>
                </a:cubicBezTo>
                <a:cubicBezTo>
                  <a:pt x="58" y="70"/>
                  <a:pt x="58" y="70"/>
                  <a:pt x="58" y="70"/>
                </a:cubicBezTo>
                <a:cubicBezTo>
                  <a:pt x="12" y="115"/>
                  <a:pt x="12" y="115"/>
                  <a:pt x="12" y="115"/>
                </a:cubicBezTo>
                <a:cubicBezTo>
                  <a:pt x="9" y="119"/>
                  <a:pt x="9" y="125"/>
                  <a:pt x="12" y="129"/>
                </a:cubicBezTo>
                <a:cubicBezTo>
                  <a:pt x="13" y="130"/>
                  <a:pt x="13" y="130"/>
                  <a:pt x="13" y="130"/>
                </a:cubicBezTo>
                <a:cubicBezTo>
                  <a:pt x="17" y="133"/>
                  <a:pt x="23" y="133"/>
                  <a:pt x="26" y="130"/>
                </a:cubicBezTo>
                <a:cubicBezTo>
                  <a:pt x="72" y="84"/>
                  <a:pt x="72" y="84"/>
                  <a:pt x="72" y="84"/>
                </a:cubicBezTo>
                <a:cubicBezTo>
                  <a:pt x="92" y="103"/>
                  <a:pt x="92" y="103"/>
                  <a:pt x="92" y="103"/>
                </a:cubicBezTo>
                <a:cubicBezTo>
                  <a:pt x="88" y="112"/>
                  <a:pt x="90" y="123"/>
                  <a:pt x="97" y="131"/>
                </a:cubicBezTo>
                <a:cubicBezTo>
                  <a:pt x="103" y="136"/>
                  <a:pt x="111" y="139"/>
                  <a:pt x="119" y="138"/>
                </a:cubicBezTo>
                <a:cubicBezTo>
                  <a:pt x="105" y="124"/>
                  <a:pt x="105" y="124"/>
                  <a:pt x="105" y="124"/>
                </a:cubicBezTo>
                <a:cubicBezTo>
                  <a:pt x="109" y="110"/>
                  <a:pt x="109" y="110"/>
                  <a:pt x="109" y="110"/>
                </a:cubicBezTo>
                <a:cubicBezTo>
                  <a:pt x="123" y="106"/>
                  <a:pt x="123" y="106"/>
                  <a:pt x="123" y="106"/>
                </a:cubicBezTo>
                <a:cubicBezTo>
                  <a:pt x="139" y="122"/>
                  <a:pt x="139" y="122"/>
                  <a:pt x="139" y="122"/>
                </a:cubicBezTo>
                <a:cubicBezTo>
                  <a:pt x="142" y="113"/>
                  <a:pt x="140" y="102"/>
                  <a:pt x="133" y="95"/>
                </a:cubicBezTo>
                <a:close/>
              </a:path>
            </a:pathLst>
          </a:custGeom>
          <a:solidFill>
            <a:schemeClr val="bg1"/>
          </a:solidFill>
          <a:ln>
            <a:noFill/>
          </a:ln>
        </p:spPr>
        <p:txBody>
          <a:bodyPr vert="horz" wrap="square" lIns="91440" tIns="45720" rIns="91440" bIns="45720" numCol="1" anchor="t" anchorCtr="0" compatLnSpc="1"/>
          <a:lstStyle/>
          <a:p>
            <a:endParaRPr lang="en-US" sz="2400">
              <a:latin typeface="+mn-ea"/>
              <a:cs typeface="+mn-ea"/>
            </a:endParaRPr>
          </a:p>
        </p:txBody>
      </p:sp>
      <p:sp>
        <p:nvSpPr>
          <p:cNvPr id="63" name="Freeform 313"/>
          <p:cNvSpPr>
            <a:spLocks noEditPoints="1"/>
          </p:cNvSpPr>
          <p:nvPr/>
        </p:nvSpPr>
        <p:spPr bwMode="auto">
          <a:xfrm>
            <a:off x="10817744" y="4779722"/>
            <a:ext cx="137184" cy="310195"/>
          </a:xfrm>
          <a:custGeom>
            <a:avLst/>
            <a:gdLst>
              <a:gd name="T0" fmla="*/ 61 w 63"/>
              <a:gd name="T1" fmla="*/ 128 h 143"/>
              <a:gd name="T2" fmla="*/ 59 w 63"/>
              <a:gd name="T3" fmla="*/ 136 h 143"/>
              <a:gd name="T4" fmla="*/ 45 w 63"/>
              <a:gd name="T5" fmla="*/ 141 h 143"/>
              <a:gd name="T6" fmla="*/ 32 w 63"/>
              <a:gd name="T7" fmla="*/ 143 h 143"/>
              <a:gd name="T8" fmla="*/ 15 w 63"/>
              <a:gd name="T9" fmla="*/ 138 h 143"/>
              <a:gd name="T10" fmla="*/ 9 w 63"/>
              <a:gd name="T11" fmla="*/ 124 h 143"/>
              <a:gd name="T12" fmla="*/ 10 w 63"/>
              <a:gd name="T13" fmla="*/ 118 h 143"/>
              <a:gd name="T14" fmla="*/ 11 w 63"/>
              <a:gd name="T15" fmla="*/ 110 h 143"/>
              <a:gd name="T16" fmla="*/ 19 w 63"/>
              <a:gd name="T17" fmla="*/ 84 h 143"/>
              <a:gd name="T18" fmla="*/ 20 w 63"/>
              <a:gd name="T19" fmla="*/ 76 h 143"/>
              <a:gd name="T20" fmla="*/ 21 w 63"/>
              <a:gd name="T21" fmla="*/ 70 h 143"/>
              <a:gd name="T22" fmla="*/ 19 w 63"/>
              <a:gd name="T23" fmla="*/ 63 h 143"/>
              <a:gd name="T24" fmla="*/ 11 w 63"/>
              <a:gd name="T25" fmla="*/ 61 h 143"/>
              <a:gd name="T26" fmla="*/ 5 w 63"/>
              <a:gd name="T27" fmla="*/ 62 h 143"/>
              <a:gd name="T28" fmla="*/ 0 w 63"/>
              <a:gd name="T29" fmla="*/ 64 h 143"/>
              <a:gd name="T30" fmla="*/ 2 w 63"/>
              <a:gd name="T31" fmla="*/ 56 h 143"/>
              <a:gd name="T32" fmla="*/ 16 w 63"/>
              <a:gd name="T33" fmla="*/ 50 h 143"/>
              <a:gd name="T34" fmla="*/ 29 w 63"/>
              <a:gd name="T35" fmla="*/ 48 h 143"/>
              <a:gd name="T36" fmla="*/ 45 w 63"/>
              <a:gd name="T37" fmla="*/ 53 h 143"/>
              <a:gd name="T38" fmla="*/ 51 w 63"/>
              <a:gd name="T39" fmla="*/ 67 h 143"/>
              <a:gd name="T40" fmla="*/ 51 w 63"/>
              <a:gd name="T41" fmla="*/ 73 h 143"/>
              <a:gd name="T42" fmla="*/ 49 w 63"/>
              <a:gd name="T43" fmla="*/ 81 h 143"/>
              <a:gd name="T44" fmla="*/ 42 w 63"/>
              <a:gd name="T45" fmla="*/ 108 h 143"/>
              <a:gd name="T46" fmla="*/ 40 w 63"/>
              <a:gd name="T47" fmla="*/ 115 h 143"/>
              <a:gd name="T48" fmla="*/ 39 w 63"/>
              <a:gd name="T49" fmla="*/ 121 h 143"/>
              <a:gd name="T50" fmla="*/ 42 w 63"/>
              <a:gd name="T51" fmla="*/ 128 h 143"/>
              <a:gd name="T52" fmla="*/ 50 w 63"/>
              <a:gd name="T53" fmla="*/ 130 h 143"/>
              <a:gd name="T54" fmla="*/ 56 w 63"/>
              <a:gd name="T55" fmla="*/ 129 h 143"/>
              <a:gd name="T56" fmla="*/ 61 w 63"/>
              <a:gd name="T57" fmla="*/ 128 h 143"/>
              <a:gd name="T58" fmla="*/ 63 w 63"/>
              <a:gd name="T59" fmla="*/ 16 h 143"/>
              <a:gd name="T60" fmla="*/ 58 w 63"/>
              <a:gd name="T61" fmla="*/ 28 h 143"/>
              <a:gd name="T62" fmla="*/ 45 w 63"/>
              <a:gd name="T63" fmla="*/ 33 h 143"/>
              <a:gd name="T64" fmla="*/ 32 w 63"/>
              <a:gd name="T65" fmla="*/ 28 h 143"/>
              <a:gd name="T66" fmla="*/ 27 w 63"/>
              <a:gd name="T67" fmla="*/ 16 h 143"/>
              <a:gd name="T68" fmla="*/ 32 w 63"/>
              <a:gd name="T69" fmla="*/ 5 h 143"/>
              <a:gd name="T70" fmla="*/ 45 w 63"/>
              <a:gd name="T71" fmla="*/ 0 h 143"/>
              <a:gd name="T72" fmla="*/ 58 w 63"/>
              <a:gd name="T73" fmla="*/ 5 h 143"/>
              <a:gd name="T74" fmla="*/ 63 w 63"/>
              <a:gd name="T75" fmla="*/ 1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3" h="143">
                <a:moveTo>
                  <a:pt x="61" y="128"/>
                </a:moveTo>
                <a:cubicBezTo>
                  <a:pt x="59" y="136"/>
                  <a:pt x="59" y="136"/>
                  <a:pt x="59" y="136"/>
                </a:cubicBezTo>
                <a:cubicBezTo>
                  <a:pt x="53" y="138"/>
                  <a:pt x="48" y="140"/>
                  <a:pt x="45" y="141"/>
                </a:cubicBezTo>
                <a:cubicBezTo>
                  <a:pt x="41" y="143"/>
                  <a:pt x="37" y="143"/>
                  <a:pt x="32" y="143"/>
                </a:cubicBezTo>
                <a:cubicBezTo>
                  <a:pt x="25" y="143"/>
                  <a:pt x="19" y="141"/>
                  <a:pt x="15" y="138"/>
                </a:cubicBezTo>
                <a:cubicBezTo>
                  <a:pt x="11" y="134"/>
                  <a:pt x="9" y="130"/>
                  <a:pt x="9" y="124"/>
                </a:cubicBezTo>
                <a:cubicBezTo>
                  <a:pt x="9" y="122"/>
                  <a:pt x="9" y="120"/>
                  <a:pt x="10" y="118"/>
                </a:cubicBezTo>
                <a:cubicBezTo>
                  <a:pt x="10" y="116"/>
                  <a:pt x="10" y="113"/>
                  <a:pt x="11" y="110"/>
                </a:cubicBezTo>
                <a:cubicBezTo>
                  <a:pt x="19" y="84"/>
                  <a:pt x="19" y="84"/>
                  <a:pt x="19" y="84"/>
                </a:cubicBezTo>
                <a:cubicBezTo>
                  <a:pt x="19" y="81"/>
                  <a:pt x="20" y="79"/>
                  <a:pt x="20" y="76"/>
                </a:cubicBezTo>
                <a:cubicBezTo>
                  <a:pt x="21" y="74"/>
                  <a:pt x="21" y="72"/>
                  <a:pt x="21" y="70"/>
                </a:cubicBezTo>
                <a:cubicBezTo>
                  <a:pt x="21" y="67"/>
                  <a:pt x="20" y="64"/>
                  <a:pt x="19" y="63"/>
                </a:cubicBezTo>
                <a:cubicBezTo>
                  <a:pt x="17" y="62"/>
                  <a:pt x="15" y="61"/>
                  <a:pt x="11" y="61"/>
                </a:cubicBezTo>
                <a:cubicBezTo>
                  <a:pt x="9" y="61"/>
                  <a:pt x="7" y="61"/>
                  <a:pt x="5" y="62"/>
                </a:cubicBezTo>
                <a:cubicBezTo>
                  <a:pt x="3" y="63"/>
                  <a:pt x="1" y="63"/>
                  <a:pt x="0" y="64"/>
                </a:cubicBezTo>
                <a:cubicBezTo>
                  <a:pt x="2" y="56"/>
                  <a:pt x="2" y="56"/>
                  <a:pt x="2" y="56"/>
                </a:cubicBezTo>
                <a:cubicBezTo>
                  <a:pt x="7" y="54"/>
                  <a:pt x="11" y="52"/>
                  <a:pt x="16" y="50"/>
                </a:cubicBezTo>
                <a:cubicBezTo>
                  <a:pt x="20" y="49"/>
                  <a:pt x="25" y="48"/>
                  <a:pt x="29" y="48"/>
                </a:cubicBezTo>
                <a:cubicBezTo>
                  <a:pt x="36" y="48"/>
                  <a:pt x="41" y="50"/>
                  <a:pt x="45" y="53"/>
                </a:cubicBezTo>
                <a:cubicBezTo>
                  <a:pt x="49" y="57"/>
                  <a:pt x="51" y="61"/>
                  <a:pt x="51" y="67"/>
                </a:cubicBezTo>
                <a:cubicBezTo>
                  <a:pt x="51" y="68"/>
                  <a:pt x="51" y="70"/>
                  <a:pt x="51" y="73"/>
                </a:cubicBezTo>
                <a:cubicBezTo>
                  <a:pt x="50" y="76"/>
                  <a:pt x="50" y="79"/>
                  <a:pt x="49" y="81"/>
                </a:cubicBezTo>
                <a:cubicBezTo>
                  <a:pt x="42" y="108"/>
                  <a:pt x="42" y="108"/>
                  <a:pt x="42" y="108"/>
                </a:cubicBezTo>
                <a:cubicBezTo>
                  <a:pt x="41" y="110"/>
                  <a:pt x="41" y="112"/>
                  <a:pt x="40" y="115"/>
                </a:cubicBezTo>
                <a:cubicBezTo>
                  <a:pt x="40" y="118"/>
                  <a:pt x="39" y="120"/>
                  <a:pt x="39" y="121"/>
                </a:cubicBezTo>
                <a:cubicBezTo>
                  <a:pt x="39" y="125"/>
                  <a:pt x="40" y="127"/>
                  <a:pt x="42" y="128"/>
                </a:cubicBezTo>
                <a:cubicBezTo>
                  <a:pt x="43" y="130"/>
                  <a:pt x="46" y="130"/>
                  <a:pt x="50" y="130"/>
                </a:cubicBezTo>
                <a:cubicBezTo>
                  <a:pt x="52" y="130"/>
                  <a:pt x="54" y="130"/>
                  <a:pt x="56" y="129"/>
                </a:cubicBezTo>
                <a:cubicBezTo>
                  <a:pt x="58" y="129"/>
                  <a:pt x="60" y="128"/>
                  <a:pt x="61" y="128"/>
                </a:cubicBezTo>
                <a:close/>
                <a:moveTo>
                  <a:pt x="63" y="16"/>
                </a:moveTo>
                <a:cubicBezTo>
                  <a:pt x="63" y="21"/>
                  <a:pt x="61" y="25"/>
                  <a:pt x="58" y="28"/>
                </a:cubicBezTo>
                <a:cubicBezTo>
                  <a:pt x="54" y="31"/>
                  <a:pt x="50" y="33"/>
                  <a:pt x="45" y="33"/>
                </a:cubicBezTo>
                <a:cubicBezTo>
                  <a:pt x="40" y="33"/>
                  <a:pt x="36" y="31"/>
                  <a:pt x="32" y="28"/>
                </a:cubicBezTo>
                <a:cubicBezTo>
                  <a:pt x="29" y="25"/>
                  <a:pt x="27" y="21"/>
                  <a:pt x="27" y="16"/>
                </a:cubicBezTo>
                <a:cubicBezTo>
                  <a:pt x="27" y="12"/>
                  <a:pt x="29" y="8"/>
                  <a:pt x="32" y="5"/>
                </a:cubicBezTo>
                <a:cubicBezTo>
                  <a:pt x="36" y="1"/>
                  <a:pt x="40" y="0"/>
                  <a:pt x="45" y="0"/>
                </a:cubicBezTo>
                <a:cubicBezTo>
                  <a:pt x="50" y="0"/>
                  <a:pt x="54" y="1"/>
                  <a:pt x="58" y="5"/>
                </a:cubicBezTo>
                <a:cubicBezTo>
                  <a:pt x="61" y="8"/>
                  <a:pt x="63" y="12"/>
                  <a:pt x="63" y="16"/>
                </a:cubicBezTo>
                <a:close/>
              </a:path>
            </a:pathLst>
          </a:custGeom>
          <a:solidFill>
            <a:schemeClr val="bg1"/>
          </a:solidFill>
          <a:ln>
            <a:noFill/>
          </a:ln>
        </p:spPr>
        <p:txBody>
          <a:bodyPr vert="horz" wrap="square" lIns="91440" tIns="45720" rIns="91440" bIns="45720" numCol="1" anchor="t" anchorCtr="0" compatLnSpc="1"/>
          <a:lstStyle/>
          <a:p>
            <a:endParaRPr lang="en-US" sz="2400">
              <a:latin typeface="+mn-ea"/>
              <a:cs typeface="+mn-ea"/>
            </a:endParaRPr>
          </a:p>
        </p:txBody>
      </p:sp>
      <p:sp>
        <p:nvSpPr>
          <p:cNvPr id="6" name="文本框 5"/>
          <p:cNvSpPr txBox="1"/>
          <p:nvPr/>
        </p:nvSpPr>
        <p:spPr>
          <a:xfrm>
            <a:off x="539750" y="885190"/>
            <a:ext cx="11302365" cy="3107690"/>
          </a:xfrm>
          <a:prstGeom prst="rect">
            <a:avLst/>
          </a:prstGeom>
          <a:noFill/>
        </p:spPr>
        <p:txBody>
          <a:bodyPr wrap="square" rtlCol="0">
            <a:spAutoFit/>
          </a:bodyPr>
          <a:p>
            <a:pPr algn="just" fontAlgn="auto">
              <a:lnSpc>
                <a:spcPct val="100000"/>
              </a:lnSpc>
            </a:pPr>
            <a:r>
              <a:rPr lang="en-US" altLang="zh-CN" sz="2800">
                <a:latin typeface="Times New Roman" panose="02020603050405020304" charset="0"/>
                <a:cs typeface="Times New Roman" panose="02020603050405020304" charset="0"/>
              </a:rPr>
              <a:t>Eg: But the mingled reality and mystery of the whole show, the influence upon me of the poetry, the lights, the music, the company, the smooth stupendous changes, and opened up such illimitable regions of delight, that when I came out into the rainy street, at twelve o’clock at night, Ifelt as if I had come from the clouds, where I had been leading a romantic life for ages, to a bawling, a splashing, link-lighted, umbrella-struggling, hackney-coach-jostling, pattern-clinking, muddy, miserable world.</a:t>
            </a:r>
            <a:endParaRPr lang="en-US" altLang="zh-CN" sz="2800">
              <a:latin typeface="Times New Roman" panose="02020603050405020304" charset="0"/>
              <a:cs typeface="Times New Roman" panose="02020603050405020304" charset="0"/>
            </a:endParaRPr>
          </a:p>
        </p:txBody>
      </p:sp>
      <p:sp>
        <p:nvSpPr>
          <p:cNvPr id="7" name="文本框 6"/>
          <p:cNvSpPr txBox="1"/>
          <p:nvPr/>
        </p:nvSpPr>
        <p:spPr>
          <a:xfrm>
            <a:off x="539750" y="4228465"/>
            <a:ext cx="10136505" cy="1938020"/>
          </a:xfrm>
          <a:prstGeom prst="rect">
            <a:avLst/>
          </a:prstGeom>
          <a:noFill/>
        </p:spPr>
        <p:txBody>
          <a:bodyPr wrap="square" rtlCol="0">
            <a:spAutoFit/>
          </a:bodyPr>
          <a:p>
            <a:r>
              <a:rPr lang="zh-CN" altLang="en-US" sz="2000"/>
              <a:t>整个演出既具有现实感又富有神秘色彩。诗歌、灯光、音乐、演员、光耀夺目、变换神奇的舞台背景，感染了我。整个场面是这样的令人眼花缭乱、心旷神怡。当我在午夜时分走出戏院来到雨淋淋的街道时，我感到自己是在仙境般传奇的生活了好久，而现在则已经脱离这个仙境来到另外一个世界。这里是一片呐喊声，一阵阵飞剑开来的泥浆，一盏盏路灯，一把把挤来挤去的雨伞，一辆辆争先恐后的马车，一串串踢踢踏踏的木鞋声，一片泥泞，一片悲惨。</a:t>
            </a:r>
            <a:endParaRPr lang="zh-CN" altLang="en-US" sz="2000"/>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par>
    </p:tnLst>
  </p:timing>
</p:sld>
</file>

<file path=ppt/tags/tag1.xml><?xml version="1.0" encoding="utf-8"?>
<p:tagLst xmlns:p="http://schemas.openxmlformats.org/presentationml/2006/main">
  <p:tag name="PA" val="v3.0.1"/>
</p:tagLst>
</file>

<file path=ppt/tags/tag2.xml><?xml version="1.0" encoding="utf-8"?>
<p:tagLst xmlns:p="http://schemas.openxmlformats.org/presentationml/2006/main">
  <p:tag name="PA" val="v3.0.1"/>
</p:tagLst>
</file>

<file path=ppt/tags/tag3.xml><?xml version="1.0" encoding="utf-8"?>
<p:tagLst xmlns:p="http://schemas.openxmlformats.org/presentationml/2006/main">
  <p:tag name="PA" val="v3.0.1"/>
</p:tagLst>
</file>

<file path=ppt/tags/tag4.xml><?xml version="1.0" encoding="utf-8"?>
<p:tagLst xmlns:p="http://schemas.openxmlformats.org/presentationml/2006/main">
  <p:tag name="PA" val="v3.0.1"/>
</p:tagLst>
</file>

<file path=ppt/tags/tag5.xml><?xml version="1.0" encoding="utf-8"?>
<p:tagLst xmlns:p="http://schemas.openxmlformats.org/presentationml/2006/main">
  <p:tag name="PA" val="v3.0.1"/>
</p:tagLst>
</file>

<file path=ppt/theme/theme1.xml><?xml version="1.0" encoding="utf-8"?>
<a:theme xmlns:a="http://schemas.openxmlformats.org/drawingml/2006/main" name="Office 主题">
  <a:themeElements>
    <a:clrScheme name="自定义 2296">
      <a:dk1>
        <a:sysClr val="windowText" lastClr="000000"/>
      </a:dk1>
      <a:lt1>
        <a:sysClr val="window" lastClr="FFFFFF"/>
      </a:lt1>
      <a:dk2>
        <a:srgbClr val="17A496"/>
      </a:dk2>
      <a:lt2>
        <a:srgbClr val="8BAE25"/>
      </a:lt2>
      <a:accent1>
        <a:srgbClr val="8BAE25"/>
      </a:accent1>
      <a:accent2>
        <a:srgbClr val="17A496"/>
      </a:accent2>
      <a:accent3>
        <a:srgbClr val="8BAE25"/>
      </a:accent3>
      <a:accent4>
        <a:srgbClr val="17A496"/>
      </a:accent4>
      <a:accent5>
        <a:srgbClr val="8BAE25"/>
      </a:accent5>
      <a:accent6>
        <a:srgbClr val="17A496"/>
      </a:accent6>
      <a:hlink>
        <a:srgbClr val="0563C1"/>
      </a:hlink>
      <a:folHlink>
        <a:srgbClr val="954F72"/>
      </a:folHlink>
    </a:clrScheme>
    <a:fontScheme name="自定义 1">
      <a:majorFont>
        <a:latin typeface="Arial Black"/>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6979</Words>
  <Application>WPS 演示</Application>
  <PresentationFormat>宽屏</PresentationFormat>
  <Paragraphs>157</Paragraphs>
  <Slides>15</Slides>
  <Notes>31</Notes>
  <HiddenSlides>0</HiddenSlides>
  <MMClips>1</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15</vt:i4>
      </vt:variant>
    </vt:vector>
  </HeadingPairs>
  <TitlesOfParts>
    <vt:vector size="33" baseType="lpstr">
      <vt:lpstr>Arial</vt:lpstr>
      <vt:lpstr>宋体</vt:lpstr>
      <vt:lpstr>Wingdings</vt:lpstr>
      <vt:lpstr>微软雅黑</vt:lpstr>
      <vt:lpstr>Times New Roman</vt:lpstr>
      <vt:lpstr>Helvetica Light</vt:lpstr>
      <vt:lpstr>Arial Unicode MS</vt:lpstr>
      <vt:lpstr>Arial Black</vt:lpstr>
      <vt:lpstr>Calibri</vt:lpstr>
      <vt:lpstr>Impact</vt:lpstr>
      <vt:lpstr>헤드라인A</vt:lpstr>
      <vt:lpstr>Segoe Print</vt:lpstr>
      <vt:lpstr>Neris Thin</vt:lpstr>
      <vt:lpstr>Microsoft YaHei UI</vt:lpstr>
      <vt:lpstr>Meiryo</vt:lpstr>
      <vt:lpstr>Yu Gothic UI</vt:lpstr>
      <vt:lpstr>Arial Narrow</vt:lpstr>
      <vt:lpstr>Office 主题</vt:lpstr>
      <vt:lpstr>PowerPoint 演示文稿</vt:lpstr>
      <vt:lpstr>PowerPoint 演示文稿</vt:lpstr>
      <vt:lpstr>PowerPoint 演示文稿</vt:lpstr>
      <vt:lpstr>PowerPoint 演示文稿</vt:lpstr>
      <vt:lpstr>Further Details </vt:lpstr>
      <vt:lpstr>Compact vs Diffusive</vt:lpstr>
      <vt:lpstr>Hypotactic vs Paratactic</vt:lpstr>
      <vt:lpstr>PowerPoint 演示文稿</vt:lpstr>
      <vt:lpstr>Compact vs Simplex</vt:lpstr>
      <vt:lpstr>Personal vs Impersonal </vt:lpstr>
      <vt:lpstr>Personal vs Impersonal </vt:lpstr>
      <vt:lpstr>Passive vs Active</vt:lpstr>
      <vt:lpstr>Passive vs Active  </vt:lpstr>
      <vt:lpstr>Stative vs Dynamic</vt:lpstr>
      <vt:lpstr>Abstract vs Concrete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绿色简约风灯泡工作总结报告PPT模板</dc:title>
  <dc:creator>极简办公</dc:creator>
  <cp:keywords>www.jjppt.com</cp:keywords>
  <dc:description>www.jjppt.com</dc:description>
  <dc:subject> </dc:subject>
  <cp:category> </cp:category>
  <cp:lastModifiedBy>18733</cp:lastModifiedBy>
  <cp:revision>14</cp:revision>
  <dcterms:created xsi:type="dcterms:W3CDTF">2015-05-05T08:02:00Z</dcterms:created>
  <dcterms:modified xsi:type="dcterms:W3CDTF">2021-12-29T08:37:38Z</dcterms:modified>
  <cp:version>1</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2052-11.1.0.11115</vt:lpwstr>
  </property>
  <property fmtid="{D5CDD505-2E9C-101B-9397-08002B2CF9AE}" pid="3" name="ICV">
    <vt:lpwstr>11F4B6F8255A4253A28DF7192C01CB8D</vt:lpwstr>
  </property>
</Properties>
</file>