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267" r:id="rId4"/>
    <p:sldId id="256" r:id="rId6"/>
    <p:sldId id="270" r:id="rId7"/>
    <p:sldId id="271" r:id="rId8"/>
    <p:sldId id="269" r:id="rId9"/>
    <p:sldId id="268" r:id="rId10"/>
    <p:sldId id="272" r:id="rId11"/>
    <p:sldId id="273" r:id="rId12"/>
    <p:sldId id="284" r:id="rId13"/>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172B"/>
    <a:srgbClr val="FCF1D7"/>
    <a:srgbClr val="F69B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8" d="100"/>
          <a:sy n="48" d="100"/>
        </p:scale>
        <p:origin x="62" y="118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7" Type="http://schemas.openxmlformats.org/officeDocument/2006/relationships/tags" Target="tags/tag13.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AF65E2-6B38-4963-A5D6-808BA9004E3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76F95E-4836-484D-87C0-5AD34690231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6F95E-4836-484D-87C0-5AD34690231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6F95E-4836-484D-87C0-5AD34690231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6F95E-4836-484D-87C0-5AD34690231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6F95E-4836-484D-87C0-5AD34690231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6F95E-4836-484D-87C0-5AD34690231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6F95E-4836-484D-87C0-5AD34690231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6F95E-4836-484D-87C0-5AD34690231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6F95E-4836-484D-87C0-5AD34690231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6F95E-4836-484D-87C0-5AD34690231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E9C8E1D-71C1-4778-9E0E-E9E53CD092F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788030-8F90-4E24-A6EE-418AC3D245E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E9C8E1D-71C1-4778-9E0E-E9E53CD092F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788030-8F90-4E24-A6EE-418AC3D245E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E9C8E1D-71C1-4778-9E0E-E9E53CD092F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788030-8F90-4E24-A6EE-418AC3D245E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E9C8E1D-71C1-4778-9E0E-E9E53CD092F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788030-8F90-4E24-A6EE-418AC3D245E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E9C8E1D-71C1-4778-9E0E-E9E53CD092F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788030-8F90-4E24-A6EE-418AC3D245E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FE9C8E1D-71C1-4778-9E0E-E9E53CD092F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788030-8F90-4E24-A6EE-418AC3D245E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FE9C8E1D-71C1-4778-9E0E-E9E53CD092F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9788030-8F90-4E24-A6EE-418AC3D245E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E9C8E1D-71C1-4778-9E0E-E9E53CD092F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9788030-8F90-4E24-A6EE-418AC3D245E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E9C8E1D-71C1-4778-9E0E-E9E53CD092F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9788030-8F90-4E24-A6EE-418AC3D245E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E9C8E1D-71C1-4778-9E0E-E9E53CD092F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788030-8F90-4E24-A6EE-418AC3D245E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E9C8E1D-71C1-4778-9E0E-E9E53CD092F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788030-8F90-4E24-A6EE-418AC3D245E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C8E1D-71C1-4778-9E0E-E9E53CD092F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788030-8F90-4E24-A6EE-418AC3D245E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3.xml"/><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tags" Target="../tags/tag3.xml"/><Relationship Id="rId3" Type="http://schemas.openxmlformats.org/officeDocument/2006/relationships/image" Target="../media/image6.jpeg"/><Relationship Id="rId2" Type="http://schemas.openxmlformats.org/officeDocument/2006/relationships/tags" Target="../tags/tag2.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9.jpeg"/><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image" Target="../media/image8.pn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tags" Target="../tags/tag8.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14.jpeg"/><Relationship Id="rId2" Type="http://schemas.openxmlformats.org/officeDocument/2006/relationships/tags" Target="../tags/tag9.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tags" Target="../tags/tag12.xml"/><Relationship Id="rId4" Type="http://schemas.openxmlformats.org/officeDocument/2006/relationships/image" Target="../media/image15.jpeg"/><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3.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D383"/>
        </a:solidFill>
        <a:effectLst/>
      </p:bgPr>
    </p:bg>
    <p:spTree>
      <p:nvGrpSpPr>
        <p:cNvPr id="1" name=""/>
        <p:cNvGrpSpPr/>
        <p:nvPr/>
      </p:nvGrpSpPr>
      <p:grpSpPr>
        <a:xfrm>
          <a:off x="0" y="0"/>
          <a:ext cx="0" cy="0"/>
          <a:chOff x="0" y="0"/>
          <a:chExt cx="0" cy="0"/>
        </a:xfrm>
      </p:grpSpPr>
      <p:sp>
        <p:nvSpPr>
          <p:cNvPr id="7" name="矩形 6"/>
          <p:cNvSpPr/>
          <p:nvPr/>
        </p:nvSpPr>
        <p:spPr>
          <a:xfrm>
            <a:off x="6350" y="3490138"/>
            <a:ext cx="12191999" cy="3477081"/>
          </a:xfrm>
          <a:prstGeom prst="rect">
            <a:avLst/>
          </a:prstGeom>
          <a:solidFill>
            <a:srgbClr val="F62434">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39" name="矩形 38"/>
          <p:cNvSpPr/>
          <p:nvPr/>
        </p:nvSpPr>
        <p:spPr>
          <a:xfrm>
            <a:off x="6509" y="3358619"/>
            <a:ext cx="12191999" cy="13113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6" name="矩形 5"/>
          <p:cNvSpPr/>
          <p:nvPr/>
        </p:nvSpPr>
        <p:spPr>
          <a:xfrm>
            <a:off x="1" y="-1"/>
            <a:ext cx="12191999" cy="3368247"/>
          </a:xfrm>
          <a:prstGeom prst="rect">
            <a:avLst/>
          </a:prstGeom>
          <a:solidFill>
            <a:srgbClr val="FCF1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pic>
        <p:nvPicPr>
          <p:cNvPr id="5" name="图片 4" descr="图片包含 桌子, 水果, 显示器, 橙子&#10;&#10;描述已自动生成"/>
          <p:cNvPicPr>
            <a:picLocks noChangeAspect="1"/>
          </p:cNvPicPr>
          <p:nvPr/>
        </p:nvPicPr>
        <p:blipFill rotWithShape="1">
          <a:blip r:embed="rId1">
            <a:extLst>
              <a:ext uri="{28A0092B-C50C-407E-A947-70E740481C1C}">
                <a14:useLocalDpi xmlns:a14="http://schemas.microsoft.com/office/drawing/2010/main" val="0"/>
              </a:ext>
            </a:extLst>
          </a:blip>
          <a:srcRect l="40942" t="11135" b="9150"/>
          <a:stretch>
            <a:fillRect/>
          </a:stretch>
        </p:blipFill>
        <p:spPr>
          <a:xfrm>
            <a:off x="6509" y="0"/>
            <a:ext cx="5080769" cy="6858000"/>
          </a:xfrm>
          <a:prstGeom prst="rect">
            <a:avLst/>
          </a:prstGeom>
        </p:spPr>
      </p:pic>
      <p:pic>
        <p:nvPicPr>
          <p:cNvPr id="28" name="图片 27"/>
          <p:cNvPicPr>
            <a:picLocks noChangeAspect="1"/>
          </p:cNvPicPr>
          <p:nvPr/>
        </p:nvPicPr>
        <p:blipFill rotWithShape="1">
          <a:blip r:embed="rId2" cstate="print">
            <a:extLst>
              <a:ext uri="{28A0092B-C50C-407E-A947-70E740481C1C}">
                <a14:useLocalDpi xmlns:a14="http://schemas.microsoft.com/office/drawing/2010/main" val="0"/>
              </a:ext>
            </a:extLst>
          </a:blip>
          <a:srcRect t="33175" r="56530"/>
          <a:stretch>
            <a:fillRect/>
          </a:stretch>
        </p:blipFill>
        <p:spPr>
          <a:xfrm>
            <a:off x="10186900" y="-12673"/>
            <a:ext cx="2005099" cy="2865943"/>
          </a:xfrm>
          <a:prstGeom prst="rect">
            <a:avLst/>
          </a:prstGeom>
        </p:spPr>
      </p:pic>
      <p:sp>
        <p:nvSpPr>
          <p:cNvPr id="29" name="文本框 28"/>
          <p:cNvSpPr txBox="1"/>
          <p:nvPr>
            <p:custDataLst>
              <p:tags r:id="rId3"/>
            </p:custDataLst>
          </p:nvPr>
        </p:nvSpPr>
        <p:spPr>
          <a:xfrm>
            <a:off x="6092994" y="5279776"/>
            <a:ext cx="2797628" cy="521970"/>
          </a:xfrm>
          <a:prstGeom prst="rect">
            <a:avLst/>
          </a:prstGeom>
          <a:solidFill>
            <a:srgbClr val="C72C09"/>
          </a:solidFill>
          <a:ln w="31750">
            <a:solidFill>
              <a:schemeClr val="bg1"/>
            </a:solidFill>
            <a:prstDash val="sysDot"/>
          </a:ln>
        </p:spPr>
        <p:txBody>
          <a:bodyPr wrap="square" rtlCol="0">
            <a:spAutoFit/>
          </a:bodyPr>
          <a:lstStyle>
            <a:defPPr>
              <a:defRPr lang="zh-CN"/>
            </a:defPPr>
            <a:lvl1pPr algn="ctr">
              <a:defRPr sz="2800" b="1">
                <a:solidFill>
                  <a:schemeClr val="bg1"/>
                </a:solidFill>
                <a:latin typeface="字魂131号-酷乐潮玩体" panose="00000500000000000000" pitchFamily="2" charset="-122"/>
                <a:ea typeface="字魂131号-酷乐潮玩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smtClean="0">
                <a:ln>
                  <a:noFill/>
                </a:ln>
                <a:solidFill>
                  <a:prstClr val="white"/>
                </a:solidFill>
                <a:effectLst/>
                <a:uLnTx/>
                <a:uFillTx/>
                <a:latin typeface="字魂131号-酷乐潮玩体" panose="00000500000000000000" pitchFamily="2" charset="-122"/>
                <a:ea typeface="字魂131号-酷乐潮玩体" panose="00000500000000000000" pitchFamily="2" charset="-122"/>
                <a:cs typeface="+mn-cs"/>
              </a:rPr>
              <a:t> </a:t>
            </a:r>
            <a:r>
              <a:rPr kumimoji="0" lang="en-US" altLang="zh-CN" sz="2800" b="1"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cs typeface="+mn-cs"/>
              </a:rPr>
              <a:t>3</a:t>
            </a:r>
            <a:r>
              <a:rPr kumimoji="0" lang="en-US" altLang="zh-CN" sz="2800" b="1"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cs typeface="+mn-cs"/>
              </a:rPr>
              <a:t>.08</a:t>
            </a:r>
            <a:endParaRPr kumimoji="0" lang="zh-CN" altLang="en-US" sz="2800" b="1"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cs typeface="+mn-cs"/>
            </a:endParaRPr>
          </a:p>
        </p:txBody>
      </p:sp>
      <p:pic>
        <p:nvPicPr>
          <p:cNvPr id="32" name="图片 31"/>
          <p:cNvPicPr>
            <a:picLocks noChangeAspect="1"/>
          </p:cNvPicPr>
          <p:nvPr/>
        </p:nvPicPr>
        <p:blipFill rotWithShape="1">
          <a:blip r:embed="rId4" cstate="print">
            <a:extLst>
              <a:ext uri="{28A0092B-C50C-407E-A947-70E740481C1C}">
                <a14:useLocalDpi xmlns:a14="http://schemas.microsoft.com/office/drawing/2010/main" val="0"/>
              </a:ext>
            </a:extLst>
          </a:blip>
          <a:srcRect l="47158" t="12857" b="35240"/>
          <a:stretch>
            <a:fillRect/>
          </a:stretch>
        </p:blipFill>
        <p:spPr>
          <a:xfrm flipH="1">
            <a:off x="9759090" y="3813427"/>
            <a:ext cx="2432909" cy="3031900"/>
          </a:xfrm>
          <a:prstGeom prst="rect">
            <a:avLst/>
          </a:prstGeom>
          <a:effectLst/>
        </p:spPr>
      </p:pic>
      <p:sp>
        <p:nvSpPr>
          <p:cNvPr id="2" name="矩形 1"/>
          <p:cNvSpPr/>
          <p:nvPr/>
        </p:nvSpPr>
        <p:spPr>
          <a:xfrm>
            <a:off x="4854575" y="1560195"/>
            <a:ext cx="5332095" cy="2371725"/>
          </a:xfrm>
          <a:prstGeom prst="rect">
            <a:avLst/>
          </a:prstGeom>
          <a:noFill/>
          <a:ln>
            <a:noFill/>
          </a:ln>
        </p:spPr>
        <p:txBody>
          <a:bodyPr wrap="none" rtlCol="0" anchor="t">
            <a:noAutofit/>
          </a:bodyPr>
          <a:p>
            <a:pPr algn="ctr"/>
            <a:r>
              <a:rPr lang="en-US" altLang="zh-CN" sz="6600" b="1">
                <a:ln w="22225">
                  <a:solidFill>
                    <a:schemeClr val="accent2"/>
                  </a:solidFill>
                  <a:prstDash val="solid"/>
                </a:ln>
                <a:solidFill>
                  <a:schemeClr val="accent2">
                    <a:lumMod val="40000"/>
                    <a:lumOff val="60000"/>
                  </a:schemeClr>
                </a:solidFill>
                <a:effectLst/>
              </a:rPr>
              <a:t>Traditional Cuisine:</a:t>
            </a:r>
            <a:endParaRPr lang="en-US" altLang="zh-CN" sz="6600" b="1">
              <a:ln w="22225">
                <a:solidFill>
                  <a:schemeClr val="accent2"/>
                </a:solidFill>
                <a:prstDash val="solid"/>
              </a:ln>
              <a:solidFill>
                <a:schemeClr val="accent2">
                  <a:lumMod val="40000"/>
                  <a:lumOff val="60000"/>
                </a:schemeClr>
              </a:solidFill>
              <a:effectLst/>
            </a:endParaRPr>
          </a:p>
          <a:p>
            <a:pPr algn="ctr"/>
            <a:r>
              <a:rPr lang="en-US" altLang="zh-CN" sz="6600" b="1">
                <a:ln w="22225">
                  <a:solidFill>
                    <a:schemeClr val="accent2"/>
                  </a:solidFill>
                  <a:prstDash val="solid"/>
                </a:ln>
                <a:solidFill>
                  <a:schemeClr val="accent2">
                    <a:lumMod val="40000"/>
                    <a:lumOff val="60000"/>
                  </a:schemeClr>
                </a:solidFill>
                <a:effectLst/>
              </a:rPr>
              <a:t>Two Famous Dishes</a:t>
            </a:r>
            <a:endParaRPr lang="en-US" altLang="zh-CN" sz="6600" b="1">
              <a:ln w="22225">
                <a:solidFill>
                  <a:schemeClr val="accent2"/>
                </a:solidFill>
                <a:prstDash val="solid"/>
              </a:ln>
              <a:solidFill>
                <a:schemeClr val="accent2">
                  <a:lumMod val="40000"/>
                  <a:lumOff val="60000"/>
                </a:schemeClr>
              </a:solidFill>
              <a:effectLst/>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animEffect transition="in" filter="fade">
                                      <p:cBhvr>
                                        <p:cTn id="3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39" grpId="0" animBg="1"/>
      <p:bldP spid="6" grpId="0" animBg="1"/>
      <p:bldP spid="2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0"/>
            <a:ext cx="12192000" cy="6858000"/>
            <a:chOff x="0" y="-1"/>
            <a:chExt cx="12192000" cy="6858000"/>
          </a:xfrm>
        </p:grpSpPr>
        <p:sp>
          <p:nvSpPr>
            <p:cNvPr id="5" name="矩形 4"/>
            <p:cNvSpPr/>
            <p:nvPr/>
          </p:nvSpPr>
          <p:spPr>
            <a:xfrm>
              <a:off x="1" y="-1"/>
              <a:ext cx="12191999" cy="3368247"/>
            </a:xfrm>
            <a:prstGeom prst="rect">
              <a:avLst/>
            </a:prstGeom>
            <a:solidFill>
              <a:srgbClr val="FCF1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6" name="矩形 5"/>
            <p:cNvSpPr/>
            <p:nvPr/>
          </p:nvSpPr>
          <p:spPr>
            <a:xfrm>
              <a:off x="0" y="3380918"/>
              <a:ext cx="12191999" cy="3477081"/>
            </a:xfrm>
            <a:prstGeom prst="rect">
              <a:avLst/>
            </a:prstGeom>
            <a:solidFill>
              <a:srgbClr val="F69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78214" y="1321014"/>
            <a:ext cx="4337479" cy="4337479"/>
          </a:xfrm>
          <a:prstGeom prst="rect">
            <a:avLst/>
          </a:prstGeom>
        </p:spPr>
      </p:pic>
      <p:grpSp>
        <p:nvGrpSpPr>
          <p:cNvPr id="19" name="组合 18"/>
          <p:cNvGrpSpPr/>
          <p:nvPr/>
        </p:nvGrpSpPr>
        <p:grpSpPr>
          <a:xfrm>
            <a:off x="6174281" y="2389260"/>
            <a:ext cx="4819089" cy="657832"/>
            <a:chOff x="6240956" y="1272745"/>
            <a:chExt cx="4819089" cy="657832"/>
          </a:xfrm>
        </p:grpSpPr>
        <p:sp>
          <p:nvSpPr>
            <p:cNvPr id="20" name="文本框 19"/>
            <p:cNvSpPr txBox="1"/>
            <p:nvPr/>
          </p:nvSpPr>
          <p:spPr>
            <a:xfrm>
              <a:off x="6722566" y="1285417"/>
              <a:ext cx="4337479" cy="645160"/>
            </a:xfrm>
            <a:prstGeom prst="rect">
              <a:avLst/>
            </a:prstGeom>
            <a:noFill/>
          </p:spPr>
          <p:txBody>
            <a:bodyPr wrap="square" rtlCol="0">
              <a:spAutoFit/>
            </a:bodyPr>
            <a:lstStyle/>
            <a:p>
              <a:pPr algn="dist"/>
              <a:r>
                <a:rPr lang="en-US" altLang="zh-CN" sz="3600" dirty="0">
                  <a:solidFill>
                    <a:srgbClr val="AF172B"/>
                  </a:solidFill>
                  <a:latin typeface="字魂131号-酷乐潮玩体" panose="00000500000000000000" pitchFamily="2" charset="-122"/>
                  <a:ea typeface="字魂131号-酷乐潮玩体" panose="00000500000000000000" pitchFamily="2" charset="-122"/>
                  <a:sym typeface="+mn-ea"/>
                </a:rPr>
                <a:t>Peking Roast Duck</a:t>
              </a:r>
              <a:endParaRPr lang="zh-CN" altLang="en-US" sz="3600" dirty="0">
                <a:solidFill>
                  <a:srgbClr val="AF172B"/>
                </a:solidFill>
                <a:latin typeface="字魂131号-酷乐潮玩体" panose="00000500000000000000" pitchFamily="2" charset="-122"/>
                <a:ea typeface="字魂131号-酷乐潮玩体" panose="00000500000000000000" pitchFamily="2" charset="-122"/>
              </a:endParaRPr>
            </a:p>
          </p:txBody>
        </p:sp>
        <p:grpSp>
          <p:nvGrpSpPr>
            <p:cNvPr id="21" name="组合 20"/>
            <p:cNvGrpSpPr/>
            <p:nvPr/>
          </p:nvGrpSpPr>
          <p:grpSpPr>
            <a:xfrm>
              <a:off x="6240956" y="1272745"/>
              <a:ext cx="553014" cy="612010"/>
              <a:chOff x="6362136" y="2686050"/>
              <a:chExt cx="553014" cy="612010"/>
            </a:xfrm>
          </p:grpSpPr>
          <p:cxnSp>
            <p:nvCxnSpPr>
              <p:cNvPr id="22" name="直接连接符 21"/>
              <p:cNvCxnSpPr/>
              <p:nvPr/>
            </p:nvCxnSpPr>
            <p:spPr>
              <a:xfrm flipH="1">
                <a:off x="6481761" y="2686050"/>
                <a:ext cx="433389" cy="365367"/>
              </a:xfrm>
              <a:prstGeom prst="line">
                <a:avLst/>
              </a:prstGeom>
              <a:ln w="31750">
                <a:solidFill>
                  <a:srgbClr val="AF172B"/>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6362136" y="2932693"/>
                <a:ext cx="433389" cy="365367"/>
              </a:xfrm>
              <a:prstGeom prst="line">
                <a:avLst/>
              </a:prstGeom>
              <a:ln w="31750">
                <a:solidFill>
                  <a:srgbClr val="AF172B"/>
                </a:solidFill>
              </a:ln>
            </p:spPr>
            <p:style>
              <a:lnRef idx="1">
                <a:schemeClr val="accent1"/>
              </a:lnRef>
              <a:fillRef idx="0">
                <a:schemeClr val="accent1"/>
              </a:fillRef>
              <a:effectRef idx="0">
                <a:schemeClr val="accent1"/>
              </a:effectRef>
              <a:fontRef idx="minor">
                <a:schemeClr val="tx1"/>
              </a:fontRef>
            </p:style>
          </p:cxnSp>
        </p:grpSp>
      </p:grpSp>
      <p:grpSp>
        <p:nvGrpSpPr>
          <p:cNvPr id="24" name="组合 23"/>
          <p:cNvGrpSpPr/>
          <p:nvPr/>
        </p:nvGrpSpPr>
        <p:grpSpPr>
          <a:xfrm>
            <a:off x="6174281" y="3685572"/>
            <a:ext cx="4819089" cy="657832"/>
            <a:chOff x="6240956" y="1272745"/>
            <a:chExt cx="4819089" cy="657832"/>
          </a:xfrm>
        </p:grpSpPr>
        <p:sp>
          <p:nvSpPr>
            <p:cNvPr id="25" name="文本框 24"/>
            <p:cNvSpPr txBox="1"/>
            <p:nvPr/>
          </p:nvSpPr>
          <p:spPr>
            <a:xfrm>
              <a:off x="6722566" y="1285417"/>
              <a:ext cx="4337479" cy="645160"/>
            </a:xfrm>
            <a:prstGeom prst="rect">
              <a:avLst/>
            </a:prstGeom>
            <a:noFill/>
          </p:spPr>
          <p:txBody>
            <a:bodyPr wrap="square" rtlCol="0">
              <a:spAutoFit/>
            </a:bodyPr>
            <a:lstStyle/>
            <a:p>
              <a:pPr algn="ctr"/>
              <a:r>
                <a:rPr lang="en-US" altLang="zh-CN" sz="3600" dirty="0">
                  <a:solidFill>
                    <a:srgbClr val="AF172B"/>
                  </a:solidFill>
                  <a:latin typeface="字魂131号-酷乐潮玩体" panose="00000500000000000000" pitchFamily="2" charset="-122"/>
                  <a:ea typeface="字魂131号-酷乐潮玩体" panose="00000500000000000000" pitchFamily="2" charset="-122"/>
                </a:rPr>
                <a:t>Mutton Hotpot</a:t>
              </a:r>
              <a:endParaRPr lang="en-US" altLang="zh-CN" sz="3600" dirty="0">
                <a:solidFill>
                  <a:srgbClr val="AF172B"/>
                </a:solidFill>
                <a:latin typeface="字魂131号-酷乐潮玩体" panose="00000500000000000000" pitchFamily="2" charset="-122"/>
                <a:ea typeface="字魂131号-酷乐潮玩体" panose="00000500000000000000" pitchFamily="2" charset="-122"/>
              </a:endParaRPr>
            </a:p>
          </p:txBody>
        </p:sp>
        <p:grpSp>
          <p:nvGrpSpPr>
            <p:cNvPr id="26" name="组合 25"/>
            <p:cNvGrpSpPr/>
            <p:nvPr/>
          </p:nvGrpSpPr>
          <p:grpSpPr>
            <a:xfrm>
              <a:off x="6240956" y="1272745"/>
              <a:ext cx="553014" cy="612010"/>
              <a:chOff x="6362136" y="2686050"/>
              <a:chExt cx="553014" cy="612010"/>
            </a:xfrm>
          </p:grpSpPr>
          <p:cxnSp>
            <p:nvCxnSpPr>
              <p:cNvPr id="27" name="直接连接符 26"/>
              <p:cNvCxnSpPr/>
              <p:nvPr/>
            </p:nvCxnSpPr>
            <p:spPr>
              <a:xfrm flipH="1">
                <a:off x="6481761" y="2686050"/>
                <a:ext cx="433389" cy="365367"/>
              </a:xfrm>
              <a:prstGeom prst="line">
                <a:avLst/>
              </a:prstGeom>
              <a:ln w="31750">
                <a:solidFill>
                  <a:srgbClr val="AF172B"/>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6362136" y="2932693"/>
                <a:ext cx="433389" cy="365367"/>
              </a:xfrm>
              <a:prstGeom prst="line">
                <a:avLst/>
              </a:prstGeom>
              <a:ln w="31750">
                <a:solidFill>
                  <a:srgbClr val="AF172B"/>
                </a:solidFill>
              </a:ln>
            </p:spPr>
            <p:style>
              <a:lnRef idx="1">
                <a:schemeClr val="accent1"/>
              </a:lnRef>
              <a:fillRef idx="0">
                <a:schemeClr val="accent1"/>
              </a:fillRef>
              <a:effectRef idx="0">
                <a:schemeClr val="accent1"/>
              </a:effectRef>
              <a:fontRef idx="minor">
                <a:schemeClr val="tx1"/>
              </a:fontRef>
            </p:style>
          </p:cxnSp>
        </p:grpSp>
      </p:grpSp>
      <p:sp>
        <p:nvSpPr>
          <p:cNvPr id="34" name="文本框 33"/>
          <p:cNvSpPr txBox="1"/>
          <p:nvPr/>
        </p:nvSpPr>
        <p:spPr>
          <a:xfrm>
            <a:off x="2027831" y="844761"/>
            <a:ext cx="1581181" cy="830997"/>
          </a:xfrm>
          <a:prstGeom prst="rect">
            <a:avLst/>
          </a:prstGeom>
          <a:noFill/>
        </p:spPr>
        <p:txBody>
          <a:bodyPr wrap="square" rtlCol="0">
            <a:spAutoFit/>
          </a:bodyPr>
          <a:lstStyle/>
          <a:p>
            <a:pPr algn="dist"/>
            <a:r>
              <a:rPr lang="zh-CN" altLang="en-US" sz="4800" b="1" dirty="0">
                <a:solidFill>
                  <a:srgbClr val="AF172B"/>
                </a:solidFill>
                <a:latin typeface="字魂131号-酷乐潮玩体" panose="00000500000000000000" pitchFamily="2" charset="-122"/>
                <a:ea typeface="字魂131号-酷乐潮玩体" panose="00000500000000000000" pitchFamily="2" charset="-122"/>
              </a:rPr>
              <a:t>目录</a:t>
            </a:r>
            <a:endParaRPr lang="zh-CN" altLang="en-US" sz="4800" b="1" dirty="0">
              <a:solidFill>
                <a:srgbClr val="AF172B"/>
              </a:solidFill>
              <a:latin typeface="字魂131号-酷乐潮玩体" panose="00000500000000000000" pitchFamily="2" charset="-122"/>
              <a:ea typeface="字魂131号-酷乐潮玩体"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advClick="0" advTm="3000">
        <p14:flash/>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 y="-1"/>
            <a:ext cx="12192002" cy="6858001"/>
            <a:chOff x="-2" y="-1"/>
            <a:chExt cx="12192002" cy="6858001"/>
          </a:xfrm>
        </p:grpSpPr>
        <p:sp>
          <p:nvSpPr>
            <p:cNvPr id="5" name="矩形 4"/>
            <p:cNvSpPr/>
            <p:nvPr/>
          </p:nvSpPr>
          <p:spPr>
            <a:xfrm>
              <a:off x="1" y="-1"/>
              <a:ext cx="12191999" cy="3368247"/>
            </a:xfrm>
            <a:prstGeom prst="rect">
              <a:avLst/>
            </a:prstGeom>
            <a:solidFill>
              <a:srgbClr val="FCF1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6" name="矩形 5"/>
            <p:cNvSpPr/>
            <p:nvPr/>
          </p:nvSpPr>
          <p:spPr>
            <a:xfrm>
              <a:off x="-2" y="3321266"/>
              <a:ext cx="12191999" cy="3536734"/>
            </a:xfrm>
            <a:prstGeom prst="rect">
              <a:avLst/>
            </a:prstGeom>
            <a:solidFill>
              <a:srgbClr val="F69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t="33175" r="56530"/>
          <a:stretch>
            <a:fillRect/>
          </a:stretch>
        </p:blipFill>
        <p:spPr>
          <a:xfrm>
            <a:off x="10829924" y="5930"/>
            <a:ext cx="1362073" cy="1946848"/>
          </a:xfrm>
          <a:prstGeom prst="rect">
            <a:avLst/>
          </a:prstGeom>
        </p:spPr>
      </p:pic>
      <p:pic>
        <p:nvPicPr>
          <p:cNvPr id="10" name="图片 9"/>
          <p:cNvPicPr>
            <a:picLocks noChangeAspect="1"/>
          </p:cNvPicPr>
          <p:nvPr/>
        </p:nvPicPr>
        <p:blipFill rotWithShape="1">
          <a:blip r:embed="rId1" cstate="print">
            <a:extLst>
              <a:ext uri="{28A0092B-C50C-407E-A947-70E740481C1C}">
                <a14:useLocalDpi xmlns:a14="http://schemas.microsoft.com/office/drawing/2010/main" val="0"/>
              </a:ext>
            </a:extLst>
          </a:blip>
          <a:srcRect l="51501" t="37637" r="5029" b="-4462"/>
          <a:stretch>
            <a:fillRect/>
          </a:stretch>
        </p:blipFill>
        <p:spPr>
          <a:xfrm>
            <a:off x="0" y="-12673"/>
            <a:ext cx="1362073" cy="1946848"/>
          </a:xfrm>
          <a:prstGeom prst="rect">
            <a:avLst/>
          </a:prstGeom>
        </p:spPr>
      </p:pic>
      <p:sp>
        <p:nvSpPr>
          <p:cNvPr id="4" name="矩形: 对角圆角 3"/>
          <p:cNvSpPr/>
          <p:nvPr/>
        </p:nvSpPr>
        <p:spPr>
          <a:xfrm>
            <a:off x="1275715" y="129540"/>
            <a:ext cx="3771900" cy="728345"/>
          </a:xfrm>
          <a:prstGeom prst="round2DiagRect">
            <a:avLst/>
          </a:prstGeom>
          <a:solidFill>
            <a:srgbClr val="AF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华文仿宋" panose="02010600040101010101" charset="-122"/>
                <a:ea typeface="华文仿宋" panose="02010600040101010101" charset="-122"/>
                <a:sym typeface="+mn-ea"/>
              </a:rPr>
              <a:t>Peking Roast Duck</a:t>
            </a:r>
            <a:endParaRPr lang="en-US" altLang="zh-CN" sz="3200" dirty="0">
              <a:solidFill>
                <a:schemeClr val="bg1"/>
              </a:solidFill>
              <a:latin typeface="华文仿宋" panose="02010600040101010101" charset="-122"/>
              <a:ea typeface="华文仿宋" panose="02010600040101010101" charset="-122"/>
              <a:sym typeface="+mn-ea"/>
            </a:endParaRPr>
          </a:p>
        </p:txBody>
      </p:sp>
      <p:pic>
        <p:nvPicPr>
          <p:cNvPr id="100" name="图片 99"/>
          <p:cNvPicPr/>
          <p:nvPr>
            <p:custDataLst>
              <p:tags r:id="rId2"/>
            </p:custDataLst>
          </p:nvPr>
        </p:nvPicPr>
        <p:blipFill>
          <a:blip r:embed="rId3"/>
          <a:stretch>
            <a:fillRect/>
          </a:stretch>
        </p:blipFill>
        <p:spPr>
          <a:xfrm>
            <a:off x="808990" y="3552825"/>
            <a:ext cx="5321935" cy="2999105"/>
          </a:xfrm>
          <a:prstGeom prst="rect">
            <a:avLst/>
          </a:prstGeom>
          <a:noFill/>
          <a:ln w="9525">
            <a:noFill/>
          </a:ln>
        </p:spPr>
      </p:pic>
      <p:sp>
        <p:nvSpPr>
          <p:cNvPr id="2" name="文本框 1"/>
          <p:cNvSpPr txBox="1"/>
          <p:nvPr/>
        </p:nvSpPr>
        <p:spPr>
          <a:xfrm>
            <a:off x="1091565" y="1029970"/>
            <a:ext cx="10254615" cy="1858645"/>
          </a:xfrm>
          <a:prstGeom prst="rect">
            <a:avLst/>
          </a:prstGeom>
          <a:noFill/>
        </p:spPr>
        <p:txBody>
          <a:bodyPr wrap="square" rtlCol="0">
            <a:noAutofit/>
          </a:bodyPr>
          <a:p>
            <a:r>
              <a:rPr lang="en-US" altLang="zh-CN" sz="2600">
                <a:solidFill>
                  <a:schemeClr val="accent2"/>
                </a:solidFill>
              </a:rPr>
              <a:t>The type of the duck: specially bred Peking crammed (force-fed)</a:t>
            </a:r>
            <a:endParaRPr lang="en-US" altLang="zh-CN" sz="2600">
              <a:solidFill>
                <a:schemeClr val="accent2"/>
              </a:solidFill>
            </a:endParaRPr>
          </a:p>
          <a:p>
            <a:r>
              <a:rPr lang="en-US" altLang="zh-CN" sz="2600">
                <a:solidFill>
                  <a:schemeClr val="accent2"/>
                </a:solidFill>
              </a:rPr>
              <a:t>History:Peking Roast Duck dates back to 300 years,and originated in the Ming imperial kitchen.</a:t>
            </a:r>
            <a:endParaRPr lang="en-US" altLang="zh-CN" sz="2600">
              <a:solidFill>
                <a:schemeClr val="accent2"/>
              </a:solidFill>
            </a:endParaRPr>
          </a:p>
          <a:p>
            <a:r>
              <a:rPr lang="en-US" altLang="zh-CN" sz="2600">
                <a:solidFill>
                  <a:schemeClr val="accent2"/>
                </a:solidFill>
              </a:rPr>
              <a:t>Delicious favor: a combination of color, aroma and taste(</a:t>
            </a:r>
            <a:r>
              <a:rPr lang="zh-CN" altLang="en-US" sz="2600">
                <a:solidFill>
                  <a:schemeClr val="accent2"/>
                </a:solidFill>
              </a:rPr>
              <a:t>色香味俱全）</a:t>
            </a:r>
            <a:endParaRPr lang="zh-CN" altLang="en-US" sz="2600">
              <a:solidFill>
                <a:schemeClr val="accent2"/>
              </a:solidFill>
            </a:endParaRPr>
          </a:p>
          <a:p>
            <a:r>
              <a:rPr lang="en-US" altLang="zh-CN" sz="2600">
                <a:solidFill>
                  <a:schemeClr val="accent2"/>
                </a:solidFill>
              </a:rPr>
              <a:t>Taste: a crisp skin, and a mouth-melting favor</a:t>
            </a:r>
            <a:endParaRPr lang="en-US" altLang="zh-CN" sz="2600">
              <a:solidFill>
                <a:schemeClr val="accent2"/>
              </a:solidFill>
            </a:endParaRPr>
          </a:p>
        </p:txBody>
      </p:sp>
      <p:pic>
        <p:nvPicPr>
          <p:cNvPr id="101" name="图片 100"/>
          <p:cNvPicPr/>
          <p:nvPr>
            <p:custDataLst>
              <p:tags r:id="rId4"/>
            </p:custDataLst>
          </p:nvPr>
        </p:nvPicPr>
        <p:blipFill>
          <a:blip r:embed="rId5"/>
          <a:stretch>
            <a:fillRect/>
          </a:stretch>
        </p:blipFill>
        <p:spPr>
          <a:xfrm>
            <a:off x="6465570" y="3552825"/>
            <a:ext cx="4657725" cy="30607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50" advClick="0" advTm="3000">
        <p14:switch dir="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
            <a:ext cx="12192000" cy="6858000"/>
            <a:chOff x="0" y="-1"/>
            <a:chExt cx="12192000" cy="6858000"/>
          </a:xfrm>
        </p:grpSpPr>
        <p:sp>
          <p:nvSpPr>
            <p:cNvPr id="5" name="矩形 4"/>
            <p:cNvSpPr/>
            <p:nvPr/>
          </p:nvSpPr>
          <p:spPr>
            <a:xfrm>
              <a:off x="1" y="-1"/>
              <a:ext cx="12191999" cy="3368247"/>
            </a:xfrm>
            <a:prstGeom prst="rect">
              <a:avLst/>
            </a:prstGeom>
            <a:solidFill>
              <a:srgbClr val="FCF1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6" name="矩形 5"/>
            <p:cNvSpPr/>
            <p:nvPr/>
          </p:nvSpPr>
          <p:spPr>
            <a:xfrm>
              <a:off x="0" y="3380918"/>
              <a:ext cx="12191999" cy="3477081"/>
            </a:xfrm>
            <a:prstGeom prst="rect">
              <a:avLst/>
            </a:prstGeom>
            <a:solidFill>
              <a:srgbClr val="F69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l="51501" t="37637" r="5029" b="-4462"/>
          <a:stretch>
            <a:fillRect/>
          </a:stretch>
        </p:blipFill>
        <p:spPr>
          <a:xfrm>
            <a:off x="1" y="-12673"/>
            <a:ext cx="1055914" cy="1509247"/>
          </a:xfrm>
          <a:prstGeom prst="rect">
            <a:avLst/>
          </a:prstGeom>
        </p:spPr>
      </p:pic>
      <p:sp>
        <p:nvSpPr>
          <p:cNvPr id="2" name="矩形: 对角圆角 3"/>
          <p:cNvSpPr/>
          <p:nvPr>
            <p:custDataLst>
              <p:tags r:id="rId2"/>
            </p:custDataLst>
          </p:nvPr>
        </p:nvSpPr>
        <p:spPr>
          <a:xfrm>
            <a:off x="1275715" y="129540"/>
            <a:ext cx="3771900" cy="728345"/>
          </a:xfrm>
          <a:prstGeom prst="round2DiagRect">
            <a:avLst/>
          </a:prstGeom>
          <a:solidFill>
            <a:srgbClr val="AF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dirty="0">
                <a:solidFill>
                  <a:schemeClr val="bg1"/>
                </a:solidFill>
                <a:latin typeface="华文仿宋" panose="02010600040101010101" charset="-122"/>
                <a:ea typeface="华文仿宋" panose="02010600040101010101" charset="-122"/>
                <a:sym typeface="+mn-ea"/>
              </a:rPr>
              <a:t>Peking Roast Duck</a:t>
            </a:r>
            <a:endParaRPr lang="en-US" altLang="zh-CN" sz="3200" dirty="0">
              <a:solidFill>
                <a:schemeClr val="bg1"/>
              </a:solidFill>
              <a:latin typeface="华文仿宋" panose="02010600040101010101" charset="-122"/>
              <a:ea typeface="华文仿宋" panose="02010600040101010101" charset="-122"/>
              <a:sym typeface="+mn-ea"/>
            </a:endParaRPr>
          </a:p>
        </p:txBody>
      </p:sp>
      <p:pic>
        <p:nvPicPr>
          <p:cNvPr id="102" name="图片 101"/>
          <p:cNvPicPr/>
          <p:nvPr>
            <p:custDataLst>
              <p:tags r:id="rId3"/>
            </p:custDataLst>
          </p:nvPr>
        </p:nvPicPr>
        <p:blipFill>
          <a:blip r:embed="rId4"/>
          <a:stretch>
            <a:fillRect/>
          </a:stretch>
        </p:blipFill>
        <p:spPr>
          <a:xfrm>
            <a:off x="6889750" y="1882140"/>
            <a:ext cx="5302250" cy="4975860"/>
          </a:xfrm>
          <a:prstGeom prst="rect">
            <a:avLst/>
          </a:prstGeom>
          <a:noFill/>
          <a:ln w="9525">
            <a:noFill/>
          </a:ln>
        </p:spPr>
      </p:pic>
      <p:sp>
        <p:nvSpPr>
          <p:cNvPr id="19" name="文本框 18"/>
          <p:cNvSpPr txBox="1"/>
          <p:nvPr/>
        </p:nvSpPr>
        <p:spPr>
          <a:xfrm>
            <a:off x="839470" y="1165225"/>
            <a:ext cx="5745480" cy="5692775"/>
          </a:xfrm>
          <a:prstGeom prst="rect">
            <a:avLst/>
          </a:prstGeom>
          <a:noFill/>
        </p:spPr>
        <p:txBody>
          <a:bodyPr wrap="square" rtlCol="0">
            <a:spAutoFit/>
          </a:bodyPr>
          <a:p>
            <a:r>
              <a:rPr lang="zh-CN" altLang="en-US"/>
              <a:t> </a:t>
            </a:r>
            <a:r>
              <a:rPr lang="zh-CN" altLang="en-US" sz="2800"/>
              <a:t>Peking  duck  is  roasted  in  a specially  constructed  oven,  which  is  square  outside,  has  a crescent-shaped  door,  and  is  round  inside,  where  there  are  two  racks for  </a:t>
            </a:r>
            <a:r>
              <a:rPr lang="zh-CN" altLang="en-US" sz="2800">
                <a:solidFill>
                  <a:schemeClr val="bg1"/>
                </a:solidFill>
              </a:rPr>
              <a:t>hanging  ducks.  Underneath  is  a  fire  pit  where  such  hardwood  as date, peach and pear is used as fuel. Fruit tree branches are supposedly able  to  impart  a  fruity  fragrance  to  the  duck.  Nowadays,  however, electric ovens are used for environmental and sanitary reasons.</a:t>
            </a:r>
            <a:endParaRPr lang="zh-CN" altLang="en-US" sz="28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3000">
        <p14:conveyor dir="l"/>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 y="0"/>
            <a:ext cx="12191998" cy="6858001"/>
            <a:chOff x="1" y="-1"/>
            <a:chExt cx="12191998" cy="6858001"/>
          </a:xfrm>
        </p:grpSpPr>
        <p:sp>
          <p:nvSpPr>
            <p:cNvPr id="5" name="矩形 4"/>
            <p:cNvSpPr/>
            <p:nvPr/>
          </p:nvSpPr>
          <p:spPr>
            <a:xfrm>
              <a:off x="1" y="-1"/>
              <a:ext cx="7968341" cy="6858000"/>
            </a:xfrm>
            <a:prstGeom prst="rect">
              <a:avLst/>
            </a:prstGeom>
            <a:solidFill>
              <a:srgbClr val="FCF1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6" name="矩形 5"/>
            <p:cNvSpPr/>
            <p:nvPr/>
          </p:nvSpPr>
          <p:spPr>
            <a:xfrm>
              <a:off x="6767304" y="0"/>
              <a:ext cx="5424695" cy="6858000"/>
            </a:xfrm>
            <a:prstGeom prst="rect">
              <a:avLst/>
            </a:prstGeom>
            <a:solidFill>
              <a:srgbClr val="F69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pic>
        <p:nvPicPr>
          <p:cNvPr id="3" name="图片 2" descr="图片包含 游戏机, 花&#10;&#10;描述已自动生成"/>
          <p:cNvPicPr>
            <a:picLocks noChangeAspect="1"/>
          </p:cNvPicPr>
          <p:nvPr/>
        </p:nvPicPr>
        <p:blipFill rotWithShape="1">
          <a:blip r:embed="rId1" cstate="print">
            <a:extLst>
              <a:ext uri="{28A0092B-C50C-407E-A947-70E740481C1C}">
                <a14:useLocalDpi xmlns:a14="http://schemas.microsoft.com/office/drawing/2010/main" val="0"/>
              </a:ext>
            </a:extLst>
          </a:blip>
          <a:srcRect l="22857" r="19821" b="6250"/>
          <a:stretch>
            <a:fillRect/>
          </a:stretch>
        </p:blipFill>
        <p:spPr>
          <a:xfrm>
            <a:off x="5529941" y="1272636"/>
            <a:ext cx="2993572" cy="4896032"/>
          </a:xfrm>
          <a:prstGeom prst="rect">
            <a:avLst/>
          </a:prstGeom>
        </p:spPr>
      </p:pic>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l="51501" t="37637" r="5029" b="-4462"/>
          <a:stretch>
            <a:fillRect/>
          </a:stretch>
        </p:blipFill>
        <p:spPr>
          <a:xfrm>
            <a:off x="1" y="-25162"/>
            <a:ext cx="1055914" cy="1509247"/>
          </a:xfrm>
          <a:prstGeom prst="rect">
            <a:avLst/>
          </a:prstGeom>
        </p:spPr>
      </p:pic>
      <p:sp>
        <p:nvSpPr>
          <p:cNvPr id="2" name="矩形: 对角圆角 3"/>
          <p:cNvSpPr/>
          <p:nvPr>
            <p:custDataLst>
              <p:tags r:id="rId3"/>
            </p:custDataLst>
          </p:nvPr>
        </p:nvSpPr>
        <p:spPr>
          <a:xfrm>
            <a:off x="2310765" y="129540"/>
            <a:ext cx="8191500" cy="770890"/>
          </a:xfrm>
          <a:prstGeom prst="round2DiagRect">
            <a:avLst/>
          </a:prstGeom>
          <a:solidFill>
            <a:srgbClr val="AF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dirty="0">
                <a:solidFill>
                  <a:schemeClr val="bg1"/>
                </a:solidFill>
                <a:latin typeface="华文仿宋" panose="02010600040101010101" charset="-122"/>
                <a:ea typeface="华文仿宋" panose="02010600040101010101" charset="-122"/>
                <a:sym typeface="+mn-ea"/>
              </a:rPr>
              <a:t>Peking Roast Duck production process</a:t>
            </a:r>
            <a:endParaRPr lang="en-US" altLang="zh-CN" sz="3200" dirty="0">
              <a:solidFill>
                <a:schemeClr val="bg1"/>
              </a:solidFill>
              <a:latin typeface="华文仿宋" panose="02010600040101010101" charset="-122"/>
              <a:ea typeface="华文仿宋" panose="02010600040101010101" charset="-122"/>
              <a:sym typeface="+mn-ea"/>
            </a:endParaRPr>
          </a:p>
        </p:txBody>
      </p:sp>
      <p:sp>
        <p:nvSpPr>
          <p:cNvPr id="4" name="文本框 3"/>
          <p:cNvSpPr txBox="1"/>
          <p:nvPr/>
        </p:nvSpPr>
        <p:spPr>
          <a:xfrm>
            <a:off x="151765" y="1160780"/>
            <a:ext cx="5971540" cy="5631180"/>
          </a:xfrm>
          <a:prstGeom prst="rect">
            <a:avLst/>
          </a:prstGeom>
          <a:noFill/>
        </p:spPr>
        <p:txBody>
          <a:bodyPr wrap="square" rtlCol="0">
            <a:noAutofit/>
          </a:bodyPr>
          <a:p>
            <a:r>
              <a:rPr lang="zh-CN" altLang="en-US" sz="2400"/>
              <a:t>Before  roasting,  the  duck  is  plucked  and  gutted,  and  has  air pumped  in. </a:t>
            </a:r>
            <a:endParaRPr lang="zh-CN" altLang="en-US" sz="2400"/>
          </a:p>
          <a:p>
            <a:r>
              <a:rPr lang="zh-CN" altLang="en-US" sz="2400"/>
              <a:t>Then  it  is  brushed  with  a  maltase  solution  and  dried  in  an airy  place.  The  duck  is  then  half  filled  with  water  and  ready  for roasting. </a:t>
            </a:r>
            <a:endParaRPr lang="zh-CN" altLang="en-US" sz="2400"/>
          </a:p>
          <a:p>
            <a:r>
              <a:rPr lang="zh-CN" altLang="en-US" sz="2400"/>
              <a:t>  The  knack  of  roasting  is  the  time  and  temperature. Experienced  chefs  are  able  to  regulate  the  heat  and  turn  each  duck  so that  it  is  evenly  roasted. </a:t>
            </a:r>
            <a:endParaRPr lang="zh-CN" altLang="en-US" sz="2400"/>
          </a:p>
          <a:p>
            <a:r>
              <a:rPr lang="zh-CN" altLang="en-US" sz="2400"/>
              <a:t>While  the  outside  of  the  duck  is  roasted,  the inside  of  the  duck  is  steamed  by  the  evaporating  water.  The  duck  is done  when  it  has  turned  golden  brown.</a:t>
            </a:r>
            <a:endParaRPr lang="zh-CN" altLang="en-US" sz="2400"/>
          </a:p>
        </p:txBody>
      </p:sp>
      <p:pic>
        <p:nvPicPr>
          <p:cNvPr id="103" name="图片 102"/>
          <p:cNvPicPr/>
          <p:nvPr>
            <p:custDataLst>
              <p:tags r:id="rId4"/>
            </p:custDataLst>
          </p:nvPr>
        </p:nvPicPr>
        <p:blipFill>
          <a:blip r:embed="rId5"/>
          <a:stretch>
            <a:fillRect/>
          </a:stretch>
        </p:blipFill>
        <p:spPr>
          <a:xfrm>
            <a:off x="7968615" y="1009015"/>
            <a:ext cx="3954780" cy="569722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00" advClick="0" advTm="3000">
        <p14:prism/>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
            <a:ext cx="12192000" cy="6858000"/>
            <a:chOff x="0" y="-1"/>
            <a:chExt cx="12192000" cy="6858000"/>
          </a:xfrm>
        </p:grpSpPr>
        <p:sp>
          <p:nvSpPr>
            <p:cNvPr id="5" name="矩形 4"/>
            <p:cNvSpPr/>
            <p:nvPr/>
          </p:nvSpPr>
          <p:spPr>
            <a:xfrm>
              <a:off x="1" y="-1"/>
              <a:ext cx="12191999" cy="3368247"/>
            </a:xfrm>
            <a:prstGeom prst="rect">
              <a:avLst/>
            </a:prstGeom>
            <a:solidFill>
              <a:srgbClr val="FCF1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6" name="矩形 5"/>
            <p:cNvSpPr/>
            <p:nvPr/>
          </p:nvSpPr>
          <p:spPr>
            <a:xfrm>
              <a:off x="0" y="3380918"/>
              <a:ext cx="12191999" cy="3477081"/>
            </a:xfrm>
            <a:prstGeom prst="rect">
              <a:avLst/>
            </a:prstGeom>
            <a:solidFill>
              <a:srgbClr val="F69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pic>
        <p:nvPicPr>
          <p:cNvPr id="29" name="图片 28"/>
          <p:cNvPicPr>
            <a:picLocks noChangeAspect="1"/>
          </p:cNvPicPr>
          <p:nvPr/>
        </p:nvPicPr>
        <p:blipFill rotWithShape="1">
          <a:blip r:embed="rId1" cstate="print">
            <a:extLst>
              <a:ext uri="{28A0092B-C50C-407E-A947-70E740481C1C}">
                <a14:useLocalDpi xmlns:a14="http://schemas.microsoft.com/office/drawing/2010/main" val="0"/>
              </a:ext>
            </a:extLst>
          </a:blip>
          <a:srcRect t="33175" r="56530"/>
          <a:stretch>
            <a:fillRect/>
          </a:stretch>
        </p:blipFill>
        <p:spPr>
          <a:xfrm flipH="1">
            <a:off x="0" y="0"/>
            <a:ext cx="1362073" cy="1946848"/>
          </a:xfrm>
          <a:prstGeom prst="rect">
            <a:avLst/>
          </a:prstGeom>
        </p:spPr>
      </p:pic>
      <p:sp>
        <p:nvSpPr>
          <p:cNvPr id="2" name="矩形: 对角圆角 3"/>
          <p:cNvSpPr/>
          <p:nvPr>
            <p:custDataLst>
              <p:tags r:id="rId2"/>
            </p:custDataLst>
          </p:nvPr>
        </p:nvSpPr>
        <p:spPr>
          <a:xfrm>
            <a:off x="1275715" y="129540"/>
            <a:ext cx="7350125" cy="748030"/>
          </a:xfrm>
          <a:prstGeom prst="round2DiagRect">
            <a:avLst/>
          </a:prstGeom>
          <a:solidFill>
            <a:srgbClr val="AF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dirty="0">
                <a:solidFill>
                  <a:schemeClr val="bg1"/>
                </a:solidFill>
                <a:latin typeface="华文仿宋" panose="02010600040101010101" charset="-122"/>
                <a:ea typeface="华文仿宋" panose="02010600040101010101" charset="-122"/>
                <a:sym typeface="+mn-ea"/>
              </a:rPr>
              <a:t>How to eat Peking Roast Duck</a:t>
            </a:r>
            <a:endParaRPr lang="en-US" altLang="zh-CN" sz="3200" dirty="0">
              <a:solidFill>
                <a:schemeClr val="bg1"/>
              </a:solidFill>
              <a:latin typeface="华文仿宋" panose="02010600040101010101" charset="-122"/>
              <a:ea typeface="华文仿宋" panose="02010600040101010101" charset="-122"/>
              <a:sym typeface="+mn-ea"/>
            </a:endParaRPr>
          </a:p>
        </p:txBody>
      </p:sp>
      <p:sp>
        <p:nvSpPr>
          <p:cNvPr id="3" name="文本框 2"/>
          <p:cNvSpPr txBox="1"/>
          <p:nvPr/>
        </p:nvSpPr>
        <p:spPr>
          <a:xfrm>
            <a:off x="366395" y="1714500"/>
            <a:ext cx="6301740" cy="5143500"/>
          </a:xfrm>
          <a:prstGeom prst="rect">
            <a:avLst/>
          </a:prstGeom>
          <a:noFill/>
        </p:spPr>
        <p:txBody>
          <a:bodyPr wrap="square" rtlCol="0">
            <a:noAutofit/>
          </a:bodyPr>
          <a:p>
            <a:r>
              <a:rPr lang="zh-CN" altLang="en-US" sz="2700"/>
              <a:t>The first way is to dip the crispy skin of the duck in white sugar and serve a small dish of white sugar with the roast duck.</a:t>
            </a:r>
            <a:endParaRPr lang="zh-CN" altLang="en-US" sz="2700"/>
          </a:p>
          <a:p>
            <a:r>
              <a:rPr lang="en-US" altLang="zh-CN" sz="2700"/>
              <a:t>The second way is to </a:t>
            </a:r>
            <a:r>
              <a:rPr lang="zh-CN" altLang="en-US" sz="2700"/>
              <a:t>add a few slices of roast duck and a few spring onion strips to the roast duck and roll up the roast duck with chopsticks. </a:t>
            </a:r>
            <a:endParaRPr lang="zh-CN" altLang="en-US" sz="2700"/>
          </a:p>
          <a:p>
            <a:r>
              <a:rPr lang="zh-CN" altLang="en-US" sz="2700"/>
              <a:t>The third way is to serve with garlic paste and sweet noodle sauce, with strips of radish, etc., rolled up in a lotus leaf cake.</a:t>
            </a:r>
            <a:endParaRPr lang="zh-CN" altLang="en-US" sz="2700"/>
          </a:p>
        </p:txBody>
      </p:sp>
      <p:pic>
        <p:nvPicPr>
          <p:cNvPr id="104" name="图片 103"/>
          <p:cNvPicPr/>
          <p:nvPr/>
        </p:nvPicPr>
        <p:blipFill>
          <a:blip r:embed="rId3"/>
          <a:stretch>
            <a:fillRect/>
          </a:stretch>
        </p:blipFill>
        <p:spPr>
          <a:xfrm>
            <a:off x="6668135" y="3783330"/>
            <a:ext cx="5337810" cy="2999740"/>
          </a:xfrm>
          <a:prstGeom prst="rect">
            <a:avLst/>
          </a:prstGeom>
          <a:noFill/>
          <a:ln w="9525">
            <a:noFill/>
          </a:ln>
        </p:spPr>
      </p:pic>
      <p:pic>
        <p:nvPicPr>
          <p:cNvPr id="105" name="图片 104"/>
          <p:cNvPicPr/>
          <p:nvPr/>
        </p:nvPicPr>
        <p:blipFill>
          <a:blip r:embed="rId4"/>
          <a:stretch>
            <a:fillRect/>
          </a:stretch>
        </p:blipFill>
        <p:spPr>
          <a:xfrm>
            <a:off x="6668135" y="1026160"/>
            <a:ext cx="5338445" cy="261874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advClick="0" advTm="3000">
        <p14:prism isInverted="1"/>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 y="-1"/>
            <a:ext cx="12192002" cy="6858001"/>
            <a:chOff x="-2" y="-1"/>
            <a:chExt cx="12192002" cy="6858001"/>
          </a:xfrm>
        </p:grpSpPr>
        <p:sp>
          <p:nvSpPr>
            <p:cNvPr id="5" name="矩形 4"/>
            <p:cNvSpPr/>
            <p:nvPr/>
          </p:nvSpPr>
          <p:spPr>
            <a:xfrm>
              <a:off x="1" y="-1"/>
              <a:ext cx="12191999" cy="3368247"/>
            </a:xfrm>
            <a:prstGeom prst="rect">
              <a:avLst/>
            </a:prstGeom>
            <a:solidFill>
              <a:srgbClr val="FCF1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6" name="矩形 5"/>
            <p:cNvSpPr/>
            <p:nvPr/>
          </p:nvSpPr>
          <p:spPr>
            <a:xfrm>
              <a:off x="-2" y="3321266"/>
              <a:ext cx="12191999" cy="3536734"/>
            </a:xfrm>
            <a:prstGeom prst="rect">
              <a:avLst/>
            </a:prstGeom>
            <a:solidFill>
              <a:srgbClr val="F69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t="33175" r="56530"/>
          <a:stretch>
            <a:fillRect/>
          </a:stretch>
        </p:blipFill>
        <p:spPr>
          <a:xfrm>
            <a:off x="10829924" y="5930"/>
            <a:ext cx="1362073" cy="1946848"/>
          </a:xfrm>
          <a:prstGeom prst="rect">
            <a:avLst/>
          </a:prstGeom>
        </p:spPr>
      </p:pic>
      <p:sp>
        <p:nvSpPr>
          <p:cNvPr id="4" name="矩形: 对角圆角 3"/>
          <p:cNvSpPr/>
          <p:nvPr/>
        </p:nvSpPr>
        <p:spPr>
          <a:xfrm>
            <a:off x="1295400" y="133350"/>
            <a:ext cx="2964180" cy="458470"/>
          </a:xfrm>
          <a:prstGeom prst="round2DiagRect">
            <a:avLst/>
          </a:prstGeom>
          <a:solidFill>
            <a:srgbClr val="AF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200" dirty="0">
                <a:solidFill>
                  <a:schemeClr val="bg1"/>
                </a:solidFill>
                <a:latin typeface="华文仿宋" panose="02010600040101010101" charset="-122"/>
                <a:ea typeface="华文仿宋" panose="02010600040101010101" charset="-122"/>
                <a:sym typeface="+mn-ea"/>
              </a:rPr>
              <a:t>Mutton Hotpot</a:t>
            </a:r>
            <a:endParaRPr kumimoji="0" lang="en-US" altLang="zh-CN" sz="1800" b="0" i="0" u="none" strike="noStrike" kern="1200" cap="none" spc="0" normalizeH="0" baseline="0" noProof="0" dirty="0">
              <a:ln>
                <a:noFill/>
              </a:ln>
              <a:solidFill>
                <a:schemeClr val="bg1"/>
              </a:solidFill>
              <a:effectLst/>
              <a:uLnTx/>
              <a:uFillTx/>
              <a:latin typeface="字魂131号-酷乐潮玩体" panose="00000500000000000000" pitchFamily="2" charset="-122"/>
              <a:ea typeface="字魂131号-酷乐潮玩体" panose="00000500000000000000" pitchFamily="2" charset="-122"/>
              <a:cs typeface="+mn-cs"/>
              <a:sym typeface="+mn-ea"/>
            </a:endParaRPr>
          </a:p>
        </p:txBody>
      </p:sp>
      <p:pic>
        <p:nvPicPr>
          <p:cNvPr id="106" name="图片 105"/>
          <p:cNvPicPr/>
          <p:nvPr>
            <p:custDataLst>
              <p:tags r:id="rId2"/>
            </p:custDataLst>
          </p:nvPr>
        </p:nvPicPr>
        <p:blipFill>
          <a:blip r:embed="rId3"/>
          <a:stretch>
            <a:fillRect/>
          </a:stretch>
        </p:blipFill>
        <p:spPr>
          <a:xfrm>
            <a:off x="6309360" y="715010"/>
            <a:ext cx="4356100" cy="5963285"/>
          </a:xfrm>
          <a:prstGeom prst="rect">
            <a:avLst/>
          </a:prstGeom>
          <a:noFill/>
          <a:ln w="9525">
            <a:noFill/>
          </a:ln>
        </p:spPr>
      </p:pic>
      <p:sp>
        <p:nvSpPr>
          <p:cNvPr id="2" name="文本框 1"/>
          <p:cNvSpPr txBox="1"/>
          <p:nvPr/>
        </p:nvSpPr>
        <p:spPr>
          <a:xfrm>
            <a:off x="167640" y="932815"/>
            <a:ext cx="5977255" cy="5229860"/>
          </a:xfrm>
          <a:prstGeom prst="rect">
            <a:avLst/>
          </a:prstGeom>
          <a:noFill/>
        </p:spPr>
        <p:txBody>
          <a:bodyPr wrap="square" rtlCol="0">
            <a:noAutofit/>
          </a:bodyPr>
          <a:p>
            <a:r>
              <a:rPr lang="zh-CN" altLang="en-US" sz="2600"/>
              <a:t>Mutton  Hotpot,  a  chafing  dish,  is  very  popular  with  Pekingers, especially in winter.</a:t>
            </a:r>
            <a:endParaRPr lang="zh-CN" altLang="en-US" sz="2600"/>
          </a:p>
          <a:p>
            <a:r>
              <a:rPr lang="en-US" altLang="zh-CN" sz="2600"/>
              <a:t>kitchenware:</a:t>
            </a:r>
            <a:r>
              <a:rPr lang="zh-CN" altLang="en-US" sz="2600"/>
              <a:t> </a:t>
            </a:r>
            <a:r>
              <a:rPr lang="en-US" altLang="zh-CN" sz="2600"/>
              <a:t>t</a:t>
            </a:r>
            <a:r>
              <a:rPr lang="zh-CN" altLang="en-US" sz="2600"/>
              <a:t>he pot is a charcoal stove with a central chimney and  an  outer  ring  filled  with  water  for  cooking.</a:t>
            </a:r>
            <a:endParaRPr lang="zh-CN" altLang="en-US" sz="2600"/>
          </a:p>
          <a:p>
            <a:r>
              <a:rPr lang="en-US" altLang="zh-CN" sz="2600"/>
              <a:t>area: i</a:t>
            </a:r>
            <a:r>
              <a:rPr lang="zh-CN" altLang="en-US" sz="2600"/>
              <a:t>t  originated  in  North China</a:t>
            </a:r>
            <a:r>
              <a:rPr lang="en-US" altLang="zh-CN" sz="2600"/>
              <a:t>.</a:t>
            </a:r>
            <a:endParaRPr lang="en-US" altLang="zh-CN" sz="2600"/>
          </a:p>
          <a:p>
            <a:r>
              <a:rPr lang="en-US" altLang="zh-CN" sz="2600"/>
              <a:t>history: it has a history of more than one thousand years. According to historical  records,  when  Emperor  Jiajing  of  the  Qing  Dynasty (1664-1911) came to the throne in 1796, he gave a celebration banquet at which 1, 550 hotpots were used to treat the guests.</a:t>
            </a:r>
            <a:endParaRPr lang="en-US" altLang="zh-CN" sz="2600"/>
          </a:p>
          <a:p>
            <a:endParaRPr lang="en-US" altLang="zh-CN" sz="2600"/>
          </a:p>
          <a:p>
            <a:endParaRPr lang="zh-CN" altLang="en-US" sz="2600"/>
          </a:p>
          <a:p>
            <a:endParaRPr lang="zh-CN" altLang="en-US" sz="2600"/>
          </a:p>
        </p:txBody>
      </p:sp>
    </p:spTree>
  </p:cSld>
  <p:clrMapOvr>
    <a:masterClrMapping/>
  </p:clrMapOvr>
  <p:transition spd="slow" advClick="0"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
            <a:ext cx="12192000" cy="6858000"/>
            <a:chOff x="0" y="-1"/>
            <a:chExt cx="12192000" cy="6858000"/>
          </a:xfrm>
        </p:grpSpPr>
        <p:sp>
          <p:nvSpPr>
            <p:cNvPr id="5" name="矩形 4"/>
            <p:cNvSpPr/>
            <p:nvPr/>
          </p:nvSpPr>
          <p:spPr>
            <a:xfrm>
              <a:off x="1" y="-1"/>
              <a:ext cx="12191999" cy="3368247"/>
            </a:xfrm>
            <a:prstGeom prst="rect">
              <a:avLst/>
            </a:prstGeom>
            <a:solidFill>
              <a:srgbClr val="FCF1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6" name="矩形 5"/>
            <p:cNvSpPr/>
            <p:nvPr/>
          </p:nvSpPr>
          <p:spPr>
            <a:xfrm>
              <a:off x="0" y="3380918"/>
              <a:ext cx="12191999" cy="3477081"/>
            </a:xfrm>
            <a:prstGeom prst="rect">
              <a:avLst/>
            </a:prstGeom>
            <a:solidFill>
              <a:srgbClr val="F69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pic>
        <p:nvPicPr>
          <p:cNvPr id="18" name="图片 17"/>
          <p:cNvPicPr>
            <a:picLocks noChangeAspect="1"/>
          </p:cNvPicPr>
          <p:nvPr/>
        </p:nvPicPr>
        <p:blipFill rotWithShape="1">
          <a:blip r:embed="rId1" cstate="print">
            <a:extLst>
              <a:ext uri="{28A0092B-C50C-407E-A947-70E740481C1C}">
                <a14:useLocalDpi xmlns:a14="http://schemas.microsoft.com/office/drawing/2010/main" val="0"/>
              </a:ext>
            </a:extLst>
          </a:blip>
          <a:srcRect l="51501" t="37637" r="5029" b="-4462"/>
          <a:stretch>
            <a:fillRect/>
          </a:stretch>
        </p:blipFill>
        <p:spPr>
          <a:xfrm>
            <a:off x="1" y="-12673"/>
            <a:ext cx="1055914" cy="1509247"/>
          </a:xfrm>
          <a:prstGeom prst="rect">
            <a:avLst/>
          </a:prstGeom>
        </p:spPr>
      </p:pic>
      <p:sp>
        <p:nvSpPr>
          <p:cNvPr id="19" name="Freeform 83"/>
          <p:cNvSpPr>
            <a:spLocks noEditPoints="1"/>
          </p:cNvSpPr>
          <p:nvPr/>
        </p:nvSpPr>
        <p:spPr bwMode="auto">
          <a:xfrm rot="20719625">
            <a:off x="9598481" y="5588895"/>
            <a:ext cx="601435" cy="338183"/>
          </a:xfrm>
          <a:custGeom>
            <a:avLst/>
            <a:gdLst>
              <a:gd name="T0" fmla="*/ 283 w 301"/>
              <a:gd name="T1" fmla="*/ 73 h 188"/>
              <a:gd name="T2" fmla="*/ 281 w 301"/>
              <a:gd name="T3" fmla="*/ 70 h 188"/>
              <a:gd name="T4" fmla="*/ 270 w 301"/>
              <a:gd name="T5" fmla="*/ 58 h 188"/>
              <a:gd name="T6" fmla="*/ 267 w 301"/>
              <a:gd name="T7" fmla="*/ 55 h 188"/>
              <a:gd name="T8" fmla="*/ 259 w 301"/>
              <a:gd name="T9" fmla="*/ 48 h 188"/>
              <a:gd name="T10" fmla="*/ 255 w 301"/>
              <a:gd name="T11" fmla="*/ 45 h 188"/>
              <a:gd name="T12" fmla="*/ 252 w 301"/>
              <a:gd name="T13" fmla="*/ 42 h 188"/>
              <a:gd name="T14" fmla="*/ 243 w 301"/>
              <a:gd name="T15" fmla="*/ 36 h 188"/>
              <a:gd name="T16" fmla="*/ 239 w 301"/>
              <a:gd name="T17" fmla="*/ 34 h 188"/>
              <a:gd name="T18" fmla="*/ 235 w 301"/>
              <a:gd name="T19" fmla="*/ 32 h 188"/>
              <a:gd name="T20" fmla="*/ 229 w 301"/>
              <a:gd name="T21" fmla="*/ 29 h 188"/>
              <a:gd name="T22" fmla="*/ 225 w 301"/>
              <a:gd name="T23" fmla="*/ 27 h 188"/>
              <a:gd name="T24" fmla="*/ 221 w 301"/>
              <a:gd name="T25" fmla="*/ 26 h 188"/>
              <a:gd name="T26" fmla="*/ 217 w 301"/>
              <a:gd name="T27" fmla="*/ 24 h 188"/>
              <a:gd name="T28" fmla="*/ 211 w 301"/>
              <a:gd name="T29" fmla="*/ 22 h 188"/>
              <a:gd name="T30" fmla="*/ 207 w 301"/>
              <a:gd name="T31" fmla="*/ 21 h 188"/>
              <a:gd name="T32" fmla="*/ 203 w 301"/>
              <a:gd name="T33" fmla="*/ 20 h 188"/>
              <a:gd name="T34" fmla="*/ 197 w 301"/>
              <a:gd name="T35" fmla="*/ 19 h 188"/>
              <a:gd name="T36" fmla="*/ 192 w 301"/>
              <a:gd name="T37" fmla="*/ 18 h 188"/>
              <a:gd name="T38" fmla="*/ 188 w 301"/>
              <a:gd name="T39" fmla="*/ 18 h 188"/>
              <a:gd name="T40" fmla="*/ 184 w 301"/>
              <a:gd name="T41" fmla="*/ 17 h 188"/>
              <a:gd name="T42" fmla="*/ 98 w 301"/>
              <a:gd name="T43" fmla="*/ 15 h 188"/>
              <a:gd name="T44" fmla="*/ 107 w 301"/>
              <a:gd name="T45" fmla="*/ 39 h 188"/>
              <a:gd name="T46" fmla="*/ 107 w 301"/>
              <a:gd name="T47" fmla="*/ 39 h 188"/>
              <a:gd name="T48" fmla="*/ 50 w 301"/>
              <a:gd name="T49" fmla="*/ 61 h 188"/>
              <a:gd name="T50" fmla="*/ 4 w 301"/>
              <a:gd name="T51" fmla="*/ 72 h 188"/>
              <a:gd name="T52" fmla="*/ 5 w 301"/>
              <a:gd name="T53" fmla="*/ 75 h 188"/>
              <a:gd name="T54" fmla="*/ 5 w 301"/>
              <a:gd name="T55" fmla="*/ 79 h 188"/>
              <a:gd name="T56" fmla="*/ 6 w 301"/>
              <a:gd name="T57" fmla="*/ 82 h 188"/>
              <a:gd name="T58" fmla="*/ 8 w 301"/>
              <a:gd name="T59" fmla="*/ 85 h 188"/>
              <a:gd name="T60" fmla="*/ 9 w 301"/>
              <a:gd name="T61" fmla="*/ 88 h 188"/>
              <a:gd name="T62" fmla="*/ 11 w 301"/>
              <a:gd name="T63" fmla="*/ 91 h 188"/>
              <a:gd name="T64" fmla="*/ 12 w 301"/>
              <a:gd name="T65" fmla="*/ 94 h 188"/>
              <a:gd name="T66" fmla="*/ 14 w 301"/>
              <a:gd name="T67" fmla="*/ 97 h 188"/>
              <a:gd name="T68" fmla="*/ 19 w 301"/>
              <a:gd name="T69" fmla="*/ 102 h 188"/>
              <a:gd name="T70" fmla="*/ 16 w 301"/>
              <a:gd name="T71" fmla="*/ 106 h 188"/>
              <a:gd name="T72" fmla="*/ 50 w 301"/>
              <a:gd name="T73" fmla="*/ 145 h 188"/>
              <a:gd name="T74" fmla="*/ 93 w 301"/>
              <a:gd name="T75" fmla="*/ 157 h 188"/>
              <a:gd name="T76" fmla="*/ 102 w 301"/>
              <a:gd name="T77" fmla="*/ 186 h 188"/>
              <a:gd name="T78" fmla="*/ 174 w 301"/>
              <a:gd name="T79" fmla="*/ 188 h 188"/>
              <a:gd name="T80" fmla="*/ 177 w 301"/>
              <a:gd name="T81" fmla="*/ 188 h 188"/>
              <a:gd name="T82" fmla="*/ 283 w 301"/>
              <a:gd name="T83" fmla="*/ 73 h 188"/>
              <a:gd name="T84" fmla="*/ 223 w 301"/>
              <a:gd name="T85" fmla="*/ 39 h 188"/>
              <a:gd name="T86" fmla="*/ 226 w 301"/>
              <a:gd name="T87" fmla="*/ 165 h 188"/>
              <a:gd name="T88" fmla="*/ 249 w 301"/>
              <a:gd name="T89" fmla="*/ 110 h 188"/>
              <a:gd name="T90" fmla="*/ 249 w 301"/>
              <a:gd name="T91" fmla="*/ 85 h 188"/>
              <a:gd name="T92" fmla="*/ 249 w 301"/>
              <a:gd name="T93" fmla="*/ 11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1" h="188">
                <a:moveTo>
                  <a:pt x="283" y="73"/>
                </a:moveTo>
                <a:cubicBezTo>
                  <a:pt x="283" y="73"/>
                  <a:pt x="283" y="73"/>
                  <a:pt x="283" y="73"/>
                </a:cubicBezTo>
                <a:cubicBezTo>
                  <a:pt x="282" y="72"/>
                  <a:pt x="282" y="71"/>
                  <a:pt x="281" y="70"/>
                </a:cubicBezTo>
                <a:cubicBezTo>
                  <a:pt x="281" y="70"/>
                  <a:pt x="281" y="70"/>
                  <a:pt x="281" y="70"/>
                </a:cubicBezTo>
                <a:cubicBezTo>
                  <a:pt x="278" y="66"/>
                  <a:pt x="274" y="62"/>
                  <a:pt x="270" y="58"/>
                </a:cubicBezTo>
                <a:cubicBezTo>
                  <a:pt x="270" y="58"/>
                  <a:pt x="270" y="58"/>
                  <a:pt x="270" y="58"/>
                </a:cubicBezTo>
                <a:cubicBezTo>
                  <a:pt x="269" y="57"/>
                  <a:pt x="268" y="56"/>
                  <a:pt x="268" y="56"/>
                </a:cubicBezTo>
                <a:cubicBezTo>
                  <a:pt x="267" y="55"/>
                  <a:pt x="267" y="55"/>
                  <a:pt x="267" y="55"/>
                </a:cubicBezTo>
                <a:cubicBezTo>
                  <a:pt x="265" y="53"/>
                  <a:pt x="262" y="50"/>
                  <a:pt x="259" y="48"/>
                </a:cubicBezTo>
                <a:cubicBezTo>
                  <a:pt x="259" y="48"/>
                  <a:pt x="259" y="48"/>
                  <a:pt x="259" y="48"/>
                </a:cubicBezTo>
                <a:cubicBezTo>
                  <a:pt x="258" y="47"/>
                  <a:pt x="257" y="46"/>
                  <a:pt x="256" y="46"/>
                </a:cubicBezTo>
                <a:cubicBezTo>
                  <a:pt x="256" y="45"/>
                  <a:pt x="256" y="45"/>
                  <a:pt x="255" y="45"/>
                </a:cubicBezTo>
                <a:cubicBezTo>
                  <a:pt x="255" y="44"/>
                  <a:pt x="254" y="44"/>
                  <a:pt x="253" y="43"/>
                </a:cubicBezTo>
                <a:cubicBezTo>
                  <a:pt x="253" y="43"/>
                  <a:pt x="252" y="43"/>
                  <a:pt x="252" y="42"/>
                </a:cubicBezTo>
                <a:cubicBezTo>
                  <a:pt x="249" y="40"/>
                  <a:pt x="247" y="39"/>
                  <a:pt x="244" y="37"/>
                </a:cubicBezTo>
                <a:cubicBezTo>
                  <a:pt x="243" y="37"/>
                  <a:pt x="243" y="36"/>
                  <a:pt x="243" y="36"/>
                </a:cubicBezTo>
                <a:cubicBezTo>
                  <a:pt x="242" y="36"/>
                  <a:pt x="241" y="35"/>
                  <a:pt x="240" y="35"/>
                </a:cubicBezTo>
                <a:cubicBezTo>
                  <a:pt x="240" y="34"/>
                  <a:pt x="239" y="34"/>
                  <a:pt x="239" y="34"/>
                </a:cubicBezTo>
                <a:cubicBezTo>
                  <a:pt x="238" y="33"/>
                  <a:pt x="237" y="33"/>
                  <a:pt x="237" y="33"/>
                </a:cubicBezTo>
                <a:cubicBezTo>
                  <a:pt x="236" y="32"/>
                  <a:pt x="236" y="32"/>
                  <a:pt x="235" y="32"/>
                </a:cubicBezTo>
                <a:cubicBezTo>
                  <a:pt x="234" y="31"/>
                  <a:pt x="233" y="31"/>
                  <a:pt x="232" y="30"/>
                </a:cubicBezTo>
                <a:cubicBezTo>
                  <a:pt x="231" y="30"/>
                  <a:pt x="230" y="29"/>
                  <a:pt x="229" y="29"/>
                </a:cubicBezTo>
                <a:cubicBezTo>
                  <a:pt x="229" y="29"/>
                  <a:pt x="228" y="28"/>
                  <a:pt x="227" y="28"/>
                </a:cubicBezTo>
                <a:cubicBezTo>
                  <a:pt x="227" y="28"/>
                  <a:pt x="226" y="27"/>
                  <a:pt x="225" y="27"/>
                </a:cubicBezTo>
                <a:cubicBezTo>
                  <a:pt x="225" y="27"/>
                  <a:pt x="224" y="27"/>
                  <a:pt x="223" y="26"/>
                </a:cubicBezTo>
                <a:cubicBezTo>
                  <a:pt x="223" y="26"/>
                  <a:pt x="222" y="26"/>
                  <a:pt x="221" y="26"/>
                </a:cubicBezTo>
                <a:cubicBezTo>
                  <a:pt x="221" y="25"/>
                  <a:pt x="220" y="25"/>
                  <a:pt x="219" y="25"/>
                </a:cubicBezTo>
                <a:cubicBezTo>
                  <a:pt x="219" y="24"/>
                  <a:pt x="218" y="24"/>
                  <a:pt x="217" y="24"/>
                </a:cubicBezTo>
                <a:cubicBezTo>
                  <a:pt x="216" y="24"/>
                  <a:pt x="216" y="24"/>
                  <a:pt x="215" y="23"/>
                </a:cubicBezTo>
                <a:cubicBezTo>
                  <a:pt x="214" y="23"/>
                  <a:pt x="213" y="23"/>
                  <a:pt x="211" y="22"/>
                </a:cubicBezTo>
                <a:cubicBezTo>
                  <a:pt x="211" y="22"/>
                  <a:pt x="210" y="22"/>
                  <a:pt x="210" y="22"/>
                </a:cubicBezTo>
                <a:cubicBezTo>
                  <a:pt x="209" y="21"/>
                  <a:pt x="208" y="21"/>
                  <a:pt x="207" y="21"/>
                </a:cubicBezTo>
                <a:cubicBezTo>
                  <a:pt x="206" y="21"/>
                  <a:pt x="206" y="21"/>
                  <a:pt x="205" y="21"/>
                </a:cubicBezTo>
                <a:cubicBezTo>
                  <a:pt x="204" y="20"/>
                  <a:pt x="203" y="20"/>
                  <a:pt x="203" y="20"/>
                </a:cubicBezTo>
                <a:cubicBezTo>
                  <a:pt x="202" y="20"/>
                  <a:pt x="201" y="20"/>
                  <a:pt x="201" y="20"/>
                </a:cubicBezTo>
                <a:cubicBezTo>
                  <a:pt x="200" y="19"/>
                  <a:pt x="199" y="19"/>
                  <a:pt x="197" y="19"/>
                </a:cubicBezTo>
                <a:cubicBezTo>
                  <a:pt x="197" y="19"/>
                  <a:pt x="197" y="19"/>
                  <a:pt x="197" y="19"/>
                </a:cubicBezTo>
                <a:cubicBezTo>
                  <a:pt x="195" y="19"/>
                  <a:pt x="194" y="18"/>
                  <a:pt x="192" y="18"/>
                </a:cubicBezTo>
                <a:cubicBezTo>
                  <a:pt x="192" y="18"/>
                  <a:pt x="191" y="18"/>
                  <a:pt x="191" y="18"/>
                </a:cubicBezTo>
                <a:cubicBezTo>
                  <a:pt x="190" y="18"/>
                  <a:pt x="189" y="18"/>
                  <a:pt x="188" y="18"/>
                </a:cubicBezTo>
                <a:cubicBezTo>
                  <a:pt x="187" y="18"/>
                  <a:pt x="187" y="18"/>
                  <a:pt x="186" y="18"/>
                </a:cubicBezTo>
                <a:cubicBezTo>
                  <a:pt x="185" y="18"/>
                  <a:pt x="185" y="18"/>
                  <a:pt x="184" y="17"/>
                </a:cubicBezTo>
                <a:cubicBezTo>
                  <a:pt x="168" y="10"/>
                  <a:pt x="153" y="5"/>
                  <a:pt x="143" y="3"/>
                </a:cubicBezTo>
                <a:cubicBezTo>
                  <a:pt x="126" y="0"/>
                  <a:pt x="109" y="2"/>
                  <a:pt x="98" y="15"/>
                </a:cubicBezTo>
                <a:cubicBezTo>
                  <a:pt x="99" y="24"/>
                  <a:pt x="102" y="32"/>
                  <a:pt x="107" y="39"/>
                </a:cubicBezTo>
                <a:cubicBezTo>
                  <a:pt x="107" y="39"/>
                  <a:pt x="107" y="39"/>
                  <a:pt x="107" y="39"/>
                </a:cubicBezTo>
                <a:cubicBezTo>
                  <a:pt x="107" y="39"/>
                  <a:pt x="107" y="39"/>
                  <a:pt x="107" y="39"/>
                </a:cubicBezTo>
                <a:cubicBezTo>
                  <a:pt x="107" y="39"/>
                  <a:pt x="107" y="39"/>
                  <a:pt x="107" y="39"/>
                </a:cubicBezTo>
                <a:cubicBezTo>
                  <a:pt x="89" y="51"/>
                  <a:pt x="74" y="67"/>
                  <a:pt x="62" y="87"/>
                </a:cubicBezTo>
                <a:cubicBezTo>
                  <a:pt x="60" y="77"/>
                  <a:pt x="56" y="68"/>
                  <a:pt x="50" y="61"/>
                </a:cubicBezTo>
                <a:cubicBezTo>
                  <a:pt x="38" y="47"/>
                  <a:pt x="20" y="42"/>
                  <a:pt x="5" y="47"/>
                </a:cubicBezTo>
                <a:cubicBezTo>
                  <a:pt x="3" y="55"/>
                  <a:pt x="3" y="64"/>
                  <a:pt x="4" y="72"/>
                </a:cubicBezTo>
                <a:cubicBezTo>
                  <a:pt x="4" y="72"/>
                  <a:pt x="4" y="72"/>
                  <a:pt x="4" y="72"/>
                </a:cubicBezTo>
                <a:cubicBezTo>
                  <a:pt x="4" y="73"/>
                  <a:pt x="4" y="74"/>
                  <a:pt x="5" y="75"/>
                </a:cubicBezTo>
                <a:cubicBezTo>
                  <a:pt x="5" y="75"/>
                  <a:pt x="5" y="75"/>
                  <a:pt x="5" y="75"/>
                </a:cubicBezTo>
                <a:cubicBezTo>
                  <a:pt x="5" y="76"/>
                  <a:pt x="5" y="77"/>
                  <a:pt x="5" y="79"/>
                </a:cubicBezTo>
                <a:cubicBezTo>
                  <a:pt x="5" y="79"/>
                  <a:pt x="5" y="79"/>
                  <a:pt x="5" y="79"/>
                </a:cubicBezTo>
                <a:cubicBezTo>
                  <a:pt x="6" y="80"/>
                  <a:pt x="6" y="81"/>
                  <a:pt x="6" y="82"/>
                </a:cubicBezTo>
                <a:cubicBezTo>
                  <a:pt x="6" y="82"/>
                  <a:pt x="7" y="82"/>
                  <a:pt x="7" y="82"/>
                </a:cubicBezTo>
                <a:cubicBezTo>
                  <a:pt x="7" y="83"/>
                  <a:pt x="7" y="84"/>
                  <a:pt x="8" y="85"/>
                </a:cubicBezTo>
                <a:cubicBezTo>
                  <a:pt x="8" y="85"/>
                  <a:pt x="8" y="86"/>
                  <a:pt x="8" y="86"/>
                </a:cubicBezTo>
                <a:cubicBezTo>
                  <a:pt x="8" y="87"/>
                  <a:pt x="9" y="87"/>
                  <a:pt x="9" y="88"/>
                </a:cubicBezTo>
                <a:cubicBezTo>
                  <a:pt x="9" y="88"/>
                  <a:pt x="9" y="89"/>
                  <a:pt x="9" y="89"/>
                </a:cubicBezTo>
                <a:cubicBezTo>
                  <a:pt x="10" y="90"/>
                  <a:pt x="10" y="90"/>
                  <a:pt x="11" y="91"/>
                </a:cubicBezTo>
                <a:cubicBezTo>
                  <a:pt x="11" y="92"/>
                  <a:pt x="11" y="92"/>
                  <a:pt x="11" y="92"/>
                </a:cubicBezTo>
                <a:cubicBezTo>
                  <a:pt x="12" y="93"/>
                  <a:pt x="12" y="94"/>
                  <a:pt x="12" y="94"/>
                </a:cubicBezTo>
                <a:cubicBezTo>
                  <a:pt x="13" y="95"/>
                  <a:pt x="13" y="95"/>
                  <a:pt x="13" y="96"/>
                </a:cubicBezTo>
                <a:cubicBezTo>
                  <a:pt x="14" y="96"/>
                  <a:pt x="14" y="97"/>
                  <a:pt x="14" y="97"/>
                </a:cubicBezTo>
                <a:cubicBezTo>
                  <a:pt x="15" y="98"/>
                  <a:pt x="16" y="99"/>
                  <a:pt x="16" y="100"/>
                </a:cubicBezTo>
                <a:cubicBezTo>
                  <a:pt x="17" y="101"/>
                  <a:pt x="18" y="102"/>
                  <a:pt x="19" y="102"/>
                </a:cubicBezTo>
                <a:cubicBezTo>
                  <a:pt x="19" y="102"/>
                  <a:pt x="19" y="103"/>
                  <a:pt x="19" y="103"/>
                </a:cubicBezTo>
                <a:cubicBezTo>
                  <a:pt x="18" y="104"/>
                  <a:pt x="17" y="105"/>
                  <a:pt x="16" y="106"/>
                </a:cubicBezTo>
                <a:cubicBezTo>
                  <a:pt x="4" y="120"/>
                  <a:pt x="0" y="140"/>
                  <a:pt x="5" y="158"/>
                </a:cubicBezTo>
                <a:cubicBezTo>
                  <a:pt x="20" y="164"/>
                  <a:pt x="38" y="159"/>
                  <a:pt x="50" y="145"/>
                </a:cubicBezTo>
                <a:cubicBezTo>
                  <a:pt x="56" y="138"/>
                  <a:pt x="60" y="129"/>
                  <a:pt x="62" y="120"/>
                </a:cubicBezTo>
                <a:cubicBezTo>
                  <a:pt x="70" y="135"/>
                  <a:pt x="81" y="147"/>
                  <a:pt x="93" y="157"/>
                </a:cubicBezTo>
                <a:cubicBezTo>
                  <a:pt x="87" y="160"/>
                  <a:pt x="82" y="165"/>
                  <a:pt x="79" y="171"/>
                </a:cubicBezTo>
                <a:cubicBezTo>
                  <a:pt x="84" y="180"/>
                  <a:pt x="92" y="186"/>
                  <a:pt x="102" y="186"/>
                </a:cubicBezTo>
                <a:cubicBezTo>
                  <a:pt x="109" y="186"/>
                  <a:pt x="116" y="182"/>
                  <a:pt x="121" y="176"/>
                </a:cubicBezTo>
                <a:cubicBezTo>
                  <a:pt x="137" y="184"/>
                  <a:pt x="155" y="188"/>
                  <a:pt x="174" y="188"/>
                </a:cubicBezTo>
                <a:cubicBezTo>
                  <a:pt x="175" y="188"/>
                  <a:pt x="175" y="188"/>
                  <a:pt x="176" y="188"/>
                </a:cubicBezTo>
                <a:cubicBezTo>
                  <a:pt x="176" y="188"/>
                  <a:pt x="177" y="188"/>
                  <a:pt x="177" y="188"/>
                </a:cubicBezTo>
                <a:cubicBezTo>
                  <a:pt x="230" y="188"/>
                  <a:pt x="277" y="154"/>
                  <a:pt x="301" y="103"/>
                </a:cubicBezTo>
                <a:cubicBezTo>
                  <a:pt x="296" y="92"/>
                  <a:pt x="290" y="82"/>
                  <a:pt x="283" y="73"/>
                </a:cubicBezTo>
                <a:close/>
                <a:moveTo>
                  <a:pt x="210" y="74"/>
                </a:moveTo>
                <a:cubicBezTo>
                  <a:pt x="213" y="61"/>
                  <a:pt x="218" y="50"/>
                  <a:pt x="223" y="39"/>
                </a:cubicBezTo>
                <a:cubicBezTo>
                  <a:pt x="221" y="44"/>
                  <a:pt x="220" y="50"/>
                  <a:pt x="218" y="56"/>
                </a:cubicBezTo>
                <a:cubicBezTo>
                  <a:pt x="208" y="94"/>
                  <a:pt x="212" y="133"/>
                  <a:pt x="226" y="165"/>
                </a:cubicBezTo>
                <a:cubicBezTo>
                  <a:pt x="222" y="167"/>
                  <a:pt x="198" y="119"/>
                  <a:pt x="210" y="74"/>
                </a:cubicBezTo>
                <a:close/>
                <a:moveTo>
                  <a:pt x="249" y="110"/>
                </a:moveTo>
                <a:cubicBezTo>
                  <a:pt x="242" y="110"/>
                  <a:pt x="236" y="105"/>
                  <a:pt x="236" y="98"/>
                </a:cubicBezTo>
                <a:cubicBezTo>
                  <a:pt x="236" y="90"/>
                  <a:pt x="242" y="85"/>
                  <a:pt x="249" y="85"/>
                </a:cubicBezTo>
                <a:cubicBezTo>
                  <a:pt x="256" y="85"/>
                  <a:pt x="262" y="90"/>
                  <a:pt x="262" y="98"/>
                </a:cubicBezTo>
                <a:cubicBezTo>
                  <a:pt x="262" y="105"/>
                  <a:pt x="256" y="110"/>
                  <a:pt x="249" y="110"/>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20" name="Freeform 22"/>
          <p:cNvSpPr/>
          <p:nvPr/>
        </p:nvSpPr>
        <p:spPr bwMode="auto">
          <a:xfrm>
            <a:off x="10551433" y="4962238"/>
            <a:ext cx="377824" cy="314439"/>
          </a:xfrm>
          <a:custGeom>
            <a:avLst/>
            <a:gdLst>
              <a:gd name="T0" fmla="*/ 82 w 263"/>
              <a:gd name="T1" fmla="*/ 0 h 210"/>
              <a:gd name="T2" fmla="*/ 82 w 263"/>
              <a:gd name="T3" fmla="*/ 48 h 210"/>
              <a:gd name="T4" fmla="*/ 82 w 263"/>
              <a:gd name="T5" fmla="*/ 70 h 210"/>
              <a:gd name="T6" fmla="*/ 82 w 263"/>
              <a:gd name="T7" fmla="*/ 138 h 210"/>
              <a:gd name="T8" fmla="*/ 49 w 263"/>
              <a:gd name="T9" fmla="*/ 138 h 210"/>
              <a:gd name="T10" fmla="*/ 4 w 263"/>
              <a:gd name="T11" fmla="*/ 182 h 210"/>
              <a:gd name="T12" fmla="*/ 63 w 263"/>
              <a:gd name="T13" fmla="*/ 204 h 210"/>
              <a:gd name="T14" fmla="*/ 108 w 263"/>
              <a:gd name="T15" fmla="*/ 159 h 210"/>
              <a:gd name="T16" fmla="*/ 108 w 263"/>
              <a:gd name="T17" fmla="*/ 159 h 210"/>
              <a:gd name="T18" fmla="*/ 108 w 263"/>
              <a:gd name="T19" fmla="*/ 159 h 210"/>
              <a:gd name="T20" fmla="*/ 108 w 263"/>
              <a:gd name="T21" fmla="*/ 70 h 210"/>
              <a:gd name="T22" fmla="*/ 233 w 263"/>
              <a:gd name="T23" fmla="*/ 70 h 210"/>
              <a:gd name="T24" fmla="*/ 233 w 263"/>
              <a:gd name="T25" fmla="*/ 138 h 210"/>
              <a:gd name="T26" fmla="*/ 199 w 263"/>
              <a:gd name="T27" fmla="*/ 138 h 210"/>
              <a:gd name="T28" fmla="*/ 154 w 263"/>
              <a:gd name="T29" fmla="*/ 182 h 210"/>
              <a:gd name="T30" fmla="*/ 214 w 263"/>
              <a:gd name="T31" fmla="*/ 204 h 210"/>
              <a:gd name="T32" fmla="*/ 259 w 263"/>
              <a:gd name="T33" fmla="*/ 159 h 210"/>
              <a:gd name="T34" fmla="*/ 259 w 263"/>
              <a:gd name="T35" fmla="*/ 159 h 210"/>
              <a:gd name="T36" fmla="*/ 259 w 263"/>
              <a:gd name="T37" fmla="*/ 159 h 210"/>
              <a:gd name="T38" fmla="*/ 259 w 263"/>
              <a:gd name="T39" fmla="*/ 70 h 210"/>
              <a:gd name="T40" fmla="*/ 259 w 263"/>
              <a:gd name="T41" fmla="*/ 48 h 210"/>
              <a:gd name="T42" fmla="*/ 259 w 263"/>
              <a:gd name="T43" fmla="*/ 0 h 210"/>
              <a:gd name="T44" fmla="*/ 82 w 263"/>
              <a:gd name="T45"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3" h="210">
                <a:moveTo>
                  <a:pt x="82" y="0"/>
                </a:moveTo>
                <a:cubicBezTo>
                  <a:pt x="82" y="48"/>
                  <a:pt x="82" y="48"/>
                  <a:pt x="82" y="48"/>
                </a:cubicBezTo>
                <a:cubicBezTo>
                  <a:pt x="82" y="70"/>
                  <a:pt x="82" y="70"/>
                  <a:pt x="82" y="70"/>
                </a:cubicBezTo>
                <a:cubicBezTo>
                  <a:pt x="82" y="138"/>
                  <a:pt x="82" y="138"/>
                  <a:pt x="82" y="138"/>
                </a:cubicBezTo>
                <a:cubicBezTo>
                  <a:pt x="73" y="135"/>
                  <a:pt x="61" y="135"/>
                  <a:pt x="49" y="138"/>
                </a:cubicBezTo>
                <a:cubicBezTo>
                  <a:pt x="20" y="144"/>
                  <a:pt x="0" y="164"/>
                  <a:pt x="4" y="182"/>
                </a:cubicBezTo>
                <a:cubicBezTo>
                  <a:pt x="8" y="200"/>
                  <a:pt x="34" y="210"/>
                  <a:pt x="63" y="204"/>
                </a:cubicBezTo>
                <a:cubicBezTo>
                  <a:pt x="92" y="198"/>
                  <a:pt x="112" y="178"/>
                  <a:pt x="108" y="159"/>
                </a:cubicBezTo>
                <a:cubicBezTo>
                  <a:pt x="108" y="159"/>
                  <a:pt x="108" y="159"/>
                  <a:pt x="108" y="159"/>
                </a:cubicBezTo>
                <a:cubicBezTo>
                  <a:pt x="108" y="159"/>
                  <a:pt x="108" y="159"/>
                  <a:pt x="108" y="159"/>
                </a:cubicBezTo>
                <a:cubicBezTo>
                  <a:pt x="108" y="70"/>
                  <a:pt x="108" y="70"/>
                  <a:pt x="108" y="70"/>
                </a:cubicBezTo>
                <a:cubicBezTo>
                  <a:pt x="233" y="70"/>
                  <a:pt x="233" y="70"/>
                  <a:pt x="233" y="70"/>
                </a:cubicBezTo>
                <a:cubicBezTo>
                  <a:pt x="233" y="138"/>
                  <a:pt x="233" y="138"/>
                  <a:pt x="233" y="138"/>
                </a:cubicBezTo>
                <a:cubicBezTo>
                  <a:pt x="223" y="135"/>
                  <a:pt x="211" y="135"/>
                  <a:pt x="199" y="138"/>
                </a:cubicBezTo>
                <a:cubicBezTo>
                  <a:pt x="171" y="144"/>
                  <a:pt x="150" y="164"/>
                  <a:pt x="154" y="182"/>
                </a:cubicBezTo>
                <a:cubicBezTo>
                  <a:pt x="158" y="200"/>
                  <a:pt x="185" y="210"/>
                  <a:pt x="214" y="204"/>
                </a:cubicBezTo>
                <a:cubicBezTo>
                  <a:pt x="243" y="198"/>
                  <a:pt x="263" y="178"/>
                  <a:pt x="259" y="159"/>
                </a:cubicBezTo>
                <a:cubicBezTo>
                  <a:pt x="259" y="159"/>
                  <a:pt x="259" y="159"/>
                  <a:pt x="259" y="159"/>
                </a:cubicBezTo>
                <a:cubicBezTo>
                  <a:pt x="259" y="159"/>
                  <a:pt x="259" y="159"/>
                  <a:pt x="259" y="159"/>
                </a:cubicBezTo>
                <a:cubicBezTo>
                  <a:pt x="259" y="70"/>
                  <a:pt x="259" y="70"/>
                  <a:pt x="259" y="70"/>
                </a:cubicBezTo>
                <a:cubicBezTo>
                  <a:pt x="259" y="48"/>
                  <a:pt x="259" y="48"/>
                  <a:pt x="259" y="48"/>
                </a:cubicBezTo>
                <a:cubicBezTo>
                  <a:pt x="259" y="0"/>
                  <a:pt x="259" y="0"/>
                  <a:pt x="259" y="0"/>
                </a:cubicBezTo>
                <a:lnTo>
                  <a:pt x="82" y="0"/>
                </a:ln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2" name="矩形: 对角圆角 3"/>
          <p:cNvSpPr/>
          <p:nvPr>
            <p:custDataLst>
              <p:tags r:id="rId2"/>
            </p:custDataLst>
          </p:nvPr>
        </p:nvSpPr>
        <p:spPr>
          <a:xfrm>
            <a:off x="2858770" y="133350"/>
            <a:ext cx="5621020" cy="477520"/>
          </a:xfrm>
          <a:prstGeom prst="round2DiagRect">
            <a:avLst/>
          </a:prstGeom>
          <a:solidFill>
            <a:srgbClr val="AF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200" dirty="0">
                <a:solidFill>
                  <a:schemeClr val="bg1"/>
                </a:solidFill>
                <a:latin typeface="华文仿宋" panose="02010600040101010101" charset="-122"/>
                <a:ea typeface="华文仿宋" panose="02010600040101010101" charset="-122"/>
                <a:sym typeface="+mn-ea"/>
              </a:rPr>
              <a:t>How to eat Mutton Hotpot</a:t>
            </a:r>
            <a:endParaRPr kumimoji="0" lang="en-US" altLang="zh-CN" sz="1800" b="0" i="0" u="none" strike="noStrike" kern="1200" cap="none" spc="0" normalizeH="0" baseline="0" noProof="0" dirty="0">
              <a:ln>
                <a:noFill/>
              </a:ln>
              <a:solidFill>
                <a:schemeClr val="bg1"/>
              </a:solidFill>
              <a:effectLst/>
              <a:uLnTx/>
              <a:uFillTx/>
              <a:latin typeface="字魂131号-酷乐潮玩体" panose="00000500000000000000" pitchFamily="2" charset="-122"/>
              <a:ea typeface="字魂131号-酷乐潮玩体" panose="00000500000000000000" pitchFamily="2" charset="-122"/>
              <a:cs typeface="+mn-cs"/>
              <a:sym typeface="+mn-ea"/>
            </a:endParaRPr>
          </a:p>
        </p:txBody>
      </p:sp>
      <p:sp>
        <p:nvSpPr>
          <p:cNvPr id="10" name="文本框 9"/>
          <p:cNvSpPr txBox="1"/>
          <p:nvPr/>
        </p:nvSpPr>
        <p:spPr>
          <a:xfrm>
            <a:off x="5318760" y="920115"/>
            <a:ext cx="6728460" cy="5320030"/>
          </a:xfrm>
          <a:prstGeom prst="rect">
            <a:avLst/>
          </a:prstGeom>
          <a:noFill/>
        </p:spPr>
        <p:txBody>
          <a:bodyPr wrap="square" rtlCol="0">
            <a:noAutofit/>
          </a:bodyPr>
          <a:p>
            <a:r>
              <a:rPr lang="zh-CN" altLang="en-US" sz="2400"/>
              <a:t>For such a hotpot, only tender mutton should be used, and it should be  cut  into  paper-thin  slices.  The  mutton  is  cooked  at  the  table  in  the hotpot.  The  diner  immerses  a  piece  at  a  time  into  the  boiling  water  in the pot. The meat is done in a few seconds. Then the diner dips it in his individual  bowl  of  sauce,  which  is  a  blend  of  several  ingredients:  soy sauce,  chili  sauce,  sesame  paste,  chopped  chives,  glutinous  rice  wine, shrimp  sauce,  vinegar  and  coriander.  Besides  mutton,  silver  noodles, Chinese cabbage, and seafood can also be cooked in this way.</a:t>
            </a:r>
            <a:endParaRPr lang="zh-CN" altLang="en-US" sz="2400"/>
          </a:p>
        </p:txBody>
      </p:sp>
      <p:pic>
        <p:nvPicPr>
          <p:cNvPr id="107" name="图片 106"/>
          <p:cNvPicPr/>
          <p:nvPr>
            <p:custDataLst>
              <p:tags r:id="rId3"/>
            </p:custDataLst>
          </p:nvPr>
        </p:nvPicPr>
        <p:blipFill>
          <a:blip r:embed="rId4"/>
          <a:stretch>
            <a:fillRect/>
          </a:stretch>
        </p:blipFill>
        <p:spPr>
          <a:xfrm>
            <a:off x="690245" y="3535045"/>
            <a:ext cx="4342130" cy="3006090"/>
          </a:xfrm>
          <a:prstGeom prst="rect">
            <a:avLst/>
          </a:prstGeom>
          <a:noFill/>
          <a:ln w="9525">
            <a:noFill/>
          </a:ln>
        </p:spPr>
      </p:pic>
      <p:pic>
        <p:nvPicPr>
          <p:cNvPr id="108" name="图片 107"/>
          <p:cNvPicPr/>
          <p:nvPr>
            <p:custDataLst>
              <p:tags r:id="rId5"/>
            </p:custDataLst>
          </p:nvPr>
        </p:nvPicPr>
        <p:blipFill>
          <a:blip r:embed="rId6"/>
          <a:stretch>
            <a:fillRect/>
          </a:stretch>
        </p:blipFill>
        <p:spPr>
          <a:xfrm>
            <a:off x="509905" y="920115"/>
            <a:ext cx="4522470" cy="244348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400" advClick="0" advTm="3000">
        <p14:ripp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strVal val="#ppt_w+.3"/>
                                          </p:val>
                                        </p:tav>
                                        <p:tav tm="100000">
                                          <p:val>
                                            <p:strVal val="#ppt_w"/>
                                          </p:val>
                                        </p:tav>
                                      </p:tavLst>
                                    </p:anim>
                                    <p:anim calcmode="lin" valueType="num">
                                      <p:cBhvr>
                                        <p:cTn id="13" dur="1000" fill="hold"/>
                                        <p:tgtEl>
                                          <p:spTgt spid="18"/>
                                        </p:tgtEl>
                                        <p:attrNameLst>
                                          <p:attrName>ppt_h</p:attrName>
                                        </p:attrNameLst>
                                      </p:cBhvr>
                                      <p:tavLst>
                                        <p:tav tm="0">
                                          <p:val>
                                            <p:strVal val="#ppt_h"/>
                                          </p:val>
                                        </p:tav>
                                        <p:tav tm="100000">
                                          <p:val>
                                            <p:strVal val="#ppt_h"/>
                                          </p:val>
                                        </p:tav>
                                      </p:tavLst>
                                    </p:anim>
                                    <p:animEffect transition="in" filter="fade">
                                      <p:cBhvr>
                                        <p:cTn id="14" dur="1000"/>
                                        <p:tgtEl>
                                          <p:spTgt spid="18"/>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1000" fill="hold"/>
                                        <p:tgtEl>
                                          <p:spTgt spid="19"/>
                                        </p:tgtEl>
                                        <p:attrNameLst>
                                          <p:attrName>ppt_w</p:attrName>
                                        </p:attrNameLst>
                                      </p:cBhvr>
                                      <p:tavLst>
                                        <p:tav tm="0">
                                          <p:val>
                                            <p:strVal val="#ppt_w+.3"/>
                                          </p:val>
                                        </p:tav>
                                        <p:tav tm="100000">
                                          <p:val>
                                            <p:strVal val="#ppt_w"/>
                                          </p:val>
                                        </p:tav>
                                      </p:tavLst>
                                    </p:anim>
                                    <p:anim calcmode="lin" valueType="num">
                                      <p:cBhvr>
                                        <p:cTn id="18" dur="1000" fill="hold"/>
                                        <p:tgtEl>
                                          <p:spTgt spid="19"/>
                                        </p:tgtEl>
                                        <p:attrNameLst>
                                          <p:attrName>ppt_h</p:attrName>
                                        </p:attrNameLst>
                                      </p:cBhvr>
                                      <p:tavLst>
                                        <p:tav tm="0">
                                          <p:val>
                                            <p:strVal val="#ppt_h"/>
                                          </p:val>
                                        </p:tav>
                                        <p:tav tm="100000">
                                          <p:val>
                                            <p:strVal val="#ppt_h"/>
                                          </p:val>
                                        </p:tav>
                                      </p:tavLst>
                                    </p:anim>
                                    <p:animEffect transition="in" filter="fade">
                                      <p:cBhvr>
                                        <p:cTn id="19" dur="1000"/>
                                        <p:tgtEl>
                                          <p:spTgt spid="19"/>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1000" fill="hold"/>
                                        <p:tgtEl>
                                          <p:spTgt spid="20"/>
                                        </p:tgtEl>
                                        <p:attrNameLst>
                                          <p:attrName>ppt_w</p:attrName>
                                        </p:attrNameLst>
                                      </p:cBhvr>
                                      <p:tavLst>
                                        <p:tav tm="0">
                                          <p:val>
                                            <p:strVal val="#ppt_w+.3"/>
                                          </p:val>
                                        </p:tav>
                                        <p:tav tm="100000">
                                          <p:val>
                                            <p:strVal val="#ppt_w"/>
                                          </p:val>
                                        </p:tav>
                                      </p:tavLst>
                                    </p:anim>
                                    <p:anim calcmode="lin" valueType="num">
                                      <p:cBhvr>
                                        <p:cTn id="23" dur="1000" fill="hold"/>
                                        <p:tgtEl>
                                          <p:spTgt spid="20"/>
                                        </p:tgtEl>
                                        <p:attrNameLst>
                                          <p:attrName>ppt_h</p:attrName>
                                        </p:attrNameLst>
                                      </p:cBhvr>
                                      <p:tavLst>
                                        <p:tav tm="0">
                                          <p:val>
                                            <p:strVal val="#ppt_h"/>
                                          </p:val>
                                        </p:tav>
                                        <p:tav tm="100000">
                                          <p:val>
                                            <p:strVal val="#ppt_h"/>
                                          </p:val>
                                        </p:tav>
                                      </p:tavLst>
                                    </p:anim>
                                    <p:animEffect transition="in" filter="fade">
                                      <p:cBhvr>
                                        <p:cTn id="24" dur="1000"/>
                                        <p:tgtEl>
                                          <p:spTgt spid="20"/>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strVal val="#ppt_w*0.70"/>
                                          </p:val>
                                        </p:tav>
                                        <p:tav tm="100000">
                                          <p:val>
                                            <p:strVal val="#ppt_w"/>
                                          </p:val>
                                        </p:tav>
                                      </p:tavLst>
                                    </p:anim>
                                    <p:anim calcmode="lin" valueType="num">
                                      <p:cBhvr>
                                        <p:cTn id="28" dur="1000" fill="hold"/>
                                        <p:tgtEl>
                                          <p:spTgt spid="2"/>
                                        </p:tgtEl>
                                        <p:attrNameLst>
                                          <p:attrName>ppt_h</p:attrName>
                                        </p:attrNameLst>
                                      </p:cBhvr>
                                      <p:tavLst>
                                        <p:tav tm="0">
                                          <p:val>
                                            <p:strVal val="#ppt_h"/>
                                          </p:val>
                                        </p:tav>
                                        <p:tav tm="100000">
                                          <p:val>
                                            <p:strVal val="#ppt_h"/>
                                          </p:val>
                                        </p:tav>
                                      </p:tavLst>
                                    </p:anim>
                                    <p:animEffect transition="in" filter="fade">
                                      <p:cBhvr>
                                        <p:cTn id="2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D383"/>
        </a:solidFill>
        <a:effectLst/>
      </p:bgPr>
    </p:bg>
    <p:spTree>
      <p:nvGrpSpPr>
        <p:cNvPr id="1" name=""/>
        <p:cNvGrpSpPr/>
        <p:nvPr/>
      </p:nvGrpSpPr>
      <p:grpSpPr>
        <a:xfrm>
          <a:off x="0" y="0"/>
          <a:ext cx="0" cy="0"/>
          <a:chOff x="0" y="0"/>
          <a:chExt cx="0" cy="0"/>
        </a:xfrm>
      </p:grpSpPr>
      <p:sp>
        <p:nvSpPr>
          <p:cNvPr id="7" name="矩形 6"/>
          <p:cNvSpPr/>
          <p:nvPr/>
        </p:nvSpPr>
        <p:spPr>
          <a:xfrm>
            <a:off x="0" y="3380918"/>
            <a:ext cx="12191999" cy="3477081"/>
          </a:xfrm>
          <a:prstGeom prst="rect">
            <a:avLst/>
          </a:prstGeom>
          <a:solidFill>
            <a:srgbClr val="F62434">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39" name="矩形 38"/>
          <p:cNvSpPr/>
          <p:nvPr/>
        </p:nvSpPr>
        <p:spPr>
          <a:xfrm>
            <a:off x="6509" y="3358619"/>
            <a:ext cx="12191999" cy="13113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6" name="矩形 5"/>
          <p:cNvSpPr/>
          <p:nvPr/>
        </p:nvSpPr>
        <p:spPr>
          <a:xfrm>
            <a:off x="1" y="-1"/>
            <a:ext cx="12191999" cy="3368247"/>
          </a:xfrm>
          <a:prstGeom prst="rect">
            <a:avLst/>
          </a:prstGeom>
          <a:solidFill>
            <a:srgbClr val="FCF1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pic>
        <p:nvPicPr>
          <p:cNvPr id="5" name="图片 4" descr="图片包含 桌子, 水果, 显示器, 橙子&#10;&#10;描述已自动生成"/>
          <p:cNvPicPr>
            <a:picLocks noChangeAspect="1"/>
          </p:cNvPicPr>
          <p:nvPr/>
        </p:nvPicPr>
        <p:blipFill rotWithShape="1">
          <a:blip r:embed="rId1">
            <a:extLst>
              <a:ext uri="{28A0092B-C50C-407E-A947-70E740481C1C}">
                <a14:useLocalDpi xmlns:a14="http://schemas.microsoft.com/office/drawing/2010/main" val="0"/>
              </a:ext>
            </a:extLst>
          </a:blip>
          <a:srcRect l="40942" t="11135" b="9150"/>
          <a:stretch>
            <a:fillRect/>
          </a:stretch>
        </p:blipFill>
        <p:spPr>
          <a:xfrm>
            <a:off x="6509" y="0"/>
            <a:ext cx="5080769" cy="6858000"/>
          </a:xfrm>
          <a:prstGeom prst="rect">
            <a:avLst/>
          </a:prstGeom>
        </p:spPr>
      </p:pic>
      <p:grpSp>
        <p:nvGrpSpPr>
          <p:cNvPr id="17" name="组合 16"/>
          <p:cNvGrpSpPr/>
          <p:nvPr/>
        </p:nvGrpSpPr>
        <p:grpSpPr>
          <a:xfrm>
            <a:off x="5144135" y="1795780"/>
            <a:ext cx="4832985" cy="4646925"/>
            <a:chOff x="7527472" y="779078"/>
            <a:chExt cx="1208314" cy="1358570"/>
          </a:xfrm>
        </p:grpSpPr>
        <p:sp>
          <p:nvSpPr>
            <p:cNvPr id="9" name="椭圆 8"/>
            <p:cNvSpPr/>
            <p:nvPr/>
          </p:nvSpPr>
          <p:spPr>
            <a:xfrm>
              <a:off x="7527472" y="779078"/>
              <a:ext cx="1208314" cy="1197429"/>
            </a:xfrm>
            <a:prstGeom prst="ellipse">
              <a:avLst/>
            </a:prstGeom>
            <a:solidFill>
              <a:srgbClr val="AF172B"/>
            </a:solidFill>
            <a:ln w="88900" cmpd="dbl">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8" name="文本框 7"/>
            <p:cNvSpPr txBox="1"/>
            <p:nvPr/>
          </p:nvSpPr>
          <p:spPr>
            <a:xfrm>
              <a:off x="7667974" y="1132736"/>
              <a:ext cx="997165" cy="1004912"/>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000" b="1" i="0" u="none" strike="noStrike" kern="1200" cap="none" spc="0" normalizeH="0" baseline="0" noProof="0" dirty="0">
                  <a:ln>
                    <a:noFill/>
                  </a:ln>
                  <a:solidFill>
                    <a:srgbClr val="FCF1D7"/>
                  </a:solidFill>
                  <a:effectLst/>
                  <a:uLnTx/>
                  <a:uFillTx/>
                  <a:latin typeface="字魂131号-酷乐潮玩体" panose="00000500000000000000" pitchFamily="2" charset="-122"/>
                  <a:ea typeface="字魂131号-酷乐潮玩体" panose="00000500000000000000" pitchFamily="2" charset="-122"/>
                  <a:cs typeface="+mn-cs"/>
                </a:rPr>
                <a:t>Thanks.</a:t>
              </a:r>
              <a:endParaRPr kumimoji="0" lang="en-US" altLang="zh-CN" sz="9000" b="1" i="0" u="none" strike="noStrike" kern="1200" cap="none" spc="0" normalizeH="0" baseline="0" noProof="0" dirty="0">
                <a:ln>
                  <a:noFill/>
                </a:ln>
                <a:solidFill>
                  <a:srgbClr val="FCF1D7"/>
                </a:solidFill>
                <a:effectLst/>
                <a:uLnTx/>
                <a:uFillTx/>
                <a:latin typeface="字魂131号-酷乐潮玩体" panose="00000500000000000000" pitchFamily="2" charset="-122"/>
                <a:ea typeface="字魂131号-酷乐潮玩体" panose="00000500000000000000" pitchFamily="2" charset="-122"/>
                <a:cs typeface="+mn-cs"/>
              </a:endParaRPr>
            </a:p>
          </p:txBody>
        </p:sp>
      </p:grpSp>
      <p:pic>
        <p:nvPicPr>
          <p:cNvPr id="28" name="图片 27"/>
          <p:cNvPicPr>
            <a:picLocks noChangeAspect="1"/>
          </p:cNvPicPr>
          <p:nvPr/>
        </p:nvPicPr>
        <p:blipFill rotWithShape="1">
          <a:blip r:embed="rId2" cstate="print">
            <a:extLst>
              <a:ext uri="{28A0092B-C50C-407E-A947-70E740481C1C}">
                <a14:useLocalDpi xmlns:a14="http://schemas.microsoft.com/office/drawing/2010/main" val="0"/>
              </a:ext>
            </a:extLst>
          </a:blip>
          <a:srcRect t="33175" r="56530"/>
          <a:stretch>
            <a:fillRect/>
          </a:stretch>
        </p:blipFill>
        <p:spPr>
          <a:xfrm>
            <a:off x="10199914" y="5930"/>
            <a:ext cx="1992084" cy="2847340"/>
          </a:xfrm>
          <a:prstGeom prst="rect">
            <a:avLst/>
          </a:prstGeom>
        </p:spPr>
      </p:pic>
      <p:pic>
        <p:nvPicPr>
          <p:cNvPr id="32" name="图片 31"/>
          <p:cNvPicPr>
            <a:picLocks noChangeAspect="1"/>
          </p:cNvPicPr>
          <p:nvPr/>
        </p:nvPicPr>
        <p:blipFill rotWithShape="1">
          <a:blip r:embed="rId3" cstate="print">
            <a:extLst>
              <a:ext uri="{28A0092B-C50C-407E-A947-70E740481C1C}">
                <a14:useLocalDpi xmlns:a14="http://schemas.microsoft.com/office/drawing/2010/main" val="0"/>
              </a:ext>
            </a:extLst>
          </a:blip>
          <a:srcRect l="47158" t="12857" b="35240"/>
          <a:stretch>
            <a:fillRect/>
          </a:stretch>
        </p:blipFill>
        <p:spPr>
          <a:xfrm flipH="1">
            <a:off x="9759090" y="3813427"/>
            <a:ext cx="2432909" cy="3031900"/>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spd="slow" p14:dur="2000" advClick="0" advTm="3000">
        <p14:prism isContent="1"/>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500"/>
                                        <p:tgtEl>
                                          <p:spTgt spid="17"/>
                                        </p:tgtEl>
                                      </p:cBhvr>
                                    </p:animEffect>
                                  </p:childTnLst>
                                </p:cTn>
                              </p:par>
                              <p:par>
                                <p:cTn id="20" presetID="14" presetClass="entr" presetSubtype="1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randombar(horizontal)">
                                      <p:cBhvr>
                                        <p:cTn id="22" dur="500"/>
                                        <p:tgtEl>
                                          <p:spTgt spid="28"/>
                                        </p:tgtEl>
                                      </p:cBhvr>
                                    </p:animEffect>
                                  </p:childTnLst>
                                </p:cTn>
                              </p:par>
                              <p:par>
                                <p:cTn id="23" presetID="14" presetClass="entr" presetSubtype="1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randombar(horizontal)">
                                      <p:cBhvr>
                                        <p:cTn id="2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9" grpId="0" animBg="1"/>
      <p:bldP spid="6" grpId="0" animBg="1"/>
    </p:bldLst>
  </p:timing>
</p:sld>
</file>

<file path=ppt/tags/tag1.xml><?xml version="1.0" encoding="utf-8"?>
<p:tagLst xmlns:p="http://schemas.openxmlformats.org/presentationml/2006/main">
  <p:tag name="KSO_WM_UNIT_PLACING_PICTURE_USER_VIEWPORT" val="{&quot;height&quot;:823.9685039370079,&quot;width&quot;:4405.713385826772}"/>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ISPRING_PRESENTATION_TITLE" val="暖色小清新冬季美食策划通用PPT模板"/>
  <p:tag name="COMMONDATA" val="eyJoZGlkIjoiNjNkOWYwODBlYmFhM2EzOWU1MzJmMzI2OWNjYTc3MDU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3067</Words>
  <Application>WPS 演示</Application>
  <PresentationFormat>宽屏</PresentationFormat>
  <Paragraphs>51</Paragraphs>
  <Slides>9</Slides>
  <Notes>20</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9</vt:i4>
      </vt:variant>
    </vt:vector>
  </HeadingPairs>
  <TitlesOfParts>
    <vt:vector size="27" baseType="lpstr">
      <vt:lpstr>Arial</vt:lpstr>
      <vt:lpstr>宋体</vt:lpstr>
      <vt:lpstr>Wingdings</vt:lpstr>
      <vt:lpstr>Calibri</vt:lpstr>
      <vt:lpstr>微软雅黑</vt:lpstr>
      <vt:lpstr>字魂131号-酷乐潮玩体</vt:lpstr>
      <vt:lpstr>字魂59号-创粗黑</vt:lpstr>
      <vt:lpstr>黑体</vt:lpstr>
      <vt:lpstr>字魂58号-创中黑</vt:lpstr>
      <vt:lpstr>等线</vt:lpstr>
      <vt:lpstr>Arial Unicode MS</vt:lpstr>
      <vt:lpstr>等线 Light</vt:lpstr>
      <vt:lpstr>Calibri</vt:lpstr>
      <vt:lpstr>仿宋</vt:lpstr>
      <vt:lpstr>华文中宋</vt:lpstr>
      <vt:lpstr>华文仿宋</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暖色小清新冬季美食策划通用PPT模板</dc:title>
  <dc:creator>Dell</dc:creator>
  <cp:lastModifiedBy>谢诗祎</cp:lastModifiedBy>
  <cp:revision>19</cp:revision>
  <dcterms:created xsi:type="dcterms:W3CDTF">2019-12-07T09:07:00Z</dcterms:created>
  <dcterms:modified xsi:type="dcterms:W3CDTF">2023-03-07T12:49:59Z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18958D35737A4531BDA31FA6BC97A314</vt:lpwstr>
  </property>
  <property fmtid="{D5CDD505-2E9C-101B-9397-08002B2CF9AE}" pid="3" name="KSOProductBuildVer">
    <vt:lpwstr>2052-11.1.0.13703</vt:lpwstr>
  </property>
</Properties>
</file>