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4237" autoAdjust="0"/>
  </p:normalViewPr>
  <p:slideViewPr>
    <p:cSldViewPr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85AF4-E3EF-41D5-96B7-0D1C3E435D02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FA79-5559-40CE-81DA-2F1DF6435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39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the Mongolians had ruled</a:t>
            </a:r>
            <a:r>
              <a:rPr lang="en-US" baseline="0" dirty="0" smtClean="0"/>
              <a:t> northern China for decades, it was not until 1271 that Kublai Khan proclaimed the dynasty in traditional Chinese style. </a:t>
            </a:r>
          </a:p>
          <a:p>
            <a:r>
              <a:rPr lang="en-US" baseline="0" dirty="0" smtClean="0"/>
              <a:t>It is the shortest dynasty yet also the “largest” in terms of its extensive size. It was the first non-Han dynasty to rule all of China. </a:t>
            </a:r>
          </a:p>
          <a:p>
            <a:r>
              <a:rPr lang="en-US" baseline="0" dirty="0" smtClean="0"/>
              <a:t>During this time period, </a:t>
            </a:r>
            <a:r>
              <a:rPr lang="en-US" baseline="0" dirty="0" err="1" smtClean="0"/>
              <a:t>chinese</a:t>
            </a:r>
            <a:r>
              <a:rPr lang="en-US" baseline="0" dirty="0" smtClean="0"/>
              <a:t> literature spread really far, and had its authors had very diverse backgrounds (such as Muslims, Koreans, etc.).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FA79-5559-40CE-81DA-2F1DF6435D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66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of the</a:t>
            </a:r>
            <a:r>
              <a:rPr lang="en-US" baseline="0" dirty="0" smtClean="0"/>
              <a:t> Yuan’s unique political situation (for example succession was a major issue: caused lots of struggle) there is a perceivable change in Chinese literature.  However, because the dynasty was so short we can only notice its effects afterwards.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The language in these texts are more focused on performance. Either simple classical </a:t>
            </a:r>
            <a:r>
              <a:rPr lang="en-US" baseline="0" dirty="0" err="1" smtClean="0"/>
              <a:t>chinese</a:t>
            </a:r>
            <a:r>
              <a:rPr lang="en-US" baseline="0" dirty="0" smtClean="0"/>
              <a:t>, or the colloquial “imitating ordinary speech”.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Book is rather confusing?? 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Many types of writing transformed radically. Poetry became more lyrical, like during the Tang Dynasty.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Fu, abandoned the “regulated </a:t>
            </a:r>
            <a:r>
              <a:rPr lang="en-US" baseline="0" dirty="0" err="1" smtClean="0"/>
              <a:t>fu</a:t>
            </a:r>
            <a:r>
              <a:rPr lang="en-US" baseline="0" dirty="0" smtClean="0"/>
              <a:t>” (the </a:t>
            </a:r>
            <a:r>
              <a:rPr lang="en-US" baseline="0" dirty="0" err="1" smtClean="0"/>
              <a:t>lufu</a:t>
            </a:r>
            <a:r>
              <a:rPr lang="en-US" baseline="0" dirty="0" smtClean="0"/>
              <a:t>).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Prose did not change because it was still associated with the </a:t>
            </a:r>
            <a:r>
              <a:rPr lang="en-US" baseline="0" dirty="0" err="1" smtClean="0"/>
              <a:t>Daoxue</a:t>
            </a:r>
            <a:r>
              <a:rPr lang="en-US" baseline="0" dirty="0" smtClean="0"/>
              <a:t> scholars who needed to “order the world”</a:t>
            </a:r>
          </a:p>
          <a:p>
            <a:pPr marL="685800" lvl="1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FA79-5559-40CE-81DA-2F1DF6435D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83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Wang Wei</a:t>
            </a:r>
          </a:p>
          <a:p>
            <a:r>
              <a:rPr lang="en-US" dirty="0" smtClean="0"/>
              <a:t>Li </a:t>
            </a:r>
            <a:r>
              <a:rPr lang="en-US" dirty="0" err="1" smtClean="0"/>
              <a:t>Bai</a:t>
            </a:r>
            <a:endParaRPr lang="en-US" dirty="0" smtClean="0"/>
          </a:p>
          <a:p>
            <a:r>
              <a:rPr lang="en-US" dirty="0" smtClean="0"/>
              <a:t>Su Shi</a:t>
            </a:r>
          </a:p>
          <a:p>
            <a:r>
              <a:rPr lang="en-US" dirty="0" smtClean="0"/>
              <a:t>Du</a:t>
            </a:r>
            <a:r>
              <a:rPr lang="en-US" baseline="0" dirty="0" smtClean="0"/>
              <a:t> Fu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Ouyang</a:t>
            </a:r>
            <a:r>
              <a:rPr lang="en-US" dirty="0" smtClean="0"/>
              <a:t> </a:t>
            </a:r>
            <a:r>
              <a:rPr lang="en-US" dirty="0" err="1" smtClean="0"/>
              <a:t>Xiu</a:t>
            </a:r>
            <a:endParaRPr lang="en-US" dirty="0" smtClean="0"/>
          </a:p>
          <a:p>
            <a:r>
              <a:rPr lang="en-US" dirty="0" smtClean="0"/>
              <a:t>Wang </a:t>
            </a:r>
            <a:r>
              <a:rPr lang="en-US" dirty="0" err="1" smtClean="0"/>
              <a:t>Anshi</a:t>
            </a:r>
            <a:endParaRPr lang="en-US" dirty="0" smtClean="0"/>
          </a:p>
          <a:p>
            <a:r>
              <a:rPr lang="en-US" dirty="0" smtClean="0"/>
              <a:t>Lu You</a:t>
            </a:r>
          </a:p>
          <a:p>
            <a:r>
              <a:rPr lang="en-US" dirty="0" smtClean="0"/>
              <a:t>In the past, we could use them to structure a literary </a:t>
            </a:r>
            <a:r>
              <a:rPr lang="en-US" baseline="0" dirty="0" smtClean="0"/>
              <a:t>history. However, now we only find groups, such as FOUR GREAT POETS OF THE YUAN. Or POETRY SOCIRTY OF MOON SPRING. And the Three Elders of Dragon Mountain.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the dynasty was so short, there was no rise of any single true genius, rather the Yuan liked to discuss forms of literature (both hybrid and popular)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see, colloquial songs were considered </a:t>
            </a:r>
            <a:r>
              <a:rPr lang="en-US" baseline="0" dirty="0" err="1" smtClean="0"/>
              <a:t>nonserious</a:t>
            </a:r>
            <a:r>
              <a:rPr lang="en-US" baseline="0" dirty="0" smtClean="0"/>
              <a:t> literature, and did not have the same process of review, discussion, and selection. </a:t>
            </a:r>
          </a:p>
          <a:p>
            <a:endParaRPr lang="en-US" baseline="0" dirty="0" smtClean="0"/>
          </a:p>
          <a:p>
            <a:r>
              <a:rPr lang="en-US" dirty="0" smtClean="0"/>
              <a:t>We have to look at what was happening at the time, rather then what it was based 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FA79-5559-40CE-81DA-2F1DF6435D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39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 infighting</a:t>
            </a:r>
            <a:r>
              <a:rPr lang="en-US" baseline="0" dirty="0" smtClean="0"/>
              <a:t> happened previously- advisors would argue if something was ethical or not.</a:t>
            </a:r>
          </a:p>
          <a:p>
            <a:r>
              <a:rPr lang="en-US" baseline="0" dirty="0" smtClean="0"/>
              <a:t>Mongols weren’t too concerned about the Chinese official’s weird obsession with writing. They were barely literate. </a:t>
            </a:r>
          </a:p>
          <a:p>
            <a:endParaRPr lang="en-US" baseline="0" dirty="0" smtClean="0"/>
          </a:p>
          <a:p>
            <a:r>
              <a:rPr lang="en-US" dirty="0" smtClean="0"/>
              <a:t>Funny story about </a:t>
            </a:r>
            <a:r>
              <a:rPr lang="en-US" dirty="0" err="1" smtClean="0"/>
              <a:t>Sangha</a:t>
            </a:r>
            <a:r>
              <a:rPr lang="en-US" dirty="0" smtClean="0"/>
              <a:t>, a</a:t>
            </a:r>
            <a:r>
              <a:rPr lang="en-US" baseline="0" dirty="0" smtClean="0"/>
              <a:t> smart but power hungry minister that was later purged/killed. Later, some high court officials tried to exile another minister on charges that they wrote a “poem eulogizing </a:t>
            </a:r>
            <a:r>
              <a:rPr lang="en-US" baseline="0" dirty="0" err="1" smtClean="0"/>
              <a:t>Sangha</a:t>
            </a:r>
            <a:r>
              <a:rPr lang="en-US" baseline="0" dirty="0" smtClean="0"/>
              <a:t> in the most profuse language!”. </a:t>
            </a:r>
            <a:r>
              <a:rPr lang="en-US" baseline="0" dirty="0" err="1" smtClean="0"/>
              <a:t>Khubilai</a:t>
            </a:r>
            <a:r>
              <a:rPr lang="en-US" baseline="0" dirty="0" smtClean="0"/>
              <a:t> responded on “what crime did he commit?? “</a:t>
            </a:r>
          </a:p>
          <a:p>
            <a:endParaRPr lang="en-US" baseline="0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examinations was a critical backbone of the education system and the typical path to social and political power. Over the years it was reintroduced on a small scale then later abused, then removed totally. It devolved into </a:t>
            </a:r>
            <a:r>
              <a:rPr lang="en-US" baseline="0" dirty="0" err="1" smtClean="0"/>
              <a:t>techinical</a:t>
            </a:r>
            <a:r>
              <a:rPr lang="en-US" baseline="0" dirty="0" smtClean="0"/>
              <a:t> skills rather then classics and poetry.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</a:t>
            </a:r>
            <a:r>
              <a:rPr lang="en-US" baseline="0" dirty="0" err="1" smtClean="0"/>
              <a:t>inorder</a:t>
            </a:r>
            <a:r>
              <a:rPr lang="en-US" baseline="0" dirty="0" smtClean="0"/>
              <a:t> to rise in politics it was all based on patronage and personal recommendations. The examinations and </a:t>
            </a:r>
            <a:r>
              <a:rPr lang="en-US" baseline="0" dirty="0" err="1" smtClean="0"/>
              <a:t>fu</a:t>
            </a:r>
            <a:r>
              <a:rPr lang="en-US" baseline="0" dirty="0" smtClean="0"/>
              <a:t> were a very important part of </a:t>
            </a:r>
            <a:r>
              <a:rPr lang="en-US" baseline="0" dirty="0" err="1" smtClean="0"/>
              <a:t>Confuciansim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was thought that Confucian scholars were hated and treated poorly during this time, but no evidence supports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FA79-5559-40CE-81DA-2F1DF6435D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63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107 years by the time the Jin dynasty fell. </a:t>
            </a:r>
          </a:p>
          <a:p>
            <a:r>
              <a:rPr lang="en-US" dirty="0" smtClean="0"/>
              <a:t>Jin Writers – north style.</a:t>
            </a:r>
          </a:p>
          <a:p>
            <a:r>
              <a:rPr lang="en-US" dirty="0" smtClean="0"/>
              <a:t>End</a:t>
            </a:r>
            <a:r>
              <a:rPr lang="en-US" baseline="0" dirty="0" smtClean="0"/>
              <a:t> of Jin – shift to Tang poetry style. Not Song.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Yuan emerged from the collapse of the Jin as a major figure in three ways:</a:t>
            </a:r>
          </a:p>
          <a:p>
            <a:r>
              <a:rPr lang="en-US" baseline="0" dirty="0" smtClean="0"/>
              <a:t>1) He wrote very </a:t>
            </a:r>
            <a:r>
              <a:rPr lang="en-US" baseline="0" dirty="0" err="1" smtClean="0"/>
              <a:t>very</a:t>
            </a:r>
            <a:r>
              <a:rPr lang="en-US" baseline="0" dirty="0" smtClean="0"/>
              <a:t> good poetry. – Called poetry of Loss and </a:t>
            </a:r>
            <a:r>
              <a:rPr lang="en-US" baseline="0" dirty="0" err="1" smtClean="0"/>
              <a:t>chao</a:t>
            </a:r>
            <a:r>
              <a:rPr lang="en-US" baseline="0" dirty="0" smtClean="0"/>
              <a:t>. Maybe comparable to Du Fu!</a:t>
            </a:r>
          </a:p>
          <a:p>
            <a:r>
              <a:rPr lang="en-US" baseline="0" dirty="0" smtClean="0"/>
              <a:t>2) Traveled and compiled a very important historical work: The Miscellaneous Compilation of Events of the </a:t>
            </a:r>
            <a:r>
              <a:rPr lang="en-US" baseline="0" dirty="0" err="1" smtClean="0"/>
              <a:t>Renchen</a:t>
            </a:r>
            <a:r>
              <a:rPr lang="en-US" baseline="0" dirty="0" smtClean="0"/>
              <a:t> Years –now lost. </a:t>
            </a:r>
          </a:p>
          <a:p>
            <a:r>
              <a:rPr lang="en-US" baseline="0" dirty="0" smtClean="0"/>
              <a:t>Last, he had a huge influence over the first generation of northern writers in Yuan. There are two attributes to this. He was a local hero –contemporary influence on the formation of writers from Shanxi.</a:t>
            </a:r>
          </a:p>
          <a:p>
            <a:r>
              <a:rPr lang="en-US" baseline="0" dirty="0" smtClean="0"/>
              <a:t>House arrest after fall of Jin caused him to become a famous teacher.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FA79-5559-40CE-81DA-2F1DF6435D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85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was 8 writers.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All went to war together,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All friends</a:t>
            </a:r>
            <a:r>
              <a:rPr lang="en-US" baseline="0" dirty="0" smtClean="0"/>
              <a:t> with Yuan </a:t>
            </a:r>
            <a:r>
              <a:rPr lang="en-US" baseline="0" dirty="0" err="1" smtClean="0"/>
              <a:t>Haowen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 shared similar tenor and style in poetry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 dropped out of </a:t>
            </a:r>
            <a:r>
              <a:rPr lang="en-US" baseline="0" dirty="0" err="1" smtClean="0"/>
              <a:t>givernment</a:t>
            </a:r>
            <a:r>
              <a:rPr lang="en-US" baseline="0" dirty="0" smtClean="0"/>
              <a:t> service.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Their poetry was like nostalgia for one’s lost state.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Adopted Yuan’s model of integrity- they refused to serve the new dynasty and worked to preserve the traditions of the Jin.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Poetry was on loss and suffering – this caused the revival of Song tradition of looking at Du Fu’s poetry in its sullen deep feelings and lyricism.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One person, </a:t>
            </a:r>
            <a:r>
              <a:rPr lang="en-US" baseline="0" dirty="0" err="1" smtClean="0"/>
              <a:t>Hao</a:t>
            </a:r>
            <a:r>
              <a:rPr lang="en-US" baseline="0" dirty="0" smtClean="0"/>
              <a:t> Jing, was under house arrest for 16 years.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Because </a:t>
            </a:r>
            <a:r>
              <a:rPr lang="en-US" baseline="0" dirty="0" smtClean="0"/>
              <a:t>of this, his works reflected on depending on nothing outside ones self –the </a:t>
            </a:r>
            <a:r>
              <a:rPr lang="en-US" baseline="0" dirty="0" err="1" smtClean="0"/>
              <a:t>Daoxue</a:t>
            </a:r>
            <a:r>
              <a:rPr lang="en-US" baseline="0" dirty="0" smtClean="0"/>
              <a:t> philosophy.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Focused on interiority.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Poetry featured rhymes and was considered eccentric.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smtClean="0"/>
              <a:t>The poetry is praised but the writing is rather poor. Not very interesting.  </a:t>
            </a:r>
            <a:r>
              <a:rPr lang="en-US" baseline="0" dirty="0" smtClean="0"/>
              <a:t>Dry.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Wang Yun –importance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-very </a:t>
            </a:r>
            <a:r>
              <a:rPr lang="en-US" baseline="0" dirty="0" err="1" smtClean="0"/>
              <a:t>very</a:t>
            </a:r>
            <a:r>
              <a:rPr lang="en-US" baseline="0" dirty="0" smtClean="0"/>
              <a:t> prolific – over 3k poems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subjective, but rather documentary essays of events and places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True for poems too.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Possibly </a:t>
            </a:r>
            <a:r>
              <a:rPr lang="en-US" baseline="0" dirty="0" smtClean="0"/>
              <a:t>the </a:t>
            </a:r>
            <a:r>
              <a:rPr lang="en-US" baseline="0" dirty="0" smtClean="0"/>
              <a:t>first “literary </a:t>
            </a:r>
            <a:r>
              <a:rPr lang="en-US" baseline="0" dirty="0" err="1" smtClean="0"/>
              <a:t>offical</a:t>
            </a:r>
            <a:r>
              <a:rPr lang="en-US" baseline="0" dirty="0" smtClean="0"/>
              <a:t>” – wrote from a sense of duty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It told about hardships in the north or detailed analyses of political events.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BORING UNPOLISHED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Only redeeming feature is that they are very detailed. </a:t>
            </a:r>
            <a:r>
              <a:rPr lang="en-US" baseline="0" dirty="0" smtClean="0"/>
              <a:t>Sometimes </a:t>
            </a:r>
            <a:r>
              <a:rPr lang="en-US" baseline="0" dirty="0" smtClean="0"/>
              <a:t>too much. </a:t>
            </a: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His poetry harks back to the Tang era, and he was a pioneer in the development. He really liked the Tang poets.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Like Yuan, he really wanted to preserve northern Chinese culture while under Yuan control.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FA79-5559-40CE-81DA-2F1DF6435D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896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Liu</a:t>
            </a:r>
            <a:r>
              <a:rPr lang="en-US" baseline="0" dirty="0" smtClean="0"/>
              <a:t> Yin was a complex and interesting person. </a:t>
            </a:r>
          </a:p>
          <a:p>
            <a:pPr>
              <a:buFontTx/>
              <a:buChar char="-"/>
            </a:pPr>
            <a:r>
              <a:rPr lang="en-US" baseline="0" dirty="0" smtClean="0"/>
              <a:t>He was compared to another notable Confucian scholar: </a:t>
            </a:r>
            <a:r>
              <a:rPr lang="en-US" baseline="0" dirty="0" err="1" smtClean="0"/>
              <a:t>Xu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Heng</a:t>
            </a:r>
            <a:r>
              <a:rPr lang="en-US" baseline="0" dirty="0" smtClean="0"/>
              <a:t>. 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Xu</a:t>
            </a:r>
            <a:r>
              <a:rPr lang="en-US" baseline="0" dirty="0" smtClean="0"/>
              <a:t> willingly served the Mongols, and just encouraged them to place Confucian rule in China.</a:t>
            </a:r>
          </a:p>
          <a:p>
            <a:pPr>
              <a:buFontTx/>
              <a:buChar char="-"/>
            </a:pPr>
            <a:r>
              <a:rPr lang="en-US" baseline="0" dirty="0" smtClean="0"/>
              <a:t>Liu, however, refused, and declined many requests to serve. 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Why did he decline? Later Dynasties discussed this a lot!</a:t>
            </a:r>
          </a:p>
          <a:p>
            <a:pPr>
              <a:buFontTx/>
              <a:buChar char="-"/>
            </a:pPr>
            <a:r>
              <a:rPr lang="en-US" baseline="0" dirty="0" smtClean="0"/>
              <a:t>He lamented the fall of the Jin. Before he held relatively no judgment about the Yuan, but now mourned the loss of the Song. </a:t>
            </a:r>
          </a:p>
          <a:p>
            <a:pPr>
              <a:buFontTx/>
              <a:buChar char="-"/>
            </a:pPr>
            <a:r>
              <a:rPr lang="en-US" baseline="0" dirty="0" smtClean="0"/>
              <a:t>When he was young he wanted to serve, but after the Song fell he no longer wanted to. 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Don’t think of it as a loss of a state, but we can view it in terms of Chinese Culture. </a:t>
            </a:r>
          </a:p>
          <a:p>
            <a:pPr>
              <a:buFontTx/>
              <a:buChar char="-"/>
            </a:pPr>
            <a:r>
              <a:rPr lang="en-US" baseline="0" dirty="0" smtClean="0"/>
              <a:t>Liu was interested in the </a:t>
            </a:r>
            <a:r>
              <a:rPr lang="en-US" baseline="0" dirty="0" err="1" smtClean="0"/>
              <a:t>Daoxue</a:t>
            </a:r>
            <a:r>
              <a:rPr lang="en-US" baseline="0" dirty="0" smtClean="0"/>
              <a:t> as a “Chinese Way” (</a:t>
            </a:r>
            <a:r>
              <a:rPr lang="en-US" baseline="0" dirty="0" err="1" smtClean="0"/>
              <a:t>Hanfa</a:t>
            </a:r>
            <a:r>
              <a:rPr lang="en-US" baseline="0" dirty="0" smtClean="0"/>
              <a:t>). The Mongols, however, were not interested in cultural preservation. 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Those traditions are very intertwined.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FA79-5559-40CE-81DA-2F1DF6435D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E4138C-2917-4250-8439-9205DF467959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DEF4FA-BBF5-4D1E-B69D-EA0083489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y-growths.com/wp-content/uploads/2011/06/Luyou1.jpg" TargetMode="External"/><Relationship Id="rId3" Type="http://schemas.openxmlformats.org/officeDocument/2006/relationships/hyperlink" Target="http://www.poetry-portal.com/gifs/wang7.jpg" TargetMode="External"/><Relationship Id="rId7" Type="http://schemas.openxmlformats.org/officeDocument/2006/relationships/hyperlink" Target="http://history.cultural-china.com/chinaWH/upload/upfiles/2008-12/03/reforminstitutedbywanganshi1a8578ef02d4c81b7de6.jpg" TargetMode="External"/><Relationship Id="rId2" Type="http://schemas.openxmlformats.org/officeDocument/2006/relationships/hyperlink" Target="http://history.cultural-china.com/chinaWH/images/arbigimages/41c41aea6a2908415d44e27f5b72fbc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.cultural-china.com/chinaWH/images/arbigimages/d7ed42eb77b81c8f387af09dcd3c4b2a.jpg" TargetMode="External"/><Relationship Id="rId5" Type="http://schemas.openxmlformats.org/officeDocument/2006/relationships/hyperlink" Target="http://www.baby-growths.com/wp-content/uploads/2011/06/Ouyang-Xiu.jpg" TargetMode="External"/><Relationship Id="rId4" Type="http://schemas.openxmlformats.org/officeDocument/2006/relationships/hyperlink" Target="http://upload.wikimedia.org/wikipedia/commons/thumb/8/84/Dufu.jpg/250px-Dufu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Arnold Qin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0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Yuan Dynasty(1271-1368)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530094" cy="53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708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Maturation of colloquial literature</a:t>
            </a:r>
          </a:p>
          <a:p>
            <a:pPr lvl="1"/>
            <a:r>
              <a:rPr lang="en-US" dirty="0" smtClean="0"/>
              <a:t>Widespread in Song – print circulation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longer stuck to civil examinations</a:t>
            </a:r>
          </a:p>
          <a:p>
            <a:pPr lvl="1"/>
            <a:r>
              <a:rPr lang="en-US" dirty="0" smtClean="0"/>
              <a:t>Free from certain sets of writing.</a:t>
            </a:r>
          </a:p>
          <a:p>
            <a:pPr lvl="1"/>
            <a:r>
              <a:rPr lang="en-US" dirty="0" smtClean="0"/>
              <a:t>Fu       no longer </a:t>
            </a:r>
            <a:r>
              <a:rPr lang="en-US" i="1" dirty="0" err="1" smtClean="0"/>
              <a:t>lufu</a:t>
            </a:r>
            <a:endParaRPr lang="en-US" i="1" dirty="0" smtClean="0"/>
          </a:p>
          <a:p>
            <a:pPr lvl="1"/>
            <a:r>
              <a:rPr lang="en-US" dirty="0" smtClean="0"/>
              <a:t>Poetry        more lyrical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Ethnic Writers</a:t>
            </a:r>
          </a:p>
          <a:p>
            <a:pPr lvl="1"/>
            <a:r>
              <a:rPr lang="en-US" dirty="0" smtClean="0"/>
              <a:t>Produced many classical and popular forms.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516578" y="3810000"/>
            <a:ext cx="3810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95500" y="4191000"/>
            <a:ext cx="3810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18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</a:t>
            </a:r>
            <a:r>
              <a:rPr lang="en-US" dirty="0" err="1" smtClean="0"/>
              <a:t>vs</a:t>
            </a:r>
            <a:r>
              <a:rPr lang="en-US" dirty="0" smtClean="0"/>
              <a:t> persons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600200" cy="28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0" t="-649" r="23208" b="649"/>
          <a:stretch/>
        </p:blipFill>
        <p:spPr bwMode="auto">
          <a:xfrm>
            <a:off x="2971800" y="1752600"/>
            <a:ext cx="232756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906" y="3200400"/>
            <a:ext cx="23812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1750"/>
            <a:ext cx="2507670" cy="34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4" r="24534"/>
          <a:stretch/>
        </p:blipFill>
        <p:spPr bwMode="auto">
          <a:xfrm>
            <a:off x="6324600" y="1752600"/>
            <a:ext cx="23038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706" y="2901750"/>
            <a:ext cx="3295650" cy="24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331" y="2663679"/>
            <a:ext cx="2770538" cy="294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45574"/>
            <a:ext cx="84241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Valley between the classical canon and new colloquial literature. </a:t>
            </a:r>
          </a:p>
          <a:p>
            <a:endParaRPr lang="en-US" dirty="0"/>
          </a:p>
          <a:p>
            <a:r>
              <a:rPr lang="en-US" dirty="0" smtClean="0"/>
              <a:t>Popular Stories: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Plain stories: “</a:t>
            </a:r>
            <a:r>
              <a:rPr lang="en-US" dirty="0" err="1" smtClean="0"/>
              <a:t>pinghua</a:t>
            </a:r>
            <a:r>
              <a:rPr lang="en-US" dirty="0" smtClean="0"/>
              <a:t>”.  Just historical narratives., northern plays (</a:t>
            </a:r>
            <a:r>
              <a:rPr lang="en-US" dirty="0" err="1" smtClean="0"/>
              <a:t>zaju</a:t>
            </a:r>
            <a:r>
              <a:rPr lang="en-US" dirty="0" smtClean="0"/>
              <a:t>), </a:t>
            </a:r>
          </a:p>
          <a:p>
            <a:r>
              <a:rPr lang="en-US" dirty="0" err="1" smtClean="0"/>
              <a:t>Souther</a:t>
            </a:r>
            <a:r>
              <a:rPr lang="en-US" dirty="0" smtClean="0"/>
              <a:t> dramas (</a:t>
            </a:r>
            <a:r>
              <a:rPr lang="en-US" dirty="0" err="1" smtClean="0"/>
              <a:t>sanqu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Readers faced issue: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Colloquial literature does not follow the same rules of preservation and </a:t>
            </a:r>
          </a:p>
          <a:p>
            <a:r>
              <a:rPr lang="en-US" dirty="0" smtClean="0"/>
              <a:t>Euphemism. </a:t>
            </a:r>
          </a:p>
          <a:p>
            <a:endParaRPr lang="en-US" dirty="0"/>
          </a:p>
          <a:p>
            <a:r>
              <a:rPr lang="en-US" dirty="0" smtClean="0"/>
              <a:t>Literature (especially poetry) faced constant change.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Later dynasties often re-did works, and reflected the language and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idealology</a:t>
            </a:r>
            <a:r>
              <a:rPr lang="en-US" dirty="0" smtClean="0"/>
              <a:t> of the editors rather then the original authors.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044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of literature?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Lesser Confucian ideals</a:t>
            </a:r>
          </a:p>
          <a:p>
            <a:pPr lvl="1"/>
            <a:r>
              <a:rPr lang="en-US" dirty="0" smtClean="0"/>
              <a:t>Confucian was really just to maintain order. </a:t>
            </a:r>
          </a:p>
          <a:p>
            <a:r>
              <a:rPr lang="en-US" dirty="0" smtClean="0"/>
              <a:t>No literary inquisitions </a:t>
            </a:r>
          </a:p>
          <a:p>
            <a:pPr lvl="1"/>
            <a:r>
              <a:rPr lang="en-US" dirty="0" smtClean="0"/>
              <a:t>A relationship possibly exists. Happened before in Song.</a:t>
            </a:r>
          </a:p>
          <a:p>
            <a:pPr lvl="1"/>
            <a:r>
              <a:rPr lang="en-US" dirty="0" smtClean="0"/>
              <a:t>Mongols were not concerned about court infighting</a:t>
            </a:r>
          </a:p>
          <a:p>
            <a:pPr lvl="1"/>
            <a:endParaRPr lang="en-US" dirty="0"/>
          </a:p>
          <a:p>
            <a:r>
              <a:rPr lang="en-US" dirty="0" smtClean="0"/>
              <a:t>Disestablishment of examinations</a:t>
            </a:r>
          </a:p>
          <a:p>
            <a:pPr lvl="1"/>
            <a:r>
              <a:rPr lang="en-US" dirty="0" smtClean="0"/>
              <a:t> “Was the Jin lost because of Confucianism?” – </a:t>
            </a:r>
            <a:r>
              <a:rPr lang="en-US" dirty="0" err="1" smtClean="0"/>
              <a:t>Khubilai</a:t>
            </a:r>
            <a:endParaRPr lang="en-US" dirty="0" smtClean="0"/>
          </a:p>
          <a:p>
            <a:pPr lvl="1"/>
            <a:r>
              <a:rPr lang="en-US" dirty="0" smtClean="0"/>
              <a:t>For the scholars it was terrible! But for literature it was good!</a:t>
            </a:r>
          </a:p>
          <a:p>
            <a:pPr lvl="1"/>
            <a:r>
              <a:rPr lang="en-US" dirty="0" smtClean="0"/>
              <a:t>Writing was no longer paired with its most important use: arguably: success in examinations.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99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Yuan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North/South China – 107 years of division.</a:t>
            </a:r>
          </a:p>
          <a:p>
            <a:r>
              <a:rPr lang="en-US" dirty="0" smtClean="0"/>
              <a:t>Reclamation of Tang poetics. </a:t>
            </a:r>
          </a:p>
          <a:p>
            <a:endParaRPr lang="en-US" dirty="0"/>
          </a:p>
          <a:p>
            <a:r>
              <a:rPr lang="en-US" dirty="0" smtClean="0"/>
              <a:t>Yuan </a:t>
            </a:r>
            <a:r>
              <a:rPr lang="en-US" dirty="0" err="1" smtClean="0"/>
              <a:t>Haowen</a:t>
            </a:r>
            <a:r>
              <a:rPr lang="en-US" dirty="0" smtClean="0"/>
              <a:t> -  major influence in the north.</a:t>
            </a:r>
          </a:p>
          <a:p>
            <a:pPr lvl="1"/>
            <a:r>
              <a:rPr lang="en-US" dirty="0" smtClean="0"/>
              <a:t>Good Poetry</a:t>
            </a:r>
          </a:p>
          <a:p>
            <a:pPr lvl="1"/>
            <a:r>
              <a:rPr lang="en-US" dirty="0" smtClean="0"/>
              <a:t>Major historic work</a:t>
            </a:r>
          </a:p>
          <a:p>
            <a:pPr lvl="1"/>
            <a:r>
              <a:rPr lang="en-US" dirty="0" smtClean="0"/>
              <a:t>Influence </a:t>
            </a:r>
          </a:p>
          <a:p>
            <a:pPr lvl="2"/>
            <a:r>
              <a:rPr lang="en-US" dirty="0" smtClean="0"/>
              <a:t>Local hero</a:t>
            </a:r>
          </a:p>
          <a:p>
            <a:pPr lvl="2"/>
            <a:r>
              <a:rPr lang="en-US" dirty="0" smtClean="0"/>
              <a:t>Famous teacher (because of house arrest)</a:t>
            </a:r>
          </a:p>
          <a:p>
            <a:pPr lvl="1"/>
            <a:r>
              <a:rPr lang="en-US" dirty="0" smtClean="0"/>
              <a:t>Local affiliation was important in this fractured and uncertain time period (Confucian).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08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old holdovers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“Various Old Holdovers from the Yellow  and Fen Rivers”- one of the first recognizable groups in North after Jin. </a:t>
            </a:r>
          </a:p>
          <a:p>
            <a:pPr lvl="1"/>
            <a:r>
              <a:rPr lang="en-US" dirty="0" smtClean="0"/>
              <a:t>Writings were collected and anthologized by Fang Qi</a:t>
            </a:r>
          </a:p>
          <a:p>
            <a:pPr lvl="1"/>
            <a:r>
              <a:rPr lang="en-US" i="1" dirty="0" err="1" smtClean="0"/>
              <a:t>Yimin</a:t>
            </a:r>
            <a:r>
              <a:rPr lang="en-US" i="1" dirty="0" smtClean="0"/>
              <a:t> </a:t>
            </a:r>
            <a:r>
              <a:rPr lang="en-US" i="1" dirty="0" err="1" smtClean="0"/>
              <a:t>shi</a:t>
            </a:r>
            <a:r>
              <a:rPr lang="en-US" dirty="0" smtClean="0"/>
              <a:t> (former but lost state)</a:t>
            </a:r>
            <a:endParaRPr lang="en-US" dirty="0"/>
          </a:p>
          <a:p>
            <a:r>
              <a:rPr lang="en-US" dirty="0" err="1" smtClean="0"/>
              <a:t>Hao</a:t>
            </a:r>
            <a:r>
              <a:rPr lang="en-US" dirty="0" smtClean="0"/>
              <a:t> Jing – important figure in transition to Yuan</a:t>
            </a:r>
          </a:p>
          <a:p>
            <a:pPr lvl="1"/>
            <a:r>
              <a:rPr lang="en-US" dirty="0" smtClean="0"/>
              <a:t>One of the first to p</a:t>
            </a:r>
            <a:r>
              <a:rPr lang="en-US" dirty="0" smtClean="0"/>
              <a:t>romoted </a:t>
            </a:r>
            <a:r>
              <a:rPr lang="en-US" dirty="0" smtClean="0"/>
              <a:t>school of </a:t>
            </a:r>
            <a:r>
              <a:rPr lang="en-US" dirty="0" err="1" smtClean="0"/>
              <a:t>Daoxue</a:t>
            </a:r>
            <a:endParaRPr lang="en-US" dirty="0" smtClean="0"/>
          </a:p>
          <a:p>
            <a:pPr lvl="1"/>
            <a:r>
              <a:rPr lang="en-US" dirty="0" smtClean="0"/>
              <a:t>More subjective</a:t>
            </a:r>
            <a:endParaRPr lang="en-US" dirty="0"/>
          </a:p>
          <a:p>
            <a:r>
              <a:rPr lang="en-US" dirty="0" smtClean="0"/>
              <a:t>Wang Yun – (</a:t>
            </a:r>
            <a:r>
              <a:rPr lang="en-US" i="1" dirty="0" err="1" smtClean="0"/>
              <a:t>wenchen</a:t>
            </a:r>
            <a:r>
              <a:rPr lang="en-US" dirty="0" smtClean="0"/>
              <a:t>) Cultural </a:t>
            </a:r>
            <a:r>
              <a:rPr lang="en-US" dirty="0" smtClean="0"/>
              <a:t>Anxiety </a:t>
            </a:r>
            <a:endParaRPr lang="en-US" dirty="0" smtClean="0"/>
          </a:p>
          <a:p>
            <a:pPr lvl="1"/>
            <a:r>
              <a:rPr lang="en-US" dirty="0" smtClean="0"/>
              <a:t>Writing contrasted with </a:t>
            </a:r>
            <a:r>
              <a:rPr lang="en-US" dirty="0" err="1" smtClean="0"/>
              <a:t>Hao</a:t>
            </a:r>
            <a:r>
              <a:rPr lang="en-US" dirty="0" smtClean="0"/>
              <a:t> Jing’s</a:t>
            </a:r>
          </a:p>
          <a:p>
            <a:pPr lvl="1"/>
            <a:r>
              <a:rPr lang="en-US" dirty="0" smtClean="0"/>
              <a:t>High political office early in Yuan</a:t>
            </a:r>
          </a:p>
          <a:p>
            <a:pPr lvl="1"/>
            <a:r>
              <a:rPr lang="en-US" dirty="0" smtClean="0"/>
              <a:t>Ghost author of edicts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39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Contributions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Liu Yin (1249-1293)</a:t>
            </a:r>
          </a:p>
          <a:p>
            <a:pPr lvl="1"/>
            <a:r>
              <a:rPr lang="en-US" dirty="0" smtClean="0"/>
              <a:t>Compared yet differed from </a:t>
            </a:r>
            <a:r>
              <a:rPr lang="en-US" dirty="0" err="1" smtClean="0"/>
              <a:t>Xu</a:t>
            </a:r>
            <a:r>
              <a:rPr lang="en-US" dirty="0" smtClean="0"/>
              <a:t> </a:t>
            </a:r>
            <a:r>
              <a:rPr lang="en-US" dirty="0" err="1" smtClean="0"/>
              <a:t>Heng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Served in office for very brief period.</a:t>
            </a:r>
          </a:p>
          <a:p>
            <a:pPr lvl="1"/>
            <a:r>
              <a:rPr lang="en-US" dirty="0" smtClean="0"/>
              <a:t>Not a “remnant holdover” –loss of Song was traumatizing.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Ethics &amp; Sensibility </a:t>
            </a:r>
          </a:p>
          <a:p>
            <a:pPr lvl="1">
              <a:buNone/>
            </a:pPr>
            <a:r>
              <a:rPr lang="en-US" dirty="0" smtClean="0"/>
              <a:t>				(writing is in there…)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              Learning </a:t>
            </a:r>
            <a:r>
              <a:rPr lang="en-US" dirty="0" smtClean="0"/>
              <a:t>&amp; Practice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Politics &amp; Cultural Production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1447800" y="4034790"/>
            <a:ext cx="685800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 flipH="1" flipV="1">
            <a:off x="2209800" y="3962400"/>
            <a:ext cx="685800" cy="1520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9007669">
            <a:off x="2702409" y="432256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5715000" y="4495800"/>
            <a:ext cx="3276600" cy="213360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Amazing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Chart</a:t>
            </a:r>
            <a:endParaRPr lang="en-US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 </a:t>
            </a:r>
            <a:r>
              <a:rPr lang="en-US" dirty="0" err="1" smtClean="0">
                <a:hlinkClick r:id="rId2"/>
              </a:rPr>
              <a:t>Bai</a:t>
            </a:r>
            <a:r>
              <a:rPr lang="en-US" dirty="0"/>
              <a:t>  </a:t>
            </a:r>
            <a:r>
              <a:rPr lang="en-US" dirty="0" smtClean="0">
                <a:hlinkClick r:id="rId3"/>
              </a:rPr>
              <a:t>Wang Wei</a:t>
            </a:r>
            <a:r>
              <a:rPr lang="en-US" dirty="0"/>
              <a:t> </a:t>
            </a:r>
            <a:r>
              <a:rPr lang="en-US" dirty="0" smtClean="0">
                <a:hlinkClick r:id="rId4"/>
              </a:rPr>
              <a:t>Du Fu</a:t>
            </a:r>
            <a:r>
              <a:rPr lang="en-US" dirty="0"/>
              <a:t> </a:t>
            </a:r>
            <a:r>
              <a:rPr lang="en-US" dirty="0" err="1" smtClean="0">
                <a:hlinkClick r:id="rId5"/>
              </a:rPr>
              <a:t>Ouyang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Xiu</a:t>
            </a:r>
            <a:r>
              <a:rPr lang="en-US" dirty="0"/>
              <a:t> </a:t>
            </a:r>
            <a:r>
              <a:rPr lang="en-US" dirty="0" smtClean="0">
                <a:hlinkClick r:id="rId6"/>
              </a:rPr>
              <a:t>Su Shi</a:t>
            </a:r>
            <a:r>
              <a:rPr lang="en-US" dirty="0"/>
              <a:t>  </a:t>
            </a:r>
            <a:r>
              <a:rPr lang="en-US" dirty="0" smtClean="0">
                <a:hlinkClick r:id="rId7"/>
              </a:rPr>
              <a:t>Wang </a:t>
            </a:r>
            <a:r>
              <a:rPr lang="en-US" dirty="0" err="1" smtClean="0">
                <a:hlinkClick r:id="rId7"/>
              </a:rPr>
              <a:t>Anshi</a:t>
            </a:r>
            <a:r>
              <a:rPr lang="en-US" dirty="0"/>
              <a:t>   </a:t>
            </a:r>
            <a:r>
              <a:rPr lang="en-US" dirty="0" smtClean="0">
                <a:hlinkClick r:id="rId8"/>
              </a:rPr>
              <a:t>Lu You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21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414</TotalTime>
  <Words>1531</Words>
  <Application>Microsoft Office PowerPoint</Application>
  <PresentationFormat>On-screen Show (4:3)</PresentationFormat>
  <Paragraphs>166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Chinese Literature</vt:lpstr>
      <vt:lpstr>Yuan Dynasty(1271-1368)</vt:lpstr>
      <vt:lpstr>3 major elements</vt:lpstr>
      <vt:lpstr>groups vs persons</vt:lpstr>
      <vt:lpstr>Assimilation of literature?</vt:lpstr>
      <vt:lpstr>Yuan Literature</vt:lpstr>
      <vt:lpstr>Various old holdovers</vt:lpstr>
      <vt:lpstr>Northern Contributions cont.</vt:lpstr>
      <vt:lpstr>Images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 Qin</dc:creator>
  <cp:lastModifiedBy>qina</cp:lastModifiedBy>
  <cp:revision>20</cp:revision>
  <dcterms:created xsi:type="dcterms:W3CDTF">2012-03-21T06:52:04Z</dcterms:created>
  <dcterms:modified xsi:type="dcterms:W3CDTF">2012-03-21T16:52:08Z</dcterms:modified>
</cp:coreProperties>
</file>