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sldIdLst>
    <p:sldId id="256" r:id="rId2"/>
    <p:sldId id="257" r:id="rId3"/>
    <p:sldId id="271" r:id="rId4"/>
    <p:sldId id="258" r:id="rId5"/>
    <p:sldId id="272" r:id="rId6"/>
    <p:sldId id="273" r:id="rId7"/>
    <p:sldId id="274" r:id="rId8"/>
    <p:sldId id="293" r:id="rId9"/>
    <p:sldId id="275" r:id="rId10"/>
    <p:sldId id="276" r:id="rId11"/>
    <p:sldId id="277" r:id="rId12"/>
    <p:sldId id="264" r:id="rId13"/>
    <p:sldId id="278" r:id="rId14"/>
    <p:sldId id="279" r:id="rId15"/>
    <p:sldId id="267" r:id="rId16"/>
    <p:sldId id="282" r:id="rId17"/>
    <p:sldId id="280" r:id="rId18"/>
    <p:sldId id="281" r:id="rId19"/>
    <p:sldId id="268" r:id="rId20"/>
    <p:sldId id="269" r:id="rId21"/>
    <p:sldId id="285" r:id="rId22"/>
    <p:sldId id="284" r:id="rId23"/>
    <p:sldId id="286" r:id="rId24"/>
    <p:sldId id="287" r:id="rId25"/>
    <p:sldId id="289" r:id="rId26"/>
    <p:sldId id="288" r:id="rId27"/>
    <p:sldId id="270" r:id="rId28"/>
    <p:sldId id="290" r:id="rId29"/>
    <p:sldId id="291" r:id="rId30"/>
    <p:sldId id="283" r:id="rId31"/>
    <p:sldId id="294" r:id="rId32"/>
    <p:sldId id="295" r:id="rId33"/>
    <p:sldId id="29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3471"/>
  </p:normalViewPr>
  <p:slideViewPr>
    <p:cSldViewPr snapToGrid="0" snapToObjects="1">
      <p:cViewPr>
        <p:scale>
          <a:sx n="112" d="100"/>
          <a:sy n="112" d="100"/>
        </p:scale>
        <p:origin x="2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1/16/18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smtClean="0"/>
              <a:t>单击此处编辑母版标题样式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A16AA21-1863-4931-97CB-99D0A168701B}" type="datetimeFigureOut">
              <a:rPr lang="en-US" dirty="0"/>
              <a:t>1/16/18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3772C379-9A7C-4C87-A116-CBE9F58B04C5}" type="datetimeFigureOut">
              <a:rPr lang="en-US" dirty="0"/>
              <a:t>1/16/18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1/16/18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 Id="rId3" Type="http://schemas.openxmlformats.org/officeDocument/2006/relationships/image" Target="../media/image1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kumimoji="1" lang="zh-CN" altLang="en-US" sz="4400" dirty="0" smtClean="0"/>
              <a:t>早期乌托邦小说的译介及影响</a:t>
            </a:r>
            <a:r>
              <a:rPr kumimoji="1" lang="en-US" altLang="zh-CN" sz="4400" dirty="0" smtClean="0"/>
              <a:t>——</a:t>
            </a:r>
            <a:r>
              <a:rPr kumimoji="1" lang="zh-CN" altLang="en-US" sz="4400" dirty="0" smtClean="0"/>
              <a:t>李提摩太</a:t>
            </a:r>
            <a:r>
              <a:rPr kumimoji="1" lang="en-US" altLang="zh-CN" sz="4400" dirty="0" smtClean="0"/>
              <a:t>《</a:t>
            </a:r>
            <a:r>
              <a:rPr kumimoji="1" lang="zh-CN" altLang="en-US" sz="4400" dirty="0" smtClean="0"/>
              <a:t>百年一觉</a:t>
            </a:r>
            <a:r>
              <a:rPr kumimoji="1" lang="en-US" altLang="zh-CN" sz="4400" dirty="0" smtClean="0"/>
              <a:t>》</a:t>
            </a:r>
            <a:r>
              <a:rPr kumimoji="1" lang="zh-CN" altLang="en-US" sz="4400" dirty="0" smtClean="0"/>
              <a:t>（又译</a:t>
            </a:r>
            <a:r>
              <a:rPr kumimoji="1" lang="en-US" altLang="zh-CN" sz="4400" dirty="0" smtClean="0"/>
              <a:t>《</a:t>
            </a:r>
            <a:r>
              <a:rPr kumimoji="1" lang="zh-CN" altLang="en-US" sz="4400" dirty="0" smtClean="0"/>
              <a:t>回头看纪略</a:t>
            </a:r>
            <a:r>
              <a:rPr kumimoji="1" lang="en-US" altLang="zh-CN" sz="4400" dirty="0" smtClean="0"/>
              <a:t>》</a:t>
            </a:r>
            <a:r>
              <a:rPr kumimoji="1" lang="zh-CN" altLang="en-US" sz="4400" dirty="0"/>
              <a:t>）</a:t>
            </a:r>
          </a:p>
        </p:txBody>
      </p:sp>
      <p:sp>
        <p:nvSpPr>
          <p:cNvPr id="3" name="副标题 2"/>
          <p:cNvSpPr>
            <a:spLocks noGrp="1"/>
          </p:cNvSpPr>
          <p:nvPr>
            <p:ph type="subTitle" idx="1"/>
          </p:nvPr>
        </p:nvSpPr>
        <p:spPr/>
        <p:txBody>
          <a:bodyPr/>
          <a:lstStyle/>
          <a:p>
            <a:r>
              <a:rPr kumimoji="1" lang="en-US" altLang="zh-CN" dirty="0" smtClean="0"/>
              <a:t>presented by </a:t>
            </a:r>
            <a:r>
              <a:rPr kumimoji="1" lang="zh-CN" altLang="en-US" dirty="0" smtClean="0"/>
              <a:t>田紫卉</a:t>
            </a:r>
            <a:endParaRPr kumimoji="1" lang="zh-CN" altLang="en-US" dirty="0"/>
          </a:p>
        </p:txBody>
      </p:sp>
    </p:spTree>
    <p:extLst>
      <p:ext uri="{BB962C8B-B14F-4D97-AF65-F5344CB8AC3E}">
        <p14:creationId xmlns:p14="http://schemas.microsoft.com/office/powerpoint/2010/main" val="1354898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69848" y="145419"/>
            <a:ext cx="6156862" cy="1063949"/>
          </a:xfrm>
        </p:spPr>
        <p:txBody>
          <a:bodyPr>
            <a:normAutofit/>
          </a:bodyPr>
          <a:lstStyle/>
          <a:p>
            <a:r>
              <a:rPr kumimoji="1" lang="zh-CN" altLang="en-US" sz="3600" dirty="0" smtClean="0"/>
              <a:t>译文与原书的比较</a:t>
            </a:r>
            <a:endParaRPr kumimoji="1" lang="zh-CN" altLang="en-US" sz="3600" dirty="0"/>
          </a:p>
        </p:txBody>
      </p:sp>
      <p:sp>
        <p:nvSpPr>
          <p:cNvPr id="3" name="内容占位符 2"/>
          <p:cNvSpPr>
            <a:spLocks noGrp="1"/>
          </p:cNvSpPr>
          <p:nvPr>
            <p:ph idx="1"/>
          </p:nvPr>
        </p:nvSpPr>
        <p:spPr>
          <a:xfrm>
            <a:off x="1069848" y="1009083"/>
            <a:ext cx="9829210" cy="6217625"/>
          </a:xfrm>
        </p:spPr>
        <p:txBody>
          <a:bodyPr>
            <a:noAutofit/>
          </a:bodyPr>
          <a:lstStyle/>
          <a:p>
            <a:r>
              <a:rPr kumimoji="1" lang="zh-CN" altLang="en-US" sz="2200" dirty="0"/>
              <a:t>“今译是书，不能全叙，聊译大略如左</a:t>
            </a:r>
            <a:r>
              <a:rPr kumimoji="1" lang="zh-CN" altLang="en-US" sz="2200" dirty="0" smtClean="0"/>
              <a:t>”</a:t>
            </a:r>
          </a:p>
          <a:p>
            <a:pPr marL="0" indent="0">
              <a:buNone/>
            </a:pPr>
            <a:r>
              <a:rPr kumimoji="1" lang="zh-CN" altLang="en-US" sz="2200" dirty="0" smtClean="0"/>
              <a:t> </a:t>
            </a:r>
            <a:r>
              <a:rPr kumimoji="1" lang="en-US" altLang="zh-CN" sz="2200" dirty="0" smtClean="0"/>
              <a:t>28</a:t>
            </a:r>
            <a:r>
              <a:rPr kumimoji="1" lang="zh-CN" altLang="en-US" sz="2200" dirty="0" smtClean="0"/>
              <a:t>章情节梗概，</a:t>
            </a:r>
            <a:r>
              <a:rPr kumimoji="1" lang="en-US" altLang="zh-CN" sz="2200" dirty="0" smtClean="0"/>
              <a:t>16</a:t>
            </a:r>
            <a:r>
              <a:rPr kumimoji="1" lang="zh-CN" altLang="en-US" sz="2200" dirty="0" smtClean="0"/>
              <a:t>万字</a:t>
            </a:r>
            <a:r>
              <a:rPr kumimoji="1" lang="en-US" altLang="zh-CN" sz="2200" dirty="0" smtClean="0"/>
              <a:t>-8</a:t>
            </a:r>
            <a:r>
              <a:rPr kumimoji="1" lang="zh-CN" altLang="en-US" sz="2200" dirty="0" smtClean="0"/>
              <a:t>千字。大幅度削减人物心理描写等细节描写，文学性减弱</a:t>
            </a:r>
            <a:r>
              <a:rPr kumimoji="1" lang="zh-CN" altLang="en-US" sz="2200" dirty="0"/>
              <a:t>，</a:t>
            </a:r>
            <a:r>
              <a:rPr kumimoji="1" lang="zh-CN" altLang="en-US" sz="2200" dirty="0" smtClean="0"/>
              <a:t>仅保留其</a:t>
            </a:r>
            <a:r>
              <a:rPr kumimoji="1" lang="zh-CN" altLang="en-US" sz="2200" dirty="0" smtClean="0">
                <a:solidFill>
                  <a:srgbClr val="FF0000"/>
                </a:solidFill>
              </a:rPr>
              <a:t>“养民新法”</a:t>
            </a:r>
            <a:r>
              <a:rPr kumimoji="1" lang="zh-CN" altLang="en-US" sz="2200" dirty="0" smtClean="0"/>
              <a:t>，挖掘其政治／经济意义。</a:t>
            </a:r>
          </a:p>
          <a:p>
            <a:r>
              <a:rPr kumimoji="1" lang="zh-CN" altLang="en-US" sz="2200" dirty="0" smtClean="0"/>
              <a:t>第一人称</a:t>
            </a:r>
            <a:r>
              <a:rPr kumimoji="1" lang="en-US" altLang="zh-CN" sz="2200" dirty="0" smtClean="0"/>
              <a:t>-</a:t>
            </a:r>
            <a:r>
              <a:rPr kumimoji="1" lang="zh-CN" altLang="en-US" sz="2200" dirty="0" smtClean="0"/>
              <a:t>第三人称限知视角。</a:t>
            </a:r>
          </a:p>
          <a:p>
            <a:r>
              <a:rPr kumimoji="1" lang="zh-CN" altLang="en-US" sz="2200" dirty="0"/>
              <a:t>“上帝”：</a:t>
            </a:r>
          </a:p>
          <a:p>
            <a:pPr marL="0" indent="0">
              <a:buNone/>
            </a:pPr>
            <a:r>
              <a:rPr kumimoji="1" lang="zh-CN" altLang="en-US" sz="2200" dirty="0"/>
              <a:t>从前一些苦况已过 </a:t>
            </a:r>
            <a:r>
              <a:rPr kumimoji="1" lang="en-US" altLang="zh-CN" sz="2200" dirty="0"/>
              <a:t>, </a:t>
            </a:r>
            <a:r>
              <a:rPr kumimoji="1" lang="zh-CN" altLang="en-US" sz="2200" dirty="0"/>
              <a:t>贫民现已均富矣 。想至此 </a:t>
            </a:r>
            <a:r>
              <a:rPr kumimoji="1" lang="en-US" altLang="zh-CN" sz="2200" dirty="0"/>
              <a:t>, </a:t>
            </a:r>
            <a:r>
              <a:rPr kumimoji="1" lang="zh-CN" altLang="en-US" sz="2200" dirty="0">
                <a:solidFill>
                  <a:srgbClr val="FF0000"/>
                </a:solidFill>
              </a:rPr>
              <a:t>乃跪而感谢上主成</a:t>
            </a:r>
            <a:r>
              <a:rPr kumimoji="1" lang="zh-CN" altLang="en-US" sz="2200" dirty="0"/>
              <a:t>全此 救世大事。 </a:t>
            </a:r>
            <a:r>
              <a:rPr kumimoji="1" lang="en-US" altLang="zh-CN" sz="2200" dirty="0"/>
              <a:t>......</a:t>
            </a:r>
            <a:r>
              <a:rPr kumimoji="1" lang="zh-CN" altLang="en-US" sz="2200" dirty="0"/>
              <a:t>论理自己原不配住此好世界</a:t>
            </a:r>
            <a:r>
              <a:rPr kumimoji="1" lang="en-US" altLang="zh-CN" sz="2200" dirty="0"/>
              <a:t>,</a:t>
            </a:r>
            <a:r>
              <a:rPr kumimoji="1" lang="zh-CN" altLang="en-US" sz="2200" dirty="0"/>
              <a:t>于是又</a:t>
            </a:r>
            <a:r>
              <a:rPr kumimoji="1" lang="zh-CN" altLang="en-US" sz="2200" dirty="0">
                <a:solidFill>
                  <a:srgbClr val="FF0000"/>
                </a:solidFill>
              </a:rPr>
              <a:t>跪倒于上帝前认罪</a:t>
            </a:r>
            <a:r>
              <a:rPr kumimoji="1" lang="en-US" altLang="zh-CN" sz="2200" dirty="0"/>
              <a:t>, ......</a:t>
            </a:r>
            <a:r>
              <a:rPr kumimoji="1" lang="zh-CN" altLang="en-US" sz="2200" dirty="0"/>
              <a:t>祷毕立起</a:t>
            </a:r>
            <a:r>
              <a:rPr kumimoji="1" lang="en-US" altLang="zh-CN" sz="2200" dirty="0"/>
              <a:t>,</a:t>
            </a:r>
            <a:r>
              <a:rPr kumimoji="1" lang="zh-CN" altLang="en-US" sz="2200" dirty="0"/>
              <a:t>见仪狄采花而来。</a:t>
            </a:r>
            <a:r>
              <a:rPr kumimoji="1" lang="en-US" altLang="zh-CN" sz="2200" dirty="0"/>
              <a:t>......</a:t>
            </a:r>
            <a:r>
              <a:rPr kumimoji="1" lang="zh-CN" altLang="en-US" sz="2200" dirty="0"/>
              <a:t>仪狄曰</a:t>
            </a:r>
            <a:r>
              <a:rPr kumimoji="1" lang="en-US" altLang="zh-CN" sz="2200" dirty="0"/>
              <a:t>:</a:t>
            </a:r>
            <a:r>
              <a:rPr kumimoji="1" lang="zh-CN" altLang="en-US" sz="2200" dirty="0" smtClean="0">
                <a:solidFill>
                  <a:srgbClr val="FF0000"/>
                </a:solidFill>
              </a:rPr>
              <a:t>上帝</a:t>
            </a:r>
            <a:r>
              <a:rPr kumimoji="1" lang="zh-CN" altLang="en-US" sz="2200" dirty="0" smtClean="0"/>
              <a:t>是最慈悲者，既已悔过前罪</a:t>
            </a:r>
            <a:r>
              <a:rPr kumimoji="1" lang="zh-CN" altLang="en-US" sz="2200" dirty="0"/>
              <a:t>，</a:t>
            </a:r>
            <a:r>
              <a:rPr kumimoji="1" lang="zh-CN" altLang="en-US" sz="2200" dirty="0" smtClean="0"/>
              <a:t>谅必赦也 。于是伟斯德始心安 。</a:t>
            </a:r>
          </a:p>
          <a:p>
            <a:pPr marL="0" indent="0">
              <a:buNone/>
            </a:pPr>
            <a:r>
              <a:rPr kumimoji="1" lang="en-US" altLang="zh-CN" sz="2200" dirty="0">
                <a:latin typeface="Calibri" charset="0"/>
                <a:ea typeface="Calibri" charset="0"/>
                <a:cs typeface="Calibri" charset="0"/>
              </a:rPr>
              <a:t>When at length I raised my bowed head and looked forth from the window, Edith, fresh as the morning, had come into the garden and was gathering flowers. I hastened to descend to her. </a:t>
            </a:r>
            <a:r>
              <a:rPr kumimoji="1" lang="en-US" altLang="zh-CN" sz="2200" dirty="0">
                <a:solidFill>
                  <a:srgbClr val="FF0000"/>
                </a:solidFill>
                <a:latin typeface="Calibri" charset="0"/>
                <a:ea typeface="Calibri" charset="0"/>
                <a:cs typeface="Calibri" charset="0"/>
              </a:rPr>
              <a:t>Kneeling before her</a:t>
            </a:r>
            <a:r>
              <a:rPr kumimoji="1" lang="en-US" altLang="zh-CN" sz="2200" dirty="0">
                <a:latin typeface="Calibri" charset="0"/>
                <a:ea typeface="Calibri" charset="0"/>
                <a:cs typeface="Calibri" charset="0"/>
              </a:rPr>
              <a:t>, with my face in the dust, I </a:t>
            </a:r>
            <a:r>
              <a:rPr kumimoji="1" lang="en-US" altLang="zh-CN" sz="2200" dirty="0">
                <a:solidFill>
                  <a:srgbClr val="FF0000"/>
                </a:solidFill>
                <a:latin typeface="Calibri" charset="0"/>
                <a:ea typeface="Calibri" charset="0"/>
                <a:cs typeface="Calibri" charset="0"/>
              </a:rPr>
              <a:t>confessed</a:t>
            </a:r>
            <a:r>
              <a:rPr kumimoji="1" lang="en-US" altLang="zh-CN" sz="2200" dirty="0">
                <a:latin typeface="Calibri" charset="0"/>
                <a:ea typeface="Calibri" charset="0"/>
                <a:cs typeface="Calibri" charset="0"/>
              </a:rPr>
              <a:t> with tears how little was my worth to breathe the air of this golden century, and how infinitely less to wear upon my breast its consummate flower. Fortunate is he who, with a case so desperate as mine, finds </a:t>
            </a:r>
            <a:r>
              <a:rPr kumimoji="1" lang="en-US" altLang="zh-CN" sz="2200" dirty="0">
                <a:solidFill>
                  <a:srgbClr val="FF0000"/>
                </a:solidFill>
                <a:latin typeface="Calibri" charset="0"/>
                <a:ea typeface="Calibri" charset="0"/>
                <a:cs typeface="Calibri" charset="0"/>
              </a:rPr>
              <a:t>a judge so merciful</a:t>
            </a:r>
            <a:r>
              <a:rPr kumimoji="1" lang="en-US" altLang="zh-CN" sz="2200" dirty="0">
                <a:latin typeface="Calibri" charset="0"/>
                <a:ea typeface="Calibri" charset="0"/>
                <a:cs typeface="Calibri" charset="0"/>
              </a:rPr>
              <a:t>. </a:t>
            </a:r>
          </a:p>
          <a:p>
            <a:endParaRPr kumimoji="1" lang="zh-CN" altLang="en-US" sz="2400" dirty="0">
              <a:latin typeface="Calibri" charset="0"/>
              <a:ea typeface="Calibri" charset="0"/>
              <a:cs typeface="Calibri" charset="0"/>
            </a:endParaRPr>
          </a:p>
          <a:p>
            <a:endParaRPr kumimoji="1" lang="zh-CN" altLang="en-US" sz="2400" dirty="0">
              <a:latin typeface="Calibri" charset="0"/>
              <a:ea typeface="Calibri" charset="0"/>
              <a:cs typeface="Calibri" charset="0"/>
            </a:endParaRPr>
          </a:p>
          <a:p>
            <a:endParaRPr kumimoji="1" lang="zh-CN" altLang="en-US" sz="2400" dirty="0"/>
          </a:p>
          <a:p>
            <a:endParaRPr kumimoji="1" lang="zh-CN" altLang="en-US" sz="2400" dirty="0"/>
          </a:p>
        </p:txBody>
      </p:sp>
    </p:spTree>
    <p:extLst>
      <p:ext uri="{BB962C8B-B14F-4D97-AF65-F5344CB8AC3E}">
        <p14:creationId xmlns:p14="http://schemas.microsoft.com/office/powerpoint/2010/main" val="689933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sz="4000" dirty="0"/>
              <a:t>译文与原书的比较</a:t>
            </a:r>
          </a:p>
        </p:txBody>
      </p:sp>
      <p:sp>
        <p:nvSpPr>
          <p:cNvPr id="3" name="内容占位符 2"/>
          <p:cNvSpPr>
            <a:spLocks noGrp="1"/>
          </p:cNvSpPr>
          <p:nvPr>
            <p:ph idx="1"/>
          </p:nvPr>
        </p:nvSpPr>
        <p:spPr/>
        <p:txBody>
          <a:bodyPr>
            <a:normAutofit/>
          </a:bodyPr>
          <a:lstStyle/>
          <a:p>
            <a:r>
              <a:rPr kumimoji="1" lang="zh-CN" altLang="en-US" sz="2400" dirty="0" smtClean="0"/>
              <a:t>“大同”概念</a:t>
            </a:r>
          </a:p>
          <a:p>
            <a:r>
              <a:rPr kumimoji="1" lang="en-US" altLang="zh-CN" sz="2400" dirty="0"/>
              <a:t>《</a:t>
            </a:r>
            <a:r>
              <a:rPr kumimoji="1" lang="zh-CN" altLang="en-US" sz="2400" dirty="0"/>
              <a:t>礼记</a:t>
            </a:r>
            <a:r>
              <a:rPr kumimoji="1" lang="en-US" altLang="zh-CN" sz="2400" dirty="0"/>
              <a:t>·</a:t>
            </a:r>
            <a:r>
              <a:rPr kumimoji="1" lang="zh-CN" altLang="en-US" sz="2400" dirty="0"/>
              <a:t>礼运</a:t>
            </a:r>
            <a:r>
              <a:rPr kumimoji="1" lang="en-US" altLang="zh-CN" sz="2400" dirty="0"/>
              <a:t>》</a:t>
            </a:r>
            <a:r>
              <a:rPr kumimoji="1" lang="zh-CN" altLang="en-US" sz="2400" dirty="0"/>
              <a:t>：“大道之行也，天下为公，选贤与能，讲信修睦，故人不独亲其亲，不独子其子，使老有所终，壮有所用，幼有所长，鳏寡孤独废疾者皆有所养；男有分，女有归，货恶其弃于地也不必藏于己，力恶其不出于身也不必为己，是故谋闭而不兴，盗窃乱贼而不作，故外户而不闭，是谓</a:t>
            </a:r>
            <a:r>
              <a:rPr kumimoji="1" lang="zh-CN" altLang="en-US" sz="2400" dirty="0">
                <a:solidFill>
                  <a:srgbClr val="FF0000"/>
                </a:solidFill>
              </a:rPr>
              <a:t>大同</a:t>
            </a:r>
            <a:r>
              <a:rPr kumimoji="1" lang="zh-CN" altLang="en-US" sz="2400" dirty="0"/>
              <a:t>。 </a:t>
            </a:r>
            <a:r>
              <a:rPr kumimoji="1" lang="zh-CN" altLang="en-US" sz="2400" dirty="0" smtClean="0"/>
              <a:t>”</a:t>
            </a:r>
          </a:p>
          <a:p>
            <a:r>
              <a:rPr kumimoji="1" lang="zh-CN" altLang="en-US" sz="2400" dirty="0" smtClean="0"/>
              <a:t>“岂知上帝生人，本为 一体，皆胞与也，何至富自高位置而于贫者，毫无顾惜，岂所谓</a:t>
            </a:r>
            <a:r>
              <a:rPr kumimoji="1" lang="zh-CN" altLang="en-US" sz="2400" dirty="0" smtClean="0">
                <a:solidFill>
                  <a:srgbClr val="FF0000"/>
                </a:solidFill>
              </a:rPr>
              <a:t>大同</a:t>
            </a:r>
            <a:r>
              <a:rPr kumimoji="1" lang="zh-CN" altLang="en-US" sz="2400" dirty="0" smtClean="0"/>
              <a:t>之世哉”</a:t>
            </a:r>
          </a:p>
          <a:p>
            <a:r>
              <a:rPr kumimoji="1" lang="zh-CN" altLang="en-US" sz="2400" dirty="0" smtClean="0"/>
              <a:t>乌托邦</a:t>
            </a:r>
            <a:r>
              <a:rPr kumimoji="1" lang="en-US" altLang="zh-CN" sz="2400" dirty="0" smtClean="0"/>
              <a:t>=</a:t>
            </a:r>
            <a:r>
              <a:rPr kumimoji="1" lang="zh-CN" altLang="en-US" sz="2400" dirty="0" smtClean="0"/>
              <a:t>大同？</a:t>
            </a:r>
            <a:endParaRPr kumimoji="1" lang="zh-CN" altLang="en-US" sz="2400" dirty="0"/>
          </a:p>
        </p:txBody>
      </p:sp>
    </p:spTree>
    <p:extLst>
      <p:ext uri="{BB962C8B-B14F-4D97-AF65-F5344CB8AC3E}">
        <p14:creationId xmlns:p14="http://schemas.microsoft.com/office/powerpoint/2010/main" val="1528228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775271" y="2158340"/>
            <a:ext cx="3200400" cy="1737360"/>
          </a:xfrm>
        </p:spPr>
        <p:txBody>
          <a:bodyPr/>
          <a:lstStyle/>
          <a:p>
            <a:r>
              <a:rPr kumimoji="1" lang="en-US" altLang="zh-CN" dirty="0" smtClean="0"/>
              <a:t>1.</a:t>
            </a:r>
            <a:r>
              <a:rPr kumimoji="1" lang="zh-CN" altLang="en-US" dirty="0" smtClean="0"/>
              <a:t>康</a:t>
            </a:r>
            <a:r>
              <a:rPr lang="zh-CN" altLang="en-US" dirty="0" smtClean="0"/>
              <a:t>、梁与李提摩太交往之证据</a:t>
            </a:r>
            <a:endParaRPr kumimoji="1" lang="zh-CN" altLang="en-US" dirty="0"/>
          </a:p>
        </p:txBody>
      </p:sp>
      <p:sp>
        <p:nvSpPr>
          <p:cNvPr id="3" name="内容占位符 2"/>
          <p:cNvSpPr>
            <a:spLocks noGrp="1"/>
          </p:cNvSpPr>
          <p:nvPr>
            <p:ph idx="1"/>
          </p:nvPr>
        </p:nvSpPr>
        <p:spPr>
          <a:xfrm>
            <a:off x="838200" y="685800"/>
            <a:ext cx="7041776" cy="5020056"/>
          </a:xfrm>
        </p:spPr>
        <p:txBody>
          <a:bodyPr/>
          <a:lstStyle/>
          <a:p>
            <a:r>
              <a:rPr lang="zh-CN" altLang="en-US" dirty="0" smtClean="0"/>
              <a:t>参考：李提摩太</a:t>
            </a:r>
            <a:r>
              <a:rPr lang="en-US" altLang="zh-CN" dirty="0" smtClean="0"/>
              <a:t>《</a:t>
            </a:r>
            <a:r>
              <a:rPr lang="zh-CN" altLang="en-US" dirty="0"/>
              <a:t>亲历晚清四十五年：李提摩太在华回忆录</a:t>
            </a:r>
            <a:r>
              <a:rPr lang="en-US" altLang="zh-CN" dirty="0" smtClean="0">
                <a:latin typeface="Calibri" charset="0"/>
                <a:ea typeface="Calibri" charset="0"/>
                <a:cs typeface="Calibri" charset="0"/>
              </a:rPr>
              <a:t>》</a:t>
            </a:r>
            <a:r>
              <a:rPr lang="zh-CN" altLang="en-US" dirty="0" smtClean="0">
                <a:latin typeface="Calibri" charset="0"/>
                <a:ea typeface="Calibri" charset="0"/>
                <a:cs typeface="Calibri" charset="0"/>
              </a:rPr>
              <a:t>（</a:t>
            </a:r>
            <a:r>
              <a:rPr lang="en-US" altLang="zh-CN" dirty="0" smtClean="0">
                <a:latin typeface="Calibri" charset="0"/>
                <a:ea typeface="Calibri" charset="0"/>
                <a:cs typeface="Calibri" charset="0"/>
              </a:rPr>
              <a:t>《Forty-Five </a:t>
            </a:r>
            <a:r>
              <a:rPr lang="en-US" altLang="zh-CN" dirty="0">
                <a:latin typeface="Calibri" charset="0"/>
                <a:ea typeface="Calibri" charset="0"/>
                <a:cs typeface="Calibri" charset="0"/>
              </a:rPr>
              <a:t>Years in </a:t>
            </a:r>
            <a:r>
              <a:rPr lang="en-US" altLang="zh-CN" dirty="0" smtClean="0">
                <a:latin typeface="Calibri" charset="0"/>
                <a:ea typeface="Calibri" charset="0"/>
                <a:cs typeface="Calibri" charset="0"/>
              </a:rPr>
              <a:t>China》</a:t>
            </a:r>
            <a:r>
              <a:rPr lang="zh-CN" altLang="en-US" dirty="0">
                <a:latin typeface="Calibri" charset="0"/>
                <a:ea typeface="Calibri" charset="0"/>
                <a:cs typeface="Calibri" charset="0"/>
              </a:rPr>
              <a:t>）</a:t>
            </a:r>
            <a:endParaRPr lang="zh-CN" altLang="en-US" dirty="0" smtClean="0">
              <a:latin typeface="Calibri" charset="0"/>
              <a:ea typeface="Calibri" charset="0"/>
              <a:cs typeface="Calibri" charset="0"/>
            </a:endParaRPr>
          </a:p>
          <a:p>
            <a:pPr marL="0" indent="0">
              <a:buNone/>
            </a:pPr>
            <a:r>
              <a:rPr kumimoji="1" lang="zh-CN" altLang="en-US" dirty="0" smtClean="0"/>
              <a:t>第十二章“中国的变法运动（</a:t>
            </a:r>
            <a:r>
              <a:rPr kumimoji="1" lang="en-US" altLang="zh-CN" dirty="0" smtClean="0"/>
              <a:t>1895-1898</a:t>
            </a:r>
            <a:r>
              <a:rPr kumimoji="1" lang="zh-CN" altLang="en-US" dirty="0" smtClean="0"/>
              <a:t>）</a:t>
            </a:r>
          </a:p>
          <a:p>
            <a:pPr marL="0" indent="0">
              <a:buNone/>
            </a:pPr>
            <a:endParaRPr kumimoji="1" lang="zh-CN" altLang="en-US" dirty="0" smtClean="0"/>
          </a:p>
        </p:txBody>
      </p:sp>
      <p:pic>
        <p:nvPicPr>
          <p:cNvPr id="5" name="图片 4"/>
          <p:cNvPicPr>
            <a:picLocks noChangeAspect="1"/>
          </p:cNvPicPr>
          <p:nvPr/>
        </p:nvPicPr>
        <p:blipFill>
          <a:blip r:embed="rId2"/>
          <a:stretch>
            <a:fillRect/>
          </a:stretch>
        </p:blipFill>
        <p:spPr>
          <a:xfrm>
            <a:off x="838200" y="2158339"/>
            <a:ext cx="7041776" cy="3193589"/>
          </a:xfrm>
          <a:prstGeom prst="rect">
            <a:avLst/>
          </a:prstGeom>
        </p:spPr>
      </p:pic>
    </p:spTree>
    <p:extLst>
      <p:ext uri="{BB962C8B-B14F-4D97-AF65-F5344CB8AC3E}">
        <p14:creationId xmlns:p14="http://schemas.microsoft.com/office/powerpoint/2010/main" val="1729836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081367" y="913653"/>
            <a:ext cx="7124700" cy="5003800"/>
          </a:xfrm>
          <a:prstGeom prst="rect">
            <a:avLst/>
          </a:prstGeom>
        </p:spPr>
      </p:pic>
    </p:spTree>
    <p:extLst>
      <p:ext uri="{BB962C8B-B14F-4D97-AF65-F5344CB8AC3E}">
        <p14:creationId xmlns:p14="http://schemas.microsoft.com/office/powerpoint/2010/main" val="1642983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748118" y="0"/>
            <a:ext cx="7331006" cy="6858000"/>
          </a:xfrm>
          <a:prstGeom prst="rect">
            <a:avLst/>
          </a:prstGeom>
        </p:spPr>
      </p:pic>
    </p:spTree>
    <p:extLst>
      <p:ext uri="{BB962C8B-B14F-4D97-AF65-F5344CB8AC3E}">
        <p14:creationId xmlns:p14="http://schemas.microsoft.com/office/powerpoint/2010/main" val="463578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1600" y="2327148"/>
            <a:ext cx="3200400" cy="1737360"/>
          </a:xfrm>
        </p:spPr>
        <p:txBody>
          <a:bodyPr/>
          <a:lstStyle/>
          <a:p>
            <a:r>
              <a:rPr kumimoji="1" lang="en-US" altLang="zh-CN" dirty="0" smtClean="0"/>
              <a:t>2.</a:t>
            </a:r>
            <a:r>
              <a:rPr kumimoji="1" lang="zh-CN" altLang="en-US" dirty="0" smtClean="0"/>
              <a:t>传教士</a:t>
            </a:r>
            <a:r>
              <a:rPr kumimoji="1" lang="en-US" altLang="zh-CN" dirty="0" smtClean="0"/>
              <a:t>-</a:t>
            </a:r>
            <a:r>
              <a:rPr kumimoji="1" lang="zh-CN" altLang="en-US" dirty="0" smtClean="0"/>
              <a:t>广学会对康</a:t>
            </a:r>
            <a:r>
              <a:rPr lang="zh-CN" altLang="en-US" dirty="0" smtClean="0"/>
              <a:t>、梁思想的影响</a:t>
            </a:r>
            <a:endParaRPr kumimoji="1" lang="zh-CN" altLang="en-US" dirty="0"/>
          </a:p>
        </p:txBody>
      </p:sp>
      <p:sp>
        <p:nvSpPr>
          <p:cNvPr id="3" name="内容占位符 2"/>
          <p:cNvSpPr>
            <a:spLocks noGrp="1"/>
          </p:cNvSpPr>
          <p:nvPr>
            <p:ph idx="1"/>
          </p:nvPr>
        </p:nvSpPr>
        <p:spPr>
          <a:xfrm>
            <a:off x="838199" y="685800"/>
            <a:ext cx="7095565" cy="5020056"/>
          </a:xfrm>
        </p:spPr>
        <p:txBody>
          <a:bodyPr/>
          <a:lstStyle/>
          <a:p>
            <a:r>
              <a:rPr kumimoji="1" lang="zh-CN" altLang="en-US" dirty="0" smtClean="0"/>
              <a:t>参考：陈启云</a:t>
            </a:r>
            <a:r>
              <a:rPr kumimoji="1" lang="en-US" altLang="zh-CN" dirty="0" smtClean="0"/>
              <a:t>《</a:t>
            </a:r>
            <a:r>
              <a:rPr kumimoji="1" lang="zh-CN" altLang="en-US" dirty="0" smtClean="0"/>
              <a:t>梁启超与清末西方传教士之互动研究</a:t>
            </a:r>
            <a:r>
              <a:rPr kumimoji="1" lang="en-US" altLang="zh-CN" dirty="0" smtClean="0"/>
              <a:t>——</a:t>
            </a:r>
            <a:r>
              <a:rPr kumimoji="1" lang="zh-CN" altLang="en-US" dirty="0" smtClean="0"/>
              <a:t>传教士对于维新派影响的个案分析</a:t>
            </a:r>
            <a:r>
              <a:rPr kumimoji="1" lang="en-US" altLang="zh-CN" dirty="0" smtClean="0"/>
              <a:t>》</a:t>
            </a:r>
            <a:endParaRPr kumimoji="1" lang="zh-CN" altLang="en-US" dirty="0" smtClean="0"/>
          </a:p>
          <a:p>
            <a:endParaRPr kumimoji="1" lang="zh-CN" altLang="en-US" dirty="0"/>
          </a:p>
        </p:txBody>
      </p:sp>
      <p:pic>
        <p:nvPicPr>
          <p:cNvPr id="5" name="图片 4"/>
          <p:cNvPicPr>
            <a:picLocks noChangeAspect="1"/>
          </p:cNvPicPr>
          <p:nvPr/>
        </p:nvPicPr>
        <p:blipFill>
          <a:blip r:embed="rId2"/>
          <a:stretch>
            <a:fillRect/>
          </a:stretch>
        </p:blipFill>
        <p:spPr>
          <a:xfrm>
            <a:off x="94130" y="2327148"/>
            <a:ext cx="8748698" cy="3159252"/>
          </a:xfrm>
          <a:prstGeom prst="rect">
            <a:avLst/>
          </a:prstGeom>
        </p:spPr>
      </p:pic>
    </p:spTree>
    <p:extLst>
      <p:ext uri="{BB962C8B-B14F-4D97-AF65-F5344CB8AC3E}">
        <p14:creationId xmlns:p14="http://schemas.microsoft.com/office/powerpoint/2010/main" val="1679274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26849" y="692367"/>
            <a:ext cx="10282286" cy="3872753"/>
          </a:xfrm>
          <a:prstGeom prst="rect">
            <a:avLst/>
          </a:prstGeom>
        </p:spPr>
      </p:pic>
      <p:pic>
        <p:nvPicPr>
          <p:cNvPr id="3" name="图片 2"/>
          <p:cNvPicPr>
            <a:picLocks noChangeAspect="1"/>
          </p:cNvPicPr>
          <p:nvPr/>
        </p:nvPicPr>
        <p:blipFill>
          <a:blip r:embed="rId3"/>
          <a:stretch>
            <a:fillRect/>
          </a:stretch>
        </p:blipFill>
        <p:spPr>
          <a:xfrm>
            <a:off x="442259" y="4693024"/>
            <a:ext cx="11749741" cy="1628704"/>
          </a:xfrm>
          <a:prstGeom prst="rect">
            <a:avLst/>
          </a:prstGeom>
        </p:spPr>
      </p:pic>
    </p:spTree>
    <p:extLst>
      <p:ext uri="{BB962C8B-B14F-4D97-AF65-F5344CB8AC3E}">
        <p14:creationId xmlns:p14="http://schemas.microsoft.com/office/powerpoint/2010/main" val="1787273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73602" y="829027"/>
            <a:ext cx="9685838" cy="5311588"/>
          </a:xfrm>
          <a:prstGeom prst="rect">
            <a:avLst/>
          </a:prstGeom>
        </p:spPr>
      </p:pic>
    </p:spTree>
    <p:extLst>
      <p:ext uri="{BB962C8B-B14F-4D97-AF65-F5344CB8AC3E}">
        <p14:creationId xmlns:p14="http://schemas.microsoft.com/office/powerpoint/2010/main" val="973633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496185" y="1613647"/>
            <a:ext cx="11444804" cy="2312521"/>
          </a:xfrm>
          <a:prstGeom prst="rect">
            <a:avLst/>
          </a:prstGeom>
        </p:spPr>
      </p:pic>
    </p:spTree>
    <p:extLst>
      <p:ext uri="{BB962C8B-B14F-4D97-AF65-F5344CB8AC3E}">
        <p14:creationId xmlns:p14="http://schemas.microsoft.com/office/powerpoint/2010/main" val="2050980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810897" y="2324595"/>
            <a:ext cx="3200400" cy="1737360"/>
          </a:xfrm>
        </p:spPr>
        <p:txBody>
          <a:bodyPr/>
          <a:lstStyle/>
          <a:p>
            <a:r>
              <a:rPr kumimoji="1" lang="en-US" altLang="zh-CN" dirty="0" smtClean="0"/>
              <a:t>3.</a:t>
            </a:r>
            <a:r>
              <a:rPr kumimoji="1" lang="zh-CN" altLang="en-US" dirty="0" smtClean="0"/>
              <a:t>康</a:t>
            </a:r>
            <a:r>
              <a:rPr lang="zh-CN" altLang="en-US" dirty="0" smtClean="0"/>
              <a:t>、梁二人述及</a:t>
            </a:r>
            <a:r>
              <a:rPr lang="en-US" altLang="zh-CN" dirty="0" smtClean="0"/>
              <a:t>《</a:t>
            </a:r>
            <a:r>
              <a:rPr lang="zh-CN" altLang="en-US" dirty="0" smtClean="0"/>
              <a:t>百年一觉</a:t>
            </a:r>
            <a:r>
              <a:rPr lang="en-US" altLang="zh-CN" dirty="0" smtClean="0"/>
              <a:t>》</a:t>
            </a:r>
            <a:r>
              <a:rPr lang="zh-CN" altLang="en-US" dirty="0" smtClean="0"/>
              <a:t>一书</a:t>
            </a:r>
            <a:endParaRPr kumimoji="1" lang="zh-CN" altLang="en-US" dirty="0"/>
          </a:p>
        </p:txBody>
      </p:sp>
      <p:sp>
        <p:nvSpPr>
          <p:cNvPr id="5" name="矩形 4"/>
          <p:cNvSpPr/>
          <p:nvPr/>
        </p:nvSpPr>
        <p:spPr>
          <a:xfrm>
            <a:off x="847165" y="1627094"/>
            <a:ext cx="6615953" cy="3539430"/>
          </a:xfrm>
          <a:prstGeom prst="rect">
            <a:avLst/>
          </a:prstGeom>
        </p:spPr>
        <p:txBody>
          <a:bodyPr wrap="square">
            <a:spAutoFit/>
          </a:bodyPr>
          <a:lstStyle/>
          <a:p>
            <a:pPr marL="285750" indent="-285750">
              <a:buFont typeface="Arial" charset="0"/>
              <a:buChar char="•"/>
            </a:pPr>
            <a:r>
              <a:rPr lang="zh-CN" altLang="en-US" sz="2800" dirty="0" smtClean="0">
                <a:solidFill>
                  <a:srgbClr val="262626"/>
                </a:solidFill>
                <a:latin typeface="HelveticaNeue" charset="0"/>
              </a:rPr>
              <a:t>康有为：“</a:t>
            </a:r>
            <a:r>
              <a:rPr lang="zh-CN" altLang="en-US" sz="2800" dirty="0">
                <a:solidFill>
                  <a:srgbClr val="262626"/>
                </a:solidFill>
                <a:latin typeface="HelveticaNeue" charset="0"/>
              </a:rPr>
              <a:t>美国人所著</a:t>
            </a:r>
            <a:r>
              <a:rPr lang="en-US" altLang="zh-CN" sz="2800" dirty="0">
                <a:solidFill>
                  <a:srgbClr val="262626"/>
                </a:solidFill>
                <a:latin typeface="HelveticaNeue" charset="0"/>
              </a:rPr>
              <a:t>《</a:t>
            </a:r>
            <a:r>
              <a:rPr lang="zh-CN" altLang="en-US" sz="2800" dirty="0">
                <a:solidFill>
                  <a:srgbClr val="262626"/>
                </a:solidFill>
                <a:latin typeface="HelveticaNeue" charset="0"/>
              </a:rPr>
              <a:t>百年一觉</a:t>
            </a:r>
            <a:r>
              <a:rPr lang="en-US" altLang="zh-CN" sz="2800" dirty="0">
                <a:solidFill>
                  <a:srgbClr val="262626"/>
                </a:solidFill>
                <a:latin typeface="HelveticaNeue" charset="0"/>
              </a:rPr>
              <a:t>》</a:t>
            </a:r>
            <a:r>
              <a:rPr lang="zh-CN" altLang="en-US" sz="2800" dirty="0">
                <a:solidFill>
                  <a:srgbClr val="262626"/>
                </a:solidFill>
                <a:latin typeface="HelveticaNeue" charset="0"/>
              </a:rPr>
              <a:t>书，是</a:t>
            </a:r>
            <a:r>
              <a:rPr lang="zh-CN" altLang="en-US" sz="2800" dirty="0">
                <a:solidFill>
                  <a:srgbClr val="FF0000"/>
                </a:solidFill>
                <a:latin typeface="HelveticaNeue" charset="0"/>
              </a:rPr>
              <a:t>大同</a:t>
            </a:r>
            <a:r>
              <a:rPr lang="zh-CN" altLang="en-US" sz="2800" dirty="0">
                <a:solidFill>
                  <a:srgbClr val="262626"/>
                </a:solidFill>
                <a:latin typeface="HelveticaNeue" charset="0"/>
              </a:rPr>
              <a:t>影子。”（吴熙钊、邓中好校点：</a:t>
            </a:r>
            <a:r>
              <a:rPr lang="en-US" altLang="zh-CN" sz="2800" dirty="0">
                <a:solidFill>
                  <a:srgbClr val="262626"/>
                </a:solidFill>
                <a:latin typeface="HelveticaNeue" charset="0"/>
              </a:rPr>
              <a:t>《</a:t>
            </a:r>
            <a:r>
              <a:rPr lang="zh-CN" altLang="en-US" sz="2800" dirty="0">
                <a:solidFill>
                  <a:srgbClr val="262626"/>
                </a:solidFill>
                <a:latin typeface="HelveticaNeue" charset="0"/>
              </a:rPr>
              <a:t>康南海先生口说</a:t>
            </a:r>
            <a:r>
              <a:rPr lang="en-US" altLang="zh-CN" sz="2800" dirty="0">
                <a:solidFill>
                  <a:srgbClr val="262626"/>
                </a:solidFill>
                <a:latin typeface="HelveticaNeue" charset="0"/>
              </a:rPr>
              <a:t>》</a:t>
            </a:r>
            <a:r>
              <a:rPr lang="zh-CN" altLang="en-US" sz="2800" dirty="0">
                <a:solidFill>
                  <a:srgbClr val="262626"/>
                </a:solidFill>
                <a:latin typeface="HelveticaNeue" charset="0"/>
              </a:rPr>
              <a:t>，中山大学出版社</a:t>
            </a:r>
            <a:r>
              <a:rPr lang="en-US" altLang="zh-CN" sz="2800" dirty="0">
                <a:solidFill>
                  <a:srgbClr val="262626"/>
                </a:solidFill>
                <a:latin typeface="HelveticaNeue" charset="0"/>
              </a:rPr>
              <a:t>1985</a:t>
            </a:r>
            <a:r>
              <a:rPr lang="zh-CN" altLang="en-US" sz="2800" dirty="0">
                <a:solidFill>
                  <a:srgbClr val="262626"/>
                </a:solidFill>
                <a:latin typeface="HelveticaNeue" charset="0"/>
              </a:rPr>
              <a:t>年版，第</a:t>
            </a:r>
            <a:r>
              <a:rPr lang="en-US" altLang="zh-CN" sz="2800" dirty="0">
                <a:solidFill>
                  <a:srgbClr val="262626"/>
                </a:solidFill>
                <a:latin typeface="HelveticaNeue" charset="0"/>
              </a:rPr>
              <a:t>31</a:t>
            </a:r>
            <a:r>
              <a:rPr lang="zh-CN" altLang="en-US" sz="2800" dirty="0">
                <a:solidFill>
                  <a:srgbClr val="262626"/>
                </a:solidFill>
                <a:latin typeface="HelveticaNeue" charset="0"/>
              </a:rPr>
              <a:t>页</a:t>
            </a:r>
            <a:r>
              <a:rPr lang="zh-CN" altLang="en-US" sz="2800" dirty="0" smtClean="0">
                <a:solidFill>
                  <a:srgbClr val="262626"/>
                </a:solidFill>
                <a:latin typeface="HelveticaNeue" charset="0"/>
              </a:rPr>
              <a:t>）</a:t>
            </a:r>
          </a:p>
          <a:p>
            <a:pPr marL="285750" indent="-285750">
              <a:buFont typeface="Arial" charset="0"/>
              <a:buChar char="•"/>
            </a:pPr>
            <a:r>
              <a:rPr lang="zh-CN" altLang="en-US" sz="2800" dirty="0" smtClean="0">
                <a:solidFill>
                  <a:srgbClr val="262626"/>
                </a:solidFill>
                <a:latin typeface="HelveticaNeue" charset="0"/>
              </a:rPr>
              <a:t>梁启超称此书</a:t>
            </a:r>
            <a:r>
              <a:rPr lang="zh-CN" altLang="en-US" sz="2800" dirty="0">
                <a:solidFill>
                  <a:srgbClr val="262626"/>
                </a:solidFill>
                <a:latin typeface="HelveticaNeue" charset="0"/>
              </a:rPr>
              <a:t>“亦小说家言，悬揣地球百年以后之情形，中颇有与</a:t>
            </a:r>
            <a:r>
              <a:rPr lang="en-US" altLang="zh-CN" sz="2800" dirty="0">
                <a:solidFill>
                  <a:srgbClr val="262626"/>
                </a:solidFill>
                <a:latin typeface="HelveticaNeue" charset="0"/>
              </a:rPr>
              <a:t>《</a:t>
            </a:r>
            <a:r>
              <a:rPr lang="zh-CN" altLang="en-US" sz="2800" dirty="0">
                <a:solidFill>
                  <a:srgbClr val="262626"/>
                </a:solidFill>
                <a:latin typeface="HelveticaNeue" charset="0"/>
              </a:rPr>
              <a:t>礼运</a:t>
            </a:r>
            <a:r>
              <a:rPr lang="en-US" altLang="zh-CN" sz="2800" dirty="0">
                <a:solidFill>
                  <a:srgbClr val="262626"/>
                </a:solidFill>
                <a:latin typeface="HelveticaNeue" charset="0"/>
              </a:rPr>
              <a:t>》</a:t>
            </a:r>
            <a:r>
              <a:rPr lang="zh-CN" altLang="en-US" sz="2800" dirty="0">
                <a:solidFill>
                  <a:srgbClr val="FF0000"/>
                </a:solidFill>
                <a:latin typeface="HelveticaNeue" charset="0"/>
              </a:rPr>
              <a:t>大同</a:t>
            </a:r>
            <a:r>
              <a:rPr lang="zh-CN" altLang="en-US" sz="2800" dirty="0">
                <a:solidFill>
                  <a:srgbClr val="262626"/>
                </a:solidFill>
                <a:latin typeface="HelveticaNeue" charset="0"/>
              </a:rPr>
              <a:t>之意相合者，可谓奇闻矣。”（</a:t>
            </a:r>
            <a:r>
              <a:rPr lang="en-US" altLang="zh-CN" sz="2800" dirty="0">
                <a:solidFill>
                  <a:srgbClr val="262626"/>
                </a:solidFill>
                <a:latin typeface="HelveticaNeue" charset="0"/>
              </a:rPr>
              <a:t>《</a:t>
            </a:r>
            <a:r>
              <a:rPr lang="zh-CN" altLang="en-US" sz="2800" dirty="0">
                <a:solidFill>
                  <a:srgbClr val="262626"/>
                </a:solidFill>
                <a:latin typeface="HelveticaNeue" charset="0"/>
              </a:rPr>
              <a:t>读西学书法</a:t>
            </a:r>
            <a:r>
              <a:rPr lang="en-US" altLang="zh-CN" sz="2800" dirty="0">
                <a:solidFill>
                  <a:srgbClr val="262626"/>
                </a:solidFill>
                <a:latin typeface="HelveticaNeue" charset="0"/>
              </a:rPr>
              <a:t>》</a:t>
            </a:r>
            <a:r>
              <a:rPr lang="zh-CN" altLang="en-US" sz="2800" dirty="0">
                <a:solidFill>
                  <a:srgbClr val="262626"/>
                </a:solidFill>
                <a:latin typeface="HelveticaNeue" charset="0"/>
              </a:rPr>
              <a:t>）</a:t>
            </a:r>
          </a:p>
        </p:txBody>
      </p:sp>
    </p:spTree>
    <p:extLst>
      <p:ext uri="{BB962C8B-B14F-4D97-AF65-F5344CB8AC3E}">
        <p14:creationId xmlns:p14="http://schemas.microsoft.com/office/powerpoint/2010/main" val="1355356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1095" y="25175"/>
            <a:ext cx="10058400" cy="1609344"/>
          </a:xfrm>
        </p:spPr>
        <p:txBody>
          <a:bodyPr>
            <a:normAutofit/>
          </a:bodyPr>
          <a:lstStyle/>
          <a:p>
            <a:r>
              <a:rPr kumimoji="1" lang="zh-CN" altLang="en-US" sz="4000" dirty="0" smtClean="0"/>
              <a:t>一</a:t>
            </a:r>
            <a:r>
              <a:rPr kumimoji="1" lang="en-US" altLang="zh-CN" sz="4000" dirty="0" smtClean="0"/>
              <a:t>.</a:t>
            </a:r>
            <a:r>
              <a:rPr kumimoji="1" lang="zh-CN" altLang="en-US" sz="4000" dirty="0" smtClean="0"/>
              <a:t>李提摩太其人</a:t>
            </a:r>
            <a:endParaRPr kumimoji="1" lang="zh-CN" altLang="en-US" sz="4000" dirty="0"/>
          </a:p>
        </p:txBody>
      </p:sp>
      <p:sp>
        <p:nvSpPr>
          <p:cNvPr id="3" name="内容占位符 2"/>
          <p:cNvSpPr>
            <a:spLocks noGrp="1"/>
          </p:cNvSpPr>
          <p:nvPr>
            <p:ph idx="1"/>
          </p:nvPr>
        </p:nvSpPr>
        <p:spPr>
          <a:xfrm>
            <a:off x="951095" y="1634519"/>
            <a:ext cx="10058400" cy="4611902"/>
          </a:xfrm>
        </p:spPr>
        <p:txBody>
          <a:bodyPr>
            <a:normAutofit lnSpcReduction="10000"/>
          </a:bodyPr>
          <a:lstStyle/>
          <a:p>
            <a:r>
              <a:rPr lang="en-US" altLang="zh-CN" dirty="0"/>
              <a:t>Timothy Richard</a:t>
            </a:r>
            <a:r>
              <a:rPr lang="zh-CN" altLang="en-US" dirty="0"/>
              <a:t>，</a:t>
            </a:r>
            <a:r>
              <a:rPr lang="en-US" altLang="zh-CN" dirty="0" smtClean="0"/>
              <a:t>1845—1919</a:t>
            </a:r>
            <a:endParaRPr lang="zh-CN" altLang="en-US" dirty="0" smtClean="0"/>
          </a:p>
          <a:p>
            <a:r>
              <a:rPr lang="zh-CN" altLang="en-US" dirty="0" smtClean="0"/>
              <a:t>英国浸礼会传教士。</a:t>
            </a:r>
            <a:r>
              <a:rPr lang="en-US" altLang="zh-CN" dirty="0" smtClean="0"/>
              <a:t>1870</a:t>
            </a:r>
            <a:r>
              <a:rPr lang="zh-CN" altLang="en-US" dirty="0" smtClean="0"/>
              <a:t>年来华开始传教。</a:t>
            </a:r>
          </a:p>
          <a:p>
            <a:r>
              <a:rPr lang="en-US" altLang="zh-CN" dirty="0" smtClean="0"/>
              <a:t>1876-1879</a:t>
            </a:r>
            <a:r>
              <a:rPr lang="zh-CN" altLang="en-US" dirty="0" smtClean="0"/>
              <a:t>山东赈灾。</a:t>
            </a:r>
            <a:r>
              <a:rPr lang="en-US" altLang="zh-CN" dirty="0" smtClean="0"/>
              <a:t>1877-1879</a:t>
            </a:r>
            <a:r>
              <a:rPr lang="zh-CN" altLang="en-US" dirty="0" smtClean="0"/>
              <a:t>山西赈灾。（赈灾期间，结识丁宝桢</a:t>
            </a:r>
            <a:r>
              <a:rPr lang="zh-CN" altLang="en-US" dirty="0"/>
              <a:t>、</a:t>
            </a:r>
            <a:r>
              <a:rPr lang="zh-CN" altLang="en-US" dirty="0" smtClean="0"/>
              <a:t>曾国荃等地方要员）</a:t>
            </a:r>
          </a:p>
          <a:p>
            <a:r>
              <a:rPr lang="en-US" altLang="zh-CN" dirty="0" smtClean="0"/>
              <a:t>1880-1884:</a:t>
            </a:r>
            <a:r>
              <a:rPr lang="zh-CN" altLang="en-US" dirty="0" smtClean="0"/>
              <a:t>涉足政治，鼓吹变法，陆续拜访李鸿章</a:t>
            </a:r>
            <a:r>
              <a:rPr lang="zh-CN" altLang="en-US" dirty="0"/>
              <a:t>、</a:t>
            </a:r>
            <a:r>
              <a:rPr lang="zh-CN" altLang="en-US" dirty="0" smtClean="0"/>
              <a:t>左宗棠</a:t>
            </a:r>
            <a:r>
              <a:rPr lang="zh-CN" altLang="en-US" dirty="0"/>
              <a:t>、</a:t>
            </a:r>
            <a:r>
              <a:rPr lang="zh-CN" altLang="en-US" dirty="0" smtClean="0"/>
              <a:t>张之洞等清政府要员。在</a:t>
            </a:r>
            <a:r>
              <a:rPr lang="zh-CN" altLang="en-US" dirty="0"/>
              <a:t>太原府每月开报告会，传播</a:t>
            </a:r>
            <a:r>
              <a:rPr lang="zh-CN" altLang="en-US" dirty="0" smtClean="0"/>
              <a:t>西学。</a:t>
            </a:r>
          </a:p>
          <a:p>
            <a:r>
              <a:rPr lang="en-US" altLang="zh-CN" dirty="0" smtClean="0"/>
              <a:t>1890:</a:t>
            </a:r>
            <a:r>
              <a:rPr lang="zh-CN" altLang="en-US" dirty="0" smtClean="0"/>
              <a:t>李鸿章邀其赴天津担任</a:t>
            </a:r>
            <a:r>
              <a:rPr lang="en-US" altLang="zh-CN" dirty="0" smtClean="0"/>
              <a:t>《</a:t>
            </a:r>
            <a:r>
              <a:rPr lang="zh-CN" altLang="en-US" dirty="0" smtClean="0"/>
              <a:t>时报</a:t>
            </a:r>
            <a:r>
              <a:rPr lang="en-US" altLang="zh-CN" dirty="0" smtClean="0"/>
              <a:t>》</a:t>
            </a:r>
            <a:r>
              <a:rPr lang="zh-CN" altLang="en-US" dirty="0" smtClean="0"/>
              <a:t>主笔。</a:t>
            </a:r>
          </a:p>
          <a:p>
            <a:r>
              <a:rPr lang="en-US" altLang="zh-CN" dirty="0" smtClean="0"/>
              <a:t>1891</a:t>
            </a:r>
            <a:r>
              <a:rPr lang="zh-CN" altLang="en-US" dirty="0" smtClean="0"/>
              <a:t>年起（</a:t>
            </a:r>
            <a:r>
              <a:rPr lang="en-US" altLang="zh-CN" dirty="0" smtClean="0"/>
              <a:t>-1916</a:t>
            </a:r>
            <a:r>
              <a:rPr lang="zh-CN" altLang="en-US" dirty="0" smtClean="0"/>
              <a:t>）：担任</a:t>
            </a:r>
            <a:r>
              <a:rPr lang="zh-CN" altLang="en-US" dirty="0" smtClean="0">
                <a:solidFill>
                  <a:srgbClr val="FF0000"/>
                </a:solidFill>
              </a:rPr>
              <a:t>“广学会”</a:t>
            </a:r>
            <a:r>
              <a:rPr lang="zh-CN" altLang="en-US" dirty="0" smtClean="0"/>
              <a:t>总督（原名“同文书会”，传教士</a:t>
            </a:r>
            <a:r>
              <a:rPr lang="zh-CN" altLang="en-US" dirty="0"/>
              <a:t>在中国设立的最大出版机构，</a:t>
            </a:r>
            <a:r>
              <a:rPr lang="en-US" altLang="zh-CN" dirty="0"/>
              <a:t>1887</a:t>
            </a:r>
            <a:r>
              <a:rPr lang="zh-CN" altLang="en-US" dirty="0"/>
              <a:t>年由韦廉臣创立</a:t>
            </a:r>
            <a:r>
              <a:rPr lang="zh-CN" altLang="en-US" dirty="0" smtClean="0"/>
              <a:t>）。出版</a:t>
            </a:r>
            <a:r>
              <a:rPr lang="en-US" altLang="zh-CN" dirty="0" smtClean="0">
                <a:solidFill>
                  <a:srgbClr val="FF0000"/>
                </a:solidFill>
              </a:rPr>
              <a:t>《</a:t>
            </a:r>
            <a:r>
              <a:rPr lang="zh-CN" altLang="en-US" dirty="0" smtClean="0">
                <a:solidFill>
                  <a:srgbClr val="FF0000"/>
                </a:solidFill>
              </a:rPr>
              <a:t>泰西新史揽要</a:t>
            </a:r>
            <a:r>
              <a:rPr lang="en-US" altLang="zh-CN" dirty="0" smtClean="0">
                <a:solidFill>
                  <a:srgbClr val="FF0000"/>
                </a:solidFill>
              </a:rPr>
              <a:t>》《</a:t>
            </a:r>
            <a:r>
              <a:rPr lang="zh-CN" altLang="en-US" dirty="0" smtClean="0">
                <a:solidFill>
                  <a:srgbClr val="FF0000"/>
                </a:solidFill>
              </a:rPr>
              <a:t>中东战记本末</a:t>
            </a:r>
            <a:r>
              <a:rPr lang="en-US" altLang="zh-CN" dirty="0" smtClean="0">
                <a:solidFill>
                  <a:srgbClr val="FF0000"/>
                </a:solidFill>
              </a:rPr>
              <a:t>》</a:t>
            </a:r>
            <a:r>
              <a:rPr lang="zh-CN" altLang="en-US" dirty="0" smtClean="0"/>
              <a:t>等传播西学，主张变法之书。</a:t>
            </a:r>
          </a:p>
          <a:p>
            <a:r>
              <a:rPr lang="zh-CN" altLang="en-US" dirty="0" smtClean="0"/>
              <a:t>接办“广学会”后，在其机关刊物</a:t>
            </a:r>
            <a:r>
              <a:rPr lang="en-US" altLang="zh-CN" dirty="0" smtClean="0">
                <a:solidFill>
                  <a:srgbClr val="FF0000"/>
                </a:solidFill>
              </a:rPr>
              <a:t>《</a:t>
            </a:r>
            <a:r>
              <a:rPr lang="zh-CN" altLang="en-US" dirty="0" smtClean="0">
                <a:solidFill>
                  <a:srgbClr val="FF0000"/>
                </a:solidFill>
              </a:rPr>
              <a:t>万国公报</a:t>
            </a:r>
            <a:r>
              <a:rPr lang="en-US" altLang="zh-CN" dirty="0" smtClean="0">
                <a:solidFill>
                  <a:srgbClr val="FF0000"/>
                </a:solidFill>
              </a:rPr>
              <a:t>》</a:t>
            </a:r>
            <a:r>
              <a:rPr lang="zh-CN" altLang="en-US" dirty="0" smtClean="0"/>
              <a:t>（美国传教士林乐知创办）上发表多篇重要文章（针对中国上层官吏</a:t>
            </a:r>
            <a:r>
              <a:rPr lang="zh-CN" altLang="en-US" dirty="0"/>
              <a:t>及</a:t>
            </a:r>
            <a:r>
              <a:rPr lang="zh-CN" altLang="en-US" dirty="0" smtClean="0"/>
              <a:t>知识分子）</a:t>
            </a:r>
          </a:p>
          <a:p>
            <a:r>
              <a:rPr lang="en-US" altLang="zh-CN" dirty="0" smtClean="0"/>
              <a:t>1894-1895</a:t>
            </a:r>
            <a:r>
              <a:rPr lang="zh-CN" altLang="en-US" dirty="0" smtClean="0"/>
              <a:t>：中日甲午战争爆发后，赴南京</a:t>
            </a:r>
            <a:r>
              <a:rPr lang="zh-CN" altLang="en-US" dirty="0"/>
              <a:t>、</a:t>
            </a:r>
            <a:r>
              <a:rPr lang="zh-CN" altLang="en-US" dirty="0" smtClean="0"/>
              <a:t>北京会见</a:t>
            </a:r>
            <a:r>
              <a:rPr lang="zh-CN" altLang="en-US" dirty="0" smtClean="0">
                <a:solidFill>
                  <a:srgbClr val="FF0000"/>
                </a:solidFill>
              </a:rPr>
              <a:t>张之洞</a:t>
            </a:r>
            <a:r>
              <a:rPr lang="zh-CN" altLang="en-US" dirty="0">
                <a:solidFill>
                  <a:srgbClr val="FF0000"/>
                </a:solidFill>
              </a:rPr>
              <a:t>、</a:t>
            </a:r>
            <a:r>
              <a:rPr lang="zh-CN" altLang="en-US" dirty="0" smtClean="0">
                <a:solidFill>
                  <a:srgbClr val="FF0000"/>
                </a:solidFill>
              </a:rPr>
              <a:t>李鸿章</a:t>
            </a:r>
            <a:r>
              <a:rPr lang="zh-CN" altLang="en-US" dirty="0">
                <a:solidFill>
                  <a:srgbClr val="FF0000"/>
                </a:solidFill>
              </a:rPr>
              <a:t>、</a:t>
            </a:r>
            <a:r>
              <a:rPr lang="zh-CN" altLang="en-US" dirty="0" smtClean="0">
                <a:solidFill>
                  <a:srgbClr val="FF0000"/>
                </a:solidFill>
              </a:rPr>
              <a:t>恭亲王</a:t>
            </a:r>
            <a:r>
              <a:rPr lang="zh-CN" altLang="en-US" dirty="0">
                <a:solidFill>
                  <a:srgbClr val="FF0000"/>
                </a:solidFill>
              </a:rPr>
              <a:t>、</a:t>
            </a:r>
            <a:r>
              <a:rPr lang="zh-CN" altLang="en-US" dirty="0" smtClean="0">
                <a:solidFill>
                  <a:srgbClr val="FF0000"/>
                </a:solidFill>
              </a:rPr>
              <a:t>翁同龢</a:t>
            </a:r>
            <a:r>
              <a:rPr lang="zh-CN" altLang="en-US" dirty="0" smtClean="0"/>
              <a:t>等人，提出其改革良法（如“国际共管”）。处理教案，争取宗教宽容和平等。</a:t>
            </a:r>
          </a:p>
          <a:p>
            <a:endParaRPr lang="zh-CN" altLang="en-US" dirty="0"/>
          </a:p>
          <a:p>
            <a:endParaRPr lang="zh-CN" altLang="en-US" dirty="0" smtClean="0"/>
          </a:p>
          <a:p>
            <a:endParaRPr kumimoji="1" lang="zh-CN" altLang="en-US" dirty="0"/>
          </a:p>
        </p:txBody>
      </p:sp>
    </p:spTree>
    <p:extLst>
      <p:ext uri="{BB962C8B-B14F-4D97-AF65-F5344CB8AC3E}">
        <p14:creationId xmlns:p14="http://schemas.microsoft.com/office/powerpoint/2010/main" val="467588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65019" y="1455974"/>
            <a:ext cx="10923517" cy="3035808"/>
          </a:xfrm>
        </p:spPr>
        <p:txBody>
          <a:bodyPr/>
          <a:lstStyle/>
          <a:p>
            <a:r>
              <a:rPr kumimoji="1" lang="zh-CN" altLang="en-US" sz="4400" dirty="0" smtClean="0"/>
              <a:t>三</a:t>
            </a:r>
            <a:r>
              <a:rPr kumimoji="1" lang="en-US" altLang="zh-CN" sz="4400" dirty="0" smtClean="0"/>
              <a:t>.《</a:t>
            </a:r>
            <a:r>
              <a:rPr kumimoji="1" lang="zh-CN" altLang="en-US" sz="4400" dirty="0" smtClean="0"/>
              <a:t>百年一觉</a:t>
            </a:r>
            <a:r>
              <a:rPr kumimoji="1" lang="en-US" altLang="zh-CN" sz="4400" dirty="0"/>
              <a:t>》</a:t>
            </a:r>
            <a:r>
              <a:rPr kumimoji="1" lang="zh-CN" altLang="en-US" sz="4400" dirty="0" smtClean="0"/>
              <a:t>与康有为</a:t>
            </a:r>
            <a:r>
              <a:rPr kumimoji="1" lang="en-US" altLang="zh-CN" sz="4400" dirty="0" smtClean="0"/>
              <a:t>《</a:t>
            </a:r>
            <a:r>
              <a:rPr kumimoji="1" lang="zh-CN" altLang="en-US" sz="4400" dirty="0" smtClean="0"/>
              <a:t>大同书</a:t>
            </a:r>
            <a:r>
              <a:rPr kumimoji="1" lang="en-US" altLang="zh-CN" sz="4400" dirty="0" smtClean="0"/>
              <a:t>》</a:t>
            </a:r>
            <a:endParaRPr kumimoji="1" lang="zh-CN" altLang="en-US" sz="4400" dirty="0"/>
          </a:p>
        </p:txBody>
      </p:sp>
      <p:sp>
        <p:nvSpPr>
          <p:cNvPr id="3" name="副标题 2"/>
          <p:cNvSpPr>
            <a:spLocks noGrp="1"/>
          </p:cNvSpPr>
          <p:nvPr>
            <p:ph type="subTitle" idx="1"/>
          </p:nvPr>
        </p:nvSpPr>
        <p:spPr/>
        <p:txBody>
          <a:bodyPr/>
          <a:lstStyle/>
          <a:p>
            <a:endParaRPr kumimoji="1" lang="zh-CN" altLang="en-US"/>
          </a:p>
        </p:txBody>
      </p:sp>
    </p:spTree>
    <p:extLst>
      <p:ext uri="{BB962C8B-B14F-4D97-AF65-F5344CB8AC3E}">
        <p14:creationId xmlns:p14="http://schemas.microsoft.com/office/powerpoint/2010/main" val="1891023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dirty="0"/>
              <a:t>《</a:t>
            </a:r>
            <a:r>
              <a:rPr kumimoji="1" lang="zh-CN" altLang="en-US" sz="4000" dirty="0" smtClean="0"/>
              <a:t>大同书</a:t>
            </a:r>
            <a:r>
              <a:rPr kumimoji="1" lang="en-US" altLang="zh-CN" sz="4000" dirty="0" smtClean="0"/>
              <a:t>》</a:t>
            </a:r>
            <a:endParaRPr kumimoji="1" lang="zh-CN" altLang="en-US" sz="4000" dirty="0"/>
          </a:p>
        </p:txBody>
      </p:sp>
      <p:sp>
        <p:nvSpPr>
          <p:cNvPr id="3" name="内容占位符 2"/>
          <p:cNvSpPr>
            <a:spLocks noGrp="1"/>
          </p:cNvSpPr>
          <p:nvPr>
            <p:ph idx="1"/>
          </p:nvPr>
        </p:nvSpPr>
        <p:spPr/>
        <p:txBody>
          <a:bodyPr/>
          <a:lstStyle/>
          <a:p>
            <a:r>
              <a:rPr kumimoji="1" lang="zh-CN" altLang="en-US" dirty="0" smtClean="0"/>
              <a:t>参考：梁启超</a:t>
            </a:r>
            <a:r>
              <a:rPr kumimoji="1" lang="en-US" altLang="zh-CN" dirty="0" smtClean="0"/>
              <a:t>《</a:t>
            </a:r>
            <a:r>
              <a:rPr kumimoji="1" lang="zh-CN" altLang="en-US" dirty="0" smtClean="0"/>
              <a:t>清代学术概论</a:t>
            </a:r>
            <a:r>
              <a:rPr kumimoji="1" lang="en-US" altLang="zh-CN" dirty="0" smtClean="0"/>
              <a:t>》</a:t>
            </a:r>
            <a:endParaRPr kumimoji="1" lang="zh-CN" altLang="en-US" dirty="0" smtClean="0"/>
          </a:p>
          <a:p>
            <a:endParaRPr kumimoji="1" lang="zh-CN" altLang="en-US" dirty="0"/>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534" y="3065929"/>
            <a:ext cx="8823182" cy="2087536"/>
          </a:xfrm>
          <a:prstGeom prst="rect">
            <a:avLst/>
          </a:prstGeom>
        </p:spPr>
      </p:pic>
    </p:spTree>
    <p:extLst>
      <p:ext uri="{BB962C8B-B14F-4D97-AF65-F5344CB8AC3E}">
        <p14:creationId xmlns:p14="http://schemas.microsoft.com/office/powerpoint/2010/main" val="1626700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192"/>
            <a:ext cx="7309224" cy="6409208"/>
          </a:xfrm>
          <a:prstGeom prst="rect">
            <a:avLst/>
          </a:prstGeom>
        </p:spPr>
      </p:pic>
    </p:spTree>
    <p:extLst>
      <p:ext uri="{BB962C8B-B14F-4D97-AF65-F5344CB8AC3E}">
        <p14:creationId xmlns:p14="http://schemas.microsoft.com/office/powerpoint/2010/main" val="758091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294" y="495641"/>
            <a:ext cx="8692945" cy="5801920"/>
          </a:xfrm>
          <a:prstGeom prst="rect">
            <a:avLst/>
          </a:prstGeom>
        </p:spPr>
      </p:pic>
    </p:spTree>
    <p:extLst>
      <p:ext uri="{BB962C8B-B14F-4D97-AF65-F5344CB8AC3E}">
        <p14:creationId xmlns:p14="http://schemas.microsoft.com/office/powerpoint/2010/main" val="1645935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81665" y="825910"/>
            <a:ext cx="10589341" cy="5632311"/>
          </a:xfrm>
          <a:prstGeom prst="rect">
            <a:avLst/>
          </a:prstGeom>
          <a:noFill/>
        </p:spPr>
        <p:txBody>
          <a:bodyPr wrap="square" rtlCol="0">
            <a:spAutoFit/>
          </a:bodyPr>
          <a:lstStyle/>
          <a:p>
            <a:r>
              <a:rPr kumimoji="1" lang="en-US" altLang="zh-CN" sz="2400" dirty="0" smtClean="0"/>
              <a:t>《</a:t>
            </a:r>
            <a:r>
              <a:rPr kumimoji="1" lang="zh-CN" altLang="en-US" sz="2400" dirty="0" smtClean="0"/>
              <a:t>百年一觉</a:t>
            </a:r>
            <a:r>
              <a:rPr kumimoji="1" lang="en-US" altLang="zh-CN" sz="2400" dirty="0" smtClean="0"/>
              <a:t>》</a:t>
            </a:r>
            <a:endParaRPr kumimoji="1" lang="zh-CN" altLang="en-US" sz="2400" dirty="0" smtClean="0"/>
          </a:p>
          <a:p>
            <a:pPr marL="342900" indent="-342900">
              <a:buFont typeface="Arial" charset="0"/>
              <a:buChar char="•"/>
            </a:pPr>
            <a:r>
              <a:rPr kumimoji="1" lang="zh-CN" altLang="en-US" sz="2400" dirty="0" smtClean="0"/>
              <a:t>第</a:t>
            </a:r>
            <a:r>
              <a:rPr kumimoji="1" lang="en-US" altLang="zh-CN" sz="2400" dirty="0" smtClean="0"/>
              <a:t>22</a:t>
            </a:r>
            <a:r>
              <a:rPr kumimoji="1" lang="zh-CN" altLang="en-US" sz="2400" dirty="0" smtClean="0"/>
              <a:t>章</a:t>
            </a:r>
          </a:p>
          <a:p>
            <a:r>
              <a:rPr kumimoji="1" lang="zh-CN" altLang="en-US" sz="2400" dirty="0" smtClean="0"/>
              <a:t>理叟与伟斯德的对话，提到前世之法有四弊</a:t>
            </a:r>
          </a:p>
          <a:p>
            <a:r>
              <a:rPr kumimoji="1" lang="en-US" altLang="zh-CN" sz="2400" dirty="0" smtClean="0"/>
              <a:t>1.</a:t>
            </a:r>
            <a:r>
              <a:rPr kumimoji="1" lang="zh-CN" altLang="en-US" sz="2400" dirty="0" smtClean="0"/>
              <a:t>各家</a:t>
            </a:r>
            <a:r>
              <a:rPr kumimoji="1" lang="zh-CN" altLang="en-US" sz="2400" dirty="0" smtClean="0">
                <a:solidFill>
                  <a:srgbClr val="FF0000"/>
                </a:solidFill>
              </a:rPr>
              <a:t>生意彼此不相通</a:t>
            </a:r>
            <a:r>
              <a:rPr kumimoji="1" lang="zh-CN" altLang="en-US" sz="2400" dirty="0" smtClean="0"/>
              <a:t>，资源浪费。</a:t>
            </a:r>
          </a:p>
          <a:p>
            <a:r>
              <a:rPr kumimoji="1" lang="en-US" altLang="zh-CN" sz="2400" dirty="0" smtClean="0"/>
              <a:t>2.</a:t>
            </a:r>
            <a:r>
              <a:rPr kumimoji="1" lang="zh-CN" altLang="en-US" sz="2400" dirty="0" smtClean="0">
                <a:solidFill>
                  <a:srgbClr val="FF0000"/>
                </a:solidFill>
              </a:rPr>
              <a:t>商家彼此相欺</a:t>
            </a:r>
            <a:r>
              <a:rPr kumimoji="1" lang="zh-CN" altLang="en-US" sz="2400" dirty="0" smtClean="0"/>
              <a:t>，甚至囤积居奇。</a:t>
            </a:r>
          </a:p>
          <a:p>
            <a:r>
              <a:rPr kumimoji="1" lang="en-US" altLang="zh-CN" sz="2400" dirty="0" smtClean="0"/>
              <a:t>3.</a:t>
            </a:r>
            <a:r>
              <a:rPr kumimoji="1" lang="zh-CN" altLang="en-US" sz="2400" dirty="0" smtClean="0"/>
              <a:t>大企业倒闭之影响。</a:t>
            </a:r>
          </a:p>
          <a:p>
            <a:r>
              <a:rPr kumimoji="1" lang="en-US" altLang="zh-CN" sz="2400" dirty="0" smtClean="0"/>
              <a:t>4.</a:t>
            </a:r>
            <a:r>
              <a:rPr kumimoji="1" lang="zh-CN" altLang="en-US" sz="2400" dirty="0" smtClean="0"/>
              <a:t>富户囿于经济危机，不敢投资。</a:t>
            </a:r>
          </a:p>
          <a:p>
            <a:endParaRPr kumimoji="1" lang="zh-CN" altLang="en-US" sz="2400" dirty="0"/>
          </a:p>
          <a:p>
            <a:pPr marL="285750" indent="-285750">
              <a:buFont typeface="Arial" charset="0"/>
              <a:buChar char="•"/>
            </a:pPr>
            <a:r>
              <a:rPr kumimoji="1" lang="zh-CN" altLang="en-US" sz="2400" dirty="0" smtClean="0"/>
              <a:t>第</a:t>
            </a:r>
            <a:r>
              <a:rPr kumimoji="1" lang="en-US" altLang="zh-CN" sz="2400" dirty="0" smtClean="0"/>
              <a:t>10</a:t>
            </a:r>
            <a:r>
              <a:rPr kumimoji="1" lang="zh-CN" altLang="en-US" sz="2400" dirty="0" smtClean="0"/>
              <a:t>章</a:t>
            </a:r>
          </a:p>
          <a:p>
            <a:r>
              <a:rPr kumimoji="1" lang="zh-CN" altLang="en-US" sz="2400" dirty="0" smtClean="0">
                <a:solidFill>
                  <a:srgbClr val="FF0000"/>
                </a:solidFill>
              </a:rPr>
              <a:t>设一大货栈，各家按需下单，货物分发至个人家</a:t>
            </a:r>
            <a:r>
              <a:rPr kumimoji="1" lang="zh-CN" altLang="en-US" sz="2400" dirty="0" smtClean="0"/>
              <a:t>。</a:t>
            </a:r>
          </a:p>
          <a:p>
            <a:endParaRPr kumimoji="1" lang="zh-CN" altLang="en-US" sz="2400" dirty="0" smtClean="0"/>
          </a:p>
          <a:p>
            <a:r>
              <a:rPr kumimoji="1" lang="zh-CN" altLang="en-US" sz="2400" dirty="0" smtClean="0"/>
              <a:t>生产效率提高（生产的集中程度与效率成正比）</a:t>
            </a:r>
          </a:p>
          <a:p>
            <a:r>
              <a:rPr kumimoji="1" lang="zh-CN" altLang="en-US" sz="2400" dirty="0" smtClean="0"/>
              <a:t>减少供需关系不协调所导致的浪费</a:t>
            </a:r>
          </a:p>
          <a:p>
            <a:r>
              <a:rPr kumimoji="1" lang="zh-CN" altLang="en-US" sz="2400" dirty="0" smtClean="0"/>
              <a:t>减少商家之间的恶性竞争关系</a:t>
            </a:r>
          </a:p>
          <a:p>
            <a:endParaRPr kumimoji="1" lang="zh-CN" altLang="en-US" sz="2400" dirty="0"/>
          </a:p>
        </p:txBody>
      </p:sp>
    </p:spTree>
    <p:extLst>
      <p:ext uri="{BB962C8B-B14F-4D97-AF65-F5344CB8AC3E}">
        <p14:creationId xmlns:p14="http://schemas.microsoft.com/office/powerpoint/2010/main" val="518831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09" y="688668"/>
            <a:ext cx="8991600" cy="30226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09" y="3873500"/>
            <a:ext cx="8547100" cy="2755900"/>
          </a:xfrm>
          <a:prstGeom prst="rect">
            <a:avLst/>
          </a:prstGeom>
        </p:spPr>
      </p:pic>
      <p:sp>
        <p:nvSpPr>
          <p:cNvPr id="7" name="文本框 6"/>
          <p:cNvSpPr txBox="1"/>
          <p:nvPr/>
        </p:nvSpPr>
        <p:spPr>
          <a:xfrm>
            <a:off x="636638" y="267643"/>
            <a:ext cx="9217742" cy="738664"/>
          </a:xfrm>
          <a:prstGeom prst="rect">
            <a:avLst/>
          </a:prstGeom>
          <a:noFill/>
        </p:spPr>
        <p:txBody>
          <a:bodyPr wrap="square" rtlCol="0">
            <a:spAutoFit/>
          </a:bodyPr>
          <a:lstStyle/>
          <a:p>
            <a:r>
              <a:rPr kumimoji="1" lang="en-US" altLang="zh-CN" sz="2400" dirty="0" smtClean="0"/>
              <a:t>《</a:t>
            </a:r>
            <a:r>
              <a:rPr kumimoji="1" lang="zh-CN" altLang="en-US" sz="2400" dirty="0" smtClean="0"/>
              <a:t>大同书</a:t>
            </a:r>
            <a:r>
              <a:rPr kumimoji="1" lang="en-US" altLang="zh-CN" sz="2400" dirty="0" smtClean="0"/>
              <a:t>·</a:t>
            </a:r>
            <a:r>
              <a:rPr kumimoji="1" lang="zh-CN" altLang="en-US" sz="2400" dirty="0" smtClean="0"/>
              <a:t>庚部（去产界公生业）</a:t>
            </a:r>
            <a:r>
              <a:rPr kumimoji="1" lang="en-US" altLang="zh-CN" sz="2400" dirty="0" smtClean="0"/>
              <a:t>》</a:t>
            </a:r>
            <a:endParaRPr kumimoji="1" lang="zh-CN" altLang="en-US" sz="2400" dirty="0" smtClean="0"/>
          </a:p>
          <a:p>
            <a:endParaRPr kumimoji="1" lang="zh-CN" altLang="en-US" dirty="0"/>
          </a:p>
        </p:txBody>
      </p:sp>
    </p:spTree>
    <p:extLst>
      <p:ext uri="{BB962C8B-B14F-4D97-AF65-F5344CB8AC3E}">
        <p14:creationId xmlns:p14="http://schemas.microsoft.com/office/powerpoint/2010/main" val="1048483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831" y="575188"/>
            <a:ext cx="9333575" cy="5753918"/>
          </a:xfrm>
          <a:prstGeom prst="rect">
            <a:avLst/>
          </a:prstGeom>
        </p:spPr>
      </p:pic>
    </p:spTree>
    <p:extLst>
      <p:ext uri="{BB962C8B-B14F-4D97-AF65-F5344CB8AC3E}">
        <p14:creationId xmlns:p14="http://schemas.microsoft.com/office/powerpoint/2010/main" val="1718898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sz="4400" dirty="0" smtClean="0"/>
              <a:t>四</a:t>
            </a:r>
            <a:r>
              <a:rPr kumimoji="1" lang="en-US" altLang="zh-CN" sz="4400" dirty="0" smtClean="0"/>
              <a:t>.《</a:t>
            </a:r>
            <a:r>
              <a:rPr kumimoji="1" lang="zh-CN" altLang="en-US" sz="4400" dirty="0" smtClean="0"/>
              <a:t>百年一觉</a:t>
            </a:r>
            <a:r>
              <a:rPr kumimoji="1" lang="en-US" altLang="zh-CN" sz="4400" dirty="0" smtClean="0"/>
              <a:t>》</a:t>
            </a:r>
            <a:r>
              <a:rPr kumimoji="1" lang="zh-CN" altLang="en-US" sz="4400" dirty="0" smtClean="0"/>
              <a:t>与梁启超</a:t>
            </a:r>
            <a:r>
              <a:rPr kumimoji="1" lang="en-US" altLang="zh-CN" sz="4400" dirty="0" smtClean="0"/>
              <a:t>《</a:t>
            </a:r>
            <a:r>
              <a:rPr kumimoji="1" lang="zh-CN" altLang="en-US" sz="4400" dirty="0" smtClean="0"/>
              <a:t>新中国未来记</a:t>
            </a:r>
            <a:r>
              <a:rPr kumimoji="1" lang="en-US" altLang="zh-CN" sz="4400" dirty="0" smtClean="0"/>
              <a:t>》</a:t>
            </a:r>
            <a:r>
              <a:rPr kumimoji="1" lang="zh-CN" altLang="en-US" sz="4400" dirty="0" smtClean="0"/>
              <a:t>等清末民初政治小说</a:t>
            </a:r>
            <a:endParaRPr kumimoji="1" lang="zh-CN" altLang="en-US" sz="4400" dirty="0"/>
          </a:p>
        </p:txBody>
      </p:sp>
      <p:sp>
        <p:nvSpPr>
          <p:cNvPr id="3" name="文本占位符 2"/>
          <p:cNvSpPr>
            <a:spLocks noGrp="1"/>
          </p:cNvSpPr>
          <p:nvPr>
            <p:ph type="body" idx="1"/>
          </p:nvPr>
        </p:nvSpPr>
        <p:spPr/>
        <p:txBody>
          <a:bodyPr/>
          <a:lstStyle/>
          <a:p>
            <a:endParaRPr kumimoji="1" lang="zh-CN" altLang="en-US"/>
          </a:p>
        </p:txBody>
      </p:sp>
    </p:spTree>
    <p:extLst>
      <p:ext uri="{BB962C8B-B14F-4D97-AF65-F5344CB8AC3E}">
        <p14:creationId xmlns:p14="http://schemas.microsoft.com/office/powerpoint/2010/main" val="1895064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dirty="0" smtClean="0"/>
              <a:t>《</a:t>
            </a:r>
            <a:r>
              <a:rPr kumimoji="1" lang="zh-CN" altLang="en-US" sz="4000" dirty="0" smtClean="0"/>
              <a:t>新中国未来记</a:t>
            </a:r>
            <a:r>
              <a:rPr kumimoji="1" lang="en-US" altLang="zh-CN" sz="4000" dirty="0" smtClean="0"/>
              <a:t>》</a:t>
            </a:r>
            <a:endParaRPr kumimoji="1" lang="zh-CN" altLang="en-US" sz="4000" dirty="0"/>
          </a:p>
        </p:txBody>
      </p:sp>
      <p:sp>
        <p:nvSpPr>
          <p:cNvPr id="3" name="内容占位符 2"/>
          <p:cNvSpPr>
            <a:spLocks noGrp="1"/>
          </p:cNvSpPr>
          <p:nvPr>
            <p:ph idx="1"/>
          </p:nvPr>
        </p:nvSpPr>
        <p:spPr/>
        <p:txBody>
          <a:bodyPr>
            <a:normAutofit/>
          </a:bodyPr>
          <a:lstStyle/>
          <a:p>
            <a:r>
              <a:rPr kumimoji="1" lang="zh-CN" altLang="en-US" sz="2400" dirty="0" smtClean="0"/>
              <a:t>梁启超于</a:t>
            </a:r>
            <a:r>
              <a:rPr kumimoji="1" lang="en-US" altLang="zh-CN" sz="2400" dirty="0" smtClean="0"/>
              <a:t>1902</a:t>
            </a:r>
            <a:r>
              <a:rPr kumimoji="1" lang="zh-CN" altLang="en-US" sz="2400" dirty="0" smtClean="0"/>
              <a:t>年创作</a:t>
            </a:r>
          </a:p>
          <a:p>
            <a:r>
              <a:rPr kumimoji="1" lang="zh-CN" altLang="en-US" sz="2400" dirty="0" smtClean="0"/>
              <a:t>五回，未完。</a:t>
            </a:r>
          </a:p>
          <a:p>
            <a:r>
              <a:rPr kumimoji="1" lang="zh-CN" altLang="en-US" sz="2400" dirty="0" smtClean="0"/>
              <a:t>幻想</a:t>
            </a:r>
            <a:r>
              <a:rPr kumimoji="1" lang="en-US" altLang="zh-CN" sz="2400" dirty="0" smtClean="0"/>
              <a:t>60</a:t>
            </a:r>
            <a:r>
              <a:rPr kumimoji="1" lang="zh-CN" altLang="en-US" sz="2400" dirty="0" smtClean="0"/>
              <a:t>年后，即</a:t>
            </a:r>
            <a:r>
              <a:rPr kumimoji="1" lang="en-US" altLang="zh-CN" sz="2400" dirty="0" smtClean="0"/>
              <a:t>1962</a:t>
            </a:r>
            <a:r>
              <a:rPr kumimoji="1" lang="zh-CN" altLang="en-US" sz="2400" dirty="0" smtClean="0"/>
              <a:t>年，纪念维新运动成功暨新中国成立</a:t>
            </a:r>
            <a:r>
              <a:rPr kumimoji="1" lang="en-US" altLang="zh-CN" sz="2400" dirty="0" smtClean="0"/>
              <a:t>50</a:t>
            </a:r>
            <a:r>
              <a:rPr kumimoji="1" lang="zh-CN" altLang="en-US" sz="2400" dirty="0" smtClean="0"/>
              <a:t>年之际</a:t>
            </a:r>
          </a:p>
          <a:p>
            <a:r>
              <a:rPr kumimoji="1" lang="zh-CN" altLang="en-US" sz="2400" dirty="0" smtClean="0"/>
              <a:t>孔觉民博士在上海博览会上演说</a:t>
            </a:r>
            <a:r>
              <a:rPr kumimoji="1" lang="en-US" altLang="zh-CN" sz="2400" dirty="0" smtClean="0"/>
              <a:t>《</a:t>
            </a:r>
            <a:r>
              <a:rPr kumimoji="1" lang="zh-CN" altLang="en-US" sz="2400" dirty="0" smtClean="0"/>
              <a:t>中国近六十年史</a:t>
            </a:r>
            <a:r>
              <a:rPr kumimoji="1" lang="en-US" altLang="zh-CN" sz="2400" dirty="0" smtClean="0"/>
              <a:t>》</a:t>
            </a:r>
            <a:endParaRPr kumimoji="1" lang="zh-CN" altLang="en-US" sz="2400" dirty="0" smtClean="0"/>
          </a:p>
          <a:p>
            <a:r>
              <a:rPr kumimoji="1" lang="zh-CN" altLang="en-US" sz="2400" dirty="0" smtClean="0"/>
              <a:t>主体部分：黄克强（后成为新</a:t>
            </a:r>
            <a:r>
              <a:rPr kumimoji="1" lang="zh-CN" altLang="en-US" sz="2400" dirty="0"/>
              <a:t>中国第一届</a:t>
            </a:r>
            <a:r>
              <a:rPr kumimoji="1" lang="zh-CN" altLang="en-US" sz="2400" dirty="0" smtClean="0"/>
              <a:t>总统）及其同门李去病，分别代表“改革派”和“革命派”进行争论。</a:t>
            </a:r>
            <a:endParaRPr kumimoji="1" lang="zh-CN" altLang="en-US" sz="2400" dirty="0"/>
          </a:p>
        </p:txBody>
      </p:sp>
    </p:spTree>
    <p:extLst>
      <p:ext uri="{BB962C8B-B14F-4D97-AF65-F5344CB8AC3E}">
        <p14:creationId xmlns:p14="http://schemas.microsoft.com/office/powerpoint/2010/main" val="1413291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sz="4000" dirty="0" smtClean="0"/>
              <a:t>其他</a:t>
            </a:r>
            <a:endParaRPr kumimoji="1" lang="zh-CN" altLang="en-US" sz="4000" dirty="0"/>
          </a:p>
        </p:txBody>
      </p:sp>
      <p:sp>
        <p:nvSpPr>
          <p:cNvPr id="3" name="竖排文本占位符 2"/>
          <p:cNvSpPr>
            <a:spLocks noGrp="1"/>
          </p:cNvSpPr>
          <p:nvPr>
            <p:ph type="body" orient="vert" idx="1"/>
          </p:nvPr>
        </p:nvSpPr>
        <p:spPr>
          <a:xfrm>
            <a:off x="899651" y="2093976"/>
            <a:ext cx="2057990" cy="4050792"/>
          </a:xfrm>
        </p:spPr>
        <p:txBody>
          <a:bodyPr/>
          <a:lstStyle/>
          <a:p>
            <a:r>
              <a:rPr kumimoji="1" lang="zh-CN" altLang="en-US" sz="2400" dirty="0" smtClean="0"/>
              <a:t>碧荷馆主人</a:t>
            </a:r>
            <a:r>
              <a:rPr kumimoji="1" lang="en-US" altLang="zh-CN" sz="2400" dirty="0" smtClean="0"/>
              <a:t>《</a:t>
            </a:r>
            <a:r>
              <a:rPr kumimoji="1" lang="zh-CN" altLang="en-US" sz="2400" dirty="0" smtClean="0"/>
              <a:t>新纪元</a:t>
            </a:r>
            <a:r>
              <a:rPr kumimoji="1" lang="en-US" altLang="zh-CN" sz="2400" dirty="0" smtClean="0"/>
              <a:t>》</a:t>
            </a:r>
            <a:endParaRPr kumimoji="1" lang="zh-CN" altLang="en-US" sz="2400" dirty="0" smtClean="0"/>
          </a:p>
          <a:p>
            <a:r>
              <a:rPr kumimoji="1" lang="zh-CN" altLang="en-US" sz="2400" dirty="0" smtClean="0"/>
              <a:t>旅生</a:t>
            </a:r>
            <a:r>
              <a:rPr kumimoji="1" lang="en-US" altLang="zh-CN" sz="2400" dirty="0" smtClean="0"/>
              <a:t>《</a:t>
            </a:r>
            <a:r>
              <a:rPr kumimoji="1" lang="zh-CN" altLang="en-US" sz="2400" dirty="0" smtClean="0"/>
              <a:t>痴人说梦记</a:t>
            </a:r>
            <a:r>
              <a:rPr kumimoji="1" lang="en-US" altLang="zh-CN" sz="2400" dirty="0" smtClean="0"/>
              <a:t>》</a:t>
            </a:r>
            <a:endParaRPr kumimoji="1" lang="zh-CN" altLang="en-US" sz="2400" dirty="0" smtClean="0"/>
          </a:p>
          <a:p>
            <a:r>
              <a:rPr kumimoji="1" lang="zh-CN" altLang="en-US" sz="2400" dirty="0"/>
              <a:t>陆士谔</a:t>
            </a:r>
            <a:r>
              <a:rPr kumimoji="1" lang="en-US" altLang="zh-CN" sz="2400" dirty="0"/>
              <a:t>《</a:t>
            </a:r>
            <a:r>
              <a:rPr kumimoji="1" lang="zh-CN" altLang="en-US" sz="2400" dirty="0"/>
              <a:t>新中国</a:t>
            </a:r>
            <a:r>
              <a:rPr kumimoji="1" lang="en-US" altLang="zh-CN" sz="2400" dirty="0"/>
              <a:t>》</a:t>
            </a:r>
            <a:endParaRPr kumimoji="1" lang="zh-CN" altLang="en-US" sz="2400" dirty="0"/>
          </a:p>
          <a:p>
            <a:r>
              <a:rPr kumimoji="1" lang="mr-IN" altLang="zh-CN" dirty="0" smtClean="0"/>
              <a:t>……</a:t>
            </a:r>
          </a:p>
        </p:txBody>
      </p:sp>
      <p:sp>
        <p:nvSpPr>
          <p:cNvPr id="4" name="文本框 3"/>
          <p:cNvSpPr txBox="1"/>
          <p:nvPr/>
        </p:nvSpPr>
        <p:spPr>
          <a:xfrm>
            <a:off x="899651" y="5737123"/>
            <a:ext cx="6164826" cy="369332"/>
          </a:xfrm>
          <a:prstGeom prst="rect">
            <a:avLst/>
          </a:prstGeom>
          <a:noFill/>
        </p:spPr>
        <p:txBody>
          <a:bodyPr wrap="square" rtlCol="0">
            <a:spAutoFit/>
          </a:bodyPr>
          <a:lstStyle/>
          <a:p>
            <a:r>
              <a:rPr kumimoji="1" lang="zh-CN" altLang="en-US" dirty="0" smtClean="0"/>
              <a:t>参考：宋莉华</a:t>
            </a:r>
            <a:r>
              <a:rPr kumimoji="1" lang="en-US" altLang="zh-CN" dirty="0" smtClean="0"/>
              <a:t>《</a:t>
            </a:r>
            <a:r>
              <a:rPr kumimoji="1" lang="zh-CN" altLang="en-US" dirty="0" smtClean="0"/>
              <a:t>传教士汉文小说研究</a:t>
            </a:r>
            <a:r>
              <a:rPr kumimoji="1" lang="en-US" altLang="zh-CN" dirty="0" smtClean="0"/>
              <a:t>》</a:t>
            </a:r>
            <a:endParaRPr kumimoji="1" lang="zh-CN" altLang="en-US" dirty="0"/>
          </a:p>
        </p:txBody>
      </p:sp>
    </p:spTree>
    <p:extLst>
      <p:ext uri="{BB962C8B-B14F-4D97-AF65-F5344CB8AC3E}">
        <p14:creationId xmlns:p14="http://schemas.microsoft.com/office/powerpoint/2010/main" val="714726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69848" y="99746"/>
            <a:ext cx="10058400" cy="1609344"/>
          </a:xfrm>
        </p:spPr>
        <p:txBody>
          <a:bodyPr>
            <a:normAutofit/>
          </a:bodyPr>
          <a:lstStyle/>
          <a:p>
            <a:r>
              <a:rPr kumimoji="1" lang="zh-CN" altLang="en-US" sz="4000" dirty="0" smtClean="0"/>
              <a:t>李提摩太其人</a:t>
            </a:r>
            <a:endParaRPr kumimoji="1" lang="zh-CN" altLang="en-US" sz="4000" dirty="0"/>
          </a:p>
        </p:txBody>
      </p:sp>
      <p:sp>
        <p:nvSpPr>
          <p:cNvPr id="3" name="内容占位符 2"/>
          <p:cNvSpPr>
            <a:spLocks noGrp="1"/>
          </p:cNvSpPr>
          <p:nvPr>
            <p:ph idx="1"/>
          </p:nvPr>
        </p:nvSpPr>
        <p:spPr>
          <a:xfrm>
            <a:off x="1069848" y="1709090"/>
            <a:ext cx="10058400" cy="4050792"/>
          </a:xfrm>
        </p:spPr>
        <p:txBody>
          <a:bodyPr/>
          <a:lstStyle/>
          <a:p>
            <a:r>
              <a:rPr lang="en-US" altLang="zh-CN" dirty="0"/>
              <a:t>1895</a:t>
            </a:r>
            <a:r>
              <a:rPr lang="zh-CN" altLang="en-US" dirty="0"/>
              <a:t>年</a:t>
            </a:r>
            <a:r>
              <a:rPr lang="en-US" altLang="zh-CN" dirty="0"/>
              <a:t>10</a:t>
            </a:r>
            <a:r>
              <a:rPr lang="zh-CN" altLang="en-US" dirty="0"/>
              <a:t>月</a:t>
            </a:r>
            <a:r>
              <a:rPr lang="en-US" altLang="zh-CN" dirty="0"/>
              <a:t>17</a:t>
            </a:r>
            <a:r>
              <a:rPr lang="zh-CN" altLang="en-US" dirty="0"/>
              <a:t>日</a:t>
            </a:r>
            <a:r>
              <a:rPr lang="zh-CN" altLang="en-US" dirty="0">
                <a:solidFill>
                  <a:srgbClr val="FF0000"/>
                </a:solidFill>
              </a:rPr>
              <a:t>，与康有为初次会晤</a:t>
            </a:r>
            <a:r>
              <a:rPr lang="zh-CN" altLang="en-US" dirty="0"/>
              <a:t>，相谈甚欢。</a:t>
            </a:r>
            <a:r>
              <a:rPr lang="en-US" altLang="zh-CN" dirty="0"/>
              <a:t>1895</a:t>
            </a:r>
            <a:r>
              <a:rPr lang="zh-CN" altLang="en-US" dirty="0"/>
              <a:t>年</a:t>
            </a:r>
            <a:r>
              <a:rPr lang="en-US" altLang="zh-CN" dirty="0"/>
              <a:t>10</a:t>
            </a:r>
            <a:r>
              <a:rPr lang="zh-CN" altLang="en-US" dirty="0"/>
              <a:t>月</a:t>
            </a:r>
            <a:r>
              <a:rPr lang="en-US" altLang="zh-CN" dirty="0"/>
              <a:t>-1896</a:t>
            </a:r>
            <a:r>
              <a:rPr lang="zh-CN" altLang="en-US" dirty="0"/>
              <a:t>年</a:t>
            </a:r>
            <a:r>
              <a:rPr lang="en-US" altLang="zh-CN" dirty="0"/>
              <a:t>2</a:t>
            </a:r>
            <a:r>
              <a:rPr lang="zh-CN" altLang="en-US" dirty="0"/>
              <a:t>月</a:t>
            </a:r>
            <a:r>
              <a:rPr lang="zh-CN" altLang="en-US" dirty="0">
                <a:solidFill>
                  <a:srgbClr val="FF0000"/>
                </a:solidFill>
              </a:rPr>
              <a:t>梁启超担任</a:t>
            </a:r>
            <a:r>
              <a:rPr lang="zh-CN" altLang="en-US" dirty="0" smtClean="0">
                <a:solidFill>
                  <a:srgbClr val="FF0000"/>
                </a:solidFill>
              </a:rPr>
              <a:t>其中文秘书</a:t>
            </a:r>
            <a:r>
              <a:rPr lang="zh-CN" altLang="en-US" dirty="0"/>
              <a:t>。李提摩太和李佳白等人经常</a:t>
            </a:r>
            <a:r>
              <a:rPr lang="zh-CN" altLang="en-US" dirty="0" smtClean="0"/>
              <a:t>参加维新派组织</a:t>
            </a:r>
            <a:r>
              <a:rPr lang="zh-CN" altLang="en-US" dirty="0">
                <a:solidFill>
                  <a:srgbClr val="FF0000"/>
                </a:solidFill>
              </a:rPr>
              <a:t>“强学会”</a:t>
            </a:r>
            <a:r>
              <a:rPr lang="zh-CN" altLang="en-US" dirty="0"/>
              <a:t>的活动。 </a:t>
            </a:r>
            <a:r>
              <a:rPr lang="en-US" altLang="zh-CN" dirty="0"/>
              <a:t>1895</a:t>
            </a:r>
            <a:r>
              <a:rPr lang="zh-CN" altLang="en-US" dirty="0"/>
              <a:t>年</a:t>
            </a:r>
            <a:r>
              <a:rPr lang="en-US" altLang="zh-CN" dirty="0"/>
              <a:t>8</a:t>
            </a:r>
            <a:r>
              <a:rPr lang="zh-CN" altLang="en-US" dirty="0"/>
              <a:t>月维新派所创机关刊物也名</a:t>
            </a:r>
            <a:r>
              <a:rPr lang="en-US" altLang="zh-CN" dirty="0">
                <a:solidFill>
                  <a:srgbClr val="FF0000"/>
                </a:solidFill>
              </a:rPr>
              <a:t>《</a:t>
            </a:r>
            <a:r>
              <a:rPr lang="zh-CN" altLang="en-US" dirty="0">
                <a:solidFill>
                  <a:srgbClr val="FF0000"/>
                </a:solidFill>
              </a:rPr>
              <a:t>万国公报</a:t>
            </a:r>
            <a:r>
              <a:rPr lang="en-US" altLang="zh-CN" dirty="0">
                <a:solidFill>
                  <a:srgbClr val="FF0000"/>
                </a:solidFill>
              </a:rPr>
              <a:t>》</a:t>
            </a:r>
            <a:r>
              <a:rPr lang="zh-CN" altLang="en-US" dirty="0" smtClean="0"/>
              <a:t>（同年</a:t>
            </a:r>
            <a:r>
              <a:rPr lang="en-US" altLang="zh-CN" dirty="0" smtClean="0"/>
              <a:t>12</a:t>
            </a:r>
            <a:r>
              <a:rPr lang="zh-CN" altLang="en-US" dirty="0" smtClean="0"/>
              <a:t>月改名</a:t>
            </a:r>
            <a:r>
              <a:rPr lang="en-US" altLang="zh-CN" dirty="0"/>
              <a:t>《</a:t>
            </a:r>
            <a:r>
              <a:rPr lang="zh-CN" altLang="en-US" dirty="0"/>
              <a:t>中外纪闻</a:t>
            </a:r>
            <a:r>
              <a:rPr lang="en-US" altLang="zh-CN" dirty="0"/>
              <a:t>》</a:t>
            </a:r>
            <a:r>
              <a:rPr lang="zh-CN" altLang="en-US" dirty="0"/>
              <a:t>）</a:t>
            </a:r>
          </a:p>
          <a:p>
            <a:r>
              <a:rPr lang="en-US" altLang="zh-CN" dirty="0"/>
              <a:t>1898</a:t>
            </a:r>
            <a:r>
              <a:rPr lang="zh-CN" altLang="en-US" dirty="0"/>
              <a:t>年</a:t>
            </a:r>
            <a:r>
              <a:rPr lang="zh-CN" altLang="en-US" dirty="0">
                <a:solidFill>
                  <a:srgbClr val="FF0000"/>
                </a:solidFill>
              </a:rPr>
              <a:t>“百日维新”</a:t>
            </a:r>
            <a:r>
              <a:rPr lang="zh-CN" altLang="en-US" dirty="0"/>
              <a:t>期间，李提摩太再赴北京。光绪帝经康有为举荐，决定聘请李提摩太为</a:t>
            </a:r>
            <a:r>
              <a:rPr lang="zh-CN" altLang="en-US" dirty="0">
                <a:solidFill>
                  <a:srgbClr val="FF0000"/>
                </a:solidFill>
              </a:rPr>
              <a:t>皇帝顾问</a:t>
            </a:r>
            <a:r>
              <a:rPr lang="zh-CN" altLang="en-US" dirty="0"/>
              <a:t>，但其后光绪被囚，维新失败。李提摩太与梁启超、容闳等人密谋营救光绪皇帝，未果。</a:t>
            </a:r>
          </a:p>
          <a:p>
            <a:r>
              <a:rPr lang="en-US" altLang="zh-CN" dirty="0" smtClean="0"/>
              <a:t>1900</a:t>
            </a:r>
            <a:r>
              <a:rPr lang="zh-CN" altLang="en-US" dirty="0" smtClean="0"/>
              <a:t>，义和团</a:t>
            </a:r>
            <a:r>
              <a:rPr lang="zh-CN" altLang="en-US" dirty="0"/>
              <a:t>运动时期，游说美国政府插手义和团运动。签订</a:t>
            </a:r>
            <a:r>
              <a:rPr lang="en-US" altLang="zh-CN" dirty="0"/>
              <a:t>《</a:t>
            </a:r>
            <a:r>
              <a:rPr lang="zh-CN" altLang="en-US" dirty="0"/>
              <a:t>辛丑条约</a:t>
            </a:r>
            <a:r>
              <a:rPr lang="en-US" altLang="zh-CN" dirty="0"/>
              <a:t>》</a:t>
            </a:r>
            <a:r>
              <a:rPr lang="zh-CN" altLang="en-US" dirty="0"/>
              <a:t>时，受李鸿章之邀再赴北京，李提摩太重提其“国际共管”建议。</a:t>
            </a:r>
          </a:p>
          <a:p>
            <a:r>
              <a:rPr lang="zh-CN" altLang="en-US" dirty="0"/>
              <a:t>插手筹办山西</a:t>
            </a:r>
            <a:r>
              <a:rPr lang="zh-CN" altLang="en-US" dirty="0" smtClean="0"/>
              <a:t>大学堂。</a:t>
            </a:r>
            <a:endParaRPr lang="zh-CN" altLang="en-US" dirty="0"/>
          </a:p>
          <a:p>
            <a:r>
              <a:rPr lang="zh-CN" altLang="en-US" dirty="0" smtClean="0"/>
              <a:t>反对孙中山领导的革命运动。</a:t>
            </a:r>
          </a:p>
          <a:p>
            <a:r>
              <a:rPr lang="en-US" altLang="zh-CN" dirty="0" smtClean="0"/>
              <a:t>1916-1919</a:t>
            </a:r>
            <a:r>
              <a:rPr lang="zh-CN" altLang="en-US" dirty="0" smtClean="0"/>
              <a:t>：卸任广学会督办，回国，晚年</a:t>
            </a:r>
            <a:r>
              <a:rPr lang="zh-CN" altLang="en-US" dirty="0"/>
              <a:t>生活。</a:t>
            </a:r>
          </a:p>
          <a:p>
            <a:pPr marL="0" indent="0">
              <a:buNone/>
            </a:pPr>
            <a:endParaRPr kumimoji="1" lang="zh-CN" altLang="en-US" dirty="0"/>
          </a:p>
        </p:txBody>
      </p:sp>
      <p:sp>
        <p:nvSpPr>
          <p:cNvPr id="4" name="文本框 3"/>
          <p:cNvSpPr txBox="1"/>
          <p:nvPr/>
        </p:nvSpPr>
        <p:spPr>
          <a:xfrm>
            <a:off x="1069848" y="5862918"/>
            <a:ext cx="6723530" cy="369332"/>
          </a:xfrm>
          <a:prstGeom prst="rect">
            <a:avLst/>
          </a:prstGeom>
          <a:noFill/>
        </p:spPr>
        <p:txBody>
          <a:bodyPr wrap="square" rtlCol="0">
            <a:spAutoFit/>
          </a:bodyPr>
          <a:lstStyle/>
          <a:p>
            <a:r>
              <a:rPr kumimoji="1" lang="zh-CN" altLang="en-US" dirty="0" smtClean="0"/>
              <a:t>参考：顾长声</a:t>
            </a:r>
            <a:r>
              <a:rPr kumimoji="1" lang="en-US" altLang="zh-CN" dirty="0"/>
              <a:t>《</a:t>
            </a:r>
            <a:r>
              <a:rPr kumimoji="1" lang="zh-CN" altLang="en-US" dirty="0"/>
              <a:t>从马礼逊到司徒雷登</a:t>
            </a:r>
            <a:r>
              <a:rPr kumimoji="1" lang="en-US" altLang="zh-CN" dirty="0"/>
              <a:t>——</a:t>
            </a:r>
            <a:r>
              <a:rPr kumimoji="1" lang="zh-CN" altLang="en-US" dirty="0"/>
              <a:t>来华新教传教士评传</a:t>
            </a:r>
            <a:r>
              <a:rPr kumimoji="1" lang="en-US" altLang="zh-CN" dirty="0"/>
              <a:t>》</a:t>
            </a:r>
            <a:endParaRPr kumimoji="1" lang="zh-CN" altLang="en-US" dirty="0"/>
          </a:p>
        </p:txBody>
      </p:sp>
    </p:spTree>
    <p:extLst>
      <p:ext uri="{BB962C8B-B14F-4D97-AF65-F5344CB8AC3E}">
        <p14:creationId xmlns:p14="http://schemas.microsoft.com/office/powerpoint/2010/main" val="1132560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83110" y="1749661"/>
            <a:ext cx="8052619" cy="3539430"/>
          </a:xfrm>
          <a:prstGeom prst="rect">
            <a:avLst/>
          </a:prstGeom>
        </p:spPr>
        <p:txBody>
          <a:bodyPr wrap="square">
            <a:spAutoFit/>
          </a:bodyPr>
          <a:lstStyle/>
          <a:p>
            <a:r>
              <a:rPr lang="zh-CN" altLang="en-US" sz="2800" dirty="0"/>
              <a:t>此编今初成两三回，一覆读之，</a:t>
            </a:r>
            <a:r>
              <a:rPr lang="zh-CN" altLang="en-US" sz="2800" dirty="0">
                <a:solidFill>
                  <a:srgbClr val="FF0000"/>
                </a:solidFill>
              </a:rPr>
              <a:t>似说部非说部</a:t>
            </a:r>
            <a:r>
              <a:rPr lang="zh-CN" altLang="en-US" sz="2800" dirty="0"/>
              <a:t>，似榷史非榷史，似论著非论著，</a:t>
            </a:r>
            <a:r>
              <a:rPr lang="zh-CN" altLang="en-US" sz="2800" dirty="0">
                <a:solidFill>
                  <a:srgbClr val="FF0000"/>
                </a:solidFill>
              </a:rPr>
              <a:t>不知成何种文体</a:t>
            </a:r>
            <a:r>
              <a:rPr lang="zh-CN" altLang="en-US" sz="2800" dirty="0"/>
              <a:t>，自顾良自失笑。 虽然，既欲发表政见，商榷国计，</a:t>
            </a:r>
            <a:r>
              <a:rPr lang="zh-CN" altLang="en-US" sz="2800" dirty="0">
                <a:solidFill>
                  <a:srgbClr val="FF0000"/>
                </a:solidFill>
              </a:rPr>
              <a:t>则其体自不能不与寻常说部稍殊。编中往往多载法律 、章程 、演说 、论文等</a:t>
            </a:r>
            <a:r>
              <a:rPr lang="zh-CN" altLang="en-US" sz="2800" dirty="0"/>
              <a:t>，连编累牍，毫无趣味，知无以餐读者之望矣，愿以报中他种之有滋味者偿之，其有不喜政谈者乎， 则以兹覆瓶焉可也 。</a:t>
            </a:r>
          </a:p>
          <a:p>
            <a:endParaRPr kumimoji="1" lang="zh-CN" altLang="en-US" sz="2800" dirty="0"/>
          </a:p>
        </p:txBody>
      </p:sp>
      <p:sp>
        <p:nvSpPr>
          <p:cNvPr id="3" name="文本框 2"/>
          <p:cNvSpPr txBox="1"/>
          <p:nvPr/>
        </p:nvSpPr>
        <p:spPr>
          <a:xfrm>
            <a:off x="1120878" y="648930"/>
            <a:ext cx="6769509" cy="523220"/>
          </a:xfrm>
          <a:prstGeom prst="rect">
            <a:avLst/>
          </a:prstGeom>
          <a:noFill/>
        </p:spPr>
        <p:txBody>
          <a:bodyPr wrap="square" rtlCol="0">
            <a:spAutoFit/>
          </a:bodyPr>
          <a:lstStyle/>
          <a:p>
            <a:r>
              <a:rPr kumimoji="1" lang="en-US" altLang="zh-CN" sz="2400" dirty="0" smtClean="0"/>
              <a:t>《</a:t>
            </a:r>
            <a:r>
              <a:rPr kumimoji="1" lang="zh-CN" altLang="en-US" sz="2800" dirty="0" smtClean="0"/>
              <a:t>新中国未来记</a:t>
            </a:r>
            <a:r>
              <a:rPr kumimoji="1" lang="en-US" altLang="zh-CN" sz="2800" dirty="0" smtClean="0"/>
              <a:t>·</a:t>
            </a:r>
            <a:r>
              <a:rPr kumimoji="1" lang="zh-CN" altLang="en-US" sz="2800" dirty="0" smtClean="0"/>
              <a:t>绪言</a:t>
            </a:r>
            <a:r>
              <a:rPr kumimoji="1" lang="en-US" altLang="zh-CN" sz="2800" dirty="0" smtClean="0"/>
              <a:t>》</a:t>
            </a:r>
            <a:endParaRPr kumimoji="1" lang="zh-CN" altLang="en-US" sz="2800" dirty="0"/>
          </a:p>
        </p:txBody>
      </p:sp>
    </p:spTree>
    <p:extLst>
      <p:ext uri="{BB962C8B-B14F-4D97-AF65-F5344CB8AC3E}">
        <p14:creationId xmlns:p14="http://schemas.microsoft.com/office/powerpoint/2010/main" val="1043995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20799" y="769257"/>
            <a:ext cx="9811657" cy="5262979"/>
          </a:xfrm>
          <a:prstGeom prst="rect">
            <a:avLst/>
          </a:prstGeom>
        </p:spPr>
        <p:txBody>
          <a:bodyPr wrap="square">
            <a:spAutoFit/>
          </a:bodyPr>
          <a:lstStyle/>
          <a:p>
            <a:pPr marL="457200" indent="-457200">
              <a:buFont typeface="Arial" charset="0"/>
              <a:buChar char="•"/>
            </a:pPr>
            <a:r>
              <a:rPr lang="zh-CN" altLang="en-US" sz="2800" dirty="0">
                <a:solidFill>
                  <a:srgbClr val="000000"/>
                </a:solidFill>
                <a:latin typeface="Times-Roman" charset="0"/>
              </a:rPr>
              <a:t>大而言之，传教士自进入中国以来的一系列翻译和创作活动，从早期米怜，理雅各等人借助小说从事福音的传播，到后期李提摩太等人借助小说鼓吹变法革新，提出“养民新法”，都启发了梁启超对于小说的关注，使他鼓吹“小说届革命”，倡导“新小说”以培育“新国民</a:t>
            </a:r>
            <a:r>
              <a:rPr lang="zh-CN" altLang="en-US" sz="2800" dirty="0" smtClean="0">
                <a:solidFill>
                  <a:srgbClr val="000000"/>
                </a:solidFill>
                <a:latin typeface="Times-Roman" charset="0"/>
              </a:rPr>
              <a:t>”。</a:t>
            </a:r>
            <a:endParaRPr lang="zh-CN" altLang="en-US" sz="2800" dirty="0">
              <a:solidFill>
                <a:srgbClr val="000000"/>
              </a:solidFill>
              <a:latin typeface="Times-Roman" charset="0"/>
            </a:endParaRPr>
          </a:p>
          <a:p>
            <a:pPr marL="457200" indent="-457200">
              <a:buFont typeface="Arial" charset="0"/>
              <a:buChar char="•"/>
            </a:pPr>
            <a:r>
              <a:rPr lang="zh-CN" altLang="en-US" sz="2800" dirty="0">
                <a:solidFill>
                  <a:srgbClr val="000000"/>
                </a:solidFill>
                <a:latin typeface="Times-Roman" charset="0"/>
              </a:rPr>
              <a:t>另一方面，康有为的</a:t>
            </a:r>
            <a:r>
              <a:rPr lang="en-US" altLang="zh-CN" sz="2800" dirty="0">
                <a:solidFill>
                  <a:srgbClr val="000000"/>
                </a:solidFill>
                <a:latin typeface="Times-Roman" charset="0"/>
              </a:rPr>
              <a:t>《</a:t>
            </a:r>
            <a:r>
              <a:rPr lang="zh-CN" altLang="en-US" sz="2800" dirty="0">
                <a:solidFill>
                  <a:srgbClr val="000000"/>
                </a:solidFill>
                <a:latin typeface="Times-Roman" charset="0"/>
              </a:rPr>
              <a:t>大同书</a:t>
            </a:r>
            <a:r>
              <a:rPr lang="en-US" altLang="zh-CN" sz="2800" dirty="0">
                <a:solidFill>
                  <a:srgbClr val="000000"/>
                </a:solidFill>
                <a:latin typeface="Times-Roman" charset="0"/>
              </a:rPr>
              <a:t>》</a:t>
            </a:r>
            <a:r>
              <a:rPr lang="zh-CN" altLang="en-US" sz="2800" dirty="0">
                <a:solidFill>
                  <a:srgbClr val="000000"/>
                </a:solidFill>
                <a:latin typeface="Times-Roman" charset="0"/>
              </a:rPr>
              <a:t>也好，梁启超的</a:t>
            </a:r>
            <a:r>
              <a:rPr lang="en-US" altLang="zh-CN" sz="2800" dirty="0">
                <a:solidFill>
                  <a:srgbClr val="000000"/>
                </a:solidFill>
                <a:latin typeface="Times-Roman" charset="0"/>
              </a:rPr>
              <a:t>《</a:t>
            </a:r>
            <a:r>
              <a:rPr lang="zh-CN" altLang="en-US" sz="2800" dirty="0">
                <a:solidFill>
                  <a:srgbClr val="000000"/>
                </a:solidFill>
                <a:latin typeface="Times-Roman" charset="0"/>
              </a:rPr>
              <a:t>新中国未来记</a:t>
            </a:r>
            <a:r>
              <a:rPr lang="en-US" altLang="zh-CN" sz="2800" dirty="0">
                <a:solidFill>
                  <a:srgbClr val="000000"/>
                </a:solidFill>
                <a:latin typeface="Times-Roman" charset="0"/>
              </a:rPr>
              <a:t>》</a:t>
            </a:r>
            <a:r>
              <a:rPr lang="zh-CN" altLang="en-US" sz="2800" dirty="0">
                <a:solidFill>
                  <a:srgbClr val="000000"/>
                </a:solidFill>
                <a:latin typeface="Times-Roman" charset="0"/>
              </a:rPr>
              <a:t>也好，这种影响关系并不是必然的， 因为当时西方的各种空想社会主义思潮可以通过各种途径影响到这些关注西学的知识分子。再比如天才如康有为，也许真像他自己所说的一样，</a:t>
            </a:r>
            <a:r>
              <a:rPr lang="en-US" altLang="zh-CN" sz="2800" dirty="0">
                <a:solidFill>
                  <a:srgbClr val="000000"/>
                </a:solidFill>
                <a:latin typeface="Times-Roman" charset="0"/>
              </a:rPr>
              <a:t>1884</a:t>
            </a:r>
            <a:r>
              <a:rPr lang="zh-CN" altLang="en-US" sz="2800" dirty="0">
                <a:solidFill>
                  <a:srgbClr val="000000"/>
                </a:solidFill>
                <a:latin typeface="Times-Roman" charset="0"/>
              </a:rPr>
              <a:t>年便有了</a:t>
            </a:r>
            <a:r>
              <a:rPr lang="en-US" altLang="zh-CN" sz="2800" dirty="0">
                <a:solidFill>
                  <a:srgbClr val="000000"/>
                </a:solidFill>
                <a:latin typeface="Times-Roman" charset="0"/>
              </a:rPr>
              <a:t>《</a:t>
            </a:r>
            <a:r>
              <a:rPr lang="zh-CN" altLang="en-US" sz="2800" dirty="0">
                <a:solidFill>
                  <a:srgbClr val="000000"/>
                </a:solidFill>
                <a:latin typeface="Times-Roman" charset="0"/>
              </a:rPr>
              <a:t>大同书</a:t>
            </a:r>
            <a:r>
              <a:rPr lang="en-US" altLang="zh-CN" sz="2800" dirty="0">
                <a:solidFill>
                  <a:srgbClr val="000000"/>
                </a:solidFill>
                <a:latin typeface="Times-Roman" charset="0"/>
              </a:rPr>
              <a:t>》</a:t>
            </a:r>
            <a:r>
              <a:rPr lang="zh-CN" altLang="en-US" sz="2800" dirty="0">
                <a:solidFill>
                  <a:srgbClr val="000000"/>
                </a:solidFill>
                <a:latin typeface="Times-Roman" charset="0"/>
              </a:rPr>
              <a:t>的雏形，那李提摩太翻译的小说与它的</a:t>
            </a:r>
            <a:r>
              <a:rPr lang="en-US" altLang="zh-CN" sz="2800" dirty="0">
                <a:solidFill>
                  <a:srgbClr val="000000"/>
                </a:solidFill>
                <a:latin typeface="Times-Roman" charset="0"/>
              </a:rPr>
              <a:t>《</a:t>
            </a:r>
            <a:r>
              <a:rPr lang="zh-CN" altLang="en-US" sz="2800" dirty="0">
                <a:solidFill>
                  <a:srgbClr val="000000"/>
                </a:solidFill>
                <a:latin typeface="Times-Roman" charset="0"/>
              </a:rPr>
              <a:t>大同书</a:t>
            </a:r>
            <a:r>
              <a:rPr lang="en-US" altLang="zh-CN" sz="2800" dirty="0">
                <a:solidFill>
                  <a:srgbClr val="000000"/>
                </a:solidFill>
                <a:latin typeface="Times-Roman" charset="0"/>
              </a:rPr>
              <a:t>》</a:t>
            </a:r>
            <a:r>
              <a:rPr lang="zh-CN" altLang="en-US" sz="2800" dirty="0">
                <a:solidFill>
                  <a:srgbClr val="000000"/>
                </a:solidFill>
                <a:latin typeface="Times-Roman" charset="0"/>
              </a:rPr>
              <a:t>的关系就当真是“英雄所见略同”了。</a:t>
            </a:r>
          </a:p>
        </p:txBody>
      </p:sp>
    </p:spTree>
    <p:extLst>
      <p:ext uri="{BB962C8B-B14F-4D97-AF65-F5344CB8AC3E}">
        <p14:creationId xmlns:p14="http://schemas.microsoft.com/office/powerpoint/2010/main" val="1479271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8948" y="159489"/>
            <a:ext cx="8591108" cy="701748"/>
          </a:xfrm>
        </p:spPr>
        <p:txBody>
          <a:bodyPr>
            <a:normAutofit/>
          </a:bodyPr>
          <a:lstStyle/>
          <a:p>
            <a:r>
              <a:rPr kumimoji="1" lang="zh-CN" altLang="en-US" sz="3200" dirty="0" smtClean="0"/>
              <a:t>参考文献</a:t>
            </a:r>
            <a:endParaRPr kumimoji="1" lang="zh-CN" altLang="en-US" sz="3200" dirty="0"/>
          </a:p>
        </p:txBody>
      </p:sp>
      <p:sp>
        <p:nvSpPr>
          <p:cNvPr id="3" name="内容占位符 2"/>
          <p:cNvSpPr>
            <a:spLocks noGrp="1"/>
          </p:cNvSpPr>
          <p:nvPr>
            <p:ph idx="1"/>
          </p:nvPr>
        </p:nvSpPr>
        <p:spPr>
          <a:xfrm>
            <a:off x="1158948" y="861236"/>
            <a:ext cx="10511560" cy="5550993"/>
          </a:xfrm>
        </p:spPr>
        <p:txBody>
          <a:bodyPr>
            <a:noAutofit/>
          </a:bodyPr>
          <a:lstStyle/>
          <a:p>
            <a:r>
              <a:rPr lang="en-US" altLang="zh-CN" sz="1400" dirty="0" smtClean="0"/>
              <a:t>[</a:t>
            </a:r>
            <a:r>
              <a:rPr lang="en-US" altLang="zh-CN" sz="1400" dirty="0"/>
              <a:t>1]</a:t>
            </a:r>
            <a:r>
              <a:rPr lang="zh-CN" altLang="zh-CN" sz="1400" dirty="0"/>
              <a:t>顾长声．从马礼逊到司徒雷登——来华新教传教士评传．第</a:t>
            </a:r>
            <a:r>
              <a:rPr lang="en-US" altLang="zh-CN" sz="1400" dirty="0"/>
              <a:t>1</a:t>
            </a:r>
            <a:r>
              <a:rPr lang="zh-CN" altLang="zh-CN" sz="1400" dirty="0"/>
              <a:t>版．上海：上海人民出版社，</a:t>
            </a:r>
            <a:r>
              <a:rPr lang="en-US" altLang="zh-CN" sz="1400" dirty="0"/>
              <a:t>1985</a:t>
            </a:r>
            <a:r>
              <a:rPr lang="zh-CN" altLang="zh-CN" sz="1400" dirty="0"/>
              <a:t>年</a:t>
            </a:r>
            <a:r>
              <a:rPr lang="en-US" altLang="zh-CN" sz="1400" dirty="0"/>
              <a:t>1</a:t>
            </a:r>
            <a:r>
              <a:rPr lang="zh-CN" altLang="zh-CN" sz="1400" dirty="0"/>
              <a:t>月，</a:t>
            </a:r>
            <a:r>
              <a:rPr lang="en-US" altLang="zh-CN" sz="1400" dirty="0"/>
              <a:t>315-356.</a:t>
            </a:r>
            <a:endParaRPr lang="zh-CN" altLang="zh-CN" sz="1400" dirty="0"/>
          </a:p>
          <a:p>
            <a:r>
              <a:rPr lang="en-US" altLang="zh-CN" sz="1400" dirty="0"/>
              <a:t>[2]</a:t>
            </a:r>
            <a:r>
              <a:rPr lang="zh-CN" altLang="zh-CN" sz="1400" dirty="0"/>
              <a:t>爱德华·贝拉米著．林天斗 张自谋译</a:t>
            </a:r>
            <a:r>
              <a:rPr lang="en-US" altLang="zh-CN" sz="1400" dirty="0"/>
              <a:t>.</a:t>
            </a:r>
            <a:r>
              <a:rPr lang="zh-CN" altLang="zh-CN" sz="1400" dirty="0"/>
              <a:t>回顾．第</a:t>
            </a:r>
            <a:r>
              <a:rPr lang="en-US" altLang="zh-CN" sz="1400" dirty="0"/>
              <a:t>1</a:t>
            </a:r>
            <a:r>
              <a:rPr lang="zh-CN" altLang="zh-CN" sz="1400" dirty="0"/>
              <a:t>版．北京：商务出版社，</a:t>
            </a:r>
            <a:r>
              <a:rPr lang="en-US" altLang="zh-CN" sz="1400" dirty="0"/>
              <a:t>1863</a:t>
            </a:r>
            <a:r>
              <a:rPr lang="zh-CN" altLang="zh-CN" sz="1400" dirty="0"/>
              <a:t>年</a:t>
            </a:r>
            <a:r>
              <a:rPr lang="en-US" altLang="zh-CN" sz="1400" dirty="0"/>
              <a:t>10</a:t>
            </a:r>
            <a:r>
              <a:rPr lang="zh-CN" altLang="zh-CN" sz="1400" dirty="0"/>
              <a:t>月</a:t>
            </a:r>
            <a:r>
              <a:rPr lang="en-US" altLang="zh-CN" sz="1400" dirty="0"/>
              <a:t>. </a:t>
            </a:r>
            <a:endParaRPr lang="zh-CN" altLang="zh-CN" sz="1400" dirty="0"/>
          </a:p>
          <a:p>
            <a:r>
              <a:rPr lang="en-US" altLang="zh-CN" sz="1400" dirty="0"/>
              <a:t>[3]</a:t>
            </a:r>
            <a:r>
              <a:rPr lang="zh-CN" altLang="zh-CN" sz="1400" dirty="0"/>
              <a:t>熊月之．西学东渐与晚清社会．第</a:t>
            </a:r>
            <a:r>
              <a:rPr lang="en-US" altLang="zh-CN" sz="1400" dirty="0"/>
              <a:t>1</a:t>
            </a:r>
            <a:r>
              <a:rPr lang="zh-CN" altLang="zh-CN" sz="1400" dirty="0"/>
              <a:t>版．上海：上海人民出版社，</a:t>
            </a:r>
            <a:r>
              <a:rPr lang="en-US" altLang="zh-CN" sz="1400" dirty="0"/>
              <a:t>1994</a:t>
            </a:r>
            <a:r>
              <a:rPr lang="zh-CN" altLang="zh-CN" sz="1400" dirty="0"/>
              <a:t>年</a:t>
            </a:r>
            <a:r>
              <a:rPr lang="en-US" altLang="zh-CN" sz="1400" dirty="0"/>
              <a:t>5</a:t>
            </a:r>
            <a:r>
              <a:rPr lang="zh-CN" altLang="zh-CN" sz="1400" dirty="0"/>
              <a:t>月，</a:t>
            </a:r>
            <a:r>
              <a:rPr lang="en-US" altLang="zh-CN" sz="1400" dirty="0"/>
              <a:t>409-413. </a:t>
            </a:r>
            <a:endParaRPr lang="zh-CN" altLang="zh-CN" sz="1400" dirty="0"/>
          </a:p>
          <a:p>
            <a:r>
              <a:rPr lang="en-US" altLang="zh-CN" sz="1400" dirty="0"/>
              <a:t>[4]</a:t>
            </a:r>
            <a:r>
              <a:rPr lang="zh-CN" altLang="zh-CN" sz="1400" dirty="0"/>
              <a:t>宋莉华．传教士汉文小说研究．第</a:t>
            </a:r>
            <a:r>
              <a:rPr lang="en-US" altLang="zh-CN" sz="1400" dirty="0"/>
              <a:t>1</a:t>
            </a:r>
            <a:r>
              <a:rPr lang="zh-CN" altLang="zh-CN" sz="1400" dirty="0"/>
              <a:t>版．上海：上海古籍出版社，</a:t>
            </a:r>
            <a:r>
              <a:rPr lang="en-US" altLang="zh-CN" sz="1400" dirty="0"/>
              <a:t>2010</a:t>
            </a:r>
            <a:r>
              <a:rPr lang="zh-CN" altLang="zh-CN" sz="1400" dirty="0"/>
              <a:t>年</a:t>
            </a:r>
            <a:r>
              <a:rPr lang="en-US" altLang="zh-CN" sz="1400" dirty="0"/>
              <a:t>8</a:t>
            </a:r>
            <a:r>
              <a:rPr lang="zh-CN" altLang="zh-CN" sz="1400" dirty="0"/>
              <a:t>月，</a:t>
            </a:r>
            <a:r>
              <a:rPr lang="en-US" altLang="zh-CN" sz="1400" dirty="0"/>
              <a:t>146-158. </a:t>
            </a:r>
            <a:endParaRPr lang="zh-CN" altLang="zh-CN" sz="1400" dirty="0"/>
          </a:p>
          <a:p>
            <a:r>
              <a:rPr lang="en-US" altLang="zh-CN" sz="1400" dirty="0"/>
              <a:t>[5]</a:t>
            </a:r>
            <a:r>
              <a:rPr lang="zh-CN" altLang="zh-CN" sz="1400" dirty="0"/>
              <a:t>爱德华·贝拉米著．李提摩太译．百年一觉．上海：上海美华书馆藏版</a:t>
            </a:r>
            <a:r>
              <a:rPr lang="en-US" altLang="zh-CN" sz="1400" dirty="0"/>
              <a:t>.</a:t>
            </a:r>
            <a:endParaRPr lang="zh-CN" altLang="zh-CN" sz="1400" dirty="0"/>
          </a:p>
          <a:p>
            <a:r>
              <a:rPr lang="en-US" altLang="zh-CN" sz="1400" dirty="0"/>
              <a:t>[6]Edward Bellamy</a:t>
            </a:r>
            <a:r>
              <a:rPr lang="zh-CN" altLang="zh-CN" sz="1400" dirty="0"/>
              <a:t>．</a:t>
            </a:r>
            <a:r>
              <a:rPr lang="en-US" altLang="zh-CN" sz="1400" dirty="0"/>
              <a:t>Looking Backward:2000-1887</a:t>
            </a:r>
            <a:r>
              <a:rPr lang="zh-CN" altLang="zh-CN" sz="1400" dirty="0"/>
              <a:t>．</a:t>
            </a:r>
            <a:r>
              <a:rPr lang="en-US" altLang="zh-CN" sz="1400" dirty="0"/>
              <a:t>New York</a:t>
            </a:r>
            <a:r>
              <a:rPr lang="zh-CN" altLang="zh-CN" sz="1400" dirty="0"/>
              <a:t>：</a:t>
            </a:r>
            <a:r>
              <a:rPr lang="en-US" altLang="zh-CN" sz="1400" dirty="0"/>
              <a:t>Oxford University Press,2007. </a:t>
            </a:r>
            <a:endParaRPr lang="zh-CN" altLang="zh-CN" sz="1400" dirty="0"/>
          </a:p>
          <a:p>
            <a:r>
              <a:rPr lang="en-US" altLang="zh-CN" sz="1400" dirty="0"/>
              <a:t>[7]</a:t>
            </a:r>
            <a:r>
              <a:rPr lang="zh-CN" altLang="zh-CN" sz="1400" dirty="0"/>
              <a:t>李提摩太著．李宪堂 侯林莉译</a:t>
            </a:r>
            <a:r>
              <a:rPr lang="en-US" altLang="zh-CN" sz="1400" dirty="0"/>
              <a:t>.</a:t>
            </a:r>
            <a:r>
              <a:rPr lang="zh-CN" altLang="zh-CN" sz="1400" dirty="0"/>
              <a:t>亲历晚清四十五年——李提摩太在华回忆录．第</a:t>
            </a:r>
            <a:r>
              <a:rPr lang="en-US" altLang="zh-CN" sz="1400" dirty="0"/>
              <a:t>1</a:t>
            </a:r>
            <a:r>
              <a:rPr lang="zh-CN" altLang="zh-CN" sz="1400" dirty="0"/>
              <a:t>版．天津：天津人民出版社，</a:t>
            </a:r>
            <a:r>
              <a:rPr lang="en-US" altLang="zh-CN" sz="1400" dirty="0"/>
              <a:t>2005</a:t>
            </a:r>
            <a:r>
              <a:rPr lang="zh-CN" altLang="zh-CN" sz="1400" dirty="0"/>
              <a:t>年</a:t>
            </a:r>
            <a:r>
              <a:rPr lang="en-US" altLang="zh-CN" sz="1400" dirty="0"/>
              <a:t>5</a:t>
            </a:r>
            <a:r>
              <a:rPr lang="zh-CN" altLang="zh-CN" sz="1400" dirty="0"/>
              <a:t>月，</a:t>
            </a:r>
            <a:r>
              <a:rPr lang="en-US" altLang="zh-CN" sz="1400" dirty="0"/>
              <a:t>234-235. </a:t>
            </a:r>
            <a:endParaRPr lang="zh-CN" altLang="zh-CN" sz="1400" dirty="0"/>
          </a:p>
          <a:p>
            <a:r>
              <a:rPr lang="en-US" altLang="zh-CN" sz="1400" dirty="0"/>
              <a:t>[8]</a:t>
            </a:r>
            <a:r>
              <a:rPr lang="zh-CN" altLang="zh-CN" sz="1400" dirty="0"/>
              <a:t>梁启超．清代学术概论．第</a:t>
            </a:r>
            <a:r>
              <a:rPr lang="en-US" altLang="zh-CN" sz="1400" dirty="0"/>
              <a:t>1</a:t>
            </a:r>
            <a:r>
              <a:rPr lang="zh-CN" altLang="zh-CN" sz="1400" dirty="0"/>
              <a:t>版．上海：上海古籍出版社，</a:t>
            </a:r>
            <a:r>
              <a:rPr lang="en-US" altLang="zh-CN" sz="1400" dirty="0"/>
              <a:t>1998</a:t>
            </a:r>
            <a:r>
              <a:rPr lang="zh-CN" altLang="zh-CN" sz="1400" dirty="0"/>
              <a:t>年</a:t>
            </a:r>
            <a:r>
              <a:rPr lang="en-US" altLang="zh-CN" sz="1400" dirty="0"/>
              <a:t>1</a:t>
            </a:r>
            <a:r>
              <a:rPr lang="zh-CN" altLang="zh-CN" sz="1400" dirty="0"/>
              <a:t>月，</a:t>
            </a:r>
            <a:r>
              <a:rPr lang="en-US" altLang="zh-CN" sz="1400" dirty="0"/>
              <a:t>80.</a:t>
            </a:r>
            <a:endParaRPr lang="zh-CN" altLang="zh-CN" sz="1400" dirty="0"/>
          </a:p>
          <a:p>
            <a:r>
              <a:rPr lang="en-US" altLang="zh-CN" sz="1400" dirty="0"/>
              <a:t>[9]</a:t>
            </a:r>
            <a:r>
              <a:rPr lang="zh-CN" altLang="zh-CN" sz="1400" dirty="0"/>
              <a:t>康有为著</a:t>
            </a:r>
            <a:r>
              <a:rPr lang="en-US" altLang="zh-CN" sz="1400" dirty="0"/>
              <a:t>.</a:t>
            </a:r>
            <a:r>
              <a:rPr lang="zh-CN" altLang="zh-CN" sz="1400" dirty="0"/>
              <a:t>邝柏林选注</a:t>
            </a:r>
            <a:r>
              <a:rPr lang="en-US" altLang="zh-CN" sz="1400" dirty="0"/>
              <a:t>.</a:t>
            </a:r>
            <a:r>
              <a:rPr lang="zh-CN" altLang="zh-CN" sz="1400" dirty="0"/>
              <a:t>大同书．第</a:t>
            </a:r>
            <a:r>
              <a:rPr lang="en-US" altLang="zh-CN" sz="1400" dirty="0"/>
              <a:t>1</a:t>
            </a:r>
            <a:r>
              <a:rPr lang="zh-CN" altLang="zh-CN" sz="1400" dirty="0"/>
              <a:t>版．沈阳：辽宁人民出版社，</a:t>
            </a:r>
            <a:r>
              <a:rPr lang="en-US" altLang="zh-CN" sz="1400" dirty="0"/>
              <a:t>1991</a:t>
            </a:r>
            <a:r>
              <a:rPr lang="zh-CN" altLang="zh-CN" sz="1400" dirty="0"/>
              <a:t>年</a:t>
            </a:r>
            <a:r>
              <a:rPr lang="en-US" altLang="zh-CN" sz="1400" dirty="0"/>
              <a:t>1</a:t>
            </a:r>
            <a:r>
              <a:rPr lang="zh-CN" altLang="zh-CN" sz="1400" dirty="0"/>
              <a:t>月，</a:t>
            </a:r>
            <a:r>
              <a:rPr lang="en-US" altLang="zh-CN" sz="1400" dirty="0"/>
              <a:t>272-293.</a:t>
            </a:r>
            <a:endParaRPr lang="zh-CN" altLang="zh-CN" sz="1400" dirty="0"/>
          </a:p>
          <a:p>
            <a:r>
              <a:rPr lang="en-US" altLang="zh-CN" sz="1400" dirty="0"/>
              <a:t>[10]</a:t>
            </a:r>
            <a:r>
              <a:rPr lang="zh-CN" altLang="zh-CN" sz="1400" dirty="0"/>
              <a:t>宋莉华．传教士汉文小说研究．第</a:t>
            </a:r>
            <a:r>
              <a:rPr lang="en-US" altLang="zh-CN" sz="1400" dirty="0"/>
              <a:t>1</a:t>
            </a:r>
            <a:r>
              <a:rPr lang="zh-CN" altLang="zh-CN" sz="1400" dirty="0"/>
              <a:t>版．上海：上海古籍出版社，</a:t>
            </a:r>
            <a:r>
              <a:rPr lang="en-US" altLang="zh-CN" sz="1400" dirty="0"/>
              <a:t>2010</a:t>
            </a:r>
            <a:r>
              <a:rPr lang="zh-CN" altLang="zh-CN" sz="1400" dirty="0"/>
              <a:t>年</a:t>
            </a:r>
            <a:r>
              <a:rPr lang="en-US" altLang="zh-CN" sz="1400" dirty="0"/>
              <a:t>8</a:t>
            </a:r>
            <a:r>
              <a:rPr lang="zh-CN" altLang="zh-CN" sz="1400" dirty="0"/>
              <a:t>月，</a:t>
            </a:r>
            <a:r>
              <a:rPr lang="en-US" altLang="zh-CN" sz="1400" dirty="0"/>
              <a:t>146-158.</a:t>
            </a:r>
            <a:endParaRPr lang="zh-CN" altLang="zh-CN" sz="1400" dirty="0"/>
          </a:p>
          <a:p>
            <a:r>
              <a:rPr lang="en-US" altLang="zh-CN" sz="1400" dirty="0"/>
              <a:t>[11]</a:t>
            </a:r>
            <a:r>
              <a:rPr lang="zh-CN" altLang="zh-CN" sz="1400" dirty="0"/>
              <a:t>陆士谔 梁启超著</a:t>
            </a:r>
            <a:r>
              <a:rPr lang="en-US" altLang="zh-CN" sz="1400" dirty="0"/>
              <a:t>.</a:t>
            </a:r>
            <a:r>
              <a:rPr lang="zh-CN" altLang="zh-CN" sz="1400" dirty="0"/>
              <a:t>新中国．第</a:t>
            </a:r>
            <a:r>
              <a:rPr lang="en-US" altLang="zh-CN" sz="1400" dirty="0"/>
              <a:t>1</a:t>
            </a:r>
            <a:r>
              <a:rPr lang="zh-CN" altLang="zh-CN" sz="1400" dirty="0"/>
              <a:t>版．北京：九州出版社，</a:t>
            </a:r>
            <a:r>
              <a:rPr lang="en-US" altLang="zh-CN" sz="1400" dirty="0"/>
              <a:t>2010</a:t>
            </a:r>
            <a:r>
              <a:rPr lang="zh-CN" altLang="zh-CN" sz="1400" dirty="0"/>
              <a:t>年</a:t>
            </a:r>
            <a:r>
              <a:rPr lang="en-US" altLang="zh-CN" sz="1400" dirty="0"/>
              <a:t>3</a:t>
            </a:r>
            <a:r>
              <a:rPr lang="zh-CN" altLang="zh-CN" sz="1400" dirty="0"/>
              <a:t>月，</a:t>
            </a:r>
            <a:r>
              <a:rPr lang="en-US" altLang="zh-CN" sz="1400" dirty="0"/>
              <a:t>101-179.</a:t>
            </a:r>
            <a:endParaRPr lang="zh-CN" altLang="zh-CN" sz="1400" dirty="0"/>
          </a:p>
          <a:p>
            <a:r>
              <a:rPr lang="en-US" altLang="zh-CN" sz="1400" dirty="0"/>
              <a:t>[12]</a:t>
            </a:r>
            <a:r>
              <a:rPr lang="zh-CN" altLang="zh-CN" sz="1400" dirty="0"/>
              <a:t>陈启云著．宋鸥译．梁启超与清末西方传教士之互动研究——传教士对于维新派影响的个案分析．史学集刊，</a:t>
            </a:r>
            <a:r>
              <a:rPr lang="en-US" altLang="zh-CN" sz="1400" dirty="0"/>
              <a:t>2006</a:t>
            </a:r>
            <a:r>
              <a:rPr lang="zh-CN" altLang="zh-CN" sz="1400" dirty="0"/>
              <a:t>年，</a:t>
            </a:r>
            <a:r>
              <a:rPr lang="en-US" altLang="zh-CN" sz="1400" dirty="0"/>
              <a:t>4</a:t>
            </a:r>
            <a:r>
              <a:rPr lang="zh-CN" altLang="zh-CN" sz="1400" dirty="0"/>
              <a:t>：</a:t>
            </a:r>
            <a:r>
              <a:rPr lang="en-US" altLang="zh-CN" sz="1400" dirty="0"/>
              <a:t>79-96</a:t>
            </a:r>
            <a:r>
              <a:rPr lang="zh-CN" altLang="zh-CN" sz="1400" dirty="0"/>
              <a:t>．</a:t>
            </a:r>
          </a:p>
          <a:p>
            <a:r>
              <a:rPr lang="en-US" altLang="zh-CN" sz="1400" dirty="0"/>
              <a:t>[13]</a:t>
            </a:r>
            <a:r>
              <a:rPr lang="zh-CN" altLang="zh-CN" sz="1400" dirty="0"/>
              <a:t>陈欢</a:t>
            </a:r>
            <a:r>
              <a:rPr lang="en-US" altLang="zh-CN" sz="1400" dirty="0"/>
              <a:t>.</a:t>
            </a:r>
            <a:r>
              <a:rPr lang="zh-CN" altLang="zh-CN" sz="1400" dirty="0"/>
              <a:t>《百年一觉》与晚清政治小说的建立．重庆城市管理职业学院学报，</a:t>
            </a:r>
            <a:r>
              <a:rPr lang="en-US" altLang="zh-CN" sz="1400" dirty="0"/>
              <a:t>2014</a:t>
            </a:r>
            <a:r>
              <a:rPr lang="zh-CN" altLang="zh-CN" sz="1400" dirty="0"/>
              <a:t>年，</a:t>
            </a:r>
            <a:r>
              <a:rPr lang="en-US" altLang="zh-CN" sz="1400" dirty="0"/>
              <a:t>14(2)</a:t>
            </a:r>
            <a:r>
              <a:rPr lang="zh-CN" altLang="zh-CN" sz="1400" dirty="0"/>
              <a:t>：</a:t>
            </a:r>
            <a:r>
              <a:rPr lang="en-US" altLang="zh-CN" sz="1400" dirty="0"/>
              <a:t>81-83</a:t>
            </a:r>
            <a:r>
              <a:rPr lang="zh-CN" altLang="zh-CN" sz="1400" dirty="0"/>
              <a:t>．</a:t>
            </a:r>
          </a:p>
          <a:p>
            <a:r>
              <a:rPr lang="en-US" altLang="zh-CN" sz="1400" dirty="0"/>
              <a:t>[14]</a:t>
            </a:r>
            <a:r>
              <a:rPr lang="zh-CN" altLang="zh-CN" sz="1400" dirty="0"/>
              <a:t>刘树森．李提摩太与《回头看纪略》——中译美国小说的起源．美国研究，</a:t>
            </a:r>
            <a:r>
              <a:rPr lang="en-US" altLang="zh-CN" sz="1400" dirty="0"/>
              <a:t>1999</a:t>
            </a:r>
            <a:r>
              <a:rPr lang="zh-CN" altLang="zh-CN" sz="1400" dirty="0"/>
              <a:t>，</a:t>
            </a:r>
            <a:r>
              <a:rPr lang="en-US" altLang="zh-CN" sz="1400" dirty="0"/>
              <a:t>1</a:t>
            </a:r>
            <a:r>
              <a:rPr lang="zh-CN" altLang="zh-CN" sz="1400" dirty="0"/>
              <a:t>： </a:t>
            </a:r>
            <a:r>
              <a:rPr lang="en-US" altLang="zh-CN" sz="1400" dirty="0"/>
              <a:t>122-138</a:t>
            </a:r>
            <a:r>
              <a:rPr lang="zh-CN" altLang="zh-CN" sz="1400" dirty="0"/>
              <a:t>．</a:t>
            </a:r>
          </a:p>
          <a:p>
            <a:r>
              <a:rPr lang="en-US" altLang="zh-CN" sz="1400" dirty="0"/>
              <a:t>[15]</a:t>
            </a:r>
            <a:r>
              <a:rPr lang="zh-CN" altLang="zh-CN" sz="1400" dirty="0"/>
              <a:t>康有为著．吴熙钊 邓中好校点</a:t>
            </a:r>
            <a:r>
              <a:rPr lang="en-US" altLang="zh-CN" sz="1400" dirty="0"/>
              <a:t>.</a:t>
            </a:r>
            <a:r>
              <a:rPr lang="zh-CN" altLang="zh-CN" sz="1400" dirty="0"/>
              <a:t>康南海先生口说．第</a:t>
            </a:r>
            <a:r>
              <a:rPr lang="en-US" altLang="zh-CN" sz="1400" dirty="0"/>
              <a:t>1</a:t>
            </a:r>
            <a:r>
              <a:rPr lang="zh-CN" altLang="zh-CN" sz="1400" dirty="0"/>
              <a:t>版．广州：中山大学出版社，</a:t>
            </a:r>
            <a:r>
              <a:rPr lang="en-US" altLang="zh-CN" sz="1400" dirty="0"/>
              <a:t>1985</a:t>
            </a:r>
            <a:r>
              <a:rPr lang="zh-CN" altLang="zh-CN" sz="1400" dirty="0"/>
              <a:t>年</a:t>
            </a:r>
            <a:r>
              <a:rPr lang="en-US" altLang="zh-CN" sz="1400" dirty="0"/>
              <a:t>,31. </a:t>
            </a:r>
            <a:endParaRPr lang="zh-CN" altLang="zh-CN" sz="1400" dirty="0"/>
          </a:p>
        </p:txBody>
      </p:sp>
    </p:spTree>
    <p:extLst>
      <p:ext uri="{BB962C8B-B14F-4D97-AF65-F5344CB8AC3E}">
        <p14:creationId xmlns:p14="http://schemas.microsoft.com/office/powerpoint/2010/main" val="1586744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kumimoji="1" lang="zh-CN" altLang="en-US" dirty="0" smtClean="0"/>
              <a:t>谢谢！</a:t>
            </a:r>
            <a:endParaRPr kumimoji="1" lang="zh-CN" altLang="en-US" dirty="0"/>
          </a:p>
        </p:txBody>
      </p:sp>
      <p:sp>
        <p:nvSpPr>
          <p:cNvPr id="3" name="副标题 2"/>
          <p:cNvSpPr>
            <a:spLocks noGrp="1"/>
          </p:cNvSpPr>
          <p:nvPr>
            <p:ph type="subTitle" idx="1"/>
          </p:nvPr>
        </p:nvSpPr>
        <p:spPr/>
        <p:txBody>
          <a:bodyPr/>
          <a:lstStyle/>
          <a:p>
            <a:endParaRPr kumimoji="1" lang="zh-CN" altLang="en-US" dirty="0"/>
          </a:p>
        </p:txBody>
      </p:sp>
    </p:spTree>
    <p:extLst>
      <p:ext uri="{BB962C8B-B14F-4D97-AF65-F5344CB8AC3E}">
        <p14:creationId xmlns:p14="http://schemas.microsoft.com/office/powerpoint/2010/main" val="351788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sz="4800" dirty="0" smtClean="0"/>
              <a:t>二</a:t>
            </a:r>
            <a:r>
              <a:rPr kumimoji="1" lang="en-US" altLang="zh-CN" sz="4800" dirty="0"/>
              <a:t>.</a:t>
            </a:r>
            <a:r>
              <a:rPr kumimoji="1" lang="zh-CN" altLang="en-US" sz="4800" dirty="0" smtClean="0"/>
              <a:t>从</a:t>
            </a:r>
            <a:r>
              <a:rPr kumimoji="1" lang="en-US" altLang="zh-CN" sz="4800" dirty="0" smtClean="0"/>
              <a:t>《</a:t>
            </a:r>
            <a:r>
              <a:rPr kumimoji="1" lang="zh-CN" altLang="en-US" sz="4800" dirty="0" smtClean="0"/>
              <a:t>回顾：公元</a:t>
            </a:r>
            <a:r>
              <a:rPr kumimoji="1" lang="en-US" altLang="zh-CN" sz="4800" dirty="0" smtClean="0"/>
              <a:t>2000-1887</a:t>
            </a:r>
            <a:r>
              <a:rPr kumimoji="1" lang="zh-CN" altLang="en-US" sz="4800" dirty="0" smtClean="0"/>
              <a:t>年</a:t>
            </a:r>
            <a:r>
              <a:rPr kumimoji="1" lang="en-US" altLang="zh-CN" sz="4800" dirty="0" smtClean="0"/>
              <a:t>》</a:t>
            </a:r>
            <a:r>
              <a:rPr kumimoji="1" lang="zh-CN" altLang="en-US" sz="4800" dirty="0" smtClean="0"/>
              <a:t>到</a:t>
            </a:r>
            <a:r>
              <a:rPr kumimoji="1" lang="en-US" altLang="zh-CN" sz="4800" dirty="0" smtClean="0"/>
              <a:t>《</a:t>
            </a:r>
            <a:r>
              <a:rPr kumimoji="1" lang="zh-CN" altLang="en-US" sz="4800" dirty="0" smtClean="0"/>
              <a:t>回头看纪略</a:t>
            </a:r>
            <a:r>
              <a:rPr kumimoji="1" lang="en-US" altLang="zh-CN" sz="4800" dirty="0" smtClean="0"/>
              <a:t>》</a:t>
            </a:r>
            <a:endParaRPr kumimoji="1" lang="zh-CN" altLang="en-US" sz="4800" dirty="0"/>
          </a:p>
        </p:txBody>
      </p:sp>
      <p:sp>
        <p:nvSpPr>
          <p:cNvPr id="3" name="文本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1277497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dirty="0" smtClean="0"/>
              <a:t>《</a:t>
            </a:r>
            <a:r>
              <a:rPr kumimoji="1" lang="zh-CN" altLang="en-US" sz="4000" dirty="0" smtClean="0"/>
              <a:t>回顾：公元</a:t>
            </a:r>
            <a:r>
              <a:rPr kumimoji="1" lang="en-US" altLang="zh-CN" sz="4000" dirty="0" smtClean="0"/>
              <a:t>2000-1887</a:t>
            </a:r>
            <a:r>
              <a:rPr kumimoji="1" lang="zh-CN" altLang="en-US" sz="4000" dirty="0" smtClean="0"/>
              <a:t>年</a:t>
            </a:r>
            <a:r>
              <a:rPr kumimoji="1" lang="en-US" altLang="zh-CN" sz="4000" dirty="0" smtClean="0"/>
              <a:t>》</a:t>
            </a:r>
            <a:r>
              <a:rPr kumimoji="1" lang="zh-CN" altLang="en-US" sz="4000" dirty="0" smtClean="0"/>
              <a:t>（</a:t>
            </a:r>
            <a:r>
              <a:rPr kumimoji="1" lang="en-US" altLang="zh-CN" sz="4000" dirty="0" smtClean="0"/>
              <a:t>《Looking backward</a:t>
            </a:r>
            <a:r>
              <a:rPr kumimoji="1" lang="zh-CN" altLang="en-US" sz="4000" dirty="0" smtClean="0"/>
              <a:t>，</a:t>
            </a:r>
            <a:r>
              <a:rPr kumimoji="1" lang="en-US" altLang="zh-CN" sz="4000" dirty="0" smtClean="0"/>
              <a:t>2000-1887》</a:t>
            </a:r>
            <a:r>
              <a:rPr kumimoji="1" lang="zh-CN" altLang="en-US" sz="4000" dirty="0" smtClean="0"/>
              <a:t>）</a:t>
            </a:r>
            <a:endParaRPr kumimoji="1" lang="zh-CN" altLang="en-US" sz="4000" dirty="0"/>
          </a:p>
        </p:txBody>
      </p:sp>
      <p:sp>
        <p:nvSpPr>
          <p:cNvPr id="3" name="内容占位符 2"/>
          <p:cNvSpPr>
            <a:spLocks noGrp="1"/>
          </p:cNvSpPr>
          <p:nvPr>
            <p:ph idx="1"/>
          </p:nvPr>
        </p:nvSpPr>
        <p:spPr/>
        <p:txBody>
          <a:bodyPr>
            <a:normAutofit/>
          </a:bodyPr>
          <a:lstStyle/>
          <a:p>
            <a:r>
              <a:rPr kumimoji="1" lang="zh-CN" altLang="en-US" dirty="0" smtClean="0"/>
              <a:t>作者爱德华</a:t>
            </a:r>
            <a:r>
              <a:rPr kumimoji="1" lang="en-US" altLang="zh-CN" dirty="0" smtClean="0"/>
              <a:t>·</a:t>
            </a:r>
            <a:r>
              <a:rPr kumimoji="1" lang="zh-CN" altLang="en-US" dirty="0" smtClean="0"/>
              <a:t>贝拉米（</a:t>
            </a:r>
            <a:r>
              <a:rPr lang="en-US" altLang="zh-CN" dirty="0" smtClean="0"/>
              <a:t>Edward Bellamy</a:t>
            </a:r>
            <a:r>
              <a:rPr lang="zh-CN" altLang="en-US" dirty="0" smtClean="0"/>
              <a:t>，</a:t>
            </a:r>
            <a:r>
              <a:rPr kumimoji="1" lang="en-US" altLang="zh-CN" dirty="0" smtClean="0"/>
              <a:t>1850-1898</a:t>
            </a:r>
            <a:r>
              <a:rPr kumimoji="1" lang="zh-CN" altLang="en-US" dirty="0" smtClean="0"/>
              <a:t>），美国</a:t>
            </a:r>
            <a:r>
              <a:rPr kumimoji="1" lang="en-US" altLang="zh-CN" dirty="0" smtClean="0"/>
              <a:t>19</a:t>
            </a:r>
            <a:r>
              <a:rPr kumimoji="1" lang="zh-CN" altLang="en-US" dirty="0" smtClean="0"/>
              <a:t>世纪著名作家，空想社会主义者。</a:t>
            </a:r>
          </a:p>
          <a:p>
            <a:r>
              <a:rPr kumimoji="1" lang="en-US" altLang="zh-CN" dirty="0" smtClean="0"/>
              <a:t>1888</a:t>
            </a:r>
            <a:r>
              <a:rPr kumimoji="1" lang="zh-CN" altLang="en-US" dirty="0" smtClean="0"/>
              <a:t>年后出版后，被翻译为多个国家的文字，风行一时。</a:t>
            </a:r>
          </a:p>
          <a:p>
            <a:r>
              <a:rPr kumimoji="1" lang="zh-CN" altLang="en-US" dirty="0" smtClean="0"/>
              <a:t>人物：</a:t>
            </a:r>
          </a:p>
          <a:p>
            <a:pPr marL="0" indent="0">
              <a:buNone/>
            </a:pPr>
            <a:r>
              <a:rPr kumimoji="1" lang="zh-CN" altLang="en-US" dirty="0"/>
              <a:t> </a:t>
            </a:r>
            <a:r>
              <a:rPr kumimoji="1" lang="zh-CN" altLang="en-US" dirty="0" smtClean="0"/>
              <a:t>  朱利安</a:t>
            </a:r>
            <a:r>
              <a:rPr kumimoji="1" lang="en-US" altLang="zh-CN" dirty="0" smtClean="0"/>
              <a:t>·</a:t>
            </a:r>
            <a:r>
              <a:rPr kumimoji="1" lang="zh-CN" altLang="en-US" dirty="0" smtClean="0">
                <a:solidFill>
                  <a:srgbClr val="FF0000"/>
                </a:solidFill>
              </a:rPr>
              <a:t>韦斯特</a:t>
            </a:r>
            <a:r>
              <a:rPr kumimoji="1" lang="en-US" altLang="zh-CN" dirty="0" smtClean="0"/>
              <a:t>(</a:t>
            </a:r>
            <a:r>
              <a:rPr lang="en-US" altLang="zh-CN" dirty="0"/>
              <a:t>Julian </a:t>
            </a:r>
            <a:r>
              <a:rPr lang="en-US" altLang="zh-CN" dirty="0" smtClean="0"/>
              <a:t>West)</a:t>
            </a:r>
            <a:endParaRPr kumimoji="1" lang="zh-CN" altLang="en-US" dirty="0" smtClean="0"/>
          </a:p>
          <a:p>
            <a:pPr marL="0" indent="0">
              <a:buNone/>
            </a:pPr>
            <a:r>
              <a:rPr kumimoji="1" lang="zh-CN" altLang="en-US" dirty="0"/>
              <a:t> </a:t>
            </a:r>
            <a:r>
              <a:rPr kumimoji="1" lang="zh-CN" altLang="en-US" dirty="0" smtClean="0"/>
              <a:t>  伊蒂丝</a:t>
            </a:r>
            <a:r>
              <a:rPr kumimoji="1" lang="en-US" altLang="zh-CN" dirty="0" smtClean="0"/>
              <a:t>·</a:t>
            </a:r>
            <a:r>
              <a:rPr kumimoji="1" lang="zh-CN" altLang="en-US" dirty="0" smtClean="0"/>
              <a:t>巴特勒</a:t>
            </a:r>
            <a:r>
              <a:rPr kumimoji="1" lang="en-US" altLang="zh-CN" dirty="0" smtClean="0"/>
              <a:t>(</a:t>
            </a:r>
            <a:r>
              <a:rPr lang="en-US" altLang="zh-CN" dirty="0" smtClean="0"/>
              <a:t>Edith Bartlett )</a:t>
            </a:r>
            <a:endParaRPr kumimoji="1" lang="zh-CN" altLang="en-US" dirty="0" smtClean="0"/>
          </a:p>
          <a:p>
            <a:pPr marL="0" indent="0">
              <a:buNone/>
            </a:pPr>
            <a:r>
              <a:rPr kumimoji="1" lang="zh-CN" altLang="en-US" dirty="0"/>
              <a:t> </a:t>
            </a:r>
            <a:r>
              <a:rPr kumimoji="1" lang="zh-CN" altLang="en-US" dirty="0" smtClean="0"/>
              <a:t>  利特医生（</a:t>
            </a:r>
            <a:r>
              <a:rPr lang="en-US" altLang="zh-CN" dirty="0"/>
              <a:t>Doctor </a:t>
            </a:r>
            <a:r>
              <a:rPr lang="en-US" altLang="zh-CN" dirty="0" err="1" smtClean="0"/>
              <a:t>Leete</a:t>
            </a:r>
            <a:r>
              <a:rPr lang="zh-CN" altLang="en-US" dirty="0" smtClean="0"/>
              <a:t>）</a:t>
            </a:r>
            <a:r>
              <a:rPr kumimoji="1" lang="zh-CN" altLang="en-US" dirty="0" smtClean="0"/>
              <a:t>，其女伊蒂丝</a:t>
            </a:r>
            <a:r>
              <a:rPr kumimoji="1" lang="en-US" altLang="zh-CN" dirty="0" smtClean="0"/>
              <a:t>·</a:t>
            </a:r>
            <a:r>
              <a:rPr kumimoji="1" lang="zh-CN" altLang="en-US" dirty="0" smtClean="0"/>
              <a:t>利特</a:t>
            </a:r>
            <a:r>
              <a:rPr kumimoji="1" lang="en-US" altLang="zh-CN" dirty="0" smtClean="0"/>
              <a:t>(</a:t>
            </a:r>
            <a:r>
              <a:rPr lang="en-US" altLang="zh-CN" dirty="0" smtClean="0"/>
              <a:t>Edith </a:t>
            </a:r>
            <a:r>
              <a:rPr lang="en-US" altLang="zh-CN" dirty="0" err="1" smtClean="0"/>
              <a:t>Leete</a:t>
            </a:r>
            <a:r>
              <a:rPr lang="en-US" altLang="zh-CN" dirty="0" smtClean="0"/>
              <a:t> )</a:t>
            </a:r>
            <a:endParaRPr kumimoji="1" lang="zh-CN" altLang="en-US" dirty="0" smtClean="0"/>
          </a:p>
          <a:p>
            <a:r>
              <a:rPr kumimoji="1" lang="zh-CN" altLang="en-US" dirty="0" smtClean="0"/>
              <a:t>地点：美国波士顿</a:t>
            </a:r>
            <a:r>
              <a:rPr kumimoji="1" lang="en-US" altLang="zh-CN" dirty="0" smtClean="0"/>
              <a:t>(Boston)</a:t>
            </a:r>
            <a:endParaRPr kumimoji="1" lang="zh-CN" altLang="en-US" dirty="0" smtClean="0"/>
          </a:p>
          <a:p>
            <a:r>
              <a:rPr kumimoji="1" lang="zh-CN" altLang="en-US" dirty="0" smtClean="0"/>
              <a:t>时间：</a:t>
            </a:r>
            <a:r>
              <a:rPr kumimoji="1" lang="en-US" altLang="zh-CN" dirty="0" smtClean="0"/>
              <a:t>1887/5/30-2000/9/10</a:t>
            </a:r>
            <a:endParaRPr kumimoji="1" lang="zh-CN" altLang="en-US" dirty="0" smtClean="0"/>
          </a:p>
        </p:txBody>
      </p:sp>
    </p:spTree>
    <p:extLst>
      <p:ext uri="{BB962C8B-B14F-4D97-AF65-F5344CB8AC3E}">
        <p14:creationId xmlns:p14="http://schemas.microsoft.com/office/powerpoint/2010/main" val="39095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533112" y="0"/>
            <a:ext cx="7583993" cy="6858000"/>
          </a:xfrm>
          <a:prstGeom prst="rect">
            <a:avLst/>
          </a:prstGeom>
        </p:spPr>
      </p:pic>
    </p:spTree>
    <p:extLst>
      <p:ext uri="{BB962C8B-B14F-4D97-AF65-F5344CB8AC3E}">
        <p14:creationId xmlns:p14="http://schemas.microsoft.com/office/powerpoint/2010/main" val="892223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726142" y="739588"/>
            <a:ext cx="8739190" cy="4259729"/>
          </a:xfrm>
          <a:prstGeom prst="rect">
            <a:avLst/>
          </a:prstGeom>
        </p:spPr>
      </p:pic>
      <p:sp>
        <p:nvSpPr>
          <p:cNvPr id="3" name="文本框 2"/>
          <p:cNvSpPr txBox="1"/>
          <p:nvPr/>
        </p:nvSpPr>
        <p:spPr>
          <a:xfrm>
            <a:off x="739588" y="5499847"/>
            <a:ext cx="8592671" cy="369332"/>
          </a:xfrm>
          <a:prstGeom prst="rect">
            <a:avLst/>
          </a:prstGeom>
          <a:noFill/>
        </p:spPr>
        <p:txBody>
          <a:bodyPr wrap="square" rtlCol="0">
            <a:spAutoFit/>
          </a:bodyPr>
          <a:lstStyle/>
          <a:p>
            <a:r>
              <a:rPr kumimoji="1" lang="zh-CN" altLang="en-US" dirty="0" smtClean="0"/>
              <a:t>    参考：熊月之</a:t>
            </a:r>
            <a:r>
              <a:rPr kumimoji="1" lang="en-US" altLang="zh-CN" dirty="0" smtClean="0"/>
              <a:t>《</a:t>
            </a:r>
            <a:r>
              <a:rPr kumimoji="1" lang="zh-CN" altLang="en-US" dirty="0" smtClean="0"/>
              <a:t>西学东渐与晚清社会</a:t>
            </a:r>
            <a:r>
              <a:rPr kumimoji="1" lang="en-US" altLang="zh-CN" dirty="0" smtClean="0"/>
              <a:t>》</a:t>
            </a:r>
            <a:endParaRPr kumimoji="1" lang="zh-CN" altLang="en-US" dirty="0"/>
          </a:p>
        </p:txBody>
      </p:sp>
    </p:spTree>
    <p:extLst>
      <p:ext uri="{BB962C8B-B14F-4D97-AF65-F5344CB8AC3E}">
        <p14:creationId xmlns:p14="http://schemas.microsoft.com/office/powerpoint/2010/main" val="1128668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8477" y="1239230"/>
            <a:ext cx="6096000" cy="2677656"/>
          </a:xfrm>
          <a:prstGeom prst="rect">
            <a:avLst/>
          </a:prstGeom>
        </p:spPr>
        <p:txBody>
          <a:bodyPr>
            <a:spAutoFit/>
          </a:bodyPr>
          <a:lstStyle/>
          <a:p>
            <a:r>
              <a:rPr lang="en-US" altLang="zh-CN" sz="2400" dirty="0">
                <a:solidFill>
                  <a:srgbClr val="1A1A1A"/>
                </a:solidFill>
                <a:latin typeface="Helvetica" charset="0"/>
              </a:rPr>
              <a:t>The major themes include problems associated with capitalism, a proposed socialist solution of a nationalization of all industry, the use of an "industrial army" to organize production and distribution, as well as how to ensure free cultural production under such conditions</a:t>
            </a:r>
            <a:endParaRPr lang="zh-CN" altLang="en-US" sz="2400" dirty="0"/>
          </a:p>
        </p:txBody>
      </p:sp>
      <p:sp>
        <p:nvSpPr>
          <p:cNvPr id="3" name="文本框 2"/>
          <p:cNvSpPr txBox="1"/>
          <p:nvPr/>
        </p:nvSpPr>
        <p:spPr>
          <a:xfrm>
            <a:off x="968477" y="4807974"/>
            <a:ext cx="6282813" cy="369332"/>
          </a:xfrm>
          <a:prstGeom prst="rect">
            <a:avLst/>
          </a:prstGeom>
          <a:noFill/>
        </p:spPr>
        <p:txBody>
          <a:bodyPr wrap="square" rtlCol="0">
            <a:spAutoFit/>
          </a:bodyPr>
          <a:lstStyle/>
          <a:p>
            <a:r>
              <a:rPr kumimoji="1" lang="zh-CN" altLang="en-US" dirty="0" smtClean="0"/>
              <a:t>来源：</a:t>
            </a:r>
            <a:r>
              <a:rPr kumimoji="1" lang="en-US" altLang="zh-CN" dirty="0" smtClean="0"/>
              <a:t>https</a:t>
            </a:r>
            <a:r>
              <a:rPr kumimoji="1" lang="en-US" altLang="zh-CN" dirty="0"/>
              <a:t>://</a:t>
            </a:r>
            <a:r>
              <a:rPr kumimoji="1" lang="en-US" altLang="zh-CN" dirty="0" err="1"/>
              <a:t>en.wikipedia.org</a:t>
            </a:r>
            <a:r>
              <a:rPr kumimoji="1" lang="en-US" altLang="zh-CN" dirty="0"/>
              <a:t>/wiki/</a:t>
            </a:r>
            <a:r>
              <a:rPr kumimoji="1" lang="en-US" altLang="zh-CN" dirty="0" err="1"/>
              <a:t>Looking_Backward</a:t>
            </a:r>
            <a:endParaRPr kumimoji="1" lang="zh-CN" altLang="en-US" dirty="0"/>
          </a:p>
        </p:txBody>
      </p:sp>
    </p:spTree>
    <p:extLst>
      <p:ext uri="{BB962C8B-B14F-4D97-AF65-F5344CB8AC3E}">
        <p14:creationId xmlns:p14="http://schemas.microsoft.com/office/powerpoint/2010/main" val="1993185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8359" y="484632"/>
            <a:ext cx="10058400" cy="1609344"/>
          </a:xfrm>
        </p:spPr>
        <p:txBody>
          <a:bodyPr>
            <a:normAutofit/>
          </a:bodyPr>
          <a:lstStyle/>
          <a:p>
            <a:r>
              <a:rPr kumimoji="1" lang="zh-CN" altLang="en-US" sz="4000" dirty="0" smtClean="0"/>
              <a:t>李提摩太的翻译：</a:t>
            </a:r>
            <a:r>
              <a:rPr kumimoji="1" lang="en-US" altLang="zh-CN" sz="4000" dirty="0" smtClean="0"/>
              <a:t>《</a:t>
            </a:r>
            <a:r>
              <a:rPr kumimoji="1" lang="zh-CN" altLang="en-US" sz="4000" dirty="0" smtClean="0"/>
              <a:t>回头看纪略</a:t>
            </a:r>
            <a:r>
              <a:rPr kumimoji="1" lang="en-US" altLang="zh-CN" sz="4000" dirty="0" smtClean="0"/>
              <a:t>》</a:t>
            </a:r>
            <a:endParaRPr kumimoji="1" lang="zh-CN" altLang="en-US" sz="4000" dirty="0"/>
          </a:p>
        </p:txBody>
      </p:sp>
      <p:sp>
        <p:nvSpPr>
          <p:cNvPr id="3" name="内容占位符 2"/>
          <p:cNvSpPr>
            <a:spLocks noGrp="1"/>
          </p:cNvSpPr>
          <p:nvPr>
            <p:ph idx="1"/>
          </p:nvPr>
        </p:nvSpPr>
        <p:spPr>
          <a:xfrm>
            <a:off x="808359" y="2093976"/>
            <a:ext cx="10581378" cy="4050792"/>
          </a:xfrm>
        </p:spPr>
        <p:txBody>
          <a:bodyPr>
            <a:normAutofit/>
          </a:bodyPr>
          <a:lstStyle/>
          <a:p>
            <a:r>
              <a:rPr kumimoji="1" lang="en-US" altLang="zh-CN" sz="2400" dirty="0" smtClean="0"/>
              <a:t>1891-1892:《</a:t>
            </a:r>
            <a:r>
              <a:rPr kumimoji="1" lang="zh-CN" altLang="en-US" sz="2400" dirty="0" smtClean="0">
                <a:solidFill>
                  <a:srgbClr val="FF0000"/>
                </a:solidFill>
              </a:rPr>
              <a:t>万国公报</a:t>
            </a:r>
            <a:r>
              <a:rPr kumimoji="1" lang="en-US" altLang="zh-CN" sz="2400" dirty="0" smtClean="0"/>
              <a:t>》</a:t>
            </a:r>
            <a:r>
              <a:rPr kumimoji="1" lang="zh-CN" altLang="en-US" sz="2400" dirty="0" smtClean="0"/>
              <a:t>连载李提摩太翻译的小说</a:t>
            </a:r>
            <a:r>
              <a:rPr kumimoji="1" lang="en-US" altLang="zh-CN" sz="2400" dirty="0" smtClean="0">
                <a:solidFill>
                  <a:srgbClr val="FF0000"/>
                </a:solidFill>
              </a:rPr>
              <a:t>《</a:t>
            </a:r>
            <a:r>
              <a:rPr kumimoji="1" lang="zh-CN" altLang="en-US" sz="2400" dirty="0" smtClean="0">
                <a:solidFill>
                  <a:srgbClr val="FF0000"/>
                </a:solidFill>
              </a:rPr>
              <a:t>回头看纪略</a:t>
            </a:r>
            <a:r>
              <a:rPr kumimoji="1" lang="en-US" altLang="zh-CN" sz="2400" dirty="0" smtClean="0">
                <a:solidFill>
                  <a:srgbClr val="FF0000"/>
                </a:solidFill>
              </a:rPr>
              <a:t>》</a:t>
            </a:r>
            <a:r>
              <a:rPr kumimoji="1" lang="zh-CN" altLang="en-US" sz="2400" dirty="0" smtClean="0"/>
              <a:t>。</a:t>
            </a:r>
          </a:p>
          <a:p>
            <a:r>
              <a:rPr kumimoji="1" lang="en-US" altLang="zh-CN" sz="2400" dirty="0" smtClean="0"/>
              <a:t>1894</a:t>
            </a:r>
            <a:r>
              <a:rPr kumimoji="1" lang="zh-CN" altLang="en-US" sz="2400" dirty="0"/>
              <a:t>：</a:t>
            </a:r>
            <a:r>
              <a:rPr kumimoji="1" lang="zh-CN" altLang="en-US" sz="2400" dirty="0" smtClean="0">
                <a:solidFill>
                  <a:srgbClr val="FF0000"/>
                </a:solidFill>
              </a:rPr>
              <a:t>“广学会”</a:t>
            </a:r>
            <a:r>
              <a:rPr kumimoji="1" lang="zh-CN" altLang="en-US" sz="2400" dirty="0" smtClean="0"/>
              <a:t>出版此书单行本，改名</a:t>
            </a:r>
            <a:r>
              <a:rPr kumimoji="1" lang="en-US" altLang="zh-CN" sz="2400" dirty="0" smtClean="0">
                <a:solidFill>
                  <a:srgbClr val="FF0000"/>
                </a:solidFill>
              </a:rPr>
              <a:t>《</a:t>
            </a:r>
            <a:r>
              <a:rPr kumimoji="1" lang="zh-CN" altLang="en-US" sz="2400" dirty="0" smtClean="0">
                <a:solidFill>
                  <a:srgbClr val="FF0000"/>
                </a:solidFill>
              </a:rPr>
              <a:t>百年一觉</a:t>
            </a:r>
            <a:r>
              <a:rPr kumimoji="1" lang="en-US" altLang="zh-CN" sz="2400" dirty="0" smtClean="0">
                <a:solidFill>
                  <a:srgbClr val="FF0000"/>
                </a:solidFill>
              </a:rPr>
              <a:t>》</a:t>
            </a:r>
            <a:r>
              <a:rPr kumimoji="1" lang="zh-CN" altLang="en-US" sz="2400" dirty="0" smtClean="0"/>
              <a:t>。</a:t>
            </a:r>
          </a:p>
          <a:p>
            <a:r>
              <a:rPr kumimoji="1" lang="zh-CN" altLang="en-US" sz="2400" dirty="0" smtClean="0"/>
              <a:t>纪略体：英国传教士理雅各（</a:t>
            </a:r>
            <a:r>
              <a:rPr lang="de-DE" altLang="zh-CN" sz="2400" dirty="0"/>
              <a:t>James </a:t>
            </a:r>
            <a:r>
              <a:rPr lang="de-DE" altLang="zh-CN" sz="2400" dirty="0" err="1"/>
              <a:t>Legge</a:t>
            </a:r>
            <a:r>
              <a:rPr lang="zh-CN" altLang="de-DE" sz="2400" dirty="0"/>
              <a:t>，</a:t>
            </a:r>
            <a:r>
              <a:rPr lang="de-DE" altLang="zh-CN" sz="2400" dirty="0" smtClean="0"/>
              <a:t>1815</a:t>
            </a:r>
            <a:r>
              <a:rPr lang="zh-CN" altLang="de-DE" sz="2400" dirty="0" smtClean="0"/>
              <a:t>－</a:t>
            </a:r>
            <a:r>
              <a:rPr lang="de-DE" altLang="zh-CN" sz="2400" dirty="0" smtClean="0"/>
              <a:t>1897</a:t>
            </a:r>
            <a:r>
              <a:rPr lang="zh-CN" altLang="en-US" sz="2400" dirty="0" smtClean="0"/>
              <a:t>），</a:t>
            </a:r>
            <a:r>
              <a:rPr kumimoji="1" lang="en-US" altLang="zh-CN" sz="2400" dirty="0" smtClean="0"/>
              <a:t>《</a:t>
            </a:r>
            <a:r>
              <a:rPr kumimoji="1" lang="zh-CN" altLang="en-US" sz="2400" dirty="0" smtClean="0"/>
              <a:t>约瑟纪略</a:t>
            </a:r>
            <a:r>
              <a:rPr kumimoji="1" lang="en-US" altLang="zh-CN" sz="2400" dirty="0" smtClean="0"/>
              <a:t>》《</a:t>
            </a:r>
            <a:r>
              <a:rPr kumimoji="1" lang="zh-CN" altLang="en-US" sz="2400" dirty="0" smtClean="0"/>
              <a:t>亚伯拉罕纪略</a:t>
            </a:r>
            <a:r>
              <a:rPr kumimoji="1" lang="en-US" altLang="zh-CN" sz="2400" dirty="0" smtClean="0"/>
              <a:t>》</a:t>
            </a:r>
            <a:r>
              <a:rPr kumimoji="1" lang="zh-CN" altLang="en-US" sz="2400" dirty="0" smtClean="0"/>
              <a:t>，融合“史传传统”与“章回小说” 。</a:t>
            </a:r>
          </a:p>
          <a:p>
            <a:r>
              <a:rPr kumimoji="1" lang="zh-CN" altLang="en-US" sz="2400" dirty="0" smtClean="0"/>
              <a:t>“作者根据教师所谈的经验，知道一般人都把学习当作一件苦差事，因而试图以传奇小说的体裁来</a:t>
            </a:r>
            <a:r>
              <a:rPr kumimoji="1" lang="zh-CN" altLang="en-US" sz="2400" dirty="0"/>
              <a:t>撰写本书，以减少说教的</a:t>
            </a:r>
            <a:r>
              <a:rPr kumimoji="1" lang="zh-CN" altLang="en-US" sz="2400" dirty="0" smtClean="0"/>
              <a:t>性质”（</a:t>
            </a:r>
            <a:r>
              <a:rPr kumimoji="1" lang="en-US" altLang="zh-CN" sz="2400" dirty="0" smtClean="0"/>
              <a:t>《</a:t>
            </a:r>
            <a:r>
              <a:rPr kumimoji="1" lang="zh-CN" altLang="en-US" sz="2400" dirty="0" smtClean="0"/>
              <a:t>回顾</a:t>
            </a:r>
            <a:r>
              <a:rPr kumimoji="1" lang="en-US" altLang="zh-CN" sz="2400" dirty="0" smtClean="0"/>
              <a:t>》</a:t>
            </a:r>
            <a:r>
              <a:rPr kumimoji="1" lang="zh-CN" altLang="en-US" sz="2400" dirty="0" smtClean="0"/>
              <a:t>）</a:t>
            </a:r>
            <a:endParaRPr kumimoji="1" lang="zh-CN" altLang="en-US" sz="2400" dirty="0"/>
          </a:p>
          <a:p>
            <a:r>
              <a:rPr kumimoji="1" lang="zh-CN" altLang="en-US" sz="2400" dirty="0" smtClean="0"/>
              <a:t>“西国诸儒因其书多叙</a:t>
            </a:r>
            <a:r>
              <a:rPr kumimoji="1" lang="zh-CN" altLang="en-US" sz="2400" dirty="0" smtClean="0">
                <a:solidFill>
                  <a:srgbClr val="FF0000"/>
                </a:solidFill>
              </a:rPr>
              <a:t>养民新法</a:t>
            </a:r>
            <a:r>
              <a:rPr kumimoji="1" lang="zh-CN" altLang="en-US" sz="2400" dirty="0" smtClean="0"/>
              <a:t>，一如</a:t>
            </a:r>
            <a:r>
              <a:rPr kumimoji="1" lang="zh-CN" altLang="en-US" sz="2400" dirty="0" smtClean="0">
                <a:solidFill>
                  <a:srgbClr val="FF0000"/>
                </a:solidFill>
              </a:rPr>
              <a:t>传体</a:t>
            </a:r>
            <a:r>
              <a:rPr kumimoji="1" lang="zh-CN" altLang="en-US" sz="2400" dirty="0" smtClean="0"/>
              <a:t>，故均喜阅而读之（</a:t>
            </a:r>
            <a:r>
              <a:rPr kumimoji="1" lang="en-US" altLang="zh-CN" sz="2400" dirty="0" smtClean="0"/>
              <a:t>《</a:t>
            </a:r>
            <a:r>
              <a:rPr kumimoji="1" lang="zh-CN" altLang="en-US" sz="2400" dirty="0" smtClean="0"/>
              <a:t>百年一觉</a:t>
            </a:r>
            <a:r>
              <a:rPr kumimoji="1" lang="en-US" altLang="zh-CN" sz="2400" dirty="0" smtClean="0"/>
              <a:t>》</a:t>
            </a:r>
            <a:r>
              <a:rPr kumimoji="1" lang="zh-CN" altLang="en-US" sz="2400" dirty="0" smtClean="0"/>
              <a:t>）</a:t>
            </a:r>
          </a:p>
          <a:p>
            <a:r>
              <a:rPr kumimoji="1" lang="zh-CN" altLang="en-US" sz="2400" dirty="0" smtClean="0"/>
              <a:t>韦斯特</a:t>
            </a:r>
            <a:r>
              <a:rPr kumimoji="1" lang="en-US" altLang="zh-CN" sz="2400" dirty="0" smtClean="0"/>
              <a:t>-</a:t>
            </a:r>
            <a:r>
              <a:rPr kumimoji="1" lang="zh-CN" altLang="en-US" sz="2400" dirty="0" smtClean="0">
                <a:solidFill>
                  <a:srgbClr val="FF0000"/>
                </a:solidFill>
              </a:rPr>
              <a:t>伟斯德</a:t>
            </a:r>
            <a:r>
              <a:rPr kumimoji="1" lang="zh-CN" altLang="en-US" sz="2400" dirty="0" smtClean="0"/>
              <a:t>；利特医生</a:t>
            </a:r>
            <a:r>
              <a:rPr kumimoji="1" lang="en-US" altLang="zh-CN" sz="2400" dirty="0" smtClean="0"/>
              <a:t>-</a:t>
            </a:r>
            <a:r>
              <a:rPr kumimoji="1" lang="zh-CN" altLang="en-US" sz="2400" dirty="0" smtClean="0"/>
              <a:t>理叟；伊蒂斯</a:t>
            </a:r>
            <a:r>
              <a:rPr kumimoji="1" lang="en-US" altLang="zh-CN" sz="2400" dirty="0" smtClean="0"/>
              <a:t>-</a:t>
            </a:r>
            <a:r>
              <a:rPr kumimoji="1" lang="zh-CN" altLang="en-US" sz="2400" dirty="0" smtClean="0"/>
              <a:t>仪狄</a:t>
            </a:r>
          </a:p>
          <a:p>
            <a:endParaRPr kumimoji="1" lang="zh-CN" altLang="en-US" sz="2400" dirty="0"/>
          </a:p>
        </p:txBody>
      </p:sp>
    </p:spTree>
    <p:extLst>
      <p:ext uri="{BB962C8B-B14F-4D97-AF65-F5344CB8AC3E}">
        <p14:creationId xmlns:p14="http://schemas.microsoft.com/office/powerpoint/2010/main" val="15815633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活字">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木头类型</Template>
  <TotalTime>551</TotalTime>
  <Words>2338</Words>
  <Application>Microsoft Macintosh PowerPoint</Application>
  <PresentationFormat>宽屏</PresentationFormat>
  <Paragraphs>114</Paragraphs>
  <Slides>33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33</vt:i4>
      </vt:variant>
    </vt:vector>
  </HeadingPairs>
  <TitlesOfParts>
    <vt:vector size="44" baseType="lpstr">
      <vt:lpstr>Arial</vt:lpstr>
      <vt:lpstr>Calibri</vt:lpstr>
      <vt:lpstr>Helvetica</vt:lpstr>
      <vt:lpstr>HelveticaNeue</vt:lpstr>
      <vt:lpstr>Mangal</vt:lpstr>
      <vt:lpstr>Rockwell</vt:lpstr>
      <vt:lpstr>Rockwell Condensed</vt:lpstr>
      <vt:lpstr>Times-Roman</vt:lpstr>
      <vt:lpstr>Wingdings</vt:lpstr>
      <vt:lpstr>方正姚体</vt:lpstr>
      <vt:lpstr>木活字</vt:lpstr>
      <vt:lpstr>早期乌托邦小说的译介及影响——李提摩太《百年一觉》（又译《回头看纪略》）</vt:lpstr>
      <vt:lpstr>一.李提摩太其人</vt:lpstr>
      <vt:lpstr>李提摩太其人</vt:lpstr>
      <vt:lpstr>二.从《回顾：公元2000-1887年》到《回头看纪略》</vt:lpstr>
      <vt:lpstr>《回顾：公元2000-1887年》（《Looking backward，2000-1887》）</vt:lpstr>
      <vt:lpstr>PowerPoint 演示文稿</vt:lpstr>
      <vt:lpstr>PowerPoint 演示文稿</vt:lpstr>
      <vt:lpstr>PowerPoint 演示文稿</vt:lpstr>
      <vt:lpstr>李提摩太的翻译：《回头看纪略》</vt:lpstr>
      <vt:lpstr>译文与原书的比较</vt:lpstr>
      <vt:lpstr>译文与原书的比较</vt:lpstr>
      <vt:lpstr>1.康、梁与李提摩太交往之证据</vt:lpstr>
      <vt:lpstr>PowerPoint 演示文稿</vt:lpstr>
      <vt:lpstr>PowerPoint 演示文稿</vt:lpstr>
      <vt:lpstr>2.传教士-广学会对康、梁思想的影响</vt:lpstr>
      <vt:lpstr>PowerPoint 演示文稿</vt:lpstr>
      <vt:lpstr>PowerPoint 演示文稿</vt:lpstr>
      <vt:lpstr>PowerPoint 演示文稿</vt:lpstr>
      <vt:lpstr>3.康、梁二人述及《百年一觉》一书</vt:lpstr>
      <vt:lpstr>三.《百年一觉》与康有为《大同书》</vt:lpstr>
      <vt:lpstr>《大同书》</vt:lpstr>
      <vt:lpstr>PowerPoint 演示文稿</vt:lpstr>
      <vt:lpstr>PowerPoint 演示文稿</vt:lpstr>
      <vt:lpstr>PowerPoint 演示文稿</vt:lpstr>
      <vt:lpstr>PowerPoint 演示文稿</vt:lpstr>
      <vt:lpstr>PowerPoint 演示文稿</vt:lpstr>
      <vt:lpstr>四.《百年一觉》与梁启超《新中国未来记》等清末民初政治小说</vt:lpstr>
      <vt:lpstr>《新中国未来记》</vt:lpstr>
      <vt:lpstr>其他</vt:lpstr>
      <vt:lpstr>PowerPoint 演示文稿</vt:lpstr>
      <vt:lpstr>PowerPoint 演示文稿</vt:lpstr>
      <vt:lpstr>参考文献</vt:lpstr>
      <vt:lpstr>谢谢！</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早期乌托邦小说的译介及影响——李提摩太《百年一觉》（又译《回头看纪略》）</dc:title>
  <dc:creator>zihui tian</dc:creator>
  <cp:lastModifiedBy>zihui tian</cp:lastModifiedBy>
  <cp:revision>53</cp:revision>
  <dcterms:created xsi:type="dcterms:W3CDTF">2017-11-12T14:44:22Z</dcterms:created>
  <dcterms:modified xsi:type="dcterms:W3CDTF">2018-01-16T01:50:14Z</dcterms:modified>
</cp:coreProperties>
</file>