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8" r:id="rId3"/>
    <p:sldId id="257" r:id="rId4"/>
    <p:sldId id="268" r:id="rId5"/>
    <p:sldId id="269" r:id="rId6"/>
    <p:sldId id="266" r:id="rId7"/>
    <p:sldId id="267" r:id="rId8"/>
    <p:sldId id="260" r:id="rId9"/>
    <p:sldId id="261" r:id="rId10"/>
    <p:sldId id="262" r:id="rId11"/>
    <p:sldId id="264" r:id="rId12"/>
    <p:sldId id="263" r:id="rId13"/>
    <p:sldId id="270" r:id="rId14"/>
    <p:sldId id="265" r:id="rId15"/>
    <p:sldId id="25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039" autoAdjust="0"/>
  </p:normalViewPr>
  <p:slideViewPr>
    <p:cSldViewPr>
      <p:cViewPr>
        <p:scale>
          <a:sx n="80" d="100"/>
          <a:sy n="80" d="100"/>
        </p:scale>
        <p:origin x="-864"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7DDE03-8B47-4B84-8224-45BE277E150C}" type="datetimeFigureOut">
              <a:rPr lang="en-US" smtClean="0"/>
              <a:t>4/18/2012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DA75C0-F4A3-4A5D-A9F4-33C38B2121EF}" type="slidenum">
              <a:rPr lang="en-US" smtClean="0"/>
              <a:t>‹#›</a:t>
            </a:fld>
            <a:endParaRPr lang="en-US"/>
          </a:p>
        </p:txBody>
      </p:sp>
    </p:spTree>
    <p:extLst>
      <p:ext uri="{BB962C8B-B14F-4D97-AF65-F5344CB8AC3E}">
        <p14:creationId xmlns:p14="http://schemas.microsoft.com/office/powerpoint/2010/main" val="1533049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leisladams.com/2010/07/18/lil-demon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His</a:t>
            </a:r>
            <a:r>
              <a:rPr lang="en-US" baseline="0" dirty="0" smtClean="0"/>
              <a:t> father, Wu </a:t>
            </a:r>
            <a:r>
              <a:rPr lang="en-US" baseline="0" dirty="0" err="1" smtClean="0"/>
              <a:t>Rui</a:t>
            </a:r>
            <a:r>
              <a:rPr lang="en-US" baseline="0" dirty="0" smtClean="0"/>
              <a:t>, had a good primary education and was pretty adept at studying, however due to financial difficulties he would remain an artisan. Wu grew up with a similar disposition, with a great enthusiasm for literature. </a:t>
            </a:r>
          </a:p>
          <a:p>
            <a:endParaRPr lang="en-US" baseline="0" dirty="0" smtClean="0"/>
          </a:p>
          <a:p>
            <a:r>
              <a:rPr lang="en-US" baseline="0" dirty="0" smtClean="0"/>
              <a:t>Wu did take the imperial examinations several times in attempt to become a mandarin (a scholar official – standard vocab for the Ming Dynasty). However he never passed.  </a:t>
            </a:r>
          </a:p>
          <a:p>
            <a:endParaRPr lang="en-US" baseline="0" dirty="0" smtClean="0"/>
          </a:p>
          <a:p>
            <a:r>
              <a:rPr lang="en-US" baseline="0" dirty="0" smtClean="0"/>
              <a:t>He did however, enter an imperial university and became an official. This happened in his middle ages, and sadly he never enjoyed his work. He resigned and sources speculate he probably spend the rest of his life writing stories/poems in his hometown. </a:t>
            </a:r>
          </a:p>
          <a:p>
            <a:endParaRPr lang="en-US" baseline="0" dirty="0" smtClean="0"/>
          </a:p>
          <a:p>
            <a:r>
              <a:rPr lang="en-US" baseline="0" dirty="0" smtClean="0"/>
              <a:t>It was during this time he rose to become an accomplished writer, and became friends with several other “famous” contemporary writers. </a:t>
            </a:r>
          </a:p>
          <a:p>
            <a:endParaRPr lang="en-US" baseline="0" dirty="0" smtClean="0"/>
          </a:p>
          <a:p>
            <a:r>
              <a:rPr lang="en-US" baseline="0" dirty="0" smtClean="0"/>
              <a:t>He became a hermit because he thought the world was corrupt and did not approve of the political climate.</a:t>
            </a:r>
          </a:p>
          <a:p>
            <a:endParaRPr lang="en-US" baseline="0" dirty="0" smtClean="0"/>
          </a:p>
          <a:p>
            <a:r>
              <a:rPr lang="en-US" baseline="0" dirty="0" smtClean="0"/>
              <a:t>He is mainly attributed to have written JTTW but he did write a lot of other poems and stories. Sadly most have been lost. </a:t>
            </a:r>
          </a:p>
          <a:p>
            <a:r>
              <a:rPr lang="en-US" baseline="0" dirty="0" smtClean="0"/>
              <a:t>They have been described as stubborn and was very critical of society’s corruption. Again his works do not follow the classical styles, but they weren’t as vulgar as the JTTW</a:t>
            </a:r>
          </a:p>
          <a:p>
            <a:endParaRPr lang="en-US" baseline="0" dirty="0" smtClean="0"/>
          </a:p>
          <a:p>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5DA75C0-F4A3-4A5D-A9F4-33C38B2121EF}" type="slidenum">
              <a:rPr lang="en-US" smtClean="0"/>
              <a:t>2</a:t>
            </a:fld>
            <a:endParaRPr lang="en-US"/>
          </a:p>
        </p:txBody>
      </p:sp>
    </p:spTree>
    <p:extLst>
      <p:ext uri="{BB962C8B-B14F-4D97-AF65-F5344CB8AC3E}">
        <p14:creationId xmlns:p14="http://schemas.microsoft.com/office/powerpoint/2010/main" val="69678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following this introductory story is the nominal main character, </a:t>
            </a:r>
            <a:r>
              <a:rPr lang="en-US" sz="1200" kern="1200" dirty="0" err="1" smtClean="0">
                <a:solidFill>
                  <a:schemeClr val="tx1"/>
                </a:solidFill>
                <a:latin typeface="+mn-lt"/>
                <a:ea typeface="+mn-ea"/>
                <a:cs typeface="+mn-cs"/>
              </a:rPr>
              <a:t>Xuanzang</a:t>
            </a:r>
            <a:r>
              <a:rPr lang="en-US" sz="1200" kern="1200" dirty="0" smtClean="0">
                <a:solidFill>
                  <a:schemeClr val="tx1"/>
                </a:solidFill>
                <a:latin typeface="+mn-lt"/>
                <a:ea typeface="+mn-ea"/>
                <a:cs typeface="+mn-cs"/>
              </a:rPr>
              <a:t> (Tang </a:t>
            </a:r>
            <a:r>
              <a:rPr lang="en-US" sz="1200" kern="1200" dirty="0" err="1" smtClean="0">
                <a:solidFill>
                  <a:schemeClr val="tx1"/>
                </a:solidFill>
                <a:latin typeface="+mn-lt"/>
                <a:ea typeface="+mn-ea"/>
                <a:cs typeface="+mn-cs"/>
              </a:rPr>
              <a:t>Sanzang</a:t>
            </a:r>
            <a:r>
              <a:rPr lang="en-US" sz="1200" kern="1200" dirty="0" smtClean="0">
                <a:solidFill>
                  <a:schemeClr val="tx1"/>
                </a:solidFill>
                <a:latin typeface="+mn-lt"/>
                <a:ea typeface="+mn-ea"/>
                <a:cs typeface="+mn-cs"/>
              </a:rPr>
              <a:t>), introduced. Chapters 8–12 provide his early biography and the background to his great journey. Dismayed that "the land of the South knows only greed, hedonism, promiscuity, and sins", the Buddha instructs the bodhisattva </a:t>
            </a:r>
            <a:r>
              <a:rPr lang="en-US" sz="1200" kern="1200" dirty="0" err="1" smtClean="0">
                <a:solidFill>
                  <a:schemeClr val="tx1"/>
                </a:solidFill>
                <a:latin typeface="+mn-lt"/>
                <a:ea typeface="+mn-ea"/>
                <a:cs typeface="+mn-cs"/>
              </a:rPr>
              <a:t>Avalokiteśvara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Guanyin</a:t>
            </a:r>
            <a:r>
              <a:rPr lang="en-US" sz="1200" kern="1200" dirty="0" smtClean="0">
                <a:solidFill>
                  <a:schemeClr val="tx1"/>
                </a:solidFill>
                <a:latin typeface="+mn-lt"/>
                <a:ea typeface="+mn-ea"/>
                <a:cs typeface="+mn-cs"/>
              </a:rPr>
              <a:t>) to search Tang China for someone to take the Buddhist sutras of "transcendence and persuasion for good will" back to the East. Part of the story here also relates to how </a:t>
            </a:r>
            <a:r>
              <a:rPr lang="en-US" sz="1200" kern="1200" dirty="0" err="1" smtClean="0">
                <a:solidFill>
                  <a:schemeClr val="tx1"/>
                </a:solidFill>
                <a:latin typeface="+mn-lt"/>
                <a:ea typeface="+mn-ea"/>
                <a:cs typeface="+mn-cs"/>
              </a:rPr>
              <a:t>Xuanzang</a:t>
            </a:r>
            <a:r>
              <a:rPr lang="en-US" sz="1200" kern="1200" dirty="0" smtClean="0">
                <a:solidFill>
                  <a:schemeClr val="tx1"/>
                </a:solidFill>
                <a:latin typeface="+mn-lt"/>
                <a:ea typeface="+mn-ea"/>
                <a:cs typeface="+mn-cs"/>
              </a:rPr>
              <a:t> becomes a monk (as well as revealing his past life as a disciple of the Buddha named "Golden Cicada" (金蟬子) and comes about being sent on this pilgrimage by Emperor </a:t>
            </a:r>
            <a:r>
              <a:rPr lang="en-US" sz="1200" kern="1200" dirty="0" err="1" smtClean="0">
                <a:solidFill>
                  <a:schemeClr val="tx1"/>
                </a:solidFill>
                <a:latin typeface="+mn-lt"/>
                <a:ea typeface="+mn-ea"/>
                <a:cs typeface="+mn-cs"/>
              </a:rPr>
              <a:t>Taizong</a:t>
            </a:r>
            <a:r>
              <a:rPr lang="en-US" sz="1200" kern="1200" dirty="0" smtClean="0">
                <a:solidFill>
                  <a:schemeClr val="tx1"/>
                </a:solidFill>
                <a:latin typeface="+mn-lt"/>
                <a:ea typeface="+mn-ea"/>
                <a:cs typeface="+mn-cs"/>
              </a:rPr>
              <a:t>, who previously escaped death with the help of an official in the Underworld).</a:t>
            </a:r>
            <a:endParaRPr lang="en-US" dirty="0"/>
          </a:p>
        </p:txBody>
      </p:sp>
      <p:sp>
        <p:nvSpPr>
          <p:cNvPr id="4" name="Slide Number Placeholder 3"/>
          <p:cNvSpPr>
            <a:spLocks noGrp="1"/>
          </p:cNvSpPr>
          <p:nvPr>
            <p:ph type="sldNum" sz="quarter" idx="10"/>
          </p:nvPr>
        </p:nvSpPr>
        <p:spPr/>
        <p:txBody>
          <a:bodyPr/>
          <a:lstStyle/>
          <a:p>
            <a:fld id="{55DA75C0-F4A3-4A5D-A9F4-33C38B2121EF}" type="slidenum">
              <a:rPr lang="en-US" smtClean="0"/>
              <a:t>12</a:t>
            </a:fld>
            <a:endParaRPr lang="en-US"/>
          </a:p>
        </p:txBody>
      </p:sp>
    </p:spTree>
    <p:extLst>
      <p:ext uri="{BB962C8B-B14F-4D97-AF65-F5344CB8AC3E}">
        <p14:creationId xmlns:p14="http://schemas.microsoft.com/office/powerpoint/2010/main" val="478311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dirty="0" smtClean="0">
                <a:solidFill>
                  <a:schemeClr val="tx1"/>
                </a:solidFill>
                <a:latin typeface="+mn-lt"/>
                <a:ea typeface="+mn-ea"/>
                <a:cs typeface="+mn-cs"/>
              </a:rPr>
              <a:t>The third and longest section of the work is chapters 13–99, an episodic adventure story in which </a:t>
            </a:r>
            <a:r>
              <a:rPr lang="en-US" sz="1200" kern="1200" dirty="0" err="1" smtClean="0">
                <a:solidFill>
                  <a:schemeClr val="tx1"/>
                </a:solidFill>
                <a:latin typeface="+mn-lt"/>
                <a:ea typeface="+mn-ea"/>
                <a:cs typeface="+mn-cs"/>
              </a:rPr>
              <a:t>Xuanzang</a:t>
            </a:r>
            <a:r>
              <a:rPr lang="en-US" sz="1200" kern="1200" dirty="0" smtClean="0">
                <a:solidFill>
                  <a:schemeClr val="tx1"/>
                </a:solidFill>
                <a:latin typeface="+mn-lt"/>
                <a:ea typeface="+mn-ea"/>
                <a:cs typeface="+mn-cs"/>
              </a:rPr>
              <a:t> sets out to bring back Buddhist scriptures from </a:t>
            </a:r>
            <a:r>
              <a:rPr lang="en-US" sz="1200" kern="1200" dirty="0" err="1" smtClean="0">
                <a:solidFill>
                  <a:schemeClr val="tx1"/>
                </a:solidFill>
                <a:latin typeface="+mn-lt"/>
                <a:ea typeface="+mn-ea"/>
                <a:cs typeface="+mn-cs"/>
              </a:rPr>
              <a:t>Leiyin</a:t>
            </a:r>
            <a:r>
              <a:rPr lang="en-US" sz="1200" kern="1200" dirty="0" smtClean="0">
                <a:solidFill>
                  <a:schemeClr val="tx1"/>
                </a:solidFill>
                <a:latin typeface="+mn-lt"/>
                <a:ea typeface="+mn-ea"/>
                <a:cs typeface="+mn-cs"/>
              </a:rPr>
              <a:t> Temple on Vulture Peak in India, but encounters various evils along the way. The section is set in the sparsely-populated lands along the Silk Road between China and India, including Xinjiang, Turkestan, and Afghanistan. The geography described in the book is, however, almost entirely fantastic; once </a:t>
            </a:r>
            <a:r>
              <a:rPr lang="en-US" sz="1200" kern="1200" dirty="0" err="1" smtClean="0">
                <a:solidFill>
                  <a:schemeClr val="tx1"/>
                </a:solidFill>
                <a:latin typeface="+mn-lt"/>
                <a:ea typeface="+mn-ea"/>
                <a:cs typeface="+mn-cs"/>
              </a:rPr>
              <a:t>Xuanzang</a:t>
            </a:r>
            <a:r>
              <a:rPr lang="en-US" sz="1200" kern="1200" dirty="0" smtClean="0">
                <a:solidFill>
                  <a:schemeClr val="tx1"/>
                </a:solidFill>
                <a:latin typeface="+mn-lt"/>
                <a:ea typeface="+mn-ea"/>
                <a:cs typeface="+mn-cs"/>
              </a:rPr>
              <a:t> departs </a:t>
            </a:r>
            <a:r>
              <a:rPr lang="en-US" sz="1200" kern="1200" dirty="0" err="1" smtClean="0">
                <a:solidFill>
                  <a:schemeClr val="tx1"/>
                </a:solidFill>
                <a:latin typeface="+mn-lt"/>
                <a:ea typeface="+mn-ea"/>
                <a:cs typeface="+mn-cs"/>
              </a:rPr>
              <a:t>Chang'an</a:t>
            </a:r>
            <a:r>
              <a:rPr lang="en-US" sz="1200" kern="1200" dirty="0" smtClean="0">
                <a:solidFill>
                  <a:schemeClr val="tx1"/>
                </a:solidFill>
                <a:latin typeface="+mn-lt"/>
                <a:ea typeface="+mn-ea"/>
                <a:cs typeface="+mn-cs"/>
              </a:rPr>
              <a:t>, the Tang capital, and crosses the frontier (somewhere in Gansu province), he finds himself in a wilderness of deep gorges and tall mountains, inhabited by demons and animal spirits, who regard him as a potential meal (since his flesh was believed to give immortality to whoever ate it), with the occasional hidden monastery or royal city-state amidst the harsh setting.</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CITATION</a:t>
            </a:r>
          </a:p>
          <a:p>
            <a:r>
              <a:rPr lang="en-US" sz="1200" kern="1200" dirty="0" smtClean="0">
                <a:solidFill>
                  <a:schemeClr val="tx1"/>
                </a:solidFill>
                <a:latin typeface="+mn-lt"/>
                <a:ea typeface="+mn-ea"/>
                <a:cs typeface="+mn-cs"/>
              </a:rPr>
              <a:t>-</a:t>
            </a:r>
            <a:r>
              <a:rPr lang="en-US" dirty="0" smtClean="0">
                <a:hlinkClick r:id="rId3"/>
              </a:rPr>
              <a:t>http://www.leisladams.com/2010/07/18/lil-demons/</a:t>
            </a:r>
            <a:endParaRPr lang="en-US" dirty="0" smtClean="0"/>
          </a:p>
          <a:p>
            <a:r>
              <a:rPr lang="en-US" sz="1200" kern="1200" dirty="0" smtClean="0">
                <a:solidFill>
                  <a:schemeClr val="tx1"/>
                </a:solidFill>
                <a:latin typeface="+mn-lt"/>
                <a:ea typeface="+mn-ea"/>
                <a:cs typeface="+mn-cs"/>
              </a:rPr>
              <a:t>- Other picture from deviant</a:t>
            </a:r>
            <a:r>
              <a:rPr lang="en-US" sz="1200" kern="1200" baseline="0" dirty="0" smtClean="0">
                <a:solidFill>
                  <a:schemeClr val="tx1"/>
                </a:solidFill>
                <a:latin typeface="+mn-lt"/>
                <a:ea typeface="+mn-ea"/>
                <a:cs typeface="+mn-cs"/>
              </a:rPr>
              <a:t> art</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Episodes consist of 1–4 chapters and usually involve </a:t>
            </a:r>
            <a:r>
              <a:rPr lang="en-US" sz="1200" kern="1200" dirty="0" err="1" smtClean="0">
                <a:solidFill>
                  <a:schemeClr val="tx1"/>
                </a:solidFill>
                <a:latin typeface="+mn-lt"/>
                <a:ea typeface="+mn-ea"/>
                <a:cs typeface="+mn-cs"/>
              </a:rPr>
              <a:t>Xuanzang</a:t>
            </a:r>
            <a:r>
              <a:rPr lang="en-US" sz="1200" kern="1200" dirty="0" smtClean="0">
                <a:solidFill>
                  <a:schemeClr val="tx1"/>
                </a:solidFill>
                <a:latin typeface="+mn-lt"/>
                <a:ea typeface="+mn-ea"/>
                <a:cs typeface="+mn-cs"/>
              </a:rPr>
              <a:t> being captured and having his life threatened while his disciples try to find an ingenious (and often violent) way of liberating him. Although some of </a:t>
            </a:r>
            <a:r>
              <a:rPr lang="en-US" sz="1200" kern="1200" dirty="0" err="1" smtClean="0">
                <a:solidFill>
                  <a:schemeClr val="tx1"/>
                </a:solidFill>
                <a:latin typeface="+mn-lt"/>
                <a:ea typeface="+mn-ea"/>
                <a:cs typeface="+mn-cs"/>
              </a:rPr>
              <a:t>Xuanzang's</a:t>
            </a:r>
            <a:r>
              <a:rPr lang="en-US" sz="1200" kern="1200" dirty="0" smtClean="0">
                <a:solidFill>
                  <a:schemeClr val="tx1"/>
                </a:solidFill>
                <a:latin typeface="+mn-lt"/>
                <a:ea typeface="+mn-ea"/>
                <a:cs typeface="+mn-cs"/>
              </a:rPr>
              <a:t> predicaments are political and involve ordinary human beings, they more frequently consist of run-ins with various demons, many of whom turn out to be earthly manifestations of heavenly beings (whose sins will be negated by eating the flesh of </a:t>
            </a:r>
            <a:r>
              <a:rPr lang="en-US" sz="1200" kern="1200" dirty="0" err="1" smtClean="0">
                <a:solidFill>
                  <a:schemeClr val="tx1"/>
                </a:solidFill>
                <a:latin typeface="+mn-lt"/>
                <a:ea typeface="+mn-ea"/>
                <a:cs typeface="+mn-cs"/>
              </a:rPr>
              <a:t>Xuanzang</a:t>
            </a:r>
            <a:r>
              <a:rPr lang="en-US" sz="1200" kern="1200" dirty="0" smtClean="0">
                <a:solidFill>
                  <a:schemeClr val="tx1"/>
                </a:solidFill>
                <a:latin typeface="+mn-lt"/>
                <a:ea typeface="+mn-ea"/>
                <a:cs typeface="+mn-cs"/>
              </a:rPr>
              <a:t>) or animal-spirits with enough Taoist spiritual merit to assume semi-human forms.</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Chapters 13–22 do not follow this structure precisely, as they introduce </a:t>
            </a:r>
            <a:r>
              <a:rPr lang="en-US" sz="1200" kern="1200" dirty="0" err="1" smtClean="0">
                <a:solidFill>
                  <a:schemeClr val="tx1"/>
                </a:solidFill>
                <a:latin typeface="+mn-lt"/>
                <a:ea typeface="+mn-ea"/>
                <a:cs typeface="+mn-cs"/>
              </a:rPr>
              <a:t>Xuanzang's</a:t>
            </a:r>
            <a:r>
              <a:rPr lang="en-US" sz="1200" kern="1200" dirty="0" smtClean="0">
                <a:solidFill>
                  <a:schemeClr val="tx1"/>
                </a:solidFill>
                <a:latin typeface="+mn-lt"/>
                <a:ea typeface="+mn-ea"/>
                <a:cs typeface="+mn-cs"/>
              </a:rPr>
              <a:t> disciples, who, inspired or goaded by </a:t>
            </a:r>
            <a:r>
              <a:rPr lang="en-US" sz="1200" kern="1200" dirty="0" err="1" smtClean="0">
                <a:solidFill>
                  <a:schemeClr val="tx1"/>
                </a:solidFill>
                <a:latin typeface="+mn-lt"/>
                <a:ea typeface="+mn-ea"/>
                <a:cs typeface="+mn-cs"/>
              </a:rPr>
              <a:t>Guanyin</a:t>
            </a:r>
            <a:r>
              <a:rPr lang="en-US" sz="1200" kern="1200" dirty="0" smtClean="0">
                <a:solidFill>
                  <a:schemeClr val="tx1"/>
                </a:solidFill>
                <a:latin typeface="+mn-lt"/>
                <a:ea typeface="+mn-ea"/>
                <a:cs typeface="+mn-cs"/>
              </a:rPr>
              <a:t>, meet and agree to serve him along the way in order to atone for their sins in their past lives.</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first is Sun </a:t>
            </a:r>
            <a:r>
              <a:rPr lang="en-US" sz="1200" kern="1200" dirty="0" err="1" smtClean="0">
                <a:solidFill>
                  <a:schemeClr val="tx1"/>
                </a:solidFill>
                <a:latin typeface="+mn-lt"/>
                <a:ea typeface="+mn-ea"/>
                <a:cs typeface="+mn-cs"/>
              </a:rPr>
              <a:t>Wukong</a:t>
            </a:r>
            <a:r>
              <a:rPr lang="en-US" sz="1200" kern="1200" dirty="0" smtClean="0">
                <a:solidFill>
                  <a:schemeClr val="tx1"/>
                </a:solidFill>
                <a:latin typeface="+mn-lt"/>
                <a:ea typeface="+mn-ea"/>
                <a:cs typeface="+mn-cs"/>
              </a:rPr>
              <a:t>, or Monkey, whose given name loosely means "awakened to emptiness" (see the character's main page for a more complete description), trapped by the Buddha for defying Heaven. He appears right away in chapter 13. The most intelligent and violent of the disciples, he is constantly reproved for his violence by </a:t>
            </a:r>
            <a:r>
              <a:rPr lang="en-US" sz="1200" kern="1200" dirty="0" err="1" smtClean="0">
                <a:solidFill>
                  <a:schemeClr val="tx1"/>
                </a:solidFill>
                <a:latin typeface="+mn-lt"/>
                <a:ea typeface="+mn-ea"/>
                <a:cs typeface="+mn-cs"/>
              </a:rPr>
              <a:t>Xuanzang</a:t>
            </a:r>
            <a:r>
              <a:rPr lang="en-US" sz="1200" kern="1200" dirty="0" smtClean="0">
                <a:solidFill>
                  <a:schemeClr val="tx1"/>
                </a:solidFill>
                <a:latin typeface="+mn-lt"/>
                <a:ea typeface="+mn-ea"/>
                <a:cs typeface="+mn-cs"/>
              </a:rPr>
              <a:t>. Ultimately, he can only be controlled by a magic gold ring that </a:t>
            </a:r>
            <a:r>
              <a:rPr lang="en-US" sz="1200" kern="1200" dirty="0" err="1" smtClean="0">
                <a:solidFill>
                  <a:schemeClr val="tx1"/>
                </a:solidFill>
                <a:latin typeface="+mn-lt"/>
                <a:ea typeface="+mn-ea"/>
                <a:cs typeface="+mn-cs"/>
              </a:rPr>
              <a:t>Guanyin</a:t>
            </a:r>
            <a:r>
              <a:rPr lang="en-US" sz="1200" kern="1200" dirty="0" smtClean="0">
                <a:solidFill>
                  <a:schemeClr val="tx1"/>
                </a:solidFill>
                <a:latin typeface="+mn-lt"/>
                <a:ea typeface="+mn-ea"/>
                <a:cs typeface="+mn-cs"/>
              </a:rPr>
              <a:t> has placed around his head, which causes him unbearable headaches when </a:t>
            </a:r>
            <a:r>
              <a:rPr lang="en-US" sz="1200" kern="1200" dirty="0" err="1" smtClean="0">
                <a:solidFill>
                  <a:schemeClr val="tx1"/>
                </a:solidFill>
                <a:latin typeface="+mn-lt"/>
                <a:ea typeface="+mn-ea"/>
                <a:cs typeface="+mn-cs"/>
              </a:rPr>
              <a:t>Xuanzang</a:t>
            </a:r>
            <a:r>
              <a:rPr lang="en-US" sz="1200" kern="1200" dirty="0" smtClean="0">
                <a:solidFill>
                  <a:schemeClr val="tx1"/>
                </a:solidFill>
                <a:latin typeface="+mn-lt"/>
                <a:ea typeface="+mn-ea"/>
                <a:cs typeface="+mn-cs"/>
              </a:rPr>
              <a:t> chants the Ring Tightening Mantra.</a:t>
            </a:r>
          </a:p>
          <a:p>
            <a:r>
              <a:rPr lang="en-US" sz="1200" kern="1200" dirty="0" smtClean="0">
                <a:solidFill>
                  <a:schemeClr val="tx1"/>
                </a:solidFill>
                <a:latin typeface="+mn-lt"/>
                <a:ea typeface="+mn-ea"/>
                <a:cs typeface="+mn-cs"/>
              </a:rPr>
              <a:t>The second, appearing in chapter 19, is Zhu </a:t>
            </a:r>
            <a:r>
              <a:rPr lang="en-US" sz="1200" kern="1200" dirty="0" err="1" smtClean="0">
                <a:solidFill>
                  <a:schemeClr val="tx1"/>
                </a:solidFill>
                <a:latin typeface="+mn-lt"/>
                <a:ea typeface="+mn-ea"/>
                <a:cs typeface="+mn-cs"/>
              </a:rPr>
              <a:t>Bajie</a:t>
            </a:r>
            <a:r>
              <a:rPr lang="en-US" sz="1200" kern="1200" dirty="0" smtClean="0">
                <a:solidFill>
                  <a:schemeClr val="tx1"/>
                </a:solidFill>
                <a:latin typeface="+mn-lt"/>
                <a:ea typeface="+mn-ea"/>
                <a:cs typeface="+mn-cs"/>
              </a:rPr>
              <a:t>, literally "Eight Precepts Pig", sometimes translated as </a:t>
            </a:r>
            <a:r>
              <a:rPr lang="en-US" sz="1200" kern="1200" dirty="0" err="1" smtClean="0">
                <a:solidFill>
                  <a:schemeClr val="tx1"/>
                </a:solidFill>
                <a:latin typeface="+mn-lt"/>
                <a:ea typeface="+mn-ea"/>
                <a:cs typeface="+mn-cs"/>
              </a:rPr>
              <a:t>Pigsy</a:t>
            </a:r>
            <a:r>
              <a:rPr lang="en-US" sz="1200" kern="1200" dirty="0" smtClean="0">
                <a:solidFill>
                  <a:schemeClr val="tx1"/>
                </a:solidFill>
                <a:latin typeface="+mn-lt"/>
                <a:ea typeface="+mn-ea"/>
                <a:cs typeface="+mn-cs"/>
              </a:rPr>
              <a:t> or just Pig. He was previously the Marshal of the Heavenly Canopy, a commander of Heaven's naval forces, and was banished to the mortal realm for flirting with the moon goddess </a:t>
            </a:r>
            <a:r>
              <a:rPr lang="en-US" sz="1200" kern="1200" dirty="0" err="1" smtClean="0">
                <a:solidFill>
                  <a:schemeClr val="tx1"/>
                </a:solidFill>
                <a:latin typeface="+mn-lt"/>
                <a:ea typeface="+mn-ea"/>
                <a:cs typeface="+mn-cs"/>
              </a:rPr>
              <a:t>Chang'e</a:t>
            </a:r>
            <a:r>
              <a:rPr lang="en-US" sz="1200" kern="1200" dirty="0" smtClean="0">
                <a:solidFill>
                  <a:schemeClr val="tx1"/>
                </a:solidFill>
                <a:latin typeface="+mn-lt"/>
                <a:ea typeface="+mn-ea"/>
                <a:cs typeface="+mn-cs"/>
              </a:rPr>
              <a:t>. A reliable fighter, he is </a:t>
            </a:r>
            <a:r>
              <a:rPr lang="en-US" sz="1200" kern="1200" dirty="0" err="1" smtClean="0">
                <a:solidFill>
                  <a:schemeClr val="tx1"/>
                </a:solidFill>
                <a:latin typeface="+mn-lt"/>
                <a:ea typeface="+mn-ea"/>
                <a:cs typeface="+mn-cs"/>
              </a:rPr>
              <a:t>characterised</a:t>
            </a:r>
            <a:r>
              <a:rPr lang="en-US" sz="1200" kern="1200" dirty="0" smtClean="0">
                <a:solidFill>
                  <a:schemeClr val="tx1"/>
                </a:solidFill>
                <a:latin typeface="+mn-lt"/>
                <a:ea typeface="+mn-ea"/>
                <a:cs typeface="+mn-cs"/>
              </a:rPr>
              <a:t> by his insatiable appetites for food and sex, and is constantly looking for a way out of his duties, which causes significant conflict with Sun </a:t>
            </a:r>
            <a:r>
              <a:rPr lang="en-US" sz="1200" kern="1200" dirty="0" err="1" smtClean="0">
                <a:solidFill>
                  <a:schemeClr val="tx1"/>
                </a:solidFill>
                <a:latin typeface="+mn-lt"/>
                <a:ea typeface="+mn-ea"/>
                <a:cs typeface="+mn-cs"/>
              </a:rPr>
              <a:t>Wukong</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third, appearing in chapter 22, is the river ogre </a:t>
            </a:r>
            <a:r>
              <a:rPr lang="en-US" sz="1200" kern="1200" dirty="0" err="1" smtClean="0">
                <a:solidFill>
                  <a:schemeClr val="tx1"/>
                </a:solidFill>
                <a:latin typeface="+mn-lt"/>
                <a:ea typeface="+mn-ea"/>
                <a:cs typeface="+mn-cs"/>
              </a:rPr>
              <a:t>Sha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Wujing</a:t>
            </a:r>
            <a:r>
              <a:rPr lang="en-US" sz="1200" kern="1200" dirty="0" smtClean="0">
                <a:solidFill>
                  <a:schemeClr val="tx1"/>
                </a:solidFill>
                <a:latin typeface="+mn-lt"/>
                <a:ea typeface="+mn-ea"/>
                <a:cs typeface="+mn-cs"/>
              </a:rPr>
              <a:t>, also translated as Friar Sand or Sandy. He was previously the celestial Curtain Lifting General, and was banished to the mortal realm for dropping (and shattering) a crystal goblet of the Queen Mother of the West. He is a quiet but generally dependable character, who serves as the straight foil to the comic relief of Sun and Zhu.</a:t>
            </a:r>
          </a:p>
          <a:p>
            <a:r>
              <a:rPr lang="en-US" sz="1200" kern="1200" dirty="0" smtClean="0">
                <a:solidFill>
                  <a:schemeClr val="tx1"/>
                </a:solidFill>
                <a:latin typeface="+mn-lt"/>
                <a:ea typeface="+mn-ea"/>
                <a:cs typeface="+mn-cs"/>
              </a:rPr>
              <a:t>The fourth is the third son of the Dragon King of the West Sea, who was sentenced to death for setting fire to his father's great pearl. He was saved by </a:t>
            </a:r>
            <a:r>
              <a:rPr lang="en-US" sz="1200" kern="1200" dirty="0" err="1" smtClean="0">
                <a:solidFill>
                  <a:schemeClr val="tx1"/>
                </a:solidFill>
                <a:latin typeface="+mn-lt"/>
                <a:ea typeface="+mn-ea"/>
                <a:cs typeface="+mn-cs"/>
              </a:rPr>
              <a:t>Guanyin</a:t>
            </a:r>
            <a:r>
              <a:rPr lang="en-US" sz="1200" kern="1200" dirty="0" smtClean="0">
                <a:solidFill>
                  <a:schemeClr val="tx1"/>
                </a:solidFill>
                <a:latin typeface="+mn-lt"/>
                <a:ea typeface="+mn-ea"/>
                <a:cs typeface="+mn-cs"/>
              </a:rPr>
              <a:t> from execution to stay and wait for his call of duty. He appears first in chapter 15, but has almost no speaking role, as throughout the story he mainly appears as a horse that </a:t>
            </a:r>
            <a:r>
              <a:rPr lang="en-US" sz="1200" kern="1200" dirty="0" err="1" smtClean="0">
                <a:solidFill>
                  <a:schemeClr val="tx1"/>
                </a:solidFill>
                <a:latin typeface="+mn-lt"/>
                <a:ea typeface="+mn-ea"/>
                <a:cs typeface="+mn-cs"/>
              </a:rPr>
              <a:t>Xuanzang</a:t>
            </a:r>
            <a:r>
              <a:rPr lang="en-US" sz="1200" kern="1200" dirty="0" smtClean="0">
                <a:solidFill>
                  <a:schemeClr val="tx1"/>
                </a:solidFill>
                <a:latin typeface="+mn-lt"/>
                <a:ea typeface="+mn-ea"/>
                <a:cs typeface="+mn-cs"/>
              </a:rPr>
              <a:t> rides on.</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Chapter 22, where </a:t>
            </a:r>
            <a:r>
              <a:rPr lang="en-US" sz="1200" kern="1200" dirty="0" err="1" smtClean="0">
                <a:solidFill>
                  <a:schemeClr val="tx1"/>
                </a:solidFill>
                <a:latin typeface="+mn-lt"/>
                <a:ea typeface="+mn-ea"/>
                <a:cs typeface="+mn-cs"/>
              </a:rPr>
              <a:t>Sha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Wujing</a:t>
            </a:r>
            <a:r>
              <a:rPr lang="en-US" sz="1200" kern="1200" dirty="0" smtClean="0">
                <a:solidFill>
                  <a:schemeClr val="tx1"/>
                </a:solidFill>
                <a:latin typeface="+mn-lt"/>
                <a:ea typeface="+mn-ea"/>
                <a:cs typeface="+mn-cs"/>
              </a:rPr>
              <a:t> is introduced, also provides a geographical boundary, as the river that the travelers cross brings them into a new "continent". Chapters 23–86 take place in the wilderness, and consist of 24 episodes of varying length, each </a:t>
            </a:r>
            <a:r>
              <a:rPr lang="en-US" sz="1200" kern="1200" dirty="0" err="1" smtClean="0">
                <a:solidFill>
                  <a:schemeClr val="tx1"/>
                </a:solidFill>
                <a:latin typeface="+mn-lt"/>
                <a:ea typeface="+mn-ea"/>
                <a:cs typeface="+mn-cs"/>
              </a:rPr>
              <a:t>characterised</a:t>
            </a:r>
            <a:r>
              <a:rPr lang="en-US" sz="1200" kern="1200" dirty="0" smtClean="0">
                <a:solidFill>
                  <a:schemeClr val="tx1"/>
                </a:solidFill>
                <a:latin typeface="+mn-lt"/>
                <a:ea typeface="+mn-ea"/>
                <a:cs typeface="+mn-cs"/>
              </a:rPr>
              <a:t> by a different magical monster or evil magician. There are impassably wide rivers, flaming mountains, a kingdom with an all-female population, a lair of seductive spider spirits, and many other fantastic scenarios. Throughout the journey, the four brave disciples have to fend off attacks on their master and teacher </a:t>
            </a:r>
            <a:r>
              <a:rPr lang="en-US" sz="1200" kern="1200" dirty="0" err="1" smtClean="0">
                <a:solidFill>
                  <a:schemeClr val="tx1"/>
                </a:solidFill>
                <a:latin typeface="+mn-lt"/>
                <a:ea typeface="+mn-ea"/>
                <a:cs typeface="+mn-cs"/>
              </a:rPr>
              <a:t>Xuanzang</a:t>
            </a:r>
            <a:r>
              <a:rPr lang="en-US" sz="1200" kern="1200" dirty="0" smtClean="0">
                <a:solidFill>
                  <a:schemeClr val="tx1"/>
                </a:solidFill>
                <a:latin typeface="+mn-lt"/>
                <a:ea typeface="+mn-ea"/>
                <a:cs typeface="+mn-cs"/>
              </a:rPr>
              <a:t> from various monsters and calamities.</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It is strongly suggested that most of these calamities are engineered by fate and/or the Buddha, as, while the monsters who attack are vast in power and many in number, no real harm ever comes to the four travellers. Some of the monsters turn out to be escaped celestial beasts belonging to bodhisattvas or Taoist sages and deities. Towards the end of the book there is a scene where the Buddha literally commands the fulfillment of the last disaster, because </a:t>
            </a:r>
            <a:r>
              <a:rPr lang="en-US" sz="1200" kern="1200" dirty="0" err="1" smtClean="0">
                <a:solidFill>
                  <a:schemeClr val="tx1"/>
                </a:solidFill>
                <a:latin typeface="+mn-lt"/>
                <a:ea typeface="+mn-ea"/>
                <a:cs typeface="+mn-cs"/>
              </a:rPr>
              <a:t>Xuanzang</a:t>
            </a:r>
            <a:r>
              <a:rPr lang="en-US" sz="1200" kern="1200" dirty="0" smtClean="0">
                <a:solidFill>
                  <a:schemeClr val="tx1"/>
                </a:solidFill>
                <a:latin typeface="+mn-lt"/>
                <a:ea typeface="+mn-ea"/>
                <a:cs typeface="+mn-cs"/>
              </a:rPr>
              <a:t> is one short of the 81 tribulations he needs to face before attaining Buddhahood.</a:t>
            </a:r>
          </a:p>
          <a:p>
            <a:r>
              <a:rPr lang="en-US" sz="1200" kern="1200" dirty="0" smtClean="0">
                <a:solidFill>
                  <a:schemeClr val="tx1"/>
                </a:solidFill>
                <a:latin typeface="+mn-lt"/>
                <a:ea typeface="+mn-ea"/>
                <a:cs typeface="+mn-cs"/>
              </a:rPr>
              <a:t>In chapter 87, </a:t>
            </a:r>
            <a:r>
              <a:rPr lang="en-US" sz="1200" kern="1200" dirty="0" err="1" smtClean="0">
                <a:solidFill>
                  <a:schemeClr val="tx1"/>
                </a:solidFill>
                <a:latin typeface="+mn-lt"/>
                <a:ea typeface="+mn-ea"/>
                <a:cs typeface="+mn-cs"/>
              </a:rPr>
              <a:t>Xuanzang</a:t>
            </a:r>
            <a:r>
              <a:rPr lang="en-US" sz="1200" kern="1200" dirty="0" smtClean="0">
                <a:solidFill>
                  <a:schemeClr val="tx1"/>
                </a:solidFill>
                <a:latin typeface="+mn-lt"/>
                <a:ea typeface="+mn-ea"/>
                <a:cs typeface="+mn-cs"/>
              </a:rPr>
              <a:t> finally reaches the borderlands of India, and chapters 87–99 present magical adventures in a somewhat more mundane (though still exotic) setting.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At length, after a pilgrimage said to have taken fourteen years (the text actually only provides evidence for nine of those years, but presumably there was room to add additional episodes) they arrive at the half-real, half-legendary destination of Vulture Peak, where, in a scene simultaneously mystical and comic, </a:t>
            </a:r>
            <a:r>
              <a:rPr lang="en-US" sz="1200" kern="1200" dirty="0" err="1" smtClean="0">
                <a:solidFill>
                  <a:schemeClr val="tx1"/>
                </a:solidFill>
                <a:latin typeface="+mn-lt"/>
                <a:ea typeface="+mn-ea"/>
                <a:cs typeface="+mn-cs"/>
              </a:rPr>
              <a:t>Xuanzang</a:t>
            </a:r>
            <a:r>
              <a:rPr lang="en-US" sz="1200" kern="1200" dirty="0" smtClean="0">
                <a:solidFill>
                  <a:schemeClr val="tx1"/>
                </a:solidFill>
                <a:latin typeface="+mn-lt"/>
                <a:ea typeface="+mn-ea"/>
                <a:cs typeface="+mn-cs"/>
              </a:rPr>
              <a:t> receives the scriptures from the living Buddha.</a:t>
            </a:r>
            <a:endParaRPr lang="en-US" dirty="0" smtClean="0"/>
          </a:p>
          <a:p>
            <a:endParaRPr lang="en-US" dirty="0"/>
          </a:p>
        </p:txBody>
      </p:sp>
      <p:sp>
        <p:nvSpPr>
          <p:cNvPr id="4" name="Slide Number Placeholder 3"/>
          <p:cNvSpPr>
            <a:spLocks noGrp="1"/>
          </p:cNvSpPr>
          <p:nvPr>
            <p:ph type="sldNum" sz="quarter" idx="10"/>
          </p:nvPr>
        </p:nvSpPr>
        <p:spPr/>
        <p:txBody>
          <a:bodyPr/>
          <a:lstStyle/>
          <a:p>
            <a:fld id="{55DA75C0-F4A3-4A5D-A9F4-33C38B2121EF}" type="slidenum">
              <a:rPr lang="en-US" smtClean="0"/>
              <a:t>14</a:t>
            </a:fld>
            <a:endParaRPr lang="en-US"/>
          </a:p>
        </p:txBody>
      </p:sp>
    </p:spTree>
    <p:extLst>
      <p:ext uri="{BB962C8B-B14F-4D97-AF65-F5344CB8AC3E}">
        <p14:creationId xmlns:p14="http://schemas.microsoft.com/office/powerpoint/2010/main" val="712495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55DA75C0-F4A3-4A5D-A9F4-33C38B2121EF}" type="slidenum">
              <a:rPr lang="en-US" smtClean="0"/>
              <a:t>15</a:t>
            </a:fld>
            <a:endParaRPr lang="en-US"/>
          </a:p>
        </p:txBody>
      </p:sp>
    </p:spTree>
    <p:extLst>
      <p:ext uri="{BB962C8B-B14F-4D97-AF65-F5344CB8AC3E}">
        <p14:creationId xmlns:p14="http://schemas.microsoft.com/office/powerpoint/2010/main" val="2113828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Regarded</a:t>
            </a:r>
            <a:r>
              <a:rPr lang="en-US" baseline="0" dirty="0" smtClean="0"/>
              <a:t> as one of the Four Great Classical Novel of Chinese Literature.</a:t>
            </a:r>
          </a:p>
          <a:p>
            <a:r>
              <a:rPr lang="en-US" baseline="0" dirty="0" smtClean="0"/>
              <a:t> - </a:t>
            </a:r>
          </a:p>
          <a:p>
            <a:r>
              <a:rPr lang="en-US" baseline="0" dirty="0" smtClean="0"/>
              <a:t>There was a trend at the time to write literature to imitate the classical literature of the Qin, Han, and Tang dynasty, which was written in Classical Chinese. </a:t>
            </a:r>
          </a:p>
          <a:p>
            <a:r>
              <a:rPr lang="en-US" baseline="0" dirty="0" smtClean="0"/>
              <a:t>Wu however went against this and wrote THE JOURNEY TO THE WEST in common terms. Hence it is believed he published it anonymously because of the bad reputation the “vulgar” literature had. </a:t>
            </a:r>
          </a:p>
          <a:p>
            <a:endParaRPr lang="en-US" baseline="0" dirty="0" smtClean="0"/>
          </a:p>
          <a:p>
            <a:r>
              <a:rPr lang="en-US" baseline="0" dirty="0" smtClean="0"/>
              <a:t>We are still not clear who wrote the novel as it was never referenced in his other works. </a:t>
            </a:r>
            <a:r>
              <a:rPr lang="en-US" baseline="0" dirty="0" err="1" smtClean="0"/>
              <a:t>Buuuuut</a:t>
            </a:r>
            <a:r>
              <a:rPr lang="en-US" baseline="0" dirty="0" smtClean="0"/>
              <a:t> we’re pretty sure it is him.</a:t>
            </a:r>
          </a:p>
          <a:p>
            <a:r>
              <a:rPr lang="en-US" baseline="0" dirty="0" smtClean="0"/>
              <a:t>\</a:t>
            </a:r>
          </a:p>
          <a:p>
            <a:r>
              <a:rPr lang="en-US" baseline="0" dirty="0" smtClean="0"/>
              <a:t> </a:t>
            </a:r>
          </a:p>
          <a:p>
            <a:r>
              <a:rPr lang="en-US" baseline="0" dirty="0" smtClean="0"/>
              <a:t>The fact is has shown up in so many different forms suggest that publishers and editors felt free to revise and adapt it at will. This is a stark contrast between The Plum in the Golden vase, it was shown with a high degree of respect by publishers and editors as all later versions of the novel show very little differences. </a:t>
            </a:r>
          </a:p>
          <a:p>
            <a:endParaRPr lang="en-US" baseline="0" dirty="0" smtClean="0"/>
          </a:p>
          <a:p>
            <a:r>
              <a:rPr lang="en-US" baseline="0" dirty="0" smtClean="0"/>
              <a:t>In addition,  the book is easily broken up into pieces for reading, performance, storytelling, etc. Probably helped in its popularity.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5DA75C0-F4A3-4A5D-A9F4-33C38B2121EF}" type="slidenum">
              <a:rPr lang="en-US" smtClean="0"/>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monk </a:t>
            </a:r>
            <a:r>
              <a:rPr lang="en-US" sz="1200" kern="1200" dirty="0" err="1" smtClean="0">
                <a:solidFill>
                  <a:schemeClr val="tx1"/>
                </a:solidFill>
                <a:latin typeface="+mn-lt"/>
                <a:ea typeface="+mn-ea"/>
                <a:cs typeface="+mn-cs"/>
              </a:rPr>
              <a:t>Xuanzang</a:t>
            </a:r>
            <a:r>
              <a:rPr lang="en-US" sz="1200" kern="1200" dirty="0" smtClean="0">
                <a:solidFill>
                  <a:schemeClr val="tx1"/>
                </a:solidFill>
                <a:latin typeface="+mn-lt"/>
                <a:ea typeface="+mn-ea"/>
                <a:cs typeface="+mn-cs"/>
              </a:rPr>
              <a:t> (also referred to in the story as Tang </a:t>
            </a:r>
            <a:r>
              <a:rPr lang="en-US" sz="1200" kern="1200" dirty="0" err="1" smtClean="0">
                <a:solidFill>
                  <a:schemeClr val="tx1"/>
                </a:solidFill>
                <a:latin typeface="+mn-lt"/>
                <a:ea typeface="+mn-ea"/>
                <a:cs typeface="+mn-cs"/>
              </a:rPr>
              <a:t>Sanzang</a:t>
            </a:r>
            <a:r>
              <a:rPr lang="en-US" sz="1200" kern="1200" dirty="0" smtClean="0">
                <a:solidFill>
                  <a:schemeClr val="tx1"/>
                </a:solidFill>
                <a:latin typeface="+mn-lt"/>
                <a:ea typeface="+mn-ea"/>
                <a:cs typeface="+mn-cs"/>
              </a:rPr>
              <a:t>, meaning "Tang </a:t>
            </a:r>
            <a:r>
              <a:rPr lang="en-US" sz="1200" kern="1200" dirty="0" err="1" smtClean="0">
                <a:solidFill>
                  <a:schemeClr val="tx1"/>
                </a:solidFill>
                <a:latin typeface="+mn-lt"/>
                <a:ea typeface="+mn-ea"/>
                <a:cs typeface="+mn-cs"/>
              </a:rPr>
              <a:t>Tripitaka</a:t>
            </a:r>
            <a:r>
              <a:rPr lang="en-US" sz="1200" kern="1200" dirty="0" smtClean="0">
                <a:solidFill>
                  <a:schemeClr val="tx1"/>
                </a:solidFill>
                <a:latin typeface="+mn-lt"/>
                <a:ea typeface="+mn-ea"/>
                <a:cs typeface="+mn-cs"/>
              </a:rPr>
              <a:t> Master", with Tang referring to the Tang Dynasty and </a:t>
            </a:r>
            <a:r>
              <a:rPr lang="en-US" sz="1200" kern="1200" dirty="0" err="1" smtClean="0">
                <a:solidFill>
                  <a:schemeClr val="tx1"/>
                </a:solidFill>
                <a:latin typeface="+mn-lt"/>
                <a:ea typeface="+mn-ea"/>
                <a:cs typeface="+mn-cs"/>
              </a:rPr>
              <a:t>Sanzang</a:t>
            </a:r>
            <a:r>
              <a:rPr lang="en-US" sz="1200" kern="1200" dirty="0" smtClean="0">
                <a:solidFill>
                  <a:schemeClr val="tx1"/>
                </a:solidFill>
                <a:latin typeface="+mn-lt"/>
                <a:ea typeface="+mn-ea"/>
                <a:cs typeface="+mn-cs"/>
              </a:rPr>
              <a:t> referring to the </a:t>
            </a:r>
            <a:r>
              <a:rPr lang="en-US" sz="1200" kern="1200" dirty="0" err="1" smtClean="0">
                <a:solidFill>
                  <a:schemeClr val="tx1"/>
                </a:solidFill>
                <a:latin typeface="+mn-lt"/>
                <a:ea typeface="+mn-ea"/>
                <a:cs typeface="+mn-cs"/>
              </a:rPr>
              <a:t>Tripitaka</a:t>
            </a:r>
            <a:r>
              <a:rPr lang="en-US" sz="1200" kern="1200" dirty="0" smtClean="0">
                <a:solidFill>
                  <a:schemeClr val="tx1"/>
                </a:solidFill>
                <a:latin typeface="+mn-lt"/>
                <a:ea typeface="+mn-ea"/>
                <a:cs typeface="+mn-cs"/>
              </a:rPr>
              <a:t>, the main categories of texts in the Buddhist canon which is also used as an honorific for some Buddhist monks) is a Buddhist monk who had renounced his family to become a monk from childhood.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He is just called </a:t>
            </a:r>
            <a:r>
              <a:rPr lang="en-US" sz="1200" kern="1200" dirty="0" err="1" smtClean="0">
                <a:solidFill>
                  <a:schemeClr val="tx1"/>
                </a:solidFill>
                <a:latin typeface="+mn-lt"/>
                <a:ea typeface="+mn-ea"/>
                <a:cs typeface="+mn-cs"/>
              </a:rPr>
              <a:t>Tripitaka</a:t>
            </a:r>
            <a:r>
              <a:rPr lang="en-US" sz="1200" kern="1200" dirty="0" smtClean="0">
                <a:solidFill>
                  <a:schemeClr val="tx1"/>
                </a:solidFill>
                <a:latin typeface="+mn-lt"/>
                <a:ea typeface="+mn-ea"/>
                <a:cs typeface="+mn-cs"/>
              </a:rPr>
              <a:t> in many English versions of the story. He set off for </a:t>
            </a:r>
            <a:r>
              <a:rPr lang="en-US" sz="1200" kern="1200" dirty="0" err="1" smtClean="0">
                <a:solidFill>
                  <a:schemeClr val="tx1"/>
                </a:solidFill>
                <a:latin typeface="+mn-lt"/>
                <a:ea typeface="+mn-ea"/>
                <a:cs typeface="+mn-cs"/>
              </a:rPr>
              <a:t>Dahila</a:t>
            </a:r>
            <a:r>
              <a:rPr lang="en-US" sz="1200" kern="1200" dirty="0" smtClean="0">
                <a:solidFill>
                  <a:schemeClr val="tx1"/>
                </a:solidFill>
                <a:latin typeface="+mn-lt"/>
                <a:ea typeface="+mn-ea"/>
                <a:cs typeface="+mn-cs"/>
              </a:rPr>
              <a:t> kingdom (天竺国, an appellation for India in ancient China) to retrieve original Buddhist scriptures for China. Although he is helpless in defending himself, the bodhisattva </a:t>
            </a:r>
            <a:r>
              <a:rPr lang="en-US" sz="1200" kern="1200" dirty="0" err="1" smtClean="0">
                <a:solidFill>
                  <a:schemeClr val="tx1"/>
                </a:solidFill>
                <a:latin typeface="+mn-lt"/>
                <a:ea typeface="+mn-ea"/>
                <a:cs typeface="+mn-cs"/>
              </a:rPr>
              <a:t>Avalokiteśvara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Guanyin</a:t>
            </a:r>
            <a:r>
              <a:rPr lang="en-US" sz="1200" kern="1200" dirty="0" smtClean="0">
                <a:solidFill>
                  <a:schemeClr val="tx1"/>
                </a:solidFill>
                <a:latin typeface="+mn-lt"/>
                <a:ea typeface="+mn-ea"/>
                <a:cs typeface="+mn-cs"/>
              </a:rPr>
              <a:t>) helps by finding him powerful disciples who aid and protect him on his journey. In return, the disciples will receive enlightenment and forgiveness for their sins once the journey is done. Along the way, they help the local inhabitants by defeating various monsters and demons who try to obtain immortality by eating </a:t>
            </a:r>
            <a:r>
              <a:rPr lang="en-US" sz="1200" kern="1200" dirty="0" err="1" smtClean="0">
                <a:solidFill>
                  <a:schemeClr val="tx1"/>
                </a:solidFill>
                <a:latin typeface="+mn-lt"/>
                <a:ea typeface="+mn-ea"/>
                <a:cs typeface="+mn-cs"/>
              </a:rPr>
              <a:t>Xuanzang's</a:t>
            </a:r>
            <a:r>
              <a:rPr lang="en-US" sz="1200" kern="1200" dirty="0" smtClean="0">
                <a:solidFill>
                  <a:schemeClr val="tx1"/>
                </a:solidFill>
                <a:latin typeface="+mn-lt"/>
                <a:ea typeface="+mn-ea"/>
                <a:cs typeface="+mn-cs"/>
              </a:rPr>
              <a:t> flesh.</a:t>
            </a:r>
            <a:endParaRPr lang="en-US" dirty="0"/>
          </a:p>
        </p:txBody>
      </p:sp>
      <p:sp>
        <p:nvSpPr>
          <p:cNvPr id="4" name="Slide Number Placeholder 3"/>
          <p:cNvSpPr>
            <a:spLocks noGrp="1"/>
          </p:cNvSpPr>
          <p:nvPr>
            <p:ph type="sldNum" sz="quarter" idx="10"/>
          </p:nvPr>
        </p:nvSpPr>
        <p:spPr/>
        <p:txBody>
          <a:bodyPr/>
          <a:lstStyle/>
          <a:p>
            <a:fld id="{55DA75C0-F4A3-4A5D-A9F4-33C38B2121EF}" type="slidenum">
              <a:rPr lang="en-US" smtClean="0"/>
              <a:t>4</a:t>
            </a:fld>
            <a:endParaRPr lang="en-US"/>
          </a:p>
        </p:txBody>
      </p:sp>
    </p:spTree>
    <p:extLst>
      <p:ext uri="{BB962C8B-B14F-4D97-AF65-F5344CB8AC3E}">
        <p14:creationId xmlns:p14="http://schemas.microsoft.com/office/powerpoint/2010/main" val="483770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smtClean="0">
                <a:solidFill>
                  <a:schemeClr val="tx1"/>
                </a:solidFill>
                <a:latin typeface="+mn-lt"/>
                <a:ea typeface="+mn-ea"/>
                <a:cs typeface="+mn-cs"/>
              </a:rPr>
              <a:t>Sun </a:t>
            </a:r>
            <a:r>
              <a:rPr lang="en-US" sz="1200" kern="1200" dirty="0" err="1" smtClean="0">
                <a:solidFill>
                  <a:schemeClr val="tx1"/>
                </a:solidFill>
                <a:latin typeface="+mn-lt"/>
                <a:ea typeface="+mn-ea"/>
                <a:cs typeface="+mn-cs"/>
              </a:rPr>
              <a:t>Wukong</a:t>
            </a:r>
            <a:r>
              <a:rPr lang="en-US" sz="1200" kern="1200" dirty="0" smtClean="0">
                <a:solidFill>
                  <a:schemeClr val="tx1"/>
                </a:solidFill>
                <a:latin typeface="+mn-lt"/>
                <a:ea typeface="+mn-ea"/>
                <a:cs typeface="+mn-cs"/>
              </a:rPr>
              <a:t> is the name given to this character by his teacher, </a:t>
            </a:r>
            <a:r>
              <a:rPr lang="en-US" sz="1200" kern="1200" dirty="0" err="1" smtClean="0">
                <a:solidFill>
                  <a:schemeClr val="tx1"/>
                </a:solidFill>
                <a:latin typeface="+mn-lt"/>
                <a:ea typeface="+mn-ea"/>
                <a:cs typeface="+mn-cs"/>
              </a:rPr>
              <a:t>Subhuti</a:t>
            </a:r>
            <a:r>
              <a:rPr lang="en-US" sz="1200" kern="1200" dirty="0" smtClean="0">
                <a:solidFill>
                  <a:schemeClr val="tx1"/>
                </a:solidFill>
                <a:latin typeface="+mn-lt"/>
                <a:ea typeface="+mn-ea"/>
                <a:cs typeface="+mn-cs"/>
              </a:rPr>
              <a:t>, the latter part of which means "Awakened to Emptiness" (in the </a:t>
            </a:r>
            <a:r>
              <a:rPr lang="en-US" sz="1200" kern="1200" dirty="0" err="1" smtClean="0">
                <a:solidFill>
                  <a:schemeClr val="tx1"/>
                </a:solidFill>
                <a:latin typeface="+mn-lt"/>
                <a:ea typeface="+mn-ea"/>
                <a:cs typeface="+mn-cs"/>
              </a:rPr>
              <a:t>Waley</a:t>
            </a:r>
            <a:r>
              <a:rPr lang="en-US" sz="1200" kern="1200" dirty="0" smtClean="0">
                <a:solidFill>
                  <a:schemeClr val="tx1"/>
                </a:solidFill>
                <a:latin typeface="+mn-lt"/>
                <a:ea typeface="+mn-ea"/>
                <a:cs typeface="+mn-cs"/>
              </a:rPr>
              <a:t> translation, Aware-of-Vacuity); he is called Monkey King. He is born on Flower Fruit Mountain from a stone egg that forms from an ancient rock created by the coupling of Heaven and Earth. He first distinguishes himself by bravely entering the Water Curtain Cave on the mountain; for this feat, his monkey tribe gives him the title of "Handsome Monkey King".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After angering several gods and coming to the attention of the Jade Emperor, he is given a minor position in heaven as the Keeper of Horses (弼马温) so they can keep an eye on him. This job is a very low position, and when he </a:t>
            </a:r>
            <a:r>
              <a:rPr lang="en-US" sz="1200" kern="1200" dirty="0" err="1" smtClean="0">
                <a:solidFill>
                  <a:schemeClr val="tx1"/>
                </a:solidFill>
                <a:latin typeface="+mn-lt"/>
                <a:ea typeface="+mn-ea"/>
                <a:cs typeface="+mn-cs"/>
              </a:rPr>
              <a:t>realises</a:t>
            </a:r>
            <a:r>
              <a:rPr lang="en-US" sz="1200" kern="1200" dirty="0" smtClean="0">
                <a:solidFill>
                  <a:schemeClr val="tx1"/>
                </a:solidFill>
                <a:latin typeface="+mn-lt"/>
                <a:ea typeface="+mn-ea"/>
                <a:cs typeface="+mn-cs"/>
              </a:rPr>
              <a:t> that he is put into such a low position and not considered a full-fledged god, he becomes very angry. Upon returning to his mountain, he puts up a flag and declares himself the "Great Sage Equal to Heaven." Then the Jade Emperor dispatches celestial soldiers to arrest Sun </a:t>
            </a:r>
            <a:r>
              <a:rPr lang="en-US" sz="1200" kern="1200" dirty="0" err="1" smtClean="0">
                <a:solidFill>
                  <a:schemeClr val="tx1"/>
                </a:solidFill>
                <a:latin typeface="+mn-lt"/>
                <a:ea typeface="+mn-ea"/>
                <a:cs typeface="+mn-cs"/>
              </a:rPr>
              <a:t>Wukong</a:t>
            </a:r>
            <a:r>
              <a:rPr lang="en-US" sz="1200" kern="1200" dirty="0" smtClean="0">
                <a:solidFill>
                  <a:schemeClr val="tx1"/>
                </a:solidFill>
                <a:latin typeface="+mn-lt"/>
                <a:ea typeface="+mn-ea"/>
                <a:cs typeface="+mn-cs"/>
              </a:rPr>
              <a:t>, but no one succeeds. The Jade Emperor has no choice but to appoint him to be the guardian of the heavenly peach garden. The peaches in the garden bear fruit every 3,000-years, eating its flesh will bestow immortality, so Sun </a:t>
            </a:r>
            <a:r>
              <a:rPr lang="en-US" sz="1200" kern="1200" dirty="0" err="1" smtClean="0">
                <a:solidFill>
                  <a:schemeClr val="tx1"/>
                </a:solidFill>
                <a:latin typeface="+mn-lt"/>
                <a:ea typeface="+mn-ea"/>
                <a:cs typeface="+mn-cs"/>
              </a:rPr>
              <a:t>Wukong</a:t>
            </a:r>
            <a:r>
              <a:rPr lang="en-US" sz="1200" kern="1200" dirty="0" smtClean="0">
                <a:solidFill>
                  <a:schemeClr val="tx1"/>
                </a:solidFill>
                <a:latin typeface="+mn-lt"/>
                <a:ea typeface="+mn-ea"/>
                <a:cs typeface="+mn-cs"/>
              </a:rPr>
              <a:t> eats one and becomes more powerful and matchless. Later, after fairies who come to collect peaches for the heavenly peach banquet inform Sun </a:t>
            </a:r>
            <a:r>
              <a:rPr lang="en-US" sz="1200" kern="1200" dirty="0" err="1" smtClean="0">
                <a:solidFill>
                  <a:schemeClr val="tx1"/>
                </a:solidFill>
                <a:latin typeface="+mn-lt"/>
                <a:ea typeface="+mn-ea"/>
                <a:cs typeface="+mn-cs"/>
              </a:rPr>
              <a:t>Wukong</a:t>
            </a:r>
            <a:r>
              <a:rPr lang="en-US" sz="1200" kern="1200" dirty="0" smtClean="0">
                <a:solidFill>
                  <a:schemeClr val="tx1"/>
                </a:solidFill>
                <a:latin typeface="+mn-lt"/>
                <a:ea typeface="+mn-ea"/>
                <a:cs typeface="+mn-cs"/>
              </a:rPr>
              <a:t> he is not invited and make fun of him, he starts causing trouble in Heaven and defeats an army of 100,000 celestial troops, led by the Four Heavenly Kings, </a:t>
            </a:r>
            <a:r>
              <a:rPr lang="en-US" sz="1200" kern="1200" dirty="0" err="1" smtClean="0">
                <a:solidFill>
                  <a:schemeClr val="tx1"/>
                </a:solidFill>
                <a:latin typeface="+mn-lt"/>
                <a:ea typeface="+mn-ea"/>
                <a:cs typeface="+mn-cs"/>
              </a:rPr>
              <a:t>Erlang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Shen</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Nezha</a:t>
            </a:r>
            <a:r>
              <a:rPr lang="en-US" sz="1200" kern="1200" dirty="0" smtClean="0">
                <a:solidFill>
                  <a:schemeClr val="tx1"/>
                </a:solidFill>
                <a:latin typeface="+mn-lt"/>
                <a:ea typeface="+mn-ea"/>
                <a:cs typeface="+mn-cs"/>
              </a:rPr>
              <a:t>. Eventually, the Jade Emperor appeals to the Buddha, who detains </a:t>
            </a:r>
            <a:r>
              <a:rPr lang="en-US" sz="1200" kern="1200" dirty="0" err="1" smtClean="0">
                <a:solidFill>
                  <a:schemeClr val="tx1"/>
                </a:solidFill>
                <a:latin typeface="+mn-lt"/>
                <a:ea typeface="+mn-ea"/>
                <a:cs typeface="+mn-cs"/>
              </a:rPr>
              <a:t>Wukong</a:t>
            </a:r>
            <a:r>
              <a:rPr lang="en-US" sz="1200" kern="1200" dirty="0" smtClean="0">
                <a:solidFill>
                  <a:schemeClr val="tx1"/>
                </a:solidFill>
                <a:latin typeface="+mn-lt"/>
                <a:ea typeface="+mn-ea"/>
                <a:cs typeface="+mn-cs"/>
              </a:rPr>
              <a:t> under a mountain called Five Elements Mountain. Sun </a:t>
            </a:r>
            <a:r>
              <a:rPr lang="en-US" sz="1200" kern="1200" dirty="0" err="1" smtClean="0">
                <a:solidFill>
                  <a:schemeClr val="tx1"/>
                </a:solidFill>
                <a:latin typeface="+mn-lt"/>
                <a:ea typeface="+mn-ea"/>
                <a:cs typeface="+mn-cs"/>
              </a:rPr>
              <a:t>Wukong</a:t>
            </a:r>
            <a:r>
              <a:rPr lang="en-US" sz="1200" kern="1200" dirty="0" smtClean="0">
                <a:solidFill>
                  <a:schemeClr val="tx1"/>
                </a:solidFill>
                <a:latin typeface="+mn-lt"/>
                <a:ea typeface="+mn-ea"/>
                <a:cs typeface="+mn-cs"/>
              </a:rPr>
              <a:t> is kept under the mountain for 500 years, and cannot escape because of a spell that was put on the mountain. He is later set free when </a:t>
            </a:r>
            <a:r>
              <a:rPr lang="en-US" sz="1200" kern="1200" dirty="0" err="1" smtClean="0">
                <a:solidFill>
                  <a:schemeClr val="tx1"/>
                </a:solidFill>
                <a:latin typeface="+mn-lt"/>
                <a:ea typeface="+mn-ea"/>
                <a:cs typeface="+mn-cs"/>
              </a:rPr>
              <a:t>Xuanzang</a:t>
            </a:r>
            <a:r>
              <a:rPr lang="en-US" sz="1200" kern="1200" dirty="0" smtClean="0">
                <a:solidFill>
                  <a:schemeClr val="tx1"/>
                </a:solidFill>
                <a:latin typeface="+mn-lt"/>
                <a:ea typeface="+mn-ea"/>
                <a:cs typeface="+mn-cs"/>
              </a:rPr>
              <a:t> comes upon him during his pilgrimage and accepts him as a disciple.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His primary weapon is the "</a:t>
            </a:r>
            <a:r>
              <a:rPr lang="en-US" sz="1200" kern="1200" dirty="0" err="1" smtClean="0">
                <a:solidFill>
                  <a:schemeClr val="tx1"/>
                </a:solidFill>
                <a:latin typeface="+mn-lt"/>
                <a:ea typeface="+mn-ea"/>
                <a:cs typeface="+mn-cs"/>
              </a:rPr>
              <a:t>Ruyi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Jingu</a:t>
            </a:r>
            <a:r>
              <a:rPr lang="en-US" sz="1200" kern="1200" dirty="0" smtClean="0">
                <a:solidFill>
                  <a:schemeClr val="tx1"/>
                </a:solidFill>
                <a:latin typeface="+mn-lt"/>
                <a:ea typeface="+mn-ea"/>
                <a:cs typeface="+mn-cs"/>
              </a:rPr>
              <a:t> Bang", which he can shrink down to the size of a needle and keep in his ear, as well as expand it to gigantic proportions. The rod, originally a pillar supporting the undersea palace of the Dragon King of the East Sea, weighs 18,000 pounds, which he pulls out of its support and swings with ease. The Dragon King had told Sun </a:t>
            </a:r>
            <a:r>
              <a:rPr lang="en-US" sz="1200" kern="1200" dirty="0" err="1" smtClean="0">
                <a:solidFill>
                  <a:schemeClr val="tx1"/>
                </a:solidFill>
                <a:latin typeface="+mn-lt"/>
                <a:ea typeface="+mn-ea"/>
                <a:cs typeface="+mn-cs"/>
              </a:rPr>
              <a:t>Wukong</a:t>
            </a:r>
            <a:r>
              <a:rPr lang="en-US" sz="1200" kern="1200" dirty="0" smtClean="0">
                <a:solidFill>
                  <a:schemeClr val="tx1"/>
                </a:solidFill>
                <a:latin typeface="+mn-lt"/>
                <a:ea typeface="+mn-ea"/>
                <a:cs typeface="+mn-cs"/>
              </a:rPr>
              <a:t> he could have the staff if he could lift it, but was angry when the monkey was actually able to pull it out and accused him of being a thief; hence Sun </a:t>
            </a:r>
            <a:r>
              <a:rPr lang="en-US" sz="1200" kern="1200" dirty="0" err="1" smtClean="0">
                <a:solidFill>
                  <a:schemeClr val="tx1"/>
                </a:solidFill>
                <a:latin typeface="+mn-lt"/>
                <a:ea typeface="+mn-ea"/>
                <a:cs typeface="+mn-cs"/>
              </a:rPr>
              <a:t>Wukong</a:t>
            </a:r>
            <a:r>
              <a:rPr lang="en-US" sz="1200" kern="1200" dirty="0" smtClean="0">
                <a:solidFill>
                  <a:schemeClr val="tx1"/>
                </a:solidFill>
                <a:latin typeface="+mn-lt"/>
                <a:ea typeface="+mn-ea"/>
                <a:cs typeface="+mn-cs"/>
              </a:rPr>
              <a:t> was insulted, so he demanded a suit of </a:t>
            </a:r>
            <a:r>
              <a:rPr lang="en-US" sz="1200" kern="1200" dirty="0" err="1" smtClean="0">
                <a:solidFill>
                  <a:schemeClr val="tx1"/>
                </a:solidFill>
                <a:latin typeface="+mn-lt"/>
                <a:ea typeface="+mn-ea"/>
                <a:cs typeface="+mn-cs"/>
              </a:rPr>
              <a:t>armour</a:t>
            </a:r>
            <a:r>
              <a:rPr lang="en-US" sz="1200" kern="1200" dirty="0" smtClean="0">
                <a:solidFill>
                  <a:schemeClr val="tx1"/>
                </a:solidFill>
                <a:latin typeface="+mn-lt"/>
                <a:ea typeface="+mn-ea"/>
                <a:cs typeface="+mn-cs"/>
              </a:rPr>
              <a:t> and refused to leave until he received one. The Dragon King, unwilling to see a monkey making troubles in his </a:t>
            </a:r>
            <a:r>
              <a:rPr lang="en-US" sz="1200" kern="1200" dirty="0" err="1" smtClean="0">
                <a:solidFill>
                  <a:schemeClr val="tx1"/>
                </a:solidFill>
                <a:latin typeface="+mn-lt"/>
                <a:ea typeface="+mn-ea"/>
                <a:cs typeface="+mn-cs"/>
              </a:rPr>
              <a:t>favourite</a:t>
            </a:r>
            <a:r>
              <a:rPr lang="en-US" sz="1200" kern="1200" dirty="0" smtClean="0">
                <a:solidFill>
                  <a:schemeClr val="tx1"/>
                </a:solidFill>
                <a:latin typeface="+mn-lt"/>
                <a:ea typeface="+mn-ea"/>
                <a:cs typeface="+mn-cs"/>
              </a:rPr>
              <a:t> place, also gave him a suit of golden </a:t>
            </a:r>
            <a:r>
              <a:rPr lang="en-US" sz="1200" kern="1200" dirty="0" err="1" smtClean="0">
                <a:solidFill>
                  <a:schemeClr val="tx1"/>
                </a:solidFill>
                <a:latin typeface="+mn-lt"/>
                <a:ea typeface="+mn-ea"/>
                <a:cs typeface="+mn-cs"/>
              </a:rPr>
              <a:t>armour</a:t>
            </a:r>
            <a:r>
              <a:rPr lang="en-US" sz="1200" kern="1200" dirty="0" smtClean="0">
                <a:solidFill>
                  <a:schemeClr val="tx1"/>
                </a:solidFill>
                <a:latin typeface="+mn-lt"/>
                <a:ea typeface="+mn-ea"/>
                <a:cs typeface="+mn-cs"/>
              </a:rPr>
              <a:t>. These gifts, combined with his devouring of the peaches of immortality, three jars of elixir, and his time being tempered in </a:t>
            </a:r>
            <a:r>
              <a:rPr lang="en-US" sz="1200" kern="1200" dirty="0" err="1" smtClean="0">
                <a:solidFill>
                  <a:schemeClr val="tx1"/>
                </a:solidFill>
                <a:latin typeface="+mn-lt"/>
                <a:ea typeface="+mn-ea"/>
                <a:cs typeface="+mn-cs"/>
              </a:rPr>
              <a:t>Laozi's</a:t>
            </a:r>
            <a:r>
              <a:rPr lang="en-US" sz="1200" kern="1200" dirty="0" smtClean="0">
                <a:solidFill>
                  <a:schemeClr val="tx1"/>
                </a:solidFill>
                <a:latin typeface="+mn-lt"/>
                <a:ea typeface="+mn-ea"/>
                <a:cs typeface="+mn-cs"/>
              </a:rPr>
              <a:t> Eight-Trigram Furnace (he was put in there to be burnt to death, but instead the furnace gave him a steel-hard body and fiery golden eyes that can see very far and see through any disguise, but his eyes are weak to smoke. He is always able to </a:t>
            </a:r>
            <a:r>
              <a:rPr lang="en-US" sz="1200" kern="1200" dirty="0" err="1" smtClean="0">
                <a:solidFill>
                  <a:schemeClr val="tx1"/>
                </a:solidFill>
                <a:latin typeface="+mn-lt"/>
                <a:ea typeface="+mn-ea"/>
                <a:cs typeface="+mn-cs"/>
              </a:rPr>
              <a:t>recognise</a:t>
            </a:r>
            <a:r>
              <a:rPr lang="en-US" sz="1200" kern="1200" dirty="0" smtClean="0">
                <a:solidFill>
                  <a:schemeClr val="tx1"/>
                </a:solidFill>
                <a:latin typeface="+mn-lt"/>
                <a:ea typeface="+mn-ea"/>
                <a:cs typeface="+mn-cs"/>
              </a:rPr>
              <a:t> a demon in disguise, even though the rest of the pilgrimage cannot), makes Sun </a:t>
            </a:r>
            <a:r>
              <a:rPr lang="en-US" sz="1200" kern="1200" dirty="0" err="1" smtClean="0">
                <a:solidFill>
                  <a:schemeClr val="tx1"/>
                </a:solidFill>
                <a:latin typeface="+mn-lt"/>
                <a:ea typeface="+mn-ea"/>
                <a:cs typeface="+mn-cs"/>
              </a:rPr>
              <a:t>Wukong</a:t>
            </a:r>
            <a:r>
              <a:rPr lang="en-US" sz="1200" kern="1200" dirty="0" smtClean="0">
                <a:solidFill>
                  <a:schemeClr val="tx1"/>
                </a:solidFill>
                <a:latin typeface="+mn-lt"/>
                <a:ea typeface="+mn-ea"/>
                <a:cs typeface="+mn-cs"/>
              </a:rPr>
              <a:t> the strongest member of the pilgrimage by far. Besides these abilities, he can also pluck hairs from his body and blow on them to convert them into whatever he wishes (usually clones of himself to gain a numerical advantage in battle). Although he is a master of the 72 methods of transformation (七十二变）,[4] such as birds, which would give him the ability to fly, he can use his "somersault cloud" enabling him to travel vast distances in a single leap. The monkey, nimble and quick-witted, uses these skills to defeat all but the most powerful of demons on the journey.</a:t>
            </a:r>
          </a:p>
          <a:p>
            <a:r>
              <a:rPr lang="en-US" sz="1200" kern="1200" dirty="0" smtClean="0">
                <a:solidFill>
                  <a:schemeClr val="tx1"/>
                </a:solidFill>
                <a:latin typeface="+mn-lt"/>
                <a:ea typeface="+mn-ea"/>
                <a:cs typeface="+mn-cs"/>
              </a:rPr>
              <a:t>Sun's behavior is checked by a band placed around his head by </a:t>
            </a:r>
            <a:r>
              <a:rPr lang="en-US" sz="1200" kern="1200" dirty="0" err="1" smtClean="0">
                <a:solidFill>
                  <a:schemeClr val="tx1"/>
                </a:solidFill>
                <a:latin typeface="+mn-lt"/>
                <a:ea typeface="+mn-ea"/>
                <a:cs typeface="+mn-cs"/>
              </a:rPr>
              <a:t>Guanyin</a:t>
            </a:r>
            <a:r>
              <a:rPr lang="en-US" sz="1200" kern="1200" dirty="0" smtClean="0">
                <a:solidFill>
                  <a:schemeClr val="tx1"/>
                </a:solidFill>
                <a:latin typeface="+mn-lt"/>
                <a:ea typeface="+mn-ea"/>
                <a:cs typeface="+mn-cs"/>
              </a:rPr>
              <a:t>, which cannot be removed by Sun </a:t>
            </a:r>
            <a:r>
              <a:rPr lang="en-US" sz="1200" kern="1200" dirty="0" err="1" smtClean="0">
                <a:solidFill>
                  <a:schemeClr val="tx1"/>
                </a:solidFill>
                <a:latin typeface="+mn-lt"/>
                <a:ea typeface="+mn-ea"/>
                <a:cs typeface="+mn-cs"/>
              </a:rPr>
              <a:t>Wukong</a:t>
            </a:r>
            <a:r>
              <a:rPr lang="en-US" sz="1200" kern="1200" dirty="0" smtClean="0">
                <a:solidFill>
                  <a:schemeClr val="tx1"/>
                </a:solidFill>
                <a:latin typeface="+mn-lt"/>
                <a:ea typeface="+mn-ea"/>
                <a:cs typeface="+mn-cs"/>
              </a:rPr>
              <a:t> himself until the journey's end. </a:t>
            </a:r>
            <a:r>
              <a:rPr lang="en-US" sz="1200" kern="1200" dirty="0" err="1" smtClean="0">
                <a:solidFill>
                  <a:schemeClr val="tx1"/>
                </a:solidFill>
                <a:latin typeface="+mn-lt"/>
                <a:ea typeface="+mn-ea"/>
                <a:cs typeface="+mn-cs"/>
              </a:rPr>
              <a:t>Xuanzang</a:t>
            </a:r>
            <a:r>
              <a:rPr lang="en-US" sz="1200" kern="1200" dirty="0" smtClean="0">
                <a:solidFill>
                  <a:schemeClr val="tx1"/>
                </a:solidFill>
                <a:latin typeface="+mn-lt"/>
                <a:ea typeface="+mn-ea"/>
                <a:cs typeface="+mn-cs"/>
              </a:rPr>
              <a:t> can tighten this band by chanting the "Ring Tightening Mantra" (taught to him by </a:t>
            </a:r>
            <a:r>
              <a:rPr lang="en-US" sz="1200" kern="1200" dirty="0" err="1" smtClean="0">
                <a:solidFill>
                  <a:schemeClr val="tx1"/>
                </a:solidFill>
                <a:latin typeface="+mn-lt"/>
                <a:ea typeface="+mn-ea"/>
                <a:cs typeface="+mn-cs"/>
              </a:rPr>
              <a:t>Guanyin</a:t>
            </a:r>
            <a:r>
              <a:rPr lang="en-US" sz="1200" kern="1200" dirty="0" smtClean="0">
                <a:solidFill>
                  <a:schemeClr val="tx1"/>
                </a:solidFill>
                <a:latin typeface="+mn-lt"/>
                <a:ea typeface="+mn-ea"/>
                <a:cs typeface="+mn-cs"/>
              </a:rPr>
              <a:t>) whenever he needs to chastise him. The spell is referred to by </a:t>
            </a:r>
            <a:r>
              <a:rPr lang="en-US" sz="1200" kern="1200" dirty="0" err="1" smtClean="0">
                <a:solidFill>
                  <a:schemeClr val="tx1"/>
                </a:solidFill>
                <a:latin typeface="+mn-lt"/>
                <a:ea typeface="+mn-ea"/>
                <a:cs typeface="+mn-cs"/>
              </a:rPr>
              <a:t>Xuanzang's</a:t>
            </a:r>
            <a:r>
              <a:rPr lang="en-US" sz="1200" kern="1200" dirty="0" smtClean="0">
                <a:solidFill>
                  <a:schemeClr val="tx1"/>
                </a:solidFill>
                <a:latin typeface="+mn-lt"/>
                <a:ea typeface="+mn-ea"/>
                <a:cs typeface="+mn-cs"/>
              </a:rPr>
              <a:t> disciples as the "Headache Sutra", which is the Buddhist mantra "</a:t>
            </a:r>
            <a:r>
              <a:rPr lang="en-US" sz="1200" kern="1200" dirty="0" err="1" smtClean="0">
                <a:solidFill>
                  <a:schemeClr val="tx1"/>
                </a:solidFill>
                <a:latin typeface="+mn-lt"/>
                <a:ea typeface="+mn-ea"/>
                <a:cs typeface="+mn-cs"/>
              </a:rPr>
              <a:t>oṃ</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maṇipadme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hūṃ</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Xuanzang</a:t>
            </a:r>
            <a:r>
              <a:rPr lang="en-US" sz="1200" kern="1200" dirty="0" smtClean="0">
                <a:solidFill>
                  <a:schemeClr val="tx1"/>
                </a:solidFill>
                <a:latin typeface="+mn-lt"/>
                <a:ea typeface="+mn-ea"/>
                <a:cs typeface="+mn-cs"/>
              </a:rPr>
              <a:t> speaks this mantra quickly in repetition.</a:t>
            </a:r>
          </a:p>
          <a:p>
            <a:r>
              <a:rPr lang="en-US" sz="1200" kern="1200" dirty="0" smtClean="0">
                <a:solidFill>
                  <a:schemeClr val="tx1"/>
                </a:solidFill>
                <a:latin typeface="+mn-lt"/>
                <a:ea typeface="+mn-ea"/>
                <a:cs typeface="+mn-cs"/>
              </a:rPr>
              <a:t>Sun </a:t>
            </a:r>
            <a:r>
              <a:rPr lang="en-US" sz="1200" kern="1200" dirty="0" err="1" smtClean="0">
                <a:solidFill>
                  <a:schemeClr val="tx1"/>
                </a:solidFill>
                <a:latin typeface="+mn-lt"/>
                <a:ea typeface="+mn-ea"/>
                <a:cs typeface="+mn-cs"/>
              </a:rPr>
              <a:t>Wukong's</a:t>
            </a:r>
            <a:r>
              <a:rPr lang="en-US" sz="1200" kern="1200" dirty="0" smtClean="0">
                <a:solidFill>
                  <a:schemeClr val="tx1"/>
                </a:solidFill>
                <a:latin typeface="+mn-lt"/>
                <a:ea typeface="+mn-ea"/>
                <a:cs typeface="+mn-cs"/>
              </a:rPr>
              <a:t> child-like playfulness is a huge contrast to his cunning mind. This, coupled with his great power, makes him a trickster hero. His antics present a lighter side in what proposes to be a long and dangerous trip into the unknown.</a:t>
            </a:r>
            <a:endParaRPr lang="en-US" dirty="0"/>
          </a:p>
        </p:txBody>
      </p:sp>
      <p:sp>
        <p:nvSpPr>
          <p:cNvPr id="4" name="Slide Number Placeholder 3"/>
          <p:cNvSpPr>
            <a:spLocks noGrp="1"/>
          </p:cNvSpPr>
          <p:nvPr>
            <p:ph type="sldNum" sz="quarter" idx="10"/>
          </p:nvPr>
        </p:nvSpPr>
        <p:spPr/>
        <p:txBody>
          <a:bodyPr/>
          <a:lstStyle/>
          <a:p>
            <a:fld id="{55DA75C0-F4A3-4A5D-A9F4-33C38B2121EF}" type="slidenum">
              <a:rPr lang="en-US" smtClean="0"/>
              <a:t>5</a:t>
            </a:fld>
            <a:endParaRPr lang="en-US"/>
          </a:p>
        </p:txBody>
      </p:sp>
    </p:spTree>
    <p:extLst>
      <p:ext uri="{BB962C8B-B14F-4D97-AF65-F5344CB8AC3E}">
        <p14:creationId xmlns:p14="http://schemas.microsoft.com/office/powerpoint/2010/main" val="881897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Pig of Eight</a:t>
            </a:r>
            <a:r>
              <a:rPr lang="en-US" sz="1200" kern="1200" baseline="0" dirty="0" smtClean="0">
                <a:solidFill>
                  <a:schemeClr val="tx1"/>
                </a:solidFill>
                <a:latin typeface="+mn-lt"/>
                <a:ea typeface="+mn-ea"/>
                <a:cs typeface="+mn-cs"/>
              </a:rPr>
              <a:t> Prohibitions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Once an immortal who was the Marshal of the Heavenly Canopy commanding 100,000 naval soldiers of the Milky Way, he drank too much during a celebration of gods and attempted to flirt with the moon goddess </a:t>
            </a:r>
            <a:r>
              <a:rPr lang="en-US" sz="1200" kern="1200" dirty="0" err="1" smtClean="0">
                <a:solidFill>
                  <a:schemeClr val="tx1"/>
                </a:solidFill>
                <a:latin typeface="+mn-lt"/>
                <a:ea typeface="+mn-ea"/>
                <a:cs typeface="+mn-cs"/>
              </a:rPr>
              <a:t>Chang'e</a:t>
            </a:r>
            <a:r>
              <a:rPr lang="en-US" sz="1200" kern="1200" dirty="0" smtClean="0">
                <a:solidFill>
                  <a:schemeClr val="tx1"/>
                </a:solidFill>
                <a:latin typeface="+mn-lt"/>
                <a:ea typeface="+mn-ea"/>
                <a:cs typeface="+mn-cs"/>
              </a:rPr>
              <a:t>, resulting in his banishment into the mortal world. He was supposed to be reborn as a human, but ends up in the womb of a female boar due to an error at the Reincarnation Wheel, which turns him into a half-man half-pig monster. Zhu </a:t>
            </a:r>
            <a:r>
              <a:rPr lang="en-US" sz="1200" kern="1200" dirty="0" err="1" smtClean="0">
                <a:solidFill>
                  <a:schemeClr val="tx1"/>
                </a:solidFill>
                <a:latin typeface="+mn-lt"/>
                <a:ea typeface="+mn-ea"/>
                <a:cs typeface="+mn-cs"/>
              </a:rPr>
              <a:t>Bajie</a:t>
            </a:r>
            <a:r>
              <a:rPr lang="en-US" sz="1200" kern="1200" dirty="0" smtClean="0">
                <a:solidFill>
                  <a:schemeClr val="tx1"/>
                </a:solidFill>
                <a:latin typeface="+mn-lt"/>
                <a:ea typeface="+mn-ea"/>
                <a:cs typeface="+mn-cs"/>
              </a:rPr>
              <a:t> was very greedy, and could not survive without eating ravenously. Staying within the </a:t>
            </a:r>
            <a:r>
              <a:rPr lang="en-US" sz="1200" kern="1200" dirty="0" err="1" smtClean="0">
                <a:solidFill>
                  <a:schemeClr val="tx1"/>
                </a:solidFill>
                <a:latin typeface="+mn-lt"/>
                <a:ea typeface="+mn-ea"/>
                <a:cs typeface="+mn-cs"/>
              </a:rPr>
              <a:t>Yunzhan</a:t>
            </a:r>
            <a:r>
              <a:rPr lang="en-US" sz="1200" kern="1200" dirty="0" smtClean="0">
                <a:solidFill>
                  <a:schemeClr val="tx1"/>
                </a:solidFill>
                <a:latin typeface="+mn-lt"/>
                <a:ea typeface="+mn-ea"/>
                <a:cs typeface="+mn-cs"/>
              </a:rPr>
              <a:t> Dong ("cloud-pathway cave"), he was commissioned by </a:t>
            </a:r>
            <a:r>
              <a:rPr lang="en-US" sz="1200" kern="1200" dirty="0" err="1" smtClean="0">
                <a:solidFill>
                  <a:schemeClr val="tx1"/>
                </a:solidFill>
                <a:latin typeface="+mn-lt"/>
                <a:ea typeface="+mn-ea"/>
                <a:cs typeface="+mn-cs"/>
              </a:rPr>
              <a:t>Guanyin</a:t>
            </a:r>
            <a:r>
              <a:rPr lang="en-US" sz="1200" kern="1200" dirty="0" smtClean="0">
                <a:solidFill>
                  <a:schemeClr val="tx1"/>
                </a:solidFill>
                <a:latin typeface="+mn-lt"/>
                <a:ea typeface="+mn-ea"/>
                <a:cs typeface="+mn-cs"/>
              </a:rPr>
              <a:t> to accompany </a:t>
            </a:r>
            <a:r>
              <a:rPr lang="en-US" sz="1200" kern="1200" dirty="0" err="1" smtClean="0">
                <a:solidFill>
                  <a:schemeClr val="tx1"/>
                </a:solidFill>
                <a:latin typeface="+mn-lt"/>
                <a:ea typeface="+mn-ea"/>
                <a:cs typeface="+mn-cs"/>
              </a:rPr>
              <a:t>Xuanzang</a:t>
            </a:r>
            <a:r>
              <a:rPr lang="en-US" sz="1200" kern="1200" dirty="0" smtClean="0">
                <a:solidFill>
                  <a:schemeClr val="tx1"/>
                </a:solidFill>
                <a:latin typeface="+mn-lt"/>
                <a:ea typeface="+mn-ea"/>
                <a:cs typeface="+mn-cs"/>
              </a:rPr>
              <a:t> to India and given the new name Zhu </a:t>
            </a:r>
            <a:r>
              <a:rPr lang="en-US" sz="1200" kern="1200" dirty="0" err="1" smtClean="0">
                <a:solidFill>
                  <a:schemeClr val="tx1"/>
                </a:solidFill>
                <a:latin typeface="+mn-lt"/>
                <a:ea typeface="+mn-ea"/>
                <a:cs typeface="+mn-cs"/>
              </a:rPr>
              <a:t>Wuneng</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However, Zhu </a:t>
            </a:r>
            <a:r>
              <a:rPr lang="en-US" sz="1200" kern="1200" dirty="0" err="1" smtClean="0">
                <a:solidFill>
                  <a:schemeClr val="tx1"/>
                </a:solidFill>
                <a:latin typeface="+mn-lt"/>
                <a:ea typeface="+mn-ea"/>
                <a:cs typeface="+mn-cs"/>
              </a:rPr>
              <a:t>Bajie's</a:t>
            </a:r>
            <a:r>
              <a:rPr lang="en-US" sz="1200" kern="1200" dirty="0" smtClean="0">
                <a:solidFill>
                  <a:schemeClr val="tx1"/>
                </a:solidFill>
                <a:latin typeface="+mn-lt"/>
                <a:ea typeface="+mn-ea"/>
                <a:cs typeface="+mn-cs"/>
              </a:rPr>
              <a:t> indulgence in women led him to the </a:t>
            </a:r>
            <a:r>
              <a:rPr lang="en-US" sz="1200" kern="1200" dirty="0" err="1" smtClean="0">
                <a:solidFill>
                  <a:schemeClr val="tx1"/>
                </a:solidFill>
                <a:latin typeface="+mn-lt"/>
                <a:ea typeface="+mn-ea"/>
                <a:cs typeface="+mn-cs"/>
              </a:rPr>
              <a:t>Gao</a:t>
            </a:r>
            <a:r>
              <a:rPr lang="en-US" sz="1200" kern="1200" dirty="0" smtClean="0">
                <a:solidFill>
                  <a:schemeClr val="tx1"/>
                </a:solidFill>
                <a:latin typeface="+mn-lt"/>
                <a:ea typeface="+mn-ea"/>
                <a:cs typeface="+mn-cs"/>
              </a:rPr>
              <a:t> Family Village, where he posed as a normal being and wedded a maiden. Later, when the villagers discovered that he was a monster, Zhu </a:t>
            </a:r>
            <a:r>
              <a:rPr lang="en-US" sz="1200" kern="1200" dirty="0" err="1" smtClean="0">
                <a:solidFill>
                  <a:schemeClr val="tx1"/>
                </a:solidFill>
                <a:latin typeface="+mn-lt"/>
                <a:ea typeface="+mn-ea"/>
                <a:cs typeface="+mn-cs"/>
              </a:rPr>
              <a:t>Bajie</a:t>
            </a:r>
            <a:r>
              <a:rPr lang="en-US" sz="1200" kern="1200" dirty="0" smtClean="0">
                <a:solidFill>
                  <a:schemeClr val="tx1"/>
                </a:solidFill>
                <a:latin typeface="+mn-lt"/>
                <a:ea typeface="+mn-ea"/>
                <a:cs typeface="+mn-cs"/>
              </a:rPr>
              <a:t> hid the girl away, and the girl wailed bitterly every night. At this point, </a:t>
            </a:r>
            <a:r>
              <a:rPr lang="en-US" sz="1200" kern="1200" dirty="0" err="1" smtClean="0">
                <a:solidFill>
                  <a:schemeClr val="tx1"/>
                </a:solidFill>
                <a:latin typeface="+mn-lt"/>
                <a:ea typeface="+mn-ea"/>
                <a:cs typeface="+mn-cs"/>
              </a:rPr>
              <a:t>Xuanzang</a:t>
            </a:r>
            <a:r>
              <a:rPr lang="en-US" sz="1200" kern="1200" dirty="0" smtClean="0">
                <a:solidFill>
                  <a:schemeClr val="tx1"/>
                </a:solidFill>
                <a:latin typeface="+mn-lt"/>
                <a:ea typeface="+mn-ea"/>
                <a:cs typeface="+mn-cs"/>
              </a:rPr>
              <a:t> and Sun </a:t>
            </a:r>
            <a:r>
              <a:rPr lang="en-US" sz="1200" kern="1200" dirty="0" err="1" smtClean="0">
                <a:solidFill>
                  <a:schemeClr val="tx1"/>
                </a:solidFill>
                <a:latin typeface="+mn-lt"/>
                <a:ea typeface="+mn-ea"/>
                <a:cs typeface="+mn-cs"/>
              </a:rPr>
              <a:t>Wukong</a:t>
            </a:r>
            <a:r>
              <a:rPr lang="en-US" sz="1200" kern="1200" dirty="0" smtClean="0">
                <a:solidFill>
                  <a:schemeClr val="tx1"/>
                </a:solidFill>
                <a:latin typeface="+mn-lt"/>
                <a:ea typeface="+mn-ea"/>
                <a:cs typeface="+mn-cs"/>
              </a:rPr>
              <a:t> arrived at the </a:t>
            </a:r>
            <a:r>
              <a:rPr lang="en-US" sz="1200" kern="1200" dirty="0" err="1" smtClean="0">
                <a:solidFill>
                  <a:schemeClr val="tx1"/>
                </a:solidFill>
                <a:latin typeface="+mn-lt"/>
                <a:ea typeface="+mn-ea"/>
                <a:cs typeface="+mn-cs"/>
              </a:rPr>
              <a:t>Gao</a:t>
            </a:r>
            <a:r>
              <a:rPr lang="en-US" sz="1200" kern="1200" dirty="0" smtClean="0">
                <a:solidFill>
                  <a:schemeClr val="tx1"/>
                </a:solidFill>
                <a:latin typeface="+mn-lt"/>
                <a:ea typeface="+mn-ea"/>
                <a:cs typeface="+mn-cs"/>
              </a:rPr>
              <a:t> Family Village and helped defeat him. Renamed Zhu </a:t>
            </a:r>
            <a:r>
              <a:rPr lang="en-US" sz="1200" kern="1200" dirty="0" err="1" smtClean="0">
                <a:solidFill>
                  <a:schemeClr val="tx1"/>
                </a:solidFill>
                <a:latin typeface="+mn-lt"/>
                <a:ea typeface="+mn-ea"/>
                <a:cs typeface="+mn-cs"/>
              </a:rPr>
              <a:t>Bajie</a:t>
            </a:r>
            <a:r>
              <a:rPr lang="en-US" sz="1200" kern="1200" dirty="0" smtClean="0">
                <a:solidFill>
                  <a:schemeClr val="tx1"/>
                </a:solidFill>
                <a:latin typeface="+mn-lt"/>
                <a:ea typeface="+mn-ea"/>
                <a:cs typeface="+mn-cs"/>
              </a:rPr>
              <a:t> by </a:t>
            </a:r>
            <a:r>
              <a:rPr lang="en-US" sz="1200" kern="1200" dirty="0" err="1" smtClean="0">
                <a:solidFill>
                  <a:schemeClr val="tx1"/>
                </a:solidFill>
                <a:latin typeface="+mn-lt"/>
                <a:ea typeface="+mn-ea"/>
                <a:cs typeface="+mn-cs"/>
              </a:rPr>
              <a:t>Xuanzang</a:t>
            </a:r>
            <a:r>
              <a:rPr lang="en-US" sz="1200" kern="1200" dirty="0" smtClean="0">
                <a:solidFill>
                  <a:schemeClr val="tx1"/>
                </a:solidFill>
                <a:latin typeface="+mn-lt"/>
                <a:ea typeface="+mn-ea"/>
                <a:cs typeface="+mn-cs"/>
              </a:rPr>
              <a:t>, he consequently joined the pilgrimage to the West.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His weapon of choice is the </a:t>
            </a:r>
            <a:r>
              <a:rPr lang="en-US" sz="1200" kern="1200" dirty="0" err="1" smtClean="0">
                <a:solidFill>
                  <a:schemeClr val="tx1"/>
                </a:solidFill>
                <a:latin typeface="+mn-lt"/>
                <a:ea typeface="+mn-ea"/>
                <a:cs typeface="+mn-cs"/>
              </a:rPr>
              <a:t>jiuchidingpa</a:t>
            </a:r>
            <a:r>
              <a:rPr lang="en-US" sz="1200" kern="1200" dirty="0" smtClean="0">
                <a:solidFill>
                  <a:schemeClr val="tx1"/>
                </a:solidFill>
                <a:latin typeface="+mn-lt"/>
                <a:ea typeface="+mn-ea"/>
                <a:cs typeface="+mn-cs"/>
              </a:rPr>
              <a:t> ("nine-tooth iron rake"). He is also capable of 36 transformations (as compared to Sun </a:t>
            </a:r>
            <a:r>
              <a:rPr lang="en-US" sz="1200" kern="1200" dirty="0" err="1" smtClean="0">
                <a:solidFill>
                  <a:schemeClr val="tx1"/>
                </a:solidFill>
                <a:latin typeface="+mn-lt"/>
                <a:ea typeface="+mn-ea"/>
                <a:cs typeface="+mn-cs"/>
              </a:rPr>
              <a:t>Wukong's</a:t>
            </a:r>
            <a:r>
              <a:rPr lang="en-US" sz="1200" kern="1200" dirty="0" smtClean="0">
                <a:solidFill>
                  <a:schemeClr val="tx1"/>
                </a:solidFill>
                <a:latin typeface="+mn-lt"/>
                <a:ea typeface="+mn-ea"/>
                <a:cs typeface="+mn-cs"/>
              </a:rPr>
              <a:t> 72), and can travel on clouds, but not as fast as Sun. However, Zhu is noted for his fighting skills in water, which he used to combat </a:t>
            </a:r>
            <a:r>
              <a:rPr lang="en-US" sz="1200" kern="1200" dirty="0" err="1" smtClean="0">
                <a:solidFill>
                  <a:schemeClr val="tx1"/>
                </a:solidFill>
                <a:latin typeface="+mn-lt"/>
                <a:ea typeface="+mn-ea"/>
                <a:cs typeface="+mn-cs"/>
              </a:rPr>
              <a:t>Sha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Wujing</a:t>
            </a:r>
            <a:r>
              <a:rPr lang="en-US" sz="1200" kern="1200" dirty="0" smtClean="0">
                <a:solidFill>
                  <a:schemeClr val="tx1"/>
                </a:solidFill>
                <a:latin typeface="+mn-lt"/>
                <a:ea typeface="+mn-ea"/>
                <a:cs typeface="+mn-cs"/>
              </a:rPr>
              <a:t>, who later joined them on the journey. He is the second strongest member of the team.</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third and longest section of the work is chapters 13–99, an episodic adventure story in which </a:t>
            </a:r>
            <a:r>
              <a:rPr lang="en-US" sz="1200" kern="1200" dirty="0" err="1" smtClean="0">
                <a:solidFill>
                  <a:schemeClr val="tx1"/>
                </a:solidFill>
                <a:latin typeface="+mn-lt"/>
                <a:ea typeface="+mn-ea"/>
                <a:cs typeface="+mn-cs"/>
              </a:rPr>
              <a:t>Xuanzang</a:t>
            </a:r>
            <a:r>
              <a:rPr lang="en-US" sz="1200" kern="1200" dirty="0" smtClean="0">
                <a:solidFill>
                  <a:schemeClr val="tx1"/>
                </a:solidFill>
                <a:latin typeface="+mn-lt"/>
                <a:ea typeface="+mn-ea"/>
                <a:cs typeface="+mn-cs"/>
              </a:rPr>
              <a:t> sets out to bring back Buddhist scriptures from </a:t>
            </a:r>
            <a:r>
              <a:rPr lang="en-US" sz="1200" kern="1200" dirty="0" err="1" smtClean="0">
                <a:solidFill>
                  <a:schemeClr val="tx1"/>
                </a:solidFill>
                <a:latin typeface="+mn-lt"/>
                <a:ea typeface="+mn-ea"/>
                <a:cs typeface="+mn-cs"/>
              </a:rPr>
              <a:t>Leiyin</a:t>
            </a:r>
            <a:r>
              <a:rPr lang="en-US" sz="1200" kern="1200" dirty="0" smtClean="0">
                <a:solidFill>
                  <a:schemeClr val="tx1"/>
                </a:solidFill>
                <a:latin typeface="+mn-lt"/>
                <a:ea typeface="+mn-ea"/>
                <a:cs typeface="+mn-cs"/>
              </a:rPr>
              <a:t> Temple on Vulture Peak in India, but encounters various evils along the way. The section is set in the sparsely-populated lands along the Silk Road between China and India, including Xinjiang, Turkestan, and Afghanistan. The geography described in the book is, however, almost entirely fantastic; once </a:t>
            </a:r>
            <a:r>
              <a:rPr lang="en-US" sz="1200" kern="1200" dirty="0" err="1" smtClean="0">
                <a:solidFill>
                  <a:schemeClr val="tx1"/>
                </a:solidFill>
                <a:latin typeface="+mn-lt"/>
                <a:ea typeface="+mn-ea"/>
                <a:cs typeface="+mn-cs"/>
              </a:rPr>
              <a:t>Xuanzang</a:t>
            </a:r>
            <a:r>
              <a:rPr lang="en-US" sz="1200" kern="1200" dirty="0" smtClean="0">
                <a:solidFill>
                  <a:schemeClr val="tx1"/>
                </a:solidFill>
                <a:latin typeface="+mn-lt"/>
                <a:ea typeface="+mn-ea"/>
                <a:cs typeface="+mn-cs"/>
              </a:rPr>
              <a:t> departs </a:t>
            </a:r>
            <a:r>
              <a:rPr lang="en-US" sz="1200" kern="1200" dirty="0" err="1" smtClean="0">
                <a:solidFill>
                  <a:schemeClr val="tx1"/>
                </a:solidFill>
                <a:latin typeface="+mn-lt"/>
                <a:ea typeface="+mn-ea"/>
                <a:cs typeface="+mn-cs"/>
              </a:rPr>
              <a:t>Chang'an</a:t>
            </a:r>
            <a:r>
              <a:rPr lang="en-US" sz="1200" kern="1200" dirty="0" smtClean="0">
                <a:solidFill>
                  <a:schemeClr val="tx1"/>
                </a:solidFill>
                <a:latin typeface="+mn-lt"/>
                <a:ea typeface="+mn-ea"/>
                <a:cs typeface="+mn-cs"/>
              </a:rPr>
              <a:t>, the Tang capital, and crosses the frontier (somewhere in Gansu province), he finds himself in a wilderness of deep gorges and tall mountains, inhabited by demons and animal spirits, who regard him as a potential meal (since his flesh was believed to give immortality to whoever ate it), with the occasional hidden monastery or royal city-state amidst the harsh setting.</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Episodes consist of 1–4 chapters and usually involve </a:t>
            </a:r>
            <a:r>
              <a:rPr lang="en-US" sz="1200" kern="1200" dirty="0" err="1" smtClean="0">
                <a:solidFill>
                  <a:schemeClr val="tx1"/>
                </a:solidFill>
                <a:latin typeface="+mn-lt"/>
                <a:ea typeface="+mn-ea"/>
                <a:cs typeface="+mn-cs"/>
              </a:rPr>
              <a:t>Xuanzang</a:t>
            </a:r>
            <a:r>
              <a:rPr lang="en-US" sz="1200" kern="1200" dirty="0" smtClean="0">
                <a:solidFill>
                  <a:schemeClr val="tx1"/>
                </a:solidFill>
                <a:latin typeface="+mn-lt"/>
                <a:ea typeface="+mn-ea"/>
                <a:cs typeface="+mn-cs"/>
              </a:rPr>
              <a:t> being captured and having his life threatened while his disciples try to find an ingenious (and often violent) way of liberating him. Although some of </a:t>
            </a:r>
            <a:r>
              <a:rPr lang="en-US" sz="1200" kern="1200" dirty="0" err="1" smtClean="0">
                <a:solidFill>
                  <a:schemeClr val="tx1"/>
                </a:solidFill>
                <a:latin typeface="+mn-lt"/>
                <a:ea typeface="+mn-ea"/>
                <a:cs typeface="+mn-cs"/>
              </a:rPr>
              <a:t>Xuanzang's</a:t>
            </a:r>
            <a:r>
              <a:rPr lang="en-US" sz="1200" kern="1200" dirty="0" smtClean="0">
                <a:solidFill>
                  <a:schemeClr val="tx1"/>
                </a:solidFill>
                <a:latin typeface="+mn-lt"/>
                <a:ea typeface="+mn-ea"/>
                <a:cs typeface="+mn-cs"/>
              </a:rPr>
              <a:t> predicaments are political and involve ordinary human beings, they more frequently consist of run-ins with various demons, many of whom turn out to be earthly manifestations of heavenly beings (whose sins will be negated by eating the flesh of </a:t>
            </a:r>
            <a:r>
              <a:rPr lang="en-US" sz="1200" kern="1200" dirty="0" err="1" smtClean="0">
                <a:solidFill>
                  <a:schemeClr val="tx1"/>
                </a:solidFill>
                <a:latin typeface="+mn-lt"/>
                <a:ea typeface="+mn-ea"/>
                <a:cs typeface="+mn-cs"/>
              </a:rPr>
              <a:t>Xuanzang</a:t>
            </a:r>
            <a:r>
              <a:rPr lang="en-US" sz="1200" kern="1200" dirty="0" smtClean="0">
                <a:solidFill>
                  <a:schemeClr val="tx1"/>
                </a:solidFill>
                <a:latin typeface="+mn-lt"/>
                <a:ea typeface="+mn-ea"/>
                <a:cs typeface="+mn-cs"/>
              </a:rPr>
              <a:t>) or animal-spirits with enough Taoist spiritual merit to assume semi-human forms.</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Chapters 13–22 do not follow this structure precisely, as they introduce </a:t>
            </a:r>
            <a:r>
              <a:rPr lang="en-US" sz="1200" kern="1200" dirty="0" err="1" smtClean="0">
                <a:solidFill>
                  <a:schemeClr val="tx1"/>
                </a:solidFill>
                <a:latin typeface="+mn-lt"/>
                <a:ea typeface="+mn-ea"/>
                <a:cs typeface="+mn-cs"/>
              </a:rPr>
              <a:t>Xuanzang's</a:t>
            </a:r>
            <a:r>
              <a:rPr lang="en-US" sz="1200" kern="1200" dirty="0" smtClean="0">
                <a:solidFill>
                  <a:schemeClr val="tx1"/>
                </a:solidFill>
                <a:latin typeface="+mn-lt"/>
                <a:ea typeface="+mn-ea"/>
                <a:cs typeface="+mn-cs"/>
              </a:rPr>
              <a:t> disciples, who, inspired or goaded by </a:t>
            </a:r>
            <a:r>
              <a:rPr lang="en-US" sz="1200" kern="1200" dirty="0" err="1" smtClean="0">
                <a:solidFill>
                  <a:schemeClr val="tx1"/>
                </a:solidFill>
                <a:latin typeface="+mn-lt"/>
                <a:ea typeface="+mn-ea"/>
                <a:cs typeface="+mn-cs"/>
              </a:rPr>
              <a:t>Guanyin</a:t>
            </a:r>
            <a:r>
              <a:rPr lang="en-US" sz="1200" kern="1200" dirty="0" smtClean="0">
                <a:solidFill>
                  <a:schemeClr val="tx1"/>
                </a:solidFill>
                <a:latin typeface="+mn-lt"/>
                <a:ea typeface="+mn-ea"/>
                <a:cs typeface="+mn-cs"/>
              </a:rPr>
              <a:t>, meet and agree to serve him along the way in order to atone for their sins in their past lives.</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first is Sun </a:t>
            </a:r>
            <a:r>
              <a:rPr lang="en-US" sz="1200" kern="1200" dirty="0" err="1" smtClean="0">
                <a:solidFill>
                  <a:schemeClr val="tx1"/>
                </a:solidFill>
                <a:latin typeface="+mn-lt"/>
                <a:ea typeface="+mn-ea"/>
                <a:cs typeface="+mn-cs"/>
              </a:rPr>
              <a:t>Wukong</a:t>
            </a:r>
            <a:r>
              <a:rPr lang="en-US" sz="1200" kern="1200" dirty="0" smtClean="0">
                <a:solidFill>
                  <a:schemeClr val="tx1"/>
                </a:solidFill>
                <a:latin typeface="+mn-lt"/>
                <a:ea typeface="+mn-ea"/>
                <a:cs typeface="+mn-cs"/>
              </a:rPr>
              <a:t>, or Monkey, whose given name loosely means "awakened to emptiness" (see the character's main page for a more complete description), trapped by the Buddha for defying Heaven. He appears right away in chapter 13. The most intelligent and violent of the disciples, he is constantly reproved for his violence by </a:t>
            </a:r>
            <a:r>
              <a:rPr lang="en-US" sz="1200" kern="1200" dirty="0" err="1" smtClean="0">
                <a:solidFill>
                  <a:schemeClr val="tx1"/>
                </a:solidFill>
                <a:latin typeface="+mn-lt"/>
                <a:ea typeface="+mn-ea"/>
                <a:cs typeface="+mn-cs"/>
              </a:rPr>
              <a:t>Xuanzang</a:t>
            </a:r>
            <a:r>
              <a:rPr lang="en-US" sz="1200" kern="1200" dirty="0" smtClean="0">
                <a:solidFill>
                  <a:schemeClr val="tx1"/>
                </a:solidFill>
                <a:latin typeface="+mn-lt"/>
                <a:ea typeface="+mn-ea"/>
                <a:cs typeface="+mn-cs"/>
              </a:rPr>
              <a:t>. Ultimately, he can only be controlled by a magic gold ring that </a:t>
            </a:r>
            <a:r>
              <a:rPr lang="en-US" sz="1200" kern="1200" dirty="0" err="1" smtClean="0">
                <a:solidFill>
                  <a:schemeClr val="tx1"/>
                </a:solidFill>
                <a:latin typeface="+mn-lt"/>
                <a:ea typeface="+mn-ea"/>
                <a:cs typeface="+mn-cs"/>
              </a:rPr>
              <a:t>Guanyin</a:t>
            </a:r>
            <a:r>
              <a:rPr lang="en-US" sz="1200" kern="1200" dirty="0" smtClean="0">
                <a:solidFill>
                  <a:schemeClr val="tx1"/>
                </a:solidFill>
                <a:latin typeface="+mn-lt"/>
                <a:ea typeface="+mn-ea"/>
                <a:cs typeface="+mn-cs"/>
              </a:rPr>
              <a:t> has placed around his head, which causes him unbearable headaches when </a:t>
            </a:r>
            <a:r>
              <a:rPr lang="en-US" sz="1200" kern="1200" dirty="0" err="1" smtClean="0">
                <a:solidFill>
                  <a:schemeClr val="tx1"/>
                </a:solidFill>
                <a:latin typeface="+mn-lt"/>
                <a:ea typeface="+mn-ea"/>
                <a:cs typeface="+mn-cs"/>
              </a:rPr>
              <a:t>Xuanzang</a:t>
            </a:r>
            <a:r>
              <a:rPr lang="en-US" sz="1200" kern="1200" dirty="0" smtClean="0">
                <a:solidFill>
                  <a:schemeClr val="tx1"/>
                </a:solidFill>
                <a:latin typeface="+mn-lt"/>
                <a:ea typeface="+mn-ea"/>
                <a:cs typeface="+mn-cs"/>
              </a:rPr>
              <a:t> chants the Ring Tightening Mantra.</a:t>
            </a:r>
          </a:p>
          <a:p>
            <a:r>
              <a:rPr lang="en-US" sz="1200" kern="1200" dirty="0" smtClean="0">
                <a:solidFill>
                  <a:schemeClr val="tx1"/>
                </a:solidFill>
                <a:latin typeface="+mn-lt"/>
                <a:ea typeface="+mn-ea"/>
                <a:cs typeface="+mn-cs"/>
              </a:rPr>
              <a:t>The second, appearing in chapter 19, is Zhu </a:t>
            </a:r>
            <a:r>
              <a:rPr lang="en-US" sz="1200" kern="1200" dirty="0" err="1" smtClean="0">
                <a:solidFill>
                  <a:schemeClr val="tx1"/>
                </a:solidFill>
                <a:latin typeface="+mn-lt"/>
                <a:ea typeface="+mn-ea"/>
                <a:cs typeface="+mn-cs"/>
              </a:rPr>
              <a:t>Bajie</a:t>
            </a:r>
            <a:r>
              <a:rPr lang="en-US" sz="1200" kern="1200" dirty="0" smtClean="0">
                <a:solidFill>
                  <a:schemeClr val="tx1"/>
                </a:solidFill>
                <a:latin typeface="+mn-lt"/>
                <a:ea typeface="+mn-ea"/>
                <a:cs typeface="+mn-cs"/>
              </a:rPr>
              <a:t>, literally "Eight Precepts Pig", sometimes translated as </a:t>
            </a:r>
            <a:r>
              <a:rPr lang="en-US" sz="1200" kern="1200" dirty="0" err="1" smtClean="0">
                <a:solidFill>
                  <a:schemeClr val="tx1"/>
                </a:solidFill>
                <a:latin typeface="+mn-lt"/>
                <a:ea typeface="+mn-ea"/>
                <a:cs typeface="+mn-cs"/>
              </a:rPr>
              <a:t>Pigsy</a:t>
            </a:r>
            <a:r>
              <a:rPr lang="en-US" sz="1200" kern="1200" dirty="0" smtClean="0">
                <a:solidFill>
                  <a:schemeClr val="tx1"/>
                </a:solidFill>
                <a:latin typeface="+mn-lt"/>
                <a:ea typeface="+mn-ea"/>
                <a:cs typeface="+mn-cs"/>
              </a:rPr>
              <a:t> or just Pig. He was previously the Marshal of the Heavenly Canopy, a commander of Heaven's naval forces, and was banished to the mortal realm for flirting with the moon goddess </a:t>
            </a:r>
            <a:r>
              <a:rPr lang="en-US" sz="1200" kern="1200" dirty="0" err="1" smtClean="0">
                <a:solidFill>
                  <a:schemeClr val="tx1"/>
                </a:solidFill>
                <a:latin typeface="+mn-lt"/>
                <a:ea typeface="+mn-ea"/>
                <a:cs typeface="+mn-cs"/>
              </a:rPr>
              <a:t>Chang'e</a:t>
            </a:r>
            <a:r>
              <a:rPr lang="en-US" sz="1200" kern="1200" dirty="0" smtClean="0">
                <a:solidFill>
                  <a:schemeClr val="tx1"/>
                </a:solidFill>
                <a:latin typeface="+mn-lt"/>
                <a:ea typeface="+mn-ea"/>
                <a:cs typeface="+mn-cs"/>
              </a:rPr>
              <a:t>. A reliable fighter, he is </a:t>
            </a:r>
            <a:r>
              <a:rPr lang="en-US" sz="1200" kern="1200" dirty="0" err="1" smtClean="0">
                <a:solidFill>
                  <a:schemeClr val="tx1"/>
                </a:solidFill>
                <a:latin typeface="+mn-lt"/>
                <a:ea typeface="+mn-ea"/>
                <a:cs typeface="+mn-cs"/>
              </a:rPr>
              <a:t>characterised</a:t>
            </a:r>
            <a:r>
              <a:rPr lang="en-US" sz="1200" kern="1200" dirty="0" smtClean="0">
                <a:solidFill>
                  <a:schemeClr val="tx1"/>
                </a:solidFill>
                <a:latin typeface="+mn-lt"/>
                <a:ea typeface="+mn-ea"/>
                <a:cs typeface="+mn-cs"/>
              </a:rPr>
              <a:t> by his insatiable appetites for food and sex, and is constantly looking for a way out of his duties, which causes significant conflict with Sun </a:t>
            </a:r>
            <a:r>
              <a:rPr lang="en-US" sz="1200" kern="1200" dirty="0" err="1" smtClean="0">
                <a:solidFill>
                  <a:schemeClr val="tx1"/>
                </a:solidFill>
                <a:latin typeface="+mn-lt"/>
                <a:ea typeface="+mn-ea"/>
                <a:cs typeface="+mn-cs"/>
              </a:rPr>
              <a:t>Wukong</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third, appearing in chapter 22, is the river ogre </a:t>
            </a:r>
            <a:r>
              <a:rPr lang="en-US" sz="1200" kern="1200" dirty="0" err="1" smtClean="0">
                <a:solidFill>
                  <a:schemeClr val="tx1"/>
                </a:solidFill>
                <a:latin typeface="+mn-lt"/>
                <a:ea typeface="+mn-ea"/>
                <a:cs typeface="+mn-cs"/>
              </a:rPr>
              <a:t>Sha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Wujing</a:t>
            </a:r>
            <a:r>
              <a:rPr lang="en-US" sz="1200" kern="1200" dirty="0" smtClean="0">
                <a:solidFill>
                  <a:schemeClr val="tx1"/>
                </a:solidFill>
                <a:latin typeface="+mn-lt"/>
                <a:ea typeface="+mn-ea"/>
                <a:cs typeface="+mn-cs"/>
              </a:rPr>
              <a:t>, also translated as Friar Sand or Sandy. He was previously the celestial Curtain Lifting General, and was banished to the mortal realm for dropping (and shattering) a crystal goblet of the Queen Mother of the West. He is a quiet but generally dependable character, who serves as the straight foil to the comic relief of Sun and Zhu.</a:t>
            </a:r>
          </a:p>
          <a:p>
            <a:r>
              <a:rPr lang="en-US" sz="1200" kern="1200" dirty="0" smtClean="0">
                <a:solidFill>
                  <a:schemeClr val="tx1"/>
                </a:solidFill>
                <a:latin typeface="+mn-lt"/>
                <a:ea typeface="+mn-ea"/>
                <a:cs typeface="+mn-cs"/>
              </a:rPr>
              <a:t>The fourth is the third son of the Dragon King of the West Sea, who was sentenced to death for setting fire to his father's great pearl. He was saved by </a:t>
            </a:r>
            <a:r>
              <a:rPr lang="en-US" sz="1200" kern="1200" dirty="0" err="1" smtClean="0">
                <a:solidFill>
                  <a:schemeClr val="tx1"/>
                </a:solidFill>
                <a:latin typeface="+mn-lt"/>
                <a:ea typeface="+mn-ea"/>
                <a:cs typeface="+mn-cs"/>
              </a:rPr>
              <a:t>Guanyin</a:t>
            </a:r>
            <a:r>
              <a:rPr lang="en-US" sz="1200" kern="1200" dirty="0" smtClean="0">
                <a:solidFill>
                  <a:schemeClr val="tx1"/>
                </a:solidFill>
                <a:latin typeface="+mn-lt"/>
                <a:ea typeface="+mn-ea"/>
                <a:cs typeface="+mn-cs"/>
              </a:rPr>
              <a:t> from execution to stay and wait for his call of duty. He appears first in chapter 15, but has almost no speaking role, as throughout the story he mainly appears as a horse that </a:t>
            </a:r>
            <a:r>
              <a:rPr lang="en-US" sz="1200" kern="1200" dirty="0" err="1" smtClean="0">
                <a:solidFill>
                  <a:schemeClr val="tx1"/>
                </a:solidFill>
                <a:latin typeface="+mn-lt"/>
                <a:ea typeface="+mn-ea"/>
                <a:cs typeface="+mn-cs"/>
              </a:rPr>
              <a:t>Xuanzang</a:t>
            </a:r>
            <a:r>
              <a:rPr lang="en-US" sz="1200" kern="1200" dirty="0" smtClean="0">
                <a:solidFill>
                  <a:schemeClr val="tx1"/>
                </a:solidFill>
                <a:latin typeface="+mn-lt"/>
                <a:ea typeface="+mn-ea"/>
                <a:cs typeface="+mn-cs"/>
              </a:rPr>
              <a:t> rides on.</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Chapter 22, where </a:t>
            </a:r>
            <a:r>
              <a:rPr lang="en-US" sz="1200" kern="1200" dirty="0" err="1" smtClean="0">
                <a:solidFill>
                  <a:schemeClr val="tx1"/>
                </a:solidFill>
                <a:latin typeface="+mn-lt"/>
                <a:ea typeface="+mn-ea"/>
                <a:cs typeface="+mn-cs"/>
              </a:rPr>
              <a:t>Sha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Wujing</a:t>
            </a:r>
            <a:r>
              <a:rPr lang="en-US" sz="1200" kern="1200" dirty="0" smtClean="0">
                <a:solidFill>
                  <a:schemeClr val="tx1"/>
                </a:solidFill>
                <a:latin typeface="+mn-lt"/>
                <a:ea typeface="+mn-ea"/>
                <a:cs typeface="+mn-cs"/>
              </a:rPr>
              <a:t> is introduced, also provides a geographical boundary, as the river that the travelers cross brings them into a new "continent". Chapters 23–86 take place in the wilderness, and consist of 24 episodes of varying length, each </a:t>
            </a:r>
            <a:r>
              <a:rPr lang="en-US" sz="1200" kern="1200" dirty="0" err="1" smtClean="0">
                <a:solidFill>
                  <a:schemeClr val="tx1"/>
                </a:solidFill>
                <a:latin typeface="+mn-lt"/>
                <a:ea typeface="+mn-ea"/>
                <a:cs typeface="+mn-cs"/>
              </a:rPr>
              <a:t>characterised</a:t>
            </a:r>
            <a:r>
              <a:rPr lang="en-US" sz="1200" kern="1200" dirty="0" smtClean="0">
                <a:solidFill>
                  <a:schemeClr val="tx1"/>
                </a:solidFill>
                <a:latin typeface="+mn-lt"/>
                <a:ea typeface="+mn-ea"/>
                <a:cs typeface="+mn-cs"/>
              </a:rPr>
              <a:t> by a different magical monster or evil magician. There are impassably wide rivers, flaming mountains, a kingdom with an all-female population, a lair of seductive spider spirits, and many other fantastic scenarios. Throughout the journey, the four brave disciples have to fend off attacks on their master and teacher </a:t>
            </a:r>
            <a:r>
              <a:rPr lang="en-US" sz="1200" kern="1200" dirty="0" err="1" smtClean="0">
                <a:solidFill>
                  <a:schemeClr val="tx1"/>
                </a:solidFill>
                <a:latin typeface="+mn-lt"/>
                <a:ea typeface="+mn-ea"/>
                <a:cs typeface="+mn-cs"/>
              </a:rPr>
              <a:t>Xuanzang</a:t>
            </a:r>
            <a:r>
              <a:rPr lang="en-US" sz="1200" kern="1200" dirty="0" smtClean="0">
                <a:solidFill>
                  <a:schemeClr val="tx1"/>
                </a:solidFill>
                <a:latin typeface="+mn-lt"/>
                <a:ea typeface="+mn-ea"/>
                <a:cs typeface="+mn-cs"/>
              </a:rPr>
              <a:t> from various monsters and calamities.</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It is strongly suggested that most of these calamities are engineered by fate and/or the Buddha, as, while the monsters who attack are vast in power and many in number, no real harm ever comes to the four travellers. Some of the monsters turn out to be escaped celestial beasts belonging to bodhisattvas or Taoist sages and deities. Towards the end of the book there is a scene where the Buddha literally commands the fulfillment of the last disaster, because </a:t>
            </a:r>
            <a:r>
              <a:rPr lang="en-US" sz="1200" kern="1200" dirty="0" err="1" smtClean="0">
                <a:solidFill>
                  <a:schemeClr val="tx1"/>
                </a:solidFill>
                <a:latin typeface="+mn-lt"/>
                <a:ea typeface="+mn-ea"/>
                <a:cs typeface="+mn-cs"/>
              </a:rPr>
              <a:t>Xuanzang</a:t>
            </a:r>
            <a:r>
              <a:rPr lang="en-US" sz="1200" kern="1200" dirty="0" smtClean="0">
                <a:solidFill>
                  <a:schemeClr val="tx1"/>
                </a:solidFill>
                <a:latin typeface="+mn-lt"/>
                <a:ea typeface="+mn-ea"/>
                <a:cs typeface="+mn-cs"/>
              </a:rPr>
              <a:t> is one short of the 81 tribulations he needs to face before attaining Buddhahood.</a:t>
            </a:r>
          </a:p>
          <a:p>
            <a:r>
              <a:rPr lang="en-US" sz="1200" kern="1200" dirty="0" smtClean="0">
                <a:solidFill>
                  <a:schemeClr val="tx1"/>
                </a:solidFill>
                <a:latin typeface="+mn-lt"/>
                <a:ea typeface="+mn-ea"/>
                <a:cs typeface="+mn-cs"/>
              </a:rPr>
              <a:t>In chapter 87, </a:t>
            </a:r>
            <a:r>
              <a:rPr lang="en-US" sz="1200" kern="1200" dirty="0" err="1" smtClean="0">
                <a:solidFill>
                  <a:schemeClr val="tx1"/>
                </a:solidFill>
                <a:latin typeface="+mn-lt"/>
                <a:ea typeface="+mn-ea"/>
                <a:cs typeface="+mn-cs"/>
              </a:rPr>
              <a:t>Xuanzang</a:t>
            </a:r>
            <a:r>
              <a:rPr lang="en-US" sz="1200" kern="1200" dirty="0" smtClean="0">
                <a:solidFill>
                  <a:schemeClr val="tx1"/>
                </a:solidFill>
                <a:latin typeface="+mn-lt"/>
                <a:ea typeface="+mn-ea"/>
                <a:cs typeface="+mn-cs"/>
              </a:rPr>
              <a:t> finally reaches the borderlands of India, and chapters 87–99 present magical adventures in a somewhat more mundane (though still exotic) setting.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At length, after a pilgrimage said to have taken fourteen years (the text actually only provides evidence for nine of those years, but presumably there was room to add additional episodes) they arrive at the half-real, half-legendary destination of Vulture Peak, where, in a scene simultaneously mystical and comic, </a:t>
            </a:r>
            <a:r>
              <a:rPr lang="en-US" sz="1200" kern="1200" dirty="0" err="1" smtClean="0">
                <a:solidFill>
                  <a:schemeClr val="tx1"/>
                </a:solidFill>
                <a:latin typeface="+mn-lt"/>
                <a:ea typeface="+mn-ea"/>
                <a:cs typeface="+mn-cs"/>
              </a:rPr>
              <a:t>Xuanzang</a:t>
            </a:r>
            <a:r>
              <a:rPr lang="en-US" sz="1200" kern="1200" dirty="0" smtClean="0">
                <a:solidFill>
                  <a:schemeClr val="tx1"/>
                </a:solidFill>
                <a:latin typeface="+mn-lt"/>
                <a:ea typeface="+mn-ea"/>
                <a:cs typeface="+mn-cs"/>
              </a:rPr>
              <a:t> receives the scriptures from the living Buddha.</a:t>
            </a:r>
            <a:endParaRPr lang="en-US" dirty="0"/>
          </a:p>
        </p:txBody>
      </p:sp>
      <p:sp>
        <p:nvSpPr>
          <p:cNvPr id="4" name="Slide Number Placeholder 3"/>
          <p:cNvSpPr>
            <a:spLocks noGrp="1"/>
          </p:cNvSpPr>
          <p:nvPr>
            <p:ph type="sldNum" sz="quarter" idx="10"/>
          </p:nvPr>
        </p:nvSpPr>
        <p:spPr/>
        <p:txBody>
          <a:bodyPr/>
          <a:lstStyle/>
          <a:p>
            <a:fld id="{55DA75C0-F4A3-4A5D-A9F4-33C38B2121EF}" type="slidenum">
              <a:rPr lang="en-US" smtClean="0"/>
              <a:t>6</a:t>
            </a:fld>
            <a:endParaRPr lang="en-US"/>
          </a:p>
        </p:txBody>
      </p:sp>
    </p:spTree>
    <p:extLst>
      <p:ext uri="{BB962C8B-B14F-4D97-AF65-F5344CB8AC3E}">
        <p14:creationId xmlns:p14="http://schemas.microsoft.com/office/powerpoint/2010/main" val="2095719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err="1" smtClean="0">
                <a:solidFill>
                  <a:schemeClr val="tx1"/>
                </a:solidFill>
                <a:latin typeface="+mn-lt"/>
                <a:ea typeface="+mn-ea"/>
                <a:cs typeface="+mn-cs"/>
              </a:rPr>
              <a:t>Shā</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Wùjìng</a:t>
            </a:r>
            <a:r>
              <a:rPr lang="en-US" sz="1200" kern="1200" dirty="0" smtClean="0">
                <a:solidFill>
                  <a:schemeClr val="tx1"/>
                </a:solidFill>
                <a:latin typeface="+mn-lt"/>
                <a:ea typeface="+mn-ea"/>
                <a:cs typeface="+mn-cs"/>
              </a:rPr>
              <a:t> (literally meaning "Sand Awakened to Purity"), given the name Friar Sand or Sandy in English, was once a celestial Curtain Lifting General, who stood in attendance by the imperial chariot in the Hall of Miraculous Mist. He was exiled to the mortal world and made to look like a monster because he accidentally smashed a crystal goblet belonging to the Queen Mother of the West during a Peach Banquet. The now-hideous immortal took up residence in the Flowing Sands River, </a:t>
            </a:r>
            <a:r>
              <a:rPr lang="en-US" sz="1200" kern="1200" dirty="0" err="1" smtClean="0">
                <a:solidFill>
                  <a:schemeClr val="tx1"/>
                </a:solidFill>
                <a:latin typeface="+mn-lt"/>
                <a:ea typeface="+mn-ea"/>
                <a:cs typeface="+mn-cs"/>
              </a:rPr>
              <a:t>terrorising</a:t>
            </a:r>
            <a:r>
              <a:rPr lang="en-US" sz="1200" kern="1200" dirty="0" smtClean="0">
                <a:solidFill>
                  <a:schemeClr val="tx1"/>
                </a:solidFill>
                <a:latin typeface="+mn-lt"/>
                <a:ea typeface="+mn-ea"/>
                <a:cs typeface="+mn-cs"/>
              </a:rPr>
              <a:t> surrounding villages and travellers trying to cross the river. However, he was subdued by Sun </a:t>
            </a:r>
            <a:r>
              <a:rPr lang="en-US" sz="1200" kern="1200" dirty="0" err="1" smtClean="0">
                <a:solidFill>
                  <a:schemeClr val="tx1"/>
                </a:solidFill>
                <a:latin typeface="+mn-lt"/>
                <a:ea typeface="+mn-ea"/>
                <a:cs typeface="+mn-cs"/>
              </a:rPr>
              <a:t>Wukong</a:t>
            </a:r>
            <a:r>
              <a:rPr lang="en-US" sz="1200" kern="1200" dirty="0" smtClean="0">
                <a:solidFill>
                  <a:schemeClr val="tx1"/>
                </a:solidFill>
                <a:latin typeface="+mn-lt"/>
                <a:ea typeface="+mn-ea"/>
                <a:cs typeface="+mn-cs"/>
              </a:rPr>
              <a:t> and Zhu </a:t>
            </a:r>
            <a:r>
              <a:rPr lang="en-US" sz="1200" kern="1200" dirty="0" err="1" smtClean="0">
                <a:solidFill>
                  <a:schemeClr val="tx1"/>
                </a:solidFill>
                <a:latin typeface="+mn-lt"/>
                <a:ea typeface="+mn-ea"/>
                <a:cs typeface="+mn-cs"/>
              </a:rPr>
              <a:t>Bajie</a:t>
            </a:r>
            <a:r>
              <a:rPr lang="en-US" sz="1200" kern="1200" dirty="0" smtClean="0">
                <a:solidFill>
                  <a:schemeClr val="tx1"/>
                </a:solidFill>
                <a:latin typeface="+mn-lt"/>
                <a:ea typeface="+mn-ea"/>
                <a:cs typeface="+mn-cs"/>
              </a:rPr>
              <a:t> when </a:t>
            </a:r>
            <a:r>
              <a:rPr lang="en-US" sz="1200" kern="1200" dirty="0" err="1" smtClean="0">
                <a:solidFill>
                  <a:schemeClr val="tx1"/>
                </a:solidFill>
                <a:latin typeface="+mn-lt"/>
                <a:ea typeface="+mn-ea"/>
                <a:cs typeface="+mn-cs"/>
              </a:rPr>
              <a:t>Xuanzang's</a:t>
            </a:r>
            <a:r>
              <a:rPr lang="en-US" sz="1200" kern="1200" dirty="0" smtClean="0">
                <a:solidFill>
                  <a:schemeClr val="tx1"/>
                </a:solidFill>
                <a:latin typeface="+mn-lt"/>
                <a:ea typeface="+mn-ea"/>
                <a:cs typeface="+mn-cs"/>
              </a:rPr>
              <a:t> party came across him. They consequently took him in, as part of the pilgrimage to the West.</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Sha's</a:t>
            </a:r>
            <a:r>
              <a:rPr lang="en-US" sz="1200" kern="1200" dirty="0" smtClean="0">
                <a:solidFill>
                  <a:schemeClr val="tx1"/>
                </a:solidFill>
                <a:latin typeface="+mn-lt"/>
                <a:ea typeface="+mn-ea"/>
                <a:cs typeface="+mn-cs"/>
              </a:rPr>
              <a:t> weapon is the </a:t>
            </a:r>
            <a:r>
              <a:rPr lang="en-US" sz="1200" kern="1200" dirty="0" err="1" smtClean="0">
                <a:solidFill>
                  <a:schemeClr val="tx1"/>
                </a:solidFill>
                <a:latin typeface="+mn-lt"/>
                <a:ea typeface="+mn-ea"/>
                <a:cs typeface="+mn-cs"/>
              </a:rPr>
              <a:t>yueyachan</a:t>
            </a:r>
            <a:r>
              <a:rPr lang="en-US" sz="1200" kern="1200" dirty="0" smtClean="0">
                <a:solidFill>
                  <a:schemeClr val="tx1"/>
                </a:solidFill>
                <a:latin typeface="+mn-lt"/>
                <a:ea typeface="+mn-ea"/>
                <a:cs typeface="+mn-cs"/>
              </a:rPr>
              <a:t> ("Crescent-Moon-Shovel" or "Monk's Spade"). He also knows eighteen transformation methods and is highly effective in water combat. He is about as strong as Zhu </a:t>
            </a:r>
            <a:r>
              <a:rPr lang="en-US" sz="1200" kern="1200" dirty="0" err="1" smtClean="0">
                <a:solidFill>
                  <a:schemeClr val="tx1"/>
                </a:solidFill>
                <a:latin typeface="+mn-lt"/>
                <a:ea typeface="+mn-ea"/>
                <a:cs typeface="+mn-cs"/>
              </a:rPr>
              <a:t>Bajie</a:t>
            </a:r>
            <a:r>
              <a:rPr lang="en-US" sz="1200" kern="1200" dirty="0" smtClean="0">
                <a:solidFill>
                  <a:schemeClr val="tx1"/>
                </a:solidFill>
                <a:latin typeface="+mn-lt"/>
                <a:ea typeface="+mn-ea"/>
                <a:cs typeface="+mn-cs"/>
              </a:rPr>
              <a:t>, and is much stronger than Sun </a:t>
            </a:r>
            <a:r>
              <a:rPr lang="en-US" sz="1200" kern="1200" dirty="0" err="1" smtClean="0">
                <a:solidFill>
                  <a:schemeClr val="tx1"/>
                </a:solidFill>
                <a:latin typeface="+mn-lt"/>
                <a:ea typeface="+mn-ea"/>
                <a:cs typeface="+mn-cs"/>
              </a:rPr>
              <a:t>Wukong</a:t>
            </a:r>
            <a:r>
              <a:rPr lang="en-US" sz="1200" kern="1200" dirty="0" smtClean="0">
                <a:solidFill>
                  <a:schemeClr val="tx1"/>
                </a:solidFill>
                <a:latin typeface="+mn-lt"/>
                <a:ea typeface="+mn-ea"/>
                <a:cs typeface="+mn-cs"/>
              </a:rPr>
              <a:t> in water. However, Zhu can defeat </a:t>
            </a:r>
            <a:r>
              <a:rPr lang="en-US" sz="1200" kern="1200" dirty="0" err="1" smtClean="0">
                <a:solidFill>
                  <a:schemeClr val="tx1"/>
                </a:solidFill>
                <a:latin typeface="+mn-lt"/>
                <a:ea typeface="+mn-ea"/>
                <a:cs typeface="+mn-cs"/>
              </a:rPr>
              <a:t>Sha</a:t>
            </a:r>
            <a:r>
              <a:rPr lang="en-US" sz="1200" kern="1200" dirty="0" smtClean="0">
                <a:solidFill>
                  <a:schemeClr val="tx1"/>
                </a:solidFill>
                <a:latin typeface="+mn-lt"/>
                <a:ea typeface="+mn-ea"/>
                <a:cs typeface="+mn-cs"/>
              </a:rPr>
              <a:t> in a test of endurance, and Sun can almost certainly defeat him both on land and in the air.</a:t>
            </a:r>
          </a:p>
          <a:p>
            <a:r>
              <a:rPr lang="en-US" sz="1200" kern="1200" dirty="0" err="1" smtClean="0">
                <a:solidFill>
                  <a:schemeClr val="tx1"/>
                </a:solidFill>
                <a:latin typeface="+mn-lt"/>
                <a:ea typeface="+mn-ea"/>
                <a:cs typeface="+mn-cs"/>
              </a:rPr>
              <a:t>Sha</a:t>
            </a:r>
            <a:r>
              <a:rPr lang="en-US" sz="1200" kern="1200" dirty="0" smtClean="0">
                <a:solidFill>
                  <a:schemeClr val="tx1"/>
                </a:solidFill>
                <a:latin typeface="+mn-lt"/>
                <a:ea typeface="+mn-ea"/>
                <a:cs typeface="+mn-cs"/>
              </a:rPr>
              <a:t> is known to be the most obedient, logical, and polite of the three disciples, and always takes care of his master, seldom engaging in the bickering of his fellow disciples. He has no major faults nor any extraordinary characteristics. Perhaps this is why he is sometimes seen as a minor character.</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Sha</a:t>
            </a:r>
            <a:r>
              <a:rPr lang="en-US" sz="1200" kern="1200" dirty="0" smtClean="0">
                <a:solidFill>
                  <a:schemeClr val="tx1"/>
                </a:solidFill>
                <a:latin typeface="+mn-lt"/>
                <a:ea typeface="+mn-ea"/>
                <a:cs typeface="+mn-cs"/>
              </a:rPr>
              <a:t> eventually becomes an </a:t>
            </a:r>
            <a:r>
              <a:rPr lang="en-US" sz="1200" kern="1200" dirty="0" err="1" smtClean="0">
                <a:solidFill>
                  <a:schemeClr val="tx1"/>
                </a:solidFill>
                <a:latin typeface="+mn-lt"/>
                <a:ea typeface="+mn-ea"/>
                <a:cs typeface="+mn-cs"/>
              </a:rPr>
              <a:t>arhat</a:t>
            </a:r>
            <a:r>
              <a:rPr lang="en-US" sz="1200" kern="1200" dirty="0" smtClean="0">
                <a:solidFill>
                  <a:schemeClr val="tx1"/>
                </a:solidFill>
                <a:latin typeface="+mn-lt"/>
                <a:ea typeface="+mn-ea"/>
                <a:cs typeface="+mn-cs"/>
              </a:rPr>
              <a:t> at the end of the journey, giving him a higher level of exaltation than Zhu </a:t>
            </a:r>
            <a:r>
              <a:rPr lang="en-US" sz="1200" kern="1200" dirty="0" err="1" smtClean="0">
                <a:solidFill>
                  <a:schemeClr val="tx1"/>
                </a:solidFill>
                <a:latin typeface="+mn-lt"/>
                <a:ea typeface="+mn-ea"/>
                <a:cs typeface="+mn-cs"/>
              </a:rPr>
              <a:t>Bajie</a:t>
            </a:r>
            <a:r>
              <a:rPr lang="en-US" sz="1200" kern="1200" dirty="0" smtClean="0">
                <a:solidFill>
                  <a:schemeClr val="tx1"/>
                </a:solidFill>
                <a:latin typeface="+mn-lt"/>
                <a:ea typeface="+mn-ea"/>
                <a:cs typeface="+mn-cs"/>
              </a:rPr>
              <a:t>, who is relegated to cleaning every altar at every Buddhist temple for eternity, but is still lower spiritually than Sun </a:t>
            </a:r>
            <a:r>
              <a:rPr lang="en-US" sz="1200" kern="1200" dirty="0" err="1" smtClean="0">
                <a:solidFill>
                  <a:schemeClr val="tx1"/>
                </a:solidFill>
                <a:latin typeface="+mn-lt"/>
                <a:ea typeface="+mn-ea"/>
                <a:cs typeface="+mn-cs"/>
              </a:rPr>
              <a:t>Wukong</a:t>
            </a:r>
            <a:r>
              <a:rPr lang="en-US" sz="1200" kern="1200" dirty="0" smtClean="0">
                <a:solidFill>
                  <a:schemeClr val="tx1"/>
                </a:solidFill>
                <a:latin typeface="+mn-lt"/>
                <a:ea typeface="+mn-ea"/>
                <a:cs typeface="+mn-cs"/>
              </a:rPr>
              <a:t> or </a:t>
            </a:r>
            <a:r>
              <a:rPr lang="en-US" sz="1200" kern="1200" dirty="0" err="1" smtClean="0">
                <a:solidFill>
                  <a:schemeClr val="tx1"/>
                </a:solidFill>
                <a:latin typeface="+mn-lt"/>
                <a:ea typeface="+mn-ea"/>
                <a:cs typeface="+mn-cs"/>
              </a:rPr>
              <a:t>Xuanzang</a:t>
            </a:r>
            <a:r>
              <a:rPr lang="en-US" sz="1200" kern="1200" dirty="0" smtClean="0">
                <a:solidFill>
                  <a:schemeClr val="tx1"/>
                </a:solidFill>
                <a:latin typeface="+mn-lt"/>
                <a:ea typeface="+mn-ea"/>
                <a:cs typeface="+mn-cs"/>
              </a:rPr>
              <a:t>, who are granted Buddhahood.</a:t>
            </a:r>
            <a:endParaRPr lang="en-US" dirty="0"/>
          </a:p>
        </p:txBody>
      </p:sp>
      <p:sp>
        <p:nvSpPr>
          <p:cNvPr id="4" name="Slide Number Placeholder 3"/>
          <p:cNvSpPr>
            <a:spLocks noGrp="1"/>
          </p:cNvSpPr>
          <p:nvPr>
            <p:ph type="sldNum" sz="quarter" idx="10"/>
          </p:nvPr>
        </p:nvSpPr>
        <p:spPr/>
        <p:txBody>
          <a:bodyPr/>
          <a:lstStyle/>
          <a:p>
            <a:fld id="{55DA75C0-F4A3-4A5D-A9F4-33C38B2121EF}" type="slidenum">
              <a:rPr lang="en-US" smtClean="0"/>
              <a:t>7</a:t>
            </a:fld>
            <a:endParaRPr lang="en-US"/>
          </a:p>
        </p:txBody>
      </p:sp>
    </p:spTree>
    <p:extLst>
      <p:ext uri="{BB962C8B-B14F-4D97-AF65-F5344CB8AC3E}">
        <p14:creationId xmlns:p14="http://schemas.microsoft.com/office/powerpoint/2010/main" val="2243800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DA75C0-F4A3-4A5D-A9F4-33C38B2121EF}" type="slidenum">
              <a:rPr lang="en-US" smtClean="0"/>
              <a:t>8</a:t>
            </a:fld>
            <a:endParaRPr lang="en-US"/>
          </a:p>
        </p:txBody>
      </p:sp>
    </p:spTree>
    <p:extLst>
      <p:ext uri="{BB962C8B-B14F-4D97-AF65-F5344CB8AC3E}">
        <p14:creationId xmlns:p14="http://schemas.microsoft.com/office/powerpoint/2010/main" val="3139253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Page one offers a creation story with some loose parallels to modern Darwinian evolutionary theory.   At any rate, a stone (the earth?) is fertilized by the seeds of heaven and earth and the essences of the sun and the moon (chemicals from the stars?).  This results in an embryo (early life form?) that gradually opens in time to reveal a stone egg (primordial animal?) which is exposed to the elements (environmental stresses?). </a:t>
            </a:r>
            <a:endParaRPr lang="en-US" dirty="0"/>
          </a:p>
        </p:txBody>
      </p:sp>
      <p:sp>
        <p:nvSpPr>
          <p:cNvPr id="4" name="Slide Number Placeholder 3"/>
          <p:cNvSpPr>
            <a:spLocks noGrp="1"/>
          </p:cNvSpPr>
          <p:nvPr>
            <p:ph type="sldNum" sz="quarter" idx="10"/>
          </p:nvPr>
        </p:nvSpPr>
        <p:spPr/>
        <p:txBody>
          <a:bodyPr/>
          <a:lstStyle/>
          <a:p>
            <a:fld id="{55DA75C0-F4A3-4A5D-A9F4-33C38B2121EF}" type="slidenum">
              <a:rPr lang="en-US" smtClean="0"/>
              <a:t>9</a:t>
            </a:fld>
            <a:endParaRPr lang="en-US"/>
          </a:p>
        </p:txBody>
      </p:sp>
    </p:spTree>
    <p:extLst>
      <p:ext uri="{BB962C8B-B14F-4D97-AF65-F5344CB8AC3E}">
        <p14:creationId xmlns:p14="http://schemas.microsoft.com/office/powerpoint/2010/main" val="1312315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latin typeface="+mn-lt"/>
                <a:ea typeface="+mn-ea"/>
                <a:cs typeface="+mn-cs"/>
              </a:rPr>
              <a:t>In time the </a:t>
            </a:r>
            <a:r>
              <a:rPr lang="en-US" sz="1200" kern="1200" dirty="0" err="1" smtClean="0">
                <a:solidFill>
                  <a:schemeClr val="tx1"/>
                </a:solidFill>
                <a:latin typeface="+mn-lt"/>
                <a:ea typeface="+mn-ea"/>
                <a:cs typeface="+mn-cs"/>
              </a:rPr>
              <a:t>Thingamabobbie</a:t>
            </a:r>
            <a:r>
              <a:rPr lang="en-US" sz="1200" kern="1200" dirty="0" smtClean="0">
                <a:solidFill>
                  <a:schemeClr val="tx1"/>
                </a:solidFill>
                <a:latin typeface="+mn-lt"/>
                <a:ea typeface="+mn-ea"/>
                <a:cs typeface="+mn-cs"/>
              </a:rPr>
              <a:t>, whatever it is, is transformed into a stone monkey (sapient primate life?).  This stone monkey is an extraordinary creature of boundless energy and “steely eyes” that shoot “golden light.”  It immediately attracts the attention of the divine forces of intelligence, called  Thousand-League-Eye and Wind-Knowing-Ears.  This scene reminds me of Joseph Campbell’s description of humanity in the Bill Moyer’s interview: “We are the eyes of the earth.  What else?” If Campbell is right, then maybe the stone monkey, a symbol of human intelligence, is the universe’s way of knowing itself.</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Immediately we encounter a godlike figure called the Jade Emperor, to whom all forces report (top of page 2).  Unperturbed, he responds blandly that sooner or later star stuff can create just about anything.  Monkey and his friends cavort in a garden-of-Eden like world in which all animals are friends, and they find a rainbow and a marvelous waterfall that conceals the entrance to a cave, where the primates live.  In the cave is a beautiful stone house, which the monkeys, being monkeys, ransack and destroy.  Monkey then demands to be crowned king of his own kind as a reward for being brave enough to walk through the waterfall in pursuit of a road to heaven.  He outlaws the word “stone” and takes the name “Handsome Monkey King” (page 5).</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Sun </a:t>
            </a:r>
            <a:r>
              <a:rPr lang="en-US" sz="1200" kern="1200" dirty="0" err="1" smtClean="0">
                <a:solidFill>
                  <a:schemeClr val="tx1"/>
                </a:solidFill>
                <a:latin typeface="+mn-lt"/>
                <a:ea typeface="+mn-ea"/>
                <a:cs typeface="+mn-cs"/>
              </a:rPr>
              <a:t>Wukong</a:t>
            </a:r>
            <a:r>
              <a:rPr lang="en-US" sz="1200" kern="1200" dirty="0" smtClean="0">
                <a:solidFill>
                  <a:schemeClr val="tx1"/>
                </a:solidFill>
                <a:latin typeface="+mn-lt"/>
                <a:ea typeface="+mn-ea"/>
                <a:cs typeface="+mn-cs"/>
              </a:rPr>
              <a:t> is the name given to this character by his teacher, </a:t>
            </a:r>
            <a:r>
              <a:rPr lang="en-US" sz="1200" kern="1200" dirty="0" err="1" smtClean="0">
                <a:solidFill>
                  <a:schemeClr val="tx1"/>
                </a:solidFill>
                <a:latin typeface="+mn-lt"/>
                <a:ea typeface="+mn-ea"/>
                <a:cs typeface="+mn-cs"/>
              </a:rPr>
              <a:t>Subhuti</a:t>
            </a:r>
            <a:r>
              <a:rPr lang="en-US" sz="1200" kern="1200" dirty="0" smtClean="0">
                <a:solidFill>
                  <a:schemeClr val="tx1"/>
                </a:solidFill>
                <a:latin typeface="+mn-lt"/>
                <a:ea typeface="+mn-ea"/>
                <a:cs typeface="+mn-cs"/>
              </a:rPr>
              <a:t>, the latter part of which means "Awakened to Emptiness" (in the </a:t>
            </a:r>
            <a:r>
              <a:rPr lang="en-US" sz="1200" kern="1200" dirty="0" err="1" smtClean="0">
                <a:solidFill>
                  <a:schemeClr val="tx1"/>
                </a:solidFill>
                <a:latin typeface="+mn-lt"/>
                <a:ea typeface="+mn-ea"/>
                <a:cs typeface="+mn-cs"/>
              </a:rPr>
              <a:t>Waley</a:t>
            </a:r>
            <a:r>
              <a:rPr lang="en-US" sz="1200" kern="1200" dirty="0" smtClean="0">
                <a:solidFill>
                  <a:schemeClr val="tx1"/>
                </a:solidFill>
                <a:latin typeface="+mn-lt"/>
                <a:ea typeface="+mn-ea"/>
                <a:cs typeface="+mn-cs"/>
              </a:rPr>
              <a:t> translation, Aware-of-Vacuity); he is called Monkey King. He is born on Flower Fruit Mountain from a stone egg that forms from an ancient rock created by the coupling of Heaven and Earth. He first distinguishes himself by bravely entering the Water Curtain Cave on the mountain; for this feat, his monkey tribe gives him the title of "Handsome Monkey King".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After angering several gods and coming to the attention of the Jade Emperor, he is given a minor position in heaven as the Keeper of Horses (弼马温) so they can keep an eye on him. This job is a very low position, and when he </a:t>
            </a:r>
            <a:r>
              <a:rPr lang="en-US" sz="1200" kern="1200" dirty="0" err="1" smtClean="0">
                <a:solidFill>
                  <a:schemeClr val="tx1"/>
                </a:solidFill>
                <a:latin typeface="+mn-lt"/>
                <a:ea typeface="+mn-ea"/>
                <a:cs typeface="+mn-cs"/>
              </a:rPr>
              <a:t>realises</a:t>
            </a:r>
            <a:r>
              <a:rPr lang="en-US" sz="1200" kern="1200" dirty="0" smtClean="0">
                <a:solidFill>
                  <a:schemeClr val="tx1"/>
                </a:solidFill>
                <a:latin typeface="+mn-lt"/>
                <a:ea typeface="+mn-ea"/>
                <a:cs typeface="+mn-cs"/>
              </a:rPr>
              <a:t> that he is put into such a low position and not considered a full-fledged god, he becomes very angry. Upon returning to his mountain, he puts up a flag and declares himself the "Great Sage Equal to Heaven."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Then the Jade Emperor dispatches celestial soldiers to arrest Sun </a:t>
            </a:r>
            <a:r>
              <a:rPr lang="en-US" sz="1200" kern="1200" dirty="0" err="1" smtClean="0">
                <a:solidFill>
                  <a:schemeClr val="tx1"/>
                </a:solidFill>
                <a:latin typeface="+mn-lt"/>
                <a:ea typeface="+mn-ea"/>
                <a:cs typeface="+mn-cs"/>
              </a:rPr>
              <a:t>Wukong</a:t>
            </a:r>
            <a:r>
              <a:rPr lang="en-US" sz="1200" kern="1200" dirty="0" smtClean="0">
                <a:solidFill>
                  <a:schemeClr val="tx1"/>
                </a:solidFill>
                <a:latin typeface="+mn-lt"/>
                <a:ea typeface="+mn-ea"/>
                <a:cs typeface="+mn-cs"/>
              </a:rPr>
              <a:t>, but no one succeeds. The Jade Emperor has no choice but to appoint him to be the guardian of the heavenly peach garden. The peaches in the garden bear fruit every 3,000-years, eating its flesh will bestow immortality, so Sun </a:t>
            </a:r>
            <a:r>
              <a:rPr lang="en-US" sz="1200" kern="1200" dirty="0" err="1" smtClean="0">
                <a:solidFill>
                  <a:schemeClr val="tx1"/>
                </a:solidFill>
                <a:latin typeface="+mn-lt"/>
                <a:ea typeface="+mn-ea"/>
                <a:cs typeface="+mn-cs"/>
              </a:rPr>
              <a:t>Wukong</a:t>
            </a:r>
            <a:r>
              <a:rPr lang="en-US" sz="1200" kern="1200" dirty="0" smtClean="0">
                <a:solidFill>
                  <a:schemeClr val="tx1"/>
                </a:solidFill>
                <a:latin typeface="+mn-lt"/>
                <a:ea typeface="+mn-ea"/>
                <a:cs typeface="+mn-cs"/>
              </a:rPr>
              <a:t> eats one and becomes more powerful and matchless. Later, after fairies who come to collect peaches for the heavenly peach banquet inform Sun </a:t>
            </a:r>
            <a:r>
              <a:rPr lang="en-US" sz="1200" kern="1200" dirty="0" err="1" smtClean="0">
                <a:solidFill>
                  <a:schemeClr val="tx1"/>
                </a:solidFill>
                <a:latin typeface="+mn-lt"/>
                <a:ea typeface="+mn-ea"/>
                <a:cs typeface="+mn-cs"/>
              </a:rPr>
              <a:t>Wukong</a:t>
            </a:r>
            <a:r>
              <a:rPr lang="en-US" sz="1200" kern="1200" dirty="0" smtClean="0">
                <a:solidFill>
                  <a:schemeClr val="tx1"/>
                </a:solidFill>
                <a:latin typeface="+mn-lt"/>
                <a:ea typeface="+mn-ea"/>
                <a:cs typeface="+mn-cs"/>
              </a:rPr>
              <a:t> he is not invited and make fun of him, he starts causing trouble in Heaven and defeats an army of 100,000 celestial troops, led by the Four Heavenly Kings, </a:t>
            </a:r>
            <a:r>
              <a:rPr lang="en-US" sz="1200" kern="1200" dirty="0" err="1" smtClean="0">
                <a:solidFill>
                  <a:schemeClr val="tx1"/>
                </a:solidFill>
                <a:latin typeface="+mn-lt"/>
                <a:ea typeface="+mn-ea"/>
                <a:cs typeface="+mn-cs"/>
              </a:rPr>
              <a:t>Erlang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Shen</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Nezha</a:t>
            </a:r>
            <a:r>
              <a:rPr lang="en-US" sz="1200" kern="1200" dirty="0" smtClean="0">
                <a:solidFill>
                  <a:schemeClr val="tx1"/>
                </a:solidFill>
                <a:latin typeface="+mn-lt"/>
                <a:ea typeface="+mn-ea"/>
                <a:cs typeface="+mn-cs"/>
              </a:rPr>
              <a:t>. Eventually, the Jade Emperor appeals to the Buddha, who detains </a:t>
            </a:r>
            <a:r>
              <a:rPr lang="en-US" sz="1200" kern="1200" dirty="0" err="1" smtClean="0">
                <a:solidFill>
                  <a:schemeClr val="tx1"/>
                </a:solidFill>
                <a:latin typeface="+mn-lt"/>
                <a:ea typeface="+mn-ea"/>
                <a:cs typeface="+mn-cs"/>
              </a:rPr>
              <a:t>Wukong</a:t>
            </a:r>
            <a:r>
              <a:rPr lang="en-US" sz="1200" kern="1200" dirty="0" smtClean="0">
                <a:solidFill>
                  <a:schemeClr val="tx1"/>
                </a:solidFill>
                <a:latin typeface="+mn-lt"/>
                <a:ea typeface="+mn-ea"/>
                <a:cs typeface="+mn-cs"/>
              </a:rPr>
              <a:t> under a mountain called Five Elements Mountain. Sun </a:t>
            </a:r>
            <a:r>
              <a:rPr lang="en-US" sz="1200" kern="1200" dirty="0" err="1" smtClean="0">
                <a:solidFill>
                  <a:schemeClr val="tx1"/>
                </a:solidFill>
                <a:latin typeface="+mn-lt"/>
                <a:ea typeface="+mn-ea"/>
                <a:cs typeface="+mn-cs"/>
              </a:rPr>
              <a:t>Wukong</a:t>
            </a:r>
            <a:r>
              <a:rPr lang="en-US" sz="1200" kern="1200" dirty="0" smtClean="0">
                <a:solidFill>
                  <a:schemeClr val="tx1"/>
                </a:solidFill>
                <a:latin typeface="+mn-lt"/>
                <a:ea typeface="+mn-ea"/>
                <a:cs typeface="+mn-cs"/>
              </a:rPr>
              <a:t> is kept under the mountain for 500 years, and cannot escape because of a spell that was put on the mountain. He is later set free when </a:t>
            </a:r>
            <a:r>
              <a:rPr lang="en-US" sz="1200" kern="1200" dirty="0" err="1" smtClean="0">
                <a:solidFill>
                  <a:schemeClr val="tx1"/>
                </a:solidFill>
                <a:latin typeface="+mn-lt"/>
                <a:ea typeface="+mn-ea"/>
                <a:cs typeface="+mn-cs"/>
              </a:rPr>
              <a:t>Xuanzang</a:t>
            </a:r>
            <a:r>
              <a:rPr lang="en-US" sz="1200" kern="1200" dirty="0" smtClean="0">
                <a:solidFill>
                  <a:schemeClr val="tx1"/>
                </a:solidFill>
                <a:latin typeface="+mn-lt"/>
                <a:ea typeface="+mn-ea"/>
                <a:cs typeface="+mn-cs"/>
              </a:rPr>
              <a:t> comes upon him during his pilgrimage and accepts him as a disciple.</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5DA75C0-F4A3-4A5D-A9F4-33C38B2121EF}" type="slidenum">
              <a:rPr lang="en-US" smtClean="0"/>
              <a:t>10</a:t>
            </a:fld>
            <a:endParaRPr lang="en-US"/>
          </a:p>
        </p:txBody>
      </p:sp>
    </p:spTree>
    <p:extLst>
      <p:ext uri="{BB962C8B-B14F-4D97-AF65-F5344CB8AC3E}">
        <p14:creationId xmlns:p14="http://schemas.microsoft.com/office/powerpoint/2010/main" val="4005272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A5C2D617-EC30-483C-A69A-09188130C33C}" type="datetimeFigureOut">
              <a:rPr lang="en-US" smtClean="0"/>
              <a:t>4/18/2012</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00E38D44-AB4D-45B9-A98C-6D649C806667}"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5C2D617-EC30-483C-A69A-09188130C33C}" type="datetimeFigureOut">
              <a:rPr lang="en-US" smtClean="0"/>
              <a:t>4/18/2012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0E38D44-AB4D-45B9-A98C-6D649C80666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5C2D617-EC30-483C-A69A-09188130C33C}" type="datetimeFigureOut">
              <a:rPr lang="en-US" smtClean="0"/>
              <a:t>4/18/2012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0E38D44-AB4D-45B9-A98C-6D649C80666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5C2D617-EC30-483C-A69A-09188130C33C}" type="datetimeFigureOut">
              <a:rPr lang="en-US" smtClean="0"/>
              <a:t>4/18/2012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0E38D44-AB4D-45B9-A98C-6D649C80666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5C2D617-EC30-483C-A69A-09188130C33C}" type="datetimeFigureOut">
              <a:rPr lang="en-US" smtClean="0"/>
              <a:t>4/18/2012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0E38D44-AB4D-45B9-A98C-6D649C806667}"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5C2D617-EC30-483C-A69A-09188130C33C}" type="datetimeFigureOut">
              <a:rPr lang="en-US" smtClean="0"/>
              <a:t>4/18/2012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0E38D44-AB4D-45B9-A98C-6D649C80666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5C2D617-EC30-483C-A69A-09188130C33C}" type="datetimeFigureOut">
              <a:rPr lang="en-US" smtClean="0"/>
              <a:t>4/18/2012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0E38D44-AB4D-45B9-A98C-6D649C80666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5C2D617-EC30-483C-A69A-09188130C33C}" type="datetimeFigureOut">
              <a:rPr lang="en-US" smtClean="0"/>
              <a:t>4/18/2012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0E38D44-AB4D-45B9-A98C-6D649C80666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A5C2D617-EC30-483C-A69A-09188130C33C}" type="datetimeFigureOut">
              <a:rPr lang="en-US" smtClean="0"/>
              <a:t>4/18/2012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0E38D44-AB4D-45B9-A98C-6D649C806667}"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5C2D617-EC30-483C-A69A-09188130C33C}" type="datetimeFigureOut">
              <a:rPr lang="en-US" smtClean="0"/>
              <a:t>4/18/2012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0E38D44-AB4D-45B9-A98C-6D649C80666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A5C2D617-EC30-483C-A69A-09188130C33C}" type="datetimeFigureOut">
              <a:rPr lang="en-US" smtClean="0"/>
              <a:t>4/18/2012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0E38D44-AB4D-45B9-A98C-6D649C806667}"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5C2D617-EC30-483C-A69A-09188130C33C}" type="datetimeFigureOut">
              <a:rPr lang="en-US" smtClean="0"/>
              <a:t>4/18/2012</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0E38D44-AB4D-45B9-A98C-6D649C806667}"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hyperlink" Target="http://www.vbtutor.net/xiyouji/psunwukong.ht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ahawks\students\2012\QinA\Downloads\JourneytotheWest.jpg"/>
          <p:cNvPicPr>
            <a:picLocks noChangeAspect="1" noChangeArrowheads="1"/>
          </p:cNvPicPr>
          <p:nvPr/>
        </p:nvPicPr>
        <p:blipFill>
          <a:blip r:embed="rId2" cstate="print"/>
          <a:srcRect/>
          <a:stretch>
            <a:fillRect/>
          </a:stretch>
        </p:blipFill>
        <p:spPr bwMode="auto">
          <a:xfrm>
            <a:off x="-3886200" y="0"/>
            <a:ext cx="17324916" cy="6829426"/>
          </a:xfrm>
          <a:prstGeom prst="rect">
            <a:avLst/>
          </a:prstGeom>
          <a:noFill/>
        </p:spPr>
      </p:pic>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grpSp>
        <p:nvGrpSpPr>
          <p:cNvPr id="8" name="Group 7"/>
          <p:cNvGrpSpPr/>
          <p:nvPr/>
        </p:nvGrpSpPr>
        <p:grpSpPr>
          <a:xfrm>
            <a:off x="1676400" y="2286000"/>
            <a:ext cx="5867400" cy="1600200"/>
            <a:chOff x="1676400" y="2286000"/>
            <a:chExt cx="5867400" cy="1600200"/>
          </a:xfrm>
        </p:grpSpPr>
        <p:sp>
          <p:nvSpPr>
            <p:cNvPr id="5" name="Rounded Rectangle 4"/>
            <p:cNvSpPr/>
            <p:nvPr/>
          </p:nvSpPr>
          <p:spPr>
            <a:xfrm>
              <a:off x="1676400" y="2286000"/>
              <a:ext cx="5867400" cy="1600200"/>
            </a:xfrm>
            <a:prstGeom prst="round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828800" y="2590800"/>
              <a:ext cx="5562600" cy="830997"/>
            </a:xfrm>
            <a:prstGeom prst="rect">
              <a:avLst/>
            </a:prstGeom>
            <a:noFill/>
          </p:spPr>
          <p:txBody>
            <a:bodyPr wrap="square" rtlCol="0">
              <a:spAutoFit/>
            </a:bodyPr>
            <a:lstStyle/>
            <a:p>
              <a:pPr algn="ctr"/>
              <a:r>
                <a:rPr lang="en-US" sz="4800" dirty="0" smtClean="0">
                  <a:solidFill>
                    <a:schemeClr val="accent5">
                      <a:lumMod val="75000"/>
                    </a:schemeClr>
                  </a:solidFill>
                  <a:latin typeface="Sylfaen" pitchFamily="18" charset="0"/>
                </a:rPr>
                <a:t>Journey to the West</a:t>
              </a:r>
              <a:endParaRPr lang="en-US" sz="4800" dirty="0">
                <a:solidFill>
                  <a:schemeClr val="accent5">
                    <a:lumMod val="75000"/>
                  </a:schemeClr>
                </a:solidFill>
                <a:latin typeface="Sylfaen" pitchFamily="18" charset="0"/>
              </a:endParaRPr>
            </a:p>
          </p:txBody>
        </p:sp>
      </p:grpSp>
      <p:sp>
        <p:nvSpPr>
          <p:cNvPr id="7" name="TextBox 6"/>
          <p:cNvSpPr txBox="1"/>
          <p:nvPr/>
        </p:nvSpPr>
        <p:spPr>
          <a:xfrm>
            <a:off x="3429000" y="5257800"/>
            <a:ext cx="3276600" cy="461665"/>
          </a:xfrm>
          <a:prstGeom prst="rect">
            <a:avLst/>
          </a:prstGeom>
          <a:noFill/>
        </p:spPr>
        <p:txBody>
          <a:bodyPr wrap="square" rtlCol="0">
            <a:spAutoFit/>
          </a:bodyPr>
          <a:lstStyle/>
          <a:p>
            <a:r>
              <a:rPr lang="en-US" sz="2400" dirty="0" smtClean="0">
                <a:solidFill>
                  <a:schemeClr val="tx1">
                    <a:lumMod val="95000"/>
                    <a:lumOff val="5000"/>
                  </a:schemeClr>
                </a:solidFill>
              </a:rPr>
              <a:t>By: Arnold Qin</a:t>
            </a:r>
            <a:endParaRPr lang="en-US" sz="2400" dirty="0">
              <a:solidFill>
                <a:schemeClr val="tx1">
                  <a:lumMod val="95000"/>
                  <a:lumOff val="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TextBox 5"/>
          <p:cNvSpPr txBox="1"/>
          <p:nvPr/>
        </p:nvSpPr>
        <p:spPr>
          <a:xfrm>
            <a:off x="864745" y="3755772"/>
            <a:ext cx="184666" cy="369332"/>
          </a:xfrm>
          <a:prstGeom prst="rect">
            <a:avLst/>
          </a:prstGeom>
          <a:noFill/>
        </p:spPr>
        <p:txBody>
          <a:bodyPr wrap="none" rtlCol="0">
            <a:spAutoFit/>
          </a:bodyPr>
          <a:lstStyle/>
          <a:p>
            <a:endParaRPr lang="en-US" dirty="0"/>
          </a:p>
        </p:txBody>
      </p:sp>
      <p:pic>
        <p:nvPicPr>
          <p:cNvPr id="8" name="Picture 7"/>
          <p:cNvPicPr>
            <a:picLocks noChangeAspect="1"/>
          </p:cNvPicPr>
          <p:nvPr/>
        </p:nvPicPr>
        <p:blipFill>
          <a:blip r:embed="rId3"/>
          <a:stretch>
            <a:fillRect/>
          </a:stretch>
        </p:blipFill>
        <p:spPr>
          <a:xfrm>
            <a:off x="-1" y="0"/>
            <a:ext cx="4575017" cy="6890086"/>
          </a:xfrm>
          <a:prstGeom prst="rect">
            <a:avLst/>
          </a:prstGeom>
        </p:spPr>
      </p:pic>
      <p:pic>
        <p:nvPicPr>
          <p:cNvPr id="9" name="Picture 8"/>
          <p:cNvPicPr>
            <a:picLocks noChangeAspect="1"/>
          </p:cNvPicPr>
          <p:nvPr/>
        </p:nvPicPr>
        <p:blipFill>
          <a:blip r:embed="rId4"/>
          <a:stretch>
            <a:fillRect/>
          </a:stretch>
        </p:blipFill>
        <p:spPr>
          <a:xfrm>
            <a:off x="4724400" y="0"/>
            <a:ext cx="3429000" cy="2692400"/>
          </a:xfrm>
          <a:prstGeom prst="rect">
            <a:avLst/>
          </a:prstGeom>
        </p:spPr>
      </p:pic>
      <p:pic>
        <p:nvPicPr>
          <p:cNvPr id="10" name="Picture 9"/>
          <p:cNvPicPr>
            <a:picLocks noChangeAspect="1"/>
          </p:cNvPicPr>
          <p:nvPr/>
        </p:nvPicPr>
        <p:blipFill>
          <a:blip r:embed="rId5"/>
          <a:stretch>
            <a:fillRect/>
          </a:stretch>
        </p:blipFill>
        <p:spPr>
          <a:xfrm>
            <a:off x="1752600" y="0"/>
            <a:ext cx="4852035" cy="6858000"/>
          </a:xfrm>
          <a:prstGeom prst="rect">
            <a:avLst/>
          </a:prstGeom>
        </p:spPr>
      </p:pic>
      <p:pic>
        <p:nvPicPr>
          <p:cNvPr id="11" name="Picture 10"/>
          <p:cNvPicPr>
            <a:picLocks noChangeAspect="1"/>
          </p:cNvPicPr>
          <p:nvPr/>
        </p:nvPicPr>
        <p:blipFill>
          <a:blip r:embed="rId6"/>
          <a:stretch>
            <a:fillRect/>
          </a:stretch>
        </p:blipFill>
        <p:spPr>
          <a:xfrm>
            <a:off x="6324600" y="152400"/>
            <a:ext cx="2463800" cy="3810000"/>
          </a:xfrm>
          <a:prstGeom prst="rect">
            <a:avLst/>
          </a:prstGeom>
        </p:spPr>
      </p:pic>
      <p:pic>
        <p:nvPicPr>
          <p:cNvPr id="12" name="Picture 11"/>
          <p:cNvPicPr>
            <a:picLocks noChangeAspect="1"/>
          </p:cNvPicPr>
          <p:nvPr/>
        </p:nvPicPr>
        <p:blipFill>
          <a:blip r:embed="rId7"/>
          <a:stretch>
            <a:fillRect/>
          </a:stretch>
        </p:blipFill>
        <p:spPr>
          <a:xfrm>
            <a:off x="2667000" y="1447800"/>
            <a:ext cx="6350000" cy="5257800"/>
          </a:xfrm>
          <a:prstGeom prst="rect">
            <a:avLst/>
          </a:prstGeom>
        </p:spPr>
      </p:pic>
      <p:pic>
        <p:nvPicPr>
          <p:cNvPr id="14" name="Picture 13"/>
          <p:cNvPicPr>
            <a:picLocks noChangeAspect="1"/>
          </p:cNvPicPr>
          <p:nvPr/>
        </p:nvPicPr>
        <p:blipFill>
          <a:blip r:embed="rId8"/>
          <a:stretch>
            <a:fillRect/>
          </a:stretch>
        </p:blipFill>
        <p:spPr>
          <a:xfrm>
            <a:off x="2133600" y="1295400"/>
            <a:ext cx="4320852" cy="4320852"/>
          </a:xfrm>
          <a:prstGeom prst="rect">
            <a:avLst/>
          </a:prstGeom>
        </p:spPr>
      </p:pic>
    </p:spTree>
    <p:extLst>
      <p:ext uri="{BB962C8B-B14F-4D97-AF65-F5344CB8AC3E}">
        <p14:creationId xmlns:p14="http://schemas.microsoft.com/office/powerpoint/2010/main" val="39156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9"/>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0" presetClass="path" presetSubtype="0" accel="50000" decel="50000" fill="hold" nodeType="clickEffect">
                                  <p:stCondLst>
                                    <p:cond delay="0"/>
                                  </p:stCondLst>
                                  <p:childTnLst>
                                    <p:animMotion origin="layout" path="M -8.4068E-6 6.03747E-7 L -0.15828 6.03747E-7 " pathEditMode="relative" ptsTypes="AA">
                                      <p:cBhvr>
                                        <p:cTn id="25" dur="2000" fill="hold"/>
                                        <p:tgtEl>
                                          <p:spTgt spid="10"/>
                                        </p:tgtEl>
                                        <p:attrNameLst>
                                          <p:attrName>ppt_x</p:attrName>
                                          <p:attrName>ppt_y</p:attrName>
                                        </p:attrNameLst>
                                      </p:cBhvr>
                                    </p:animMotion>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 presetClass="exit" presetSubtype="0" fill="hold" nodeType="withEffect">
                                  <p:stCondLst>
                                    <p:cond delay="0"/>
                                  </p:stCondLst>
                                  <p:childTnLst>
                                    <p:set>
                                      <p:cBhvr>
                                        <p:cTn id="37" dur="1" fill="hold">
                                          <p:stCondLst>
                                            <p:cond delay="0"/>
                                          </p:stCondLst>
                                        </p:cTn>
                                        <p:tgtEl>
                                          <p:spTgt spid="1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0"/>
                                          </p:stCondLst>
                                        </p:cTn>
                                        <p:tgtEl>
                                          <p:spTgt spid="12"/>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362200"/>
            <a:ext cx="7498080" cy="1143000"/>
          </a:xfrm>
        </p:spPr>
        <p:txBody>
          <a:bodyPr/>
          <a:lstStyle/>
          <a:p>
            <a:r>
              <a:rPr lang="en-US" dirty="0" smtClean="0">
                <a:latin typeface="Calisto MT"/>
                <a:cs typeface="Calisto MT"/>
              </a:rPr>
              <a:t>Part Two: </a:t>
            </a:r>
            <a:r>
              <a:rPr lang="en-US" dirty="0" err="1" smtClean="0">
                <a:latin typeface="Calisto MT"/>
                <a:cs typeface="Calisto MT"/>
              </a:rPr>
              <a:t>Xuanzang</a:t>
            </a:r>
            <a:endParaRPr lang="en-US" dirty="0">
              <a:latin typeface="Calisto MT"/>
              <a:cs typeface="Calisto MT"/>
            </a:endParaRPr>
          </a:p>
        </p:txBody>
      </p:sp>
      <p:sp>
        <p:nvSpPr>
          <p:cNvPr id="3" name="Content Placeholder 2"/>
          <p:cNvSpPr>
            <a:spLocks noGrp="1"/>
          </p:cNvSpPr>
          <p:nvPr>
            <p:ph idx="1"/>
          </p:nvPr>
        </p:nvSpPr>
        <p:spPr>
          <a:xfrm>
            <a:off x="1066800" y="1447800"/>
            <a:ext cx="7498080" cy="4800600"/>
          </a:xfrm>
        </p:spPr>
        <p:txBody>
          <a:bodyPr/>
          <a:lstStyle/>
          <a:p>
            <a:endParaRPr lang="en-US" dirty="0" smtClean="0"/>
          </a:p>
          <a:p>
            <a:endParaRPr lang="en-US" dirty="0"/>
          </a:p>
          <a:p>
            <a:endParaRPr lang="en-US" dirty="0" smtClean="0"/>
          </a:p>
          <a:p>
            <a:endParaRPr lang="en-US" dirty="0"/>
          </a:p>
          <a:p>
            <a:r>
              <a:rPr lang="en-US" dirty="0" smtClean="0"/>
              <a:t>Chapters 8-12</a:t>
            </a:r>
            <a:endParaRPr lang="en-US" dirty="0"/>
          </a:p>
        </p:txBody>
      </p:sp>
    </p:spTree>
    <p:extLst>
      <p:ext uri="{BB962C8B-B14F-4D97-AF65-F5344CB8AC3E}">
        <p14:creationId xmlns:p14="http://schemas.microsoft.com/office/powerpoint/2010/main" val="30375348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err="1">
                <a:solidFill>
                  <a:schemeClr val="tx1"/>
                </a:solidFill>
              </a:rPr>
              <a:t>Xuanzang</a:t>
            </a:r>
            <a:r>
              <a:rPr lang="en-US" sz="4400" dirty="0">
                <a:solidFill>
                  <a:schemeClr val="tx1"/>
                </a:solidFill>
              </a:rPr>
              <a:t> </a:t>
            </a:r>
            <a:endParaRPr lang="en-US" dirty="0"/>
          </a:p>
        </p:txBody>
      </p:sp>
      <p:sp>
        <p:nvSpPr>
          <p:cNvPr id="7" name="TextBox 6"/>
          <p:cNvSpPr txBox="1"/>
          <p:nvPr/>
        </p:nvSpPr>
        <p:spPr>
          <a:xfrm>
            <a:off x="1219200" y="1524000"/>
            <a:ext cx="7086600" cy="1754327"/>
          </a:xfrm>
          <a:prstGeom prst="rect">
            <a:avLst/>
          </a:prstGeom>
          <a:noFill/>
        </p:spPr>
        <p:txBody>
          <a:bodyPr wrap="square" rtlCol="0">
            <a:spAutoFit/>
          </a:bodyPr>
          <a:lstStyle/>
          <a:p>
            <a:r>
              <a:rPr lang="en-US" dirty="0" smtClean="0"/>
              <a:t>Chapters 8-12: biography + background</a:t>
            </a:r>
          </a:p>
          <a:p>
            <a:endParaRPr lang="en-US" dirty="0" smtClean="0"/>
          </a:p>
          <a:p>
            <a:pPr marL="285750" indent="-285750">
              <a:buFont typeface="Arial"/>
              <a:buChar char="•"/>
            </a:pPr>
            <a:r>
              <a:rPr lang="en-US" sz="2400" dirty="0" smtClean="0"/>
              <a:t>Buddhist Monk</a:t>
            </a:r>
          </a:p>
          <a:p>
            <a:endParaRPr lang="en-US" sz="2400" dirty="0"/>
          </a:p>
          <a:p>
            <a:pPr marL="285750" indent="-285750">
              <a:buFont typeface="Arial"/>
              <a:buChar char="•"/>
            </a:pPr>
            <a:r>
              <a:rPr lang="en-US" sz="2400" dirty="0" smtClean="0"/>
              <a:t>Sets off to find Buddhist scriptures in India</a:t>
            </a:r>
          </a:p>
        </p:txBody>
      </p:sp>
      <p:pic>
        <p:nvPicPr>
          <p:cNvPr id="8" name="Picture 7"/>
          <p:cNvPicPr>
            <a:picLocks noChangeAspect="1"/>
          </p:cNvPicPr>
          <p:nvPr/>
        </p:nvPicPr>
        <p:blipFill>
          <a:blip r:embed="rId3"/>
          <a:stretch>
            <a:fillRect/>
          </a:stretch>
        </p:blipFill>
        <p:spPr>
          <a:xfrm>
            <a:off x="18241" y="3387360"/>
            <a:ext cx="2540000" cy="3492500"/>
          </a:xfrm>
          <a:prstGeom prst="rect">
            <a:avLst/>
          </a:prstGeom>
        </p:spPr>
      </p:pic>
      <p:sp>
        <p:nvSpPr>
          <p:cNvPr id="3" name="TextBox 2"/>
          <p:cNvSpPr txBox="1"/>
          <p:nvPr/>
        </p:nvSpPr>
        <p:spPr>
          <a:xfrm>
            <a:off x="2866901" y="3549134"/>
            <a:ext cx="6019800" cy="1015663"/>
          </a:xfrm>
          <a:prstGeom prst="rect">
            <a:avLst/>
          </a:prstGeom>
          <a:noFill/>
        </p:spPr>
        <p:txBody>
          <a:bodyPr wrap="square" rtlCol="0">
            <a:spAutoFit/>
          </a:bodyPr>
          <a:lstStyle/>
          <a:p>
            <a:pPr marL="342900" indent="-342900">
              <a:buFont typeface="Arial" pitchFamily="34" charset="0"/>
              <a:buChar char="•"/>
            </a:pPr>
            <a:r>
              <a:rPr lang="en-US" sz="2000" dirty="0" smtClean="0"/>
              <a:t>Was an actual character in real life</a:t>
            </a:r>
          </a:p>
          <a:p>
            <a:pPr marL="800100" lvl="1" indent="-342900">
              <a:buFont typeface="Arial" pitchFamily="34" charset="0"/>
              <a:buChar char="•"/>
            </a:pPr>
            <a:r>
              <a:rPr lang="en-US" sz="2000" dirty="0" smtClean="0"/>
              <a:t>17 year journey to India</a:t>
            </a:r>
          </a:p>
          <a:p>
            <a:pPr marL="800100" lvl="1" indent="-342900">
              <a:buFont typeface="Arial" pitchFamily="34" charset="0"/>
              <a:buChar char="•"/>
            </a:pPr>
            <a:r>
              <a:rPr lang="en-US" sz="2000" dirty="0" smtClean="0"/>
              <a:t>“Typical Monk”</a:t>
            </a:r>
            <a:endParaRPr lang="en-US" sz="2000" dirty="0"/>
          </a:p>
        </p:txBody>
      </p:sp>
    </p:spTree>
    <p:extLst>
      <p:ext uri="{BB962C8B-B14F-4D97-AF65-F5344CB8AC3E}">
        <p14:creationId xmlns:p14="http://schemas.microsoft.com/office/powerpoint/2010/main" val="33478439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sto MT"/>
                <a:cs typeface="Calisto MT"/>
              </a:rPr>
              <a:t>Part Four: Ending</a:t>
            </a:r>
            <a:endParaRPr lang="en-US" dirty="0">
              <a:latin typeface="Calisto MT"/>
              <a:cs typeface="Calisto MT"/>
            </a:endParaRPr>
          </a:p>
        </p:txBody>
      </p:sp>
      <p:sp>
        <p:nvSpPr>
          <p:cNvPr id="3" name="Content Placeholder 2"/>
          <p:cNvSpPr>
            <a:spLocks noGrp="1"/>
          </p:cNvSpPr>
          <p:nvPr>
            <p:ph idx="1"/>
          </p:nvPr>
        </p:nvSpPr>
        <p:spPr/>
        <p:txBody>
          <a:bodyPr/>
          <a:lstStyle/>
          <a:p>
            <a:pPr marL="365760" lvl="1" indent="-283464">
              <a:spcBef>
                <a:spcPts val="600"/>
              </a:spcBef>
              <a:buSzPct val="80000"/>
              <a:buFont typeface="Wingdings 2"/>
              <a:buChar char=""/>
            </a:pPr>
            <a:r>
              <a:rPr lang="en-US" dirty="0" smtClean="0"/>
              <a:t>Rewards for </a:t>
            </a:r>
            <a:r>
              <a:rPr lang="en-US" dirty="0" smtClean="0"/>
              <a:t>everyone</a:t>
            </a:r>
            <a:r>
              <a:rPr lang="en-US" dirty="0" smtClean="0"/>
              <a:t>!</a:t>
            </a:r>
            <a:r>
              <a:rPr lang="en-US" dirty="0"/>
              <a:t> </a:t>
            </a:r>
            <a:endParaRPr lang="en-US" dirty="0" smtClean="0"/>
          </a:p>
          <a:p>
            <a:pPr marL="612648" lvl="2" indent="-283464">
              <a:spcBef>
                <a:spcPts val="600"/>
              </a:spcBef>
              <a:buSzPct val="80000"/>
              <a:buFont typeface="Wingdings 2"/>
              <a:buChar char=""/>
            </a:pPr>
            <a:r>
              <a:rPr lang="en-US" dirty="0" smtClean="0"/>
              <a:t>Crew </a:t>
            </a:r>
            <a:r>
              <a:rPr lang="en-US" dirty="0"/>
              <a:t>each gets awarded</a:t>
            </a:r>
            <a:r>
              <a:rPr lang="en-US" dirty="0" smtClean="0"/>
              <a:t>.</a:t>
            </a:r>
          </a:p>
          <a:p>
            <a:pPr marL="612648" lvl="2" indent="-283464">
              <a:spcBef>
                <a:spcPts val="600"/>
              </a:spcBef>
              <a:buSzPct val="80000"/>
              <a:buFont typeface="Wingdings 2"/>
              <a:buChar char=""/>
            </a:pPr>
            <a:endParaRPr lang="en-US" dirty="0" smtClean="0"/>
          </a:p>
          <a:p>
            <a:pPr marL="365760" lvl="1" indent="-283464">
              <a:spcBef>
                <a:spcPts val="600"/>
              </a:spcBef>
              <a:buSzPct val="80000"/>
              <a:buFont typeface="Wingdings 2"/>
              <a:buChar char=""/>
            </a:pPr>
            <a:r>
              <a:rPr lang="en-US" dirty="0" smtClean="0"/>
              <a:t>Buddhist </a:t>
            </a:r>
            <a:r>
              <a:rPr lang="en-US" dirty="0"/>
              <a:t>Enlightenment </a:t>
            </a:r>
          </a:p>
          <a:p>
            <a:endParaRPr lang="en-US" dirty="0" smtClean="0"/>
          </a:p>
        </p:txBody>
      </p:sp>
    </p:spTree>
    <p:extLst>
      <p:ext uri="{BB962C8B-B14F-4D97-AF65-F5344CB8AC3E}">
        <p14:creationId xmlns:p14="http://schemas.microsoft.com/office/powerpoint/2010/main" val="3429714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057400"/>
            <a:ext cx="7498080" cy="1143000"/>
          </a:xfrm>
        </p:spPr>
        <p:txBody>
          <a:bodyPr/>
          <a:lstStyle/>
          <a:p>
            <a:r>
              <a:rPr lang="en-US" dirty="0" smtClean="0">
                <a:latin typeface="Calisto MT"/>
                <a:cs typeface="Calisto MT"/>
              </a:rPr>
              <a:t>Section Three</a:t>
            </a:r>
            <a:endParaRPr lang="en-US" dirty="0">
              <a:latin typeface="Calisto MT"/>
              <a:cs typeface="Calisto MT"/>
            </a:endParaRPr>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r>
              <a:rPr lang="en-US" dirty="0" smtClean="0"/>
              <a:t>Chapters:13-99</a:t>
            </a:r>
            <a:endParaRPr lang="en-US" dirty="0"/>
          </a:p>
        </p:txBody>
      </p:sp>
      <p:pic>
        <p:nvPicPr>
          <p:cNvPr id="6" name="Picture 5"/>
          <p:cNvPicPr>
            <a:picLocks noChangeAspect="1"/>
          </p:cNvPicPr>
          <p:nvPr/>
        </p:nvPicPr>
        <p:blipFill>
          <a:blip r:embed="rId3"/>
          <a:stretch>
            <a:fillRect/>
          </a:stretch>
        </p:blipFill>
        <p:spPr>
          <a:xfrm>
            <a:off x="0" y="381000"/>
            <a:ext cx="9144000" cy="6096000"/>
          </a:xfrm>
          <a:prstGeom prst="rect">
            <a:avLst/>
          </a:prstGeom>
        </p:spPr>
      </p:pic>
      <p:pic>
        <p:nvPicPr>
          <p:cNvPr id="8" name="Picture 7"/>
          <p:cNvPicPr>
            <a:picLocks noChangeAspect="1"/>
          </p:cNvPicPr>
          <p:nvPr/>
        </p:nvPicPr>
        <p:blipFill rotWithShape="1">
          <a:blip r:embed="rId4"/>
          <a:srcRect l="53791" t="36389" r="584" b="35835"/>
          <a:stretch/>
        </p:blipFill>
        <p:spPr>
          <a:xfrm>
            <a:off x="4191000" y="4191000"/>
            <a:ext cx="2212530" cy="1904907"/>
          </a:xfrm>
          <a:prstGeom prst="rect">
            <a:avLst/>
          </a:prstGeom>
        </p:spPr>
      </p:pic>
      <p:pic>
        <p:nvPicPr>
          <p:cNvPr id="9" name="Picture 8"/>
          <p:cNvPicPr>
            <a:picLocks noChangeAspect="1"/>
          </p:cNvPicPr>
          <p:nvPr/>
        </p:nvPicPr>
        <p:blipFill rotWithShape="1">
          <a:blip r:embed="rId4"/>
          <a:srcRect l="7008" t="8077" r="55099" b="62177"/>
          <a:stretch/>
        </p:blipFill>
        <p:spPr>
          <a:xfrm>
            <a:off x="6858000" y="1066800"/>
            <a:ext cx="1837583" cy="2040007"/>
          </a:xfrm>
          <a:prstGeom prst="rect">
            <a:avLst/>
          </a:prstGeom>
        </p:spPr>
      </p:pic>
    </p:spTree>
    <p:extLst>
      <p:ext uri="{BB962C8B-B14F-4D97-AF65-F5344CB8AC3E}">
        <p14:creationId xmlns:p14="http://schemas.microsoft.com/office/powerpoint/2010/main" val="361334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ndara" pitchFamily="34" charset="0"/>
              </a:rPr>
              <a:t>Citations </a:t>
            </a:r>
            <a:endParaRPr lang="en-US" dirty="0">
              <a:latin typeface="Candara" pitchFamily="34" charset="0"/>
            </a:endParaRPr>
          </a:p>
        </p:txBody>
      </p:sp>
      <p:sp>
        <p:nvSpPr>
          <p:cNvPr id="3" name="Content Placeholder 2"/>
          <p:cNvSpPr>
            <a:spLocks noGrp="1"/>
          </p:cNvSpPr>
          <p:nvPr>
            <p:ph idx="1"/>
          </p:nvPr>
        </p:nvSpPr>
        <p:spPr/>
        <p:txBody>
          <a:bodyPr>
            <a:normAutofit/>
          </a:bodyPr>
          <a:lstStyle/>
          <a:p>
            <a:r>
              <a:rPr lang="en-US" sz="1800" dirty="0" smtClean="0"/>
              <a:t>Shi </a:t>
            </a:r>
            <a:r>
              <a:rPr lang="en-US" sz="1800" dirty="0" err="1" smtClean="0"/>
              <a:t>Changyu</a:t>
            </a:r>
            <a:r>
              <a:rPr lang="en-US" sz="1800" dirty="0" smtClean="0"/>
              <a:t> (1999). "Introduction." in trans. W.J.F. Jenner, </a:t>
            </a:r>
            <a:r>
              <a:rPr lang="en-US" sz="1800" i="1" dirty="0" smtClean="0"/>
              <a:t>Journey to the West</a:t>
            </a:r>
            <a:r>
              <a:rPr lang="en-US" sz="1800" dirty="0" smtClean="0"/>
              <a:t>, volume 1. Seventh Edition. Beijing: Foreign Languages Press. pp. 1–22.</a:t>
            </a:r>
          </a:p>
          <a:p>
            <a:r>
              <a:rPr lang="en-US" sz="1800" dirty="0"/>
              <a:t>Hu Shih (1942). "Introduction". Monkey. New York: Grove Press. pp. 1–5</a:t>
            </a:r>
            <a:r>
              <a:rPr lang="en-US" sz="1800" dirty="0" smtClean="0"/>
              <a:t>.</a:t>
            </a:r>
          </a:p>
          <a:p>
            <a:r>
              <a:rPr lang="en-US" sz="1800" dirty="0" smtClean="0"/>
              <a:t>Our book.</a:t>
            </a:r>
          </a:p>
          <a:p>
            <a:r>
              <a:rPr lang="en-US" sz="1800" dirty="0">
                <a:hlinkClick r:id="rId3"/>
              </a:rPr>
              <a:t>http://www.vbtutor.net/xiyouji/</a:t>
            </a:r>
            <a:r>
              <a:rPr lang="en-US" sz="1800" dirty="0" smtClean="0">
                <a:hlinkClick r:id="rId3"/>
              </a:rPr>
              <a:t>psunwukong.htm</a:t>
            </a:r>
            <a:endParaRPr lang="en-US" sz="1800" dirty="0" smtClean="0"/>
          </a:p>
          <a:p>
            <a:r>
              <a:rPr lang="en-US" sz="1800" dirty="0" smtClean="0"/>
              <a:t>Numerous other sites at </a:t>
            </a:r>
            <a:r>
              <a:rPr lang="en-US" sz="1800" dirty="0" smtClean="0"/>
              <a:t>home</a:t>
            </a:r>
          </a:p>
          <a:p>
            <a:endParaRPr lang="en-US" sz="1800" dirty="0"/>
          </a:p>
          <a:p>
            <a:endParaRPr lang="en-US" sz="1800" dirty="0" smtClean="0"/>
          </a:p>
          <a:p>
            <a:r>
              <a:rPr lang="en-US" sz="1800" dirty="0" smtClean="0"/>
              <a:t>Picture citations are on appropriate slides</a:t>
            </a:r>
            <a:endParaRPr lang="en-US" sz="1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498080" cy="1143000"/>
          </a:xfrm>
        </p:spPr>
        <p:txBody>
          <a:bodyPr>
            <a:normAutofit/>
          </a:bodyPr>
          <a:lstStyle/>
          <a:p>
            <a:r>
              <a:rPr lang="en-US" dirty="0" smtClean="0">
                <a:latin typeface="Perpetua Titling MT" pitchFamily="18" charset="0"/>
              </a:rPr>
              <a:t>Author</a:t>
            </a:r>
            <a:r>
              <a:rPr lang="en-US" sz="2800" dirty="0" smtClean="0">
                <a:latin typeface="Perpetua Titling MT" pitchFamily="18" charset="0"/>
              </a:rPr>
              <a:t> – </a:t>
            </a:r>
            <a:r>
              <a:rPr lang="en-US" dirty="0" smtClean="0">
                <a:latin typeface="Candara" pitchFamily="34" charset="0"/>
              </a:rPr>
              <a:t>Wu </a:t>
            </a:r>
            <a:r>
              <a:rPr lang="en-US" dirty="0" err="1" smtClean="0">
                <a:latin typeface="Candara" pitchFamily="34" charset="0"/>
              </a:rPr>
              <a:t>Cheng’en</a:t>
            </a:r>
            <a:endParaRPr lang="en-US" dirty="0">
              <a:latin typeface="Candara" pitchFamily="34" charset="0"/>
            </a:endParaRPr>
          </a:p>
        </p:txBody>
      </p:sp>
      <p:sp>
        <p:nvSpPr>
          <p:cNvPr id="3" name="Content Placeholder 2"/>
          <p:cNvSpPr>
            <a:spLocks noGrp="1"/>
          </p:cNvSpPr>
          <p:nvPr>
            <p:ph idx="1"/>
          </p:nvPr>
        </p:nvSpPr>
        <p:spPr/>
        <p:txBody>
          <a:bodyPr/>
          <a:lstStyle/>
          <a:p>
            <a:r>
              <a:rPr lang="en-US" dirty="0" err="1" smtClean="0"/>
              <a:t>Lianshui</a:t>
            </a:r>
            <a:r>
              <a:rPr lang="en-US" dirty="0" smtClean="0"/>
              <a:t>, Jiangsu province – moved to </a:t>
            </a:r>
            <a:r>
              <a:rPr lang="en-US" dirty="0" err="1" smtClean="0"/>
              <a:t>Huaian</a:t>
            </a:r>
            <a:r>
              <a:rPr lang="en-US" dirty="0" smtClean="0"/>
              <a:t>. (1501-1582)</a:t>
            </a:r>
          </a:p>
          <a:p>
            <a:r>
              <a:rPr lang="en-US" dirty="0" smtClean="0"/>
              <a:t>Financial difficulties [1]</a:t>
            </a:r>
          </a:p>
          <a:p>
            <a:r>
              <a:rPr lang="en-US" dirty="0" smtClean="0"/>
              <a:t>Wished to become a </a:t>
            </a:r>
            <a:r>
              <a:rPr lang="en-US" i="1" dirty="0" smtClean="0"/>
              <a:t>mandarin</a:t>
            </a:r>
          </a:p>
          <a:p>
            <a:r>
              <a:rPr lang="en-US" dirty="0" smtClean="0"/>
              <a:t>Entered university – gained position</a:t>
            </a:r>
          </a:p>
          <a:p>
            <a:r>
              <a:rPr lang="en-US" dirty="0" smtClean="0"/>
              <a:t>Resigned and went home to write</a:t>
            </a:r>
          </a:p>
          <a:p>
            <a:r>
              <a:rPr lang="en-US" dirty="0" smtClean="0"/>
              <a:t>Poor and childless [ 2]</a:t>
            </a:r>
          </a:p>
          <a:p>
            <a:r>
              <a:rPr lang="en-US" dirty="0" smtClean="0"/>
              <a:t>Hermit</a:t>
            </a:r>
          </a:p>
          <a:p>
            <a:endParaRPr lang="en-US" dirty="0"/>
          </a:p>
        </p:txBody>
      </p:sp>
      <p:pic>
        <p:nvPicPr>
          <p:cNvPr id="6" name="Picture 5"/>
          <p:cNvPicPr>
            <a:picLocks noChangeAspect="1"/>
          </p:cNvPicPr>
          <p:nvPr/>
        </p:nvPicPr>
        <p:blipFill>
          <a:blip r:embed="rId3"/>
          <a:stretch>
            <a:fillRect/>
          </a:stretch>
        </p:blipFill>
        <p:spPr>
          <a:xfrm>
            <a:off x="3657600" y="2057400"/>
            <a:ext cx="2968988" cy="2375191"/>
          </a:xfrm>
          <a:prstGeom prst="rect">
            <a:avLst/>
          </a:prstGeom>
        </p:spPr>
      </p:pic>
      <p:pic>
        <p:nvPicPr>
          <p:cNvPr id="7" name="Picture 6"/>
          <p:cNvPicPr>
            <a:picLocks noChangeAspect="1"/>
          </p:cNvPicPr>
          <p:nvPr/>
        </p:nvPicPr>
        <p:blipFill>
          <a:blip r:embed="rId4"/>
          <a:stretch>
            <a:fillRect/>
          </a:stretch>
        </p:blipFill>
        <p:spPr>
          <a:xfrm>
            <a:off x="3276600" y="1828800"/>
            <a:ext cx="3501372" cy="35169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nodeType="clickEffect">
                                  <p:stCondLst>
                                    <p:cond delay="0"/>
                                  </p:stCondLst>
                                  <p:childTnLst>
                                    <p:set>
                                      <p:cBhvr>
                                        <p:cTn id="33" dur="1" fill="hold">
                                          <p:stCondLst>
                                            <p:cond delay="0"/>
                                          </p:stCondLst>
                                        </p:cTn>
                                        <p:tgtEl>
                                          <p:spTgt spid="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500"/>
                                        <p:tgtEl>
                                          <p:spTgt spid="3">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500"/>
                                        <p:tgtEl>
                                          <p:spTgt spid="3">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Effect transition="in" filter="fade">
                                      <p:cBhvr>
                                        <p:cTn id="5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erpetua Titling MT" pitchFamily="18" charset="0"/>
              </a:rPr>
              <a:t>Background </a:t>
            </a:r>
            <a:endParaRPr lang="en-US" dirty="0">
              <a:latin typeface="Perpetua Titling MT" pitchFamily="18" charset="0"/>
            </a:endParaRPr>
          </a:p>
        </p:txBody>
      </p:sp>
      <p:sp>
        <p:nvSpPr>
          <p:cNvPr id="3" name="Content Placeholder 2"/>
          <p:cNvSpPr>
            <a:spLocks noGrp="1"/>
          </p:cNvSpPr>
          <p:nvPr>
            <p:ph idx="1"/>
          </p:nvPr>
        </p:nvSpPr>
        <p:spPr/>
        <p:txBody>
          <a:bodyPr/>
          <a:lstStyle/>
          <a:p>
            <a:pPr>
              <a:lnSpc>
                <a:spcPct val="110000"/>
              </a:lnSpc>
            </a:pPr>
            <a:r>
              <a:rPr lang="en-US" dirty="0" smtClean="0"/>
              <a:t>Four Great Classical Novels</a:t>
            </a:r>
          </a:p>
          <a:p>
            <a:pPr>
              <a:lnSpc>
                <a:spcPct val="110000"/>
              </a:lnSpc>
            </a:pPr>
            <a:r>
              <a:rPr lang="en-US" dirty="0" smtClean="0"/>
              <a:t>Social pressures – published anon</a:t>
            </a:r>
          </a:p>
          <a:p>
            <a:pPr>
              <a:lnSpc>
                <a:spcPct val="110000"/>
              </a:lnSpc>
            </a:pPr>
            <a:r>
              <a:rPr lang="en-US" dirty="0" smtClean="0"/>
              <a:t>Written in vernacular tongue</a:t>
            </a:r>
          </a:p>
          <a:p>
            <a:pPr>
              <a:lnSpc>
                <a:spcPct val="110000"/>
              </a:lnSpc>
            </a:pPr>
            <a:r>
              <a:rPr lang="en-US" dirty="0" smtClean="0"/>
              <a:t>Still uncertain of authorship [3]</a:t>
            </a:r>
          </a:p>
          <a:p>
            <a:pPr>
              <a:lnSpc>
                <a:spcPct val="110000"/>
              </a:lnSpc>
            </a:pPr>
            <a:r>
              <a:rPr lang="en-US" dirty="0" smtClean="0"/>
              <a:t>Mythology, fantasy, adventure</a:t>
            </a:r>
          </a:p>
          <a:p>
            <a:pPr>
              <a:lnSpc>
                <a:spcPct val="110000"/>
              </a:lnSpc>
            </a:pPr>
            <a:r>
              <a:rPr lang="en-US" dirty="0" smtClean="0"/>
              <a:t>Many forms &amp; different genres</a:t>
            </a:r>
          </a:p>
          <a:p>
            <a:pPr>
              <a:lnSpc>
                <a:spcPct val="110000"/>
              </a:lnSpc>
            </a:pPr>
            <a:r>
              <a:rPr lang="en-US" dirty="0" smtClean="0"/>
              <a:t>Bite-sized “episodes”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Xuanzang</a:t>
            </a:r>
            <a:endParaRPr lang="en-US" dirty="0"/>
          </a:p>
        </p:txBody>
      </p:sp>
      <p:sp>
        <p:nvSpPr>
          <p:cNvPr id="3" name="Content Placeholder 2"/>
          <p:cNvSpPr>
            <a:spLocks noGrp="1"/>
          </p:cNvSpPr>
          <p:nvPr>
            <p:ph idx="1"/>
          </p:nvPr>
        </p:nvSpPr>
        <p:spPr>
          <a:xfrm>
            <a:off x="1435608" y="1447800"/>
            <a:ext cx="7498080" cy="762000"/>
          </a:xfrm>
        </p:spPr>
        <p:txBody>
          <a:bodyPr/>
          <a:lstStyle/>
          <a:p>
            <a:r>
              <a:rPr lang="en-US" dirty="0" smtClean="0"/>
              <a:t>Renounced family to become monk</a:t>
            </a:r>
          </a:p>
          <a:p>
            <a:endParaRPr lang="en-US" dirty="0"/>
          </a:p>
        </p:txBody>
      </p:sp>
      <p:pic>
        <p:nvPicPr>
          <p:cNvPr id="5" name="Picture 4"/>
          <p:cNvPicPr>
            <a:picLocks noChangeAspect="1"/>
          </p:cNvPicPr>
          <p:nvPr/>
        </p:nvPicPr>
        <p:blipFill>
          <a:blip r:embed="rId3"/>
          <a:stretch>
            <a:fillRect/>
          </a:stretch>
        </p:blipFill>
        <p:spPr>
          <a:xfrm>
            <a:off x="228600" y="2286000"/>
            <a:ext cx="2286000" cy="4381500"/>
          </a:xfrm>
          <a:prstGeom prst="rect">
            <a:avLst/>
          </a:prstGeom>
        </p:spPr>
      </p:pic>
      <p:sp>
        <p:nvSpPr>
          <p:cNvPr id="6" name="TextBox 5"/>
          <p:cNvSpPr txBox="1"/>
          <p:nvPr/>
        </p:nvSpPr>
        <p:spPr>
          <a:xfrm>
            <a:off x="2743200" y="2438400"/>
            <a:ext cx="6324600" cy="3046988"/>
          </a:xfrm>
          <a:prstGeom prst="rect">
            <a:avLst/>
          </a:prstGeom>
          <a:noFill/>
        </p:spPr>
        <p:txBody>
          <a:bodyPr wrap="square" rtlCol="0">
            <a:spAutoFit/>
          </a:bodyPr>
          <a:lstStyle/>
          <a:p>
            <a:pPr marL="285750" indent="-285750">
              <a:buFont typeface="Arial"/>
              <a:buChar char="•"/>
            </a:pPr>
            <a:r>
              <a:rPr lang="en-US" sz="3200" dirty="0" smtClean="0"/>
              <a:t>Weakest in group</a:t>
            </a:r>
          </a:p>
          <a:p>
            <a:pPr marL="285750" indent="-285750">
              <a:buFont typeface="Arial"/>
              <a:buChar char="•"/>
            </a:pPr>
            <a:r>
              <a:rPr lang="en-US" sz="3200" dirty="0" smtClean="0"/>
              <a:t>Sent off to find holy scriptures</a:t>
            </a:r>
          </a:p>
          <a:p>
            <a:pPr marL="285750" indent="-285750">
              <a:buFont typeface="Arial"/>
              <a:buChar char="•"/>
            </a:pPr>
            <a:endParaRPr lang="en-US" sz="3200" dirty="0"/>
          </a:p>
          <a:p>
            <a:pPr marL="285750" indent="-285750">
              <a:buFont typeface="Arial"/>
              <a:buChar char="•"/>
            </a:pPr>
            <a:r>
              <a:rPr lang="en-US" sz="3200" dirty="0" smtClean="0"/>
              <a:t>Things always try to eat him</a:t>
            </a:r>
          </a:p>
          <a:p>
            <a:pPr marL="285750" indent="-285750">
              <a:buFont typeface="Arial"/>
              <a:buChar char="•"/>
            </a:pPr>
            <a:endParaRPr lang="en-US" sz="3200" dirty="0"/>
          </a:p>
          <a:p>
            <a:pPr marL="285750" indent="-285750">
              <a:buFont typeface="Arial"/>
              <a:buChar char="•"/>
            </a:pPr>
            <a:r>
              <a:rPr lang="en-US" sz="3200" dirty="0" smtClean="0"/>
              <a:t>Stubborn… probably not smartest</a:t>
            </a:r>
            <a:endParaRPr lang="en-US" sz="3200" dirty="0"/>
          </a:p>
        </p:txBody>
      </p:sp>
    </p:spTree>
    <p:extLst>
      <p:ext uri="{BB962C8B-B14F-4D97-AF65-F5344CB8AC3E}">
        <p14:creationId xmlns:p14="http://schemas.microsoft.com/office/powerpoint/2010/main" val="36974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Sun </a:t>
            </a:r>
            <a:r>
              <a:rPr lang="en-US" dirty="0" err="1"/>
              <a:t>Wukong</a:t>
            </a:r>
            <a:endParaRPr lang="en-US" dirty="0"/>
          </a:p>
        </p:txBody>
      </p:sp>
      <p:sp>
        <p:nvSpPr>
          <p:cNvPr id="3" name="Content Placeholder 2"/>
          <p:cNvSpPr>
            <a:spLocks noGrp="1"/>
          </p:cNvSpPr>
          <p:nvPr>
            <p:ph idx="1"/>
          </p:nvPr>
        </p:nvSpPr>
        <p:spPr>
          <a:xfrm>
            <a:off x="4267200" y="1447800"/>
            <a:ext cx="4666488" cy="4800600"/>
          </a:xfrm>
        </p:spPr>
        <p:txBody>
          <a:bodyPr/>
          <a:lstStyle/>
          <a:p>
            <a:r>
              <a:rPr lang="en-US" dirty="0" smtClean="0"/>
              <a:t>Super powerful - immortal</a:t>
            </a:r>
          </a:p>
          <a:p>
            <a:r>
              <a:rPr lang="en-US" dirty="0" smtClean="0"/>
              <a:t>Demonic</a:t>
            </a:r>
          </a:p>
          <a:p>
            <a:r>
              <a:rPr lang="en-US" dirty="0" smtClean="0"/>
              <a:t>Poetic, brave and fearless</a:t>
            </a:r>
          </a:p>
          <a:p>
            <a:r>
              <a:rPr lang="en-US" dirty="0" smtClean="0"/>
              <a:t>Character develops during pilgrimage </a:t>
            </a:r>
          </a:p>
          <a:p>
            <a:r>
              <a:rPr lang="en-US" dirty="0" smtClean="0"/>
              <a:t>“Childish”</a:t>
            </a:r>
            <a:endParaRPr lang="en-US" dirty="0"/>
          </a:p>
        </p:txBody>
      </p:sp>
      <p:pic>
        <p:nvPicPr>
          <p:cNvPr id="4" name="Picture 3"/>
          <p:cNvPicPr>
            <a:picLocks noChangeAspect="1"/>
          </p:cNvPicPr>
          <p:nvPr/>
        </p:nvPicPr>
        <p:blipFill rotWithShape="1">
          <a:blip r:embed="rId3"/>
          <a:srcRect l="56299"/>
          <a:stretch/>
        </p:blipFill>
        <p:spPr>
          <a:xfrm>
            <a:off x="7917" y="1461910"/>
            <a:ext cx="4148466" cy="5396089"/>
          </a:xfrm>
          <a:prstGeom prst="rect">
            <a:avLst/>
          </a:prstGeom>
        </p:spPr>
      </p:pic>
    </p:spTree>
    <p:extLst>
      <p:ext uri="{BB962C8B-B14F-4D97-AF65-F5344CB8AC3E}">
        <p14:creationId xmlns:p14="http://schemas.microsoft.com/office/powerpoint/2010/main" val="2466104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Zhu </a:t>
            </a:r>
            <a:r>
              <a:rPr lang="en-US" dirty="0" err="1"/>
              <a:t>Bajie</a:t>
            </a:r>
            <a:endParaRPr lang="en-US" dirty="0"/>
          </a:p>
        </p:txBody>
      </p:sp>
      <p:sp>
        <p:nvSpPr>
          <p:cNvPr id="3" name="Content Placeholder 2"/>
          <p:cNvSpPr>
            <a:spLocks noGrp="1"/>
          </p:cNvSpPr>
          <p:nvPr>
            <p:ph idx="1"/>
          </p:nvPr>
        </p:nvSpPr>
        <p:spPr>
          <a:xfrm>
            <a:off x="1435608" y="1447800"/>
            <a:ext cx="7498080" cy="1371600"/>
          </a:xfrm>
        </p:spPr>
        <p:txBody>
          <a:bodyPr/>
          <a:lstStyle/>
          <a:p>
            <a:r>
              <a:rPr lang="en-US" dirty="0" smtClean="0"/>
              <a:t>Once an immortal</a:t>
            </a:r>
          </a:p>
          <a:p>
            <a:r>
              <a:rPr lang="en-US" dirty="0" smtClean="0"/>
              <a:t>Banished due to flirting</a:t>
            </a:r>
          </a:p>
        </p:txBody>
      </p:sp>
      <p:pic>
        <p:nvPicPr>
          <p:cNvPr id="6" name="Picture 5"/>
          <p:cNvPicPr>
            <a:picLocks noChangeAspect="1"/>
          </p:cNvPicPr>
          <p:nvPr/>
        </p:nvPicPr>
        <p:blipFill>
          <a:blip r:embed="rId3"/>
          <a:stretch>
            <a:fillRect/>
          </a:stretch>
        </p:blipFill>
        <p:spPr>
          <a:xfrm>
            <a:off x="152400" y="2590800"/>
            <a:ext cx="2802897" cy="3737196"/>
          </a:xfrm>
          <a:prstGeom prst="rect">
            <a:avLst/>
          </a:prstGeom>
        </p:spPr>
      </p:pic>
      <p:sp>
        <p:nvSpPr>
          <p:cNvPr id="7" name="TextBox 6"/>
          <p:cNvSpPr txBox="1"/>
          <p:nvPr/>
        </p:nvSpPr>
        <p:spPr>
          <a:xfrm>
            <a:off x="3048000" y="3124200"/>
            <a:ext cx="5943600" cy="584776"/>
          </a:xfrm>
          <a:prstGeom prst="rect">
            <a:avLst/>
          </a:prstGeom>
          <a:noFill/>
        </p:spPr>
        <p:txBody>
          <a:bodyPr wrap="square" rtlCol="0">
            <a:spAutoFit/>
          </a:bodyPr>
          <a:lstStyle/>
          <a:p>
            <a:r>
              <a:rPr lang="en-US" sz="3200" dirty="0" smtClean="0">
                <a:latin typeface="Krungthep"/>
                <a:cs typeface="Krungthep"/>
              </a:rPr>
              <a:t>Reincarnation Wheel Error</a:t>
            </a:r>
            <a:endParaRPr lang="en-US" sz="3200" dirty="0">
              <a:latin typeface="Krungthep"/>
              <a:cs typeface="Krungthep"/>
            </a:endParaRPr>
          </a:p>
        </p:txBody>
      </p:sp>
      <p:sp>
        <p:nvSpPr>
          <p:cNvPr id="8" name="TextBox 7"/>
          <p:cNvSpPr txBox="1"/>
          <p:nvPr/>
        </p:nvSpPr>
        <p:spPr>
          <a:xfrm>
            <a:off x="3200400" y="3962400"/>
            <a:ext cx="5791200" cy="646331"/>
          </a:xfrm>
          <a:prstGeom prst="rect">
            <a:avLst/>
          </a:prstGeom>
          <a:noFill/>
        </p:spPr>
        <p:txBody>
          <a:bodyPr wrap="square" rtlCol="0">
            <a:spAutoFit/>
          </a:bodyPr>
          <a:lstStyle/>
          <a:p>
            <a:r>
              <a:rPr lang="en-US" dirty="0" smtClean="0"/>
              <a:t>Commissioned to accompany monk to India</a:t>
            </a:r>
          </a:p>
          <a:p>
            <a:r>
              <a:rPr lang="en-US" dirty="0" smtClean="0"/>
              <a:t>2</a:t>
            </a:r>
            <a:r>
              <a:rPr lang="en-US" baseline="30000" dirty="0" smtClean="0"/>
              <a:t>nd</a:t>
            </a:r>
            <a:r>
              <a:rPr lang="en-US" dirty="0" smtClean="0"/>
              <a:t> strongest in team</a:t>
            </a:r>
            <a:endParaRPr lang="en-US" dirty="0"/>
          </a:p>
        </p:txBody>
      </p:sp>
    </p:spTree>
    <p:extLst>
      <p:ext uri="{BB962C8B-B14F-4D97-AF65-F5344CB8AC3E}">
        <p14:creationId xmlns:p14="http://schemas.microsoft.com/office/powerpoint/2010/main" val="2370412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Sha</a:t>
            </a:r>
            <a:r>
              <a:rPr lang="en-US" dirty="0"/>
              <a:t> </a:t>
            </a:r>
            <a:r>
              <a:rPr lang="en-US" dirty="0" err="1"/>
              <a:t>Wujing</a:t>
            </a:r>
            <a:endParaRPr lang="en-US" dirty="0"/>
          </a:p>
        </p:txBody>
      </p:sp>
      <p:sp>
        <p:nvSpPr>
          <p:cNvPr id="3" name="Content Placeholder 2"/>
          <p:cNvSpPr>
            <a:spLocks noGrp="1"/>
          </p:cNvSpPr>
          <p:nvPr>
            <p:ph idx="1"/>
          </p:nvPr>
        </p:nvSpPr>
        <p:spPr>
          <a:xfrm>
            <a:off x="1435608" y="1447800"/>
            <a:ext cx="7498080" cy="685800"/>
          </a:xfrm>
        </p:spPr>
        <p:txBody>
          <a:bodyPr/>
          <a:lstStyle/>
          <a:p>
            <a:r>
              <a:rPr lang="en-US" dirty="0" smtClean="0"/>
              <a:t>Once a General</a:t>
            </a:r>
            <a:endParaRPr lang="en-US" dirty="0"/>
          </a:p>
        </p:txBody>
      </p:sp>
      <p:pic>
        <p:nvPicPr>
          <p:cNvPr id="5" name="Picture 4"/>
          <p:cNvPicPr>
            <a:picLocks noChangeAspect="1"/>
          </p:cNvPicPr>
          <p:nvPr/>
        </p:nvPicPr>
        <p:blipFill>
          <a:blip r:embed="rId3"/>
          <a:stretch>
            <a:fillRect/>
          </a:stretch>
        </p:blipFill>
        <p:spPr>
          <a:xfrm>
            <a:off x="76200" y="2133600"/>
            <a:ext cx="3465871" cy="4572000"/>
          </a:xfrm>
          <a:prstGeom prst="rect">
            <a:avLst/>
          </a:prstGeom>
        </p:spPr>
      </p:pic>
      <p:sp>
        <p:nvSpPr>
          <p:cNvPr id="6" name="TextBox 5"/>
          <p:cNvSpPr txBox="1"/>
          <p:nvPr/>
        </p:nvSpPr>
        <p:spPr>
          <a:xfrm>
            <a:off x="3733800" y="2514600"/>
            <a:ext cx="5181600" cy="3539430"/>
          </a:xfrm>
          <a:prstGeom prst="rect">
            <a:avLst/>
          </a:prstGeom>
          <a:noFill/>
        </p:spPr>
        <p:txBody>
          <a:bodyPr wrap="square" rtlCol="0">
            <a:spAutoFit/>
          </a:bodyPr>
          <a:lstStyle/>
          <a:p>
            <a:pPr marL="285750" indent="-285750">
              <a:buFont typeface="Arial"/>
              <a:buChar char="•"/>
            </a:pPr>
            <a:r>
              <a:rPr lang="en-US" sz="3200" dirty="0" smtClean="0"/>
              <a:t>Broke a crystal goblet</a:t>
            </a:r>
          </a:p>
          <a:p>
            <a:pPr marL="285750" indent="-285750">
              <a:buFont typeface="Arial"/>
              <a:buChar char="•"/>
            </a:pPr>
            <a:r>
              <a:rPr lang="en-US" sz="3200" dirty="0" smtClean="0"/>
              <a:t>Became bridge troll</a:t>
            </a:r>
          </a:p>
          <a:p>
            <a:pPr marL="285750" indent="-285750">
              <a:buFont typeface="Arial"/>
              <a:buChar char="•"/>
            </a:pPr>
            <a:r>
              <a:rPr lang="en-US" sz="3200" dirty="0" smtClean="0"/>
              <a:t>Monk &amp; Party took him in</a:t>
            </a:r>
          </a:p>
          <a:p>
            <a:pPr marL="285750" indent="-285750">
              <a:buFont typeface="Arial"/>
              <a:buChar char="•"/>
            </a:pPr>
            <a:endParaRPr lang="en-US" sz="3200" dirty="0"/>
          </a:p>
          <a:p>
            <a:pPr marL="285750" indent="-285750">
              <a:buFont typeface="Arial"/>
              <a:buChar char="•"/>
            </a:pPr>
            <a:r>
              <a:rPr lang="en-US" sz="3200" dirty="0" smtClean="0"/>
              <a:t>“Minor character” – although best characteristics</a:t>
            </a:r>
          </a:p>
          <a:p>
            <a:pPr marL="285750" indent="-285750">
              <a:buFont typeface="Arial"/>
              <a:buChar char="•"/>
            </a:pPr>
            <a:r>
              <a:rPr lang="en-US" sz="3200" dirty="0" smtClean="0"/>
              <a:t>Becomes </a:t>
            </a:r>
            <a:r>
              <a:rPr lang="en-US" sz="3200" dirty="0" err="1" smtClean="0"/>
              <a:t>arhat</a:t>
            </a:r>
            <a:endParaRPr lang="en-US" sz="3200" dirty="0"/>
          </a:p>
        </p:txBody>
      </p:sp>
    </p:spTree>
    <p:extLst>
      <p:ext uri="{BB962C8B-B14F-4D97-AF65-F5344CB8AC3E}">
        <p14:creationId xmlns:p14="http://schemas.microsoft.com/office/powerpoint/2010/main" val="3122770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5516562"/>
          </a:xfrm>
        </p:spPr>
        <p:txBody>
          <a:bodyPr>
            <a:normAutofit/>
          </a:bodyPr>
          <a:lstStyle/>
          <a:p>
            <a:r>
              <a:rPr lang="en-US" dirty="0">
                <a:latin typeface="Calisto MT"/>
                <a:cs typeface="Calisto MT"/>
              </a:rPr>
              <a:t>Part One:  The Origins, Rise, and Fall of the Hero Monkey</a:t>
            </a:r>
          </a:p>
        </p:txBody>
      </p:sp>
      <p:sp>
        <p:nvSpPr>
          <p:cNvPr id="6" name="Content Placeholder 5"/>
          <p:cNvSpPr>
            <a:spLocks noGrp="1"/>
          </p:cNvSpPr>
          <p:nvPr>
            <p:ph idx="1"/>
          </p:nvPr>
        </p:nvSpPr>
        <p:spPr/>
        <p:txBody>
          <a:bodyPr/>
          <a:lstStyle/>
          <a:p>
            <a:endParaRPr lang="en-US" dirty="0" smtClean="0"/>
          </a:p>
          <a:p>
            <a:endParaRPr lang="en-US" dirty="0" smtClean="0"/>
          </a:p>
          <a:p>
            <a:endParaRPr lang="en-US" dirty="0"/>
          </a:p>
          <a:p>
            <a:endParaRPr lang="en-US" dirty="0" smtClean="0"/>
          </a:p>
          <a:p>
            <a:r>
              <a:rPr lang="en-US" dirty="0" smtClean="0"/>
              <a:t>Chapters 1-7 (intro)</a:t>
            </a:r>
            <a:endParaRPr lang="en-US" dirty="0"/>
          </a:p>
        </p:txBody>
      </p:sp>
    </p:spTree>
    <p:extLst>
      <p:ext uri="{BB962C8B-B14F-4D97-AF65-F5344CB8AC3E}">
        <p14:creationId xmlns:p14="http://schemas.microsoft.com/office/powerpoint/2010/main" val="12297556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p:txBody>
          <a:bodyPr/>
          <a:lstStyle/>
          <a:p>
            <a:endParaRPr lang="en-US" dirty="0"/>
          </a:p>
        </p:txBody>
      </p:sp>
      <p:pic>
        <p:nvPicPr>
          <p:cNvPr id="8" name="Picture 7"/>
          <p:cNvPicPr>
            <a:picLocks noChangeAspect="1"/>
          </p:cNvPicPr>
          <p:nvPr/>
        </p:nvPicPr>
        <p:blipFill>
          <a:blip r:embed="rId3"/>
          <a:stretch>
            <a:fillRect/>
          </a:stretch>
        </p:blipFill>
        <p:spPr>
          <a:xfrm>
            <a:off x="2743200" y="1524000"/>
            <a:ext cx="3644900" cy="3810000"/>
          </a:xfrm>
          <a:prstGeom prst="rect">
            <a:avLst/>
          </a:prstGeom>
        </p:spPr>
      </p:pic>
      <p:pic>
        <p:nvPicPr>
          <p:cNvPr id="9" name="Picture 8"/>
          <p:cNvPicPr>
            <a:picLocks noChangeAspect="1"/>
          </p:cNvPicPr>
          <p:nvPr/>
        </p:nvPicPr>
        <p:blipFill rotWithShape="1">
          <a:blip r:embed="rId4"/>
          <a:srcRect l="1064" t="16350" r="14414" b="36567"/>
          <a:stretch/>
        </p:blipFill>
        <p:spPr>
          <a:xfrm>
            <a:off x="3305805" y="152400"/>
            <a:ext cx="5838196" cy="3252113"/>
          </a:xfrm>
          <a:prstGeom prst="rect">
            <a:avLst/>
          </a:prstGeom>
        </p:spPr>
      </p:pic>
      <p:pic>
        <p:nvPicPr>
          <p:cNvPr id="10" name="Picture 9"/>
          <p:cNvPicPr>
            <a:picLocks noChangeAspect="1"/>
          </p:cNvPicPr>
          <p:nvPr/>
        </p:nvPicPr>
        <p:blipFill>
          <a:blip r:embed="rId5"/>
          <a:stretch>
            <a:fillRect/>
          </a:stretch>
        </p:blipFill>
        <p:spPr>
          <a:xfrm>
            <a:off x="228600" y="0"/>
            <a:ext cx="3589928" cy="3429000"/>
          </a:xfrm>
          <a:prstGeom prst="rect">
            <a:avLst/>
          </a:prstGeom>
        </p:spPr>
      </p:pic>
      <p:pic>
        <p:nvPicPr>
          <p:cNvPr id="11" name="Picture 10"/>
          <p:cNvPicPr>
            <a:picLocks noChangeAspect="1"/>
          </p:cNvPicPr>
          <p:nvPr/>
        </p:nvPicPr>
        <p:blipFill>
          <a:blip r:embed="rId6"/>
          <a:stretch>
            <a:fillRect/>
          </a:stretch>
        </p:blipFill>
        <p:spPr>
          <a:xfrm>
            <a:off x="6477000" y="3492629"/>
            <a:ext cx="2483669" cy="3365371"/>
          </a:xfrm>
          <a:prstGeom prst="rect">
            <a:avLst/>
          </a:prstGeom>
        </p:spPr>
      </p:pic>
    </p:spTree>
    <p:extLst>
      <p:ext uri="{BB962C8B-B14F-4D97-AF65-F5344CB8AC3E}">
        <p14:creationId xmlns:p14="http://schemas.microsoft.com/office/powerpoint/2010/main" val="413646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0479E-7 2.99792E-6 L -0.24991 0.21096 " pathEditMode="relative" ptsTypes="AA">
                                      <p:cBhvr>
                                        <p:cTn id="6" dur="2000" fill="hold"/>
                                        <p:tgtEl>
                                          <p:spTgt spid="8"/>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141</TotalTime>
  <Words>5232</Words>
  <Application>Microsoft Office PowerPoint</Application>
  <PresentationFormat>On-screen Show (4:3)</PresentationFormat>
  <Paragraphs>219</Paragraphs>
  <Slides>15</Slides>
  <Notes>12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Solstice</vt:lpstr>
      <vt:lpstr>PowerPoint Presentation</vt:lpstr>
      <vt:lpstr>Author – Wu Cheng’en</vt:lpstr>
      <vt:lpstr>Background </vt:lpstr>
      <vt:lpstr>Xuanzang</vt:lpstr>
      <vt:lpstr>Sun Wukong</vt:lpstr>
      <vt:lpstr>Zhu Bajie</vt:lpstr>
      <vt:lpstr>Sha Wujing</vt:lpstr>
      <vt:lpstr>Part One:  The Origins, Rise, and Fall of the Hero Monkey</vt:lpstr>
      <vt:lpstr>PowerPoint Presentation</vt:lpstr>
      <vt:lpstr>PowerPoint Presentation</vt:lpstr>
      <vt:lpstr>Part Two: Xuanzang</vt:lpstr>
      <vt:lpstr>Xuanzang </vt:lpstr>
      <vt:lpstr>Part Four: Ending</vt:lpstr>
      <vt:lpstr>Section Three</vt:lpstr>
      <vt:lpstr>Citations </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qina</dc:creator>
  <cp:lastModifiedBy>Arnold Qin</cp:lastModifiedBy>
  <cp:revision>20</cp:revision>
  <dcterms:created xsi:type="dcterms:W3CDTF">2012-04-09T16:36:50Z</dcterms:created>
  <dcterms:modified xsi:type="dcterms:W3CDTF">2012-04-19T04:36:53Z</dcterms:modified>
</cp:coreProperties>
</file>