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297" r:id="rId3"/>
    <p:sldId id="307" r:id="rId4"/>
    <p:sldId id="320" r:id="rId5"/>
    <p:sldId id="322" r:id="rId6"/>
    <p:sldId id="318" r:id="rId7"/>
    <p:sldId id="319" r:id="rId8"/>
    <p:sldId id="310" r:id="rId9"/>
    <p:sldId id="315" r:id="rId10"/>
    <p:sldId id="316" r:id="rId11"/>
    <p:sldId id="317" r:id="rId12"/>
    <p:sldId id="323" r:id="rId13"/>
    <p:sldId id="312" r:id="rId14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 autoAdjust="0"/>
    <p:restoredTop sz="94660"/>
  </p:normalViewPr>
  <p:slideViewPr>
    <p:cSldViewPr snapToObjects="1">
      <p:cViewPr varScale="1">
        <p:scale>
          <a:sx n="82" d="100"/>
          <a:sy n="82" d="100"/>
        </p:scale>
        <p:origin x="-139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838823-C67F-4B13-BD75-188C799FAF99}" type="datetime1">
              <a:rPr lang="zh-CN" altLang="en-US"/>
              <a:t>2020/10/23</a:t>
            </a:fld>
            <a:endParaRPr lang="zh-CN" altLang="en-US" sz="1200"/>
          </a:p>
        </p:txBody>
      </p:sp>
      <p:sp>
        <p:nvSpPr>
          <p:cNvPr id="1946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19461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altLang="en-US" sz="1200"/>
              <a:t>单击此处编辑母版文本样式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altLang="en-US" sz="1200"/>
              <a:t>第二级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altLang="en-US" sz="1200"/>
              <a:t>第三级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altLang="en-US" sz="1200"/>
              <a:t>第四级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</a:pPr>
            <a:r>
              <a:rPr lang="zh-CN" altLang="en-US" sz="120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1603B1-22FB-4B98-BA7C-C456F298C171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52920152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838823-C67F-4B13-BD75-188C799FAF99}" type="datetime1">
              <a:rPr lang="zh-CN" altLang="en-US" smtClean="0"/>
              <a:t>2020/10/23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603B1-22FB-4B98-BA7C-C456F298C171}" type="slidenum">
              <a:rPr lang="zh-CN" altLang="en-US" smtClean="0"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867925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838823-C67F-4B13-BD75-188C799FAF99}" type="datetime1">
              <a:rPr lang="zh-CN" altLang="en-US" smtClean="0"/>
              <a:t>2020/10/23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603B1-22FB-4B98-BA7C-C456F298C171}" type="slidenum">
              <a:rPr lang="zh-CN" altLang="en-US" smtClean="0"/>
              <a:t>10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88795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838823-C67F-4B13-BD75-188C799FAF99}" type="datetime1">
              <a:rPr lang="zh-CN" altLang="en-US" smtClean="0"/>
              <a:t>2020/10/23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603B1-22FB-4B98-BA7C-C456F298C171}" type="slidenum">
              <a:rPr lang="zh-CN" altLang="en-US" smtClean="0"/>
              <a:t>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88795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838823-C67F-4B13-BD75-188C799FAF99}" type="datetime1">
              <a:rPr lang="zh-CN" altLang="en-US" smtClean="0"/>
              <a:t>2020/10/23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603B1-22FB-4B98-BA7C-C456F298C171}" type="slidenum">
              <a:rPr lang="zh-CN" altLang="en-US" smtClean="0"/>
              <a:t>12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755578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838823-C67F-4B13-BD75-188C799FAF99}" type="datetime1">
              <a:rPr lang="zh-CN" altLang="en-US" smtClean="0"/>
              <a:t>2020/10/23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603B1-22FB-4B98-BA7C-C456F298C171}" type="slidenum">
              <a:rPr lang="zh-CN" altLang="en-US" smtClean="0"/>
              <a:t>13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17339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838823-C67F-4B13-BD75-188C799FAF99}" type="datetime1">
              <a:rPr lang="zh-CN" altLang="en-US" smtClean="0"/>
              <a:t>2020/10/23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603B1-22FB-4B98-BA7C-C456F298C171}" type="slidenum">
              <a:rPr lang="zh-CN" altLang="en-US" smtClean="0"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24304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838823-C67F-4B13-BD75-188C799FAF99}" type="datetime1">
              <a:rPr lang="zh-CN" altLang="en-US" smtClean="0"/>
              <a:t>2020/10/23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603B1-22FB-4B98-BA7C-C456F298C171}" type="slidenum">
              <a:rPr lang="zh-CN" altLang="en-US" smtClean="0"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75557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838823-C67F-4B13-BD75-188C799FAF99}" type="datetime1">
              <a:rPr lang="zh-CN" altLang="en-US" smtClean="0"/>
              <a:t>2020/10/23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603B1-22FB-4B98-BA7C-C456F298C171}" type="slidenum">
              <a:rPr lang="zh-CN" altLang="en-US" smtClean="0"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21913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838823-C67F-4B13-BD75-188C799FAF99}" type="datetime1">
              <a:rPr lang="zh-CN" altLang="en-US" smtClean="0"/>
              <a:t>2020/10/23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603B1-22FB-4B98-BA7C-C456F298C171}" type="slidenum">
              <a:rPr lang="zh-CN" altLang="en-US" smtClean="0"/>
              <a:t>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755578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838823-C67F-4B13-BD75-188C799FAF99}" type="datetime1">
              <a:rPr lang="zh-CN" altLang="en-US" smtClean="0"/>
              <a:t>2020/10/23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603B1-22FB-4B98-BA7C-C456F298C171}" type="slidenum">
              <a:rPr lang="zh-CN" altLang="en-US" smtClean="0"/>
              <a:t>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755578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838823-C67F-4B13-BD75-188C799FAF99}" type="datetime1">
              <a:rPr lang="zh-CN" altLang="en-US" smtClean="0"/>
              <a:t>2020/10/23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603B1-22FB-4B98-BA7C-C456F298C171}" type="slidenum">
              <a:rPr lang="zh-CN" altLang="en-US" smtClean="0"/>
              <a:t>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21913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838823-C67F-4B13-BD75-188C799FAF99}" type="datetime1">
              <a:rPr lang="zh-CN" altLang="en-US" smtClean="0"/>
              <a:t>2020/10/23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603B1-22FB-4B98-BA7C-C456F298C171}" type="slidenum">
              <a:rPr lang="zh-CN" altLang="en-US" smtClean="0"/>
              <a:t>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219138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838823-C67F-4B13-BD75-188C799FAF99}" type="datetime1">
              <a:rPr lang="zh-CN" altLang="en-US" smtClean="0"/>
              <a:t>2020/10/23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603B1-22FB-4B98-BA7C-C456F298C171}" type="slidenum">
              <a:rPr lang="zh-CN" altLang="en-US" smtClean="0"/>
              <a:t>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8879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image" Target="../media/image13.jpeg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38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23" Type="http://schemas.openxmlformats.org/officeDocument/2006/relationships/image" Target="../media/image23.png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36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66813"/>
            <a:ext cx="157797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3075" name="Oval 2101"/>
          <p:cNvSpPr>
            <a:spLocks noChangeArrowheads="1"/>
          </p:cNvSpPr>
          <p:nvPr/>
        </p:nvSpPr>
        <p:spPr bwMode="auto">
          <a:xfrm>
            <a:off x="2627313" y="5732463"/>
            <a:ext cx="3455987" cy="792162"/>
          </a:xfrm>
          <a:prstGeom prst="ellipse">
            <a:avLst/>
          </a:prstGeom>
          <a:noFill/>
          <a:ln w="9525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 b="1" i="1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076" name="Oval 2102"/>
          <p:cNvSpPr>
            <a:spLocks noChangeArrowheads="1"/>
          </p:cNvSpPr>
          <p:nvPr/>
        </p:nvSpPr>
        <p:spPr bwMode="auto">
          <a:xfrm>
            <a:off x="2051050" y="5661025"/>
            <a:ext cx="4679950" cy="1001713"/>
          </a:xfrm>
          <a:prstGeom prst="ellipse">
            <a:avLst/>
          </a:prstGeom>
          <a:noFill/>
          <a:ln w="9525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 b="1" i="1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077" name="Oval 2103"/>
          <p:cNvSpPr>
            <a:spLocks noChangeArrowheads="1"/>
          </p:cNvSpPr>
          <p:nvPr/>
        </p:nvSpPr>
        <p:spPr bwMode="auto">
          <a:xfrm>
            <a:off x="1619250" y="5661025"/>
            <a:ext cx="5545138" cy="1073150"/>
          </a:xfrm>
          <a:prstGeom prst="ellipse">
            <a:avLst/>
          </a:prstGeom>
          <a:noFill/>
          <a:ln w="9525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CN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`</a:t>
            </a:r>
            <a:endParaRPr lang="zh-CN" altLang="en-US"/>
          </a:p>
        </p:txBody>
      </p:sp>
      <p:sp>
        <p:nvSpPr>
          <p:cNvPr id="13318" name="矩形 7"/>
          <p:cNvSpPr>
            <a:spLocks noChangeArrowheads="1"/>
          </p:cNvSpPr>
          <p:nvPr/>
        </p:nvSpPr>
        <p:spPr bwMode="auto">
          <a:xfrm>
            <a:off x="3276600" y="404813"/>
            <a:ext cx="2951163" cy="1008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3079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图片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5197475"/>
            <a:ext cx="1254126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图片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582">
            <a:off x="1446213" y="5881688"/>
            <a:ext cx="12096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图片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26100"/>
            <a:ext cx="7302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图片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3983038"/>
            <a:ext cx="2182812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2925" y="200025"/>
            <a:ext cx="1096962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308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4988" y="276225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308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113" y="320675"/>
            <a:ext cx="863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3327" name="矩形 8"/>
          <p:cNvSpPr>
            <a:spLocks noChangeArrowheads="1"/>
          </p:cNvSpPr>
          <p:nvPr/>
        </p:nvSpPr>
        <p:spPr bwMode="auto"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12">
              <a:alphaModFix amt="4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730250" y="1170433"/>
            <a:ext cx="7823200" cy="31431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zh-CN" sz="8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书体坊米芾体" charset="0"/>
                <a:cs typeface="Times New Roman" panose="02020603050405020304" pitchFamily="18" charset="0"/>
              </a:rPr>
              <a:t>Chopsticks</a:t>
            </a:r>
          </a:p>
          <a:p>
            <a:pPr algn="ctr">
              <a:defRPr/>
            </a:pPr>
            <a:endParaRPr lang="en-US" altLang="zh-CN" sz="6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书体坊米芾体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书体坊米芾体" charset="0"/>
                <a:cs typeface="Times New Roman" panose="02020603050405020304" pitchFamily="18" charset="0"/>
              </a:rPr>
              <a:t>By Hu </a:t>
            </a:r>
            <a:r>
              <a:rPr lang="en-US" altLang="zh-CN" sz="3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书体坊米芾体" charset="0"/>
                <a:cs typeface="Times New Roman" panose="02020603050405020304" pitchFamily="18" charset="0"/>
              </a:rPr>
              <a:t>Jin</a:t>
            </a:r>
            <a:endParaRPr lang="en-US" altLang="zh-CN" sz="3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书体坊米芾体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3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书体坊米芾体" charset="0"/>
                <a:cs typeface="Times New Roman" panose="02020603050405020304" pitchFamily="18" charset="0"/>
              </a:rPr>
              <a:t>Jiang </a:t>
            </a:r>
            <a:r>
              <a:rPr lang="en-US" altLang="zh-CN" sz="36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书体坊米芾体" charset="0"/>
                <a:cs typeface="Times New Roman" panose="02020603050405020304" pitchFamily="18" charset="0"/>
              </a:rPr>
              <a:t>Qiwei</a:t>
            </a:r>
            <a:endParaRPr lang="zh-CN" altLang="en-US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书体坊米芾体" charset="0"/>
              <a:cs typeface="Times New Roman" panose="02020603050405020304" pitchFamily="18" charset="0"/>
            </a:endParaRPr>
          </a:p>
        </p:txBody>
      </p:sp>
      <p:pic>
        <p:nvPicPr>
          <p:cNvPr id="3084" name="图片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37" y="4197327"/>
            <a:ext cx="3016606" cy="273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25" y="3233792"/>
            <a:ext cx="2689289" cy="422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6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48000" decel="4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0.00324 C 0.00486 -0.0037 -0.00226 -0.00671 -0.00226 -0.00787 C -0.00226 -0.00903 0.00052 -0.00926 0.00191 -0.00972 C 0.00139 -0.00833 0.00122 -0.00671 0.00052 -0.00509 C -0.00017 -0.0037 -0.0026 -0.00278 -0.00226 -0.00139 C -0.00191 -0.00023 0.00052 -2.22222E-6 0.00191 0.0007 C 0.00365 -0.00301 0.00191 -0.00185 0.00608 -0.00324 Z " pathEditMode="relative" rAng="0" ptsTypes="fffffff">
                                      <p:cBhvr>
                                        <p:cTn id="11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0" y="-13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48000" decel="4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73 -0.00903 C -0.00139 -0.00879 -0.00052 -0.00926 0.00191 -0.00949 C 0.00226 -0.00903 0.0007 -0.00555 0.00104 -0.00555 C 0.0033 -0.00393 0.00486 -0.00393 0.00521 -0.00347 C 0.00556 -0.00278 0.0033 -0.00254 0.00278 -0.00185 C 0.00226 -0.00116 0.00278 0.00023 0.00191 0.00047 C 0.00104 0.0007 -0.00208 -0.00069 -0.00208 -0.00162 L 0.00104 -0.00555 C 0.00139 -0.00648 0.00018 -0.00578 -0.00035 -0.00625 C -0.00087 -0.00694 -0.00156 -0.00856 -0.00191 -0.00903 " pathEditMode="relative" rAng="0" ptsTypes="fafafaAaaf">
                                      <p:cBhvr>
                                        <p:cTn id="13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46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10000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0.00607 -0.00323 L 0.00607 0.64956 " pathEditMode="relative" rAng="0" ptsTypes="AA">
                                      <p:cBhvr>
                                        <p:cTn id="15" dur="1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46 C 0.0809 -0.04531 0.16128 -0.09063 0.22916 -0.09202 C 0.29653 -0.09271 0.35121 -0.10844 0.4059 -0.00578 C 0.46059 0.09688 0.52587 0.41388 0.55746 0.52416 " pathEditMode="relative" rAng="0" ptsTypes="aaaa">
                                      <p:cBhvr>
                                        <p:cTn id="70" dur="3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500" y="20832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700000">
                                      <p:cBhvr>
                                        <p:cTn id="72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46 C 0.0809 -0.04531 0.16128 -0.09063 0.22916 -0.09202 C 0.29653 -0.09271 0.35121 -0.10844 0.4059 -0.00578 C 0.46059 0.09688 0.52587 0.41388 0.55746 0.52416 " pathEditMode="relative" rAng="0" ptsTypes="aaaa">
                                      <p:cBhvr>
                                        <p:cTn id="74" dur="3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500" y="20832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700000">
                                      <p:cBhvr>
                                        <p:cTn id="76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78" dur="100" fill="hold"/>
                                        <p:tgtEl>
                                          <p:spTgt spid="308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162 C 0.08107 -0.04606 0.16128 -0.09096 0.22916 -0.09234 C 0.29652 -0.09304 0.35121 -0.10854 0.4059 -0.00672 C 0.46059 0.09511 0.52586 0.41009 0.55746 0.51955 " pathEditMode="relative" rAng="0" ptsTypes="aaaa">
                                      <p:cBhvr>
                                        <p:cTn id="80" dur="3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500" y="20713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700000">
                                      <p:cBhvr>
                                        <p:cTn id="82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4" dur="100" fill="hold"/>
                                        <p:tgtEl>
                                          <p:spTgt spid="308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ldLvl="0" animBg="1" autoUpdateAnimBg="0"/>
      <p:bldP spid="3075" grpId="1" bldLvl="0" animBg="1" autoUpdateAnimBg="0"/>
      <p:bldP spid="3075" grpId="2" bldLvl="0" animBg="1" autoUpdateAnimBg="0"/>
      <p:bldP spid="3076" grpId="0" bldLvl="0" animBg="1" autoUpdateAnimBg="0"/>
      <p:bldP spid="3076" grpId="1" bldLvl="0" animBg="1" autoUpdateAnimBg="0"/>
      <p:bldP spid="3076" grpId="2" bldLvl="0" animBg="1" autoUpdateAnimBg="0"/>
      <p:bldP spid="3077" grpId="0" bldLvl="0" animBg="1" autoUpdateAnimBg="0"/>
      <p:bldP spid="3077" grpId="1" bldLvl="0" animBg="1" autoUpdateAnimBg="0"/>
      <p:bldP spid="3077" grpId="2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:\人文学院PPT\模版\书法水墨画卷图片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8"/>
          <p:cNvSpPr>
            <a:spLocks noChangeArrowheads="1"/>
          </p:cNvSpPr>
          <p:nvPr/>
        </p:nvSpPr>
        <p:spPr bwMode="auto"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8450" name="Picture 5" descr="H:\人文学院PPT\模版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-312738"/>
            <a:ext cx="3197225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5665788"/>
            <a:ext cx="550068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3976" y="4711681"/>
            <a:ext cx="4051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rude to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 the chopsticks in the bowl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0" y="1054168"/>
            <a:ext cx="5844847" cy="328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976724"/>
      </p:ext>
    </p:extLst>
  </p:cSld>
  <p:clrMapOvr>
    <a:masterClrMapping/>
  </p:clrMapOvr>
  <p:transition spd="med" advTm="21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:\人文学院PPT\模版\书法水墨画卷图片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8"/>
          <p:cNvSpPr>
            <a:spLocks noChangeArrowheads="1"/>
          </p:cNvSpPr>
          <p:nvPr/>
        </p:nvSpPr>
        <p:spPr bwMode="auto"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8450" name="Picture 5" descr="H:\人文学院PPT\模版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-312738"/>
            <a:ext cx="3197225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5665788"/>
            <a:ext cx="550068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3854" y="4711681"/>
            <a:ext cx="4609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 out your index finger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 eating.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7" y="1054168"/>
            <a:ext cx="5702831" cy="321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347355"/>
      </p:ext>
    </p:extLst>
  </p:cSld>
  <p:clrMapOvr>
    <a:masterClrMapping/>
  </p:clrMapOvr>
  <p:transition spd="med" advTm="21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:\人文学院PPT\模版\书法水墨画卷图片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8"/>
          <p:cNvSpPr>
            <a:spLocks noChangeArrowheads="1"/>
          </p:cNvSpPr>
          <p:nvPr/>
        </p:nvSpPr>
        <p:spPr bwMode="auto"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zh-CN" dirty="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086"/>
            <a:ext cx="4437110" cy="7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75387">
            <a:off x="7996237" y="5664201"/>
            <a:ext cx="11350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-796925"/>
            <a:ext cx="2416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图片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88" y="4660297"/>
            <a:ext cx="2605150" cy="219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5756626"/>
            <a:ext cx="5081574" cy="110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0230" y="73463"/>
            <a:ext cx="5588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</a:p>
          <a:p>
            <a:pPr algn="r"/>
            <a:r>
              <a:rPr lang="en-US" altLang="zh-CN" sz="4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Free translation</a:t>
            </a:r>
            <a:endParaRPr lang="zh-CN" altLang="en-US" sz="40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594" y="1942579"/>
            <a:ext cx="6914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赐之物，非赐汝金。盖赐卿之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箸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，表卿之直</a:t>
            </a:r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也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/>
              <a:t>The Emperor Li </a:t>
            </a:r>
            <a:r>
              <a:rPr lang="en-US" altLang="zh-CN" sz="3200" dirty="0" err="1"/>
              <a:t>Longji</a:t>
            </a:r>
            <a:r>
              <a:rPr lang="en-US" altLang="zh-CN" sz="3200" dirty="0"/>
              <a:t> once granted a pair of gold </a:t>
            </a:r>
            <a:r>
              <a:rPr lang="en-US" altLang="zh-CN" sz="3200" dirty="0">
                <a:solidFill>
                  <a:srgbClr val="FF0000"/>
                </a:solidFill>
              </a:rPr>
              <a:t>chopsticks</a:t>
            </a:r>
            <a:r>
              <a:rPr lang="en-US" altLang="zh-CN" sz="3200" dirty="0"/>
              <a:t> to the prime minister Song Jing to praise his </a:t>
            </a:r>
            <a:r>
              <a:rPr lang="en-US" altLang="zh-CN" sz="3200" dirty="0" smtClean="0"/>
              <a:t>honesty. </a:t>
            </a:r>
          </a:p>
        </p:txBody>
      </p:sp>
    </p:spTree>
    <p:extLst>
      <p:ext uri="{BB962C8B-B14F-4D97-AF65-F5344CB8AC3E}">
        <p14:creationId xmlns:p14="http://schemas.microsoft.com/office/powerpoint/2010/main" val="3140269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95232" y="6502312"/>
            <a:ext cx="648071" cy="1440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3"/>
              </a:rPr>
              <a:t>www.1ppt.com/moban/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4"/>
              </a:rPr>
              <a:t>www.1ppt.com/hangye/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5"/>
              </a:rPr>
              <a:t>www.1ppt.com/jieri/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6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7"/>
              </a:rPr>
              <a:t>www.1ppt.com/beijing/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8"/>
              </a:rPr>
              <a:t>www.1ppt.com/tubiao/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9"/>
              </a:rPr>
              <a:t>www.1ppt.com/xiazai/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10"/>
              </a:rPr>
              <a:t>www.1ppt.com/powerpoint/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11"/>
              </a:rPr>
              <a:t>www.1ppt.com/word/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12"/>
              </a:rPr>
              <a:t>www.1ppt.com/excel/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13"/>
              </a:rPr>
              <a:t>www.1ppt.com/ziliao/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14"/>
              </a:rPr>
              <a:t>www.1ppt.com/kejian/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15"/>
              </a:rPr>
              <a:t>www.1ppt.com/fanwen/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16"/>
              </a:rPr>
              <a:t>www.1ppt.com/shiti/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  <a:hlinkClick r:id="rId17"/>
              </a:rPr>
              <a:t>www.1ppt.com/jiaoan/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17410" name="Picture 2" descr="N:\人文学院PPT\模版\书法水墨画卷图片副本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1" descr="7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34925"/>
            <a:ext cx="39147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1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75387">
            <a:off x="7996237" y="5664201"/>
            <a:ext cx="11350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5665788"/>
            <a:ext cx="550068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8080" y="2409824"/>
            <a:ext cx="53084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r>
              <a:rPr lang="en-US" altLang="zh-CN" sz="1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11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1776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:\人文学院PPT\模版\书法水墨画卷图片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8"/>
          <p:cNvSpPr>
            <a:spLocks noChangeArrowheads="1"/>
          </p:cNvSpPr>
          <p:nvPr/>
        </p:nvSpPr>
        <p:spPr bwMode="auto"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4340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582">
            <a:off x="7088188" y="5808663"/>
            <a:ext cx="12096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626100"/>
            <a:ext cx="73183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1614488" cy="849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4343" name="图片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688" y="4738688"/>
            <a:ext cx="3352801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381" y="34925"/>
            <a:ext cx="3247082" cy="19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582">
            <a:off x="7088188" y="5808663"/>
            <a:ext cx="12096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626100"/>
            <a:ext cx="73183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图片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8E9E4"/>
              </a:clrFrom>
              <a:clrTo>
                <a:srgbClr val="E8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-21859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4116" name="图片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8E9E4"/>
              </a:clrFrom>
              <a:clrTo>
                <a:srgbClr val="E8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1320800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4117" name="图片 2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8E9E4"/>
              </a:clrFrom>
              <a:clrTo>
                <a:srgbClr val="E8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-1393825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4118" name="图片 2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8E9E4"/>
              </a:clrFrom>
              <a:clrTo>
                <a:srgbClr val="E8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8200" y="-933450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4119" name="图片 2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8E9E4"/>
              </a:clrFrom>
              <a:clrTo>
                <a:srgbClr val="E8E9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-22574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30" name="Picture 01" descr="C:\Users\Soloman\Desktop\未标题-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0629">
            <a:off x="2043110" y="2674457"/>
            <a:ext cx="10239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31" name="Picture 01" descr="C:\Users\Soloman\Desktop\未标题-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0629">
            <a:off x="2070187" y="4227514"/>
            <a:ext cx="102393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33" name="Picture 01" descr="C:\Users\Soloman\Desktop\未标题-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0629">
            <a:off x="2006015" y="1090490"/>
            <a:ext cx="102393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2947" y="1358438"/>
            <a:ext cx="314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2842" y="2721114"/>
            <a:ext cx="2618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2842" y="4244786"/>
            <a:ext cx="3386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1793">
        <p:cut/>
      </p:transition>
    </mc:Choice>
    <mc:Fallback>
      <p:transition advTm="1793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22222E-6 -4.81481E-6 L -0.41701 0.60903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100" y="3044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>
                                      <p:cBhvr>
                                        <p:cTn id="8" dur="25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07865 0.76643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00" y="3833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4" dur="25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18107 0.86158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00" y="43079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0" dur="25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5841E-6 L 0.8724 0.97065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1100" y="4852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6" dur="25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0906E-7 L 0.18906 1.10028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00" y="55014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2" dur="25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:\人文学院PPT\模版\书法水墨画卷图片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8"/>
          <p:cNvSpPr>
            <a:spLocks noChangeArrowheads="1"/>
          </p:cNvSpPr>
          <p:nvPr/>
        </p:nvSpPr>
        <p:spPr bwMode="auto"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zh-CN" dirty="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928"/>
            <a:ext cx="6576873" cy="107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75387">
            <a:off x="7996237" y="5664201"/>
            <a:ext cx="11350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-796925"/>
            <a:ext cx="2416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图片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88" y="4660297"/>
            <a:ext cx="2605150" cy="219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5756626"/>
            <a:ext cx="5081574" cy="110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0230" y="73463"/>
            <a:ext cx="3912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4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752" y="2101888"/>
            <a:ext cx="6914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Definition</a:t>
            </a:r>
            <a:r>
              <a:rPr lang="en-US" altLang="zh-CN" sz="3200" dirty="0" smtClean="0"/>
              <a:t>: a </a:t>
            </a:r>
            <a:r>
              <a:rPr lang="en-US" altLang="zh-CN" sz="3200" dirty="0"/>
              <a:t>pair of thin sticks that are used for eating with, especially in some Asian </a:t>
            </a:r>
            <a:r>
              <a:rPr lang="en-US" altLang="zh-CN" sz="3200" dirty="0" smtClean="0"/>
              <a:t>countries</a:t>
            </a:r>
          </a:p>
          <a:p>
            <a:endParaRPr lang="en-US" altLang="zh-CN" sz="3200" dirty="0"/>
          </a:p>
          <a:p>
            <a:r>
              <a:rPr lang="en-US" altLang="zh-CN" sz="3200" dirty="0">
                <a:solidFill>
                  <a:srgbClr val="FF0000"/>
                </a:solidFill>
              </a:rPr>
              <a:t>Types</a:t>
            </a:r>
            <a:r>
              <a:rPr lang="en-US" altLang="zh-CN" sz="3200" dirty="0"/>
              <a:t>: bamboo, wood, jade, </a:t>
            </a:r>
            <a:r>
              <a:rPr lang="en-US" altLang="zh-CN" sz="3200" dirty="0" smtClean="0"/>
              <a:t>ivory, gold, plastic, stainless steel, etc.</a:t>
            </a:r>
            <a:endParaRPr lang="en-US" altLang="zh-CN" sz="3200" dirty="0"/>
          </a:p>
          <a:p>
            <a:endParaRPr lang="en-US" altLang="zh-CN" sz="3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:\人文学院PPT\模版\书法水墨画卷图片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8"/>
          <p:cNvSpPr>
            <a:spLocks noChangeArrowheads="1"/>
          </p:cNvSpPr>
          <p:nvPr/>
        </p:nvSpPr>
        <p:spPr bwMode="auto"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8450" name="Picture 5" descr="H:\人文学院PPT\模版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68" y="-312737"/>
            <a:ext cx="2176895" cy="129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5817180"/>
            <a:ext cx="4802182" cy="104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图片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896" y="5498681"/>
            <a:ext cx="3533829" cy="320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968" y="1193864"/>
            <a:ext cx="314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4" y="309066"/>
            <a:ext cx="2508260" cy="250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84" y="741512"/>
            <a:ext cx="4452927" cy="246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8" y="311781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53" y="3375625"/>
            <a:ext cx="4150259" cy="234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395454"/>
      </p:ext>
    </p:extLst>
  </p:cSld>
  <p:clrMapOvr>
    <a:masterClrMapping/>
  </p:clrMapOvr>
  <p:transition spd="med" advTm="31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:\人文学院PPT\模版\书法水墨画卷图片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8"/>
          <p:cNvSpPr>
            <a:spLocks noChangeArrowheads="1"/>
          </p:cNvSpPr>
          <p:nvPr/>
        </p:nvSpPr>
        <p:spPr bwMode="auto"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zh-CN" dirty="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928"/>
            <a:ext cx="6576873" cy="107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75387">
            <a:off x="7996237" y="5664201"/>
            <a:ext cx="11350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-796925"/>
            <a:ext cx="2416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图片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88" y="4660297"/>
            <a:ext cx="2605150" cy="219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5756626"/>
            <a:ext cx="5081574" cy="110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0230" y="73463"/>
            <a:ext cx="3912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4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138" y="1778368"/>
            <a:ext cx="6914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History</a:t>
            </a:r>
            <a:r>
              <a:rPr lang="en-US" altLang="zh-CN" sz="3200" dirty="0"/>
              <a:t>: </a:t>
            </a:r>
            <a:endParaRPr lang="en-US" altLang="zh-CN" sz="3200" dirty="0" smtClean="0"/>
          </a:p>
          <a:p>
            <a:r>
              <a:rPr lang="en-US" altLang="zh-CN" sz="3200" dirty="0" smtClean="0"/>
              <a:t>Xia </a:t>
            </a:r>
            <a:r>
              <a:rPr lang="en-US" altLang="zh-CN" sz="3200" dirty="0" smtClean="0"/>
              <a:t>Dynasty</a:t>
            </a:r>
          </a:p>
          <a:p>
            <a:endParaRPr lang="en-US" altLang="zh-CN" sz="3200" dirty="0"/>
          </a:p>
          <a:p>
            <a:r>
              <a:rPr lang="en-US" altLang="zh-CN" sz="3200" dirty="0" smtClean="0"/>
              <a:t>“chopsticks”  </a:t>
            </a:r>
            <a:r>
              <a:rPr lang="en-US" altLang="zh-CN" sz="3200" i="1" dirty="0" smtClean="0"/>
              <a:t>V.S.</a:t>
            </a:r>
            <a:r>
              <a:rPr lang="zh-CN" altLang="en-US" sz="3200" dirty="0" smtClean="0"/>
              <a:t>“快子”</a:t>
            </a:r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en-US" altLang="zh-CN" sz="3200" dirty="0" smtClean="0"/>
              <a:t>good luck</a:t>
            </a:r>
          </a:p>
          <a:p>
            <a:endParaRPr lang="en-US" altLang="zh-CN" sz="3200" dirty="0"/>
          </a:p>
          <a:p>
            <a:r>
              <a:rPr lang="en-US" altLang="zh-CN" sz="3200" dirty="0" smtClean="0"/>
              <a:t>wealth and status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2100397349"/>
      </p:ext>
    </p:extLst>
  </p:cSld>
  <p:clrMapOvr>
    <a:masterClrMapping/>
  </p:clrMapOvr>
  <p:transition spd="med" advTm="23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:\人文学院PPT\模版\书法水墨画卷图片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8"/>
          <p:cNvSpPr>
            <a:spLocks noChangeArrowheads="1"/>
          </p:cNvSpPr>
          <p:nvPr/>
        </p:nvSpPr>
        <p:spPr bwMode="auto"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zh-CN" dirty="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964"/>
            <a:ext cx="6043613" cy="98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75387">
            <a:off x="7996237" y="5664201"/>
            <a:ext cx="1135063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-796925"/>
            <a:ext cx="2416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图片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4075113"/>
            <a:ext cx="3298825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5665788"/>
            <a:ext cx="550068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892" y="76296"/>
            <a:ext cx="391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zh-CN" altLang="en-US" sz="44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360" y="2101888"/>
            <a:ext cx="74168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lphaLcParenR"/>
              <a:defRPr/>
            </a:pP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symbol </a:t>
            </a:r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human civilization </a:t>
            </a:r>
            <a:endParaRPr lang="en-US" altLang="zh-CN" sz="3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cultural revolution of Chinese cuisines </a:t>
            </a:r>
            <a:endParaRPr lang="en-US" altLang="zh-CN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raditional </a:t>
            </a:r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Chinese 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cultura</a:t>
            </a: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 symbol</a:t>
            </a:r>
            <a:endParaRPr lang="en-US" altLang="zh-CN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chopsticks dance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(intangible cultural heritage)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67552"/>
      </p:ext>
    </p:extLst>
  </p:cSld>
  <p:clrMapOvr>
    <a:masterClrMapping/>
  </p:clrMapOvr>
  <p:transition spd="med" advTm="23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:\人文学院PPT\模版\书法水墨画卷图片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8"/>
          <p:cNvSpPr>
            <a:spLocks noChangeArrowheads="1"/>
          </p:cNvSpPr>
          <p:nvPr/>
        </p:nvSpPr>
        <p:spPr bwMode="auto"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8450" name="Picture 5" descr="H:\人文学院PPT\模版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-312738"/>
            <a:ext cx="3197225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5665788"/>
            <a:ext cx="550068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图片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68" y="4546568"/>
            <a:ext cx="4583957" cy="415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968" y="1193864"/>
            <a:ext cx="314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8" y="585788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20" y="495384"/>
            <a:ext cx="46672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04" y="1106879"/>
            <a:ext cx="6933847" cy="438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276921"/>
      </p:ext>
    </p:extLst>
  </p:cSld>
  <p:clrMapOvr>
    <a:masterClrMapping/>
  </p:clrMapOvr>
  <p:transition spd="med" advTm="31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:\人文学院PPT\模版\书法水墨画卷图片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8"/>
          <p:cNvSpPr>
            <a:spLocks noChangeArrowheads="1"/>
          </p:cNvSpPr>
          <p:nvPr/>
        </p:nvSpPr>
        <p:spPr bwMode="auto"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8450" name="Picture 5" descr="H:\人文学院PPT\模版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-312738"/>
            <a:ext cx="3197225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1653"/>
            <a:ext cx="4781544" cy="103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图片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14" y="5175200"/>
            <a:ext cx="3890611" cy="35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505" y="96608"/>
            <a:ext cx="4286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taboos</a:t>
            </a:r>
            <a:endParaRPr lang="zh-CN" altLang="en-US" sz="4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968" y="1193864"/>
            <a:ext cx="314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91088" y="2745832"/>
            <a:ext cx="3911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use chopsticks to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 the side of your bowl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6441" r="7791" b="3537"/>
          <a:stretch/>
        </p:blipFill>
        <p:spPr bwMode="auto">
          <a:xfrm>
            <a:off x="244570" y="1473632"/>
            <a:ext cx="4504894" cy="391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1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:\人文学院PPT\模版\书法水墨画卷图片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8"/>
          <p:cNvSpPr>
            <a:spLocks noChangeArrowheads="1"/>
          </p:cNvSpPr>
          <p:nvPr/>
        </p:nvSpPr>
        <p:spPr bwMode="auto">
          <a:xfrm>
            <a:off x="0" y="-17463"/>
            <a:ext cx="9144000" cy="6875463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8450" name="Picture 5" descr="H:\人文学院PPT\模版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-312738"/>
            <a:ext cx="3197225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5665788"/>
            <a:ext cx="550068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2" y="829867"/>
            <a:ext cx="4609968" cy="422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7058" y="2940064"/>
            <a:ext cx="3632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use chopsticks to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poke at every dish casually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 advTm="21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3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33ppt.com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294</Words>
  <Application>Microsoft Office PowerPoint</Application>
  <PresentationFormat>全屏显示(4:3)</PresentationFormat>
  <Paragraphs>72</Paragraphs>
  <Slides>13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www.33ppt.com</dc:subject>
  <dc:creator>www.33ppt.com</dc:creator>
  <cp:keywords>www.33ppt.com</cp:keywords>
  <cp:lastModifiedBy>Tina</cp:lastModifiedBy>
  <cp:revision>35</cp:revision>
  <dcterms:created xsi:type="dcterms:W3CDTF">2016-04-18T08:00:47Z</dcterms:created>
  <dcterms:modified xsi:type="dcterms:W3CDTF">2020-10-23T14:34:18Z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