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3" r:id="rId2"/>
    <p:sldId id="256" r:id="rId3"/>
    <p:sldId id="284" r:id="rId4"/>
    <p:sldId id="257" r:id="rId5"/>
    <p:sldId id="258" r:id="rId6"/>
    <p:sldId id="286" r:id="rId7"/>
    <p:sldId id="278" r:id="rId8"/>
    <p:sldId id="260" r:id="rId9"/>
    <p:sldId id="279" r:id="rId10"/>
    <p:sldId id="259" r:id="rId11"/>
    <p:sldId id="287" r:id="rId12"/>
    <p:sldId id="288" r:id="rId13"/>
    <p:sldId id="267" r:id="rId14"/>
    <p:sldId id="281" r:id="rId15"/>
    <p:sldId id="272" r:id="rId16"/>
    <p:sldId id="282" r:id="rId17"/>
    <p:sldId id="273" r:id="rId18"/>
    <p:sldId id="290" r:id="rId19"/>
    <p:sldId id="289" r:id="rId20"/>
    <p:sldId id="283" r:id="rId21"/>
    <p:sldId id="275" r:id="rId22"/>
    <p:sldId id="276" r:id="rId23"/>
    <p:sldId id="291" r:id="rId24"/>
    <p:sldId id="277"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57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8FBAF-B91D-487F-BEB6-FA567764C3E5}" type="datetimeFigureOut">
              <a:rPr lang="de-DE" smtClean="0"/>
              <a:t>04.03.2022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16375-2EF4-40DE-B664-8D482C6011CE}" type="slidenum">
              <a:rPr lang="de-DE" smtClean="0"/>
              <a:t>‹Nr.›</a:t>
            </a:fld>
            <a:endParaRPr lang="de-DE"/>
          </a:p>
        </p:txBody>
      </p:sp>
    </p:spTree>
    <p:extLst>
      <p:ext uri="{BB962C8B-B14F-4D97-AF65-F5344CB8AC3E}">
        <p14:creationId xmlns:p14="http://schemas.microsoft.com/office/powerpoint/2010/main" val="159361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1000"/>
            <a:lum/>
          </a:blip>
          <a:srcRect/>
          <a:stretch>
            <a:fillRect l="-3000" r="-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2022/3/4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‹Nr.›</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9600" b="1" dirty="0">
                <a:latin typeface="KaiTi" panose="02010609060101010101" pitchFamily="49" charset="-122"/>
                <a:ea typeface="KaiTi" panose="02010609060101010101" pitchFamily="49" charset="-122"/>
              </a:rPr>
              <a:t>中华典籍外译</a:t>
            </a:r>
            <a:br>
              <a:rPr lang="de-DE" altLang="zh-CN" sz="59500" b="1" dirty="0">
                <a:latin typeface="KaiTi" panose="02010609060101010101" pitchFamily="49" charset="-122"/>
                <a:ea typeface="KaiTi" panose="02010609060101010101" pitchFamily="49" charset="-122"/>
              </a:rPr>
            </a:br>
            <a:r>
              <a:rPr lang="de-DE" altLang="zh-CN" sz="4800" b="1" i="1" dirty="0"/>
              <a:t>Chinese Classics Translation</a:t>
            </a:r>
            <a:br>
              <a:rPr lang="de-DE" altLang="zh-CN" sz="4800" b="1" i="1" dirty="0"/>
            </a:br>
            <a:r>
              <a:rPr lang="de-DE" altLang="zh-CN" sz="2800" b="1" i="1" dirty="0" err="1"/>
              <a:t>for</a:t>
            </a:r>
            <a:r>
              <a:rPr lang="de-DE" altLang="zh-CN" sz="2800" b="1" i="1" dirty="0"/>
              <a:t> Master </a:t>
            </a:r>
            <a:r>
              <a:rPr lang="de-DE" altLang="zh-CN" sz="2800" b="1" i="1" dirty="0" err="1"/>
              <a:t>Students</a:t>
            </a:r>
            <a:r>
              <a:rPr lang="de-DE" altLang="zh-CN" sz="2800" b="1" i="1" dirty="0"/>
              <a:t> </a:t>
            </a:r>
            <a:r>
              <a:rPr lang="de-DE" altLang="zh-CN" sz="2800" b="1" i="1" dirty="0" err="1"/>
              <a:t>of</a:t>
            </a:r>
            <a:r>
              <a:rPr lang="de-DE" altLang="zh-CN" sz="2800" b="1" i="1" dirty="0"/>
              <a:t> Translation Studies</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zh-CN" altLang="de-DE" sz="2400" dirty="0">
                <a:solidFill>
                  <a:schemeClr val="tx1"/>
                </a:solidFill>
                <a:latin typeface="楷体" panose="02010609060101010101" pitchFamily="49" charset="-122"/>
                <a:ea typeface="楷体" panose="02010609060101010101" pitchFamily="49" charset="-122"/>
              </a:rPr>
              <a:t>湖南师范大学 </a:t>
            </a:r>
            <a:r>
              <a:rPr lang="de-DE" altLang="zh-CN" sz="2400" dirty="0">
                <a:solidFill>
                  <a:schemeClr val="tx1"/>
                </a:solidFill>
                <a:latin typeface="楷体" panose="02010609060101010101" pitchFamily="49" charset="-122"/>
                <a:ea typeface="楷体" panose="02010609060101010101" pitchFamily="49" charset="-122"/>
              </a:rPr>
              <a:t>2022</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2</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25</a:t>
            </a:r>
            <a:r>
              <a:rPr lang="zh-CN" altLang="de-DE" sz="2400" dirty="0">
                <a:solidFill>
                  <a:schemeClr val="tx1"/>
                </a:solidFill>
                <a:latin typeface="楷体" panose="02010609060101010101" pitchFamily="49" charset="-122"/>
                <a:ea typeface="楷体" panose="02010609060101010101" pitchFamily="49" charset="-122"/>
              </a:rPr>
              <a:t>日</a:t>
            </a:r>
            <a:r>
              <a:rPr lang="de-DE" altLang="zh-CN" sz="2400" dirty="0">
                <a:solidFill>
                  <a:schemeClr val="tx1"/>
                </a:solidFill>
                <a:latin typeface="楷体" panose="02010609060101010101" pitchFamily="49" charset="-122"/>
                <a:ea typeface="楷体" panose="02010609060101010101" pitchFamily="49" charset="-122"/>
              </a:rPr>
              <a:t>-2021</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6</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10</a:t>
            </a:r>
            <a:r>
              <a:rPr lang="zh-CN" altLang="de-DE" sz="2400" dirty="0">
                <a:solidFill>
                  <a:schemeClr val="tx1"/>
                </a:solidFill>
                <a:latin typeface="楷体" panose="02010609060101010101" pitchFamily="49" charset="-122"/>
                <a:ea typeface="楷体" panose="02010609060101010101" pitchFamily="49" charset="-122"/>
              </a:rPr>
              <a:t>日</a:t>
            </a:r>
            <a:br>
              <a:rPr lang="de-DE" altLang="zh-CN" sz="2400" dirty="0">
                <a:solidFill>
                  <a:schemeClr val="tx1"/>
                </a:solidFill>
                <a:latin typeface="楷体" panose="02010609060101010101" pitchFamily="49" charset="-122"/>
                <a:ea typeface="楷体" panose="02010609060101010101" pitchFamily="49" charset="-122"/>
              </a:rPr>
            </a:br>
            <a:r>
              <a:rPr lang="zh-CN" altLang="de-DE" sz="2400" b="1" dirty="0">
                <a:solidFill>
                  <a:schemeClr val="tx1"/>
                </a:solidFill>
                <a:latin typeface="Arial" panose="020B0604020202020204" pitchFamily="34" charset="0"/>
                <a:cs typeface="Arial" panose="020B0604020202020204" pitchFamily="34" charset="0"/>
              </a:rPr>
              <a:t>中国文化基础 周五第九和第十节课</a:t>
            </a:r>
            <a:r>
              <a:rPr lang="de-DE" altLang="zh-CN" sz="2400" b="1" dirty="0">
                <a:solidFill>
                  <a:schemeClr val="tx1"/>
                </a:solidFill>
                <a:latin typeface="Arial" panose="020B0604020202020204" pitchFamily="34" charset="0"/>
                <a:cs typeface="Arial" panose="020B0604020202020204" pitchFamily="34" charset="0"/>
              </a:rPr>
              <a:t>14:30-16:10</a:t>
            </a:r>
            <a:r>
              <a:rPr lang="zh-CN" altLang="de-DE" sz="2400" b="1" dirty="0">
                <a:solidFill>
                  <a:schemeClr val="tx1"/>
                </a:solidFill>
                <a:latin typeface="Arial" panose="020B0604020202020204" pitchFamily="34" charset="0"/>
                <a:cs typeface="Arial" panose="020B0604020202020204" pitchFamily="34" charset="0"/>
              </a:rPr>
              <a:t>，</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b="1" dirty="0">
                <a:solidFill>
                  <a:schemeClr val="tx1"/>
                </a:solidFill>
                <a:latin typeface="Arial" panose="020B0604020202020204" pitchFamily="34" charset="0"/>
                <a:cs typeface="Arial" panose="020B0604020202020204" pitchFamily="34" charset="0"/>
              </a:rPr>
              <a:t>上课地点：</a:t>
            </a:r>
            <a:r>
              <a:rPr lang="zh-CN" altLang="de-DE" sz="2400" b="0" i="0" dirty="0">
                <a:solidFill>
                  <a:srgbClr val="000000"/>
                </a:solidFill>
                <a:effectLst/>
                <a:latin typeface="Arial" panose="020B0604020202020204" pitchFamily="34" charset="0"/>
              </a:rPr>
              <a:t>外国语学院大楼</a:t>
            </a:r>
            <a:r>
              <a:rPr lang="de-DE" altLang="zh-CN" sz="2400" b="0" i="0" dirty="0">
                <a:solidFill>
                  <a:srgbClr val="000000"/>
                </a:solidFill>
                <a:effectLst/>
                <a:latin typeface="Arial" panose="020B0604020202020204" pitchFamily="34" charset="0"/>
              </a:rPr>
              <a:t>613</a:t>
            </a:r>
            <a:r>
              <a:rPr lang="zh-CN" altLang="de-DE" sz="2400" b="0" i="0" dirty="0">
                <a:solidFill>
                  <a:srgbClr val="000000"/>
                </a:solidFill>
                <a:effectLst/>
                <a:latin typeface="Arial" panose="020B0604020202020204" pitchFamily="34" charset="0"/>
              </a:rPr>
              <a:t>室</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助教：</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Li Xin </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李欣</a:t>
            </a:r>
            <a:endPar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a:p>
            <a:r>
              <a:rPr lang="zh-CN" altLang="en-US" sz="2400" dirty="0">
                <a:solidFill>
                  <a:schemeClr val="tx1"/>
                </a:solidFill>
                <a:latin typeface="楷体" panose="02010609060101010101" pitchFamily="49" charset="-122"/>
                <a:ea typeface="楷体" panose="02010609060101010101" pitchFamily="49" charset="-122"/>
              </a:rPr>
              <a:t>吴漠汀</a:t>
            </a:r>
            <a:r>
              <a:rPr lang="zh-CN" altLang="de-DE" sz="2400" dirty="0">
                <a:solidFill>
                  <a:schemeClr val="tx1"/>
                </a:solidFill>
                <a:latin typeface="楷体" panose="02010609060101010101" pitchFamily="49" charset="-122"/>
                <a:ea typeface="楷体" panose="02010609060101010101" pitchFamily="49" charset="-122"/>
              </a:rPr>
              <a:t>特聘</a:t>
            </a:r>
            <a:r>
              <a:rPr lang="zh-CN" altLang="en-US" sz="2400" dirty="0">
                <a:solidFill>
                  <a:schemeClr val="tx1"/>
                </a:solidFill>
                <a:latin typeface="楷体" panose="02010609060101010101" pitchFamily="49" charset="-122"/>
                <a:ea typeface="楷体" panose="02010609060101010101" pitchFamily="49" charset="-122"/>
              </a:rPr>
              <a:t>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Woesler</a:t>
            </a:r>
          </a:p>
          <a:p>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培高德 教授 </a:t>
            </a:r>
            <a:r>
              <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Professor Dr. Cord Eberspächer</a:t>
            </a:r>
          </a:p>
          <a:p>
            <a:r>
              <a:rPr lang="zh-CN" altLang="de-DE" sz="2400" dirty="0">
                <a:solidFill>
                  <a:schemeClr val="tx1"/>
                </a:solidFill>
                <a:latin typeface="楷体" panose="02010609060101010101" pitchFamily="49" charset="-122"/>
                <a:ea typeface="楷体" panose="02010609060101010101" pitchFamily="49" charset="-122"/>
              </a:rPr>
              <a:t>湖南师范大学外国学院 </a:t>
            </a:r>
            <a:r>
              <a:rPr lang="de-DE" altLang="zh-CN" sz="18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8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png"/>
          <p:cNvPicPr>
            <a:picLocks noChangeAspect="1"/>
          </p:cNvPicPr>
          <p:nvPr/>
        </p:nvPicPr>
        <p:blipFill>
          <a:blip r:embed="rId2" cstate="print"/>
          <a:srcRect l="53906"/>
          <a:stretch>
            <a:fillRect/>
          </a:stretch>
        </p:blipFill>
        <p:spPr bwMode="auto">
          <a:xfrm>
            <a:off x="5754687" y="2285992"/>
            <a:ext cx="3389313" cy="4595812"/>
          </a:xfrm>
          <a:prstGeom prst="rect">
            <a:avLst/>
          </a:prstGeom>
          <a:noFill/>
          <a:ln w="9525">
            <a:noFill/>
            <a:miter lim="800000"/>
            <a:headEnd/>
            <a:tailEnd/>
          </a:ln>
        </p:spPr>
      </p:pic>
      <p:pic>
        <p:nvPicPr>
          <p:cNvPr id="5" name="Picture 3" descr="F:\PPT 任务\水晶图片\抠图PNG\墨痕.png"/>
          <p:cNvPicPr>
            <a:picLocks noChangeAspect="1" noChangeArrowheads="1"/>
          </p:cNvPicPr>
          <p:nvPr/>
        </p:nvPicPr>
        <p:blipFill>
          <a:blip r:embed="rId3" cstate="print"/>
          <a:srcRect/>
          <a:stretch>
            <a:fillRect/>
          </a:stretch>
        </p:blipFill>
        <p:spPr bwMode="auto">
          <a:xfrm>
            <a:off x="0" y="642918"/>
            <a:ext cx="7859713" cy="1562100"/>
          </a:xfrm>
          <a:prstGeom prst="rect">
            <a:avLst/>
          </a:prstGeom>
          <a:noFill/>
          <a:ln w="9525">
            <a:noFill/>
            <a:miter lim="800000"/>
            <a:headEnd/>
            <a:tailEnd/>
          </a:ln>
        </p:spPr>
      </p:pic>
      <p:sp>
        <p:nvSpPr>
          <p:cNvPr id="6" name="TextBox 5"/>
          <p:cNvSpPr txBox="1"/>
          <p:nvPr/>
        </p:nvSpPr>
        <p:spPr>
          <a:xfrm>
            <a:off x="4857752" y="357166"/>
            <a:ext cx="3786214" cy="707886"/>
          </a:xfrm>
          <a:prstGeom prst="rect">
            <a:avLst/>
          </a:prstGeom>
          <a:noFill/>
        </p:spPr>
        <p:txBody>
          <a:bodyPr wrap="square" rtlCol="0">
            <a:spAutoFit/>
          </a:bodyPr>
          <a:lstStyle/>
          <a:p>
            <a:r>
              <a:rPr lang="zh-CN" altLang="en-US" sz="4000" b="1" dirty="0"/>
              <a:t>權威成就經典</a:t>
            </a:r>
            <a:endParaRPr lang="zh-CN" altLang="en-US" b="1" dirty="0"/>
          </a:p>
        </p:txBody>
      </p:sp>
      <p:pic>
        <p:nvPicPr>
          <p:cNvPr id="7" name="Picture 3" descr="C:\Users\Soloman\Desktop\未标题-3.png"/>
          <p:cNvPicPr>
            <a:picLocks noChangeAspect="1" noChangeArrowheads="1"/>
          </p:cNvPicPr>
          <p:nvPr/>
        </p:nvPicPr>
        <p:blipFill>
          <a:blip r:embed="rId4" cstate="print"/>
          <a:srcRect/>
          <a:stretch>
            <a:fillRect/>
          </a:stretch>
        </p:blipFill>
        <p:spPr bwMode="auto">
          <a:xfrm rot="9305985">
            <a:off x="1133586" y="1919518"/>
            <a:ext cx="814266" cy="813849"/>
          </a:xfrm>
          <a:prstGeom prst="rect">
            <a:avLst/>
          </a:prstGeom>
          <a:noFill/>
          <a:ln w="9525">
            <a:noFill/>
            <a:miter lim="800000"/>
            <a:headEnd/>
            <a:tailEnd/>
          </a:ln>
        </p:spPr>
      </p:pic>
      <p:pic>
        <p:nvPicPr>
          <p:cNvPr id="8" name="Picture 3" descr="C:\Users\Soloman\Desktop\未标题-3.png"/>
          <p:cNvPicPr>
            <a:picLocks noChangeAspect="1" noChangeArrowheads="1"/>
          </p:cNvPicPr>
          <p:nvPr/>
        </p:nvPicPr>
        <p:blipFill>
          <a:blip r:embed="rId4" cstate="print"/>
          <a:srcRect/>
          <a:stretch>
            <a:fillRect/>
          </a:stretch>
        </p:blipFill>
        <p:spPr bwMode="auto">
          <a:xfrm rot="9305985">
            <a:off x="1133586" y="2838748"/>
            <a:ext cx="814266" cy="813849"/>
          </a:xfrm>
          <a:prstGeom prst="rect">
            <a:avLst/>
          </a:prstGeom>
          <a:noFill/>
          <a:ln w="9525">
            <a:noFill/>
            <a:miter lim="800000"/>
            <a:headEnd/>
            <a:tailEnd/>
          </a:ln>
        </p:spPr>
      </p:pic>
      <p:pic>
        <p:nvPicPr>
          <p:cNvPr id="9" name="Picture 3" descr="C:\Users\Soloman\Desktop\未标题-3.png"/>
          <p:cNvPicPr>
            <a:picLocks noChangeAspect="1" noChangeArrowheads="1"/>
          </p:cNvPicPr>
          <p:nvPr/>
        </p:nvPicPr>
        <p:blipFill>
          <a:blip r:embed="rId4" cstate="print"/>
          <a:srcRect/>
          <a:stretch>
            <a:fillRect/>
          </a:stretch>
        </p:blipFill>
        <p:spPr bwMode="auto">
          <a:xfrm rot="9305985">
            <a:off x="1133586" y="3776907"/>
            <a:ext cx="814266" cy="813849"/>
          </a:xfrm>
          <a:prstGeom prst="rect">
            <a:avLst/>
          </a:prstGeom>
          <a:noFill/>
          <a:ln w="9525">
            <a:noFill/>
            <a:miter lim="800000"/>
            <a:headEnd/>
            <a:tailEnd/>
          </a:ln>
        </p:spPr>
      </p:pic>
      <p:pic>
        <p:nvPicPr>
          <p:cNvPr id="10" name="Picture 3" descr="C:\Users\Soloman\Desktop\未标题-3.png"/>
          <p:cNvPicPr>
            <a:picLocks noChangeAspect="1" noChangeArrowheads="1"/>
          </p:cNvPicPr>
          <p:nvPr/>
        </p:nvPicPr>
        <p:blipFill>
          <a:blip r:embed="rId4" cstate="print"/>
          <a:srcRect/>
          <a:stretch>
            <a:fillRect/>
          </a:stretch>
        </p:blipFill>
        <p:spPr bwMode="auto">
          <a:xfrm rot="9305985">
            <a:off x="1133586" y="4705601"/>
            <a:ext cx="814266" cy="813849"/>
          </a:xfrm>
          <a:prstGeom prst="rect">
            <a:avLst/>
          </a:prstGeom>
          <a:noFill/>
          <a:ln w="9525">
            <a:noFill/>
            <a:miter lim="800000"/>
            <a:headEnd/>
            <a:tailEnd/>
          </a:ln>
        </p:spPr>
      </p:pic>
      <p:sp>
        <p:nvSpPr>
          <p:cNvPr id="11" name="TextBox 10"/>
          <p:cNvSpPr txBox="1"/>
          <p:nvPr/>
        </p:nvSpPr>
        <p:spPr>
          <a:xfrm>
            <a:off x="2174355" y="1928802"/>
            <a:ext cx="1826141" cy="584775"/>
          </a:xfrm>
          <a:prstGeom prst="rect">
            <a:avLst/>
          </a:prstGeom>
          <a:noFill/>
        </p:spPr>
        <p:txBody>
          <a:bodyPr wrap="none" rtlCol="0">
            <a:spAutoFit/>
          </a:bodyPr>
          <a:lstStyle/>
          <a:p>
            <a:pPr marL="457200" indent="-457200"/>
            <a:r>
              <a:rPr lang="zh-CN" altLang="en-US" sz="3200" b="1" dirty="0"/>
              <a:t>政治權利</a:t>
            </a:r>
            <a:endParaRPr lang="en-US" altLang="zh-CN" sz="3200" b="1" dirty="0"/>
          </a:p>
        </p:txBody>
      </p:sp>
      <p:sp>
        <p:nvSpPr>
          <p:cNvPr id="12" name="TextBox 11"/>
          <p:cNvSpPr txBox="1"/>
          <p:nvPr/>
        </p:nvSpPr>
        <p:spPr>
          <a:xfrm>
            <a:off x="2143108" y="2857496"/>
            <a:ext cx="3057247" cy="584775"/>
          </a:xfrm>
          <a:prstGeom prst="rect">
            <a:avLst/>
          </a:prstGeom>
          <a:noFill/>
        </p:spPr>
        <p:txBody>
          <a:bodyPr wrap="none" rtlCol="0">
            <a:spAutoFit/>
          </a:bodyPr>
          <a:lstStyle/>
          <a:p>
            <a:pPr marL="457200" indent="-457200"/>
            <a:r>
              <a:rPr lang="zh-CN" altLang="en-US" sz="3200" b="1" dirty="0"/>
              <a:t>專家和專家制度</a:t>
            </a:r>
            <a:endParaRPr lang="en-US" altLang="zh-CN" sz="3200" b="1" dirty="0"/>
          </a:p>
        </p:txBody>
      </p:sp>
      <p:sp>
        <p:nvSpPr>
          <p:cNvPr id="13" name="TextBox 12"/>
          <p:cNvSpPr txBox="1"/>
          <p:nvPr/>
        </p:nvSpPr>
        <p:spPr>
          <a:xfrm>
            <a:off x="2174355" y="3844357"/>
            <a:ext cx="1826141" cy="584775"/>
          </a:xfrm>
          <a:prstGeom prst="rect">
            <a:avLst/>
          </a:prstGeom>
          <a:noFill/>
        </p:spPr>
        <p:txBody>
          <a:bodyPr wrap="none" rtlCol="0">
            <a:spAutoFit/>
          </a:bodyPr>
          <a:lstStyle/>
          <a:p>
            <a:pPr marL="457200" indent="-457200"/>
            <a:r>
              <a:rPr lang="zh-CN" altLang="en-US" sz="3200" b="1" dirty="0"/>
              <a:t>神話崇拜</a:t>
            </a:r>
            <a:endParaRPr lang="en-US" altLang="zh-CN" sz="3200" b="1" dirty="0"/>
          </a:p>
        </p:txBody>
      </p:sp>
      <p:sp>
        <p:nvSpPr>
          <p:cNvPr id="14" name="TextBox 13"/>
          <p:cNvSpPr txBox="1"/>
          <p:nvPr/>
        </p:nvSpPr>
        <p:spPr>
          <a:xfrm>
            <a:off x="2214546" y="4786322"/>
            <a:ext cx="4698722" cy="584775"/>
          </a:xfrm>
          <a:prstGeom prst="rect">
            <a:avLst/>
          </a:prstGeom>
          <a:noFill/>
        </p:spPr>
        <p:txBody>
          <a:bodyPr wrap="none" rtlCol="0">
            <a:spAutoFit/>
          </a:bodyPr>
          <a:lstStyle/>
          <a:p>
            <a:pPr marL="457200" indent="-457200"/>
            <a:r>
              <a:rPr lang="zh-CN" altLang="en-US" sz="3200" b="1" dirty="0"/>
              <a:t>統計分析或者偽民主投票</a:t>
            </a:r>
          </a:p>
        </p:txBody>
      </p:sp>
      <p:sp>
        <p:nvSpPr>
          <p:cNvPr id="2" name="Textfeld 1">
            <a:extLst>
              <a:ext uri="{FF2B5EF4-FFF2-40B4-BE49-F238E27FC236}">
                <a16:creationId xmlns:a16="http://schemas.microsoft.com/office/drawing/2014/main" id="{503D0B67-E49C-48B2-A5AB-F4EB3982A830}"/>
              </a:ext>
            </a:extLst>
          </p:cNvPr>
          <p:cNvSpPr txBox="1"/>
          <p:nvPr/>
        </p:nvSpPr>
        <p:spPr>
          <a:xfrm>
            <a:off x="323528" y="5373216"/>
            <a:ext cx="8136904" cy="1477328"/>
          </a:xfrm>
          <a:prstGeom prst="rect">
            <a:avLst/>
          </a:prstGeom>
          <a:noFill/>
        </p:spPr>
        <p:txBody>
          <a:bodyPr wrap="square" rtlCol="0">
            <a:spAutoFit/>
          </a:bodyPr>
          <a:lstStyle/>
          <a:p>
            <a:r>
              <a:rPr lang="en-GB" dirty="0"/>
              <a:t>A) political powers, </a:t>
            </a:r>
            <a:endParaRPr lang="de-DE" dirty="0"/>
          </a:p>
          <a:p>
            <a:r>
              <a:rPr lang="en-GB" dirty="0"/>
              <a:t>B) experts and expert institutions, </a:t>
            </a:r>
            <a:endParaRPr lang="de-DE" dirty="0"/>
          </a:p>
          <a:p>
            <a:r>
              <a:rPr lang="en-GB" dirty="0"/>
              <a:t>C) mythological cults including fictional attributions of authorship etc., </a:t>
            </a:r>
          </a:p>
          <a:p>
            <a:r>
              <a:rPr lang="en-GB" dirty="0"/>
              <a:t>D) statistical analyses or pseudo-democratic votes, e.g. in best seller lists and click list on web platforms, especially with regard to web literature.</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3000"/>
                                        <p:tgtEl>
                                          <p:spTgt spid="5"/>
                                        </p:tgtEl>
                                      </p:cBhvr>
                                    </p:animEffect>
                                  </p:childTnLst>
                                </p:cTn>
                              </p:par>
                            </p:childTnLst>
                          </p:cTn>
                        </p:par>
                        <p:par>
                          <p:cTn id="14" fill="hold">
                            <p:stCondLst>
                              <p:cond delay="3000"/>
                            </p:stCondLst>
                            <p:childTnLst>
                              <p:par>
                                <p:cTn id="15" presetID="4"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childTnLst>
                          </p:cTn>
                        </p:par>
                        <p:par>
                          <p:cTn id="21" fill="hold">
                            <p:stCondLst>
                              <p:cond delay="3500"/>
                            </p:stCondLst>
                            <p:childTnLst>
                              <p:par>
                                <p:cTn id="22" presetID="4" presetClass="entr" presetSubtype="16"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par>
                          <p:cTn id="28" fill="hold">
                            <p:stCondLst>
                              <p:cond delay="4000"/>
                            </p:stCondLst>
                            <p:childTnLst>
                              <p:par>
                                <p:cTn id="29" presetID="4"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ox(in)">
                                      <p:cBhvr>
                                        <p:cTn id="31" dur="500"/>
                                        <p:tgtEl>
                                          <p:spTgt spid="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500"/>
                                        <p:tgtEl>
                                          <p:spTgt spid="13"/>
                                        </p:tgtEl>
                                      </p:cBhvr>
                                    </p:animEffect>
                                  </p:childTnLst>
                                </p:cTn>
                              </p:par>
                            </p:childTnLst>
                          </p:cTn>
                        </p:par>
                        <p:par>
                          <p:cTn id="35" fill="hold">
                            <p:stCondLst>
                              <p:cond delay="4500"/>
                            </p:stCondLst>
                            <p:childTnLst>
                              <p:par>
                                <p:cTn id="36" presetID="4"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500"/>
                                        <p:tgtEl>
                                          <p:spTgt spid="10"/>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ox(in)">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oloman\Desktop\未标题-3.png"/>
          <p:cNvPicPr>
            <a:picLocks noChangeAspect="1" noChangeArrowheads="1"/>
          </p:cNvPicPr>
          <p:nvPr/>
        </p:nvPicPr>
        <p:blipFill>
          <a:blip r:embed="rId2" cstate="print"/>
          <a:srcRect/>
          <a:stretch>
            <a:fillRect/>
          </a:stretch>
        </p:blipFill>
        <p:spPr bwMode="auto">
          <a:xfrm rot="9305985">
            <a:off x="171450" y="1879600"/>
            <a:ext cx="3100388" cy="3098800"/>
          </a:xfrm>
          <a:prstGeom prst="rect">
            <a:avLst/>
          </a:prstGeom>
          <a:noFill/>
          <a:ln w="9525">
            <a:noFill/>
            <a:miter lim="800000"/>
            <a:headEnd/>
            <a:tailEnd/>
          </a:ln>
        </p:spPr>
      </p:pic>
      <p:pic>
        <p:nvPicPr>
          <p:cNvPr id="10" name="Picture 4" descr="C:\Users\Soloman\Desktop\墨斑2.png"/>
          <p:cNvPicPr>
            <a:picLocks noChangeAspect="1" noChangeArrowheads="1"/>
          </p:cNvPicPr>
          <p:nvPr/>
        </p:nvPicPr>
        <p:blipFill>
          <a:blip r:embed="rId3" cstate="print"/>
          <a:srcRect/>
          <a:stretch>
            <a:fillRect/>
          </a:stretch>
        </p:blipFill>
        <p:spPr bwMode="auto">
          <a:xfrm>
            <a:off x="3214678" y="279383"/>
            <a:ext cx="790575" cy="792163"/>
          </a:xfrm>
          <a:prstGeom prst="rect">
            <a:avLst/>
          </a:prstGeom>
          <a:noFill/>
          <a:ln w="9525">
            <a:noFill/>
            <a:miter lim="800000"/>
            <a:headEnd/>
            <a:tailEnd/>
          </a:ln>
        </p:spPr>
      </p:pic>
      <p:pic>
        <p:nvPicPr>
          <p:cNvPr id="13" name="Picture 4" descr="C:\Users\Soloman\Desktop\墨斑2.png"/>
          <p:cNvPicPr>
            <a:picLocks noChangeAspect="1" noChangeArrowheads="1"/>
          </p:cNvPicPr>
          <p:nvPr/>
        </p:nvPicPr>
        <p:blipFill>
          <a:blip r:embed="rId3" cstate="print"/>
          <a:srcRect/>
          <a:stretch>
            <a:fillRect/>
          </a:stretch>
        </p:blipFill>
        <p:spPr bwMode="auto">
          <a:xfrm>
            <a:off x="3214678" y="1279515"/>
            <a:ext cx="790575" cy="792163"/>
          </a:xfrm>
          <a:prstGeom prst="rect">
            <a:avLst/>
          </a:prstGeom>
          <a:noFill/>
          <a:ln w="9525">
            <a:noFill/>
            <a:miter lim="800000"/>
            <a:headEnd/>
            <a:tailEnd/>
          </a:ln>
        </p:spPr>
      </p:pic>
      <p:pic>
        <p:nvPicPr>
          <p:cNvPr id="16" name="Picture 4" descr="C:\Users\Soloman\Desktop\墨斑2.png"/>
          <p:cNvPicPr>
            <a:picLocks noChangeAspect="1" noChangeArrowheads="1"/>
          </p:cNvPicPr>
          <p:nvPr/>
        </p:nvPicPr>
        <p:blipFill>
          <a:blip r:embed="rId3" cstate="print"/>
          <a:srcRect/>
          <a:stretch>
            <a:fillRect/>
          </a:stretch>
        </p:blipFill>
        <p:spPr bwMode="auto">
          <a:xfrm>
            <a:off x="3214678" y="2285992"/>
            <a:ext cx="790575" cy="790575"/>
          </a:xfrm>
          <a:prstGeom prst="rect">
            <a:avLst/>
          </a:prstGeom>
          <a:noFill/>
          <a:ln w="9525">
            <a:noFill/>
            <a:miter lim="800000"/>
            <a:headEnd/>
            <a:tailEnd/>
          </a:ln>
        </p:spPr>
      </p:pic>
      <p:pic>
        <p:nvPicPr>
          <p:cNvPr id="19" name="Picture 4" descr="C:\Users\Soloman\Desktop\墨斑2.png"/>
          <p:cNvPicPr>
            <a:picLocks noChangeAspect="1" noChangeArrowheads="1"/>
          </p:cNvPicPr>
          <p:nvPr/>
        </p:nvPicPr>
        <p:blipFill>
          <a:blip r:embed="rId3" cstate="print"/>
          <a:srcRect/>
          <a:stretch>
            <a:fillRect/>
          </a:stretch>
        </p:blipFill>
        <p:spPr bwMode="auto">
          <a:xfrm>
            <a:off x="3214678" y="3286124"/>
            <a:ext cx="790575" cy="792162"/>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srcRect/>
          <a:stretch>
            <a:fillRect/>
          </a:stretch>
        </p:blipFill>
        <p:spPr bwMode="auto">
          <a:xfrm>
            <a:off x="465138" y="2801938"/>
            <a:ext cx="2511425" cy="1663700"/>
          </a:xfrm>
          <a:prstGeom prst="rect">
            <a:avLst/>
          </a:prstGeom>
          <a:noFill/>
          <a:ln w="9525">
            <a:noFill/>
            <a:miter lim="800000"/>
            <a:headEnd/>
            <a:tailEnd/>
          </a:ln>
          <a:effectLst/>
        </p:spPr>
      </p:pic>
      <p:pic>
        <p:nvPicPr>
          <p:cNvPr id="39" name="Picture 4" descr="C:\Users\Soloman\Desktop\墨斑2.png"/>
          <p:cNvPicPr>
            <a:picLocks noChangeAspect="1" noChangeArrowheads="1"/>
          </p:cNvPicPr>
          <p:nvPr/>
        </p:nvPicPr>
        <p:blipFill>
          <a:blip r:embed="rId3" cstate="print"/>
          <a:srcRect/>
          <a:stretch>
            <a:fillRect/>
          </a:stretch>
        </p:blipFill>
        <p:spPr bwMode="auto">
          <a:xfrm>
            <a:off x="3214678" y="4286256"/>
            <a:ext cx="790575" cy="790575"/>
          </a:xfrm>
          <a:prstGeom prst="rect">
            <a:avLst/>
          </a:prstGeom>
          <a:noFill/>
          <a:ln w="9525">
            <a:noFill/>
            <a:miter lim="800000"/>
            <a:headEnd/>
            <a:tailEnd/>
          </a:ln>
        </p:spPr>
      </p:pic>
      <p:pic>
        <p:nvPicPr>
          <p:cNvPr id="40" name="Picture 4" descr="C:\Users\Soloman\Desktop\墨斑2.png"/>
          <p:cNvPicPr>
            <a:picLocks noChangeAspect="1" noChangeArrowheads="1"/>
          </p:cNvPicPr>
          <p:nvPr/>
        </p:nvPicPr>
        <p:blipFill>
          <a:blip r:embed="rId3" cstate="print"/>
          <a:srcRect/>
          <a:stretch>
            <a:fillRect/>
          </a:stretch>
        </p:blipFill>
        <p:spPr bwMode="auto">
          <a:xfrm>
            <a:off x="3219435" y="5286388"/>
            <a:ext cx="790575" cy="792163"/>
          </a:xfrm>
          <a:prstGeom prst="rect">
            <a:avLst/>
          </a:prstGeom>
          <a:noFill/>
          <a:ln w="9525">
            <a:noFill/>
            <a:miter lim="800000"/>
            <a:headEnd/>
            <a:tailEnd/>
          </a:ln>
        </p:spPr>
      </p:pic>
      <p:sp>
        <p:nvSpPr>
          <p:cNvPr id="44" name="TextBox 43"/>
          <p:cNvSpPr txBox="1"/>
          <p:nvPr/>
        </p:nvSpPr>
        <p:spPr>
          <a:xfrm>
            <a:off x="3357554" y="481555"/>
            <a:ext cx="415498" cy="369332"/>
          </a:xfrm>
          <a:prstGeom prst="rect">
            <a:avLst/>
          </a:prstGeom>
          <a:noFill/>
        </p:spPr>
        <p:txBody>
          <a:bodyPr wrap="square" rtlCol="0">
            <a:spAutoFit/>
          </a:bodyPr>
          <a:lstStyle/>
          <a:p>
            <a:r>
              <a:rPr lang="zh-CN" altLang="en-US" dirty="0">
                <a:solidFill>
                  <a:schemeClr val="bg1"/>
                </a:solidFill>
              </a:rPr>
              <a:t>壹</a:t>
            </a:r>
          </a:p>
        </p:txBody>
      </p:sp>
      <p:sp>
        <p:nvSpPr>
          <p:cNvPr id="45" name="TextBox 44"/>
          <p:cNvSpPr txBox="1"/>
          <p:nvPr/>
        </p:nvSpPr>
        <p:spPr>
          <a:xfrm>
            <a:off x="3357554" y="1492789"/>
            <a:ext cx="415498" cy="369332"/>
          </a:xfrm>
          <a:prstGeom prst="rect">
            <a:avLst/>
          </a:prstGeom>
          <a:noFill/>
        </p:spPr>
        <p:txBody>
          <a:bodyPr wrap="square" rtlCol="0">
            <a:spAutoFit/>
          </a:bodyPr>
          <a:lstStyle/>
          <a:p>
            <a:r>
              <a:rPr lang="zh-CN" altLang="en-US" dirty="0">
                <a:solidFill>
                  <a:schemeClr val="bg1"/>
                </a:solidFill>
              </a:rPr>
              <a:t>貳</a:t>
            </a:r>
          </a:p>
        </p:txBody>
      </p:sp>
      <p:sp>
        <p:nvSpPr>
          <p:cNvPr id="46" name="TextBox 45"/>
          <p:cNvSpPr txBox="1"/>
          <p:nvPr/>
        </p:nvSpPr>
        <p:spPr>
          <a:xfrm>
            <a:off x="3357554" y="2492921"/>
            <a:ext cx="415498" cy="369332"/>
          </a:xfrm>
          <a:prstGeom prst="rect">
            <a:avLst/>
          </a:prstGeom>
          <a:noFill/>
        </p:spPr>
        <p:txBody>
          <a:bodyPr wrap="square" rtlCol="0">
            <a:spAutoFit/>
          </a:bodyPr>
          <a:lstStyle/>
          <a:p>
            <a:r>
              <a:rPr lang="zh-CN" altLang="en-US" dirty="0">
                <a:solidFill>
                  <a:schemeClr val="bg1"/>
                </a:solidFill>
              </a:rPr>
              <a:t>叁</a:t>
            </a:r>
          </a:p>
        </p:txBody>
      </p:sp>
      <p:sp>
        <p:nvSpPr>
          <p:cNvPr id="47" name="TextBox 46"/>
          <p:cNvSpPr txBox="1"/>
          <p:nvPr/>
        </p:nvSpPr>
        <p:spPr>
          <a:xfrm>
            <a:off x="3357554" y="3488296"/>
            <a:ext cx="415498" cy="369332"/>
          </a:xfrm>
          <a:prstGeom prst="rect">
            <a:avLst/>
          </a:prstGeom>
          <a:noFill/>
        </p:spPr>
        <p:txBody>
          <a:bodyPr wrap="square" rtlCol="0">
            <a:spAutoFit/>
          </a:bodyPr>
          <a:lstStyle/>
          <a:p>
            <a:r>
              <a:rPr lang="zh-CN" altLang="en-US" dirty="0">
                <a:solidFill>
                  <a:schemeClr val="bg1"/>
                </a:solidFill>
              </a:rPr>
              <a:t>肆</a:t>
            </a:r>
          </a:p>
        </p:txBody>
      </p:sp>
      <p:sp>
        <p:nvSpPr>
          <p:cNvPr id="48" name="TextBox 47"/>
          <p:cNvSpPr txBox="1"/>
          <p:nvPr/>
        </p:nvSpPr>
        <p:spPr>
          <a:xfrm>
            <a:off x="3357554" y="4493185"/>
            <a:ext cx="415498" cy="369332"/>
          </a:xfrm>
          <a:prstGeom prst="rect">
            <a:avLst/>
          </a:prstGeom>
          <a:noFill/>
        </p:spPr>
        <p:txBody>
          <a:bodyPr wrap="square" rtlCol="0">
            <a:spAutoFit/>
          </a:bodyPr>
          <a:lstStyle/>
          <a:p>
            <a:r>
              <a:rPr lang="zh-CN" altLang="en-US" dirty="0">
                <a:solidFill>
                  <a:schemeClr val="bg1"/>
                </a:solidFill>
              </a:rPr>
              <a:t>伍</a:t>
            </a:r>
          </a:p>
        </p:txBody>
      </p:sp>
      <p:sp>
        <p:nvSpPr>
          <p:cNvPr id="49" name="TextBox 48"/>
          <p:cNvSpPr txBox="1"/>
          <p:nvPr/>
        </p:nvSpPr>
        <p:spPr>
          <a:xfrm>
            <a:off x="3357554" y="5494905"/>
            <a:ext cx="415498" cy="369332"/>
          </a:xfrm>
          <a:prstGeom prst="rect">
            <a:avLst/>
          </a:prstGeom>
          <a:noFill/>
        </p:spPr>
        <p:txBody>
          <a:bodyPr wrap="square" rtlCol="0">
            <a:spAutoFit/>
          </a:bodyPr>
          <a:lstStyle/>
          <a:p>
            <a:r>
              <a:rPr lang="zh-CN" altLang="en-US" dirty="0">
                <a:solidFill>
                  <a:schemeClr val="bg1"/>
                </a:solidFill>
              </a:rPr>
              <a:t>陆</a:t>
            </a:r>
          </a:p>
        </p:txBody>
      </p:sp>
      <p:sp>
        <p:nvSpPr>
          <p:cNvPr id="52" name="TextBox 51"/>
          <p:cNvSpPr txBox="1"/>
          <p:nvPr/>
        </p:nvSpPr>
        <p:spPr>
          <a:xfrm>
            <a:off x="4143372" y="395567"/>
            <a:ext cx="2040943" cy="830997"/>
          </a:xfrm>
          <a:prstGeom prst="rect">
            <a:avLst/>
          </a:prstGeom>
          <a:noFill/>
        </p:spPr>
        <p:txBody>
          <a:bodyPr wrap="none" rtlCol="0">
            <a:spAutoFit/>
          </a:bodyPr>
          <a:lstStyle/>
          <a:p>
            <a:r>
              <a:rPr lang="zh-CN" altLang="en-US" sz="2400" b="1" dirty="0"/>
              <a:t>經典化的標準</a:t>
            </a:r>
            <a:endParaRPr lang="de-DE" altLang="zh-CN" sz="2400" b="1" dirty="0"/>
          </a:p>
          <a:p>
            <a:r>
              <a:rPr lang="de-DE" altLang="zh-CN" sz="2400" b="1" dirty="0" err="1"/>
              <a:t>Introduction</a:t>
            </a:r>
            <a:endParaRPr lang="en-US" altLang="zh-CN" sz="2400" b="1" dirty="0"/>
          </a:p>
        </p:txBody>
      </p:sp>
      <p:sp>
        <p:nvSpPr>
          <p:cNvPr id="53" name="TextBox 52"/>
          <p:cNvSpPr txBox="1"/>
          <p:nvPr/>
        </p:nvSpPr>
        <p:spPr>
          <a:xfrm>
            <a:off x="4143372" y="1285860"/>
            <a:ext cx="3300071" cy="958404"/>
          </a:xfrm>
          <a:prstGeom prst="rect">
            <a:avLst/>
          </a:prstGeom>
          <a:noFill/>
        </p:spPr>
        <p:txBody>
          <a:bodyPr wrap="none" rtlCol="0">
            <a:spAutoFit/>
          </a:bodyPr>
          <a:lstStyle/>
          <a:p>
            <a:pPr marL="457200" indent="-457200"/>
            <a:r>
              <a:rPr lang="zh-CN" altLang="en-US" sz="2400" b="1" dirty="0"/>
              <a:t>權威成就經典</a:t>
            </a:r>
            <a:endParaRPr lang="de-DE" altLang="zh-CN" sz="2400" b="1" dirty="0"/>
          </a:p>
          <a:p>
            <a:pPr marL="457200" indent="-457200">
              <a:lnSpc>
                <a:spcPct val="150000"/>
              </a:lnSpc>
            </a:pPr>
            <a:r>
              <a:rPr lang="de-DE" altLang="zh-CN" sz="2400" b="1" dirty="0" err="1"/>
              <a:t>Criteria</a:t>
            </a:r>
            <a:r>
              <a:rPr lang="de-DE" altLang="zh-CN" sz="2400" b="1" dirty="0"/>
              <a:t> </a:t>
            </a:r>
            <a:r>
              <a:rPr lang="de-DE" altLang="zh-CN" sz="2400" b="1" dirty="0" err="1"/>
              <a:t>for</a:t>
            </a:r>
            <a:r>
              <a:rPr lang="de-DE" altLang="zh-CN" sz="2400" b="1" dirty="0"/>
              <a:t> </a:t>
            </a:r>
            <a:r>
              <a:rPr lang="de-DE" altLang="zh-CN" sz="2400" b="1" dirty="0" err="1"/>
              <a:t>Canonization</a:t>
            </a:r>
            <a:endParaRPr lang="en-US" altLang="zh-CN" sz="2400" b="1" dirty="0"/>
          </a:p>
        </p:txBody>
      </p:sp>
      <p:sp>
        <p:nvSpPr>
          <p:cNvPr id="55" name="TextBox 54"/>
          <p:cNvSpPr txBox="1"/>
          <p:nvPr/>
        </p:nvSpPr>
        <p:spPr>
          <a:xfrm>
            <a:off x="4143372" y="2285992"/>
            <a:ext cx="4984763" cy="894732"/>
          </a:xfrm>
          <a:prstGeom prst="rect">
            <a:avLst/>
          </a:prstGeom>
          <a:noFill/>
        </p:spPr>
        <p:txBody>
          <a:bodyPr wrap="none" rtlCol="0">
            <a:spAutoFit/>
          </a:bodyPr>
          <a:lstStyle/>
          <a:p>
            <a:pPr marL="457200" indent="-457200">
              <a:lnSpc>
                <a:spcPct val="150000"/>
              </a:lnSpc>
            </a:pPr>
            <a:r>
              <a:rPr lang="zh-CN" altLang="en-US" sz="2400" b="1" dirty="0"/>
              <a:t>從權威的反抗者到權威的代表者</a:t>
            </a:r>
            <a:endParaRPr lang="de-DE" altLang="zh-CN" sz="2400" b="1" dirty="0"/>
          </a:p>
          <a:p>
            <a:pPr marL="457200" indent="-457200">
              <a:lnSpc>
                <a:spcPct val="150000"/>
              </a:lnSpc>
            </a:pPr>
            <a:r>
              <a:rPr lang="de-DE" altLang="zh-CN" sz="1200" b="1" dirty="0" err="1"/>
              <a:t>Authorities</a:t>
            </a:r>
            <a:r>
              <a:rPr lang="de-DE" altLang="zh-CN" sz="1200" b="1" dirty="0"/>
              <a:t> </a:t>
            </a:r>
            <a:r>
              <a:rPr lang="de-DE" altLang="zh-CN" sz="1200" b="1" dirty="0" err="1"/>
              <a:t>that</a:t>
            </a:r>
            <a:r>
              <a:rPr lang="de-DE" altLang="zh-CN" sz="1200" b="1" dirty="0"/>
              <a:t> </a:t>
            </a:r>
            <a:r>
              <a:rPr lang="de-DE" altLang="zh-CN" sz="1200" b="1" dirty="0" err="1"/>
              <a:t>establish</a:t>
            </a:r>
            <a:r>
              <a:rPr lang="de-DE" altLang="zh-CN" sz="1200" b="1" dirty="0"/>
              <a:t> Canons / </a:t>
            </a:r>
            <a:r>
              <a:rPr lang="de-DE" altLang="zh-CN" sz="1200" b="1" dirty="0">
                <a:solidFill>
                  <a:srgbClr val="FF0000"/>
                </a:solidFill>
              </a:rPr>
              <a:t>Forms</a:t>
            </a:r>
            <a:r>
              <a:rPr lang="de-DE" altLang="zh-CN" sz="1200" b="1" dirty="0"/>
              <a:t> / </a:t>
            </a:r>
            <a:r>
              <a:rPr lang="de-DE" altLang="zh-CN" sz="1200" b="1" dirty="0" err="1"/>
              <a:t>From</a:t>
            </a:r>
            <a:r>
              <a:rPr lang="de-DE" altLang="zh-CN" sz="1200" b="1" dirty="0"/>
              <a:t> </a:t>
            </a:r>
            <a:r>
              <a:rPr lang="de-DE" altLang="zh-CN" sz="1200" b="1" dirty="0" err="1"/>
              <a:t>Rebels</a:t>
            </a:r>
            <a:r>
              <a:rPr lang="de-DE" altLang="zh-CN" sz="1200" b="1" dirty="0"/>
              <a:t> </a:t>
            </a:r>
            <a:r>
              <a:rPr lang="de-DE" altLang="zh-CN" sz="1200" b="1" dirty="0" err="1"/>
              <a:t>to</a:t>
            </a:r>
            <a:r>
              <a:rPr lang="de-DE" altLang="zh-CN" sz="1200" b="1" dirty="0"/>
              <a:t> </a:t>
            </a:r>
            <a:r>
              <a:rPr lang="de-DE" altLang="zh-CN" sz="1200" b="1" dirty="0" err="1"/>
              <a:t>Representatives</a:t>
            </a:r>
            <a:endParaRPr lang="en-US" altLang="zh-CN" sz="1200" b="1" dirty="0"/>
          </a:p>
        </p:txBody>
      </p:sp>
      <p:sp>
        <p:nvSpPr>
          <p:cNvPr id="56" name="TextBox 55"/>
          <p:cNvSpPr txBox="1"/>
          <p:nvPr/>
        </p:nvSpPr>
        <p:spPr>
          <a:xfrm>
            <a:off x="4218735" y="3286124"/>
            <a:ext cx="2659574" cy="1143070"/>
          </a:xfrm>
          <a:prstGeom prst="rect">
            <a:avLst/>
          </a:prstGeom>
          <a:noFill/>
        </p:spPr>
        <p:txBody>
          <a:bodyPr wrap="none" rtlCol="0">
            <a:spAutoFit/>
          </a:bodyPr>
          <a:lstStyle/>
          <a:p>
            <a:pPr marL="457200" indent="-457200">
              <a:lnSpc>
                <a:spcPct val="150000"/>
              </a:lnSpc>
            </a:pPr>
            <a:r>
              <a:rPr lang="en-US" altLang="zh-CN" sz="2400" b="1" dirty="0"/>
              <a:t>1905</a:t>
            </a:r>
            <a:r>
              <a:rPr lang="zh-CN" altLang="en-US" sz="2400" b="1" dirty="0"/>
              <a:t>年后的變化</a:t>
            </a:r>
            <a:endParaRPr lang="de-DE" altLang="zh-CN" sz="2400" b="1" dirty="0"/>
          </a:p>
          <a:p>
            <a:pPr marL="457200" indent="-457200">
              <a:lnSpc>
                <a:spcPct val="150000"/>
              </a:lnSpc>
            </a:pPr>
            <a:r>
              <a:rPr lang="de-DE" altLang="zh-CN" sz="2400" b="1" dirty="0" err="1"/>
              <a:t>Changes</a:t>
            </a:r>
            <a:r>
              <a:rPr lang="de-DE" altLang="zh-CN" sz="2400" b="1" dirty="0"/>
              <a:t> </a:t>
            </a:r>
            <a:r>
              <a:rPr lang="de-DE" altLang="zh-CN" sz="2400" b="1" dirty="0" err="1"/>
              <a:t>since</a:t>
            </a:r>
            <a:r>
              <a:rPr lang="de-DE" altLang="zh-CN" sz="2400" b="1" dirty="0"/>
              <a:t> 1905</a:t>
            </a:r>
            <a:endParaRPr lang="en-US" altLang="zh-CN" sz="2400" b="1" dirty="0"/>
          </a:p>
        </p:txBody>
      </p:sp>
      <p:sp>
        <p:nvSpPr>
          <p:cNvPr id="57" name="TextBox 56"/>
          <p:cNvSpPr txBox="1"/>
          <p:nvPr/>
        </p:nvSpPr>
        <p:spPr>
          <a:xfrm>
            <a:off x="4143372" y="4274652"/>
            <a:ext cx="4873963" cy="1060290"/>
          </a:xfrm>
          <a:prstGeom prst="rect">
            <a:avLst/>
          </a:prstGeom>
          <a:noFill/>
        </p:spPr>
        <p:txBody>
          <a:bodyPr wrap="none" rtlCol="0">
            <a:spAutoFit/>
          </a:bodyPr>
          <a:lstStyle/>
          <a:p>
            <a:pPr marL="457200" indent="-457200">
              <a:lnSpc>
                <a:spcPct val="150000"/>
              </a:lnSpc>
            </a:pPr>
            <a:r>
              <a:rPr lang="zh-CN" altLang="en-US" sz="2400" b="1" dirty="0"/>
              <a:t>當代歷朝最暢銷書籍</a:t>
            </a:r>
            <a:r>
              <a:rPr lang="de-DE" altLang="zh-CN" sz="2400" b="1" dirty="0"/>
              <a:t> </a:t>
            </a:r>
            <a:r>
              <a:rPr lang="de-DE" altLang="zh-CN" sz="2000" b="1" dirty="0" err="1"/>
              <a:t>Todays</a:t>
            </a:r>
            <a:r>
              <a:rPr lang="de-DE" altLang="zh-CN" sz="2000" b="1" dirty="0"/>
              <a:t> All Time </a:t>
            </a:r>
          </a:p>
          <a:p>
            <a:pPr marL="457200" indent="-457200">
              <a:lnSpc>
                <a:spcPct val="150000"/>
              </a:lnSpc>
            </a:pPr>
            <a:r>
              <a:rPr lang="de-DE" altLang="zh-CN" sz="2000" b="1" dirty="0"/>
              <a:t>Bestsellers / The Western </a:t>
            </a:r>
            <a:r>
              <a:rPr lang="de-DE" altLang="zh-CN" sz="2000" b="1" dirty="0" err="1"/>
              <a:t>canon</a:t>
            </a:r>
            <a:r>
              <a:rPr lang="de-DE" altLang="zh-CN" sz="2000" b="1" dirty="0"/>
              <a:t> in </a:t>
            </a:r>
            <a:r>
              <a:rPr lang="de-DE" altLang="zh-CN" sz="2000" b="1" dirty="0" err="1"/>
              <a:t>the</a:t>
            </a:r>
            <a:r>
              <a:rPr lang="de-DE" altLang="zh-CN" sz="2000" b="1" dirty="0"/>
              <a:t> West</a:t>
            </a:r>
          </a:p>
        </p:txBody>
      </p:sp>
      <p:sp>
        <p:nvSpPr>
          <p:cNvPr id="59" name="TextBox 58"/>
          <p:cNvSpPr txBox="1"/>
          <p:nvPr/>
        </p:nvSpPr>
        <p:spPr>
          <a:xfrm>
            <a:off x="4143372" y="5286388"/>
            <a:ext cx="4540217" cy="1018869"/>
          </a:xfrm>
          <a:prstGeom prst="rect">
            <a:avLst/>
          </a:prstGeom>
          <a:noFill/>
        </p:spPr>
        <p:txBody>
          <a:bodyPr wrap="none" rtlCol="0">
            <a:spAutoFit/>
          </a:bodyPr>
          <a:lstStyle/>
          <a:p>
            <a:pPr marL="457200" indent="-457200">
              <a:lnSpc>
                <a:spcPct val="150000"/>
              </a:lnSpc>
            </a:pPr>
            <a:r>
              <a:rPr lang="zh-CN" altLang="en-US" sz="2400" b="1" dirty="0"/>
              <a:t>中國經典成為世界經典的一部份</a:t>
            </a:r>
            <a:endParaRPr lang="de-DE" altLang="zh-CN" sz="2400" b="1" dirty="0"/>
          </a:p>
          <a:p>
            <a:pPr marL="457200" indent="-457200">
              <a:lnSpc>
                <a:spcPct val="150000"/>
              </a:lnSpc>
            </a:pPr>
            <a:r>
              <a:rPr lang="en-GB" b="1" dirty="0"/>
              <a:t>The Chinese canon as part of the world canon</a:t>
            </a:r>
            <a:endParaRPr lang="de-DE" altLang="zh-CN" sz="2400" b="1" dirty="0"/>
          </a:p>
        </p:txBody>
      </p:sp>
    </p:spTree>
    <p:extLst>
      <p:ext uri="{BB962C8B-B14F-4D97-AF65-F5344CB8AC3E}">
        <p14:creationId xmlns:p14="http://schemas.microsoft.com/office/powerpoint/2010/main" val="3600750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png"/>
          <p:cNvPicPr>
            <a:picLocks noChangeAspect="1"/>
          </p:cNvPicPr>
          <p:nvPr/>
        </p:nvPicPr>
        <p:blipFill>
          <a:blip r:embed="rId2" cstate="print"/>
          <a:srcRect l="53906"/>
          <a:stretch>
            <a:fillRect/>
          </a:stretch>
        </p:blipFill>
        <p:spPr bwMode="auto">
          <a:xfrm>
            <a:off x="5754687" y="2285992"/>
            <a:ext cx="3389313" cy="4595812"/>
          </a:xfrm>
          <a:prstGeom prst="rect">
            <a:avLst/>
          </a:prstGeom>
          <a:noFill/>
          <a:ln w="9525">
            <a:noFill/>
            <a:miter lim="800000"/>
            <a:headEnd/>
            <a:tailEnd/>
          </a:ln>
        </p:spPr>
      </p:pic>
      <p:sp>
        <p:nvSpPr>
          <p:cNvPr id="6" name="TextBox 5"/>
          <p:cNvSpPr txBox="1"/>
          <p:nvPr/>
        </p:nvSpPr>
        <p:spPr>
          <a:xfrm>
            <a:off x="1000100" y="44624"/>
            <a:ext cx="7643866" cy="1210011"/>
          </a:xfrm>
          <a:prstGeom prst="rect">
            <a:avLst/>
          </a:prstGeom>
          <a:noFill/>
        </p:spPr>
        <p:txBody>
          <a:bodyPr wrap="square" rtlCol="0">
            <a:spAutoFit/>
          </a:bodyPr>
          <a:lstStyle/>
          <a:p>
            <a:pPr marL="457200" indent="-457200">
              <a:lnSpc>
                <a:spcPct val="150000"/>
              </a:lnSpc>
            </a:pPr>
            <a:r>
              <a:rPr lang="de-DE" altLang="zh-CN" sz="5400" b="1" dirty="0"/>
              <a:t>Forms </a:t>
            </a:r>
            <a:r>
              <a:rPr lang="de-DE" altLang="zh-CN" sz="5400" b="1" dirty="0" err="1"/>
              <a:t>of</a:t>
            </a:r>
            <a:r>
              <a:rPr lang="de-DE" altLang="zh-CN" sz="5400" b="1" dirty="0"/>
              <a:t> </a:t>
            </a:r>
            <a:r>
              <a:rPr lang="de-DE" altLang="zh-CN" sz="5400" b="1" dirty="0" err="1"/>
              <a:t>Canonization</a:t>
            </a:r>
            <a:endParaRPr lang="en-US" altLang="zh-CN" sz="5400" b="1" dirty="0"/>
          </a:p>
        </p:txBody>
      </p:sp>
      <p:pic>
        <p:nvPicPr>
          <p:cNvPr id="13" name="Picture 3" descr="F:\PPT 任务\水晶图片\抠图PNG\墨痕.png"/>
          <p:cNvPicPr>
            <a:picLocks noChangeAspect="1" noChangeArrowheads="1"/>
          </p:cNvPicPr>
          <p:nvPr/>
        </p:nvPicPr>
        <p:blipFill>
          <a:blip r:embed="rId3" cstate="print"/>
          <a:srcRect/>
          <a:stretch>
            <a:fillRect/>
          </a:stretch>
        </p:blipFill>
        <p:spPr bwMode="auto">
          <a:xfrm>
            <a:off x="0" y="857232"/>
            <a:ext cx="7859713" cy="1347786"/>
          </a:xfrm>
          <a:prstGeom prst="rect">
            <a:avLst/>
          </a:prstGeom>
          <a:noFill/>
          <a:ln w="9525">
            <a:noFill/>
            <a:miter lim="800000"/>
            <a:headEnd/>
            <a:tailEnd/>
          </a:ln>
        </p:spPr>
      </p:pic>
      <p:sp>
        <p:nvSpPr>
          <p:cNvPr id="2" name="Textfeld 1">
            <a:extLst>
              <a:ext uri="{FF2B5EF4-FFF2-40B4-BE49-F238E27FC236}">
                <a16:creationId xmlns:a16="http://schemas.microsoft.com/office/drawing/2014/main" id="{8B26D787-1F19-4843-8127-253B45005B8B}"/>
              </a:ext>
            </a:extLst>
          </p:cNvPr>
          <p:cNvSpPr txBox="1"/>
          <p:nvPr/>
        </p:nvSpPr>
        <p:spPr>
          <a:xfrm>
            <a:off x="827584" y="2285992"/>
            <a:ext cx="5472608" cy="4154984"/>
          </a:xfrm>
          <a:prstGeom prst="rect">
            <a:avLst/>
          </a:prstGeom>
          <a:noFill/>
        </p:spPr>
        <p:txBody>
          <a:bodyPr wrap="square" rtlCol="0">
            <a:spAutoFit/>
          </a:bodyPr>
          <a:lstStyle/>
          <a:p>
            <a:r>
              <a:rPr lang="de-DE" sz="4400" dirty="0" err="1"/>
              <a:t>Number</a:t>
            </a:r>
            <a:r>
              <a:rPr lang="de-DE" sz="4400" dirty="0"/>
              <a:t> + </a:t>
            </a:r>
            <a:r>
              <a:rPr lang="de-DE" sz="4400" dirty="0" err="1"/>
              <a:t>Category</a:t>
            </a:r>
            <a:r>
              <a:rPr lang="de-DE" sz="4400" dirty="0"/>
              <a:t> (i.e. Classics, Books, </a:t>
            </a:r>
            <a:r>
              <a:rPr lang="de-DE" sz="4400" dirty="0" err="1"/>
              <a:t>genres</a:t>
            </a:r>
            <a:r>
              <a:rPr lang="de-DE" sz="4400" dirty="0"/>
              <a:t>)</a:t>
            </a:r>
          </a:p>
          <a:p>
            <a:endParaRPr lang="de-DE" sz="4400" dirty="0"/>
          </a:p>
          <a:p>
            <a:r>
              <a:rPr lang="de-DE" sz="4400" dirty="0"/>
              <a:t>e.g.</a:t>
            </a:r>
          </a:p>
          <a:p>
            <a:r>
              <a:rPr lang="de-DE" sz="4400" dirty="0"/>
              <a:t>300 Poems </a:t>
            </a:r>
            <a:r>
              <a:rPr lang="de-DE" sz="4400" dirty="0" err="1"/>
              <a:t>of</a:t>
            </a:r>
            <a:r>
              <a:rPr lang="de-DE" sz="4400" dirty="0"/>
              <a:t> </a:t>
            </a:r>
            <a:r>
              <a:rPr lang="de-DE" sz="4400" dirty="0" err="1"/>
              <a:t>the</a:t>
            </a:r>
            <a:r>
              <a:rPr lang="de-DE" sz="4400" dirty="0"/>
              <a:t> Tang</a:t>
            </a:r>
          </a:p>
        </p:txBody>
      </p:sp>
    </p:spTree>
    <p:extLst>
      <p:ext uri="{BB962C8B-B14F-4D97-AF65-F5344CB8AC3E}">
        <p14:creationId xmlns:p14="http://schemas.microsoft.com/office/powerpoint/2010/main" val="10614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30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png"/>
          <p:cNvPicPr>
            <a:picLocks noChangeAspect="1"/>
          </p:cNvPicPr>
          <p:nvPr/>
        </p:nvPicPr>
        <p:blipFill>
          <a:blip r:embed="rId2" cstate="print"/>
          <a:srcRect l="53906"/>
          <a:stretch>
            <a:fillRect/>
          </a:stretch>
        </p:blipFill>
        <p:spPr bwMode="auto">
          <a:xfrm>
            <a:off x="5754687" y="2285992"/>
            <a:ext cx="3389313" cy="4595812"/>
          </a:xfrm>
          <a:prstGeom prst="rect">
            <a:avLst/>
          </a:prstGeom>
          <a:noFill/>
          <a:ln w="9525">
            <a:noFill/>
            <a:miter lim="800000"/>
            <a:headEnd/>
            <a:tailEnd/>
          </a:ln>
        </p:spPr>
      </p:pic>
      <p:sp>
        <p:nvSpPr>
          <p:cNvPr id="6" name="TextBox 5"/>
          <p:cNvSpPr txBox="1"/>
          <p:nvPr/>
        </p:nvSpPr>
        <p:spPr>
          <a:xfrm>
            <a:off x="1000100" y="357166"/>
            <a:ext cx="7643866" cy="910314"/>
          </a:xfrm>
          <a:prstGeom prst="rect">
            <a:avLst/>
          </a:prstGeom>
          <a:noFill/>
        </p:spPr>
        <p:txBody>
          <a:bodyPr wrap="square" rtlCol="0">
            <a:spAutoFit/>
          </a:bodyPr>
          <a:lstStyle/>
          <a:p>
            <a:pPr marL="457200" indent="-457200">
              <a:lnSpc>
                <a:spcPct val="150000"/>
              </a:lnSpc>
            </a:pPr>
            <a:r>
              <a:rPr lang="zh-CN" altLang="en-US" sz="4000" b="1" dirty="0"/>
              <a:t>從權威的反抗者到權威的代表者</a:t>
            </a:r>
            <a:endParaRPr lang="en-US" altLang="zh-CN" sz="4000" b="1" dirty="0"/>
          </a:p>
        </p:txBody>
      </p:sp>
      <p:sp>
        <p:nvSpPr>
          <p:cNvPr id="8" name="TextBox 7"/>
          <p:cNvSpPr txBox="1"/>
          <p:nvPr/>
        </p:nvSpPr>
        <p:spPr>
          <a:xfrm>
            <a:off x="2428860" y="2000240"/>
            <a:ext cx="1226618" cy="707886"/>
          </a:xfrm>
          <a:prstGeom prst="rect">
            <a:avLst/>
          </a:prstGeom>
          <a:noFill/>
        </p:spPr>
        <p:txBody>
          <a:bodyPr wrap="none" rtlCol="0">
            <a:spAutoFit/>
          </a:bodyPr>
          <a:lstStyle/>
          <a:p>
            <a:r>
              <a:rPr lang="zh-CN" altLang="en-US" sz="4000" dirty="0">
                <a:ln w="18415" cmpd="sng">
                  <a:solidFill>
                    <a:schemeClr val="tx1"/>
                  </a:solidFill>
                  <a:prstDash val="solid"/>
                </a:ln>
                <a:effectLst>
                  <a:outerShdw blurRad="63500" dir="3600000" algn="tl" rotWithShape="0">
                    <a:srgbClr val="000000">
                      <a:alpha val="70000"/>
                    </a:srgbClr>
                  </a:outerShdw>
                </a:effectLst>
              </a:rPr>
              <a:t>權威</a:t>
            </a:r>
          </a:p>
        </p:txBody>
      </p:sp>
      <p:pic>
        <p:nvPicPr>
          <p:cNvPr id="12" name="Picture 3" descr="C:\Users\Soloman\Desktop\未标题-3.png"/>
          <p:cNvPicPr>
            <a:picLocks noChangeAspect="1" noChangeArrowheads="1"/>
          </p:cNvPicPr>
          <p:nvPr/>
        </p:nvPicPr>
        <p:blipFill>
          <a:blip r:embed="rId3" cstate="print"/>
          <a:srcRect/>
          <a:stretch>
            <a:fillRect/>
          </a:stretch>
        </p:blipFill>
        <p:spPr bwMode="auto">
          <a:xfrm rot="9305985">
            <a:off x="1369671" y="1798831"/>
            <a:ext cx="3997492" cy="3995444"/>
          </a:xfrm>
          <a:prstGeom prst="rect">
            <a:avLst/>
          </a:prstGeom>
          <a:noFill/>
          <a:ln w="9525">
            <a:noFill/>
            <a:miter lim="800000"/>
            <a:headEnd/>
            <a:tailEnd/>
          </a:ln>
        </p:spPr>
      </p:pic>
      <p:sp>
        <p:nvSpPr>
          <p:cNvPr id="9" name="TextBox 8"/>
          <p:cNvSpPr txBox="1"/>
          <p:nvPr/>
        </p:nvSpPr>
        <p:spPr>
          <a:xfrm>
            <a:off x="3143240" y="4572008"/>
            <a:ext cx="1786066" cy="707886"/>
          </a:xfrm>
          <a:prstGeom prst="rect">
            <a:avLst/>
          </a:prstGeom>
          <a:noFill/>
        </p:spPr>
        <p:txBody>
          <a:bodyPr wrap="none" rtlCol="0">
            <a:spAutoFit/>
          </a:bodyPr>
          <a:lstStyle/>
          <a:p>
            <a:r>
              <a:rPr lang="zh-CN" alt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反抗者</a:t>
            </a:r>
          </a:p>
        </p:txBody>
      </p:sp>
      <p:pic>
        <p:nvPicPr>
          <p:cNvPr id="13" name="Picture 3" descr="F:\PPT 任务\水晶图片\抠图PNG\墨痕.png"/>
          <p:cNvPicPr>
            <a:picLocks noChangeAspect="1" noChangeArrowheads="1"/>
          </p:cNvPicPr>
          <p:nvPr/>
        </p:nvPicPr>
        <p:blipFill>
          <a:blip r:embed="rId4" cstate="print"/>
          <a:srcRect/>
          <a:stretch>
            <a:fillRect/>
          </a:stretch>
        </p:blipFill>
        <p:spPr bwMode="auto">
          <a:xfrm>
            <a:off x="0" y="857232"/>
            <a:ext cx="7859713" cy="1347786"/>
          </a:xfrm>
          <a:prstGeom prst="rect">
            <a:avLst/>
          </a:prstGeom>
          <a:noFill/>
          <a:ln w="9525">
            <a:noFill/>
            <a:miter lim="800000"/>
            <a:headEnd/>
            <a:tailEnd/>
          </a:ln>
        </p:spPr>
      </p:pic>
      <p:sp>
        <p:nvSpPr>
          <p:cNvPr id="2" name="Textfeld 1">
            <a:extLst>
              <a:ext uri="{FF2B5EF4-FFF2-40B4-BE49-F238E27FC236}">
                <a16:creationId xmlns:a16="http://schemas.microsoft.com/office/drawing/2014/main" id="{0ACB996E-4F77-417B-B674-C00ACC387005}"/>
              </a:ext>
            </a:extLst>
          </p:cNvPr>
          <p:cNvSpPr txBox="1"/>
          <p:nvPr/>
        </p:nvSpPr>
        <p:spPr>
          <a:xfrm>
            <a:off x="179512" y="5661248"/>
            <a:ext cx="6436186" cy="1354217"/>
          </a:xfrm>
          <a:prstGeom prst="rect">
            <a:avLst/>
          </a:prstGeom>
          <a:noFill/>
        </p:spPr>
        <p:txBody>
          <a:bodyPr wrap="none" rtlCol="0">
            <a:spAutoFit/>
          </a:bodyPr>
          <a:lstStyle/>
          <a:p>
            <a:r>
              <a:rPr lang="en-GB" sz="3200" b="1" dirty="0"/>
              <a:t>From rebels of the establishment to </a:t>
            </a:r>
            <a:br>
              <a:rPr lang="en-GB" sz="3200" b="1" dirty="0"/>
            </a:br>
            <a:r>
              <a:rPr lang="en-GB" sz="3200" b="1" dirty="0"/>
              <a:t>representatives of the establishment</a:t>
            </a:r>
            <a:endParaRPr lang="de-DE" sz="3200" dirty="0"/>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30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1" presetClass="entr" presetSubtype="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oloman\Desktop\未标题-3.png"/>
          <p:cNvPicPr>
            <a:picLocks noChangeAspect="1" noChangeArrowheads="1"/>
          </p:cNvPicPr>
          <p:nvPr/>
        </p:nvPicPr>
        <p:blipFill>
          <a:blip r:embed="rId2" cstate="print"/>
          <a:srcRect/>
          <a:stretch>
            <a:fillRect/>
          </a:stretch>
        </p:blipFill>
        <p:spPr bwMode="auto">
          <a:xfrm rot="9305985">
            <a:off x="171450" y="1879600"/>
            <a:ext cx="3100388" cy="3098800"/>
          </a:xfrm>
          <a:prstGeom prst="rect">
            <a:avLst/>
          </a:prstGeom>
          <a:noFill/>
          <a:ln w="9525">
            <a:noFill/>
            <a:miter lim="800000"/>
            <a:headEnd/>
            <a:tailEnd/>
          </a:ln>
        </p:spPr>
      </p:pic>
      <p:pic>
        <p:nvPicPr>
          <p:cNvPr id="10" name="Picture 4" descr="C:\Users\Soloman\Desktop\墨斑2.png"/>
          <p:cNvPicPr>
            <a:picLocks noChangeAspect="1" noChangeArrowheads="1"/>
          </p:cNvPicPr>
          <p:nvPr/>
        </p:nvPicPr>
        <p:blipFill>
          <a:blip r:embed="rId3" cstate="print"/>
          <a:srcRect/>
          <a:stretch>
            <a:fillRect/>
          </a:stretch>
        </p:blipFill>
        <p:spPr bwMode="auto">
          <a:xfrm>
            <a:off x="3214678" y="279383"/>
            <a:ext cx="790575" cy="792163"/>
          </a:xfrm>
          <a:prstGeom prst="rect">
            <a:avLst/>
          </a:prstGeom>
          <a:noFill/>
          <a:ln w="9525">
            <a:noFill/>
            <a:miter lim="800000"/>
            <a:headEnd/>
            <a:tailEnd/>
          </a:ln>
        </p:spPr>
      </p:pic>
      <p:pic>
        <p:nvPicPr>
          <p:cNvPr id="13" name="Picture 4" descr="C:\Users\Soloman\Desktop\墨斑2.png"/>
          <p:cNvPicPr>
            <a:picLocks noChangeAspect="1" noChangeArrowheads="1"/>
          </p:cNvPicPr>
          <p:nvPr/>
        </p:nvPicPr>
        <p:blipFill>
          <a:blip r:embed="rId3" cstate="print"/>
          <a:srcRect/>
          <a:stretch>
            <a:fillRect/>
          </a:stretch>
        </p:blipFill>
        <p:spPr bwMode="auto">
          <a:xfrm>
            <a:off x="3214678" y="1279515"/>
            <a:ext cx="790575" cy="792163"/>
          </a:xfrm>
          <a:prstGeom prst="rect">
            <a:avLst/>
          </a:prstGeom>
          <a:noFill/>
          <a:ln w="9525">
            <a:noFill/>
            <a:miter lim="800000"/>
            <a:headEnd/>
            <a:tailEnd/>
          </a:ln>
        </p:spPr>
      </p:pic>
      <p:pic>
        <p:nvPicPr>
          <p:cNvPr id="16" name="Picture 4" descr="C:\Users\Soloman\Desktop\墨斑2.png"/>
          <p:cNvPicPr>
            <a:picLocks noChangeAspect="1" noChangeArrowheads="1"/>
          </p:cNvPicPr>
          <p:nvPr/>
        </p:nvPicPr>
        <p:blipFill>
          <a:blip r:embed="rId3" cstate="print"/>
          <a:srcRect/>
          <a:stretch>
            <a:fillRect/>
          </a:stretch>
        </p:blipFill>
        <p:spPr bwMode="auto">
          <a:xfrm>
            <a:off x="3214678" y="2285992"/>
            <a:ext cx="790575" cy="790575"/>
          </a:xfrm>
          <a:prstGeom prst="rect">
            <a:avLst/>
          </a:prstGeom>
          <a:noFill/>
          <a:ln w="9525">
            <a:noFill/>
            <a:miter lim="800000"/>
            <a:headEnd/>
            <a:tailEnd/>
          </a:ln>
        </p:spPr>
      </p:pic>
      <p:pic>
        <p:nvPicPr>
          <p:cNvPr id="19" name="Picture 4" descr="C:\Users\Soloman\Desktop\墨斑2.png"/>
          <p:cNvPicPr>
            <a:picLocks noChangeAspect="1" noChangeArrowheads="1"/>
          </p:cNvPicPr>
          <p:nvPr/>
        </p:nvPicPr>
        <p:blipFill>
          <a:blip r:embed="rId3" cstate="print"/>
          <a:srcRect/>
          <a:stretch>
            <a:fillRect/>
          </a:stretch>
        </p:blipFill>
        <p:spPr bwMode="auto">
          <a:xfrm>
            <a:off x="3214678" y="3286124"/>
            <a:ext cx="790575" cy="792162"/>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srcRect/>
          <a:stretch>
            <a:fillRect/>
          </a:stretch>
        </p:blipFill>
        <p:spPr bwMode="auto">
          <a:xfrm>
            <a:off x="465138" y="2801938"/>
            <a:ext cx="2511425" cy="1663700"/>
          </a:xfrm>
          <a:prstGeom prst="rect">
            <a:avLst/>
          </a:prstGeom>
          <a:noFill/>
          <a:ln w="9525">
            <a:noFill/>
            <a:miter lim="800000"/>
            <a:headEnd/>
            <a:tailEnd/>
          </a:ln>
          <a:effectLst/>
        </p:spPr>
      </p:pic>
      <p:pic>
        <p:nvPicPr>
          <p:cNvPr id="39" name="Picture 4" descr="C:\Users\Soloman\Desktop\墨斑2.png"/>
          <p:cNvPicPr>
            <a:picLocks noChangeAspect="1" noChangeArrowheads="1"/>
          </p:cNvPicPr>
          <p:nvPr/>
        </p:nvPicPr>
        <p:blipFill>
          <a:blip r:embed="rId3" cstate="print"/>
          <a:srcRect/>
          <a:stretch>
            <a:fillRect/>
          </a:stretch>
        </p:blipFill>
        <p:spPr bwMode="auto">
          <a:xfrm>
            <a:off x="3214678" y="4286256"/>
            <a:ext cx="790575" cy="790575"/>
          </a:xfrm>
          <a:prstGeom prst="rect">
            <a:avLst/>
          </a:prstGeom>
          <a:noFill/>
          <a:ln w="9525">
            <a:noFill/>
            <a:miter lim="800000"/>
            <a:headEnd/>
            <a:tailEnd/>
          </a:ln>
        </p:spPr>
      </p:pic>
      <p:pic>
        <p:nvPicPr>
          <p:cNvPr id="40" name="Picture 4" descr="C:\Users\Soloman\Desktop\墨斑2.png"/>
          <p:cNvPicPr>
            <a:picLocks noChangeAspect="1" noChangeArrowheads="1"/>
          </p:cNvPicPr>
          <p:nvPr/>
        </p:nvPicPr>
        <p:blipFill>
          <a:blip r:embed="rId3" cstate="print"/>
          <a:srcRect/>
          <a:stretch>
            <a:fillRect/>
          </a:stretch>
        </p:blipFill>
        <p:spPr bwMode="auto">
          <a:xfrm>
            <a:off x="3219435" y="5286388"/>
            <a:ext cx="790575" cy="792163"/>
          </a:xfrm>
          <a:prstGeom prst="rect">
            <a:avLst/>
          </a:prstGeom>
          <a:noFill/>
          <a:ln w="9525">
            <a:noFill/>
            <a:miter lim="800000"/>
            <a:headEnd/>
            <a:tailEnd/>
          </a:ln>
        </p:spPr>
      </p:pic>
      <p:sp>
        <p:nvSpPr>
          <p:cNvPr id="44" name="TextBox 43"/>
          <p:cNvSpPr txBox="1"/>
          <p:nvPr/>
        </p:nvSpPr>
        <p:spPr>
          <a:xfrm>
            <a:off x="3357554" y="481555"/>
            <a:ext cx="415498" cy="369332"/>
          </a:xfrm>
          <a:prstGeom prst="rect">
            <a:avLst/>
          </a:prstGeom>
          <a:noFill/>
        </p:spPr>
        <p:txBody>
          <a:bodyPr wrap="square" rtlCol="0">
            <a:spAutoFit/>
          </a:bodyPr>
          <a:lstStyle/>
          <a:p>
            <a:r>
              <a:rPr lang="zh-CN" altLang="en-US" dirty="0">
                <a:solidFill>
                  <a:schemeClr val="bg1"/>
                </a:solidFill>
              </a:rPr>
              <a:t>壹</a:t>
            </a:r>
          </a:p>
        </p:txBody>
      </p:sp>
      <p:sp>
        <p:nvSpPr>
          <p:cNvPr id="45" name="TextBox 44"/>
          <p:cNvSpPr txBox="1"/>
          <p:nvPr/>
        </p:nvSpPr>
        <p:spPr>
          <a:xfrm>
            <a:off x="3357554" y="1492789"/>
            <a:ext cx="415498" cy="369332"/>
          </a:xfrm>
          <a:prstGeom prst="rect">
            <a:avLst/>
          </a:prstGeom>
          <a:noFill/>
        </p:spPr>
        <p:txBody>
          <a:bodyPr wrap="square" rtlCol="0">
            <a:spAutoFit/>
          </a:bodyPr>
          <a:lstStyle/>
          <a:p>
            <a:r>
              <a:rPr lang="zh-CN" altLang="en-US" dirty="0">
                <a:solidFill>
                  <a:schemeClr val="bg1"/>
                </a:solidFill>
              </a:rPr>
              <a:t>貳</a:t>
            </a:r>
          </a:p>
        </p:txBody>
      </p:sp>
      <p:sp>
        <p:nvSpPr>
          <p:cNvPr id="46" name="TextBox 45"/>
          <p:cNvSpPr txBox="1"/>
          <p:nvPr/>
        </p:nvSpPr>
        <p:spPr>
          <a:xfrm>
            <a:off x="3357554" y="2492921"/>
            <a:ext cx="415498" cy="369332"/>
          </a:xfrm>
          <a:prstGeom prst="rect">
            <a:avLst/>
          </a:prstGeom>
          <a:noFill/>
        </p:spPr>
        <p:txBody>
          <a:bodyPr wrap="square" rtlCol="0">
            <a:spAutoFit/>
          </a:bodyPr>
          <a:lstStyle/>
          <a:p>
            <a:r>
              <a:rPr lang="zh-CN" altLang="en-US" dirty="0">
                <a:solidFill>
                  <a:schemeClr val="bg1"/>
                </a:solidFill>
              </a:rPr>
              <a:t>叁</a:t>
            </a:r>
          </a:p>
        </p:txBody>
      </p:sp>
      <p:sp>
        <p:nvSpPr>
          <p:cNvPr id="47" name="TextBox 46"/>
          <p:cNvSpPr txBox="1"/>
          <p:nvPr/>
        </p:nvSpPr>
        <p:spPr>
          <a:xfrm>
            <a:off x="3357554" y="3488296"/>
            <a:ext cx="415498" cy="369332"/>
          </a:xfrm>
          <a:prstGeom prst="rect">
            <a:avLst/>
          </a:prstGeom>
          <a:noFill/>
        </p:spPr>
        <p:txBody>
          <a:bodyPr wrap="square" rtlCol="0">
            <a:spAutoFit/>
          </a:bodyPr>
          <a:lstStyle/>
          <a:p>
            <a:r>
              <a:rPr lang="zh-CN" altLang="en-US" dirty="0">
                <a:solidFill>
                  <a:schemeClr val="bg1"/>
                </a:solidFill>
              </a:rPr>
              <a:t>肆</a:t>
            </a:r>
          </a:p>
        </p:txBody>
      </p:sp>
      <p:sp>
        <p:nvSpPr>
          <p:cNvPr id="48" name="TextBox 47"/>
          <p:cNvSpPr txBox="1"/>
          <p:nvPr/>
        </p:nvSpPr>
        <p:spPr>
          <a:xfrm>
            <a:off x="3357554" y="4493185"/>
            <a:ext cx="415498" cy="369332"/>
          </a:xfrm>
          <a:prstGeom prst="rect">
            <a:avLst/>
          </a:prstGeom>
          <a:noFill/>
        </p:spPr>
        <p:txBody>
          <a:bodyPr wrap="square" rtlCol="0">
            <a:spAutoFit/>
          </a:bodyPr>
          <a:lstStyle/>
          <a:p>
            <a:r>
              <a:rPr lang="zh-CN" altLang="en-US" dirty="0">
                <a:solidFill>
                  <a:schemeClr val="bg1"/>
                </a:solidFill>
              </a:rPr>
              <a:t>伍</a:t>
            </a:r>
          </a:p>
        </p:txBody>
      </p:sp>
      <p:sp>
        <p:nvSpPr>
          <p:cNvPr id="49" name="TextBox 48"/>
          <p:cNvSpPr txBox="1"/>
          <p:nvPr/>
        </p:nvSpPr>
        <p:spPr>
          <a:xfrm>
            <a:off x="3357554" y="5494905"/>
            <a:ext cx="415498" cy="369332"/>
          </a:xfrm>
          <a:prstGeom prst="rect">
            <a:avLst/>
          </a:prstGeom>
          <a:noFill/>
        </p:spPr>
        <p:txBody>
          <a:bodyPr wrap="square" rtlCol="0">
            <a:spAutoFit/>
          </a:bodyPr>
          <a:lstStyle/>
          <a:p>
            <a:r>
              <a:rPr lang="zh-CN" altLang="en-US" dirty="0">
                <a:solidFill>
                  <a:schemeClr val="bg1"/>
                </a:solidFill>
              </a:rPr>
              <a:t>陆</a:t>
            </a:r>
          </a:p>
        </p:txBody>
      </p:sp>
      <p:sp>
        <p:nvSpPr>
          <p:cNvPr id="52" name="TextBox 51"/>
          <p:cNvSpPr txBox="1"/>
          <p:nvPr/>
        </p:nvSpPr>
        <p:spPr>
          <a:xfrm>
            <a:off x="4143372" y="395567"/>
            <a:ext cx="2040943" cy="461665"/>
          </a:xfrm>
          <a:prstGeom prst="rect">
            <a:avLst/>
          </a:prstGeom>
          <a:noFill/>
        </p:spPr>
        <p:txBody>
          <a:bodyPr wrap="none" rtlCol="0">
            <a:spAutoFit/>
          </a:bodyPr>
          <a:lstStyle/>
          <a:p>
            <a:r>
              <a:rPr lang="zh-CN" altLang="en-US" sz="2400" b="1" dirty="0"/>
              <a:t>經典化的標準</a:t>
            </a:r>
            <a:endParaRPr lang="en-US" altLang="zh-CN" sz="2400" b="1" dirty="0"/>
          </a:p>
        </p:txBody>
      </p:sp>
      <p:sp>
        <p:nvSpPr>
          <p:cNvPr id="53" name="TextBox 52"/>
          <p:cNvSpPr txBox="1"/>
          <p:nvPr/>
        </p:nvSpPr>
        <p:spPr>
          <a:xfrm>
            <a:off x="4143372" y="1285860"/>
            <a:ext cx="2040943" cy="583108"/>
          </a:xfrm>
          <a:prstGeom prst="rect">
            <a:avLst/>
          </a:prstGeom>
          <a:noFill/>
        </p:spPr>
        <p:txBody>
          <a:bodyPr wrap="none" rtlCol="0">
            <a:spAutoFit/>
          </a:bodyPr>
          <a:lstStyle/>
          <a:p>
            <a:pPr marL="457200" indent="-457200">
              <a:lnSpc>
                <a:spcPct val="150000"/>
              </a:lnSpc>
            </a:pPr>
            <a:r>
              <a:rPr lang="zh-CN" altLang="en-US" sz="2400" b="1" dirty="0"/>
              <a:t>權威成就經典</a:t>
            </a:r>
            <a:endParaRPr lang="en-US" altLang="zh-CN" sz="2400" b="1" dirty="0"/>
          </a:p>
        </p:txBody>
      </p:sp>
      <p:sp>
        <p:nvSpPr>
          <p:cNvPr id="55" name="TextBox 54"/>
          <p:cNvSpPr txBox="1"/>
          <p:nvPr/>
        </p:nvSpPr>
        <p:spPr>
          <a:xfrm>
            <a:off x="4143372" y="2285992"/>
            <a:ext cx="4515980" cy="583108"/>
          </a:xfrm>
          <a:prstGeom prst="rect">
            <a:avLst/>
          </a:prstGeom>
          <a:noFill/>
        </p:spPr>
        <p:txBody>
          <a:bodyPr wrap="none" rtlCol="0">
            <a:spAutoFit/>
          </a:bodyPr>
          <a:lstStyle/>
          <a:p>
            <a:pPr marL="457200" indent="-457200">
              <a:lnSpc>
                <a:spcPct val="150000"/>
              </a:lnSpc>
            </a:pPr>
            <a:r>
              <a:rPr lang="zh-CN" altLang="en-US" sz="2400" b="1" dirty="0"/>
              <a:t>從權威的反抗者到權威的代表者</a:t>
            </a:r>
            <a:endParaRPr lang="en-US" altLang="zh-CN" sz="2400" b="1" dirty="0"/>
          </a:p>
        </p:txBody>
      </p:sp>
      <p:sp>
        <p:nvSpPr>
          <p:cNvPr id="56" name="TextBox 55"/>
          <p:cNvSpPr txBox="1"/>
          <p:nvPr/>
        </p:nvSpPr>
        <p:spPr>
          <a:xfrm>
            <a:off x="4218735" y="3286124"/>
            <a:ext cx="2659574" cy="1143070"/>
          </a:xfrm>
          <a:prstGeom prst="rect">
            <a:avLst/>
          </a:prstGeom>
          <a:noFill/>
        </p:spPr>
        <p:txBody>
          <a:bodyPr wrap="none" rtlCol="0">
            <a:spAutoFit/>
          </a:bodyPr>
          <a:lstStyle/>
          <a:p>
            <a:pPr marL="457200" indent="-457200">
              <a:lnSpc>
                <a:spcPct val="150000"/>
              </a:lnSpc>
            </a:pPr>
            <a:r>
              <a:rPr lang="en-US" altLang="zh-CN" sz="2400" b="1" dirty="0">
                <a:solidFill>
                  <a:srgbClr val="FF0000"/>
                </a:solidFill>
              </a:rPr>
              <a:t>1905</a:t>
            </a:r>
            <a:r>
              <a:rPr lang="zh-CN" altLang="en-US" sz="2400" b="1" dirty="0">
                <a:solidFill>
                  <a:srgbClr val="FF0000"/>
                </a:solidFill>
              </a:rPr>
              <a:t>年后的變化</a:t>
            </a:r>
            <a:endParaRPr lang="de-DE" altLang="zh-CN" sz="2400" b="1" dirty="0">
              <a:solidFill>
                <a:srgbClr val="FF0000"/>
              </a:solidFill>
            </a:endParaRPr>
          </a:p>
          <a:p>
            <a:pPr marL="457200" indent="-457200">
              <a:lnSpc>
                <a:spcPct val="150000"/>
              </a:lnSpc>
            </a:pPr>
            <a:r>
              <a:rPr lang="de-DE" altLang="zh-CN" sz="2400" b="1" dirty="0" err="1">
                <a:solidFill>
                  <a:srgbClr val="FF0000"/>
                </a:solidFill>
              </a:rPr>
              <a:t>Changes</a:t>
            </a:r>
            <a:r>
              <a:rPr lang="de-DE" altLang="zh-CN" sz="2400" b="1" dirty="0">
                <a:solidFill>
                  <a:srgbClr val="FF0000"/>
                </a:solidFill>
              </a:rPr>
              <a:t> </a:t>
            </a:r>
            <a:r>
              <a:rPr lang="de-DE" altLang="zh-CN" sz="2400" b="1" dirty="0" err="1">
                <a:solidFill>
                  <a:srgbClr val="FF0000"/>
                </a:solidFill>
              </a:rPr>
              <a:t>since</a:t>
            </a:r>
            <a:r>
              <a:rPr lang="de-DE" altLang="zh-CN" sz="2400" b="1" dirty="0">
                <a:solidFill>
                  <a:srgbClr val="FF0000"/>
                </a:solidFill>
              </a:rPr>
              <a:t> 1905</a:t>
            </a:r>
            <a:endParaRPr lang="en-US" altLang="zh-CN" sz="2400" b="1" dirty="0">
              <a:solidFill>
                <a:srgbClr val="FF0000"/>
              </a:solidFill>
            </a:endParaRPr>
          </a:p>
        </p:txBody>
      </p:sp>
      <p:sp>
        <p:nvSpPr>
          <p:cNvPr id="57" name="TextBox 56"/>
          <p:cNvSpPr txBox="1"/>
          <p:nvPr/>
        </p:nvSpPr>
        <p:spPr>
          <a:xfrm>
            <a:off x="4143372" y="4274652"/>
            <a:ext cx="2969083" cy="583108"/>
          </a:xfrm>
          <a:prstGeom prst="rect">
            <a:avLst/>
          </a:prstGeom>
          <a:noFill/>
        </p:spPr>
        <p:txBody>
          <a:bodyPr wrap="none" rtlCol="0">
            <a:spAutoFit/>
          </a:bodyPr>
          <a:lstStyle/>
          <a:p>
            <a:pPr marL="457200" indent="-457200">
              <a:lnSpc>
                <a:spcPct val="150000"/>
              </a:lnSpc>
            </a:pPr>
            <a:r>
              <a:rPr lang="zh-CN" altLang="en-US" sz="2400" b="1" dirty="0"/>
              <a:t>當代歷朝最暢銷書籍</a:t>
            </a:r>
            <a:endParaRPr lang="en-US" altLang="zh-CN" sz="2400" b="1" dirty="0"/>
          </a:p>
        </p:txBody>
      </p:sp>
      <p:sp>
        <p:nvSpPr>
          <p:cNvPr id="59" name="TextBox 58"/>
          <p:cNvSpPr txBox="1"/>
          <p:nvPr/>
        </p:nvSpPr>
        <p:spPr>
          <a:xfrm>
            <a:off x="4143372" y="5286388"/>
            <a:ext cx="4515980" cy="583108"/>
          </a:xfrm>
          <a:prstGeom prst="rect">
            <a:avLst/>
          </a:prstGeom>
          <a:noFill/>
        </p:spPr>
        <p:txBody>
          <a:bodyPr wrap="none" rtlCol="0">
            <a:spAutoFit/>
          </a:bodyPr>
          <a:lstStyle/>
          <a:p>
            <a:pPr marL="457200" indent="-457200">
              <a:lnSpc>
                <a:spcPct val="150000"/>
              </a:lnSpc>
            </a:pPr>
            <a:r>
              <a:rPr lang="zh-CN" altLang="en-US" sz="2400" b="1" dirty="0"/>
              <a:t>中國經典成為世界經典的一部份</a:t>
            </a:r>
            <a:endParaRPr lang="en-US" altLang="zh-CN"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57686" y="357166"/>
            <a:ext cx="4286280" cy="910314"/>
          </a:xfrm>
          <a:prstGeom prst="rect">
            <a:avLst/>
          </a:prstGeom>
          <a:noFill/>
        </p:spPr>
        <p:txBody>
          <a:bodyPr wrap="square" rtlCol="0">
            <a:spAutoFit/>
          </a:bodyPr>
          <a:lstStyle/>
          <a:p>
            <a:pPr marL="457200" indent="-457200">
              <a:lnSpc>
                <a:spcPct val="150000"/>
              </a:lnSpc>
            </a:pPr>
            <a:r>
              <a:rPr lang="en-US" altLang="zh-CN" sz="4000" b="1" dirty="0"/>
              <a:t>1905</a:t>
            </a:r>
            <a:r>
              <a:rPr lang="zh-CN" altLang="en-US" sz="4000" b="1" dirty="0"/>
              <a:t>年后的變化</a:t>
            </a:r>
            <a:endParaRPr lang="en-US" altLang="zh-CN" sz="4000" b="1" dirty="0"/>
          </a:p>
        </p:txBody>
      </p:sp>
      <p:pic>
        <p:nvPicPr>
          <p:cNvPr id="6" name="Picture 3" descr="F:\PPT 任务\水晶图片\抠图PNG\墨痕.png"/>
          <p:cNvPicPr>
            <a:picLocks noChangeAspect="1" noChangeArrowheads="1"/>
          </p:cNvPicPr>
          <p:nvPr/>
        </p:nvPicPr>
        <p:blipFill>
          <a:blip r:embed="rId2" cstate="print"/>
          <a:srcRect/>
          <a:stretch>
            <a:fillRect/>
          </a:stretch>
        </p:blipFill>
        <p:spPr bwMode="auto">
          <a:xfrm>
            <a:off x="0" y="857232"/>
            <a:ext cx="7859713" cy="1347786"/>
          </a:xfrm>
          <a:prstGeom prst="rect">
            <a:avLst/>
          </a:prstGeom>
          <a:noFill/>
          <a:ln w="9525">
            <a:noFill/>
            <a:miter lim="800000"/>
            <a:headEnd/>
            <a:tailEnd/>
          </a:ln>
        </p:spPr>
      </p:pic>
      <p:pic>
        <p:nvPicPr>
          <p:cNvPr id="7" name="图片 6" descr="7.png"/>
          <p:cNvPicPr>
            <a:picLocks noChangeAspect="1"/>
          </p:cNvPicPr>
          <p:nvPr/>
        </p:nvPicPr>
        <p:blipFill>
          <a:blip r:embed="rId3" cstate="print"/>
          <a:srcRect l="32031" t="66251" r="41406"/>
          <a:stretch>
            <a:fillRect/>
          </a:stretch>
        </p:blipFill>
        <p:spPr bwMode="auto">
          <a:xfrm>
            <a:off x="0" y="4071942"/>
            <a:ext cx="3286148" cy="2610951"/>
          </a:xfrm>
          <a:prstGeom prst="rect">
            <a:avLst/>
          </a:prstGeom>
          <a:noFill/>
          <a:ln w="9525">
            <a:noFill/>
            <a:miter lim="800000"/>
            <a:headEnd/>
            <a:tailEnd/>
          </a:ln>
        </p:spPr>
      </p:pic>
      <p:sp>
        <p:nvSpPr>
          <p:cNvPr id="8" name="矩形 7"/>
          <p:cNvSpPr/>
          <p:nvPr/>
        </p:nvSpPr>
        <p:spPr>
          <a:xfrm>
            <a:off x="2285984" y="2214554"/>
            <a:ext cx="2714628" cy="2554545"/>
          </a:xfrm>
          <a:prstGeom prst="rect">
            <a:avLst/>
          </a:prstGeom>
        </p:spPr>
        <p:txBody>
          <a:bodyPr wrap="square">
            <a:spAutoFit/>
          </a:bodyPr>
          <a:lstStyle/>
          <a:p>
            <a:r>
              <a:rPr lang="zh-CN" altLang="en-US" sz="3200" b="1" dirty="0"/>
              <a:t>古典小說</a:t>
            </a:r>
            <a:endParaRPr lang="en-US" altLang="zh-CN" sz="3200" b="1" dirty="0"/>
          </a:p>
          <a:p>
            <a:endParaRPr lang="en-US" altLang="zh-CN" sz="3200" b="1" dirty="0"/>
          </a:p>
          <a:p>
            <a:r>
              <a:rPr lang="zh-CN" altLang="en-US" sz="3200" b="1" dirty="0"/>
              <a:t>白話小說</a:t>
            </a:r>
            <a:endParaRPr lang="en-US" altLang="zh-CN" sz="3200" b="1" dirty="0"/>
          </a:p>
          <a:p>
            <a:endParaRPr lang="en-US" altLang="zh-CN" sz="3200" b="1" dirty="0"/>
          </a:p>
          <a:p>
            <a:r>
              <a:rPr lang="zh-CN" altLang="en-US" sz="3200" b="1" dirty="0"/>
              <a:t>自由發展</a:t>
            </a:r>
            <a:endParaRPr lang="en-US" altLang="zh-CN" sz="3200" b="1" dirty="0"/>
          </a:p>
        </p:txBody>
      </p:sp>
      <p:pic>
        <p:nvPicPr>
          <p:cNvPr id="9" name="Picture 3" descr="F:\PPT 任务\水晶图片\抠图PNG\墨痕.png"/>
          <p:cNvPicPr>
            <a:picLocks noChangeAspect="1" noChangeArrowheads="1"/>
          </p:cNvPicPr>
          <p:nvPr/>
        </p:nvPicPr>
        <p:blipFill>
          <a:blip r:embed="rId2" cstate="print"/>
          <a:srcRect/>
          <a:stretch>
            <a:fillRect/>
          </a:stretch>
        </p:blipFill>
        <p:spPr bwMode="auto">
          <a:xfrm rot="5400000">
            <a:off x="2354647" y="3646089"/>
            <a:ext cx="4139417" cy="419092"/>
          </a:xfrm>
          <a:prstGeom prst="rect">
            <a:avLst/>
          </a:prstGeom>
          <a:noFill/>
          <a:ln w="9525">
            <a:noFill/>
            <a:miter lim="800000"/>
            <a:headEnd/>
            <a:tailEnd/>
          </a:ln>
        </p:spPr>
      </p:pic>
      <p:sp>
        <p:nvSpPr>
          <p:cNvPr id="10" name="TextBox 9"/>
          <p:cNvSpPr txBox="1"/>
          <p:nvPr/>
        </p:nvSpPr>
        <p:spPr>
          <a:xfrm>
            <a:off x="5000628" y="2571744"/>
            <a:ext cx="2656496" cy="1569660"/>
          </a:xfrm>
          <a:prstGeom prst="rect">
            <a:avLst/>
          </a:prstGeom>
          <a:noFill/>
        </p:spPr>
        <p:txBody>
          <a:bodyPr wrap="none" rtlCol="0">
            <a:spAutoFit/>
          </a:bodyPr>
          <a:lstStyle/>
          <a:p>
            <a:r>
              <a:rPr lang="zh-CN" altLang="en-US" sz="3200" b="1" dirty="0"/>
              <a:t>政治影響</a:t>
            </a:r>
            <a:endParaRPr lang="en-US" altLang="zh-CN" sz="3200" b="1" dirty="0"/>
          </a:p>
          <a:p>
            <a:endParaRPr lang="en-US" altLang="zh-CN" sz="3200" b="1" dirty="0"/>
          </a:p>
          <a:p>
            <a:r>
              <a:rPr lang="zh-CN" altLang="en-US" sz="3200" b="1" dirty="0"/>
              <a:t>海外流亡文學</a:t>
            </a:r>
            <a:endParaRPr lang="en-US" altLang="zh-CN"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3000"/>
                                        <p:tgtEl>
                                          <p:spTgt spid="6"/>
                                        </p:tgtEl>
                                      </p:cBhvr>
                                    </p:animEffect>
                                  </p:childTnLst>
                                </p:cTn>
                              </p:par>
                            </p:childTnLst>
                          </p:cTn>
                        </p:par>
                        <p:par>
                          <p:cTn id="11" fill="hold">
                            <p:stCondLst>
                              <p:cond delay="3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30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oloman\Desktop\未标题-3.png"/>
          <p:cNvPicPr>
            <a:picLocks noChangeAspect="1" noChangeArrowheads="1"/>
          </p:cNvPicPr>
          <p:nvPr/>
        </p:nvPicPr>
        <p:blipFill>
          <a:blip r:embed="rId2" cstate="print"/>
          <a:srcRect/>
          <a:stretch>
            <a:fillRect/>
          </a:stretch>
        </p:blipFill>
        <p:spPr bwMode="auto">
          <a:xfrm rot="9305985">
            <a:off x="171450" y="1879600"/>
            <a:ext cx="3100388" cy="3098800"/>
          </a:xfrm>
          <a:prstGeom prst="rect">
            <a:avLst/>
          </a:prstGeom>
          <a:noFill/>
          <a:ln w="9525">
            <a:noFill/>
            <a:miter lim="800000"/>
            <a:headEnd/>
            <a:tailEnd/>
          </a:ln>
        </p:spPr>
      </p:pic>
      <p:pic>
        <p:nvPicPr>
          <p:cNvPr id="10" name="Picture 4" descr="C:\Users\Soloman\Desktop\墨斑2.png"/>
          <p:cNvPicPr>
            <a:picLocks noChangeAspect="1" noChangeArrowheads="1"/>
          </p:cNvPicPr>
          <p:nvPr/>
        </p:nvPicPr>
        <p:blipFill>
          <a:blip r:embed="rId3" cstate="print"/>
          <a:srcRect/>
          <a:stretch>
            <a:fillRect/>
          </a:stretch>
        </p:blipFill>
        <p:spPr bwMode="auto">
          <a:xfrm>
            <a:off x="3214678" y="279383"/>
            <a:ext cx="790575" cy="792163"/>
          </a:xfrm>
          <a:prstGeom prst="rect">
            <a:avLst/>
          </a:prstGeom>
          <a:noFill/>
          <a:ln w="9525">
            <a:noFill/>
            <a:miter lim="800000"/>
            <a:headEnd/>
            <a:tailEnd/>
          </a:ln>
        </p:spPr>
      </p:pic>
      <p:pic>
        <p:nvPicPr>
          <p:cNvPr id="13" name="Picture 4" descr="C:\Users\Soloman\Desktop\墨斑2.png"/>
          <p:cNvPicPr>
            <a:picLocks noChangeAspect="1" noChangeArrowheads="1"/>
          </p:cNvPicPr>
          <p:nvPr/>
        </p:nvPicPr>
        <p:blipFill>
          <a:blip r:embed="rId3" cstate="print"/>
          <a:srcRect/>
          <a:stretch>
            <a:fillRect/>
          </a:stretch>
        </p:blipFill>
        <p:spPr bwMode="auto">
          <a:xfrm>
            <a:off x="3214678" y="1279515"/>
            <a:ext cx="790575" cy="792163"/>
          </a:xfrm>
          <a:prstGeom prst="rect">
            <a:avLst/>
          </a:prstGeom>
          <a:noFill/>
          <a:ln w="9525">
            <a:noFill/>
            <a:miter lim="800000"/>
            <a:headEnd/>
            <a:tailEnd/>
          </a:ln>
        </p:spPr>
      </p:pic>
      <p:pic>
        <p:nvPicPr>
          <p:cNvPr id="16" name="Picture 4" descr="C:\Users\Soloman\Desktop\墨斑2.png"/>
          <p:cNvPicPr>
            <a:picLocks noChangeAspect="1" noChangeArrowheads="1"/>
          </p:cNvPicPr>
          <p:nvPr/>
        </p:nvPicPr>
        <p:blipFill>
          <a:blip r:embed="rId3" cstate="print"/>
          <a:srcRect/>
          <a:stretch>
            <a:fillRect/>
          </a:stretch>
        </p:blipFill>
        <p:spPr bwMode="auto">
          <a:xfrm>
            <a:off x="3214678" y="2285992"/>
            <a:ext cx="790575" cy="790575"/>
          </a:xfrm>
          <a:prstGeom prst="rect">
            <a:avLst/>
          </a:prstGeom>
          <a:noFill/>
          <a:ln w="9525">
            <a:noFill/>
            <a:miter lim="800000"/>
            <a:headEnd/>
            <a:tailEnd/>
          </a:ln>
        </p:spPr>
      </p:pic>
      <p:pic>
        <p:nvPicPr>
          <p:cNvPr id="19" name="Picture 4" descr="C:\Users\Soloman\Desktop\墨斑2.png"/>
          <p:cNvPicPr>
            <a:picLocks noChangeAspect="1" noChangeArrowheads="1"/>
          </p:cNvPicPr>
          <p:nvPr/>
        </p:nvPicPr>
        <p:blipFill>
          <a:blip r:embed="rId3" cstate="print"/>
          <a:srcRect/>
          <a:stretch>
            <a:fillRect/>
          </a:stretch>
        </p:blipFill>
        <p:spPr bwMode="auto">
          <a:xfrm>
            <a:off x="3214678" y="3286124"/>
            <a:ext cx="790575" cy="792162"/>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srcRect/>
          <a:stretch>
            <a:fillRect/>
          </a:stretch>
        </p:blipFill>
        <p:spPr bwMode="auto">
          <a:xfrm>
            <a:off x="465138" y="2801938"/>
            <a:ext cx="2511425" cy="1663700"/>
          </a:xfrm>
          <a:prstGeom prst="rect">
            <a:avLst/>
          </a:prstGeom>
          <a:noFill/>
          <a:ln w="9525">
            <a:noFill/>
            <a:miter lim="800000"/>
            <a:headEnd/>
            <a:tailEnd/>
          </a:ln>
          <a:effectLst/>
        </p:spPr>
      </p:pic>
      <p:pic>
        <p:nvPicPr>
          <p:cNvPr id="39" name="Picture 4" descr="C:\Users\Soloman\Desktop\墨斑2.png"/>
          <p:cNvPicPr>
            <a:picLocks noChangeAspect="1" noChangeArrowheads="1"/>
          </p:cNvPicPr>
          <p:nvPr/>
        </p:nvPicPr>
        <p:blipFill>
          <a:blip r:embed="rId3" cstate="print"/>
          <a:srcRect/>
          <a:stretch>
            <a:fillRect/>
          </a:stretch>
        </p:blipFill>
        <p:spPr bwMode="auto">
          <a:xfrm>
            <a:off x="3214678" y="4286256"/>
            <a:ext cx="790575" cy="790575"/>
          </a:xfrm>
          <a:prstGeom prst="rect">
            <a:avLst/>
          </a:prstGeom>
          <a:noFill/>
          <a:ln w="9525">
            <a:noFill/>
            <a:miter lim="800000"/>
            <a:headEnd/>
            <a:tailEnd/>
          </a:ln>
        </p:spPr>
      </p:pic>
      <p:pic>
        <p:nvPicPr>
          <p:cNvPr id="40" name="Picture 4" descr="C:\Users\Soloman\Desktop\墨斑2.png"/>
          <p:cNvPicPr>
            <a:picLocks noChangeAspect="1" noChangeArrowheads="1"/>
          </p:cNvPicPr>
          <p:nvPr/>
        </p:nvPicPr>
        <p:blipFill>
          <a:blip r:embed="rId3" cstate="print"/>
          <a:srcRect/>
          <a:stretch>
            <a:fillRect/>
          </a:stretch>
        </p:blipFill>
        <p:spPr bwMode="auto">
          <a:xfrm>
            <a:off x="3219435" y="5286388"/>
            <a:ext cx="790575" cy="792163"/>
          </a:xfrm>
          <a:prstGeom prst="rect">
            <a:avLst/>
          </a:prstGeom>
          <a:noFill/>
          <a:ln w="9525">
            <a:noFill/>
            <a:miter lim="800000"/>
            <a:headEnd/>
            <a:tailEnd/>
          </a:ln>
        </p:spPr>
      </p:pic>
      <p:sp>
        <p:nvSpPr>
          <p:cNvPr id="44" name="TextBox 43"/>
          <p:cNvSpPr txBox="1"/>
          <p:nvPr/>
        </p:nvSpPr>
        <p:spPr>
          <a:xfrm>
            <a:off x="3357554" y="481555"/>
            <a:ext cx="415498" cy="369332"/>
          </a:xfrm>
          <a:prstGeom prst="rect">
            <a:avLst/>
          </a:prstGeom>
          <a:noFill/>
        </p:spPr>
        <p:txBody>
          <a:bodyPr wrap="square" rtlCol="0">
            <a:spAutoFit/>
          </a:bodyPr>
          <a:lstStyle/>
          <a:p>
            <a:r>
              <a:rPr lang="zh-CN" altLang="en-US" dirty="0">
                <a:solidFill>
                  <a:schemeClr val="bg1"/>
                </a:solidFill>
              </a:rPr>
              <a:t>壹</a:t>
            </a:r>
          </a:p>
        </p:txBody>
      </p:sp>
      <p:sp>
        <p:nvSpPr>
          <p:cNvPr id="45" name="TextBox 44"/>
          <p:cNvSpPr txBox="1"/>
          <p:nvPr/>
        </p:nvSpPr>
        <p:spPr>
          <a:xfrm>
            <a:off x="3357554" y="1492789"/>
            <a:ext cx="415498" cy="369332"/>
          </a:xfrm>
          <a:prstGeom prst="rect">
            <a:avLst/>
          </a:prstGeom>
          <a:noFill/>
        </p:spPr>
        <p:txBody>
          <a:bodyPr wrap="square" rtlCol="0">
            <a:spAutoFit/>
          </a:bodyPr>
          <a:lstStyle/>
          <a:p>
            <a:r>
              <a:rPr lang="zh-CN" altLang="en-US" dirty="0">
                <a:solidFill>
                  <a:schemeClr val="bg1"/>
                </a:solidFill>
              </a:rPr>
              <a:t>貳</a:t>
            </a:r>
          </a:p>
        </p:txBody>
      </p:sp>
      <p:sp>
        <p:nvSpPr>
          <p:cNvPr id="46" name="TextBox 45"/>
          <p:cNvSpPr txBox="1"/>
          <p:nvPr/>
        </p:nvSpPr>
        <p:spPr>
          <a:xfrm>
            <a:off x="3357554" y="2492921"/>
            <a:ext cx="415498" cy="369332"/>
          </a:xfrm>
          <a:prstGeom prst="rect">
            <a:avLst/>
          </a:prstGeom>
          <a:noFill/>
        </p:spPr>
        <p:txBody>
          <a:bodyPr wrap="square" rtlCol="0">
            <a:spAutoFit/>
          </a:bodyPr>
          <a:lstStyle/>
          <a:p>
            <a:r>
              <a:rPr lang="zh-CN" altLang="en-US" dirty="0">
                <a:solidFill>
                  <a:schemeClr val="bg1"/>
                </a:solidFill>
              </a:rPr>
              <a:t>叁</a:t>
            </a:r>
          </a:p>
        </p:txBody>
      </p:sp>
      <p:sp>
        <p:nvSpPr>
          <p:cNvPr id="47" name="TextBox 46"/>
          <p:cNvSpPr txBox="1"/>
          <p:nvPr/>
        </p:nvSpPr>
        <p:spPr>
          <a:xfrm>
            <a:off x="3357554" y="3488296"/>
            <a:ext cx="415498" cy="369332"/>
          </a:xfrm>
          <a:prstGeom prst="rect">
            <a:avLst/>
          </a:prstGeom>
          <a:noFill/>
        </p:spPr>
        <p:txBody>
          <a:bodyPr wrap="square" rtlCol="0">
            <a:spAutoFit/>
          </a:bodyPr>
          <a:lstStyle/>
          <a:p>
            <a:r>
              <a:rPr lang="zh-CN" altLang="en-US" dirty="0">
                <a:solidFill>
                  <a:schemeClr val="bg1"/>
                </a:solidFill>
              </a:rPr>
              <a:t>肆</a:t>
            </a:r>
          </a:p>
        </p:txBody>
      </p:sp>
      <p:sp>
        <p:nvSpPr>
          <p:cNvPr id="48" name="TextBox 47"/>
          <p:cNvSpPr txBox="1"/>
          <p:nvPr/>
        </p:nvSpPr>
        <p:spPr>
          <a:xfrm>
            <a:off x="3357554" y="4493185"/>
            <a:ext cx="415498" cy="369332"/>
          </a:xfrm>
          <a:prstGeom prst="rect">
            <a:avLst/>
          </a:prstGeom>
          <a:noFill/>
        </p:spPr>
        <p:txBody>
          <a:bodyPr wrap="square" rtlCol="0">
            <a:spAutoFit/>
          </a:bodyPr>
          <a:lstStyle/>
          <a:p>
            <a:r>
              <a:rPr lang="zh-CN" altLang="en-US" dirty="0">
                <a:solidFill>
                  <a:schemeClr val="bg1"/>
                </a:solidFill>
              </a:rPr>
              <a:t>伍</a:t>
            </a:r>
          </a:p>
        </p:txBody>
      </p:sp>
      <p:sp>
        <p:nvSpPr>
          <p:cNvPr id="49" name="TextBox 48"/>
          <p:cNvSpPr txBox="1"/>
          <p:nvPr/>
        </p:nvSpPr>
        <p:spPr>
          <a:xfrm>
            <a:off x="3357554" y="5494905"/>
            <a:ext cx="415498" cy="369332"/>
          </a:xfrm>
          <a:prstGeom prst="rect">
            <a:avLst/>
          </a:prstGeom>
          <a:noFill/>
        </p:spPr>
        <p:txBody>
          <a:bodyPr wrap="square" rtlCol="0">
            <a:spAutoFit/>
          </a:bodyPr>
          <a:lstStyle/>
          <a:p>
            <a:r>
              <a:rPr lang="zh-CN" altLang="en-US" dirty="0">
                <a:solidFill>
                  <a:schemeClr val="bg1"/>
                </a:solidFill>
              </a:rPr>
              <a:t>陆</a:t>
            </a:r>
          </a:p>
        </p:txBody>
      </p:sp>
      <p:sp>
        <p:nvSpPr>
          <p:cNvPr id="52" name="TextBox 51"/>
          <p:cNvSpPr txBox="1"/>
          <p:nvPr/>
        </p:nvSpPr>
        <p:spPr>
          <a:xfrm>
            <a:off x="4143372" y="395567"/>
            <a:ext cx="2040943" cy="461665"/>
          </a:xfrm>
          <a:prstGeom prst="rect">
            <a:avLst/>
          </a:prstGeom>
          <a:noFill/>
        </p:spPr>
        <p:txBody>
          <a:bodyPr wrap="none" rtlCol="0">
            <a:spAutoFit/>
          </a:bodyPr>
          <a:lstStyle/>
          <a:p>
            <a:r>
              <a:rPr lang="zh-CN" altLang="en-US" sz="2400" b="1" dirty="0"/>
              <a:t>經典化的標準</a:t>
            </a:r>
            <a:endParaRPr lang="en-US" altLang="zh-CN" sz="2400" b="1" dirty="0"/>
          </a:p>
        </p:txBody>
      </p:sp>
      <p:sp>
        <p:nvSpPr>
          <p:cNvPr id="53" name="TextBox 52"/>
          <p:cNvSpPr txBox="1"/>
          <p:nvPr/>
        </p:nvSpPr>
        <p:spPr>
          <a:xfrm>
            <a:off x="4143372" y="1285860"/>
            <a:ext cx="2040943" cy="583108"/>
          </a:xfrm>
          <a:prstGeom prst="rect">
            <a:avLst/>
          </a:prstGeom>
          <a:noFill/>
        </p:spPr>
        <p:txBody>
          <a:bodyPr wrap="none" rtlCol="0">
            <a:spAutoFit/>
          </a:bodyPr>
          <a:lstStyle/>
          <a:p>
            <a:pPr marL="457200" indent="-457200">
              <a:lnSpc>
                <a:spcPct val="150000"/>
              </a:lnSpc>
            </a:pPr>
            <a:r>
              <a:rPr lang="zh-CN" altLang="en-US" sz="2400" b="1" dirty="0"/>
              <a:t>權威成就經典</a:t>
            </a:r>
            <a:endParaRPr lang="en-US" altLang="zh-CN" sz="2400" b="1" dirty="0"/>
          </a:p>
        </p:txBody>
      </p:sp>
      <p:sp>
        <p:nvSpPr>
          <p:cNvPr id="55" name="TextBox 54"/>
          <p:cNvSpPr txBox="1"/>
          <p:nvPr/>
        </p:nvSpPr>
        <p:spPr>
          <a:xfrm>
            <a:off x="4143372" y="2285992"/>
            <a:ext cx="4515980" cy="583108"/>
          </a:xfrm>
          <a:prstGeom prst="rect">
            <a:avLst/>
          </a:prstGeom>
          <a:noFill/>
        </p:spPr>
        <p:txBody>
          <a:bodyPr wrap="none" rtlCol="0">
            <a:spAutoFit/>
          </a:bodyPr>
          <a:lstStyle/>
          <a:p>
            <a:pPr marL="457200" indent="-457200">
              <a:lnSpc>
                <a:spcPct val="150000"/>
              </a:lnSpc>
            </a:pPr>
            <a:r>
              <a:rPr lang="zh-CN" altLang="en-US" sz="2400" b="1" dirty="0"/>
              <a:t>從權威的反抗者到權威的代表者</a:t>
            </a:r>
            <a:endParaRPr lang="en-US" altLang="zh-CN" sz="2400" b="1" dirty="0"/>
          </a:p>
        </p:txBody>
      </p:sp>
      <p:sp>
        <p:nvSpPr>
          <p:cNvPr id="56" name="TextBox 55"/>
          <p:cNvSpPr txBox="1"/>
          <p:nvPr/>
        </p:nvSpPr>
        <p:spPr>
          <a:xfrm>
            <a:off x="4218735" y="3286124"/>
            <a:ext cx="2353529" cy="583108"/>
          </a:xfrm>
          <a:prstGeom prst="rect">
            <a:avLst/>
          </a:prstGeom>
          <a:noFill/>
        </p:spPr>
        <p:txBody>
          <a:bodyPr wrap="none" rtlCol="0">
            <a:spAutoFit/>
          </a:bodyPr>
          <a:lstStyle/>
          <a:p>
            <a:pPr marL="457200" indent="-457200">
              <a:lnSpc>
                <a:spcPct val="150000"/>
              </a:lnSpc>
            </a:pPr>
            <a:r>
              <a:rPr lang="en-US" altLang="zh-CN" sz="2400" b="1" dirty="0"/>
              <a:t>1905</a:t>
            </a:r>
            <a:r>
              <a:rPr lang="zh-CN" altLang="en-US" sz="2400" b="1" dirty="0"/>
              <a:t>年后的變化</a:t>
            </a:r>
            <a:endParaRPr lang="en-US" altLang="zh-CN" sz="2400" b="1" dirty="0"/>
          </a:p>
        </p:txBody>
      </p:sp>
      <p:sp>
        <p:nvSpPr>
          <p:cNvPr id="57" name="TextBox 56"/>
          <p:cNvSpPr txBox="1"/>
          <p:nvPr/>
        </p:nvSpPr>
        <p:spPr>
          <a:xfrm>
            <a:off x="4143372" y="4274652"/>
            <a:ext cx="3663182" cy="1143070"/>
          </a:xfrm>
          <a:prstGeom prst="rect">
            <a:avLst/>
          </a:prstGeom>
          <a:noFill/>
        </p:spPr>
        <p:txBody>
          <a:bodyPr wrap="none" rtlCol="0">
            <a:spAutoFit/>
          </a:bodyPr>
          <a:lstStyle/>
          <a:p>
            <a:pPr marL="457200" indent="-457200">
              <a:lnSpc>
                <a:spcPct val="150000"/>
              </a:lnSpc>
            </a:pPr>
            <a:r>
              <a:rPr lang="zh-CN" altLang="en-US" sz="2400" b="1" dirty="0">
                <a:solidFill>
                  <a:srgbClr val="FF0000"/>
                </a:solidFill>
              </a:rPr>
              <a:t>當代歷朝最暢銷書籍</a:t>
            </a:r>
            <a:endParaRPr lang="de-DE" altLang="zh-CN" sz="2400" b="1" dirty="0">
              <a:solidFill>
                <a:srgbClr val="FF0000"/>
              </a:solidFill>
            </a:endParaRPr>
          </a:p>
          <a:p>
            <a:pPr marL="457200" indent="-457200">
              <a:lnSpc>
                <a:spcPct val="150000"/>
              </a:lnSpc>
            </a:pPr>
            <a:r>
              <a:rPr lang="de-DE" altLang="zh-CN" sz="2400" b="1" dirty="0" err="1">
                <a:solidFill>
                  <a:srgbClr val="FF0000"/>
                </a:solidFill>
              </a:rPr>
              <a:t>Today‘s</a:t>
            </a:r>
            <a:r>
              <a:rPr lang="de-DE" altLang="zh-CN" sz="2400" b="1" dirty="0">
                <a:solidFill>
                  <a:srgbClr val="FF0000"/>
                </a:solidFill>
              </a:rPr>
              <a:t> all time </a:t>
            </a:r>
            <a:r>
              <a:rPr lang="de-DE" altLang="zh-CN" sz="2400" b="1" dirty="0" err="1">
                <a:solidFill>
                  <a:srgbClr val="FF0000"/>
                </a:solidFill>
              </a:rPr>
              <a:t>best</a:t>
            </a:r>
            <a:r>
              <a:rPr lang="de-DE" altLang="zh-CN" sz="2400" b="1" dirty="0">
                <a:solidFill>
                  <a:srgbClr val="FF0000"/>
                </a:solidFill>
              </a:rPr>
              <a:t> </a:t>
            </a:r>
            <a:r>
              <a:rPr lang="de-DE" altLang="zh-CN" sz="2400" b="1" dirty="0" err="1">
                <a:solidFill>
                  <a:srgbClr val="FF0000"/>
                </a:solidFill>
              </a:rPr>
              <a:t>sellers</a:t>
            </a:r>
            <a:endParaRPr lang="en-US" altLang="zh-CN" sz="2400" b="1" dirty="0">
              <a:solidFill>
                <a:srgbClr val="FF0000"/>
              </a:solidFill>
            </a:endParaRPr>
          </a:p>
        </p:txBody>
      </p:sp>
      <p:sp>
        <p:nvSpPr>
          <p:cNvPr id="59" name="TextBox 58"/>
          <p:cNvSpPr txBox="1"/>
          <p:nvPr/>
        </p:nvSpPr>
        <p:spPr>
          <a:xfrm>
            <a:off x="4143372" y="5286388"/>
            <a:ext cx="4515980" cy="583108"/>
          </a:xfrm>
          <a:prstGeom prst="rect">
            <a:avLst/>
          </a:prstGeom>
          <a:noFill/>
        </p:spPr>
        <p:txBody>
          <a:bodyPr wrap="none" rtlCol="0">
            <a:spAutoFit/>
          </a:bodyPr>
          <a:lstStyle/>
          <a:p>
            <a:pPr marL="457200" indent="-457200">
              <a:lnSpc>
                <a:spcPct val="150000"/>
              </a:lnSpc>
            </a:pPr>
            <a:r>
              <a:rPr lang="zh-CN" altLang="en-US" sz="2400" b="1" dirty="0"/>
              <a:t>中國經典成為世界經典的一部份</a:t>
            </a:r>
            <a:endParaRPr lang="en-US" altLang="zh-CN"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357166"/>
            <a:ext cx="8072494" cy="828497"/>
          </a:xfrm>
          <a:prstGeom prst="rect">
            <a:avLst/>
          </a:prstGeom>
          <a:noFill/>
        </p:spPr>
        <p:txBody>
          <a:bodyPr wrap="square" rtlCol="0">
            <a:spAutoFit/>
          </a:bodyPr>
          <a:lstStyle/>
          <a:p>
            <a:pPr marL="457200" indent="-457200">
              <a:lnSpc>
                <a:spcPct val="150000"/>
              </a:lnSpc>
            </a:pPr>
            <a:r>
              <a:rPr lang="zh-CN" altLang="zh-CN" sz="3600" b="1" dirty="0"/>
              <a:t>歷代發行量超過</a:t>
            </a:r>
            <a:r>
              <a:rPr lang="en-US" altLang="zh-CN" sz="3600" b="1" dirty="0"/>
              <a:t>200</a:t>
            </a:r>
            <a:r>
              <a:rPr lang="zh-CN" altLang="zh-CN" sz="3600" b="1" dirty="0"/>
              <a:t>萬冊的最暢銷書籍</a:t>
            </a:r>
            <a:endParaRPr lang="en-US" altLang="zh-CN" sz="3600" b="1" dirty="0"/>
          </a:p>
        </p:txBody>
      </p:sp>
      <p:pic>
        <p:nvPicPr>
          <p:cNvPr id="5" name="Picture 3" descr="F:\PPT 任务\水晶图片\抠图PNG\墨痕.png"/>
          <p:cNvPicPr>
            <a:picLocks noChangeAspect="1" noChangeArrowheads="1"/>
          </p:cNvPicPr>
          <p:nvPr/>
        </p:nvPicPr>
        <p:blipFill>
          <a:blip r:embed="rId2" cstate="print"/>
          <a:srcRect/>
          <a:stretch>
            <a:fillRect/>
          </a:stretch>
        </p:blipFill>
        <p:spPr bwMode="auto">
          <a:xfrm>
            <a:off x="0" y="857232"/>
            <a:ext cx="7859713" cy="928694"/>
          </a:xfrm>
          <a:prstGeom prst="rect">
            <a:avLst/>
          </a:prstGeom>
          <a:noFill/>
          <a:ln w="9525">
            <a:noFill/>
            <a:miter lim="800000"/>
            <a:headEnd/>
            <a:tailEnd/>
          </a:ln>
        </p:spPr>
      </p:pic>
      <p:graphicFrame>
        <p:nvGraphicFramePr>
          <p:cNvPr id="6" name="表格 5"/>
          <p:cNvGraphicFramePr>
            <a:graphicFrameLocks noGrp="1"/>
          </p:cNvGraphicFramePr>
          <p:nvPr/>
        </p:nvGraphicFramePr>
        <p:xfrm>
          <a:off x="80994" y="1643050"/>
          <a:ext cx="8991600" cy="1333500"/>
        </p:xfrm>
        <a:graphic>
          <a:graphicData uri="http://schemas.openxmlformats.org/drawingml/2006/table">
            <a:tbl>
              <a:tblPr/>
              <a:tblGrid>
                <a:gridCol w="484042">
                  <a:extLst>
                    <a:ext uri="{9D8B030D-6E8A-4147-A177-3AD203B41FA5}">
                      <a16:colId xmlns:a16="http://schemas.microsoft.com/office/drawing/2014/main" val="20000"/>
                    </a:ext>
                  </a:extLst>
                </a:gridCol>
                <a:gridCol w="2070391">
                  <a:extLst>
                    <a:ext uri="{9D8B030D-6E8A-4147-A177-3AD203B41FA5}">
                      <a16:colId xmlns:a16="http://schemas.microsoft.com/office/drawing/2014/main" val="20001"/>
                    </a:ext>
                  </a:extLst>
                </a:gridCol>
                <a:gridCol w="1560368">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819399">
                  <a:extLst>
                    <a:ext uri="{9D8B030D-6E8A-4147-A177-3AD203B41FA5}">
                      <a16:colId xmlns:a16="http://schemas.microsoft.com/office/drawing/2014/main" val="20004"/>
                    </a:ext>
                  </a:extLst>
                </a:gridCol>
              </a:tblGrid>
              <a:tr h="0">
                <a:tc>
                  <a:txBody>
                    <a:bodyPr/>
                    <a:lstStyle/>
                    <a:p>
                      <a:pPr algn="ctr">
                        <a:spcAft>
                          <a:spcPts val="0"/>
                        </a:spcAft>
                      </a:pPr>
                      <a:endParaRPr lang="en-US" sz="2400" kern="100" dirty="0">
                        <a:solidFill>
                          <a:srgbClr val="000000"/>
                        </a:solidFill>
                        <a:latin typeface="Times New Roman"/>
                        <a:ea typeface="TSC UKai M TT"/>
                        <a:cs typeface="Times New Roman"/>
                      </a:endParaRPr>
                    </a:p>
                  </a:txBody>
                  <a:tcPr marL="9525" marR="9525" marT="9525" marB="9525">
                    <a:lnL>
                      <a:noFill/>
                    </a:lnL>
                    <a:lnR>
                      <a:noFill/>
                    </a:lnR>
                    <a:lnT>
                      <a:noFill/>
                    </a:lnT>
                    <a:lnB>
                      <a:noFill/>
                    </a:lnB>
                  </a:tcPr>
                </a:tc>
                <a:tc>
                  <a:txBody>
                    <a:bodyPr/>
                    <a:lstStyle/>
                    <a:p>
                      <a:pPr algn="ctr">
                        <a:spcAft>
                          <a:spcPts val="0"/>
                        </a:spcAft>
                      </a:pPr>
                      <a:r>
                        <a:rPr lang="zh-CN" sz="2400" b="1" kern="100" dirty="0">
                          <a:latin typeface="Times New Roman"/>
                          <a:ea typeface="TSC UKai M TT"/>
                          <a:cs typeface="Times New Roman"/>
                        </a:rPr>
                        <a:t>小說</a:t>
                      </a:r>
                      <a:endParaRPr lang="zh-CN" sz="2400" b="1"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2400" b="1" kern="100" dirty="0">
                          <a:latin typeface="Times New Roman"/>
                          <a:ea typeface="TSC UKai M TT"/>
                          <a:cs typeface="Times New Roman"/>
                        </a:rPr>
                        <a:t>作者</a:t>
                      </a:r>
                      <a:endParaRPr lang="zh-CN" sz="2400" b="1"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2400" b="1" kern="100" dirty="0">
                          <a:latin typeface="Times New Roman"/>
                          <a:ea typeface="TSC UKai M TT"/>
                          <a:cs typeface="Times New Roman"/>
                        </a:rPr>
                        <a:t>出版時間</a:t>
                      </a:r>
                      <a:endParaRPr lang="zh-CN" sz="2400" b="1"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2400" b="1" kern="100" dirty="0">
                          <a:latin typeface="Times New Roman"/>
                          <a:ea typeface="TSC UKai M TT"/>
                          <a:cs typeface="Times New Roman"/>
                        </a:rPr>
                        <a:t>最大發行量</a:t>
                      </a:r>
                      <a:endParaRPr lang="zh-CN" sz="2400" b="1" kern="100" dirty="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00"/>
                  </a:ext>
                </a:extLst>
              </a:tr>
              <a:tr h="0">
                <a:tc>
                  <a:txBody>
                    <a:bodyPr/>
                    <a:lstStyle/>
                    <a:p>
                      <a:pPr algn="ctr">
                        <a:spcAft>
                          <a:spcPts val="0"/>
                        </a:spcAft>
                      </a:pPr>
                      <a:r>
                        <a:rPr lang="en-US" sz="2400" kern="100">
                          <a:solidFill>
                            <a:srgbClr val="000000"/>
                          </a:solidFill>
                          <a:latin typeface="Times New Roman"/>
                          <a:ea typeface="TSC UKai M TT"/>
                          <a:cs typeface="Times New Roman"/>
                        </a:rPr>
                        <a:t>01</a:t>
                      </a:r>
                      <a:endParaRPr lang="zh-CN" sz="24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2400" kern="100">
                          <a:latin typeface="Times New Roman"/>
                          <a:ea typeface="TSC UKai M TT"/>
                          <a:cs typeface="Times New Roman"/>
                        </a:rPr>
                        <a:t>《紅樓夢》</a:t>
                      </a:r>
                      <a:endParaRPr lang="zh-CN" sz="24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2400" kern="100" dirty="0">
                          <a:latin typeface="Times New Roman"/>
                          <a:ea typeface="TSC UKai M TT"/>
                          <a:cs typeface="Times New Roman"/>
                        </a:rPr>
                        <a:t>曹雪芹</a:t>
                      </a:r>
                      <a:endParaRPr lang="zh-CN" sz="2400" kern="100" dirty="0">
                        <a:latin typeface="Calibri"/>
                        <a:ea typeface="宋体"/>
                        <a:cs typeface="Times New Roman"/>
                      </a:endParaRPr>
                    </a:p>
                  </a:txBody>
                  <a:tcPr marL="9525" marR="9525" marT="9525" marB="9525">
                    <a:lnL>
                      <a:noFill/>
                    </a:lnL>
                    <a:lnR>
                      <a:noFill/>
                    </a:lnR>
                    <a:lnT>
                      <a:noFill/>
                    </a:lnT>
                    <a:lnB>
                      <a:noFill/>
                    </a:lnB>
                  </a:tcPr>
                </a:tc>
                <a:tc>
                  <a:txBody>
                    <a:bodyPr/>
                    <a:lstStyle/>
                    <a:p>
                      <a:pPr indent="133350" algn="ctr">
                        <a:spcAft>
                          <a:spcPts val="0"/>
                        </a:spcAft>
                      </a:pPr>
                      <a:r>
                        <a:rPr lang="en-US" sz="2400" kern="100" dirty="0">
                          <a:solidFill>
                            <a:srgbClr val="000000"/>
                          </a:solidFill>
                          <a:latin typeface="Times New Roman"/>
                          <a:ea typeface="TSC UKai M TT"/>
                          <a:cs typeface="Times New Roman"/>
                        </a:rPr>
                        <a:t>1791</a:t>
                      </a:r>
                      <a:endParaRPr lang="zh-CN" sz="2400" kern="100" dirty="0">
                        <a:latin typeface="Calibri"/>
                        <a:ea typeface="宋体"/>
                        <a:cs typeface="Times New Roman"/>
                      </a:endParaRPr>
                    </a:p>
                  </a:txBody>
                  <a:tcPr marL="9525" marR="9525" marT="9525" marB="9525" anchor="ctr">
                    <a:lnL>
                      <a:noFill/>
                    </a:lnL>
                    <a:lnR>
                      <a:noFill/>
                    </a:lnR>
                    <a:lnT>
                      <a:noFill/>
                    </a:lnT>
                    <a:lnB>
                      <a:noFill/>
                    </a:lnB>
                  </a:tcPr>
                </a:tc>
                <a:tc>
                  <a:txBody>
                    <a:bodyPr/>
                    <a:lstStyle/>
                    <a:p>
                      <a:pPr algn="ctr">
                        <a:spcAft>
                          <a:spcPts val="0"/>
                        </a:spcAft>
                      </a:pPr>
                      <a:r>
                        <a:rPr lang="zh-CN" sz="2400" kern="100" dirty="0">
                          <a:solidFill>
                            <a:srgbClr val="000000"/>
                          </a:solidFill>
                          <a:latin typeface="Times New Roman"/>
                          <a:ea typeface="TSC UKai M TT"/>
                          <a:cs typeface="Times New Roman"/>
                        </a:rPr>
                        <a:t>一億冊</a:t>
                      </a:r>
                      <a:endParaRPr lang="zh-CN" sz="2400" kern="100" dirty="0">
                        <a:latin typeface="Calibri"/>
                        <a:ea typeface="宋体"/>
                        <a:cs typeface="Times New Roman"/>
                      </a:endParaRPr>
                    </a:p>
                  </a:txBody>
                  <a:tcPr marL="9525" marR="9525" marT="9525" marB="9525" anchor="ctr">
                    <a:lnL>
                      <a:noFill/>
                    </a:lnL>
                    <a:lnR>
                      <a:noFill/>
                    </a:lnR>
                    <a:lnT>
                      <a:noFill/>
                    </a:lnT>
                    <a:lnB>
                      <a:noFill/>
                    </a:lnB>
                  </a:tcPr>
                </a:tc>
                <a:extLst>
                  <a:ext uri="{0D108BD9-81ED-4DB2-BD59-A6C34878D82A}">
                    <a16:rowId xmlns:a16="http://schemas.microsoft.com/office/drawing/2014/main" val="10001"/>
                  </a:ext>
                </a:extLst>
              </a:tr>
              <a:tr h="0">
                <a:tc>
                  <a:txBody>
                    <a:bodyPr/>
                    <a:lstStyle/>
                    <a:p>
                      <a:pPr algn="ctr">
                        <a:spcAft>
                          <a:spcPts val="0"/>
                        </a:spcAft>
                      </a:pPr>
                      <a:r>
                        <a:rPr lang="en-US" sz="2400" kern="100">
                          <a:solidFill>
                            <a:srgbClr val="000000"/>
                          </a:solidFill>
                          <a:latin typeface="Times New Roman"/>
                          <a:ea typeface="TSC UKai M TT"/>
                          <a:cs typeface="Times New Roman"/>
                        </a:rPr>
                        <a:t>02</a:t>
                      </a:r>
                      <a:endParaRPr lang="zh-CN" sz="24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2400" kern="100" dirty="0">
                          <a:latin typeface="Times New Roman"/>
                          <a:ea typeface="TSC UKai M TT"/>
                          <a:cs typeface="Times New Roman"/>
                        </a:rPr>
                        <a:t>《狼圖騰》</a:t>
                      </a:r>
                      <a:endParaRPr lang="zh-CN" sz="24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2400" kern="100">
                          <a:latin typeface="Times New Roman"/>
                          <a:ea typeface="TSC UKai M TT"/>
                          <a:cs typeface="Times New Roman"/>
                        </a:rPr>
                        <a:t>姜戎</a:t>
                      </a:r>
                      <a:endParaRPr lang="zh-CN" sz="24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2400" kern="100">
                          <a:solidFill>
                            <a:srgbClr val="000000"/>
                          </a:solidFill>
                          <a:latin typeface="Times New Roman"/>
                          <a:ea typeface="TSC UKai M TT"/>
                          <a:cs typeface="Times New Roman"/>
                        </a:rPr>
                        <a:t>2004</a:t>
                      </a:r>
                      <a:endParaRPr lang="zh-CN" sz="2400" kern="100">
                        <a:latin typeface="Calibri"/>
                        <a:ea typeface="宋体"/>
                        <a:cs typeface="Times New Roman"/>
                      </a:endParaRPr>
                    </a:p>
                  </a:txBody>
                  <a:tcPr marL="9525" marR="9525" marT="9525" marB="9525" anchor="ctr">
                    <a:lnL>
                      <a:noFill/>
                    </a:lnL>
                    <a:lnR>
                      <a:noFill/>
                    </a:lnR>
                    <a:lnT>
                      <a:noFill/>
                    </a:lnT>
                    <a:lnB>
                      <a:noFill/>
                    </a:lnB>
                  </a:tcPr>
                </a:tc>
                <a:tc>
                  <a:txBody>
                    <a:bodyPr/>
                    <a:lstStyle/>
                    <a:p>
                      <a:pPr algn="ctr">
                        <a:spcAft>
                          <a:spcPts val="0"/>
                        </a:spcAft>
                      </a:pPr>
                      <a:r>
                        <a:rPr lang="zh-CN" sz="2400" kern="100" dirty="0">
                          <a:solidFill>
                            <a:srgbClr val="000000"/>
                          </a:solidFill>
                          <a:latin typeface="Times New Roman"/>
                          <a:ea typeface="TSC UKai M TT"/>
                          <a:cs typeface="Times New Roman"/>
                        </a:rPr>
                        <a:t>兩千萬冊</a:t>
                      </a:r>
                      <a:endParaRPr lang="zh-CN" sz="2400" kern="100" dirty="0">
                        <a:latin typeface="Calibri"/>
                        <a:ea typeface="宋体"/>
                        <a:cs typeface="Times New Roman"/>
                      </a:endParaRPr>
                    </a:p>
                  </a:txBody>
                  <a:tcPr marL="9525" marR="9525" marT="9525" marB="9525" anchor="ctr">
                    <a:lnL>
                      <a:noFill/>
                    </a:lnL>
                    <a:lnR>
                      <a:noFill/>
                    </a:lnR>
                    <a:lnT>
                      <a:noFill/>
                    </a:lnT>
                    <a:lnB>
                      <a:noFill/>
                    </a:lnB>
                  </a:tcPr>
                </a:tc>
                <a:extLst>
                  <a:ext uri="{0D108BD9-81ED-4DB2-BD59-A6C34878D82A}">
                    <a16:rowId xmlns:a16="http://schemas.microsoft.com/office/drawing/2014/main" val="10002"/>
                  </a:ext>
                </a:extLst>
              </a:tr>
              <a:tr h="0">
                <a:tc>
                  <a:txBody>
                    <a:bodyPr/>
                    <a:lstStyle/>
                    <a:p>
                      <a:pPr algn="ctr">
                        <a:spcAft>
                          <a:spcPts val="0"/>
                        </a:spcAft>
                      </a:pPr>
                      <a:endParaRPr lang="en-US" sz="1050" kern="100">
                        <a:solidFill>
                          <a:srgbClr val="000000"/>
                        </a:solidFill>
                        <a:latin typeface="Times New Roman"/>
                        <a:ea typeface="TSC UKai M TT"/>
                        <a:cs typeface="Times New Roman"/>
                      </a:endParaRPr>
                    </a:p>
                  </a:txBody>
                  <a:tcPr marL="9525" marR="9525" marT="9525" marB="9525">
                    <a:lnL>
                      <a:noFill/>
                    </a:lnL>
                    <a:lnR>
                      <a:noFill/>
                    </a:lnR>
                    <a:lnT>
                      <a:noFill/>
                    </a:lnT>
                    <a:lnB>
                      <a:noFill/>
                    </a:lnB>
                  </a:tcPr>
                </a:tc>
                <a:tc>
                  <a:txBody>
                    <a:bodyPr/>
                    <a:lstStyle/>
                    <a:p>
                      <a:pPr algn="just">
                        <a:spcAft>
                          <a:spcPts val="0"/>
                        </a:spcAft>
                      </a:pPr>
                      <a:endParaRPr lang="en-US" sz="1050" kern="100">
                        <a:latin typeface="Times New Roman"/>
                        <a:ea typeface="TSC UKai M TT"/>
                        <a:cs typeface="Times New Roman"/>
                      </a:endParaRPr>
                    </a:p>
                  </a:txBody>
                  <a:tcPr marL="9525" marR="9525" marT="9525" marB="9525">
                    <a:lnL>
                      <a:noFill/>
                    </a:lnL>
                    <a:lnR>
                      <a:noFill/>
                    </a:lnR>
                    <a:lnT>
                      <a:noFill/>
                    </a:lnT>
                    <a:lnB>
                      <a:noFill/>
                    </a:lnB>
                  </a:tcPr>
                </a:tc>
                <a:tc>
                  <a:txBody>
                    <a:bodyPr/>
                    <a:lstStyle/>
                    <a:p>
                      <a:pPr algn="just">
                        <a:spcAft>
                          <a:spcPts val="0"/>
                        </a:spcAft>
                      </a:pPr>
                      <a:endParaRPr lang="en-US" sz="1050" kern="100">
                        <a:latin typeface="Times New Roman"/>
                        <a:ea typeface="TSC UKai M TT"/>
                        <a:cs typeface="Times New Roman"/>
                      </a:endParaRPr>
                    </a:p>
                  </a:txBody>
                  <a:tcPr marL="9525" marR="9525" marT="9525" marB="9525">
                    <a:lnL>
                      <a:noFill/>
                    </a:lnL>
                    <a:lnR>
                      <a:noFill/>
                    </a:lnR>
                    <a:lnT>
                      <a:noFill/>
                    </a:lnT>
                    <a:lnB>
                      <a:noFill/>
                    </a:lnB>
                  </a:tcPr>
                </a:tc>
                <a:tc>
                  <a:txBody>
                    <a:bodyPr/>
                    <a:lstStyle/>
                    <a:p>
                      <a:pPr algn="ctr">
                        <a:spcAft>
                          <a:spcPts val="0"/>
                        </a:spcAft>
                      </a:pPr>
                      <a:endParaRPr lang="en-US" sz="1050" kern="100">
                        <a:solidFill>
                          <a:srgbClr val="000000"/>
                        </a:solidFill>
                        <a:latin typeface="Times New Roman"/>
                        <a:ea typeface="TSC UKai M TT"/>
                        <a:cs typeface="Times New Roman"/>
                      </a:endParaRPr>
                    </a:p>
                  </a:txBody>
                  <a:tcPr marL="9525" marR="9525" marT="9525" marB="9525" anchor="ctr">
                    <a:lnL>
                      <a:noFill/>
                    </a:lnL>
                    <a:lnR>
                      <a:noFill/>
                    </a:lnR>
                    <a:lnT>
                      <a:noFill/>
                    </a:lnT>
                    <a:lnB>
                      <a:noFill/>
                    </a:lnB>
                  </a:tcPr>
                </a:tc>
                <a:tc>
                  <a:txBody>
                    <a:bodyPr/>
                    <a:lstStyle/>
                    <a:p>
                      <a:pPr algn="ctr">
                        <a:spcAft>
                          <a:spcPts val="0"/>
                        </a:spcAft>
                      </a:pPr>
                      <a:endParaRPr lang="en-US" sz="1050" kern="100" dirty="0">
                        <a:solidFill>
                          <a:srgbClr val="000000"/>
                        </a:solidFill>
                        <a:latin typeface="Times New Roman"/>
                        <a:ea typeface="TSC UKai M TT"/>
                        <a:cs typeface="Times New Roman"/>
                      </a:endParaRPr>
                    </a:p>
                  </a:txBody>
                  <a:tcPr marL="9525" marR="9525" marT="9525" marB="9525" anchor="ctr">
                    <a:lnL>
                      <a:noFill/>
                    </a:lnL>
                    <a:lnR>
                      <a:noFill/>
                    </a:lnR>
                    <a:lnT>
                      <a:noFill/>
                    </a:lnT>
                    <a:lnB>
                      <a:noFill/>
                    </a:lnB>
                  </a:tcPr>
                </a:tc>
                <a:extLst>
                  <a:ext uri="{0D108BD9-81ED-4DB2-BD59-A6C34878D82A}">
                    <a16:rowId xmlns:a16="http://schemas.microsoft.com/office/drawing/2014/main" val="10003"/>
                  </a:ext>
                </a:extLst>
              </a:tr>
            </a:tbl>
          </a:graphicData>
        </a:graphic>
      </p:graphicFrame>
      <p:pic>
        <p:nvPicPr>
          <p:cNvPr id="7" name="图片 6" descr="01300000374846124279694016771.jpg"/>
          <p:cNvPicPr>
            <a:picLocks noChangeAspect="1"/>
          </p:cNvPicPr>
          <p:nvPr/>
        </p:nvPicPr>
        <p:blipFill>
          <a:blip r:embed="rId3" cstate="print"/>
          <a:stretch>
            <a:fillRect/>
          </a:stretch>
        </p:blipFill>
        <p:spPr>
          <a:xfrm>
            <a:off x="428596" y="3000372"/>
            <a:ext cx="3944551" cy="3500462"/>
          </a:xfrm>
          <a:prstGeom prst="rect">
            <a:avLst/>
          </a:prstGeom>
        </p:spPr>
      </p:pic>
      <p:pic>
        <p:nvPicPr>
          <p:cNvPr id="8" name="图片 7" descr="u=1976474784,2589358009&amp;fm=0&amp;gp=0.jpg"/>
          <p:cNvPicPr>
            <a:picLocks noChangeAspect="1"/>
          </p:cNvPicPr>
          <p:nvPr/>
        </p:nvPicPr>
        <p:blipFill>
          <a:blip r:embed="rId4" cstate="print"/>
          <a:stretch>
            <a:fillRect/>
          </a:stretch>
        </p:blipFill>
        <p:spPr>
          <a:xfrm>
            <a:off x="5072066" y="2928934"/>
            <a:ext cx="2786082" cy="3714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3000"/>
                                        <p:tgtEl>
                                          <p:spTgt spid="5"/>
                                        </p:tgtEl>
                                      </p:cBhvr>
                                    </p:animEffect>
                                  </p:childTnLst>
                                </p:cTn>
                              </p:par>
                            </p:childTnLst>
                          </p:cTn>
                        </p:par>
                        <p:par>
                          <p:cTn id="11" fill="hold">
                            <p:stCondLst>
                              <p:cond delay="3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oloman\Desktop\未标题-3.png"/>
          <p:cNvPicPr>
            <a:picLocks noChangeAspect="1" noChangeArrowheads="1"/>
          </p:cNvPicPr>
          <p:nvPr/>
        </p:nvPicPr>
        <p:blipFill>
          <a:blip r:embed="rId2" cstate="print"/>
          <a:srcRect/>
          <a:stretch>
            <a:fillRect/>
          </a:stretch>
        </p:blipFill>
        <p:spPr bwMode="auto">
          <a:xfrm rot="9305985">
            <a:off x="171450" y="1879600"/>
            <a:ext cx="3100388" cy="3098800"/>
          </a:xfrm>
          <a:prstGeom prst="rect">
            <a:avLst/>
          </a:prstGeom>
          <a:noFill/>
          <a:ln w="9525">
            <a:noFill/>
            <a:miter lim="800000"/>
            <a:headEnd/>
            <a:tailEnd/>
          </a:ln>
        </p:spPr>
      </p:pic>
      <p:pic>
        <p:nvPicPr>
          <p:cNvPr id="10" name="Picture 4" descr="C:\Users\Soloman\Desktop\墨斑2.png"/>
          <p:cNvPicPr>
            <a:picLocks noChangeAspect="1" noChangeArrowheads="1"/>
          </p:cNvPicPr>
          <p:nvPr/>
        </p:nvPicPr>
        <p:blipFill>
          <a:blip r:embed="rId3" cstate="print"/>
          <a:srcRect/>
          <a:stretch>
            <a:fillRect/>
          </a:stretch>
        </p:blipFill>
        <p:spPr bwMode="auto">
          <a:xfrm>
            <a:off x="3214678" y="279383"/>
            <a:ext cx="790575" cy="792163"/>
          </a:xfrm>
          <a:prstGeom prst="rect">
            <a:avLst/>
          </a:prstGeom>
          <a:noFill/>
          <a:ln w="9525">
            <a:noFill/>
            <a:miter lim="800000"/>
            <a:headEnd/>
            <a:tailEnd/>
          </a:ln>
        </p:spPr>
      </p:pic>
      <p:pic>
        <p:nvPicPr>
          <p:cNvPr id="13" name="Picture 4" descr="C:\Users\Soloman\Desktop\墨斑2.png"/>
          <p:cNvPicPr>
            <a:picLocks noChangeAspect="1" noChangeArrowheads="1"/>
          </p:cNvPicPr>
          <p:nvPr/>
        </p:nvPicPr>
        <p:blipFill>
          <a:blip r:embed="rId3" cstate="print"/>
          <a:srcRect/>
          <a:stretch>
            <a:fillRect/>
          </a:stretch>
        </p:blipFill>
        <p:spPr bwMode="auto">
          <a:xfrm>
            <a:off x="3214678" y="1279515"/>
            <a:ext cx="790575" cy="792163"/>
          </a:xfrm>
          <a:prstGeom prst="rect">
            <a:avLst/>
          </a:prstGeom>
          <a:noFill/>
          <a:ln w="9525">
            <a:noFill/>
            <a:miter lim="800000"/>
            <a:headEnd/>
            <a:tailEnd/>
          </a:ln>
        </p:spPr>
      </p:pic>
      <p:pic>
        <p:nvPicPr>
          <p:cNvPr id="16" name="Picture 4" descr="C:\Users\Soloman\Desktop\墨斑2.png"/>
          <p:cNvPicPr>
            <a:picLocks noChangeAspect="1" noChangeArrowheads="1"/>
          </p:cNvPicPr>
          <p:nvPr/>
        </p:nvPicPr>
        <p:blipFill>
          <a:blip r:embed="rId3" cstate="print"/>
          <a:srcRect/>
          <a:stretch>
            <a:fillRect/>
          </a:stretch>
        </p:blipFill>
        <p:spPr bwMode="auto">
          <a:xfrm>
            <a:off x="3214678" y="2285992"/>
            <a:ext cx="790575" cy="790575"/>
          </a:xfrm>
          <a:prstGeom prst="rect">
            <a:avLst/>
          </a:prstGeom>
          <a:noFill/>
          <a:ln w="9525">
            <a:noFill/>
            <a:miter lim="800000"/>
            <a:headEnd/>
            <a:tailEnd/>
          </a:ln>
        </p:spPr>
      </p:pic>
      <p:pic>
        <p:nvPicPr>
          <p:cNvPr id="19" name="Picture 4" descr="C:\Users\Soloman\Desktop\墨斑2.png"/>
          <p:cNvPicPr>
            <a:picLocks noChangeAspect="1" noChangeArrowheads="1"/>
          </p:cNvPicPr>
          <p:nvPr/>
        </p:nvPicPr>
        <p:blipFill>
          <a:blip r:embed="rId3" cstate="print"/>
          <a:srcRect/>
          <a:stretch>
            <a:fillRect/>
          </a:stretch>
        </p:blipFill>
        <p:spPr bwMode="auto">
          <a:xfrm>
            <a:off x="3214678" y="3286124"/>
            <a:ext cx="790575" cy="792162"/>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srcRect/>
          <a:stretch>
            <a:fillRect/>
          </a:stretch>
        </p:blipFill>
        <p:spPr bwMode="auto">
          <a:xfrm>
            <a:off x="465138" y="2801938"/>
            <a:ext cx="2511425" cy="1663700"/>
          </a:xfrm>
          <a:prstGeom prst="rect">
            <a:avLst/>
          </a:prstGeom>
          <a:noFill/>
          <a:ln w="9525">
            <a:noFill/>
            <a:miter lim="800000"/>
            <a:headEnd/>
            <a:tailEnd/>
          </a:ln>
          <a:effectLst/>
        </p:spPr>
      </p:pic>
      <p:pic>
        <p:nvPicPr>
          <p:cNvPr id="39" name="Picture 4" descr="C:\Users\Soloman\Desktop\墨斑2.png"/>
          <p:cNvPicPr>
            <a:picLocks noChangeAspect="1" noChangeArrowheads="1"/>
          </p:cNvPicPr>
          <p:nvPr/>
        </p:nvPicPr>
        <p:blipFill>
          <a:blip r:embed="rId3" cstate="print"/>
          <a:srcRect/>
          <a:stretch>
            <a:fillRect/>
          </a:stretch>
        </p:blipFill>
        <p:spPr bwMode="auto">
          <a:xfrm>
            <a:off x="3214678" y="4286256"/>
            <a:ext cx="790575" cy="790575"/>
          </a:xfrm>
          <a:prstGeom prst="rect">
            <a:avLst/>
          </a:prstGeom>
          <a:noFill/>
          <a:ln w="9525">
            <a:noFill/>
            <a:miter lim="800000"/>
            <a:headEnd/>
            <a:tailEnd/>
          </a:ln>
        </p:spPr>
      </p:pic>
      <p:pic>
        <p:nvPicPr>
          <p:cNvPr id="40" name="Picture 4" descr="C:\Users\Soloman\Desktop\墨斑2.png"/>
          <p:cNvPicPr>
            <a:picLocks noChangeAspect="1" noChangeArrowheads="1"/>
          </p:cNvPicPr>
          <p:nvPr/>
        </p:nvPicPr>
        <p:blipFill>
          <a:blip r:embed="rId3" cstate="print"/>
          <a:srcRect/>
          <a:stretch>
            <a:fillRect/>
          </a:stretch>
        </p:blipFill>
        <p:spPr bwMode="auto">
          <a:xfrm>
            <a:off x="3219435" y="5286388"/>
            <a:ext cx="790575" cy="792163"/>
          </a:xfrm>
          <a:prstGeom prst="rect">
            <a:avLst/>
          </a:prstGeom>
          <a:noFill/>
          <a:ln w="9525">
            <a:noFill/>
            <a:miter lim="800000"/>
            <a:headEnd/>
            <a:tailEnd/>
          </a:ln>
        </p:spPr>
      </p:pic>
      <p:sp>
        <p:nvSpPr>
          <p:cNvPr id="44" name="TextBox 43"/>
          <p:cNvSpPr txBox="1"/>
          <p:nvPr/>
        </p:nvSpPr>
        <p:spPr>
          <a:xfrm>
            <a:off x="3357554" y="481555"/>
            <a:ext cx="415498" cy="369332"/>
          </a:xfrm>
          <a:prstGeom prst="rect">
            <a:avLst/>
          </a:prstGeom>
          <a:noFill/>
        </p:spPr>
        <p:txBody>
          <a:bodyPr wrap="square" rtlCol="0">
            <a:spAutoFit/>
          </a:bodyPr>
          <a:lstStyle/>
          <a:p>
            <a:r>
              <a:rPr lang="zh-CN" altLang="en-US" dirty="0">
                <a:solidFill>
                  <a:schemeClr val="bg1"/>
                </a:solidFill>
              </a:rPr>
              <a:t>壹</a:t>
            </a:r>
          </a:p>
        </p:txBody>
      </p:sp>
      <p:sp>
        <p:nvSpPr>
          <p:cNvPr id="45" name="TextBox 44"/>
          <p:cNvSpPr txBox="1"/>
          <p:nvPr/>
        </p:nvSpPr>
        <p:spPr>
          <a:xfrm>
            <a:off x="3357554" y="1492789"/>
            <a:ext cx="415498" cy="369332"/>
          </a:xfrm>
          <a:prstGeom prst="rect">
            <a:avLst/>
          </a:prstGeom>
          <a:noFill/>
        </p:spPr>
        <p:txBody>
          <a:bodyPr wrap="square" rtlCol="0">
            <a:spAutoFit/>
          </a:bodyPr>
          <a:lstStyle/>
          <a:p>
            <a:r>
              <a:rPr lang="zh-CN" altLang="en-US" dirty="0">
                <a:solidFill>
                  <a:schemeClr val="bg1"/>
                </a:solidFill>
              </a:rPr>
              <a:t>貳</a:t>
            </a:r>
          </a:p>
        </p:txBody>
      </p:sp>
      <p:sp>
        <p:nvSpPr>
          <p:cNvPr id="46" name="TextBox 45"/>
          <p:cNvSpPr txBox="1"/>
          <p:nvPr/>
        </p:nvSpPr>
        <p:spPr>
          <a:xfrm>
            <a:off x="3357554" y="2492921"/>
            <a:ext cx="415498" cy="369332"/>
          </a:xfrm>
          <a:prstGeom prst="rect">
            <a:avLst/>
          </a:prstGeom>
          <a:noFill/>
        </p:spPr>
        <p:txBody>
          <a:bodyPr wrap="square" rtlCol="0">
            <a:spAutoFit/>
          </a:bodyPr>
          <a:lstStyle/>
          <a:p>
            <a:r>
              <a:rPr lang="zh-CN" altLang="en-US" dirty="0">
                <a:solidFill>
                  <a:schemeClr val="bg1"/>
                </a:solidFill>
              </a:rPr>
              <a:t>叁</a:t>
            </a:r>
          </a:p>
        </p:txBody>
      </p:sp>
      <p:sp>
        <p:nvSpPr>
          <p:cNvPr id="47" name="TextBox 46"/>
          <p:cNvSpPr txBox="1"/>
          <p:nvPr/>
        </p:nvSpPr>
        <p:spPr>
          <a:xfrm>
            <a:off x="3357554" y="3488296"/>
            <a:ext cx="415498" cy="369332"/>
          </a:xfrm>
          <a:prstGeom prst="rect">
            <a:avLst/>
          </a:prstGeom>
          <a:noFill/>
        </p:spPr>
        <p:txBody>
          <a:bodyPr wrap="square" rtlCol="0">
            <a:spAutoFit/>
          </a:bodyPr>
          <a:lstStyle/>
          <a:p>
            <a:r>
              <a:rPr lang="zh-CN" altLang="en-US" dirty="0">
                <a:solidFill>
                  <a:schemeClr val="bg1"/>
                </a:solidFill>
              </a:rPr>
              <a:t>肆</a:t>
            </a:r>
          </a:p>
        </p:txBody>
      </p:sp>
      <p:sp>
        <p:nvSpPr>
          <p:cNvPr id="48" name="TextBox 47"/>
          <p:cNvSpPr txBox="1"/>
          <p:nvPr/>
        </p:nvSpPr>
        <p:spPr>
          <a:xfrm>
            <a:off x="3357554" y="4493185"/>
            <a:ext cx="415498" cy="369332"/>
          </a:xfrm>
          <a:prstGeom prst="rect">
            <a:avLst/>
          </a:prstGeom>
          <a:noFill/>
        </p:spPr>
        <p:txBody>
          <a:bodyPr wrap="square" rtlCol="0">
            <a:spAutoFit/>
          </a:bodyPr>
          <a:lstStyle/>
          <a:p>
            <a:r>
              <a:rPr lang="zh-CN" altLang="en-US" dirty="0">
                <a:solidFill>
                  <a:schemeClr val="bg1"/>
                </a:solidFill>
              </a:rPr>
              <a:t>伍</a:t>
            </a:r>
          </a:p>
        </p:txBody>
      </p:sp>
      <p:sp>
        <p:nvSpPr>
          <p:cNvPr id="49" name="TextBox 48"/>
          <p:cNvSpPr txBox="1"/>
          <p:nvPr/>
        </p:nvSpPr>
        <p:spPr>
          <a:xfrm>
            <a:off x="3357554" y="5494905"/>
            <a:ext cx="415498" cy="369332"/>
          </a:xfrm>
          <a:prstGeom prst="rect">
            <a:avLst/>
          </a:prstGeom>
          <a:noFill/>
        </p:spPr>
        <p:txBody>
          <a:bodyPr wrap="square" rtlCol="0">
            <a:spAutoFit/>
          </a:bodyPr>
          <a:lstStyle/>
          <a:p>
            <a:r>
              <a:rPr lang="zh-CN" altLang="en-US" dirty="0">
                <a:solidFill>
                  <a:schemeClr val="bg1"/>
                </a:solidFill>
              </a:rPr>
              <a:t>陆</a:t>
            </a:r>
          </a:p>
        </p:txBody>
      </p:sp>
      <p:sp>
        <p:nvSpPr>
          <p:cNvPr id="52" name="TextBox 51"/>
          <p:cNvSpPr txBox="1"/>
          <p:nvPr/>
        </p:nvSpPr>
        <p:spPr>
          <a:xfrm>
            <a:off x="4143372" y="395567"/>
            <a:ext cx="2040943" cy="830997"/>
          </a:xfrm>
          <a:prstGeom prst="rect">
            <a:avLst/>
          </a:prstGeom>
          <a:noFill/>
        </p:spPr>
        <p:txBody>
          <a:bodyPr wrap="none" rtlCol="0">
            <a:spAutoFit/>
          </a:bodyPr>
          <a:lstStyle/>
          <a:p>
            <a:r>
              <a:rPr lang="zh-CN" altLang="en-US" sz="2400" b="1" dirty="0"/>
              <a:t>經典化的標準</a:t>
            </a:r>
            <a:endParaRPr lang="de-DE" altLang="zh-CN" sz="2400" b="1" dirty="0"/>
          </a:p>
          <a:p>
            <a:r>
              <a:rPr lang="de-DE" altLang="zh-CN" sz="2400" b="1" dirty="0" err="1"/>
              <a:t>Introduction</a:t>
            </a:r>
            <a:endParaRPr lang="en-US" altLang="zh-CN" sz="2400" b="1" dirty="0"/>
          </a:p>
        </p:txBody>
      </p:sp>
      <p:sp>
        <p:nvSpPr>
          <p:cNvPr id="53" name="TextBox 52"/>
          <p:cNvSpPr txBox="1"/>
          <p:nvPr/>
        </p:nvSpPr>
        <p:spPr>
          <a:xfrm>
            <a:off x="4143372" y="1285860"/>
            <a:ext cx="3300071" cy="958404"/>
          </a:xfrm>
          <a:prstGeom prst="rect">
            <a:avLst/>
          </a:prstGeom>
          <a:noFill/>
        </p:spPr>
        <p:txBody>
          <a:bodyPr wrap="none" rtlCol="0">
            <a:spAutoFit/>
          </a:bodyPr>
          <a:lstStyle/>
          <a:p>
            <a:pPr marL="457200" indent="-457200"/>
            <a:r>
              <a:rPr lang="zh-CN" altLang="en-US" sz="2400" b="1" dirty="0"/>
              <a:t>權威成就經典</a:t>
            </a:r>
            <a:endParaRPr lang="de-DE" altLang="zh-CN" sz="2400" b="1" dirty="0"/>
          </a:p>
          <a:p>
            <a:pPr marL="457200" indent="-457200">
              <a:lnSpc>
                <a:spcPct val="150000"/>
              </a:lnSpc>
            </a:pPr>
            <a:r>
              <a:rPr lang="de-DE" altLang="zh-CN" sz="2400" b="1" dirty="0" err="1"/>
              <a:t>Criteria</a:t>
            </a:r>
            <a:r>
              <a:rPr lang="de-DE" altLang="zh-CN" sz="2400" b="1" dirty="0"/>
              <a:t> </a:t>
            </a:r>
            <a:r>
              <a:rPr lang="de-DE" altLang="zh-CN" sz="2400" b="1" dirty="0" err="1"/>
              <a:t>for</a:t>
            </a:r>
            <a:r>
              <a:rPr lang="de-DE" altLang="zh-CN" sz="2400" b="1" dirty="0"/>
              <a:t> </a:t>
            </a:r>
            <a:r>
              <a:rPr lang="de-DE" altLang="zh-CN" sz="2400" b="1" dirty="0" err="1"/>
              <a:t>Canonization</a:t>
            </a:r>
            <a:endParaRPr lang="en-US" altLang="zh-CN" sz="2400" b="1" dirty="0"/>
          </a:p>
        </p:txBody>
      </p:sp>
      <p:sp>
        <p:nvSpPr>
          <p:cNvPr id="55" name="TextBox 54"/>
          <p:cNvSpPr txBox="1"/>
          <p:nvPr/>
        </p:nvSpPr>
        <p:spPr>
          <a:xfrm>
            <a:off x="4143372" y="2285992"/>
            <a:ext cx="4984763" cy="894732"/>
          </a:xfrm>
          <a:prstGeom prst="rect">
            <a:avLst/>
          </a:prstGeom>
          <a:noFill/>
        </p:spPr>
        <p:txBody>
          <a:bodyPr wrap="none" rtlCol="0">
            <a:spAutoFit/>
          </a:bodyPr>
          <a:lstStyle/>
          <a:p>
            <a:pPr marL="457200" indent="-457200">
              <a:lnSpc>
                <a:spcPct val="150000"/>
              </a:lnSpc>
            </a:pPr>
            <a:r>
              <a:rPr lang="zh-CN" altLang="en-US" sz="2400" b="1" dirty="0"/>
              <a:t>從權威的反抗者到權威的代表者</a:t>
            </a:r>
            <a:endParaRPr lang="de-DE" altLang="zh-CN" sz="2400" b="1" dirty="0"/>
          </a:p>
          <a:p>
            <a:pPr marL="457200" indent="-457200">
              <a:lnSpc>
                <a:spcPct val="150000"/>
              </a:lnSpc>
            </a:pPr>
            <a:r>
              <a:rPr lang="de-DE" altLang="zh-CN" sz="1200" b="1" dirty="0" err="1"/>
              <a:t>Authorities</a:t>
            </a:r>
            <a:r>
              <a:rPr lang="de-DE" altLang="zh-CN" sz="1200" b="1" dirty="0"/>
              <a:t> </a:t>
            </a:r>
            <a:r>
              <a:rPr lang="de-DE" altLang="zh-CN" sz="1200" b="1" dirty="0" err="1"/>
              <a:t>that</a:t>
            </a:r>
            <a:r>
              <a:rPr lang="de-DE" altLang="zh-CN" sz="1200" b="1" dirty="0"/>
              <a:t> </a:t>
            </a:r>
            <a:r>
              <a:rPr lang="de-DE" altLang="zh-CN" sz="1200" b="1" dirty="0" err="1"/>
              <a:t>establish</a:t>
            </a:r>
            <a:r>
              <a:rPr lang="de-DE" altLang="zh-CN" sz="1200" b="1" dirty="0"/>
              <a:t> Canons / Forms / </a:t>
            </a:r>
            <a:r>
              <a:rPr lang="de-DE" altLang="zh-CN" sz="1200" b="1" dirty="0" err="1"/>
              <a:t>From</a:t>
            </a:r>
            <a:r>
              <a:rPr lang="de-DE" altLang="zh-CN" sz="1200" b="1" dirty="0"/>
              <a:t> </a:t>
            </a:r>
            <a:r>
              <a:rPr lang="de-DE" altLang="zh-CN" sz="1200" b="1" dirty="0" err="1"/>
              <a:t>Rebels</a:t>
            </a:r>
            <a:r>
              <a:rPr lang="de-DE" altLang="zh-CN" sz="1200" b="1" dirty="0"/>
              <a:t> </a:t>
            </a:r>
            <a:r>
              <a:rPr lang="de-DE" altLang="zh-CN" sz="1200" b="1" dirty="0" err="1"/>
              <a:t>to</a:t>
            </a:r>
            <a:r>
              <a:rPr lang="de-DE" altLang="zh-CN" sz="1200" b="1" dirty="0"/>
              <a:t> </a:t>
            </a:r>
            <a:r>
              <a:rPr lang="de-DE" altLang="zh-CN" sz="1200" b="1" dirty="0" err="1"/>
              <a:t>Representatives</a:t>
            </a:r>
            <a:endParaRPr lang="en-US" altLang="zh-CN" sz="1200" b="1" dirty="0"/>
          </a:p>
        </p:txBody>
      </p:sp>
      <p:sp>
        <p:nvSpPr>
          <p:cNvPr id="56" name="TextBox 55"/>
          <p:cNvSpPr txBox="1"/>
          <p:nvPr/>
        </p:nvSpPr>
        <p:spPr>
          <a:xfrm>
            <a:off x="4218735" y="3286124"/>
            <a:ext cx="2659574" cy="1143070"/>
          </a:xfrm>
          <a:prstGeom prst="rect">
            <a:avLst/>
          </a:prstGeom>
          <a:noFill/>
        </p:spPr>
        <p:txBody>
          <a:bodyPr wrap="none" rtlCol="0">
            <a:spAutoFit/>
          </a:bodyPr>
          <a:lstStyle/>
          <a:p>
            <a:pPr marL="457200" indent="-457200">
              <a:lnSpc>
                <a:spcPct val="150000"/>
              </a:lnSpc>
            </a:pPr>
            <a:r>
              <a:rPr lang="en-US" altLang="zh-CN" sz="2400" b="1" dirty="0"/>
              <a:t>1905</a:t>
            </a:r>
            <a:r>
              <a:rPr lang="zh-CN" altLang="en-US" sz="2400" b="1" dirty="0"/>
              <a:t>年后的變化</a:t>
            </a:r>
            <a:endParaRPr lang="de-DE" altLang="zh-CN" sz="2400" b="1" dirty="0"/>
          </a:p>
          <a:p>
            <a:pPr marL="457200" indent="-457200">
              <a:lnSpc>
                <a:spcPct val="150000"/>
              </a:lnSpc>
            </a:pPr>
            <a:r>
              <a:rPr lang="de-DE" altLang="zh-CN" sz="2400" b="1" dirty="0" err="1"/>
              <a:t>Changes</a:t>
            </a:r>
            <a:r>
              <a:rPr lang="de-DE" altLang="zh-CN" sz="2400" b="1" dirty="0"/>
              <a:t> </a:t>
            </a:r>
            <a:r>
              <a:rPr lang="de-DE" altLang="zh-CN" sz="2400" b="1" dirty="0" err="1"/>
              <a:t>since</a:t>
            </a:r>
            <a:r>
              <a:rPr lang="de-DE" altLang="zh-CN" sz="2400" b="1" dirty="0"/>
              <a:t> 1905</a:t>
            </a:r>
            <a:endParaRPr lang="en-US" altLang="zh-CN" sz="2400" b="1" dirty="0"/>
          </a:p>
        </p:txBody>
      </p:sp>
      <p:sp>
        <p:nvSpPr>
          <p:cNvPr id="57" name="TextBox 56"/>
          <p:cNvSpPr txBox="1"/>
          <p:nvPr/>
        </p:nvSpPr>
        <p:spPr>
          <a:xfrm>
            <a:off x="4143372" y="4274652"/>
            <a:ext cx="4873963" cy="1060290"/>
          </a:xfrm>
          <a:prstGeom prst="rect">
            <a:avLst/>
          </a:prstGeom>
          <a:noFill/>
        </p:spPr>
        <p:txBody>
          <a:bodyPr wrap="none" rtlCol="0">
            <a:spAutoFit/>
          </a:bodyPr>
          <a:lstStyle/>
          <a:p>
            <a:pPr marL="457200" indent="-457200">
              <a:lnSpc>
                <a:spcPct val="150000"/>
              </a:lnSpc>
            </a:pPr>
            <a:r>
              <a:rPr lang="zh-CN" altLang="en-US" sz="2400" b="1" dirty="0"/>
              <a:t>當代歷朝最暢銷書籍</a:t>
            </a:r>
            <a:r>
              <a:rPr lang="de-DE" altLang="zh-CN" sz="2400" b="1" dirty="0"/>
              <a:t> </a:t>
            </a:r>
            <a:r>
              <a:rPr lang="de-DE" altLang="zh-CN" sz="2000" b="1" dirty="0" err="1"/>
              <a:t>Todays</a:t>
            </a:r>
            <a:r>
              <a:rPr lang="de-DE" altLang="zh-CN" sz="2000" b="1" dirty="0"/>
              <a:t> All Time </a:t>
            </a:r>
          </a:p>
          <a:p>
            <a:pPr marL="457200" indent="-457200">
              <a:lnSpc>
                <a:spcPct val="150000"/>
              </a:lnSpc>
            </a:pPr>
            <a:r>
              <a:rPr lang="de-DE" altLang="zh-CN" sz="2000" b="1" dirty="0"/>
              <a:t>Bestsellers / </a:t>
            </a:r>
            <a:r>
              <a:rPr lang="de-DE" altLang="zh-CN" sz="2000" b="1" dirty="0">
                <a:solidFill>
                  <a:srgbClr val="FF0000"/>
                </a:solidFill>
              </a:rPr>
              <a:t>The Western </a:t>
            </a:r>
            <a:r>
              <a:rPr lang="de-DE" altLang="zh-CN" sz="2000" b="1" dirty="0" err="1">
                <a:solidFill>
                  <a:srgbClr val="FF0000"/>
                </a:solidFill>
              </a:rPr>
              <a:t>canon</a:t>
            </a:r>
            <a:r>
              <a:rPr lang="de-DE" altLang="zh-CN" sz="2000" b="1" dirty="0">
                <a:solidFill>
                  <a:srgbClr val="FF0000"/>
                </a:solidFill>
              </a:rPr>
              <a:t> in </a:t>
            </a:r>
            <a:r>
              <a:rPr lang="de-DE" altLang="zh-CN" sz="2000" b="1" dirty="0" err="1">
                <a:solidFill>
                  <a:srgbClr val="FF0000"/>
                </a:solidFill>
              </a:rPr>
              <a:t>the</a:t>
            </a:r>
            <a:r>
              <a:rPr lang="de-DE" altLang="zh-CN" sz="2000" b="1" dirty="0">
                <a:solidFill>
                  <a:srgbClr val="FF0000"/>
                </a:solidFill>
              </a:rPr>
              <a:t> West</a:t>
            </a:r>
          </a:p>
        </p:txBody>
      </p:sp>
      <p:sp>
        <p:nvSpPr>
          <p:cNvPr id="59" name="TextBox 58"/>
          <p:cNvSpPr txBox="1"/>
          <p:nvPr/>
        </p:nvSpPr>
        <p:spPr>
          <a:xfrm>
            <a:off x="4143372" y="5286388"/>
            <a:ext cx="4540217" cy="1018869"/>
          </a:xfrm>
          <a:prstGeom prst="rect">
            <a:avLst/>
          </a:prstGeom>
          <a:noFill/>
        </p:spPr>
        <p:txBody>
          <a:bodyPr wrap="none" rtlCol="0">
            <a:spAutoFit/>
          </a:bodyPr>
          <a:lstStyle/>
          <a:p>
            <a:pPr marL="457200" indent="-457200">
              <a:lnSpc>
                <a:spcPct val="150000"/>
              </a:lnSpc>
            </a:pPr>
            <a:r>
              <a:rPr lang="zh-CN" altLang="en-US" sz="2400" b="1" dirty="0"/>
              <a:t>中國經典成為世界經典的一部份</a:t>
            </a:r>
            <a:endParaRPr lang="de-DE" altLang="zh-CN" sz="2400" b="1" dirty="0"/>
          </a:p>
          <a:p>
            <a:pPr marL="457200" indent="-457200">
              <a:lnSpc>
                <a:spcPct val="150000"/>
              </a:lnSpc>
            </a:pPr>
            <a:r>
              <a:rPr lang="en-GB" b="1" dirty="0"/>
              <a:t>The Chinese canon as part of the world canon</a:t>
            </a:r>
            <a:endParaRPr lang="de-DE" altLang="zh-CN" sz="2400" b="1" dirty="0"/>
          </a:p>
        </p:txBody>
      </p:sp>
    </p:spTree>
    <p:extLst>
      <p:ext uri="{BB962C8B-B14F-4D97-AF65-F5344CB8AC3E}">
        <p14:creationId xmlns:p14="http://schemas.microsoft.com/office/powerpoint/2010/main" val="1159803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2114F2-06E8-4393-8E12-66B490CE45A7}"/>
              </a:ext>
            </a:extLst>
          </p:cNvPr>
          <p:cNvSpPr>
            <a:spLocks noGrp="1"/>
          </p:cNvSpPr>
          <p:nvPr>
            <p:ph type="title"/>
          </p:nvPr>
        </p:nvSpPr>
        <p:spPr/>
        <p:txBody>
          <a:bodyPr/>
          <a:lstStyle/>
          <a:p>
            <a:r>
              <a:rPr lang="en-GB" b="1" dirty="0"/>
              <a:t>The Western canon in the West</a:t>
            </a:r>
            <a:endParaRPr lang="de-DE" dirty="0"/>
          </a:p>
        </p:txBody>
      </p:sp>
      <p:sp>
        <p:nvSpPr>
          <p:cNvPr id="3" name="Inhaltsplatzhalter 2">
            <a:extLst>
              <a:ext uri="{FF2B5EF4-FFF2-40B4-BE49-F238E27FC236}">
                <a16:creationId xmlns:a16="http://schemas.microsoft.com/office/drawing/2014/main" id="{99954C87-D26C-4021-9F9E-84ADC708BF45}"/>
              </a:ext>
            </a:extLst>
          </p:cNvPr>
          <p:cNvSpPr>
            <a:spLocks noGrp="1"/>
          </p:cNvSpPr>
          <p:nvPr>
            <p:ph idx="1"/>
          </p:nvPr>
        </p:nvSpPr>
        <p:spPr/>
        <p:txBody>
          <a:bodyPr>
            <a:normAutofit lnSpcReduction="10000"/>
          </a:bodyPr>
          <a:lstStyle/>
          <a:p>
            <a:r>
              <a:rPr lang="en-GB" dirty="0"/>
              <a:t>Shakespeare’s </a:t>
            </a:r>
            <a:r>
              <a:rPr lang="en-GB" i="1" dirty="0"/>
              <a:t>Romeo and Juliet</a:t>
            </a:r>
            <a:r>
              <a:rPr lang="en-GB" dirty="0"/>
              <a:t>, </a:t>
            </a:r>
          </a:p>
          <a:p>
            <a:r>
              <a:rPr lang="en-GB" i="1" dirty="0"/>
              <a:t>Robinson Crusoe </a:t>
            </a:r>
            <a:r>
              <a:rPr lang="en-GB" dirty="0"/>
              <a:t>(1719) </a:t>
            </a:r>
          </a:p>
          <a:p>
            <a:r>
              <a:rPr lang="en-GB" i="1" dirty="0"/>
              <a:t>The Adventures of Roderick Random</a:t>
            </a:r>
            <a:r>
              <a:rPr lang="en-GB" dirty="0"/>
              <a:t> (1748)</a:t>
            </a:r>
          </a:p>
          <a:p>
            <a:r>
              <a:rPr lang="en-GB" dirty="0"/>
              <a:t>Laurence Sterne </a:t>
            </a:r>
            <a:r>
              <a:rPr lang="en-GB" i="1" dirty="0"/>
              <a:t>Tristram </a:t>
            </a:r>
            <a:r>
              <a:rPr lang="en-GB" i="1" dirty="0" err="1"/>
              <a:t>Shandy</a:t>
            </a:r>
            <a:endParaRPr lang="en-GB" i="1" dirty="0"/>
          </a:p>
          <a:p>
            <a:r>
              <a:rPr lang="en-GB" dirty="0"/>
              <a:t>Voltaire’s </a:t>
            </a:r>
            <a:r>
              <a:rPr lang="en-GB" i="1" dirty="0"/>
              <a:t>Candide</a:t>
            </a:r>
          </a:p>
          <a:p>
            <a:r>
              <a:rPr lang="en-GB" dirty="0"/>
              <a:t>Rousseau’s </a:t>
            </a:r>
            <a:r>
              <a:rPr lang="en-GB" i="1" dirty="0"/>
              <a:t>Julie, </a:t>
            </a:r>
            <a:r>
              <a:rPr lang="en-GB" i="1" dirty="0" err="1"/>
              <a:t>ou</a:t>
            </a:r>
            <a:r>
              <a:rPr lang="en-GB" i="1" dirty="0"/>
              <a:t> la nouvelle </a:t>
            </a:r>
            <a:r>
              <a:rPr lang="en-GB" i="1" dirty="0" err="1"/>
              <a:t>Héloïse</a:t>
            </a:r>
            <a:r>
              <a:rPr lang="en-GB" i="1" dirty="0"/>
              <a:t> </a:t>
            </a:r>
            <a:r>
              <a:rPr lang="en-GB" dirty="0"/>
              <a:t>(1761) </a:t>
            </a:r>
          </a:p>
          <a:p>
            <a:r>
              <a:rPr lang="en-GB" dirty="0"/>
              <a:t>Johann Wolfgang von Goethe’s novel of letters, </a:t>
            </a:r>
            <a:r>
              <a:rPr lang="en-GB" i="1" dirty="0"/>
              <a:t>The Sorrows of Young Werther </a:t>
            </a:r>
            <a:r>
              <a:rPr lang="en-GB" dirty="0"/>
              <a:t>(1774)</a:t>
            </a:r>
            <a:endParaRPr lang="de-DE" dirty="0"/>
          </a:p>
        </p:txBody>
      </p:sp>
    </p:spTree>
    <p:extLst>
      <p:ext uri="{BB962C8B-B14F-4D97-AF65-F5344CB8AC3E}">
        <p14:creationId xmlns:p14="http://schemas.microsoft.com/office/powerpoint/2010/main" val="3654047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pic>
        <p:nvPicPr>
          <p:cNvPr id="9" name="图片 8" descr="1.png"/>
          <p:cNvPicPr>
            <a:picLocks noChangeAspect="1"/>
          </p:cNvPicPr>
          <p:nvPr/>
        </p:nvPicPr>
        <p:blipFill>
          <a:blip r:embed="rId5" cstate="print"/>
          <a:srcRect l="3123" b="12166"/>
          <a:stretch>
            <a:fillRect/>
          </a:stretch>
        </p:blipFill>
        <p:spPr bwMode="auto">
          <a:xfrm>
            <a:off x="-32" y="2636912"/>
            <a:ext cx="10653837" cy="4191000"/>
          </a:xfrm>
          <a:prstGeom prst="rect">
            <a:avLst/>
          </a:prstGeom>
          <a:noFill/>
          <a:ln w="9525">
            <a:noFill/>
            <a:miter lim="800000"/>
            <a:headEnd/>
            <a:tailEnd/>
          </a:ln>
        </p:spPr>
      </p:pic>
      <p:sp>
        <p:nvSpPr>
          <p:cNvPr id="13" name="TextBox 12"/>
          <p:cNvSpPr txBox="1"/>
          <p:nvPr/>
        </p:nvSpPr>
        <p:spPr>
          <a:xfrm>
            <a:off x="5500694" y="4714884"/>
            <a:ext cx="2860078" cy="2000548"/>
          </a:xfrm>
          <a:prstGeom prst="rect">
            <a:avLst/>
          </a:prstGeom>
          <a:noFill/>
        </p:spPr>
        <p:txBody>
          <a:bodyPr wrap="none" rtlCol="0">
            <a:spAutoFit/>
          </a:bodyPr>
          <a:lstStyle/>
          <a:p>
            <a:r>
              <a:rPr lang="zh-CN" altLang="de-DE"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rPr>
              <a:t>吴漠汀教授</a:t>
            </a:r>
            <a:endParaRPr lang="de-DE" altLang="zh-CN"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Martin </a:t>
            </a:r>
            <a:r>
              <a:rPr lang="de-DE" altLang="zh-CN" sz="2000" dirty="0" err="1">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Woesler</a:t>
            </a:r>
            <a:endPar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Hunan Normal University</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Spring 2022</a:t>
            </a:r>
            <a:endParaRPr lang="zh-CN" alt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81243" y="404664"/>
            <a:ext cx="7896814" cy="3724096"/>
          </a:xfrm>
          <a:prstGeom prst="rect">
            <a:avLst/>
          </a:prstGeom>
          <a:noFill/>
        </p:spPr>
        <p:txBody>
          <a:bodyPr wrap="square" rtlCol="0">
            <a:spAutoFit/>
          </a:bodyPr>
          <a:lstStyle/>
          <a:p>
            <a:r>
              <a:rPr lang="zh-CN" altLang="de-DE" sz="9600" b="1" dirty="0">
                <a:latin typeface="KaiTi" panose="02010609060101010101" pitchFamily="49" charset="-122"/>
                <a:ea typeface="KaiTi" panose="02010609060101010101" pitchFamily="49" charset="-122"/>
              </a:rPr>
              <a:t>中华典籍外译</a:t>
            </a:r>
            <a:br>
              <a:rPr lang="de-DE" altLang="zh-CN" sz="59000" b="1" dirty="0">
                <a:latin typeface="KaiTi" panose="02010609060101010101" pitchFamily="49" charset="-122"/>
                <a:ea typeface="KaiTi" panose="02010609060101010101" pitchFamily="49" charset="-122"/>
              </a:rPr>
            </a:br>
            <a:r>
              <a:rPr lang="de-DE" altLang="zh-CN" sz="5400" b="1" i="1" dirty="0"/>
              <a:t>Chinese Classics Translation</a:t>
            </a:r>
            <a:br>
              <a:rPr lang="de-DE" altLang="zh-CN" sz="5400" b="1" i="1" dirty="0"/>
            </a:br>
            <a:r>
              <a:rPr lang="de-DE" altLang="zh-CN" sz="3200" b="1" i="1" dirty="0" err="1"/>
              <a:t>for</a:t>
            </a:r>
            <a:r>
              <a:rPr lang="de-DE" altLang="zh-CN" sz="3200" b="1" i="1" dirty="0"/>
              <a:t> Master </a:t>
            </a:r>
            <a:r>
              <a:rPr lang="de-DE" altLang="zh-CN" sz="3200" b="1" i="1" dirty="0" err="1"/>
              <a:t>Students</a:t>
            </a:r>
            <a:r>
              <a:rPr lang="de-DE" altLang="zh-CN" sz="3200" b="1" i="1" dirty="0"/>
              <a:t> </a:t>
            </a:r>
            <a:r>
              <a:rPr lang="de-DE" altLang="zh-CN" sz="3200" b="1" i="1" dirty="0" err="1"/>
              <a:t>of</a:t>
            </a:r>
            <a:r>
              <a:rPr lang="de-DE" altLang="zh-CN" sz="3200" b="1" i="1" dirty="0"/>
              <a:t> Translation Studies</a:t>
            </a:r>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10" name="Grafik 9">
            <a:extLst>
              <a:ext uri="{FF2B5EF4-FFF2-40B4-BE49-F238E27FC236}">
                <a16:creationId xmlns:a16="http://schemas.microsoft.com/office/drawing/2014/main" id="{012E1F66-91E2-488A-BFAB-165BA8759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03" y="0"/>
            <a:ext cx="1115616" cy="11156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oloman\Desktop\未标题-3.png"/>
          <p:cNvPicPr>
            <a:picLocks noChangeAspect="1" noChangeArrowheads="1"/>
          </p:cNvPicPr>
          <p:nvPr/>
        </p:nvPicPr>
        <p:blipFill>
          <a:blip r:embed="rId2" cstate="print"/>
          <a:srcRect/>
          <a:stretch>
            <a:fillRect/>
          </a:stretch>
        </p:blipFill>
        <p:spPr bwMode="auto">
          <a:xfrm rot="9305985">
            <a:off x="171450" y="1879600"/>
            <a:ext cx="3100388" cy="3098800"/>
          </a:xfrm>
          <a:prstGeom prst="rect">
            <a:avLst/>
          </a:prstGeom>
          <a:noFill/>
          <a:ln w="9525">
            <a:noFill/>
            <a:miter lim="800000"/>
            <a:headEnd/>
            <a:tailEnd/>
          </a:ln>
        </p:spPr>
      </p:pic>
      <p:pic>
        <p:nvPicPr>
          <p:cNvPr id="10" name="Picture 4" descr="C:\Users\Soloman\Desktop\墨斑2.png"/>
          <p:cNvPicPr>
            <a:picLocks noChangeAspect="1" noChangeArrowheads="1"/>
          </p:cNvPicPr>
          <p:nvPr/>
        </p:nvPicPr>
        <p:blipFill>
          <a:blip r:embed="rId3" cstate="print"/>
          <a:srcRect/>
          <a:stretch>
            <a:fillRect/>
          </a:stretch>
        </p:blipFill>
        <p:spPr bwMode="auto">
          <a:xfrm>
            <a:off x="3214678" y="279383"/>
            <a:ext cx="790575" cy="792163"/>
          </a:xfrm>
          <a:prstGeom prst="rect">
            <a:avLst/>
          </a:prstGeom>
          <a:noFill/>
          <a:ln w="9525">
            <a:noFill/>
            <a:miter lim="800000"/>
            <a:headEnd/>
            <a:tailEnd/>
          </a:ln>
        </p:spPr>
      </p:pic>
      <p:pic>
        <p:nvPicPr>
          <p:cNvPr id="13" name="Picture 4" descr="C:\Users\Soloman\Desktop\墨斑2.png"/>
          <p:cNvPicPr>
            <a:picLocks noChangeAspect="1" noChangeArrowheads="1"/>
          </p:cNvPicPr>
          <p:nvPr/>
        </p:nvPicPr>
        <p:blipFill>
          <a:blip r:embed="rId3" cstate="print"/>
          <a:srcRect/>
          <a:stretch>
            <a:fillRect/>
          </a:stretch>
        </p:blipFill>
        <p:spPr bwMode="auto">
          <a:xfrm>
            <a:off x="3214678" y="1279515"/>
            <a:ext cx="790575" cy="792163"/>
          </a:xfrm>
          <a:prstGeom prst="rect">
            <a:avLst/>
          </a:prstGeom>
          <a:noFill/>
          <a:ln w="9525">
            <a:noFill/>
            <a:miter lim="800000"/>
            <a:headEnd/>
            <a:tailEnd/>
          </a:ln>
        </p:spPr>
      </p:pic>
      <p:pic>
        <p:nvPicPr>
          <p:cNvPr id="16" name="Picture 4" descr="C:\Users\Soloman\Desktop\墨斑2.png"/>
          <p:cNvPicPr>
            <a:picLocks noChangeAspect="1" noChangeArrowheads="1"/>
          </p:cNvPicPr>
          <p:nvPr/>
        </p:nvPicPr>
        <p:blipFill>
          <a:blip r:embed="rId3" cstate="print"/>
          <a:srcRect/>
          <a:stretch>
            <a:fillRect/>
          </a:stretch>
        </p:blipFill>
        <p:spPr bwMode="auto">
          <a:xfrm>
            <a:off x="3214678" y="2285992"/>
            <a:ext cx="790575" cy="790575"/>
          </a:xfrm>
          <a:prstGeom prst="rect">
            <a:avLst/>
          </a:prstGeom>
          <a:noFill/>
          <a:ln w="9525">
            <a:noFill/>
            <a:miter lim="800000"/>
            <a:headEnd/>
            <a:tailEnd/>
          </a:ln>
        </p:spPr>
      </p:pic>
      <p:pic>
        <p:nvPicPr>
          <p:cNvPr id="19" name="Picture 4" descr="C:\Users\Soloman\Desktop\墨斑2.png"/>
          <p:cNvPicPr>
            <a:picLocks noChangeAspect="1" noChangeArrowheads="1"/>
          </p:cNvPicPr>
          <p:nvPr/>
        </p:nvPicPr>
        <p:blipFill>
          <a:blip r:embed="rId3" cstate="print"/>
          <a:srcRect/>
          <a:stretch>
            <a:fillRect/>
          </a:stretch>
        </p:blipFill>
        <p:spPr bwMode="auto">
          <a:xfrm>
            <a:off x="3214678" y="3286124"/>
            <a:ext cx="790575" cy="792162"/>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srcRect/>
          <a:stretch>
            <a:fillRect/>
          </a:stretch>
        </p:blipFill>
        <p:spPr bwMode="auto">
          <a:xfrm>
            <a:off x="465138" y="2801938"/>
            <a:ext cx="2511425" cy="1663700"/>
          </a:xfrm>
          <a:prstGeom prst="rect">
            <a:avLst/>
          </a:prstGeom>
          <a:noFill/>
          <a:ln w="9525">
            <a:noFill/>
            <a:miter lim="800000"/>
            <a:headEnd/>
            <a:tailEnd/>
          </a:ln>
          <a:effectLst/>
        </p:spPr>
      </p:pic>
      <p:pic>
        <p:nvPicPr>
          <p:cNvPr id="39" name="Picture 4" descr="C:\Users\Soloman\Desktop\墨斑2.png"/>
          <p:cNvPicPr>
            <a:picLocks noChangeAspect="1" noChangeArrowheads="1"/>
          </p:cNvPicPr>
          <p:nvPr/>
        </p:nvPicPr>
        <p:blipFill>
          <a:blip r:embed="rId3" cstate="print"/>
          <a:srcRect/>
          <a:stretch>
            <a:fillRect/>
          </a:stretch>
        </p:blipFill>
        <p:spPr bwMode="auto">
          <a:xfrm>
            <a:off x="3214678" y="4286256"/>
            <a:ext cx="790575" cy="790575"/>
          </a:xfrm>
          <a:prstGeom prst="rect">
            <a:avLst/>
          </a:prstGeom>
          <a:noFill/>
          <a:ln w="9525">
            <a:noFill/>
            <a:miter lim="800000"/>
            <a:headEnd/>
            <a:tailEnd/>
          </a:ln>
        </p:spPr>
      </p:pic>
      <p:pic>
        <p:nvPicPr>
          <p:cNvPr id="40" name="Picture 4" descr="C:\Users\Soloman\Desktop\墨斑2.png"/>
          <p:cNvPicPr>
            <a:picLocks noChangeAspect="1" noChangeArrowheads="1"/>
          </p:cNvPicPr>
          <p:nvPr/>
        </p:nvPicPr>
        <p:blipFill>
          <a:blip r:embed="rId3" cstate="print"/>
          <a:srcRect/>
          <a:stretch>
            <a:fillRect/>
          </a:stretch>
        </p:blipFill>
        <p:spPr bwMode="auto">
          <a:xfrm>
            <a:off x="3219435" y="5286388"/>
            <a:ext cx="790575" cy="792163"/>
          </a:xfrm>
          <a:prstGeom prst="rect">
            <a:avLst/>
          </a:prstGeom>
          <a:noFill/>
          <a:ln w="9525">
            <a:noFill/>
            <a:miter lim="800000"/>
            <a:headEnd/>
            <a:tailEnd/>
          </a:ln>
        </p:spPr>
      </p:pic>
      <p:sp>
        <p:nvSpPr>
          <p:cNvPr id="44" name="TextBox 43"/>
          <p:cNvSpPr txBox="1"/>
          <p:nvPr/>
        </p:nvSpPr>
        <p:spPr>
          <a:xfrm>
            <a:off x="3357554" y="481555"/>
            <a:ext cx="415498" cy="369332"/>
          </a:xfrm>
          <a:prstGeom prst="rect">
            <a:avLst/>
          </a:prstGeom>
          <a:noFill/>
        </p:spPr>
        <p:txBody>
          <a:bodyPr wrap="square" rtlCol="0">
            <a:spAutoFit/>
          </a:bodyPr>
          <a:lstStyle/>
          <a:p>
            <a:r>
              <a:rPr lang="zh-CN" altLang="en-US" dirty="0">
                <a:solidFill>
                  <a:schemeClr val="bg1"/>
                </a:solidFill>
              </a:rPr>
              <a:t>壹</a:t>
            </a:r>
          </a:p>
        </p:txBody>
      </p:sp>
      <p:sp>
        <p:nvSpPr>
          <p:cNvPr id="45" name="TextBox 44"/>
          <p:cNvSpPr txBox="1"/>
          <p:nvPr/>
        </p:nvSpPr>
        <p:spPr>
          <a:xfrm>
            <a:off x="3357554" y="1492789"/>
            <a:ext cx="415498" cy="369332"/>
          </a:xfrm>
          <a:prstGeom prst="rect">
            <a:avLst/>
          </a:prstGeom>
          <a:noFill/>
        </p:spPr>
        <p:txBody>
          <a:bodyPr wrap="square" rtlCol="0">
            <a:spAutoFit/>
          </a:bodyPr>
          <a:lstStyle/>
          <a:p>
            <a:r>
              <a:rPr lang="zh-CN" altLang="en-US" dirty="0">
                <a:solidFill>
                  <a:schemeClr val="bg1"/>
                </a:solidFill>
              </a:rPr>
              <a:t>貳</a:t>
            </a:r>
          </a:p>
        </p:txBody>
      </p:sp>
      <p:sp>
        <p:nvSpPr>
          <p:cNvPr id="46" name="TextBox 45"/>
          <p:cNvSpPr txBox="1"/>
          <p:nvPr/>
        </p:nvSpPr>
        <p:spPr>
          <a:xfrm>
            <a:off x="3357554" y="2492921"/>
            <a:ext cx="415498" cy="369332"/>
          </a:xfrm>
          <a:prstGeom prst="rect">
            <a:avLst/>
          </a:prstGeom>
          <a:noFill/>
        </p:spPr>
        <p:txBody>
          <a:bodyPr wrap="square" rtlCol="0">
            <a:spAutoFit/>
          </a:bodyPr>
          <a:lstStyle/>
          <a:p>
            <a:r>
              <a:rPr lang="zh-CN" altLang="en-US" dirty="0">
                <a:solidFill>
                  <a:schemeClr val="bg1"/>
                </a:solidFill>
              </a:rPr>
              <a:t>叁</a:t>
            </a:r>
          </a:p>
        </p:txBody>
      </p:sp>
      <p:sp>
        <p:nvSpPr>
          <p:cNvPr id="47" name="TextBox 46"/>
          <p:cNvSpPr txBox="1"/>
          <p:nvPr/>
        </p:nvSpPr>
        <p:spPr>
          <a:xfrm>
            <a:off x="3357554" y="3488296"/>
            <a:ext cx="415498" cy="369332"/>
          </a:xfrm>
          <a:prstGeom prst="rect">
            <a:avLst/>
          </a:prstGeom>
          <a:noFill/>
        </p:spPr>
        <p:txBody>
          <a:bodyPr wrap="square" rtlCol="0">
            <a:spAutoFit/>
          </a:bodyPr>
          <a:lstStyle/>
          <a:p>
            <a:r>
              <a:rPr lang="zh-CN" altLang="en-US" dirty="0">
                <a:solidFill>
                  <a:schemeClr val="bg1"/>
                </a:solidFill>
              </a:rPr>
              <a:t>肆</a:t>
            </a:r>
          </a:p>
        </p:txBody>
      </p:sp>
      <p:sp>
        <p:nvSpPr>
          <p:cNvPr id="48" name="TextBox 47"/>
          <p:cNvSpPr txBox="1"/>
          <p:nvPr/>
        </p:nvSpPr>
        <p:spPr>
          <a:xfrm>
            <a:off x="3357554" y="4493185"/>
            <a:ext cx="415498" cy="369332"/>
          </a:xfrm>
          <a:prstGeom prst="rect">
            <a:avLst/>
          </a:prstGeom>
          <a:noFill/>
        </p:spPr>
        <p:txBody>
          <a:bodyPr wrap="square" rtlCol="0">
            <a:spAutoFit/>
          </a:bodyPr>
          <a:lstStyle/>
          <a:p>
            <a:r>
              <a:rPr lang="zh-CN" altLang="en-US" dirty="0">
                <a:solidFill>
                  <a:schemeClr val="bg1"/>
                </a:solidFill>
              </a:rPr>
              <a:t>伍</a:t>
            </a:r>
          </a:p>
        </p:txBody>
      </p:sp>
      <p:sp>
        <p:nvSpPr>
          <p:cNvPr id="49" name="TextBox 48"/>
          <p:cNvSpPr txBox="1"/>
          <p:nvPr/>
        </p:nvSpPr>
        <p:spPr>
          <a:xfrm>
            <a:off x="3357554" y="5494905"/>
            <a:ext cx="415498" cy="369332"/>
          </a:xfrm>
          <a:prstGeom prst="rect">
            <a:avLst/>
          </a:prstGeom>
          <a:noFill/>
        </p:spPr>
        <p:txBody>
          <a:bodyPr wrap="square" rtlCol="0">
            <a:spAutoFit/>
          </a:bodyPr>
          <a:lstStyle/>
          <a:p>
            <a:r>
              <a:rPr lang="zh-CN" altLang="en-US" dirty="0">
                <a:solidFill>
                  <a:schemeClr val="bg1"/>
                </a:solidFill>
              </a:rPr>
              <a:t>陆</a:t>
            </a:r>
          </a:p>
        </p:txBody>
      </p:sp>
      <p:sp>
        <p:nvSpPr>
          <p:cNvPr id="52" name="TextBox 51"/>
          <p:cNvSpPr txBox="1"/>
          <p:nvPr/>
        </p:nvSpPr>
        <p:spPr>
          <a:xfrm>
            <a:off x="4143372" y="395567"/>
            <a:ext cx="2040943" cy="461665"/>
          </a:xfrm>
          <a:prstGeom prst="rect">
            <a:avLst/>
          </a:prstGeom>
          <a:noFill/>
        </p:spPr>
        <p:txBody>
          <a:bodyPr wrap="none" rtlCol="0">
            <a:spAutoFit/>
          </a:bodyPr>
          <a:lstStyle/>
          <a:p>
            <a:r>
              <a:rPr lang="zh-CN" altLang="en-US" sz="2400" b="1" dirty="0"/>
              <a:t>經典化的標準</a:t>
            </a:r>
            <a:endParaRPr lang="en-US" altLang="zh-CN" sz="2400" b="1" dirty="0"/>
          </a:p>
        </p:txBody>
      </p:sp>
      <p:sp>
        <p:nvSpPr>
          <p:cNvPr id="53" name="TextBox 52"/>
          <p:cNvSpPr txBox="1"/>
          <p:nvPr/>
        </p:nvSpPr>
        <p:spPr>
          <a:xfrm>
            <a:off x="4143372" y="1285860"/>
            <a:ext cx="2040943" cy="583108"/>
          </a:xfrm>
          <a:prstGeom prst="rect">
            <a:avLst/>
          </a:prstGeom>
          <a:noFill/>
        </p:spPr>
        <p:txBody>
          <a:bodyPr wrap="none" rtlCol="0">
            <a:spAutoFit/>
          </a:bodyPr>
          <a:lstStyle/>
          <a:p>
            <a:pPr marL="457200" indent="-457200">
              <a:lnSpc>
                <a:spcPct val="150000"/>
              </a:lnSpc>
            </a:pPr>
            <a:r>
              <a:rPr lang="zh-CN" altLang="en-US" sz="2400" b="1" dirty="0"/>
              <a:t>權威成就經典</a:t>
            </a:r>
            <a:endParaRPr lang="en-US" altLang="zh-CN" sz="2400" b="1" dirty="0"/>
          </a:p>
        </p:txBody>
      </p:sp>
      <p:sp>
        <p:nvSpPr>
          <p:cNvPr id="55" name="TextBox 54"/>
          <p:cNvSpPr txBox="1"/>
          <p:nvPr/>
        </p:nvSpPr>
        <p:spPr>
          <a:xfrm>
            <a:off x="4143372" y="2285992"/>
            <a:ext cx="4515980" cy="583108"/>
          </a:xfrm>
          <a:prstGeom prst="rect">
            <a:avLst/>
          </a:prstGeom>
          <a:noFill/>
        </p:spPr>
        <p:txBody>
          <a:bodyPr wrap="none" rtlCol="0">
            <a:spAutoFit/>
          </a:bodyPr>
          <a:lstStyle/>
          <a:p>
            <a:pPr marL="457200" indent="-457200">
              <a:lnSpc>
                <a:spcPct val="150000"/>
              </a:lnSpc>
            </a:pPr>
            <a:r>
              <a:rPr lang="zh-CN" altLang="en-US" sz="2400" b="1" dirty="0"/>
              <a:t>從權威的反抗者到權威的代表者</a:t>
            </a:r>
            <a:endParaRPr lang="en-US" altLang="zh-CN" sz="2400" b="1" dirty="0"/>
          </a:p>
        </p:txBody>
      </p:sp>
      <p:sp>
        <p:nvSpPr>
          <p:cNvPr id="56" name="TextBox 55"/>
          <p:cNvSpPr txBox="1"/>
          <p:nvPr/>
        </p:nvSpPr>
        <p:spPr>
          <a:xfrm>
            <a:off x="4218735" y="3286124"/>
            <a:ext cx="2353529" cy="583108"/>
          </a:xfrm>
          <a:prstGeom prst="rect">
            <a:avLst/>
          </a:prstGeom>
          <a:noFill/>
        </p:spPr>
        <p:txBody>
          <a:bodyPr wrap="none" rtlCol="0">
            <a:spAutoFit/>
          </a:bodyPr>
          <a:lstStyle/>
          <a:p>
            <a:pPr marL="457200" indent="-457200">
              <a:lnSpc>
                <a:spcPct val="150000"/>
              </a:lnSpc>
            </a:pPr>
            <a:r>
              <a:rPr lang="en-US" altLang="zh-CN" sz="2400" b="1" dirty="0"/>
              <a:t>1905</a:t>
            </a:r>
            <a:r>
              <a:rPr lang="zh-CN" altLang="en-US" sz="2400" b="1" dirty="0"/>
              <a:t>年后的變化</a:t>
            </a:r>
            <a:endParaRPr lang="en-US" altLang="zh-CN" sz="2400" b="1" dirty="0"/>
          </a:p>
        </p:txBody>
      </p:sp>
      <p:sp>
        <p:nvSpPr>
          <p:cNvPr id="57" name="TextBox 56"/>
          <p:cNvSpPr txBox="1"/>
          <p:nvPr/>
        </p:nvSpPr>
        <p:spPr>
          <a:xfrm>
            <a:off x="4143372" y="4274652"/>
            <a:ext cx="2969083" cy="583108"/>
          </a:xfrm>
          <a:prstGeom prst="rect">
            <a:avLst/>
          </a:prstGeom>
          <a:noFill/>
        </p:spPr>
        <p:txBody>
          <a:bodyPr wrap="none" rtlCol="0">
            <a:spAutoFit/>
          </a:bodyPr>
          <a:lstStyle/>
          <a:p>
            <a:pPr marL="457200" indent="-457200">
              <a:lnSpc>
                <a:spcPct val="150000"/>
              </a:lnSpc>
            </a:pPr>
            <a:r>
              <a:rPr lang="zh-CN" altLang="en-US" sz="2400" b="1" dirty="0"/>
              <a:t>當代歷朝最暢銷書籍</a:t>
            </a:r>
            <a:endParaRPr lang="en-US" altLang="zh-CN" sz="2400" b="1" dirty="0"/>
          </a:p>
        </p:txBody>
      </p:sp>
      <p:sp>
        <p:nvSpPr>
          <p:cNvPr id="59" name="TextBox 58"/>
          <p:cNvSpPr txBox="1"/>
          <p:nvPr/>
        </p:nvSpPr>
        <p:spPr>
          <a:xfrm>
            <a:off x="4143372" y="5286388"/>
            <a:ext cx="4540217" cy="1018869"/>
          </a:xfrm>
          <a:prstGeom prst="rect">
            <a:avLst/>
          </a:prstGeom>
          <a:noFill/>
        </p:spPr>
        <p:txBody>
          <a:bodyPr wrap="none" rtlCol="0">
            <a:spAutoFit/>
          </a:bodyPr>
          <a:lstStyle/>
          <a:p>
            <a:pPr marL="457200" indent="-457200">
              <a:lnSpc>
                <a:spcPct val="150000"/>
              </a:lnSpc>
            </a:pPr>
            <a:r>
              <a:rPr lang="zh-CN" altLang="en-US" sz="2400" b="1" dirty="0">
                <a:solidFill>
                  <a:srgbClr val="FF0000"/>
                </a:solidFill>
              </a:rPr>
              <a:t>中國經典成為世界經典的一部份</a:t>
            </a:r>
            <a:endParaRPr lang="de-DE" altLang="zh-CN" sz="2400" b="1" dirty="0">
              <a:solidFill>
                <a:srgbClr val="FF0000"/>
              </a:solidFill>
            </a:endParaRPr>
          </a:p>
          <a:p>
            <a:pPr marL="457200" indent="-457200">
              <a:lnSpc>
                <a:spcPct val="150000"/>
              </a:lnSpc>
            </a:pPr>
            <a:r>
              <a:rPr lang="en-GB" b="1" dirty="0">
                <a:solidFill>
                  <a:srgbClr val="FF0000"/>
                </a:solidFill>
              </a:rPr>
              <a:t>The Chinese canon as part of the world canon</a:t>
            </a:r>
            <a:endParaRPr lang="en-US" altLang="zh-CN" sz="2400" b="1"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76" y="357166"/>
            <a:ext cx="7500990" cy="910314"/>
          </a:xfrm>
          <a:prstGeom prst="rect">
            <a:avLst/>
          </a:prstGeom>
          <a:noFill/>
        </p:spPr>
        <p:txBody>
          <a:bodyPr wrap="square" rtlCol="0">
            <a:spAutoFit/>
          </a:bodyPr>
          <a:lstStyle/>
          <a:p>
            <a:pPr marL="457200" indent="-457200">
              <a:lnSpc>
                <a:spcPct val="150000"/>
              </a:lnSpc>
            </a:pPr>
            <a:r>
              <a:rPr lang="zh-CN" altLang="en-US" sz="4000" b="1" dirty="0"/>
              <a:t>中國經典成為世界經典的一部份</a:t>
            </a:r>
            <a:endParaRPr lang="en-US" altLang="zh-CN" sz="4000" b="1" dirty="0"/>
          </a:p>
        </p:txBody>
      </p:sp>
      <p:pic>
        <p:nvPicPr>
          <p:cNvPr id="5" name="Picture 3" descr="F:\PPT 任务\水晶图片\抠图PNG\墨痕.png"/>
          <p:cNvPicPr>
            <a:picLocks noChangeAspect="1" noChangeArrowheads="1"/>
          </p:cNvPicPr>
          <p:nvPr/>
        </p:nvPicPr>
        <p:blipFill>
          <a:blip r:embed="rId2" cstate="print"/>
          <a:srcRect/>
          <a:stretch>
            <a:fillRect/>
          </a:stretch>
        </p:blipFill>
        <p:spPr bwMode="auto">
          <a:xfrm>
            <a:off x="0" y="857232"/>
            <a:ext cx="7859713" cy="1347786"/>
          </a:xfrm>
          <a:prstGeom prst="rect">
            <a:avLst/>
          </a:prstGeom>
          <a:noFill/>
          <a:ln w="9525">
            <a:noFill/>
            <a:miter lim="800000"/>
            <a:headEnd/>
            <a:tailEnd/>
          </a:ln>
        </p:spPr>
      </p:pic>
      <p:pic>
        <p:nvPicPr>
          <p:cNvPr id="6" name="Bild 2" descr="1761_titl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116" y="2643182"/>
            <a:ext cx="2927350" cy="3848100"/>
          </a:xfrm>
          <a:prstGeom prst="rect">
            <a:avLst/>
          </a:prstGeom>
          <a:noFill/>
          <a:ln>
            <a:solidFill>
              <a:schemeClr val="tx1"/>
            </a:solidFill>
          </a:ln>
        </p:spPr>
      </p:pic>
      <p:pic>
        <p:nvPicPr>
          <p:cNvPr id="7" name="图片 6" descr="res01_attpic_brief.jpg"/>
          <p:cNvPicPr>
            <a:picLocks noChangeAspect="1"/>
          </p:cNvPicPr>
          <p:nvPr/>
        </p:nvPicPr>
        <p:blipFill>
          <a:blip r:embed="rId4" cstate="print"/>
          <a:stretch>
            <a:fillRect/>
          </a:stretch>
        </p:blipFill>
        <p:spPr>
          <a:xfrm>
            <a:off x="357158" y="1928802"/>
            <a:ext cx="2895600" cy="3851148"/>
          </a:xfrm>
          <a:prstGeom prst="rect">
            <a:avLst/>
          </a:prstGeom>
        </p:spPr>
      </p:pic>
      <p:pic>
        <p:nvPicPr>
          <p:cNvPr id="8" name="图片 7" descr="6.png"/>
          <p:cNvPicPr>
            <a:picLocks noChangeAspect="1"/>
          </p:cNvPicPr>
          <p:nvPr/>
        </p:nvPicPr>
        <p:blipFill>
          <a:blip r:embed="rId5" cstate="print"/>
          <a:srcRect l="53906"/>
          <a:stretch>
            <a:fillRect/>
          </a:stretch>
        </p:blipFill>
        <p:spPr bwMode="auto">
          <a:xfrm>
            <a:off x="5754687" y="2285992"/>
            <a:ext cx="3389313" cy="4595812"/>
          </a:xfrm>
          <a:prstGeom prst="rect">
            <a:avLst/>
          </a:prstGeom>
          <a:noFill/>
          <a:ln w="9525">
            <a:noFill/>
            <a:miter lim="800000"/>
            <a:headEnd/>
            <a:tailEnd/>
          </a:ln>
        </p:spPr>
      </p:pic>
      <p:sp>
        <p:nvSpPr>
          <p:cNvPr id="9" name="TextBox 8"/>
          <p:cNvSpPr txBox="1"/>
          <p:nvPr/>
        </p:nvSpPr>
        <p:spPr>
          <a:xfrm>
            <a:off x="500034" y="5929330"/>
            <a:ext cx="2428892" cy="461665"/>
          </a:xfrm>
          <a:prstGeom prst="rect">
            <a:avLst/>
          </a:prstGeom>
          <a:noFill/>
        </p:spPr>
        <p:txBody>
          <a:bodyPr wrap="square" rtlCol="0">
            <a:spAutoFit/>
          </a:bodyPr>
          <a:lstStyle/>
          <a:p>
            <a:r>
              <a:rPr lang="en-US" altLang="zh-CN" sz="2400" b="1" dirty="0"/>
              <a:t>1593</a:t>
            </a:r>
            <a:r>
              <a:rPr lang="zh-CN" altLang="en-US" sz="2400" b="1" dirty="0"/>
              <a:t>年 利瑪竇</a:t>
            </a:r>
          </a:p>
        </p:txBody>
      </p:sp>
      <p:sp>
        <p:nvSpPr>
          <p:cNvPr id="10" name="TextBox 9"/>
          <p:cNvSpPr txBox="1"/>
          <p:nvPr/>
        </p:nvSpPr>
        <p:spPr>
          <a:xfrm>
            <a:off x="3286116" y="1785926"/>
            <a:ext cx="3286148" cy="830997"/>
          </a:xfrm>
          <a:prstGeom prst="rect">
            <a:avLst/>
          </a:prstGeom>
          <a:noFill/>
        </p:spPr>
        <p:txBody>
          <a:bodyPr wrap="square" rtlCol="0">
            <a:spAutoFit/>
          </a:bodyPr>
          <a:lstStyle/>
          <a:p>
            <a:r>
              <a:rPr lang="zh-CN" altLang="zh-CN" sz="2400" b="1" dirty="0"/>
              <a:t>第一部被翻譯成西方語言的中國小說的封面</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3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52400" y="1571612"/>
          <a:ext cx="8991600" cy="4743474"/>
        </p:xfrm>
        <a:graphic>
          <a:graphicData uri="http://schemas.openxmlformats.org/drawingml/2006/table">
            <a:tbl>
              <a:tblPr/>
              <a:tblGrid>
                <a:gridCol w="261894">
                  <a:extLst>
                    <a:ext uri="{9D8B030D-6E8A-4147-A177-3AD203B41FA5}">
                      <a16:colId xmlns:a16="http://schemas.microsoft.com/office/drawing/2014/main" val="20000"/>
                    </a:ext>
                  </a:extLst>
                </a:gridCol>
                <a:gridCol w="2328906">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021080">
                  <a:extLst>
                    <a:ext uri="{9D8B030D-6E8A-4147-A177-3AD203B41FA5}">
                      <a16:colId xmlns:a16="http://schemas.microsoft.com/office/drawing/2014/main" val="20004"/>
                    </a:ext>
                  </a:extLst>
                </a:gridCol>
                <a:gridCol w="1798320">
                  <a:extLst>
                    <a:ext uri="{9D8B030D-6E8A-4147-A177-3AD203B41FA5}">
                      <a16:colId xmlns:a16="http://schemas.microsoft.com/office/drawing/2014/main" val="20005"/>
                    </a:ext>
                  </a:extLst>
                </a:gridCol>
              </a:tblGrid>
              <a:tr h="261866">
                <a:tc>
                  <a:txBody>
                    <a:bodyPr/>
                    <a:lstStyle/>
                    <a:p>
                      <a:pPr algn="ctr">
                        <a:spcAft>
                          <a:spcPts val="0"/>
                        </a:spcAft>
                      </a:pP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b="1" kern="100" dirty="0">
                          <a:latin typeface="Times New Roman"/>
                          <a:ea typeface="TSC UKai M TT"/>
                          <a:cs typeface="Times New Roman"/>
                        </a:rPr>
                        <a:t>書名</a:t>
                      </a:r>
                      <a:endParaRPr lang="zh-CN" sz="1600" b="1"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b="1" kern="100">
                          <a:latin typeface="Times New Roman"/>
                          <a:ea typeface="TSC UKai M TT"/>
                          <a:cs typeface="Times New Roman"/>
                        </a:rPr>
                        <a:t>作者</a:t>
                      </a:r>
                      <a:endParaRPr lang="zh-CN" sz="1600" b="1"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b="1" kern="100">
                          <a:latin typeface="Times New Roman"/>
                          <a:ea typeface="TSC UKai M TT"/>
                          <a:cs typeface="Times New Roman"/>
                        </a:rPr>
                        <a:t>語言</a:t>
                      </a:r>
                      <a:endParaRPr lang="zh-CN" sz="1600" b="1"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b="1" kern="100" dirty="0">
                          <a:latin typeface="Times New Roman"/>
                          <a:ea typeface="TSC UKai M TT"/>
                          <a:cs typeface="Times New Roman"/>
                        </a:rPr>
                        <a:t>年代</a:t>
                      </a:r>
                      <a:endParaRPr lang="zh-CN" sz="1600" b="1"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b="1" kern="100" dirty="0">
                          <a:latin typeface="Times New Roman"/>
                          <a:ea typeface="TSC UKai M TT"/>
                          <a:cs typeface="Times New Roman"/>
                        </a:rPr>
                        <a:t>最大發行量</a:t>
                      </a:r>
                      <a:endParaRPr lang="zh-CN" sz="1600" b="1" kern="100" dirty="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00"/>
                  </a:ext>
                </a:extLst>
              </a:tr>
              <a:tr h="261866">
                <a:tc>
                  <a:txBody>
                    <a:bodyPr/>
                    <a:lstStyle/>
                    <a:p>
                      <a:pPr algn="just">
                        <a:spcAft>
                          <a:spcPts val="0"/>
                        </a:spcAft>
                      </a:pPr>
                      <a:r>
                        <a:rPr lang="en-US" sz="1600" i="1" kern="100">
                          <a:solidFill>
                            <a:srgbClr val="000000"/>
                          </a:solidFill>
                          <a:latin typeface="Times New Roman"/>
                          <a:ea typeface="TSC UKai M TT"/>
                          <a:cs typeface="Times New Roman"/>
                        </a:rPr>
                        <a:t>01</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latin typeface="Times New Roman"/>
                          <a:ea typeface="TSC UKai M TT"/>
                          <a:cs typeface="Times New Roman"/>
                        </a:rPr>
                        <a:t>雙城記</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latin typeface="Times New Roman"/>
                          <a:ea typeface="TSC UKai M TT"/>
                          <a:cs typeface="Times New Roman"/>
                        </a:rPr>
                        <a:t>狄更斯</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latin typeface="Times New Roman"/>
                          <a:ea typeface="TSC UKai M TT"/>
                          <a:cs typeface="Times New Roman"/>
                        </a:rPr>
                        <a:t>英語</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dirty="0">
                          <a:latin typeface="Times New Roman"/>
                          <a:ea typeface="TSC UKai M TT"/>
                          <a:cs typeface="Times New Roman"/>
                        </a:rPr>
                        <a:t>1859</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indent="266700" algn="ctr">
                        <a:spcAft>
                          <a:spcPts val="0"/>
                        </a:spcAft>
                      </a:pPr>
                      <a:r>
                        <a:rPr lang="en-US" sz="1600" kern="100">
                          <a:solidFill>
                            <a:srgbClr val="000000"/>
                          </a:solidFill>
                          <a:latin typeface="Times New Roman"/>
                          <a:ea typeface="TSC UKai M TT"/>
                          <a:cs typeface="Arial"/>
                        </a:rPr>
                        <a:t>2</a:t>
                      </a:r>
                      <a:r>
                        <a:rPr lang="zh-CN" sz="1600" kern="100">
                          <a:solidFill>
                            <a:srgbClr val="000000"/>
                          </a:solidFill>
                          <a:latin typeface="Times New Roman"/>
                          <a:ea typeface="TSC UKai M TT"/>
                          <a:cs typeface="Times New Roman"/>
                        </a:rPr>
                        <a:t>億冊</a:t>
                      </a:r>
                      <a:endParaRPr lang="zh-CN" sz="1600" kern="10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01"/>
                  </a:ext>
                </a:extLst>
              </a:tr>
              <a:tr h="261866">
                <a:tc>
                  <a:txBody>
                    <a:bodyPr/>
                    <a:lstStyle/>
                    <a:p>
                      <a:pPr algn="just">
                        <a:spcAft>
                          <a:spcPts val="0"/>
                        </a:spcAft>
                      </a:pPr>
                      <a:r>
                        <a:rPr lang="en-US" sz="1600" i="1" kern="100">
                          <a:solidFill>
                            <a:srgbClr val="000000"/>
                          </a:solidFill>
                          <a:latin typeface="Times New Roman"/>
                          <a:ea typeface="TSC UKai M TT"/>
                          <a:cs typeface="Times New Roman"/>
                        </a:rPr>
                        <a:t>02</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小王子</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latin typeface="Times New Roman"/>
                          <a:ea typeface="TSC UKai M TT"/>
                          <a:cs typeface="Times New Roman"/>
                        </a:rPr>
                        <a:t>安托萬•德•聖艾修伯里</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latin typeface="Times New Roman"/>
                          <a:ea typeface="TSC UKai M TT"/>
                          <a:cs typeface="Times New Roman"/>
                        </a:rPr>
                        <a:t>法語</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dirty="0">
                          <a:latin typeface="Times New Roman"/>
                          <a:ea typeface="TSC UKai M TT"/>
                          <a:cs typeface="Times New Roman"/>
                        </a:rPr>
                        <a:t>1943</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indent="266700" algn="ctr">
                        <a:spcAft>
                          <a:spcPts val="0"/>
                        </a:spcAft>
                      </a:pPr>
                      <a:r>
                        <a:rPr lang="en-US" sz="1600" kern="100">
                          <a:solidFill>
                            <a:srgbClr val="000000"/>
                          </a:solidFill>
                          <a:latin typeface="Times New Roman"/>
                          <a:ea typeface="TSC UKai M TT"/>
                          <a:cs typeface="Arial"/>
                        </a:rPr>
                        <a:t>2</a:t>
                      </a:r>
                      <a:r>
                        <a:rPr lang="zh-CN" sz="1600" kern="100">
                          <a:solidFill>
                            <a:srgbClr val="000000"/>
                          </a:solidFill>
                          <a:latin typeface="Times New Roman"/>
                          <a:ea typeface="TSC UKai M TT"/>
                          <a:cs typeface="Times New Roman"/>
                        </a:rPr>
                        <a:t>億冊</a:t>
                      </a:r>
                      <a:endParaRPr lang="zh-CN" sz="1600" kern="10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02"/>
                  </a:ext>
                </a:extLst>
              </a:tr>
              <a:tr h="261866">
                <a:tc>
                  <a:txBody>
                    <a:bodyPr/>
                    <a:lstStyle/>
                    <a:p>
                      <a:pPr algn="just">
                        <a:spcAft>
                          <a:spcPts val="0"/>
                        </a:spcAft>
                      </a:pPr>
                      <a:r>
                        <a:rPr lang="en-US" sz="1600" i="1" kern="100">
                          <a:solidFill>
                            <a:srgbClr val="000000"/>
                          </a:solidFill>
                          <a:latin typeface="Times New Roman"/>
                          <a:ea typeface="TSC UKai M TT"/>
                          <a:cs typeface="Times New Roman"/>
                        </a:rPr>
                        <a:t>03</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指環王</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latin typeface="Times New Roman"/>
                          <a:ea typeface="TSC UKai M TT"/>
                          <a:cs typeface="Times New Roman"/>
                        </a:rPr>
                        <a:t>約翰</a:t>
                      </a:r>
                      <a:r>
                        <a:rPr lang="en-US" sz="1600" kern="100" dirty="0">
                          <a:latin typeface="Times New Roman"/>
                          <a:ea typeface="TSC UKai M TT"/>
                          <a:cs typeface="Times New Roman"/>
                        </a:rPr>
                        <a:t>.R.R.</a:t>
                      </a:r>
                      <a:r>
                        <a:rPr lang="zh-CN" sz="1600" kern="100" dirty="0">
                          <a:latin typeface="Times New Roman"/>
                          <a:ea typeface="TSC UKai M TT"/>
                          <a:cs typeface="Times New Roman"/>
                        </a:rPr>
                        <a:t>托爾金</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latin typeface="Times New Roman"/>
                          <a:ea typeface="TSC UKai M TT"/>
                          <a:cs typeface="Times New Roman"/>
                        </a:rPr>
                        <a:t>英語</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a:latin typeface="Times New Roman"/>
                          <a:ea typeface="TSC UKai M TT"/>
                          <a:cs typeface="Times New Roman"/>
                        </a:rPr>
                        <a:t>1954-1955</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indent="266700" algn="ctr">
                        <a:spcAft>
                          <a:spcPts val="0"/>
                        </a:spcAft>
                      </a:pPr>
                      <a:r>
                        <a:rPr lang="en-US" sz="1600" kern="100">
                          <a:solidFill>
                            <a:srgbClr val="000000"/>
                          </a:solidFill>
                          <a:latin typeface="Times New Roman"/>
                          <a:ea typeface="TSC UKai M TT"/>
                          <a:cs typeface="Arial"/>
                        </a:rPr>
                        <a:t>1.5</a:t>
                      </a:r>
                      <a:r>
                        <a:rPr lang="zh-CN" sz="1600" kern="100">
                          <a:solidFill>
                            <a:srgbClr val="000000"/>
                          </a:solidFill>
                          <a:latin typeface="Times New Roman"/>
                          <a:ea typeface="TSC UKai M TT"/>
                          <a:cs typeface="Times New Roman"/>
                        </a:rPr>
                        <a:t>億冊</a:t>
                      </a:r>
                      <a:endParaRPr lang="zh-CN" sz="1600" kern="10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03"/>
                  </a:ext>
                </a:extLst>
              </a:tr>
              <a:tr h="261866">
                <a:tc>
                  <a:txBody>
                    <a:bodyPr/>
                    <a:lstStyle/>
                    <a:p>
                      <a:pPr algn="just">
                        <a:spcAft>
                          <a:spcPts val="0"/>
                        </a:spcAft>
                      </a:pPr>
                      <a:r>
                        <a:rPr lang="en-US" sz="1600" i="1" kern="100">
                          <a:solidFill>
                            <a:srgbClr val="000000"/>
                          </a:solidFill>
                          <a:latin typeface="Times New Roman"/>
                          <a:ea typeface="TSC UKai M TT"/>
                          <a:cs typeface="Times New Roman"/>
                        </a:rPr>
                        <a:t>04</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哈比人</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latin typeface="Times New Roman"/>
                          <a:ea typeface="TSC UKai M TT"/>
                          <a:cs typeface="Times New Roman"/>
                        </a:rPr>
                        <a:t>約翰</a:t>
                      </a:r>
                      <a:r>
                        <a:rPr lang="en-US" sz="1600" kern="100" dirty="0">
                          <a:latin typeface="Times New Roman"/>
                          <a:ea typeface="TSC UKai M TT"/>
                          <a:cs typeface="Times New Roman"/>
                        </a:rPr>
                        <a:t>.R.R.</a:t>
                      </a:r>
                      <a:r>
                        <a:rPr lang="zh-CN" sz="1600" kern="100" dirty="0">
                          <a:latin typeface="Times New Roman"/>
                          <a:ea typeface="TSC UKai M TT"/>
                          <a:cs typeface="Times New Roman"/>
                        </a:rPr>
                        <a:t>托爾金</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latin typeface="Times New Roman"/>
                          <a:ea typeface="TSC UKai M TT"/>
                          <a:cs typeface="Times New Roman"/>
                        </a:rPr>
                        <a:t>英語</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a:latin typeface="Times New Roman"/>
                          <a:ea typeface="TSC UKai M TT"/>
                          <a:cs typeface="Times New Roman"/>
                        </a:rPr>
                        <a:t>1937</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indent="266700" algn="ctr">
                        <a:spcAft>
                          <a:spcPts val="0"/>
                        </a:spcAft>
                      </a:pPr>
                      <a:r>
                        <a:rPr lang="en-US" sz="1600" kern="100">
                          <a:solidFill>
                            <a:srgbClr val="000000"/>
                          </a:solidFill>
                          <a:latin typeface="Times New Roman"/>
                          <a:ea typeface="TSC UKai M TT"/>
                          <a:cs typeface="Arial"/>
                        </a:rPr>
                        <a:t>1</a:t>
                      </a:r>
                      <a:r>
                        <a:rPr lang="zh-CN" sz="1600" kern="100">
                          <a:solidFill>
                            <a:srgbClr val="000000"/>
                          </a:solidFill>
                          <a:latin typeface="Times New Roman"/>
                          <a:ea typeface="TSC UKai M TT"/>
                          <a:cs typeface="Arial"/>
                        </a:rPr>
                        <a:t>億冊</a:t>
                      </a:r>
                      <a:endParaRPr lang="zh-CN" sz="1600" kern="10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04"/>
                  </a:ext>
                </a:extLst>
              </a:tr>
              <a:tr h="261866">
                <a:tc>
                  <a:txBody>
                    <a:bodyPr/>
                    <a:lstStyle/>
                    <a:p>
                      <a:pPr algn="just">
                        <a:spcAft>
                          <a:spcPts val="0"/>
                        </a:spcAft>
                      </a:pPr>
                      <a:r>
                        <a:rPr lang="en-US" sz="1600" i="1" kern="100">
                          <a:solidFill>
                            <a:srgbClr val="000000"/>
                          </a:solidFill>
                          <a:latin typeface="Times New Roman"/>
                          <a:ea typeface="TSC UKai M TT"/>
                          <a:cs typeface="Times New Roman"/>
                        </a:rPr>
                        <a:t>05</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latin typeface="Times New Roman"/>
                          <a:ea typeface="TSC UKai M TT"/>
                          <a:cs typeface="Times New Roman"/>
                        </a:rPr>
                        <a:t>紅樓夢</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latin typeface="Times New Roman"/>
                          <a:ea typeface="TSC UKai M TT"/>
                          <a:cs typeface="Times New Roman"/>
                        </a:rPr>
                        <a:t>曹雪芹</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latin typeface="Times New Roman"/>
                          <a:ea typeface="TSC UKai M TT"/>
                          <a:cs typeface="Times New Roman"/>
                        </a:rPr>
                        <a:t>中文</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a:latin typeface="Times New Roman"/>
                          <a:ea typeface="TSC UKai M TT"/>
                          <a:cs typeface="Times New Roman"/>
                        </a:rPr>
                        <a:t>1759-1791</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indent="266700" algn="ctr">
                        <a:spcAft>
                          <a:spcPts val="0"/>
                        </a:spcAft>
                      </a:pPr>
                      <a:r>
                        <a:rPr lang="en-US" sz="1600" kern="100">
                          <a:solidFill>
                            <a:srgbClr val="000000"/>
                          </a:solidFill>
                          <a:latin typeface="Times New Roman"/>
                          <a:ea typeface="TSC UKai M TT"/>
                          <a:cs typeface="Arial"/>
                        </a:rPr>
                        <a:t>1</a:t>
                      </a:r>
                      <a:r>
                        <a:rPr lang="zh-CN" sz="1600" kern="100">
                          <a:solidFill>
                            <a:srgbClr val="000000"/>
                          </a:solidFill>
                          <a:latin typeface="Times New Roman"/>
                          <a:ea typeface="TSC UKai M TT"/>
                          <a:cs typeface="Arial"/>
                        </a:rPr>
                        <a:t>億冊</a:t>
                      </a:r>
                      <a:endParaRPr lang="zh-CN" sz="1600" kern="10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05"/>
                  </a:ext>
                </a:extLst>
              </a:tr>
              <a:tr h="261866">
                <a:tc>
                  <a:txBody>
                    <a:bodyPr/>
                    <a:lstStyle/>
                    <a:p>
                      <a:pPr algn="just">
                        <a:spcAft>
                          <a:spcPts val="0"/>
                        </a:spcAft>
                      </a:pPr>
                      <a:r>
                        <a:rPr lang="en-US" sz="1600" i="1" kern="100">
                          <a:solidFill>
                            <a:srgbClr val="000000"/>
                          </a:solidFill>
                          <a:latin typeface="Times New Roman"/>
                          <a:ea typeface="TSC UKai M TT"/>
                          <a:cs typeface="Times New Roman"/>
                        </a:rPr>
                        <a:t>06</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無人生還</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latin typeface="Times New Roman"/>
                          <a:ea typeface="TSC UKai M TT"/>
                          <a:cs typeface="Times New Roman"/>
                        </a:rPr>
                        <a:t>阿加莎•克里斯蒂</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latin typeface="Times New Roman"/>
                          <a:ea typeface="TSC UKai M TT"/>
                          <a:cs typeface="Times New Roman"/>
                        </a:rPr>
                        <a:t>英語</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a:latin typeface="Times New Roman"/>
                          <a:ea typeface="TSC UKai M TT"/>
                          <a:cs typeface="Times New Roman"/>
                        </a:rPr>
                        <a:t>1939</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indent="266700" algn="ctr">
                        <a:spcAft>
                          <a:spcPts val="0"/>
                        </a:spcAft>
                      </a:pPr>
                      <a:r>
                        <a:rPr lang="en-US" sz="1600" kern="100">
                          <a:solidFill>
                            <a:srgbClr val="000000"/>
                          </a:solidFill>
                          <a:latin typeface="Times New Roman"/>
                          <a:ea typeface="TSC UKai M TT"/>
                          <a:cs typeface="Arial"/>
                        </a:rPr>
                        <a:t>1</a:t>
                      </a:r>
                      <a:r>
                        <a:rPr lang="zh-CN" sz="1600" kern="100">
                          <a:solidFill>
                            <a:srgbClr val="000000"/>
                          </a:solidFill>
                          <a:latin typeface="Times New Roman"/>
                          <a:ea typeface="TSC UKai M TT"/>
                          <a:cs typeface="Arial"/>
                        </a:rPr>
                        <a:t>億冊</a:t>
                      </a:r>
                      <a:endParaRPr lang="zh-CN" sz="1600" kern="10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06"/>
                  </a:ext>
                </a:extLst>
              </a:tr>
              <a:tr h="217170">
                <a:tc>
                  <a:txBody>
                    <a:bodyPr/>
                    <a:lstStyle/>
                    <a:p>
                      <a:pPr algn="just">
                        <a:spcAft>
                          <a:spcPts val="0"/>
                        </a:spcAft>
                      </a:pPr>
                      <a:r>
                        <a:rPr lang="en-US" sz="1600" i="1" kern="100">
                          <a:solidFill>
                            <a:srgbClr val="000000"/>
                          </a:solidFill>
                          <a:latin typeface="Times New Roman"/>
                          <a:ea typeface="TSC UKai M TT"/>
                          <a:cs typeface="Times New Roman"/>
                        </a:rPr>
                        <a:t>07</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latin typeface="Times New Roman"/>
                          <a:ea typeface="TSC UKai M TT"/>
                          <a:cs typeface="Times New Roman"/>
                        </a:rPr>
                        <a:t>獅子、女巫、魔衣櫥</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a:latin typeface="Times New Roman"/>
                          <a:ea typeface="TSC UKai M TT"/>
                          <a:cs typeface="Times New Roman"/>
                        </a:rPr>
                        <a:t>C. S.</a:t>
                      </a:r>
                      <a:r>
                        <a:rPr lang="zh-CN" sz="1600" kern="100">
                          <a:latin typeface="Times New Roman"/>
                          <a:ea typeface="TSC UKai M TT"/>
                          <a:cs typeface="Times New Roman"/>
                        </a:rPr>
                        <a:t>劉易斯</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latin typeface="Times New Roman"/>
                          <a:ea typeface="TSC UKai M TT"/>
                          <a:cs typeface="Times New Roman"/>
                        </a:rPr>
                        <a:t>英語</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dirty="0">
                          <a:latin typeface="Times New Roman"/>
                          <a:ea typeface="TSC UKai M TT"/>
                          <a:cs typeface="Times New Roman"/>
                        </a:rPr>
                        <a:t>1950</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indent="266700" algn="ctr">
                        <a:spcAft>
                          <a:spcPts val="0"/>
                        </a:spcAft>
                      </a:pPr>
                      <a:r>
                        <a:rPr lang="en-US" sz="1600" kern="100">
                          <a:solidFill>
                            <a:srgbClr val="000000"/>
                          </a:solidFill>
                          <a:latin typeface="Times New Roman"/>
                          <a:ea typeface="TSC UKai M TT"/>
                          <a:cs typeface="Times New Roman"/>
                        </a:rPr>
                        <a:t>8500</a:t>
                      </a:r>
                      <a:r>
                        <a:rPr lang="zh-CN" sz="1600" kern="100">
                          <a:solidFill>
                            <a:srgbClr val="000000"/>
                          </a:solidFill>
                          <a:latin typeface="Times New Roman"/>
                          <a:ea typeface="TSC UKai M TT"/>
                          <a:cs typeface="Times New Roman"/>
                        </a:rPr>
                        <a:t>萬冊</a:t>
                      </a:r>
                      <a:r>
                        <a:rPr lang="en-US" sz="1600" kern="100">
                          <a:solidFill>
                            <a:srgbClr val="000000"/>
                          </a:solidFill>
                          <a:latin typeface="Times New Roman"/>
                          <a:ea typeface="TSC UKai M TT"/>
                          <a:cs typeface="Times New Roman"/>
                        </a:rPr>
                        <a:t>      </a:t>
                      </a:r>
                      <a:endParaRPr lang="zh-CN" sz="1600" kern="10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07"/>
                  </a:ext>
                </a:extLst>
              </a:tr>
              <a:tr h="261866">
                <a:tc>
                  <a:txBody>
                    <a:bodyPr/>
                    <a:lstStyle/>
                    <a:p>
                      <a:pPr algn="just">
                        <a:spcAft>
                          <a:spcPts val="0"/>
                        </a:spcAft>
                      </a:pPr>
                      <a:r>
                        <a:rPr lang="en-US" sz="1600" i="1" kern="100">
                          <a:solidFill>
                            <a:srgbClr val="000000"/>
                          </a:solidFill>
                          <a:latin typeface="Times New Roman"/>
                          <a:ea typeface="TSC UKai M TT"/>
                          <a:cs typeface="Times New Roman"/>
                        </a:rPr>
                        <a:t>08</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她</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亨利</a:t>
                      </a:r>
                      <a:r>
                        <a:rPr lang="en-US" sz="1600" kern="100">
                          <a:latin typeface="Times New Roman"/>
                          <a:ea typeface="TSC UKai M TT"/>
                          <a:cs typeface="Times New Roman"/>
                        </a:rPr>
                        <a:t>.</a:t>
                      </a:r>
                      <a:r>
                        <a:rPr lang="zh-CN" sz="1600" kern="100">
                          <a:latin typeface="Times New Roman"/>
                          <a:ea typeface="TSC UKai M TT"/>
                          <a:cs typeface="Times New Roman"/>
                        </a:rPr>
                        <a:t>賴德</a:t>
                      </a:r>
                      <a:r>
                        <a:rPr lang="en-US" sz="1600" kern="100">
                          <a:latin typeface="Times New Roman"/>
                          <a:ea typeface="TSC UKai M TT"/>
                          <a:cs typeface="Times New Roman"/>
                        </a:rPr>
                        <a:t>.</a:t>
                      </a:r>
                      <a:r>
                        <a:rPr lang="zh-CN" sz="1600" kern="100">
                          <a:latin typeface="Times New Roman"/>
                          <a:ea typeface="TSC UKai M TT"/>
                          <a:cs typeface="Times New Roman"/>
                        </a:rPr>
                        <a:t>哈格德</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英語</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dirty="0">
                          <a:latin typeface="Times New Roman"/>
                          <a:ea typeface="TSC UKai M TT"/>
                          <a:cs typeface="Times New Roman"/>
                        </a:rPr>
                        <a:t>1887</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indent="200025" algn="ctr">
                        <a:spcAft>
                          <a:spcPts val="0"/>
                        </a:spcAft>
                      </a:pPr>
                      <a:r>
                        <a:rPr lang="en-US" sz="1600" kern="100">
                          <a:solidFill>
                            <a:srgbClr val="000000"/>
                          </a:solidFill>
                          <a:latin typeface="Times New Roman"/>
                          <a:ea typeface="TSC UKai M TT"/>
                          <a:cs typeface="Times New Roman"/>
                        </a:rPr>
                        <a:t>8300</a:t>
                      </a:r>
                      <a:r>
                        <a:rPr lang="zh-CN" sz="1600" kern="100">
                          <a:solidFill>
                            <a:srgbClr val="000000"/>
                          </a:solidFill>
                          <a:latin typeface="Times New Roman"/>
                          <a:ea typeface="TSC UKai M TT"/>
                          <a:cs typeface="Times New Roman"/>
                        </a:rPr>
                        <a:t>萬冊</a:t>
                      </a:r>
                      <a:endParaRPr lang="zh-CN" sz="1600" kern="10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08"/>
                  </a:ext>
                </a:extLst>
              </a:tr>
              <a:tr h="261866">
                <a:tc>
                  <a:txBody>
                    <a:bodyPr/>
                    <a:lstStyle/>
                    <a:p>
                      <a:pPr algn="just">
                        <a:spcAft>
                          <a:spcPts val="0"/>
                        </a:spcAft>
                      </a:pPr>
                      <a:r>
                        <a:rPr lang="en-US" sz="1600" i="1" kern="100">
                          <a:solidFill>
                            <a:srgbClr val="000000"/>
                          </a:solidFill>
                          <a:latin typeface="Times New Roman"/>
                          <a:ea typeface="TSC UKai M TT"/>
                          <a:cs typeface="Times New Roman"/>
                        </a:rPr>
                        <a:t>09</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達芬奇密碼</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丹</a:t>
                      </a:r>
                      <a:r>
                        <a:rPr lang="en-US" sz="1600" kern="100">
                          <a:latin typeface="Times New Roman"/>
                          <a:ea typeface="TSC UKai M TT"/>
                          <a:cs typeface="Times New Roman"/>
                        </a:rPr>
                        <a:t>.</a:t>
                      </a:r>
                      <a:r>
                        <a:rPr lang="zh-CN" sz="1600" kern="100">
                          <a:latin typeface="Times New Roman"/>
                          <a:ea typeface="TSC UKai M TT"/>
                          <a:cs typeface="Times New Roman"/>
                        </a:rPr>
                        <a:t>布朗</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英語</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dirty="0">
                          <a:latin typeface="Times New Roman"/>
                          <a:ea typeface="TSC UKai M TT"/>
                          <a:cs typeface="Times New Roman"/>
                        </a:rPr>
                        <a:t>2003</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indent="200025" algn="ctr">
                        <a:spcAft>
                          <a:spcPts val="0"/>
                        </a:spcAft>
                      </a:pPr>
                      <a:r>
                        <a:rPr lang="en-US" sz="1600" kern="100">
                          <a:solidFill>
                            <a:srgbClr val="000000"/>
                          </a:solidFill>
                          <a:latin typeface="Times New Roman"/>
                          <a:ea typeface="TSC UKai M TT"/>
                          <a:cs typeface="Times New Roman"/>
                        </a:rPr>
                        <a:t>8000</a:t>
                      </a:r>
                      <a:r>
                        <a:rPr lang="zh-CN" sz="1600" kern="100">
                          <a:solidFill>
                            <a:srgbClr val="000000"/>
                          </a:solidFill>
                          <a:latin typeface="Times New Roman"/>
                          <a:ea typeface="TSC UKai M TT"/>
                          <a:cs typeface="Times New Roman"/>
                        </a:rPr>
                        <a:t>萬冊</a:t>
                      </a:r>
                      <a:endParaRPr lang="zh-CN" sz="1600" kern="10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09"/>
                  </a:ext>
                </a:extLst>
              </a:tr>
              <a:tr h="261866">
                <a:tc>
                  <a:txBody>
                    <a:bodyPr/>
                    <a:lstStyle/>
                    <a:p>
                      <a:pPr algn="just">
                        <a:spcAft>
                          <a:spcPts val="0"/>
                        </a:spcAft>
                      </a:pPr>
                      <a:r>
                        <a:rPr lang="en-US" sz="1600" i="1" kern="100">
                          <a:solidFill>
                            <a:srgbClr val="000000"/>
                          </a:solidFill>
                          <a:latin typeface="Times New Roman"/>
                          <a:ea typeface="TSC UKai M TT"/>
                          <a:cs typeface="Times New Roman"/>
                        </a:rPr>
                        <a:t>10</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麥田的守望者</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a:latin typeface="Times New Roman"/>
                          <a:ea typeface="TSC UKai M TT"/>
                          <a:cs typeface="Times New Roman"/>
                        </a:rPr>
                        <a:t>J. D.</a:t>
                      </a:r>
                      <a:r>
                        <a:rPr lang="zh-CN" sz="1600" kern="100">
                          <a:latin typeface="Times New Roman"/>
                          <a:ea typeface="TSC UKai M TT"/>
                          <a:cs typeface="Times New Roman"/>
                        </a:rPr>
                        <a:t>塞林格</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英語</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dirty="0">
                          <a:latin typeface="Times New Roman"/>
                          <a:ea typeface="TSC UKai M TT"/>
                          <a:cs typeface="Times New Roman"/>
                        </a:rPr>
                        <a:t>1951</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indent="200025" algn="ctr">
                        <a:spcAft>
                          <a:spcPts val="0"/>
                        </a:spcAft>
                      </a:pPr>
                      <a:r>
                        <a:rPr lang="en-US" sz="1600" kern="100">
                          <a:solidFill>
                            <a:srgbClr val="000000"/>
                          </a:solidFill>
                          <a:latin typeface="Times New Roman"/>
                          <a:ea typeface="TSC UKai M TT"/>
                          <a:cs typeface="Times New Roman"/>
                        </a:rPr>
                        <a:t>6500</a:t>
                      </a:r>
                      <a:r>
                        <a:rPr lang="zh-CN" sz="1600" kern="100">
                          <a:solidFill>
                            <a:srgbClr val="000000"/>
                          </a:solidFill>
                          <a:latin typeface="Times New Roman"/>
                          <a:ea typeface="TSC UKai M TT"/>
                          <a:cs typeface="Times New Roman"/>
                        </a:rPr>
                        <a:t>萬冊</a:t>
                      </a:r>
                      <a:endParaRPr lang="zh-CN" sz="1600" kern="10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10"/>
                  </a:ext>
                </a:extLst>
              </a:tr>
              <a:tr h="261866">
                <a:tc>
                  <a:txBody>
                    <a:bodyPr/>
                    <a:lstStyle/>
                    <a:p>
                      <a:pPr algn="just">
                        <a:spcAft>
                          <a:spcPts val="0"/>
                        </a:spcAft>
                      </a:pPr>
                      <a:r>
                        <a:rPr lang="en-US" sz="1600" i="1" kern="100">
                          <a:solidFill>
                            <a:srgbClr val="000000"/>
                          </a:solidFill>
                          <a:latin typeface="Times New Roman"/>
                          <a:ea typeface="TSC UKai M TT"/>
                          <a:cs typeface="Times New Roman"/>
                        </a:rPr>
                        <a:t>11</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煉金術士</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保羅</a:t>
                      </a:r>
                      <a:r>
                        <a:rPr lang="en-US" sz="1600" kern="100">
                          <a:latin typeface="Times New Roman"/>
                          <a:ea typeface="TSC UKai M TT"/>
                          <a:cs typeface="Times New Roman"/>
                        </a:rPr>
                        <a:t>.</a:t>
                      </a:r>
                      <a:r>
                        <a:rPr lang="zh-CN" sz="1600" kern="100">
                          <a:latin typeface="Times New Roman"/>
                          <a:ea typeface="TSC UKai M TT"/>
                          <a:cs typeface="Times New Roman"/>
                        </a:rPr>
                        <a:t>科埃略</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葡萄牙語</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dirty="0">
                          <a:latin typeface="Times New Roman"/>
                          <a:ea typeface="TSC UKai M TT"/>
                          <a:cs typeface="Times New Roman"/>
                        </a:rPr>
                        <a:t>1988</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indent="200025" algn="ctr">
                        <a:spcAft>
                          <a:spcPts val="0"/>
                        </a:spcAft>
                      </a:pPr>
                      <a:r>
                        <a:rPr lang="en-US" sz="1600" kern="100">
                          <a:solidFill>
                            <a:srgbClr val="000000"/>
                          </a:solidFill>
                          <a:latin typeface="Times New Roman"/>
                          <a:ea typeface="TSC UKai M TT"/>
                          <a:cs typeface="Times New Roman"/>
                        </a:rPr>
                        <a:t>6500</a:t>
                      </a:r>
                      <a:r>
                        <a:rPr lang="zh-CN" sz="1600" kern="100">
                          <a:solidFill>
                            <a:srgbClr val="000000"/>
                          </a:solidFill>
                          <a:latin typeface="Times New Roman"/>
                          <a:ea typeface="TSC UKai M TT"/>
                          <a:cs typeface="Times New Roman"/>
                        </a:rPr>
                        <a:t>萬冊</a:t>
                      </a:r>
                      <a:endParaRPr lang="zh-CN" sz="1600" kern="10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11"/>
                  </a:ext>
                </a:extLst>
              </a:tr>
              <a:tr h="274344">
                <a:tc>
                  <a:txBody>
                    <a:bodyPr/>
                    <a:lstStyle/>
                    <a:p>
                      <a:pPr algn="just">
                        <a:spcAft>
                          <a:spcPts val="0"/>
                        </a:spcAft>
                      </a:pPr>
                      <a:r>
                        <a:rPr lang="en-US" sz="1600" i="1" kern="100">
                          <a:solidFill>
                            <a:srgbClr val="000000"/>
                          </a:solidFill>
                          <a:latin typeface="Times New Roman"/>
                          <a:ea typeface="TSC UKai M TT"/>
                          <a:cs typeface="Times New Roman"/>
                        </a:rPr>
                        <a:t>12</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洛麗塔</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弗拉基米爾</a:t>
                      </a:r>
                      <a:r>
                        <a:rPr lang="en-US" sz="1600" kern="100">
                          <a:latin typeface="Times New Roman"/>
                          <a:ea typeface="TSC UKai M TT"/>
                          <a:cs typeface="Times New Roman"/>
                        </a:rPr>
                        <a:t>.</a:t>
                      </a:r>
                      <a:r>
                        <a:rPr lang="zh-CN" sz="1600" kern="100">
                          <a:latin typeface="Times New Roman"/>
                          <a:ea typeface="TSC UKai M TT"/>
                          <a:cs typeface="Times New Roman"/>
                        </a:rPr>
                        <a:t>納博科夫</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英語</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a:latin typeface="Times New Roman"/>
                          <a:ea typeface="TSC UKai M TT"/>
                          <a:cs typeface="Times New Roman"/>
                        </a:rPr>
                        <a:t>1955</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indent="200025" algn="ctr">
                        <a:spcAft>
                          <a:spcPts val="0"/>
                        </a:spcAft>
                      </a:pPr>
                      <a:r>
                        <a:rPr lang="en-US" sz="1600" kern="100" dirty="0">
                          <a:solidFill>
                            <a:srgbClr val="000000"/>
                          </a:solidFill>
                          <a:latin typeface="Times New Roman"/>
                          <a:ea typeface="TSC UKai M TT"/>
                          <a:cs typeface="Times New Roman"/>
                        </a:rPr>
                        <a:t>5000</a:t>
                      </a:r>
                      <a:r>
                        <a:rPr lang="zh-CN" sz="1600" kern="100" dirty="0">
                          <a:solidFill>
                            <a:srgbClr val="000000"/>
                          </a:solidFill>
                          <a:latin typeface="Times New Roman"/>
                          <a:ea typeface="TSC UKai M TT"/>
                          <a:cs typeface="Times New Roman"/>
                        </a:rPr>
                        <a:t>萬冊</a:t>
                      </a:r>
                      <a:endParaRPr lang="zh-CN" sz="1600" kern="100" dirty="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12"/>
                  </a:ext>
                </a:extLst>
              </a:tr>
              <a:tr h="163830">
                <a:tc>
                  <a:txBody>
                    <a:bodyPr/>
                    <a:lstStyle/>
                    <a:p>
                      <a:pPr algn="just">
                        <a:spcAft>
                          <a:spcPts val="0"/>
                        </a:spcAft>
                      </a:pPr>
                      <a:r>
                        <a:rPr lang="en-US" sz="1600" i="1" kern="100">
                          <a:solidFill>
                            <a:srgbClr val="000000"/>
                          </a:solidFill>
                          <a:latin typeface="Times New Roman"/>
                          <a:ea typeface="TSC UKai M TT"/>
                          <a:cs typeface="Times New Roman"/>
                        </a:rPr>
                        <a:t>13</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solidFill>
                            <a:srgbClr val="000000"/>
                          </a:solidFill>
                          <a:latin typeface="Times New Roman"/>
                          <a:ea typeface="TSC UKai M TT"/>
                          <a:cs typeface="Times New Roman"/>
                        </a:rPr>
                        <a:t>海迪多年的漂泊與學習</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solidFill>
                            <a:srgbClr val="000000"/>
                          </a:solidFill>
                          <a:latin typeface="Times New Roman"/>
                          <a:ea typeface="TSC UKai M TT"/>
                          <a:cs typeface="Times New Roman"/>
                        </a:rPr>
                        <a:t>約翰娜•斯比麗</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solidFill>
                            <a:srgbClr val="000000"/>
                          </a:solidFill>
                          <a:latin typeface="Times New Roman"/>
                          <a:ea typeface="TSC UKai M TT"/>
                          <a:cs typeface="Times New Roman"/>
                        </a:rPr>
                        <a:t>德語</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a:solidFill>
                            <a:srgbClr val="000000"/>
                          </a:solidFill>
                          <a:latin typeface="Times New Roman"/>
                          <a:ea typeface="TSC UKai M TT"/>
                          <a:cs typeface="Times New Roman"/>
                        </a:rPr>
                        <a:t>1880</a:t>
                      </a:r>
                      <a:endParaRPr lang="zh-CN" sz="1600" kern="100">
                        <a:latin typeface="Calibri"/>
                        <a:ea typeface="宋体"/>
                        <a:cs typeface="Times New Roman"/>
                      </a:endParaRPr>
                    </a:p>
                  </a:txBody>
                  <a:tcPr marL="9525" marR="9525" marT="9525" marB="9525" anchor="ctr">
                    <a:lnL>
                      <a:noFill/>
                    </a:lnL>
                    <a:lnR>
                      <a:noFill/>
                    </a:lnR>
                    <a:lnT>
                      <a:noFill/>
                    </a:lnT>
                    <a:lnB>
                      <a:noFill/>
                    </a:lnB>
                  </a:tcPr>
                </a:tc>
                <a:tc>
                  <a:txBody>
                    <a:bodyPr/>
                    <a:lstStyle/>
                    <a:p>
                      <a:pPr indent="200025" algn="ctr">
                        <a:spcAft>
                          <a:spcPts val="0"/>
                        </a:spcAft>
                      </a:pPr>
                      <a:r>
                        <a:rPr lang="en-US" sz="1600" kern="100" dirty="0">
                          <a:solidFill>
                            <a:srgbClr val="000000"/>
                          </a:solidFill>
                          <a:latin typeface="Times New Roman"/>
                          <a:ea typeface="TSC UKai M TT"/>
                          <a:cs typeface="Times New Roman"/>
                        </a:rPr>
                        <a:t>5000</a:t>
                      </a:r>
                      <a:r>
                        <a:rPr lang="zh-CN" sz="1600" kern="100" dirty="0">
                          <a:solidFill>
                            <a:srgbClr val="000000"/>
                          </a:solidFill>
                          <a:latin typeface="Times New Roman"/>
                          <a:ea typeface="TSC UKai M TT"/>
                          <a:cs typeface="Times New Roman"/>
                        </a:rPr>
                        <a:t>萬冊</a:t>
                      </a:r>
                      <a:endParaRPr lang="zh-CN" sz="1600" kern="100" dirty="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13"/>
                  </a:ext>
                </a:extLst>
              </a:tr>
              <a:tr h="261866">
                <a:tc>
                  <a:txBody>
                    <a:bodyPr/>
                    <a:lstStyle/>
                    <a:p>
                      <a:pPr algn="just">
                        <a:spcAft>
                          <a:spcPts val="0"/>
                        </a:spcAft>
                      </a:pPr>
                      <a:r>
                        <a:rPr lang="en-US" sz="1600" i="1" kern="100">
                          <a:solidFill>
                            <a:srgbClr val="000000"/>
                          </a:solidFill>
                          <a:latin typeface="Times New Roman"/>
                          <a:ea typeface="TSC UKai M TT"/>
                          <a:cs typeface="Times New Roman"/>
                        </a:rPr>
                        <a:t>14</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latin typeface="Times New Roman"/>
                          <a:ea typeface="TSC UKai M TT"/>
                          <a:cs typeface="Times New Roman"/>
                        </a:rPr>
                        <a:t>綠山牆的安妮</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露西莫德•蒙哥馬利</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英語</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a:latin typeface="Times New Roman"/>
                          <a:ea typeface="TSC UKai M TT"/>
                          <a:cs typeface="Times New Roman"/>
                        </a:rPr>
                        <a:t>1908</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indent="200025" algn="ctr">
                        <a:spcAft>
                          <a:spcPts val="0"/>
                        </a:spcAft>
                      </a:pPr>
                      <a:r>
                        <a:rPr lang="en-US" sz="1600" kern="100" dirty="0">
                          <a:solidFill>
                            <a:srgbClr val="000000"/>
                          </a:solidFill>
                          <a:latin typeface="Times New Roman"/>
                          <a:ea typeface="TSC UKai M TT"/>
                          <a:cs typeface="Times New Roman"/>
                        </a:rPr>
                        <a:t>5000</a:t>
                      </a:r>
                      <a:r>
                        <a:rPr lang="zh-CN" sz="1600" kern="100" dirty="0">
                          <a:solidFill>
                            <a:srgbClr val="000000"/>
                          </a:solidFill>
                          <a:latin typeface="Times New Roman"/>
                          <a:ea typeface="TSC UKai M TT"/>
                          <a:cs typeface="Times New Roman"/>
                        </a:rPr>
                        <a:t>萬冊</a:t>
                      </a:r>
                      <a:endParaRPr lang="zh-CN" sz="1600" kern="100" dirty="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14"/>
                  </a:ext>
                </a:extLst>
              </a:tr>
              <a:tr h="261866">
                <a:tc>
                  <a:txBody>
                    <a:bodyPr/>
                    <a:lstStyle/>
                    <a:p>
                      <a:pPr algn="just">
                        <a:spcAft>
                          <a:spcPts val="0"/>
                        </a:spcAft>
                      </a:pPr>
                      <a:r>
                        <a:rPr lang="en-US" sz="1600" i="1" kern="100">
                          <a:solidFill>
                            <a:srgbClr val="000000"/>
                          </a:solidFill>
                          <a:latin typeface="Times New Roman"/>
                          <a:ea typeface="TSC UKai M TT"/>
                          <a:cs typeface="Times New Roman"/>
                        </a:rPr>
                        <a:t>15</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黑美人</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安娜•休厄爾</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英語</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a:latin typeface="Times New Roman"/>
                          <a:ea typeface="TSC UKai M TT"/>
                          <a:cs typeface="Times New Roman"/>
                        </a:rPr>
                        <a:t>1877</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indent="200025" algn="ctr">
                        <a:spcAft>
                          <a:spcPts val="0"/>
                        </a:spcAft>
                      </a:pPr>
                      <a:r>
                        <a:rPr lang="en-US" sz="1600" kern="100" dirty="0">
                          <a:solidFill>
                            <a:srgbClr val="000000"/>
                          </a:solidFill>
                          <a:latin typeface="Times New Roman"/>
                          <a:ea typeface="TSC UKai M TT"/>
                          <a:cs typeface="Times New Roman"/>
                        </a:rPr>
                        <a:t>5000</a:t>
                      </a:r>
                      <a:r>
                        <a:rPr lang="zh-CN" sz="1600" kern="100" dirty="0">
                          <a:solidFill>
                            <a:srgbClr val="000000"/>
                          </a:solidFill>
                          <a:latin typeface="Times New Roman"/>
                          <a:ea typeface="TSC UKai M TT"/>
                          <a:cs typeface="Times New Roman"/>
                        </a:rPr>
                        <a:t>萬冊</a:t>
                      </a:r>
                      <a:endParaRPr lang="zh-CN" sz="1600" kern="100" dirty="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15"/>
                  </a:ext>
                </a:extLst>
              </a:tr>
              <a:tr h="261866">
                <a:tc>
                  <a:txBody>
                    <a:bodyPr/>
                    <a:lstStyle/>
                    <a:p>
                      <a:pPr algn="just">
                        <a:spcAft>
                          <a:spcPts val="0"/>
                        </a:spcAft>
                      </a:pPr>
                      <a:r>
                        <a:rPr lang="en-US" sz="1600" i="1" kern="100">
                          <a:solidFill>
                            <a:srgbClr val="000000"/>
                          </a:solidFill>
                          <a:latin typeface="Times New Roman"/>
                          <a:ea typeface="TSC UKai M TT"/>
                          <a:cs typeface="Times New Roman"/>
                        </a:rPr>
                        <a:t>16</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玫瑰的名字</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安伯托•艾柯</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意大利語</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a:solidFill>
                            <a:srgbClr val="000000"/>
                          </a:solidFill>
                          <a:latin typeface="Times New Roman"/>
                          <a:ea typeface="TSC UKai M TT"/>
                          <a:cs typeface="Times New Roman"/>
                        </a:rPr>
                        <a:t>1980</a:t>
                      </a:r>
                      <a:endParaRPr lang="zh-CN" sz="1600" kern="100">
                        <a:latin typeface="Calibri"/>
                        <a:ea typeface="宋体"/>
                        <a:cs typeface="Times New Roman"/>
                      </a:endParaRPr>
                    </a:p>
                  </a:txBody>
                  <a:tcPr marL="9525" marR="9525" marT="9525" marB="9525" anchor="ctr">
                    <a:lnL>
                      <a:noFill/>
                    </a:lnL>
                    <a:lnR>
                      <a:noFill/>
                    </a:lnR>
                    <a:lnT>
                      <a:noFill/>
                    </a:lnT>
                    <a:lnB>
                      <a:noFill/>
                    </a:lnB>
                  </a:tcPr>
                </a:tc>
                <a:tc>
                  <a:txBody>
                    <a:bodyPr/>
                    <a:lstStyle/>
                    <a:p>
                      <a:pPr indent="200025" algn="ctr">
                        <a:spcAft>
                          <a:spcPts val="0"/>
                        </a:spcAft>
                      </a:pPr>
                      <a:r>
                        <a:rPr lang="en-US" sz="1600" kern="100" dirty="0">
                          <a:solidFill>
                            <a:srgbClr val="000000"/>
                          </a:solidFill>
                          <a:latin typeface="Times New Roman"/>
                          <a:ea typeface="TSC UKai M TT"/>
                          <a:cs typeface="Times New Roman"/>
                        </a:rPr>
                        <a:t>5000</a:t>
                      </a:r>
                      <a:r>
                        <a:rPr lang="zh-CN" sz="1600" kern="100" dirty="0">
                          <a:solidFill>
                            <a:srgbClr val="000000"/>
                          </a:solidFill>
                          <a:latin typeface="Times New Roman"/>
                          <a:ea typeface="TSC UKai M TT"/>
                          <a:cs typeface="Times New Roman"/>
                        </a:rPr>
                        <a:t>萬冊</a:t>
                      </a:r>
                      <a:endParaRPr lang="zh-CN" sz="1600" kern="100" dirty="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16"/>
                  </a:ext>
                </a:extLst>
              </a:tr>
              <a:tr h="261866">
                <a:tc>
                  <a:txBody>
                    <a:bodyPr/>
                    <a:lstStyle/>
                    <a:p>
                      <a:pPr algn="just">
                        <a:spcAft>
                          <a:spcPts val="0"/>
                        </a:spcAft>
                      </a:pPr>
                      <a:r>
                        <a:rPr lang="en-US" sz="1600" i="1" kern="100">
                          <a:solidFill>
                            <a:srgbClr val="000000"/>
                          </a:solidFill>
                          <a:latin typeface="Times New Roman"/>
                          <a:ea typeface="TSC UKai M TT"/>
                          <a:cs typeface="Times New Roman"/>
                        </a:rPr>
                        <a:t>17</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天降雄鷹</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dirty="0">
                          <a:latin typeface="Times New Roman"/>
                          <a:ea typeface="TSC UKai M TT"/>
                          <a:cs typeface="Times New Roman"/>
                        </a:rPr>
                        <a:t>傑克•希金斯</a:t>
                      </a:r>
                      <a:endParaRPr lang="zh-CN" sz="1600" kern="100" dirty="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zh-CN" sz="1600" kern="100">
                          <a:latin typeface="Times New Roman"/>
                          <a:ea typeface="TSC UKai M TT"/>
                          <a:cs typeface="Times New Roman"/>
                        </a:rPr>
                        <a:t>英語</a:t>
                      </a:r>
                      <a:endParaRPr lang="zh-CN" sz="1600" kern="100">
                        <a:latin typeface="Calibri"/>
                        <a:ea typeface="宋体"/>
                        <a:cs typeface="Times New Roman"/>
                      </a:endParaRPr>
                    </a:p>
                  </a:txBody>
                  <a:tcPr marL="9525" marR="9525" marT="9525" marB="9525">
                    <a:lnL>
                      <a:noFill/>
                    </a:lnL>
                    <a:lnR>
                      <a:noFill/>
                    </a:lnR>
                    <a:lnT>
                      <a:noFill/>
                    </a:lnT>
                    <a:lnB>
                      <a:noFill/>
                    </a:lnB>
                  </a:tcPr>
                </a:tc>
                <a:tc>
                  <a:txBody>
                    <a:bodyPr/>
                    <a:lstStyle/>
                    <a:p>
                      <a:pPr algn="ctr">
                        <a:spcAft>
                          <a:spcPts val="0"/>
                        </a:spcAft>
                      </a:pPr>
                      <a:r>
                        <a:rPr lang="en-US" sz="1600" kern="100">
                          <a:solidFill>
                            <a:srgbClr val="000000"/>
                          </a:solidFill>
                          <a:latin typeface="Times New Roman"/>
                          <a:ea typeface="TSC UKai M TT"/>
                          <a:cs typeface="Times New Roman"/>
                        </a:rPr>
                        <a:t>1975</a:t>
                      </a:r>
                      <a:endParaRPr lang="zh-CN" sz="1600" kern="100">
                        <a:latin typeface="Calibri"/>
                        <a:ea typeface="宋体"/>
                        <a:cs typeface="Times New Roman"/>
                      </a:endParaRPr>
                    </a:p>
                  </a:txBody>
                  <a:tcPr marL="9525" marR="9525" marT="9525" marB="9525" anchor="ctr">
                    <a:lnL>
                      <a:noFill/>
                    </a:lnL>
                    <a:lnR>
                      <a:noFill/>
                    </a:lnR>
                    <a:lnT>
                      <a:noFill/>
                    </a:lnT>
                    <a:lnB>
                      <a:noFill/>
                    </a:lnB>
                  </a:tcPr>
                </a:tc>
                <a:tc>
                  <a:txBody>
                    <a:bodyPr/>
                    <a:lstStyle/>
                    <a:p>
                      <a:pPr indent="200025" algn="ctr">
                        <a:spcAft>
                          <a:spcPts val="0"/>
                        </a:spcAft>
                      </a:pPr>
                      <a:r>
                        <a:rPr lang="en-US" sz="1600" kern="100" dirty="0">
                          <a:solidFill>
                            <a:srgbClr val="000000"/>
                          </a:solidFill>
                          <a:latin typeface="Times New Roman"/>
                          <a:ea typeface="TSC UKai M TT"/>
                          <a:cs typeface="Times New Roman"/>
                        </a:rPr>
                        <a:t>5000</a:t>
                      </a:r>
                      <a:r>
                        <a:rPr lang="zh-CN" sz="1600" kern="100" dirty="0">
                          <a:solidFill>
                            <a:srgbClr val="000000"/>
                          </a:solidFill>
                          <a:latin typeface="Times New Roman"/>
                          <a:ea typeface="TSC UKai M TT"/>
                          <a:cs typeface="Times New Roman"/>
                        </a:rPr>
                        <a:t>萬冊</a:t>
                      </a:r>
                      <a:endParaRPr lang="zh-CN" sz="1600" kern="100" dirty="0">
                        <a:latin typeface="Calibri"/>
                        <a:ea typeface="宋体"/>
                        <a:cs typeface="Times New Roman"/>
                      </a:endParaRPr>
                    </a:p>
                  </a:txBody>
                  <a:tcPr marL="9525" marR="9525" marT="9525" marB="9525">
                    <a:lnL>
                      <a:noFill/>
                    </a:lnL>
                    <a:lnR>
                      <a:noFill/>
                    </a:lnR>
                    <a:lnT>
                      <a:noFill/>
                    </a:lnT>
                    <a:lnB>
                      <a:noFill/>
                    </a:lnB>
                  </a:tcPr>
                </a:tc>
                <a:extLst>
                  <a:ext uri="{0D108BD9-81ED-4DB2-BD59-A6C34878D82A}">
                    <a16:rowId xmlns:a16="http://schemas.microsoft.com/office/drawing/2014/main" val="10017"/>
                  </a:ext>
                </a:extLst>
              </a:tr>
            </a:tbl>
          </a:graphicData>
        </a:graphic>
      </p:graphicFrame>
      <p:sp>
        <p:nvSpPr>
          <p:cNvPr id="5" name="TextBox 4"/>
          <p:cNvSpPr txBox="1"/>
          <p:nvPr/>
        </p:nvSpPr>
        <p:spPr>
          <a:xfrm>
            <a:off x="428596" y="357166"/>
            <a:ext cx="8215370" cy="738664"/>
          </a:xfrm>
          <a:prstGeom prst="rect">
            <a:avLst/>
          </a:prstGeom>
          <a:noFill/>
        </p:spPr>
        <p:txBody>
          <a:bodyPr wrap="square" rtlCol="0">
            <a:spAutoFit/>
          </a:bodyPr>
          <a:lstStyle/>
          <a:p>
            <a:pPr marL="457200" indent="-457200">
              <a:lnSpc>
                <a:spcPct val="150000"/>
              </a:lnSpc>
            </a:pPr>
            <a:r>
              <a:rPr lang="zh-CN" altLang="zh-CN" sz="2800" b="1" dirty="0"/>
              <a:t>歷代世界文學最暢銷書籍</a:t>
            </a:r>
            <a:r>
              <a:rPr lang="en-GB" altLang="zh-CN" sz="2800" b="1" dirty="0"/>
              <a:t>(</a:t>
            </a:r>
            <a:r>
              <a:rPr lang="zh-CN" altLang="zh-CN" sz="2800" b="1" dirty="0"/>
              <a:t>包括西方文學和中國文學</a:t>
            </a:r>
            <a:r>
              <a:rPr lang="en-GB" altLang="zh-CN" sz="2800" b="1" dirty="0"/>
              <a:t>)</a:t>
            </a:r>
            <a:endParaRPr lang="en-US" altLang="zh-CN" sz="2800" b="1" dirty="0"/>
          </a:p>
        </p:txBody>
      </p:sp>
      <p:pic>
        <p:nvPicPr>
          <p:cNvPr id="6" name="Picture 3" descr="F:\PPT 任务\水晶图片\抠图PNG\墨痕.png"/>
          <p:cNvPicPr>
            <a:picLocks noChangeAspect="1" noChangeArrowheads="1"/>
          </p:cNvPicPr>
          <p:nvPr/>
        </p:nvPicPr>
        <p:blipFill>
          <a:blip r:embed="rId2" cstate="print"/>
          <a:srcRect/>
          <a:stretch>
            <a:fillRect/>
          </a:stretch>
        </p:blipFill>
        <p:spPr bwMode="auto">
          <a:xfrm>
            <a:off x="0" y="785794"/>
            <a:ext cx="7859713" cy="7858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3000"/>
                                        <p:tgtEl>
                                          <p:spTgt spid="6"/>
                                        </p:tgtEl>
                                      </p:cBhvr>
                                    </p:animEffect>
                                  </p:childTnLst>
                                </p:cTn>
                              </p:par>
                            </p:childTnLst>
                          </p:cTn>
                        </p:par>
                        <p:par>
                          <p:cTn id="11" fill="hold">
                            <p:stCondLst>
                              <p:cond delay="3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2114F2-06E8-4393-8E12-66B490CE45A7}"/>
              </a:ext>
            </a:extLst>
          </p:cNvPr>
          <p:cNvSpPr>
            <a:spLocks noGrp="1"/>
          </p:cNvSpPr>
          <p:nvPr>
            <p:ph type="title"/>
          </p:nvPr>
        </p:nvSpPr>
        <p:spPr/>
        <p:txBody>
          <a:bodyPr/>
          <a:lstStyle/>
          <a:p>
            <a:r>
              <a:rPr lang="en-GB" b="1" dirty="0"/>
              <a:t>Conclusion</a:t>
            </a:r>
            <a:endParaRPr lang="de-DE" dirty="0"/>
          </a:p>
        </p:txBody>
      </p:sp>
      <p:sp>
        <p:nvSpPr>
          <p:cNvPr id="3" name="Inhaltsplatzhalter 2">
            <a:extLst>
              <a:ext uri="{FF2B5EF4-FFF2-40B4-BE49-F238E27FC236}">
                <a16:creationId xmlns:a16="http://schemas.microsoft.com/office/drawing/2014/main" id="{99954C87-D26C-4021-9F9E-84ADC708BF45}"/>
              </a:ext>
            </a:extLst>
          </p:cNvPr>
          <p:cNvSpPr>
            <a:spLocks noGrp="1"/>
          </p:cNvSpPr>
          <p:nvPr>
            <p:ph idx="1"/>
          </p:nvPr>
        </p:nvSpPr>
        <p:spPr/>
        <p:txBody>
          <a:bodyPr>
            <a:normAutofit fontScale="62500" lnSpcReduction="20000"/>
          </a:bodyPr>
          <a:lstStyle/>
          <a:p>
            <a:pPr marL="0" indent="0">
              <a:buNone/>
            </a:pPr>
            <a:r>
              <a:rPr lang="en-GB" dirty="0"/>
              <a:t>The Western view of the Chinese canon has certainly helped to shape not only the Western, but also the international version of the canon of Chinese literature. Although the Western version will continue to be different, it unquestionably influences the Chinese view of their canon too. Especially significant is the world (Western) view on authors, like Lu </a:t>
            </a:r>
            <a:r>
              <a:rPr lang="en-GB" dirty="0" err="1"/>
              <a:t>Xun</a:t>
            </a:r>
            <a:r>
              <a:rPr lang="en-GB" dirty="0"/>
              <a:t>, Zhou </a:t>
            </a:r>
            <a:r>
              <a:rPr lang="en-GB" dirty="0" err="1"/>
              <a:t>Zuoren</a:t>
            </a:r>
            <a:r>
              <a:rPr lang="en-GB" dirty="0"/>
              <a:t> and Taiwanese authors, who have been politically discriminated against, as well as the international recognition of exile literature, e.g. with Gao Xingjian. This has helped the Chinese version of the canon of Chinese literature, in part, to overcome its systemic problems. Statistical analysis helps to show that the </a:t>
            </a:r>
            <a:r>
              <a:rPr lang="en-GB" i="1" dirty="0"/>
              <a:t>Dream of the Red Chamber,</a:t>
            </a:r>
            <a:r>
              <a:rPr lang="en-GB" dirty="0"/>
              <a:t> and other more modern works, form the literary canon of today; it is not just the </a:t>
            </a:r>
            <a:r>
              <a:rPr lang="en-GB" i="1" dirty="0"/>
              <a:t>Classics</a:t>
            </a:r>
            <a:r>
              <a:rPr lang="en-GB" dirty="0"/>
              <a:t> any more. The growing of a common understanding of the canon of Chinese literature is assisted by the translation of Western histories into Chinese and by the joint projects of Western and Chinese (or Chinese heritage) scholars, e.g. the </a:t>
            </a:r>
            <a:r>
              <a:rPr lang="en-GB" i="1" dirty="0"/>
              <a:t>Cambridge History of Chinese Literature</a:t>
            </a:r>
            <a:r>
              <a:rPr lang="en-GB" dirty="0"/>
              <a:t>.</a:t>
            </a:r>
            <a:r>
              <a:rPr lang="de-DE" dirty="0"/>
              <a:t> </a:t>
            </a:r>
            <a:r>
              <a:rPr lang="en-US" dirty="0"/>
              <a:t>Consider the effect of the West’s massive esoteric popular interest in the I Ching  and the editor’s Christian perspective which colors the 10 vol. German </a:t>
            </a:r>
            <a:r>
              <a:rPr lang="en-US" i="1" dirty="0"/>
              <a:t>History of Chinese Literature</a:t>
            </a:r>
            <a:r>
              <a:rPr lang="en-US" dirty="0"/>
              <a:t>,</a:t>
            </a:r>
            <a:endParaRPr lang="de-DE" dirty="0"/>
          </a:p>
          <a:p>
            <a:endParaRPr lang="de-DE" dirty="0"/>
          </a:p>
        </p:txBody>
      </p:sp>
    </p:spTree>
    <p:extLst>
      <p:ext uri="{BB962C8B-B14F-4D97-AF65-F5344CB8AC3E}">
        <p14:creationId xmlns:p14="http://schemas.microsoft.com/office/powerpoint/2010/main" val="531571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png"/>
          <p:cNvPicPr>
            <a:picLocks noChangeAspect="1"/>
          </p:cNvPicPr>
          <p:nvPr/>
        </p:nvPicPr>
        <p:blipFill>
          <a:blip r:embed="rId2" cstate="print"/>
          <a:srcRect l="3123" b="12166"/>
          <a:stretch>
            <a:fillRect/>
          </a:stretch>
        </p:blipFill>
        <p:spPr bwMode="auto">
          <a:xfrm>
            <a:off x="0" y="3627461"/>
            <a:ext cx="7829550" cy="3168650"/>
          </a:xfrm>
          <a:prstGeom prst="rect">
            <a:avLst/>
          </a:prstGeom>
          <a:noFill/>
          <a:ln w="9525">
            <a:noFill/>
            <a:miter lim="800000"/>
            <a:headEnd/>
            <a:tailEnd/>
          </a:ln>
        </p:spPr>
      </p:pic>
      <p:pic>
        <p:nvPicPr>
          <p:cNvPr id="5" name="图片 4" descr="6.png"/>
          <p:cNvPicPr>
            <a:picLocks noChangeAspect="1"/>
          </p:cNvPicPr>
          <p:nvPr/>
        </p:nvPicPr>
        <p:blipFill>
          <a:blip r:embed="rId3" cstate="print"/>
          <a:srcRect l="53906"/>
          <a:stretch>
            <a:fillRect/>
          </a:stretch>
        </p:blipFill>
        <p:spPr bwMode="auto">
          <a:xfrm>
            <a:off x="5761038" y="2262211"/>
            <a:ext cx="3390900" cy="4595813"/>
          </a:xfrm>
          <a:prstGeom prst="rect">
            <a:avLst/>
          </a:prstGeom>
          <a:noFill/>
          <a:ln w="9525">
            <a:noFill/>
            <a:miter lim="800000"/>
            <a:headEnd/>
            <a:tailEnd/>
          </a:ln>
        </p:spPr>
      </p:pic>
      <p:sp>
        <p:nvSpPr>
          <p:cNvPr id="6" name="TextBox 3"/>
          <p:cNvSpPr txBox="1">
            <a:spLocks noChangeArrowheads="1"/>
          </p:cNvSpPr>
          <p:nvPr/>
        </p:nvSpPr>
        <p:spPr bwMode="auto">
          <a:xfrm>
            <a:off x="2714612" y="2643182"/>
            <a:ext cx="3201987" cy="831850"/>
          </a:xfrm>
          <a:prstGeom prst="rect">
            <a:avLst/>
          </a:prstGeom>
          <a:noFill/>
          <a:ln w="9525">
            <a:noFill/>
            <a:miter lim="800000"/>
            <a:headEnd/>
            <a:tailEnd/>
          </a:ln>
        </p:spPr>
        <p:txBody>
          <a:bodyPr>
            <a:spAutoFit/>
          </a:bodyPr>
          <a:lstStyle/>
          <a:p>
            <a:pPr algn="ctr"/>
            <a:r>
              <a:rPr lang="zh-CN" altLang="en-US" sz="4800" b="1" dirty="0">
                <a:latin typeface="华文行楷" pitchFamily="2" charset="-122"/>
                <a:ea typeface="华文行楷" pitchFamily="2" charset="-122"/>
              </a:rPr>
              <a:t>謝謝觀賞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ppt_x</p:attrName>
                                        </p:attrNameLst>
                                      </p:cBhvr>
                                      <p:tavLst>
                                        <p:tav tm="0">
                                          <p:val>
                                            <p:strVal val="#ppt_x"/>
                                          </p:val>
                                        </p:tav>
                                        <p:tav tm="100000">
                                          <p:val>
                                            <p:strVal val="#ppt_x"/>
                                          </p:val>
                                        </p:tav>
                                      </p:tavLst>
                                    </p:anim>
                                    <p:anim calcmode="lin" valueType="num">
                                      <p:cBhvr>
                                        <p:cTn id="13" dur="2000" fill="hold"/>
                                        <p:tgtEl>
                                          <p:spTgt spid="4"/>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par>
                          <p:cTn id="17" fill="hold">
                            <p:stCondLst>
                              <p:cond delay="4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sp>
        <p:nvSpPr>
          <p:cNvPr id="7" name="TextBox 6"/>
          <p:cNvSpPr txBox="1"/>
          <p:nvPr/>
        </p:nvSpPr>
        <p:spPr>
          <a:xfrm>
            <a:off x="1371600" y="2819400"/>
            <a:ext cx="6284093" cy="892552"/>
          </a:xfrm>
          <a:prstGeom prst="rect">
            <a:avLst/>
          </a:prstGeom>
          <a:noFill/>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altLang="zh-CN" sz="32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a:t>
            </a:r>
            <a:r>
              <a:rPr lang="zh-CN" altLang="en-US" sz="32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以域外中國文學經典觀為中心</a:t>
            </a:r>
            <a:endParaRPr lang="de-DE" altLang="zh-CN" sz="32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endParaRPr>
          </a:p>
          <a:p>
            <a:r>
              <a:rPr lang="en-GB" sz="2000" b="1" dirty="0"/>
              <a:t>with a focus on the foreign canon of Chinese literature</a:t>
            </a:r>
            <a:endParaRPr lang="zh-CN" altLang="en-US" sz="36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endParaRPr>
          </a:p>
        </p:txBody>
      </p:sp>
      <p:sp>
        <p:nvSpPr>
          <p:cNvPr id="8" name="TextBox 7"/>
          <p:cNvSpPr txBox="1"/>
          <p:nvPr/>
        </p:nvSpPr>
        <p:spPr>
          <a:xfrm>
            <a:off x="1371600" y="2057400"/>
            <a:ext cx="6341672" cy="861774"/>
          </a:xfrm>
          <a:prstGeom prst="rect">
            <a:avLst/>
          </a:prstGeom>
          <a:noFill/>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zh-CN" altLang="en-US" sz="32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rPr>
              <a:t>歷史的流變和海內外接受的差異</a:t>
            </a:r>
            <a:endParaRPr lang="de-DE" altLang="zh-CN" sz="32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endParaRPr>
          </a:p>
          <a:p>
            <a:r>
              <a:rPr lang="en-GB" b="1" dirty="0"/>
              <a:t>Foreign, domestic and historical differences and their transition, </a:t>
            </a:r>
            <a:endParaRPr lang="zh-CN" altLang="en-US" sz="3200" b="1" dirty="0">
              <a:ln>
                <a:solidFill>
                  <a:schemeClr val="tx1"/>
                </a:solidFill>
                <a:prstDash val="solid"/>
              </a:ln>
              <a:solidFill>
                <a:sysClr val="windowText" lastClr="000000"/>
              </a:solidFill>
              <a:effectLst>
                <a:outerShdw blurRad="88000" dist="50800" dir="5040000" algn="tl">
                  <a:schemeClr val="accent4">
                    <a:tint val="80000"/>
                    <a:satMod val="250000"/>
                    <a:alpha val="45000"/>
                  </a:schemeClr>
                </a:outerShdw>
              </a:effectLst>
            </a:endParaRPr>
          </a:p>
        </p:txBody>
      </p:sp>
      <p:pic>
        <p:nvPicPr>
          <p:cNvPr id="9" name="图片 8" descr="1.png"/>
          <p:cNvPicPr>
            <a:picLocks noChangeAspect="1"/>
          </p:cNvPicPr>
          <p:nvPr/>
        </p:nvPicPr>
        <p:blipFill>
          <a:blip r:embed="rId5" cstate="print"/>
          <a:srcRect l="3123" b="12166"/>
          <a:stretch>
            <a:fillRect/>
          </a:stretch>
        </p:blipFill>
        <p:spPr bwMode="auto">
          <a:xfrm>
            <a:off x="-32" y="2636912"/>
            <a:ext cx="10653837" cy="4191000"/>
          </a:xfrm>
          <a:prstGeom prst="rect">
            <a:avLst/>
          </a:prstGeom>
          <a:noFill/>
          <a:ln w="9525">
            <a:noFill/>
            <a:miter lim="800000"/>
            <a:headEnd/>
            <a:tailEnd/>
          </a:ln>
        </p:spPr>
      </p:pic>
      <p:sp>
        <p:nvSpPr>
          <p:cNvPr id="13" name="TextBox 12"/>
          <p:cNvSpPr txBox="1"/>
          <p:nvPr/>
        </p:nvSpPr>
        <p:spPr>
          <a:xfrm>
            <a:off x="5500694" y="4714884"/>
            <a:ext cx="3709477" cy="1077218"/>
          </a:xfrm>
          <a:prstGeom prst="rect">
            <a:avLst/>
          </a:prstGeom>
          <a:noFill/>
        </p:spPr>
        <p:txBody>
          <a:bodyPr wrap="none" rtlCol="0">
            <a:spAutoFit/>
          </a:bodyPr>
          <a:lstStyle/>
          <a:p>
            <a:r>
              <a:rPr lang="en-US" altLang="zh-CN" sz="3200" b="1" dirty="0">
                <a:effectLst>
                  <a:outerShdw blurRad="38100" dist="38100" dir="2700000" algn="tl">
                    <a:srgbClr val="000000">
                      <a:alpha val="43137"/>
                    </a:srgbClr>
                  </a:outerShdw>
                </a:effectLst>
              </a:rPr>
              <a:t>Today’s presentation</a:t>
            </a:r>
          </a:p>
          <a:p>
            <a:r>
              <a:rPr lang="en-US" altLang="zh-CN" sz="3200" b="1" dirty="0">
                <a:effectLst>
                  <a:outerShdw blurRad="38100" dist="38100" dir="2700000" algn="tl">
                    <a:srgbClr val="000000">
                      <a:alpha val="43137"/>
                    </a:srgbClr>
                  </a:outerShdw>
                </a:effectLst>
              </a:rPr>
              <a:t>by Martin Woesler</a:t>
            </a:r>
            <a:endParaRPr lang="zh-CN" altLang="en-US" sz="3200" b="1" dirty="0">
              <a:effectLst>
                <a:outerShdw blurRad="38100" dist="38100" dir="2700000" algn="tl">
                  <a:srgbClr val="000000">
                    <a:alpha val="43137"/>
                  </a:srgbClr>
                </a:outerShdw>
              </a:effectLst>
            </a:endParaRPr>
          </a:p>
        </p:txBody>
      </p:sp>
      <p:sp>
        <p:nvSpPr>
          <p:cNvPr id="14" name="TextBox 13"/>
          <p:cNvSpPr txBox="1"/>
          <p:nvPr/>
        </p:nvSpPr>
        <p:spPr>
          <a:xfrm>
            <a:off x="1071538" y="1000108"/>
            <a:ext cx="5437707" cy="923330"/>
          </a:xfrm>
          <a:prstGeom prst="rect">
            <a:avLst/>
          </a:prstGeom>
          <a:noFill/>
        </p:spPr>
        <p:txBody>
          <a:bodyPr wrap="none" rtlCol="0">
            <a:spAutoFit/>
          </a:bodyPr>
          <a:lstStyle/>
          <a:p>
            <a:r>
              <a:rPr lang="de-DE" altLang="zh-CN" sz="34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rPr>
              <a:t>1 </a:t>
            </a:r>
            <a:r>
              <a:rPr lang="zh-CN" altLang="en-US" sz="34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rPr>
              <a:t>中國文學經典的原動力：</a:t>
            </a:r>
            <a:endParaRPr lang="de-DE" altLang="zh-CN" sz="34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endParaRPr>
          </a:p>
          <a:p>
            <a:r>
              <a:rPr lang="en-GB" sz="2000" b="1" dirty="0"/>
              <a:t>Dynamics of the canon of Chinese literature -</a:t>
            </a:r>
            <a:endParaRPr lang="zh-CN" altLang="en-US" sz="20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endParaRPr>
          </a:p>
        </p:txBody>
      </p:sp>
    </p:spTree>
    <p:extLst>
      <p:ext uri="{BB962C8B-B14F-4D97-AF65-F5344CB8AC3E}">
        <p14:creationId xmlns:p14="http://schemas.microsoft.com/office/powerpoint/2010/main" val="271753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ppt_x</p:attrName>
                                        </p:attrNameLst>
                                      </p:cBhvr>
                                      <p:tavLst>
                                        <p:tav tm="0">
                                          <p:val>
                                            <p:strVal val="#ppt_x"/>
                                          </p:val>
                                        </p:tav>
                                        <p:tav tm="100000">
                                          <p:val>
                                            <p:strVal val="#ppt_x"/>
                                          </p:val>
                                        </p:tav>
                                      </p:tavLst>
                                    </p:anim>
                                    <p:anim calcmode="lin" valueType="num">
                                      <p:cBhvr>
                                        <p:cTn id="24" dur="2000" fill="hold"/>
                                        <p:tgtEl>
                                          <p:spTgt spid="9"/>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3000" r="-3000"/>
          </a:stretch>
        </a:blipFill>
        <a:effectLst/>
      </p:bgPr>
    </p:bg>
    <p:spTree>
      <p:nvGrpSpPr>
        <p:cNvPr id="1" name=""/>
        <p:cNvGrpSpPr/>
        <p:nvPr/>
      </p:nvGrpSpPr>
      <p:grpSpPr>
        <a:xfrm>
          <a:off x="0" y="0"/>
          <a:ext cx="0" cy="0"/>
          <a:chOff x="0" y="0"/>
          <a:chExt cx="0" cy="0"/>
        </a:xfrm>
      </p:grpSpPr>
      <p:pic>
        <p:nvPicPr>
          <p:cNvPr id="5" name="Picture 3" descr="C:\Users\Soloman\Desktop\未标题-3.png"/>
          <p:cNvPicPr>
            <a:picLocks noChangeAspect="1" noChangeArrowheads="1"/>
          </p:cNvPicPr>
          <p:nvPr/>
        </p:nvPicPr>
        <p:blipFill>
          <a:blip r:embed="rId3" cstate="print"/>
          <a:srcRect/>
          <a:stretch>
            <a:fillRect/>
          </a:stretch>
        </p:blipFill>
        <p:spPr bwMode="auto">
          <a:xfrm rot="9305985">
            <a:off x="171450" y="1879600"/>
            <a:ext cx="3100388" cy="3098800"/>
          </a:xfrm>
          <a:prstGeom prst="rect">
            <a:avLst/>
          </a:prstGeom>
          <a:noFill/>
          <a:ln w="9525">
            <a:noFill/>
            <a:miter lim="800000"/>
            <a:headEnd/>
            <a:tailEnd/>
          </a:ln>
        </p:spPr>
      </p:pic>
      <p:pic>
        <p:nvPicPr>
          <p:cNvPr id="10" name="Picture 4" descr="C:\Users\Soloman\Desktop\墨斑2.png"/>
          <p:cNvPicPr>
            <a:picLocks noChangeAspect="1" noChangeArrowheads="1"/>
          </p:cNvPicPr>
          <p:nvPr/>
        </p:nvPicPr>
        <p:blipFill>
          <a:blip r:embed="rId4" cstate="print"/>
          <a:srcRect/>
          <a:stretch>
            <a:fillRect/>
          </a:stretch>
        </p:blipFill>
        <p:spPr bwMode="auto">
          <a:xfrm>
            <a:off x="3214678" y="279383"/>
            <a:ext cx="790575" cy="792163"/>
          </a:xfrm>
          <a:prstGeom prst="rect">
            <a:avLst/>
          </a:prstGeom>
          <a:noFill/>
          <a:ln w="9525">
            <a:noFill/>
            <a:miter lim="800000"/>
            <a:headEnd/>
            <a:tailEnd/>
          </a:ln>
        </p:spPr>
      </p:pic>
      <p:pic>
        <p:nvPicPr>
          <p:cNvPr id="13" name="Picture 4" descr="C:\Users\Soloman\Desktop\墨斑2.png"/>
          <p:cNvPicPr>
            <a:picLocks noChangeAspect="1" noChangeArrowheads="1"/>
          </p:cNvPicPr>
          <p:nvPr/>
        </p:nvPicPr>
        <p:blipFill>
          <a:blip r:embed="rId4" cstate="print"/>
          <a:srcRect/>
          <a:stretch>
            <a:fillRect/>
          </a:stretch>
        </p:blipFill>
        <p:spPr bwMode="auto">
          <a:xfrm>
            <a:off x="3214678" y="1279515"/>
            <a:ext cx="790575" cy="792163"/>
          </a:xfrm>
          <a:prstGeom prst="rect">
            <a:avLst/>
          </a:prstGeom>
          <a:noFill/>
          <a:ln w="9525">
            <a:noFill/>
            <a:miter lim="800000"/>
            <a:headEnd/>
            <a:tailEnd/>
          </a:ln>
        </p:spPr>
      </p:pic>
      <p:pic>
        <p:nvPicPr>
          <p:cNvPr id="16" name="Picture 4" descr="C:\Users\Soloman\Desktop\墨斑2.png"/>
          <p:cNvPicPr>
            <a:picLocks noChangeAspect="1" noChangeArrowheads="1"/>
          </p:cNvPicPr>
          <p:nvPr/>
        </p:nvPicPr>
        <p:blipFill>
          <a:blip r:embed="rId4" cstate="print"/>
          <a:srcRect/>
          <a:stretch>
            <a:fillRect/>
          </a:stretch>
        </p:blipFill>
        <p:spPr bwMode="auto">
          <a:xfrm>
            <a:off x="3214678" y="2285992"/>
            <a:ext cx="790575" cy="790575"/>
          </a:xfrm>
          <a:prstGeom prst="rect">
            <a:avLst/>
          </a:prstGeom>
          <a:noFill/>
          <a:ln w="9525">
            <a:noFill/>
            <a:miter lim="800000"/>
            <a:headEnd/>
            <a:tailEnd/>
          </a:ln>
        </p:spPr>
      </p:pic>
      <p:pic>
        <p:nvPicPr>
          <p:cNvPr id="19" name="Picture 4" descr="C:\Users\Soloman\Desktop\墨斑2.png"/>
          <p:cNvPicPr>
            <a:picLocks noChangeAspect="1" noChangeArrowheads="1"/>
          </p:cNvPicPr>
          <p:nvPr/>
        </p:nvPicPr>
        <p:blipFill>
          <a:blip r:embed="rId4" cstate="print"/>
          <a:srcRect/>
          <a:stretch>
            <a:fillRect/>
          </a:stretch>
        </p:blipFill>
        <p:spPr bwMode="auto">
          <a:xfrm>
            <a:off x="3214678" y="3286124"/>
            <a:ext cx="790575" cy="792162"/>
          </a:xfrm>
          <a:prstGeom prst="rect">
            <a:avLst/>
          </a:prstGeom>
          <a:noFill/>
          <a:ln w="9525">
            <a:noFill/>
            <a:miter lim="800000"/>
            <a:headEnd/>
            <a:tailEnd/>
          </a:ln>
        </p:spPr>
      </p:pic>
      <p:pic>
        <p:nvPicPr>
          <p:cNvPr id="21" name="Picture 2"/>
          <p:cNvPicPr>
            <a:picLocks noChangeAspect="1" noChangeArrowheads="1"/>
          </p:cNvPicPr>
          <p:nvPr/>
        </p:nvPicPr>
        <p:blipFill>
          <a:blip r:embed="rId5" cstate="print"/>
          <a:srcRect/>
          <a:stretch>
            <a:fillRect/>
          </a:stretch>
        </p:blipFill>
        <p:spPr bwMode="auto">
          <a:xfrm>
            <a:off x="465138" y="2801938"/>
            <a:ext cx="2511425" cy="1663700"/>
          </a:xfrm>
          <a:prstGeom prst="rect">
            <a:avLst/>
          </a:prstGeom>
          <a:noFill/>
          <a:ln w="9525">
            <a:noFill/>
            <a:miter lim="800000"/>
            <a:headEnd/>
            <a:tailEnd/>
          </a:ln>
          <a:effectLst/>
        </p:spPr>
      </p:pic>
      <p:pic>
        <p:nvPicPr>
          <p:cNvPr id="39" name="Picture 4" descr="C:\Users\Soloman\Desktop\墨斑2.png"/>
          <p:cNvPicPr>
            <a:picLocks noChangeAspect="1" noChangeArrowheads="1"/>
          </p:cNvPicPr>
          <p:nvPr/>
        </p:nvPicPr>
        <p:blipFill>
          <a:blip r:embed="rId4" cstate="print"/>
          <a:srcRect/>
          <a:stretch>
            <a:fillRect/>
          </a:stretch>
        </p:blipFill>
        <p:spPr bwMode="auto">
          <a:xfrm>
            <a:off x="3214678" y="4286256"/>
            <a:ext cx="790575" cy="790575"/>
          </a:xfrm>
          <a:prstGeom prst="rect">
            <a:avLst/>
          </a:prstGeom>
          <a:noFill/>
          <a:ln w="9525">
            <a:noFill/>
            <a:miter lim="800000"/>
            <a:headEnd/>
            <a:tailEnd/>
          </a:ln>
        </p:spPr>
      </p:pic>
      <p:pic>
        <p:nvPicPr>
          <p:cNvPr id="40" name="Picture 4" descr="C:\Users\Soloman\Desktop\墨斑2.png"/>
          <p:cNvPicPr>
            <a:picLocks noChangeAspect="1" noChangeArrowheads="1"/>
          </p:cNvPicPr>
          <p:nvPr/>
        </p:nvPicPr>
        <p:blipFill>
          <a:blip r:embed="rId4" cstate="print"/>
          <a:srcRect/>
          <a:stretch>
            <a:fillRect/>
          </a:stretch>
        </p:blipFill>
        <p:spPr bwMode="auto">
          <a:xfrm>
            <a:off x="3219435" y="5286388"/>
            <a:ext cx="790575" cy="792163"/>
          </a:xfrm>
          <a:prstGeom prst="rect">
            <a:avLst/>
          </a:prstGeom>
          <a:noFill/>
          <a:ln w="9525">
            <a:noFill/>
            <a:miter lim="800000"/>
            <a:headEnd/>
            <a:tailEnd/>
          </a:ln>
        </p:spPr>
      </p:pic>
      <p:sp>
        <p:nvSpPr>
          <p:cNvPr id="44" name="TextBox 43"/>
          <p:cNvSpPr txBox="1"/>
          <p:nvPr/>
        </p:nvSpPr>
        <p:spPr>
          <a:xfrm>
            <a:off x="3357554" y="481555"/>
            <a:ext cx="415498" cy="369332"/>
          </a:xfrm>
          <a:prstGeom prst="rect">
            <a:avLst/>
          </a:prstGeom>
          <a:noFill/>
        </p:spPr>
        <p:txBody>
          <a:bodyPr wrap="square" rtlCol="0">
            <a:spAutoFit/>
          </a:bodyPr>
          <a:lstStyle/>
          <a:p>
            <a:r>
              <a:rPr lang="zh-CN" altLang="en-US" dirty="0">
                <a:solidFill>
                  <a:schemeClr val="bg1"/>
                </a:solidFill>
              </a:rPr>
              <a:t>壹</a:t>
            </a:r>
          </a:p>
        </p:txBody>
      </p:sp>
      <p:sp>
        <p:nvSpPr>
          <p:cNvPr id="45" name="TextBox 44"/>
          <p:cNvSpPr txBox="1"/>
          <p:nvPr/>
        </p:nvSpPr>
        <p:spPr>
          <a:xfrm>
            <a:off x="3357554" y="1492789"/>
            <a:ext cx="415498" cy="369332"/>
          </a:xfrm>
          <a:prstGeom prst="rect">
            <a:avLst/>
          </a:prstGeom>
          <a:noFill/>
        </p:spPr>
        <p:txBody>
          <a:bodyPr wrap="square" rtlCol="0">
            <a:spAutoFit/>
          </a:bodyPr>
          <a:lstStyle/>
          <a:p>
            <a:r>
              <a:rPr lang="zh-CN" altLang="en-US" dirty="0">
                <a:solidFill>
                  <a:schemeClr val="bg1"/>
                </a:solidFill>
              </a:rPr>
              <a:t>貳</a:t>
            </a:r>
          </a:p>
        </p:txBody>
      </p:sp>
      <p:sp>
        <p:nvSpPr>
          <p:cNvPr id="46" name="TextBox 45"/>
          <p:cNvSpPr txBox="1"/>
          <p:nvPr/>
        </p:nvSpPr>
        <p:spPr>
          <a:xfrm>
            <a:off x="3357554" y="2492921"/>
            <a:ext cx="415498" cy="369332"/>
          </a:xfrm>
          <a:prstGeom prst="rect">
            <a:avLst/>
          </a:prstGeom>
          <a:noFill/>
        </p:spPr>
        <p:txBody>
          <a:bodyPr wrap="square" rtlCol="0">
            <a:spAutoFit/>
          </a:bodyPr>
          <a:lstStyle/>
          <a:p>
            <a:r>
              <a:rPr lang="zh-CN" altLang="en-US" dirty="0">
                <a:solidFill>
                  <a:schemeClr val="bg1"/>
                </a:solidFill>
              </a:rPr>
              <a:t>叁</a:t>
            </a:r>
          </a:p>
        </p:txBody>
      </p:sp>
      <p:sp>
        <p:nvSpPr>
          <p:cNvPr id="47" name="TextBox 46"/>
          <p:cNvSpPr txBox="1"/>
          <p:nvPr/>
        </p:nvSpPr>
        <p:spPr>
          <a:xfrm>
            <a:off x="3357554" y="3488296"/>
            <a:ext cx="415498" cy="369332"/>
          </a:xfrm>
          <a:prstGeom prst="rect">
            <a:avLst/>
          </a:prstGeom>
          <a:noFill/>
        </p:spPr>
        <p:txBody>
          <a:bodyPr wrap="square" rtlCol="0">
            <a:spAutoFit/>
          </a:bodyPr>
          <a:lstStyle/>
          <a:p>
            <a:r>
              <a:rPr lang="zh-CN" altLang="en-US" dirty="0">
                <a:solidFill>
                  <a:schemeClr val="bg1"/>
                </a:solidFill>
              </a:rPr>
              <a:t>肆</a:t>
            </a:r>
          </a:p>
        </p:txBody>
      </p:sp>
      <p:sp>
        <p:nvSpPr>
          <p:cNvPr id="48" name="TextBox 47"/>
          <p:cNvSpPr txBox="1"/>
          <p:nvPr/>
        </p:nvSpPr>
        <p:spPr>
          <a:xfrm>
            <a:off x="3357554" y="4493185"/>
            <a:ext cx="415498" cy="369332"/>
          </a:xfrm>
          <a:prstGeom prst="rect">
            <a:avLst/>
          </a:prstGeom>
          <a:noFill/>
        </p:spPr>
        <p:txBody>
          <a:bodyPr wrap="square" rtlCol="0">
            <a:spAutoFit/>
          </a:bodyPr>
          <a:lstStyle/>
          <a:p>
            <a:r>
              <a:rPr lang="zh-CN" altLang="en-US" dirty="0">
                <a:solidFill>
                  <a:schemeClr val="bg1"/>
                </a:solidFill>
              </a:rPr>
              <a:t>伍</a:t>
            </a:r>
          </a:p>
        </p:txBody>
      </p:sp>
      <p:sp>
        <p:nvSpPr>
          <p:cNvPr id="49" name="TextBox 48"/>
          <p:cNvSpPr txBox="1"/>
          <p:nvPr/>
        </p:nvSpPr>
        <p:spPr>
          <a:xfrm>
            <a:off x="3357554" y="5494905"/>
            <a:ext cx="415498" cy="369332"/>
          </a:xfrm>
          <a:prstGeom prst="rect">
            <a:avLst/>
          </a:prstGeom>
          <a:noFill/>
        </p:spPr>
        <p:txBody>
          <a:bodyPr wrap="square" rtlCol="0">
            <a:spAutoFit/>
          </a:bodyPr>
          <a:lstStyle/>
          <a:p>
            <a:r>
              <a:rPr lang="zh-CN" altLang="en-US" dirty="0">
                <a:solidFill>
                  <a:schemeClr val="bg1"/>
                </a:solidFill>
              </a:rPr>
              <a:t>陆</a:t>
            </a:r>
          </a:p>
        </p:txBody>
      </p:sp>
      <p:sp>
        <p:nvSpPr>
          <p:cNvPr id="52" name="TextBox 51"/>
          <p:cNvSpPr txBox="1"/>
          <p:nvPr/>
        </p:nvSpPr>
        <p:spPr>
          <a:xfrm>
            <a:off x="4143372" y="395567"/>
            <a:ext cx="2040943" cy="830997"/>
          </a:xfrm>
          <a:prstGeom prst="rect">
            <a:avLst/>
          </a:prstGeom>
          <a:noFill/>
        </p:spPr>
        <p:txBody>
          <a:bodyPr wrap="none" rtlCol="0">
            <a:spAutoFit/>
          </a:bodyPr>
          <a:lstStyle/>
          <a:p>
            <a:r>
              <a:rPr lang="zh-CN" altLang="en-US" sz="2400" b="1" dirty="0"/>
              <a:t>經典化的標準</a:t>
            </a:r>
            <a:endParaRPr lang="de-DE" altLang="zh-CN" sz="2400" b="1" dirty="0"/>
          </a:p>
          <a:p>
            <a:r>
              <a:rPr lang="de-DE" altLang="zh-CN" sz="2400" b="1" dirty="0" err="1"/>
              <a:t>Introduction</a:t>
            </a:r>
            <a:endParaRPr lang="en-US" altLang="zh-CN" sz="2400" b="1" dirty="0"/>
          </a:p>
        </p:txBody>
      </p:sp>
      <p:sp>
        <p:nvSpPr>
          <p:cNvPr id="53" name="TextBox 52"/>
          <p:cNvSpPr txBox="1"/>
          <p:nvPr/>
        </p:nvSpPr>
        <p:spPr>
          <a:xfrm>
            <a:off x="4143372" y="1285860"/>
            <a:ext cx="3300071" cy="958404"/>
          </a:xfrm>
          <a:prstGeom prst="rect">
            <a:avLst/>
          </a:prstGeom>
          <a:noFill/>
        </p:spPr>
        <p:txBody>
          <a:bodyPr wrap="none" rtlCol="0">
            <a:spAutoFit/>
          </a:bodyPr>
          <a:lstStyle/>
          <a:p>
            <a:pPr marL="457200" indent="-457200"/>
            <a:r>
              <a:rPr lang="zh-CN" altLang="en-US" sz="2400" b="1" dirty="0"/>
              <a:t>權威成就經典</a:t>
            </a:r>
            <a:endParaRPr lang="de-DE" altLang="zh-CN" sz="2400" b="1" dirty="0"/>
          </a:p>
          <a:p>
            <a:pPr marL="457200" indent="-457200">
              <a:lnSpc>
                <a:spcPct val="150000"/>
              </a:lnSpc>
            </a:pPr>
            <a:r>
              <a:rPr lang="de-DE" altLang="zh-CN" sz="2400" b="1" dirty="0" err="1"/>
              <a:t>Criteria</a:t>
            </a:r>
            <a:r>
              <a:rPr lang="de-DE" altLang="zh-CN" sz="2400" b="1" dirty="0"/>
              <a:t> </a:t>
            </a:r>
            <a:r>
              <a:rPr lang="de-DE" altLang="zh-CN" sz="2400" b="1" dirty="0" err="1"/>
              <a:t>for</a:t>
            </a:r>
            <a:r>
              <a:rPr lang="de-DE" altLang="zh-CN" sz="2400" b="1" dirty="0"/>
              <a:t> </a:t>
            </a:r>
            <a:r>
              <a:rPr lang="de-DE" altLang="zh-CN" sz="2400" b="1" dirty="0" err="1"/>
              <a:t>Canonization</a:t>
            </a:r>
            <a:endParaRPr lang="en-US" altLang="zh-CN" sz="2400" b="1" dirty="0"/>
          </a:p>
        </p:txBody>
      </p:sp>
      <p:sp>
        <p:nvSpPr>
          <p:cNvPr id="55" name="TextBox 54"/>
          <p:cNvSpPr txBox="1"/>
          <p:nvPr/>
        </p:nvSpPr>
        <p:spPr>
          <a:xfrm>
            <a:off x="4143372" y="2285992"/>
            <a:ext cx="4984763" cy="894732"/>
          </a:xfrm>
          <a:prstGeom prst="rect">
            <a:avLst/>
          </a:prstGeom>
          <a:noFill/>
        </p:spPr>
        <p:txBody>
          <a:bodyPr wrap="none" rtlCol="0">
            <a:spAutoFit/>
          </a:bodyPr>
          <a:lstStyle/>
          <a:p>
            <a:pPr marL="457200" indent="-457200">
              <a:lnSpc>
                <a:spcPct val="150000"/>
              </a:lnSpc>
            </a:pPr>
            <a:r>
              <a:rPr lang="zh-CN" altLang="en-US" sz="2400" b="1" dirty="0"/>
              <a:t>從權威的反抗者到權威的代表者</a:t>
            </a:r>
            <a:endParaRPr lang="de-DE" altLang="zh-CN" sz="2400" b="1" dirty="0"/>
          </a:p>
          <a:p>
            <a:pPr marL="457200" indent="-457200">
              <a:lnSpc>
                <a:spcPct val="150000"/>
              </a:lnSpc>
            </a:pPr>
            <a:r>
              <a:rPr lang="de-DE" altLang="zh-CN" sz="1200" b="1" dirty="0" err="1"/>
              <a:t>Authorities</a:t>
            </a:r>
            <a:r>
              <a:rPr lang="de-DE" altLang="zh-CN" sz="1200" b="1" dirty="0"/>
              <a:t> </a:t>
            </a:r>
            <a:r>
              <a:rPr lang="de-DE" altLang="zh-CN" sz="1200" b="1" dirty="0" err="1"/>
              <a:t>that</a:t>
            </a:r>
            <a:r>
              <a:rPr lang="de-DE" altLang="zh-CN" sz="1200" b="1" dirty="0"/>
              <a:t> </a:t>
            </a:r>
            <a:r>
              <a:rPr lang="de-DE" altLang="zh-CN" sz="1200" b="1" dirty="0" err="1"/>
              <a:t>establish</a:t>
            </a:r>
            <a:r>
              <a:rPr lang="de-DE" altLang="zh-CN" sz="1200" b="1" dirty="0"/>
              <a:t> Canons / Forms / </a:t>
            </a:r>
            <a:r>
              <a:rPr lang="de-DE" altLang="zh-CN" sz="1200" b="1" dirty="0" err="1"/>
              <a:t>From</a:t>
            </a:r>
            <a:r>
              <a:rPr lang="de-DE" altLang="zh-CN" sz="1200" b="1" dirty="0"/>
              <a:t> </a:t>
            </a:r>
            <a:r>
              <a:rPr lang="de-DE" altLang="zh-CN" sz="1200" b="1" dirty="0" err="1"/>
              <a:t>Rebels</a:t>
            </a:r>
            <a:r>
              <a:rPr lang="de-DE" altLang="zh-CN" sz="1200" b="1" dirty="0"/>
              <a:t> </a:t>
            </a:r>
            <a:r>
              <a:rPr lang="de-DE" altLang="zh-CN" sz="1200" b="1" dirty="0" err="1"/>
              <a:t>to</a:t>
            </a:r>
            <a:r>
              <a:rPr lang="de-DE" altLang="zh-CN" sz="1200" b="1" dirty="0"/>
              <a:t> </a:t>
            </a:r>
            <a:r>
              <a:rPr lang="de-DE" altLang="zh-CN" sz="1200" b="1" dirty="0" err="1"/>
              <a:t>Representatives</a:t>
            </a:r>
            <a:endParaRPr lang="en-US" altLang="zh-CN" sz="1200" b="1" dirty="0"/>
          </a:p>
        </p:txBody>
      </p:sp>
      <p:sp>
        <p:nvSpPr>
          <p:cNvPr id="56" name="TextBox 55"/>
          <p:cNvSpPr txBox="1"/>
          <p:nvPr/>
        </p:nvSpPr>
        <p:spPr>
          <a:xfrm>
            <a:off x="4218735" y="3286124"/>
            <a:ext cx="2659574" cy="1143070"/>
          </a:xfrm>
          <a:prstGeom prst="rect">
            <a:avLst/>
          </a:prstGeom>
          <a:noFill/>
        </p:spPr>
        <p:txBody>
          <a:bodyPr wrap="none" rtlCol="0">
            <a:spAutoFit/>
          </a:bodyPr>
          <a:lstStyle/>
          <a:p>
            <a:pPr marL="457200" indent="-457200">
              <a:lnSpc>
                <a:spcPct val="150000"/>
              </a:lnSpc>
            </a:pPr>
            <a:r>
              <a:rPr lang="en-US" altLang="zh-CN" sz="2400" b="1" dirty="0"/>
              <a:t>1905</a:t>
            </a:r>
            <a:r>
              <a:rPr lang="zh-CN" altLang="en-US" sz="2400" b="1" dirty="0"/>
              <a:t>年后的變化</a:t>
            </a:r>
            <a:endParaRPr lang="de-DE" altLang="zh-CN" sz="2400" b="1" dirty="0"/>
          </a:p>
          <a:p>
            <a:pPr marL="457200" indent="-457200">
              <a:lnSpc>
                <a:spcPct val="150000"/>
              </a:lnSpc>
            </a:pPr>
            <a:r>
              <a:rPr lang="de-DE" altLang="zh-CN" sz="2400" b="1" dirty="0" err="1"/>
              <a:t>Changes</a:t>
            </a:r>
            <a:r>
              <a:rPr lang="de-DE" altLang="zh-CN" sz="2400" b="1" dirty="0"/>
              <a:t> </a:t>
            </a:r>
            <a:r>
              <a:rPr lang="de-DE" altLang="zh-CN" sz="2400" b="1" dirty="0" err="1"/>
              <a:t>since</a:t>
            </a:r>
            <a:r>
              <a:rPr lang="de-DE" altLang="zh-CN" sz="2400" b="1" dirty="0"/>
              <a:t> 1905</a:t>
            </a:r>
            <a:endParaRPr lang="en-US" altLang="zh-CN" sz="2400" b="1" dirty="0"/>
          </a:p>
        </p:txBody>
      </p:sp>
      <p:sp>
        <p:nvSpPr>
          <p:cNvPr id="57" name="TextBox 56"/>
          <p:cNvSpPr txBox="1"/>
          <p:nvPr/>
        </p:nvSpPr>
        <p:spPr>
          <a:xfrm>
            <a:off x="4143372" y="4274652"/>
            <a:ext cx="4873963" cy="1060290"/>
          </a:xfrm>
          <a:prstGeom prst="rect">
            <a:avLst/>
          </a:prstGeom>
          <a:noFill/>
        </p:spPr>
        <p:txBody>
          <a:bodyPr wrap="none" rtlCol="0">
            <a:spAutoFit/>
          </a:bodyPr>
          <a:lstStyle/>
          <a:p>
            <a:pPr marL="457200" indent="-457200">
              <a:lnSpc>
                <a:spcPct val="150000"/>
              </a:lnSpc>
            </a:pPr>
            <a:r>
              <a:rPr lang="zh-CN" altLang="en-US" sz="2400" b="1" dirty="0"/>
              <a:t>當代歷朝最暢銷書籍</a:t>
            </a:r>
            <a:r>
              <a:rPr lang="de-DE" altLang="zh-CN" sz="2400" b="1" dirty="0"/>
              <a:t> </a:t>
            </a:r>
            <a:r>
              <a:rPr lang="de-DE" altLang="zh-CN" sz="2000" b="1" dirty="0" err="1"/>
              <a:t>Todays</a:t>
            </a:r>
            <a:r>
              <a:rPr lang="de-DE" altLang="zh-CN" sz="2000" b="1" dirty="0"/>
              <a:t> All Time </a:t>
            </a:r>
          </a:p>
          <a:p>
            <a:pPr marL="457200" indent="-457200">
              <a:lnSpc>
                <a:spcPct val="150000"/>
              </a:lnSpc>
            </a:pPr>
            <a:r>
              <a:rPr lang="de-DE" altLang="zh-CN" sz="2000" b="1" dirty="0"/>
              <a:t>Bestsellers / The Western </a:t>
            </a:r>
            <a:r>
              <a:rPr lang="de-DE" altLang="zh-CN" sz="2000" b="1" dirty="0" err="1"/>
              <a:t>canon</a:t>
            </a:r>
            <a:r>
              <a:rPr lang="de-DE" altLang="zh-CN" sz="2000" b="1" dirty="0"/>
              <a:t> in </a:t>
            </a:r>
            <a:r>
              <a:rPr lang="de-DE" altLang="zh-CN" sz="2000" b="1" dirty="0" err="1"/>
              <a:t>the</a:t>
            </a:r>
            <a:r>
              <a:rPr lang="de-DE" altLang="zh-CN" sz="2000" b="1" dirty="0"/>
              <a:t> West</a:t>
            </a:r>
          </a:p>
        </p:txBody>
      </p:sp>
      <p:sp>
        <p:nvSpPr>
          <p:cNvPr id="59" name="TextBox 58"/>
          <p:cNvSpPr txBox="1"/>
          <p:nvPr/>
        </p:nvSpPr>
        <p:spPr>
          <a:xfrm>
            <a:off x="4143372" y="5286388"/>
            <a:ext cx="4540217" cy="1018869"/>
          </a:xfrm>
          <a:prstGeom prst="rect">
            <a:avLst/>
          </a:prstGeom>
          <a:noFill/>
        </p:spPr>
        <p:txBody>
          <a:bodyPr wrap="none" rtlCol="0">
            <a:spAutoFit/>
          </a:bodyPr>
          <a:lstStyle/>
          <a:p>
            <a:pPr marL="457200" indent="-457200">
              <a:lnSpc>
                <a:spcPct val="150000"/>
              </a:lnSpc>
            </a:pPr>
            <a:r>
              <a:rPr lang="zh-CN" altLang="en-US" sz="2400" b="1" dirty="0"/>
              <a:t>中國經典成為世界經典的一部份</a:t>
            </a:r>
            <a:endParaRPr lang="de-DE" altLang="zh-CN" sz="2400" b="1" dirty="0"/>
          </a:p>
          <a:p>
            <a:pPr marL="457200" indent="-457200">
              <a:lnSpc>
                <a:spcPct val="150000"/>
              </a:lnSpc>
            </a:pPr>
            <a:r>
              <a:rPr lang="en-GB" b="1" dirty="0"/>
              <a:t>The Chinese canon as part of the world canon</a:t>
            </a:r>
            <a:endParaRPr lang="de-DE" altLang="zh-CN"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png"/>
          <p:cNvPicPr>
            <a:picLocks noChangeAspect="1"/>
          </p:cNvPicPr>
          <p:nvPr/>
        </p:nvPicPr>
        <p:blipFill>
          <a:blip r:embed="rId2" cstate="print"/>
          <a:srcRect l="53906"/>
          <a:stretch>
            <a:fillRect/>
          </a:stretch>
        </p:blipFill>
        <p:spPr bwMode="auto">
          <a:xfrm>
            <a:off x="5754687" y="2285992"/>
            <a:ext cx="3389313" cy="4595812"/>
          </a:xfrm>
          <a:prstGeom prst="rect">
            <a:avLst/>
          </a:prstGeom>
          <a:noFill/>
          <a:ln w="9525">
            <a:noFill/>
            <a:miter lim="800000"/>
            <a:headEnd/>
            <a:tailEnd/>
          </a:ln>
        </p:spPr>
      </p:pic>
      <p:pic>
        <p:nvPicPr>
          <p:cNvPr id="5" name="Picture 3" descr="F:\PPT 任务\水晶图片\抠图PNG\墨痕.png"/>
          <p:cNvPicPr>
            <a:picLocks noChangeAspect="1" noChangeArrowheads="1"/>
          </p:cNvPicPr>
          <p:nvPr/>
        </p:nvPicPr>
        <p:blipFill>
          <a:blip r:embed="rId3" cstate="print"/>
          <a:srcRect/>
          <a:stretch>
            <a:fillRect/>
          </a:stretch>
        </p:blipFill>
        <p:spPr bwMode="auto">
          <a:xfrm>
            <a:off x="0" y="642918"/>
            <a:ext cx="7859713" cy="1562100"/>
          </a:xfrm>
          <a:prstGeom prst="rect">
            <a:avLst/>
          </a:prstGeom>
          <a:noFill/>
          <a:ln w="9525">
            <a:noFill/>
            <a:miter lim="800000"/>
            <a:headEnd/>
            <a:tailEnd/>
          </a:ln>
        </p:spPr>
      </p:pic>
      <p:sp>
        <p:nvSpPr>
          <p:cNvPr id="6" name="TextBox 5"/>
          <p:cNvSpPr txBox="1"/>
          <p:nvPr/>
        </p:nvSpPr>
        <p:spPr>
          <a:xfrm>
            <a:off x="4857752" y="357166"/>
            <a:ext cx="3071834" cy="984885"/>
          </a:xfrm>
          <a:prstGeom prst="rect">
            <a:avLst/>
          </a:prstGeom>
          <a:noFill/>
        </p:spPr>
        <p:txBody>
          <a:bodyPr wrap="square" rtlCol="0">
            <a:spAutoFit/>
          </a:bodyPr>
          <a:lstStyle/>
          <a:p>
            <a:r>
              <a:rPr lang="zh-CN" altLang="en-US" sz="4000" b="1" dirty="0">
                <a:latin typeface="+mn-ea"/>
              </a:rPr>
              <a:t>經典化</a:t>
            </a:r>
            <a:endParaRPr lang="en-US" altLang="zh-CN" sz="4000" b="1" dirty="0">
              <a:latin typeface="+mn-ea"/>
            </a:endParaRPr>
          </a:p>
          <a:p>
            <a:endParaRPr lang="zh-CN" altLang="en-US" dirty="0"/>
          </a:p>
        </p:txBody>
      </p:sp>
      <p:sp>
        <p:nvSpPr>
          <p:cNvPr id="7" name="矩形 6"/>
          <p:cNvSpPr/>
          <p:nvPr/>
        </p:nvSpPr>
        <p:spPr>
          <a:xfrm>
            <a:off x="2928925" y="1857364"/>
            <a:ext cx="5145069" cy="4154984"/>
          </a:xfrm>
          <a:prstGeom prst="rect">
            <a:avLst/>
          </a:prstGeom>
        </p:spPr>
        <p:txBody>
          <a:bodyPr wrap="square">
            <a:spAutoFit/>
          </a:bodyPr>
          <a:lstStyle/>
          <a:p>
            <a:pPr>
              <a:spcBef>
                <a:spcPct val="0"/>
              </a:spcBef>
              <a:buFont typeface="Wingdings" pitchFamily="2" charset="2"/>
              <a:buChar char="l"/>
            </a:pPr>
            <a:r>
              <a:rPr lang="zh-CN" altLang="en-US" sz="2400" dirty="0">
                <a:latin typeface="Perpetua" pitchFamily="18" charset="0"/>
              </a:rPr>
              <a:t>宋朝郭若虛</a:t>
            </a:r>
            <a:endParaRPr lang="en-US" altLang="zh-CN" sz="2400" dirty="0">
              <a:latin typeface="Perpetua" pitchFamily="18" charset="0"/>
            </a:endParaRPr>
          </a:p>
          <a:p>
            <a:pPr>
              <a:spcBef>
                <a:spcPct val="0"/>
              </a:spcBef>
              <a:buFont typeface="Wingdings" pitchFamily="2" charset="2"/>
              <a:buChar char="l"/>
            </a:pPr>
            <a:r>
              <a:rPr lang="zh-CN" altLang="en-US" sz="2400" dirty="0">
                <a:latin typeface="Perpetua" pitchFamily="18" charset="0"/>
              </a:rPr>
              <a:t>拉丁語</a:t>
            </a:r>
            <a:endParaRPr lang="en-US" altLang="zh-CN" sz="2400" dirty="0">
              <a:latin typeface="Perpetua" pitchFamily="18" charset="0"/>
            </a:endParaRPr>
          </a:p>
          <a:p>
            <a:pPr>
              <a:spcBef>
                <a:spcPct val="0"/>
              </a:spcBef>
              <a:buFont typeface="Wingdings" pitchFamily="2" charset="2"/>
              <a:buChar char="l"/>
            </a:pPr>
            <a:r>
              <a:rPr lang="zh-CN" altLang="en-US" sz="2400" dirty="0">
                <a:latin typeface="Perpetua" pitchFamily="18" charset="0"/>
              </a:rPr>
              <a:t>芭芭拉</a:t>
            </a:r>
            <a:r>
              <a:rPr lang="en-US" altLang="zh-CN" sz="2400" dirty="0">
                <a:latin typeface="Perpetua" pitchFamily="18" charset="0"/>
              </a:rPr>
              <a:t>·H –</a:t>
            </a:r>
            <a:r>
              <a:rPr lang="zh-CN" altLang="en-US" sz="2400" dirty="0">
                <a:latin typeface="Perpetua" pitchFamily="18" charset="0"/>
              </a:rPr>
              <a:t>斯密斯</a:t>
            </a:r>
            <a:endParaRPr lang="de-DE" altLang="zh-CN" sz="2400" dirty="0">
              <a:latin typeface="Perpetua" pitchFamily="18" charset="0"/>
            </a:endParaRPr>
          </a:p>
          <a:p>
            <a:pPr>
              <a:spcBef>
                <a:spcPct val="0"/>
              </a:spcBef>
              <a:buFont typeface="Wingdings" pitchFamily="2" charset="2"/>
              <a:buChar char="l"/>
            </a:pPr>
            <a:r>
              <a:rPr lang="en-GB" sz="2400" dirty="0"/>
              <a:t>Barbara Herrnstein-Smith </a:t>
            </a:r>
            <a:br>
              <a:rPr lang="en-GB" sz="2400" dirty="0"/>
            </a:br>
            <a:r>
              <a:rPr lang="en-GB" sz="2400" dirty="0"/>
              <a:t>sees the principle of </a:t>
            </a:r>
            <a:br>
              <a:rPr lang="en-GB" sz="2400" dirty="0"/>
            </a:br>
            <a:r>
              <a:rPr lang="en-GB" sz="2400" dirty="0"/>
              <a:t>canonization as “an orthodox </a:t>
            </a:r>
            <a:r>
              <a:rPr lang="en-GB" sz="2400" dirty="0" err="1"/>
              <a:t>reco-gnition</a:t>
            </a:r>
            <a:r>
              <a:rPr lang="en-GB" sz="2400" dirty="0"/>
              <a:t> of the ‘contingency’ of literary value within the canonizing process”</a:t>
            </a:r>
            <a:endParaRPr lang="en-US" altLang="zh-CN" sz="2400" dirty="0">
              <a:latin typeface="Perpetua" pitchFamily="18" charset="0"/>
            </a:endParaRPr>
          </a:p>
          <a:p>
            <a:pPr>
              <a:spcBef>
                <a:spcPct val="0"/>
              </a:spcBef>
              <a:buFont typeface="Wingdings" pitchFamily="2" charset="2"/>
              <a:buChar char="l"/>
            </a:pPr>
            <a:r>
              <a:rPr lang="zh-CN" altLang="en-US" sz="2400" dirty="0">
                <a:latin typeface="Perpetua" pitchFamily="18" charset="0"/>
              </a:rPr>
              <a:t>馬克</a:t>
            </a:r>
            <a:r>
              <a:rPr lang="en-US" altLang="zh-CN" sz="2400" dirty="0">
                <a:latin typeface="Perpetua" pitchFamily="18" charset="0"/>
              </a:rPr>
              <a:t>·E·</a:t>
            </a:r>
            <a:r>
              <a:rPr lang="zh-CN" altLang="en-US" sz="2400" dirty="0">
                <a:latin typeface="Perpetua" pitchFamily="18" charset="0"/>
              </a:rPr>
              <a:t>弗蘭西斯 </a:t>
            </a:r>
            <a:r>
              <a:rPr lang="en-GB" sz="2400" dirty="0"/>
              <a:t>Mark E. Francis </a:t>
            </a:r>
            <a:br>
              <a:rPr lang="en-GB" sz="2400" dirty="0"/>
            </a:br>
            <a:r>
              <a:rPr lang="en-GB" sz="2400" dirty="0"/>
              <a:t>sees it as a “force of inherited </a:t>
            </a:r>
            <a:br>
              <a:rPr lang="en-GB" sz="2400" dirty="0"/>
            </a:br>
            <a:r>
              <a:rPr lang="en-GB" sz="2400" dirty="0"/>
              <a:t>values in general”</a:t>
            </a:r>
            <a:endParaRPr lang="en-US" altLang="zh-CN" sz="2400" dirty="0">
              <a:latin typeface="Perpetua" pitchFamily="18" charset="0"/>
            </a:endParaRPr>
          </a:p>
        </p:txBody>
      </p:sp>
      <p:pic>
        <p:nvPicPr>
          <p:cNvPr id="8" name="图片 7" descr="untitled.bmp"/>
          <p:cNvPicPr>
            <a:picLocks noChangeAspect="1"/>
          </p:cNvPicPr>
          <p:nvPr/>
        </p:nvPicPr>
        <p:blipFill>
          <a:blip r:embed="rId4" cstate="print">
            <a:grayscl/>
          </a:blip>
          <a:stretch>
            <a:fillRect/>
          </a:stretch>
        </p:blipFill>
        <p:spPr>
          <a:xfrm>
            <a:off x="214282" y="1785926"/>
            <a:ext cx="2499953" cy="4899908"/>
          </a:xfrm>
          <a:prstGeom prst="rect">
            <a:avLst/>
          </a:prstGeom>
        </p:spPr>
      </p:pic>
      <p:sp>
        <p:nvSpPr>
          <p:cNvPr id="9" name="TextBox 8"/>
          <p:cNvSpPr txBox="1"/>
          <p:nvPr/>
        </p:nvSpPr>
        <p:spPr>
          <a:xfrm>
            <a:off x="2865565" y="6101059"/>
            <a:ext cx="4698722" cy="584775"/>
          </a:xfrm>
          <a:prstGeom prst="rect">
            <a:avLst/>
          </a:prstGeom>
          <a:noFill/>
        </p:spPr>
        <p:txBody>
          <a:bodyPr wrap="none" rtlCol="0">
            <a:spAutoFit/>
          </a:bodyPr>
          <a:lstStyle/>
          <a:p>
            <a:r>
              <a:rPr lang="zh-CN" altLang="en-US" sz="3200" b="1" dirty="0">
                <a:latin typeface="Perpetua" pitchFamily="18" charset="0"/>
              </a:rPr>
              <a:t>經典化的多元化和</a:t>
            </a:r>
            <a:r>
              <a:rPr lang="zh-CN" altLang="zh-CN" sz="3200" b="1" dirty="0"/>
              <a:t>嬗變性</a:t>
            </a:r>
            <a:endParaRPr lang="zh-CN" altLang="en-US" sz="3200" b="1" dirty="0">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3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png"/>
          <p:cNvPicPr>
            <a:picLocks noChangeAspect="1"/>
          </p:cNvPicPr>
          <p:nvPr/>
        </p:nvPicPr>
        <p:blipFill>
          <a:blip r:embed="rId2" cstate="print"/>
          <a:srcRect l="53906"/>
          <a:stretch>
            <a:fillRect/>
          </a:stretch>
        </p:blipFill>
        <p:spPr bwMode="auto">
          <a:xfrm>
            <a:off x="5754687" y="2285992"/>
            <a:ext cx="3389313" cy="4595812"/>
          </a:xfrm>
          <a:prstGeom prst="rect">
            <a:avLst/>
          </a:prstGeom>
          <a:noFill/>
          <a:ln w="9525">
            <a:noFill/>
            <a:miter lim="800000"/>
            <a:headEnd/>
            <a:tailEnd/>
          </a:ln>
        </p:spPr>
      </p:pic>
      <p:pic>
        <p:nvPicPr>
          <p:cNvPr id="5" name="Picture 3" descr="F:\PPT 任务\水晶图片\抠图PNG\墨痕.png"/>
          <p:cNvPicPr>
            <a:picLocks noChangeAspect="1" noChangeArrowheads="1"/>
          </p:cNvPicPr>
          <p:nvPr/>
        </p:nvPicPr>
        <p:blipFill>
          <a:blip r:embed="rId3" cstate="print"/>
          <a:srcRect/>
          <a:stretch>
            <a:fillRect/>
          </a:stretch>
        </p:blipFill>
        <p:spPr bwMode="auto">
          <a:xfrm>
            <a:off x="0" y="642918"/>
            <a:ext cx="7859713" cy="1562100"/>
          </a:xfrm>
          <a:prstGeom prst="rect">
            <a:avLst/>
          </a:prstGeom>
          <a:noFill/>
          <a:ln w="9525">
            <a:noFill/>
            <a:miter lim="800000"/>
            <a:headEnd/>
            <a:tailEnd/>
          </a:ln>
        </p:spPr>
      </p:pic>
      <p:sp>
        <p:nvSpPr>
          <p:cNvPr id="6" name="TextBox 5"/>
          <p:cNvSpPr txBox="1"/>
          <p:nvPr/>
        </p:nvSpPr>
        <p:spPr>
          <a:xfrm>
            <a:off x="4857752" y="357166"/>
            <a:ext cx="3071834" cy="984885"/>
          </a:xfrm>
          <a:prstGeom prst="rect">
            <a:avLst/>
          </a:prstGeom>
          <a:noFill/>
        </p:spPr>
        <p:txBody>
          <a:bodyPr wrap="square" rtlCol="0">
            <a:spAutoFit/>
          </a:bodyPr>
          <a:lstStyle/>
          <a:p>
            <a:r>
              <a:rPr lang="zh-CN" altLang="en-US" sz="4000" b="1" dirty="0">
                <a:latin typeface="+mn-ea"/>
              </a:rPr>
              <a:t>經典化</a:t>
            </a:r>
            <a:endParaRPr lang="en-US" altLang="zh-CN" sz="4000" b="1" dirty="0">
              <a:latin typeface="+mn-ea"/>
            </a:endParaRPr>
          </a:p>
          <a:p>
            <a:endParaRPr lang="zh-CN" altLang="en-US" dirty="0"/>
          </a:p>
        </p:txBody>
      </p:sp>
      <p:sp>
        <p:nvSpPr>
          <p:cNvPr id="7" name="矩形 6"/>
          <p:cNvSpPr/>
          <p:nvPr/>
        </p:nvSpPr>
        <p:spPr>
          <a:xfrm>
            <a:off x="2928925" y="1857364"/>
            <a:ext cx="5145069" cy="2308324"/>
          </a:xfrm>
          <a:prstGeom prst="rect">
            <a:avLst/>
          </a:prstGeom>
        </p:spPr>
        <p:txBody>
          <a:bodyPr wrap="square">
            <a:spAutoFit/>
          </a:bodyPr>
          <a:lstStyle/>
          <a:p>
            <a:pPr>
              <a:spcBef>
                <a:spcPct val="0"/>
              </a:spcBef>
            </a:pPr>
            <a:r>
              <a:rPr lang="en-GB" sz="2400" dirty="0"/>
              <a:t>this paper argues for the dynamics and diversity of canonization, which differ diachronically in a constant </a:t>
            </a:r>
            <a:br>
              <a:rPr lang="en-GB" sz="2400" dirty="0"/>
            </a:br>
            <a:r>
              <a:rPr lang="en-GB" sz="2400" dirty="0"/>
              <a:t>pendular change of literary </a:t>
            </a:r>
            <a:br>
              <a:rPr lang="en-GB" sz="2400" dirty="0"/>
            </a:br>
            <a:r>
              <a:rPr lang="en-GB" sz="2400" dirty="0"/>
              <a:t>values and synchronically </a:t>
            </a:r>
            <a:br>
              <a:rPr lang="en-GB" sz="2400" dirty="0"/>
            </a:br>
            <a:r>
              <a:rPr lang="en-GB" sz="2400" dirty="0"/>
              <a:t>in space and catchment, i.e. validity.</a:t>
            </a:r>
            <a:endParaRPr lang="en-US" altLang="zh-CN" sz="2400" dirty="0">
              <a:latin typeface="Perpetua" pitchFamily="18" charset="0"/>
            </a:endParaRPr>
          </a:p>
        </p:txBody>
      </p:sp>
      <p:pic>
        <p:nvPicPr>
          <p:cNvPr id="8" name="图片 7" descr="untitled.bmp"/>
          <p:cNvPicPr>
            <a:picLocks noChangeAspect="1"/>
          </p:cNvPicPr>
          <p:nvPr/>
        </p:nvPicPr>
        <p:blipFill>
          <a:blip r:embed="rId4" cstate="print">
            <a:grayscl/>
          </a:blip>
          <a:stretch>
            <a:fillRect/>
          </a:stretch>
        </p:blipFill>
        <p:spPr>
          <a:xfrm>
            <a:off x="214282" y="1785926"/>
            <a:ext cx="2499953" cy="4899908"/>
          </a:xfrm>
          <a:prstGeom prst="rect">
            <a:avLst/>
          </a:prstGeom>
        </p:spPr>
      </p:pic>
      <p:sp>
        <p:nvSpPr>
          <p:cNvPr id="9" name="TextBox 8"/>
          <p:cNvSpPr txBox="1"/>
          <p:nvPr/>
        </p:nvSpPr>
        <p:spPr>
          <a:xfrm>
            <a:off x="2943691" y="5135160"/>
            <a:ext cx="3068469" cy="1077218"/>
          </a:xfrm>
          <a:prstGeom prst="rect">
            <a:avLst/>
          </a:prstGeom>
          <a:noFill/>
        </p:spPr>
        <p:txBody>
          <a:bodyPr wrap="none" rtlCol="0">
            <a:spAutoFit/>
          </a:bodyPr>
          <a:lstStyle/>
          <a:p>
            <a:r>
              <a:rPr lang="zh-CN" altLang="en-US" sz="3200" b="1" dirty="0">
                <a:latin typeface="Perpetua" pitchFamily="18" charset="0"/>
              </a:rPr>
              <a:t>經典化的</a:t>
            </a:r>
            <a:br>
              <a:rPr lang="de-DE" altLang="zh-CN" sz="3200" b="1" dirty="0">
                <a:latin typeface="Perpetua" pitchFamily="18" charset="0"/>
              </a:rPr>
            </a:br>
            <a:r>
              <a:rPr lang="zh-CN" altLang="en-US" sz="3200" b="1" dirty="0">
                <a:latin typeface="Perpetua" pitchFamily="18" charset="0"/>
              </a:rPr>
              <a:t>多元化和</a:t>
            </a:r>
            <a:r>
              <a:rPr lang="zh-CN" altLang="zh-CN" sz="3200" b="1" dirty="0"/>
              <a:t>嬗變性</a:t>
            </a:r>
            <a:endParaRPr lang="zh-CN" altLang="en-US" sz="3200" b="1" dirty="0">
              <a:latin typeface="Perpetua" pitchFamily="18" charset="0"/>
            </a:endParaRPr>
          </a:p>
        </p:txBody>
      </p:sp>
    </p:spTree>
    <p:extLst>
      <p:ext uri="{BB962C8B-B14F-4D97-AF65-F5344CB8AC3E}">
        <p14:creationId xmlns:p14="http://schemas.microsoft.com/office/powerpoint/2010/main" val="253454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3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oloman\Desktop\未标题-3.png"/>
          <p:cNvPicPr>
            <a:picLocks noChangeAspect="1" noChangeArrowheads="1"/>
          </p:cNvPicPr>
          <p:nvPr/>
        </p:nvPicPr>
        <p:blipFill>
          <a:blip r:embed="rId2" cstate="print"/>
          <a:srcRect/>
          <a:stretch>
            <a:fillRect/>
          </a:stretch>
        </p:blipFill>
        <p:spPr bwMode="auto">
          <a:xfrm rot="9305985">
            <a:off x="171450" y="1879600"/>
            <a:ext cx="3100388" cy="3098800"/>
          </a:xfrm>
          <a:prstGeom prst="rect">
            <a:avLst/>
          </a:prstGeom>
          <a:noFill/>
          <a:ln w="9525">
            <a:noFill/>
            <a:miter lim="800000"/>
            <a:headEnd/>
            <a:tailEnd/>
          </a:ln>
        </p:spPr>
      </p:pic>
      <p:pic>
        <p:nvPicPr>
          <p:cNvPr id="10" name="Picture 4" descr="C:\Users\Soloman\Desktop\墨斑2.png"/>
          <p:cNvPicPr>
            <a:picLocks noChangeAspect="1" noChangeArrowheads="1"/>
          </p:cNvPicPr>
          <p:nvPr/>
        </p:nvPicPr>
        <p:blipFill>
          <a:blip r:embed="rId3" cstate="print"/>
          <a:srcRect/>
          <a:stretch>
            <a:fillRect/>
          </a:stretch>
        </p:blipFill>
        <p:spPr bwMode="auto">
          <a:xfrm>
            <a:off x="3214678" y="279383"/>
            <a:ext cx="790575" cy="792163"/>
          </a:xfrm>
          <a:prstGeom prst="rect">
            <a:avLst/>
          </a:prstGeom>
          <a:noFill/>
          <a:ln w="9525">
            <a:noFill/>
            <a:miter lim="800000"/>
            <a:headEnd/>
            <a:tailEnd/>
          </a:ln>
        </p:spPr>
      </p:pic>
      <p:pic>
        <p:nvPicPr>
          <p:cNvPr id="13" name="Picture 4" descr="C:\Users\Soloman\Desktop\墨斑2.png"/>
          <p:cNvPicPr>
            <a:picLocks noChangeAspect="1" noChangeArrowheads="1"/>
          </p:cNvPicPr>
          <p:nvPr/>
        </p:nvPicPr>
        <p:blipFill>
          <a:blip r:embed="rId3" cstate="print"/>
          <a:srcRect/>
          <a:stretch>
            <a:fillRect/>
          </a:stretch>
        </p:blipFill>
        <p:spPr bwMode="auto">
          <a:xfrm>
            <a:off x="3214678" y="1279515"/>
            <a:ext cx="790575" cy="792163"/>
          </a:xfrm>
          <a:prstGeom prst="rect">
            <a:avLst/>
          </a:prstGeom>
          <a:noFill/>
          <a:ln w="9525">
            <a:noFill/>
            <a:miter lim="800000"/>
            <a:headEnd/>
            <a:tailEnd/>
          </a:ln>
        </p:spPr>
      </p:pic>
      <p:pic>
        <p:nvPicPr>
          <p:cNvPr id="16" name="Picture 4" descr="C:\Users\Soloman\Desktop\墨斑2.png"/>
          <p:cNvPicPr>
            <a:picLocks noChangeAspect="1" noChangeArrowheads="1"/>
          </p:cNvPicPr>
          <p:nvPr/>
        </p:nvPicPr>
        <p:blipFill>
          <a:blip r:embed="rId3" cstate="print"/>
          <a:srcRect/>
          <a:stretch>
            <a:fillRect/>
          </a:stretch>
        </p:blipFill>
        <p:spPr bwMode="auto">
          <a:xfrm>
            <a:off x="3214678" y="2285992"/>
            <a:ext cx="790575" cy="790575"/>
          </a:xfrm>
          <a:prstGeom prst="rect">
            <a:avLst/>
          </a:prstGeom>
          <a:noFill/>
          <a:ln w="9525">
            <a:noFill/>
            <a:miter lim="800000"/>
            <a:headEnd/>
            <a:tailEnd/>
          </a:ln>
        </p:spPr>
      </p:pic>
      <p:pic>
        <p:nvPicPr>
          <p:cNvPr id="19" name="Picture 4" descr="C:\Users\Soloman\Desktop\墨斑2.png"/>
          <p:cNvPicPr>
            <a:picLocks noChangeAspect="1" noChangeArrowheads="1"/>
          </p:cNvPicPr>
          <p:nvPr/>
        </p:nvPicPr>
        <p:blipFill>
          <a:blip r:embed="rId3" cstate="print"/>
          <a:srcRect/>
          <a:stretch>
            <a:fillRect/>
          </a:stretch>
        </p:blipFill>
        <p:spPr bwMode="auto">
          <a:xfrm>
            <a:off x="3214678" y="3286124"/>
            <a:ext cx="790575" cy="792162"/>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srcRect/>
          <a:stretch>
            <a:fillRect/>
          </a:stretch>
        </p:blipFill>
        <p:spPr bwMode="auto">
          <a:xfrm>
            <a:off x="465138" y="2801938"/>
            <a:ext cx="2511425" cy="1663700"/>
          </a:xfrm>
          <a:prstGeom prst="rect">
            <a:avLst/>
          </a:prstGeom>
          <a:noFill/>
          <a:ln w="9525">
            <a:noFill/>
            <a:miter lim="800000"/>
            <a:headEnd/>
            <a:tailEnd/>
          </a:ln>
          <a:effectLst/>
        </p:spPr>
      </p:pic>
      <p:pic>
        <p:nvPicPr>
          <p:cNvPr id="39" name="Picture 4" descr="C:\Users\Soloman\Desktop\墨斑2.png"/>
          <p:cNvPicPr>
            <a:picLocks noChangeAspect="1" noChangeArrowheads="1"/>
          </p:cNvPicPr>
          <p:nvPr/>
        </p:nvPicPr>
        <p:blipFill>
          <a:blip r:embed="rId3" cstate="print"/>
          <a:srcRect/>
          <a:stretch>
            <a:fillRect/>
          </a:stretch>
        </p:blipFill>
        <p:spPr bwMode="auto">
          <a:xfrm>
            <a:off x="3214678" y="4286256"/>
            <a:ext cx="790575" cy="790575"/>
          </a:xfrm>
          <a:prstGeom prst="rect">
            <a:avLst/>
          </a:prstGeom>
          <a:noFill/>
          <a:ln w="9525">
            <a:noFill/>
            <a:miter lim="800000"/>
            <a:headEnd/>
            <a:tailEnd/>
          </a:ln>
        </p:spPr>
      </p:pic>
      <p:pic>
        <p:nvPicPr>
          <p:cNvPr id="40" name="Picture 4" descr="C:\Users\Soloman\Desktop\墨斑2.png"/>
          <p:cNvPicPr>
            <a:picLocks noChangeAspect="1" noChangeArrowheads="1"/>
          </p:cNvPicPr>
          <p:nvPr/>
        </p:nvPicPr>
        <p:blipFill>
          <a:blip r:embed="rId3" cstate="print"/>
          <a:srcRect/>
          <a:stretch>
            <a:fillRect/>
          </a:stretch>
        </p:blipFill>
        <p:spPr bwMode="auto">
          <a:xfrm>
            <a:off x="3219435" y="5286388"/>
            <a:ext cx="790575" cy="792163"/>
          </a:xfrm>
          <a:prstGeom prst="rect">
            <a:avLst/>
          </a:prstGeom>
          <a:noFill/>
          <a:ln w="9525">
            <a:noFill/>
            <a:miter lim="800000"/>
            <a:headEnd/>
            <a:tailEnd/>
          </a:ln>
        </p:spPr>
      </p:pic>
      <p:sp>
        <p:nvSpPr>
          <p:cNvPr id="44" name="TextBox 43"/>
          <p:cNvSpPr txBox="1"/>
          <p:nvPr/>
        </p:nvSpPr>
        <p:spPr>
          <a:xfrm>
            <a:off x="3357554" y="481555"/>
            <a:ext cx="415498" cy="369332"/>
          </a:xfrm>
          <a:prstGeom prst="rect">
            <a:avLst/>
          </a:prstGeom>
          <a:noFill/>
        </p:spPr>
        <p:txBody>
          <a:bodyPr wrap="square" rtlCol="0">
            <a:spAutoFit/>
          </a:bodyPr>
          <a:lstStyle/>
          <a:p>
            <a:r>
              <a:rPr lang="zh-CN" altLang="en-US" dirty="0">
                <a:solidFill>
                  <a:schemeClr val="bg1"/>
                </a:solidFill>
              </a:rPr>
              <a:t>壹</a:t>
            </a:r>
          </a:p>
        </p:txBody>
      </p:sp>
      <p:sp>
        <p:nvSpPr>
          <p:cNvPr id="45" name="TextBox 44"/>
          <p:cNvSpPr txBox="1"/>
          <p:nvPr/>
        </p:nvSpPr>
        <p:spPr>
          <a:xfrm>
            <a:off x="3357554" y="1492789"/>
            <a:ext cx="415498" cy="369332"/>
          </a:xfrm>
          <a:prstGeom prst="rect">
            <a:avLst/>
          </a:prstGeom>
          <a:noFill/>
        </p:spPr>
        <p:txBody>
          <a:bodyPr wrap="square" rtlCol="0">
            <a:spAutoFit/>
          </a:bodyPr>
          <a:lstStyle/>
          <a:p>
            <a:r>
              <a:rPr lang="zh-CN" altLang="en-US" dirty="0">
                <a:solidFill>
                  <a:schemeClr val="bg1"/>
                </a:solidFill>
              </a:rPr>
              <a:t>貳</a:t>
            </a:r>
          </a:p>
        </p:txBody>
      </p:sp>
      <p:sp>
        <p:nvSpPr>
          <p:cNvPr id="46" name="TextBox 45"/>
          <p:cNvSpPr txBox="1"/>
          <p:nvPr/>
        </p:nvSpPr>
        <p:spPr>
          <a:xfrm>
            <a:off x="3357554" y="2492921"/>
            <a:ext cx="415498" cy="369332"/>
          </a:xfrm>
          <a:prstGeom prst="rect">
            <a:avLst/>
          </a:prstGeom>
          <a:noFill/>
        </p:spPr>
        <p:txBody>
          <a:bodyPr wrap="square" rtlCol="0">
            <a:spAutoFit/>
          </a:bodyPr>
          <a:lstStyle/>
          <a:p>
            <a:r>
              <a:rPr lang="zh-CN" altLang="en-US" dirty="0">
                <a:solidFill>
                  <a:schemeClr val="bg1"/>
                </a:solidFill>
              </a:rPr>
              <a:t>叁</a:t>
            </a:r>
          </a:p>
        </p:txBody>
      </p:sp>
      <p:sp>
        <p:nvSpPr>
          <p:cNvPr id="47" name="TextBox 46"/>
          <p:cNvSpPr txBox="1"/>
          <p:nvPr/>
        </p:nvSpPr>
        <p:spPr>
          <a:xfrm>
            <a:off x="3357554" y="3488296"/>
            <a:ext cx="415498" cy="369332"/>
          </a:xfrm>
          <a:prstGeom prst="rect">
            <a:avLst/>
          </a:prstGeom>
          <a:noFill/>
        </p:spPr>
        <p:txBody>
          <a:bodyPr wrap="square" rtlCol="0">
            <a:spAutoFit/>
          </a:bodyPr>
          <a:lstStyle/>
          <a:p>
            <a:r>
              <a:rPr lang="zh-CN" altLang="en-US" dirty="0">
                <a:solidFill>
                  <a:schemeClr val="bg1"/>
                </a:solidFill>
              </a:rPr>
              <a:t>肆</a:t>
            </a:r>
          </a:p>
        </p:txBody>
      </p:sp>
      <p:sp>
        <p:nvSpPr>
          <p:cNvPr id="48" name="TextBox 47"/>
          <p:cNvSpPr txBox="1"/>
          <p:nvPr/>
        </p:nvSpPr>
        <p:spPr>
          <a:xfrm>
            <a:off x="3357554" y="4493185"/>
            <a:ext cx="415498" cy="369332"/>
          </a:xfrm>
          <a:prstGeom prst="rect">
            <a:avLst/>
          </a:prstGeom>
          <a:noFill/>
        </p:spPr>
        <p:txBody>
          <a:bodyPr wrap="square" rtlCol="0">
            <a:spAutoFit/>
          </a:bodyPr>
          <a:lstStyle/>
          <a:p>
            <a:r>
              <a:rPr lang="zh-CN" altLang="en-US" dirty="0">
                <a:solidFill>
                  <a:schemeClr val="bg1"/>
                </a:solidFill>
              </a:rPr>
              <a:t>伍</a:t>
            </a:r>
          </a:p>
        </p:txBody>
      </p:sp>
      <p:sp>
        <p:nvSpPr>
          <p:cNvPr id="49" name="TextBox 48"/>
          <p:cNvSpPr txBox="1"/>
          <p:nvPr/>
        </p:nvSpPr>
        <p:spPr>
          <a:xfrm>
            <a:off x="3357554" y="5494905"/>
            <a:ext cx="415498" cy="369332"/>
          </a:xfrm>
          <a:prstGeom prst="rect">
            <a:avLst/>
          </a:prstGeom>
          <a:noFill/>
        </p:spPr>
        <p:txBody>
          <a:bodyPr wrap="square" rtlCol="0">
            <a:spAutoFit/>
          </a:bodyPr>
          <a:lstStyle/>
          <a:p>
            <a:r>
              <a:rPr lang="zh-CN" altLang="en-US" dirty="0">
                <a:solidFill>
                  <a:schemeClr val="bg1"/>
                </a:solidFill>
              </a:rPr>
              <a:t>陆</a:t>
            </a:r>
          </a:p>
        </p:txBody>
      </p:sp>
      <p:sp>
        <p:nvSpPr>
          <p:cNvPr id="52" name="TextBox 51"/>
          <p:cNvSpPr txBox="1"/>
          <p:nvPr/>
        </p:nvSpPr>
        <p:spPr>
          <a:xfrm>
            <a:off x="4143372" y="395567"/>
            <a:ext cx="2488310" cy="738664"/>
          </a:xfrm>
          <a:prstGeom prst="rect">
            <a:avLst/>
          </a:prstGeom>
          <a:noFill/>
        </p:spPr>
        <p:txBody>
          <a:bodyPr wrap="none" rtlCol="0">
            <a:spAutoFit/>
          </a:bodyPr>
          <a:lstStyle/>
          <a:p>
            <a:r>
              <a:rPr lang="zh-CN" altLang="en-US" sz="2400" b="1" dirty="0">
                <a:solidFill>
                  <a:srgbClr val="FF0000"/>
                </a:solidFill>
              </a:rPr>
              <a:t>經典化的標準</a:t>
            </a:r>
            <a:endParaRPr lang="de-DE" altLang="zh-CN" sz="2400" b="1" dirty="0">
              <a:solidFill>
                <a:srgbClr val="FF0000"/>
              </a:solidFill>
            </a:endParaRPr>
          </a:p>
          <a:p>
            <a:r>
              <a:rPr lang="en-GB" b="1" dirty="0">
                <a:solidFill>
                  <a:srgbClr val="FF0000"/>
                </a:solidFill>
              </a:rPr>
              <a:t>Criteria for canonization</a:t>
            </a:r>
            <a:endParaRPr lang="en-US" altLang="zh-CN" sz="2400" b="1" dirty="0">
              <a:solidFill>
                <a:srgbClr val="FF0000"/>
              </a:solidFill>
            </a:endParaRPr>
          </a:p>
        </p:txBody>
      </p:sp>
      <p:sp>
        <p:nvSpPr>
          <p:cNvPr id="53" name="TextBox 52"/>
          <p:cNvSpPr txBox="1"/>
          <p:nvPr/>
        </p:nvSpPr>
        <p:spPr>
          <a:xfrm>
            <a:off x="4143372" y="1285860"/>
            <a:ext cx="2040943" cy="583108"/>
          </a:xfrm>
          <a:prstGeom prst="rect">
            <a:avLst/>
          </a:prstGeom>
          <a:noFill/>
        </p:spPr>
        <p:txBody>
          <a:bodyPr wrap="none" rtlCol="0">
            <a:spAutoFit/>
          </a:bodyPr>
          <a:lstStyle/>
          <a:p>
            <a:pPr marL="457200" indent="-457200">
              <a:lnSpc>
                <a:spcPct val="150000"/>
              </a:lnSpc>
            </a:pPr>
            <a:r>
              <a:rPr lang="zh-CN" altLang="en-US" sz="2400" b="1" dirty="0"/>
              <a:t>權威成就經典</a:t>
            </a:r>
            <a:endParaRPr lang="en-US" altLang="zh-CN" sz="2400" b="1" dirty="0"/>
          </a:p>
        </p:txBody>
      </p:sp>
      <p:sp>
        <p:nvSpPr>
          <p:cNvPr id="55" name="TextBox 54"/>
          <p:cNvSpPr txBox="1"/>
          <p:nvPr/>
        </p:nvSpPr>
        <p:spPr>
          <a:xfrm>
            <a:off x="4143372" y="2285992"/>
            <a:ext cx="4515980" cy="583108"/>
          </a:xfrm>
          <a:prstGeom prst="rect">
            <a:avLst/>
          </a:prstGeom>
          <a:noFill/>
        </p:spPr>
        <p:txBody>
          <a:bodyPr wrap="none" rtlCol="0">
            <a:spAutoFit/>
          </a:bodyPr>
          <a:lstStyle/>
          <a:p>
            <a:pPr marL="457200" indent="-457200">
              <a:lnSpc>
                <a:spcPct val="150000"/>
              </a:lnSpc>
            </a:pPr>
            <a:r>
              <a:rPr lang="zh-CN" altLang="en-US" sz="2400" b="1" dirty="0"/>
              <a:t>從權威的反抗者到權威的代表者</a:t>
            </a:r>
            <a:endParaRPr lang="en-US" altLang="zh-CN" sz="2400" b="1" dirty="0"/>
          </a:p>
        </p:txBody>
      </p:sp>
      <p:sp>
        <p:nvSpPr>
          <p:cNvPr id="56" name="TextBox 55"/>
          <p:cNvSpPr txBox="1"/>
          <p:nvPr/>
        </p:nvSpPr>
        <p:spPr>
          <a:xfrm>
            <a:off x="4218735" y="3286124"/>
            <a:ext cx="2353529" cy="583108"/>
          </a:xfrm>
          <a:prstGeom prst="rect">
            <a:avLst/>
          </a:prstGeom>
          <a:noFill/>
        </p:spPr>
        <p:txBody>
          <a:bodyPr wrap="none" rtlCol="0">
            <a:spAutoFit/>
          </a:bodyPr>
          <a:lstStyle/>
          <a:p>
            <a:pPr marL="457200" indent="-457200">
              <a:lnSpc>
                <a:spcPct val="150000"/>
              </a:lnSpc>
            </a:pPr>
            <a:r>
              <a:rPr lang="en-US" altLang="zh-CN" sz="2400" b="1" dirty="0"/>
              <a:t>1905</a:t>
            </a:r>
            <a:r>
              <a:rPr lang="zh-CN" altLang="en-US" sz="2400" b="1" dirty="0"/>
              <a:t>年后的變化</a:t>
            </a:r>
            <a:endParaRPr lang="en-US" altLang="zh-CN" sz="2400" b="1" dirty="0"/>
          </a:p>
        </p:txBody>
      </p:sp>
      <p:sp>
        <p:nvSpPr>
          <p:cNvPr id="57" name="TextBox 56"/>
          <p:cNvSpPr txBox="1"/>
          <p:nvPr/>
        </p:nvSpPr>
        <p:spPr>
          <a:xfrm>
            <a:off x="4143372" y="4274652"/>
            <a:ext cx="2969083" cy="583108"/>
          </a:xfrm>
          <a:prstGeom prst="rect">
            <a:avLst/>
          </a:prstGeom>
          <a:noFill/>
        </p:spPr>
        <p:txBody>
          <a:bodyPr wrap="none" rtlCol="0">
            <a:spAutoFit/>
          </a:bodyPr>
          <a:lstStyle/>
          <a:p>
            <a:pPr marL="457200" indent="-457200">
              <a:lnSpc>
                <a:spcPct val="150000"/>
              </a:lnSpc>
            </a:pPr>
            <a:r>
              <a:rPr lang="zh-CN" altLang="en-US" sz="2400" b="1" dirty="0"/>
              <a:t>當代歷朝最暢銷書籍</a:t>
            </a:r>
            <a:endParaRPr lang="en-US" altLang="zh-CN" sz="2400" b="1" dirty="0"/>
          </a:p>
        </p:txBody>
      </p:sp>
      <p:sp>
        <p:nvSpPr>
          <p:cNvPr id="59" name="TextBox 58"/>
          <p:cNvSpPr txBox="1"/>
          <p:nvPr/>
        </p:nvSpPr>
        <p:spPr>
          <a:xfrm>
            <a:off x="4143372" y="5286388"/>
            <a:ext cx="4515980" cy="583108"/>
          </a:xfrm>
          <a:prstGeom prst="rect">
            <a:avLst/>
          </a:prstGeom>
          <a:noFill/>
        </p:spPr>
        <p:txBody>
          <a:bodyPr wrap="none" rtlCol="0">
            <a:spAutoFit/>
          </a:bodyPr>
          <a:lstStyle/>
          <a:p>
            <a:pPr marL="457200" indent="-457200">
              <a:lnSpc>
                <a:spcPct val="150000"/>
              </a:lnSpc>
            </a:pPr>
            <a:r>
              <a:rPr lang="zh-CN" altLang="en-US" sz="2400" b="1" dirty="0"/>
              <a:t>中國經典成為世界經典的一部份</a:t>
            </a:r>
            <a:endParaRPr lang="en-US" altLang="zh-CN"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png"/>
          <p:cNvPicPr>
            <a:picLocks noChangeAspect="1"/>
          </p:cNvPicPr>
          <p:nvPr/>
        </p:nvPicPr>
        <p:blipFill>
          <a:blip r:embed="rId2" cstate="print"/>
          <a:srcRect l="53906"/>
          <a:stretch>
            <a:fillRect/>
          </a:stretch>
        </p:blipFill>
        <p:spPr bwMode="auto">
          <a:xfrm>
            <a:off x="5754687" y="2285992"/>
            <a:ext cx="3389313" cy="4595812"/>
          </a:xfrm>
          <a:prstGeom prst="rect">
            <a:avLst/>
          </a:prstGeom>
          <a:noFill/>
          <a:ln w="9525">
            <a:noFill/>
            <a:miter lim="800000"/>
            <a:headEnd/>
            <a:tailEnd/>
          </a:ln>
        </p:spPr>
      </p:pic>
      <p:pic>
        <p:nvPicPr>
          <p:cNvPr id="6" name="Picture 3" descr="F:\PPT 任务\水晶图片\抠图PNG\墨痕.png"/>
          <p:cNvPicPr>
            <a:picLocks noChangeAspect="1" noChangeArrowheads="1"/>
          </p:cNvPicPr>
          <p:nvPr/>
        </p:nvPicPr>
        <p:blipFill>
          <a:blip r:embed="rId3" cstate="print"/>
          <a:srcRect/>
          <a:stretch>
            <a:fillRect/>
          </a:stretch>
        </p:blipFill>
        <p:spPr bwMode="auto">
          <a:xfrm>
            <a:off x="0" y="642918"/>
            <a:ext cx="7859713" cy="1562100"/>
          </a:xfrm>
          <a:prstGeom prst="rect">
            <a:avLst/>
          </a:prstGeom>
          <a:noFill/>
          <a:ln w="9525">
            <a:noFill/>
            <a:miter lim="800000"/>
            <a:headEnd/>
            <a:tailEnd/>
          </a:ln>
        </p:spPr>
      </p:pic>
      <p:sp>
        <p:nvSpPr>
          <p:cNvPr id="7" name="TextBox 6"/>
          <p:cNvSpPr txBox="1"/>
          <p:nvPr/>
        </p:nvSpPr>
        <p:spPr>
          <a:xfrm>
            <a:off x="4857752" y="357166"/>
            <a:ext cx="3786214" cy="984885"/>
          </a:xfrm>
          <a:prstGeom prst="rect">
            <a:avLst/>
          </a:prstGeom>
          <a:noFill/>
        </p:spPr>
        <p:txBody>
          <a:bodyPr wrap="square" rtlCol="0">
            <a:spAutoFit/>
          </a:bodyPr>
          <a:lstStyle/>
          <a:p>
            <a:r>
              <a:rPr lang="zh-CN" altLang="en-US" sz="4000" b="1" dirty="0">
                <a:latin typeface="+mn-ea"/>
              </a:rPr>
              <a:t>經典化的標準</a:t>
            </a:r>
            <a:endParaRPr lang="en-US" altLang="zh-CN" sz="4000" b="1" dirty="0">
              <a:latin typeface="+mn-ea"/>
            </a:endParaRPr>
          </a:p>
          <a:p>
            <a:endParaRPr lang="zh-CN" altLang="en-US" dirty="0"/>
          </a:p>
        </p:txBody>
      </p:sp>
      <p:pic>
        <p:nvPicPr>
          <p:cNvPr id="8" name="Picture 3" descr="C:\Users\Soloman\Desktop\未标题-3.png"/>
          <p:cNvPicPr>
            <a:picLocks noChangeAspect="1" noChangeArrowheads="1"/>
          </p:cNvPicPr>
          <p:nvPr/>
        </p:nvPicPr>
        <p:blipFill>
          <a:blip r:embed="rId4" cstate="print"/>
          <a:srcRect/>
          <a:stretch>
            <a:fillRect/>
          </a:stretch>
        </p:blipFill>
        <p:spPr bwMode="auto">
          <a:xfrm rot="9305985">
            <a:off x="168982" y="1919518"/>
            <a:ext cx="814266" cy="813849"/>
          </a:xfrm>
          <a:prstGeom prst="rect">
            <a:avLst/>
          </a:prstGeom>
          <a:noFill/>
          <a:ln w="9525">
            <a:noFill/>
            <a:miter lim="800000"/>
            <a:headEnd/>
            <a:tailEnd/>
          </a:ln>
        </p:spPr>
      </p:pic>
      <p:pic>
        <p:nvPicPr>
          <p:cNvPr id="11" name="Picture 3" descr="C:\Users\Soloman\Desktop\未标题-3.png"/>
          <p:cNvPicPr>
            <a:picLocks noChangeAspect="1" noChangeArrowheads="1"/>
          </p:cNvPicPr>
          <p:nvPr/>
        </p:nvPicPr>
        <p:blipFill>
          <a:blip r:embed="rId4" cstate="print"/>
          <a:srcRect/>
          <a:stretch>
            <a:fillRect/>
          </a:stretch>
        </p:blipFill>
        <p:spPr bwMode="auto">
          <a:xfrm rot="9305985">
            <a:off x="168982" y="2838748"/>
            <a:ext cx="814266" cy="813849"/>
          </a:xfrm>
          <a:prstGeom prst="rect">
            <a:avLst/>
          </a:prstGeom>
          <a:noFill/>
          <a:ln w="9525">
            <a:noFill/>
            <a:miter lim="800000"/>
            <a:headEnd/>
            <a:tailEnd/>
          </a:ln>
        </p:spPr>
      </p:pic>
      <p:pic>
        <p:nvPicPr>
          <p:cNvPr id="12" name="Picture 3" descr="C:\Users\Soloman\Desktop\未标题-3.png"/>
          <p:cNvPicPr>
            <a:picLocks noChangeAspect="1" noChangeArrowheads="1"/>
          </p:cNvPicPr>
          <p:nvPr/>
        </p:nvPicPr>
        <p:blipFill>
          <a:blip r:embed="rId4" cstate="print"/>
          <a:srcRect/>
          <a:stretch>
            <a:fillRect/>
          </a:stretch>
        </p:blipFill>
        <p:spPr bwMode="auto">
          <a:xfrm rot="9305985">
            <a:off x="168982" y="3776907"/>
            <a:ext cx="814266" cy="813849"/>
          </a:xfrm>
          <a:prstGeom prst="rect">
            <a:avLst/>
          </a:prstGeom>
          <a:noFill/>
          <a:ln w="9525">
            <a:noFill/>
            <a:miter lim="800000"/>
            <a:headEnd/>
            <a:tailEnd/>
          </a:ln>
        </p:spPr>
      </p:pic>
      <p:pic>
        <p:nvPicPr>
          <p:cNvPr id="13" name="Picture 3" descr="C:\Users\Soloman\Desktop\未标题-3.png"/>
          <p:cNvPicPr>
            <a:picLocks noChangeAspect="1" noChangeArrowheads="1"/>
          </p:cNvPicPr>
          <p:nvPr/>
        </p:nvPicPr>
        <p:blipFill>
          <a:blip r:embed="rId4" cstate="print"/>
          <a:srcRect/>
          <a:stretch>
            <a:fillRect/>
          </a:stretch>
        </p:blipFill>
        <p:spPr bwMode="auto">
          <a:xfrm rot="9305985">
            <a:off x="168982" y="4705601"/>
            <a:ext cx="814266" cy="813849"/>
          </a:xfrm>
          <a:prstGeom prst="rect">
            <a:avLst/>
          </a:prstGeom>
          <a:noFill/>
          <a:ln w="9525">
            <a:noFill/>
            <a:miter lim="800000"/>
            <a:headEnd/>
            <a:tailEnd/>
          </a:ln>
        </p:spPr>
      </p:pic>
      <p:pic>
        <p:nvPicPr>
          <p:cNvPr id="14" name="Picture 3" descr="C:\Users\Soloman\Desktop\未标题-3.png"/>
          <p:cNvPicPr>
            <a:picLocks noChangeAspect="1" noChangeArrowheads="1"/>
          </p:cNvPicPr>
          <p:nvPr/>
        </p:nvPicPr>
        <p:blipFill>
          <a:blip r:embed="rId4" cstate="print"/>
          <a:srcRect/>
          <a:stretch>
            <a:fillRect/>
          </a:stretch>
        </p:blipFill>
        <p:spPr bwMode="auto">
          <a:xfrm rot="9305985">
            <a:off x="168982" y="5634293"/>
            <a:ext cx="814266" cy="813849"/>
          </a:xfrm>
          <a:prstGeom prst="rect">
            <a:avLst/>
          </a:prstGeom>
          <a:noFill/>
          <a:ln w="9525">
            <a:noFill/>
            <a:miter lim="800000"/>
            <a:headEnd/>
            <a:tailEnd/>
          </a:ln>
        </p:spPr>
      </p:pic>
      <p:sp>
        <p:nvSpPr>
          <p:cNvPr id="15" name="TextBox 14"/>
          <p:cNvSpPr txBox="1"/>
          <p:nvPr/>
        </p:nvSpPr>
        <p:spPr>
          <a:xfrm>
            <a:off x="1107066" y="2000240"/>
            <a:ext cx="1826141" cy="584775"/>
          </a:xfrm>
          <a:prstGeom prst="rect">
            <a:avLst/>
          </a:prstGeom>
          <a:noFill/>
        </p:spPr>
        <p:txBody>
          <a:bodyPr wrap="none" rtlCol="0">
            <a:spAutoFit/>
          </a:bodyPr>
          <a:lstStyle/>
          <a:p>
            <a:r>
              <a:rPr lang="zh-CN" altLang="en-US" sz="3200" b="1" dirty="0"/>
              <a:t>文本難度</a:t>
            </a:r>
          </a:p>
        </p:txBody>
      </p:sp>
      <p:sp>
        <p:nvSpPr>
          <p:cNvPr id="16" name="TextBox 15"/>
          <p:cNvSpPr txBox="1"/>
          <p:nvPr/>
        </p:nvSpPr>
        <p:spPr>
          <a:xfrm>
            <a:off x="1138313" y="2915663"/>
            <a:ext cx="1832553" cy="584775"/>
          </a:xfrm>
          <a:prstGeom prst="rect">
            <a:avLst/>
          </a:prstGeom>
          <a:noFill/>
        </p:spPr>
        <p:txBody>
          <a:bodyPr wrap="none" rtlCol="0">
            <a:spAutoFit/>
          </a:bodyPr>
          <a:lstStyle/>
          <a:p>
            <a:r>
              <a:rPr lang="zh-CN" altLang="en-US" sz="3200" b="1" dirty="0"/>
              <a:t>倫理意義</a:t>
            </a:r>
          </a:p>
        </p:txBody>
      </p:sp>
      <p:sp>
        <p:nvSpPr>
          <p:cNvPr id="17" name="TextBox 16"/>
          <p:cNvSpPr txBox="1"/>
          <p:nvPr/>
        </p:nvSpPr>
        <p:spPr>
          <a:xfrm>
            <a:off x="1131901" y="3857628"/>
            <a:ext cx="1832553" cy="584775"/>
          </a:xfrm>
          <a:prstGeom prst="rect">
            <a:avLst/>
          </a:prstGeom>
          <a:noFill/>
        </p:spPr>
        <p:txBody>
          <a:bodyPr wrap="none" rtlCol="0">
            <a:spAutoFit/>
          </a:bodyPr>
          <a:lstStyle/>
          <a:p>
            <a:r>
              <a:rPr lang="zh-CN" altLang="en-US" sz="3200" b="1" dirty="0"/>
              <a:t>普遍共識</a:t>
            </a:r>
          </a:p>
        </p:txBody>
      </p:sp>
      <p:sp>
        <p:nvSpPr>
          <p:cNvPr id="18" name="TextBox 17"/>
          <p:cNvSpPr txBox="1"/>
          <p:nvPr/>
        </p:nvSpPr>
        <p:spPr>
          <a:xfrm>
            <a:off x="1178504" y="4773051"/>
            <a:ext cx="2236510" cy="584775"/>
          </a:xfrm>
          <a:prstGeom prst="rect">
            <a:avLst/>
          </a:prstGeom>
          <a:noFill/>
        </p:spPr>
        <p:txBody>
          <a:bodyPr wrap="none" rtlCol="0">
            <a:spAutoFit/>
          </a:bodyPr>
          <a:lstStyle/>
          <a:p>
            <a:r>
              <a:rPr lang="zh-CN" altLang="en-US" sz="3200" b="1" dirty="0"/>
              <a:t>高质量标准</a:t>
            </a:r>
          </a:p>
        </p:txBody>
      </p:sp>
      <p:sp>
        <p:nvSpPr>
          <p:cNvPr id="19" name="TextBox 18"/>
          <p:cNvSpPr txBox="1"/>
          <p:nvPr/>
        </p:nvSpPr>
        <p:spPr>
          <a:xfrm>
            <a:off x="1203339" y="5715016"/>
            <a:ext cx="2244525" cy="584775"/>
          </a:xfrm>
          <a:prstGeom prst="rect">
            <a:avLst/>
          </a:prstGeom>
          <a:noFill/>
        </p:spPr>
        <p:txBody>
          <a:bodyPr wrap="none" rtlCol="0">
            <a:spAutoFit/>
          </a:bodyPr>
          <a:lstStyle/>
          <a:p>
            <a:r>
              <a:rPr lang="zh-CN" altLang="en-US" sz="3200" b="1" dirty="0"/>
              <a:t>原創而真實</a:t>
            </a:r>
          </a:p>
        </p:txBody>
      </p:sp>
      <p:sp>
        <p:nvSpPr>
          <p:cNvPr id="2" name="Textfeld 1">
            <a:extLst>
              <a:ext uri="{FF2B5EF4-FFF2-40B4-BE49-F238E27FC236}">
                <a16:creationId xmlns:a16="http://schemas.microsoft.com/office/drawing/2014/main" id="{DADDD637-E574-4D5D-BFED-391F22618FA8}"/>
              </a:ext>
            </a:extLst>
          </p:cNvPr>
          <p:cNvSpPr txBox="1"/>
          <p:nvPr/>
        </p:nvSpPr>
        <p:spPr>
          <a:xfrm>
            <a:off x="3389314" y="2000240"/>
            <a:ext cx="5071118" cy="5078313"/>
          </a:xfrm>
          <a:prstGeom prst="rect">
            <a:avLst/>
          </a:prstGeom>
          <a:noFill/>
        </p:spPr>
        <p:txBody>
          <a:bodyPr wrap="square" rtlCol="0">
            <a:spAutoFit/>
          </a:bodyPr>
          <a:lstStyle/>
          <a:p>
            <a:pPr marL="342900" lvl="0" indent="-342900" eaLnBrk="0" fontAlgn="base" hangingPunct="0">
              <a:spcBef>
                <a:spcPct val="0"/>
              </a:spcBef>
              <a:spcAft>
                <a:spcPct val="0"/>
              </a:spcAft>
              <a:buAutoNum type="arabicPeriod"/>
            </a:pPr>
            <a:r>
              <a:rPr lang="en-GB" altLang="de-DE" dirty="0">
                <a:latin typeface="Times New Roman" panose="02020603050405020304" pitchFamily="18" charset="0"/>
                <a:ea typeface="TSC UKai M TT"/>
                <a:cs typeface="Times New Roman" panose="02020603050405020304" pitchFamily="18" charset="0"/>
              </a:rPr>
              <a:t>text should be perceived as complex and offering different layers of understanding or interpretation, </a:t>
            </a:r>
          </a:p>
          <a:p>
            <a:pPr marL="342900" lvl="0" indent="-342900" eaLnBrk="0" fontAlgn="base" hangingPunct="0">
              <a:spcBef>
                <a:spcPct val="0"/>
              </a:spcBef>
              <a:spcAft>
                <a:spcPct val="0"/>
              </a:spcAft>
              <a:buAutoNum type="arabicPeriod"/>
            </a:pPr>
            <a:r>
              <a:rPr lang="en-GB" altLang="de-DE" dirty="0">
                <a:latin typeface="Times New Roman" panose="02020603050405020304" pitchFamily="18" charset="0"/>
                <a:ea typeface="TSC UKai M TT"/>
                <a:cs typeface="Times New Roman" panose="02020603050405020304" pitchFamily="18" charset="0"/>
              </a:rPr>
              <a:t>contain great “ethical </a:t>
            </a:r>
            <a:r>
              <a:rPr lang="en-GB" altLang="de-DE" dirty="0" err="1">
                <a:latin typeface="Times New Roman" panose="02020603050405020304" pitchFamily="18" charset="0"/>
                <a:ea typeface="TSC UKai M TT"/>
                <a:cs typeface="Times New Roman" panose="02020603050405020304" pitchFamily="18" charset="0"/>
              </a:rPr>
              <a:t>signifi</a:t>
            </a:r>
            <a:r>
              <a:rPr lang="en-GB" altLang="de-DE" dirty="0">
                <a:latin typeface="Times New Roman" panose="02020603050405020304" pitchFamily="18" charset="0"/>
                <a:ea typeface="TSC UKai M TT"/>
                <a:cs typeface="Times New Roman" panose="02020603050405020304" pitchFamily="18" charset="0"/>
              </a:rPr>
              <a:t>-</a:t>
            </a:r>
            <a:br>
              <a:rPr lang="en-GB" altLang="de-DE" dirty="0">
                <a:latin typeface="Times New Roman" panose="02020603050405020304" pitchFamily="18" charset="0"/>
                <a:ea typeface="TSC UKai M TT"/>
                <a:cs typeface="Times New Roman" panose="02020603050405020304" pitchFamily="18" charset="0"/>
              </a:rPr>
            </a:br>
            <a:r>
              <a:rPr lang="en-GB" altLang="de-DE" dirty="0" err="1">
                <a:latin typeface="Times New Roman" panose="02020603050405020304" pitchFamily="18" charset="0"/>
                <a:ea typeface="TSC UKai M TT"/>
                <a:cs typeface="Times New Roman" panose="02020603050405020304" pitchFamily="18" charset="0"/>
              </a:rPr>
              <a:t>cance</a:t>
            </a:r>
            <a:r>
              <a:rPr lang="en-GB" altLang="de-DE" dirty="0">
                <a:latin typeface="Times New Roman" panose="02020603050405020304" pitchFamily="18" charset="0"/>
                <a:ea typeface="TSC UKai M TT"/>
                <a:cs typeface="Times New Roman" panose="02020603050405020304" pitchFamily="18" charset="0"/>
              </a:rPr>
              <a:t>”. (Altieri, 1990: 58)</a:t>
            </a:r>
            <a:r>
              <a:rPr lang="en-GB" altLang="de-DE" baseline="30000" dirty="0">
                <a:latin typeface="Times New Roman" panose="02020603050405020304" pitchFamily="18" charset="0"/>
                <a:ea typeface="TSC UKai M TT"/>
                <a:cs typeface="Times New Roman" panose="02020603050405020304" pitchFamily="18" charset="0"/>
              </a:rPr>
              <a:t> </a:t>
            </a:r>
            <a:endParaRPr lang="de-DE" altLang="de-DE" sz="1050" baseline="30000" dirty="0"/>
          </a:p>
          <a:p>
            <a:pPr marL="342900" lvl="0" indent="-342900" eaLnBrk="0" fontAlgn="base" hangingPunct="0">
              <a:spcBef>
                <a:spcPct val="0"/>
              </a:spcBef>
              <a:spcAft>
                <a:spcPct val="0"/>
              </a:spcAft>
              <a:buAutoNum type="arabicPeriod"/>
            </a:pPr>
            <a:r>
              <a:rPr lang="en-GB" altLang="de-DE" dirty="0">
                <a:latin typeface="Times New Roman" panose="02020603050405020304" pitchFamily="18" charset="0"/>
                <a:ea typeface="TSC UKai M TT"/>
                <a:cs typeface="Times New Roman" panose="02020603050405020304" pitchFamily="18" charset="0"/>
              </a:rPr>
              <a:t>general consent among </a:t>
            </a:r>
            <a:br>
              <a:rPr lang="en-GB" altLang="de-DE" dirty="0">
                <a:latin typeface="Times New Roman" panose="02020603050405020304" pitchFamily="18" charset="0"/>
                <a:ea typeface="TSC UKai M TT"/>
                <a:cs typeface="Times New Roman" panose="02020603050405020304" pitchFamily="18" charset="0"/>
              </a:rPr>
            </a:br>
            <a:r>
              <a:rPr lang="en-GB" altLang="de-DE" dirty="0">
                <a:latin typeface="Times New Roman" panose="02020603050405020304" pitchFamily="18" charset="0"/>
                <a:ea typeface="TSC UKai M TT"/>
                <a:cs typeface="Times New Roman" panose="02020603050405020304" pitchFamily="18" charset="0"/>
              </a:rPr>
              <a:t>readers and other agents “of representative character for its originating culture” and in general has a “timeless” value</a:t>
            </a:r>
            <a:endParaRPr lang="de-DE" altLang="de-DE" sz="1050" dirty="0"/>
          </a:p>
          <a:p>
            <a:pPr marL="342900" lvl="0" indent="-342900" eaLnBrk="0" fontAlgn="base" hangingPunct="0">
              <a:spcBef>
                <a:spcPct val="0"/>
              </a:spcBef>
              <a:spcAft>
                <a:spcPct val="0"/>
              </a:spcAft>
              <a:buAutoNum type="arabicPeriod"/>
            </a:pPr>
            <a:r>
              <a:rPr lang="en-GB" altLang="de-DE" dirty="0">
                <a:latin typeface="Times New Roman" panose="02020603050405020304" pitchFamily="18" charset="0"/>
                <a:ea typeface="TSC UKai M TT"/>
                <a:cs typeface="Times New Roman" panose="02020603050405020304" pitchFamily="18" charset="0"/>
              </a:rPr>
              <a:t>The work should meet the high quality </a:t>
            </a:r>
            <a:br>
              <a:rPr lang="en-GB" altLang="de-DE" dirty="0">
                <a:latin typeface="Times New Roman" panose="02020603050405020304" pitchFamily="18" charset="0"/>
                <a:ea typeface="TSC UKai M TT"/>
                <a:cs typeface="Times New Roman" panose="02020603050405020304" pitchFamily="18" charset="0"/>
              </a:rPr>
            </a:br>
            <a:r>
              <a:rPr lang="en-GB" altLang="de-DE" dirty="0">
                <a:latin typeface="Times New Roman" panose="02020603050405020304" pitchFamily="18" charset="0"/>
                <a:ea typeface="TSC UKai M TT"/>
                <a:cs typeface="Times New Roman" panose="02020603050405020304" pitchFamily="18" charset="0"/>
              </a:rPr>
              <a:t>standards of the respective aesthetic </a:t>
            </a:r>
            <a:br>
              <a:rPr lang="en-GB" altLang="de-DE" dirty="0">
                <a:latin typeface="Times New Roman" panose="02020603050405020304" pitchFamily="18" charset="0"/>
                <a:ea typeface="TSC UKai M TT"/>
                <a:cs typeface="Times New Roman" panose="02020603050405020304" pitchFamily="18" charset="0"/>
              </a:rPr>
            </a:br>
            <a:r>
              <a:rPr lang="en-GB" altLang="de-DE" dirty="0">
                <a:latin typeface="Times New Roman" panose="02020603050405020304" pitchFamily="18" charset="0"/>
                <a:ea typeface="TSC UKai M TT"/>
                <a:cs typeface="Times New Roman" panose="02020603050405020304" pitchFamily="18" charset="0"/>
              </a:rPr>
              <a:t>ideals, e.g. for translations defined</a:t>
            </a:r>
            <a:br>
              <a:rPr lang="en-GB" altLang="de-DE" dirty="0">
                <a:latin typeface="Times New Roman" panose="02020603050405020304" pitchFamily="18" charset="0"/>
                <a:ea typeface="TSC UKai M TT"/>
                <a:cs typeface="Times New Roman" panose="02020603050405020304" pitchFamily="18" charset="0"/>
              </a:rPr>
            </a:br>
            <a:r>
              <a:rPr lang="en-GB" altLang="de-DE" dirty="0">
                <a:latin typeface="Times New Roman" panose="02020603050405020304" pitchFamily="18" charset="0"/>
                <a:ea typeface="TSC UKai M TT"/>
                <a:cs typeface="Times New Roman" panose="02020603050405020304" pitchFamily="18" charset="0"/>
              </a:rPr>
              <a:t>as </a:t>
            </a:r>
            <a:r>
              <a:rPr lang="en-GB" altLang="de-DE" dirty="0" err="1">
                <a:latin typeface="Times New Roman" panose="02020603050405020304" pitchFamily="18" charset="0"/>
                <a:ea typeface="TSC UKai M TT"/>
                <a:cs typeface="Times New Roman" panose="02020603050405020304" pitchFamily="18" charset="0"/>
              </a:rPr>
              <a:t>xin</a:t>
            </a:r>
            <a:r>
              <a:rPr lang="en-GB" altLang="de-DE" dirty="0">
                <a:latin typeface="Times New Roman" panose="02020603050405020304" pitchFamily="18" charset="0"/>
                <a:ea typeface="TSC UKai M TT"/>
                <a:cs typeface="Times New Roman" panose="02020603050405020304" pitchFamily="18" charset="0"/>
              </a:rPr>
              <a:t> and da, by Yan Fu in 1899.</a:t>
            </a:r>
            <a:endParaRPr lang="de-DE" altLang="de-DE" sz="1050" dirty="0"/>
          </a:p>
          <a:p>
            <a:pPr marL="342900" lvl="0" indent="-342900" eaLnBrk="0" fontAlgn="base" hangingPunct="0">
              <a:spcBef>
                <a:spcPct val="0"/>
              </a:spcBef>
              <a:spcAft>
                <a:spcPct val="0"/>
              </a:spcAft>
              <a:buAutoNum type="arabicPeriod"/>
            </a:pPr>
            <a:r>
              <a:rPr lang="en-GB" altLang="de-DE" dirty="0">
                <a:latin typeface="Times New Roman" panose="02020603050405020304" pitchFamily="18" charset="0"/>
                <a:ea typeface="TSC UKai M TT"/>
                <a:cs typeface="Times New Roman" panose="02020603050405020304" pitchFamily="18" charset="0"/>
              </a:rPr>
              <a:t>The work should be original </a:t>
            </a:r>
            <a:br>
              <a:rPr lang="en-GB" altLang="de-DE" dirty="0">
                <a:latin typeface="Times New Roman" panose="02020603050405020304" pitchFamily="18" charset="0"/>
                <a:ea typeface="TSC UKai M TT"/>
                <a:cs typeface="Times New Roman" panose="02020603050405020304" pitchFamily="18" charset="0"/>
              </a:rPr>
            </a:br>
            <a:r>
              <a:rPr lang="en-GB" altLang="de-DE" dirty="0">
                <a:latin typeface="Times New Roman" panose="02020603050405020304" pitchFamily="18" charset="0"/>
                <a:ea typeface="TSC UKai M TT"/>
                <a:cs typeface="Times New Roman" panose="02020603050405020304" pitchFamily="18" charset="0"/>
              </a:rPr>
              <a:t>and genuine. </a:t>
            </a:r>
            <a:br>
              <a:rPr lang="en-GB" altLang="de-DE" dirty="0">
                <a:latin typeface="Times New Roman" panose="02020603050405020304" pitchFamily="18" charset="0"/>
                <a:ea typeface="TSC UKai M TT"/>
                <a:cs typeface="Times New Roman" panose="02020603050405020304" pitchFamily="18" charset="0"/>
              </a:rPr>
            </a:br>
            <a:r>
              <a:rPr lang="en-GB" altLang="de-DE" dirty="0">
                <a:latin typeface="Times New Roman" panose="02020603050405020304" pitchFamily="18" charset="0"/>
                <a:ea typeface="TSC UKai M TT"/>
                <a:cs typeface="Times New Roman" panose="02020603050405020304" pitchFamily="18" charset="0"/>
              </a:rPr>
              <a:t>Roots: Cao Pi’s “breath” or “vitality” in his </a:t>
            </a:r>
            <a:r>
              <a:rPr lang="en-GB" altLang="de-DE" i="1" dirty="0">
                <a:latin typeface="Times New Roman" panose="02020603050405020304" pitchFamily="18" charset="0"/>
                <a:ea typeface="TSC UKai M TT"/>
                <a:cs typeface="Times New Roman" panose="02020603050405020304" pitchFamily="18" charset="0"/>
              </a:rPr>
              <a:t>Discussion of Literature</a:t>
            </a:r>
            <a:r>
              <a:rPr lang="en-GB" altLang="de-DE" dirty="0">
                <a:latin typeface="Times New Roman" panose="02020603050405020304" pitchFamily="18" charset="0"/>
                <a:ea typeface="TSC UKai M TT"/>
                <a:cs typeface="Times New Roman" panose="02020603050405020304" pitchFamily="18" charset="0"/>
              </a:rPr>
              <a:t>.</a:t>
            </a:r>
            <a:endParaRPr lang="en-GB" altLang="de-DE" sz="2800" dirty="0">
              <a:latin typeface="Arial" panose="020B0604020202020204" pitchFamily="34" charset="0"/>
            </a:endParaRPr>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3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par>
                                <p:cTn id="19" presetID="4" presetClass="entr" presetSubtype="16" fill="hold" grpId="1"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ox(i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ox(i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ox(in)">
                                      <p:cBhvr>
                                        <p:cTn id="34" dur="500"/>
                                        <p:tgtEl>
                                          <p:spTgt spid="17"/>
                                        </p:tgtEl>
                                      </p:cBhvr>
                                    </p:animEffect>
                                  </p:childTnLst>
                                </p:cTn>
                              </p:par>
                              <p:par>
                                <p:cTn id="35" presetID="4" presetClass="entr" presetSubtype="16"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in)">
                                      <p:cBhvr>
                                        <p:cTn id="42" dur="500"/>
                                        <p:tgtEl>
                                          <p:spTgt spid="13"/>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ox(i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ox(in)">
                                      <p:cBhvr>
                                        <p:cTn id="50" dur="500"/>
                                        <p:tgtEl>
                                          <p:spTgt spid="14"/>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ox(in)">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1"/>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oloman\Desktop\未标题-3.png"/>
          <p:cNvPicPr>
            <a:picLocks noChangeAspect="1" noChangeArrowheads="1"/>
          </p:cNvPicPr>
          <p:nvPr/>
        </p:nvPicPr>
        <p:blipFill>
          <a:blip r:embed="rId2" cstate="print"/>
          <a:srcRect/>
          <a:stretch>
            <a:fillRect/>
          </a:stretch>
        </p:blipFill>
        <p:spPr bwMode="auto">
          <a:xfrm rot="9305985">
            <a:off x="171450" y="1879600"/>
            <a:ext cx="3100388" cy="3098800"/>
          </a:xfrm>
          <a:prstGeom prst="rect">
            <a:avLst/>
          </a:prstGeom>
          <a:noFill/>
          <a:ln w="9525">
            <a:noFill/>
            <a:miter lim="800000"/>
            <a:headEnd/>
            <a:tailEnd/>
          </a:ln>
        </p:spPr>
      </p:pic>
      <p:pic>
        <p:nvPicPr>
          <p:cNvPr id="10" name="Picture 4" descr="C:\Users\Soloman\Desktop\墨斑2.png"/>
          <p:cNvPicPr>
            <a:picLocks noChangeAspect="1" noChangeArrowheads="1"/>
          </p:cNvPicPr>
          <p:nvPr/>
        </p:nvPicPr>
        <p:blipFill>
          <a:blip r:embed="rId3" cstate="print"/>
          <a:srcRect/>
          <a:stretch>
            <a:fillRect/>
          </a:stretch>
        </p:blipFill>
        <p:spPr bwMode="auto">
          <a:xfrm>
            <a:off x="3214678" y="279383"/>
            <a:ext cx="790575" cy="792163"/>
          </a:xfrm>
          <a:prstGeom prst="rect">
            <a:avLst/>
          </a:prstGeom>
          <a:noFill/>
          <a:ln w="9525">
            <a:noFill/>
            <a:miter lim="800000"/>
            <a:headEnd/>
            <a:tailEnd/>
          </a:ln>
        </p:spPr>
      </p:pic>
      <p:pic>
        <p:nvPicPr>
          <p:cNvPr id="13" name="Picture 4" descr="C:\Users\Soloman\Desktop\墨斑2.png"/>
          <p:cNvPicPr>
            <a:picLocks noChangeAspect="1" noChangeArrowheads="1"/>
          </p:cNvPicPr>
          <p:nvPr/>
        </p:nvPicPr>
        <p:blipFill>
          <a:blip r:embed="rId3" cstate="print"/>
          <a:srcRect/>
          <a:stretch>
            <a:fillRect/>
          </a:stretch>
        </p:blipFill>
        <p:spPr bwMode="auto">
          <a:xfrm>
            <a:off x="3214678" y="1279515"/>
            <a:ext cx="790575" cy="792163"/>
          </a:xfrm>
          <a:prstGeom prst="rect">
            <a:avLst/>
          </a:prstGeom>
          <a:noFill/>
          <a:ln w="9525">
            <a:noFill/>
            <a:miter lim="800000"/>
            <a:headEnd/>
            <a:tailEnd/>
          </a:ln>
        </p:spPr>
      </p:pic>
      <p:pic>
        <p:nvPicPr>
          <p:cNvPr id="16" name="Picture 4" descr="C:\Users\Soloman\Desktop\墨斑2.png"/>
          <p:cNvPicPr>
            <a:picLocks noChangeAspect="1" noChangeArrowheads="1"/>
          </p:cNvPicPr>
          <p:nvPr/>
        </p:nvPicPr>
        <p:blipFill>
          <a:blip r:embed="rId3" cstate="print"/>
          <a:srcRect/>
          <a:stretch>
            <a:fillRect/>
          </a:stretch>
        </p:blipFill>
        <p:spPr bwMode="auto">
          <a:xfrm>
            <a:off x="3214678" y="2285992"/>
            <a:ext cx="790575" cy="790575"/>
          </a:xfrm>
          <a:prstGeom prst="rect">
            <a:avLst/>
          </a:prstGeom>
          <a:noFill/>
          <a:ln w="9525">
            <a:noFill/>
            <a:miter lim="800000"/>
            <a:headEnd/>
            <a:tailEnd/>
          </a:ln>
        </p:spPr>
      </p:pic>
      <p:pic>
        <p:nvPicPr>
          <p:cNvPr id="19" name="Picture 4" descr="C:\Users\Soloman\Desktop\墨斑2.png"/>
          <p:cNvPicPr>
            <a:picLocks noChangeAspect="1" noChangeArrowheads="1"/>
          </p:cNvPicPr>
          <p:nvPr/>
        </p:nvPicPr>
        <p:blipFill>
          <a:blip r:embed="rId3" cstate="print"/>
          <a:srcRect/>
          <a:stretch>
            <a:fillRect/>
          </a:stretch>
        </p:blipFill>
        <p:spPr bwMode="auto">
          <a:xfrm>
            <a:off x="3214678" y="3286124"/>
            <a:ext cx="790575" cy="792162"/>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srcRect/>
          <a:stretch>
            <a:fillRect/>
          </a:stretch>
        </p:blipFill>
        <p:spPr bwMode="auto">
          <a:xfrm>
            <a:off x="465138" y="2801938"/>
            <a:ext cx="2511425" cy="1663700"/>
          </a:xfrm>
          <a:prstGeom prst="rect">
            <a:avLst/>
          </a:prstGeom>
          <a:noFill/>
          <a:ln w="9525">
            <a:noFill/>
            <a:miter lim="800000"/>
            <a:headEnd/>
            <a:tailEnd/>
          </a:ln>
          <a:effectLst/>
        </p:spPr>
      </p:pic>
      <p:pic>
        <p:nvPicPr>
          <p:cNvPr id="39" name="Picture 4" descr="C:\Users\Soloman\Desktop\墨斑2.png"/>
          <p:cNvPicPr>
            <a:picLocks noChangeAspect="1" noChangeArrowheads="1"/>
          </p:cNvPicPr>
          <p:nvPr/>
        </p:nvPicPr>
        <p:blipFill>
          <a:blip r:embed="rId3" cstate="print"/>
          <a:srcRect/>
          <a:stretch>
            <a:fillRect/>
          </a:stretch>
        </p:blipFill>
        <p:spPr bwMode="auto">
          <a:xfrm>
            <a:off x="3214678" y="4286256"/>
            <a:ext cx="790575" cy="790575"/>
          </a:xfrm>
          <a:prstGeom prst="rect">
            <a:avLst/>
          </a:prstGeom>
          <a:noFill/>
          <a:ln w="9525">
            <a:noFill/>
            <a:miter lim="800000"/>
            <a:headEnd/>
            <a:tailEnd/>
          </a:ln>
        </p:spPr>
      </p:pic>
      <p:pic>
        <p:nvPicPr>
          <p:cNvPr id="40" name="Picture 4" descr="C:\Users\Soloman\Desktop\墨斑2.png"/>
          <p:cNvPicPr>
            <a:picLocks noChangeAspect="1" noChangeArrowheads="1"/>
          </p:cNvPicPr>
          <p:nvPr/>
        </p:nvPicPr>
        <p:blipFill>
          <a:blip r:embed="rId3" cstate="print"/>
          <a:srcRect/>
          <a:stretch>
            <a:fillRect/>
          </a:stretch>
        </p:blipFill>
        <p:spPr bwMode="auto">
          <a:xfrm>
            <a:off x="3219435" y="5286388"/>
            <a:ext cx="790575" cy="792163"/>
          </a:xfrm>
          <a:prstGeom prst="rect">
            <a:avLst/>
          </a:prstGeom>
          <a:noFill/>
          <a:ln w="9525">
            <a:noFill/>
            <a:miter lim="800000"/>
            <a:headEnd/>
            <a:tailEnd/>
          </a:ln>
        </p:spPr>
      </p:pic>
      <p:sp>
        <p:nvSpPr>
          <p:cNvPr id="44" name="TextBox 43"/>
          <p:cNvSpPr txBox="1"/>
          <p:nvPr/>
        </p:nvSpPr>
        <p:spPr>
          <a:xfrm>
            <a:off x="3357554" y="481555"/>
            <a:ext cx="415498" cy="369332"/>
          </a:xfrm>
          <a:prstGeom prst="rect">
            <a:avLst/>
          </a:prstGeom>
          <a:noFill/>
        </p:spPr>
        <p:txBody>
          <a:bodyPr wrap="square" rtlCol="0">
            <a:spAutoFit/>
          </a:bodyPr>
          <a:lstStyle/>
          <a:p>
            <a:r>
              <a:rPr lang="zh-CN" altLang="en-US" dirty="0">
                <a:solidFill>
                  <a:schemeClr val="bg1"/>
                </a:solidFill>
              </a:rPr>
              <a:t>壹</a:t>
            </a:r>
          </a:p>
        </p:txBody>
      </p:sp>
      <p:sp>
        <p:nvSpPr>
          <p:cNvPr id="45" name="TextBox 44"/>
          <p:cNvSpPr txBox="1"/>
          <p:nvPr/>
        </p:nvSpPr>
        <p:spPr>
          <a:xfrm>
            <a:off x="3357554" y="1492789"/>
            <a:ext cx="415498" cy="369332"/>
          </a:xfrm>
          <a:prstGeom prst="rect">
            <a:avLst/>
          </a:prstGeom>
          <a:noFill/>
        </p:spPr>
        <p:txBody>
          <a:bodyPr wrap="square" rtlCol="0">
            <a:spAutoFit/>
          </a:bodyPr>
          <a:lstStyle/>
          <a:p>
            <a:r>
              <a:rPr lang="zh-CN" altLang="en-US" dirty="0">
                <a:solidFill>
                  <a:schemeClr val="bg1"/>
                </a:solidFill>
              </a:rPr>
              <a:t>貳</a:t>
            </a:r>
          </a:p>
        </p:txBody>
      </p:sp>
      <p:sp>
        <p:nvSpPr>
          <p:cNvPr id="46" name="TextBox 45"/>
          <p:cNvSpPr txBox="1"/>
          <p:nvPr/>
        </p:nvSpPr>
        <p:spPr>
          <a:xfrm>
            <a:off x="3357554" y="2492921"/>
            <a:ext cx="415498" cy="369332"/>
          </a:xfrm>
          <a:prstGeom prst="rect">
            <a:avLst/>
          </a:prstGeom>
          <a:noFill/>
        </p:spPr>
        <p:txBody>
          <a:bodyPr wrap="square" rtlCol="0">
            <a:spAutoFit/>
          </a:bodyPr>
          <a:lstStyle/>
          <a:p>
            <a:r>
              <a:rPr lang="zh-CN" altLang="en-US" dirty="0">
                <a:solidFill>
                  <a:schemeClr val="bg1"/>
                </a:solidFill>
              </a:rPr>
              <a:t>叁</a:t>
            </a:r>
          </a:p>
        </p:txBody>
      </p:sp>
      <p:sp>
        <p:nvSpPr>
          <p:cNvPr id="47" name="TextBox 46"/>
          <p:cNvSpPr txBox="1"/>
          <p:nvPr/>
        </p:nvSpPr>
        <p:spPr>
          <a:xfrm>
            <a:off x="3357554" y="3488296"/>
            <a:ext cx="415498" cy="369332"/>
          </a:xfrm>
          <a:prstGeom prst="rect">
            <a:avLst/>
          </a:prstGeom>
          <a:noFill/>
        </p:spPr>
        <p:txBody>
          <a:bodyPr wrap="square" rtlCol="0">
            <a:spAutoFit/>
          </a:bodyPr>
          <a:lstStyle/>
          <a:p>
            <a:r>
              <a:rPr lang="zh-CN" altLang="en-US" dirty="0">
                <a:solidFill>
                  <a:schemeClr val="bg1"/>
                </a:solidFill>
              </a:rPr>
              <a:t>肆</a:t>
            </a:r>
          </a:p>
        </p:txBody>
      </p:sp>
      <p:sp>
        <p:nvSpPr>
          <p:cNvPr id="48" name="TextBox 47"/>
          <p:cNvSpPr txBox="1"/>
          <p:nvPr/>
        </p:nvSpPr>
        <p:spPr>
          <a:xfrm>
            <a:off x="3357554" y="4493185"/>
            <a:ext cx="415498" cy="369332"/>
          </a:xfrm>
          <a:prstGeom prst="rect">
            <a:avLst/>
          </a:prstGeom>
          <a:noFill/>
        </p:spPr>
        <p:txBody>
          <a:bodyPr wrap="square" rtlCol="0">
            <a:spAutoFit/>
          </a:bodyPr>
          <a:lstStyle/>
          <a:p>
            <a:r>
              <a:rPr lang="zh-CN" altLang="en-US" dirty="0">
                <a:solidFill>
                  <a:schemeClr val="bg1"/>
                </a:solidFill>
              </a:rPr>
              <a:t>伍</a:t>
            </a:r>
          </a:p>
        </p:txBody>
      </p:sp>
      <p:sp>
        <p:nvSpPr>
          <p:cNvPr id="49" name="TextBox 48"/>
          <p:cNvSpPr txBox="1"/>
          <p:nvPr/>
        </p:nvSpPr>
        <p:spPr>
          <a:xfrm>
            <a:off x="3357554" y="5494905"/>
            <a:ext cx="415498" cy="369332"/>
          </a:xfrm>
          <a:prstGeom prst="rect">
            <a:avLst/>
          </a:prstGeom>
          <a:noFill/>
        </p:spPr>
        <p:txBody>
          <a:bodyPr wrap="square" rtlCol="0">
            <a:spAutoFit/>
          </a:bodyPr>
          <a:lstStyle/>
          <a:p>
            <a:r>
              <a:rPr lang="zh-CN" altLang="en-US" dirty="0">
                <a:solidFill>
                  <a:schemeClr val="bg1"/>
                </a:solidFill>
              </a:rPr>
              <a:t>陆</a:t>
            </a:r>
          </a:p>
        </p:txBody>
      </p:sp>
      <p:sp>
        <p:nvSpPr>
          <p:cNvPr id="52" name="TextBox 51"/>
          <p:cNvSpPr txBox="1"/>
          <p:nvPr/>
        </p:nvSpPr>
        <p:spPr>
          <a:xfrm>
            <a:off x="4143372" y="395567"/>
            <a:ext cx="2040943" cy="461665"/>
          </a:xfrm>
          <a:prstGeom prst="rect">
            <a:avLst/>
          </a:prstGeom>
          <a:noFill/>
        </p:spPr>
        <p:txBody>
          <a:bodyPr wrap="none" rtlCol="0">
            <a:spAutoFit/>
          </a:bodyPr>
          <a:lstStyle/>
          <a:p>
            <a:r>
              <a:rPr lang="zh-CN" altLang="en-US" sz="2400" b="1" dirty="0"/>
              <a:t>經典化的標準</a:t>
            </a:r>
            <a:endParaRPr lang="en-US" altLang="zh-CN" sz="2400" b="1" dirty="0"/>
          </a:p>
        </p:txBody>
      </p:sp>
      <p:sp>
        <p:nvSpPr>
          <p:cNvPr id="53" name="TextBox 52"/>
          <p:cNvSpPr txBox="1"/>
          <p:nvPr/>
        </p:nvSpPr>
        <p:spPr>
          <a:xfrm>
            <a:off x="4143372" y="1285860"/>
            <a:ext cx="4389407" cy="1143070"/>
          </a:xfrm>
          <a:prstGeom prst="rect">
            <a:avLst/>
          </a:prstGeom>
          <a:noFill/>
        </p:spPr>
        <p:txBody>
          <a:bodyPr wrap="none" rtlCol="0">
            <a:spAutoFit/>
          </a:bodyPr>
          <a:lstStyle/>
          <a:p>
            <a:pPr marL="457200" indent="-457200">
              <a:lnSpc>
                <a:spcPct val="150000"/>
              </a:lnSpc>
            </a:pPr>
            <a:r>
              <a:rPr lang="zh-CN" altLang="en-US" sz="2400" b="1" dirty="0">
                <a:solidFill>
                  <a:srgbClr val="FF0000"/>
                </a:solidFill>
              </a:rPr>
              <a:t>權威成就經典</a:t>
            </a:r>
            <a:endParaRPr lang="de-DE" altLang="zh-CN" sz="2400" b="1" dirty="0">
              <a:solidFill>
                <a:srgbClr val="FF0000"/>
              </a:solidFill>
            </a:endParaRPr>
          </a:p>
          <a:p>
            <a:pPr marL="457200" indent="-457200">
              <a:lnSpc>
                <a:spcPct val="150000"/>
              </a:lnSpc>
            </a:pPr>
            <a:r>
              <a:rPr lang="de-DE" altLang="zh-CN" sz="2400" b="1" dirty="0" err="1">
                <a:solidFill>
                  <a:srgbClr val="FF0000"/>
                </a:solidFill>
              </a:rPr>
              <a:t>Authorities</a:t>
            </a:r>
            <a:r>
              <a:rPr lang="de-DE" altLang="zh-CN" sz="2400" b="1" dirty="0">
                <a:solidFill>
                  <a:srgbClr val="FF0000"/>
                </a:solidFill>
              </a:rPr>
              <a:t> </a:t>
            </a:r>
            <a:r>
              <a:rPr lang="de-DE" altLang="zh-CN" sz="2400" b="1" dirty="0" err="1">
                <a:solidFill>
                  <a:srgbClr val="FF0000"/>
                </a:solidFill>
              </a:rPr>
              <a:t>that</a:t>
            </a:r>
            <a:r>
              <a:rPr lang="de-DE" altLang="zh-CN" sz="2400" b="1" dirty="0">
                <a:solidFill>
                  <a:srgbClr val="FF0000"/>
                </a:solidFill>
              </a:rPr>
              <a:t> </a:t>
            </a:r>
            <a:r>
              <a:rPr lang="de-DE" altLang="zh-CN" sz="2400" b="1" dirty="0" err="1">
                <a:solidFill>
                  <a:srgbClr val="FF0000"/>
                </a:solidFill>
              </a:rPr>
              <a:t>establish</a:t>
            </a:r>
            <a:r>
              <a:rPr lang="de-DE" altLang="zh-CN" sz="2400" b="1" dirty="0">
                <a:solidFill>
                  <a:srgbClr val="FF0000"/>
                </a:solidFill>
              </a:rPr>
              <a:t> </a:t>
            </a:r>
            <a:r>
              <a:rPr lang="de-DE" altLang="zh-CN" sz="2400" b="1" dirty="0" err="1">
                <a:solidFill>
                  <a:srgbClr val="FF0000"/>
                </a:solidFill>
              </a:rPr>
              <a:t>canons</a:t>
            </a:r>
            <a:endParaRPr lang="en-US" altLang="zh-CN" sz="2400" b="1" dirty="0">
              <a:solidFill>
                <a:srgbClr val="FF0000"/>
              </a:solidFill>
            </a:endParaRPr>
          </a:p>
        </p:txBody>
      </p:sp>
      <p:sp>
        <p:nvSpPr>
          <p:cNvPr id="55" name="TextBox 54"/>
          <p:cNvSpPr txBox="1"/>
          <p:nvPr/>
        </p:nvSpPr>
        <p:spPr>
          <a:xfrm>
            <a:off x="4143372" y="2285992"/>
            <a:ext cx="4515980" cy="583108"/>
          </a:xfrm>
          <a:prstGeom prst="rect">
            <a:avLst/>
          </a:prstGeom>
          <a:noFill/>
        </p:spPr>
        <p:txBody>
          <a:bodyPr wrap="none" rtlCol="0">
            <a:spAutoFit/>
          </a:bodyPr>
          <a:lstStyle/>
          <a:p>
            <a:pPr marL="457200" indent="-457200">
              <a:lnSpc>
                <a:spcPct val="150000"/>
              </a:lnSpc>
            </a:pPr>
            <a:r>
              <a:rPr lang="zh-CN" altLang="en-US" sz="2400" b="1" dirty="0"/>
              <a:t>從權威的反抗者到權威的代表者</a:t>
            </a:r>
            <a:endParaRPr lang="en-US" altLang="zh-CN" sz="2400" b="1" dirty="0"/>
          </a:p>
        </p:txBody>
      </p:sp>
      <p:sp>
        <p:nvSpPr>
          <p:cNvPr id="56" name="TextBox 55"/>
          <p:cNvSpPr txBox="1"/>
          <p:nvPr/>
        </p:nvSpPr>
        <p:spPr>
          <a:xfrm>
            <a:off x="4218735" y="3286124"/>
            <a:ext cx="2353529" cy="583108"/>
          </a:xfrm>
          <a:prstGeom prst="rect">
            <a:avLst/>
          </a:prstGeom>
          <a:noFill/>
        </p:spPr>
        <p:txBody>
          <a:bodyPr wrap="none" rtlCol="0">
            <a:spAutoFit/>
          </a:bodyPr>
          <a:lstStyle/>
          <a:p>
            <a:pPr marL="457200" indent="-457200">
              <a:lnSpc>
                <a:spcPct val="150000"/>
              </a:lnSpc>
            </a:pPr>
            <a:r>
              <a:rPr lang="en-US" altLang="zh-CN" sz="2400" b="1" dirty="0"/>
              <a:t>1905</a:t>
            </a:r>
            <a:r>
              <a:rPr lang="zh-CN" altLang="en-US" sz="2400" b="1" dirty="0"/>
              <a:t>年后的變化</a:t>
            </a:r>
            <a:endParaRPr lang="en-US" altLang="zh-CN" sz="2400" b="1" dirty="0"/>
          </a:p>
        </p:txBody>
      </p:sp>
      <p:sp>
        <p:nvSpPr>
          <p:cNvPr id="57" name="TextBox 56"/>
          <p:cNvSpPr txBox="1"/>
          <p:nvPr/>
        </p:nvSpPr>
        <p:spPr>
          <a:xfrm>
            <a:off x="4143372" y="4274652"/>
            <a:ext cx="2969083" cy="583108"/>
          </a:xfrm>
          <a:prstGeom prst="rect">
            <a:avLst/>
          </a:prstGeom>
          <a:noFill/>
        </p:spPr>
        <p:txBody>
          <a:bodyPr wrap="none" rtlCol="0">
            <a:spAutoFit/>
          </a:bodyPr>
          <a:lstStyle/>
          <a:p>
            <a:pPr marL="457200" indent="-457200">
              <a:lnSpc>
                <a:spcPct val="150000"/>
              </a:lnSpc>
            </a:pPr>
            <a:r>
              <a:rPr lang="zh-CN" altLang="en-US" sz="2400" b="1" dirty="0"/>
              <a:t>當代歷朝最暢銷書籍</a:t>
            </a:r>
            <a:endParaRPr lang="en-US" altLang="zh-CN" sz="2400" b="1" dirty="0"/>
          </a:p>
        </p:txBody>
      </p:sp>
      <p:sp>
        <p:nvSpPr>
          <p:cNvPr id="59" name="TextBox 58"/>
          <p:cNvSpPr txBox="1"/>
          <p:nvPr/>
        </p:nvSpPr>
        <p:spPr>
          <a:xfrm>
            <a:off x="4143372" y="5286388"/>
            <a:ext cx="4515980" cy="583108"/>
          </a:xfrm>
          <a:prstGeom prst="rect">
            <a:avLst/>
          </a:prstGeom>
          <a:noFill/>
        </p:spPr>
        <p:txBody>
          <a:bodyPr wrap="none" rtlCol="0">
            <a:spAutoFit/>
          </a:bodyPr>
          <a:lstStyle/>
          <a:p>
            <a:pPr marL="457200" indent="-457200">
              <a:lnSpc>
                <a:spcPct val="150000"/>
              </a:lnSpc>
            </a:pPr>
            <a:r>
              <a:rPr lang="zh-CN" altLang="en-US" sz="2400" b="1" dirty="0"/>
              <a:t>中國經典成為世界經典的一部份</a:t>
            </a:r>
            <a:endParaRPr lang="en-US" altLang="zh-CN" sz="2400" b="1"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2048</Words>
  <Application>Microsoft Office PowerPoint</Application>
  <PresentationFormat>Bildschirmpräsentation (4:3)</PresentationFormat>
  <Paragraphs>326</Paragraphs>
  <Slides>24</Slides>
  <Notes>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24</vt:i4>
      </vt:variant>
    </vt:vector>
  </HeadingPairs>
  <TitlesOfParts>
    <vt:vector size="34" baseType="lpstr">
      <vt:lpstr>KaiTi</vt:lpstr>
      <vt:lpstr>KaiTi</vt:lpstr>
      <vt:lpstr>宋体</vt:lpstr>
      <vt:lpstr>华文行楷</vt:lpstr>
      <vt:lpstr>Arial</vt:lpstr>
      <vt:lpstr>Calibri</vt:lpstr>
      <vt:lpstr>Perpetua</vt:lpstr>
      <vt:lpstr>Times New Roman</vt:lpstr>
      <vt:lpstr>Wingdings</vt:lpstr>
      <vt:lpstr>Office 主题</vt:lpstr>
      <vt:lpstr>中华典籍外译 Chinese Classics Translation for Master Students of Translation Studies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The Western canon in the West</vt:lpstr>
      <vt:lpstr>PowerPoint-Präsentation</vt:lpstr>
      <vt:lpstr>PowerPoint-Präsentation</vt:lpstr>
      <vt:lpstr>PowerPoint-Präsentation</vt:lpstr>
      <vt:lpstr>Conclusion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cp:lastModifiedBy>
  <cp:revision>70</cp:revision>
  <dcterms:created xsi:type="dcterms:W3CDTF">2012-05-20T08:41:50Z</dcterms:created>
  <dcterms:modified xsi:type="dcterms:W3CDTF">2022-03-04T02:08:27Z</dcterms:modified>
</cp:coreProperties>
</file>