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5"/>
  </p:notesMasterIdLst>
  <p:handoutMasterIdLst>
    <p:handoutMasterId r:id="rId22"/>
  </p:handoutMasterIdLst>
  <p:sldIdLst>
    <p:sldId id="256" r:id="rId4"/>
    <p:sldId id="285" r:id="rId6"/>
    <p:sldId id="278" r:id="rId7"/>
    <p:sldId id="355" r:id="rId8"/>
    <p:sldId id="398" r:id="rId9"/>
    <p:sldId id="261" r:id="rId10"/>
    <p:sldId id="356" r:id="rId11"/>
    <p:sldId id="375" r:id="rId12"/>
    <p:sldId id="357" r:id="rId13"/>
    <p:sldId id="376" r:id="rId14"/>
    <p:sldId id="358" r:id="rId15"/>
    <p:sldId id="388" r:id="rId16"/>
    <p:sldId id="360" r:id="rId17"/>
    <p:sldId id="359" r:id="rId18"/>
    <p:sldId id="362" r:id="rId19"/>
    <p:sldId id="363" r:id="rId20"/>
    <p:sldId id="369"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4DF"/>
    <a:srgbClr val="5EFFFF"/>
    <a:srgbClr val="D1FE60"/>
    <a:srgbClr val="B28858"/>
    <a:srgbClr val="FF5FFF"/>
    <a:srgbClr val="FEE460"/>
    <a:srgbClr val="FFDD5F"/>
    <a:srgbClr val="37C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1" autoAdjust="0"/>
    <p:restoredTop sz="94660"/>
  </p:normalViewPr>
  <p:slideViewPr>
    <p:cSldViewPr snapToGrid="0" showGuides="1">
      <p:cViewPr>
        <p:scale>
          <a:sx n="33" d="100"/>
          <a:sy n="33" d="100"/>
        </p:scale>
        <p:origin x="1280" y="936"/>
      </p:cViewPr>
      <p:guideLst>
        <p:guide orient="horz" pos="2388"/>
        <p:guide pos="3840"/>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6.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1ppt.com/hangye/"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E253ECE-31C2-4023-BD6E-44768D14FE63}"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EB53E71-634B-4C7B-8DB4-DE593018FBC6}"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F5142C9-D03E-4E95-A60F-A1197F56044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3380829-E611-419A-9E32-D84B1F5F7C3A}"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pic>
        <p:nvPicPr>
          <p:cNvPr id="5" name="墨迹 6"/>
          <p:cNvPicPr/>
          <p:nvPr/>
        </p:nvPicPr>
        <p:blipFill>
          <a:blip r:embed="rId2"/>
          <a:stretch>
            <a:fillRect/>
          </a:stretch>
        </p:blipFill>
        <p:spPr>
          <a:xfrm>
            <a:off x="-1286677" y="471795"/>
            <a:ext cx="36000" cy="162000"/>
          </a:xfrm>
          <a:prstGeom prst="rect">
            <a:avLst/>
          </a:prstGeom>
        </p:spPr>
      </p:pic>
      <p:sp>
        <p:nvSpPr>
          <p:cNvPr id="6" name="TextBox 4"/>
          <p:cNvSpPr txBox="1"/>
          <p:nvPr/>
        </p:nvSpPr>
        <p:spPr>
          <a:xfrm>
            <a:off x="270030" y="494801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TextBox 8"/>
          <p:cNvSpPr txBox="1"/>
          <p:nvPr/>
        </p:nvSpPr>
        <p:spPr>
          <a:xfrm>
            <a:off x="8873970" y="0"/>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3"/>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3"/>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3"/>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A93FED21-EF19-47C4-A17E-CB8E7ADA091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1A9A81F-9361-4ED9-9F3A-C50B71ACE3A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9FB28B8-1A66-4A97-BDA7-8CC2FF0B795D}"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C01B2C6-336D-40A8-B115-D53B063C8145}"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11"/>
            </p:custDataLst>
          </p:nvPr>
        </p:nvSpPr>
        <p:spPr>
          <a:xfrm>
            <a:off x="669882" y="1296000"/>
            <a:ext cx="10852237" cy="5040000"/>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hf sldNum="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2BBBF-BAEE-4478-A6CB-E12AE86746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0EC38-A018-4A89-9EF6-800A74E51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9.xml"/><Relationship Id="rId2" Type="http://schemas.openxmlformats.org/officeDocument/2006/relationships/tags" Target="../tags/tag1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audio" Target="../media/audio2.wav"/><Relationship Id="rId2" Type="http://schemas.openxmlformats.org/officeDocument/2006/relationships/image" Target="../media/image26.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32.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9.xml"/><Relationship Id="rId2" Type="http://schemas.openxmlformats.org/officeDocument/2006/relationships/tags" Target="../tags/tag13.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tags" Target="../tags/tag14.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tags" Target="../tags/tag15.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srcRect/>
          <a:stretch>
            <a:fillRect t="-8000" b="-8000"/>
          </a:stretch>
        </a:blipFill>
        <a:effectLst/>
      </p:bgPr>
    </p:bg>
    <p:spTree>
      <p:nvGrpSpPr>
        <p:cNvPr id="1" name=""/>
        <p:cNvGrpSpPr/>
        <p:nvPr/>
      </p:nvGrpSpPr>
      <p:grpSpPr>
        <a:xfrm>
          <a:off x="0" y="0"/>
          <a:ext cx="0" cy="0"/>
          <a:chOff x="0" y="0"/>
          <a:chExt cx="0" cy="0"/>
        </a:xfrm>
      </p:grpSpPr>
      <p:sp>
        <p:nvSpPr>
          <p:cNvPr id="8" name="矩形 7"/>
          <p:cNvSpPr/>
          <p:nvPr/>
        </p:nvSpPr>
        <p:spPr>
          <a:xfrm rot="16200000">
            <a:off x="3320327" y="1590818"/>
            <a:ext cx="571503" cy="611160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rot="16200000">
            <a:off x="2685440" y="-2338400"/>
            <a:ext cx="3702685" cy="8382491"/>
          </a:xfrm>
          <a:prstGeom prst="rect">
            <a:avLst/>
          </a:prstGeom>
          <a:noFill/>
        </p:spPr>
        <p:txBody>
          <a:bodyPr vert="eaVert" wrap="square" rtlCol="0">
            <a:spAutoFit/>
          </a:bodyPr>
          <a:lstStyle/>
          <a:p>
            <a:pPr>
              <a:lnSpc>
                <a:spcPct val="130000"/>
              </a:lnSpc>
            </a:pPr>
            <a:r>
              <a:rPr lang="en-US" altLang="zh-CN" sz="8800" spc="1000" dirty="0">
                <a:ln>
                  <a:solidFill>
                    <a:schemeClr val="bg1"/>
                  </a:solidFill>
                </a:ln>
                <a:solidFill>
                  <a:schemeClr val="tx1"/>
                </a:solidFill>
                <a:latin typeface="点点像素体-方形" pitchFamily="2" charset="-122"/>
                <a:ea typeface="点点像素体-方形" pitchFamily="2" charset="-122"/>
              </a:rPr>
              <a:t>Chinese</a:t>
            </a:r>
            <a:endParaRPr lang="en-US" altLang="zh-CN" sz="8800" spc="1000" dirty="0">
              <a:ln>
                <a:solidFill>
                  <a:schemeClr val="bg1"/>
                </a:solidFill>
              </a:ln>
              <a:solidFill>
                <a:schemeClr val="tx1"/>
              </a:solidFill>
              <a:latin typeface="点点像素体-方形" pitchFamily="2" charset="-122"/>
              <a:ea typeface="点点像素体-方形" pitchFamily="2" charset="-122"/>
            </a:endParaRPr>
          </a:p>
          <a:p>
            <a:pPr>
              <a:lnSpc>
                <a:spcPct val="130000"/>
              </a:lnSpc>
            </a:pPr>
            <a:r>
              <a:rPr lang="en-US" altLang="zh-CN" sz="8800" spc="1000" dirty="0">
                <a:ln>
                  <a:solidFill>
                    <a:schemeClr val="bg1"/>
                  </a:solidFill>
                </a:ln>
                <a:solidFill>
                  <a:schemeClr val="tx1"/>
                </a:solidFill>
                <a:latin typeface="点点像素体-方形" pitchFamily="2" charset="-122"/>
                <a:ea typeface="点点像素体-方形" pitchFamily="2" charset="-122"/>
              </a:rPr>
              <a:t>Dreamcore</a:t>
            </a:r>
            <a:endParaRPr lang="en-US" altLang="zh-CN" sz="8800" spc="1000" dirty="0">
              <a:ln>
                <a:solidFill>
                  <a:schemeClr val="bg1"/>
                </a:solidFill>
              </a:ln>
              <a:solidFill>
                <a:schemeClr val="tx1"/>
              </a:solidFill>
              <a:latin typeface="点点像素体-方形" pitchFamily="2" charset="-122"/>
              <a:ea typeface="点点像素体-方形" pitchFamily="2" charset="-122"/>
            </a:endParaRPr>
          </a:p>
        </p:txBody>
      </p:sp>
      <p:sp>
        <p:nvSpPr>
          <p:cNvPr id="7" name="文本框 6"/>
          <p:cNvSpPr txBox="1"/>
          <p:nvPr/>
        </p:nvSpPr>
        <p:spPr>
          <a:xfrm rot="16200000">
            <a:off x="2959746" y="1372693"/>
            <a:ext cx="1292662" cy="6111605"/>
          </a:xfrm>
          <a:prstGeom prst="rect">
            <a:avLst/>
          </a:prstGeom>
          <a:noFill/>
        </p:spPr>
        <p:txBody>
          <a:bodyPr vert="eaVert" wrap="square" rtlCol="0">
            <a:spAutoFit/>
          </a:bodyPr>
          <a:lstStyle/>
          <a:p>
            <a:pPr algn="dist"/>
            <a:r>
              <a:rPr lang="zh-CN" altLang="en-US" sz="7200" b="1" dirty="0">
                <a:latin typeface="点点像素体-方形" pitchFamily="2" charset="-122"/>
                <a:ea typeface="点点像素体-方形" pitchFamily="2" charset="-122"/>
              </a:rPr>
              <a:t>中式梦核</a:t>
            </a:r>
            <a:endParaRPr lang="zh-CN" altLang="en-US" sz="7200" b="1" dirty="0">
              <a:latin typeface="点点像素体-方形" pitchFamily="2" charset="-122"/>
              <a:ea typeface="点点像素体-方形" pitchFamily="2" charset="-122"/>
            </a:endParaRPr>
          </a:p>
        </p:txBody>
      </p:sp>
      <p:grpSp>
        <p:nvGrpSpPr>
          <p:cNvPr id="14" name="组合 13"/>
          <p:cNvGrpSpPr/>
          <p:nvPr/>
        </p:nvGrpSpPr>
        <p:grpSpPr>
          <a:xfrm rot="16200000">
            <a:off x="2494046" y="1238489"/>
            <a:ext cx="2575204" cy="6956227"/>
            <a:chOff x="10658" y="4165"/>
            <a:chExt cx="3266" cy="5672"/>
          </a:xfrm>
        </p:grpSpPr>
        <p:grpSp>
          <p:nvGrpSpPr>
            <p:cNvPr id="11" name="组合 10"/>
            <p:cNvGrpSpPr/>
            <p:nvPr/>
          </p:nvGrpSpPr>
          <p:grpSpPr>
            <a:xfrm>
              <a:off x="10658" y="4223"/>
              <a:ext cx="3266" cy="5615"/>
              <a:chOff x="10658" y="4223"/>
              <a:chExt cx="3266" cy="5615"/>
            </a:xfrm>
          </p:grpSpPr>
          <p:sp>
            <p:nvSpPr>
              <p:cNvPr id="9" name="任意多边形 8"/>
              <p:cNvSpPr/>
              <p:nvPr/>
            </p:nvSpPr>
            <p:spPr>
              <a:xfrm>
                <a:off x="11738" y="4223"/>
                <a:ext cx="2021" cy="5455"/>
              </a:xfrm>
              <a:custGeom>
                <a:avLst/>
                <a:gdLst>
                  <a:gd name="connsiteX0" fmla="*/ 540 w 2021"/>
                  <a:gd name="connsiteY0" fmla="*/ 0 h 5455"/>
                  <a:gd name="connsiteX1" fmla="*/ 14 w 2021"/>
                  <a:gd name="connsiteY1" fmla="*/ 0 h 5455"/>
                  <a:gd name="connsiteX2" fmla="*/ 0 w 2021"/>
                  <a:gd name="connsiteY2" fmla="*/ 5371 h 5455"/>
                  <a:gd name="connsiteX3" fmla="*/ 664 w 2021"/>
                  <a:gd name="connsiteY3" fmla="*/ 5371 h 5455"/>
                  <a:gd name="connsiteX4" fmla="*/ 1481 w 2021"/>
                  <a:gd name="connsiteY4" fmla="*/ 5384 h 5455"/>
                  <a:gd name="connsiteX5" fmla="*/ 2021 w 2021"/>
                  <a:gd name="connsiteY5" fmla="*/ 5384 h 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 h="5455">
                    <a:moveTo>
                      <a:pt x="540" y="0"/>
                    </a:moveTo>
                    <a:lnTo>
                      <a:pt x="14" y="0"/>
                    </a:lnTo>
                    <a:lnTo>
                      <a:pt x="0" y="5371"/>
                    </a:lnTo>
                    <a:cubicBezTo>
                      <a:pt x="221" y="5371"/>
                      <a:pt x="360" y="5288"/>
                      <a:pt x="664" y="5371"/>
                    </a:cubicBezTo>
                    <a:cubicBezTo>
                      <a:pt x="1038" y="5495"/>
                      <a:pt x="1246" y="5467"/>
                      <a:pt x="1481" y="5384"/>
                    </a:cubicBezTo>
                    <a:cubicBezTo>
                      <a:pt x="1730" y="5260"/>
                      <a:pt x="1841" y="5384"/>
                      <a:pt x="2021" y="5384"/>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0658" y="9548"/>
                <a:ext cx="3266" cy="290"/>
              </a:xfrm>
              <a:custGeom>
                <a:avLst/>
                <a:gdLst>
                  <a:gd name="connsiteX0" fmla="*/ 0 w 3266"/>
                  <a:gd name="connsiteY0" fmla="*/ 290 h 290"/>
                  <a:gd name="connsiteX1" fmla="*/ 1550 w 3266"/>
                  <a:gd name="connsiteY1" fmla="*/ 232 h 290"/>
                  <a:gd name="connsiteX2" fmla="*/ 2588 w 3266"/>
                  <a:gd name="connsiteY2" fmla="*/ 166 h 290"/>
                  <a:gd name="connsiteX3" fmla="*/ 3266 w 3266"/>
                  <a:gd name="connsiteY3" fmla="*/ 0 h 290"/>
                </a:gdLst>
                <a:ahLst/>
                <a:cxnLst>
                  <a:cxn ang="0">
                    <a:pos x="connsiteX0" y="connsiteY0"/>
                  </a:cxn>
                  <a:cxn ang="0">
                    <a:pos x="connsiteX1" y="connsiteY1"/>
                  </a:cxn>
                  <a:cxn ang="0">
                    <a:pos x="connsiteX2" y="connsiteY2"/>
                  </a:cxn>
                  <a:cxn ang="0">
                    <a:pos x="connsiteX3" y="connsiteY3"/>
                  </a:cxn>
                </a:cxnLst>
                <a:rect l="l" t="t" r="r" b="b"/>
                <a:pathLst>
                  <a:path w="3265" h="290">
                    <a:moveTo>
                      <a:pt x="0" y="290"/>
                    </a:moveTo>
                    <a:cubicBezTo>
                      <a:pt x="517" y="271"/>
                      <a:pt x="940" y="125"/>
                      <a:pt x="1550" y="232"/>
                    </a:cubicBezTo>
                    <a:cubicBezTo>
                      <a:pt x="1923" y="305"/>
                      <a:pt x="2283" y="319"/>
                      <a:pt x="2588" y="166"/>
                    </a:cubicBezTo>
                    <a:cubicBezTo>
                      <a:pt x="2906" y="-55"/>
                      <a:pt x="3040" y="55"/>
                      <a:pt x="3266" y="0"/>
                    </a:cubicBezTo>
                  </a:path>
                </a:pathLst>
              </a:custGeom>
              <a:noFill/>
              <a:ln>
                <a:solidFill>
                  <a:schemeClr val="tx1">
                    <a:lumMod val="85000"/>
                    <a:lumOff val="1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Freeform 1473"/>
            <p:cNvSpPr/>
            <p:nvPr/>
          </p:nvSpPr>
          <p:spPr bwMode="auto">
            <a:xfrm rot="2700000">
              <a:off x="12216" y="4149"/>
              <a:ext cx="167" cy="198"/>
            </a:xfrm>
            <a:custGeom>
              <a:avLst/>
              <a:gdLst/>
              <a:ahLst/>
              <a:cxnLst>
                <a:cxn ang="0">
                  <a:pos x="99" y="60"/>
                </a:cxn>
                <a:cxn ang="0">
                  <a:pos x="0" y="83"/>
                </a:cxn>
                <a:cxn ang="0">
                  <a:pos x="58" y="150"/>
                </a:cxn>
                <a:cxn ang="0">
                  <a:pos x="99" y="194"/>
                </a:cxn>
                <a:cxn ang="0">
                  <a:pos x="140" y="150"/>
                </a:cxn>
                <a:cxn ang="0">
                  <a:pos x="197" y="83"/>
                </a:cxn>
                <a:cxn ang="0">
                  <a:pos x="99" y="60"/>
                </a:cxn>
              </a:cxnLst>
              <a:rect l="0" t="0" r="r" b="b"/>
              <a:pathLst>
                <a:path w="197" h="194">
                  <a:moveTo>
                    <a:pt x="99" y="60"/>
                  </a:moveTo>
                  <a:cubicBezTo>
                    <a:pt x="73" y="0"/>
                    <a:pt x="1" y="14"/>
                    <a:pt x="0" y="83"/>
                  </a:cubicBezTo>
                  <a:cubicBezTo>
                    <a:pt x="0" y="121"/>
                    <a:pt x="35" y="135"/>
                    <a:pt x="58" y="150"/>
                  </a:cubicBezTo>
                  <a:cubicBezTo>
                    <a:pt x="80" y="165"/>
                    <a:pt x="96" y="185"/>
                    <a:pt x="99" y="194"/>
                  </a:cubicBezTo>
                  <a:cubicBezTo>
                    <a:pt x="101" y="185"/>
                    <a:pt x="119" y="165"/>
                    <a:pt x="140" y="150"/>
                  </a:cubicBezTo>
                  <a:cubicBezTo>
                    <a:pt x="162" y="134"/>
                    <a:pt x="197" y="121"/>
                    <a:pt x="197" y="83"/>
                  </a:cubicBezTo>
                  <a:cubicBezTo>
                    <a:pt x="197" y="14"/>
                    <a:pt x="123" y="3"/>
                    <a:pt x="99" y="60"/>
                  </a:cubicBezTo>
                  <a:close/>
                </a:path>
              </a:pathLst>
            </a:custGeom>
            <a:solidFill>
              <a:schemeClr val="tx1">
                <a:lumMod val="85000"/>
                <a:lumOff val="15000"/>
              </a:schemeClr>
            </a:solidFill>
            <a:ln w="9525">
              <a:no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 name="文本框 1"/>
          <p:cNvSpPr txBox="1"/>
          <p:nvPr/>
        </p:nvSpPr>
        <p:spPr>
          <a:xfrm>
            <a:off x="459003" y="5965210"/>
            <a:ext cx="4216400" cy="521970"/>
          </a:xfrm>
          <a:prstGeom prst="rect">
            <a:avLst/>
          </a:prstGeom>
          <a:noFill/>
        </p:spPr>
        <p:txBody>
          <a:bodyPr wrap="square" rtlCol="0">
            <a:spAutoFit/>
          </a:bodyPr>
          <a:lstStyle/>
          <a:p>
            <a:pPr algn="dist"/>
            <a:r>
              <a:rPr lang="en-US" altLang="zh-CN" sz="2800" dirty="0">
                <a:latin typeface="点点像素体-方形" pitchFamily="2" charset="-122"/>
                <a:ea typeface="点点像素体-方形" pitchFamily="2" charset="-122"/>
              </a:rPr>
              <a:t>Speaker: </a:t>
            </a:r>
            <a:r>
              <a:rPr lang="zh-CN" altLang="en-US" sz="2800" dirty="0">
                <a:latin typeface="点点像素体-方形" pitchFamily="2" charset="-122"/>
                <a:ea typeface="点点像素体-方形" pitchFamily="2" charset="-122"/>
              </a:rPr>
              <a:t>章子熙</a:t>
            </a:r>
            <a:endParaRPr lang="zh-CN" altLang="en-US" sz="2800" dirty="0">
              <a:latin typeface="点点像素体-方形" pitchFamily="2" charset="-122"/>
              <a:ea typeface="点点像素体-方形" pitchFamily="2" charset="-122"/>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600"/>
                            </p:stCondLst>
                            <p:childTnLst>
                              <p:par>
                                <p:cTn id="8" presetID="22" presetClass="entr" presetSubtype="4"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21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2600"/>
                            </p:stCondLst>
                            <p:childTnLst>
                              <p:par>
                                <p:cTn id="16" presetID="1" presetClass="entr" presetSubtype="0" fill="hold" grpId="0" nodeType="afterEffect">
                                  <p:stCondLst>
                                    <p:cond delay="0"/>
                                  </p:stCondLst>
                                  <p:iterate type="lt">
                                    <p:tmAbs val="100"/>
                                  </p:iterate>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0"/>
                                  </p:stCondLst>
                                  <p:iterate type="lt">
                                    <p:tmAbs val="100"/>
                                  </p:iterate>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sp>
        <p:nvSpPr>
          <p:cNvPr id="2" name="标题 1"/>
          <p:cNvSpPr>
            <a:spLocks noGrp="1"/>
          </p:cNvSpPr>
          <p:nvPr>
            <p:ph type="title"/>
          </p:nvPr>
        </p:nvSpPr>
        <p:spPr/>
        <p:txBody>
          <a:bodyPr/>
          <a:p>
            <a:r>
              <a:rPr lang="en-US" altLang="zh-CN" sz="2800" dirty="0">
                <a:latin typeface="MV Boli" panose="02000500030200090000" pitchFamily="2" charset="0"/>
                <a:ea typeface="华文中宋" panose="02010600040101010101" pitchFamily="2" charset="-122"/>
                <a:cs typeface="MV Boli" panose="02000500030200090000" pitchFamily="2" charset="0"/>
              </a:rPr>
              <a:t>Yellow-wood decorated houses</a:t>
            </a:r>
            <a:br>
              <a:rPr lang="en-US" altLang="zh-CN" sz="2800" dirty="0">
                <a:latin typeface="MV Boli" panose="02000500030200090000" pitchFamily="2" charset="0"/>
                <a:ea typeface="华文中宋" panose="02010600040101010101" pitchFamily="2" charset="-122"/>
                <a:cs typeface="MV Boli" panose="02000500030200090000" pitchFamily="2" charset="0"/>
              </a:rPr>
            </a:br>
            <a:r>
              <a:rPr lang="en-US" altLang="zh-CN" sz="2800" dirty="0">
                <a:latin typeface="MV Boli" panose="02000500030200090000" pitchFamily="2" charset="0"/>
                <a:ea typeface="华文中宋" panose="02010600040101010101" pitchFamily="2" charset="-122"/>
                <a:cs typeface="MV Boli" panose="02000500030200090000" pitchFamily="2" charset="0"/>
              </a:rPr>
              <a:t>黄木装修的老房子</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内容占位符 3" descr="梦核 黄色原木"/>
          <p:cNvPicPr>
            <a:picLocks noChangeAspect="1"/>
          </p:cNvPicPr>
          <p:nvPr>
            <p:ph idx="1"/>
          </p:nvPr>
        </p:nvPicPr>
        <p:blipFill>
          <a:blip r:embed="rId2"/>
          <a:stretch>
            <a:fillRect/>
          </a:stretch>
        </p:blipFill>
        <p:spPr>
          <a:xfrm>
            <a:off x="391160" y="1691005"/>
            <a:ext cx="6053455" cy="4351655"/>
          </a:xfrm>
          <a:prstGeom prst="rect">
            <a:avLst/>
          </a:prstGeom>
        </p:spPr>
      </p:pic>
      <p:pic>
        <p:nvPicPr>
          <p:cNvPr id="5" name="图片 4" descr="梦核 黄木"/>
          <p:cNvPicPr>
            <a:picLocks noChangeAspect="1"/>
          </p:cNvPicPr>
          <p:nvPr/>
        </p:nvPicPr>
        <p:blipFill>
          <a:blip r:embed="rId3"/>
          <a:stretch>
            <a:fillRect/>
          </a:stretch>
        </p:blipFill>
        <p:spPr>
          <a:xfrm>
            <a:off x="6543675" y="1515110"/>
            <a:ext cx="4499610" cy="47034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212087" y="3090345"/>
            <a:ext cx="7395981" cy="1337945"/>
          </a:xfrm>
          <a:prstGeom prst="rect">
            <a:avLst/>
          </a:prstGeom>
          <a:noFill/>
        </p:spPr>
        <p:txBody>
          <a:bodyPr wrap="square">
            <a:sp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China's 2000s internet memories merge with dreamlike warmth, crafting a digital nostalgia dream.2000</a:t>
            </a:r>
            <a:r>
              <a:rPr lang="zh-CN" altLang="en-US" dirty="0">
                <a:latin typeface="MV Boli" panose="02000500030200090000" pitchFamily="2" charset="0"/>
                <a:ea typeface="华文中宋" panose="02010600040101010101" pitchFamily="2" charset="-122"/>
                <a:cs typeface="MV Boli" panose="02000500030200090000" pitchFamily="2" charset="0"/>
              </a:rPr>
              <a:t>年代的中式网络记忆与温暖梦幻的氛围结合在一起，创造了一场数字怀旧的梦。</a:t>
            </a:r>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30" name="文本框 29"/>
          <p:cNvSpPr txBox="1"/>
          <p:nvPr/>
        </p:nvSpPr>
        <p:spPr>
          <a:xfrm>
            <a:off x="4170662" y="4666236"/>
            <a:ext cx="7478829" cy="1337945"/>
          </a:xfrm>
          <a:prstGeom prst="rect">
            <a:avLst/>
          </a:prstGeom>
          <a:noFill/>
        </p:spPr>
        <p:txBody>
          <a:bodyPr wrap="square">
            <a:sp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The vintage internet scenes transport people back to that pure and beautiful era.</a:t>
            </a:r>
            <a:r>
              <a:rPr lang="zh-CN" altLang="en-US" dirty="0">
                <a:latin typeface="MV Boli" panose="02000500030200090000" pitchFamily="2" charset="0"/>
                <a:ea typeface="华文中宋" panose="02010600040101010101" pitchFamily="2" charset="-122"/>
                <a:cs typeface="MV Boli" panose="02000500030200090000" pitchFamily="2" charset="0"/>
              </a:rPr>
              <a:t>这些古早网络画面将人们拉进了那个纯净又美好的年代。</a:t>
            </a:r>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175895" y="556895"/>
            <a:ext cx="4110355" cy="1480820"/>
          </a:xfrm>
          <a:prstGeom prst="rect">
            <a:avLst/>
          </a:prstGeom>
          <a:noFill/>
        </p:spPr>
        <p:txBody>
          <a:bodyPr wrap="square">
            <a:no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03</a:t>
            </a:r>
            <a:r>
              <a:rPr lang="en-US" altLang="zh-CN" sz="2800" dirty="0">
                <a:latin typeface="MV Boli" panose="02000500030200090000" pitchFamily="2" charset="0"/>
                <a:ea typeface="华文中宋" panose="02010600040101010101" pitchFamily="2" charset="-122"/>
                <a:cs typeface="MV Boli" panose="02000500030200090000" pitchFamily="2" charset="0"/>
              </a:rPr>
              <a:t> Internet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网络元素</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图片 3" descr="D:/用户/Desktop/梦核 4399.png梦核 4399"/>
          <p:cNvPicPr>
            <a:picLocks noChangeAspect="1"/>
          </p:cNvPicPr>
          <p:nvPr/>
        </p:nvPicPr>
        <p:blipFill>
          <a:blip r:embed="rId1"/>
          <a:srcRect/>
          <a:stretch>
            <a:fillRect/>
          </a:stretch>
        </p:blipFill>
        <p:spPr>
          <a:xfrm>
            <a:off x="8823160" y="558054"/>
            <a:ext cx="2599070" cy="190539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descr="D:/用户/Desktop/梦核 xp.jpg梦核 xp">
            <a:hlinkClick r:id="" action="ppaction://noaction">
              <a:snd r:embed="rId2" name="/windowsXP开机音效_爱给网_aigei_com.wav"/>
            </a:hlinkClick>
          </p:cNvPr>
          <p:cNvPicPr>
            <a:picLocks noChangeAspect="1"/>
          </p:cNvPicPr>
          <p:nvPr/>
        </p:nvPicPr>
        <p:blipFill>
          <a:blip r:embed="rId3"/>
          <a:srcRect/>
          <a:stretch>
            <a:fillRect/>
          </a:stretch>
        </p:blipFill>
        <p:spPr>
          <a:xfrm>
            <a:off x="0" y="1726217"/>
            <a:ext cx="3721198" cy="5131783"/>
          </a:xfrm>
          <a:prstGeom prst="rect">
            <a:avLst/>
          </a:prstGeom>
        </p:spPr>
      </p:pic>
      <p:pic>
        <p:nvPicPr>
          <p:cNvPr id="8" name="图片 7" descr="D:/用户/Desktop/梦核 桌面.jpg梦核 桌面"/>
          <p:cNvPicPr>
            <a:picLocks noChangeAspect="1"/>
          </p:cNvPicPr>
          <p:nvPr/>
        </p:nvPicPr>
        <p:blipFill>
          <a:blip r:embed="rId4"/>
          <a:srcRect/>
          <a:stretch>
            <a:fillRect/>
          </a:stretch>
        </p:blipFill>
        <p:spPr>
          <a:xfrm>
            <a:off x="4796465" y="575483"/>
            <a:ext cx="2599070" cy="192042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矩形: 圆角 8"/>
          <p:cNvSpPr/>
          <p:nvPr/>
        </p:nvSpPr>
        <p:spPr>
          <a:xfrm>
            <a:off x="4004109" y="3090345"/>
            <a:ext cx="7603958" cy="1403907"/>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矩形: 圆角 9"/>
          <p:cNvSpPr/>
          <p:nvPr/>
        </p:nvSpPr>
        <p:spPr>
          <a:xfrm>
            <a:off x="4004109" y="4679948"/>
            <a:ext cx="7603958" cy="1705990"/>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3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2" grpId="0"/>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pic>
        <p:nvPicPr>
          <p:cNvPr id="6" name="图片 5" descr="D:/用户/Desktop/狂扁小朋友.jpg狂扁小朋友"/>
          <p:cNvPicPr>
            <a:picLocks noChangeAspect="1"/>
          </p:cNvPicPr>
          <p:nvPr/>
        </p:nvPicPr>
        <p:blipFill>
          <a:blip r:embed="rId2"/>
          <a:srcRect/>
          <a:stretch>
            <a:fillRect/>
          </a:stretch>
        </p:blipFill>
        <p:spPr>
          <a:xfrm>
            <a:off x="8890" y="2194560"/>
            <a:ext cx="3961765" cy="2883535"/>
          </a:xfrm>
          <a:prstGeom prst="rect">
            <a:avLst/>
          </a:prstGeom>
        </p:spPr>
      </p:pic>
      <p:pic>
        <p:nvPicPr>
          <p:cNvPr id="4" name="内容占位符 3" descr="D:/用户/Desktop/奥比岛.jpg奥比岛">
            <a:hlinkClick r:id="" action="ppaction://noaction">
              <a:snd r:embed="rId3" name="/QQ提示音咳嗽声.wav.wav"/>
            </a:hlinkClick>
          </p:cNvPr>
          <p:cNvPicPr>
            <a:picLocks noChangeAspect="1"/>
          </p:cNvPicPr>
          <p:nvPr>
            <p:ph idx="1"/>
          </p:nvPr>
        </p:nvPicPr>
        <p:blipFill>
          <a:blip r:embed="rId4"/>
          <a:srcRect/>
          <a:stretch>
            <a:fillRect/>
          </a:stretch>
        </p:blipFill>
        <p:spPr>
          <a:xfrm>
            <a:off x="4011295" y="2194560"/>
            <a:ext cx="4250690" cy="2883535"/>
          </a:xfrm>
          <a:prstGeom prst="rect">
            <a:avLst/>
          </a:prstGeom>
        </p:spPr>
      </p:pic>
      <p:pic>
        <p:nvPicPr>
          <p:cNvPr id="5" name="图片 4" descr="D:/用户/Desktop/森林冰火人.jpg森林冰火人"/>
          <p:cNvPicPr>
            <a:picLocks noChangeAspect="1"/>
          </p:cNvPicPr>
          <p:nvPr/>
        </p:nvPicPr>
        <p:blipFill>
          <a:blip r:embed="rId5"/>
          <a:srcRect/>
          <a:stretch>
            <a:fillRect/>
          </a:stretch>
        </p:blipFill>
        <p:spPr>
          <a:xfrm>
            <a:off x="8248650" y="2194560"/>
            <a:ext cx="3999865" cy="2801620"/>
          </a:xfrm>
          <a:prstGeom prst="rect">
            <a:avLst/>
          </a:prstGeom>
          <a:ln w="28575" cmpd="sng">
            <a:solidFill>
              <a:schemeClr val="accent1">
                <a:shade val="50000"/>
              </a:schemeClr>
            </a:solidFill>
            <a:prstDash val="solid"/>
          </a:ln>
        </p:spPr>
      </p:pic>
      <p:sp>
        <p:nvSpPr>
          <p:cNvPr id="11" name="文本框 10"/>
          <p:cNvSpPr txBox="1"/>
          <p:nvPr/>
        </p:nvSpPr>
        <p:spPr>
          <a:xfrm>
            <a:off x="1936750" y="949325"/>
            <a:ext cx="8234680" cy="933450"/>
          </a:xfrm>
          <a:prstGeom prst="rect">
            <a:avLst/>
          </a:prstGeom>
          <a:noFill/>
        </p:spPr>
        <p:txBody>
          <a:bodyPr wrap="square" rtlCol="0">
            <a:noAutofit/>
          </a:bodyPr>
          <a:p>
            <a:pPr algn="ctr"/>
            <a:r>
              <a:rPr lang="en-US" altLang="zh-CN" sz="2400" dirty="0">
                <a:latin typeface="MV Boli" panose="02000500030200090000" pitchFamily="2" charset="0"/>
                <a:ea typeface="华文中宋" panose="02010600040101010101" pitchFamily="2" charset="-122"/>
                <a:cs typeface="MV Boli" panose="02000500030200090000" pitchFamily="2" charset="0"/>
              </a:rPr>
              <a:t>Guess that game</a:t>
            </a:r>
            <a:endParaRPr lang="en-US" altLang="zh-CN" sz="24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400" dirty="0">
                <a:latin typeface="MV Boli" panose="02000500030200090000" pitchFamily="2" charset="0"/>
                <a:ea typeface="华文中宋" panose="02010600040101010101" pitchFamily="2" charset="-122"/>
                <a:cs typeface="MV Boli" panose="02000500030200090000" pitchFamily="2" charset="0"/>
              </a:rPr>
              <a:t>猜猜看</a:t>
            </a:r>
            <a:endParaRPr lang="zh-CN" altLang="en-US" sz="2400" dirty="0">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529590" y="5448935"/>
            <a:ext cx="2637790" cy="813435"/>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狂扁小朋友</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DAD N’ ME</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
        <p:nvSpPr>
          <p:cNvPr id="3" name="文本框 2"/>
          <p:cNvSpPr txBox="1"/>
          <p:nvPr/>
        </p:nvSpPr>
        <p:spPr>
          <a:xfrm>
            <a:off x="4104640" y="5484495"/>
            <a:ext cx="4144010" cy="778510"/>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奥比岛</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AOBI</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
        <p:nvSpPr>
          <p:cNvPr id="7" name="文本框 6"/>
          <p:cNvSpPr txBox="1"/>
          <p:nvPr/>
        </p:nvSpPr>
        <p:spPr>
          <a:xfrm>
            <a:off x="8363585" y="5484495"/>
            <a:ext cx="4040505" cy="778510"/>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森林冰火人</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Fireboy and Watergirl</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P spid="3" grpId="0"/>
      <p:bldP spid="3"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D:/用户/Desktop/梦核 雪夜.png梦核 雪夜"/>
          <p:cNvPicPr>
            <a:picLocks noChangeAspect="1"/>
          </p:cNvPicPr>
          <p:nvPr/>
        </p:nvPicPr>
        <p:blipFill>
          <a:blip r:embed="rId1"/>
          <a:srcRect/>
          <a:stretch>
            <a:fillRect/>
          </a:stretch>
        </p:blipFill>
        <p:spPr>
          <a:xfrm>
            <a:off x="-23852" y="-65199"/>
            <a:ext cx="12280369" cy="6923200"/>
          </a:xfrm>
          <a:prstGeom prst="rect">
            <a:avLst/>
          </a:prstGeom>
        </p:spPr>
      </p:pic>
      <p:sp>
        <p:nvSpPr>
          <p:cNvPr id="25" name="椭圆 24"/>
          <p:cNvSpPr/>
          <p:nvPr/>
        </p:nvSpPr>
        <p:spPr>
          <a:xfrm>
            <a:off x="-7587979" y="-4881410"/>
            <a:ext cx="5849290" cy="1621434"/>
          </a:xfrm>
          <a:prstGeom prst="ellipse">
            <a:avLst/>
          </a:prstGeom>
          <a:solidFill>
            <a:schemeClr val="accent5">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文本框 14"/>
          <p:cNvSpPr txBox="1"/>
          <p:nvPr/>
        </p:nvSpPr>
        <p:spPr>
          <a:xfrm>
            <a:off x="905765" y="3449084"/>
            <a:ext cx="5164631" cy="1304203"/>
          </a:xfrm>
          <a:prstGeom prst="rect">
            <a:avLst/>
          </a:prstGeom>
          <a:noFill/>
        </p:spPr>
        <p:txBody>
          <a:bodyPr wrap="square">
            <a:spAutoFit/>
          </a:bodyPr>
          <a:lstStyle/>
          <a:p>
            <a:pPr>
              <a:lnSpc>
                <a:spcPct val="150000"/>
              </a:lnSpc>
            </a:pPr>
            <a:r>
              <a:rPr lang="zh-CN" altLang="en-US" dirty="0">
                <a:solidFill>
                  <a:schemeClr val="bg1"/>
                </a:solidFill>
                <a:latin typeface="MV Boli" panose="02000500030200090000" pitchFamily="2" charset="0"/>
                <a:ea typeface="华文中宋" panose="02010600040101010101" pitchFamily="2" charset="-122"/>
                <a:cs typeface="MV Boli" panose="02000500030200090000" pitchFamily="2" charset="0"/>
              </a:rPr>
              <a:t>背景音乐多以慢速音乐为主，节奏舒缓，能够营造出一种沉浸感，同时也加深了作品整体的不安、诡异或梦幻的情绪。</a:t>
            </a:r>
            <a:endParaRPr lang="zh-CN" altLang="en-US"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sp>
        <p:nvSpPr>
          <p:cNvPr id="24" name="文本框 23"/>
          <p:cNvSpPr txBox="1"/>
          <p:nvPr/>
        </p:nvSpPr>
        <p:spPr>
          <a:xfrm>
            <a:off x="905765" y="1541716"/>
            <a:ext cx="4791179" cy="1719702"/>
          </a:xfrm>
          <a:prstGeom prst="rect">
            <a:avLst/>
          </a:prstGeom>
          <a:noFill/>
        </p:spPr>
        <p:txBody>
          <a:bodyPr wrap="square">
            <a:spAutoFit/>
          </a:bodyPr>
          <a:lstStyle/>
          <a:p>
            <a:pPr>
              <a:lnSpc>
                <a:spcPct val="150000"/>
              </a:lnSpc>
            </a:pPr>
            <a:r>
              <a:rPr lang="en-US" altLang="zh-CN" dirty="0">
                <a:solidFill>
                  <a:schemeClr val="bg1"/>
                </a:solidFill>
                <a:latin typeface="MV Boli" panose="02000500030200090000" pitchFamily="2" charset="0"/>
                <a:ea typeface="华文中宋" panose="02010600040101010101" pitchFamily="2" charset="-122"/>
                <a:cs typeface="MV Boli" panose="02000500030200090000" pitchFamily="2" charset="0"/>
              </a:rPr>
              <a:t>Background music is typically slow and soothing, deepening immersion while amplifying the unsettling, eerie, or dreamy mood of the work.</a:t>
            </a:r>
            <a:endParaRPr lang="en-US" altLang="zh-CN"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532314" y="536560"/>
            <a:ext cx="5164630" cy="584775"/>
          </a:xfrm>
          <a:prstGeom prst="rect">
            <a:avLst/>
          </a:prstGeom>
          <a:noFill/>
        </p:spPr>
        <p:txBody>
          <a:bodyPr wrap="square">
            <a:spAutoFit/>
          </a:bodyPr>
          <a:lstStyle/>
          <a:p>
            <a:pPr algn="ctr"/>
            <a:r>
              <a:rPr lang="en-US" altLang="zh-CN" sz="3200" dirty="0">
                <a:solidFill>
                  <a:schemeClr val="bg1"/>
                </a:solidFill>
                <a:latin typeface="MV Boli" panose="02000500030200090000" pitchFamily="2" charset="0"/>
                <a:ea typeface="华文中宋" panose="02010600040101010101" pitchFamily="2" charset="-122"/>
                <a:cs typeface="MV Boli" panose="02000500030200090000" pitchFamily="2" charset="0"/>
              </a:rPr>
              <a:t>04</a:t>
            </a:r>
            <a:r>
              <a:rPr lang="en-US" altLang="zh-CN" sz="2800" dirty="0">
                <a:solidFill>
                  <a:schemeClr val="bg1"/>
                </a:solidFill>
                <a:latin typeface="MV Boli" panose="02000500030200090000" pitchFamily="2" charset="0"/>
                <a:ea typeface="华文中宋" panose="02010600040101010101" pitchFamily="2" charset="-122"/>
                <a:cs typeface="MV Boli" panose="02000500030200090000" pitchFamily="2" charset="0"/>
              </a:rPr>
              <a:t> Music Pairing </a:t>
            </a:r>
            <a:r>
              <a:rPr lang="zh-CN" altLang="en-US" sz="2800" dirty="0">
                <a:solidFill>
                  <a:schemeClr val="bg1"/>
                </a:solidFill>
                <a:latin typeface="MV Boli" panose="02000500030200090000" pitchFamily="2" charset="0"/>
                <a:ea typeface="华文中宋" panose="02010600040101010101" pitchFamily="2" charset="-122"/>
                <a:cs typeface="MV Boli" panose="02000500030200090000" pitchFamily="2" charset="0"/>
              </a:rPr>
              <a:t>音乐搭配</a:t>
            </a:r>
            <a:endParaRPr lang="zh-CN" altLang="en-US" sz="2800"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pic>
        <p:nvPicPr>
          <p:cNvPr id="18" name="图片 17" descr="D:/用户/Desktop/专辑.png专辑"/>
          <p:cNvPicPr>
            <a:picLocks noChangeAspect="1"/>
          </p:cNvPicPr>
          <p:nvPr/>
        </p:nvPicPr>
        <p:blipFill rotWithShape="1">
          <a:blip r:embed="rId2"/>
          <a:srcRect/>
          <a:stretch>
            <a:fillRect/>
          </a:stretch>
        </p:blipFill>
        <p:spPr>
          <a:xfrm rot="16976928">
            <a:off x="695718" y="5049467"/>
            <a:ext cx="1645130" cy="1645130"/>
          </a:xfrm>
          <a:prstGeom prst="ellipse">
            <a:avLst/>
          </a:prstGeom>
        </p:spPr>
      </p:pic>
      <p:pic>
        <p:nvPicPr>
          <p:cNvPr id="52" name="图片 51"/>
          <p:cNvPicPr>
            <a:picLocks noChangeAspect="1"/>
          </p:cNvPicPr>
          <p:nvPr/>
        </p:nvPicPr>
        <p:blipFill>
          <a:blip r:embed="rId3"/>
          <a:srcRect/>
          <a:stretch>
            <a:fillRect/>
          </a:stretch>
        </p:blipFill>
        <p:spPr>
          <a:xfrm>
            <a:off x="818179" y="5437944"/>
            <a:ext cx="4484477" cy="1056279"/>
          </a:xfrm>
          <a:prstGeom prst="rect">
            <a:avLst/>
          </a:prstGeom>
        </p:spPr>
      </p:pic>
      <p:pic>
        <p:nvPicPr>
          <p:cNvPr id="7" name="M500002Q6a1q3J8d09">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4710430" y="5890895"/>
            <a:ext cx="412750" cy="4127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trips(downLeft)">
                                      <p:cBhvr>
                                        <p:cTn id="11" dur="500"/>
                                        <p:tgtEl>
                                          <p:spTgt spid="2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80">
                                          <p:stCondLst>
                                            <p:cond delay="0"/>
                                          </p:stCondLst>
                                        </p:cTn>
                                        <p:tgtEl>
                                          <p:spTgt spid="18"/>
                                        </p:tgtEl>
                                      </p:cBhvr>
                                    </p:animEffect>
                                    <p:anim calcmode="lin" valueType="num">
                                      <p:cBhvr>
                                        <p:cTn id="2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7" dur="26">
                                          <p:stCondLst>
                                            <p:cond delay="650"/>
                                          </p:stCondLst>
                                        </p:cTn>
                                        <p:tgtEl>
                                          <p:spTgt spid="18"/>
                                        </p:tgtEl>
                                      </p:cBhvr>
                                      <p:to x="100000" y="60000"/>
                                    </p:animScale>
                                    <p:animScale>
                                      <p:cBhvr>
                                        <p:cTn id="28" dur="166" decel="50000">
                                          <p:stCondLst>
                                            <p:cond delay="676"/>
                                          </p:stCondLst>
                                        </p:cTn>
                                        <p:tgtEl>
                                          <p:spTgt spid="18"/>
                                        </p:tgtEl>
                                      </p:cBhvr>
                                      <p:to x="100000" y="100000"/>
                                    </p:animScale>
                                    <p:animScale>
                                      <p:cBhvr>
                                        <p:cTn id="29" dur="26">
                                          <p:stCondLst>
                                            <p:cond delay="1312"/>
                                          </p:stCondLst>
                                        </p:cTn>
                                        <p:tgtEl>
                                          <p:spTgt spid="18"/>
                                        </p:tgtEl>
                                      </p:cBhvr>
                                      <p:to x="100000" y="80000"/>
                                    </p:animScale>
                                    <p:animScale>
                                      <p:cBhvr>
                                        <p:cTn id="30" dur="166" decel="50000">
                                          <p:stCondLst>
                                            <p:cond delay="1338"/>
                                          </p:stCondLst>
                                        </p:cTn>
                                        <p:tgtEl>
                                          <p:spTgt spid="18"/>
                                        </p:tgtEl>
                                      </p:cBhvr>
                                      <p:to x="100000" y="100000"/>
                                    </p:animScale>
                                    <p:animScale>
                                      <p:cBhvr>
                                        <p:cTn id="31" dur="26">
                                          <p:stCondLst>
                                            <p:cond delay="1642"/>
                                          </p:stCondLst>
                                        </p:cTn>
                                        <p:tgtEl>
                                          <p:spTgt spid="18"/>
                                        </p:tgtEl>
                                      </p:cBhvr>
                                      <p:to x="100000" y="90000"/>
                                    </p:animScale>
                                    <p:animScale>
                                      <p:cBhvr>
                                        <p:cTn id="32" dur="166" decel="50000">
                                          <p:stCondLst>
                                            <p:cond delay="1668"/>
                                          </p:stCondLst>
                                        </p:cTn>
                                        <p:tgtEl>
                                          <p:spTgt spid="18"/>
                                        </p:tgtEl>
                                      </p:cBhvr>
                                      <p:to x="100000" y="100000"/>
                                    </p:animScale>
                                    <p:animScale>
                                      <p:cBhvr>
                                        <p:cTn id="33" dur="26">
                                          <p:stCondLst>
                                            <p:cond delay="1808"/>
                                          </p:stCondLst>
                                        </p:cTn>
                                        <p:tgtEl>
                                          <p:spTgt spid="18"/>
                                        </p:tgtEl>
                                      </p:cBhvr>
                                      <p:to x="100000" y="95000"/>
                                    </p:animScale>
                                    <p:animScale>
                                      <p:cBhvr>
                                        <p:cTn id="34" dur="166" decel="50000">
                                          <p:stCondLst>
                                            <p:cond delay="1834"/>
                                          </p:stCondLst>
                                        </p:cTn>
                                        <p:tgtEl>
                                          <p:spTgt spid="18"/>
                                        </p:tgtEl>
                                      </p:cBhvr>
                                      <p:to x="100000" y="100000"/>
                                    </p:animScale>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750"/>
                                        <p:tgtEl>
                                          <p:spTgt spid="52"/>
                                        </p:tgtEl>
                                      </p:cBhvr>
                                    </p:animEffect>
                                  </p:childTnLst>
                                </p:cTn>
                              </p:par>
                            </p:childTnLst>
                          </p:cTn>
                        </p:par>
                        <p:par>
                          <p:cTn id="39" fill="hold">
                            <p:stCondLst>
                              <p:cond delay="5000"/>
                            </p:stCondLst>
                            <p:childTnLst>
                              <p:par>
                                <p:cTn id="40" presetID="8" presetClass="emph" presetSubtype="0" repeatCount="indefinite" fill="hold" nodeType="afterEffect">
                                  <p:stCondLst>
                                    <p:cond delay="0"/>
                                  </p:stCondLst>
                                  <p:endCondLst>
                                    <p:cond evt="onNext" delay="0">
                                      <p:tgtEl>
                                        <p:sldTgt/>
                                      </p:tgtEl>
                                    </p:cond>
                                  </p:endCondLst>
                                  <p:childTnLst>
                                    <p:animRot by="21600000">
                                      <p:cBhvr>
                                        <p:cTn id="41" dur="38000" fill="hold"/>
                                        <p:tgtEl>
                                          <p:spTgt spid="18"/>
                                        </p:tgtEl>
                                        <p:attrNameLst>
                                          <p:attrName>r</p:attrName>
                                        </p:attrNameLst>
                                      </p:cBhvr>
                                    </p:animRot>
                                  </p:childTnLst>
                                </p:cTn>
                              </p:par>
                            </p:childTnLst>
                          </p:cTn>
                        </p:par>
                        <p:par>
                          <p:cTn id="42" fill="hold">
                            <p:stCondLst>
                              <p:cond delay="43000"/>
                            </p:stCondLst>
                            <p:childTnLst>
                              <p:par>
                                <p:cTn id="43" presetID="1" presetClass="mediacall" presetSubtype="0" fill="hold" nodeType="afterEffect">
                                  <p:stCondLst>
                                    <p:cond delay="0"/>
                                  </p:stCondLst>
                                  <p:childTnLst>
                                    <p:cmd type="call" cmd="playFrom(0.0)">
                                      <p:cBhvr additive="base">
                                        <p:cTn id="44" dur="102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1">
                <p:cTn id="45" repeatCount="indefinite" fill="hold" display="1">
                  <p:stCondLst>
                    <p:cond delay="indefinite"/>
                  </p:stCondLst>
                  <p:endCondLst>
                    <p:cond evt="onStopAudio">
                      <p:tgtEl>
                        <p:sldTgt/>
                      </p:tgtEl>
                    </p:cond>
                  </p:endCondLst>
                </p:cTn>
                <p:tgtEl>
                  <p:spTgt spid="7"/>
                </p:tgtEl>
              </p:cMediaNode>
            </p:audio>
          </p:childTnLst>
        </p:cTn>
      </p:par>
    </p:tnLst>
    <p:bldLst>
      <p:bldP spid="15" grpId="0"/>
      <p:bldP spid="2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用户/Desktop/梦核 智慧树.png梦核 智慧树"/>
          <p:cNvPicPr>
            <a:picLocks noChangeAspect="1"/>
          </p:cNvPicPr>
          <p:nvPr/>
        </p:nvPicPr>
        <p:blipFill>
          <a:blip r:embed="rId1"/>
          <a:srcRect/>
          <a:stretch>
            <a:fillRect/>
          </a:stretch>
        </p:blipFill>
        <p:spPr>
          <a:xfrm>
            <a:off x="0" y="0"/>
            <a:ext cx="12192000" cy="8093414"/>
          </a:xfrm>
          <a:prstGeom prst="rect">
            <a:avLst/>
          </a:prstGeom>
        </p:spPr>
      </p:pic>
      <p:sp>
        <p:nvSpPr>
          <p:cNvPr id="12" name="矩形 11"/>
          <p:cNvSpPr/>
          <p:nvPr/>
        </p:nvSpPr>
        <p:spPr>
          <a:xfrm>
            <a:off x="3605892" y="1235410"/>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3  </a:t>
            </a:r>
            <a:endParaRPr lang="en-US" altLang="zh-CN" sz="7200" b="1" spc="1000" dirty="0">
              <a:solidFill>
                <a:schemeClr val="tx1">
                  <a:lumMod val="75000"/>
                  <a:lumOff val="25000"/>
                </a:schemeClr>
              </a:solidFill>
              <a:effectLst>
                <a:glow rad="228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3" name="文本框 12"/>
          <p:cNvSpPr txBox="1"/>
          <p:nvPr/>
        </p:nvSpPr>
        <p:spPr>
          <a:xfrm>
            <a:off x="1669914" y="3133050"/>
            <a:ext cx="8852172" cy="230695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Reasons for Popularity</a:t>
            </a:r>
            <a:endParaRPr lang="en-US" altLang="zh-CN"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ctr" fontAlgn="base">
              <a:lnSpc>
                <a:spcPct val="150000"/>
              </a:lnSpc>
              <a:spcBef>
                <a:spcPct val="0"/>
              </a:spcBef>
              <a:spcAft>
                <a:spcPct val="0"/>
              </a:spcAft>
              <a:defRPr/>
            </a:pPr>
            <a:r>
              <a:rPr lang="zh-CN" altLang="en-US"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受欢迎的原因</a:t>
            </a:r>
            <a:endParaRPr lang="zh-CN" altLang="en-US"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34975" y="2310975"/>
            <a:ext cx="4956571" cy="2214880"/>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Dreams have long been a popular theme in artistic creation. In Dreamcore videos, the grainy textures, lo-fi pixels, and psychedelic music effortlessly immerse viewers in a dreamlike state.</a:t>
            </a:r>
            <a:endParaRPr lang="en-US" altLang="zh-CN" dirty="0">
              <a:latin typeface="MV Boli" panose="02000500030200090000" pitchFamily="2" charset="0"/>
              <a:ea typeface="华文中宋" panose="02010600040101010101" pitchFamily="2" charset="-122"/>
              <a:cs typeface="MV Boli" panose="02000500030200090000" pitchFamily="2" charset="0"/>
            </a:endParaRPr>
          </a:p>
          <a:p>
            <a:r>
              <a:rPr lang="zh-CN" altLang="en-US" sz="1600" dirty="0">
                <a:latin typeface="MV Boli" panose="02000500030200090000" pitchFamily="2" charset="0"/>
                <a:ea typeface="华文中宋" panose="02010600040101010101" pitchFamily="2" charset="-122"/>
                <a:cs typeface="MV Boli" panose="02000500030200090000" pitchFamily="2" charset="0"/>
              </a:rPr>
              <a:t>梦在艺术创作中是一个很受欢迎的主题，梦核视频创作中的噪点、低保真的像素与迷幻的音乐很容易让人们感觉沉浸在梦中。</a:t>
            </a:r>
            <a:endParaRPr lang="zh-CN" altLang="en-US" sz="1600" dirty="0">
              <a:latin typeface="MV Boli" panose="02000500030200090000" pitchFamily="2" charset="0"/>
              <a:ea typeface="华文中宋" panose="02010600040101010101" pitchFamily="2" charset="-122"/>
              <a:cs typeface="MV Boli" panose="02000500030200090000" pitchFamily="2" charset="0"/>
            </a:endParaRPr>
          </a:p>
        </p:txBody>
      </p:sp>
      <p:sp>
        <p:nvSpPr>
          <p:cNvPr id="7" name="文本框 6"/>
          <p:cNvSpPr txBox="1"/>
          <p:nvPr/>
        </p:nvSpPr>
        <p:spPr>
          <a:xfrm>
            <a:off x="670794" y="4969012"/>
            <a:ext cx="8708728" cy="1476375"/>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The elements of Chinese Dreamcore are the familiar objects from our childhood, making viewers feel as if they have traveled through time to relive those carefree years.</a:t>
            </a:r>
            <a:r>
              <a:rPr lang="zh-CN" altLang="en-US" dirty="0">
                <a:latin typeface="MV Boli" panose="02000500030200090000" pitchFamily="2" charset="0"/>
                <a:ea typeface="华文中宋" panose="02010600040101010101" pitchFamily="2" charset="-122"/>
                <a:cs typeface="MV Boli" panose="02000500030200090000" pitchFamily="2" charset="0"/>
              </a:rPr>
              <a:t>而中式梦核的元素则是我们熟悉的童年事物，让观看者仿佛穿越时空，重温那段无忧无虑的岁月。</a:t>
            </a:r>
            <a:endParaRPr lang="zh-CN" altLang="en-US" dirty="0">
              <a:latin typeface="MV Boli" panose="02000500030200090000" pitchFamily="2" charset="0"/>
              <a:ea typeface="华文中宋" panose="02010600040101010101" pitchFamily="2" charset="-122"/>
              <a:cs typeface="MV Boli" panose="02000500030200090000" pitchFamily="2" charset="0"/>
            </a:endParaRPr>
          </a:p>
          <a:p>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8" name="文本框 7"/>
          <p:cNvSpPr txBox="1"/>
          <p:nvPr/>
        </p:nvSpPr>
        <p:spPr>
          <a:xfrm>
            <a:off x="477872" y="410813"/>
            <a:ext cx="7710981" cy="144526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01</a:t>
            </a:r>
            <a:r>
              <a:rPr lang="en-US" altLang="zh-CN" sz="2800" dirty="0">
                <a:latin typeface="MV Boli" panose="02000500030200090000" pitchFamily="2" charset="0"/>
                <a:ea typeface="华文中宋" panose="02010600040101010101" pitchFamily="2" charset="-122"/>
                <a:cs typeface="MV Boli" panose="02000500030200090000" pitchFamily="2" charset="0"/>
              </a:rPr>
              <a:t> The Infinite Possibilities and Psychedelia of Dreams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无限可能与迷幻的梦</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20" name="图片 19"/>
          <p:cNvPicPr>
            <a:picLocks noChangeAspect="1"/>
          </p:cNvPicPr>
          <p:nvPr/>
        </p:nvPicPr>
        <p:blipFill>
          <a:blip r:embed="rId1"/>
          <a:stretch>
            <a:fillRect/>
          </a:stretch>
        </p:blipFill>
        <p:spPr>
          <a:xfrm>
            <a:off x="9053854" y="493649"/>
            <a:ext cx="3079936" cy="3079936"/>
          </a:xfrm>
          <a:prstGeom prst="rect">
            <a:avLst/>
          </a:prstGeom>
        </p:spPr>
      </p:pic>
      <p:pic>
        <p:nvPicPr>
          <p:cNvPr id="25" name="图片 24"/>
          <p:cNvPicPr>
            <a:picLocks noChangeAspect="1"/>
          </p:cNvPicPr>
          <p:nvPr/>
        </p:nvPicPr>
        <p:blipFill>
          <a:blip r:embed="rId2"/>
          <a:srcRect/>
          <a:stretch>
            <a:fillRect/>
          </a:stretch>
        </p:blipFill>
        <p:spPr>
          <a:xfrm>
            <a:off x="9358729" y="3899890"/>
            <a:ext cx="2524465" cy="3079936"/>
          </a:xfrm>
          <a:prstGeom prst="rect">
            <a:avLst/>
          </a:prstGeom>
        </p:spPr>
      </p:pic>
      <p:pic>
        <p:nvPicPr>
          <p:cNvPr id="30" name="图片 29"/>
          <p:cNvPicPr>
            <a:picLocks noChangeAspect="1"/>
          </p:cNvPicPr>
          <p:nvPr/>
        </p:nvPicPr>
        <p:blipFill>
          <a:blip r:embed="rId3"/>
          <a:stretch>
            <a:fillRect/>
          </a:stretch>
        </p:blipFill>
        <p:spPr>
          <a:xfrm>
            <a:off x="477872" y="2092468"/>
            <a:ext cx="3294795" cy="2471097"/>
          </a:xfrm>
          <a:prstGeom prst="rect">
            <a:avLst/>
          </a:prstGeom>
        </p:spPr>
      </p:pic>
      <p:sp>
        <p:nvSpPr>
          <p:cNvPr id="32" name="矩形: 圆角 31"/>
          <p:cNvSpPr/>
          <p:nvPr/>
        </p:nvSpPr>
        <p:spPr>
          <a:xfrm>
            <a:off x="477872" y="4798670"/>
            <a:ext cx="8901650" cy="1705990"/>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矩形: 圆角 32"/>
          <p:cNvSpPr/>
          <p:nvPr/>
        </p:nvSpPr>
        <p:spPr>
          <a:xfrm>
            <a:off x="3848243" y="2251900"/>
            <a:ext cx="5130034" cy="2281627"/>
          </a:xfrm>
          <a:custGeom>
            <a:avLst/>
            <a:gdLst>
              <a:gd name="connsiteX0" fmla="*/ 0 w 5130034"/>
              <a:gd name="connsiteY0" fmla="*/ 0 h 2281627"/>
              <a:gd name="connsiteX1" fmla="*/ 0 w 5130034"/>
              <a:gd name="connsiteY1" fmla="*/ 0 h 2281627"/>
              <a:gd name="connsiteX2" fmla="*/ 570004 w 5130034"/>
              <a:gd name="connsiteY2" fmla="*/ 0 h 2281627"/>
              <a:gd name="connsiteX3" fmla="*/ 1140008 w 5130034"/>
              <a:gd name="connsiteY3" fmla="*/ 0 h 2281627"/>
              <a:gd name="connsiteX4" fmla="*/ 1658711 w 5130034"/>
              <a:gd name="connsiteY4" fmla="*/ 0 h 2281627"/>
              <a:gd name="connsiteX5" fmla="*/ 2280015 w 5130034"/>
              <a:gd name="connsiteY5" fmla="*/ 0 h 2281627"/>
              <a:gd name="connsiteX6" fmla="*/ 2952620 w 5130034"/>
              <a:gd name="connsiteY6" fmla="*/ 0 h 2281627"/>
              <a:gd name="connsiteX7" fmla="*/ 3522623 w 5130034"/>
              <a:gd name="connsiteY7" fmla="*/ 0 h 2281627"/>
              <a:gd name="connsiteX8" fmla="*/ 4195228 w 5130034"/>
              <a:gd name="connsiteY8" fmla="*/ 0 h 2281627"/>
              <a:gd name="connsiteX9" fmla="*/ 5130034 w 5130034"/>
              <a:gd name="connsiteY9" fmla="*/ 0 h 2281627"/>
              <a:gd name="connsiteX10" fmla="*/ 5130034 w 5130034"/>
              <a:gd name="connsiteY10" fmla="*/ 0 h 2281627"/>
              <a:gd name="connsiteX11" fmla="*/ 5130034 w 5130034"/>
              <a:gd name="connsiteY11" fmla="*/ 524774 h 2281627"/>
              <a:gd name="connsiteX12" fmla="*/ 5130034 w 5130034"/>
              <a:gd name="connsiteY12" fmla="*/ 1095181 h 2281627"/>
              <a:gd name="connsiteX13" fmla="*/ 5130034 w 5130034"/>
              <a:gd name="connsiteY13" fmla="*/ 1665588 h 2281627"/>
              <a:gd name="connsiteX14" fmla="*/ 5130034 w 5130034"/>
              <a:gd name="connsiteY14" fmla="*/ 2281627 h 2281627"/>
              <a:gd name="connsiteX15" fmla="*/ 5130034 w 5130034"/>
              <a:gd name="connsiteY15" fmla="*/ 2281627 h 2281627"/>
              <a:gd name="connsiteX16" fmla="*/ 4457430 w 5130034"/>
              <a:gd name="connsiteY16" fmla="*/ 2281627 h 2281627"/>
              <a:gd name="connsiteX17" fmla="*/ 3836125 w 5130034"/>
              <a:gd name="connsiteY17" fmla="*/ 2281627 h 2281627"/>
              <a:gd name="connsiteX18" fmla="*/ 3420023 w 5130034"/>
              <a:gd name="connsiteY18" fmla="*/ 2281627 h 2281627"/>
              <a:gd name="connsiteX19" fmla="*/ 2952620 w 5130034"/>
              <a:gd name="connsiteY19" fmla="*/ 2281627 h 2281627"/>
              <a:gd name="connsiteX20" fmla="*/ 2280015 w 5130034"/>
              <a:gd name="connsiteY20" fmla="*/ 2281627 h 2281627"/>
              <a:gd name="connsiteX21" fmla="*/ 1761312 w 5130034"/>
              <a:gd name="connsiteY21" fmla="*/ 2281627 h 2281627"/>
              <a:gd name="connsiteX22" fmla="*/ 1242608 w 5130034"/>
              <a:gd name="connsiteY22" fmla="*/ 2281627 h 2281627"/>
              <a:gd name="connsiteX23" fmla="*/ 621304 w 5130034"/>
              <a:gd name="connsiteY23" fmla="*/ 2281627 h 2281627"/>
              <a:gd name="connsiteX24" fmla="*/ 0 w 5130034"/>
              <a:gd name="connsiteY24" fmla="*/ 2281627 h 2281627"/>
              <a:gd name="connsiteX25" fmla="*/ 0 w 5130034"/>
              <a:gd name="connsiteY25" fmla="*/ 2281627 h 2281627"/>
              <a:gd name="connsiteX26" fmla="*/ 0 w 5130034"/>
              <a:gd name="connsiteY26" fmla="*/ 1734037 h 2281627"/>
              <a:gd name="connsiteX27" fmla="*/ 0 w 5130034"/>
              <a:gd name="connsiteY27" fmla="*/ 1140814 h 2281627"/>
              <a:gd name="connsiteX28" fmla="*/ 0 w 5130034"/>
              <a:gd name="connsiteY28" fmla="*/ 570407 h 2281627"/>
              <a:gd name="connsiteX29" fmla="*/ 0 w 5130034"/>
              <a:gd name="connsiteY29" fmla="*/ 0 h 22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30034" h="2281627" extrusionOk="0">
                <a:moveTo>
                  <a:pt x="0" y="0"/>
                </a:moveTo>
                <a:lnTo>
                  <a:pt x="0" y="0"/>
                </a:lnTo>
                <a:cubicBezTo>
                  <a:pt x="182505" y="-19590"/>
                  <a:pt x="388008" y="62862"/>
                  <a:pt x="570004" y="0"/>
                </a:cubicBezTo>
                <a:cubicBezTo>
                  <a:pt x="752000" y="-62862"/>
                  <a:pt x="938337" y="17562"/>
                  <a:pt x="1140008" y="0"/>
                </a:cubicBezTo>
                <a:cubicBezTo>
                  <a:pt x="1341679" y="-17562"/>
                  <a:pt x="1463485" y="9373"/>
                  <a:pt x="1658711" y="0"/>
                </a:cubicBezTo>
                <a:cubicBezTo>
                  <a:pt x="1853937" y="-9373"/>
                  <a:pt x="1993058" y="30202"/>
                  <a:pt x="2280015" y="0"/>
                </a:cubicBezTo>
                <a:cubicBezTo>
                  <a:pt x="2566972" y="-30202"/>
                  <a:pt x="2803904" y="56001"/>
                  <a:pt x="2952620" y="0"/>
                </a:cubicBezTo>
                <a:cubicBezTo>
                  <a:pt x="3101337" y="-56001"/>
                  <a:pt x="3261831" y="23965"/>
                  <a:pt x="3522623" y="0"/>
                </a:cubicBezTo>
                <a:cubicBezTo>
                  <a:pt x="3783415" y="-23965"/>
                  <a:pt x="3997697" y="48834"/>
                  <a:pt x="4195228" y="0"/>
                </a:cubicBezTo>
                <a:cubicBezTo>
                  <a:pt x="4392760" y="-48834"/>
                  <a:pt x="4694513" y="25941"/>
                  <a:pt x="5130034" y="0"/>
                </a:cubicBezTo>
                <a:lnTo>
                  <a:pt x="5130034" y="0"/>
                </a:lnTo>
                <a:cubicBezTo>
                  <a:pt x="5177802" y="166591"/>
                  <a:pt x="5072290" y="285402"/>
                  <a:pt x="5130034" y="524774"/>
                </a:cubicBezTo>
                <a:cubicBezTo>
                  <a:pt x="5187778" y="764146"/>
                  <a:pt x="5068615" y="976304"/>
                  <a:pt x="5130034" y="1095181"/>
                </a:cubicBezTo>
                <a:cubicBezTo>
                  <a:pt x="5191453" y="1214058"/>
                  <a:pt x="5079673" y="1421045"/>
                  <a:pt x="5130034" y="1665588"/>
                </a:cubicBezTo>
                <a:cubicBezTo>
                  <a:pt x="5180395" y="1910131"/>
                  <a:pt x="5085011" y="2038530"/>
                  <a:pt x="5130034" y="2281627"/>
                </a:cubicBezTo>
                <a:lnTo>
                  <a:pt x="5130034" y="2281627"/>
                </a:lnTo>
                <a:cubicBezTo>
                  <a:pt x="4909284" y="2293355"/>
                  <a:pt x="4751147" y="2276907"/>
                  <a:pt x="4457430" y="2281627"/>
                </a:cubicBezTo>
                <a:cubicBezTo>
                  <a:pt x="4163713" y="2286347"/>
                  <a:pt x="4051053" y="2234551"/>
                  <a:pt x="3836125" y="2281627"/>
                </a:cubicBezTo>
                <a:cubicBezTo>
                  <a:pt x="3621198" y="2328703"/>
                  <a:pt x="3545214" y="2267583"/>
                  <a:pt x="3420023" y="2281627"/>
                </a:cubicBezTo>
                <a:cubicBezTo>
                  <a:pt x="3294832" y="2295671"/>
                  <a:pt x="3070460" y="2263531"/>
                  <a:pt x="2952620" y="2281627"/>
                </a:cubicBezTo>
                <a:cubicBezTo>
                  <a:pt x="2834780" y="2299723"/>
                  <a:pt x="2454360" y="2223505"/>
                  <a:pt x="2280015" y="2281627"/>
                </a:cubicBezTo>
                <a:cubicBezTo>
                  <a:pt x="2105670" y="2339749"/>
                  <a:pt x="1867907" y="2253570"/>
                  <a:pt x="1761312" y="2281627"/>
                </a:cubicBezTo>
                <a:cubicBezTo>
                  <a:pt x="1654717" y="2309684"/>
                  <a:pt x="1470608" y="2266686"/>
                  <a:pt x="1242608" y="2281627"/>
                </a:cubicBezTo>
                <a:cubicBezTo>
                  <a:pt x="1014608" y="2296568"/>
                  <a:pt x="762682" y="2258401"/>
                  <a:pt x="621304" y="2281627"/>
                </a:cubicBezTo>
                <a:cubicBezTo>
                  <a:pt x="479926" y="2304853"/>
                  <a:pt x="272588" y="2261556"/>
                  <a:pt x="0" y="2281627"/>
                </a:cubicBezTo>
                <a:lnTo>
                  <a:pt x="0" y="2281627"/>
                </a:lnTo>
                <a:cubicBezTo>
                  <a:pt x="-11164" y="2121676"/>
                  <a:pt x="42275" y="1887327"/>
                  <a:pt x="0" y="1734037"/>
                </a:cubicBezTo>
                <a:cubicBezTo>
                  <a:pt x="-42275" y="1580747"/>
                  <a:pt x="66836" y="1408859"/>
                  <a:pt x="0" y="1140814"/>
                </a:cubicBezTo>
                <a:cubicBezTo>
                  <a:pt x="-66836" y="872769"/>
                  <a:pt x="55769" y="755689"/>
                  <a:pt x="0" y="570407"/>
                </a:cubicBezTo>
                <a:cubicBezTo>
                  <a:pt x="-55769" y="385125"/>
                  <a:pt x="2384" y="127834"/>
                  <a:pt x="0" y="0"/>
                </a:cubicBezTo>
                <a:close/>
              </a:path>
            </a:pathLst>
          </a:custGeom>
          <a:noFill/>
          <a:ln w="38100">
            <a:solidFill>
              <a:srgbClr val="5E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left)">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wipe(left)">
                                      <p:cBhvr>
                                        <p:cTn id="36" dur="500"/>
                                        <p:tgtEl>
                                          <p:spTgt spid="8">
                                            <p:txEl>
                                              <p:pRg st="1" end="1"/>
                                            </p:txEl>
                                          </p:spTgt>
                                        </p:tgtEl>
                                      </p:cBhvr>
                                    </p:animEffect>
                                  </p:childTnLst>
                                </p:cTn>
                              </p:par>
                            </p:childTnLst>
                          </p:cTn>
                        </p:par>
                        <p:par>
                          <p:cTn id="37" fill="hold">
                            <p:stCondLst>
                              <p:cond delay="500"/>
                            </p:stCondLst>
                            <p:childTnLst>
                              <p:par>
                                <p:cTn id="38" presetID="49" presetClass="entr" presetSubtype="0" decel="10000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360"/>
                                          </p:val>
                                        </p:tav>
                                        <p:tav tm="100000">
                                          <p:val>
                                            <p:fltVal val="0"/>
                                          </p:val>
                                        </p:tav>
                                      </p:tavLst>
                                    </p:anim>
                                    <p:animEffect transition="in" filter="fade">
                                      <p:cBhvr>
                                        <p:cTn id="43" dur="500"/>
                                        <p:tgtEl>
                                          <p:spTgt spid="30"/>
                                        </p:tgtEl>
                                      </p:cBhvr>
                                    </p:animEffect>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par>
                          <p:cTn id="48" fill="hold">
                            <p:stCondLst>
                              <p:cond delay="1500"/>
                            </p:stCondLst>
                            <p:childTnLst>
                              <p:par>
                                <p:cTn id="49" presetID="14" presetClass="entr" presetSubtype="1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cTn>
                              </p:par>
                            </p:childTnLst>
                          </p:cTn>
                        </p:par>
                        <p:par>
                          <p:cTn id="52" fill="hold">
                            <p:stCondLst>
                              <p:cond delay="2000"/>
                            </p:stCondLst>
                            <p:childTnLst>
                              <p:par>
                                <p:cTn id="53" presetID="3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800" decel="100000"/>
                                        <p:tgtEl>
                                          <p:spTgt spid="32"/>
                                        </p:tgtEl>
                                      </p:cBhvr>
                                    </p:animEffect>
                                    <p:anim calcmode="lin" valueType="num">
                                      <p:cBhvr>
                                        <p:cTn id="56" dur="800" decel="100000" fill="hold"/>
                                        <p:tgtEl>
                                          <p:spTgt spid="32"/>
                                        </p:tgtEl>
                                        <p:attrNameLst>
                                          <p:attrName>style.rotation</p:attrName>
                                        </p:attrNameLst>
                                      </p:cBhvr>
                                      <p:tavLst>
                                        <p:tav tm="0">
                                          <p:val>
                                            <p:fltVal val="-90"/>
                                          </p:val>
                                        </p:tav>
                                        <p:tav tm="100000">
                                          <p:val>
                                            <p:fltVal val="0"/>
                                          </p:val>
                                        </p:tav>
                                      </p:tavLst>
                                    </p:anim>
                                    <p:anim calcmode="lin" valueType="num">
                                      <p:cBhvr>
                                        <p:cTn id="57" dur="800" decel="100000" fill="hold"/>
                                        <p:tgtEl>
                                          <p:spTgt spid="32"/>
                                        </p:tgtEl>
                                        <p:attrNameLst>
                                          <p:attrName>ppt_x</p:attrName>
                                        </p:attrNameLst>
                                      </p:cBhvr>
                                      <p:tavLst>
                                        <p:tav tm="0">
                                          <p:val>
                                            <p:strVal val="#ppt_x+0.4"/>
                                          </p:val>
                                        </p:tav>
                                        <p:tav tm="100000">
                                          <p:val>
                                            <p:strVal val="#ppt_x-0.05"/>
                                          </p:val>
                                        </p:tav>
                                      </p:tavLst>
                                    </p:anim>
                                    <p:anim calcmode="lin" valueType="num">
                                      <p:cBhvr>
                                        <p:cTn id="58" dur="800" decel="100000" fill="hold"/>
                                        <p:tgtEl>
                                          <p:spTgt spid="3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800" decel="100000"/>
                                        <p:tgtEl>
                                          <p:spTgt spid="7"/>
                                        </p:tgtEl>
                                      </p:cBhvr>
                                    </p:animEffect>
                                    <p:anim calcmode="lin" valueType="num">
                                      <p:cBhvr>
                                        <p:cTn id="64" dur="800" decel="100000" fill="hold"/>
                                        <p:tgtEl>
                                          <p:spTgt spid="7"/>
                                        </p:tgtEl>
                                        <p:attrNameLst>
                                          <p:attrName>style.rotation</p:attrName>
                                        </p:attrNameLst>
                                      </p:cBhvr>
                                      <p:tavLst>
                                        <p:tav tm="0">
                                          <p:val>
                                            <p:fltVal val="-90"/>
                                          </p:val>
                                        </p:tav>
                                        <p:tav tm="100000">
                                          <p:val>
                                            <p:fltVal val="0"/>
                                          </p:val>
                                        </p:tav>
                                      </p:tavLst>
                                    </p:anim>
                                    <p:anim calcmode="lin" valueType="num">
                                      <p:cBhvr>
                                        <p:cTn id="65" dur="800" decel="100000" fill="hold"/>
                                        <p:tgtEl>
                                          <p:spTgt spid="7"/>
                                        </p:tgtEl>
                                        <p:attrNameLst>
                                          <p:attrName>ppt_x</p:attrName>
                                        </p:attrNameLst>
                                      </p:cBhvr>
                                      <p:tavLst>
                                        <p:tav tm="0">
                                          <p:val>
                                            <p:strVal val="#ppt_x+0.4"/>
                                          </p:val>
                                        </p:tav>
                                        <p:tav tm="100000">
                                          <p:val>
                                            <p:strVal val="#ppt_x-0.05"/>
                                          </p:val>
                                        </p:tav>
                                      </p:tavLst>
                                    </p:anim>
                                    <p:anim calcmode="lin" valueType="num">
                                      <p:cBhvr>
                                        <p:cTn id="66" dur="800" decel="100000" fill="hold"/>
                                        <p:tgtEl>
                                          <p:spTgt spid="7"/>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54"/>
          <p:cNvSpPr/>
          <p:nvPr/>
        </p:nvSpPr>
        <p:spPr>
          <a:xfrm>
            <a:off x="665480" y="1932305"/>
            <a:ext cx="10871835" cy="2480945"/>
          </a:xfrm>
          <a:prstGeom prst="roundRect">
            <a:avLst>
              <a:gd name="adj" fmla="val 50000"/>
            </a:avLst>
          </a:prstGeom>
          <a:solidFill>
            <a:schemeClr val="accent5">
              <a:lumMod val="40000"/>
              <a:lumOff val="60000"/>
              <a:alpha val="4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文本框 2"/>
          <p:cNvSpPr txBox="1"/>
          <p:nvPr/>
        </p:nvSpPr>
        <p:spPr>
          <a:xfrm>
            <a:off x="1525402" y="2275502"/>
            <a:ext cx="9393008" cy="2030095"/>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People born in the millennium had short childhoods. As society rapidly developed under the push of progressive ideas, feelings of anxiety, pressure, and confusion grew inside them. The strong desire to relive childhood, mixed with the stress of fast-paced modern life, became the soil that gave birth to "Chinese Dreamcore."</a:t>
            </a:r>
            <a:r>
              <a:rPr lang="zh-CN" altLang="en-US" dirty="0">
                <a:latin typeface="MV Boli" panose="02000500030200090000" pitchFamily="2" charset="0"/>
                <a:ea typeface="华文中宋" panose="02010600040101010101" pitchFamily="2" charset="-122"/>
                <a:cs typeface="MV Boli" panose="02000500030200090000" pitchFamily="2" charset="0"/>
              </a:rPr>
              <a:t>千禧年出生的人们在短暂的童年之后，整个社会在进步观念的助推下加速发展，焦虑、压抑、迷茫的情绪在心底翻涌，怀念童年的强烈愿望与快节奏生活的现实压力成为了孕育</a:t>
            </a:r>
            <a:r>
              <a:rPr lang="en-US" altLang="zh-CN" dirty="0">
                <a:latin typeface="MV Boli" panose="02000500030200090000" pitchFamily="2" charset="0"/>
                <a:ea typeface="华文中宋" panose="02010600040101010101" pitchFamily="2" charset="-122"/>
                <a:cs typeface="MV Boli" panose="02000500030200090000" pitchFamily="2" charset="0"/>
              </a:rPr>
              <a:t>“</a:t>
            </a:r>
            <a:r>
              <a:rPr lang="zh-CN" altLang="en-US" dirty="0">
                <a:latin typeface="MV Boli" panose="02000500030200090000" pitchFamily="2" charset="0"/>
                <a:ea typeface="华文中宋" panose="02010600040101010101" pitchFamily="2" charset="-122"/>
                <a:cs typeface="MV Boli" panose="02000500030200090000" pitchFamily="2" charset="0"/>
              </a:rPr>
              <a:t>中式梦核</a:t>
            </a:r>
            <a:r>
              <a:rPr lang="en-US" altLang="zh-CN" dirty="0">
                <a:latin typeface="MV Boli" panose="02000500030200090000" pitchFamily="2" charset="0"/>
                <a:ea typeface="华文中宋" panose="02010600040101010101" pitchFamily="2" charset="-122"/>
                <a:cs typeface="MV Boli" panose="02000500030200090000" pitchFamily="2" charset="0"/>
              </a:rPr>
              <a:t>”</a:t>
            </a:r>
            <a:r>
              <a:rPr lang="zh-CN" altLang="en-US" dirty="0">
                <a:latin typeface="MV Boli" panose="02000500030200090000" pitchFamily="2" charset="0"/>
                <a:ea typeface="华文中宋" panose="02010600040101010101" pitchFamily="2" charset="-122"/>
                <a:cs typeface="MV Boli" panose="02000500030200090000" pitchFamily="2" charset="0"/>
              </a:rPr>
              <a:t>的土壤。</a:t>
            </a:r>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sp>
        <p:nvSpPr>
          <p:cNvPr id="6" name="文本框 5"/>
          <p:cNvSpPr txBox="1"/>
          <p:nvPr/>
        </p:nvSpPr>
        <p:spPr>
          <a:xfrm>
            <a:off x="811759" y="455353"/>
            <a:ext cx="10568481"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02</a:t>
            </a:r>
            <a:r>
              <a:rPr lang="en-US" altLang="zh-CN" sz="2800" dirty="0">
                <a:latin typeface="MV Boli" panose="02000500030200090000" pitchFamily="2" charset="0"/>
                <a:ea typeface="华文中宋" panose="02010600040101010101" pitchFamily="2" charset="-122"/>
                <a:cs typeface="MV Boli" panose="02000500030200090000" pitchFamily="2" charset="0"/>
              </a:rPr>
              <a:t> Nostalgia for the Millennium Era </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对千禧年的追忆</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图片 3" descr="梦核 海宝"/>
          <p:cNvPicPr>
            <a:picLocks noChangeAspect="1"/>
          </p:cNvPicPr>
          <p:nvPr/>
        </p:nvPicPr>
        <p:blipFill>
          <a:blip r:embed="rId1"/>
          <a:stretch>
            <a:fillRect/>
          </a:stretch>
        </p:blipFill>
        <p:spPr>
          <a:xfrm>
            <a:off x="1123950" y="4538345"/>
            <a:ext cx="2880000" cy="2119809"/>
          </a:xfrm>
          <a:prstGeom prst="rect">
            <a:avLst/>
          </a:prstGeom>
        </p:spPr>
      </p:pic>
      <p:pic>
        <p:nvPicPr>
          <p:cNvPr id="5" name="图片 4" descr="梦核 折扣券"/>
          <p:cNvPicPr>
            <a:picLocks noChangeAspect="1"/>
          </p:cNvPicPr>
          <p:nvPr/>
        </p:nvPicPr>
        <p:blipFill>
          <a:blip r:embed="rId2"/>
          <a:stretch>
            <a:fillRect/>
          </a:stretch>
        </p:blipFill>
        <p:spPr>
          <a:xfrm>
            <a:off x="4109720" y="4538345"/>
            <a:ext cx="4161790" cy="2093595"/>
          </a:xfrm>
          <a:prstGeom prst="rect">
            <a:avLst/>
          </a:prstGeom>
        </p:spPr>
      </p:pic>
      <p:pic>
        <p:nvPicPr>
          <p:cNvPr id="7" name="图片 6" descr="梦核 游乐园"/>
          <p:cNvPicPr>
            <a:picLocks noChangeAspect="1"/>
          </p:cNvPicPr>
          <p:nvPr/>
        </p:nvPicPr>
        <p:blipFill>
          <a:blip r:embed="rId3"/>
          <a:stretch>
            <a:fillRect/>
          </a:stretch>
        </p:blipFill>
        <p:spPr>
          <a:xfrm>
            <a:off x="8377555" y="4538345"/>
            <a:ext cx="2880000" cy="20863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ppt_y</p:attrName>
                                        </p:attrNameLst>
                                      </p:cBhvr>
                                      <p:tavLst>
                                        <p:tav tm="0">
                                          <p:val>
                                            <p:strVal val="#ppt_y+#ppt_h*1.125000"/>
                                          </p:val>
                                        </p:tav>
                                        <p:tav tm="100000">
                                          <p:val>
                                            <p:strVal val="#ppt_y"/>
                                          </p:val>
                                        </p:tav>
                                      </p:tavLst>
                                    </p:anim>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D:/用户/Desktop/梦核 结尾.png梦核 结尾"/>
          <p:cNvPicPr>
            <a:picLocks noChangeAspect="1"/>
          </p:cNvPicPr>
          <p:nvPr/>
        </p:nvPicPr>
        <p:blipFill>
          <a:blip r:embed="rId1">
            <a:alphaModFix amt="85000"/>
          </a:blip>
          <a:srcRect/>
          <a:stretch>
            <a:fillRect/>
          </a:stretch>
        </p:blipFill>
        <p:spPr>
          <a:xfrm>
            <a:off x="1" y="0"/>
            <a:ext cx="12191999" cy="6858000"/>
          </a:xfrm>
          <a:prstGeom prst="rect">
            <a:avLst/>
          </a:prstGeom>
        </p:spPr>
      </p:pic>
      <p:sp>
        <p:nvSpPr>
          <p:cNvPr id="5" name="文本框 4"/>
          <p:cNvSpPr txBox="1"/>
          <p:nvPr/>
        </p:nvSpPr>
        <p:spPr>
          <a:xfrm>
            <a:off x="3554095" y="5820410"/>
            <a:ext cx="5346065" cy="1191260"/>
          </a:xfrm>
          <a:prstGeom prst="rect">
            <a:avLst/>
          </a:prstGeom>
          <a:noFill/>
        </p:spPr>
        <p:txBody>
          <a:bodyPr wrap="square" rtlCol="0">
            <a:noAutofit/>
          </a:bodyPr>
          <a:lstStyle/>
          <a:p>
            <a:pPr algn="dist"/>
            <a:r>
              <a:rPr lang="en-US" altLang="zh-CN" sz="5400" b="1" dirty="0">
                <a:solidFill>
                  <a:schemeClr val="tx1"/>
                </a:solidFill>
                <a:latin typeface="MV Boli" panose="02000500030200090000" pitchFamily="2" charset="0"/>
                <a:ea typeface="华文中宋" panose="02010600040101010101" pitchFamily="2" charset="-122"/>
                <a:cs typeface="MV Boli" panose="02000500030200090000" pitchFamily="2" charset="0"/>
              </a:rPr>
              <a:t>Thank You！</a:t>
            </a:r>
            <a:endParaRPr lang="en-US" altLang="zh-CN" sz="5400" b="1" dirty="0">
              <a:solidFill>
                <a:schemeClr val="tx1"/>
              </a:solidFill>
              <a:latin typeface="MV Boli" panose="02000500030200090000" pitchFamily="2" charset="0"/>
              <a:ea typeface="华文中宋" panose="02010600040101010101" pitchFamily="2" charset="-122"/>
              <a:cs typeface="MV Boli" panose="02000500030200090000" pitchFamily="2" charset="0"/>
            </a:endParaRPr>
          </a:p>
        </p:txBody>
      </p:sp>
      <p:pic>
        <p:nvPicPr>
          <p:cNvPr id="2" name="图片 1" descr="qq宠物"/>
          <p:cNvPicPr>
            <a:picLocks noChangeAspect="1"/>
          </p:cNvPicPr>
          <p:nvPr/>
        </p:nvPicPr>
        <p:blipFill>
          <a:blip r:embed="rId2"/>
          <a:stretch>
            <a:fillRect/>
          </a:stretch>
        </p:blipFill>
        <p:spPr>
          <a:xfrm>
            <a:off x="4244975" y="436245"/>
            <a:ext cx="3702050" cy="39878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7000"/>
          </a:blip>
          <a:srcRect/>
          <a:stretch>
            <a:fillRect t="-9000" b="-9000"/>
          </a:stretch>
        </a:blipFill>
        <a:effectLst/>
      </p:bgPr>
    </p:bg>
    <p:spTree>
      <p:nvGrpSpPr>
        <p:cNvPr id="1" name=""/>
        <p:cNvGrpSpPr/>
        <p:nvPr/>
      </p:nvGrpSpPr>
      <p:grpSpPr>
        <a:xfrm>
          <a:off x="0" y="0"/>
          <a:ext cx="0" cy="0"/>
          <a:chOff x="0" y="0"/>
          <a:chExt cx="0" cy="0"/>
        </a:xfrm>
      </p:grpSpPr>
      <p:sp>
        <p:nvSpPr>
          <p:cNvPr id="3" name="矩形: 圆角 2"/>
          <p:cNvSpPr/>
          <p:nvPr/>
        </p:nvSpPr>
        <p:spPr>
          <a:xfrm>
            <a:off x="3807731" y="4766808"/>
            <a:ext cx="5116985" cy="180175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39700">
                  <a:schemeClr val="accent1">
                    <a:satMod val="175000"/>
                    <a:alpha val="40000"/>
                  </a:schemeClr>
                </a:glow>
              </a:effectLst>
            </a:endParaRPr>
          </a:p>
        </p:txBody>
      </p:sp>
      <p:sp>
        <p:nvSpPr>
          <p:cNvPr id="4" name="矩形: 圆角 3"/>
          <p:cNvSpPr/>
          <p:nvPr/>
        </p:nvSpPr>
        <p:spPr>
          <a:xfrm>
            <a:off x="6315967" y="2100156"/>
            <a:ext cx="5461475" cy="168949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39700">
                  <a:schemeClr val="accent1">
                    <a:satMod val="175000"/>
                    <a:alpha val="40000"/>
                  </a:schemeClr>
                </a:glow>
              </a:effectLst>
            </a:endParaRPr>
          </a:p>
        </p:txBody>
      </p:sp>
      <p:sp>
        <p:nvSpPr>
          <p:cNvPr id="5" name="矩形: 圆角 8"/>
          <p:cNvSpPr/>
          <p:nvPr/>
        </p:nvSpPr>
        <p:spPr>
          <a:xfrm>
            <a:off x="708638" y="2099761"/>
            <a:ext cx="5155670" cy="168949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ffectLst>
                <a:glow rad="139700">
                  <a:schemeClr val="accent1">
                    <a:satMod val="175000"/>
                    <a:alpha val="40000"/>
                  </a:schemeClr>
                </a:glow>
              </a:effectLst>
            </a:endParaRPr>
          </a:p>
        </p:txBody>
      </p:sp>
      <p:sp>
        <p:nvSpPr>
          <p:cNvPr id="6" name="FLYING IMPRESSION FID FEIZHAO    qq:1964271550"/>
          <p:cNvSpPr txBox="1"/>
          <p:nvPr/>
        </p:nvSpPr>
        <p:spPr>
          <a:xfrm>
            <a:off x="3448671" y="-110156"/>
            <a:ext cx="5475412" cy="1449628"/>
          </a:xfrm>
          <a:prstGeom prst="rect">
            <a:avLst/>
          </a:prstGeom>
          <a:noFill/>
        </p:spPr>
        <p:txBody>
          <a:bodyPr wrap="square" rtlCol="0">
            <a:spAutoFit/>
          </a:bodyPr>
          <a:lstStyle/>
          <a:p>
            <a:pPr algn="dist">
              <a:lnSpc>
                <a:spcPct val="130000"/>
              </a:lnSpc>
            </a:pPr>
            <a:r>
              <a:rPr lang="en-US" altLang="zh-CN" sz="7200" b="1" dirty="0">
                <a:ln w="57150">
                  <a:noFill/>
                </a:ln>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rPr>
              <a:t>CONTENT</a:t>
            </a:r>
            <a:endParaRPr lang="zh-CN" altLang="en-US" sz="8800" b="1" dirty="0">
              <a:ln w="57150">
                <a:noFill/>
              </a:ln>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endParaRPr>
          </a:p>
        </p:txBody>
      </p:sp>
      <p:sp>
        <p:nvSpPr>
          <p:cNvPr id="7" name="矩形 6"/>
          <p:cNvSpPr/>
          <p:nvPr/>
        </p:nvSpPr>
        <p:spPr>
          <a:xfrm>
            <a:off x="708570" y="982316"/>
            <a:ext cx="5155672" cy="2676525"/>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1  </a:t>
            </a:r>
            <a:endPar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Concept of Chinese Dreamcore</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8" name="矩形 7"/>
          <p:cNvSpPr/>
          <p:nvPr/>
        </p:nvSpPr>
        <p:spPr>
          <a:xfrm>
            <a:off x="6269729" y="982316"/>
            <a:ext cx="5553949" cy="2768600"/>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2  </a:t>
            </a:r>
            <a:endPar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a:t>
            </a:r>
            <a:r>
              <a:rPr lang="en-US" altLang="zh-CN" sz="36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Characteristics </a:t>
            </a: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of Chinese Dreamcore</a:t>
            </a:r>
            <a:r>
              <a:rPr lang="en-US" altLang="zh-CN" sz="3200" dirty="0">
                <a:solidFill>
                  <a:schemeClr val="tx1">
                    <a:lumMod val="65000"/>
                    <a:lumOff val="3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3200" dirty="0">
              <a:solidFill>
                <a:schemeClr val="tx1">
                  <a:lumMod val="65000"/>
                  <a:lumOff val="3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9" name="矩形 8"/>
          <p:cNvSpPr/>
          <p:nvPr/>
        </p:nvSpPr>
        <p:spPr>
          <a:xfrm>
            <a:off x="3808074" y="3751185"/>
            <a:ext cx="5116985" cy="2708434"/>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3</a:t>
            </a:r>
            <a:r>
              <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a:t>
            </a:r>
            <a:r>
              <a:rPr lang="en-US" altLang="zh-CN" sz="36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Reasons for Popularity</a:t>
            </a:r>
            <a:endParaRPr lang="en-US" altLang="zh-CN" sz="2800" b="1" dirty="0">
              <a:solidFill>
                <a:schemeClr val="tx1">
                  <a:lumMod val="75000"/>
                  <a:lumOff val="2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0" name="矩形 9"/>
          <p:cNvSpPr/>
          <p:nvPr/>
        </p:nvSpPr>
        <p:spPr>
          <a:xfrm>
            <a:off x="6480853" y="3427970"/>
            <a:ext cx="5131702" cy="2306320"/>
          </a:xfrm>
          <a:prstGeom prst="rect">
            <a:avLst/>
          </a:prstGeom>
        </p:spPr>
        <p:txBody>
          <a:bodyPr wrap="square">
            <a:spAutoFit/>
          </a:bodyPr>
          <a:lstStyle/>
          <a:p>
            <a:pPr algn="ctr" fontAlgn="base">
              <a:lnSpc>
                <a:spcPct val="180000"/>
              </a:lnSpc>
              <a:spcBef>
                <a:spcPct val="0"/>
              </a:spcBef>
              <a:spcAft>
                <a:spcPct val="0"/>
              </a:spcAft>
            </a:pPr>
            <a:r>
              <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80000"/>
              </a:lnSpc>
              <a:spcBef>
                <a:spcPct val="0"/>
              </a:spcBef>
              <a:spcAft>
                <a:spcPct val="0"/>
              </a:spcAft>
            </a:pPr>
            <a:endPar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2000"/>
          </a:blip>
          <a:srcRect/>
          <a:tile tx="260350" ty="0" sx="100000" sy="100000" flip="none" algn="tl"/>
        </a:blipFill>
        <a:effectLst/>
      </p:bgPr>
    </p:bg>
    <p:spTree>
      <p:nvGrpSpPr>
        <p:cNvPr id="1" name=""/>
        <p:cNvGrpSpPr/>
        <p:nvPr/>
      </p:nvGrpSpPr>
      <p:grpSpPr>
        <a:xfrm>
          <a:off x="0" y="0"/>
          <a:ext cx="0" cy="0"/>
          <a:chOff x="0" y="0"/>
          <a:chExt cx="0" cy="0"/>
        </a:xfrm>
      </p:grpSpPr>
      <p:sp>
        <p:nvSpPr>
          <p:cNvPr id="7" name="矩形 6"/>
          <p:cNvSpPr/>
          <p:nvPr/>
        </p:nvSpPr>
        <p:spPr>
          <a:xfrm>
            <a:off x="506185" y="729966"/>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1  </a:t>
            </a:r>
            <a:endParaRPr lang="en-US" altLang="zh-CN" sz="7200" b="1" spc="1000" dirty="0">
              <a:solidFill>
                <a:schemeClr val="tx1">
                  <a:lumMod val="75000"/>
                  <a:lumOff val="25000"/>
                </a:schemeClr>
              </a:solidFill>
              <a:effectLst>
                <a:glow rad="228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3" name="文本框 12"/>
          <p:cNvSpPr txBox="1"/>
          <p:nvPr/>
        </p:nvSpPr>
        <p:spPr>
          <a:xfrm>
            <a:off x="5201708" y="3429000"/>
            <a:ext cx="6850471" cy="323024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6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Concept of Chinese Dreamcore </a:t>
            </a:r>
            <a:endParaRPr lang="en-US" altLang="zh-CN" sz="46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dist" fontAlgn="base">
              <a:lnSpc>
                <a:spcPct val="150000"/>
              </a:lnSpc>
              <a:spcBef>
                <a:spcPct val="0"/>
              </a:spcBef>
              <a:spcAft>
                <a:spcPct val="0"/>
              </a:spcAft>
              <a:defRPr/>
            </a:pPr>
            <a:r>
              <a:rPr lang="zh-CN" altLang="en-US" sz="44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中式梦核的概念 </a:t>
            </a:r>
            <a:endParaRPr lang="zh-CN" altLang="en-US" sz="44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472936" y="1334602"/>
            <a:ext cx="4719064" cy="174816"/>
          </a:xfrm>
          <a:prstGeom prst="rect">
            <a:avLst/>
          </a:prstGeom>
          <a:solidFill>
            <a:srgbClr val="5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494030" y="464820"/>
            <a:ext cx="7071360" cy="2461260"/>
          </a:xfrm>
          <a:prstGeom prst="rect">
            <a:avLst/>
          </a:prstGeom>
          <a:noFill/>
        </p:spPr>
        <p:txBody>
          <a:bodyPr wrap="square">
            <a:spAutoFit/>
          </a:bodyPr>
          <a:lstStyle/>
          <a:p>
            <a:pPr algn="just"/>
            <a:r>
              <a:rPr lang="en-US" altLang="zh-CN" sz="2000" dirty="0">
                <a:latin typeface="MV Boli" panose="02000500030200090000" pitchFamily="2" charset="0"/>
                <a:ea typeface="华文中宋" panose="02010600040101010101" pitchFamily="2" charset="-122"/>
                <a:cs typeface="MV Boli" panose="02000500030200090000" pitchFamily="2" charset="0"/>
              </a:rPr>
              <a:t>Dreamcore is a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surrealist aesthetic </a:t>
            </a:r>
            <a:r>
              <a:rPr lang="en-US" altLang="zh-CN" sz="2000" dirty="0">
                <a:latin typeface="MV Boli" panose="02000500030200090000" pitchFamily="2" charset="0"/>
                <a:ea typeface="华文中宋" panose="02010600040101010101" pitchFamily="2" charset="-122"/>
                <a:cs typeface="MV Boli" panose="02000500030200090000" pitchFamily="2" charset="0"/>
              </a:rPr>
              <a:t>that combines elements of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surrealism</a:t>
            </a:r>
            <a:r>
              <a:rPr lang="en-US" altLang="zh-CN" sz="2000" dirty="0">
                <a:latin typeface="MV Boli" panose="02000500030200090000" pitchFamily="2" charset="0"/>
                <a:ea typeface="华文中宋" panose="02010600040101010101" pitchFamily="2" charset="-122"/>
                <a:cs typeface="MV Boli" panose="02000500030200090000" pitchFamily="2" charset="0"/>
              </a:rPr>
              <a:t>,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fantasy</a:t>
            </a:r>
            <a:r>
              <a:rPr lang="en-US" altLang="zh-CN" sz="2000" dirty="0">
                <a:latin typeface="MV Boli" panose="02000500030200090000" pitchFamily="2" charset="0"/>
                <a:ea typeface="华文中宋" panose="02010600040101010101" pitchFamily="2" charset="-122"/>
                <a:cs typeface="MV Boli" panose="02000500030200090000" pitchFamily="2" charset="0"/>
              </a:rPr>
              <a:t>, and the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subconscious</a:t>
            </a:r>
            <a:r>
              <a:rPr lang="zh-CN" altLang="en-US"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a:t>
            </a:r>
            <a:r>
              <a:rPr lang="en-US" altLang="zh-CN" sz="2000" dirty="0">
                <a:latin typeface="MV Boli" panose="02000500030200090000" pitchFamily="2" charset="0"/>
                <a:ea typeface="华文中宋" panose="02010600040101010101" pitchFamily="2" charset="-122"/>
                <a:cs typeface="MV Boli" panose="02000500030200090000" pitchFamily="2" charset="0"/>
              </a:rPr>
              <a:t>often employing themes related to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dreams, daydreams, or nightmares.</a:t>
            </a:r>
            <a:endParaRPr lang="en-US" altLang="zh-CN" sz="2000" dirty="0">
              <a:latin typeface="MV Boli" panose="02000500030200090000" pitchFamily="2" charset="0"/>
              <a:ea typeface="华文中宋" panose="02010600040101010101" pitchFamily="2" charset="-122"/>
              <a:cs typeface="MV Boli" panose="02000500030200090000" pitchFamily="2" charset="0"/>
            </a:endParaRPr>
          </a:p>
          <a:p>
            <a:r>
              <a:rPr lang="zh-CN" altLang="en-US" dirty="0">
                <a:latin typeface="MV Boli" panose="02000500030200090000" pitchFamily="2" charset="0"/>
                <a:ea typeface="华文中宋" panose="02010600040101010101" pitchFamily="2" charset="-122"/>
                <a:cs typeface="MV Boli" panose="02000500030200090000" pitchFamily="2" charset="0"/>
              </a:rPr>
              <a:t>梦核是一种结合了</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a:t>
            </a:r>
            <a:r>
              <a:rPr lang="zh-CN" altLang="en-US"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幻想</a:t>
            </a:r>
            <a:r>
              <a:rPr lang="zh-CN" altLang="en-US" dirty="0">
                <a:latin typeface="MV Boli" panose="02000500030200090000" pitchFamily="2" charset="0"/>
                <a:ea typeface="华文中宋" panose="02010600040101010101" pitchFamily="2" charset="-122"/>
                <a:cs typeface="MV Boli" panose="02000500030200090000" pitchFamily="2" charset="0"/>
              </a:rPr>
              <a:t>和</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潜意识</a:t>
            </a:r>
            <a:r>
              <a:rPr lang="zh-CN" altLang="en-US" dirty="0">
                <a:latin typeface="MV Boli" panose="02000500030200090000" pitchFamily="2" charset="0"/>
                <a:ea typeface="华文中宋" panose="02010600040101010101" pitchFamily="2" charset="-122"/>
                <a:cs typeface="MV Boli" panose="02000500030200090000" pitchFamily="2" charset="0"/>
              </a:rPr>
              <a:t>等元素的</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超现实主义美学，</a:t>
            </a:r>
            <a:r>
              <a:rPr lang="zh-CN" altLang="en-US" sz="1800" dirty="0">
                <a:latin typeface="MV Boli" panose="02000500030200090000" pitchFamily="2" charset="0"/>
                <a:ea typeface="华文中宋" panose="02010600040101010101" pitchFamily="2" charset="-122"/>
                <a:cs typeface="MV Boli" panose="02000500030200090000" pitchFamily="2" charset="0"/>
              </a:rPr>
              <a:t>通常采用与</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梦、白日梦</a:t>
            </a:r>
            <a:r>
              <a:rPr lang="zh-CN" altLang="en-US" sz="1800" dirty="0">
                <a:latin typeface="MV Boli" panose="02000500030200090000" pitchFamily="2" charset="0"/>
                <a:ea typeface="华文中宋" panose="02010600040101010101" pitchFamily="2" charset="-122"/>
                <a:cs typeface="MV Boli" panose="02000500030200090000" pitchFamily="2" charset="0"/>
              </a:rPr>
              <a:t>或</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噩梦</a:t>
            </a:r>
            <a:r>
              <a:rPr lang="zh-CN" altLang="en-US" sz="1800" dirty="0">
                <a:latin typeface="MV Boli" panose="02000500030200090000" pitchFamily="2" charset="0"/>
                <a:ea typeface="华文中宋" panose="02010600040101010101" pitchFamily="2" charset="-122"/>
                <a:cs typeface="MV Boli" panose="02000500030200090000" pitchFamily="2" charset="0"/>
              </a:rPr>
              <a:t>相关的主题</a:t>
            </a:r>
            <a:endParaRPr lang="zh-CN" altLang="en-US" dirty="0">
              <a:latin typeface="MV Boli" panose="02000500030200090000" pitchFamily="2" charset="0"/>
              <a:ea typeface="华文中宋" panose="02010600040101010101" pitchFamily="2" charset="-122"/>
              <a:cs typeface="MV Boli" panose="02000500030200090000" pitchFamily="2" charset="0"/>
            </a:endParaRPr>
          </a:p>
          <a:p>
            <a:endParaRPr lang="zh-CN" altLang="en-US" sz="1800" dirty="0">
              <a:latin typeface="MV Boli" panose="02000500030200090000" pitchFamily="2" charset="0"/>
              <a:ea typeface="华文中宋" panose="02010600040101010101" pitchFamily="2" charset="-122"/>
              <a:cs typeface="MV Boli" panose="02000500030200090000" pitchFamily="2" charset="0"/>
            </a:endParaRPr>
          </a:p>
        </p:txBody>
      </p:sp>
      <p:sp>
        <p:nvSpPr>
          <p:cNvPr id="53" name="文本框 52"/>
          <p:cNvSpPr txBox="1"/>
          <p:nvPr/>
        </p:nvSpPr>
        <p:spPr>
          <a:xfrm>
            <a:off x="7620142" y="1334846"/>
            <a:ext cx="4571999" cy="829945"/>
          </a:xfrm>
          <a:prstGeom prst="rect">
            <a:avLst/>
          </a:prstGeom>
          <a:noFill/>
        </p:spPr>
        <p:txBody>
          <a:bodyPr wrap="square">
            <a:spAutoFit/>
          </a:bodyPr>
          <a:lstStyle/>
          <a:p>
            <a:pPr lvl="0" algn="dist" fontAlgn="base">
              <a:lnSpc>
                <a:spcPct val="150000"/>
              </a:lnSpc>
              <a:spcBef>
                <a:spcPct val="0"/>
              </a:spcBef>
              <a:spcAft>
                <a:spcPct val="0"/>
              </a:spcAft>
              <a:defRPr/>
            </a:pPr>
            <a:r>
              <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梦核的概念</a:t>
            </a:r>
            <a:endPar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pic>
        <p:nvPicPr>
          <p:cNvPr id="2" name="图片 1" descr="梦核开门"/>
          <p:cNvPicPr>
            <a:picLocks noChangeAspect="1"/>
          </p:cNvPicPr>
          <p:nvPr/>
        </p:nvPicPr>
        <p:blipFill>
          <a:blip r:embed="rId1"/>
          <a:stretch>
            <a:fillRect/>
          </a:stretch>
        </p:blipFill>
        <p:spPr>
          <a:xfrm>
            <a:off x="187325" y="3049905"/>
            <a:ext cx="3566795" cy="3529965"/>
          </a:xfrm>
          <a:prstGeom prst="rect">
            <a:avLst/>
          </a:prstGeom>
        </p:spPr>
      </p:pic>
      <p:pic>
        <p:nvPicPr>
          <p:cNvPr id="4" name="图片 3" descr="梦核客厅"/>
          <p:cNvPicPr>
            <a:picLocks noChangeAspect="1"/>
          </p:cNvPicPr>
          <p:nvPr/>
        </p:nvPicPr>
        <p:blipFill>
          <a:blip r:embed="rId2"/>
          <a:srcRect/>
          <a:stretch>
            <a:fillRect/>
          </a:stretch>
        </p:blipFill>
        <p:spPr>
          <a:xfrm>
            <a:off x="3754120" y="3385185"/>
            <a:ext cx="4219575" cy="3070860"/>
          </a:xfrm>
          <a:prstGeom prst="rect">
            <a:avLst/>
          </a:prstGeom>
        </p:spPr>
      </p:pic>
      <p:pic>
        <p:nvPicPr>
          <p:cNvPr id="5" name="图片 4" descr="梦核眼睛"/>
          <p:cNvPicPr>
            <a:picLocks noChangeAspect="1"/>
          </p:cNvPicPr>
          <p:nvPr/>
        </p:nvPicPr>
        <p:blipFill>
          <a:blip r:embed="rId3"/>
          <a:stretch>
            <a:fillRect/>
          </a:stretch>
        </p:blipFill>
        <p:spPr>
          <a:xfrm>
            <a:off x="7729855" y="3296920"/>
            <a:ext cx="4462145" cy="32829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500"/>
                                        <p:tgtEl>
                                          <p:spTgt spid="5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3"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1"/>
          <a:srcRect/>
          <a:stretch>
            <a:fillRect/>
          </a:stretch>
        </p:blipFill>
        <p:spPr>
          <a:xfrm>
            <a:off x="6309574" y="694935"/>
            <a:ext cx="5912050" cy="6193458"/>
          </a:xfrm>
          <a:prstGeom prst="rect">
            <a:avLst/>
          </a:prstGeom>
        </p:spPr>
      </p:pic>
      <p:sp>
        <p:nvSpPr>
          <p:cNvPr id="10" name="矩形 9"/>
          <p:cNvSpPr/>
          <p:nvPr/>
        </p:nvSpPr>
        <p:spPr>
          <a:xfrm>
            <a:off x="7472936" y="607527"/>
            <a:ext cx="4719064" cy="174816"/>
          </a:xfrm>
          <a:prstGeom prst="rect">
            <a:avLst/>
          </a:prstGeom>
          <a:solidFill>
            <a:srgbClr val="5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494261" y="464575"/>
            <a:ext cx="6333965" cy="2245360"/>
          </a:xfrm>
          <a:prstGeom prst="rect">
            <a:avLst/>
          </a:prstGeom>
          <a:noFill/>
        </p:spPr>
        <p:txBody>
          <a:bodyPr wrap="square">
            <a:spAutoFit/>
          </a:bodyPr>
          <a:lstStyle/>
          <a:p>
            <a:pPr algn="just"/>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Chinese Dreamcore</a:t>
            </a:r>
            <a:r>
              <a:rPr lang="en-US" altLang="zh-CN" sz="2000" dirty="0">
                <a:latin typeface="MV Boli" panose="02000500030200090000" pitchFamily="2" charset="0"/>
                <a:ea typeface="华文中宋" panose="02010600040101010101" pitchFamily="2" charset="-122"/>
                <a:cs typeface="MV Boli" panose="02000500030200090000" pitchFamily="2" charset="0"/>
              </a:rPr>
              <a:t> is a Sinicized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surrealist aesthetic</a:t>
            </a:r>
            <a:r>
              <a:rPr lang="en-US" altLang="zh-CN" sz="2000" dirty="0">
                <a:latin typeface="MV Boli" panose="02000500030200090000" pitchFamily="2" charset="0"/>
                <a:ea typeface="华文中宋" panose="02010600040101010101" pitchFamily="2" charset="-122"/>
                <a:cs typeface="MV Boli" panose="02000500030200090000" pitchFamily="2" charset="0"/>
              </a:rPr>
              <a:t> derived from Dreamcore, which utilizes visual media such as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images</a:t>
            </a:r>
            <a:r>
              <a:rPr lang="en-US" altLang="zh-CN" sz="2000" dirty="0">
                <a:latin typeface="MV Boli" panose="02000500030200090000" pitchFamily="2" charset="0"/>
                <a:ea typeface="华文中宋" panose="02010600040101010101" pitchFamily="2" charset="-122"/>
                <a:cs typeface="MV Boli" panose="02000500030200090000" pitchFamily="2" charset="0"/>
              </a:rPr>
              <a:t> or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videos</a:t>
            </a:r>
            <a:r>
              <a:rPr lang="en-US" altLang="zh-CN" sz="2000" dirty="0">
                <a:latin typeface="MV Boli" panose="02000500030200090000" pitchFamily="2" charset="0"/>
                <a:ea typeface="华文中宋" panose="02010600040101010101" pitchFamily="2" charset="-122"/>
                <a:cs typeface="MV Boli" panose="02000500030200090000" pitchFamily="2" charset="0"/>
              </a:rPr>
              <a:t> for expression.</a:t>
            </a:r>
            <a:r>
              <a:rPr lang="zh-CN" altLang="en-US" sz="2000" dirty="0">
                <a:latin typeface="MV Boli" panose="02000500030200090000" pitchFamily="2" charset="0"/>
                <a:ea typeface="华文中宋" panose="02010600040101010101" pitchFamily="2" charset="-122"/>
                <a:cs typeface="MV Boli" panose="02000500030200090000" pitchFamily="2" charset="0"/>
              </a:rPr>
              <a:t>而</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中式梦核</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是根据</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梦核</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衍生而来的中国化</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超现实主义美学</a:t>
            </a:r>
            <a:r>
              <a:rPr lang="zh-CN" altLang="en-US" sz="2000" dirty="0">
                <a:latin typeface="MV Boli" panose="02000500030200090000" pitchFamily="2" charset="0"/>
                <a:ea typeface="华文中宋" panose="02010600040101010101" pitchFamily="2" charset="-122"/>
                <a:cs typeface="MV Boli" panose="02000500030200090000" pitchFamily="2" charset="0"/>
              </a:rPr>
              <a:t>，运用</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图像</a:t>
            </a:r>
            <a:r>
              <a:rPr lang="zh-CN" altLang="en-US" sz="2000" dirty="0">
                <a:latin typeface="MV Boli" panose="02000500030200090000" pitchFamily="2" charset="0"/>
                <a:ea typeface="华文中宋" panose="02010600040101010101" pitchFamily="2" charset="-122"/>
                <a:cs typeface="MV Boli" panose="02000500030200090000" pitchFamily="2" charset="0"/>
              </a:rPr>
              <a:t>或者</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视频</a:t>
            </a:r>
            <a:r>
              <a:rPr lang="zh-CN" altLang="en-US" sz="2000" dirty="0">
                <a:latin typeface="MV Boli" panose="02000500030200090000" pitchFamily="2" charset="0"/>
                <a:ea typeface="华文中宋" panose="02010600040101010101" pitchFamily="2" charset="-122"/>
                <a:cs typeface="MV Boli" panose="02000500030200090000" pitchFamily="2" charset="0"/>
              </a:rPr>
              <a:t>等媒介呈现</a:t>
            </a:r>
            <a:endParaRPr lang="en-US" altLang="zh-CN" sz="2000" dirty="0">
              <a:latin typeface="MV Boli" panose="02000500030200090000" pitchFamily="2" charset="0"/>
              <a:ea typeface="华文中宋" panose="02010600040101010101" pitchFamily="2" charset="-122"/>
              <a:cs typeface="MV Boli" panose="02000500030200090000" pitchFamily="2" charset="0"/>
            </a:endParaRPr>
          </a:p>
        </p:txBody>
      </p:sp>
      <p:sp>
        <p:nvSpPr>
          <p:cNvPr id="53" name="文本框 52"/>
          <p:cNvSpPr txBox="1"/>
          <p:nvPr/>
        </p:nvSpPr>
        <p:spPr>
          <a:xfrm>
            <a:off x="7565532" y="45161"/>
            <a:ext cx="4571999" cy="829945"/>
          </a:xfrm>
          <a:prstGeom prst="rect">
            <a:avLst/>
          </a:prstGeom>
          <a:noFill/>
        </p:spPr>
        <p:txBody>
          <a:bodyPr wrap="square">
            <a:spAutoFit/>
          </a:bodyPr>
          <a:lstStyle/>
          <a:p>
            <a:pPr lvl="0" algn="dist" fontAlgn="base">
              <a:lnSpc>
                <a:spcPct val="150000"/>
              </a:lnSpc>
              <a:spcBef>
                <a:spcPct val="0"/>
              </a:spcBef>
              <a:spcAft>
                <a:spcPct val="0"/>
              </a:spcAft>
              <a:defRPr/>
            </a:pPr>
            <a:r>
              <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a:t>
            </a:r>
            <a:endPar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55" name="矩形: 圆角 54"/>
          <p:cNvSpPr/>
          <p:nvPr/>
        </p:nvSpPr>
        <p:spPr>
          <a:xfrm>
            <a:off x="3299829" y="4604037"/>
            <a:ext cx="7056794" cy="1947560"/>
          </a:xfrm>
          <a:prstGeom prst="roundRect">
            <a:avLst>
              <a:gd name="adj" fmla="val 50000"/>
            </a:avLst>
          </a:prstGeom>
          <a:solidFill>
            <a:srgbClr val="37CBFF">
              <a:alpha val="4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文本框 20"/>
          <p:cNvSpPr txBox="1"/>
          <p:nvPr/>
        </p:nvSpPr>
        <p:spPr>
          <a:xfrm>
            <a:off x="3855161" y="4792987"/>
            <a:ext cx="6192541" cy="1876425"/>
          </a:xfrm>
          <a:prstGeom prst="rect">
            <a:avLst/>
          </a:prstGeom>
          <a:noFill/>
        </p:spPr>
        <p:txBody>
          <a:bodyPr wrap="square">
            <a:spAutoFit/>
          </a:bodyPr>
          <a:lstStyle/>
          <a:p>
            <a:r>
              <a:rPr lang="en-US" altLang="zh-CN" sz="2000" dirty="0">
                <a:latin typeface="MV Boli" panose="02000500030200090000" pitchFamily="2" charset="0"/>
                <a:ea typeface="华文中宋" panose="02010600040101010101" pitchFamily="2" charset="-122"/>
                <a:cs typeface="MV Boli" panose="02000500030200090000" pitchFamily="2" charset="0"/>
              </a:rPr>
              <a:t>“Chinese Dreamcore” is about nostalgic melancholy, It intertwines relics from the early 2000s with cryptic text, evoking the haze of an aged dream.</a:t>
            </a:r>
            <a:r>
              <a:rPr lang="zh-CN" altLang="en-US" dirty="0">
                <a:latin typeface="MV Boli" panose="02000500030200090000" pitchFamily="2" charset="0"/>
                <a:ea typeface="华文中宋" panose="02010600040101010101" pitchFamily="2" charset="-122"/>
                <a:cs typeface="MV Boli" panose="02000500030200090000" pitchFamily="2" charset="0"/>
              </a:rPr>
              <a:t>“中式梦核”的本质是怀旧伤感。来自千禧年间的旧物件与意义不明的文字交织，如同在一场老旧的梦境里。</a:t>
            </a:r>
            <a:endParaRPr lang="zh-CN" altLang="en-US" sz="2000" dirty="0">
              <a:latin typeface="MV Boli" panose="02000500030200090000" pitchFamily="2" charset="0"/>
              <a:ea typeface="华文中宋" panose="02010600040101010101" pitchFamily="2" charset="-122"/>
              <a:cs typeface="MV Boli" panose="02000500030200090000" pitchFamily="2" charset="0"/>
            </a:endParaRPr>
          </a:p>
        </p:txBody>
      </p:sp>
      <p:pic>
        <p:nvPicPr>
          <p:cNvPr id="17" name="图片 16"/>
          <p:cNvPicPr>
            <a:picLocks noChangeAspect="1"/>
          </p:cNvPicPr>
          <p:nvPr/>
        </p:nvPicPr>
        <p:blipFill>
          <a:blip r:embed="rId2"/>
          <a:stretch>
            <a:fillRect/>
          </a:stretch>
        </p:blipFill>
        <p:spPr>
          <a:xfrm>
            <a:off x="-358775" y="2286635"/>
            <a:ext cx="3930015" cy="42646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3" grpId="0"/>
      <p:bldP spid="53" grpId="0"/>
      <p:bldP spid="55"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descr="D:/用户/Desktop/梦核5.jpg梦核5"/>
          <p:cNvPicPr>
            <a:picLocks noChangeAspect="1"/>
          </p:cNvPicPr>
          <p:nvPr/>
        </p:nvPicPr>
        <p:blipFill>
          <a:blip r:embed="rId1"/>
          <a:srcRect/>
          <a:stretch>
            <a:fillRect/>
          </a:stretch>
        </p:blipFill>
        <p:spPr>
          <a:xfrm>
            <a:off x="1" y="0"/>
            <a:ext cx="12192000" cy="6858000"/>
          </a:xfrm>
          <a:prstGeom prst="rect">
            <a:avLst/>
          </a:prstGeom>
        </p:spPr>
      </p:pic>
      <p:sp>
        <p:nvSpPr>
          <p:cNvPr id="24" name="矩形 23"/>
          <p:cNvSpPr/>
          <p:nvPr/>
        </p:nvSpPr>
        <p:spPr>
          <a:xfrm>
            <a:off x="3469705" y="924011"/>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2  </a:t>
            </a:r>
            <a:endParaRPr lang="en-US" altLang="zh-CN" sz="7200" b="1" spc="1000" dirty="0">
              <a:solidFill>
                <a:schemeClr val="tx1">
                  <a:lumMod val="75000"/>
                  <a:lumOff val="25000"/>
                </a:schemeClr>
              </a:solidFill>
              <a:effectLst>
                <a:glow rad="228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25" name="文本框 24"/>
          <p:cNvSpPr txBox="1"/>
          <p:nvPr/>
        </p:nvSpPr>
        <p:spPr>
          <a:xfrm>
            <a:off x="1669914" y="2786974"/>
            <a:ext cx="8852172" cy="323024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6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Characteristics of Chinese Dreamcore</a:t>
            </a:r>
            <a:endParaRPr lang="en-US" altLang="zh-CN" sz="46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ctr" fontAlgn="base">
              <a:lnSpc>
                <a:spcPct val="150000"/>
              </a:lnSpc>
              <a:spcBef>
                <a:spcPct val="0"/>
              </a:spcBef>
              <a:spcAft>
                <a:spcPct val="0"/>
              </a:spcAft>
              <a:defRPr/>
            </a:pPr>
            <a:r>
              <a:rPr lang="zh-CN" altLang="en-US" sz="44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中式梦核的特点</a:t>
            </a:r>
            <a:endParaRPr lang="zh-CN" altLang="en-US" sz="44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73" name="图片 72"/>
          <p:cNvPicPr>
            <a:picLocks noChangeAspect="1"/>
          </p:cNvPicPr>
          <p:nvPr/>
        </p:nvPicPr>
        <p:blipFill>
          <a:blip r:embed="rId2"/>
          <a:srcRect/>
          <a:stretch>
            <a:fillRect/>
          </a:stretch>
        </p:blipFill>
        <p:spPr>
          <a:xfrm>
            <a:off x="8961" y="-90153"/>
            <a:ext cx="12183039" cy="6980959"/>
          </a:xfrm>
          <a:prstGeom prst="rect">
            <a:avLst/>
          </a:prstGeom>
        </p:spPr>
      </p:pic>
      <p:pic>
        <p:nvPicPr>
          <p:cNvPr id="61" name="图片 60"/>
          <p:cNvPicPr>
            <a:picLocks noChangeAspect="1"/>
          </p:cNvPicPr>
          <p:nvPr/>
        </p:nvPicPr>
        <p:blipFill>
          <a:blip r:embed="rId3"/>
          <a:stretch>
            <a:fillRect/>
          </a:stretch>
        </p:blipFill>
        <p:spPr>
          <a:xfrm>
            <a:off x="8268732" y="1747305"/>
            <a:ext cx="3857626" cy="5143501"/>
          </a:xfrm>
          <a:prstGeom prst="rect">
            <a:avLst/>
          </a:prstGeom>
        </p:spPr>
      </p:pic>
      <p:sp>
        <p:nvSpPr>
          <p:cNvPr id="64" name="椭圆 63"/>
          <p:cNvSpPr/>
          <p:nvPr/>
        </p:nvSpPr>
        <p:spPr>
          <a:xfrm>
            <a:off x="4277465" y="162780"/>
            <a:ext cx="6710606" cy="1621434"/>
          </a:xfrm>
          <a:prstGeom prst="ellipse">
            <a:avLst/>
          </a:prstGeom>
          <a:solidFill>
            <a:schemeClr val="bg2">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39" name="图片 38"/>
          <p:cNvPicPr>
            <a:picLocks noChangeAspect="1"/>
          </p:cNvPicPr>
          <p:nvPr/>
        </p:nvPicPr>
        <p:blipFill>
          <a:blip r:embed="rId4"/>
          <a:srcRect/>
          <a:stretch>
            <a:fillRect/>
          </a:stretch>
        </p:blipFill>
        <p:spPr>
          <a:xfrm>
            <a:off x="0" y="4193282"/>
            <a:ext cx="4387200" cy="2697524"/>
          </a:xfrm>
          <a:prstGeom prst="rect">
            <a:avLst/>
          </a:prstGeom>
        </p:spPr>
      </p:pic>
      <p:sp>
        <p:nvSpPr>
          <p:cNvPr id="54" name="矩形: 圆角 53"/>
          <p:cNvSpPr/>
          <p:nvPr/>
        </p:nvSpPr>
        <p:spPr>
          <a:xfrm>
            <a:off x="303079" y="2743488"/>
            <a:ext cx="6192820" cy="99742"/>
          </a:xfrm>
          <a:prstGeom prst="roundRect">
            <a:avLst>
              <a:gd name="adj" fmla="val 0"/>
            </a:avLst>
          </a:prstGeom>
          <a:solidFill>
            <a:schemeClr val="tx2">
              <a:lumMod val="40000"/>
              <a:lumOff val="6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文本框 54"/>
          <p:cNvSpPr txBox="1"/>
          <p:nvPr/>
        </p:nvSpPr>
        <p:spPr>
          <a:xfrm>
            <a:off x="4125419" y="493649"/>
            <a:ext cx="6923149"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01</a:t>
            </a:r>
            <a:r>
              <a:rPr lang="en-US" altLang="zh-CN" sz="2800" dirty="0">
                <a:latin typeface="MV Boli" panose="02000500030200090000" pitchFamily="2" charset="0"/>
                <a:ea typeface="华文中宋" panose="02010600040101010101" pitchFamily="2" charset="-122"/>
                <a:cs typeface="MV Boli" panose="02000500030200090000" pitchFamily="2" charset="0"/>
              </a:rPr>
              <a:t> Architecture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建筑元素</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p:txBody>
      </p:sp>
      <p:sp>
        <p:nvSpPr>
          <p:cNvPr id="66" name="文本框 65"/>
          <p:cNvSpPr txBox="1"/>
          <p:nvPr/>
        </p:nvSpPr>
        <p:spPr>
          <a:xfrm>
            <a:off x="248159" y="2518072"/>
            <a:ext cx="6502539" cy="1076325"/>
          </a:xfrm>
          <a:prstGeom prst="rect">
            <a:avLst/>
          </a:prstGeom>
          <a:noFill/>
        </p:spPr>
        <p:txBody>
          <a:bodyPr wrap="square">
            <a:spAutoFit/>
          </a:bodyPr>
          <a:lstStyle/>
          <a:p>
            <a:r>
              <a:rPr lang="en-US" altLang="zh-CN" sz="3200" dirty="0">
                <a:latin typeface="MV Boli" panose="02000500030200090000" pitchFamily="2" charset="0"/>
                <a:ea typeface="华文中宋" panose="02010600040101010101" pitchFamily="2" charset="-122"/>
                <a:cs typeface="MV Boli" panose="02000500030200090000" pitchFamily="2" charset="0"/>
              </a:rPr>
              <a:t>scenes filled with Chinese life </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a:p>
            <a:r>
              <a:rPr lang="zh-CN" altLang="en-US" sz="3200" dirty="0">
                <a:latin typeface="MV Boli" panose="02000500030200090000" pitchFamily="2" charset="0"/>
                <a:ea typeface="华文中宋" panose="02010600040101010101" pitchFamily="2" charset="-122"/>
                <a:cs typeface="MV Boli" panose="02000500030200090000" pitchFamily="2" charset="0"/>
              </a:rPr>
              <a:t>充满中国生活气息的场景</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p:txBody>
      </p:sp>
      <p:sp>
        <p:nvSpPr>
          <p:cNvPr id="69" name="文本框 68"/>
          <p:cNvSpPr txBox="1"/>
          <p:nvPr/>
        </p:nvSpPr>
        <p:spPr>
          <a:xfrm>
            <a:off x="2440814" y="3928238"/>
            <a:ext cx="6027634" cy="922020"/>
          </a:xfrm>
          <a:prstGeom prst="rect">
            <a:avLst/>
          </a:prstGeom>
          <a:noFill/>
        </p:spPr>
        <p:txBody>
          <a:bodyPr wrap="square">
            <a:spAutoFit/>
          </a:bodyPr>
          <a:lstStyle/>
          <a:p>
            <a:endParaRPr lang="en-US" altLang="zh-CN" dirty="0">
              <a:latin typeface="MV Boli" panose="02000500030200090000" pitchFamily="2" charset="0"/>
              <a:ea typeface="华文中宋" panose="02010600040101010101" pitchFamily="2" charset="-122"/>
              <a:cs typeface="MV Boli" panose="02000500030200090000" pitchFamily="2" charset="0"/>
            </a:endParaRPr>
          </a:p>
          <a:p>
            <a:endParaRPr lang="en-US" altLang="zh-CN" dirty="0">
              <a:latin typeface="MV Boli" panose="02000500030200090000" pitchFamily="2" charset="0"/>
              <a:ea typeface="华文中宋" panose="02010600040101010101" pitchFamily="2" charset="-122"/>
              <a:cs typeface="MV Boli" panose="02000500030200090000" pitchFamily="2" charset="0"/>
            </a:endParaRPr>
          </a:p>
          <a:p>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sp>
        <p:nvSpPr>
          <p:cNvPr id="71" name="文本框 70"/>
          <p:cNvSpPr txBox="1"/>
          <p:nvPr/>
        </p:nvSpPr>
        <p:spPr>
          <a:xfrm>
            <a:off x="248319" y="3528250"/>
            <a:ext cx="6656515" cy="1076325"/>
          </a:xfrm>
          <a:prstGeom prst="rect">
            <a:avLst/>
          </a:prstGeom>
          <a:noFill/>
        </p:spPr>
        <p:txBody>
          <a:bodyPr wrap="square">
            <a:spAutoFit/>
          </a:bodyPr>
          <a:lstStyle/>
          <a:p>
            <a:r>
              <a:rPr lang="en-US" altLang="zh-CN" sz="3200" dirty="0">
                <a:latin typeface="MV Boli" panose="02000500030200090000" pitchFamily="2" charset="0"/>
                <a:ea typeface="华文中宋" panose="02010600040101010101" pitchFamily="2" charset="-122"/>
                <a:cs typeface="MV Boli" panose="02000500030200090000" pitchFamily="2" charset="0"/>
              </a:rPr>
              <a:t>nostalgic architectural styles</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a:p>
            <a:r>
              <a:rPr lang="zh-CN" altLang="en-US" sz="3200" dirty="0">
                <a:latin typeface="MV Boli" panose="02000500030200090000" pitchFamily="2" charset="0"/>
                <a:ea typeface="华文中宋" panose="02010600040101010101" pitchFamily="2" charset="-122"/>
                <a:cs typeface="MV Boli" panose="02000500030200090000" pitchFamily="2" charset="0"/>
              </a:rPr>
              <a:t>具有年代感的中式建筑风格</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p:txBody>
      </p:sp>
      <p:pic>
        <p:nvPicPr>
          <p:cNvPr id="3" name="图片 2" descr="梦核 小区"/>
          <p:cNvPicPr>
            <a:picLocks noChangeAspect="1"/>
          </p:cNvPicPr>
          <p:nvPr/>
        </p:nvPicPr>
        <p:blipFill>
          <a:blip r:embed="rId5"/>
          <a:srcRect/>
          <a:stretch>
            <a:fillRect/>
          </a:stretch>
        </p:blipFill>
        <p:spPr>
          <a:xfrm>
            <a:off x="373380" y="162560"/>
            <a:ext cx="2284095" cy="2289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out)">
                                      <p:cBhvr>
                                        <p:cTn id="7" dur="2000"/>
                                        <p:tgtEl>
                                          <p:spTgt spid="6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500"/>
                                        <p:tgtEl>
                                          <p:spTgt spid="66"/>
                                        </p:tgtEl>
                                      </p:cBhvr>
                                    </p:animEffect>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4" grpId="0" animBg="1"/>
      <p:bldP spid="55" grpId="0"/>
      <p:bldP spid="66"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sp>
        <p:nvSpPr>
          <p:cNvPr id="2" name="标题 1"/>
          <p:cNvSpPr>
            <a:spLocks noGrp="1"/>
          </p:cNvSpPr>
          <p:nvPr>
            <p:ph type="title"/>
          </p:nvPr>
        </p:nvSpPr>
        <p:spPr/>
        <p:txBody>
          <a:bodyPr>
            <a:normAutofit fontScale="90000"/>
          </a:bodyPr>
          <a:p>
            <a:pPr algn="l"/>
            <a:r>
              <a:rPr lang="en-US" altLang="zh-CN" sz="2000" dirty="0">
                <a:latin typeface="MV Boli" panose="02000500030200090000" pitchFamily="2" charset="0"/>
                <a:ea typeface="华文中宋" panose="02010600040101010101" pitchFamily="2" charset="-122"/>
                <a:cs typeface="MV Boli" panose="02000500030200090000" pitchFamily="2" charset="0"/>
              </a:rPr>
              <a:t>Aged blue and amber-glass architecture,these dreamy yet slightly futuristic windows reflected people's fantasies about the new century at the millennium's end. They also capture the</a:t>
            </a:r>
            <a:br>
              <a:rPr lang="en-US" altLang="zh-CN" sz="2000" dirty="0">
                <a:latin typeface="MV Boli" panose="02000500030200090000" pitchFamily="2" charset="0"/>
                <a:ea typeface="华文中宋" panose="02010600040101010101" pitchFamily="2" charset="-122"/>
                <a:cs typeface="MV Boli" panose="02000500030200090000" pitchFamily="2" charset="0"/>
              </a:rPr>
            </a:br>
            <a:r>
              <a:rPr lang="en-US" altLang="zh-CN" sz="2000" dirty="0">
                <a:latin typeface="MV Boli" panose="02000500030200090000" pitchFamily="2" charset="0"/>
                <a:ea typeface="华文中宋" panose="02010600040101010101" pitchFamily="2" charset="-122"/>
                <a:cs typeface="MV Boli" panose="02000500030200090000" pitchFamily="2" charset="0"/>
              </a:rPr>
              <a:t>fading glow of that bygone era</a:t>
            </a:r>
            <a:r>
              <a:rPr lang="en-US" altLang="zh-CN"/>
              <a:t>."</a:t>
            </a:r>
            <a:br>
              <a:rPr lang="en-US" altLang="zh-CN" sz="2000" dirty="0">
                <a:latin typeface="MV Boli" panose="02000500030200090000" pitchFamily="2" charset="0"/>
                <a:ea typeface="华文中宋" panose="02010600040101010101" pitchFamily="2" charset="-122"/>
                <a:cs typeface="MV Boli" panose="02000500030200090000" pitchFamily="2" charset="0"/>
              </a:rPr>
            </a:br>
            <a:r>
              <a:rPr lang="zh-CN" altLang="en-US" sz="2000" dirty="0">
                <a:latin typeface="MV Boli" panose="02000500030200090000" pitchFamily="2" charset="0"/>
                <a:ea typeface="华文中宋" panose="02010600040101010101" pitchFamily="2" charset="-122"/>
                <a:cs typeface="MV Boli" panose="02000500030200090000" pitchFamily="2" charset="0"/>
              </a:rPr>
              <a:t>蓝色或者茶色玻璃的</a:t>
            </a:r>
            <a:r>
              <a:rPr lang="en-US" altLang="zh-CN" sz="2000" dirty="0">
                <a:latin typeface="MV Boli" panose="02000500030200090000" pitchFamily="2" charset="0"/>
                <a:ea typeface="华文中宋" panose="02010600040101010101" pitchFamily="2" charset="-122"/>
                <a:cs typeface="MV Boli" panose="02000500030200090000" pitchFamily="2" charset="0"/>
              </a:rPr>
              <a:t>90</a:t>
            </a:r>
            <a:r>
              <a:rPr lang="zh-CN" altLang="en-US" sz="2000" dirty="0">
                <a:latin typeface="MV Boli" panose="02000500030200090000" pitchFamily="2" charset="0"/>
                <a:ea typeface="华文中宋" panose="02010600040101010101" pitchFamily="2" charset="-122"/>
                <a:cs typeface="MV Boli" panose="02000500030200090000" pitchFamily="2" charset="0"/>
              </a:rPr>
              <a:t>年代老旧建筑</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梦幻与略带科技感的玻璃是世纪末的人们对世纪初的幻想，更代表了世纪末的余晖</a:t>
            </a:r>
            <a:endParaRPr lang="zh-CN" altLang="en-US" sz="2000" dirty="0">
              <a:latin typeface="MV Boli" panose="02000500030200090000" pitchFamily="2" charset="0"/>
              <a:ea typeface="华文中宋" panose="02010600040101010101" pitchFamily="2" charset="-122"/>
              <a:cs typeface="MV Boli" panose="02000500030200090000" pitchFamily="2" charset="0"/>
            </a:endParaRPr>
          </a:p>
        </p:txBody>
      </p:sp>
      <p:pic>
        <p:nvPicPr>
          <p:cNvPr id="9" name="内容占位符 8" descr="梦核蓝色玻璃"/>
          <p:cNvPicPr>
            <a:picLocks noChangeAspect="1"/>
          </p:cNvPicPr>
          <p:nvPr>
            <p:ph idx="1"/>
          </p:nvPr>
        </p:nvPicPr>
        <p:blipFill>
          <a:blip r:embed="rId2"/>
          <a:stretch>
            <a:fillRect/>
          </a:stretch>
        </p:blipFill>
        <p:spPr>
          <a:xfrm>
            <a:off x="1155700" y="2135505"/>
            <a:ext cx="4590415" cy="4351655"/>
          </a:xfrm>
          <a:prstGeom prst="rect">
            <a:avLst/>
          </a:prstGeom>
        </p:spPr>
      </p:pic>
      <p:pic>
        <p:nvPicPr>
          <p:cNvPr id="10" name="图片 9" descr="梦核茶色玻璃"/>
          <p:cNvPicPr>
            <a:picLocks noChangeAspect="1"/>
          </p:cNvPicPr>
          <p:nvPr/>
        </p:nvPicPr>
        <p:blipFill>
          <a:blip r:embed="rId3"/>
          <a:stretch>
            <a:fillRect/>
          </a:stretch>
        </p:blipFill>
        <p:spPr>
          <a:xfrm>
            <a:off x="6382385" y="2135505"/>
            <a:ext cx="3930650" cy="445071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pic>
        <p:nvPicPr>
          <p:cNvPr id="4" name="图片 3" descr="梦核 老式大床"/>
          <p:cNvPicPr>
            <a:picLocks noChangeAspect="1"/>
          </p:cNvPicPr>
          <p:nvPr/>
        </p:nvPicPr>
        <p:blipFill>
          <a:blip r:embed="rId2"/>
          <a:stretch>
            <a:fillRect/>
          </a:stretch>
        </p:blipFill>
        <p:spPr>
          <a:xfrm>
            <a:off x="1787525" y="1588135"/>
            <a:ext cx="4531360" cy="3374390"/>
          </a:xfrm>
          <a:prstGeom prst="rect">
            <a:avLst/>
          </a:prstGeom>
        </p:spPr>
      </p:pic>
      <p:pic>
        <p:nvPicPr>
          <p:cNvPr id="74" name="图片 73"/>
          <p:cNvPicPr>
            <a:picLocks noChangeAspect="1"/>
          </p:cNvPicPr>
          <p:nvPr/>
        </p:nvPicPr>
        <p:blipFill>
          <a:blip r:embed="rId3"/>
          <a:srcRect/>
          <a:stretch>
            <a:fillRect/>
          </a:stretch>
        </p:blipFill>
        <p:spPr>
          <a:xfrm rot="20670101">
            <a:off x="9565267" y="391245"/>
            <a:ext cx="1841789" cy="1586277"/>
          </a:xfrm>
          <a:prstGeom prst="rect">
            <a:avLst/>
          </a:prstGeom>
        </p:spPr>
      </p:pic>
      <p:sp>
        <p:nvSpPr>
          <p:cNvPr id="25" name="椭圆 24"/>
          <p:cNvSpPr/>
          <p:nvPr/>
        </p:nvSpPr>
        <p:spPr>
          <a:xfrm>
            <a:off x="3106420" y="80010"/>
            <a:ext cx="6068060" cy="1420495"/>
          </a:xfrm>
          <a:prstGeom prst="ellipse">
            <a:avLst/>
          </a:prstGeom>
          <a:solidFill>
            <a:srgbClr val="D9B4DF">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 name="文本框 1"/>
          <p:cNvSpPr txBox="1"/>
          <p:nvPr/>
        </p:nvSpPr>
        <p:spPr>
          <a:xfrm>
            <a:off x="2956382" y="338902"/>
            <a:ext cx="6530546"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02</a:t>
            </a:r>
            <a:r>
              <a:rPr lang="en-US" altLang="zh-CN" sz="2800" dirty="0">
                <a:latin typeface="MV Boli" panose="02000500030200090000" pitchFamily="2" charset="0"/>
                <a:ea typeface="华文中宋" panose="02010600040101010101" pitchFamily="2" charset="-122"/>
                <a:cs typeface="MV Boli" panose="02000500030200090000" pitchFamily="2" charset="0"/>
              </a:rPr>
              <a:t> Decoration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装饰元素</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sp>
        <p:nvSpPr>
          <p:cNvPr id="19" name="文本框 18"/>
          <p:cNvSpPr txBox="1"/>
          <p:nvPr/>
        </p:nvSpPr>
        <p:spPr>
          <a:xfrm>
            <a:off x="2218690" y="4838700"/>
            <a:ext cx="7754620" cy="2193290"/>
          </a:xfrm>
          <a:prstGeom prst="rect">
            <a:avLst/>
          </a:prstGeom>
          <a:noFill/>
        </p:spPr>
        <p:txBody>
          <a:bodyPr wrap="square">
            <a:no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"Millennium-era apartment buildings with their floral bedsheets and wooden furniture—it’s like stepping back into those warm, happy childhood days."</a:t>
            </a:r>
            <a:endParaRPr lang="en-US" altLang="zh-CN" dirty="0">
              <a:latin typeface="MV Boli" panose="02000500030200090000" pitchFamily="2" charset="0"/>
              <a:ea typeface="华文中宋" panose="02010600040101010101" pitchFamily="2" charset="-122"/>
              <a:cs typeface="MV Boli" panose="02000500030200090000" pitchFamily="2" charset="0"/>
            </a:endParaRPr>
          </a:p>
          <a:p>
            <a:pPr>
              <a:lnSpc>
                <a:spcPct val="150000"/>
              </a:lnSpc>
            </a:pPr>
            <a:r>
              <a:rPr lang="zh-CN" altLang="en-US" dirty="0">
                <a:latin typeface="MV Boli" panose="02000500030200090000" pitchFamily="2" charset="0"/>
                <a:ea typeface="华文中宋" panose="02010600040101010101" pitchFamily="2" charset="-122"/>
                <a:cs typeface="MV Boli" panose="02000500030200090000" pitchFamily="2" charset="0"/>
              </a:rPr>
              <a:t>千禧年家属单元楼以及特有的床单家具，仿佛又回到了那个童年温馨又美好的童年</a:t>
            </a:r>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pic>
        <p:nvPicPr>
          <p:cNvPr id="3" name="图片 2" descr="梦核 家属楼"/>
          <p:cNvPicPr>
            <a:picLocks noChangeAspect="1"/>
          </p:cNvPicPr>
          <p:nvPr/>
        </p:nvPicPr>
        <p:blipFill>
          <a:blip r:embed="rId4"/>
          <a:stretch>
            <a:fillRect/>
          </a:stretch>
        </p:blipFill>
        <p:spPr>
          <a:xfrm>
            <a:off x="6845300" y="1586230"/>
            <a:ext cx="3329940" cy="3378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80">
                                          <p:stCondLst>
                                            <p:cond delay="0"/>
                                          </p:stCondLst>
                                        </p:cTn>
                                        <p:tgtEl>
                                          <p:spTgt spid="74"/>
                                        </p:tgtEl>
                                      </p:cBhvr>
                                    </p:animEffect>
                                    <p:anim calcmode="lin" valueType="num">
                                      <p:cBhvr>
                                        <p:cTn id="16"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21" dur="26">
                                          <p:stCondLst>
                                            <p:cond delay="650"/>
                                          </p:stCondLst>
                                        </p:cTn>
                                        <p:tgtEl>
                                          <p:spTgt spid="74"/>
                                        </p:tgtEl>
                                      </p:cBhvr>
                                      <p:to x="100000" y="60000"/>
                                    </p:animScale>
                                    <p:animScale>
                                      <p:cBhvr>
                                        <p:cTn id="22" dur="166" decel="50000">
                                          <p:stCondLst>
                                            <p:cond delay="676"/>
                                          </p:stCondLst>
                                        </p:cTn>
                                        <p:tgtEl>
                                          <p:spTgt spid="74"/>
                                        </p:tgtEl>
                                      </p:cBhvr>
                                      <p:to x="100000" y="100000"/>
                                    </p:animScale>
                                    <p:animScale>
                                      <p:cBhvr>
                                        <p:cTn id="23" dur="26">
                                          <p:stCondLst>
                                            <p:cond delay="1312"/>
                                          </p:stCondLst>
                                        </p:cTn>
                                        <p:tgtEl>
                                          <p:spTgt spid="74"/>
                                        </p:tgtEl>
                                      </p:cBhvr>
                                      <p:to x="100000" y="80000"/>
                                    </p:animScale>
                                    <p:animScale>
                                      <p:cBhvr>
                                        <p:cTn id="24" dur="166" decel="50000">
                                          <p:stCondLst>
                                            <p:cond delay="1338"/>
                                          </p:stCondLst>
                                        </p:cTn>
                                        <p:tgtEl>
                                          <p:spTgt spid="74"/>
                                        </p:tgtEl>
                                      </p:cBhvr>
                                      <p:to x="100000" y="100000"/>
                                    </p:animScale>
                                    <p:animScale>
                                      <p:cBhvr>
                                        <p:cTn id="25" dur="26">
                                          <p:stCondLst>
                                            <p:cond delay="1642"/>
                                          </p:stCondLst>
                                        </p:cTn>
                                        <p:tgtEl>
                                          <p:spTgt spid="74"/>
                                        </p:tgtEl>
                                      </p:cBhvr>
                                      <p:to x="100000" y="90000"/>
                                    </p:animScale>
                                    <p:animScale>
                                      <p:cBhvr>
                                        <p:cTn id="26" dur="166" decel="50000">
                                          <p:stCondLst>
                                            <p:cond delay="1668"/>
                                          </p:stCondLst>
                                        </p:cTn>
                                        <p:tgtEl>
                                          <p:spTgt spid="74"/>
                                        </p:tgtEl>
                                      </p:cBhvr>
                                      <p:to x="100000" y="100000"/>
                                    </p:animScale>
                                    <p:animScale>
                                      <p:cBhvr>
                                        <p:cTn id="27" dur="26">
                                          <p:stCondLst>
                                            <p:cond delay="1808"/>
                                          </p:stCondLst>
                                        </p:cTn>
                                        <p:tgtEl>
                                          <p:spTgt spid="74"/>
                                        </p:tgtEl>
                                      </p:cBhvr>
                                      <p:to x="100000" y="95000"/>
                                    </p:animScale>
                                    <p:animScale>
                                      <p:cBhvr>
                                        <p:cTn id="28" dur="166" decel="50000">
                                          <p:stCondLst>
                                            <p:cond delay="1834"/>
                                          </p:stCondLst>
                                        </p:cTn>
                                        <p:tgtEl>
                                          <p:spTgt spid="7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p:bldP spid="19" grpId="0"/>
      <p:bldP spid="19" grpId="1"/>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xml><?xml version="1.0" encoding="utf-8"?>
<p:tagLst xmlns:p="http://schemas.openxmlformats.org/presentationml/2006/main">
  <p:tag name="KSO_WM_BEAUTIFY_FLAG" val="#wm#"/>
  <p:tag name="KSO_WM_TAG_VERSION" val="1.0"/>
  <p:tag name="KSO_WM_TEMPLATE_CATEGORY" val="custom"/>
  <p:tag name="KSO_WM_TEMPLATE_INDEX" val="20187308"/>
  <p:tag name="KSO_WM_TEMPLATE_SUBCATEGORY" val="0"/>
  <p:tag name="KSO_WM_TEMPLATE_THUMBS_INDEX" val="1、2、3、6、8、10、11、12、15"/>
</p:tagLst>
</file>

<file path=ppt/tags/tag12.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4.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5.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6.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NTE5ZmNiMmMwMmFkM2RkYTdmOGFhOTIyYTI4ZmFjYjMifQ=="/>
  <p:tag name="KSO_WM_DOC_GUID" val="{67e1e5e7-3594-4ee1-aa95-42ef80665108}"/>
  <p:tag name="KSO_WPP_MARK_KEY" val="13206168-232d-474a-9e33-b5c045b403d6"/>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AF922">
            <a:alpha val="47000"/>
          </a:srgbClr>
        </a:solidFill>
        <a:ln>
          <a:noFill/>
        </a:ln>
      </a:spPr>
      <a:bodyPr rtlCol="0" anchor="ctr"/>
      <a:lstStyle>
        <a:defPPr algn="ctr">
          <a:defRPr dirty="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微软雅黑"/>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3073</Words>
  <Application>WPS 演示</Application>
  <PresentationFormat>宽屏</PresentationFormat>
  <Paragraphs>111</Paragraphs>
  <Slides>17</Slides>
  <Notes>4</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17</vt:i4>
      </vt:variant>
    </vt:vector>
  </HeadingPairs>
  <TitlesOfParts>
    <vt:vector size="28" baseType="lpstr">
      <vt:lpstr>Arial</vt:lpstr>
      <vt:lpstr>宋体</vt:lpstr>
      <vt:lpstr>Wingdings</vt:lpstr>
      <vt:lpstr>微软雅黑</vt:lpstr>
      <vt:lpstr>点点像素体-方形</vt:lpstr>
      <vt:lpstr>等线</vt:lpstr>
      <vt:lpstr>MV Boli</vt:lpstr>
      <vt:lpstr>华文中宋</vt:lpstr>
      <vt:lpstr>Arial Unicode MS</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Aged blue and amber-glass architecture,these dreamy yet slightly futuristic windows reflected people's fantasies about the new century at the millennium's end. They also capture the fading glow of that bygone era." 蓝色或者茶色玻璃的90年代老旧建筑,梦幻与略带科技感的玻璃是世纪末的人们对世纪初的幻想，更代表了世纪末的余晖</vt:lpstr>
      <vt:lpstr>PowerPoint 演示文稿</vt:lpstr>
      <vt:lpstr>Yellow-wood decorated houses 黄木装修的老房子</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Lyjooe</cp:lastModifiedBy>
  <cp:revision>76</cp:revision>
  <dcterms:created xsi:type="dcterms:W3CDTF">2019-04-04T17:31:00Z</dcterms:created>
  <dcterms:modified xsi:type="dcterms:W3CDTF">2025-07-05T03:14:08Z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6569645F9C0C4D08AA1FD9788F9F47EC_13</vt:lpwstr>
  </property>
  <property fmtid="{D5CDD505-2E9C-101B-9397-08002B2CF9AE}" pid="3" name="KSOProductBuildVer">
    <vt:lpwstr>2052-12.1.0.21915</vt:lpwstr>
  </property>
</Properties>
</file>