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940675A-B579-460E-94D1-54222C63F5DA}">
  <a:tblStyle styleId="{8F44A2F1-9E1F-4B54-A3A2-5F16C0AD49E2}"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inor">
          <a:srgbClr val="FFFFFF"/>
        </a:fontRef>
        <a:srgbClr val="FFFFFF"/>
      </a:tcTxStyle>
      <a:tcStyle>
        <a:tcBdr>
          <a:left>
            <a:ln w="12700" cap="flat">
              <a:solidFill>
                <a:srgbClr val="FFFFFF"/>
              </a:solidFill>
              <a:prstDash val="solid"/>
              <a:round/>
            </a:ln>
          </a:left>
          <a:right>
            <a:ln w="381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4472C4"/>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4472C4"/>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4472C4"/>
          </a:solidFill>
        </a:fill>
      </a:tcStyle>
    </a:firstRow>
  </a:tblStyle>
  <a:tblStyle styleId="{C7B018BB-80A7-4F77-B60F-C8B233D01FF8}" styleName="">
    <a:tblBg/>
    <a:wholeTbl>
      <a:tcTxStyle>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a:font>
          <a:latin typeface="Helvetica Neue Medium"/>
          <a:ea typeface="Helvetica Neue Medium"/>
          <a:cs typeface="Helvetica Neue Medium"/>
        </a:font>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a:font>
          <a:latin typeface="Helvetica Neue Medium"/>
          <a:ea typeface="Helvetica Neue Medium"/>
          <a:cs typeface="Helvetica Neue Medium"/>
        </a:font>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a:font>
          <a:latin typeface="Helvetica Neue Medium"/>
          <a:ea typeface="Helvetica Neue Medium"/>
          <a:cs typeface="Helvetica Neue Medium"/>
        </a:font>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4C3C2611-4C71-4FC5-86AE-919BDF0F9419}" styleName="">
    <a:tblBg/>
    <a:wholeTbl>
      <a:tcTxStyle>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516" y="-102"/>
      </p:cViewPr>
      <p:guideLst>
        <p:guide orient="horz" pos="2160"/>
        <p:guide pos="3840"/>
      </p:guideLst>
    </p:cSldViewPr>
  </p:slideViewPr>
  <p:notesTextViewPr>
    <p:cViewPr>
      <p:scale>
        <a:sx n="1" d="1"/>
        <a:sy n="1" d="1"/>
      </p:scale>
      <p:origin x="0" y="0"/>
    </p:cViewPr>
  </p:notesTextViewPr>
  <p:sorterViewPr>
    <p:cViewPr>
      <p:scale>
        <a:sx n="100" d="100"/>
        <a:sy n="100" d="100"/>
      </p:scale>
      <p:origin x="0" y="4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2" name="Shape 172"/>
          <p:cNvSpPr>
            <a:spLocks noGrp="1" noRot="1" noChangeAspect="1"/>
          </p:cNvSpPr>
          <p:nvPr>
            <p:ph type="sldImg"/>
          </p:nvPr>
        </p:nvSpPr>
        <p:spPr>
          <a:xfrm>
            <a:off x="1143000" y="685800"/>
            <a:ext cx="4572000" cy="3429000"/>
          </a:xfrm>
          <a:prstGeom prst="rect">
            <a:avLst/>
          </a:prstGeom>
        </p:spPr>
        <p:txBody>
          <a:bodyPr/>
          <a:lstStyle/>
          <a:p>
            <a:endParaRPr/>
          </a:p>
        </p:txBody>
      </p:sp>
      <p:sp>
        <p:nvSpPr>
          <p:cNvPr id="173" name="Shape 17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84175550"/>
      </p:ext>
    </p:extLst>
  </p:cSld>
  <p:clrMap bg1="lt1" tx1="dk1" bg2="lt2" tx2="dk2" accent1="accent1" accent2="accent2" accent3="accent3" accent4="accent4" accent5="accent5" accent6="accent6" hlink="hlink" folHlink="folHlink"/>
  <p:notesStyle>
    <a:lvl1pPr defTabSz="457200" latinLnBrk="0">
      <a:defRPr sz="2200">
        <a:latin typeface="Lucida Grande"/>
        <a:ea typeface="Lucida Grande"/>
        <a:cs typeface="Lucida Grande"/>
        <a:sym typeface="Lucida Grande"/>
      </a:defRPr>
    </a:lvl1pPr>
    <a:lvl2pPr indent="457200" defTabSz="457200" latinLnBrk="0">
      <a:defRPr sz="2200">
        <a:latin typeface="Lucida Grande"/>
        <a:ea typeface="Lucida Grande"/>
        <a:cs typeface="Lucida Grande"/>
        <a:sym typeface="Lucida Grande"/>
      </a:defRPr>
    </a:lvl2pPr>
    <a:lvl3pPr indent="914400" defTabSz="457200" latinLnBrk="0">
      <a:defRPr sz="2200">
        <a:latin typeface="Lucida Grande"/>
        <a:ea typeface="Lucida Grande"/>
        <a:cs typeface="Lucida Grande"/>
        <a:sym typeface="Lucida Grande"/>
      </a:defRPr>
    </a:lvl3pPr>
    <a:lvl4pPr indent="1371600" defTabSz="457200" latinLnBrk="0">
      <a:defRPr sz="2200">
        <a:latin typeface="Lucida Grande"/>
        <a:ea typeface="Lucida Grande"/>
        <a:cs typeface="Lucida Grande"/>
        <a:sym typeface="Lucida Grande"/>
      </a:defRPr>
    </a:lvl4pPr>
    <a:lvl5pPr indent="1828800" defTabSz="457200" latinLnBrk="0">
      <a:defRPr sz="2200">
        <a:latin typeface="Lucida Grande"/>
        <a:ea typeface="Lucida Grande"/>
        <a:cs typeface="Lucida Grande"/>
        <a:sym typeface="Lucida Grande"/>
      </a:defRPr>
    </a:lvl5pPr>
    <a:lvl6pPr indent="2286000" defTabSz="457200" latinLnBrk="0">
      <a:defRPr sz="2200">
        <a:latin typeface="Lucida Grande"/>
        <a:ea typeface="Lucida Grande"/>
        <a:cs typeface="Lucida Grande"/>
        <a:sym typeface="Lucida Grande"/>
      </a:defRPr>
    </a:lvl6pPr>
    <a:lvl7pPr indent="2743200" defTabSz="457200" latinLnBrk="0">
      <a:defRPr sz="2200">
        <a:latin typeface="Lucida Grande"/>
        <a:ea typeface="Lucida Grande"/>
        <a:cs typeface="Lucida Grande"/>
        <a:sym typeface="Lucida Grande"/>
      </a:defRPr>
    </a:lvl7pPr>
    <a:lvl8pPr indent="3200400" defTabSz="457200" latinLnBrk="0">
      <a:defRPr sz="2200">
        <a:latin typeface="Lucida Grande"/>
        <a:ea typeface="Lucida Grande"/>
        <a:cs typeface="Lucida Grande"/>
        <a:sym typeface="Lucida Grande"/>
      </a:defRPr>
    </a:lvl8pPr>
    <a:lvl9pPr indent="3657600" defTabSz="457200" latinLnBrk="0">
      <a:defRPr sz="2200">
        <a:latin typeface="Lucida Grande"/>
        <a:ea typeface="Lucida Grande"/>
        <a:cs typeface="Lucida Grande"/>
        <a:sym typeface="Lucida Grand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dirty="0"/>
          </a:p>
        </p:txBody>
      </p:sp>
    </p:spTree>
    <p:extLst>
      <p:ext uri="{BB962C8B-B14F-4D97-AF65-F5344CB8AC3E}">
        <p14:creationId xmlns:p14="http://schemas.microsoft.com/office/powerpoint/2010/main" val="21061575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
        <p:nvSpPr>
          <p:cNvPr id="11" name="标题文本"/>
          <p:cNvSpPr txBox="1">
            <a:spLocks noGrp="1"/>
          </p:cNvSpPr>
          <p:nvPr>
            <p:ph type="title"/>
          </p:nvPr>
        </p:nvSpPr>
        <p:spPr>
          <a:xfrm>
            <a:off x="1524000" y="1122362"/>
            <a:ext cx="9144000" cy="2387601"/>
          </a:xfrm>
          <a:prstGeom prst="rect">
            <a:avLst/>
          </a:prstGeom>
        </p:spPr>
        <p:txBody>
          <a:bodyPr anchor="b"/>
          <a:lstStyle>
            <a:lvl1pPr algn="ctr">
              <a:defRPr sz="6000"/>
            </a:lvl1pPr>
          </a:lstStyle>
          <a:p>
            <a:r>
              <a:t>标题文本</a:t>
            </a:r>
          </a:p>
        </p:txBody>
      </p:sp>
      <p:sp>
        <p:nvSpPr>
          <p:cNvPr id="12" name="正文级别 1…"/>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正文级别 1</a:t>
            </a:r>
          </a:p>
          <a:p>
            <a:pPr lvl="1"/>
            <a:r>
              <a:t>正文级别 2</a:t>
            </a:r>
          </a:p>
          <a:p>
            <a:pPr lvl="2"/>
            <a:r>
              <a:t>正文级别 3</a:t>
            </a:r>
          </a:p>
          <a:p>
            <a:pPr lvl="3"/>
            <a:r>
              <a:t>正文级别 4</a:t>
            </a:r>
          </a:p>
          <a:p>
            <a:pPr lvl="4"/>
            <a:r>
              <a:t>正文级别 5</a:t>
            </a:r>
          </a:p>
        </p:txBody>
      </p:sp>
      <p:sp>
        <p:nvSpPr>
          <p:cNvPr id="13"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标题幻灯片">
    <p:spTree>
      <p:nvGrpSpPr>
        <p:cNvPr id="1" name=""/>
        <p:cNvGrpSpPr/>
        <p:nvPr/>
      </p:nvGrpSpPr>
      <p:grpSpPr>
        <a:xfrm>
          <a:off x="0" y="0"/>
          <a:ext cx="0" cy="0"/>
          <a:chOff x="0" y="0"/>
          <a:chExt cx="0" cy="0"/>
        </a:xfrm>
      </p:grpSpPr>
      <p:sp>
        <p:nvSpPr>
          <p:cNvPr id="92" name="标题文本"/>
          <p:cNvSpPr txBox="1">
            <a:spLocks noGrp="1"/>
          </p:cNvSpPr>
          <p:nvPr>
            <p:ph type="title"/>
          </p:nvPr>
        </p:nvSpPr>
        <p:spPr>
          <a:xfrm>
            <a:off x="1524000" y="1122362"/>
            <a:ext cx="9144000" cy="2387601"/>
          </a:xfrm>
          <a:prstGeom prst="rect">
            <a:avLst/>
          </a:prstGeom>
        </p:spPr>
        <p:txBody>
          <a:bodyPr anchor="b"/>
          <a:lstStyle>
            <a:lvl1pPr algn="ctr">
              <a:defRPr sz="6000"/>
            </a:lvl1pPr>
          </a:lstStyle>
          <a:p>
            <a:r>
              <a:t>标题文本</a:t>
            </a:r>
          </a:p>
        </p:txBody>
      </p:sp>
      <p:sp>
        <p:nvSpPr>
          <p:cNvPr id="93" name="正文级别 1…"/>
          <p:cNvSpPr txBox="1">
            <a:spLocks noGrp="1"/>
          </p:cNvSpPr>
          <p:nvPr>
            <p:ph type="body" sz="quarter" idx="1"/>
          </p:nvPr>
        </p:nvSpPr>
        <p:spPr>
          <a:xfrm>
            <a:off x="1524000" y="3602037"/>
            <a:ext cx="9144000" cy="1655763"/>
          </a:xfrm>
          <a:prstGeom prst="rect">
            <a:avLst/>
          </a:prstGeom>
        </p:spPr>
        <p:txBody>
          <a:bodyPr/>
          <a:lstStyle>
            <a:lvl1pPr marL="0" indent="0" algn="ctr">
              <a:buSzTx/>
              <a:buFontTx/>
              <a:buNone/>
              <a:defRPr sz="2400"/>
            </a:lvl1pPr>
            <a:lvl2pPr marL="0" indent="457200" algn="ctr">
              <a:buSzTx/>
              <a:buFontTx/>
              <a:buNone/>
              <a:defRPr sz="2400"/>
            </a:lvl2pPr>
            <a:lvl3pPr marL="0" indent="914400" algn="ctr">
              <a:buSzTx/>
              <a:buFontTx/>
              <a:buNone/>
              <a:defRPr sz="2400"/>
            </a:lvl3pPr>
            <a:lvl4pPr marL="0" indent="1371600" algn="ctr">
              <a:buSzTx/>
              <a:buFontTx/>
              <a:buNone/>
              <a:defRPr sz="2400"/>
            </a:lvl4pPr>
            <a:lvl5pPr marL="0" indent="1828800" algn="ctr">
              <a:buSzTx/>
              <a:buFontTx/>
              <a:buNone/>
              <a:defRPr sz="2400"/>
            </a:lvl5pPr>
          </a:lstStyle>
          <a:p>
            <a:r>
              <a:t>正文级别 1</a:t>
            </a:r>
          </a:p>
          <a:p>
            <a:pPr lvl="1"/>
            <a:r>
              <a:t>正文级别 2</a:t>
            </a:r>
          </a:p>
          <a:p>
            <a:pPr lvl="2"/>
            <a:r>
              <a:t>正文级别 3</a:t>
            </a:r>
          </a:p>
          <a:p>
            <a:pPr lvl="3"/>
            <a:r>
              <a:t>正文级别 4</a:t>
            </a:r>
          </a:p>
          <a:p>
            <a:pPr lvl="4"/>
            <a:r>
              <a:t>正文级别 5</a:t>
            </a:r>
          </a:p>
        </p:txBody>
      </p:sp>
      <p:sp>
        <p:nvSpPr>
          <p:cNvPr id="94"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标题和内容">
    <p:spTree>
      <p:nvGrpSpPr>
        <p:cNvPr id="1" name=""/>
        <p:cNvGrpSpPr/>
        <p:nvPr/>
      </p:nvGrpSpPr>
      <p:grpSpPr>
        <a:xfrm>
          <a:off x="0" y="0"/>
          <a:ext cx="0" cy="0"/>
          <a:chOff x="0" y="0"/>
          <a:chExt cx="0" cy="0"/>
        </a:xfrm>
      </p:grpSpPr>
      <p:sp>
        <p:nvSpPr>
          <p:cNvPr id="101" name="标题文本"/>
          <p:cNvSpPr txBox="1">
            <a:spLocks noGrp="1"/>
          </p:cNvSpPr>
          <p:nvPr>
            <p:ph type="title"/>
          </p:nvPr>
        </p:nvSpPr>
        <p:spPr>
          <a:prstGeom prst="rect">
            <a:avLst/>
          </a:prstGeom>
        </p:spPr>
        <p:txBody>
          <a:bodyPr/>
          <a:lstStyle/>
          <a:p>
            <a:r>
              <a:t>标题文本</a:t>
            </a:r>
          </a:p>
        </p:txBody>
      </p:sp>
      <p:sp>
        <p:nvSpPr>
          <p:cNvPr id="102" name="正文级别 1…"/>
          <p:cNvSpPr txBox="1">
            <a:spLocks noGrp="1"/>
          </p:cNvSpPr>
          <p:nvPr>
            <p:ph type="body" idx="1"/>
          </p:nvPr>
        </p:nvSpPr>
        <p:spPr>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103"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节标题">
    <p:spTree>
      <p:nvGrpSpPr>
        <p:cNvPr id="1" name=""/>
        <p:cNvGrpSpPr/>
        <p:nvPr/>
      </p:nvGrpSpPr>
      <p:grpSpPr>
        <a:xfrm>
          <a:off x="0" y="0"/>
          <a:ext cx="0" cy="0"/>
          <a:chOff x="0" y="0"/>
          <a:chExt cx="0" cy="0"/>
        </a:xfrm>
      </p:grpSpPr>
      <p:sp>
        <p:nvSpPr>
          <p:cNvPr id="110" name="标题文本"/>
          <p:cNvSpPr txBox="1">
            <a:spLocks noGrp="1"/>
          </p:cNvSpPr>
          <p:nvPr>
            <p:ph type="title"/>
          </p:nvPr>
        </p:nvSpPr>
        <p:spPr>
          <a:xfrm>
            <a:off x="831850" y="1709738"/>
            <a:ext cx="10515600" cy="2852737"/>
          </a:xfrm>
          <a:prstGeom prst="rect">
            <a:avLst/>
          </a:prstGeom>
        </p:spPr>
        <p:txBody>
          <a:bodyPr anchor="b"/>
          <a:lstStyle>
            <a:lvl1pPr>
              <a:defRPr sz="6000"/>
            </a:lvl1pPr>
          </a:lstStyle>
          <a:p>
            <a:r>
              <a:t>标题文本</a:t>
            </a:r>
          </a:p>
        </p:txBody>
      </p:sp>
      <p:sp>
        <p:nvSpPr>
          <p:cNvPr id="111" name="正文级别 1…"/>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正文级别 1</a:t>
            </a:r>
          </a:p>
          <a:p>
            <a:pPr lvl="1"/>
            <a:r>
              <a:t>正文级别 2</a:t>
            </a:r>
          </a:p>
          <a:p>
            <a:pPr lvl="2"/>
            <a:r>
              <a:t>正文级别 3</a:t>
            </a:r>
          </a:p>
          <a:p>
            <a:pPr lvl="3"/>
            <a:r>
              <a:t>正文级别 4</a:t>
            </a:r>
          </a:p>
          <a:p>
            <a:pPr lvl="4"/>
            <a:r>
              <a:t>正文级别 5</a:t>
            </a:r>
          </a:p>
        </p:txBody>
      </p:sp>
      <p:sp>
        <p:nvSpPr>
          <p:cNvPr id="112"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两栏内容">
    <p:spTree>
      <p:nvGrpSpPr>
        <p:cNvPr id="1" name=""/>
        <p:cNvGrpSpPr/>
        <p:nvPr/>
      </p:nvGrpSpPr>
      <p:grpSpPr>
        <a:xfrm>
          <a:off x="0" y="0"/>
          <a:ext cx="0" cy="0"/>
          <a:chOff x="0" y="0"/>
          <a:chExt cx="0" cy="0"/>
        </a:xfrm>
      </p:grpSpPr>
      <p:sp>
        <p:nvSpPr>
          <p:cNvPr id="119" name="标题文本"/>
          <p:cNvSpPr txBox="1">
            <a:spLocks noGrp="1"/>
          </p:cNvSpPr>
          <p:nvPr>
            <p:ph type="title"/>
          </p:nvPr>
        </p:nvSpPr>
        <p:spPr>
          <a:prstGeom prst="rect">
            <a:avLst/>
          </a:prstGeom>
        </p:spPr>
        <p:txBody>
          <a:bodyPr/>
          <a:lstStyle/>
          <a:p>
            <a:r>
              <a:t>标题文本</a:t>
            </a:r>
          </a:p>
        </p:txBody>
      </p:sp>
      <p:sp>
        <p:nvSpPr>
          <p:cNvPr id="120" name="正文级别 1…"/>
          <p:cNvSpPr txBox="1">
            <a:spLocks noGrp="1"/>
          </p:cNvSpPr>
          <p:nvPr>
            <p:ph type="body" sz="half" idx="1"/>
          </p:nvPr>
        </p:nvSpPr>
        <p:spPr>
          <a:xfrm>
            <a:off x="838200" y="1825625"/>
            <a:ext cx="5181600" cy="4351338"/>
          </a:xfrm>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121"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比较">
    <p:spTree>
      <p:nvGrpSpPr>
        <p:cNvPr id="1" name=""/>
        <p:cNvGrpSpPr/>
        <p:nvPr/>
      </p:nvGrpSpPr>
      <p:grpSpPr>
        <a:xfrm>
          <a:off x="0" y="0"/>
          <a:ext cx="0" cy="0"/>
          <a:chOff x="0" y="0"/>
          <a:chExt cx="0" cy="0"/>
        </a:xfrm>
      </p:grpSpPr>
      <p:sp>
        <p:nvSpPr>
          <p:cNvPr id="128" name="矩形"/>
          <p:cNvSpPr>
            <a:spLocks noGrp="1"/>
          </p:cNvSpPr>
          <p:nvPr>
            <p:ph type="body" sz="quarter" idx="13"/>
          </p:nvPr>
        </p:nvSpPr>
        <p:spPr>
          <a:xfrm>
            <a:off x="6172200" y="1681163"/>
            <a:ext cx="5183188" cy="823913"/>
          </a:xfrm>
          <a:prstGeom prst="rect">
            <a:avLst/>
          </a:prstGeom>
        </p:spPr>
        <p:txBody>
          <a:bodyPr anchor="b">
            <a:noAutofit/>
          </a:bodyPr>
          <a:lstStyle/>
          <a:p>
            <a:pPr marL="0" indent="0">
              <a:buSzTx/>
              <a:buFontTx/>
              <a:buNone/>
              <a:defRPr sz="2400" b="1"/>
            </a:pPr>
            <a:endParaRPr/>
          </a:p>
        </p:txBody>
      </p:sp>
      <p:sp>
        <p:nvSpPr>
          <p:cNvPr id="129" name="标题文本"/>
          <p:cNvSpPr txBox="1">
            <a:spLocks noGrp="1"/>
          </p:cNvSpPr>
          <p:nvPr>
            <p:ph type="title"/>
          </p:nvPr>
        </p:nvSpPr>
        <p:spPr>
          <a:xfrm>
            <a:off x="839787" y="365125"/>
            <a:ext cx="10515601" cy="1325563"/>
          </a:xfrm>
          <a:prstGeom prst="rect">
            <a:avLst/>
          </a:prstGeom>
        </p:spPr>
        <p:txBody>
          <a:bodyPr/>
          <a:lstStyle/>
          <a:p>
            <a:r>
              <a:t>标题文本</a:t>
            </a:r>
          </a:p>
        </p:txBody>
      </p:sp>
      <p:sp>
        <p:nvSpPr>
          <p:cNvPr id="130" name="正文级别 1…"/>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正文级别 1</a:t>
            </a:r>
          </a:p>
          <a:p>
            <a:pPr lvl="1"/>
            <a:r>
              <a:t>正文级别 2</a:t>
            </a:r>
          </a:p>
          <a:p>
            <a:pPr lvl="2"/>
            <a:r>
              <a:t>正文级别 3</a:t>
            </a:r>
          </a:p>
          <a:p>
            <a:pPr lvl="3"/>
            <a:r>
              <a:t>正文级别 4</a:t>
            </a:r>
          </a:p>
          <a:p>
            <a:pPr lvl="4"/>
            <a:r>
              <a:t>正文级别 5</a:t>
            </a:r>
          </a:p>
        </p:txBody>
      </p:sp>
      <p:sp>
        <p:nvSpPr>
          <p:cNvPr id="131"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仅标题">
    <p:spTree>
      <p:nvGrpSpPr>
        <p:cNvPr id="1" name=""/>
        <p:cNvGrpSpPr/>
        <p:nvPr/>
      </p:nvGrpSpPr>
      <p:grpSpPr>
        <a:xfrm>
          <a:off x="0" y="0"/>
          <a:ext cx="0" cy="0"/>
          <a:chOff x="0" y="0"/>
          <a:chExt cx="0" cy="0"/>
        </a:xfrm>
      </p:grpSpPr>
      <p:sp>
        <p:nvSpPr>
          <p:cNvPr id="138" name="标题文本"/>
          <p:cNvSpPr txBox="1">
            <a:spLocks noGrp="1"/>
          </p:cNvSpPr>
          <p:nvPr>
            <p:ph type="title"/>
          </p:nvPr>
        </p:nvSpPr>
        <p:spPr>
          <a:prstGeom prst="rect">
            <a:avLst/>
          </a:prstGeom>
        </p:spPr>
        <p:txBody>
          <a:bodyPr/>
          <a:lstStyle/>
          <a:p>
            <a:r>
              <a:t>标题文本</a:t>
            </a:r>
          </a:p>
        </p:txBody>
      </p:sp>
      <p:sp>
        <p:nvSpPr>
          <p:cNvPr id="139"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46"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内容与标题">
    <p:spTree>
      <p:nvGrpSpPr>
        <p:cNvPr id="1" name=""/>
        <p:cNvGrpSpPr/>
        <p:nvPr/>
      </p:nvGrpSpPr>
      <p:grpSpPr>
        <a:xfrm>
          <a:off x="0" y="0"/>
          <a:ext cx="0" cy="0"/>
          <a:chOff x="0" y="0"/>
          <a:chExt cx="0" cy="0"/>
        </a:xfrm>
      </p:grpSpPr>
      <p:sp>
        <p:nvSpPr>
          <p:cNvPr id="153" name="矩形"/>
          <p:cNvSpPr>
            <a:spLocks noGrp="1"/>
          </p:cNvSpPr>
          <p:nvPr>
            <p:ph type="body" sz="quarter" idx="13"/>
          </p:nvPr>
        </p:nvSpPr>
        <p:spPr>
          <a:xfrm>
            <a:off x="839787" y="2057400"/>
            <a:ext cx="3932238" cy="3811588"/>
          </a:xfrm>
          <a:prstGeom prst="rect">
            <a:avLst/>
          </a:prstGeom>
        </p:spPr>
        <p:txBody>
          <a:bodyPr anchor="ctr">
            <a:noAutofit/>
          </a:bodyPr>
          <a:lstStyle/>
          <a:p>
            <a:pPr marL="0" indent="0">
              <a:buSzTx/>
              <a:buFontTx/>
              <a:buNone/>
              <a:defRPr sz="1600"/>
            </a:pPr>
            <a:endParaRPr/>
          </a:p>
        </p:txBody>
      </p:sp>
      <p:sp>
        <p:nvSpPr>
          <p:cNvPr id="154" name="标题文本"/>
          <p:cNvSpPr txBox="1">
            <a:spLocks noGrp="1"/>
          </p:cNvSpPr>
          <p:nvPr>
            <p:ph type="title"/>
          </p:nvPr>
        </p:nvSpPr>
        <p:spPr>
          <a:xfrm>
            <a:off x="839787" y="457200"/>
            <a:ext cx="3932239" cy="1600200"/>
          </a:xfrm>
          <a:prstGeom prst="rect">
            <a:avLst/>
          </a:prstGeom>
        </p:spPr>
        <p:txBody>
          <a:bodyPr anchor="b"/>
          <a:lstStyle>
            <a:lvl1pPr>
              <a:defRPr sz="3200"/>
            </a:lvl1pPr>
          </a:lstStyle>
          <a:p>
            <a:r>
              <a:t>标题文本</a:t>
            </a:r>
          </a:p>
        </p:txBody>
      </p:sp>
      <p:sp>
        <p:nvSpPr>
          <p:cNvPr id="155" name="正文级别 1…"/>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正文级别 1</a:t>
            </a:r>
          </a:p>
          <a:p>
            <a:pPr lvl="1"/>
            <a:r>
              <a:t>正文级别 2</a:t>
            </a:r>
          </a:p>
          <a:p>
            <a:pPr lvl="2"/>
            <a:r>
              <a:t>正文级别 3</a:t>
            </a:r>
          </a:p>
          <a:p>
            <a:pPr lvl="3"/>
            <a:r>
              <a:t>正文级别 4</a:t>
            </a:r>
          </a:p>
          <a:p>
            <a:pPr lvl="4"/>
            <a:r>
              <a:t>正文级别 5</a:t>
            </a:r>
          </a:p>
        </p:txBody>
      </p:sp>
      <p:sp>
        <p:nvSpPr>
          <p:cNvPr id="156"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图片与标题">
    <p:spTree>
      <p:nvGrpSpPr>
        <p:cNvPr id="1" name=""/>
        <p:cNvGrpSpPr/>
        <p:nvPr/>
      </p:nvGrpSpPr>
      <p:grpSpPr>
        <a:xfrm>
          <a:off x="0" y="0"/>
          <a:ext cx="0" cy="0"/>
          <a:chOff x="0" y="0"/>
          <a:chExt cx="0" cy="0"/>
        </a:xfrm>
      </p:grpSpPr>
      <p:sp>
        <p:nvSpPr>
          <p:cNvPr id="163" name="图像"/>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164" name="标题文本"/>
          <p:cNvSpPr txBox="1">
            <a:spLocks noGrp="1"/>
          </p:cNvSpPr>
          <p:nvPr>
            <p:ph type="title"/>
          </p:nvPr>
        </p:nvSpPr>
        <p:spPr>
          <a:xfrm>
            <a:off x="839787" y="457200"/>
            <a:ext cx="3932239" cy="1600200"/>
          </a:xfrm>
          <a:prstGeom prst="rect">
            <a:avLst/>
          </a:prstGeom>
        </p:spPr>
        <p:txBody>
          <a:bodyPr anchor="b"/>
          <a:lstStyle>
            <a:lvl1pPr>
              <a:defRPr sz="3200"/>
            </a:lvl1pPr>
          </a:lstStyle>
          <a:p>
            <a:r>
              <a:t>标题文本</a:t>
            </a:r>
          </a:p>
        </p:txBody>
      </p:sp>
      <p:sp>
        <p:nvSpPr>
          <p:cNvPr id="165" name="正文级别 1…"/>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正文级别 1</a:t>
            </a:r>
          </a:p>
          <a:p>
            <a:pPr lvl="1"/>
            <a:r>
              <a:t>正文级别 2</a:t>
            </a:r>
          </a:p>
          <a:p>
            <a:pPr lvl="2"/>
            <a:r>
              <a:t>正文级别 3</a:t>
            </a:r>
          </a:p>
          <a:p>
            <a:pPr lvl="3"/>
            <a:r>
              <a:t>正文级别 4</a:t>
            </a:r>
          </a:p>
          <a:p>
            <a:pPr lvl="4"/>
            <a:r>
              <a:t>正文级别 5</a:t>
            </a:r>
          </a:p>
        </p:txBody>
      </p:sp>
      <p:sp>
        <p:nvSpPr>
          <p:cNvPr id="166"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标题和内容">
    <p:spTree>
      <p:nvGrpSpPr>
        <p:cNvPr id="1" name=""/>
        <p:cNvGrpSpPr/>
        <p:nvPr/>
      </p:nvGrpSpPr>
      <p:grpSpPr>
        <a:xfrm>
          <a:off x="0" y="0"/>
          <a:ext cx="0" cy="0"/>
          <a:chOff x="0" y="0"/>
          <a:chExt cx="0" cy="0"/>
        </a:xfrm>
      </p:grpSpPr>
      <p:sp>
        <p:nvSpPr>
          <p:cNvPr id="20" name="标题文本"/>
          <p:cNvSpPr txBox="1">
            <a:spLocks noGrp="1"/>
          </p:cNvSpPr>
          <p:nvPr>
            <p:ph type="title"/>
          </p:nvPr>
        </p:nvSpPr>
        <p:spPr>
          <a:prstGeom prst="rect">
            <a:avLst/>
          </a:prstGeom>
        </p:spPr>
        <p:txBody>
          <a:bodyPr/>
          <a:lstStyle/>
          <a:p>
            <a:r>
              <a:t>标题文本</a:t>
            </a:r>
          </a:p>
        </p:txBody>
      </p:sp>
      <p:sp>
        <p:nvSpPr>
          <p:cNvPr id="21" name="正文级别 1…"/>
          <p:cNvSpPr txBox="1">
            <a:spLocks noGrp="1"/>
          </p:cNvSpPr>
          <p:nvPr>
            <p:ph type="body" idx="1"/>
          </p:nvPr>
        </p:nvSpPr>
        <p:spPr>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22"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节标题">
    <p:spTree>
      <p:nvGrpSpPr>
        <p:cNvPr id="1" name=""/>
        <p:cNvGrpSpPr/>
        <p:nvPr/>
      </p:nvGrpSpPr>
      <p:grpSpPr>
        <a:xfrm>
          <a:off x="0" y="0"/>
          <a:ext cx="0" cy="0"/>
          <a:chOff x="0" y="0"/>
          <a:chExt cx="0" cy="0"/>
        </a:xfrm>
      </p:grpSpPr>
      <p:sp>
        <p:nvSpPr>
          <p:cNvPr id="29" name="标题文本"/>
          <p:cNvSpPr txBox="1">
            <a:spLocks noGrp="1"/>
          </p:cNvSpPr>
          <p:nvPr>
            <p:ph type="title"/>
          </p:nvPr>
        </p:nvSpPr>
        <p:spPr>
          <a:xfrm>
            <a:off x="831850" y="1709738"/>
            <a:ext cx="10515600" cy="2852737"/>
          </a:xfrm>
          <a:prstGeom prst="rect">
            <a:avLst/>
          </a:prstGeom>
        </p:spPr>
        <p:txBody>
          <a:bodyPr anchor="b"/>
          <a:lstStyle>
            <a:lvl1pPr>
              <a:defRPr sz="6000"/>
            </a:lvl1pPr>
          </a:lstStyle>
          <a:p>
            <a:r>
              <a:t>标题文本</a:t>
            </a:r>
          </a:p>
        </p:txBody>
      </p:sp>
      <p:sp>
        <p:nvSpPr>
          <p:cNvPr id="30" name="正文级别 1…"/>
          <p:cNvSpPr txBox="1">
            <a:spLocks noGrp="1"/>
          </p:cNvSpPr>
          <p:nvPr>
            <p:ph type="body" sz="quarter" idx="1"/>
          </p:nvPr>
        </p:nvSpPr>
        <p:spPr>
          <a:xfrm>
            <a:off x="831850" y="4589462"/>
            <a:ext cx="10515600" cy="1500188"/>
          </a:xfrm>
          <a:prstGeom prst="rect">
            <a:avLst/>
          </a:prstGeom>
        </p:spPr>
        <p:txBody>
          <a:bodyPr/>
          <a:lstStyle>
            <a:lvl1pPr marL="0" indent="0">
              <a:buSzTx/>
              <a:buFontTx/>
              <a:buNone/>
              <a:defRPr sz="2400">
                <a:solidFill>
                  <a:srgbClr val="888888"/>
                </a:solidFill>
              </a:defRPr>
            </a:lvl1pPr>
            <a:lvl2pPr marL="0" indent="457200">
              <a:buSzTx/>
              <a:buFontTx/>
              <a:buNone/>
              <a:defRPr sz="2400">
                <a:solidFill>
                  <a:srgbClr val="888888"/>
                </a:solidFill>
              </a:defRPr>
            </a:lvl2pPr>
            <a:lvl3pPr marL="0" indent="914400">
              <a:buSzTx/>
              <a:buFontTx/>
              <a:buNone/>
              <a:defRPr sz="2400">
                <a:solidFill>
                  <a:srgbClr val="888888"/>
                </a:solidFill>
              </a:defRPr>
            </a:lvl3pPr>
            <a:lvl4pPr marL="0" indent="1371600">
              <a:buSzTx/>
              <a:buFontTx/>
              <a:buNone/>
              <a:defRPr sz="2400">
                <a:solidFill>
                  <a:srgbClr val="888888"/>
                </a:solidFill>
              </a:defRPr>
            </a:lvl4pPr>
            <a:lvl5pPr marL="0" indent="1828800">
              <a:buSzTx/>
              <a:buFontTx/>
              <a:buNone/>
              <a:defRPr sz="2400">
                <a:solidFill>
                  <a:srgbClr val="888888"/>
                </a:solidFill>
              </a:defRPr>
            </a:lvl5pPr>
          </a:lstStyle>
          <a:p>
            <a:r>
              <a:t>正文级别 1</a:t>
            </a:r>
          </a:p>
          <a:p>
            <a:pPr lvl="1"/>
            <a:r>
              <a:t>正文级别 2</a:t>
            </a:r>
          </a:p>
          <a:p>
            <a:pPr lvl="2"/>
            <a:r>
              <a:t>正文级别 3</a:t>
            </a:r>
          </a:p>
          <a:p>
            <a:pPr lvl="3"/>
            <a:r>
              <a:t>正文级别 4</a:t>
            </a:r>
          </a:p>
          <a:p>
            <a:pPr lvl="4"/>
            <a:r>
              <a:t>正文级别 5</a:t>
            </a:r>
          </a:p>
        </p:txBody>
      </p:sp>
      <p:sp>
        <p:nvSpPr>
          <p:cNvPr id="31"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两栏内容">
    <p:spTree>
      <p:nvGrpSpPr>
        <p:cNvPr id="1" name=""/>
        <p:cNvGrpSpPr/>
        <p:nvPr/>
      </p:nvGrpSpPr>
      <p:grpSpPr>
        <a:xfrm>
          <a:off x="0" y="0"/>
          <a:ext cx="0" cy="0"/>
          <a:chOff x="0" y="0"/>
          <a:chExt cx="0" cy="0"/>
        </a:xfrm>
      </p:grpSpPr>
      <p:sp>
        <p:nvSpPr>
          <p:cNvPr id="38" name="标题文本"/>
          <p:cNvSpPr txBox="1">
            <a:spLocks noGrp="1"/>
          </p:cNvSpPr>
          <p:nvPr>
            <p:ph type="title"/>
          </p:nvPr>
        </p:nvSpPr>
        <p:spPr>
          <a:prstGeom prst="rect">
            <a:avLst/>
          </a:prstGeom>
        </p:spPr>
        <p:txBody>
          <a:bodyPr/>
          <a:lstStyle/>
          <a:p>
            <a:r>
              <a:t>标题文本</a:t>
            </a:r>
          </a:p>
        </p:txBody>
      </p:sp>
      <p:sp>
        <p:nvSpPr>
          <p:cNvPr id="39" name="正文级别 1…"/>
          <p:cNvSpPr txBox="1">
            <a:spLocks noGrp="1"/>
          </p:cNvSpPr>
          <p:nvPr>
            <p:ph type="body" sz="half" idx="1"/>
          </p:nvPr>
        </p:nvSpPr>
        <p:spPr>
          <a:xfrm>
            <a:off x="838200" y="1825625"/>
            <a:ext cx="5181600" cy="4351338"/>
          </a:xfrm>
          <a:prstGeom prst="rect">
            <a:avLst/>
          </a:prstGeom>
        </p:spPr>
        <p:txBody>
          <a:bodyPr/>
          <a:lstStyle/>
          <a:p>
            <a:r>
              <a:t>正文级别 1</a:t>
            </a:r>
          </a:p>
          <a:p>
            <a:pPr lvl="1"/>
            <a:r>
              <a:t>正文级别 2</a:t>
            </a:r>
          </a:p>
          <a:p>
            <a:pPr lvl="2"/>
            <a:r>
              <a:t>正文级别 3</a:t>
            </a:r>
          </a:p>
          <a:p>
            <a:pPr lvl="3"/>
            <a:r>
              <a:t>正文级别 4</a:t>
            </a:r>
          </a:p>
          <a:p>
            <a:pPr lvl="4"/>
            <a:r>
              <a:t>正文级别 5</a:t>
            </a:r>
          </a:p>
        </p:txBody>
      </p:sp>
      <p:sp>
        <p:nvSpPr>
          <p:cNvPr id="40"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比较">
    <p:spTree>
      <p:nvGrpSpPr>
        <p:cNvPr id="1" name=""/>
        <p:cNvGrpSpPr/>
        <p:nvPr/>
      </p:nvGrpSpPr>
      <p:grpSpPr>
        <a:xfrm>
          <a:off x="0" y="0"/>
          <a:ext cx="0" cy="0"/>
          <a:chOff x="0" y="0"/>
          <a:chExt cx="0" cy="0"/>
        </a:xfrm>
      </p:grpSpPr>
      <p:sp>
        <p:nvSpPr>
          <p:cNvPr id="47" name="矩形"/>
          <p:cNvSpPr>
            <a:spLocks noGrp="1"/>
          </p:cNvSpPr>
          <p:nvPr>
            <p:ph type="body" sz="quarter" idx="13"/>
          </p:nvPr>
        </p:nvSpPr>
        <p:spPr>
          <a:xfrm>
            <a:off x="6172200" y="1681163"/>
            <a:ext cx="5183188" cy="823913"/>
          </a:xfrm>
          <a:prstGeom prst="rect">
            <a:avLst/>
          </a:prstGeom>
        </p:spPr>
        <p:txBody>
          <a:bodyPr anchor="b">
            <a:noAutofit/>
          </a:bodyPr>
          <a:lstStyle/>
          <a:p>
            <a:pPr marL="0" indent="0">
              <a:buSzTx/>
              <a:buFontTx/>
              <a:buNone/>
              <a:defRPr sz="2400" b="1"/>
            </a:pPr>
            <a:endParaRPr/>
          </a:p>
        </p:txBody>
      </p:sp>
      <p:sp>
        <p:nvSpPr>
          <p:cNvPr id="48" name="标题文本"/>
          <p:cNvSpPr txBox="1">
            <a:spLocks noGrp="1"/>
          </p:cNvSpPr>
          <p:nvPr>
            <p:ph type="title"/>
          </p:nvPr>
        </p:nvSpPr>
        <p:spPr>
          <a:xfrm>
            <a:off x="839787" y="365125"/>
            <a:ext cx="10515601" cy="1325563"/>
          </a:xfrm>
          <a:prstGeom prst="rect">
            <a:avLst/>
          </a:prstGeom>
        </p:spPr>
        <p:txBody>
          <a:bodyPr/>
          <a:lstStyle/>
          <a:p>
            <a:r>
              <a:t>标题文本</a:t>
            </a:r>
          </a:p>
        </p:txBody>
      </p:sp>
      <p:sp>
        <p:nvSpPr>
          <p:cNvPr id="49" name="正文级别 1…"/>
          <p:cNvSpPr txBox="1">
            <a:spLocks noGrp="1"/>
          </p:cNvSpPr>
          <p:nvPr>
            <p:ph type="body" sz="quarter" idx="1"/>
          </p:nvPr>
        </p:nvSpPr>
        <p:spPr>
          <a:xfrm>
            <a:off x="839787" y="1681163"/>
            <a:ext cx="5157789" cy="823913"/>
          </a:xfrm>
          <a:prstGeom prst="rect">
            <a:avLst/>
          </a:prstGeom>
        </p:spPr>
        <p:txBody>
          <a:bodyPr anchor="b"/>
          <a:lstStyle>
            <a:lvl1pPr marL="0" indent="0">
              <a:buSzTx/>
              <a:buFontTx/>
              <a:buNone/>
              <a:defRPr sz="2400" b="1"/>
            </a:lvl1pPr>
            <a:lvl2pPr marL="0" indent="457200">
              <a:buSzTx/>
              <a:buFontTx/>
              <a:buNone/>
              <a:defRPr sz="2400" b="1"/>
            </a:lvl2pPr>
            <a:lvl3pPr marL="0" indent="914400">
              <a:buSzTx/>
              <a:buFontTx/>
              <a:buNone/>
              <a:defRPr sz="2400" b="1"/>
            </a:lvl3pPr>
            <a:lvl4pPr marL="0" indent="1371600">
              <a:buSzTx/>
              <a:buFontTx/>
              <a:buNone/>
              <a:defRPr sz="2400" b="1"/>
            </a:lvl4pPr>
            <a:lvl5pPr marL="0" indent="1828800">
              <a:buSzTx/>
              <a:buFontTx/>
              <a:buNone/>
              <a:defRPr sz="2400" b="1"/>
            </a:lvl5pPr>
          </a:lstStyle>
          <a:p>
            <a:r>
              <a:t>正文级别 1</a:t>
            </a:r>
          </a:p>
          <a:p>
            <a:pPr lvl="1"/>
            <a:r>
              <a:t>正文级别 2</a:t>
            </a:r>
          </a:p>
          <a:p>
            <a:pPr lvl="2"/>
            <a:r>
              <a:t>正文级别 3</a:t>
            </a:r>
          </a:p>
          <a:p>
            <a:pPr lvl="3"/>
            <a:r>
              <a:t>正文级别 4</a:t>
            </a:r>
          </a:p>
          <a:p>
            <a:pPr lvl="4"/>
            <a:r>
              <a:t>正文级别 5</a:t>
            </a:r>
          </a:p>
        </p:txBody>
      </p:sp>
      <p:sp>
        <p:nvSpPr>
          <p:cNvPr id="50"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仅标题">
    <p:spTree>
      <p:nvGrpSpPr>
        <p:cNvPr id="1" name=""/>
        <p:cNvGrpSpPr/>
        <p:nvPr/>
      </p:nvGrpSpPr>
      <p:grpSpPr>
        <a:xfrm>
          <a:off x="0" y="0"/>
          <a:ext cx="0" cy="0"/>
          <a:chOff x="0" y="0"/>
          <a:chExt cx="0" cy="0"/>
        </a:xfrm>
      </p:grpSpPr>
      <p:sp>
        <p:nvSpPr>
          <p:cNvPr id="57" name="标题文本"/>
          <p:cNvSpPr txBox="1">
            <a:spLocks noGrp="1"/>
          </p:cNvSpPr>
          <p:nvPr>
            <p:ph type="title"/>
          </p:nvPr>
        </p:nvSpPr>
        <p:spPr>
          <a:prstGeom prst="rect">
            <a:avLst/>
          </a:prstGeom>
        </p:spPr>
        <p:txBody>
          <a:bodyPr/>
          <a:lstStyle/>
          <a:p>
            <a:r>
              <a:t>标题文本</a:t>
            </a:r>
          </a:p>
        </p:txBody>
      </p:sp>
      <p:sp>
        <p:nvSpPr>
          <p:cNvPr id="58"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65"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内容与标题">
    <p:spTree>
      <p:nvGrpSpPr>
        <p:cNvPr id="1" name=""/>
        <p:cNvGrpSpPr/>
        <p:nvPr/>
      </p:nvGrpSpPr>
      <p:grpSpPr>
        <a:xfrm>
          <a:off x="0" y="0"/>
          <a:ext cx="0" cy="0"/>
          <a:chOff x="0" y="0"/>
          <a:chExt cx="0" cy="0"/>
        </a:xfrm>
      </p:grpSpPr>
      <p:sp>
        <p:nvSpPr>
          <p:cNvPr id="72" name="矩形"/>
          <p:cNvSpPr>
            <a:spLocks noGrp="1"/>
          </p:cNvSpPr>
          <p:nvPr>
            <p:ph type="body" sz="quarter" idx="13"/>
          </p:nvPr>
        </p:nvSpPr>
        <p:spPr>
          <a:xfrm>
            <a:off x="839787" y="2057400"/>
            <a:ext cx="3932238" cy="3811588"/>
          </a:xfrm>
          <a:prstGeom prst="rect">
            <a:avLst/>
          </a:prstGeom>
        </p:spPr>
        <p:txBody>
          <a:bodyPr anchor="ctr">
            <a:noAutofit/>
          </a:bodyPr>
          <a:lstStyle/>
          <a:p>
            <a:pPr marL="0" indent="0">
              <a:buSzTx/>
              <a:buFontTx/>
              <a:buNone/>
              <a:defRPr sz="1600"/>
            </a:pPr>
            <a:endParaRPr/>
          </a:p>
        </p:txBody>
      </p:sp>
      <p:sp>
        <p:nvSpPr>
          <p:cNvPr id="73" name="标题文本"/>
          <p:cNvSpPr txBox="1">
            <a:spLocks noGrp="1"/>
          </p:cNvSpPr>
          <p:nvPr>
            <p:ph type="title"/>
          </p:nvPr>
        </p:nvSpPr>
        <p:spPr>
          <a:xfrm>
            <a:off x="839787" y="457200"/>
            <a:ext cx="3932239" cy="1600200"/>
          </a:xfrm>
          <a:prstGeom prst="rect">
            <a:avLst/>
          </a:prstGeom>
        </p:spPr>
        <p:txBody>
          <a:bodyPr anchor="b"/>
          <a:lstStyle>
            <a:lvl1pPr>
              <a:defRPr sz="3200"/>
            </a:lvl1pPr>
          </a:lstStyle>
          <a:p>
            <a:r>
              <a:t>标题文本</a:t>
            </a:r>
          </a:p>
        </p:txBody>
      </p:sp>
      <p:sp>
        <p:nvSpPr>
          <p:cNvPr id="74" name="正文级别 1…"/>
          <p:cNvSpPr txBox="1">
            <a:spLocks noGrp="1"/>
          </p:cNvSpPr>
          <p:nvPr>
            <p:ph type="body" sz="half" idx="1"/>
          </p:nvPr>
        </p:nvSpPr>
        <p:spPr>
          <a:xfrm>
            <a:off x="5183187" y="987425"/>
            <a:ext cx="6172201"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r>
              <a:t>正文级别 1</a:t>
            </a:r>
          </a:p>
          <a:p>
            <a:pPr lvl="1"/>
            <a:r>
              <a:t>正文级别 2</a:t>
            </a:r>
          </a:p>
          <a:p>
            <a:pPr lvl="2"/>
            <a:r>
              <a:t>正文级别 3</a:t>
            </a:r>
          </a:p>
          <a:p>
            <a:pPr lvl="3"/>
            <a:r>
              <a:t>正文级别 4</a:t>
            </a:r>
          </a:p>
          <a:p>
            <a:pPr lvl="4"/>
            <a:r>
              <a:t>正文级别 5</a:t>
            </a:r>
          </a:p>
        </p:txBody>
      </p:sp>
      <p:sp>
        <p:nvSpPr>
          <p:cNvPr id="75"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图片与标题">
    <p:spTree>
      <p:nvGrpSpPr>
        <p:cNvPr id="1" name=""/>
        <p:cNvGrpSpPr/>
        <p:nvPr/>
      </p:nvGrpSpPr>
      <p:grpSpPr>
        <a:xfrm>
          <a:off x="0" y="0"/>
          <a:ext cx="0" cy="0"/>
          <a:chOff x="0" y="0"/>
          <a:chExt cx="0" cy="0"/>
        </a:xfrm>
      </p:grpSpPr>
      <p:sp>
        <p:nvSpPr>
          <p:cNvPr id="82" name="图像"/>
          <p:cNvSpPr>
            <a:spLocks noGrp="1"/>
          </p:cNvSpPr>
          <p:nvPr>
            <p:ph type="pic" sz="half" idx="13"/>
          </p:nvPr>
        </p:nvSpPr>
        <p:spPr>
          <a:xfrm>
            <a:off x="5183187" y="987425"/>
            <a:ext cx="6172201" cy="4873625"/>
          </a:xfrm>
          <a:prstGeom prst="rect">
            <a:avLst/>
          </a:prstGeom>
        </p:spPr>
        <p:txBody>
          <a:bodyPr lIns="91439" rIns="91439">
            <a:noAutofit/>
          </a:bodyPr>
          <a:lstStyle/>
          <a:p>
            <a:endParaRPr/>
          </a:p>
        </p:txBody>
      </p:sp>
      <p:sp>
        <p:nvSpPr>
          <p:cNvPr id="83" name="标题文本"/>
          <p:cNvSpPr txBox="1">
            <a:spLocks noGrp="1"/>
          </p:cNvSpPr>
          <p:nvPr>
            <p:ph type="title"/>
          </p:nvPr>
        </p:nvSpPr>
        <p:spPr>
          <a:xfrm>
            <a:off x="839787" y="457200"/>
            <a:ext cx="3932239" cy="1600200"/>
          </a:xfrm>
          <a:prstGeom prst="rect">
            <a:avLst/>
          </a:prstGeom>
        </p:spPr>
        <p:txBody>
          <a:bodyPr anchor="b"/>
          <a:lstStyle>
            <a:lvl1pPr>
              <a:defRPr sz="3200"/>
            </a:lvl1pPr>
          </a:lstStyle>
          <a:p>
            <a:r>
              <a:t>标题文本</a:t>
            </a:r>
          </a:p>
        </p:txBody>
      </p:sp>
      <p:sp>
        <p:nvSpPr>
          <p:cNvPr id="84" name="正文级别 1…"/>
          <p:cNvSpPr txBox="1">
            <a:spLocks noGrp="1"/>
          </p:cNvSpPr>
          <p:nvPr>
            <p:ph type="body" sz="quarter" idx="1"/>
          </p:nvPr>
        </p:nvSpPr>
        <p:spPr>
          <a:xfrm>
            <a:off x="839787" y="2057400"/>
            <a:ext cx="3932239" cy="3811588"/>
          </a:xfrm>
          <a:prstGeom prst="rect">
            <a:avLst/>
          </a:prstGeom>
        </p:spPr>
        <p:txBody>
          <a:bodyPr/>
          <a:lstStyle>
            <a:lvl1pPr marL="0" indent="0">
              <a:buSzTx/>
              <a:buFontTx/>
              <a:buNone/>
              <a:defRPr sz="1600"/>
            </a:lvl1pPr>
            <a:lvl2pPr marL="0" indent="457200">
              <a:buSzTx/>
              <a:buFontTx/>
              <a:buNone/>
              <a:defRPr sz="1600"/>
            </a:lvl2pPr>
            <a:lvl3pPr marL="0" indent="914400">
              <a:buSzTx/>
              <a:buFontTx/>
              <a:buNone/>
              <a:defRPr sz="1600"/>
            </a:lvl3pPr>
            <a:lvl4pPr marL="0" indent="1371600">
              <a:buSzTx/>
              <a:buFontTx/>
              <a:buNone/>
              <a:defRPr sz="1600"/>
            </a:lvl4pPr>
            <a:lvl5pPr marL="0" indent="1828800">
              <a:buSzTx/>
              <a:buFontTx/>
              <a:buNone/>
              <a:defRPr sz="1600"/>
            </a:lvl5pPr>
          </a:lstStyle>
          <a:p>
            <a:r>
              <a:t>正文级别 1</a:t>
            </a:r>
          </a:p>
          <a:p>
            <a:pPr lvl="1"/>
            <a:r>
              <a:t>正文级别 2</a:t>
            </a:r>
          </a:p>
          <a:p>
            <a:pPr lvl="2"/>
            <a:r>
              <a:t>正文级别 3</a:t>
            </a:r>
          </a:p>
          <a:p>
            <a:pPr lvl="3"/>
            <a:r>
              <a:t>正文级别 4</a:t>
            </a:r>
          </a:p>
          <a:p>
            <a:pPr lvl="4"/>
            <a:r>
              <a:t>正文级别 5</a:t>
            </a:r>
          </a:p>
        </p:txBody>
      </p:sp>
      <p:sp>
        <p:nvSpPr>
          <p:cNvPr id="85" name="幻灯片编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标题文本"/>
          <p:cNvSpPr txBox="1">
            <a:spLocks noGrp="1"/>
          </p:cNvSpPr>
          <p:nvPr>
            <p:ph type="title"/>
          </p:nvPr>
        </p:nvSpPr>
        <p:spPr>
          <a:xfrm>
            <a:off x="838200" y="365125"/>
            <a:ext cx="105156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标题文本</a:t>
            </a:r>
          </a:p>
        </p:txBody>
      </p:sp>
      <p:sp>
        <p:nvSpPr>
          <p:cNvPr id="3" name="正文级别 1…"/>
          <p:cNvSpPr txBox="1">
            <a:spLocks noGrp="1"/>
          </p:cNvSpPr>
          <p:nvPr>
            <p:ph type="body" idx="1"/>
          </p:nvPr>
        </p:nvSpPr>
        <p:spPr>
          <a:xfrm>
            <a:off x="838200" y="1825625"/>
            <a:ext cx="105156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正文级别 1</a:t>
            </a:r>
          </a:p>
          <a:p>
            <a:pPr lvl="1"/>
            <a:r>
              <a:t>正文级别 2</a:t>
            </a:r>
          </a:p>
          <a:p>
            <a:pPr lvl="2"/>
            <a:r>
              <a:t>正文级别 3</a:t>
            </a:r>
          </a:p>
          <a:p>
            <a:pPr lvl="3"/>
            <a:r>
              <a:t>正文级别 4</a:t>
            </a:r>
          </a:p>
          <a:p>
            <a:pPr lvl="4"/>
            <a:r>
              <a:t>正文级别 5</a:t>
            </a:r>
          </a:p>
        </p:txBody>
      </p:sp>
      <p:sp>
        <p:nvSpPr>
          <p:cNvPr id="4" name="幻灯片编号"/>
          <p:cNvSpPr txBox="1">
            <a:spLocks noGrp="1"/>
          </p:cNvSpPr>
          <p:nvPr>
            <p:ph type="sldNum" sz="quarter" idx="2"/>
          </p:nvPr>
        </p:nvSpPr>
        <p:spPr>
          <a:xfrm>
            <a:off x="10083800" y="5769292"/>
            <a:ext cx="1270000" cy="269241"/>
          </a:xfrm>
          <a:prstGeom prst="rect">
            <a:avLst/>
          </a:prstGeom>
          <a:ln w="12700">
            <a:miter lim="400000"/>
          </a:ln>
        </p:spPr>
        <p:txBody>
          <a:bodyPr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ransition spd="med"/>
  <p:txStyles>
    <p:titleStyle>
      <a:lvl1pPr marL="0" marR="0" indent="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1pPr>
      <a:lvl2pPr marL="0" marR="0" indent="4572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2pPr>
      <a:lvl3pPr marL="0" marR="0" indent="9144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3pPr>
      <a:lvl4pPr marL="0" marR="0" indent="13716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4pPr>
      <a:lvl5pPr marL="0" marR="0" indent="18288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5pPr>
      <a:lvl6pPr marL="0" marR="0" indent="22860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6pPr>
      <a:lvl7pPr marL="0" marR="0" indent="27432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7pPr>
      <a:lvl8pPr marL="0" marR="0" indent="32004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8pPr>
      <a:lvl9pPr marL="0" marR="0" indent="3657600" algn="l" defTabSz="914400" latinLnBrk="0">
        <a:lnSpc>
          <a:spcPct val="90000"/>
        </a:lnSpc>
        <a:spcBef>
          <a:spcPts val="0"/>
        </a:spcBef>
        <a:spcAft>
          <a:spcPts val="0"/>
        </a:spcAft>
        <a:buClrTx/>
        <a:buSzTx/>
        <a:buFontTx/>
        <a:buNone/>
        <a:tabLst/>
        <a:defRPr sz="4400" b="0" i="0" u="none" strike="noStrike" cap="none" spc="0" baseline="0">
          <a:ln>
            <a:noFill/>
          </a:ln>
          <a:solidFill>
            <a:srgbClr val="000000"/>
          </a:solidFill>
          <a:uFillTx/>
          <a:latin typeface="+mn-lt"/>
          <a:ea typeface="+mn-ea"/>
          <a:cs typeface="+mn-cs"/>
          <a:sym typeface="Helvetica"/>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n-lt"/>
          <a:ea typeface="+mn-ea"/>
          <a:cs typeface="+mn-cs"/>
          <a:sym typeface="Helvetica"/>
        </a:defRPr>
      </a:lvl9pPr>
    </p:bodyStyle>
    <p:otherStyle>
      <a:lvl1pPr marL="0" marR="0" indent="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1pPr>
      <a:lvl2pPr marL="0" marR="0" indent="4572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2pPr>
      <a:lvl3pPr marL="0" marR="0" indent="9144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3pPr>
      <a:lvl4pPr marL="0" marR="0" indent="13716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4pPr>
      <a:lvl5pPr marL="0" marR="0" indent="18288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5pPr>
      <a:lvl6pPr marL="0" marR="0" indent="22860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6pPr>
      <a:lvl7pPr marL="0" marR="0" indent="27432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7pPr>
      <a:lvl8pPr marL="0" marR="0" indent="32004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8pPr>
      <a:lvl9pPr marL="0" marR="0" indent="3657600" algn="r" defTabSz="91440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175" name="圆形"/>
          <p:cNvSpPr/>
          <p:nvPr/>
        </p:nvSpPr>
        <p:spPr>
          <a:xfrm>
            <a:off x="-935207" y="-1063682"/>
            <a:ext cx="2127364" cy="2127364"/>
          </a:xfrm>
          <a:prstGeom prst="ellipse">
            <a:avLst/>
          </a:prstGeom>
          <a:solidFill>
            <a:srgbClr val="267FAB">
              <a:alpha val="48000"/>
            </a:srgbClr>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76" name="圆形"/>
          <p:cNvSpPr/>
          <p:nvPr/>
        </p:nvSpPr>
        <p:spPr>
          <a:xfrm>
            <a:off x="9667240" y="1044272"/>
            <a:ext cx="1147267" cy="1147267"/>
          </a:xfrm>
          <a:prstGeom prst="ellipse">
            <a:avLst/>
          </a:prstGeom>
          <a:solidFill>
            <a:srgbClr val="C5A086"/>
          </a:solidFill>
          <a:ln w="12700">
            <a:miter lim="400000"/>
          </a:ln>
        </p:spPr>
        <p:txBody>
          <a:bodyPr lIns="45719" rIns="45719" anchor="ctr"/>
          <a:lstStyle/>
          <a:p>
            <a:pPr algn="ctr">
              <a:defRPr sz="16600" b="1">
                <a:solidFill>
                  <a:srgbClr val="FFFFFF"/>
                </a:solidFill>
              </a:defRPr>
            </a:pPr>
            <a:endParaRPr/>
          </a:p>
        </p:txBody>
      </p:sp>
      <p:sp>
        <p:nvSpPr>
          <p:cNvPr id="177" name="圆形"/>
          <p:cNvSpPr/>
          <p:nvPr/>
        </p:nvSpPr>
        <p:spPr>
          <a:xfrm>
            <a:off x="11520738" y="4093269"/>
            <a:ext cx="2179251" cy="2179251"/>
          </a:xfrm>
          <a:prstGeom prst="ellipse">
            <a:avLst/>
          </a:prstGeom>
          <a:solidFill>
            <a:srgbClr val="2E4A4E"/>
          </a:solidFill>
          <a:ln w="12700">
            <a:miter lim="400000"/>
          </a:ln>
        </p:spPr>
        <p:txBody>
          <a:bodyPr lIns="45719" rIns="45719" anchor="ctr"/>
          <a:lstStyle/>
          <a:p>
            <a:pPr algn="ctr">
              <a:defRPr sz="16600" b="1">
                <a:solidFill>
                  <a:srgbClr val="FFFFFF"/>
                </a:solidFill>
              </a:defRPr>
            </a:pPr>
            <a:endParaRPr/>
          </a:p>
        </p:txBody>
      </p:sp>
      <p:sp>
        <p:nvSpPr>
          <p:cNvPr id="179" name="圆形"/>
          <p:cNvSpPr/>
          <p:nvPr/>
        </p:nvSpPr>
        <p:spPr>
          <a:xfrm>
            <a:off x="533624" y="6052906"/>
            <a:ext cx="3272308" cy="3272307"/>
          </a:xfrm>
          <a:prstGeom prst="ellipse">
            <a:avLst/>
          </a:prstGeom>
          <a:solidFill>
            <a:srgbClr val="D9D5CA"/>
          </a:solidFill>
          <a:ln w="12700">
            <a:miter lim="400000"/>
          </a:ln>
        </p:spPr>
        <p:txBody>
          <a:bodyPr lIns="45719" rIns="45719" anchor="ctr"/>
          <a:lstStyle/>
          <a:p>
            <a:pPr algn="ctr">
              <a:defRPr sz="16600" b="1">
                <a:solidFill>
                  <a:srgbClr val="FFFFFF"/>
                </a:solidFill>
              </a:defRPr>
            </a:pPr>
            <a:endParaRPr/>
          </a:p>
        </p:txBody>
      </p:sp>
      <p:sp>
        <p:nvSpPr>
          <p:cNvPr id="180" name="圆形"/>
          <p:cNvSpPr/>
          <p:nvPr/>
        </p:nvSpPr>
        <p:spPr>
          <a:xfrm>
            <a:off x="5930786" y="1688805"/>
            <a:ext cx="330429" cy="330429"/>
          </a:xfrm>
          <a:prstGeom prst="ellipse">
            <a:avLst/>
          </a:prstGeom>
          <a:solidFill>
            <a:srgbClr val="C5A086"/>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1" name="圆形"/>
          <p:cNvSpPr/>
          <p:nvPr/>
        </p:nvSpPr>
        <p:spPr>
          <a:xfrm>
            <a:off x="9791295" y="3955470"/>
            <a:ext cx="546215" cy="546215"/>
          </a:xfrm>
          <a:prstGeom prst="ellipse">
            <a:avLst/>
          </a:prstGeom>
          <a:solidFill>
            <a:srgbClr val="BFBFBF"/>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2" name="圆形"/>
          <p:cNvSpPr/>
          <p:nvPr/>
        </p:nvSpPr>
        <p:spPr>
          <a:xfrm>
            <a:off x="4865358" y="1143817"/>
            <a:ext cx="546215" cy="546214"/>
          </a:xfrm>
          <a:prstGeom prst="ellipse">
            <a:avLst/>
          </a:prstGeom>
          <a:solidFill>
            <a:srgbClr val="2E4A4E"/>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3" name="圆形"/>
          <p:cNvSpPr/>
          <p:nvPr/>
        </p:nvSpPr>
        <p:spPr>
          <a:xfrm>
            <a:off x="-1853205" y="5658751"/>
            <a:ext cx="394157" cy="394157"/>
          </a:xfrm>
          <a:prstGeom prst="ellipse">
            <a:avLst/>
          </a:prstGeom>
          <a:solidFill>
            <a:srgbClr val="BA764F"/>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4" name="圆形"/>
          <p:cNvSpPr/>
          <p:nvPr/>
        </p:nvSpPr>
        <p:spPr>
          <a:xfrm>
            <a:off x="7178694" y="5256364"/>
            <a:ext cx="258503" cy="258503"/>
          </a:xfrm>
          <a:prstGeom prst="ellipse">
            <a:avLst/>
          </a:prstGeom>
          <a:solidFill>
            <a:srgbClr val="BA764F"/>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5" name="圆形"/>
          <p:cNvSpPr/>
          <p:nvPr/>
        </p:nvSpPr>
        <p:spPr>
          <a:xfrm flipH="1">
            <a:off x="1375482" y="3194219"/>
            <a:ext cx="228247" cy="228247"/>
          </a:xfrm>
          <a:prstGeom prst="ellipse">
            <a:avLst/>
          </a:prstGeom>
          <a:solidFill>
            <a:srgbClr val="C5A086"/>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6" name="圆形"/>
          <p:cNvSpPr/>
          <p:nvPr/>
        </p:nvSpPr>
        <p:spPr>
          <a:xfrm flipH="1">
            <a:off x="872924" y="2444837"/>
            <a:ext cx="93233" cy="93233"/>
          </a:xfrm>
          <a:prstGeom prst="ellipse">
            <a:avLst/>
          </a:prstGeom>
          <a:solidFill>
            <a:srgbClr val="BA764F"/>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7" name="圆形"/>
          <p:cNvSpPr/>
          <p:nvPr/>
        </p:nvSpPr>
        <p:spPr>
          <a:xfrm flipH="1">
            <a:off x="128474" y="2681247"/>
            <a:ext cx="93233" cy="93233"/>
          </a:xfrm>
          <a:prstGeom prst="ellipse">
            <a:avLst/>
          </a:prstGeom>
          <a:solidFill>
            <a:srgbClr val="D9D5CA"/>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88" name="圆形"/>
          <p:cNvSpPr/>
          <p:nvPr/>
        </p:nvSpPr>
        <p:spPr>
          <a:xfrm flipH="1">
            <a:off x="6950447" y="1104856"/>
            <a:ext cx="228247" cy="228247"/>
          </a:xfrm>
          <a:prstGeom prst="ellipse">
            <a:avLst/>
          </a:prstGeom>
          <a:solidFill>
            <a:srgbClr val="BA764F"/>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grpSp>
        <p:nvGrpSpPr>
          <p:cNvPr id="191" name="成组"/>
          <p:cNvGrpSpPr/>
          <p:nvPr/>
        </p:nvGrpSpPr>
        <p:grpSpPr>
          <a:xfrm>
            <a:off x="8035132" y="1206809"/>
            <a:ext cx="664295" cy="773420"/>
            <a:chOff x="0" y="0"/>
            <a:chExt cx="664294" cy="773419"/>
          </a:xfrm>
        </p:grpSpPr>
        <p:sp>
          <p:nvSpPr>
            <p:cNvPr id="189" name="圆形"/>
            <p:cNvSpPr/>
            <p:nvPr/>
          </p:nvSpPr>
          <p:spPr>
            <a:xfrm rot="10800000">
              <a:off x="571061" y="680187"/>
              <a:ext cx="93233" cy="93233"/>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latin typeface="Calibri"/>
                  <a:ea typeface="Calibri"/>
                  <a:cs typeface="Calibri"/>
                  <a:sym typeface="Calibri"/>
                </a:defRPr>
              </a:pPr>
              <a:endParaRPr/>
            </a:p>
          </p:txBody>
        </p:sp>
        <p:sp>
          <p:nvSpPr>
            <p:cNvPr id="190" name="圆形"/>
            <p:cNvSpPr/>
            <p:nvPr/>
          </p:nvSpPr>
          <p:spPr>
            <a:xfrm rot="10800000">
              <a:off x="-1" y="-1"/>
              <a:ext cx="93234" cy="93234"/>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latin typeface="Calibri"/>
                  <a:ea typeface="Calibri"/>
                  <a:cs typeface="Calibri"/>
                  <a:sym typeface="Calibri"/>
                </a:defRPr>
              </a:pPr>
              <a:endParaRPr/>
            </a:p>
          </p:txBody>
        </p:sp>
      </p:grpSp>
      <p:sp>
        <p:nvSpPr>
          <p:cNvPr id="192" name="圆形"/>
          <p:cNvSpPr/>
          <p:nvPr/>
        </p:nvSpPr>
        <p:spPr>
          <a:xfrm>
            <a:off x="2127598" y="3429000"/>
            <a:ext cx="608535" cy="608535"/>
          </a:xfrm>
          <a:prstGeom prst="ellipse">
            <a:avLst/>
          </a:prstGeom>
          <a:solidFill>
            <a:srgbClr val="267FAB">
              <a:alpha val="48000"/>
            </a:srgbClr>
          </a:solidFill>
          <a:ln w="12700">
            <a:miter lim="400000"/>
          </a:ln>
        </p:spPr>
        <p:txBody>
          <a:bodyPr lIns="45719" rIns="45719" anchor="ctr"/>
          <a:lstStyle/>
          <a:p>
            <a:pPr algn="ctr">
              <a:defRPr>
                <a:solidFill>
                  <a:srgbClr val="FFFFFF"/>
                </a:solidFill>
                <a:latin typeface="Calibri"/>
                <a:ea typeface="Calibri"/>
                <a:cs typeface="Calibri"/>
                <a:sym typeface="Calibri"/>
              </a:defRPr>
            </a:pPr>
            <a:endParaRPr/>
          </a:p>
        </p:txBody>
      </p:sp>
      <p:sp>
        <p:nvSpPr>
          <p:cNvPr id="193" name="Ezra Pound's translation theory and its application in Cathay"/>
          <p:cNvSpPr txBox="1"/>
          <p:nvPr/>
        </p:nvSpPr>
        <p:spPr>
          <a:xfrm>
            <a:off x="1967344" y="2240555"/>
            <a:ext cx="8999547" cy="1938988"/>
          </a:xfrm>
          <a:prstGeom prst="rect">
            <a:avLst/>
          </a:prstGeom>
          <a:ln w="12700">
            <a:solidFill>
              <a:srgbClr val="929292"/>
            </a:solidFill>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8" tIns="45718" rIns="45718" bIns="45718" anchor="ctr">
            <a:spAutoFit/>
          </a:bodyPr>
          <a:lstStyle/>
          <a:p>
            <a:pPr algn="ctr">
              <a:defRPr sz="3100" spc="361">
                <a:latin typeface="DIN Condensed"/>
                <a:ea typeface="DIN Condensed"/>
                <a:cs typeface="DIN Condensed"/>
                <a:sym typeface="DIN Condensed"/>
              </a:defRPr>
            </a:pPr>
            <a:r>
              <a:rPr sz="4000" b="1" dirty="0"/>
              <a:t>Ezra </a:t>
            </a:r>
            <a:r>
              <a:rPr sz="4000" b="1" dirty="0" smtClean="0"/>
              <a:t>Pound</a:t>
            </a:r>
            <a:r>
              <a:rPr lang="en-US" sz="4000" b="1" dirty="0" smtClean="0"/>
              <a:t>'</a:t>
            </a:r>
            <a:r>
              <a:rPr sz="4000" b="1" dirty="0" smtClean="0"/>
              <a:t>s </a:t>
            </a:r>
            <a:r>
              <a:rPr sz="4000" b="1" dirty="0"/>
              <a:t>translation theory and its application in Cathay</a:t>
            </a:r>
          </a:p>
        </p:txBody>
      </p:sp>
      <p:sp>
        <p:nvSpPr>
          <p:cNvPr id="194" name="圆形"/>
          <p:cNvSpPr/>
          <p:nvPr/>
        </p:nvSpPr>
        <p:spPr>
          <a:xfrm>
            <a:off x="757490" y="5706948"/>
            <a:ext cx="3272308" cy="3272307"/>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195" name="圆形"/>
          <p:cNvSpPr/>
          <p:nvPr/>
        </p:nvSpPr>
        <p:spPr>
          <a:xfrm>
            <a:off x="10966891" y="3131935"/>
            <a:ext cx="2569541" cy="2569542"/>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196" name="圆形"/>
          <p:cNvSpPr/>
          <p:nvPr/>
        </p:nvSpPr>
        <p:spPr>
          <a:xfrm>
            <a:off x="-1459050" y="-1094206"/>
            <a:ext cx="2378590" cy="237859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197" name="圆形"/>
          <p:cNvSpPr/>
          <p:nvPr/>
        </p:nvSpPr>
        <p:spPr>
          <a:xfrm>
            <a:off x="9976484" y="997585"/>
            <a:ext cx="838201" cy="83820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309" name="圆形"/>
          <p:cNvSpPr/>
          <p:nvPr/>
        </p:nvSpPr>
        <p:spPr>
          <a:xfrm rot="10800000" flipH="1">
            <a:off x="8210550" y="1291648"/>
            <a:ext cx="2362200" cy="2362201"/>
          </a:xfrm>
          <a:prstGeom prst="ellipse">
            <a:avLst/>
          </a:prstGeom>
          <a:solidFill>
            <a:srgbClr val="8BB6CB">
              <a:alpha val="58000"/>
            </a:srgbClr>
          </a:solidFill>
          <a:ln w="12700">
            <a:miter lim="400000"/>
          </a:ln>
        </p:spPr>
        <p:txBody>
          <a:bodyPr lIns="45719" rIns="45719" anchor="ctr"/>
          <a:lstStyle/>
          <a:p>
            <a:pPr algn="ctr">
              <a:defRPr>
                <a:solidFill>
                  <a:srgbClr val="FFFFFF"/>
                </a:solidFill>
              </a:defRPr>
            </a:pPr>
            <a:endParaRPr/>
          </a:p>
        </p:txBody>
      </p:sp>
      <p:sp>
        <p:nvSpPr>
          <p:cNvPr id="310" name="形状"/>
          <p:cNvSpPr/>
          <p:nvPr/>
        </p:nvSpPr>
        <p:spPr>
          <a:xfrm>
            <a:off x="6087371" y="1033848"/>
            <a:ext cx="3727890" cy="2179820"/>
          </a:xfrm>
          <a:custGeom>
            <a:avLst/>
            <a:gdLst/>
            <a:ahLst/>
            <a:cxnLst>
              <a:cxn ang="0">
                <a:pos x="wd2" y="hd2"/>
              </a:cxn>
              <a:cxn ang="5400000">
                <a:pos x="wd2" y="hd2"/>
              </a:cxn>
              <a:cxn ang="10800000">
                <a:pos x="wd2" y="hd2"/>
              </a:cxn>
              <a:cxn ang="16200000">
                <a:pos x="wd2" y="hd2"/>
              </a:cxn>
            </a:cxnLst>
            <a:rect l="0" t="0" r="r" b="b"/>
            <a:pathLst>
              <a:path w="21600" h="21600" extrusionOk="0">
                <a:moveTo>
                  <a:pt x="11033" y="15143"/>
                </a:moveTo>
                <a:lnTo>
                  <a:pt x="11033" y="17520"/>
                </a:lnTo>
                <a:lnTo>
                  <a:pt x="11821" y="17520"/>
                </a:lnTo>
                <a:cubicBezTo>
                  <a:pt x="12020" y="17513"/>
                  <a:pt x="12184" y="17398"/>
                  <a:pt x="12315" y="17178"/>
                </a:cubicBezTo>
                <a:cubicBezTo>
                  <a:pt x="12446" y="16957"/>
                  <a:pt x="12514" y="16677"/>
                  <a:pt x="12519" y="16337"/>
                </a:cubicBezTo>
                <a:cubicBezTo>
                  <a:pt x="12514" y="15998"/>
                  <a:pt x="12446" y="15716"/>
                  <a:pt x="12315" y="15492"/>
                </a:cubicBezTo>
                <a:cubicBezTo>
                  <a:pt x="12184" y="15268"/>
                  <a:pt x="12020" y="15152"/>
                  <a:pt x="11821" y="15143"/>
                </a:cubicBezTo>
                <a:close/>
                <a:moveTo>
                  <a:pt x="4684" y="13319"/>
                </a:moveTo>
                <a:lnTo>
                  <a:pt x="5956" y="13319"/>
                </a:lnTo>
                <a:lnTo>
                  <a:pt x="5956" y="16267"/>
                </a:lnTo>
                <a:lnTo>
                  <a:pt x="7493" y="16267"/>
                </a:lnTo>
                <a:lnTo>
                  <a:pt x="7493" y="13319"/>
                </a:lnTo>
                <a:lnTo>
                  <a:pt x="8765" y="13319"/>
                </a:lnTo>
                <a:lnTo>
                  <a:pt x="8765" y="21600"/>
                </a:lnTo>
                <a:lnTo>
                  <a:pt x="7493" y="21600"/>
                </a:lnTo>
                <a:lnTo>
                  <a:pt x="7493" y="18442"/>
                </a:lnTo>
                <a:lnTo>
                  <a:pt x="5956" y="18442"/>
                </a:lnTo>
                <a:lnTo>
                  <a:pt x="5956" y="21600"/>
                </a:lnTo>
                <a:lnTo>
                  <a:pt x="4684" y="21600"/>
                </a:lnTo>
                <a:close/>
                <a:moveTo>
                  <a:pt x="18592" y="13308"/>
                </a:moveTo>
                <a:lnTo>
                  <a:pt x="21600" y="13308"/>
                </a:lnTo>
                <a:lnTo>
                  <a:pt x="21600" y="15107"/>
                </a:lnTo>
                <a:lnTo>
                  <a:pt x="19863" y="15107"/>
                </a:lnTo>
                <a:lnTo>
                  <a:pt x="19863" y="16466"/>
                </a:lnTo>
                <a:lnTo>
                  <a:pt x="21400" y="16466"/>
                </a:lnTo>
                <a:lnTo>
                  <a:pt x="21400" y="18298"/>
                </a:lnTo>
                <a:lnTo>
                  <a:pt x="19863" y="18298"/>
                </a:lnTo>
                <a:lnTo>
                  <a:pt x="19863" y="19823"/>
                </a:lnTo>
                <a:lnTo>
                  <a:pt x="21600" y="19823"/>
                </a:lnTo>
                <a:lnTo>
                  <a:pt x="21600" y="21600"/>
                </a:lnTo>
                <a:lnTo>
                  <a:pt x="18592" y="21600"/>
                </a:lnTo>
                <a:close/>
                <a:moveTo>
                  <a:pt x="14673" y="13308"/>
                </a:moveTo>
                <a:lnTo>
                  <a:pt x="17682" y="13308"/>
                </a:lnTo>
                <a:lnTo>
                  <a:pt x="17682" y="15107"/>
                </a:lnTo>
                <a:lnTo>
                  <a:pt x="15945" y="15107"/>
                </a:lnTo>
                <a:lnTo>
                  <a:pt x="15945" y="16466"/>
                </a:lnTo>
                <a:lnTo>
                  <a:pt x="17481" y="16466"/>
                </a:lnTo>
                <a:lnTo>
                  <a:pt x="17481" y="18298"/>
                </a:lnTo>
                <a:lnTo>
                  <a:pt x="15945" y="18298"/>
                </a:lnTo>
                <a:lnTo>
                  <a:pt x="15945" y="19823"/>
                </a:lnTo>
                <a:lnTo>
                  <a:pt x="17682" y="19823"/>
                </a:lnTo>
                <a:lnTo>
                  <a:pt x="17682" y="21600"/>
                </a:lnTo>
                <a:lnTo>
                  <a:pt x="14673" y="21600"/>
                </a:lnTo>
                <a:close/>
                <a:moveTo>
                  <a:pt x="9761" y="13308"/>
                </a:moveTo>
                <a:lnTo>
                  <a:pt x="11802" y="13308"/>
                </a:lnTo>
                <a:cubicBezTo>
                  <a:pt x="12133" y="13315"/>
                  <a:pt x="12432" y="13454"/>
                  <a:pt x="12700" y="13726"/>
                </a:cubicBezTo>
                <a:cubicBezTo>
                  <a:pt x="12968" y="13998"/>
                  <a:pt x="13181" y="14363"/>
                  <a:pt x="13340" y="14822"/>
                </a:cubicBezTo>
                <a:cubicBezTo>
                  <a:pt x="13498" y="15280"/>
                  <a:pt x="13579" y="15793"/>
                  <a:pt x="13583" y="16360"/>
                </a:cubicBezTo>
                <a:cubicBezTo>
                  <a:pt x="13581" y="16805"/>
                  <a:pt x="13529" y="17219"/>
                  <a:pt x="13427" y="17601"/>
                </a:cubicBezTo>
                <a:cubicBezTo>
                  <a:pt x="13325" y="17982"/>
                  <a:pt x="13185" y="18313"/>
                  <a:pt x="13009" y="18593"/>
                </a:cubicBezTo>
                <a:lnTo>
                  <a:pt x="14035" y="21600"/>
                </a:lnTo>
                <a:lnTo>
                  <a:pt x="12570" y="21600"/>
                </a:lnTo>
                <a:lnTo>
                  <a:pt x="11821" y="19400"/>
                </a:lnTo>
                <a:lnTo>
                  <a:pt x="11033" y="19400"/>
                </a:lnTo>
                <a:lnTo>
                  <a:pt x="11033" y="21600"/>
                </a:lnTo>
                <a:lnTo>
                  <a:pt x="9761" y="21600"/>
                </a:lnTo>
                <a:close/>
                <a:moveTo>
                  <a:pt x="0" y="13308"/>
                </a:moveTo>
                <a:lnTo>
                  <a:pt x="3815" y="13308"/>
                </a:lnTo>
                <a:lnTo>
                  <a:pt x="3815" y="15471"/>
                </a:lnTo>
                <a:lnTo>
                  <a:pt x="2530" y="15471"/>
                </a:lnTo>
                <a:lnTo>
                  <a:pt x="2530" y="21600"/>
                </a:lnTo>
                <a:lnTo>
                  <a:pt x="1259" y="21600"/>
                </a:lnTo>
                <a:lnTo>
                  <a:pt x="1259" y="15471"/>
                </a:lnTo>
                <a:lnTo>
                  <a:pt x="0" y="15471"/>
                </a:lnTo>
                <a:close/>
                <a:moveTo>
                  <a:pt x="6587" y="3554"/>
                </a:moveTo>
                <a:lnTo>
                  <a:pt x="6089" y="5380"/>
                </a:lnTo>
                <a:lnTo>
                  <a:pt x="7077" y="5380"/>
                </a:lnTo>
                <a:close/>
                <a:moveTo>
                  <a:pt x="11088" y="1835"/>
                </a:moveTo>
                <a:lnTo>
                  <a:pt x="11088" y="4212"/>
                </a:lnTo>
                <a:lnTo>
                  <a:pt x="11876" y="4212"/>
                </a:lnTo>
                <a:cubicBezTo>
                  <a:pt x="12075" y="4204"/>
                  <a:pt x="12240" y="4090"/>
                  <a:pt x="12370" y="3870"/>
                </a:cubicBezTo>
                <a:cubicBezTo>
                  <a:pt x="12501" y="3649"/>
                  <a:pt x="12569" y="3369"/>
                  <a:pt x="12574" y="3029"/>
                </a:cubicBezTo>
                <a:cubicBezTo>
                  <a:pt x="12569" y="2689"/>
                  <a:pt x="12501" y="2407"/>
                  <a:pt x="12370" y="2184"/>
                </a:cubicBezTo>
                <a:cubicBezTo>
                  <a:pt x="12240" y="1960"/>
                  <a:pt x="12075" y="1844"/>
                  <a:pt x="11876" y="1835"/>
                </a:cubicBezTo>
                <a:close/>
                <a:moveTo>
                  <a:pt x="1375" y="1832"/>
                </a:moveTo>
                <a:lnTo>
                  <a:pt x="1375" y="4218"/>
                </a:lnTo>
                <a:lnTo>
                  <a:pt x="2163" y="4218"/>
                </a:lnTo>
                <a:cubicBezTo>
                  <a:pt x="2361" y="4211"/>
                  <a:pt x="2526" y="4096"/>
                  <a:pt x="2657" y="3874"/>
                </a:cubicBezTo>
                <a:cubicBezTo>
                  <a:pt x="2788" y="3653"/>
                  <a:pt x="2856" y="3372"/>
                  <a:pt x="2861" y="3031"/>
                </a:cubicBezTo>
                <a:cubicBezTo>
                  <a:pt x="2856" y="2689"/>
                  <a:pt x="2788" y="2406"/>
                  <a:pt x="2657" y="2181"/>
                </a:cubicBezTo>
                <a:cubicBezTo>
                  <a:pt x="2526" y="1957"/>
                  <a:pt x="2361" y="1840"/>
                  <a:pt x="2163" y="1832"/>
                </a:cubicBezTo>
                <a:close/>
                <a:moveTo>
                  <a:pt x="14625" y="0"/>
                </a:moveTo>
                <a:lnTo>
                  <a:pt x="18441" y="0"/>
                </a:lnTo>
                <a:lnTo>
                  <a:pt x="18441" y="2163"/>
                </a:lnTo>
                <a:lnTo>
                  <a:pt x="17156" y="2163"/>
                </a:lnTo>
                <a:lnTo>
                  <a:pt x="17156" y="8292"/>
                </a:lnTo>
                <a:lnTo>
                  <a:pt x="15884" y="8292"/>
                </a:lnTo>
                <a:lnTo>
                  <a:pt x="15884" y="2163"/>
                </a:lnTo>
                <a:lnTo>
                  <a:pt x="14625" y="2163"/>
                </a:lnTo>
                <a:close/>
                <a:moveTo>
                  <a:pt x="9817" y="0"/>
                </a:moveTo>
                <a:lnTo>
                  <a:pt x="11857" y="0"/>
                </a:lnTo>
                <a:cubicBezTo>
                  <a:pt x="12188" y="7"/>
                  <a:pt x="12487" y="146"/>
                  <a:pt x="12755" y="418"/>
                </a:cubicBezTo>
                <a:cubicBezTo>
                  <a:pt x="13023" y="690"/>
                  <a:pt x="13236" y="1055"/>
                  <a:pt x="13395" y="1513"/>
                </a:cubicBezTo>
                <a:cubicBezTo>
                  <a:pt x="13553" y="1972"/>
                  <a:pt x="13635" y="2485"/>
                  <a:pt x="13638" y="3051"/>
                </a:cubicBezTo>
                <a:cubicBezTo>
                  <a:pt x="13636" y="3497"/>
                  <a:pt x="13584" y="3911"/>
                  <a:pt x="13482" y="4292"/>
                </a:cubicBezTo>
                <a:cubicBezTo>
                  <a:pt x="13380" y="4674"/>
                  <a:pt x="13241" y="5005"/>
                  <a:pt x="13064" y="5285"/>
                </a:cubicBezTo>
                <a:lnTo>
                  <a:pt x="14090" y="8292"/>
                </a:lnTo>
                <a:lnTo>
                  <a:pt x="12625" y="8292"/>
                </a:lnTo>
                <a:lnTo>
                  <a:pt x="11876" y="6092"/>
                </a:lnTo>
                <a:lnTo>
                  <a:pt x="11088" y="6092"/>
                </a:lnTo>
                <a:lnTo>
                  <a:pt x="11088" y="8292"/>
                </a:lnTo>
                <a:lnTo>
                  <a:pt x="9817" y="8292"/>
                </a:lnTo>
                <a:close/>
                <a:moveTo>
                  <a:pt x="6290" y="0"/>
                </a:moveTo>
                <a:lnTo>
                  <a:pt x="6864" y="0"/>
                </a:lnTo>
                <a:lnTo>
                  <a:pt x="9144" y="8303"/>
                </a:lnTo>
                <a:lnTo>
                  <a:pt x="7872" y="8303"/>
                </a:lnTo>
                <a:lnTo>
                  <a:pt x="7575" y="7218"/>
                </a:lnTo>
                <a:lnTo>
                  <a:pt x="5592" y="7218"/>
                </a:lnTo>
                <a:lnTo>
                  <a:pt x="5302" y="8303"/>
                </a:lnTo>
                <a:lnTo>
                  <a:pt x="4030" y="8303"/>
                </a:lnTo>
                <a:close/>
                <a:moveTo>
                  <a:pt x="103" y="0"/>
                </a:moveTo>
                <a:lnTo>
                  <a:pt x="2143" y="0"/>
                </a:lnTo>
                <a:cubicBezTo>
                  <a:pt x="2474" y="6"/>
                  <a:pt x="2774" y="146"/>
                  <a:pt x="3042" y="417"/>
                </a:cubicBezTo>
                <a:cubicBezTo>
                  <a:pt x="3309" y="689"/>
                  <a:pt x="3523" y="1054"/>
                  <a:pt x="3681" y="1513"/>
                </a:cubicBezTo>
                <a:cubicBezTo>
                  <a:pt x="3840" y="1971"/>
                  <a:pt x="3921" y="2485"/>
                  <a:pt x="3925" y="3053"/>
                </a:cubicBezTo>
                <a:cubicBezTo>
                  <a:pt x="3921" y="3617"/>
                  <a:pt x="3841" y="4128"/>
                  <a:pt x="3684" y="4585"/>
                </a:cubicBezTo>
                <a:cubicBezTo>
                  <a:pt x="3527" y="5042"/>
                  <a:pt x="3316" y="5406"/>
                  <a:pt x="3052" y="5678"/>
                </a:cubicBezTo>
                <a:cubicBezTo>
                  <a:pt x="2788" y="5949"/>
                  <a:pt x="2494" y="6088"/>
                  <a:pt x="2169" y="6094"/>
                </a:cubicBezTo>
                <a:lnTo>
                  <a:pt x="1375" y="6094"/>
                </a:lnTo>
                <a:lnTo>
                  <a:pt x="1375" y="8292"/>
                </a:lnTo>
                <a:lnTo>
                  <a:pt x="103" y="8292"/>
                </a:lnTo>
                <a:close/>
              </a:path>
            </a:pathLst>
          </a:custGeom>
          <a:solidFill>
            <a:srgbClr val="000000"/>
          </a:solidFill>
          <a:ln w="12700">
            <a:miter lim="400000"/>
          </a:ln>
        </p:spPr>
        <p:txBody>
          <a:bodyPr lIns="45719" rIns="45719" anchor="ctr"/>
          <a:lstStyle/>
          <a:p>
            <a:pPr algn="ctr">
              <a:defRPr>
                <a:solidFill>
                  <a:srgbClr val="FFFFFF"/>
                </a:solidFill>
              </a:defRPr>
            </a:pPr>
            <a:endParaRPr/>
          </a:p>
        </p:txBody>
      </p:sp>
      <p:sp>
        <p:nvSpPr>
          <p:cNvPr id="311" name="圆形"/>
          <p:cNvSpPr/>
          <p:nvPr/>
        </p:nvSpPr>
        <p:spPr>
          <a:xfrm>
            <a:off x="-57150" y="-1"/>
            <a:ext cx="2362200" cy="2362201"/>
          </a:xfrm>
          <a:prstGeom prst="ellipse">
            <a:avLst/>
          </a:prstGeom>
          <a:solidFill>
            <a:srgbClr val="D9D5CA">
              <a:alpha val="87000"/>
            </a:srgbClr>
          </a:solidFill>
          <a:ln w="12700">
            <a:miter lim="400000"/>
          </a:ln>
        </p:spPr>
        <p:txBody>
          <a:bodyPr lIns="45719" rIns="45719" anchor="ctr"/>
          <a:lstStyle/>
          <a:p>
            <a:pPr algn="ctr">
              <a:defRPr>
                <a:solidFill>
                  <a:srgbClr val="FFFFFF"/>
                </a:solidFill>
              </a:defRPr>
            </a:pPr>
            <a:endParaRPr/>
          </a:p>
        </p:txBody>
      </p:sp>
      <p:sp>
        <p:nvSpPr>
          <p:cNvPr id="312" name="圆形"/>
          <p:cNvSpPr/>
          <p:nvPr/>
        </p:nvSpPr>
        <p:spPr>
          <a:xfrm>
            <a:off x="2432685" y="1291648"/>
            <a:ext cx="1266289" cy="1266289"/>
          </a:xfrm>
          <a:prstGeom prst="ellipse">
            <a:avLst/>
          </a:prstGeom>
          <a:solidFill>
            <a:srgbClr val="2E4A4E">
              <a:alpha val="48000"/>
            </a:srgbClr>
          </a:solidFill>
          <a:ln w="12700">
            <a:miter lim="400000"/>
          </a:ln>
        </p:spPr>
        <p:txBody>
          <a:bodyPr lIns="45719" rIns="45719" anchor="ctr"/>
          <a:lstStyle/>
          <a:p>
            <a:pPr algn="ctr">
              <a:defRPr>
                <a:solidFill>
                  <a:srgbClr val="FFFFFF"/>
                </a:solidFill>
              </a:defRPr>
            </a:pPr>
            <a:endParaRPr/>
          </a:p>
        </p:txBody>
      </p:sp>
      <p:sp>
        <p:nvSpPr>
          <p:cNvPr id="313" name="圆形"/>
          <p:cNvSpPr/>
          <p:nvPr/>
        </p:nvSpPr>
        <p:spPr>
          <a:xfrm>
            <a:off x="742950" y="1805939"/>
            <a:ext cx="1562100" cy="1562101"/>
          </a:xfrm>
          <a:prstGeom prst="ellipse">
            <a:avLst/>
          </a:prstGeom>
          <a:solidFill>
            <a:srgbClr val="C5A086">
              <a:alpha val="77000"/>
            </a:srgbClr>
          </a:solidFill>
          <a:ln w="12700">
            <a:miter lim="400000"/>
          </a:ln>
        </p:spPr>
        <p:txBody>
          <a:bodyPr lIns="45719" rIns="45719" anchor="ctr"/>
          <a:lstStyle/>
          <a:p>
            <a:pPr algn="ctr">
              <a:defRPr>
                <a:solidFill>
                  <a:srgbClr val="FFFFFF"/>
                </a:solidFill>
              </a:defRPr>
            </a:pPr>
            <a:endParaRPr/>
          </a:p>
        </p:txBody>
      </p:sp>
      <p:sp>
        <p:nvSpPr>
          <p:cNvPr id="314" name="圆形"/>
          <p:cNvSpPr/>
          <p:nvPr/>
        </p:nvSpPr>
        <p:spPr>
          <a:xfrm rot="10800000" flipH="1">
            <a:off x="2745313" y="621445"/>
            <a:ext cx="491075" cy="491075"/>
          </a:xfrm>
          <a:prstGeom prst="ellipse">
            <a:avLst/>
          </a:prstGeom>
          <a:solidFill>
            <a:srgbClr val="BA764F">
              <a:alpha val="83000"/>
            </a:srgbClr>
          </a:solidFill>
          <a:ln w="12700">
            <a:miter lim="400000"/>
          </a:ln>
        </p:spPr>
        <p:txBody>
          <a:bodyPr lIns="45719" rIns="45719" anchor="ctr"/>
          <a:lstStyle/>
          <a:p>
            <a:pPr algn="ctr">
              <a:defRPr>
                <a:solidFill>
                  <a:srgbClr val="FFFFFF"/>
                </a:solidFill>
              </a:defRPr>
            </a:pPr>
            <a:endParaRPr/>
          </a:p>
        </p:txBody>
      </p:sp>
      <p:sp>
        <p:nvSpPr>
          <p:cNvPr id="315" name="圆形"/>
          <p:cNvSpPr/>
          <p:nvPr/>
        </p:nvSpPr>
        <p:spPr>
          <a:xfrm rot="10800000" flipH="1">
            <a:off x="578739" y="1805938"/>
            <a:ext cx="4410078" cy="4410077"/>
          </a:xfrm>
          <a:prstGeom prst="ellipse">
            <a:avLst/>
          </a:prstGeom>
          <a:solidFill>
            <a:srgbClr val="BA764F">
              <a:alpha val="48000"/>
            </a:srgbClr>
          </a:solidFill>
          <a:ln w="12700">
            <a:miter lim="400000"/>
          </a:ln>
        </p:spPr>
        <p:txBody>
          <a:bodyPr lIns="45719" rIns="45719" anchor="ctr"/>
          <a:lstStyle/>
          <a:p>
            <a:pPr algn="ctr">
              <a:defRPr>
                <a:solidFill>
                  <a:srgbClr val="FFFFFF"/>
                </a:solidFill>
              </a:defRPr>
            </a:pPr>
            <a:endParaRPr/>
          </a:p>
        </p:txBody>
      </p:sp>
      <p:sp>
        <p:nvSpPr>
          <p:cNvPr id="316" name="圆形"/>
          <p:cNvSpPr/>
          <p:nvPr/>
        </p:nvSpPr>
        <p:spPr>
          <a:xfrm>
            <a:off x="100963" y="2225039"/>
            <a:ext cx="603887" cy="603887"/>
          </a:xfrm>
          <a:prstGeom prst="ellipse">
            <a:avLst/>
          </a:prstGeom>
          <a:solidFill>
            <a:srgbClr val="BFBFBF">
              <a:alpha val="48000"/>
            </a:srgbClr>
          </a:solidFill>
          <a:ln w="12700">
            <a:miter lim="400000"/>
          </a:ln>
        </p:spPr>
        <p:txBody>
          <a:bodyPr lIns="45719" rIns="45719" anchor="ctr"/>
          <a:lstStyle/>
          <a:p>
            <a:pPr algn="ctr">
              <a:defRPr>
                <a:solidFill>
                  <a:srgbClr val="FFFFFF"/>
                </a:solidFill>
              </a:defRPr>
            </a:pPr>
            <a:endParaRPr/>
          </a:p>
        </p:txBody>
      </p:sp>
      <p:sp>
        <p:nvSpPr>
          <p:cNvPr id="317" name="圆形"/>
          <p:cNvSpPr/>
          <p:nvPr/>
        </p:nvSpPr>
        <p:spPr>
          <a:xfrm>
            <a:off x="5100828" y="5487994"/>
            <a:ext cx="417507" cy="417507"/>
          </a:xfrm>
          <a:prstGeom prst="ellipse">
            <a:avLst/>
          </a:prstGeom>
          <a:solidFill>
            <a:srgbClr val="2E4A4E"/>
          </a:solidFill>
          <a:ln w="12700">
            <a:miter lim="400000"/>
          </a:ln>
        </p:spPr>
        <p:txBody>
          <a:bodyPr lIns="45719" rIns="45719" anchor="ctr"/>
          <a:lstStyle/>
          <a:p>
            <a:pPr algn="ctr">
              <a:defRPr>
                <a:solidFill>
                  <a:srgbClr val="FFFFFF"/>
                </a:solidFill>
              </a:defRPr>
            </a:pPr>
            <a:endParaRPr/>
          </a:p>
        </p:txBody>
      </p:sp>
      <p:sp>
        <p:nvSpPr>
          <p:cNvPr id="318" name="圆形"/>
          <p:cNvSpPr/>
          <p:nvPr/>
        </p:nvSpPr>
        <p:spPr>
          <a:xfrm>
            <a:off x="8844915" y="4939029"/>
            <a:ext cx="1092837" cy="1092837"/>
          </a:xfrm>
          <a:prstGeom prst="ellipse">
            <a:avLst/>
          </a:prstGeom>
          <a:solidFill>
            <a:srgbClr val="8BB6CB">
              <a:alpha val="87000"/>
            </a:srgbClr>
          </a:solidFill>
          <a:ln w="12700">
            <a:miter lim="400000"/>
          </a:ln>
        </p:spPr>
        <p:txBody>
          <a:bodyPr lIns="45719" rIns="45719" anchor="ctr"/>
          <a:lstStyle/>
          <a:p>
            <a:pPr algn="ctr">
              <a:defRPr>
                <a:solidFill>
                  <a:srgbClr val="FFFFFF"/>
                </a:solidFill>
              </a:defRPr>
            </a:pPr>
            <a:endParaRPr/>
          </a:p>
        </p:txBody>
      </p:sp>
      <p:sp>
        <p:nvSpPr>
          <p:cNvPr id="319" name="圆形"/>
          <p:cNvSpPr/>
          <p:nvPr/>
        </p:nvSpPr>
        <p:spPr>
          <a:xfrm>
            <a:off x="-1132206" y="1291589"/>
            <a:ext cx="2673351" cy="267335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320" name="圆形"/>
          <p:cNvSpPr/>
          <p:nvPr/>
        </p:nvSpPr>
        <p:spPr>
          <a:xfrm>
            <a:off x="9514205" y="5157470"/>
            <a:ext cx="880747" cy="880747"/>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327" name="成组"/>
          <p:cNvGrpSpPr/>
          <p:nvPr/>
        </p:nvGrpSpPr>
        <p:grpSpPr>
          <a:xfrm>
            <a:off x="281962" y="211434"/>
            <a:ext cx="1450257" cy="1248355"/>
            <a:chOff x="0" y="0"/>
            <a:chExt cx="1450255" cy="1248353"/>
          </a:xfrm>
        </p:grpSpPr>
        <p:sp>
          <p:nvSpPr>
            <p:cNvPr id="322"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23"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24"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25"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26"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328" name="形状"/>
          <p:cNvSpPr/>
          <p:nvPr/>
        </p:nvSpPr>
        <p:spPr>
          <a:xfrm rot="5400000" flipH="1">
            <a:off x="1467757" y="1957379"/>
            <a:ext cx="349042" cy="36052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993" y="0"/>
                </a:lnTo>
                <a:lnTo>
                  <a:pt x="21600" y="0"/>
                </a:lnTo>
                <a:lnTo>
                  <a:pt x="14607" y="21600"/>
                </a:lnTo>
                <a:close/>
              </a:path>
            </a:pathLst>
          </a:custGeom>
          <a:solidFill>
            <a:srgbClr val="2E4A4E"/>
          </a:solidFill>
          <a:ln w="12700">
            <a:miter lim="400000"/>
          </a:ln>
        </p:spPr>
        <p:txBody>
          <a:bodyPr lIns="45719" rIns="45719" anchor="ctr"/>
          <a:lstStyle/>
          <a:p>
            <a:pPr algn="ctr">
              <a:defRPr>
                <a:solidFill>
                  <a:srgbClr val="FFFFFF"/>
                </a:solidFill>
              </a:defRPr>
            </a:pPr>
            <a:endParaRPr/>
          </a:p>
        </p:txBody>
      </p:sp>
      <p:sp>
        <p:nvSpPr>
          <p:cNvPr id="329" name="形状"/>
          <p:cNvSpPr/>
          <p:nvPr/>
        </p:nvSpPr>
        <p:spPr>
          <a:xfrm rot="5400000" flipH="1">
            <a:off x="6418633" y="1957379"/>
            <a:ext cx="349042" cy="360523"/>
          </a:xfrm>
          <a:custGeom>
            <a:avLst/>
            <a:gdLst/>
            <a:ahLst/>
            <a:cxnLst>
              <a:cxn ang="0">
                <a:pos x="wd2" y="hd2"/>
              </a:cxn>
              <a:cxn ang="5400000">
                <a:pos x="wd2" y="hd2"/>
              </a:cxn>
              <a:cxn ang="10800000">
                <a:pos x="wd2" y="hd2"/>
              </a:cxn>
              <a:cxn ang="16200000">
                <a:pos x="wd2" y="hd2"/>
              </a:cxn>
            </a:cxnLst>
            <a:rect l="0" t="0" r="r" b="b"/>
            <a:pathLst>
              <a:path w="21600" h="21600" extrusionOk="0">
                <a:moveTo>
                  <a:pt x="0" y="21600"/>
                </a:moveTo>
                <a:lnTo>
                  <a:pt x="6993" y="0"/>
                </a:lnTo>
                <a:lnTo>
                  <a:pt x="21600" y="0"/>
                </a:lnTo>
                <a:lnTo>
                  <a:pt x="14607" y="21600"/>
                </a:lnTo>
                <a:close/>
              </a:path>
            </a:pathLst>
          </a:custGeom>
          <a:solidFill>
            <a:srgbClr val="BA764F"/>
          </a:solidFill>
          <a:ln w="12700">
            <a:miter lim="400000"/>
          </a:ln>
        </p:spPr>
        <p:txBody>
          <a:bodyPr lIns="45719" rIns="45719" anchor="ctr"/>
          <a:lstStyle/>
          <a:p>
            <a:pPr algn="ctr">
              <a:defRPr>
                <a:solidFill>
                  <a:srgbClr val="FFFFFF"/>
                </a:solidFill>
              </a:defRPr>
            </a:pPr>
            <a:endParaRPr/>
          </a:p>
        </p:txBody>
      </p:sp>
      <p:sp>
        <p:nvSpPr>
          <p:cNvPr id="330" name="矩形"/>
          <p:cNvSpPr/>
          <p:nvPr/>
        </p:nvSpPr>
        <p:spPr>
          <a:xfrm>
            <a:off x="6557140" y="1604052"/>
            <a:ext cx="4579394" cy="4155008"/>
          </a:xfrm>
          <a:prstGeom prst="rect">
            <a:avLst/>
          </a:prstGeom>
          <a:solidFill>
            <a:srgbClr val="F2F2F2"/>
          </a:solidFill>
          <a:ln w="12700">
            <a:miter lim="400000"/>
          </a:ln>
        </p:spPr>
        <p:txBody>
          <a:bodyPr lIns="45719" rIns="45719" anchor="ctr"/>
          <a:lstStyle/>
          <a:p>
            <a:pPr algn="ctr">
              <a:defRPr>
                <a:solidFill>
                  <a:srgbClr val="FFFFFF"/>
                </a:solidFill>
              </a:defRPr>
            </a:pPr>
            <a:endParaRPr/>
          </a:p>
        </p:txBody>
      </p:sp>
      <p:sp>
        <p:nvSpPr>
          <p:cNvPr id="331" name="矩形"/>
          <p:cNvSpPr/>
          <p:nvPr/>
        </p:nvSpPr>
        <p:spPr>
          <a:xfrm>
            <a:off x="1682463" y="1604052"/>
            <a:ext cx="4350646" cy="4155008"/>
          </a:xfrm>
          <a:prstGeom prst="rect">
            <a:avLst/>
          </a:prstGeom>
          <a:solidFill>
            <a:srgbClr val="F2F2F2"/>
          </a:solidFill>
          <a:ln w="12700">
            <a:miter lim="400000"/>
          </a:ln>
        </p:spPr>
        <p:txBody>
          <a:bodyPr lIns="45719" rIns="45719" anchor="ctr"/>
          <a:lstStyle/>
          <a:p>
            <a:pPr algn="ctr">
              <a:defRPr>
                <a:solidFill>
                  <a:srgbClr val="FFFFFF"/>
                </a:solidFill>
              </a:defRPr>
            </a:pPr>
            <a:endParaRPr/>
          </a:p>
        </p:txBody>
      </p:sp>
      <p:grpSp>
        <p:nvGrpSpPr>
          <p:cNvPr id="334" name="成组"/>
          <p:cNvGrpSpPr/>
          <p:nvPr/>
        </p:nvGrpSpPr>
        <p:grpSpPr>
          <a:xfrm>
            <a:off x="1462016" y="1739631"/>
            <a:ext cx="1031138" cy="349042"/>
            <a:chOff x="0" y="0"/>
            <a:chExt cx="1031136" cy="349041"/>
          </a:xfrm>
        </p:grpSpPr>
        <p:sp>
          <p:nvSpPr>
            <p:cNvPr id="332" name="矩形"/>
            <p:cNvSpPr/>
            <p:nvPr/>
          </p:nvSpPr>
          <p:spPr>
            <a:xfrm>
              <a:off x="-1" y="-1"/>
              <a:ext cx="1031138" cy="349042"/>
            </a:xfrm>
            <a:prstGeom prst="rect">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33" name="矩形"/>
            <p:cNvSpPr txBox="1"/>
            <p:nvPr/>
          </p:nvSpPr>
          <p:spPr>
            <a:xfrm>
              <a:off x="308529" y="0"/>
              <a:ext cx="414079" cy="349042"/>
            </a:xfrm>
            <a:prstGeom prst="rect">
              <a:avLst/>
            </a:prstGeom>
            <a:noFill/>
            <a:ln w="12700" cap="flat">
              <a:noFill/>
              <a:miter lim="400000"/>
            </a:ln>
            <a:effectLst/>
          </p:spPr>
          <p:txBody>
            <a:bodyPr wrap="square" lIns="45719" tIns="45719" rIns="45719" bIns="45719" numCol="1" anchor="ctr">
              <a:noAutofit/>
            </a:bodyPr>
            <a:lstStyle/>
            <a:p>
              <a:pPr algn="ctr">
                <a:defRPr sz="2400">
                  <a:solidFill>
                    <a:srgbClr val="FFFFFF"/>
                  </a:solidFill>
                </a:defRPr>
              </a:pPr>
              <a:endParaRPr/>
            </a:p>
          </p:txBody>
        </p:sp>
      </p:grpSp>
      <p:sp>
        <p:nvSpPr>
          <p:cNvPr id="335" name="成组"/>
          <p:cNvSpPr/>
          <p:nvPr/>
        </p:nvSpPr>
        <p:spPr>
          <a:xfrm>
            <a:off x="6412893" y="1726085"/>
            <a:ext cx="1111170" cy="376133"/>
          </a:xfrm>
          <a:prstGeom prst="rect">
            <a:avLst/>
          </a:prstGeom>
          <a:solidFill>
            <a:srgbClr val="BA764F"/>
          </a:solidFill>
          <a:ln w="12700">
            <a:miter lim="400000"/>
          </a:ln>
        </p:spPr>
        <p:txBody>
          <a:bodyPr lIns="45719" rIns="45719" anchor="ctr"/>
          <a:lstStyle/>
          <a:p>
            <a:pPr algn="ctr">
              <a:defRPr>
                <a:solidFill>
                  <a:srgbClr val="FFFFFF"/>
                </a:solidFill>
              </a:defRPr>
            </a:pPr>
            <a:endParaRPr/>
          </a:p>
        </p:txBody>
      </p:sp>
      <p:grpSp>
        <p:nvGrpSpPr>
          <p:cNvPr id="338" name="成组"/>
          <p:cNvGrpSpPr/>
          <p:nvPr/>
        </p:nvGrpSpPr>
        <p:grpSpPr>
          <a:xfrm>
            <a:off x="1404615" y="2064519"/>
            <a:ext cx="4286421" cy="2467656"/>
            <a:chOff x="-670722" y="-1104900"/>
            <a:chExt cx="4286420" cy="2467654"/>
          </a:xfrm>
        </p:grpSpPr>
        <p:sp>
          <p:nvSpPr>
            <p:cNvPr id="336" name="李白…"/>
            <p:cNvSpPr txBox="1"/>
            <p:nvPr/>
          </p:nvSpPr>
          <p:spPr>
            <a:xfrm>
              <a:off x="-50800" y="-807068"/>
              <a:ext cx="3666498" cy="216982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lgn="ctr" defTabSz="266700">
                <a:defRPr sz="2250">
                  <a:uFill>
                    <a:solidFill>
                      <a:srgbClr val="000000"/>
                    </a:solidFill>
                  </a:uFill>
                  <a:latin typeface="Calibri"/>
                  <a:ea typeface="Calibri"/>
                  <a:cs typeface="Calibri"/>
                  <a:sym typeface="Calibri"/>
                </a:defRPr>
              </a:pPr>
              <a:endParaRPr dirty="0">
                <a:latin typeface="Libian SC Regular"/>
                <a:ea typeface="Libian SC Regular"/>
                <a:cs typeface="Libian SC Regular"/>
                <a:sym typeface="Libian SC Regular"/>
              </a:endParaRPr>
            </a:p>
            <a:p>
              <a:pPr algn="ctr" defTabSz="266700">
                <a:defRPr sz="2250">
                  <a:uFill>
                    <a:solidFill>
                      <a:srgbClr val="000000"/>
                    </a:solidFill>
                  </a:uFill>
                  <a:latin typeface="Calibri"/>
                  <a:ea typeface="Calibri"/>
                  <a:cs typeface="Calibri"/>
                  <a:sym typeface="Calibri"/>
                </a:defRPr>
              </a:pPr>
              <a:r>
                <a:rPr dirty="0" err="1">
                  <a:latin typeface="宋体"/>
                  <a:ea typeface="宋体"/>
                  <a:cs typeface="宋体"/>
                  <a:sym typeface="宋体"/>
                </a:rPr>
                <a:t>李白</a:t>
              </a:r>
              <a:endParaRPr dirty="0">
                <a:latin typeface="Libian SC Regular"/>
                <a:ea typeface="Libian SC Regular"/>
                <a:cs typeface="Libian SC Regular"/>
                <a:sym typeface="Libian SC Regular"/>
              </a:endParaRPr>
            </a:p>
            <a:p>
              <a:pPr algn="ctr" defTabSz="266700">
                <a:defRPr sz="2250">
                  <a:uFill>
                    <a:solidFill>
                      <a:srgbClr val="000000"/>
                    </a:solidFill>
                  </a:uFill>
                  <a:latin typeface="Calibri"/>
                  <a:ea typeface="Calibri"/>
                  <a:cs typeface="Calibri"/>
                  <a:sym typeface="Calibri"/>
                </a:defRPr>
              </a:pPr>
              <a:r>
                <a:rPr dirty="0" err="1">
                  <a:solidFill>
                    <a:srgbClr val="C00000"/>
                  </a:solidFill>
                  <a:latin typeface="宋体"/>
                  <a:ea typeface="宋体"/>
                  <a:cs typeface="宋体"/>
                  <a:sym typeface="宋体"/>
                </a:rPr>
                <a:t>青山</a:t>
              </a:r>
              <a:r>
                <a:rPr dirty="0" err="1">
                  <a:latin typeface="宋体"/>
                  <a:ea typeface="宋体"/>
                  <a:cs typeface="宋体"/>
                  <a:sym typeface="宋体"/>
                </a:rPr>
                <a:t>横</a:t>
              </a:r>
              <a:r>
                <a:rPr dirty="0" err="1">
                  <a:solidFill>
                    <a:srgbClr val="FF0000"/>
                  </a:solidFill>
                  <a:latin typeface="宋体"/>
                  <a:ea typeface="宋体"/>
                  <a:cs typeface="宋体"/>
                  <a:sym typeface="宋体"/>
                </a:rPr>
                <a:t>北郭</a:t>
              </a:r>
              <a:r>
                <a:rPr dirty="0" err="1">
                  <a:latin typeface="宋体"/>
                  <a:ea typeface="宋体"/>
                  <a:cs typeface="宋体"/>
                  <a:sym typeface="宋体"/>
                </a:rPr>
                <a:t>，</a:t>
              </a:r>
              <a:r>
                <a:rPr dirty="0" err="1">
                  <a:solidFill>
                    <a:srgbClr val="FF0000"/>
                  </a:solidFill>
                  <a:latin typeface="宋体"/>
                  <a:ea typeface="宋体"/>
                  <a:cs typeface="宋体"/>
                  <a:sym typeface="宋体"/>
                </a:rPr>
                <a:t>白水</a:t>
              </a:r>
              <a:r>
                <a:rPr dirty="0" err="1">
                  <a:latin typeface="宋体"/>
                  <a:ea typeface="宋体"/>
                  <a:cs typeface="宋体"/>
                  <a:sym typeface="宋体"/>
                </a:rPr>
                <a:t>绕</a:t>
              </a:r>
              <a:r>
                <a:rPr dirty="0" err="1">
                  <a:solidFill>
                    <a:srgbClr val="FF0000"/>
                  </a:solidFill>
                  <a:latin typeface="宋体"/>
                  <a:ea typeface="宋体"/>
                  <a:cs typeface="宋体"/>
                  <a:sym typeface="宋体"/>
                </a:rPr>
                <a:t>东城</a:t>
              </a:r>
              <a:r>
                <a:rPr dirty="0">
                  <a:latin typeface="宋体"/>
                  <a:ea typeface="宋体"/>
                  <a:cs typeface="宋体"/>
                  <a:sym typeface="宋体"/>
                </a:rPr>
                <a:t>。</a:t>
              </a:r>
              <a:endParaRPr dirty="0">
                <a:latin typeface="Libian SC Regular"/>
                <a:ea typeface="Libian SC Regular"/>
                <a:cs typeface="Libian SC Regular"/>
                <a:sym typeface="Libian SC Regular"/>
              </a:endParaRPr>
            </a:p>
            <a:p>
              <a:pPr algn="ctr" defTabSz="266700">
                <a:defRPr sz="2250">
                  <a:uFill>
                    <a:solidFill>
                      <a:srgbClr val="000000"/>
                    </a:solidFill>
                  </a:uFill>
                  <a:latin typeface="Calibri"/>
                  <a:ea typeface="Calibri"/>
                  <a:cs typeface="Calibri"/>
                  <a:sym typeface="Calibri"/>
                </a:defRPr>
              </a:pPr>
              <a:r>
                <a:rPr dirty="0" err="1">
                  <a:latin typeface="宋体"/>
                  <a:ea typeface="宋体"/>
                  <a:cs typeface="宋体"/>
                  <a:sym typeface="宋体"/>
                </a:rPr>
                <a:t>此地一为别，</a:t>
              </a:r>
              <a:r>
                <a:rPr dirty="0" err="1">
                  <a:solidFill>
                    <a:srgbClr val="FF0000"/>
                  </a:solidFill>
                  <a:latin typeface="宋体"/>
                  <a:ea typeface="宋体"/>
                  <a:cs typeface="宋体"/>
                  <a:sym typeface="宋体"/>
                </a:rPr>
                <a:t>孤蓬</a:t>
              </a:r>
              <a:r>
                <a:rPr dirty="0" err="1">
                  <a:latin typeface="宋体"/>
                  <a:ea typeface="宋体"/>
                  <a:cs typeface="宋体"/>
                  <a:sym typeface="宋体"/>
                </a:rPr>
                <a:t>万里征</a:t>
              </a:r>
              <a:r>
                <a:rPr dirty="0">
                  <a:latin typeface="宋体"/>
                  <a:ea typeface="宋体"/>
                  <a:cs typeface="宋体"/>
                  <a:sym typeface="宋体"/>
                </a:rPr>
                <a:t>。</a:t>
              </a:r>
              <a:endParaRPr dirty="0">
                <a:latin typeface="Libian SC Regular"/>
                <a:ea typeface="Libian SC Regular"/>
                <a:cs typeface="Libian SC Regular"/>
                <a:sym typeface="Libian SC Regular"/>
              </a:endParaRPr>
            </a:p>
            <a:p>
              <a:pPr algn="ctr" defTabSz="266700">
                <a:defRPr sz="2250">
                  <a:uFill>
                    <a:solidFill>
                      <a:srgbClr val="000000"/>
                    </a:solidFill>
                  </a:uFill>
                  <a:latin typeface="Calibri"/>
                  <a:ea typeface="Calibri"/>
                  <a:cs typeface="Calibri"/>
                  <a:sym typeface="Calibri"/>
                </a:defRPr>
              </a:pPr>
              <a:r>
                <a:rPr dirty="0" err="1">
                  <a:solidFill>
                    <a:srgbClr val="FF0000"/>
                  </a:solidFill>
                  <a:latin typeface="宋体"/>
                  <a:ea typeface="宋体"/>
                  <a:cs typeface="宋体"/>
                  <a:sym typeface="宋体"/>
                </a:rPr>
                <a:t>浮云</a:t>
              </a:r>
              <a:r>
                <a:rPr dirty="0" err="1">
                  <a:latin typeface="宋体"/>
                  <a:ea typeface="宋体"/>
                  <a:cs typeface="宋体"/>
                  <a:sym typeface="宋体"/>
                </a:rPr>
                <a:t>游子意，</a:t>
              </a:r>
              <a:r>
                <a:rPr dirty="0" err="1">
                  <a:solidFill>
                    <a:srgbClr val="FF0000"/>
                  </a:solidFill>
                  <a:latin typeface="宋体"/>
                  <a:ea typeface="宋体"/>
                  <a:cs typeface="宋体"/>
                  <a:sym typeface="宋体"/>
                </a:rPr>
                <a:t>落日</a:t>
              </a:r>
              <a:r>
                <a:rPr dirty="0" err="1">
                  <a:latin typeface="宋体"/>
                  <a:ea typeface="宋体"/>
                  <a:cs typeface="宋体"/>
                  <a:sym typeface="宋体"/>
                </a:rPr>
                <a:t>故人情</a:t>
              </a:r>
              <a:r>
                <a:rPr dirty="0">
                  <a:latin typeface="宋体"/>
                  <a:ea typeface="宋体"/>
                  <a:cs typeface="宋体"/>
                  <a:sym typeface="宋体"/>
                </a:rPr>
                <a:t>。</a:t>
              </a:r>
              <a:endParaRPr dirty="0">
                <a:latin typeface="Libian SC Regular"/>
                <a:ea typeface="Libian SC Regular"/>
                <a:cs typeface="Libian SC Regular"/>
                <a:sym typeface="Libian SC Regular"/>
              </a:endParaRPr>
            </a:p>
            <a:p>
              <a:pPr algn="ctr" defTabSz="266700">
                <a:defRPr sz="2250">
                  <a:uFill>
                    <a:solidFill>
                      <a:srgbClr val="000000"/>
                    </a:solidFill>
                  </a:uFill>
                  <a:latin typeface="Calibri"/>
                  <a:ea typeface="Calibri"/>
                  <a:cs typeface="Calibri"/>
                  <a:sym typeface="Calibri"/>
                </a:defRPr>
              </a:pPr>
              <a:r>
                <a:rPr dirty="0" err="1">
                  <a:latin typeface="宋体"/>
                  <a:ea typeface="宋体"/>
                  <a:cs typeface="宋体"/>
                  <a:sym typeface="宋体"/>
                </a:rPr>
                <a:t>挥手自兹去，萧萧</a:t>
              </a:r>
              <a:r>
                <a:rPr dirty="0" err="1">
                  <a:solidFill>
                    <a:srgbClr val="FF0000"/>
                  </a:solidFill>
                  <a:latin typeface="宋体"/>
                  <a:ea typeface="宋体"/>
                  <a:cs typeface="宋体"/>
                  <a:sym typeface="宋体"/>
                </a:rPr>
                <a:t>班马呜</a:t>
              </a:r>
              <a:r>
                <a:rPr dirty="0">
                  <a:latin typeface="宋体"/>
                  <a:ea typeface="宋体"/>
                  <a:cs typeface="宋体"/>
                  <a:sym typeface="宋体"/>
                </a:rPr>
                <a:t>。</a:t>
              </a:r>
              <a:endParaRPr dirty="0">
                <a:latin typeface="Libian SC Regular"/>
                <a:ea typeface="Libian SC Regular"/>
                <a:cs typeface="Libian SC Regular"/>
                <a:sym typeface="Libian SC Regular"/>
              </a:endParaRPr>
            </a:p>
          </p:txBody>
        </p:sp>
        <p:sp>
          <p:nvSpPr>
            <p:cNvPr id="337" name="送友人"/>
            <p:cNvSpPr txBox="1"/>
            <p:nvPr/>
          </p:nvSpPr>
          <p:spPr>
            <a:xfrm>
              <a:off x="-670722" y="-1104900"/>
              <a:ext cx="3149257" cy="61555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tIns="45719" rIns="45719" bIns="45719" numCol="1" anchor="t">
              <a:spAutoFit/>
            </a:bodyPr>
            <a:lstStyle/>
            <a:p>
              <a:pPr algn="ctr">
                <a:defRPr sz="3400">
                  <a:latin typeface="Libian SC Regular"/>
                  <a:ea typeface="Libian SC Regular"/>
                  <a:cs typeface="Libian SC Regular"/>
                  <a:sym typeface="Libian SC Regular"/>
                </a:defRPr>
              </a:pPr>
              <a:r>
                <a:rPr dirty="0"/>
                <a:t>        </a:t>
              </a:r>
              <a:r>
                <a:rPr b="1" dirty="0" err="1">
                  <a:latin typeface="宋体"/>
                  <a:ea typeface="宋体"/>
                  <a:cs typeface="宋体"/>
                  <a:sym typeface="宋体"/>
                </a:rPr>
                <a:t>送友人</a:t>
              </a:r>
              <a:endParaRPr b="1" dirty="0">
                <a:latin typeface="宋体"/>
                <a:ea typeface="宋体"/>
                <a:cs typeface="宋体"/>
                <a:sym typeface="宋体"/>
              </a:endParaRPr>
            </a:p>
          </p:txBody>
        </p:sp>
      </p:grpSp>
      <p:grpSp>
        <p:nvGrpSpPr>
          <p:cNvPr id="341" name="成组"/>
          <p:cNvGrpSpPr/>
          <p:nvPr/>
        </p:nvGrpSpPr>
        <p:grpSpPr>
          <a:xfrm>
            <a:off x="6426211" y="2145171"/>
            <a:ext cx="4822995" cy="3451050"/>
            <a:chOff x="-1004358" y="38100"/>
            <a:chExt cx="4822993" cy="3451048"/>
          </a:xfrm>
        </p:grpSpPr>
        <p:sp>
          <p:nvSpPr>
            <p:cNvPr id="339" name="Li Bai…"/>
            <p:cNvSpPr txBox="1"/>
            <p:nvPr/>
          </p:nvSpPr>
          <p:spPr>
            <a:xfrm>
              <a:off x="-1004358" y="488331"/>
              <a:ext cx="4822993" cy="300081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lgn="ctr" defTabSz="266700">
                <a:lnSpc>
                  <a:spcPct val="120000"/>
                </a:lnSpc>
                <a:defRPr sz="1750">
                  <a:uFill>
                    <a:solidFill>
                      <a:srgbClr val="000000"/>
                    </a:solidFill>
                  </a:uFill>
                  <a:latin typeface="Calibri"/>
                  <a:ea typeface="Calibri"/>
                  <a:cs typeface="Calibri"/>
                  <a:sym typeface="Calibri"/>
                </a:defRPr>
              </a:pPr>
              <a:r>
                <a:rPr dirty="0">
                  <a:latin typeface="Times New Roman"/>
                  <a:ea typeface="Times New Roman"/>
                  <a:cs typeface="Times New Roman"/>
                  <a:sym typeface="Times New Roman"/>
                </a:rPr>
                <a:t> Li Bai</a:t>
              </a:r>
            </a:p>
            <a:p>
              <a:pPr algn="ctr" defTabSz="266700">
                <a:lnSpc>
                  <a:spcPct val="120000"/>
                </a:lnSpc>
                <a:defRPr sz="1750">
                  <a:uFill>
                    <a:solidFill>
                      <a:srgbClr val="000000"/>
                    </a:solidFill>
                  </a:uFill>
                  <a:latin typeface="Calibri"/>
                  <a:ea typeface="Calibri"/>
                  <a:cs typeface="Calibri"/>
                  <a:sym typeface="Calibri"/>
                </a:defRPr>
              </a:pPr>
              <a:r>
                <a:rPr dirty="0">
                  <a:solidFill>
                    <a:srgbClr val="FF0000"/>
                  </a:solidFill>
                  <a:latin typeface="Times New Roman"/>
                  <a:ea typeface="Times New Roman"/>
                  <a:cs typeface="Times New Roman"/>
                  <a:sym typeface="Times New Roman"/>
                </a:rPr>
                <a:t>Blue mountains </a:t>
              </a:r>
              <a:r>
                <a:rPr dirty="0">
                  <a:latin typeface="Times New Roman"/>
                  <a:ea typeface="Times New Roman"/>
                  <a:cs typeface="Times New Roman"/>
                  <a:sym typeface="Times New Roman"/>
                </a:rPr>
                <a:t>to </a:t>
              </a:r>
              <a:r>
                <a:rPr dirty="0">
                  <a:solidFill>
                    <a:srgbClr val="FF0000"/>
                  </a:solidFill>
                  <a:latin typeface="Times New Roman"/>
                  <a:ea typeface="Times New Roman"/>
                  <a:cs typeface="Times New Roman"/>
                  <a:sym typeface="Times New Roman"/>
                </a:rPr>
                <a:t>the north of the walls,</a:t>
              </a:r>
            </a:p>
            <a:p>
              <a:pPr algn="ctr" defTabSz="266700">
                <a:lnSpc>
                  <a:spcPct val="120000"/>
                </a:lnSpc>
                <a:defRPr sz="1750">
                  <a:uFill>
                    <a:solidFill>
                      <a:srgbClr val="000000"/>
                    </a:solidFill>
                  </a:uFill>
                  <a:latin typeface="Calibri"/>
                  <a:ea typeface="Calibri"/>
                  <a:cs typeface="Calibri"/>
                  <a:sym typeface="Calibri"/>
                </a:defRPr>
              </a:pPr>
              <a:r>
                <a:rPr dirty="0">
                  <a:solidFill>
                    <a:srgbClr val="FF0000"/>
                  </a:solidFill>
                  <a:latin typeface="Times New Roman"/>
                  <a:ea typeface="Times New Roman"/>
                  <a:cs typeface="Times New Roman"/>
                  <a:sym typeface="Times New Roman"/>
                </a:rPr>
                <a:t>White river </a:t>
              </a:r>
              <a:r>
                <a:rPr dirty="0">
                  <a:latin typeface="Times New Roman"/>
                  <a:ea typeface="Times New Roman"/>
                  <a:cs typeface="Times New Roman"/>
                  <a:sym typeface="Times New Roman"/>
                </a:rPr>
                <a:t>winding about them;</a:t>
              </a:r>
            </a:p>
            <a:p>
              <a:pPr algn="ctr" defTabSz="266700">
                <a:lnSpc>
                  <a:spcPct val="120000"/>
                </a:lnSpc>
                <a:defRPr sz="1750">
                  <a:uFill>
                    <a:solidFill>
                      <a:srgbClr val="000000"/>
                    </a:solidFill>
                  </a:uFill>
                  <a:latin typeface="Calibri"/>
                  <a:ea typeface="Calibri"/>
                  <a:cs typeface="Calibri"/>
                  <a:sym typeface="Calibri"/>
                </a:defRPr>
              </a:pPr>
              <a:r>
                <a:rPr dirty="0">
                  <a:latin typeface="Times New Roman"/>
                  <a:ea typeface="Times New Roman"/>
                  <a:cs typeface="Times New Roman"/>
                  <a:sym typeface="Times New Roman"/>
                </a:rPr>
                <a:t>Here we must make separation</a:t>
              </a:r>
            </a:p>
            <a:p>
              <a:pPr algn="ctr" defTabSz="266700">
                <a:lnSpc>
                  <a:spcPct val="120000"/>
                </a:lnSpc>
                <a:defRPr sz="1750">
                  <a:uFill>
                    <a:solidFill>
                      <a:srgbClr val="000000"/>
                    </a:solidFill>
                  </a:uFill>
                  <a:latin typeface="Calibri"/>
                  <a:ea typeface="Calibri"/>
                  <a:cs typeface="Calibri"/>
                  <a:sym typeface="Calibri"/>
                </a:defRPr>
              </a:pPr>
              <a:r>
                <a:rPr dirty="0">
                  <a:latin typeface="Times New Roman"/>
                  <a:ea typeface="Times New Roman"/>
                  <a:cs typeface="Times New Roman"/>
                  <a:sym typeface="Times New Roman"/>
                </a:rPr>
                <a:t>And go out through a thousand miles of </a:t>
              </a:r>
              <a:r>
                <a:rPr dirty="0">
                  <a:solidFill>
                    <a:srgbClr val="FF0000"/>
                  </a:solidFill>
                  <a:latin typeface="Times New Roman"/>
                  <a:ea typeface="Times New Roman"/>
                  <a:cs typeface="Times New Roman"/>
                  <a:sym typeface="Times New Roman"/>
                </a:rPr>
                <a:t>dead grass</a:t>
              </a:r>
              <a:r>
                <a:rPr dirty="0">
                  <a:latin typeface="Times New Roman"/>
                  <a:ea typeface="Times New Roman"/>
                  <a:cs typeface="Times New Roman"/>
                  <a:sym typeface="Times New Roman"/>
                </a:rPr>
                <a:t>.</a:t>
              </a:r>
            </a:p>
            <a:p>
              <a:pPr algn="ctr" defTabSz="266700">
                <a:lnSpc>
                  <a:spcPct val="120000"/>
                </a:lnSpc>
                <a:defRPr sz="1750">
                  <a:uFill>
                    <a:solidFill>
                      <a:srgbClr val="000000"/>
                    </a:solidFill>
                  </a:uFill>
                  <a:latin typeface="Calibri"/>
                  <a:ea typeface="Calibri"/>
                  <a:cs typeface="Calibri"/>
                  <a:sym typeface="Calibri"/>
                </a:defRPr>
              </a:pPr>
              <a:r>
                <a:rPr dirty="0">
                  <a:latin typeface="Times New Roman"/>
                  <a:ea typeface="Times New Roman"/>
                  <a:cs typeface="Times New Roman"/>
                  <a:sym typeface="Times New Roman"/>
                </a:rPr>
                <a:t>Mind like </a:t>
              </a:r>
              <a:r>
                <a:rPr dirty="0">
                  <a:solidFill>
                    <a:srgbClr val="FF0000"/>
                  </a:solidFill>
                  <a:latin typeface="Times New Roman"/>
                  <a:ea typeface="Times New Roman"/>
                  <a:cs typeface="Times New Roman"/>
                  <a:sym typeface="Times New Roman"/>
                </a:rPr>
                <a:t>a floating wide cloud</a:t>
              </a:r>
              <a:r>
                <a:rPr dirty="0">
                  <a:latin typeface="Times New Roman"/>
                  <a:ea typeface="Times New Roman"/>
                  <a:cs typeface="Times New Roman"/>
                  <a:sym typeface="Times New Roman"/>
                </a:rPr>
                <a:t>.</a:t>
              </a:r>
            </a:p>
            <a:p>
              <a:pPr algn="ctr" defTabSz="266700">
                <a:lnSpc>
                  <a:spcPct val="120000"/>
                </a:lnSpc>
                <a:defRPr sz="1750">
                  <a:uFill>
                    <a:solidFill>
                      <a:srgbClr val="000000"/>
                    </a:solidFill>
                  </a:uFill>
                  <a:latin typeface="Calibri"/>
                  <a:ea typeface="Calibri"/>
                  <a:cs typeface="Calibri"/>
                  <a:sym typeface="Calibri"/>
                </a:defRPr>
              </a:pPr>
              <a:r>
                <a:rPr dirty="0">
                  <a:solidFill>
                    <a:srgbClr val="FF0000"/>
                  </a:solidFill>
                  <a:latin typeface="Times New Roman"/>
                  <a:ea typeface="Times New Roman"/>
                  <a:cs typeface="Times New Roman"/>
                  <a:sym typeface="Times New Roman"/>
                </a:rPr>
                <a:t>Sunset</a:t>
              </a:r>
              <a:r>
                <a:rPr dirty="0">
                  <a:latin typeface="Times New Roman"/>
                  <a:ea typeface="Times New Roman"/>
                  <a:cs typeface="Times New Roman"/>
                  <a:sym typeface="Times New Roman"/>
                </a:rPr>
                <a:t> like the parting of old acquaintances</a:t>
              </a:r>
            </a:p>
            <a:p>
              <a:pPr algn="ctr" defTabSz="266700">
                <a:lnSpc>
                  <a:spcPct val="120000"/>
                </a:lnSpc>
                <a:defRPr sz="1750">
                  <a:uFill>
                    <a:solidFill>
                      <a:srgbClr val="000000"/>
                    </a:solidFill>
                  </a:uFill>
                  <a:latin typeface="Calibri"/>
                  <a:ea typeface="Calibri"/>
                  <a:cs typeface="Calibri"/>
                  <a:sym typeface="Calibri"/>
                </a:defRPr>
              </a:pPr>
              <a:r>
                <a:rPr dirty="0">
                  <a:latin typeface="Times New Roman"/>
                  <a:ea typeface="Times New Roman"/>
                  <a:cs typeface="Times New Roman"/>
                  <a:sym typeface="Times New Roman"/>
                </a:rPr>
                <a:t>Who bow over their clasped hands at a distance.</a:t>
              </a:r>
            </a:p>
            <a:p>
              <a:pPr algn="ctr" defTabSz="266700">
                <a:lnSpc>
                  <a:spcPct val="120000"/>
                </a:lnSpc>
                <a:defRPr sz="1750">
                  <a:uFill>
                    <a:solidFill>
                      <a:srgbClr val="000000"/>
                    </a:solidFill>
                  </a:uFill>
                  <a:latin typeface="Calibri"/>
                  <a:ea typeface="Calibri"/>
                  <a:cs typeface="Calibri"/>
                  <a:sym typeface="Calibri"/>
                </a:defRPr>
              </a:pPr>
              <a:r>
                <a:rPr dirty="0">
                  <a:latin typeface="Times New Roman"/>
                  <a:ea typeface="Times New Roman"/>
                  <a:cs typeface="Times New Roman"/>
                  <a:sym typeface="Times New Roman"/>
                </a:rPr>
                <a:t>Our </a:t>
              </a:r>
              <a:r>
                <a:rPr dirty="0">
                  <a:solidFill>
                    <a:srgbClr val="FF0000"/>
                  </a:solidFill>
                  <a:latin typeface="Times New Roman"/>
                  <a:ea typeface="Times New Roman"/>
                  <a:cs typeface="Times New Roman"/>
                  <a:sym typeface="Times New Roman"/>
                </a:rPr>
                <a:t>horses neigh to each other </a:t>
              </a:r>
              <a:r>
                <a:rPr dirty="0">
                  <a:latin typeface="Times New Roman"/>
                  <a:ea typeface="Times New Roman"/>
                  <a:cs typeface="Times New Roman"/>
                  <a:sym typeface="Times New Roman"/>
                </a:rPr>
                <a:t>as we are departing.</a:t>
              </a:r>
            </a:p>
          </p:txBody>
        </p:sp>
        <p:sp>
          <p:nvSpPr>
            <p:cNvPr id="340" name="Taking Leave of a Friend"/>
            <p:cNvSpPr txBox="1"/>
            <p:nvPr/>
          </p:nvSpPr>
          <p:spPr>
            <a:xfrm>
              <a:off x="-433787" y="38100"/>
              <a:ext cx="3700107" cy="55729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tIns="45719" rIns="45719" bIns="45719" numCol="1" anchor="t">
              <a:spAutoFit/>
            </a:bodyPr>
            <a:lstStyle>
              <a:lvl1pPr>
                <a:defRPr sz="2400" b="1">
                  <a:latin typeface="Chalkboard"/>
                  <a:ea typeface="Chalkboard"/>
                  <a:cs typeface="Chalkboard"/>
                  <a:sym typeface="Chalkboard"/>
                </a:defRPr>
              </a:lvl1pPr>
            </a:lstStyle>
            <a:p>
              <a:r>
                <a:t>Taking Leave of a Friend</a:t>
              </a:r>
            </a:p>
          </p:txBody>
        </p:sp>
      </p:grpSp>
      <p:sp>
        <p:nvSpPr>
          <p:cNvPr id="2" name="TextBox 1"/>
          <p:cNvSpPr txBox="1"/>
          <p:nvPr/>
        </p:nvSpPr>
        <p:spPr>
          <a:xfrm>
            <a:off x="1911864" y="282135"/>
            <a:ext cx="9224670" cy="96436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altLang="zh-CN" sz="2800" dirty="0">
                <a:solidFill>
                  <a:srgbClr val="996633"/>
                </a:solidFill>
                <a:latin typeface="Times New Roman" panose="02020603050405020304" pitchFamily="18" charset="0"/>
                <a:cs typeface="Times New Roman" panose="02020603050405020304" pitchFamily="18" charset="0"/>
              </a:rPr>
              <a:t>The original poem was </a:t>
            </a:r>
            <a:r>
              <a:rPr lang="en-US" altLang="zh-CN" sz="2800" dirty="0" smtClean="0">
                <a:solidFill>
                  <a:srgbClr val="996633"/>
                </a:solidFill>
                <a:latin typeface="Times New Roman" panose="02020603050405020304" pitchFamily="18" charset="0"/>
                <a:cs typeface="Times New Roman" panose="02020603050405020304" pitchFamily="18" charset="0"/>
              </a:rPr>
              <a:t>written </a:t>
            </a:r>
            <a:r>
              <a:rPr lang="en-US" altLang="zh-CN" sz="2800" dirty="0">
                <a:solidFill>
                  <a:srgbClr val="996633"/>
                </a:solidFill>
                <a:latin typeface="Times New Roman" panose="02020603050405020304" pitchFamily="18" charset="0"/>
                <a:cs typeface="Times New Roman" panose="02020603050405020304" pitchFamily="18" charset="0"/>
              </a:rPr>
              <a:t>by the famous </a:t>
            </a:r>
            <a:r>
              <a:rPr lang="en-US" altLang="zh-CN" sz="2800" dirty="0" smtClean="0">
                <a:solidFill>
                  <a:srgbClr val="996633"/>
                </a:solidFill>
                <a:latin typeface="Times New Roman" panose="02020603050405020304" pitchFamily="18" charset="0"/>
                <a:cs typeface="Times New Roman" panose="02020603050405020304" pitchFamily="18" charset="0"/>
              </a:rPr>
              <a:t>Tang </a:t>
            </a:r>
            <a:r>
              <a:rPr lang="en-US" altLang="zh-CN" sz="2800" dirty="0">
                <a:solidFill>
                  <a:srgbClr val="996633"/>
                </a:solidFill>
                <a:latin typeface="Times New Roman" panose="02020603050405020304" pitchFamily="18" charset="0"/>
                <a:cs typeface="Times New Roman" panose="02020603050405020304" pitchFamily="18" charset="0"/>
              </a:rPr>
              <a:t>Dynasty poet Li Bai </a:t>
            </a:r>
            <a:r>
              <a:rPr lang="en-US" altLang="zh-CN" sz="2800" dirty="0" smtClean="0">
                <a:solidFill>
                  <a:srgbClr val="996633"/>
                </a:solidFill>
                <a:latin typeface="Times New Roman" panose="02020603050405020304" pitchFamily="18" charset="0"/>
                <a:cs typeface="Times New Roman" panose="02020603050405020304" pitchFamily="18" charset="0"/>
              </a:rPr>
              <a:t>and </a:t>
            </a:r>
            <a:r>
              <a:rPr lang="en-US" altLang="zh-CN" sz="2800" dirty="0">
                <a:solidFill>
                  <a:srgbClr val="996633"/>
                </a:solidFill>
                <a:latin typeface="Times New Roman" panose="02020603050405020304" pitchFamily="18" charset="0"/>
                <a:cs typeface="Times New Roman" panose="02020603050405020304" pitchFamily="18" charset="0"/>
              </a:rPr>
              <a:t>Pound's translation </a:t>
            </a:r>
            <a:r>
              <a:rPr lang="en-US" altLang="zh-CN" sz="2800" dirty="0" smtClean="0">
                <a:solidFill>
                  <a:srgbClr val="996633"/>
                </a:solidFill>
                <a:latin typeface="Times New Roman" panose="02020603050405020304" pitchFamily="18" charset="0"/>
                <a:cs typeface="Times New Roman" panose="02020603050405020304" pitchFamily="18" charset="0"/>
              </a:rPr>
              <a:t>of </a:t>
            </a:r>
            <a:r>
              <a:rPr lang="en-US" altLang="zh-CN" sz="2800" dirty="0">
                <a:solidFill>
                  <a:srgbClr val="996633"/>
                </a:solidFill>
                <a:latin typeface="Times New Roman" panose="02020603050405020304" pitchFamily="18" charset="0"/>
                <a:cs typeface="Times New Roman" panose="02020603050405020304" pitchFamily="18" charset="0"/>
              </a:rPr>
              <a:t>the poem is as follow:</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328"/>
                                        </p:tgtEl>
                                        <p:attrNameLst>
                                          <p:attrName>style.visibility</p:attrName>
                                        </p:attrNameLst>
                                      </p:cBhvr>
                                      <p:to>
                                        <p:strVal val="visible"/>
                                      </p:to>
                                    </p:set>
                                    <p:anim calcmode="lin" valueType="num">
                                      <p:cBhvr>
                                        <p:cTn id="7" dur="1000" fill="hold"/>
                                        <p:tgtEl>
                                          <p:spTgt spid="328"/>
                                        </p:tgtEl>
                                        <p:attrNameLst>
                                          <p:attrName>ppt_x</p:attrName>
                                        </p:attrNameLst>
                                      </p:cBhvr>
                                      <p:tavLst>
                                        <p:tav tm="0">
                                          <p:val>
                                            <p:strVal val="#ppt_x"/>
                                          </p:val>
                                        </p:tav>
                                        <p:tav tm="100000">
                                          <p:val>
                                            <p:strVal val="#ppt_x"/>
                                          </p:val>
                                        </p:tav>
                                      </p:tavLst>
                                    </p:anim>
                                    <p:anim calcmode="lin" valueType="num">
                                      <p:cBhvr>
                                        <p:cTn id="8" dur="1000" fill="hold"/>
                                        <p:tgtEl>
                                          <p:spTgt spid="328"/>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2" nodeType="afterEffect">
                                  <p:stCondLst>
                                    <p:cond delay="0"/>
                                  </p:stCondLst>
                                  <p:iterate>
                                    <p:tmAbs val="0"/>
                                  </p:iterate>
                                  <p:childTnLst>
                                    <p:set>
                                      <p:cBhvr>
                                        <p:cTn id="11" fill="hold"/>
                                        <p:tgtEl>
                                          <p:spTgt spid="329"/>
                                        </p:tgtEl>
                                        <p:attrNameLst>
                                          <p:attrName>style.visibility</p:attrName>
                                        </p:attrNameLst>
                                      </p:cBhvr>
                                      <p:to>
                                        <p:strVal val="visible"/>
                                      </p:to>
                                    </p:set>
                                    <p:anim calcmode="lin" valueType="num">
                                      <p:cBhvr>
                                        <p:cTn id="12" dur="1000" fill="hold"/>
                                        <p:tgtEl>
                                          <p:spTgt spid="329"/>
                                        </p:tgtEl>
                                        <p:attrNameLst>
                                          <p:attrName>ppt_x</p:attrName>
                                        </p:attrNameLst>
                                      </p:cBhvr>
                                      <p:tavLst>
                                        <p:tav tm="0">
                                          <p:val>
                                            <p:strVal val="#ppt_x"/>
                                          </p:val>
                                        </p:tav>
                                        <p:tav tm="100000">
                                          <p:val>
                                            <p:strVal val="#ppt_x"/>
                                          </p:val>
                                        </p:tav>
                                      </p:tavLst>
                                    </p:anim>
                                    <p:anim calcmode="lin" valueType="num">
                                      <p:cBhvr>
                                        <p:cTn id="13" dur="1000" fill="hold"/>
                                        <p:tgtEl>
                                          <p:spTgt spid="329"/>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3" nodeType="afterEffect">
                                  <p:stCondLst>
                                    <p:cond delay="0"/>
                                  </p:stCondLst>
                                  <p:iterate>
                                    <p:tmAbs val="0"/>
                                  </p:iterate>
                                  <p:childTnLst>
                                    <p:set>
                                      <p:cBhvr>
                                        <p:cTn id="16" fill="hold"/>
                                        <p:tgtEl>
                                          <p:spTgt spid="330"/>
                                        </p:tgtEl>
                                        <p:attrNameLst>
                                          <p:attrName>style.visibility</p:attrName>
                                        </p:attrNameLst>
                                      </p:cBhvr>
                                      <p:to>
                                        <p:strVal val="visible"/>
                                      </p:to>
                                    </p:set>
                                    <p:anim calcmode="lin" valueType="num">
                                      <p:cBhvr>
                                        <p:cTn id="17" dur="1000" fill="hold"/>
                                        <p:tgtEl>
                                          <p:spTgt spid="330"/>
                                        </p:tgtEl>
                                        <p:attrNameLst>
                                          <p:attrName>ppt_x</p:attrName>
                                        </p:attrNameLst>
                                      </p:cBhvr>
                                      <p:tavLst>
                                        <p:tav tm="0">
                                          <p:val>
                                            <p:strVal val="#ppt_x"/>
                                          </p:val>
                                        </p:tav>
                                        <p:tav tm="100000">
                                          <p:val>
                                            <p:strVal val="#ppt_x"/>
                                          </p:val>
                                        </p:tav>
                                      </p:tavLst>
                                    </p:anim>
                                    <p:anim calcmode="lin" valueType="num">
                                      <p:cBhvr>
                                        <p:cTn id="18" dur="1000" fill="hold"/>
                                        <p:tgtEl>
                                          <p:spTgt spid="330"/>
                                        </p:tgtEl>
                                        <p:attrNameLst>
                                          <p:attrName>ppt_y</p:attrName>
                                        </p:attrNameLst>
                                      </p:cBhvr>
                                      <p:tavLst>
                                        <p:tav tm="0">
                                          <p:val>
                                            <p:strVal val="1+#ppt_h/2"/>
                                          </p:val>
                                        </p:tav>
                                        <p:tav tm="100000">
                                          <p:val>
                                            <p:strVal val="#ppt_y"/>
                                          </p:val>
                                        </p:tav>
                                      </p:tavLst>
                                    </p:anim>
                                  </p:childTnLst>
                                </p:cTn>
                              </p:par>
                            </p:childTnLst>
                          </p:cTn>
                        </p:par>
                        <p:par>
                          <p:cTn id="19" fill="hold">
                            <p:stCondLst>
                              <p:cond delay="3000"/>
                            </p:stCondLst>
                            <p:childTnLst>
                              <p:par>
                                <p:cTn id="20" presetID="2" presetClass="entr" presetSubtype="4" fill="hold" grpId="4" nodeType="afterEffect">
                                  <p:stCondLst>
                                    <p:cond delay="0"/>
                                  </p:stCondLst>
                                  <p:iterate>
                                    <p:tmAbs val="0"/>
                                  </p:iterate>
                                  <p:childTnLst>
                                    <p:set>
                                      <p:cBhvr>
                                        <p:cTn id="21" fill="hold"/>
                                        <p:tgtEl>
                                          <p:spTgt spid="331"/>
                                        </p:tgtEl>
                                        <p:attrNameLst>
                                          <p:attrName>style.visibility</p:attrName>
                                        </p:attrNameLst>
                                      </p:cBhvr>
                                      <p:to>
                                        <p:strVal val="visible"/>
                                      </p:to>
                                    </p:set>
                                    <p:anim calcmode="lin" valueType="num">
                                      <p:cBhvr>
                                        <p:cTn id="22" dur="1000" fill="hold"/>
                                        <p:tgtEl>
                                          <p:spTgt spid="331"/>
                                        </p:tgtEl>
                                        <p:attrNameLst>
                                          <p:attrName>ppt_x</p:attrName>
                                        </p:attrNameLst>
                                      </p:cBhvr>
                                      <p:tavLst>
                                        <p:tav tm="0">
                                          <p:val>
                                            <p:strVal val="#ppt_x"/>
                                          </p:val>
                                        </p:tav>
                                        <p:tav tm="100000">
                                          <p:val>
                                            <p:strVal val="#ppt_x"/>
                                          </p:val>
                                        </p:tav>
                                      </p:tavLst>
                                    </p:anim>
                                    <p:anim calcmode="lin" valueType="num">
                                      <p:cBhvr>
                                        <p:cTn id="23" dur="1000" fill="hold"/>
                                        <p:tgtEl>
                                          <p:spTgt spid="331"/>
                                        </p:tgtEl>
                                        <p:attrNameLst>
                                          <p:attrName>ppt_y</p:attrName>
                                        </p:attrNameLst>
                                      </p:cBhvr>
                                      <p:tavLst>
                                        <p:tav tm="0">
                                          <p:val>
                                            <p:strVal val="1+#ppt_h/2"/>
                                          </p:val>
                                        </p:tav>
                                        <p:tav tm="100000">
                                          <p:val>
                                            <p:strVal val="#ppt_y"/>
                                          </p:val>
                                        </p:tav>
                                      </p:tavLst>
                                    </p:anim>
                                  </p:childTnLst>
                                </p:cTn>
                              </p:par>
                            </p:childTnLst>
                          </p:cTn>
                        </p:par>
                        <p:par>
                          <p:cTn id="24" fill="hold">
                            <p:stCondLst>
                              <p:cond delay="4000"/>
                            </p:stCondLst>
                            <p:childTnLst>
                              <p:par>
                                <p:cTn id="25" presetID="2" presetClass="entr" presetSubtype="4" fill="hold" grpId="5" nodeType="afterEffect">
                                  <p:stCondLst>
                                    <p:cond delay="0"/>
                                  </p:stCondLst>
                                  <p:iterate>
                                    <p:tmAbs val="0"/>
                                  </p:iterate>
                                  <p:childTnLst>
                                    <p:set>
                                      <p:cBhvr>
                                        <p:cTn id="26" fill="hold"/>
                                        <p:tgtEl>
                                          <p:spTgt spid="334"/>
                                        </p:tgtEl>
                                        <p:attrNameLst>
                                          <p:attrName>style.visibility</p:attrName>
                                        </p:attrNameLst>
                                      </p:cBhvr>
                                      <p:to>
                                        <p:strVal val="visible"/>
                                      </p:to>
                                    </p:set>
                                    <p:anim calcmode="lin" valueType="num">
                                      <p:cBhvr>
                                        <p:cTn id="27" dur="1000" fill="hold"/>
                                        <p:tgtEl>
                                          <p:spTgt spid="334"/>
                                        </p:tgtEl>
                                        <p:attrNameLst>
                                          <p:attrName>ppt_x</p:attrName>
                                        </p:attrNameLst>
                                      </p:cBhvr>
                                      <p:tavLst>
                                        <p:tav tm="0">
                                          <p:val>
                                            <p:strVal val="#ppt_x"/>
                                          </p:val>
                                        </p:tav>
                                        <p:tav tm="100000">
                                          <p:val>
                                            <p:strVal val="#ppt_x"/>
                                          </p:val>
                                        </p:tav>
                                      </p:tavLst>
                                    </p:anim>
                                    <p:anim calcmode="lin" valueType="num">
                                      <p:cBhvr>
                                        <p:cTn id="28" dur="1000" fill="hold"/>
                                        <p:tgtEl>
                                          <p:spTgt spid="334"/>
                                        </p:tgtEl>
                                        <p:attrNameLst>
                                          <p:attrName>ppt_y</p:attrName>
                                        </p:attrNameLst>
                                      </p:cBhvr>
                                      <p:tavLst>
                                        <p:tav tm="0">
                                          <p:val>
                                            <p:strVal val="1+#ppt_h/2"/>
                                          </p:val>
                                        </p:tav>
                                        <p:tav tm="100000">
                                          <p:val>
                                            <p:strVal val="#ppt_y"/>
                                          </p:val>
                                        </p:tav>
                                      </p:tavLst>
                                    </p:anim>
                                  </p:childTnLst>
                                </p:cTn>
                              </p:par>
                            </p:childTnLst>
                          </p:cTn>
                        </p:par>
                        <p:par>
                          <p:cTn id="29" fill="hold">
                            <p:stCondLst>
                              <p:cond delay="5000"/>
                            </p:stCondLst>
                            <p:childTnLst>
                              <p:par>
                                <p:cTn id="30" presetID="2" presetClass="entr" presetSubtype="4" fill="hold" grpId="6" nodeType="afterEffect">
                                  <p:stCondLst>
                                    <p:cond delay="0"/>
                                  </p:stCondLst>
                                  <p:iterate>
                                    <p:tmAbs val="0"/>
                                  </p:iterate>
                                  <p:childTnLst>
                                    <p:set>
                                      <p:cBhvr>
                                        <p:cTn id="31" fill="hold"/>
                                        <p:tgtEl>
                                          <p:spTgt spid="335"/>
                                        </p:tgtEl>
                                        <p:attrNameLst>
                                          <p:attrName>style.visibility</p:attrName>
                                        </p:attrNameLst>
                                      </p:cBhvr>
                                      <p:to>
                                        <p:strVal val="visible"/>
                                      </p:to>
                                    </p:set>
                                    <p:anim calcmode="lin" valueType="num">
                                      <p:cBhvr>
                                        <p:cTn id="32" dur="1000" fill="hold"/>
                                        <p:tgtEl>
                                          <p:spTgt spid="335"/>
                                        </p:tgtEl>
                                        <p:attrNameLst>
                                          <p:attrName>ppt_x</p:attrName>
                                        </p:attrNameLst>
                                      </p:cBhvr>
                                      <p:tavLst>
                                        <p:tav tm="0">
                                          <p:val>
                                            <p:strVal val="#ppt_x"/>
                                          </p:val>
                                        </p:tav>
                                        <p:tav tm="100000">
                                          <p:val>
                                            <p:strVal val="#ppt_x"/>
                                          </p:val>
                                        </p:tav>
                                      </p:tavLst>
                                    </p:anim>
                                    <p:anim calcmode="lin" valueType="num">
                                      <p:cBhvr>
                                        <p:cTn id="33" dur="1000" fill="hold"/>
                                        <p:tgtEl>
                                          <p:spTgt spid="335"/>
                                        </p:tgtEl>
                                        <p:attrNameLst>
                                          <p:attrName>ppt_y</p:attrName>
                                        </p:attrNameLst>
                                      </p:cBhvr>
                                      <p:tavLst>
                                        <p:tav tm="0">
                                          <p:val>
                                            <p:strVal val="1+#ppt_h/2"/>
                                          </p:val>
                                        </p:tav>
                                        <p:tav tm="100000">
                                          <p:val>
                                            <p:strVal val="#ppt_y"/>
                                          </p:val>
                                        </p:tav>
                                      </p:tavLst>
                                    </p:anim>
                                  </p:childTnLst>
                                </p:cTn>
                              </p:par>
                            </p:childTnLst>
                          </p:cTn>
                        </p:par>
                        <p:par>
                          <p:cTn id="34" fill="hold">
                            <p:stCondLst>
                              <p:cond delay="6000"/>
                            </p:stCondLst>
                            <p:childTnLst>
                              <p:par>
                                <p:cTn id="35" presetID="2" presetClass="entr" presetSubtype="2" fill="hold" grpId="7" nodeType="afterEffect">
                                  <p:stCondLst>
                                    <p:cond delay="0"/>
                                  </p:stCondLst>
                                  <p:iterate>
                                    <p:tmAbs val="0"/>
                                  </p:iterate>
                                  <p:childTnLst>
                                    <p:set>
                                      <p:cBhvr>
                                        <p:cTn id="36" fill="hold"/>
                                        <p:tgtEl>
                                          <p:spTgt spid="338"/>
                                        </p:tgtEl>
                                        <p:attrNameLst>
                                          <p:attrName>style.visibility</p:attrName>
                                        </p:attrNameLst>
                                      </p:cBhvr>
                                      <p:to>
                                        <p:strVal val="visible"/>
                                      </p:to>
                                    </p:set>
                                    <p:anim calcmode="lin" valueType="num">
                                      <p:cBhvr>
                                        <p:cTn id="37" dur="500" fill="hold"/>
                                        <p:tgtEl>
                                          <p:spTgt spid="338"/>
                                        </p:tgtEl>
                                        <p:attrNameLst>
                                          <p:attrName>ppt_x</p:attrName>
                                        </p:attrNameLst>
                                      </p:cBhvr>
                                      <p:tavLst>
                                        <p:tav tm="0">
                                          <p:val>
                                            <p:strVal val="1+#ppt_w/2"/>
                                          </p:val>
                                        </p:tav>
                                        <p:tav tm="100000">
                                          <p:val>
                                            <p:strVal val="#ppt_x"/>
                                          </p:val>
                                        </p:tav>
                                      </p:tavLst>
                                    </p:anim>
                                    <p:anim calcmode="lin" valueType="num">
                                      <p:cBhvr>
                                        <p:cTn id="38" dur="500" fill="hold"/>
                                        <p:tgtEl>
                                          <p:spTgt spid="338"/>
                                        </p:tgtEl>
                                        <p:attrNameLst>
                                          <p:attrName>ppt_y</p:attrName>
                                        </p:attrNameLst>
                                      </p:cBhvr>
                                      <p:tavLst>
                                        <p:tav tm="0">
                                          <p:val>
                                            <p:strVal val="#ppt_y"/>
                                          </p:val>
                                        </p:tav>
                                        <p:tav tm="100000">
                                          <p:val>
                                            <p:strVal val="#ppt_y"/>
                                          </p:val>
                                        </p:tav>
                                      </p:tavLst>
                                    </p:anim>
                                  </p:childTnLst>
                                </p:cTn>
                              </p:par>
                            </p:childTnLst>
                          </p:cTn>
                        </p:par>
                        <p:par>
                          <p:cTn id="39" fill="hold">
                            <p:stCondLst>
                              <p:cond delay="6500"/>
                            </p:stCondLst>
                            <p:childTnLst>
                              <p:par>
                                <p:cTn id="40" presetID="2" presetClass="entr" presetSubtype="2" fill="hold" grpId="8" nodeType="afterEffect">
                                  <p:stCondLst>
                                    <p:cond delay="0"/>
                                  </p:stCondLst>
                                  <p:iterate>
                                    <p:tmAbs val="0"/>
                                  </p:iterate>
                                  <p:childTnLst>
                                    <p:set>
                                      <p:cBhvr>
                                        <p:cTn id="41" fill="hold"/>
                                        <p:tgtEl>
                                          <p:spTgt spid="341"/>
                                        </p:tgtEl>
                                        <p:attrNameLst>
                                          <p:attrName>style.visibility</p:attrName>
                                        </p:attrNameLst>
                                      </p:cBhvr>
                                      <p:to>
                                        <p:strVal val="visible"/>
                                      </p:to>
                                    </p:set>
                                    <p:anim calcmode="lin" valueType="num">
                                      <p:cBhvr>
                                        <p:cTn id="42" dur="500" fill="hold"/>
                                        <p:tgtEl>
                                          <p:spTgt spid="341"/>
                                        </p:tgtEl>
                                        <p:attrNameLst>
                                          <p:attrName>ppt_x</p:attrName>
                                        </p:attrNameLst>
                                      </p:cBhvr>
                                      <p:tavLst>
                                        <p:tav tm="0">
                                          <p:val>
                                            <p:strVal val="1+#ppt_w/2"/>
                                          </p:val>
                                        </p:tav>
                                        <p:tav tm="100000">
                                          <p:val>
                                            <p:strVal val="#ppt_x"/>
                                          </p:val>
                                        </p:tav>
                                      </p:tavLst>
                                    </p:anim>
                                    <p:anim calcmode="lin" valueType="num">
                                      <p:cBhvr>
                                        <p:cTn id="43" dur="500" fill="hold"/>
                                        <p:tgtEl>
                                          <p:spTgt spid="34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 grpId="1" animBg="1" advAuto="0"/>
      <p:bldP spid="329" grpId="2" animBg="1" advAuto="0"/>
      <p:bldP spid="330" grpId="3" animBg="1" advAuto="0"/>
      <p:bldP spid="331" grpId="4" animBg="1" advAuto="0"/>
      <p:bldP spid="334" grpId="5" animBg="1" advAuto="0"/>
      <p:bldP spid="335" grpId="6" animBg="1" advAuto="0"/>
      <p:bldP spid="338" grpId="7" animBg="1" advAuto="0"/>
      <p:bldP spid="341" grpId="8"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348" name="成组"/>
          <p:cNvGrpSpPr/>
          <p:nvPr/>
        </p:nvGrpSpPr>
        <p:grpSpPr>
          <a:xfrm>
            <a:off x="281962" y="211434"/>
            <a:ext cx="1450257" cy="1248355"/>
            <a:chOff x="0" y="0"/>
            <a:chExt cx="1450255" cy="1248353"/>
          </a:xfrm>
        </p:grpSpPr>
        <p:sp>
          <p:nvSpPr>
            <p:cNvPr id="343"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44"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45"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46"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47"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349" name="Ezra Pound’s Translation Practices in Cathay"/>
          <p:cNvSpPr txBox="1"/>
          <p:nvPr/>
        </p:nvSpPr>
        <p:spPr>
          <a:xfrm>
            <a:off x="880944" y="530732"/>
            <a:ext cx="5754166"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p>
            <a:pPr>
              <a:defRPr sz="2300" b="1"/>
            </a:pPr>
            <a:r>
              <a:rPr>
                <a:latin typeface="Times New Roman"/>
                <a:ea typeface="Times New Roman"/>
                <a:cs typeface="Times New Roman"/>
                <a:sym typeface="Times New Roman"/>
              </a:rPr>
              <a:t>Ezra Pound’s Translation Practices in </a:t>
            </a:r>
            <a:r>
              <a:rPr i="1">
                <a:latin typeface="Times New Roman"/>
                <a:ea typeface="Times New Roman"/>
                <a:cs typeface="Times New Roman"/>
                <a:sym typeface="Times New Roman"/>
              </a:rPr>
              <a:t>Cathay</a:t>
            </a:r>
          </a:p>
        </p:txBody>
      </p:sp>
      <p:sp>
        <p:nvSpPr>
          <p:cNvPr id="350" name="形状"/>
          <p:cNvSpPr/>
          <p:nvPr/>
        </p:nvSpPr>
        <p:spPr>
          <a:xfrm>
            <a:off x="0" y="4632325"/>
            <a:ext cx="12192001" cy="2225675"/>
          </a:xfrm>
          <a:custGeom>
            <a:avLst/>
            <a:gdLst/>
            <a:ahLst/>
            <a:cxnLst>
              <a:cxn ang="0">
                <a:pos x="wd2" y="hd2"/>
              </a:cxn>
              <a:cxn ang="5400000">
                <a:pos x="wd2" y="hd2"/>
              </a:cxn>
              <a:cxn ang="10800000">
                <a:pos x="wd2" y="hd2"/>
              </a:cxn>
              <a:cxn ang="16200000">
                <a:pos x="wd2" y="hd2"/>
              </a:cxn>
            </a:cxnLst>
            <a:rect l="0" t="0" r="r" b="b"/>
            <a:pathLst>
              <a:path w="21600" h="21600" extrusionOk="0">
                <a:moveTo>
                  <a:pt x="11183" y="0"/>
                </a:moveTo>
                <a:lnTo>
                  <a:pt x="11432" y="32"/>
                </a:lnTo>
                <a:lnTo>
                  <a:pt x="11432" y="473"/>
                </a:lnTo>
                <a:lnTo>
                  <a:pt x="11582" y="473"/>
                </a:lnTo>
                <a:lnTo>
                  <a:pt x="11570" y="16473"/>
                </a:lnTo>
                <a:lnTo>
                  <a:pt x="11945" y="16473"/>
                </a:lnTo>
                <a:lnTo>
                  <a:pt x="11949" y="12244"/>
                </a:lnTo>
                <a:lnTo>
                  <a:pt x="12229" y="12244"/>
                </a:lnTo>
                <a:lnTo>
                  <a:pt x="12237" y="8773"/>
                </a:lnTo>
                <a:lnTo>
                  <a:pt x="12652" y="8773"/>
                </a:lnTo>
                <a:lnTo>
                  <a:pt x="12652" y="9877"/>
                </a:lnTo>
                <a:lnTo>
                  <a:pt x="12747" y="9940"/>
                </a:lnTo>
                <a:lnTo>
                  <a:pt x="12743" y="12591"/>
                </a:lnTo>
                <a:lnTo>
                  <a:pt x="12861" y="12591"/>
                </a:lnTo>
                <a:lnTo>
                  <a:pt x="12865" y="11707"/>
                </a:lnTo>
                <a:lnTo>
                  <a:pt x="13134" y="11707"/>
                </a:lnTo>
                <a:lnTo>
                  <a:pt x="13134" y="12717"/>
                </a:lnTo>
                <a:lnTo>
                  <a:pt x="13260" y="12717"/>
                </a:lnTo>
                <a:lnTo>
                  <a:pt x="13252" y="14484"/>
                </a:lnTo>
                <a:lnTo>
                  <a:pt x="13331" y="14484"/>
                </a:lnTo>
                <a:lnTo>
                  <a:pt x="13331" y="7889"/>
                </a:lnTo>
                <a:lnTo>
                  <a:pt x="13410" y="7889"/>
                </a:lnTo>
                <a:lnTo>
                  <a:pt x="13410" y="6627"/>
                </a:lnTo>
                <a:lnTo>
                  <a:pt x="13738" y="6627"/>
                </a:lnTo>
                <a:lnTo>
                  <a:pt x="13738" y="7258"/>
                </a:lnTo>
                <a:lnTo>
                  <a:pt x="13896" y="7321"/>
                </a:lnTo>
                <a:lnTo>
                  <a:pt x="13896" y="11076"/>
                </a:lnTo>
                <a:lnTo>
                  <a:pt x="14058" y="11076"/>
                </a:lnTo>
                <a:lnTo>
                  <a:pt x="14058" y="10256"/>
                </a:lnTo>
                <a:lnTo>
                  <a:pt x="14243" y="10256"/>
                </a:lnTo>
                <a:lnTo>
                  <a:pt x="14243" y="10887"/>
                </a:lnTo>
                <a:lnTo>
                  <a:pt x="14476" y="10887"/>
                </a:lnTo>
                <a:lnTo>
                  <a:pt x="14476" y="12276"/>
                </a:lnTo>
                <a:lnTo>
                  <a:pt x="14563" y="12276"/>
                </a:lnTo>
                <a:lnTo>
                  <a:pt x="14563" y="11613"/>
                </a:lnTo>
                <a:lnTo>
                  <a:pt x="14642" y="11613"/>
                </a:lnTo>
                <a:lnTo>
                  <a:pt x="14642" y="10887"/>
                </a:lnTo>
                <a:lnTo>
                  <a:pt x="14832" y="10887"/>
                </a:lnTo>
                <a:lnTo>
                  <a:pt x="14824" y="11613"/>
                </a:lnTo>
                <a:lnTo>
                  <a:pt x="14954" y="11613"/>
                </a:lnTo>
                <a:lnTo>
                  <a:pt x="14954" y="12086"/>
                </a:lnTo>
                <a:lnTo>
                  <a:pt x="15013" y="12086"/>
                </a:lnTo>
                <a:lnTo>
                  <a:pt x="15013" y="13538"/>
                </a:lnTo>
                <a:lnTo>
                  <a:pt x="15104" y="13538"/>
                </a:lnTo>
                <a:lnTo>
                  <a:pt x="15104" y="12591"/>
                </a:lnTo>
                <a:lnTo>
                  <a:pt x="15298" y="12591"/>
                </a:lnTo>
                <a:lnTo>
                  <a:pt x="15298" y="11991"/>
                </a:lnTo>
                <a:lnTo>
                  <a:pt x="15381" y="11991"/>
                </a:lnTo>
                <a:lnTo>
                  <a:pt x="15381" y="11613"/>
                </a:lnTo>
                <a:lnTo>
                  <a:pt x="15558" y="11676"/>
                </a:lnTo>
                <a:lnTo>
                  <a:pt x="15558" y="12339"/>
                </a:lnTo>
                <a:lnTo>
                  <a:pt x="15689" y="12339"/>
                </a:lnTo>
                <a:lnTo>
                  <a:pt x="15689" y="13064"/>
                </a:lnTo>
                <a:lnTo>
                  <a:pt x="15839" y="13064"/>
                </a:lnTo>
                <a:lnTo>
                  <a:pt x="15839" y="13916"/>
                </a:lnTo>
                <a:lnTo>
                  <a:pt x="15910" y="13916"/>
                </a:lnTo>
                <a:lnTo>
                  <a:pt x="15910" y="18366"/>
                </a:lnTo>
                <a:lnTo>
                  <a:pt x="15945" y="18366"/>
                </a:lnTo>
                <a:lnTo>
                  <a:pt x="15945" y="17167"/>
                </a:lnTo>
                <a:lnTo>
                  <a:pt x="16008" y="17167"/>
                </a:lnTo>
                <a:lnTo>
                  <a:pt x="16016" y="13348"/>
                </a:lnTo>
                <a:lnTo>
                  <a:pt x="16056" y="13348"/>
                </a:lnTo>
                <a:lnTo>
                  <a:pt x="16056" y="12717"/>
                </a:lnTo>
                <a:lnTo>
                  <a:pt x="16194" y="12717"/>
                </a:lnTo>
                <a:lnTo>
                  <a:pt x="16194" y="13285"/>
                </a:lnTo>
                <a:lnTo>
                  <a:pt x="16234" y="13285"/>
                </a:lnTo>
                <a:lnTo>
                  <a:pt x="16234" y="16693"/>
                </a:lnTo>
                <a:lnTo>
                  <a:pt x="16297" y="16693"/>
                </a:lnTo>
                <a:lnTo>
                  <a:pt x="16297" y="11676"/>
                </a:lnTo>
                <a:lnTo>
                  <a:pt x="16664" y="11676"/>
                </a:lnTo>
                <a:lnTo>
                  <a:pt x="16664" y="13033"/>
                </a:lnTo>
                <a:lnTo>
                  <a:pt x="16711" y="13033"/>
                </a:lnTo>
                <a:lnTo>
                  <a:pt x="16711" y="14579"/>
                </a:lnTo>
                <a:lnTo>
                  <a:pt x="16735" y="14579"/>
                </a:lnTo>
                <a:lnTo>
                  <a:pt x="16735" y="18681"/>
                </a:lnTo>
                <a:lnTo>
                  <a:pt x="16834" y="18681"/>
                </a:lnTo>
                <a:lnTo>
                  <a:pt x="16834" y="18113"/>
                </a:lnTo>
                <a:lnTo>
                  <a:pt x="16881" y="18113"/>
                </a:lnTo>
                <a:lnTo>
                  <a:pt x="16881" y="16693"/>
                </a:lnTo>
                <a:lnTo>
                  <a:pt x="16921" y="16693"/>
                </a:lnTo>
                <a:lnTo>
                  <a:pt x="16925" y="11045"/>
                </a:lnTo>
                <a:lnTo>
                  <a:pt x="17201" y="11045"/>
                </a:lnTo>
                <a:lnTo>
                  <a:pt x="17201" y="14453"/>
                </a:lnTo>
                <a:lnTo>
                  <a:pt x="17241" y="14453"/>
                </a:lnTo>
                <a:lnTo>
                  <a:pt x="17241" y="16757"/>
                </a:lnTo>
                <a:lnTo>
                  <a:pt x="17363" y="16757"/>
                </a:lnTo>
                <a:lnTo>
                  <a:pt x="17363" y="18902"/>
                </a:lnTo>
                <a:lnTo>
                  <a:pt x="17442" y="18902"/>
                </a:lnTo>
                <a:lnTo>
                  <a:pt x="17442" y="17735"/>
                </a:lnTo>
                <a:lnTo>
                  <a:pt x="17576" y="17735"/>
                </a:lnTo>
                <a:lnTo>
                  <a:pt x="17576" y="17041"/>
                </a:lnTo>
                <a:lnTo>
                  <a:pt x="18026" y="17041"/>
                </a:lnTo>
                <a:lnTo>
                  <a:pt x="18026" y="16315"/>
                </a:lnTo>
                <a:lnTo>
                  <a:pt x="18137" y="16315"/>
                </a:lnTo>
                <a:lnTo>
                  <a:pt x="18137" y="17198"/>
                </a:lnTo>
                <a:lnTo>
                  <a:pt x="18255" y="17198"/>
                </a:lnTo>
                <a:lnTo>
                  <a:pt x="18255" y="19155"/>
                </a:lnTo>
                <a:lnTo>
                  <a:pt x="18354" y="19155"/>
                </a:lnTo>
                <a:lnTo>
                  <a:pt x="18354" y="17356"/>
                </a:lnTo>
                <a:lnTo>
                  <a:pt x="18417" y="17356"/>
                </a:lnTo>
                <a:lnTo>
                  <a:pt x="18425" y="14484"/>
                </a:lnTo>
                <a:lnTo>
                  <a:pt x="18492" y="14484"/>
                </a:lnTo>
                <a:lnTo>
                  <a:pt x="18492" y="13348"/>
                </a:lnTo>
                <a:lnTo>
                  <a:pt x="18571" y="13348"/>
                </a:lnTo>
                <a:lnTo>
                  <a:pt x="18623" y="12812"/>
                </a:lnTo>
                <a:lnTo>
                  <a:pt x="18765" y="12812"/>
                </a:lnTo>
                <a:lnTo>
                  <a:pt x="18765" y="6785"/>
                </a:lnTo>
                <a:lnTo>
                  <a:pt x="19061" y="6785"/>
                </a:lnTo>
                <a:lnTo>
                  <a:pt x="19061" y="12907"/>
                </a:lnTo>
                <a:lnTo>
                  <a:pt x="19223" y="12907"/>
                </a:lnTo>
                <a:lnTo>
                  <a:pt x="19219" y="17640"/>
                </a:lnTo>
                <a:lnTo>
                  <a:pt x="19318" y="17640"/>
                </a:lnTo>
                <a:lnTo>
                  <a:pt x="19318" y="11771"/>
                </a:lnTo>
                <a:lnTo>
                  <a:pt x="19570" y="11834"/>
                </a:lnTo>
                <a:lnTo>
                  <a:pt x="19570" y="12402"/>
                </a:lnTo>
                <a:lnTo>
                  <a:pt x="19819" y="12402"/>
                </a:lnTo>
                <a:lnTo>
                  <a:pt x="19815" y="14548"/>
                </a:lnTo>
                <a:lnTo>
                  <a:pt x="19938" y="14548"/>
                </a:lnTo>
                <a:lnTo>
                  <a:pt x="19938" y="12970"/>
                </a:lnTo>
                <a:lnTo>
                  <a:pt x="20115" y="12970"/>
                </a:lnTo>
                <a:lnTo>
                  <a:pt x="20123" y="12149"/>
                </a:lnTo>
                <a:lnTo>
                  <a:pt x="20277" y="12149"/>
                </a:lnTo>
                <a:lnTo>
                  <a:pt x="20277" y="17325"/>
                </a:lnTo>
                <a:lnTo>
                  <a:pt x="20526" y="17325"/>
                </a:lnTo>
                <a:lnTo>
                  <a:pt x="20534" y="11392"/>
                </a:lnTo>
                <a:lnTo>
                  <a:pt x="20581" y="11392"/>
                </a:lnTo>
                <a:lnTo>
                  <a:pt x="20581" y="10887"/>
                </a:lnTo>
                <a:lnTo>
                  <a:pt x="20834" y="10919"/>
                </a:lnTo>
                <a:lnTo>
                  <a:pt x="20834" y="11834"/>
                </a:lnTo>
                <a:lnTo>
                  <a:pt x="21130" y="11865"/>
                </a:lnTo>
                <a:lnTo>
                  <a:pt x="21122" y="17893"/>
                </a:lnTo>
                <a:lnTo>
                  <a:pt x="21260" y="17893"/>
                </a:lnTo>
                <a:lnTo>
                  <a:pt x="21260" y="19723"/>
                </a:lnTo>
                <a:lnTo>
                  <a:pt x="21410" y="19723"/>
                </a:lnTo>
                <a:lnTo>
                  <a:pt x="21418" y="17514"/>
                </a:lnTo>
                <a:lnTo>
                  <a:pt x="21497" y="17514"/>
                </a:lnTo>
                <a:lnTo>
                  <a:pt x="21497" y="16630"/>
                </a:lnTo>
                <a:lnTo>
                  <a:pt x="21600" y="16630"/>
                </a:lnTo>
                <a:lnTo>
                  <a:pt x="21600" y="21600"/>
                </a:lnTo>
                <a:lnTo>
                  <a:pt x="0" y="21600"/>
                </a:lnTo>
                <a:lnTo>
                  <a:pt x="0" y="20575"/>
                </a:lnTo>
                <a:lnTo>
                  <a:pt x="209" y="20575"/>
                </a:lnTo>
                <a:lnTo>
                  <a:pt x="209" y="19155"/>
                </a:lnTo>
                <a:lnTo>
                  <a:pt x="328" y="19155"/>
                </a:lnTo>
                <a:lnTo>
                  <a:pt x="328" y="18429"/>
                </a:lnTo>
                <a:lnTo>
                  <a:pt x="438" y="18429"/>
                </a:lnTo>
                <a:lnTo>
                  <a:pt x="438" y="19092"/>
                </a:lnTo>
                <a:lnTo>
                  <a:pt x="644" y="19155"/>
                </a:lnTo>
                <a:lnTo>
                  <a:pt x="644" y="19723"/>
                </a:lnTo>
                <a:lnTo>
                  <a:pt x="754" y="19723"/>
                </a:lnTo>
                <a:lnTo>
                  <a:pt x="746" y="20922"/>
                </a:lnTo>
                <a:lnTo>
                  <a:pt x="885" y="20922"/>
                </a:lnTo>
                <a:lnTo>
                  <a:pt x="892" y="19565"/>
                </a:lnTo>
                <a:lnTo>
                  <a:pt x="1046" y="19565"/>
                </a:lnTo>
                <a:lnTo>
                  <a:pt x="1046" y="16378"/>
                </a:lnTo>
                <a:lnTo>
                  <a:pt x="1165" y="16378"/>
                </a:lnTo>
                <a:lnTo>
                  <a:pt x="1165" y="15841"/>
                </a:lnTo>
                <a:lnTo>
                  <a:pt x="1291" y="15841"/>
                </a:lnTo>
                <a:lnTo>
                  <a:pt x="1291" y="16473"/>
                </a:lnTo>
                <a:lnTo>
                  <a:pt x="1335" y="16473"/>
                </a:lnTo>
                <a:lnTo>
                  <a:pt x="1335" y="15210"/>
                </a:lnTo>
                <a:lnTo>
                  <a:pt x="1493" y="15210"/>
                </a:lnTo>
                <a:lnTo>
                  <a:pt x="1493" y="15905"/>
                </a:lnTo>
                <a:lnTo>
                  <a:pt x="1572" y="15905"/>
                </a:lnTo>
                <a:lnTo>
                  <a:pt x="1572" y="19723"/>
                </a:lnTo>
                <a:lnTo>
                  <a:pt x="1662" y="19723"/>
                </a:lnTo>
                <a:lnTo>
                  <a:pt x="1662" y="20512"/>
                </a:lnTo>
                <a:lnTo>
                  <a:pt x="1769" y="20512"/>
                </a:lnTo>
                <a:lnTo>
                  <a:pt x="1773" y="14863"/>
                </a:lnTo>
                <a:lnTo>
                  <a:pt x="1899" y="14863"/>
                </a:lnTo>
                <a:lnTo>
                  <a:pt x="1899" y="14232"/>
                </a:lnTo>
                <a:lnTo>
                  <a:pt x="2188" y="14232"/>
                </a:lnTo>
                <a:lnTo>
                  <a:pt x="2188" y="14863"/>
                </a:lnTo>
                <a:lnTo>
                  <a:pt x="2330" y="14895"/>
                </a:lnTo>
                <a:lnTo>
                  <a:pt x="2330" y="20354"/>
                </a:lnTo>
                <a:lnTo>
                  <a:pt x="2922" y="20417"/>
                </a:lnTo>
                <a:lnTo>
                  <a:pt x="2926" y="12496"/>
                </a:lnTo>
                <a:lnTo>
                  <a:pt x="2993" y="12496"/>
                </a:lnTo>
                <a:lnTo>
                  <a:pt x="2993" y="11771"/>
                </a:lnTo>
                <a:lnTo>
                  <a:pt x="3155" y="11771"/>
                </a:lnTo>
                <a:lnTo>
                  <a:pt x="3155" y="12402"/>
                </a:lnTo>
                <a:lnTo>
                  <a:pt x="3266" y="12402"/>
                </a:lnTo>
                <a:lnTo>
                  <a:pt x="3262" y="20259"/>
                </a:lnTo>
                <a:lnTo>
                  <a:pt x="3364" y="20259"/>
                </a:lnTo>
                <a:lnTo>
                  <a:pt x="3364" y="13222"/>
                </a:lnTo>
                <a:lnTo>
                  <a:pt x="3439" y="13222"/>
                </a:lnTo>
                <a:lnTo>
                  <a:pt x="3439" y="12433"/>
                </a:lnTo>
                <a:lnTo>
                  <a:pt x="3641" y="12433"/>
                </a:lnTo>
                <a:lnTo>
                  <a:pt x="3641" y="13033"/>
                </a:lnTo>
                <a:lnTo>
                  <a:pt x="3720" y="13033"/>
                </a:lnTo>
                <a:lnTo>
                  <a:pt x="3720" y="17198"/>
                </a:lnTo>
                <a:lnTo>
                  <a:pt x="3811" y="17198"/>
                </a:lnTo>
                <a:lnTo>
                  <a:pt x="3811" y="16378"/>
                </a:lnTo>
                <a:lnTo>
                  <a:pt x="3901" y="16378"/>
                </a:lnTo>
                <a:lnTo>
                  <a:pt x="3901" y="17198"/>
                </a:lnTo>
                <a:lnTo>
                  <a:pt x="3988" y="17198"/>
                </a:lnTo>
                <a:lnTo>
                  <a:pt x="3988" y="15841"/>
                </a:lnTo>
                <a:lnTo>
                  <a:pt x="4454" y="15841"/>
                </a:lnTo>
                <a:lnTo>
                  <a:pt x="4454" y="20102"/>
                </a:lnTo>
                <a:lnTo>
                  <a:pt x="4596" y="20102"/>
                </a:lnTo>
                <a:lnTo>
                  <a:pt x="4604" y="17261"/>
                </a:lnTo>
                <a:lnTo>
                  <a:pt x="5054" y="17261"/>
                </a:lnTo>
                <a:lnTo>
                  <a:pt x="5054" y="19818"/>
                </a:lnTo>
                <a:lnTo>
                  <a:pt x="5291" y="19818"/>
                </a:lnTo>
                <a:lnTo>
                  <a:pt x="5291" y="15179"/>
                </a:lnTo>
                <a:lnTo>
                  <a:pt x="5370" y="15179"/>
                </a:lnTo>
                <a:lnTo>
                  <a:pt x="5370" y="14390"/>
                </a:lnTo>
                <a:lnTo>
                  <a:pt x="5540" y="14390"/>
                </a:lnTo>
                <a:lnTo>
                  <a:pt x="5540" y="15116"/>
                </a:lnTo>
                <a:lnTo>
                  <a:pt x="5722" y="15116"/>
                </a:lnTo>
                <a:lnTo>
                  <a:pt x="5722" y="15905"/>
                </a:lnTo>
                <a:lnTo>
                  <a:pt x="5880" y="15905"/>
                </a:lnTo>
                <a:lnTo>
                  <a:pt x="5880" y="20038"/>
                </a:lnTo>
                <a:lnTo>
                  <a:pt x="5986" y="20038"/>
                </a:lnTo>
                <a:lnTo>
                  <a:pt x="5986" y="17041"/>
                </a:lnTo>
                <a:lnTo>
                  <a:pt x="6050" y="17041"/>
                </a:lnTo>
                <a:lnTo>
                  <a:pt x="6050" y="16315"/>
                </a:lnTo>
                <a:lnTo>
                  <a:pt x="6235" y="16315"/>
                </a:lnTo>
                <a:lnTo>
                  <a:pt x="6227" y="17041"/>
                </a:lnTo>
                <a:lnTo>
                  <a:pt x="6346" y="17041"/>
                </a:lnTo>
                <a:lnTo>
                  <a:pt x="6346" y="19407"/>
                </a:lnTo>
                <a:lnTo>
                  <a:pt x="6756" y="19407"/>
                </a:lnTo>
                <a:lnTo>
                  <a:pt x="6756" y="10571"/>
                </a:lnTo>
                <a:lnTo>
                  <a:pt x="6812" y="10571"/>
                </a:lnTo>
                <a:lnTo>
                  <a:pt x="6812" y="8426"/>
                </a:lnTo>
                <a:lnTo>
                  <a:pt x="6887" y="8426"/>
                </a:lnTo>
                <a:lnTo>
                  <a:pt x="6887" y="7069"/>
                </a:lnTo>
                <a:lnTo>
                  <a:pt x="7345" y="7100"/>
                </a:lnTo>
                <a:lnTo>
                  <a:pt x="7345" y="8362"/>
                </a:lnTo>
                <a:lnTo>
                  <a:pt x="7483" y="8362"/>
                </a:lnTo>
                <a:lnTo>
                  <a:pt x="7479" y="19975"/>
                </a:lnTo>
                <a:lnTo>
                  <a:pt x="7621" y="19975"/>
                </a:lnTo>
                <a:lnTo>
                  <a:pt x="7621" y="14642"/>
                </a:lnTo>
                <a:lnTo>
                  <a:pt x="7692" y="14642"/>
                </a:lnTo>
                <a:lnTo>
                  <a:pt x="7692" y="13128"/>
                </a:lnTo>
                <a:lnTo>
                  <a:pt x="7791" y="13128"/>
                </a:lnTo>
                <a:lnTo>
                  <a:pt x="7791" y="13853"/>
                </a:lnTo>
                <a:lnTo>
                  <a:pt x="7909" y="13853"/>
                </a:lnTo>
                <a:lnTo>
                  <a:pt x="7909" y="14390"/>
                </a:lnTo>
                <a:lnTo>
                  <a:pt x="8016" y="14390"/>
                </a:lnTo>
                <a:lnTo>
                  <a:pt x="8008" y="20038"/>
                </a:lnTo>
                <a:lnTo>
                  <a:pt x="8095" y="20038"/>
                </a:lnTo>
                <a:lnTo>
                  <a:pt x="8095" y="18902"/>
                </a:lnTo>
                <a:lnTo>
                  <a:pt x="8210" y="18902"/>
                </a:lnTo>
                <a:lnTo>
                  <a:pt x="8217" y="12970"/>
                </a:lnTo>
                <a:lnTo>
                  <a:pt x="8265" y="12970"/>
                </a:lnTo>
                <a:lnTo>
                  <a:pt x="8308" y="12496"/>
                </a:lnTo>
                <a:lnTo>
                  <a:pt x="8478" y="12496"/>
                </a:lnTo>
                <a:lnTo>
                  <a:pt x="8478" y="13064"/>
                </a:lnTo>
                <a:lnTo>
                  <a:pt x="8557" y="13064"/>
                </a:lnTo>
                <a:lnTo>
                  <a:pt x="8557" y="19660"/>
                </a:lnTo>
                <a:lnTo>
                  <a:pt x="8956" y="19723"/>
                </a:lnTo>
                <a:lnTo>
                  <a:pt x="8964" y="10098"/>
                </a:lnTo>
                <a:lnTo>
                  <a:pt x="9165" y="10098"/>
                </a:lnTo>
                <a:lnTo>
                  <a:pt x="9165" y="10887"/>
                </a:lnTo>
                <a:lnTo>
                  <a:pt x="9220" y="10887"/>
                </a:lnTo>
                <a:lnTo>
                  <a:pt x="9220" y="10351"/>
                </a:lnTo>
                <a:lnTo>
                  <a:pt x="9521" y="10351"/>
                </a:lnTo>
                <a:lnTo>
                  <a:pt x="9521" y="11076"/>
                </a:lnTo>
                <a:lnTo>
                  <a:pt x="9611" y="11076"/>
                </a:lnTo>
                <a:lnTo>
                  <a:pt x="9611" y="19660"/>
                </a:lnTo>
                <a:lnTo>
                  <a:pt x="9730" y="19660"/>
                </a:lnTo>
                <a:lnTo>
                  <a:pt x="9730" y="16946"/>
                </a:lnTo>
                <a:lnTo>
                  <a:pt x="9821" y="17009"/>
                </a:lnTo>
                <a:lnTo>
                  <a:pt x="9821" y="16220"/>
                </a:lnTo>
                <a:lnTo>
                  <a:pt x="9947" y="16220"/>
                </a:lnTo>
                <a:lnTo>
                  <a:pt x="9947" y="17009"/>
                </a:lnTo>
                <a:lnTo>
                  <a:pt x="10077" y="17009"/>
                </a:lnTo>
                <a:lnTo>
                  <a:pt x="10069" y="19628"/>
                </a:lnTo>
                <a:lnTo>
                  <a:pt x="10259" y="19628"/>
                </a:lnTo>
                <a:lnTo>
                  <a:pt x="10259" y="13128"/>
                </a:lnTo>
                <a:lnTo>
                  <a:pt x="10326" y="13128"/>
                </a:lnTo>
                <a:lnTo>
                  <a:pt x="10326" y="10887"/>
                </a:lnTo>
                <a:lnTo>
                  <a:pt x="10745" y="10887"/>
                </a:lnTo>
                <a:lnTo>
                  <a:pt x="10745" y="11865"/>
                </a:lnTo>
                <a:lnTo>
                  <a:pt x="10855" y="11865"/>
                </a:lnTo>
                <a:lnTo>
                  <a:pt x="10851" y="16062"/>
                </a:lnTo>
                <a:lnTo>
                  <a:pt x="11140" y="16062"/>
                </a:lnTo>
                <a:lnTo>
                  <a:pt x="11144" y="915"/>
                </a:lnTo>
                <a:lnTo>
                  <a:pt x="11183" y="915"/>
                </a:lnTo>
                <a:close/>
              </a:path>
            </a:pathLst>
          </a:custGeom>
          <a:solidFill>
            <a:srgbClr val="D9D5CA"/>
          </a:solidFill>
          <a:ln w="12700">
            <a:miter lim="400000"/>
          </a:ln>
        </p:spPr>
        <p:txBody>
          <a:bodyPr lIns="45719" rIns="45719" anchor="ctr"/>
          <a:lstStyle/>
          <a:p>
            <a:pPr algn="ctr"/>
            <a:endParaRPr/>
          </a:p>
        </p:txBody>
      </p:sp>
      <p:grpSp>
        <p:nvGrpSpPr>
          <p:cNvPr id="356" name="成组"/>
          <p:cNvGrpSpPr/>
          <p:nvPr/>
        </p:nvGrpSpPr>
        <p:grpSpPr>
          <a:xfrm>
            <a:off x="1208565" y="2228865"/>
            <a:ext cx="3753261" cy="3629910"/>
            <a:chOff x="1724674" y="-1165788"/>
            <a:chExt cx="3753260" cy="3629909"/>
          </a:xfrm>
        </p:grpSpPr>
        <p:sp>
          <p:nvSpPr>
            <p:cNvPr id="354" name="引文气泡"/>
            <p:cNvSpPr/>
            <p:nvPr/>
          </p:nvSpPr>
          <p:spPr>
            <a:xfrm rot="20135656" flipH="1">
              <a:off x="1724674" y="-1165788"/>
              <a:ext cx="3753260" cy="3604954"/>
            </a:xfrm>
            <a:prstGeom prst="wedgeEllipseCallout">
              <a:avLst>
                <a:gd name="adj1" fmla="val 47006"/>
                <a:gd name="adj2" fmla="val 45687"/>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55" name="成组"/>
            <p:cNvSpPr txBox="1"/>
            <p:nvPr/>
          </p:nvSpPr>
          <p:spPr>
            <a:xfrm>
              <a:off x="2178268" y="-777459"/>
              <a:ext cx="2846104" cy="324158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p>
              <a:pPr algn="ctr">
                <a:defRPr sz="1900" b="1">
                  <a:solidFill>
                    <a:srgbClr val="FFFFFF"/>
                  </a:solidFill>
                </a:defRPr>
              </a:pPr>
              <a:r>
                <a:rPr dirty="0">
                  <a:latin typeface="Times New Roman"/>
                  <a:ea typeface="Times New Roman"/>
                  <a:cs typeface="Times New Roman"/>
                  <a:sym typeface="Times New Roman"/>
                </a:rPr>
                <a:t>The original is a parting scene with poetic beauty. Images in the line go in pair, like “</a:t>
              </a:r>
              <a:r>
                <a:rPr dirty="0" err="1">
                  <a:latin typeface="宋体"/>
                  <a:ea typeface="宋体"/>
                  <a:cs typeface="宋体"/>
                  <a:sym typeface="宋体"/>
                </a:rPr>
                <a:t>青山</a:t>
              </a:r>
              <a:r>
                <a:rPr dirty="0">
                  <a:latin typeface="Times New Roman"/>
                  <a:ea typeface="Times New Roman"/>
                  <a:cs typeface="Times New Roman"/>
                  <a:sym typeface="Times New Roman"/>
                </a:rPr>
                <a:t>”, “</a:t>
              </a:r>
              <a:r>
                <a:rPr dirty="0" err="1">
                  <a:latin typeface="宋体"/>
                  <a:ea typeface="宋体"/>
                  <a:cs typeface="宋体"/>
                  <a:sym typeface="宋体"/>
                </a:rPr>
                <a:t>白水</a:t>
              </a:r>
              <a:r>
                <a:rPr dirty="0">
                  <a:latin typeface="Times New Roman"/>
                  <a:ea typeface="Times New Roman"/>
                  <a:cs typeface="Times New Roman"/>
                  <a:sym typeface="Times New Roman"/>
                </a:rPr>
                <a:t>”, “</a:t>
              </a:r>
              <a:r>
                <a:rPr dirty="0" err="1">
                  <a:latin typeface="宋体"/>
                  <a:ea typeface="宋体"/>
                  <a:cs typeface="宋体"/>
                  <a:sym typeface="宋体"/>
                </a:rPr>
                <a:t>北郭</a:t>
              </a:r>
              <a:r>
                <a:rPr dirty="0">
                  <a:latin typeface="Times New Roman"/>
                  <a:ea typeface="Times New Roman"/>
                  <a:cs typeface="Times New Roman"/>
                  <a:sym typeface="Times New Roman"/>
                </a:rPr>
                <a:t>” and “</a:t>
              </a:r>
              <a:r>
                <a:rPr dirty="0" err="1">
                  <a:latin typeface="宋体"/>
                  <a:ea typeface="宋体"/>
                  <a:cs typeface="宋体"/>
                  <a:sym typeface="宋体"/>
                </a:rPr>
                <a:t>东城</a:t>
              </a:r>
              <a:r>
                <a:rPr dirty="0">
                  <a:latin typeface="Times New Roman"/>
                  <a:ea typeface="Times New Roman"/>
                  <a:cs typeface="Times New Roman"/>
                  <a:sym typeface="Times New Roman"/>
                </a:rPr>
                <a:t>”, “</a:t>
              </a:r>
              <a:r>
                <a:rPr dirty="0">
                  <a:latin typeface="宋体"/>
                  <a:ea typeface="宋体"/>
                  <a:cs typeface="宋体"/>
                  <a:sym typeface="宋体"/>
                </a:rPr>
                <a:t>横</a:t>
              </a:r>
              <a:r>
                <a:rPr dirty="0">
                  <a:latin typeface="Times New Roman"/>
                  <a:ea typeface="Times New Roman"/>
                  <a:cs typeface="Times New Roman"/>
                  <a:sym typeface="Times New Roman"/>
                </a:rPr>
                <a:t>” and “</a:t>
              </a:r>
              <a:r>
                <a:rPr dirty="0">
                  <a:latin typeface="宋体"/>
                  <a:ea typeface="宋体"/>
                  <a:cs typeface="宋体"/>
                  <a:sym typeface="宋体"/>
                </a:rPr>
                <a:t>绕</a:t>
              </a:r>
              <a:r>
                <a:rPr dirty="0">
                  <a:latin typeface="Times New Roman"/>
                  <a:ea typeface="Times New Roman"/>
                  <a:cs typeface="Times New Roman"/>
                  <a:sym typeface="Times New Roman"/>
                </a:rPr>
                <a:t>”. The whole poem features rich and various images, and perfect fusion and human feelings.</a:t>
              </a:r>
            </a:p>
          </p:txBody>
        </p:sp>
      </p:grpSp>
      <p:grpSp>
        <p:nvGrpSpPr>
          <p:cNvPr id="359" name="成组"/>
          <p:cNvGrpSpPr/>
          <p:nvPr/>
        </p:nvGrpSpPr>
        <p:grpSpPr>
          <a:xfrm>
            <a:off x="7223858" y="2101399"/>
            <a:ext cx="3837676" cy="3859885"/>
            <a:chOff x="4262034" y="1274405"/>
            <a:chExt cx="3837675" cy="3859883"/>
          </a:xfrm>
        </p:grpSpPr>
        <p:sp>
          <p:nvSpPr>
            <p:cNvPr id="357" name="引文气泡"/>
            <p:cNvSpPr/>
            <p:nvPr/>
          </p:nvSpPr>
          <p:spPr>
            <a:xfrm flipH="1">
              <a:off x="4262034" y="1274405"/>
              <a:ext cx="3837677" cy="3859884"/>
            </a:xfrm>
            <a:prstGeom prst="wedgeEllipseCallout">
              <a:avLst>
                <a:gd name="adj1" fmla="val 46281"/>
                <a:gd name="adj2" fmla="val 44881"/>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58" name="It could be seen that the major images in Li Bai’s poem had all been presented by the translation: “blue mountain” as to “青山”, “the north of the wall” as to “北郭”, “dead grass” as to “孤蓬”, “floating wide could” as to “浮云”."/>
            <p:cNvSpPr txBox="1"/>
            <p:nvPr/>
          </p:nvSpPr>
          <p:spPr>
            <a:xfrm>
              <a:off x="4391732" y="2067571"/>
              <a:ext cx="3578319" cy="261097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p>
              <a:pPr algn="ctr">
                <a:defRPr sz="1900" b="1">
                  <a:solidFill>
                    <a:srgbClr val="FFFFFF"/>
                  </a:solidFill>
                </a:defRPr>
              </a:pPr>
              <a:r>
                <a:rPr dirty="0">
                  <a:latin typeface="Times New Roman"/>
                  <a:ea typeface="Times New Roman"/>
                  <a:cs typeface="Times New Roman"/>
                  <a:sym typeface="Times New Roman"/>
                </a:rPr>
                <a:t>It could be seen that the major images in Li Bai’s poem had all been presented by the translation: “blue mountain” as to “</a:t>
              </a:r>
              <a:r>
                <a:rPr dirty="0" err="1">
                  <a:latin typeface="宋体"/>
                  <a:ea typeface="宋体"/>
                  <a:cs typeface="宋体"/>
                  <a:sym typeface="宋体"/>
                </a:rPr>
                <a:t>青山</a:t>
              </a:r>
              <a:r>
                <a:rPr dirty="0">
                  <a:latin typeface="Times New Roman"/>
                  <a:ea typeface="Times New Roman"/>
                  <a:cs typeface="Times New Roman"/>
                  <a:sym typeface="Times New Roman"/>
                </a:rPr>
                <a:t>”, “the north of the wall” as to “</a:t>
              </a:r>
              <a:r>
                <a:rPr dirty="0" err="1">
                  <a:latin typeface="宋体"/>
                  <a:ea typeface="宋体"/>
                  <a:cs typeface="宋体"/>
                  <a:sym typeface="宋体"/>
                </a:rPr>
                <a:t>北郭</a:t>
              </a:r>
              <a:r>
                <a:rPr dirty="0">
                  <a:latin typeface="Times New Roman"/>
                  <a:ea typeface="Times New Roman"/>
                  <a:cs typeface="Times New Roman"/>
                  <a:sym typeface="Times New Roman"/>
                </a:rPr>
                <a:t>”, “dead grass” as to “</a:t>
              </a:r>
              <a:r>
                <a:rPr dirty="0" err="1">
                  <a:latin typeface="宋体"/>
                  <a:ea typeface="宋体"/>
                  <a:cs typeface="宋体"/>
                  <a:sym typeface="宋体"/>
                </a:rPr>
                <a:t>孤蓬</a:t>
              </a:r>
              <a:r>
                <a:rPr dirty="0">
                  <a:latin typeface="Times New Roman"/>
                  <a:ea typeface="Times New Roman"/>
                  <a:cs typeface="Times New Roman"/>
                  <a:sym typeface="Times New Roman"/>
                </a:rPr>
                <a:t>”, “floating wide could” as to “</a:t>
              </a:r>
              <a:r>
                <a:rPr dirty="0" err="1">
                  <a:latin typeface="宋体"/>
                  <a:ea typeface="宋体"/>
                  <a:cs typeface="宋体"/>
                  <a:sym typeface="宋体"/>
                </a:rPr>
                <a:t>浮云</a:t>
              </a:r>
              <a:r>
                <a:rPr dirty="0">
                  <a:latin typeface="Times New Roman"/>
                  <a:ea typeface="Times New Roman"/>
                  <a:cs typeface="Times New Roman"/>
                  <a:sym typeface="Times New Roman"/>
                </a:rPr>
                <a:t>”. </a:t>
              </a:r>
            </a:p>
          </p:txBody>
        </p:sp>
      </p:gr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1" nodeType="afterEffect">
                                  <p:stCondLst>
                                    <p:cond delay="0"/>
                                  </p:stCondLst>
                                  <p:iterate>
                                    <p:tmAbs val="0"/>
                                  </p:iterate>
                                  <p:childTnLst>
                                    <p:set>
                                      <p:cBhvr>
                                        <p:cTn id="6" fill="hold"/>
                                        <p:tgtEl>
                                          <p:spTgt spid="350"/>
                                        </p:tgtEl>
                                        <p:attrNameLst>
                                          <p:attrName>style.visibility</p:attrName>
                                        </p:attrNameLst>
                                      </p:cBhvr>
                                      <p:to>
                                        <p:strVal val="visible"/>
                                      </p:to>
                                    </p:set>
                                    <p:anim calcmode="lin" valueType="num">
                                      <p:cBhvr>
                                        <p:cTn id="7" dur="500" fill="hold"/>
                                        <p:tgtEl>
                                          <p:spTgt spid="350"/>
                                        </p:tgtEl>
                                        <p:attrNameLst>
                                          <p:attrName>ppt_x</p:attrName>
                                        </p:attrNameLst>
                                      </p:cBhvr>
                                      <p:tavLst>
                                        <p:tav tm="0">
                                          <p:val>
                                            <p:strVal val="#ppt_x"/>
                                          </p:val>
                                        </p:tav>
                                        <p:tav tm="100000">
                                          <p:val>
                                            <p:strVal val="#ppt_x"/>
                                          </p:val>
                                        </p:tav>
                                      </p:tavLst>
                                    </p:anim>
                                    <p:anim calcmode="lin" valueType="num">
                                      <p:cBhvr>
                                        <p:cTn id="8" dur="500" fill="hold"/>
                                        <p:tgtEl>
                                          <p:spTgt spid="350"/>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5" presetClass="entr" presetSubtype="0" fill="hold" grpId="3" nodeType="afterEffect">
                                  <p:stCondLst>
                                    <p:cond delay="250"/>
                                  </p:stCondLst>
                                  <p:iterate>
                                    <p:tmAbs val="0"/>
                                  </p:iterate>
                                  <p:childTnLst>
                                    <p:set>
                                      <p:cBhvr>
                                        <p:cTn id="11" fill="hold"/>
                                        <p:tgtEl>
                                          <p:spTgt spid="356"/>
                                        </p:tgtEl>
                                        <p:attrNameLst>
                                          <p:attrName>style.visibility</p:attrName>
                                        </p:attrNameLst>
                                      </p:cBhvr>
                                      <p:to>
                                        <p:strVal val="visible"/>
                                      </p:to>
                                    </p:set>
                                    <p:anim calcmode="lin" valueType="num">
                                      <p:cBhvr>
                                        <p:cTn id="12" dur="1000" fill="hold"/>
                                        <p:tgtEl>
                                          <p:spTgt spid="356"/>
                                        </p:tgtEl>
                                        <p:attrNameLst>
                                          <p:attrName>ppt_w</p:attrName>
                                        </p:attrNameLst>
                                      </p:cBhvr>
                                      <p:tavLst>
                                        <p:tav tm="0">
                                          <p:val>
                                            <p:fltVal val="0"/>
                                          </p:val>
                                        </p:tav>
                                        <p:tav tm="100000">
                                          <p:val>
                                            <p:strVal val="#ppt_w"/>
                                          </p:val>
                                        </p:tav>
                                      </p:tavLst>
                                    </p:anim>
                                    <p:anim calcmode="lin" valueType="num">
                                      <p:cBhvr>
                                        <p:cTn id="13" dur="1000" fill="hold"/>
                                        <p:tgtEl>
                                          <p:spTgt spid="356"/>
                                        </p:tgtEl>
                                        <p:attrNameLst>
                                          <p:attrName>ppt_h</p:attrName>
                                        </p:attrNameLst>
                                      </p:cBhvr>
                                      <p:tavLst>
                                        <p:tav tm="0">
                                          <p:val>
                                            <p:fltVal val="0"/>
                                          </p:val>
                                        </p:tav>
                                        <p:tav tm="100000">
                                          <p:val>
                                            <p:strVal val="#ppt_h"/>
                                          </p:val>
                                        </p:tav>
                                      </p:tavLst>
                                    </p:anim>
                                    <p:anim calcmode="lin" valueType="num">
                                      <p:cBhvr>
                                        <p:cTn id="14" dur="1000" fill="hold"/>
                                        <p:tgtEl>
                                          <p:spTgt spid="356"/>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356"/>
                                        </p:tgtEl>
                                        <p:attrNameLst>
                                          <p:attrName>ppt_y</p:attrName>
                                        </p:attrNameLst>
                                      </p:cBhvr>
                                      <p:tavLst>
                                        <p:tav tm="0" fmla="#ppt_y+(sin(-2*pi*(1-$))*-#ppt_x+cos(-2*pi*(1-$))*(1-#ppt_y))*(1-$)">
                                          <p:val>
                                            <p:fltVal val="0"/>
                                          </p:val>
                                        </p:tav>
                                        <p:tav tm="100000">
                                          <p:val>
                                            <p:fltVal val="1"/>
                                          </p:val>
                                        </p:tav>
                                      </p:tavLst>
                                    </p:anim>
                                  </p:childTnLst>
                                </p:cTn>
                              </p:par>
                            </p:childTnLst>
                          </p:cTn>
                        </p:par>
                        <p:par>
                          <p:cTn id="16" fill="hold">
                            <p:stCondLst>
                              <p:cond delay="1750"/>
                            </p:stCondLst>
                            <p:childTnLst>
                              <p:par>
                                <p:cTn id="17" presetID="15" presetClass="entr" presetSubtype="0" fill="hold" grpId="4" nodeType="afterEffect">
                                  <p:stCondLst>
                                    <p:cond delay="750"/>
                                  </p:stCondLst>
                                  <p:iterate>
                                    <p:tmAbs val="0"/>
                                  </p:iterate>
                                  <p:childTnLst>
                                    <p:set>
                                      <p:cBhvr>
                                        <p:cTn id="18" fill="hold"/>
                                        <p:tgtEl>
                                          <p:spTgt spid="359"/>
                                        </p:tgtEl>
                                        <p:attrNameLst>
                                          <p:attrName>style.visibility</p:attrName>
                                        </p:attrNameLst>
                                      </p:cBhvr>
                                      <p:to>
                                        <p:strVal val="visible"/>
                                      </p:to>
                                    </p:set>
                                    <p:anim calcmode="lin" valueType="num">
                                      <p:cBhvr>
                                        <p:cTn id="19" dur="1000" fill="hold"/>
                                        <p:tgtEl>
                                          <p:spTgt spid="359"/>
                                        </p:tgtEl>
                                        <p:attrNameLst>
                                          <p:attrName>ppt_w</p:attrName>
                                        </p:attrNameLst>
                                      </p:cBhvr>
                                      <p:tavLst>
                                        <p:tav tm="0">
                                          <p:val>
                                            <p:fltVal val="0"/>
                                          </p:val>
                                        </p:tav>
                                        <p:tav tm="100000">
                                          <p:val>
                                            <p:strVal val="#ppt_w"/>
                                          </p:val>
                                        </p:tav>
                                      </p:tavLst>
                                    </p:anim>
                                    <p:anim calcmode="lin" valueType="num">
                                      <p:cBhvr>
                                        <p:cTn id="20" dur="1000" fill="hold"/>
                                        <p:tgtEl>
                                          <p:spTgt spid="359"/>
                                        </p:tgtEl>
                                        <p:attrNameLst>
                                          <p:attrName>ppt_h</p:attrName>
                                        </p:attrNameLst>
                                      </p:cBhvr>
                                      <p:tavLst>
                                        <p:tav tm="0">
                                          <p:val>
                                            <p:fltVal val="0"/>
                                          </p:val>
                                        </p:tav>
                                        <p:tav tm="100000">
                                          <p:val>
                                            <p:strVal val="#ppt_h"/>
                                          </p:val>
                                        </p:tav>
                                      </p:tavLst>
                                    </p:anim>
                                    <p:anim calcmode="lin" valueType="num">
                                      <p:cBhvr>
                                        <p:cTn id="21" dur="1000" fill="hold"/>
                                        <p:tgtEl>
                                          <p:spTgt spid="35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5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0" grpId="1" animBg="1" advAuto="0"/>
      <p:bldP spid="356" grpId="3" animBg="1" advAuto="0"/>
      <p:bldP spid="359" grpId="4"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361" name="When translating poems, Pound always chose those which could strike a chord with him so that he could bring his own feelings into the translation of the original poem. And the translation of a poem should also be succinct and implicit, highlight the beauty of image, and grasp the rhythm of the poet's inner world."/>
          <p:cNvSpPr txBox="1"/>
          <p:nvPr/>
        </p:nvSpPr>
        <p:spPr>
          <a:xfrm>
            <a:off x="1916271" y="1684484"/>
            <a:ext cx="8359459" cy="30251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just">
              <a:defRPr sz="2400" b="1">
                <a:solidFill>
                  <a:srgbClr val="80807F"/>
                </a:solidFill>
                <a:latin typeface="Comic Sans MS"/>
                <a:ea typeface="Comic Sans MS"/>
                <a:cs typeface="Comic Sans MS"/>
                <a:sym typeface="Comic Sans MS"/>
              </a:defRPr>
            </a:lvl1pPr>
          </a:lstStyle>
          <a:p>
            <a:r>
              <a:t> When translating poems, Pound always chose those which could strike a chord with him so that he could bring his own feelings into the translation of the original poem. And the translation of a poem should also be succinct and implicit, highlight the beauty of image, and grasp the rhythm of the poet's inner world. </a:t>
            </a:r>
          </a:p>
        </p:txBody>
      </p:sp>
      <p:sp>
        <p:nvSpPr>
          <p:cNvPr id="362" name="线条"/>
          <p:cNvSpPr/>
          <p:nvPr/>
        </p:nvSpPr>
        <p:spPr>
          <a:xfrm>
            <a:off x="5153025" y="6705429"/>
            <a:ext cx="5976939" cy="1"/>
          </a:xfrm>
          <a:prstGeom prst="line">
            <a:avLst/>
          </a:prstGeom>
          <a:ln>
            <a:solidFill>
              <a:srgbClr val="000000"/>
            </a:solidFill>
            <a:prstDash val="dash"/>
            <a:miter lim="400000"/>
          </a:ln>
        </p:spPr>
        <p:txBody>
          <a:bodyPr lIns="0" tIns="0" rIns="0" bIns="0"/>
          <a:lstStyle/>
          <a:p>
            <a:pPr defTabSz="457200">
              <a:defRPr sz="1200"/>
            </a:pPr>
            <a:endParaRPr/>
          </a:p>
        </p:txBody>
      </p:sp>
      <p:sp>
        <p:nvSpPr>
          <p:cNvPr id="363" name="圆形"/>
          <p:cNvSpPr/>
          <p:nvPr/>
        </p:nvSpPr>
        <p:spPr>
          <a:xfrm>
            <a:off x="5086350" y="6640341"/>
            <a:ext cx="131765"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64" name="圆形"/>
          <p:cNvSpPr/>
          <p:nvPr/>
        </p:nvSpPr>
        <p:spPr>
          <a:xfrm>
            <a:off x="7483475" y="6626054"/>
            <a:ext cx="130177" cy="131763"/>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65" name="圆形"/>
          <p:cNvSpPr/>
          <p:nvPr/>
        </p:nvSpPr>
        <p:spPr>
          <a:xfrm>
            <a:off x="6284912" y="6626054"/>
            <a:ext cx="131763" cy="131763"/>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66" name="圆形"/>
          <p:cNvSpPr/>
          <p:nvPr/>
        </p:nvSpPr>
        <p:spPr>
          <a:xfrm>
            <a:off x="8682037" y="6633991"/>
            <a:ext cx="130177"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67" name="圆形"/>
          <p:cNvSpPr/>
          <p:nvPr/>
        </p:nvSpPr>
        <p:spPr>
          <a:xfrm>
            <a:off x="9880600" y="6640341"/>
            <a:ext cx="130177"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68" name="圆形"/>
          <p:cNvSpPr/>
          <p:nvPr/>
        </p:nvSpPr>
        <p:spPr>
          <a:xfrm>
            <a:off x="11063288" y="6633991"/>
            <a:ext cx="131763"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69" name="形状"/>
          <p:cNvSpPr/>
          <p:nvPr/>
        </p:nvSpPr>
        <p:spPr>
          <a:xfrm rot="10800000">
            <a:off x="4527550" y="6097416"/>
            <a:ext cx="1249363" cy="357189"/>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2E4A4E"/>
          </a:solidFill>
          <a:ln w="12700">
            <a:miter lim="400000"/>
          </a:ln>
        </p:spPr>
        <p:txBody>
          <a:bodyPr lIns="45719" rIns="45719" anchor="ctr"/>
          <a:lstStyle/>
          <a:p>
            <a:pPr algn="ctr">
              <a:defRPr>
                <a:solidFill>
                  <a:srgbClr val="FFFFFF"/>
                </a:solidFill>
              </a:defRPr>
            </a:pPr>
            <a:endParaRPr/>
          </a:p>
        </p:txBody>
      </p:sp>
      <p:sp>
        <p:nvSpPr>
          <p:cNvPr id="370" name="形状"/>
          <p:cNvSpPr/>
          <p:nvPr/>
        </p:nvSpPr>
        <p:spPr>
          <a:xfrm rot="10800000">
            <a:off x="5726112" y="5671965"/>
            <a:ext cx="1249363" cy="782639"/>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91B4C3"/>
          </a:solidFill>
          <a:ln w="12700">
            <a:miter lim="400000"/>
          </a:ln>
        </p:spPr>
        <p:txBody>
          <a:bodyPr lIns="45719" rIns="45719" anchor="ctr"/>
          <a:lstStyle/>
          <a:p>
            <a:pPr algn="ctr">
              <a:defRPr>
                <a:solidFill>
                  <a:srgbClr val="FFFFFF"/>
                </a:solidFill>
              </a:defRPr>
            </a:pPr>
            <a:endParaRPr/>
          </a:p>
        </p:txBody>
      </p:sp>
      <p:sp>
        <p:nvSpPr>
          <p:cNvPr id="371" name="形状"/>
          <p:cNvSpPr/>
          <p:nvPr/>
        </p:nvSpPr>
        <p:spPr>
          <a:xfrm rot="10800000">
            <a:off x="6924040" y="5171903"/>
            <a:ext cx="1249364" cy="1282701"/>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C5A086">
              <a:alpha val="92000"/>
            </a:srgbClr>
          </a:solidFill>
          <a:ln w="12700">
            <a:miter lim="400000"/>
          </a:ln>
        </p:spPr>
        <p:txBody>
          <a:bodyPr lIns="45719" rIns="45719" anchor="ctr"/>
          <a:lstStyle/>
          <a:p>
            <a:pPr algn="ctr">
              <a:defRPr>
                <a:solidFill>
                  <a:srgbClr val="FFFFFF"/>
                </a:solidFill>
              </a:defRPr>
            </a:pPr>
            <a:endParaRPr/>
          </a:p>
        </p:txBody>
      </p:sp>
      <p:sp>
        <p:nvSpPr>
          <p:cNvPr id="372" name="形状"/>
          <p:cNvSpPr/>
          <p:nvPr/>
        </p:nvSpPr>
        <p:spPr>
          <a:xfrm rot="10800000">
            <a:off x="8123237" y="4528965"/>
            <a:ext cx="1249363" cy="1925640"/>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2E4A4E">
              <a:alpha val="62000"/>
            </a:srgbClr>
          </a:solidFill>
          <a:ln w="12700">
            <a:miter lim="400000"/>
          </a:ln>
        </p:spPr>
        <p:txBody>
          <a:bodyPr lIns="45719" rIns="45719" anchor="ctr"/>
          <a:lstStyle/>
          <a:p>
            <a:pPr algn="ctr">
              <a:defRPr>
                <a:solidFill>
                  <a:srgbClr val="FFFFFF"/>
                </a:solidFill>
              </a:defRPr>
            </a:pPr>
            <a:endParaRPr/>
          </a:p>
        </p:txBody>
      </p:sp>
      <p:sp>
        <p:nvSpPr>
          <p:cNvPr id="373" name="形状"/>
          <p:cNvSpPr/>
          <p:nvPr/>
        </p:nvSpPr>
        <p:spPr>
          <a:xfrm rot="10800000">
            <a:off x="9321800" y="4173365"/>
            <a:ext cx="1247775" cy="2281239"/>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BA764F">
              <a:alpha val="48000"/>
            </a:srgbClr>
          </a:solidFill>
          <a:ln w="12700">
            <a:miter lim="400000"/>
          </a:ln>
        </p:spPr>
        <p:txBody>
          <a:bodyPr lIns="45719" rIns="45719" anchor="ctr"/>
          <a:lstStyle/>
          <a:p>
            <a:pPr algn="ctr">
              <a:defRPr>
                <a:solidFill>
                  <a:srgbClr val="FFFFFF"/>
                </a:solidFill>
              </a:defRPr>
            </a:pPr>
            <a:endParaRPr/>
          </a:p>
        </p:txBody>
      </p:sp>
      <p:sp>
        <p:nvSpPr>
          <p:cNvPr id="374" name="形状"/>
          <p:cNvSpPr/>
          <p:nvPr/>
        </p:nvSpPr>
        <p:spPr>
          <a:xfrm rot="10800000">
            <a:off x="10504488" y="3244678"/>
            <a:ext cx="1249363" cy="3211513"/>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C5A086">
              <a:alpha val="48000"/>
            </a:srgbClr>
          </a:solidFill>
          <a:ln w="12700">
            <a:miter lim="400000"/>
          </a:ln>
        </p:spPr>
        <p:txBody>
          <a:bodyPr lIns="45719" rIns="45719" anchor="ctr"/>
          <a:lstStyle/>
          <a:p>
            <a:pPr algn="ctr">
              <a:defRPr>
                <a:solidFill>
                  <a:srgbClr val="FFFFFF"/>
                </a:solidFill>
              </a:defRPr>
            </a:pPr>
            <a:endParaRPr/>
          </a:p>
        </p:txBody>
      </p:sp>
      <p:sp>
        <p:nvSpPr>
          <p:cNvPr id="375" name="星形"/>
          <p:cNvSpPr/>
          <p:nvPr/>
        </p:nvSpPr>
        <p:spPr>
          <a:xfrm>
            <a:off x="4868863" y="5492579"/>
            <a:ext cx="488951" cy="487363"/>
          </a:xfrm>
          <a:prstGeom prst="star32">
            <a:avLst>
              <a:gd name="adj" fmla="val 37500"/>
            </a:avLst>
          </a:prstGeom>
          <a:solidFill>
            <a:srgbClr val="BA764F"/>
          </a:solidFill>
          <a:ln w="12700">
            <a:miter lim="400000"/>
          </a:ln>
        </p:spPr>
        <p:txBody>
          <a:bodyPr lIns="45719" rIns="45719" anchor="ctr"/>
          <a:lstStyle/>
          <a:p>
            <a:pPr algn="ctr">
              <a:defRPr>
                <a:solidFill>
                  <a:srgbClr val="FFFFFF"/>
                </a:solidFill>
              </a:defRPr>
            </a:pPr>
            <a:endParaRPr/>
          </a:p>
        </p:txBody>
      </p:sp>
      <p:sp>
        <p:nvSpPr>
          <p:cNvPr id="376" name="星形"/>
          <p:cNvSpPr/>
          <p:nvPr/>
        </p:nvSpPr>
        <p:spPr>
          <a:xfrm>
            <a:off x="10885488" y="2704929"/>
            <a:ext cx="487363" cy="488951"/>
          </a:xfrm>
          <a:prstGeom prst="star32">
            <a:avLst>
              <a:gd name="adj" fmla="val 37500"/>
            </a:avLst>
          </a:prstGeom>
          <a:solidFill>
            <a:srgbClr val="BA764F"/>
          </a:solidFill>
          <a:ln w="12700">
            <a:miter lim="400000"/>
          </a:ln>
        </p:spPr>
        <p:txBody>
          <a:bodyPr lIns="45719" rIns="45719" anchor="ctr"/>
          <a:lstStyle/>
          <a:p>
            <a:pPr algn="ctr">
              <a:defRPr>
                <a:solidFill>
                  <a:srgbClr val="FFFFFF"/>
                </a:solidFill>
              </a:defRPr>
            </a:pPr>
            <a:endParaRPr/>
          </a:p>
        </p:txBody>
      </p:sp>
      <p:grpSp>
        <p:nvGrpSpPr>
          <p:cNvPr id="382" name="成组"/>
          <p:cNvGrpSpPr/>
          <p:nvPr/>
        </p:nvGrpSpPr>
        <p:grpSpPr>
          <a:xfrm>
            <a:off x="281962" y="211434"/>
            <a:ext cx="1450257" cy="1248355"/>
            <a:chOff x="0" y="0"/>
            <a:chExt cx="1450255" cy="1248353"/>
          </a:xfrm>
        </p:grpSpPr>
        <p:sp>
          <p:nvSpPr>
            <p:cNvPr id="377"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78"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79"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80"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81"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383" name="Ezra Pound’s Translation Practices in Cathay"/>
          <p:cNvSpPr txBox="1"/>
          <p:nvPr/>
        </p:nvSpPr>
        <p:spPr>
          <a:xfrm>
            <a:off x="880944" y="530732"/>
            <a:ext cx="5754166"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p>
            <a:pPr>
              <a:defRPr sz="2300" b="1"/>
            </a:pPr>
            <a:r>
              <a:rPr>
                <a:latin typeface="Times New Roman"/>
                <a:ea typeface="Times New Roman"/>
                <a:cs typeface="Times New Roman"/>
                <a:sym typeface="Times New Roman"/>
              </a:rPr>
              <a:t>Ezra Pound’s Translation Practices in </a:t>
            </a:r>
            <a:r>
              <a:rPr i="1">
                <a:latin typeface="Times New Roman"/>
                <a:ea typeface="Times New Roman"/>
                <a:cs typeface="Times New Roman"/>
                <a:sym typeface="Times New Roman"/>
              </a:rPr>
              <a:t>Cathay</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385" name="Transmitting the beauty of image on one hand, Pound also tries to combine his feelings with that of the poet, and then to convey the mode of thinking and emotion in the original poem into the target language.…"/>
          <p:cNvSpPr txBox="1"/>
          <p:nvPr/>
        </p:nvSpPr>
        <p:spPr>
          <a:xfrm>
            <a:off x="1687671" y="1341606"/>
            <a:ext cx="8212665" cy="38506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p>
            <a:pPr indent="152400" algn="just" defTabSz="266700">
              <a:defRPr sz="2600" b="1">
                <a:solidFill>
                  <a:srgbClr val="5E5E5E"/>
                </a:solidFill>
                <a:uFill>
                  <a:solidFill>
                    <a:srgbClr val="000000"/>
                  </a:solidFill>
                </a:uFill>
                <a:latin typeface="Calibri"/>
                <a:ea typeface="Calibri"/>
                <a:cs typeface="Calibri"/>
                <a:sym typeface="Calibri"/>
              </a:defRPr>
            </a:pPr>
            <a:r>
              <a:rPr>
                <a:latin typeface="Comic Sans MS"/>
                <a:ea typeface="Comic Sans MS"/>
                <a:cs typeface="Comic Sans MS"/>
                <a:sym typeface="Comic Sans MS"/>
              </a:rPr>
              <a:t>Transmitting the beauty of image on one hand, Pound also tries to combine his feelings with that of the poet, and then to convey the mode of thinking and emotion in the original poem into the target language. </a:t>
            </a:r>
          </a:p>
          <a:p>
            <a:pPr indent="152400" algn="just" defTabSz="266700">
              <a:defRPr sz="2600" b="1">
                <a:solidFill>
                  <a:srgbClr val="5E5E5E"/>
                </a:solidFill>
                <a:uFill>
                  <a:solidFill>
                    <a:srgbClr val="000000"/>
                  </a:solidFill>
                </a:uFill>
                <a:latin typeface="Calibri"/>
                <a:ea typeface="Calibri"/>
                <a:cs typeface="Calibri"/>
                <a:sym typeface="Calibri"/>
              </a:defRPr>
            </a:pPr>
            <a:r>
              <a:rPr>
                <a:latin typeface="Comic Sans MS"/>
                <a:ea typeface="Comic Sans MS"/>
                <a:cs typeface="Comic Sans MS"/>
                <a:sym typeface="Comic Sans MS"/>
              </a:rPr>
              <a:t>He emphasizes each single image and individual detail which he thinks reveal the truth of the original poem.</a:t>
            </a:r>
          </a:p>
        </p:txBody>
      </p:sp>
      <p:sp>
        <p:nvSpPr>
          <p:cNvPr id="386" name="线条"/>
          <p:cNvSpPr/>
          <p:nvPr/>
        </p:nvSpPr>
        <p:spPr>
          <a:xfrm>
            <a:off x="5153025" y="6705429"/>
            <a:ext cx="5976939" cy="1"/>
          </a:xfrm>
          <a:prstGeom prst="line">
            <a:avLst/>
          </a:prstGeom>
          <a:ln>
            <a:solidFill>
              <a:srgbClr val="000000"/>
            </a:solidFill>
            <a:prstDash val="dash"/>
            <a:miter lim="400000"/>
          </a:ln>
        </p:spPr>
        <p:txBody>
          <a:bodyPr lIns="0" tIns="0" rIns="0" bIns="0"/>
          <a:lstStyle/>
          <a:p>
            <a:pPr defTabSz="457200">
              <a:defRPr sz="1200"/>
            </a:pPr>
            <a:endParaRPr/>
          </a:p>
        </p:txBody>
      </p:sp>
      <p:sp>
        <p:nvSpPr>
          <p:cNvPr id="387" name="圆形"/>
          <p:cNvSpPr/>
          <p:nvPr/>
        </p:nvSpPr>
        <p:spPr>
          <a:xfrm>
            <a:off x="5086350" y="6640341"/>
            <a:ext cx="131765"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88" name="圆形"/>
          <p:cNvSpPr/>
          <p:nvPr/>
        </p:nvSpPr>
        <p:spPr>
          <a:xfrm>
            <a:off x="7483475" y="6626054"/>
            <a:ext cx="130177" cy="131763"/>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89" name="圆形"/>
          <p:cNvSpPr/>
          <p:nvPr/>
        </p:nvSpPr>
        <p:spPr>
          <a:xfrm>
            <a:off x="6284912" y="6626054"/>
            <a:ext cx="131763" cy="131763"/>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90" name="圆形"/>
          <p:cNvSpPr/>
          <p:nvPr/>
        </p:nvSpPr>
        <p:spPr>
          <a:xfrm>
            <a:off x="8682037" y="6633991"/>
            <a:ext cx="130177"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91" name="圆形"/>
          <p:cNvSpPr/>
          <p:nvPr/>
        </p:nvSpPr>
        <p:spPr>
          <a:xfrm>
            <a:off x="9880600" y="6640341"/>
            <a:ext cx="130177"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92" name="圆形"/>
          <p:cNvSpPr/>
          <p:nvPr/>
        </p:nvSpPr>
        <p:spPr>
          <a:xfrm>
            <a:off x="11063288" y="6633991"/>
            <a:ext cx="131763" cy="130177"/>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393" name="形状"/>
          <p:cNvSpPr/>
          <p:nvPr/>
        </p:nvSpPr>
        <p:spPr>
          <a:xfrm rot="10800000">
            <a:off x="4527550" y="6097416"/>
            <a:ext cx="1249363" cy="357189"/>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2E4A4E"/>
          </a:solidFill>
          <a:ln w="12700">
            <a:miter lim="400000"/>
          </a:ln>
        </p:spPr>
        <p:txBody>
          <a:bodyPr lIns="45719" rIns="45719" anchor="ctr"/>
          <a:lstStyle/>
          <a:p>
            <a:pPr algn="ctr">
              <a:defRPr>
                <a:solidFill>
                  <a:srgbClr val="FFFFFF"/>
                </a:solidFill>
              </a:defRPr>
            </a:pPr>
            <a:endParaRPr/>
          </a:p>
        </p:txBody>
      </p:sp>
      <p:sp>
        <p:nvSpPr>
          <p:cNvPr id="394" name="形状"/>
          <p:cNvSpPr/>
          <p:nvPr/>
        </p:nvSpPr>
        <p:spPr>
          <a:xfrm rot="10800000">
            <a:off x="5726112" y="5671965"/>
            <a:ext cx="1249363" cy="782639"/>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91B4C3"/>
          </a:solidFill>
          <a:ln w="12700">
            <a:miter lim="400000"/>
          </a:ln>
        </p:spPr>
        <p:txBody>
          <a:bodyPr lIns="45719" rIns="45719" anchor="ctr"/>
          <a:lstStyle/>
          <a:p>
            <a:pPr algn="ctr">
              <a:defRPr>
                <a:solidFill>
                  <a:srgbClr val="FFFFFF"/>
                </a:solidFill>
              </a:defRPr>
            </a:pPr>
            <a:endParaRPr/>
          </a:p>
        </p:txBody>
      </p:sp>
      <p:sp>
        <p:nvSpPr>
          <p:cNvPr id="395" name="形状"/>
          <p:cNvSpPr/>
          <p:nvPr/>
        </p:nvSpPr>
        <p:spPr>
          <a:xfrm rot="10800000">
            <a:off x="6924040" y="5171903"/>
            <a:ext cx="1249364" cy="1282701"/>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C5A086">
              <a:alpha val="92000"/>
            </a:srgbClr>
          </a:solidFill>
          <a:ln w="12700">
            <a:miter lim="400000"/>
          </a:ln>
        </p:spPr>
        <p:txBody>
          <a:bodyPr lIns="45719" rIns="45719" anchor="ctr"/>
          <a:lstStyle/>
          <a:p>
            <a:pPr algn="ctr">
              <a:defRPr>
                <a:solidFill>
                  <a:srgbClr val="FFFFFF"/>
                </a:solidFill>
              </a:defRPr>
            </a:pPr>
            <a:endParaRPr/>
          </a:p>
        </p:txBody>
      </p:sp>
      <p:sp>
        <p:nvSpPr>
          <p:cNvPr id="396" name="形状"/>
          <p:cNvSpPr/>
          <p:nvPr/>
        </p:nvSpPr>
        <p:spPr>
          <a:xfrm rot="10800000">
            <a:off x="8123237" y="4528965"/>
            <a:ext cx="1249363" cy="1925640"/>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2E4A4E">
              <a:alpha val="62000"/>
            </a:srgbClr>
          </a:solidFill>
          <a:ln w="12700">
            <a:miter lim="400000"/>
          </a:ln>
        </p:spPr>
        <p:txBody>
          <a:bodyPr lIns="45719" rIns="45719" anchor="ctr"/>
          <a:lstStyle/>
          <a:p>
            <a:pPr algn="ctr">
              <a:defRPr>
                <a:solidFill>
                  <a:srgbClr val="FFFFFF"/>
                </a:solidFill>
              </a:defRPr>
            </a:pPr>
            <a:endParaRPr/>
          </a:p>
        </p:txBody>
      </p:sp>
      <p:sp>
        <p:nvSpPr>
          <p:cNvPr id="397" name="形状"/>
          <p:cNvSpPr/>
          <p:nvPr/>
        </p:nvSpPr>
        <p:spPr>
          <a:xfrm rot="10800000">
            <a:off x="9321800" y="4173365"/>
            <a:ext cx="1247775" cy="2281239"/>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BA764F">
              <a:alpha val="48000"/>
            </a:srgbClr>
          </a:solidFill>
          <a:ln w="12700">
            <a:miter lim="400000"/>
          </a:ln>
        </p:spPr>
        <p:txBody>
          <a:bodyPr lIns="45719" rIns="45719" anchor="ctr"/>
          <a:lstStyle/>
          <a:p>
            <a:pPr algn="ctr">
              <a:defRPr>
                <a:solidFill>
                  <a:srgbClr val="FFFFFF"/>
                </a:solidFill>
              </a:defRPr>
            </a:pPr>
            <a:endParaRPr/>
          </a:p>
        </p:txBody>
      </p:sp>
      <p:sp>
        <p:nvSpPr>
          <p:cNvPr id="398" name="形状"/>
          <p:cNvSpPr/>
          <p:nvPr/>
        </p:nvSpPr>
        <p:spPr>
          <a:xfrm rot="10800000">
            <a:off x="10504488" y="3244678"/>
            <a:ext cx="1249363" cy="3211513"/>
          </a:xfrm>
          <a:custGeom>
            <a:avLst/>
            <a:gdLst/>
            <a:ahLst/>
            <a:cxnLst>
              <a:cxn ang="0">
                <a:pos x="wd2" y="hd2"/>
              </a:cxn>
              <a:cxn ang="5400000">
                <a:pos x="wd2" y="hd2"/>
              </a:cxn>
              <a:cxn ang="10800000">
                <a:pos x="wd2" y="hd2"/>
              </a:cxn>
              <a:cxn ang="16200000">
                <a:pos x="wd2" y="hd2"/>
              </a:cxn>
            </a:cxnLst>
            <a:rect l="0" t="0" r="r" b="b"/>
            <a:pathLst>
              <a:path w="21600" h="21564" extrusionOk="0">
                <a:moveTo>
                  <a:pt x="10795" y="21564"/>
                </a:moveTo>
                <a:cubicBezTo>
                  <a:pt x="8424" y="21528"/>
                  <a:pt x="6057" y="15873"/>
                  <a:pt x="5475" y="4626"/>
                </a:cubicBezTo>
                <a:lnTo>
                  <a:pt x="5469" y="4626"/>
                </a:lnTo>
                <a:lnTo>
                  <a:pt x="5469" y="4604"/>
                </a:lnTo>
                <a:cubicBezTo>
                  <a:pt x="5437" y="2058"/>
                  <a:pt x="3003" y="3"/>
                  <a:pt x="6" y="3"/>
                </a:cubicBezTo>
                <a:lnTo>
                  <a:pt x="0" y="4"/>
                </a:lnTo>
                <a:lnTo>
                  <a:pt x="0" y="0"/>
                </a:lnTo>
                <a:lnTo>
                  <a:pt x="10939" y="0"/>
                </a:lnTo>
                <a:lnTo>
                  <a:pt x="10939" y="2"/>
                </a:lnTo>
                <a:lnTo>
                  <a:pt x="21600" y="2"/>
                </a:lnTo>
                <a:lnTo>
                  <a:pt x="21600" y="5"/>
                </a:lnTo>
                <a:lnTo>
                  <a:pt x="21594" y="5"/>
                </a:lnTo>
                <a:cubicBezTo>
                  <a:pt x="18729" y="5"/>
                  <a:pt x="16379" y="1885"/>
                  <a:pt x="16174" y="4278"/>
                </a:cubicBezTo>
                <a:cubicBezTo>
                  <a:pt x="15615" y="15847"/>
                  <a:pt x="13203" y="21600"/>
                  <a:pt x="10795" y="21564"/>
                </a:cubicBezTo>
                <a:close/>
              </a:path>
            </a:pathLst>
          </a:custGeom>
          <a:solidFill>
            <a:srgbClr val="C5A086">
              <a:alpha val="48000"/>
            </a:srgbClr>
          </a:solidFill>
          <a:ln w="12700">
            <a:miter lim="400000"/>
          </a:ln>
        </p:spPr>
        <p:txBody>
          <a:bodyPr lIns="45719" rIns="45719" anchor="ctr"/>
          <a:lstStyle/>
          <a:p>
            <a:pPr algn="ctr">
              <a:defRPr>
                <a:solidFill>
                  <a:srgbClr val="FFFFFF"/>
                </a:solidFill>
              </a:defRPr>
            </a:pPr>
            <a:endParaRPr/>
          </a:p>
        </p:txBody>
      </p:sp>
      <p:sp>
        <p:nvSpPr>
          <p:cNvPr id="399" name="星形"/>
          <p:cNvSpPr/>
          <p:nvPr/>
        </p:nvSpPr>
        <p:spPr>
          <a:xfrm>
            <a:off x="4868863" y="5492579"/>
            <a:ext cx="488951" cy="487363"/>
          </a:xfrm>
          <a:prstGeom prst="star32">
            <a:avLst>
              <a:gd name="adj" fmla="val 37500"/>
            </a:avLst>
          </a:prstGeom>
          <a:solidFill>
            <a:srgbClr val="BA764F"/>
          </a:solidFill>
          <a:ln w="12700">
            <a:miter lim="400000"/>
          </a:ln>
        </p:spPr>
        <p:txBody>
          <a:bodyPr lIns="45719" rIns="45719" anchor="ctr"/>
          <a:lstStyle/>
          <a:p>
            <a:pPr algn="ctr">
              <a:defRPr>
                <a:solidFill>
                  <a:srgbClr val="FFFFFF"/>
                </a:solidFill>
              </a:defRPr>
            </a:pPr>
            <a:endParaRPr/>
          </a:p>
        </p:txBody>
      </p:sp>
      <p:sp>
        <p:nvSpPr>
          <p:cNvPr id="400" name="星形"/>
          <p:cNvSpPr/>
          <p:nvPr/>
        </p:nvSpPr>
        <p:spPr>
          <a:xfrm>
            <a:off x="10885488" y="2704929"/>
            <a:ext cx="487363" cy="488951"/>
          </a:xfrm>
          <a:prstGeom prst="star32">
            <a:avLst>
              <a:gd name="adj" fmla="val 37500"/>
            </a:avLst>
          </a:prstGeom>
          <a:solidFill>
            <a:srgbClr val="BA764F"/>
          </a:solidFill>
          <a:ln w="12700">
            <a:miter lim="400000"/>
          </a:ln>
        </p:spPr>
        <p:txBody>
          <a:bodyPr lIns="45719" rIns="45719" anchor="ctr"/>
          <a:lstStyle/>
          <a:p>
            <a:pPr algn="ctr">
              <a:defRPr>
                <a:solidFill>
                  <a:srgbClr val="FFFFFF"/>
                </a:solidFill>
              </a:defRPr>
            </a:pPr>
            <a:endParaRPr/>
          </a:p>
        </p:txBody>
      </p:sp>
      <p:grpSp>
        <p:nvGrpSpPr>
          <p:cNvPr id="406" name="成组"/>
          <p:cNvGrpSpPr/>
          <p:nvPr/>
        </p:nvGrpSpPr>
        <p:grpSpPr>
          <a:xfrm>
            <a:off x="281962" y="211434"/>
            <a:ext cx="1450257" cy="1248355"/>
            <a:chOff x="0" y="0"/>
            <a:chExt cx="1450255" cy="1248353"/>
          </a:xfrm>
        </p:grpSpPr>
        <p:sp>
          <p:nvSpPr>
            <p:cNvPr id="401"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02"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03"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04"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05"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407" name="Ezra Pound’s Translation Practices in Cathay"/>
          <p:cNvSpPr txBox="1"/>
          <p:nvPr/>
        </p:nvSpPr>
        <p:spPr>
          <a:xfrm>
            <a:off x="880944" y="530732"/>
            <a:ext cx="5754166"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p>
            <a:pPr>
              <a:defRPr sz="2300" b="1"/>
            </a:pPr>
            <a:r>
              <a:rPr>
                <a:latin typeface="Times New Roman"/>
                <a:ea typeface="Times New Roman"/>
                <a:cs typeface="Times New Roman"/>
                <a:sym typeface="Times New Roman"/>
              </a:rPr>
              <a:t>Ezra Pound’s Translation Practices in </a:t>
            </a:r>
            <a:r>
              <a:rPr i="1">
                <a:latin typeface="Times New Roman"/>
                <a:ea typeface="Times New Roman"/>
                <a:cs typeface="Times New Roman"/>
                <a:sym typeface="Times New Roman"/>
              </a:rPr>
              <a:t>Cathay</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409" name="圆形"/>
          <p:cNvSpPr/>
          <p:nvPr/>
        </p:nvSpPr>
        <p:spPr>
          <a:xfrm>
            <a:off x="-19050" y="-1"/>
            <a:ext cx="2362200" cy="2362201"/>
          </a:xfrm>
          <a:prstGeom prst="ellipse">
            <a:avLst/>
          </a:prstGeom>
          <a:solidFill>
            <a:srgbClr val="267FAB">
              <a:alpha val="48000"/>
            </a:srgbClr>
          </a:solidFill>
          <a:ln w="12700">
            <a:miter lim="400000"/>
          </a:ln>
        </p:spPr>
        <p:txBody>
          <a:bodyPr lIns="45719" rIns="45719" anchor="ctr"/>
          <a:lstStyle/>
          <a:p>
            <a:pPr algn="ctr">
              <a:defRPr>
                <a:solidFill>
                  <a:srgbClr val="FFFFFF"/>
                </a:solidFill>
              </a:defRPr>
            </a:pPr>
            <a:endParaRPr/>
          </a:p>
        </p:txBody>
      </p:sp>
      <p:sp>
        <p:nvSpPr>
          <p:cNvPr id="410" name="圆形"/>
          <p:cNvSpPr/>
          <p:nvPr/>
        </p:nvSpPr>
        <p:spPr>
          <a:xfrm>
            <a:off x="2432685" y="1291648"/>
            <a:ext cx="1266289" cy="1266289"/>
          </a:xfrm>
          <a:prstGeom prst="ellipse">
            <a:avLst/>
          </a:prstGeom>
          <a:solidFill>
            <a:srgbClr val="F69E08">
              <a:alpha val="48000"/>
            </a:srgbClr>
          </a:solidFill>
          <a:ln w="12700">
            <a:miter lim="400000"/>
          </a:ln>
        </p:spPr>
        <p:txBody>
          <a:bodyPr lIns="45719" rIns="45719" anchor="ctr"/>
          <a:lstStyle/>
          <a:p>
            <a:pPr algn="ctr">
              <a:defRPr>
                <a:solidFill>
                  <a:srgbClr val="FFFFFF"/>
                </a:solidFill>
              </a:defRPr>
            </a:pPr>
            <a:endParaRPr/>
          </a:p>
        </p:txBody>
      </p:sp>
      <p:sp>
        <p:nvSpPr>
          <p:cNvPr id="411" name="圆形"/>
          <p:cNvSpPr/>
          <p:nvPr/>
        </p:nvSpPr>
        <p:spPr>
          <a:xfrm>
            <a:off x="742950" y="1805939"/>
            <a:ext cx="1562100" cy="1562101"/>
          </a:xfrm>
          <a:prstGeom prst="ellipse">
            <a:avLst/>
          </a:prstGeom>
          <a:solidFill>
            <a:srgbClr val="FE604A">
              <a:alpha val="48000"/>
            </a:srgbClr>
          </a:solidFill>
          <a:ln w="12700">
            <a:miter lim="400000"/>
          </a:ln>
        </p:spPr>
        <p:txBody>
          <a:bodyPr lIns="45719" rIns="45719" anchor="ctr"/>
          <a:lstStyle/>
          <a:p>
            <a:pPr algn="ctr">
              <a:defRPr>
                <a:solidFill>
                  <a:srgbClr val="FFFFFF"/>
                </a:solidFill>
              </a:defRPr>
            </a:pPr>
            <a:endParaRPr/>
          </a:p>
        </p:txBody>
      </p:sp>
      <p:sp>
        <p:nvSpPr>
          <p:cNvPr id="412" name="圆形"/>
          <p:cNvSpPr/>
          <p:nvPr/>
        </p:nvSpPr>
        <p:spPr>
          <a:xfrm rot="10800000" flipH="1">
            <a:off x="6358561" y="-1194377"/>
            <a:ext cx="4972051" cy="4972051"/>
          </a:xfrm>
          <a:prstGeom prst="ellipse">
            <a:avLst/>
          </a:prstGeom>
          <a:solidFill>
            <a:srgbClr val="BFBFBF">
              <a:alpha val="48000"/>
            </a:srgbClr>
          </a:solidFill>
          <a:ln w="12700">
            <a:miter lim="400000"/>
          </a:ln>
        </p:spPr>
        <p:txBody>
          <a:bodyPr lIns="45719" rIns="45719" anchor="ctr"/>
          <a:lstStyle/>
          <a:p>
            <a:pPr algn="ctr">
              <a:defRPr>
                <a:solidFill>
                  <a:srgbClr val="FFFFFF"/>
                </a:solidFill>
              </a:defRPr>
            </a:pPr>
            <a:endParaRPr/>
          </a:p>
        </p:txBody>
      </p:sp>
      <p:sp>
        <p:nvSpPr>
          <p:cNvPr id="413" name="圆形"/>
          <p:cNvSpPr/>
          <p:nvPr/>
        </p:nvSpPr>
        <p:spPr>
          <a:xfrm rot="10800000" flipH="1">
            <a:off x="2745313" y="621445"/>
            <a:ext cx="491075" cy="491075"/>
          </a:xfrm>
          <a:prstGeom prst="ellipse">
            <a:avLst/>
          </a:prstGeom>
          <a:solidFill>
            <a:srgbClr val="E33884">
              <a:alpha val="48000"/>
            </a:srgbClr>
          </a:solidFill>
          <a:ln w="12700">
            <a:miter lim="400000"/>
          </a:ln>
        </p:spPr>
        <p:txBody>
          <a:bodyPr lIns="45719" rIns="45719" anchor="ctr"/>
          <a:lstStyle/>
          <a:p>
            <a:pPr algn="ctr">
              <a:defRPr>
                <a:solidFill>
                  <a:srgbClr val="FFFFFF"/>
                </a:solidFill>
              </a:defRPr>
            </a:pPr>
            <a:endParaRPr/>
          </a:p>
        </p:txBody>
      </p:sp>
      <p:sp>
        <p:nvSpPr>
          <p:cNvPr id="414" name="形状"/>
          <p:cNvSpPr/>
          <p:nvPr/>
        </p:nvSpPr>
        <p:spPr>
          <a:xfrm>
            <a:off x="4701850" y="1978091"/>
            <a:ext cx="3195062" cy="2180935"/>
          </a:xfrm>
          <a:custGeom>
            <a:avLst/>
            <a:gdLst/>
            <a:ahLst/>
            <a:cxnLst>
              <a:cxn ang="0">
                <a:pos x="wd2" y="hd2"/>
              </a:cxn>
              <a:cxn ang="5400000">
                <a:pos x="wd2" y="hd2"/>
              </a:cxn>
              <a:cxn ang="10800000">
                <a:pos x="wd2" y="hd2"/>
              </a:cxn>
              <a:cxn ang="16200000">
                <a:pos x="wd2" y="hd2"/>
              </a:cxn>
            </a:cxnLst>
            <a:rect l="0" t="0" r="r" b="b"/>
            <a:pathLst>
              <a:path w="21600" h="21600" extrusionOk="0">
                <a:moveTo>
                  <a:pt x="7276" y="15463"/>
                </a:moveTo>
                <a:cubicBezTo>
                  <a:pt x="6897" y="15477"/>
                  <a:pt x="6581" y="15671"/>
                  <a:pt x="6328" y="16045"/>
                </a:cubicBezTo>
                <a:cubicBezTo>
                  <a:pt x="6076" y="16418"/>
                  <a:pt x="5944" y="16887"/>
                  <a:pt x="5935" y="17451"/>
                </a:cubicBezTo>
                <a:cubicBezTo>
                  <a:pt x="5944" y="18010"/>
                  <a:pt x="6076" y="18477"/>
                  <a:pt x="6328" y="18852"/>
                </a:cubicBezTo>
                <a:cubicBezTo>
                  <a:pt x="6581" y="19228"/>
                  <a:pt x="6897" y="19423"/>
                  <a:pt x="7276" y="19438"/>
                </a:cubicBezTo>
                <a:cubicBezTo>
                  <a:pt x="7659" y="19423"/>
                  <a:pt x="7977" y="19228"/>
                  <a:pt x="8230" y="18852"/>
                </a:cubicBezTo>
                <a:cubicBezTo>
                  <a:pt x="8484" y="18477"/>
                  <a:pt x="8616" y="18010"/>
                  <a:pt x="8625" y="17451"/>
                </a:cubicBezTo>
                <a:cubicBezTo>
                  <a:pt x="8616" y="16887"/>
                  <a:pt x="8484" y="16418"/>
                  <a:pt x="8230" y="16045"/>
                </a:cubicBezTo>
                <a:cubicBezTo>
                  <a:pt x="7977" y="15671"/>
                  <a:pt x="7659" y="15477"/>
                  <a:pt x="7276" y="15463"/>
                </a:cubicBezTo>
                <a:close/>
                <a:moveTo>
                  <a:pt x="18097" y="15136"/>
                </a:moveTo>
                <a:lnTo>
                  <a:pt x="18097" y="17511"/>
                </a:lnTo>
                <a:lnTo>
                  <a:pt x="19016" y="17511"/>
                </a:lnTo>
                <a:cubicBezTo>
                  <a:pt x="19248" y="17504"/>
                  <a:pt x="19440" y="17389"/>
                  <a:pt x="19593" y="17169"/>
                </a:cubicBezTo>
                <a:cubicBezTo>
                  <a:pt x="19746" y="16948"/>
                  <a:pt x="19825" y="16668"/>
                  <a:pt x="19830" y="16329"/>
                </a:cubicBezTo>
                <a:cubicBezTo>
                  <a:pt x="19825" y="15989"/>
                  <a:pt x="19746" y="15708"/>
                  <a:pt x="19593" y="15484"/>
                </a:cubicBezTo>
                <a:cubicBezTo>
                  <a:pt x="19440" y="15260"/>
                  <a:pt x="19248" y="15144"/>
                  <a:pt x="19016" y="15136"/>
                </a:cubicBezTo>
                <a:close/>
                <a:moveTo>
                  <a:pt x="16613" y="13301"/>
                </a:moveTo>
                <a:lnTo>
                  <a:pt x="18994" y="13301"/>
                </a:lnTo>
                <a:cubicBezTo>
                  <a:pt x="19380" y="13308"/>
                  <a:pt x="19729" y="13447"/>
                  <a:pt x="20042" y="13719"/>
                </a:cubicBezTo>
                <a:cubicBezTo>
                  <a:pt x="20354" y="13991"/>
                  <a:pt x="20603" y="14356"/>
                  <a:pt x="20788" y="14814"/>
                </a:cubicBezTo>
                <a:cubicBezTo>
                  <a:pt x="20973" y="15272"/>
                  <a:pt x="21068" y="15785"/>
                  <a:pt x="21073" y="16351"/>
                </a:cubicBezTo>
                <a:cubicBezTo>
                  <a:pt x="21070" y="16796"/>
                  <a:pt x="21009" y="17210"/>
                  <a:pt x="20890" y="17592"/>
                </a:cubicBezTo>
                <a:cubicBezTo>
                  <a:pt x="20771" y="17973"/>
                  <a:pt x="20608" y="18304"/>
                  <a:pt x="20403" y="18583"/>
                </a:cubicBezTo>
                <a:lnTo>
                  <a:pt x="21600" y="21589"/>
                </a:lnTo>
                <a:lnTo>
                  <a:pt x="19891" y="21589"/>
                </a:lnTo>
                <a:lnTo>
                  <a:pt x="19016" y="19390"/>
                </a:lnTo>
                <a:lnTo>
                  <a:pt x="18097" y="19390"/>
                </a:lnTo>
                <a:lnTo>
                  <a:pt x="18097" y="21589"/>
                </a:lnTo>
                <a:lnTo>
                  <a:pt x="16613" y="21589"/>
                </a:lnTo>
                <a:close/>
                <a:moveTo>
                  <a:pt x="11004" y="13301"/>
                </a:moveTo>
                <a:lnTo>
                  <a:pt x="12494" y="13301"/>
                </a:lnTo>
                <a:lnTo>
                  <a:pt x="12494" y="18285"/>
                </a:lnTo>
                <a:cubicBezTo>
                  <a:pt x="12500" y="18591"/>
                  <a:pt x="12572" y="18846"/>
                  <a:pt x="12711" y="19050"/>
                </a:cubicBezTo>
                <a:cubicBezTo>
                  <a:pt x="12850" y="19254"/>
                  <a:pt x="13024" y="19360"/>
                  <a:pt x="13233" y="19368"/>
                </a:cubicBezTo>
                <a:cubicBezTo>
                  <a:pt x="13442" y="19360"/>
                  <a:pt x="13616" y="19254"/>
                  <a:pt x="13755" y="19050"/>
                </a:cubicBezTo>
                <a:cubicBezTo>
                  <a:pt x="13895" y="18846"/>
                  <a:pt x="13967" y="18591"/>
                  <a:pt x="13972" y="18285"/>
                </a:cubicBezTo>
                <a:lnTo>
                  <a:pt x="13972" y="13301"/>
                </a:lnTo>
                <a:lnTo>
                  <a:pt x="15463" y="13301"/>
                </a:lnTo>
                <a:lnTo>
                  <a:pt x="15463" y="18318"/>
                </a:lnTo>
                <a:cubicBezTo>
                  <a:pt x="15458" y="18932"/>
                  <a:pt x="15356" y="19485"/>
                  <a:pt x="15158" y="19976"/>
                </a:cubicBezTo>
                <a:cubicBezTo>
                  <a:pt x="14959" y="20468"/>
                  <a:pt x="14692" y="20858"/>
                  <a:pt x="14357" y="21146"/>
                </a:cubicBezTo>
                <a:cubicBezTo>
                  <a:pt x="14022" y="21435"/>
                  <a:pt x="13647" y="21582"/>
                  <a:pt x="13233" y="21589"/>
                </a:cubicBezTo>
                <a:cubicBezTo>
                  <a:pt x="12814" y="21582"/>
                  <a:pt x="12438" y="21435"/>
                  <a:pt x="12103" y="21146"/>
                </a:cubicBezTo>
                <a:cubicBezTo>
                  <a:pt x="11768" y="20858"/>
                  <a:pt x="11502" y="20468"/>
                  <a:pt x="11305" y="19976"/>
                </a:cubicBezTo>
                <a:cubicBezTo>
                  <a:pt x="11109" y="19485"/>
                  <a:pt x="11008" y="18932"/>
                  <a:pt x="11004" y="18318"/>
                </a:cubicBezTo>
                <a:close/>
                <a:moveTo>
                  <a:pt x="7276" y="13301"/>
                </a:moveTo>
                <a:cubicBezTo>
                  <a:pt x="7802" y="13310"/>
                  <a:pt x="8277" y="13500"/>
                  <a:pt x="8702" y="13870"/>
                </a:cubicBezTo>
                <a:cubicBezTo>
                  <a:pt x="9126" y="14240"/>
                  <a:pt x="9464" y="14737"/>
                  <a:pt x="9715" y="15363"/>
                </a:cubicBezTo>
                <a:cubicBezTo>
                  <a:pt x="9966" y="15988"/>
                  <a:pt x="10095" y="16688"/>
                  <a:pt x="10101" y="17462"/>
                </a:cubicBezTo>
                <a:cubicBezTo>
                  <a:pt x="10095" y="18236"/>
                  <a:pt x="9966" y="18934"/>
                  <a:pt x="9715" y="19555"/>
                </a:cubicBezTo>
                <a:cubicBezTo>
                  <a:pt x="9464" y="20177"/>
                  <a:pt x="9126" y="20671"/>
                  <a:pt x="8702" y="21037"/>
                </a:cubicBezTo>
                <a:cubicBezTo>
                  <a:pt x="8277" y="21404"/>
                  <a:pt x="7802" y="21591"/>
                  <a:pt x="7276" y="21600"/>
                </a:cubicBezTo>
                <a:cubicBezTo>
                  <a:pt x="6750" y="21591"/>
                  <a:pt x="6276" y="21404"/>
                  <a:pt x="5852" y="21037"/>
                </a:cubicBezTo>
                <a:cubicBezTo>
                  <a:pt x="5429" y="20671"/>
                  <a:pt x="5093" y="20177"/>
                  <a:pt x="4843" y="19555"/>
                </a:cubicBezTo>
                <a:cubicBezTo>
                  <a:pt x="4593" y="18934"/>
                  <a:pt x="4465" y="18236"/>
                  <a:pt x="4459" y="17462"/>
                </a:cubicBezTo>
                <a:cubicBezTo>
                  <a:pt x="4465" y="16688"/>
                  <a:pt x="4593" y="15988"/>
                  <a:pt x="4843" y="15363"/>
                </a:cubicBezTo>
                <a:cubicBezTo>
                  <a:pt x="5093" y="14737"/>
                  <a:pt x="5429" y="14240"/>
                  <a:pt x="5852" y="13870"/>
                </a:cubicBezTo>
                <a:cubicBezTo>
                  <a:pt x="6276" y="13500"/>
                  <a:pt x="6750" y="13310"/>
                  <a:pt x="7276" y="13301"/>
                </a:cubicBezTo>
                <a:close/>
                <a:moveTo>
                  <a:pt x="0" y="13301"/>
                </a:moveTo>
                <a:lnTo>
                  <a:pt x="3540" y="13301"/>
                </a:lnTo>
                <a:lnTo>
                  <a:pt x="3540" y="15088"/>
                </a:lnTo>
                <a:lnTo>
                  <a:pt x="1483" y="15088"/>
                </a:lnTo>
                <a:lnTo>
                  <a:pt x="1483" y="16447"/>
                </a:lnTo>
                <a:lnTo>
                  <a:pt x="3299" y="16447"/>
                </a:lnTo>
                <a:lnTo>
                  <a:pt x="3299" y="18289"/>
                </a:lnTo>
                <a:lnTo>
                  <a:pt x="1483" y="18289"/>
                </a:lnTo>
                <a:lnTo>
                  <a:pt x="1483" y="21589"/>
                </a:lnTo>
                <a:lnTo>
                  <a:pt x="0" y="21589"/>
                </a:lnTo>
                <a:close/>
                <a:moveTo>
                  <a:pt x="7565" y="3552"/>
                </a:moveTo>
                <a:lnTo>
                  <a:pt x="6984" y="5378"/>
                </a:lnTo>
                <a:lnTo>
                  <a:pt x="8137" y="5378"/>
                </a:lnTo>
                <a:close/>
                <a:moveTo>
                  <a:pt x="12816" y="1834"/>
                </a:moveTo>
                <a:lnTo>
                  <a:pt x="12816" y="4210"/>
                </a:lnTo>
                <a:lnTo>
                  <a:pt x="13736" y="4210"/>
                </a:lnTo>
                <a:cubicBezTo>
                  <a:pt x="13968" y="4202"/>
                  <a:pt x="14160" y="4088"/>
                  <a:pt x="14313" y="3868"/>
                </a:cubicBezTo>
                <a:cubicBezTo>
                  <a:pt x="14465" y="3647"/>
                  <a:pt x="14545" y="3367"/>
                  <a:pt x="14550" y="3028"/>
                </a:cubicBezTo>
                <a:cubicBezTo>
                  <a:pt x="14545" y="2688"/>
                  <a:pt x="14465" y="2406"/>
                  <a:pt x="14313" y="2182"/>
                </a:cubicBezTo>
                <a:cubicBezTo>
                  <a:pt x="14160" y="1959"/>
                  <a:pt x="13968" y="1843"/>
                  <a:pt x="13736" y="1834"/>
                </a:cubicBezTo>
                <a:close/>
                <a:moveTo>
                  <a:pt x="1483" y="1831"/>
                </a:moveTo>
                <a:lnTo>
                  <a:pt x="1483" y="4216"/>
                </a:lnTo>
                <a:lnTo>
                  <a:pt x="2403" y="4216"/>
                </a:lnTo>
                <a:cubicBezTo>
                  <a:pt x="2635" y="4208"/>
                  <a:pt x="2827" y="4094"/>
                  <a:pt x="2980" y="3872"/>
                </a:cubicBezTo>
                <a:cubicBezTo>
                  <a:pt x="3132" y="3651"/>
                  <a:pt x="3211" y="3370"/>
                  <a:pt x="3217" y="3029"/>
                </a:cubicBezTo>
                <a:cubicBezTo>
                  <a:pt x="3211" y="2688"/>
                  <a:pt x="3132" y="2405"/>
                  <a:pt x="2980" y="2180"/>
                </a:cubicBezTo>
                <a:cubicBezTo>
                  <a:pt x="2827" y="1956"/>
                  <a:pt x="2635" y="1839"/>
                  <a:pt x="2403" y="1831"/>
                </a:cubicBezTo>
                <a:close/>
                <a:moveTo>
                  <a:pt x="16944" y="0"/>
                </a:moveTo>
                <a:lnTo>
                  <a:pt x="21395" y="0"/>
                </a:lnTo>
                <a:lnTo>
                  <a:pt x="21395" y="2162"/>
                </a:lnTo>
                <a:lnTo>
                  <a:pt x="19896" y="2162"/>
                </a:lnTo>
                <a:lnTo>
                  <a:pt x="19896" y="8288"/>
                </a:lnTo>
                <a:lnTo>
                  <a:pt x="18413" y="8288"/>
                </a:lnTo>
                <a:lnTo>
                  <a:pt x="18413" y="2162"/>
                </a:lnTo>
                <a:lnTo>
                  <a:pt x="16944" y="2162"/>
                </a:lnTo>
                <a:close/>
                <a:moveTo>
                  <a:pt x="11333" y="0"/>
                </a:moveTo>
                <a:lnTo>
                  <a:pt x="13713" y="0"/>
                </a:lnTo>
                <a:cubicBezTo>
                  <a:pt x="14100" y="7"/>
                  <a:pt x="14449" y="146"/>
                  <a:pt x="14762" y="417"/>
                </a:cubicBezTo>
                <a:cubicBezTo>
                  <a:pt x="15074" y="689"/>
                  <a:pt x="15323" y="1054"/>
                  <a:pt x="15508" y="1513"/>
                </a:cubicBezTo>
                <a:cubicBezTo>
                  <a:pt x="15693" y="1971"/>
                  <a:pt x="15788" y="2483"/>
                  <a:pt x="15792" y="3050"/>
                </a:cubicBezTo>
                <a:cubicBezTo>
                  <a:pt x="15790" y="3495"/>
                  <a:pt x="15729" y="3909"/>
                  <a:pt x="15610" y="4290"/>
                </a:cubicBezTo>
                <a:cubicBezTo>
                  <a:pt x="15491" y="4672"/>
                  <a:pt x="15328" y="5003"/>
                  <a:pt x="15122" y="5282"/>
                </a:cubicBezTo>
                <a:lnTo>
                  <a:pt x="16320" y="8288"/>
                </a:lnTo>
                <a:lnTo>
                  <a:pt x="14610" y="8288"/>
                </a:lnTo>
                <a:lnTo>
                  <a:pt x="13736" y="6089"/>
                </a:lnTo>
                <a:lnTo>
                  <a:pt x="12816" y="6089"/>
                </a:lnTo>
                <a:lnTo>
                  <a:pt x="12816" y="8288"/>
                </a:lnTo>
                <a:lnTo>
                  <a:pt x="11333" y="8288"/>
                </a:lnTo>
                <a:close/>
                <a:moveTo>
                  <a:pt x="7218" y="0"/>
                </a:moveTo>
                <a:lnTo>
                  <a:pt x="7889" y="0"/>
                </a:lnTo>
                <a:lnTo>
                  <a:pt x="10548" y="8299"/>
                </a:lnTo>
                <a:lnTo>
                  <a:pt x="9064" y="8299"/>
                </a:lnTo>
                <a:lnTo>
                  <a:pt x="8717" y="7214"/>
                </a:lnTo>
                <a:lnTo>
                  <a:pt x="6404" y="7214"/>
                </a:lnTo>
                <a:lnTo>
                  <a:pt x="6065" y="8299"/>
                </a:lnTo>
                <a:lnTo>
                  <a:pt x="4581" y="8299"/>
                </a:lnTo>
                <a:close/>
                <a:moveTo>
                  <a:pt x="0" y="0"/>
                </a:moveTo>
                <a:lnTo>
                  <a:pt x="2380" y="0"/>
                </a:lnTo>
                <a:cubicBezTo>
                  <a:pt x="2767" y="6"/>
                  <a:pt x="3116" y="145"/>
                  <a:pt x="3428" y="417"/>
                </a:cubicBezTo>
                <a:cubicBezTo>
                  <a:pt x="3741" y="688"/>
                  <a:pt x="3990" y="1053"/>
                  <a:pt x="4175" y="1512"/>
                </a:cubicBezTo>
                <a:cubicBezTo>
                  <a:pt x="4360" y="1970"/>
                  <a:pt x="4455" y="2484"/>
                  <a:pt x="4459" y="3051"/>
                </a:cubicBezTo>
                <a:cubicBezTo>
                  <a:pt x="4455" y="3615"/>
                  <a:pt x="4361" y="4126"/>
                  <a:pt x="4178" y="4583"/>
                </a:cubicBezTo>
                <a:cubicBezTo>
                  <a:pt x="3994" y="5040"/>
                  <a:pt x="3749" y="5404"/>
                  <a:pt x="3441" y="5675"/>
                </a:cubicBezTo>
                <a:cubicBezTo>
                  <a:pt x="3133" y="5946"/>
                  <a:pt x="2789" y="6085"/>
                  <a:pt x="2410" y="6091"/>
                </a:cubicBezTo>
                <a:lnTo>
                  <a:pt x="1483" y="6091"/>
                </a:lnTo>
                <a:lnTo>
                  <a:pt x="1483" y="8288"/>
                </a:lnTo>
                <a:lnTo>
                  <a:pt x="0" y="8288"/>
                </a:lnTo>
                <a:close/>
              </a:path>
            </a:pathLst>
          </a:custGeom>
          <a:solidFill>
            <a:srgbClr val="000000"/>
          </a:solidFill>
          <a:ln w="12700">
            <a:miter lim="400000"/>
          </a:ln>
        </p:spPr>
        <p:txBody>
          <a:bodyPr lIns="45719" rIns="45719" anchor="ctr"/>
          <a:lstStyle/>
          <a:p>
            <a:pPr>
              <a:defRPr sz="8800">
                <a:solidFill>
                  <a:srgbClr val="E33884"/>
                </a:solidFill>
              </a:defRPr>
            </a:pPr>
            <a:endParaRPr/>
          </a:p>
        </p:txBody>
      </p:sp>
      <p:sp>
        <p:nvSpPr>
          <p:cNvPr id="415" name="圆形"/>
          <p:cNvSpPr/>
          <p:nvPr/>
        </p:nvSpPr>
        <p:spPr>
          <a:xfrm>
            <a:off x="100963" y="2225039"/>
            <a:ext cx="603887" cy="603887"/>
          </a:xfrm>
          <a:prstGeom prst="ellipse">
            <a:avLst/>
          </a:prstGeom>
          <a:solidFill>
            <a:srgbClr val="BFBFBF">
              <a:alpha val="48000"/>
            </a:srgbClr>
          </a:solidFill>
          <a:ln w="12700">
            <a:miter lim="400000"/>
          </a:ln>
        </p:spPr>
        <p:txBody>
          <a:bodyPr lIns="45719" rIns="45719" anchor="ctr"/>
          <a:lstStyle/>
          <a:p>
            <a:pPr algn="ctr">
              <a:defRPr>
                <a:solidFill>
                  <a:srgbClr val="FFFFFF"/>
                </a:solidFill>
              </a:defRPr>
            </a:pPr>
            <a:endParaRPr/>
          </a:p>
        </p:txBody>
      </p:sp>
      <p:sp>
        <p:nvSpPr>
          <p:cNvPr id="416" name="圆形"/>
          <p:cNvSpPr/>
          <p:nvPr/>
        </p:nvSpPr>
        <p:spPr>
          <a:xfrm>
            <a:off x="5100828" y="5487994"/>
            <a:ext cx="417507" cy="417507"/>
          </a:xfrm>
          <a:prstGeom prst="ellipse">
            <a:avLst/>
          </a:prstGeom>
          <a:solidFill>
            <a:srgbClr val="BFBFBF">
              <a:alpha val="48000"/>
            </a:srgbClr>
          </a:solidFill>
          <a:ln w="12700">
            <a:miter lim="400000"/>
          </a:ln>
        </p:spPr>
        <p:txBody>
          <a:bodyPr lIns="45719" rIns="45719" anchor="ctr"/>
          <a:lstStyle/>
          <a:p>
            <a:pPr algn="ctr">
              <a:defRPr>
                <a:solidFill>
                  <a:srgbClr val="FFFFFF"/>
                </a:solidFill>
              </a:defRPr>
            </a:pPr>
            <a:endParaRPr/>
          </a:p>
        </p:txBody>
      </p:sp>
      <p:sp>
        <p:nvSpPr>
          <p:cNvPr id="417" name="圆形"/>
          <p:cNvSpPr/>
          <p:nvPr/>
        </p:nvSpPr>
        <p:spPr>
          <a:xfrm>
            <a:off x="11052457" y="2618227"/>
            <a:ext cx="1647901" cy="1647901"/>
          </a:xfrm>
          <a:prstGeom prst="ellipse">
            <a:avLst/>
          </a:prstGeom>
          <a:solidFill>
            <a:srgbClr val="37A7D9">
              <a:alpha val="48000"/>
            </a:srgbClr>
          </a:solidFill>
          <a:ln w="12700">
            <a:miter lim="400000"/>
          </a:ln>
        </p:spPr>
        <p:txBody>
          <a:bodyPr lIns="45719" rIns="45719" anchor="ctr"/>
          <a:lstStyle/>
          <a:p>
            <a:pPr algn="ctr">
              <a:defRPr>
                <a:solidFill>
                  <a:srgbClr val="FFFFFF"/>
                </a:solidFill>
              </a:defRPr>
            </a:pPr>
            <a:endParaRPr/>
          </a:p>
        </p:txBody>
      </p:sp>
      <p:sp>
        <p:nvSpPr>
          <p:cNvPr id="418" name="圆形"/>
          <p:cNvSpPr/>
          <p:nvPr/>
        </p:nvSpPr>
        <p:spPr>
          <a:xfrm>
            <a:off x="3554960" y="6119824"/>
            <a:ext cx="1147117" cy="1147117"/>
          </a:xfrm>
          <a:prstGeom prst="ellipse">
            <a:avLst/>
          </a:prstGeom>
          <a:solidFill>
            <a:srgbClr val="E33884">
              <a:alpha val="48000"/>
            </a:srgbClr>
          </a:solidFill>
          <a:ln w="12700">
            <a:miter lim="400000"/>
          </a:ln>
        </p:spPr>
        <p:txBody>
          <a:bodyPr lIns="45719" rIns="45719" anchor="ctr"/>
          <a:lstStyle/>
          <a:p>
            <a:pPr algn="ctr">
              <a:defRPr>
                <a:solidFill>
                  <a:srgbClr val="FFFFFF"/>
                </a:solidFill>
              </a:defRPr>
            </a:pPr>
            <a:endParaRPr/>
          </a:p>
        </p:txBody>
      </p:sp>
      <p:sp>
        <p:nvSpPr>
          <p:cNvPr id="419" name="圆形"/>
          <p:cNvSpPr/>
          <p:nvPr/>
        </p:nvSpPr>
        <p:spPr>
          <a:xfrm>
            <a:off x="11194111" y="5223204"/>
            <a:ext cx="217477" cy="217477"/>
          </a:xfrm>
          <a:prstGeom prst="ellipse">
            <a:avLst/>
          </a:prstGeom>
          <a:solidFill>
            <a:srgbClr val="BFBFBF">
              <a:alpha val="48000"/>
            </a:srgbClr>
          </a:solidFill>
          <a:ln w="12700">
            <a:miter lim="400000"/>
          </a:ln>
        </p:spPr>
        <p:txBody>
          <a:bodyPr lIns="45719" rIns="45719" anchor="ctr"/>
          <a:lstStyle/>
          <a:p>
            <a:pPr algn="ctr">
              <a:defRPr>
                <a:solidFill>
                  <a:srgbClr val="FFFFFF"/>
                </a:solidFill>
              </a:defRPr>
            </a:pPr>
            <a:endParaRPr/>
          </a:p>
        </p:txBody>
      </p:sp>
      <p:sp>
        <p:nvSpPr>
          <p:cNvPr id="420" name="圆形"/>
          <p:cNvSpPr/>
          <p:nvPr/>
        </p:nvSpPr>
        <p:spPr>
          <a:xfrm>
            <a:off x="-974725" y="789305"/>
            <a:ext cx="2115187" cy="2115187"/>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421" name="圆形"/>
          <p:cNvSpPr/>
          <p:nvPr/>
        </p:nvSpPr>
        <p:spPr>
          <a:xfrm>
            <a:off x="10298430" y="323849"/>
            <a:ext cx="3563621" cy="3563622"/>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422" name="圆形"/>
          <p:cNvSpPr/>
          <p:nvPr/>
        </p:nvSpPr>
        <p:spPr>
          <a:xfrm>
            <a:off x="2875914" y="6381750"/>
            <a:ext cx="1269367" cy="1269367"/>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424" name="圆形"/>
          <p:cNvSpPr/>
          <p:nvPr/>
        </p:nvSpPr>
        <p:spPr>
          <a:xfrm>
            <a:off x="7171055" y="1107439"/>
            <a:ext cx="301627" cy="301627"/>
          </a:xfrm>
          <a:prstGeom prst="ellipse">
            <a:avLst/>
          </a:prstGeom>
          <a:solidFill>
            <a:srgbClr val="D9D5CA"/>
          </a:solidFill>
          <a:ln w="12700">
            <a:miter lim="400000"/>
          </a:ln>
        </p:spPr>
        <p:txBody>
          <a:bodyPr lIns="45719" rIns="45719" anchor="ctr"/>
          <a:lstStyle/>
          <a:p>
            <a:pPr algn="ctr">
              <a:defRPr>
                <a:solidFill>
                  <a:srgbClr val="FFFFFF"/>
                </a:solidFill>
              </a:defRPr>
            </a:pPr>
            <a:endParaRPr/>
          </a:p>
        </p:txBody>
      </p:sp>
      <p:sp>
        <p:nvSpPr>
          <p:cNvPr id="425" name="圆形"/>
          <p:cNvSpPr/>
          <p:nvPr/>
        </p:nvSpPr>
        <p:spPr>
          <a:xfrm>
            <a:off x="9117965" y="2513329"/>
            <a:ext cx="748667" cy="748667"/>
          </a:xfrm>
          <a:prstGeom prst="ellipse">
            <a:avLst/>
          </a:prstGeom>
          <a:solidFill>
            <a:srgbClr val="8BB6CB"/>
          </a:solidFill>
          <a:ln w="12700">
            <a:miter lim="400000"/>
          </a:ln>
        </p:spPr>
        <p:txBody>
          <a:bodyPr lIns="45719" rIns="45719" anchor="ctr"/>
          <a:lstStyle/>
          <a:p>
            <a:pPr algn="ctr">
              <a:defRPr>
                <a:solidFill>
                  <a:srgbClr val="FFFFFF"/>
                </a:solidFill>
              </a:defRPr>
            </a:pPr>
            <a:endParaRPr/>
          </a:p>
        </p:txBody>
      </p:sp>
      <p:sp>
        <p:nvSpPr>
          <p:cNvPr id="426" name="圆形"/>
          <p:cNvSpPr/>
          <p:nvPr/>
        </p:nvSpPr>
        <p:spPr>
          <a:xfrm>
            <a:off x="2442845" y="1409064"/>
            <a:ext cx="939165" cy="939165"/>
          </a:xfrm>
          <a:prstGeom prst="ellipse">
            <a:avLst/>
          </a:prstGeom>
          <a:solidFill>
            <a:srgbClr val="BA764F"/>
          </a:solidFill>
          <a:ln w="12700">
            <a:miter lim="400000"/>
          </a:ln>
        </p:spPr>
        <p:txBody>
          <a:bodyPr lIns="45719" rIns="45719" anchor="ctr"/>
          <a:lstStyle/>
          <a:p>
            <a:pPr algn="ctr">
              <a:defRPr>
                <a:solidFill>
                  <a:srgbClr val="FFFFFF"/>
                </a:solidFill>
              </a:defRPr>
            </a:pPr>
            <a:endParaRPr/>
          </a:p>
        </p:txBody>
      </p:sp>
      <p:sp>
        <p:nvSpPr>
          <p:cNvPr id="427" name="圆形"/>
          <p:cNvSpPr/>
          <p:nvPr/>
        </p:nvSpPr>
        <p:spPr>
          <a:xfrm>
            <a:off x="1713229" y="5320029"/>
            <a:ext cx="532767" cy="532767"/>
          </a:xfrm>
          <a:prstGeom prst="ellipse">
            <a:avLst/>
          </a:prstGeom>
          <a:solidFill>
            <a:srgbClr val="2E4A4E"/>
          </a:solidFill>
          <a:ln w="12700">
            <a:miter lim="400000"/>
          </a:ln>
        </p:spPr>
        <p:txBody>
          <a:bodyPr lIns="45719" rIns="45719" anchor="ctr"/>
          <a:lstStyle/>
          <a:p>
            <a:pPr algn="ctr">
              <a:defRPr>
                <a:solidFill>
                  <a:srgbClr val="FFFFFF"/>
                </a:solidFill>
              </a:defRPr>
            </a:pPr>
            <a:endParaRPr/>
          </a:p>
        </p:txBody>
      </p:sp>
      <p:sp>
        <p:nvSpPr>
          <p:cNvPr id="428" name="圆形"/>
          <p:cNvSpPr/>
          <p:nvPr/>
        </p:nvSpPr>
        <p:spPr>
          <a:xfrm flipH="1">
            <a:off x="1426382" y="2513234"/>
            <a:ext cx="228247" cy="228247"/>
          </a:xfrm>
          <a:prstGeom prst="ellipse">
            <a:avLst/>
          </a:prstGeom>
          <a:solidFill>
            <a:srgbClr val="8BB6CB"/>
          </a:solidFill>
          <a:ln w="12700">
            <a:miter lim="400000"/>
          </a:ln>
        </p:spPr>
        <p:txBody>
          <a:bodyPr lIns="45719" rIns="45719" anchor="ctr"/>
          <a:lstStyle/>
          <a:p>
            <a:pPr algn="ctr">
              <a:defRPr>
                <a:solidFill>
                  <a:srgbClr val="FFFFFF"/>
                </a:solidFill>
              </a:defRPr>
            </a:pPr>
            <a:endParaRPr/>
          </a:p>
        </p:txBody>
      </p:sp>
      <p:sp>
        <p:nvSpPr>
          <p:cNvPr id="429" name="圆形"/>
          <p:cNvSpPr/>
          <p:nvPr/>
        </p:nvSpPr>
        <p:spPr>
          <a:xfrm flipH="1">
            <a:off x="699537" y="2001060"/>
            <a:ext cx="93233" cy="93234"/>
          </a:xfrm>
          <a:prstGeom prst="ellipse">
            <a:avLst/>
          </a:prstGeom>
          <a:solidFill>
            <a:srgbClr val="C5A086"/>
          </a:solidFill>
          <a:ln w="12700">
            <a:miter lim="400000"/>
          </a:ln>
        </p:spPr>
        <p:txBody>
          <a:bodyPr lIns="45719" rIns="45719" anchor="ctr"/>
          <a:lstStyle/>
          <a:p>
            <a:pPr algn="ctr">
              <a:defRPr>
                <a:solidFill>
                  <a:srgbClr val="FFFFFF"/>
                </a:solidFill>
              </a:defRPr>
            </a:pPr>
            <a:endParaRPr/>
          </a:p>
        </p:txBody>
      </p:sp>
      <p:sp>
        <p:nvSpPr>
          <p:cNvPr id="430" name="圆形"/>
          <p:cNvSpPr/>
          <p:nvPr/>
        </p:nvSpPr>
        <p:spPr>
          <a:xfrm flipH="1">
            <a:off x="128474" y="2681247"/>
            <a:ext cx="93233" cy="93233"/>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431" name="圆形"/>
          <p:cNvSpPr/>
          <p:nvPr/>
        </p:nvSpPr>
        <p:spPr>
          <a:xfrm flipH="1">
            <a:off x="10165615" y="1539397"/>
            <a:ext cx="228247" cy="228247"/>
          </a:xfrm>
          <a:prstGeom prst="ellipse">
            <a:avLst/>
          </a:prstGeom>
          <a:solidFill>
            <a:srgbClr val="2E4A4E"/>
          </a:solidFill>
          <a:ln w="12700">
            <a:miter lim="400000"/>
          </a:ln>
        </p:spPr>
        <p:txBody>
          <a:bodyPr lIns="45719" rIns="45719" anchor="ctr"/>
          <a:lstStyle/>
          <a:p>
            <a:pPr algn="ctr">
              <a:defRPr>
                <a:solidFill>
                  <a:srgbClr val="FFFFFF"/>
                </a:solidFill>
              </a:defRPr>
            </a:pPr>
            <a:endParaRPr/>
          </a:p>
        </p:txBody>
      </p:sp>
      <p:sp>
        <p:nvSpPr>
          <p:cNvPr id="432" name="圆形"/>
          <p:cNvSpPr/>
          <p:nvPr/>
        </p:nvSpPr>
        <p:spPr>
          <a:xfrm rot="10800000">
            <a:off x="11701779" y="2606674"/>
            <a:ext cx="93347" cy="93347"/>
          </a:xfrm>
          <a:prstGeom prst="ellipse">
            <a:avLst/>
          </a:prstGeom>
          <a:solidFill>
            <a:srgbClr val="D9D5CA"/>
          </a:solidFill>
          <a:ln w="12700">
            <a:miter lim="400000"/>
          </a:ln>
        </p:spPr>
        <p:txBody>
          <a:bodyPr lIns="45719" rIns="45719" anchor="ctr"/>
          <a:lstStyle/>
          <a:p>
            <a:pPr algn="ctr">
              <a:defRPr>
                <a:solidFill>
                  <a:srgbClr val="FFFFFF"/>
                </a:solidFill>
              </a:defRPr>
            </a:pPr>
            <a:endParaRPr/>
          </a:p>
        </p:txBody>
      </p:sp>
      <p:sp>
        <p:nvSpPr>
          <p:cNvPr id="433" name="圆形"/>
          <p:cNvSpPr/>
          <p:nvPr/>
        </p:nvSpPr>
        <p:spPr>
          <a:xfrm rot="10800000">
            <a:off x="10941684" y="2513328"/>
            <a:ext cx="93347" cy="93347"/>
          </a:xfrm>
          <a:prstGeom prst="ellipse">
            <a:avLst/>
          </a:prstGeom>
          <a:solidFill>
            <a:srgbClr val="BA764F"/>
          </a:solidFill>
          <a:ln w="12700">
            <a:miter lim="400000"/>
          </a:ln>
        </p:spPr>
        <p:txBody>
          <a:bodyPr lIns="45719" rIns="45719" anchor="ctr"/>
          <a:lstStyle/>
          <a:p>
            <a:pPr algn="ctr">
              <a:defRPr>
                <a:solidFill>
                  <a:srgbClr val="FFFFFF"/>
                </a:solidFill>
              </a:defRPr>
            </a:pPr>
            <a:endParaRPr/>
          </a:p>
        </p:txBody>
      </p:sp>
      <p:sp>
        <p:nvSpPr>
          <p:cNvPr id="434" name="Conclusion"/>
          <p:cNvSpPr txBox="1"/>
          <p:nvPr/>
        </p:nvSpPr>
        <p:spPr>
          <a:xfrm>
            <a:off x="2334051" y="907791"/>
            <a:ext cx="7236878" cy="700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99" tIns="32399" rIns="32399" bIns="32399" anchor="ctr">
            <a:spAutoFit/>
          </a:bodyPr>
          <a:lstStyle>
            <a:lvl1pPr algn="ctr">
              <a:defRPr sz="4500" b="1" cap="small">
                <a:latin typeface="Times New Roman"/>
                <a:ea typeface="Times New Roman"/>
                <a:cs typeface="Times New Roman"/>
                <a:sym typeface="Times New Roman"/>
              </a:defRPr>
            </a:lvl1pPr>
          </a:lstStyle>
          <a:p>
            <a:pPr>
              <a:defRPr>
                <a:latin typeface="+mn-lt"/>
                <a:ea typeface="+mn-ea"/>
                <a:cs typeface="+mn-cs"/>
                <a:sym typeface="Helvetica"/>
              </a:defRPr>
            </a:pPr>
            <a:r>
              <a:rPr>
                <a:latin typeface="Times New Roman"/>
                <a:ea typeface="Times New Roman"/>
                <a:cs typeface="Times New Roman"/>
                <a:sym typeface="Times New Roman"/>
              </a:rPr>
              <a:t>Conclusion</a:t>
            </a:r>
          </a:p>
        </p:txBody>
      </p:sp>
      <p:sp>
        <p:nvSpPr>
          <p:cNvPr id="435" name="After analyzing Ezra Pound’s translation theories and its application in the Cathay, we may get some ideas about translation which may help us in translation: The translator should sense and grasp the spirit in the original poem completely. Only when the translator has this spirit in mind can he select the best words to reproduce the beauty. Images are to be represented to express the spirit. Recreation can be used in translating Chinese classical poems when literal translation can not reach the effect of reproducing beauty."/>
          <p:cNvSpPr txBox="1"/>
          <p:nvPr/>
        </p:nvSpPr>
        <p:spPr>
          <a:xfrm>
            <a:off x="1426382" y="2649970"/>
            <a:ext cx="10765620" cy="246221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nchor="ctr">
            <a:spAutoFit/>
          </a:bodyPr>
          <a:lstStyle/>
          <a:p>
            <a:pPr marL="342900" indent="-342900" algn="ctr">
              <a:buFont typeface="Arial" panose="020B0604020202020204" pitchFamily="34" charset="0"/>
              <a:buChar char="•"/>
              <a:defRPr sz="2200" b="1">
                <a:latin typeface="Thonburi"/>
                <a:ea typeface="Thonburi"/>
                <a:cs typeface="Thonburi"/>
                <a:sym typeface="Thonburi"/>
              </a:defRPr>
            </a:pPr>
            <a:r>
              <a:rPr dirty="0" smtClean="0"/>
              <a:t>The </a:t>
            </a:r>
            <a:r>
              <a:rPr dirty="0"/>
              <a:t>translator should sense and grasp the spirit in </a:t>
            </a:r>
            <a:r>
              <a:rPr dirty="0" smtClean="0"/>
              <a:t>the</a:t>
            </a:r>
            <a:r>
              <a:rPr lang="en-US" dirty="0" smtClean="0"/>
              <a:t> </a:t>
            </a:r>
            <a:r>
              <a:rPr dirty="0" smtClean="0"/>
              <a:t>original </a:t>
            </a:r>
            <a:r>
              <a:rPr dirty="0"/>
              <a:t>poem completely. Only when the translator has this spirit in mind can he select the best words to reproduce the </a:t>
            </a:r>
            <a:r>
              <a:rPr dirty="0" smtClean="0"/>
              <a:t>beauty.</a:t>
            </a:r>
            <a:r>
              <a:rPr lang="en-US" dirty="0" smtClean="0"/>
              <a:t> </a:t>
            </a:r>
            <a:r>
              <a:rPr dirty="0" smtClean="0"/>
              <a:t>Images </a:t>
            </a:r>
            <a:r>
              <a:rPr dirty="0"/>
              <a:t>are to be represented to express the spirit. </a:t>
            </a:r>
            <a:endParaRPr lang="en-US" dirty="0" smtClean="0"/>
          </a:p>
          <a:p>
            <a:pPr algn="ctr">
              <a:defRPr sz="2200" b="1">
                <a:latin typeface="Thonburi"/>
                <a:ea typeface="Thonburi"/>
                <a:cs typeface="Thonburi"/>
                <a:sym typeface="Thonburi"/>
              </a:defRPr>
            </a:pPr>
            <a:endParaRPr lang="en-US" dirty="0" smtClean="0"/>
          </a:p>
          <a:p>
            <a:pPr marL="342900" indent="-342900" algn="ctr">
              <a:buFont typeface="Arial" panose="020B0604020202020204" pitchFamily="34" charset="0"/>
              <a:buChar char="•"/>
              <a:defRPr sz="2200" b="1">
                <a:latin typeface="Thonburi"/>
                <a:ea typeface="Thonburi"/>
                <a:cs typeface="Thonburi"/>
                <a:sym typeface="Thonburi"/>
              </a:defRPr>
            </a:pPr>
            <a:r>
              <a:rPr dirty="0" smtClean="0"/>
              <a:t>Recreation </a:t>
            </a:r>
            <a:r>
              <a:rPr dirty="0"/>
              <a:t>can be used in translating Chinese classical poems when literal translation can not reach the effect of reproducing beauty.</a:t>
            </a:r>
          </a:p>
        </p:txBody>
      </p:sp>
      <p:sp>
        <p:nvSpPr>
          <p:cNvPr id="436" name="圆形"/>
          <p:cNvSpPr/>
          <p:nvPr/>
        </p:nvSpPr>
        <p:spPr>
          <a:xfrm>
            <a:off x="9591040" y="2893695"/>
            <a:ext cx="457201" cy="45720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437" name="圆形"/>
          <p:cNvSpPr/>
          <p:nvPr/>
        </p:nvSpPr>
        <p:spPr>
          <a:xfrm>
            <a:off x="1525270" y="5410834"/>
            <a:ext cx="568961" cy="56896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438" name="圆形"/>
          <p:cNvSpPr/>
          <p:nvPr/>
        </p:nvSpPr>
        <p:spPr>
          <a:xfrm>
            <a:off x="7717439" y="5694571"/>
            <a:ext cx="330429" cy="330429"/>
          </a:xfrm>
          <a:prstGeom prst="ellipse">
            <a:avLst/>
          </a:prstGeom>
          <a:solidFill>
            <a:srgbClr val="C5A086"/>
          </a:solidFill>
          <a:ln w="12700">
            <a:miter lim="400000"/>
          </a:ln>
        </p:spPr>
        <p:txBody>
          <a:bodyPr lIns="45719" rIns="45719" anchor="ctr"/>
          <a:lstStyle/>
          <a:p>
            <a:pPr algn="ctr">
              <a:defRPr>
                <a:solidFill>
                  <a:srgbClr val="FFFFFF"/>
                </a:solidFill>
              </a:defRPr>
            </a:pPr>
            <a:endParaRPr/>
          </a:p>
        </p:txBody>
      </p:sp>
      <p:sp>
        <p:nvSpPr>
          <p:cNvPr id="439" name="圆形"/>
          <p:cNvSpPr/>
          <p:nvPr/>
        </p:nvSpPr>
        <p:spPr>
          <a:xfrm>
            <a:off x="2447289" y="1598930"/>
            <a:ext cx="813437" cy="813437"/>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446" name="成组"/>
          <p:cNvGrpSpPr/>
          <p:nvPr/>
        </p:nvGrpSpPr>
        <p:grpSpPr>
          <a:xfrm>
            <a:off x="281962" y="211434"/>
            <a:ext cx="1450257" cy="1248355"/>
            <a:chOff x="0" y="0"/>
            <a:chExt cx="1450255" cy="1248353"/>
          </a:xfrm>
        </p:grpSpPr>
        <p:sp>
          <p:nvSpPr>
            <p:cNvPr id="441"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42"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43"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44"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445"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447" name="Reference"/>
          <p:cNvSpPr txBox="1"/>
          <p:nvPr/>
        </p:nvSpPr>
        <p:spPr>
          <a:xfrm>
            <a:off x="1202054" y="542241"/>
            <a:ext cx="2847341" cy="5867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a:defRPr sz="3600">
                <a:latin typeface="Marker Felt"/>
                <a:ea typeface="Marker Felt"/>
                <a:cs typeface="Marker Felt"/>
                <a:sym typeface="Marker Felt"/>
              </a:defRPr>
            </a:lvl1pPr>
          </a:lstStyle>
          <a:p>
            <a:r>
              <a:t>Reference</a:t>
            </a:r>
          </a:p>
        </p:txBody>
      </p:sp>
      <p:sp>
        <p:nvSpPr>
          <p:cNvPr id="448" name="矩形"/>
          <p:cNvSpPr/>
          <p:nvPr/>
        </p:nvSpPr>
        <p:spPr>
          <a:xfrm>
            <a:off x="4377054" y="1931670"/>
            <a:ext cx="3502660" cy="2183766"/>
          </a:xfrm>
          <a:prstGeom prst="rect">
            <a:avLst/>
          </a:prstGeom>
          <a:blipFill>
            <a:blip r:embed="rId2"/>
          </a:blipFill>
          <a:ln w="12700">
            <a:miter lim="400000"/>
          </a:ln>
        </p:spPr>
        <p:txBody>
          <a:bodyPr lIns="45719" rIns="45719" anchor="ctr"/>
          <a:lstStyle/>
          <a:p>
            <a:pPr algn="ctr">
              <a:defRPr sz="3200">
                <a:solidFill>
                  <a:srgbClr val="FFFFFF"/>
                </a:solidFill>
              </a:defRPr>
            </a:pPr>
            <a:endParaRPr/>
          </a:p>
        </p:txBody>
      </p:sp>
      <p:sp>
        <p:nvSpPr>
          <p:cNvPr id="449" name="矩形"/>
          <p:cNvSpPr/>
          <p:nvPr/>
        </p:nvSpPr>
        <p:spPr>
          <a:xfrm>
            <a:off x="874394" y="4115434"/>
            <a:ext cx="3502661" cy="2183766"/>
          </a:xfrm>
          <a:prstGeom prst="rect">
            <a:avLst/>
          </a:prstGeom>
          <a:blipFill>
            <a:blip r:embed="rId3"/>
          </a:blipFill>
          <a:ln w="12700">
            <a:miter lim="400000"/>
          </a:ln>
        </p:spPr>
        <p:txBody>
          <a:bodyPr lIns="45719" rIns="45719" anchor="ctr"/>
          <a:lstStyle/>
          <a:p>
            <a:pPr algn="ctr">
              <a:defRPr sz="3200">
                <a:solidFill>
                  <a:srgbClr val="FFFFFF"/>
                </a:solidFill>
              </a:defRPr>
            </a:pPr>
            <a:endParaRPr/>
          </a:p>
        </p:txBody>
      </p:sp>
      <p:sp>
        <p:nvSpPr>
          <p:cNvPr id="450" name="矩形"/>
          <p:cNvSpPr/>
          <p:nvPr/>
        </p:nvSpPr>
        <p:spPr>
          <a:xfrm>
            <a:off x="7879715" y="4115434"/>
            <a:ext cx="3502660" cy="2183766"/>
          </a:xfrm>
          <a:prstGeom prst="rect">
            <a:avLst/>
          </a:prstGeom>
          <a:blipFill>
            <a:blip r:embed="rId4"/>
            <a:stretch>
              <a:fillRect/>
            </a:stretch>
          </a:blipFill>
          <a:ln w="12700">
            <a:miter lim="400000"/>
          </a:ln>
        </p:spPr>
        <p:txBody>
          <a:bodyPr lIns="45719" rIns="45719" anchor="ctr"/>
          <a:lstStyle/>
          <a:p>
            <a:pPr algn="ctr">
              <a:defRPr sz="3200">
                <a:solidFill>
                  <a:srgbClr val="FFFFFF"/>
                </a:solidFill>
              </a:defRPr>
            </a:pPr>
            <a:endParaRPr/>
          </a:p>
        </p:txBody>
      </p:sp>
      <p:sp>
        <p:nvSpPr>
          <p:cNvPr id="451" name="矩形"/>
          <p:cNvSpPr/>
          <p:nvPr/>
        </p:nvSpPr>
        <p:spPr>
          <a:xfrm>
            <a:off x="874394" y="1931670"/>
            <a:ext cx="3502661" cy="2183766"/>
          </a:xfrm>
          <a:prstGeom prst="rect">
            <a:avLst/>
          </a:prstGeom>
          <a:solidFill>
            <a:srgbClr val="2E4A4E"/>
          </a:solidFill>
          <a:ln w="12700">
            <a:miter lim="400000"/>
          </a:ln>
        </p:spPr>
        <p:txBody>
          <a:bodyPr lIns="45719" rIns="45719" anchor="ctr"/>
          <a:lstStyle/>
          <a:p>
            <a:pPr algn="ctr">
              <a:defRPr sz="3200">
                <a:solidFill>
                  <a:srgbClr val="FFFFFF"/>
                </a:solidFill>
              </a:defRPr>
            </a:pPr>
            <a:endParaRPr/>
          </a:p>
        </p:txBody>
      </p:sp>
      <p:sp>
        <p:nvSpPr>
          <p:cNvPr id="452" name="矩形"/>
          <p:cNvSpPr/>
          <p:nvPr/>
        </p:nvSpPr>
        <p:spPr>
          <a:xfrm>
            <a:off x="4377054" y="4115434"/>
            <a:ext cx="3502660" cy="2183766"/>
          </a:xfrm>
          <a:prstGeom prst="rect">
            <a:avLst/>
          </a:prstGeom>
          <a:solidFill>
            <a:srgbClr val="BA764F"/>
          </a:solidFill>
          <a:ln w="12700">
            <a:miter lim="400000"/>
          </a:ln>
        </p:spPr>
        <p:txBody>
          <a:bodyPr lIns="45719" rIns="45719" anchor="ctr"/>
          <a:lstStyle/>
          <a:p>
            <a:pPr algn="ctr">
              <a:defRPr sz="3200">
                <a:solidFill>
                  <a:srgbClr val="FFFFFF"/>
                </a:solidFill>
              </a:defRPr>
            </a:pPr>
            <a:endParaRPr/>
          </a:p>
        </p:txBody>
      </p:sp>
      <p:sp>
        <p:nvSpPr>
          <p:cNvPr id="453" name="矩形"/>
          <p:cNvSpPr/>
          <p:nvPr/>
        </p:nvSpPr>
        <p:spPr>
          <a:xfrm>
            <a:off x="7879715" y="1931670"/>
            <a:ext cx="3502660" cy="2183766"/>
          </a:xfrm>
          <a:prstGeom prst="rect">
            <a:avLst/>
          </a:prstGeom>
          <a:solidFill>
            <a:srgbClr val="C5A086"/>
          </a:solidFill>
          <a:ln w="12700">
            <a:miter lim="400000"/>
          </a:ln>
        </p:spPr>
        <p:txBody>
          <a:bodyPr lIns="45719" rIns="45719" anchor="ctr"/>
          <a:lstStyle/>
          <a:p>
            <a:pPr algn="ctr">
              <a:defRPr sz="3200">
                <a:solidFill>
                  <a:srgbClr val="FFFFFF"/>
                </a:solidFill>
              </a:defRPr>
            </a:pPr>
            <a:endParaRPr/>
          </a:p>
        </p:txBody>
      </p:sp>
      <p:sp>
        <p:nvSpPr>
          <p:cNvPr id="454" name="成组"/>
          <p:cNvSpPr txBox="1"/>
          <p:nvPr/>
        </p:nvSpPr>
        <p:spPr>
          <a:xfrm>
            <a:off x="870041" y="2154317"/>
            <a:ext cx="3628391" cy="185984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defTabSz="266700">
              <a:lnSpc>
                <a:spcPts val="2000"/>
              </a:lnSpc>
              <a:defRPr sz="15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[1]Gentzler, E. A </a:t>
            </a:r>
            <a:r>
              <a:rPr i="1">
                <a:latin typeface="Times New Roman"/>
                <a:ea typeface="Times New Roman"/>
                <a:cs typeface="Times New Roman"/>
                <a:sym typeface="Times New Roman"/>
              </a:rPr>
              <a:t>Contemporary Translation </a:t>
            </a:r>
          </a:p>
          <a:p>
            <a:pPr defTabSz="266700">
              <a:lnSpc>
                <a:spcPts val="2000"/>
              </a:lnSpc>
              <a:defRPr sz="1500">
                <a:solidFill>
                  <a:srgbClr val="FFFFFF"/>
                </a:solidFill>
                <a:uFill>
                  <a:solidFill>
                    <a:srgbClr val="000000"/>
                  </a:solidFill>
                </a:uFill>
                <a:latin typeface="Calibri"/>
                <a:ea typeface="Calibri"/>
                <a:cs typeface="Calibri"/>
                <a:sym typeface="Calibri"/>
              </a:defRPr>
            </a:pPr>
            <a:r>
              <a:rPr i="1">
                <a:latin typeface="Times New Roman"/>
                <a:ea typeface="Times New Roman"/>
                <a:cs typeface="Times New Roman"/>
                <a:sym typeface="Times New Roman"/>
              </a:rPr>
              <a:t>Theories</a:t>
            </a:r>
            <a:r>
              <a:rPr>
                <a:latin typeface="Times New Roman"/>
                <a:ea typeface="Times New Roman"/>
                <a:cs typeface="Times New Roman"/>
                <a:sym typeface="Times New Roman"/>
              </a:rPr>
              <a:t>[M]. Shanghai: Shanghai Foreign </a:t>
            </a:r>
          </a:p>
          <a:p>
            <a:pPr defTabSz="266700">
              <a:lnSpc>
                <a:spcPts val="2000"/>
              </a:lnSpc>
              <a:defRPr sz="15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Language Education Press, 2004:14.</a:t>
            </a:r>
          </a:p>
          <a:p>
            <a:pPr defTabSz="266700">
              <a:lnSpc>
                <a:spcPts val="2000"/>
              </a:lnSpc>
              <a:defRPr sz="15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[3]Nida, E. A. </a:t>
            </a:r>
            <a:r>
              <a:rPr i="1">
                <a:latin typeface="Times New Roman"/>
                <a:ea typeface="Times New Roman"/>
                <a:cs typeface="Times New Roman"/>
                <a:sym typeface="Times New Roman"/>
              </a:rPr>
              <a:t>The Theory and Practice of </a:t>
            </a:r>
          </a:p>
          <a:p>
            <a:pPr defTabSz="266700">
              <a:lnSpc>
                <a:spcPts val="2000"/>
              </a:lnSpc>
              <a:defRPr sz="1500">
                <a:solidFill>
                  <a:srgbClr val="FFFFFF"/>
                </a:solidFill>
                <a:uFill>
                  <a:solidFill>
                    <a:srgbClr val="000000"/>
                  </a:solidFill>
                </a:uFill>
                <a:latin typeface="Calibri"/>
                <a:ea typeface="Calibri"/>
                <a:cs typeface="Calibri"/>
                <a:sym typeface="Calibri"/>
              </a:defRPr>
            </a:pPr>
            <a:r>
              <a:rPr i="1">
                <a:latin typeface="Times New Roman"/>
                <a:ea typeface="Times New Roman"/>
                <a:cs typeface="Times New Roman"/>
                <a:sym typeface="Times New Roman"/>
              </a:rPr>
              <a:t>Translation</a:t>
            </a:r>
            <a:r>
              <a:rPr>
                <a:latin typeface="Times New Roman"/>
                <a:ea typeface="Times New Roman"/>
                <a:cs typeface="Times New Roman"/>
                <a:sym typeface="Times New Roman"/>
              </a:rPr>
              <a:t>[M]. Shanghai: Shanghai Foreign </a:t>
            </a:r>
          </a:p>
          <a:p>
            <a:pPr defTabSz="266700">
              <a:lnSpc>
                <a:spcPts val="2000"/>
              </a:lnSpc>
              <a:defRPr sz="15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Language Education Press, 2003:128.</a:t>
            </a:r>
          </a:p>
        </p:txBody>
      </p:sp>
      <p:sp>
        <p:nvSpPr>
          <p:cNvPr id="455" name="成组"/>
          <p:cNvSpPr txBox="1"/>
          <p:nvPr/>
        </p:nvSpPr>
        <p:spPr>
          <a:xfrm>
            <a:off x="4345672" y="4133714"/>
            <a:ext cx="3565425" cy="23190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latin typeface="Times New Roman"/>
                <a:ea typeface="Times New Roman"/>
                <a:cs typeface="Times New Roman"/>
                <a:sym typeface="Times New Roman"/>
              </a:rPr>
              <a:t>[4]</a:t>
            </a:r>
            <a:r>
              <a:rPr sz="1400"/>
              <a:t>陶乃侃，（</a:t>
            </a:r>
            <a:r>
              <a:rPr sz="1400">
                <a:latin typeface="Times New Roman"/>
                <a:ea typeface="Times New Roman"/>
                <a:cs typeface="Times New Roman"/>
                <a:sym typeface="Times New Roman"/>
              </a:rPr>
              <a:t>2006</a:t>
            </a:r>
            <a:r>
              <a:rPr sz="1400"/>
              <a:t>）《庞德与中国文化》，</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t>北京：首都师范大学出版社</a:t>
            </a:r>
            <a:r>
              <a:rPr sz="1400">
                <a:latin typeface="Times New Roman"/>
                <a:ea typeface="Times New Roman"/>
                <a:cs typeface="Times New Roman"/>
                <a:sym typeface="Times New Roman"/>
              </a:rPr>
              <a:t> </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latin typeface="Times New Roman"/>
                <a:ea typeface="Times New Roman"/>
                <a:cs typeface="Times New Roman"/>
                <a:sym typeface="Times New Roman"/>
              </a:rPr>
              <a:t>[5]</a:t>
            </a:r>
            <a:r>
              <a:rPr sz="1400"/>
              <a:t>赵毅衡，（</a:t>
            </a:r>
            <a:r>
              <a:rPr sz="1400">
                <a:latin typeface="Times New Roman"/>
                <a:ea typeface="Times New Roman"/>
                <a:cs typeface="Times New Roman"/>
                <a:sym typeface="Times New Roman"/>
              </a:rPr>
              <a:t>1985</a:t>
            </a:r>
            <a:r>
              <a:rPr sz="1400"/>
              <a:t>）《远游的诗神</a:t>
            </a:r>
            <a:r>
              <a:rPr sz="1400">
                <a:latin typeface="Batang"/>
                <a:ea typeface="Batang"/>
                <a:cs typeface="Batang"/>
                <a:sym typeface="Batang"/>
              </a:rPr>
              <a:t>-</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t>中国古典诗歌对美国新诗运动的影响》，</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t>成都：四川人民出版社</a:t>
            </a:r>
            <a:r>
              <a:rPr sz="1400">
                <a:latin typeface="Times New Roman"/>
                <a:ea typeface="Times New Roman"/>
                <a:cs typeface="Times New Roman"/>
                <a:sym typeface="Times New Roman"/>
              </a:rPr>
              <a:t> </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latin typeface="Times New Roman"/>
                <a:ea typeface="Times New Roman"/>
                <a:cs typeface="Times New Roman"/>
                <a:sym typeface="Times New Roman"/>
              </a:rPr>
              <a:t>[6]</a:t>
            </a:r>
            <a:r>
              <a:rPr sz="1400"/>
              <a:t>祝朝伟，（</a:t>
            </a:r>
            <a:r>
              <a:rPr sz="1400">
                <a:latin typeface="Times New Roman"/>
                <a:ea typeface="Times New Roman"/>
                <a:cs typeface="Times New Roman"/>
                <a:sym typeface="Times New Roman"/>
              </a:rPr>
              <a:t>2005</a:t>
            </a:r>
            <a:r>
              <a:rPr sz="1400"/>
              <a:t>）《构建与反思：</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t>庞德翻译理论研究》，</a:t>
            </a:r>
          </a:p>
          <a:p>
            <a:pPr algn="just" defTabSz="266700">
              <a:lnSpc>
                <a:spcPts val="2000"/>
              </a:lnSpc>
              <a:defRPr sz="1050">
                <a:solidFill>
                  <a:srgbClr val="FFFFFF"/>
                </a:solidFill>
                <a:uFill>
                  <a:solidFill>
                    <a:srgbClr val="000000"/>
                  </a:solidFill>
                </a:uFill>
                <a:latin typeface="Calibri"/>
                <a:ea typeface="Calibri"/>
                <a:cs typeface="Calibri"/>
                <a:sym typeface="Calibri"/>
              </a:defRPr>
            </a:pPr>
            <a:r>
              <a:rPr sz="1400"/>
              <a:t>上海：上海译文出版社</a:t>
            </a:r>
            <a:endParaRPr sz="1400">
              <a:latin typeface="Times New Roman"/>
              <a:ea typeface="Times New Roman"/>
              <a:cs typeface="Times New Roman"/>
              <a:sym typeface="Times New Roman"/>
            </a:endParaRPr>
          </a:p>
        </p:txBody>
      </p:sp>
      <p:sp>
        <p:nvSpPr>
          <p:cNvPr id="456" name="[2] Kenner, W. H. (1972). The Pound Ezra:…"/>
          <p:cNvSpPr txBox="1"/>
          <p:nvPr/>
        </p:nvSpPr>
        <p:spPr>
          <a:xfrm>
            <a:off x="7841726" y="2341175"/>
            <a:ext cx="3719712" cy="136475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50800" tIns="50800" rIns="50800" bIns="50800" anchor="ctr">
            <a:spAutoFit/>
          </a:bodyPr>
          <a:lstStyle/>
          <a:p>
            <a:pPr algn="just" defTabSz="266700">
              <a:lnSpc>
                <a:spcPts val="2000"/>
              </a:lnSpc>
              <a:defRPr sz="16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[2] Kenner, W. H. (1972). The Pound Ezra: </a:t>
            </a:r>
          </a:p>
          <a:p>
            <a:pPr algn="just" defTabSz="266700">
              <a:lnSpc>
                <a:spcPts val="2000"/>
              </a:lnSpc>
              <a:defRPr sz="16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The age of Ezra Pound, T.S. Eliot, James </a:t>
            </a:r>
          </a:p>
          <a:p>
            <a:pPr algn="just" defTabSz="266700">
              <a:lnSpc>
                <a:spcPts val="2000"/>
              </a:lnSpc>
              <a:defRPr sz="16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Joyce and Wyndham Lewis. London: </a:t>
            </a:r>
          </a:p>
          <a:p>
            <a:pPr algn="just" defTabSz="266700">
              <a:lnSpc>
                <a:spcPts val="2000"/>
              </a:lnSpc>
              <a:defRPr sz="1600">
                <a:solidFill>
                  <a:srgbClr val="FFFFFF"/>
                </a:solidFill>
                <a:uFill>
                  <a:solidFill>
                    <a:srgbClr val="000000"/>
                  </a:solidFill>
                </a:uFill>
                <a:latin typeface="Calibri"/>
                <a:ea typeface="Calibri"/>
                <a:cs typeface="Calibri"/>
                <a:sym typeface="Calibri"/>
              </a:defRPr>
            </a:pPr>
            <a:r>
              <a:rPr>
                <a:latin typeface="Times New Roman"/>
                <a:ea typeface="Times New Roman"/>
                <a:cs typeface="Times New Roman"/>
                <a:sym typeface="Times New Roman"/>
              </a:rPr>
              <a:t>Faber and Faber Limited.</a:t>
            </a:r>
          </a:p>
        </p:txBody>
      </p:sp>
    </p:spTree>
  </p:cSld>
  <p:clrMapOvr>
    <a:masterClrMapping/>
  </p:clrMapOvr>
  <p:transition spd="med"/>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458" name="圆形"/>
          <p:cNvSpPr/>
          <p:nvPr/>
        </p:nvSpPr>
        <p:spPr>
          <a:xfrm>
            <a:off x="7171055" y="1107439"/>
            <a:ext cx="301627" cy="301627"/>
          </a:xfrm>
          <a:prstGeom prst="ellipse">
            <a:avLst/>
          </a:prstGeom>
          <a:solidFill>
            <a:srgbClr val="D9D5CA"/>
          </a:solidFill>
          <a:ln w="12700">
            <a:miter lim="400000"/>
          </a:ln>
        </p:spPr>
        <p:txBody>
          <a:bodyPr lIns="45719" rIns="45719" anchor="ctr"/>
          <a:lstStyle/>
          <a:p>
            <a:pPr algn="ctr">
              <a:defRPr>
                <a:solidFill>
                  <a:srgbClr val="FFFFFF"/>
                </a:solidFill>
              </a:defRPr>
            </a:pPr>
            <a:endParaRPr/>
          </a:p>
        </p:txBody>
      </p:sp>
      <p:sp>
        <p:nvSpPr>
          <p:cNvPr id="459" name="圆形"/>
          <p:cNvSpPr/>
          <p:nvPr/>
        </p:nvSpPr>
        <p:spPr>
          <a:xfrm>
            <a:off x="9117965" y="2513329"/>
            <a:ext cx="748667" cy="748667"/>
          </a:xfrm>
          <a:prstGeom prst="ellipse">
            <a:avLst/>
          </a:prstGeom>
          <a:solidFill>
            <a:srgbClr val="8BB6CB"/>
          </a:solidFill>
          <a:ln w="12700">
            <a:miter lim="400000"/>
          </a:ln>
        </p:spPr>
        <p:txBody>
          <a:bodyPr lIns="45719" rIns="45719" anchor="ctr"/>
          <a:lstStyle/>
          <a:p>
            <a:pPr algn="ctr">
              <a:defRPr>
                <a:solidFill>
                  <a:srgbClr val="FFFFFF"/>
                </a:solidFill>
              </a:defRPr>
            </a:pPr>
            <a:endParaRPr/>
          </a:p>
        </p:txBody>
      </p:sp>
      <p:sp>
        <p:nvSpPr>
          <p:cNvPr id="460" name="圆形"/>
          <p:cNvSpPr/>
          <p:nvPr/>
        </p:nvSpPr>
        <p:spPr>
          <a:xfrm>
            <a:off x="2442845" y="1409064"/>
            <a:ext cx="939165" cy="939165"/>
          </a:xfrm>
          <a:prstGeom prst="ellipse">
            <a:avLst/>
          </a:prstGeom>
          <a:solidFill>
            <a:srgbClr val="BA764F"/>
          </a:solidFill>
          <a:ln w="12700">
            <a:miter lim="400000"/>
          </a:ln>
        </p:spPr>
        <p:txBody>
          <a:bodyPr lIns="45719" rIns="45719" anchor="ctr"/>
          <a:lstStyle/>
          <a:p>
            <a:pPr algn="ctr">
              <a:defRPr>
                <a:solidFill>
                  <a:srgbClr val="FFFFFF"/>
                </a:solidFill>
              </a:defRPr>
            </a:pPr>
            <a:endParaRPr/>
          </a:p>
        </p:txBody>
      </p:sp>
      <p:sp>
        <p:nvSpPr>
          <p:cNvPr id="461" name="圆形"/>
          <p:cNvSpPr/>
          <p:nvPr/>
        </p:nvSpPr>
        <p:spPr>
          <a:xfrm>
            <a:off x="4151629" y="4824729"/>
            <a:ext cx="532767" cy="532767"/>
          </a:xfrm>
          <a:prstGeom prst="ellipse">
            <a:avLst/>
          </a:prstGeom>
          <a:solidFill>
            <a:srgbClr val="2E4A4E"/>
          </a:solidFill>
          <a:ln w="12700">
            <a:miter lim="400000"/>
          </a:ln>
        </p:spPr>
        <p:txBody>
          <a:bodyPr lIns="45719" rIns="45719" anchor="ctr"/>
          <a:lstStyle/>
          <a:p>
            <a:pPr algn="ctr">
              <a:defRPr>
                <a:solidFill>
                  <a:srgbClr val="FFFFFF"/>
                </a:solidFill>
              </a:defRPr>
            </a:pPr>
            <a:endParaRPr/>
          </a:p>
        </p:txBody>
      </p:sp>
      <p:sp>
        <p:nvSpPr>
          <p:cNvPr id="462" name="圆形"/>
          <p:cNvSpPr/>
          <p:nvPr/>
        </p:nvSpPr>
        <p:spPr>
          <a:xfrm flipH="1">
            <a:off x="1426382" y="2513234"/>
            <a:ext cx="228247" cy="228247"/>
          </a:xfrm>
          <a:prstGeom prst="ellipse">
            <a:avLst/>
          </a:prstGeom>
          <a:solidFill>
            <a:srgbClr val="8BB6CB"/>
          </a:solidFill>
          <a:ln w="12700">
            <a:miter lim="400000"/>
          </a:ln>
        </p:spPr>
        <p:txBody>
          <a:bodyPr lIns="45719" rIns="45719" anchor="ctr"/>
          <a:lstStyle/>
          <a:p>
            <a:pPr algn="ctr">
              <a:defRPr>
                <a:solidFill>
                  <a:srgbClr val="FFFFFF"/>
                </a:solidFill>
              </a:defRPr>
            </a:pPr>
            <a:endParaRPr/>
          </a:p>
        </p:txBody>
      </p:sp>
      <p:sp>
        <p:nvSpPr>
          <p:cNvPr id="463" name="圆形"/>
          <p:cNvSpPr/>
          <p:nvPr/>
        </p:nvSpPr>
        <p:spPr>
          <a:xfrm flipH="1">
            <a:off x="699537" y="2001060"/>
            <a:ext cx="93233" cy="93234"/>
          </a:xfrm>
          <a:prstGeom prst="ellipse">
            <a:avLst/>
          </a:prstGeom>
          <a:solidFill>
            <a:srgbClr val="C5A086"/>
          </a:solidFill>
          <a:ln w="12700">
            <a:miter lim="400000"/>
          </a:ln>
        </p:spPr>
        <p:txBody>
          <a:bodyPr lIns="45719" rIns="45719" anchor="ctr"/>
          <a:lstStyle/>
          <a:p>
            <a:pPr algn="ctr">
              <a:defRPr>
                <a:solidFill>
                  <a:srgbClr val="FFFFFF"/>
                </a:solidFill>
              </a:defRPr>
            </a:pPr>
            <a:endParaRPr/>
          </a:p>
        </p:txBody>
      </p:sp>
      <p:sp>
        <p:nvSpPr>
          <p:cNvPr id="464" name="圆形"/>
          <p:cNvSpPr/>
          <p:nvPr/>
        </p:nvSpPr>
        <p:spPr>
          <a:xfrm flipH="1">
            <a:off x="128474" y="2681247"/>
            <a:ext cx="93233" cy="93233"/>
          </a:xfrm>
          <a:prstGeom prst="ellipse">
            <a:avLst/>
          </a:prstGeom>
          <a:solidFill>
            <a:srgbClr val="A6A6A6"/>
          </a:solidFill>
          <a:ln w="12700">
            <a:miter lim="400000"/>
          </a:ln>
        </p:spPr>
        <p:txBody>
          <a:bodyPr lIns="45719" rIns="45719" anchor="ctr"/>
          <a:lstStyle/>
          <a:p>
            <a:pPr algn="ctr">
              <a:defRPr>
                <a:solidFill>
                  <a:srgbClr val="FFFFFF"/>
                </a:solidFill>
              </a:defRPr>
            </a:pPr>
            <a:endParaRPr/>
          </a:p>
        </p:txBody>
      </p:sp>
      <p:sp>
        <p:nvSpPr>
          <p:cNvPr id="465" name="圆形"/>
          <p:cNvSpPr/>
          <p:nvPr/>
        </p:nvSpPr>
        <p:spPr>
          <a:xfrm flipH="1">
            <a:off x="10165615" y="1539397"/>
            <a:ext cx="228247" cy="228247"/>
          </a:xfrm>
          <a:prstGeom prst="ellipse">
            <a:avLst/>
          </a:prstGeom>
          <a:solidFill>
            <a:srgbClr val="2E4A4E"/>
          </a:solidFill>
          <a:ln w="12700">
            <a:miter lim="400000"/>
          </a:ln>
        </p:spPr>
        <p:txBody>
          <a:bodyPr lIns="45719" rIns="45719" anchor="ctr"/>
          <a:lstStyle/>
          <a:p>
            <a:pPr algn="ctr">
              <a:defRPr>
                <a:solidFill>
                  <a:srgbClr val="FFFFFF"/>
                </a:solidFill>
              </a:defRPr>
            </a:pPr>
            <a:endParaRPr/>
          </a:p>
        </p:txBody>
      </p:sp>
      <p:sp>
        <p:nvSpPr>
          <p:cNvPr id="466" name="圆形"/>
          <p:cNvSpPr/>
          <p:nvPr/>
        </p:nvSpPr>
        <p:spPr>
          <a:xfrm rot="10800000">
            <a:off x="11701779" y="2606674"/>
            <a:ext cx="93347" cy="93347"/>
          </a:xfrm>
          <a:prstGeom prst="ellipse">
            <a:avLst/>
          </a:prstGeom>
          <a:solidFill>
            <a:srgbClr val="D9D5CA"/>
          </a:solidFill>
          <a:ln w="12700">
            <a:miter lim="400000"/>
          </a:ln>
        </p:spPr>
        <p:txBody>
          <a:bodyPr lIns="45719" rIns="45719" anchor="ctr"/>
          <a:lstStyle/>
          <a:p>
            <a:pPr algn="ctr">
              <a:defRPr>
                <a:solidFill>
                  <a:srgbClr val="FFFFFF"/>
                </a:solidFill>
              </a:defRPr>
            </a:pPr>
            <a:endParaRPr/>
          </a:p>
        </p:txBody>
      </p:sp>
      <p:sp>
        <p:nvSpPr>
          <p:cNvPr id="467" name="圆形"/>
          <p:cNvSpPr/>
          <p:nvPr/>
        </p:nvSpPr>
        <p:spPr>
          <a:xfrm rot="10800000">
            <a:off x="10941684" y="2513328"/>
            <a:ext cx="93347" cy="93347"/>
          </a:xfrm>
          <a:prstGeom prst="ellipse">
            <a:avLst/>
          </a:prstGeom>
          <a:solidFill>
            <a:srgbClr val="BA764F"/>
          </a:solidFill>
          <a:ln w="12700">
            <a:miter lim="400000"/>
          </a:ln>
        </p:spPr>
        <p:txBody>
          <a:bodyPr lIns="45719" rIns="45719" anchor="ctr"/>
          <a:lstStyle/>
          <a:p>
            <a:pPr algn="ctr">
              <a:defRPr>
                <a:solidFill>
                  <a:srgbClr val="FFFFFF"/>
                </a:solidFill>
              </a:defRPr>
            </a:pPr>
            <a:endParaRPr/>
          </a:p>
        </p:txBody>
      </p:sp>
      <p:sp>
        <p:nvSpPr>
          <p:cNvPr id="468" name="THANKS"/>
          <p:cNvSpPr txBox="1"/>
          <p:nvPr/>
        </p:nvSpPr>
        <p:spPr>
          <a:xfrm>
            <a:off x="4893743" y="2782541"/>
            <a:ext cx="2578939" cy="81948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32399" tIns="32399" rIns="32399" bIns="32399">
            <a:spAutoFit/>
          </a:bodyPr>
          <a:lstStyle>
            <a:lvl1pPr algn="ctr">
              <a:defRPr sz="4900" cap="small">
                <a:latin typeface="Krungthep"/>
                <a:ea typeface="Krungthep"/>
                <a:cs typeface="Krungthep"/>
                <a:sym typeface="Krungthep"/>
              </a:defRPr>
            </a:lvl1pPr>
          </a:lstStyle>
          <a:p>
            <a:r>
              <a:rPr dirty="0" smtClean="0"/>
              <a:t>THANKS</a:t>
            </a:r>
            <a:r>
              <a:rPr lang="zh-CN" altLang="en-US" dirty="0" smtClean="0"/>
              <a:t>！</a:t>
            </a:r>
            <a:endParaRPr dirty="0"/>
          </a:p>
        </p:txBody>
      </p:sp>
      <p:sp>
        <p:nvSpPr>
          <p:cNvPr id="469" name="圆形"/>
          <p:cNvSpPr/>
          <p:nvPr/>
        </p:nvSpPr>
        <p:spPr>
          <a:xfrm>
            <a:off x="9591040" y="2893695"/>
            <a:ext cx="457201" cy="45720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470" name="圆形"/>
          <p:cNvSpPr/>
          <p:nvPr/>
        </p:nvSpPr>
        <p:spPr>
          <a:xfrm>
            <a:off x="4027170" y="4902834"/>
            <a:ext cx="568961" cy="56896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471" name="圆形"/>
          <p:cNvSpPr/>
          <p:nvPr/>
        </p:nvSpPr>
        <p:spPr>
          <a:xfrm>
            <a:off x="7717439" y="5694571"/>
            <a:ext cx="330429" cy="330429"/>
          </a:xfrm>
          <a:prstGeom prst="ellipse">
            <a:avLst/>
          </a:prstGeom>
          <a:solidFill>
            <a:srgbClr val="C5A086"/>
          </a:solidFill>
          <a:ln w="12700">
            <a:miter lim="400000"/>
          </a:ln>
        </p:spPr>
        <p:txBody>
          <a:bodyPr lIns="45719" rIns="45719" anchor="ctr"/>
          <a:lstStyle/>
          <a:p>
            <a:pPr algn="ctr">
              <a:defRPr>
                <a:solidFill>
                  <a:srgbClr val="FFFFFF"/>
                </a:solidFill>
              </a:defRPr>
            </a:pPr>
            <a:endParaRPr/>
          </a:p>
        </p:txBody>
      </p:sp>
      <p:sp>
        <p:nvSpPr>
          <p:cNvPr id="472" name="圆形"/>
          <p:cNvSpPr/>
          <p:nvPr/>
        </p:nvSpPr>
        <p:spPr>
          <a:xfrm>
            <a:off x="2447289" y="1598930"/>
            <a:ext cx="813437" cy="813437"/>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201" name="成组"/>
          <p:cNvGrpSpPr/>
          <p:nvPr/>
        </p:nvGrpSpPr>
        <p:grpSpPr>
          <a:xfrm>
            <a:off x="645489" y="2184949"/>
            <a:ext cx="2000423" cy="2618740"/>
            <a:chOff x="0" y="0"/>
            <a:chExt cx="2000422" cy="2618739"/>
          </a:xfrm>
        </p:grpSpPr>
        <p:sp>
          <p:nvSpPr>
            <p:cNvPr id="199" name="圆形"/>
            <p:cNvSpPr/>
            <p:nvPr/>
          </p:nvSpPr>
          <p:spPr>
            <a:xfrm>
              <a:off x="0" y="309158"/>
              <a:ext cx="2000423" cy="2000424"/>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sz="16600" b="1">
                  <a:solidFill>
                    <a:srgbClr val="FFFFFF"/>
                  </a:solidFill>
                </a:defRPr>
              </a:pPr>
              <a:endParaRPr/>
            </a:p>
          </p:txBody>
        </p:sp>
        <p:sp>
          <p:nvSpPr>
            <p:cNvPr id="200" name="1"/>
            <p:cNvSpPr txBox="1"/>
            <p:nvPr/>
          </p:nvSpPr>
          <p:spPr>
            <a:xfrm>
              <a:off x="338675" y="0"/>
              <a:ext cx="1323073" cy="261874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16600" b="1">
                  <a:solidFill>
                    <a:srgbClr val="FFFFFF"/>
                  </a:solidFill>
                </a:defRPr>
              </a:lvl1pPr>
            </a:lstStyle>
            <a:p>
              <a:r>
                <a:t>1</a:t>
              </a:r>
            </a:p>
          </p:txBody>
        </p:sp>
      </p:grpSp>
      <p:grpSp>
        <p:nvGrpSpPr>
          <p:cNvPr id="204" name="成组"/>
          <p:cNvGrpSpPr/>
          <p:nvPr/>
        </p:nvGrpSpPr>
        <p:grpSpPr>
          <a:xfrm>
            <a:off x="3535239" y="2184949"/>
            <a:ext cx="2000423" cy="2618740"/>
            <a:chOff x="0" y="0"/>
            <a:chExt cx="2000422" cy="2618739"/>
          </a:xfrm>
        </p:grpSpPr>
        <p:sp>
          <p:nvSpPr>
            <p:cNvPr id="202" name="圆形"/>
            <p:cNvSpPr/>
            <p:nvPr/>
          </p:nvSpPr>
          <p:spPr>
            <a:xfrm>
              <a:off x="0" y="309158"/>
              <a:ext cx="2000423" cy="2000424"/>
            </a:xfrm>
            <a:prstGeom prst="ellipse">
              <a:avLst/>
            </a:prstGeom>
            <a:solidFill>
              <a:srgbClr val="BA764F">
                <a:alpha val="48000"/>
              </a:srgbClr>
            </a:solidFill>
            <a:ln w="12700" cap="flat">
              <a:noFill/>
              <a:miter lim="400000"/>
            </a:ln>
            <a:effectLst/>
          </p:spPr>
          <p:txBody>
            <a:bodyPr wrap="square" lIns="45719" tIns="45719" rIns="45719" bIns="45719" numCol="1" anchor="ctr">
              <a:noAutofit/>
            </a:bodyPr>
            <a:lstStyle/>
            <a:p>
              <a:pPr algn="ctr">
                <a:defRPr sz="16600" b="1">
                  <a:solidFill>
                    <a:srgbClr val="FFFFFF"/>
                  </a:solidFill>
                </a:defRPr>
              </a:pPr>
              <a:endParaRPr/>
            </a:p>
          </p:txBody>
        </p:sp>
        <p:sp>
          <p:nvSpPr>
            <p:cNvPr id="203" name="2"/>
            <p:cNvSpPr txBox="1"/>
            <p:nvPr/>
          </p:nvSpPr>
          <p:spPr>
            <a:xfrm>
              <a:off x="338675" y="0"/>
              <a:ext cx="1323073" cy="261874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16600" b="1">
                  <a:solidFill>
                    <a:srgbClr val="FFFFFF"/>
                  </a:solidFill>
                </a:defRPr>
              </a:lvl1pPr>
            </a:lstStyle>
            <a:p>
              <a:r>
                <a:t>2</a:t>
              </a:r>
            </a:p>
          </p:txBody>
        </p:sp>
      </p:grpSp>
      <p:grpSp>
        <p:nvGrpSpPr>
          <p:cNvPr id="207" name="成组"/>
          <p:cNvGrpSpPr/>
          <p:nvPr/>
        </p:nvGrpSpPr>
        <p:grpSpPr>
          <a:xfrm>
            <a:off x="9579139" y="2184949"/>
            <a:ext cx="2000423" cy="2618740"/>
            <a:chOff x="0" y="0"/>
            <a:chExt cx="2000422" cy="2618739"/>
          </a:xfrm>
        </p:grpSpPr>
        <p:sp>
          <p:nvSpPr>
            <p:cNvPr id="205" name="圆形"/>
            <p:cNvSpPr/>
            <p:nvPr/>
          </p:nvSpPr>
          <p:spPr>
            <a:xfrm>
              <a:off x="0" y="309158"/>
              <a:ext cx="2000423" cy="2000424"/>
            </a:xfrm>
            <a:prstGeom prst="ellipse">
              <a:avLst/>
            </a:prstGeom>
            <a:solidFill>
              <a:srgbClr val="C5A086">
                <a:alpha val="48000"/>
              </a:srgbClr>
            </a:solidFill>
            <a:ln w="12700" cap="flat">
              <a:noFill/>
              <a:miter lim="400000"/>
            </a:ln>
            <a:effectLst/>
          </p:spPr>
          <p:txBody>
            <a:bodyPr wrap="square" lIns="45719" tIns="45719" rIns="45719" bIns="45719" numCol="1" anchor="ctr">
              <a:noAutofit/>
            </a:bodyPr>
            <a:lstStyle/>
            <a:p>
              <a:pPr algn="ctr">
                <a:defRPr sz="16600" b="1">
                  <a:solidFill>
                    <a:srgbClr val="FFFFFF"/>
                  </a:solidFill>
                </a:defRPr>
              </a:pPr>
              <a:endParaRPr/>
            </a:p>
          </p:txBody>
        </p:sp>
        <p:sp>
          <p:nvSpPr>
            <p:cNvPr id="206" name="4"/>
            <p:cNvSpPr txBox="1"/>
            <p:nvPr/>
          </p:nvSpPr>
          <p:spPr>
            <a:xfrm>
              <a:off x="338675" y="0"/>
              <a:ext cx="1323073" cy="261874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16600" b="1">
                  <a:solidFill>
                    <a:srgbClr val="FFFFFF"/>
                  </a:solidFill>
                </a:defRPr>
              </a:lvl1pPr>
            </a:lstStyle>
            <a:p>
              <a:r>
                <a:t>4</a:t>
              </a:r>
            </a:p>
          </p:txBody>
        </p:sp>
      </p:grpSp>
      <p:grpSp>
        <p:nvGrpSpPr>
          <p:cNvPr id="210" name="成组"/>
          <p:cNvGrpSpPr/>
          <p:nvPr/>
        </p:nvGrpSpPr>
        <p:grpSpPr>
          <a:xfrm>
            <a:off x="6557188" y="2184949"/>
            <a:ext cx="2000423" cy="2618740"/>
            <a:chOff x="0" y="0"/>
            <a:chExt cx="2000422" cy="2618739"/>
          </a:xfrm>
        </p:grpSpPr>
        <p:sp>
          <p:nvSpPr>
            <p:cNvPr id="208" name="圆形"/>
            <p:cNvSpPr/>
            <p:nvPr/>
          </p:nvSpPr>
          <p:spPr>
            <a:xfrm>
              <a:off x="0" y="309158"/>
              <a:ext cx="2000423" cy="2000424"/>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sz="16600" b="1">
                  <a:solidFill>
                    <a:srgbClr val="FFFFFF"/>
                  </a:solidFill>
                </a:defRPr>
              </a:pPr>
              <a:endParaRPr/>
            </a:p>
          </p:txBody>
        </p:sp>
        <p:sp>
          <p:nvSpPr>
            <p:cNvPr id="209" name="3"/>
            <p:cNvSpPr txBox="1"/>
            <p:nvPr/>
          </p:nvSpPr>
          <p:spPr>
            <a:xfrm>
              <a:off x="338675" y="0"/>
              <a:ext cx="1323073" cy="261874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16600" b="1">
                  <a:solidFill>
                    <a:srgbClr val="FFFFFF"/>
                  </a:solidFill>
                </a:defRPr>
              </a:lvl1pPr>
            </a:lstStyle>
            <a:p>
              <a:r>
                <a:t>3</a:t>
              </a:r>
            </a:p>
          </p:txBody>
        </p:sp>
      </p:grpSp>
      <p:sp>
        <p:nvSpPr>
          <p:cNvPr id="211" name="CONTENTS"/>
          <p:cNvSpPr txBox="1"/>
          <p:nvPr/>
        </p:nvSpPr>
        <p:spPr>
          <a:xfrm>
            <a:off x="1" y="1622478"/>
            <a:ext cx="12192000" cy="650241"/>
          </a:xfrm>
          <a:prstGeom prst="rect">
            <a:avLst/>
          </a:prstGeom>
          <a:solidFill>
            <a:srgbClr val="BA764F"/>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600">
                <a:latin typeface="Impact"/>
                <a:ea typeface="Impact"/>
                <a:cs typeface="Impact"/>
                <a:sym typeface="Impact"/>
              </a:defRPr>
            </a:lvl1pPr>
          </a:lstStyle>
          <a:p>
            <a:r>
              <a:t>CONTENTS</a:t>
            </a:r>
          </a:p>
        </p:txBody>
      </p:sp>
      <p:sp>
        <p:nvSpPr>
          <p:cNvPr id="212" name="Introduction"/>
          <p:cNvSpPr txBox="1"/>
          <p:nvPr/>
        </p:nvSpPr>
        <p:spPr>
          <a:xfrm>
            <a:off x="470647" y="4814871"/>
            <a:ext cx="2043065" cy="41549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lvl1pPr>
              <a:defRPr sz="2100" b="1">
                <a:latin typeface="Marker Felt"/>
                <a:ea typeface="Marker Felt"/>
                <a:cs typeface="Marker Felt"/>
                <a:sym typeface="Marker Felt"/>
              </a:defRPr>
            </a:lvl1pPr>
          </a:lstStyle>
          <a:p>
            <a:r>
              <a:rPr dirty="0" smtClean="0"/>
              <a:t>Introductio</a:t>
            </a:r>
            <a:r>
              <a:rPr lang="en-US" dirty="0" smtClean="0"/>
              <a:t>n</a:t>
            </a:r>
            <a:endParaRPr dirty="0"/>
          </a:p>
        </p:txBody>
      </p:sp>
      <p:sp>
        <p:nvSpPr>
          <p:cNvPr id="213" name="An Analysis of Ezra Pound’s…"/>
          <p:cNvSpPr txBox="1"/>
          <p:nvPr/>
        </p:nvSpPr>
        <p:spPr>
          <a:xfrm>
            <a:off x="2571386" y="4719828"/>
            <a:ext cx="3907478" cy="7386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2100" b="1">
                <a:latin typeface="Marker Felt"/>
                <a:ea typeface="Marker Felt"/>
                <a:cs typeface="Marker Felt"/>
                <a:sym typeface="Marker Felt"/>
              </a:defRPr>
            </a:pPr>
            <a:r>
              <a:rPr dirty="0"/>
              <a:t>An Analysis of Ezra </a:t>
            </a:r>
            <a:r>
              <a:rPr dirty="0" smtClean="0"/>
              <a:t>Pound</a:t>
            </a:r>
            <a:r>
              <a:rPr lang="en-US" dirty="0" smtClean="0"/>
              <a:t>'</a:t>
            </a:r>
            <a:r>
              <a:rPr dirty="0" smtClean="0"/>
              <a:t>s </a:t>
            </a:r>
            <a:endParaRPr dirty="0"/>
          </a:p>
          <a:p>
            <a:pPr>
              <a:defRPr sz="2100" b="1">
                <a:latin typeface="Marker Felt"/>
                <a:ea typeface="Marker Felt"/>
                <a:cs typeface="Marker Felt"/>
                <a:sym typeface="Marker Felt"/>
              </a:defRPr>
            </a:pPr>
            <a:r>
              <a:rPr dirty="0"/>
              <a:t>Translation Theory</a:t>
            </a:r>
          </a:p>
        </p:txBody>
      </p:sp>
      <p:sp>
        <p:nvSpPr>
          <p:cNvPr id="214" name="Ezra Pound’s Translation…"/>
          <p:cNvSpPr txBox="1"/>
          <p:nvPr/>
        </p:nvSpPr>
        <p:spPr>
          <a:xfrm>
            <a:off x="6346899" y="4719828"/>
            <a:ext cx="3634967" cy="73866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defRPr sz="2100" b="1">
                <a:latin typeface="Marker Felt"/>
                <a:ea typeface="Marker Felt"/>
                <a:cs typeface="Marker Felt"/>
                <a:sym typeface="Marker Felt"/>
              </a:defRPr>
            </a:pPr>
            <a:r>
              <a:rPr dirty="0"/>
              <a:t> Ezra </a:t>
            </a:r>
            <a:r>
              <a:rPr dirty="0" smtClean="0"/>
              <a:t>Pound</a:t>
            </a:r>
            <a:r>
              <a:rPr lang="en-US" dirty="0" smtClean="0"/>
              <a:t>'</a:t>
            </a:r>
            <a:r>
              <a:rPr dirty="0" smtClean="0"/>
              <a:t>s </a:t>
            </a:r>
            <a:r>
              <a:rPr dirty="0"/>
              <a:t>Translation </a:t>
            </a:r>
          </a:p>
          <a:p>
            <a:pPr>
              <a:defRPr sz="2100" b="1">
                <a:latin typeface="Marker Felt"/>
                <a:ea typeface="Marker Felt"/>
                <a:cs typeface="Marker Felt"/>
                <a:sym typeface="Marker Felt"/>
              </a:defRPr>
            </a:pPr>
            <a:r>
              <a:rPr dirty="0"/>
              <a:t> Practices in Cathay</a:t>
            </a:r>
          </a:p>
        </p:txBody>
      </p:sp>
      <p:sp>
        <p:nvSpPr>
          <p:cNvPr id="215" name="Conclusion"/>
          <p:cNvSpPr txBox="1"/>
          <p:nvPr/>
        </p:nvSpPr>
        <p:spPr>
          <a:xfrm>
            <a:off x="10035346" y="4719828"/>
            <a:ext cx="2237741"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a:defRPr sz="2100" b="1">
                <a:latin typeface="Marker Felt"/>
                <a:ea typeface="Marker Felt"/>
                <a:cs typeface="Marker Felt"/>
                <a:sym typeface="Marker Felt"/>
              </a:defRPr>
            </a:lvl1pPr>
          </a:lstStyle>
          <a:p>
            <a:r>
              <a:rPr dirty="0"/>
              <a:t>Conclusion</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217" name="圆形"/>
          <p:cNvSpPr/>
          <p:nvPr/>
        </p:nvSpPr>
        <p:spPr>
          <a:xfrm>
            <a:off x="-19050" y="-1"/>
            <a:ext cx="2362200" cy="2362201"/>
          </a:xfrm>
          <a:prstGeom prst="ellipse">
            <a:avLst/>
          </a:prstGeom>
          <a:solidFill>
            <a:srgbClr val="D9D5CA"/>
          </a:solidFill>
          <a:ln w="12700">
            <a:miter lim="400000"/>
          </a:ln>
        </p:spPr>
        <p:txBody>
          <a:bodyPr lIns="45719" rIns="45719" anchor="ctr"/>
          <a:lstStyle/>
          <a:p>
            <a:pPr algn="ctr">
              <a:defRPr>
                <a:solidFill>
                  <a:srgbClr val="FFFFFF"/>
                </a:solidFill>
              </a:defRPr>
            </a:pPr>
            <a:endParaRPr/>
          </a:p>
        </p:txBody>
      </p:sp>
      <p:sp>
        <p:nvSpPr>
          <p:cNvPr id="218" name="圆形"/>
          <p:cNvSpPr/>
          <p:nvPr/>
        </p:nvSpPr>
        <p:spPr>
          <a:xfrm>
            <a:off x="-1805305" y="-1043306"/>
            <a:ext cx="3124201" cy="3124201"/>
          </a:xfrm>
          <a:prstGeom prst="ellipse">
            <a:avLst/>
          </a:prstGeom>
          <a:solidFill>
            <a:srgbClr val="8BB6CB">
              <a:alpha val="80000"/>
            </a:srgbClr>
          </a:solidFill>
          <a:ln w="12700">
            <a:miter lim="400000"/>
          </a:ln>
        </p:spPr>
        <p:txBody>
          <a:bodyPr lIns="45719" rIns="45719" anchor="ctr"/>
          <a:lstStyle/>
          <a:p>
            <a:pPr algn="ctr">
              <a:defRPr>
                <a:solidFill>
                  <a:srgbClr val="FFFFFF"/>
                </a:solidFill>
              </a:defRPr>
            </a:pPr>
            <a:endParaRPr/>
          </a:p>
        </p:txBody>
      </p:sp>
      <p:sp>
        <p:nvSpPr>
          <p:cNvPr id="219" name="圆形"/>
          <p:cNvSpPr/>
          <p:nvPr/>
        </p:nvSpPr>
        <p:spPr>
          <a:xfrm>
            <a:off x="485775" y="1920239"/>
            <a:ext cx="1562100" cy="1562101"/>
          </a:xfrm>
          <a:prstGeom prst="ellipse">
            <a:avLst/>
          </a:prstGeom>
          <a:solidFill>
            <a:srgbClr val="C5A086">
              <a:alpha val="83000"/>
            </a:srgbClr>
          </a:solidFill>
          <a:ln w="12700">
            <a:miter lim="400000"/>
          </a:ln>
        </p:spPr>
        <p:txBody>
          <a:bodyPr lIns="45719" rIns="45719" anchor="ctr"/>
          <a:lstStyle/>
          <a:p>
            <a:pPr algn="ctr">
              <a:defRPr>
                <a:solidFill>
                  <a:srgbClr val="FFFFFF"/>
                </a:solidFill>
              </a:defRPr>
            </a:pPr>
            <a:endParaRPr/>
          </a:p>
        </p:txBody>
      </p:sp>
      <p:sp>
        <p:nvSpPr>
          <p:cNvPr id="220" name="圆形"/>
          <p:cNvSpPr/>
          <p:nvPr/>
        </p:nvSpPr>
        <p:spPr>
          <a:xfrm rot="10800000" flipH="1">
            <a:off x="10454640" y="3246120"/>
            <a:ext cx="2362201" cy="2362201"/>
          </a:xfrm>
          <a:prstGeom prst="ellipse">
            <a:avLst/>
          </a:prstGeom>
          <a:solidFill>
            <a:srgbClr val="C5A086"/>
          </a:solidFill>
          <a:ln w="12700">
            <a:miter lim="400000"/>
          </a:ln>
        </p:spPr>
        <p:txBody>
          <a:bodyPr lIns="45719" rIns="45719" anchor="ctr"/>
          <a:lstStyle/>
          <a:p>
            <a:pPr algn="ctr">
              <a:defRPr>
                <a:solidFill>
                  <a:srgbClr val="FFFFFF"/>
                </a:solidFill>
              </a:defRPr>
            </a:pPr>
            <a:endParaRPr/>
          </a:p>
        </p:txBody>
      </p:sp>
      <p:sp>
        <p:nvSpPr>
          <p:cNvPr id="221" name="圆形"/>
          <p:cNvSpPr/>
          <p:nvPr/>
        </p:nvSpPr>
        <p:spPr>
          <a:xfrm rot="10800000" flipH="1">
            <a:off x="9490709" y="4629784"/>
            <a:ext cx="3124201" cy="3124201"/>
          </a:xfrm>
          <a:prstGeom prst="ellipse">
            <a:avLst/>
          </a:prstGeom>
          <a:solidFill>
            <a:srgbClr val="BA764F">
              <a:alpha val="91000"/>
            </a:srgbClr>
          </a:solidFill>
          <a:ln w="12700">
            <a:miter lim="400000"/>
          </a:ln>
        </p:spPr>
        <p:txBody>
          <a:bodyPr lIns="45719" rIns="45719" anchor="ctr"/>
          <a:lstStyle/>
          <a:p>
            <a:pPr algn="ctr">
              <a:defRPr>
                <a:solidFill>
                  <a:srgbClr val="FFFFFF"/>
                </a:solidFill>
              </a:defRPr>
            </a:pPr>
            <a:endParaRPr/>
          </a:p>
        </p:txBody>
      </p:sp>
      <p:sp>
        <p:nvSpPr>
          <p:cNvPr id="222" name="圆形"/>
          <p:cNvSpPr/>
          <p:nvPr/>
        </p:nvSpPr>
        <p:spPr>
          <a:xfrm rot="10800000" flipH="1">
            <a:off x="8649969" y="4704079"/>
            <a:ext cx="1235711" cy="1235711"/>
          </a:xfrm>
          <a:prstGeom prst="ellipse">
            <a:avLst/>
          </a:prstGeom>
          <a:solidFill>
            <a:srgbClr val="2E4A4E">
              <a:alpha val="82000"/>
            </a:srgbClr>
          </a:solidFill>
          <a:ln w="12700">
            <a:miter lim="400000"/>
          </a:ln>
        </p:spPr>
        <p:txBody>
          <a:bodyPr lIns="45719" rIns="45719" anchor="ctr"/>
          <a:lstStyle/>
          <a:p>
            <a:pPr algn="ctr">
              <a:defRPr>
                <a:solidFill>
                  <a:srgbClr val="FFFFFF"/>
                </a:solidFill>
              </a:defRPr>
            </a:pPr>
            <a:endParaRPr/>
          </a:p>
        </p:txBody>
      </p:sp>
      <p:sp>
        <p:nvSpPr>
          <p:cNvPr id="223" name="圆形"/>
          <p:cNvSpPr/>
          <p:nvPr/>
        </p:nvSpPr>
        <p:spPr>
          <a:xfrm>
            <a:off x="10246801" y="4036810"/>
            <a:ext cx="2569541" cy="2569542"/>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224" name="圆形"/>
          <p:cNvSpPr/>
          <p:nvPr/>
        </p:nvSpPr>
        <p:spPr>
          <a:xfrm>
            <a:off x="-1528003" y="115"/>
            <a:ext cx="2569541" cy="2569542"/>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225" name="圆形"/>
          <p:cNvSpPr/>
          <p:nvPr/>
        </p:nvSpPr>
        <p:spPr>
          <a:xfrm>
            <a:off x="5843270" y="1469389"/>
            <a:ext cx="2012951" cy="2012951"/>
          </a:xfrm>
          <a:prstGeom prst="ellipse">
            <a:avLst/>
          </a:prstGeom>
          <a:solidFill>
            <a:srgbClr val="BA764F">
              <a:alpha val="62000"/>
            </a:srgbClr>
          </a:solidFill>
          <a:ln w="12700">
            <a:miter lim="400000"/>
          </a:ln>
        </p:spPr>
        <p:txBody>
          <a:bodyPr lIns="45719" rIns="45719" anchor="ctr"/>
          <a:lstStyle/>
          <a:p>
            <a:pPr algn="ctr">
              <a:defRPr sz="16600" b="1">
                <a:solidFill>
                  <a:srgbClr val="FFFFFF"/>
                </a:solidFill>
              </a:defRPr>
            </a:pPr>
            <a:endParaRPr/>
          </a:p>
        </p:txBody>
      </p:sp>
      <p:sp>
        <p:nvSpPr>
          <p:cNvPr id="226" name="形状"/>
          <p:cNvSpPr/>
          <p:nvPr/>
        </p:nvSpPr>
        <p:spPr>
          <a:xfrm>
            <a:off x="4250159" y="2190818"/>
            <a:ext cx="3181498" cy="2180933"/>
          </a:xfrm>
          <a:custGeom>
            <a:avLst/>
            <a:gdLst/>
            <a:ahLst/>
            <a:cxnLst>
              <a:cxn ang="0">
                <a:pos x="wd2" y="hd2"/>
              </a:cxn>
              <a:cxn ang="5400000">
                <a:pos x="wd2" y="hd2"/>
              </a:cxn>
              <a:cxn ang="10800000">
                <a:pos x="wd2" y="hd2"/>
              </a:cxn>
              <a:cxn ang="16200000">
                <a:pos x="wd2" y="hd2"/>
              </a:cxn>
            </a:cxnLst>
            <a:rect l="0" t="0" r="r" b="b"/>
            <a:pathLst>
              <a:path w="21600" h="21600" extrusionOk="0">
                <a:moveTo>
                  <a:pt x="2829" y="15463"/>
                </a:moveTo>
                <a:cubicBezTo>
                  <a:pt x="2449" y="15477"/>
                  <a:pt x="2131" y="15671"/>
                  <a:pt x="1877" y="16045"/>
                </a:cubicBezTo>
                <a:cubicBezTo>
                  <a:pt x="1624" y="16418"/>
                  <a:pt x="1492" y="16887"/>
                  <a:pt x="1482" y="17451"/>
                </a:cubicBezTo>
                <a:cubicBezTo>
                  <a:pt x="1492" y="18010"/>
                  <a:pt x="1624" y="18477"/>
                  <a:pt x="1877" y="18852"/>
                </a:cubicBezTo>
                <a:cubicBezTo>
                  <a:pt x="2131" y="19228"/>
                  <a:pt x="2449" y="19423"/>
                  <a:pt x="2829" y="19438"/>
                </a:cubicBezTo>
                <a:cubicBezTo>
                  <a:pt x="3214" y="19423"/>
                  <a:pt x="3533" y="19228"/>
                  <a:pt x="3788" y="18852"/>
                </a:cubicBezTo>
                <a:cubicBezTo>
                  <a:pt x="4042" y="18477"/>
                  <a:pt x="4174" y="18010"/>
                  <a:pt x="4184" y="17451"/>
                </a:cubicBezTo>
                <a:cubicBezTo>
                  <a:pt x="4174" y="16887"/>
                  <a:pt x="4042" y="16418"/>
                  <a:pt x="3788" y="16045"/>
                </a:cubicBezTo>
                <a:cubicBezTo>
                  <a:pt x="3533" y="15671"/>
                  <a:pt x="3214" y="15477"/>
                  <a:pt x="2829" y="15463"/>
                </a:cubicBezTo>
                <a:close/>
                <a:moveTo>
                  <a:pt x="6710" y="13312"/>
                </a:moveTo>
                <a:lnTo>
                  <a:pt x="7315" y="13312"/>
                </a:lnTo>
                <a:lnTo>
                  <a:pt x="10001" y="17224"/>
                </a:lnTo>
                <a:lnTo>
                  <a:pt x="10001" y="13312"/>
                </a:lnTo>
                <a:lnTo>
                  <a:pt x="11490" y="13312"/>
                </a:lnTo>
                <a:lnTo>
                  <a:pt x="11490" y="21600"/>
                </a:lnTo>
                <a:lnTo>
                  <a:pt x="10878" y="21600"/>
                </a:lnTo>
                <a:lnTo>
                  <a:pt x="8199" y="17677"/>
                </a:lnTo>
                <a:lnTo>
                  <a:pt x="8199" y="21600"/>
                </a:lnTo>
                <a:lnTo>
                  <a:pt x="6710" y="21600"/>
                </a:lnTo>
                <a:close/>
                <a:moveTo>
                  <a:pt x="12659" y="13301"/>
                </a:moveTo>
                <a:lnTo>
                  <a:pt x="16184" y="13301"/>
                </a:lnTo>
                <a:lnTo>
                  <a:pt x="16184" y="15099"/>
                </a:lnTo>
                <a:lnTo>
                  <a:pt x="14149" y="15099"/>
                </a:lnTo>
                <a:lnTo>
                  <a:pt x="14149" y="16458"/>
                </a:lnTo>
                <a:lnTo>
                  <a:pt x="15949" y="16458"/>
                </a:lnTo>
                <a:lnTo>
                  <a:pt x="15949" y="18289"/>
                </a:lnTo>
                <a:lnTo>
                  <a:pt x="14149" y="18289"/>
                </a:lnTo>
                <a:lnTo>
                  <a:pt x="14149" y="19813"/>
                </a:lnTo>
                <a:lnTo>
                  <a:pt x="16184" y="19813"/>
                </a:lnTo>
                <a:lnTo>
                  <a:pt x="16184" y="21589"/>
                </a:lnTo>
                <a:lnTo>
                  <a:pt x="12659" y="21589"/>
                </a:lnTo>
                <a:close/>
                <a:moveTo>
                  <a:pt x="2829" y="13301"/>
                </a:moveTo>
                <a:cubicBezTo>
                  <a:pt x="3357" y="13310"/>
                  <a:pt x="3835" y="13500"/>
                  <a:pt x="4261" y="13870"/>
                </a:cubicBezTo>
                <a:cubicBezTo>
                  <a:pt x="4687" y="14240"/>
                  <a:pt x="5027" y="14737"/>
                  <a:pt x="5279" y="15363"/>
                </a:cubicBezTo>
                <a:cubicBezTo>
                  <a:pt x="5531" y="15988"/>
                  <a:pt x="5660" y="16687"/>
                  <a:pt x="5666" y="17462"/>
                </a:cubicBezTo>
                <a:cubicBezTo>
                  <a:pt x="5660" y="18236"/>
                  <a:pt x="5531" y="18934"/>
                  <a:pt x="5279" y="19555"/>
                </a:cubicBezTo>
                <a:cubicBezTo>
                  <a:pt x="5027" y="20177"/>
                  <a:pt x="4687" y="20671"/>
                  <a:pt x="4261" y="21037"/>
                </a:cubicBezTo>
                <a:cubicBezTo>
                  <a:pt x="3835" y="21404"/>
                  <a:pt x="3357" y="21591"/>
                  <a:pt x="2829" y="21600"/>
                </a:cubicBezTo>
                <a:cubicBezTo>
                  <a:pt x="2301" y="21591"/>
                  <a:pt x="1825" y="21404"/>
                  <a:pt x="1400" y="21037"/>
                </a:cubicBezTo>
                <a:cubicBezTo>
                  <a:pt x="974" y="20671"/>
                  <a:pt x="636" y="20177"/>
                  <a:pt x="385" y="19555"/>
                </a:cubicBezTo>
                <a:cubicBezTo>
                  <a:pt x="134" y="18934"/>
                  <a:pt x="6" y="18236"/>
                  <a:pt x="0" y="17462"/>
                </a:cubicBezTo>
                <a:cubicBezTo>
                  <a:pt x="6" y="16687"/>
                  <a:pt x="134" y="15988"/>
                  <a:pt x="385" y="15363"/>
                </a:cubicBezTo>
                <a:cubicBezTo>
                  <a:pt x="636" y="14737"/>
                  <a:pt x="974" y="14240"/>
                  <a:pt x="1400" y="13870"/>
                </a:cubicBezTo>
                <a:cubicBezTo>
                  <a:pt x="1825" y="13500"/>
                  <a:pt x="2301" y="13310"/>
                  <a:pt x="2829" y="13301"/>
                </a:cubicBezTo>
                <a:close/>
                <a:moveTo>
                  <a:pt x="7710" y="3552"/>
                </a:moveTo>
                <a:lnTo>
                  <a:pt x="7128" y="5378"/>
                </a:lnTo>
                <a:lnTo>
                  <a:pt x="8285" y="5378"/>
                </a:lnTo>
                <a:close/>
                <a:moveTo>
                  <a:pt x="12985" y="1834"/>
                </a:moveTo>
                <a:lnTo>
                  <a:pt x="12985" y="4210"/>
                </a:lnTo>
                <a:lnTo>
                  <a:pt x="13908" y="4210"/>
                </a:lnTo>
                <a:cubicBezTo>
                  <a:pt x="14141" y="4202"/>
                  <a:pt x="14334" y="4088"/>
                  <a:pt x="14487" y="3868"/>
                </a:cubicBezTo>
                <a:cubicBezTo>
                  <a:pt x="14641" y="3647"/>
                  <a:pt x="14720" y="3367"/>
                  <a:pt x="14726" y="3028"/>
                </a:cubicBezTo>
                <a:cubicBezTo>
                  <a:pt x="14720" y="2688"/>
                  <a:pt x="14641" y="2406"/>
                  <a:pt x="14487" y="2182"/>
                </a:cubicBezTo>
                <a:cubicBezTo>
                  <a:pt x="14334" y="1959"/>
                  <a:pt x="14141" y="1843"/>
                  <a:pt x="13908" y="1834"/>
                </a:cubicBezTo>
                <a:close/>
                <a:moveTo>
                  <a:pt x="1603" y="1831"/>
                </a:moveTo>
                <a:lnTo>
                  <a:pt x="1603" y="4216"/>
                </a:lnTo>
                <a:lnTo>
                  <a:pt x="2527" y="4216"/>
                </a:lnTo>
                <a:cubicBezTo>
                  <a:pt x="2759" y="4208"/>
                  <a:pt x="2952" y="4094"/>
                  <a:pt x="3106" y="3872"/>
                </a:cubicBezTo>
                <a:cubicBezTo>
                  <a:pt x="3259" y="3651"/>
                  <a:pt x="3339" y="3370"/>
                  <a:pt x="3344" y="3029"/>
                </a:cubicBezTo>
                <a:cubicBezTo>
                  <a:pt x="3339" y="2688"/>
                  <a:pt x="3259" y="2405"/>
                  <a:pt x="3106" y="2180"/>
                </a:cubicBezTo>
                <a:cubicBezTo>
                  <a:pt x="2952" y="1956"/>
                  <a:pt x="2759" y="1839"/>
                  <a:pt x="2527" y="1831"/>
                </a:cubicBezTo>
                <a:close/>
                <a:moveTo>
                  <a:pt x="17129" y="0"/>
                </a:moveTo>
                <a:lnTo>
                  <a:pt x="21600" y="0"/>
                </a:lnTo>
                <a:lnTo>
                  <a:pt x="21600" y="2162"/>
                </a:lnTo>
                <a:lnTo>
                  <a:pt x="20094" y="2162"/>
                </a:lnTo>
                <a:lnTo>
                  <a:pt x="20094" y="8288"/>
                </a:lnTo>
                <a:lnTo>
                  <a:pt x="18605" y="8288"/>
                </a:lnTo>
                <a:lnTo>
                  <a:pt x="18605" y="2162"/>
                </a:lnTo>
                <a:lnTo>
                  <a:pt x="17129" y="2162"/>
                </a:lnTo>
                <a:close/>
                <a:moveTo>
                  <a:pt x="11495" y="0"/>
                </a:moveTo>
                <a:lnTo>
                  <a:pt x="13885" y="0"/>
                </a:lnTo>
                <a:cubicBezTo>
                  <a:pt x="14273" y="7"/>
                  <a:pt x="14624" y="146"/>
                  <a:pt x="14938" y="417"/>
                </a:cubicBezTo>
                <a:cubicBezTo>
                  <a:pt x="15252" y="689"/>
                  <a:pt x="15502" y="1054"/>
                  <a:pt x="15688" y="1513"/>
                </a:cubicBezTo>
                <a:cubicBezTo>
                  <a:pt x="15874" y="1971"/>
                  <a:pt x="15969" y="2483"/>
                  <a:pt x="15973" y="3050"/>
                </a:cubicBezTo>
                <a:cubicBezTo>
                  <a:pt x="15971" y="3495"/>
                  <a:pt x="15910" y="3909"/>
                  <a:pt x="15790" y="4290"/>
                </a:cubicBezTo>
                <a:cubicBezTo>
                  <a:pt x="15670" y="4672"/>
                  <a:pt x="15507" y="5003"/>
                  <a:pt x="15300" y="5282"/>
                </a:cubicBezTo>
                <a:lnTo>
                  <a:pt x="16503" y="8288"/>
                </a:lnTo>
                <a:lnTo>
                  <a:pt x="14786" y="8288"/>
                </a:lnTo>
                <a:lnTo>
                  <a:pt x="13908" y="6089"/>
                </a:lnTo>
                <a:lnTo>
                  <a:pt x="12985" y="6089"/>
                </a:lnTo>
                <a:lnTo>
                  <a:pt x="12985" y="8288"/>
                </a:lnTo>
                <a:lnTo>
                  <a:pt x="11495" y="8288"/>
                </a:lnTo>
                <a:close/>
                <a:moveTo>
                  <a:pt x="7362" y="0"/>
                </a:moveTo>
                <a:lnTo>
                  <a:pt x="8036" y="0"/>
                </a:lnTo>
                <a:lnTo>
                  <a:pt x="10706" y="8299"/>
                </a:lnTo>
                <a:lnTo>
                  <a:pt x="9216" y="8299"/>
                </a:lnTo>
                <a:lnTo>
                  <a:pt x="8868" y="7214"/>
                </a:lnTo>
                <a:lnTo>
                  <a:pt x="6545" y="7214"/>
                </a:lnTo>
                <a:lnTo>
                  <a:pt x="6205" y="8299"/>
                </a:lnTo>
                <a:lnTo>
                  <a:pt x="4714" y="8299"/>
                </a:lnTo>
                <a:close/>
                <a:moveTo>
                  <a:pt x="113" y="0"/>
                </a:moveTo>
                <a:lnTo>
                  <a:pt x="2504" y="0"/>
                </a:lnTo>
                <a:cubicBezTo>
                  <a:pt x="2892" y="6"/>
                  <a:pt x="3243" y="145"/>
                  <a:pt x="3556" y="417"/>
                </a:cubicBezTo>
                <a:cubicBezTo>
                  <a:pt x="3870" y="688"/>
                  <a:pt x="4120" y="1053"/>
                  <a:pt x="4306" y="1512"/>
                </a:cubicBezTo>
                <a:cubicBezTo>
                  <a:pt x="4492" y="1970"/>
                  <a:pt x="4587" y="2484"/>
                  <a:pt x="4592" y="3051"/>
                </a:cubicBezTo>
                <a:cubicBezTo>
                  <a:pt x="4587" y="3615"/>
                  <a:pt x="4493" y="4126"/>
                  <a:pt x="4309" y="4583"/>
                </a:cubicBezTo>
                <a:cubicBezTo>
                  <a:pt x="4125" y="5040"/>
                  <a:pt x="3878" y="5404"/>
                  <a:pt x="3569" y="5675"/>
                </a:cubicBezTo>
                <a:cubicBezTo>
                  <a:pt x="3259" y="5946"/>
                  <a:pt x="2915" y="6085"/>
                  <a:pt x="2534" y="6091"/>
                </a:cubicBezTo>
                <a:lnTo>
                  <a:pt x="1603" y="6091"/>
                </a:lnTo>
                <a:lnTo>
                  <a:pt x="1603" y="8288"/>
                </a:lnTo>
                <a:lnTo>
                  <a:pt x="113" y="8288"/>
                </a:lnTo>
                <a:close/>
              </a:path>
            </a:pathLst>
          </a:custGeom>
          <a:solidFill>
            <a:srgbClr val="000000"/>
          </a:solidFill>
          <a:ln w="12700">
            <a:miter lim="400000"/>
          </a:ln>
        </p:spPr>
        <p:txBody>
          <a:bodyPr lIns="45719" rIns="45719" anchor="ctr"/>
          <a:lstStyle/>
          <a:p>
            <a:pPr algn="ctr">
              <a:defRPr>
                <a:solidFill>
                  <a:srgbClr val="FFFFFF"/>
                </a:solidFill>
                <a:latin typeface="American Typewriter"/>
                <a:ea typeface="American Typewriter"/>
                <a:cs typeface="American Typewriter"/>
                <a:sym typeface="American Typewriter"/>
              </a:defRPr>
            </a:pPr>
            <a:endParaRP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233" name="成组"/>
          <p:cNvGrpSpPr/>
          <p:nvPr/>
        </p:nvGrpSpPr>
        <p:grpSpPr>
          <a:xfrm>
            <a:off x="719137" y="1618202"/>
            <a:ext cx="11472863" cy="4498437"/>
            <a:chOff x="0" y="0"/>
            <a:chExt cx="11472861" cy="4498435"/>
          </a:xfrm>
        </p:grpSpPr>
        <p:sp>
          <p:nvSpPr>
            <p:cNvPr id="228" name="矩形"/>
            <p:cNvSpPr/>
            <p:nvPr/>
          </p:nvSpPr>
          <p:spPr>
            <a:xfrm>
              <a:off x="-1" y="946700"/>
              <a:ext cx="10753726" cy="2808314"/>
            </a:xfrm>
            <a:prstGeom prst="rect">
              <a:avLst/>
            </a:prstGeom>
            <a:noFill/>
            <a:ln w="12700" cap="flat">
              <a:solidFill>
                <a:srgbClr val="FFFFFF"/>
              </a:solidFill>
              <a:prstDash val="dash"/>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29" name="圆形"/>
            <p:cNvSpPr/>
            <p:nvPr/>
          </p:nvSpPr>
          <p:spPr>
            <a:xfrm>
              <a:off x="5268848" y="3647001"/>
              <a:ext cx="216025" cy="216025"/>
            </a:xfrm>
            <a:prstGeom prst="ellipse">
              <a:avLst/>
            </a:pr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30" name="形状"/>
            <p:cNvSpPr/>
            <p:nvPr/>
          </p:nvSpPr>
          <p:spPr>
            <a:xfrm>
              <a:off x="9769350" y="2962925"/>
              <a:ext cx="72009" cy="43266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0"/>
                  </a:lnTo>
                  <a:lnTo>
                    <a:pt x="21600" y="10800"/>
                  </a:lnTo>
                  <a:lnTo>
                    <a:pt x="10800" y="21600"/>
                  </a:lnTo>
                  <a:close/>
                </a:path>
              </a:pathLst>
            </a:cu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31" name="形状"/>
            <p:cNvSpPr/>
            <p:nvPr/>
          </p:nvSpPr>
          <p:spPr>
            <a:xfrm rot="16200000">
              <a:off x="9769350" y="2962925"/>
              <a:ext cx="72009" cy="432663"/>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0"/>
                  </a:lnTo>
                  <a:lnTo>
                    <a:pt x="21600" y="10800"/>
                  </a:lnTo>
                  <a:lnTo>
                    <a:pt x="10800" y="21600"/>
                  </a:lnTo>
                  <a:close/>
                </a:path>
              </a:pathLst>
            </a:cu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32" name="矩形"/>
            <p:cNvSpPr/>
            <p:nvPr/>
          </p:nvSpPr>
          <p:spPr>
            <a:xfrm>
              <a:off x="5376860" y="-1"/>
              <a:ext cx="6096002" cy="4498437"/>
            </a:xfrm>
            <a:prstGeom prst="rect">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grpSp>
        <p:nvGrpSpPr>
          <p:cNvPr id="236" name="成组"/>
          <p:cNvGrpSpPr/>
          <p:nvPr/>
        </p:nvGrpSpPr>
        <p:grpSpPr>
          <a:xfrm>
            <a:off x="6161268" y="1683462"/>
            <a:ext cx="6174715" cy="3330329"/>
            <a:chOff x="-594534" y="-1809658"/>
            <a:chExt cx="6174713" cy="3330327"/>
          </a:xfrm>
        </p:grpSpPr>
        <p:sp>
          <p:nvSpPr>
            <p:cNvPr id="234" name="Ezra Weston Loomis Pound (1885-1972) is an American poet and a pillar in the early Modernist movement.…"/>
            <p:cNvSpPr txBox="1"/>
            <p:nvPr/>
          </p:nvSpPr>
          <p:spPr>
            <a:xfrm>
              <a:off x="-551792" y="-512080"/>
              <a:ext cx="6131971" cy="203274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p>
              <a:pPr>
                <a:defRPr sz="2300" b="1">
                  <a:solidFill>
                    <a:srgbClr val="FFFFFF"/>
                  </a:solidFill>
                </a:defRPr>
              </a:pPr>
              <a:r>
                <a:rPr dirty="0">
                  <a:latin typeface="Times New Roman"/>
                  <a:ea typeface="Times New Roman"/>
                  <a:cs typeface="Times New Roman"/>
                  <a:sym typeface="Times New Roman"/>
                </a:rPr>
                <a:t>Ezra Weston Loomis Pound (1885</a:t>
              </a:r>
              <a:r>
                <a:rPr dirty="0">
                  <a:latin typeface="Batang"/>
                  <a:ea typeface="Batang"/>
                  <a:cs typeface="Batang"/>
                  <a:sym typeface="Batang"/>
                </a:rPr>
                <a:t>-</a:t>
              </a:r>
              <a:r>
                <a:rPr dirty="0">
                  <a:latin typeface="Times New Roman"/>
                  <a:ea typeface="Times New Roman"/>
                  <a:cs typeface="Times New Roman"/>
                  <a:sym typeface="Times New Roman"/>
                </a:rPr>
                <a:t>1972) is an American poet and a pillar in the early Modernist movement. </a:t>
              </a:r>
            </a:p>
            <a:p>
              <a:pPr>
                <a:defRPr sz="2300" b="1">
                  <a:solidFill>
                    <a:srgbClr val="FFFFFF"/>
                  </a:solidFill>
                </a:defRPr>
              </a:pPr>
              <a:r>
                <a:rPr dirty="0">
                  <a:latin typeface="Times New Roman"/>
                  <a:ea typeface="Times New Roman"/>
                  <a:cs typeface="Times New Roman"/>
                  <a:sym typeface="Times New Roman"/>
                </a:rPr>
                <a:t>He is regarded as the pioneer of Imagist and </a:t>
              </a:r>
              <a:r>
                <a:rPr dirty="0" err="1">
                  <a:latin typeface="Times New Roman"/>
                  <a:ea typeface="Times New Roman"/>
                  <a:cs typeface="Times New Roman"/>
                  <a:sym typeface="Times New Roman"/>
                </a:rPr>
                <a:t>Vortist</a:t>
              </a:r>
              <a:r>
                <a:rPr dirty="0">
                  <a:latin typeface="Times New Roman"/>
                  <a:ea typeface="Times New Roman"/>
                  <a:cs typeface="Times New Roman"/>
                  <a:sym typeface="Times New Roman"/>
                </a:rPr>
                <a:t> movement, as well as the communicator of classical Chinese poems and Chinese Confucianism.</a:t>
              </a:r>
            </a:p>
          </p:txBody>
        </p:sp>
        <p:sp>
          <p:nvSpPr>
            <p:cNvPr id="235" name="Ezra Weston Loomis Pound"/>
            <p:cNvSpPr txBox="1"/>
            <p:nvPr/>
          </p:nvSpPr>
          <p:spPr>
            <a:xfrm>
              <a:off x="-594534" y="-1809658"/>
              <a:ext cx="4811530" cy="48620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2900" b="1">
                  <a:solidFill>
                    <a:srgbClr val="FFFFFF"/>
                  </a:solidFill>
                  <a:latin typeface="Times New Roman"/>
                  <a:ea typeface="Times New Roman"/>
                  <a:cs typeface="Times New Roman"/>
                  <a:sym typeface="Times New Roman"/>
                </a:defRPr>
              </a:lvl1pPr>
            </a:lstStyle>
            <a:p>
              <a:pPr>
                <a:defRPr>
                  <a:latin typeface="+mn-lt"/>
                  <a:ea typeface="+mn-ea"/>
                  <a:cs typeface="+mn-cs"/>
                  <a:sym typeface="Helvetica"/>
                </a:defRPr>
              </a:pPr>
              <a:r>
                <a:rPr dirty="0">
                  <a:latin typeface="Times New Roman"/>
                  <a:ea typeface="Times New Roman"/>
                  <a:cs typeface="Times New Roman"/>
                  <a:sym typeface="Times New Roman"/>
                </a:rPr>
                <a:t>Ezra Weston Loomis Pound</a:t>
              </a:r>
            </a:p>
          </p:txBody>
        </p:sp>
      </p:grpSp>
      <p:grpSp>
        <p:nvGrpSpPr>
          <p:cNvPr id="242" name="成组"/>
          <p:cNvGrpSpPr/>
          <p:nvPr/>
        </p:nvGrpSpPr>
        <p:grpSpPr>
          <a:xfrm>
            <a:off x="281962" y="211434"/>
            <a:ext cx="1450257" cy="1248355"/>
            <a:chOff x="0" y="0"/>
            <a:chExt cx="1450255" cy="1248353"/>
          </a:xfrm>
        </p:grpSpPr>
        <p:sp>
          <p:nvSpPr>
            <p:cNvPr id="237"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38"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39"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40"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41"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pic>
        <p:nvPicPr>
          <p:cNvPr id="243" name="图像" descr="图像"/>
          <p:cNvPicPr>
            <a:picLocks noChangeAspect="1"/>
          </p:cNvPicPr>
          <p:nvPr/>
        </p:nvPicPr>
        <p:blipFill>
          <a:blip r:embed="rId2">
            <a:extLst/>
          </a:blip>
          <a:stretch>
            <a:fillRect/>
          </a:stretch>
        </p:blipFill>
        <p:spPr>
          <a:xfrm>
            <a:off x="1155700" y="1072250"/>
            <a:ext cx="4953000" cy="5397501"/>
          </a:xfrm>
          <a:prstGeom prst="rect">
            <a:avLst/>
          </a:prstGeom>
          <a:ln w="12700">
            <a:miter lim="400000"/>
          </a:ln>
        </p:spPr>
      </p:pic>
      <p:sp>
        <p:nvSpPr>
          <p:cNvPr id="244" name="Introduction"/>
          <p:cNvSpPr txBox="1"/>
          <p:nvPr/>
        </p:nvSpPr>
        <p:spPr>
          <a:xfrm>
            <a:off x="1154319" y="637491"/>
            <a:ext cx="2833684" cy="4521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2400" b="1">
                <a:latin typeface="Optima"/>
                <a:ea typeface="Optima"/>
                <a:cs typeface="Optima"/>
                <a:sym typeface="Optima"/>
              </a:defRPr>
            </a:lvl1pPr>
          </a:lstStyle>
          <a:p>
            <a:r>
              <a:t>Introduction</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1" nodeType="afterEffect">
                                  <p:stCondLst>
                                    <p:cond delay="0"/>
                                  </p:stCondLst>
                                  <p:iterate>
                                    <p:tmAbs val="0"/>
                                  </p:iterate>
                                  <p:childTnLst>
                                    <p:set>
                                      <p:cBhvr>
                                        <p:cTn id="6" fill="hold"/>
                                        <p:tgtEl>
                                          <p:spTgt spid="233"/>
                                        </p:tgtEl>
                                        <p:attrNameLst>
                                          <p:attrName>style.visibility</p:attrName>
                                        </p:attrNameLst>
                                      </p:cBhvr>
                                      <p:to>
                                        <p:strVal val="visible"/>
                                      </p:to>
                                    </p:set>
                                    <p:animEffect transition="in" filter="wipe(right)">
                                      <p:cBhvr>
                                        <p:cTn id="7" dur="500"/>
                                        <p:tgtEl>
                                          <p:spTgt spid="233"/>
                                        </p:tgtEl>
                                      </p:cBhvr>
                                    </p:animEffect>
                                  </p:childTnLst>
                                </p:cTn>
                              </p:par>
                            </p:childTnLst>
                          </p:cTn>
                        </p:par>
                        <p:par>
                          <p:cTn id="8" fill="hold">
                            <p:stCondLst>
                              <p:cond delay="500"/>
                            </p:stCondLst>
                            <p:childTnLst>
                              <p:par>
                                <p:cTn id="9" presetID="23" presetClass="entr" presetSubtype="16" fill="hold" grpId="2" nodeType="afterEffect">
                                  <p:stCondLst>
                                    <p:cond delay="0"/>
                                  </p:stCondLst>
                                  <p:iterate>
                                    <p:tmAbs val="0"/>
                                  </p:iterate>
                                  <p:childTnLst>
                                    <p:set>
                                      <p:cBhvr>
                                        <p:cTn id="10" fill="hold"/>
                                        <p:tgtEl>
                                          <p:spTgt spid="236"/>
                                        </p:tgtEl>
                                        <p:attrNameLst>
                                          <p:attrName>style.visibility</p:attrName>
                                        </p:attrNameLst>
                                      </p:cBhvr>
                                      <p:to>
                                        <p:strVal val="visible"/>
                                      </p:to>
                                    </p:set>
                                    <p:anim calcmode="lin" valueType="num">
                                      <p:cBhvr>
                                        <p:cTn id="11" dur="500" fill="hold"/>
                                        <p:tgtEl>
                                          <p:spTgt spid="236"/>
                                        </p:tgtEl>
                                        <p:attrNameLst>
                                          <p:attrName>ppt_w</p:attrName>
                                        </p:attrNameLst>
                                      </p:cBhvr>
                                      <p:tavLst>
                                        <p:tav tm="0">
                                          <p:val>
                                            <p:fltVal val="0"/>
                                          </p:val>
                                        </p:tav>
                                        <p:tav tm="100000">
                                          <p:val>
                                            <p:strVal val="#ppt_w"/>
                                          </p:val>
                                        </p:tav>
                                      </p:tavLst>
                                    </p:anim>
                                    <p:anim calcmode="lin" valueType="num">
                                      <p:cBhvr>
                                        <p:cTn id="12" dur="500" fill="hold"/>
                                        <p:tgtEl>
                                          <p:spTgt spid="23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3" grpId="1" animBg="1" advAuto="0"/>
      <p:bldP spid="236" grpId="2"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252" name="成组"/>
          <p:cNvGrpSpPr/>
          <p:nvPr/>
        </p:nvGrpSpPr>
        <p:grpSpPr>
          <a:xfrm>
            <a:off x="-6226333" y="1674436"/>
            <a:ext cx="13256975" cy="5197975"/>
            <a:chOff x="0" y="0"/>
            <a:chExt cx="13256973" cy="5197974"/>
          </a:xfrm>
        </p:grpSpPr>
        <p:sp>
          <p:nvSpPr>
            <p:cNvPr id="247" name="矩形"/>
            <p:cNvSpPr/>
            <p:nvPr/>
          </p:nvSpPr>
          <p:spPr>
            <a:xfrm>
              <a:off x="-1" y="1093919"/>
              <a:ext cx="12426007" cy="3245026"/>
            </a:xfrm>
            <a:prstGeom prst="rect">
              <a:avLst/>
            </a:prstGeom>
            <a:noFill/>
            <a:ln w="12700" cap="flat">
              <a:solidFill>
                <a:srgbClr val="FFFFFF"/>
              </a:solidFill>
              <a:prstDash val="dash"/>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48" name="圆形"/>
            <p:cNvSpPr/>
            <p:nvPr/>
          </p:nvSpPr>
          <p:spPr>
            <a:xfrm>
              <a:off x="6088192" y="4214135"/>
              <a:ext cx="249618" cy="249619"/>
            </a:xfrm>
            <a:prstGeom prst="ellipse">
              <a:avLst/>
            </a:pr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49" name="形状"/>
            <p:cNvSpPr/>
            <p:nvPr/>
          </p:nvSpPr>
          <p:spPr>
            <a:xfrm>
              <a:off x="11288553" y="3423681"/>
              <a:ext cx="83207" cy="499945"/>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0"/>
                  </a:lnTo>
                  <a:lnTo>
                    <a:pt x="21600" y="10800"/>
                  </a:lnTo>
                  <a:lnTo>
                    <a:pt x="10800" y="21600"/>
                  </a:lnTo>
                  <a:close/>
                </a:path>
              </a:pathLst>
            </a:cu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50" name="形状"/>
            <p:cNvSpPr/>
            <p:nvPr/>
          </p:nvSpPr>
          <p:spPr>
            <a:xfrm rot="16200000">
              <a:off x="11288553" y="3423681"/>
              <a:ext cx="83207" cy="499945"/>
            </a:xfrm>
            <a:custGeom>
              <a:avLst/>
              <a:gdLst/>
              <a:ahLst/>
              <a:cxnLst>
                <a:cxn ang="0">
                  <a:pos x="wd2" y="hd2"/>
                </a:cxn>
                <a:cxn ang="5400000">
                  <a:pos x="wd2" y="hd2"/>
                </a:cxn>
                <a:cxn ang="10800000">
                  <a:pos x="wd2" y="hd2"/>
                </a:cxn>
                <a:cxn ang="16200000">
                  <a:pos x="wd2" y="hd2"/>
                </a:cxn>
              </a:cxnLst>
              <a:rect l="0" t="0" r="r" b="b"/>
              <a:pathLst>
                <a:path w="21600" h="21600" extrusionOk="0">
                  <a:moveTo>
                    <a:pt x="0" y="10800"/>
                  </a:moveTo>
                  <a:lnTo>
                    <a:pt x="10800" y="0"/>
                  </a:lnTo>
                  <a:lnTo>
                    <a:pt x="21600" y="10800"/>
                  </a:lnTo>
                  <a:lnTo>
                    <a:pt x="10800" y="21600"/>
                  </a:lnTo>
                  <a:close/>
                </a:path>
              </a:pathLst>
            </a:custGeom>
            <a:solidFill>
              <a:srgbClr val="FFFFF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51" name="矩形"/>
            <p:cNvSpPr/>
            <p:nvPr/>
          </p:nvSpPr>
          <p:spPr>
            <a:xfrm>
              <a:off x="6213000" y="-1"/>
              <a:ext cx="7043974" cy="5197976"/>
            </a:xfrm>
            <a:prstGeom prst="rect">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grpSp>
        <p:nvGrpSpPr>
          <p:cNvPr id="256" name="成组"/>
          <p:cNvGrpSpPr/>
          <p:nvPr/>
        </p:nvGrpSpPr>
        <p:grpSpPr>
          <a:xfrm>
            <a:off x="9740" y="1678487"/>
            <a:ext cx="6220875" cy="4797074"/>
            <a:chOff x="-795432" y="-1790700"/>
            <a:chExt cx="6220874" cy="4797072"/>
          </a:xfrm>
        </p:grpSpPr>
        <p:sp>
          <p:nvSpPr>
            <p:cNvPr id="253" name="Cathay (1915) is a collection of classical Chinese poetry translated into English by modernist poet Ezra Pound based on Ernest Fenollosa's notes that came into Pound's possession in 1913.…"/>
            <p:cNvSpPr txBox="1"/>
            <p:nvPr/>
          </p:nvSpPr>
          <p:spPr>
            <a:xfrm>
              <a:off x="-795432" y="-779277"/>
              <a:ext cx="6072404" cy="378564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spAutoFit/>
            </a:bodyPr>
            <a:lstStyle/>
            <a:p>
              <a:pPr algn="just" defTabSz="266700">
                <a:defRPr sz="2400">
                  <a:solidFill>
                    <a:srgbClr val="FFFFFF"/>
                  </a:solidFill>
                  <a:uFill>
                    <a:solidFill>
                      <a:srgbClr val="000000"/>
                    </a:solidFill>
                  </a:uFill>
                  <a:latin typeface="Calibri"/>
                  <a:ea typeface="Calibri"/>
                  <a:cs typeface="Calibri"/>
                  <a:sym typeface="Calibri"/>
                </a:defRPr>
              </a:pPr>
              <a:r>
                <a:rPr dirty="0">
                  <a:latin typeface="Bookman Old Style"/>
                  <a:ea typeface="Bookman Old Style"/>
                  <a:cs typeface="Bookman Old Style"/>
                  <a:sym typeface="Bookman Old Style"/>
                </a:rPr>
                <a:t>Cathay (1915) is a collection of classical Chinese poetry translated into English by modernist poet Ezra Pound based on Ernest </a:t>
              </a:r>
              <a:r>
                <a:rPr dirty="0" err="1">
                  <a:latin typeface="Bookman Old Style"/>
                  <a:ea typeface="Bookman Old Style"/>
                  <a:cs typeface="Bookman Old Style"/>
                  <a:sym typeface="Bookman Old Style"/>
                </a:rPr>
                <a:t>Fenollosa's</a:t>
              </a:r>
              <a:r>
                <a:rPr dirty="0">
                  <a:latin typeface="Bookman Old Style"/>
                  <a:ea typeface="Bookman Old Style"/>
                  <a:cs typeface="Bookman Old Style"/>
                  <a:sym typeface="Bookman Old Style"/>
                </a:rPr>
                <a:t> notes that came into Pound's possession in 1913. </a:t>
              </a:r>
            </a:p>
            <a:p>
              <a:pPr algn="just" defTabSz="266700">
                <a:defRPr sz="2400">
                  <a:solidFill>
                    <a:srgbClr val="FFFFFF"/>
                  </a:solidFill>
                  <a:uFill>
                    <a:solidFill>
                      <a:srgbClr val="000000"/>
                    </a:solidFill>
                  </a:uFill>
                  <a:latin typeface="Calibri"/>
                  <a:ea typeface="Calibri"/>
                  <a:cs typeface="Calibri"/>
                  <a:sym typeface="Calibri"/>
                </a:defRPr>
              </a:pPr>
              <a:r>
                <a:rPr dirty="0">
                  <a:latin typeface="Bookman Old Style"/>
                  <a:ea typeface="Bookman Old Style"/>
                  <a:cs typeface="Bookman Old Style"/>
                  <a:sym typeface="Bookman Old Style"/>
                </a:rPr>
                <a:t>The volume's 15 poems are seen less as strict translations and more as new pieces in their own right and in his bold translations of works from a language he was unfamiliar with.</a:t>
              </a:r>
            </a:p>
          </p:txBody>
        </p:sp>
        <p:sp>
          <p:nvSpPr>
            <p:cNvPr id="254" name="Cathay"/>
            <p:cNvSpPr txBox="1"/>
            <p:nvPr/>
          </p:nvSpPr>
          <p:spPr>
            <a:xfrm>
              <a:off x="3860801" y="-1790700"/>
              <a:ext cx="1562712" cy="64190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tIns="45719" rIns="45719" bIns="45719" numCol="1" anchor="t">
              <a:spAutoFit/>
            </a:bodyPr>
            <a:lstStyle>
              <a:lvl1pPr>
                <a:defRPr sz="3900" b="1" i="1">
                  <a:solidFill>
                    <a:srgbClr val="FFFFFF"/>
                  </a:solidFill>
                  <a:latin typeface="Times New Roman"/>
                  <a:ea typeface="Times New Roman"/>
                  <a:cs typeface="Times New Roman"/>
                  <a:sym typeface="Times New Roman"/>
                </a:defRPr>
              </a:lvl1pPr>
            </a:lstStyle>
            <a:p>
              <a:pPr>
                <a:defRPr i="0">
                  <a:latin typeface="+mn-lt"/>
                  <a:ea typeface="+mn-ea"/>
                  <a:cs typeface="+mn-cs"/>
                  <a:sym typeface="Helvetica"/>
                </a:defRPr>
              </a:pPr>
              <a:r>
                <a:rPr i="1">
                  <a:latin typeface="Times New Roman"/>
                  <a:ea typeface="Times New Roman"/>
                  <a:cs typeface="Times New Roman"/>
                  <a:sym typeface="Times New Roman"/>
                </a:rPr>
                <a:t>Cathay</a:t>
              </a:r>
            </a:p>
          </p:txBody>
        </p:sp>
        <p:sp>
          <p:nvSpPr>
            <p:cNvPr id="255" name="《华夏集》"/>
            <p:cNvSpPr txBox="1"/>
            <p:nvPr/>
          </p:nvSpPr>
          <p:spPr>
            <a:xfrm>
              <a:off x="3860801" y="-1320022"/>
              <a:ext cx="1564641" cy="49784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tIns="45719" rIns="45719" bIns="45719" numCol="1" anchor="t">
              <a:spAutoFit/>
            </a:bodyPr>
            <a:lstStyle>
              <a:lvl1pPr>
                <a:defRPr sz="2300">
                  <a:solidFill>
                    <a:srgbClr val="FFFFFF"/>
                  </a:solidFill>
                  <a:latin typeface="Baoli SC Regular"/>
                  <a:ea typeface="Baoli SC Regular"/>
                  <a:cs typeface="Baoli SC Regular"/>
                  <a:sym typeface="Baoli SC Regular"/>
                </a:defRPr>
              </a:lvl1pPr>
            </a:lstStyle>
            <a:p>
              <a:r>
                <a:t>《华夏集》</a:t>
              </a:r>
            </a:p>
          </p:txBody>
        </p:sp>
      </p:grpSp>
      <p:grpSp>
        <p:nvGrpSpPr>
          <p:cNvPr id="262" name="成组"/>
          <p:cNvGrpSpPr/>
          <p:nvPr/>
        </p:nvGrpSpPr>
        <p:grpSpPr>
          <a:xfrm>
            <a:off x="281962" y="211434"/>
            <a:ext cx="1450257" cy="1248355"/>
            <a:chOff x="0" y="0"/>
            <a:chExt cx="1450255" cy="1248353"/>
          </a:xfrm>
        </p:grpSpPr>
        <p:sp>
          <p:nvSpPr>
            <p:cNvPr id="257"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58"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59"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60"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61"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263" name="Introduction"/>
          <p:cNvSpPr txBox="1"/>
          <p:nvPr/>
        </p:nvSpPr>
        <p:spPr>
          <a:xfrm>
            <a:off x="1154319" y="637491"/>
            <a:ext cx="2833684" cy="45212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defRPr sz="2400" b="1">
                <a:latin typeface="Optima"/>
                <a:ea typeface="Optima"/>
                <a:cs typeface="Optima"/>
                <a:sym typeface="Optima"/>
              </a:defRPr>
            </a:lvl1pPr>
          </a:lstStyle>
          <a:p>
            <a:r>
              <a:t>Introduction</a:t>
            </a:r>
          </a:p>
        </p:txBody>
      </p:sp>
      <p:pic>
        <p:nvPicPr>
          <p:cNvPr id="246" name="图像" descr="图像"/>
          <p:cNvPicPr>
            <a:picLocks noChangeAspect="1"/>
          </p:cNvPicPr>
          <p:nvPr/>
        </p:nvPicPr>
        <p:blipFill>
          <a:blip r:embed="rId2">
            <a:extLst/>
          </a:blip>
          <a:stretch>
            <a:fillRect/>
          </a:stretch>
        </p:blipFill>
        <p:spPr>
          <a:xfrm>
            <a:off x="6539346" y="508428"/>
            <a:ext cx="5195454" cy="6217574"/>
          </a:xfrm>
          <a:prstGeom prst="rect">
            <a:avLst/>
          </a:prstGeom>
          <a:ln w="12700">
            <a:miter lim="400000"/>
          </a:ln>
        </p:spPr>
      </p:pic>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grpId="1" nodeType="afterEffect">
                                  <p:stCondLst>
                                    <p:cond delay="0"/>
                                  </p:stCondLst>
                                  <p:iterate>
                                    <p:tmAbs val="0"/>
                                  </p:iterate>
                                  <p:childTnLst>
                                    <p:set>
                                      <p:cBhvr>
                                        <p:cTn id="6" fill="hold"/>
                                        <p:tgtEl>
                                          <p:spTgt spid="252"/>
                                        </p:tgtEl>
                                        <p:attrNameLst>
                                          <p:attrName>style.visibility</p:attrName>
                                        </p:attrNameLst>
                                      </p:cBhvr>
                                      <p:to>
                                        <p:strVal val="visible"/>
                                      </p:to>
                                    </p:set>
                                    <p:animEffect transition="in" filter="wipe(right)">
                                      <p:cBhvr>
                                        <p:cTn id="7" dur="500"/>
                                        <p:tgtEl>
                                          <p:spTgt spid="252"/>
                                        </p:tgtEl>
                                      </p:cBhvr>
                                    </p:animEffect>
                                  </p:childTnLst>
                                </p:cTn>
                              </p:par>
                            </p:childTnLst>
                          </p:cTn>
                        </p:par>
                        <p:par>
                          <p:cTn id="8" fill="hold">
                            <p:stCondLst>
                              <p:cond delay="500"/>
                            </p:stCondLst>
                            <p:childTnLst>
                              <p:par>
                                <p:cTn id="9" presetID="23" presetClass="entr" presetSubtype="16" fill="hold" grpId="2" nodeType="afterEffect">
                                  <p:stCondLst>
                                    <p:cond delay="0"/>
                                  </p:stCondLst>
                                  <p:iterate>
                                    <p:tmAbs val="0"/>
                                  </p:iterate>
                                  <p:childTnLst>
                                    <p:set>
                                      <p:cBhvr>
                                        <p:cTn id="10" fill="hold"/>
                                        <p:tgtEl>
                                          <p:spTgt spid="256"/>
                                        </p:tgtEl>
                                        <p:attrNameLst>
                                          <p:attrName>style.visibility</p:attrName>
                                        </p:attrNameLst>
                                      </p:cBhvr>
                                      <p:to>
                                        <p:strVal val="visible"/>
                                      </p:to>
                                    </p:set>
                                    <p:anim calcmode="lin" valueType="num">
                                      <p:cBhvr>
                                        <p:cTn id="11" dur="500" fill="hold"/>
                                        <p:tgtEl>
                                          <p:spTgt spid="256"/>
                                        </p:tgtEl>
                                        <p:attrNameLst>
                                          <p:attrName>ppt_w</p:attrName>
                                        </p:attrNameLst>
                                      </p:cBhvr>
                                      <p:tavLst>
                                        <p:tav tm="0">
                                          <p:val>
                                            <p:fltVal val="0"/>
                                          </p:val>
                                        </p:tav>
                                        <p:tav tm="100000">
                                          <p:val>
                                            <p:strVal val="#ppt_w"/>
                                          </p:val>
                                        </p:tav>
                                      </p:tavLst>
                                    </p:anim>
                                    <p:anim calcmode="lin" valueType="num">
                                      <p:cBhvr>
                                        <p:cTn id="12" dur="500" fill="hold"/>
                                        <p:tgtEl>
                                          <p:spTgt spid="25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 grpId="1" animBg="1" advAuto="0"/>
      <p:bldP spid="256" grpId="2"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sp>
        <p:nvSpPr>
          <p:cNvPr id="265" name="圆形"/>
          <p:cNvSpPr/>
          <p:nvPr/>
        </p:nvSpPr>
        <p:spPr>
          <a:xfrm rot="10800000" flipH="1">
            <a:off x="7718425" y="2162175"/>
            <a:ext cx="5615941" cy="5615941"/>
          </a:xfrm>
          <a:prstGeom prst="ellipse">
            <a:avLst/>
          </a:prstGeom>
          <a:solidFill>
            <a:srgbClr val="C5A086">
              <a:alpha val="48000"/>
            </a:srgbClr>
          </a:solidFill>
          <a:ln w="12700">
            <a:miter lim="400000"/>
          </a:ln>
        </p:spPr>
        <p:txBody>
          <a:bodyPr lIns="45719" rIns="45719" anchor="ctr"/>
          <a:lstStyle/>
          <a:p>
            <a:pPr algn="ctr">
              <a:defRPr>
                <a:solidFill>
                  <a:srgbClr val="FFFFFF"/>
                </a:solidFill>
              </a:defRPr>
            </a:pPr>
            <a:endParaRPr/>
          </a:p>
        </p:txBody>
      </p:sp>
      <p:sp>
        <p:nvSpPr>
          <p:cNvPr id="266" name="圆形"/>
          <p:cNvSpPr/>
          <p:nvPr/>
        </p:nvSpPr>
        <p:spPr>
          <a:xfrm>
            <a:off x="-19050" y="-1"/>
            <a:ext cx="2362200" cy="2362201"/>
          </a:xfrm>
          <a:prstGeom prst="ellipse">
            <a:avLst/>
          </a:prstGeom>
          <a:solidFill>
            <a:srgbClr val="8BB6CB">
              <a:alpha val="95000"/>
            </a:srgbClr>
          </a:solidFill>
          <a:ln w="12700">
            <a:miter lim="400000"/>
          </a:ln>
        </p:spPr>
        <p:txBody>
          <a:bodyPr lIns="45719" rIns="45719" anchor="ctr"/>
          <a:lstStyle/>
          <a:p>
            <a:pPr algn="ctr">
              <a:defRPr>
                <a:solidFill>
                  <a:srgbClr val="FFFFFF"/>
                </a:solidFill>
              </a:defRPr>
            </a:pPr>
            <a:endParaRPr/>
          </a:p>
        </p:txBody>
      </p:sp>
      <p:sp>
        <p:nvSpPr>
          <p:cNvPr id="267" name="圆形"/>
          <p:cNvSpPr/>
          <p:nvPr/>
        </p:nvSpPr>
        <p:spPr>
          <a:xfrm>
            <a:off x="1942464" y="58"/>
            <a:ext cx="1266289" cy="1266290"/>
          </a:xfrm>
          <a:prstGeom prst="ellipse">
            <a:avLst/>
          </a:prstGeom>
          <a:solidFill>
            <a:srgbClr val="2E4A4E">
              <a:alpha val="55000"/>
            </a:srgbClr>
          </a:solidFill>
          <a:ln w="12700">
            <a:miter lim="400000"/>
          </a:ln>
        </p:spPr>
        <p:txBody>
          <a:bodyPr lIns="45719" rIns="45719" anchor="ctr"/>
          <a:lstStyle/>
          <a:p>
            <a:pPr algn="ctr">
              <a:defRPr>
                <a:solidFill>
                  <a:srgbClr val="FFFFFF"/>
                </a:solidFill>
              </a:defRPr>
            </a:pPr>
            <a:endParaRPr/>
          </a:p>
        </p:txBody>
      </p:sp>
      <p:sp>
        <p:nvSpPr>
          <p:cNvPr id="268" name="圆形"/>
          <p:cNvSpPr/>
          <p:nvPr/>
        </p:nvSpPr>
        <p:spPr>
          <a:xfrm>
            <a:off x="742950" y="1805939"/>
            <a:ext cx="1562100" cy="1562101"/>
          </a:xfrm>
          <a:prstGeom prst="ellipse">
            <a:avLst/>
          </a:prstGeom>
          <a:solidFill>
            <a:srgbClr val="BA764F">
              <a:alpha val="48000"/>
            </a:srgbClr>
          </a:solidFill>
          <a:ln w="12700">
            <a:miter lim="400000"/>
          </a:ln>
        </p:spPr>
        <p:txBody>
          <a:bodyPr lIns="45719" rIns="45719" anchor="ctr"/>
          <a:lstStyle/>
          <a:p>
            <a:pPr algn="ctr">
              <a:defRPr>
                <a:solidFill>
                  <a:srgbClr val="FFFFFF"/>
                </a:solidFill>
              </a:defRPr>
            </a:pPr>
            <a:endParaRPr/>
          </a:p>
        </p:txBody>
      </p:sp>
      <p:sp>
        <p:nvSpPr>
          <p:cNvPr id="269" name="圆形"/>
          <p:cNvSpPr/>
          <p:nvPr/>
        </p:nvSpPr>
        <p:spPr>
          <a:xfrm rot="10800000" flipH="1">
            <a:off x="7254240" y="5367654"/>
            <a:ext cx="1054737" cy="1054737"/>
          </a:xfrm>
          <a:prstGeom prst="ellipse">
            <a:avLst/>
          </a:prstGeom>
          <a:solidFill>
            <a:srgbClr val="BA764F">
              <a:alpha val="56000"/>
            </a:srgbClr>
          </a:solidFill>
          <a:ln w="12700">
            <a:miter lim="400000"/>
          </a:ln>
        </p:spPr>
        <p:txBody>
          <a:bodyPr lIns="45719" rIns="45719" anchor="ctr"/>
          <a:lstStyle/>
          <a:p>
            <a:pPr algn="ctr">
              <a:defRPr>
                <a:solidFill>
                  <a:srgbClr val="FFFFFF"/>
                </a:solidFill>
              </a:defRPr>
            </a:pPr>
            <a:endParaRPr/>
          </a:p>
        </p:txBody>
      </p:sp>
      <p:sp>
        <p:nvSpPr>
          <p:cNvPr id="270" name="圆形"/>
          <p:cNvSpPr/>
          <p:nvPr/>
        </p:nvSpPr>
        <p:spPr>
          <a:xfrm>
            <a:off x="100963" y="2225039"/>
            <a:ext cx="603887" cy="603887"/>
          </a:xfrm>
          <a:prstGeom prst="ellipse">
            <a:avLst/>
          </a:prstGeom>
          <a:solidFill>
            <a:srgbClr val="2E4A4E">
              <a:alpha val="87000"/>
            </a:srgbClr>
          </a:solidFill>
          <a:ln w="12700">
            <a:miter lim="400000"/>
          </a:ln>
        </p:spPr>
        <p:txBody>
          <a:bodyPr lIns="45719" rIns="45719" anchor="ctr"/>
          <a:lstStyle/>
          <a:p>
            <a:pPr algn="ctr">
              <a:defRPr>
                <a:solidFill>
                  <a:srgbClr val="FFFFFF"/>
                </a:solidFill>
              </a:defRPr>
            </a:pPr>
            <a:endParaRPr/>
          </a:p>
        </p:txBody>
      </p:sp>
      <p:sp>
        <p:nvSpPr>
          <p:cNvPr id="271" name="圆形"/>
          <p:cNvSpPr/>
          <p:nvPr/>
        </p:nvSpPr>
        <p:spPr>
          <a:xfrm>
            <a:off x="7384415" y="1920875"/>
            <a:ext cx="2023111" cy="2023111"/>
          </a:xfrm>
          <a:prstGeom prst="ellipse">
            <a:avLst/>
          </a:prstGeom>
          <a:solidFill>
            <a:srgbClr val="2E4A4E"/>
          </a:solidFill>
          <a:ln w="12700">
            <a:miter lim="400000"/>
          </a:ln>
        </p:spPr>
        <p:txBody>
          <a:bodyPr lIns="45719" rIns="45719" anchor="ctr"/>
          <a:lstStyle/>
          <a:p>
            <a:pPr algn="ctr">
              <a:defRPr sz="16600" b="1">
                <a:solidFill>
                  <a:srgbClr val="FFFFFF"/>
                </a:solidFill>
              </a:defRPr>
            </a:pPr>
            <a:endParaRPr/>
          </a:p>
        </p:txBody>
      </p:sp>
      <p:sp>
        <p:nvSpPr>
          <p:cNvPr id="272" name="圆形"/>
          <p:cNvSpPr/>
          <p:nvPr/>
        </p:nvSpPr>
        <p:spPr>
          <a:xfrm>
            <a:off x="-178435" y="415925"/>
            <a:ext cx="2370456" cy="2370456"/>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273" name="圆形"/>
          <p:cNvSpPr/>
          <p:nvPr/>
        </p:nvSpPr>
        <p:spPr>
          <a:xfrm>
            <a:off x="8047355" y="4273550"/>
            <a:ext cx="4144011" cy="4144011"/>
          </a:xfrm>
          <a:prstGeom prst="ellipse">
            <a:avLst/>
          </a:prstGeom>
          <a:ln w="12700">
            <a:solidFill>
              <a:srgbClr val="000000"/>
            </a:solidFill>
            <a:miter lim="400000"/>
          </a:ln>
        </p:spPr>
        <p:txBody>
          <a:bodyPr lIns="45719" rIns="45719" anchor="ctr"/>
          <a:lstStyle/>
          <a:p>
            <a:pPr algn="ctr">
              <a:defRPr sz="16600" b="1">
                <a:solidFill>
                  <a:srgbClr val="FFFFFF"/>
                </a:solidFill>
              </a:defRPr>
            </a:pPr>
            <a:endParaRPr/>
          </a:p>
        </p:txBody>
      </p:sp>
      <p:sp>
        <p:nvSpPr>
          <p:cNvPr id="274" name="圆形"/>
          <p:cNvSpPr/>
          <p:nvPr/>
        </p:nvSpPr>
        <p:spPr>
          <a:xfrm>
            <a:off x="2192020" y="4389120"/>
            <a:ext cx="1336677" cy="1336677"/>
          </a:xfrm>
          <a:prstGeom prst="ellipse">
            <a:avLst/>
          </a:prstGeom>
          <a:solidFill>
            <a:srgbClr val="D9D5CA">
              <a:alpha val="55000"/>
            </a:srgbClr>
          </a:solidFill>
          <a:ln w="12700">
            <a:miter lim="400000"/>
          </a:ln>
        </p:spPr>
        <p:txBody>
          <a:bodyPr lIns="45719" rIns="45719" anchor="ctr"/>
          <a:lstStyle/>
          <a:p>
            <a:pPr algn="ctr">
              <a:defRPr>
                <a:solidFill>
                  <a:srgbClr val="FFFFFF"/>
                </a:solidFill>
              </a:defRPr>
            </a:pPr>
            <a:endParaRPr/>
          </a:p>
        </p:txBody>
      </p:sp>
      <p:sp>
        <p:nvSpPr>
          <p:cNvPr id="275" name="形状"/>
          <p:cNvSpPr/>
          <p:nvPr/>
        </p:nvSpPr>
        <p:spPr>
          <a:xfrm>
            <a:off x="5007235" y="1680278"/>
            <a:ext cx="3182612" cy="2180934"/>
          </a:xfrm>
          <a:custGeom>
            <a:avLst/>
            <a:gdLst/>
            <a:ahLst/>
            <a:cxnLst>
              <a:cxn ang="0">
                <a:pos x="wd2" y="hd2"/>
              </a:cxn>
              <a:cxn ang="5400000">
                <a:pos x="wd2" y="hd2"/>
              </a:cxn>
              <a:cxn ang="10800000">
                <a:pos x="wd2" y="hd2"/>
              </a:cxn>
              <a:cxn ang="16200000">
                <a:pos x="wd2" y="hd2"/>
              </a:cxn>
            </a:cxnLst>
            <a:rect l="0" t="0" r="r" b="b"/>
            <a:pathLst>
              <a:path w="21600" h="21600" extrusionOk="0">
                <a:moveTo>
                  <a:pt x="17381" y="15463"/>
                </a:moveTo>
                <a:cubicBezTo>
                  <a:pt x="17000" y="15477"/>
                  <a:pt x="16683" y="15671"/>
                  <a:pt x="16430" y="16045"/>
                </a:cubicBezTo>
                <a:cubicBezTo>
                  <a:pt x="16176" y="16418"/>
                  <a:pt x="16044" y="16887"/>
                  <a:pt x="16034" y="17451"/>
                </a:cubicBezTo>
                <a:cubicBezTo>
                  <a:pt x="16044" y="18010"/>
                  <a:pt x="16176" y="18477"/>
                  <a:pt x="16430" y="18852"/>
                </a:cubicBezTo>
                <a:cubicBezTo>
                  <a:pt x="16683" y="19228"/>
                  <a:pt x="17000" y="19423"/>
                  <a:pt x="17381" y="19438"/>
                </a:cubicBezTo>
                <a:cubicBezTo>
                  <a:pt x="17765" y="19423"/>
                  <a:pt x="18084" y="19228"/>
                  <a:pt x="18339" y="18852"/>
                </a:cubicBezTo>
                <a:cubicBezTo>
                  <a:pt x="18594" y="18477"/>
                  <a:pt x="18726" y="18010"/>
                  <a:pt x="18735" y="17451"/>
                </a:cubicBezTo>
                <a:cubicBezTo>
                  <a:pt x="18726" y="16887"/>
                  <a:pt x="18594" y="16418"/>
                  <a:pt x="18339" y="16045"/>
                </a:cubicBezTo>
                <a:cubicBezTo>
                  <a:pt x="18084" y="15671"/>
                  <a:pt x="17765" y="15477"/>
                  <a:pt x="17381" y="15463"/>
                </a:cubicBezTo>
                <a:close/>
                <a:moveTo>
                  <a:pt x="17381" y="13301"/>
                </a:moveTo>
                <a:cubicBezTo>
                  <a:pt x="17909" y="13310"/>
                  <a:pt x="18386" y="13500"/>
                  <a:pt x="18812" y="13870"/>
                </a:cubicBezTo>
                <a:cubicBezTo>
                  <a:pt x="19238" y="14240"/>
                  <a:pt x="19577" y="14737"/>
                  <a:pt x="19830" y="15363"/>
                </a:cubicBezTo>
                <a:cubicBezTo>
                  <a:pt x="20082" y="15988"/>
                  <a:pt x="20211" y="16687"/>
                  <a:pt x="20217" y="17462"/>
                </a:cubicBezTo>
                <a:cubicBezTo>
                  <a:pt x="20211" y="18236"/>
                  <a:pt x="20082" y="18934"/>
                  <a:pt x="19830" y="19555"/>
                </a:cubicBezTo>
                <a:cubicBezTo>
                  <a:pt x="19577" y="20177"/>
                  <a:pt x="19238" y="20671"/>
                  <a:pt x="18812" y="21037"/>
                </a:cubicBezTo>
                <a:cubicBezTo>
                  <a:pt x="18386" y="21404"/>
                  <a:pt x="17909" y="21591"/>
                  <a:pt x="17381" y="21600"/>
                </a:cubicBezTo>
                <a:cubicBezTo>
                  <a:pt x="16853" y="21591"/>
                  <a:pt x="16377" y="21404"/>
                  <a:pt x="15952" y="21037"/>
                </a:cubicBezTo>
                <a:cubicBezTo>
                  <a:pt x="15527" y="20671"/>
                  <a:pt x="15189" y="20177"/>
                  <a:pt x="14938" y="19555"/>
                </a:cubicBezTo>
                <a:cubicBezTo>
                  <a:pt x="14687" y="18934"/>
                  <a:pt x="14559" y="18236"/>
                  <a:pt x="14553" y="17462"/>
                </a:cubicBezTo>
                <a:cubicBezTo>
                  <a:pt x="14559" y="16687"/>
                  <a:pt x="14687" y="15988"/>
                  <a:pt x="14938" y="15363"/>
                </a:cubicBezTo>
                <a:cubicBezTo>
                  <a:pt x="15189" y="14737"/>
                  <a:pt x="15527" y="14240"/>
                  <a:pt x="15952" y="13870"/>
                </a:cubicBezTo>
                <a:cubicBezTo>
                  <a:pt x="16377" y="13500"/>
                  <a:pt x="16853" y="13310"/>
                  <a:pt x="17381" y="13301"/>
                </a:cubicBezTo>
                <a:close/>
                <a:moveTo>
                  <a:pt x="4987" y="13301"/>
                </a:moveTo>
                <a:lnTo>
                  <a:pt x="6621" y="13301"/>
                </a:lnTo>
                <a:lnTo>
                  <a:pt x="8224" y="18367"/>
                </a:lnTo>
                <a:lnTo>
                  <a:pt x="9306" y="14924"/>
                </a:lnTo>
                <a:lnTo>
                  <a:pt x="9933" y="14924"/>
                </a:lnTo>
                <a:lnTo>
                  <a:pt x="11015" y="18367"/>
                </a:lnTo>
                <a:lnTo>
                  <a:pt x="12626" y="13301"/>
                </a:lnTo>
                <a:lnTo>
                  <a:pt x="14260" y="13301"/>
                </a:lnTo>
                <a:lnTo>
                  <a:pt x="11635" y="21578"/>
                </a:lnTo>
                <a:lnTo>
                  <a:pt x="10561" y="21578"/>
                </a:lnTo>
                <a:lnTo>
                  <a:pt x="9616" y="18631"/>
                </a:lnTo>
                <a:lnTo>
                  <a:pt x="8678" y="21578"/>
                </a:lnTo>
                <a:lnTo>
                  <a:pt x="7604" y="21578"/>
                </a:lnTo>
                <a:close/>
                <a:moveTo>
                  <a:pt x="0" y="13301"/>
                </a:moveTo>
                <a:lnTo>
                  <a:pt x="4469" y="13301"/>
                </a:lnTo>
                <a:lnTo>
                  <a:pt x="4469" y="15463"/>
                </a:lnTo>
                <a:lnTo>
                  <a:pt x="2964" y="15463"/>
                </a:lnTo>
                <a:lnTo>
                  <a:pt x="2964" y="21589"/>
                </a:lnTo>
                <a:lnTo>
                  <a:pt x="1475" y="21589"/>
                </a:lnTo>
                <a:lnTo>
                  <a:pt x="1475" y="15463"/>
                </a:lnTo>
                <a:lnTo>
                  <a:pt x="0" y="15463"/>
                </a:lnTo>
                <a:close/>
                <a:moveTo>
                  <a:pt x="7715" y="3552"/>
                </a:moveTo>
                <a:lnTo>
                  <a:pt x="7133" y="5378"/>
                </a:lnTo>
                <a:lnTo>
                  <a:pt x="8290" y="5378"/>
                </a:lnTo>
                <a:close/>
                <a:moveTo>
                  <a:pt x="12988" y="1834"/>
                </a:moveTo>
                <a:lnTo>
                  <a:pt x="12988" y="4210"/>
                </a:lnTo>
                <a:lnTo>
                  <a:pt x="13911" y="4210"/>
                </a:lnTo>
                <a:cubicBezTo>
                  <a:pt x="14144" y="4202"/>
                  <a:pt x="14337" y="4088"/>
                  <a:pt x="14490" y="3868"/>
                </a:cubicBezTo>
                <a:cubicBezTo>
                  <a:pt x="14643" y="3647"/>
                  <a:pt x="14722" y="3367"/>
                  <a:pt x="14728" y="3028"/>
                </a:cubicBezTo>
                <a:cubicBezTo>
                  <a:pt x="14722" y="2688"/>
                  <a:pt x="14643" y="2406"/>
                  <a:pt x="14490" y="2182"/>
                </a:cubicBezTo>
                <a:cubicBezTo>
                  <a:pt x="14337" y="1959"/>
                  <a:pt x="14144" y="1843"/>
                  <a:pt x="13911" y="1834"/>
                </a:cubicBezTo>
                <a:close/>
                <a:moveTo>
                  <a:pt x="1610" y="1831"/>
                </a:moveTo>
                <a:lnTo>
                  <a:pt x="1610" y="4216"/>
                </a:lnTo>
                <a:lnTo>
                  <a:pt x="2533" y="4216"/>
                </a:lnTo>
                <a:cubicBezTo>
                  <a:pt x="2766" y="4208"/>
                  <a:pt x="2959" y="4094"/>
                  <a:pt x="3112" y="3872"/>
                </a:cubicBezTo>
                <a:cubicBezTo>
                  <a:pt x="3265" y="3651"/>
                  <a:pt x="3345" y="3370"/>
                  <a:pt x="3351" y="3029"/>
                </a:cubicBezTo>
                <a:cubicBezTo>
                  <a:pt x="3345" y="2688"/>
                  <a:pt x="3265" y="2405"/>
                  <a:pt x="3112" y="2180"/>
                </a:cubicBezTo>
                <a:cubicBezTo>
                  <a:pt x="2959" y="1956"/>
                  <a:pt x="2766" y="1839"/>
                  <a:pt x="2533" y="1831"/>
                </a:cubicBezTo>
                <a:close/>
                <a:moveTo>
                  <a:pt x="17131" y="0"/>
                </a:moveTo>
                <a:lnTo>
                  <a:pt x="21600" y="0"/>
                </a:lnTo>
                <a:lnTo>
                  <a:pt x="21600" y="2162"/>
                </a:lnTo>
                <a:lnTo>
                  <a:pt x="20095" y="2162"/>
                </a:lnTo>
                <a:lnTo>
                  <a:pt x="20095" y="8288"/>
                </a:lnTo>
                <a:lnTo>
                  <a:pt x="18606" y="8288"/>
                </a:lnTo>
                <a:lnTo>
                  <a:pt x="18606" y="2162"/>
                </a:lnTo>
                <a:lnTo>
                  <a:pt x="17131" y="2162"/>
                </a:lnTo>
                <a:close/>
                <a:moveTo>
                  <a:pt x="11499" y="0"/>
                </a:moveTo>
                <a:lnTo>
                  <a:pt x="13888" y="0"/>
                </a:lnTo>
                <a:cubicBezTo>
                  <a:pt x="14276" y="7"/>
                  <a:pt x="14627" y="146"/>
                  <a:pt x="14940" y="417"/>
                </a:cubicBezTo>
                <a:cubicBezTo>
                  <a:pt x="15254" y="689"/>
                  <a:pt x="15504" y="1054"/>
                  <a:pt x="15690" y="1513"/>
                </a:cubicBezTo>
                <a:cubicBezTo>
                  <a:pt x="15876" y="1971"/>
                  <a:pt x="15971" y="2483"/>
                  <a:pt x="15975" y="3050"/>
                </a:cubicBezTo>
                <a:cubicBezTo>
                  <a:pt x="15973" y="3495"/>
                  <a:pt x="15912" y="3909"/>
                  <a:pt x="15792" y="4290"/>
                </a:cubicBezTo>
                <a:cubicBezTo>
                  <a:pt x="15672" y="4672"/>
                  <a:pt x="15509" y="5003"/>
                  <a:pt x="15303" y="5282"/>
                </a:cubicBezTo>
                <a:lnTo>
                  <a:pt x="16505" y="8288"/>
                </a:lnTo>
                <a:lnTo>
                  <a:pt x="14789" y="8288"/>
                </a:lnTo>
                <a:lnTo>
                  <a:pt x="13911" y="6089"/>
                </a:lnTo>
                <a:lnTo>
                  <a:pt x="12988" y="6089"/>
                </a:lnTo>
                <a:lnTo>
                  <a:pt x="12988" y="8288"/>
                </a:lnTo>
                <a:lnTo>
                  <a:pt x="11499" y="8288"/>
                </a:lnTo>
                <a:close/>
                <a:moveTo>
                  <a:pt x="7367" y="0"/>
                </a:moveTo>
                <a:lnTo>
                  <a:pt x="8040" y="0"/>
                </a:lnTo>
                <a:lnTo>
                  <a:pt x="10710" y="8299"/>
                </a:lnTo>
                <a:lnTo>
                  <a:pt x="9220" y="8299"/>
                </a:lnTo>
                <a:lnTo>
                  <a:pt x="8872" y="7214"/>
                </a:lnTo>
                <a:lnTo>
                  <a:pt x="6550" y="7214"/>
                </a:lnTo>
                <a:lnTo>
                  <a:pt x="6210" y="8299"/>
                </a:lnTo>
                <a:lnTo>
                  <a:pt x="4720" y="8299"/>
                </a:lnTo>
                <a:close/>
                <a:moveTo>
                  <a:pt x="121" y="0"/>
                </a:moveTo>
                <a:lnTo>
                  <a:pt x="2511" y="0"/>
                </a:lnTo>
                <a:cubicBezTo>
                  <a:pt x="2898" y="6"/>
                  <a:pt x="3249" y="145"/>
                  <a:pt x="3563" y="417"/>
                </a:cubicBezTo>
                <a:cubicBezTo>
                  <a:pt x="3876" y="688"/>
                  <a:pt x="4126" y="1053"/>
                  <a:pt x="4312" y="1512"/>
                </a:cubicBezTo>
                <a:cubicBezTo>
                  <a:pt x="4498" y="1970"/>
                  <a:pt x="4593" y="2484"/>
                  <a:pt x="4598" y="3051"/>
                </a:cubicBezTo>
                <a:cubicBezTo>
                  <a:pt x="4593" y="3615"/>
                  <a:pt x="4499" y="4126"/>
                  <a:pt x="4315" y="4583"/>
                </a:cubicBezTo>
                <a:cubicBezTo>
                  <a:pt x="4131" y="5040"/>
                  <a:pt x="3884" y="5404"/>
                  <a:pt x="3575" y="5675"/>
                </a:cubicBezTo>
                <a:cubicBezTo>
                  <a:pt x="3266" y="5946"/>
                  <a:pt x="2921" y="6085"/>
                  <a:pt x="2541" y="6091"/>
                </a:cubicBezTo>
                <a:lnTo>
                  <a:pt x="1610" y="6091"/>
                </a:lnTo>
                <a:lnTo>
                  <a:pt x="1610" y="8288"/>
                </a:lnTo>
                <a:lnTo>
                  <a:pt x="121" y="8288"/>
                </a:lnTo>
                <a:close/>
              </a:path>
            </a:pathLst>
          </a:custGeom>
          <a:solidFill>
            <a:srgbClr val="000000"/>
          </a:solidFill>
          <a:ln w="12700">
            <a:miter lim="400000"/>
          </a:ln>
        </p:spPr>
        <p:txBody>
          <a:bodyPr lIns="45719" rIns="45719" anchor="ctr"/>
          <a:lstStyle/>
          <a:p>
            <a:pPr algn="ctr">
              <a:defRPr>
                <a:solidFill>
                  <a:srgbClr val="FFFFFF"/>
                </a:solidFill>
              </a:defRPr>
            </a:pPr>
            <a:endParaRP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282" name="成组"/>
          <p:cNvGrpSpPr/>
          <p:nvPr/>
        </p:nvGrpSpPr>
        <p:grpSpPr>
          <a:xfrm>
            <a:off x="281962" y="211434"/>
            <a:ext cx="1450257" cy="1248355"/>
            <a:chOff x="0" y="0"/>
            <a:chExt cx="1450255" cy="1248353"/>
          </a:xfrm>
        </p:grpSpPr>
        <p:sp>
          <p:nvSpPr>
            <p:cNvPr id="277"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78"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79"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80"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81"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sp>
        <p:nvSpPr>
          <p:cNvPr id="283" name="Ezra Pound’s Translation Theory"/>
          <p:cNvSpPr txBox="1"/>
          <p:nvPr/>
        </p:nvSpPr>
        <p:spPr>
          <a:xfrm>
            <a:off x="880944" y="530732"/>
            <a:ext cx="4997499"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lvl1pPr algn="just" defTabSz="266700">
              <a:lnSpc>
                <a:spcPts val="2000"/>
              </a:lnSpc>
              <a:defRPr sz="2700" b="1">
                <a:uFill>
                  <a:solidFill>
                    <a:srgbClr val="000000"/>
                  </a:solidFill>
                </a:uFill>
                <a:latin typeface="Times New Roman"/>
                <a:ea typeface="Times New Roman"/>
                <a:cs typeface="Times New Roman"/>
                <a:sym typeface="Times New Roman"/>
              </a:defRPr>
            </a:lvl1pPr>
          </a:lstStyle>
          <a:p>
            <a:pPr>
              <a:defRPr b="0">
                <a:latin typeface="Calibri"/>
                <a:ea typeface="Calibri"/>
                <a:cs typeface="Calibri"/>
                <a:sym typeface="Calibri"/>
              </a:defRPr>
            </a:pPr>
            <a:r>
              <a:rPr b="1" dirty="0">
                <a:latin typeface="Times New Roman"/>
                <a:ea typeface="Times New Roman"/>
                <a:cs typeface="Times New Roman"/>
                <a:sym typeface="Times New Roman"/>
              </a:rPr>
              <a:t>Ezra Pound’s Translation Theory</a:t>
            </a:r>
          </a:p>
        </p:txBody>
      </p:sp>
      <p:sp>
        <p:nvSpPr>
          <p:cNvPr id="284" name="成组"/>
          <p:cNvSpPr txBox="1"/>
          <p:nvPr/>
        </p:nvSpPr>
        <p:spPr>
          <a:xfrm>
            <a:off x="1280708" y="2486448"/>
            <a:ext cx="5440957" cy="40923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a:defRPr sz="2300" b="1">
                <a:solidFill>
                  <a:srgbClr val="404040"/>
                </a:solidFill>
                <a:latin typeface="Times New Roman"/>
                <a:ea typeface="Times New Roman"/>
                <a:cs typeface="Times New Roman"/>
                <a:sym typeface="Times New Roman"/>
              </a:defRPr>
            </a:lvl1pPr>
          </a:lstStyle>
          <a:p>
            <a:pPr>
              <a:defRPr>
                <a:latin typeface="+mn-lt"/>
                <a:ea typeface="+mn-ea"/>
                <a:cs typeface="+mn-cs"/>
                <a:sym typeface="Helvetica"/>
              </a:defRPr>
            </a:pPr>
            <a:r>
              <a:rPr dirty="0">
                <a:latin typeface="Times New Roman"/>
                <a:ea typeface="Times New Roman"/>
                <a:cs typeface="Times New Roman"/>
                <a:sym typeface="Times New Roman"/>
              </a:rPr>
              <a:t>Pound’s Concept of “Energy in Language”</a:t>
            </a:r>
          </a:p>
        </p:txBody>
      </p:sp>
      <p:sp>
        <p:nvSpPr>
          <p:cNvPr id="285" name="成组"/>
          <p:cNvSpPr txBox="1"/>
          <p:nvPr/>
        </p:nvSpPr>
        <p:spPr>
          <a:xfrm>
            <a:off x="1280708" y="4006637"/>
            <a:ext cx="4973283" cy="40923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lvl1pPr>
              <a:defRPr sz="2300" b="1">
                <a:solidFill>
                  <a:srgbClr val="404040"/>
                </a:solidFill>
                <a:latin typeface="Times New Roman"/>
                <a:ea typeface="Times New Roman"/>
                <a:cs typeface="Times New Roman"/>
                <a:sym typeface="Times New Roman"/>
              </a:defRPr>
            </a:lvl1pPr>
          </a:lstStyle>
          <a:p>
            <a:pPr>
              <a:defRPr>
                <a:latin typeface="+mn-lt"/>
                <a:ea typeface="+mn-ea"/>
                <a:cs typeface="+mn-cs"/>
                <a:sym typeface="Helvetica"/>
              </a:defRPr>
            </a:pPr>
            <a:r>
              <a:rPr dirty="0">
                <a:latin typeface="Times New Roman"/>
                <a:ea typeface="Times New Roman"/>
                <a:cs typeface="Times New Roman"/>
                <a:sym typeface="Times New Roman"/>
              </a:rPr>
              <a:t>Pound’s Theory of “Luminous Details”</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1" nodeType="afterEffect">
                                  <p:stCondLst>
                                    <p:cond delay="0"/>
                                  </p:stCondLst>
                                  <p:iterate>
                                    <p:tmAbs val="0"/>
                                  </p:iterate>
                                  <p:childTnLst>
                                    <p:set>
                                      <p:cBhvr>
                                        <p:cTn id="6" fill="hold"/>
                                        <p:tgtEl>
                                          <p:spTgt spid="284"/>
                                        </p:tgtEl>
                                        <p:attrNameLst>
                                          <p:attrName>style.visibility</p:attrName>
                                        </p:attrNameLst>
                                      </p:cBhvr>
                                      <p:to>
                                        <p:strVal val="visible"/>
                                      </p:to>
                                    </p:set>
                                    <p:anim calcmode="lin" valueType="num">
                                      <p:cBhvr>
                                        <p:cTn id="7" dur="500" fill="hold"/>
                                        <p:tgtEl>
                                          <p:spTgt spid="284"/>
                                        </p:tgtEl>
                                        <p:attrNameLst>
                                          <p:attrName>ppt_x</p:attrName>
                                        </p:attrNameLst>
                                      </p:cBhvr>
                                      <p:tavLst>
                                        <p:tav tm="0">
                                          <p:val>
                                            <p:strVal val="#ppt_x"/>
                                          </p:val>
                                        </p:tav>
                                        <p:tav tm="100000">
                                          <p:val>
                                            <p:strVal val="#ppt_x"/>
                                          </p:val>
                                        </p:tav>
                                      </p:tavLst>
                                    </p:anim>
                                    <p:anim calcmode="lin" valueType="num">
                                      <p:cBhvr>
                                        <p:cTn id="8" dur="500" fill="hold"/>
                                        <p:tgtEl>
                                          <p:spTgt spid="284"/>
                                        </p:tgtEl>
                                        <p:attrNameLst>
                                          <p:attrName>ppt_y</p:attrName>
                                        </p:attrNameLst>
                                      </p:cBhvr>
                                      <p:tavLst>
                                        <p:tav tm="0">
                                          <p:val>
                                            <p:strVal val="0-#ppt_h/2"/>
                                          </p:val>
                                        </p:tav>
                                        <p:tav tm="100000">
                                          <p:val>
                                            <p:strVal val="#ppt_y"/>
                                          </p:val>
                                        </p:tav>
                                      </p:tavLst>
                                    </p:anim>
                                  </p:childTnLst>
                                </p:cTn>
                              </p:par>
                            </p:childTnLst>
                          </p:cTn>
                        </p:par>
                        <p:par>
                          <p:cTn id="9" fill="hold">
                            <p:stCondLst>
                              <p:cond delay="500"/>
                            </p:stCondLst>
                            <p:childTnLst>
                              <p:par>
                                <p:cTn id="10" presetID="2" presetClass="entr" presetSubtype="1" fill="hold" grpId="2" nodeType="afterEffect">
                                  <p:stCondLst>
                                    <p:cond delay="0"/>
                                  </p:stCondLst>
                                  <p:iterate>
                                    <p:tmAbs val="0"/>
                                  </p:iterate>
                                  <p:childTnLst>
                                    <p:set>
                                      <p:cBhvr>
                                        <p:cTn id="11" fill="hold"/>
                                        <p:tgtEl>
                                          <p:spTgt spid="285"/>
                                        </p:tgtEl>
                                        <p:attrNameLst>
                                          <p:attrName>style.visibility</p:attrName>
                                        </p:attrNameLst>
                                      </p:cBhvr>
                                      <p:to>
                                        <p:strVal val="visible"/>
                                      </p:to>
                                    </p:set>
                                    <p:anim calcmode="lin" valueType="num">
                                      <p:cBhvr>
                                        <p:cTn id="12" dur="500" fill="hold"/>
                                        <p:tgtEl>
                                          <p:spTgt spid="285"/>
                                        </p:tgtEl>
                                        <p:attrNameLst>
                                          <p:attrName>ppt_x</p:attrName>
                                        </p:attrNameLst>
                                      </p:cBhvr>
                                      <p:tavLst>
                                        <p:tav tm="0">
                                          <p:val>
                                            <p:strVal val="#ppt_x"/>
                                          </p:val>
                                        </p:tav>
                                        <p:tav tm="100000">
                                          <p:val>
                                            <p:strVal val="#ppt_x"/>
                                          </p:val>
                                        </p:tav>
                                      </p:tavLst>
                                    </p:anim>
                                    <p:anim calcmode="lin" valueType="num">
                                      <p:cBhvr>
                                        <p:cTn id="13" dur="500" fill="hold"/>
                                        <p:tgtEl>
                                          <p:spTgt spid="28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4" grpId="1" animBg="1" advAuto="0"/>
      <p:bldP spid="285" grpId="2"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292" name="成组"/>
          <p:cNvGrpSpPr/>
          <p:nvPr/>
        </p:nvGrpSpPr>
        <p:grpSpPr>
          <a:xfrm>
            <a:off x="281962" y="211434"/>
            <a:ext cx="1450257" cy="1248355"/>
            <a:chOff x="0" y="0"/>
            <a:chExt cx="1450255" cy="1248353"/>
          </a:xfrm>
        </p:grpSpPr>
        <p:sp>
          <p:nvSpPr>
            <p:cNvPr id="287"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88"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89"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90"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91"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grpSp>
        <p:nvGrpSpPr>
          <p:cNvPr id="295" name="成组"/>
          <p:cNvGrpSpPr/>
          <p:nvPr/>
        </p:nvGrpSpPr>
        <p:grpSpPr>
          <a:xfrm>
            <a:off x="2733026" y="1962011"/>
            <a:ext cx="8575950" cy="4512875"/>
            <a:chOff x="0" y="0"/>
            <a:chExt cx="8575949" cy="4512873"/>
          </a:xfrm>
        </p:grpSpPr>
        <p:sp>
          <p:nvSpPr>
            <p:cNvPr id="293" name="This concept is the core of Pound’s translation theory.…"/>
            <p:cNvSpPr txBox="1"/>
            <p:nvPr/>
          </p:nvSpPr>
          <p:spPr>
            <a:xfrm>
              <a:off x="0" y="596803"/>
              <a:ext cx="8575949" cy="3916070"/>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p>
              <a:pPr marL="342900" indent="-342900">
                <a:buFont typeface="Arial" panose="020B0604020202020204" pitchFamily="34" charset="0"/>
                <a:buChar char="•"/>
                <a:defRPr sz="2100" b="1">
                  <a:solidFill>
                    <a:srgbClr val="80807F"/>
                  </a:solidFill>
                  <a:latin typeface="Comic Sans MS"/>
                  <a:ea typeface="Comic Sans MS"/>
                  <a:cs typeface="Comic Sans MS"/>
                  <a:sym typeface="Comic Sans MS"/>
                </a:defRPr>
              </a:pPr>
              <a:r>
                <a:rPr dirty="0" smtClean="0"/>
                <a:t>This </a:t>
              </a:r>
              <a:r>
                <a:rPr dirty="0"/>
                <a:t>concept is the core of Pound’s translation </a:t>
              </a:r>
              <a:r>
                <a:rPr dirty="0" smtClean="0"/>
                <a:t>theory</a:t>
              </a:r>
              <a:r>
                <a:rPr lang="en-US" dirty="0" smtClean="0"/>
                <a:t>. </a:t>
              </a:r>
              <a:r>
                <a:rPr dirty="0" smtClean="0"/>
                <a:t>Hugh </a:t>
              </a:r>
              <a:r>
                <a:rPr dirty="0"/>
                <a:t>Kenner notes in The Pound Ezra (1971) that Pound began in 1911 to think of “translation as a model for the poetic art: blood brought to </a:t>
              </a:r>
              <a:r>
                <a:rPr dirty="0" smtClean="0"/>
                <a:t>ghosts”</a:t>
              </a:r>
              <a:r>
                <a:rPr lang="en-US" dirty="0" smtClean="0"/>
                <a:t>. </a:t>
              </a:r>
              <a:r>
                <a:rPr dirty="0" smtClean="0"/>
                <a:t>Here </a:t>
              </a:r>
              <a:r>
                <a:rPr dirty="0"/>
                <a:t>“blood” is a metaphor for energy in language. </a:t>
              </a:r>
            </a:p>
            <a:p>
              <a:pPr marL="342900" indent="-342900">
                <a:buFont typeface="Arial" panose="020B0604020202020204" pitchFamily="34" charset="0"/>
                <a:buChar char="•"/>
                <a:defRPr sz="2100" b="1">
                  <a:solidFill>
                    <a:srgbClr val="80807F"/>
                  </a:solidFill>
                  <a:latin typeface="Comic Sans MS"/>
                  <a:ea typeface="Comic Sans MS"/>
                  <a:cs typeface="Comic Sans MS"/>
                  <a:sym typeface="Comic Sans MS"/>
                </a:defRPr>
              </a:pPr>
              <a:r>
                <a:rPr dirty="0" smtClean="0"/>
                <a:t>He </a:t>
              </a:r>
              <a:r>
                <a:rPr dirty="0"/>
                <a:t>speaks about the way in which words transmit electricity among themselves, generate and </a:t>
              </a:r>
              <a:r>
                <a:rPr dirty="0" err="1"/>
                <a:t>intergenerate</a:t>
              </a:r>
              <a:r>
                <a:rPr dirty="0"/>
                <a:t> certain qualities and combinations of energy by their very position in a work.</a:t>
              </a:r>
            </a:p>
          </p:txBody>
        </p:sp>
        <p:sp>
          <p:nvSpPr>
            <p:cNvPr id="294" name="Pound’s Concept of “Energy in Language”"/>
            <p:cNvSpPr txBox="1"/>
            <p:nvPr/>
          </p:nvSpPr>
          <p:spPr>
            <a:xfrm>
              <a:off x="0" y="0"/>
              <a:ext cx="7836956" cy="615663"/>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2300" b="1">
                  <a:solidFill>
                    <a:srgbClr val="404040"/>
                  </a:solidFill>
                  <a:latin typeface="Times New Roman"/>
                  <a:ea typeface="Times New Roman"/>
                  <a:cs typeface="Times New Roman"/>
                  <a:sym typeface="Times New Roman"/>
                </a:defRPr>
              </a:lvl1pPr>
            </a:lstStyle>
            <a:p>
              <a:pPr>
                <a:defRPr>
                  <a:latin typeface="+mn-lt"/>
                  <a:ea typeface="+mn-ea"/>
                  <a:cs typeface="+mn-cs"/>
                  <a:sym typeface="Helvetica"/>
                </a:defRPr>
              </a:pPr>
              <a:r>
                <a:rPr dirty="0">
                  <a:latin typeface="Times New Roman"/>
                  <a:ea typeface="Times New Roman"/>
                  <a:cs typeface="Times New Roman"/>
                  <a:sym typeface="Times New Roman"/>
                </a:rPr>
                <a:t>Pound’s Concept of “Energy in Language”</a:t>
              </a:r>
            </a:p>
          </p:txBody>
        </p:sp>
      </p:grpSp>
      <p:sp>
        <p:nvSpPr>
          <p:cNvPr id="296" name="Ezra Pound’s Translation Theory"/>
          <p:cNvSpPr txBox="1"/>
          <p:nvPr/>
        </p:nvSpPr>
        <p:spPr>
          <a:xfrm>
            <a:off x="880944" y="530732"/>
            <a:ext cx="4997499"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lvl1pPr algn="just" defTabSz="266700">
              <a:lnSpc>
                <a:spcPts val="2000"/>
              </a:lnSpc>
              <a:defRPr sz="2700" b="1">
                <a:uFill>
                  <a:solidFill>
                    <a:srgbClr val="000000"/>
                  </a:solidFill>
                </a:uFill>
                <a:latin typeface="Times New Roman"/>
                <a:ea typeface="Times New Roman"/>
                <a:cs typeface="Times New Roman"/>
                <a:sym typeface="Times New Roman"/>
              </a:defRPr>
            </a:lvl1pPr>
          </a:lstStyle>
          <a:p>
            <a:pPr>
              <a:defRPr b="0">
                <a:latin typeface="Calibri"/>
                <a:ea typeface="Calibri"/>
                <a:cs typeface="Calibri"/>
                <a:sym typeface="Calibri"/>
              </a:defRPr>
            </a:pPr>
            <a:r>
              <a:rPr b="1">
                <a:latin typeface="Times New Roman"/>
                <a:ea typeface="Times New Roman"/>
                <a:cs typeface="Times New Roman"/>
                <a:sym typeface="Times New Roman"/>
              </a:rPr>
              <a:t>Ezra Pound’s Translation Theory</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1" nodeType="afterEffect">
                                  <p:stCondLst>
                                    <p:cond delay="0"/>
                                  </p:stCondLst>
                                  <p:iterate>
                                    <p:tmAbs val="0"/>
                                  </p:iterate>
                                  <p:childTnLst>
                                    <p:set>
                                      <p:cBhvr>
                                        <p:cTn id="6" fill="hold"/>
                                        <p:tgtEl>
                                          <p:spTgt spid="295"/>
                                        </p:tgtEl>
                                        <p:attrNameLst>
                                          <p:attrName>style.visibility</p:attrName>
                                        </p:attrNameLst>
                                      </p:cBhvr>
                                      <p:to>
                                        <p:strVal val="visible"/>
                                      </p:to>
                                    </p:set>
                                    <p:anim calcmode="lin" valueType="num">
                                      <p:cBhvr>
                                        <p:cTn id="7" dur="500" fill="hold"/>
                                        <p:tgtEl>
                                          <p:spTgt spid="295"/>
                                        </p:tgtEl>
                                        <p:attrNameLst>
                                          <p:attrName>ppt_x</p:attrName>
                                        </p:attrNameLst>
                                      </p:cBhvr>
                                      <p:tavLst>
                                        <p:tav tm="0">
                                          <p:val>
                                            <p:strVal val="#ppt_x"/>
                                          </p:val>
                                        </p:tav>
                                        <p:tav tm="100000">
                                          <p:val>
                                            <p:strVal val="#ppt_x"/>
                                          </p:val>
                                        </p:tav>
                                      </p:tavLst>
                                    </p:anim>
                                    <p:anim calcmode="lin" valueType="num">
                                      <p:cBhvr>
                                        <p:cTn id="8" dur="500" fill="hold"/>
                                        <p:tgtEl>
                                          <p:spTgt spid="295"/>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 grpId="1"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3E5D8"/>
        </a:solidFill>
        <a:effectLst/>
      </p:bgPr>
    </p:bg>
    <p:spTree>
      <p:nvGrpSpPr>
        <p:cNvPr id="1" name=""/>
        <p:cNvGrpSpPr/>
        <p:nvPr/>
      </p:nvGrpSpPr>
      <p:grpSpPr>
        <a:xfrm>
          <a:off x="0" y="0"/>
          <a:ext cx="0" cy="0"/>
          <a:chOff x="0" y="0"/>
          <a:chExt cx="0" cy="0"/>
        </a:xfrm>
      </p:grpSpPr>
      <p:grpSp>
        <p:nvGrpSpPr>
          <p:cNvPr id="303" name="成组"/>
          <p:cNvGrpSpPr/>
          <p:nvPr/>
        </p:nvGrpSpPr>
        <p:grpSpPr>
          <a:xfrm>
            <a:off x="281962" y="211434"/>
            <a:ext cx="1450257" cy="1248355"/>
            <a:chOff x="0" y="0"/>
            <a:chExt cx="1450255" cy="1248353"/>
          </a:xfrm>
        </p:grpSpPr>
        <p:sp>
          <p:nvSpPr>
            <p:cNvPr id="298" name="圆形"/>
            <p:cNvSpPr/>
            <p:nvPr/>
          </p:nvSpPr>
          <p:spPr>
            <a:xfrm>
              <a:off x="245109" y="-1"/>
              <a:ext cx="1100457" cy="1100457"/>
            </a:xfrm>
            <a:prstGeom prst="ellipse">
              <a:avLst/>
            </a:prstGeom>
            <a:solidFill>
              <a:srgbClr val="BA764F"/>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299" name="圆形"/>
            <p:cNvSpPr/>
            <p:nvPr/>
          </p:nvSpPr>
          <p:spPr>
            <a:xfrm>
              <a:off x="-1" y="375279"/>
              <a:ext cx="349205" cy="349205"/>
            </a:xfrm>
            <a:prstGeom prst="ellipse">
              <a:avLst/>
            </a:prstGeom>
            <a:solidFill>
              <a:srgbClr val="8BB6CB"/>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00" name="圆形"/>
            <p:cNvSpPr/>
            <p:nvPr/>
          </p:nvSpPr>
          <p:spPr>
            <a:xfrm>
              <a:off x="174916" y="1073116"/>
              <a:ext cx="174603" cy="174603"/>
            </a:xfrm>
            <a:prstGeom prst="ellipse">
              <a:avLst/>
            </a:prstGeom>
            <a:solidFill>
              <a:srgbClr val="C5A086"/>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01" name="圆形"/>
            <p:cNvSpPr/>
            <p:nvPr/>
          </p:nvSpPr>
          <p:spPr>
            <a:xfrm>
              <a:off x="1188351" y="986449"/>
              <a:ext cx="261905" cy="261905"/>
            </a:xfrm>
            <a:prstGeom prst="ellipse">
              <a:avLst/>
            </a:prstGeom>
            <a:solidFill>
              <a:srgbClr val="2E4A4E"/>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sp>
          <p:nvSpPr>
            <p:cNvPr id="302" name="圆形"/>
            <p:cNvSpPr/>
            <p:nvPr/>
          </p:nvSpPr>
          <p:spPr>
            <a:xfrm>
              <a:off x="1345841" y="86058"/>
              <a:ext cx="104415" cy="104415"/>
            </a:xfrm>
            <a:prstGeom prst="ellipse">
              <a:avLst/>
            </a:prstGeom>
            <a:solidFill>
              <a:srgbClr val="D9D5CA"/>
            </a:solidFill>
            <a:ln w="12700" cap="flat">
              <a:noFill/>
              <a:miter lim="400000"/>
            </a:ln>
            <a:effectLst/>
          </p:spPr>
          <p:txBody>
            <a:bodyPr wrap="square" lIns="45719" tIns="45719" rIns="45719" bIns="45719" numCol="1" anchor="ctr">
              <a:noAutofit/>
            </a:bodyPr>
            <a:lstStyle/>
            <a:p>
              <a:pPr algn="ctr">
                <a:defRPr>
                  <a:solidFill>
                    <a:srgbClr val="FFFFFF"/>
                  </a:solidFill>
                </a:defRPr>
              </a:pPr>
              <a:endParaRPr/>
            </a:p>
          </p:txBody>
        </p:sp>
      </p:grpSp>
      <p:grpSp>
        <p:nvGrpSpPr>
          <p:cNvPr id="306" name="成组"/>
          <p:cNvGrpSpPr/>
          <p:nvPr/>
        </p:nvGrpSpPr>
        <p:grpSpPr>
          <a:xfrm>
            <a:off x="2040485" y="1507469"/>
            <a:ext cx="9022483" cy="5195553"/>
            <a:chOff x="0" y="0"/>
            <a:chExt cx="9022481" cy="5195551"/>
          </a:xfrm>
        </p:grpSpPr>
        <p:sp>
          <p:nvSpPr>
            <p:cNvPr id="304" name="Pound’s translation theory focuses upon the precise rendering of details, of individual words, and of single or even fragmented images.…"/>
            <p:cNvSpPr txBox="1"/>
            <p:nvPr/>
          </p:nvSpPr>
          <p:spPr>
            <a:xfrm>
              <a:off x="0" y="687084"/>
              <a:ext cx="8677877" cy="450846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p>
              <a:pPr marL="342900" indent="-342900">
                <a:buFont typeface="Arial" panose="020B0604020202020204" pitchFamily="34" charset="0"/>
                <a:buChar char="•"/>
                <a:defRPr sz="2000" b="1">
                  <a:solidFill>
                    <a:srgbClr val="80807F"/>
                  </a:solidFill>
                  <a:latin typeface="Comic Sans MS"/>
                  <a:ea typeface="Comic Sans MS"/>
                  <a:cs typeface="Comic Sans MS"/>
                  <a:sym typeface="Comic Sans MS"/>
                </a:defRPr>
              </a:pPr>
              <a:r>
                <a:rPr dirty="0" smtClean="0"/>
                <a:t>Pound’s </a:t>
              </a:r>
              <a:r>
                <a:rPr dirty="0"/>
                <a:t>translation theory focuses upon the precise rendering of details, of individual words, and of single or even fragmented images. </a:t>
              </a:r>
            </a:p>
            <a:p>
              <a:pPr marL="342900" indent="-342900">
                <a:buFont typeface="Arial" panose="020B0604020202020204" pitchFamily="34" charset="0"/>
                <a:buChar char="•"/>
                <a:defRPr sz="2000" b="1">
                  <a:solidFill>
                    <a:srgbClr val="80807F"/>
                  </a:solidFill>
                  <a:latin typeface="Comic Sans MS"/>
                  <a:ea typeface="Comic Sans MS"/>
                  <a:cs typeface="Comic Sans MS"/>
                  <a:sym typeface="Comic Sans MS"/>
                </a:defRPr>
              </a:pPr>
              <a:r>
                <a:rPr dirty="0" smtClean="0"/>
                <a:t>As </a:t>
              </a:r>
              <a:r>
                <a:rPr dirty="0"/>
                <a:t>Pound defines, “an image is not an equation of mathematics, not something about a, b, and c, having to do with form, but about sea, cliffs, night, have something to do with mood</a:t>
              </a:r>
              <a:r>
                <a:rPr dirty="0" smtClean="0"/>
                <a:t>.”</a:t>
              </a:r>
              <a:r>
                <a:rPr lang="en-US" dirty="0" smtClean="0"/>
                <a:t> </a:t>
              </a:r>
              <a:r>
                <a:rPr dirty="0" smtClean="0"/>
                <a:t>Pound </a:t>
              </a:r>
              <a:r>
                <a:rPr dirty="0"/>
                <a:t>argues that creation or recreation of whatever can shape perfect image is a good translation means. </a:t>
              </a:r>
            </a:p>
            <a:p>
              <a:pPr marL="342900" indent="-342900">
                <a:buFont typeface="Arial" panose="020B0604020202020204" pitchFamily="34" charset="0"/>
                <a:buChar char="•"/>
                <a:defRPr sz="2000" b="1">
                  <a:solidFill>
                    <a:srgbClr val="80807F"/>
                  </a:solidFill>
                  <a:latin typeface="Comic Sans MS"/>
                  <a:ea typeface="Comic Sans MS"/>
                  <a:cs typeface="Comic Sans MS"/>
                  <a:sym typeface="Comic Sans MS"/>
                </a:defRPr>
              </a:pPr>
              <a:r>
                <a:rPr dirty="0" smtClean="0"/>
                <a:t>Vortex</a:t>
              </a:r>
              <a:r>
                <a:rPr dirty="0"/>
                <a:t>, as Pound defines, is “the point of maximum energy”, Vortex was understood as a cluster of words, a network of words brought together in a radiant node</a:t>
              </a:r>
              <a:r>
                <a:rPr dirty="0" smtClean="0"/>
                <a:t>. </a:t>
              </a:r>
              <a:endParaRPr dirty="0"/>
            </a:p>
          </p:txBody>
        </p:sp>
        <p:sp>
          <p:nvSpPr>
            <p:cNvPr id="305" name="Pound’s Theory of “Luminous Details”"/>
            <p:cNvSpPr txBox="1"/>
            <p:nvPr/>
          </p:nvSpPr>
          <p:spPr>
            <a:xfrm>
              <a:off x="0" y="0"/>
              <a:ext cx="9022482" cy="708796"/>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sz="2300" b="1">
                  <a:solidFill>
                    <a:srgbClr val="404040"/>
                  </a:solidFill>
                  <a:latin typeface="Times New Roman"/>
                  <a:ea typeface="Times New Roman"/>
                  <a:cs typeface="Times New Roman"/>
                  <a:sym typeface="Times New Roman"/>
                </a:defRPr>
              </a:lvl1pPr>
            </a:lstStyle>
            <a:p>
              <a:pPr>
                <a:defRPr>
                  <a:latin typeface="+mn-lt"/>
                  <a:ea typeface="+mn-ea"/>
                  <a:cs typeface="+mn-cs"/>
                  <a:sym typeface="Helvetica"/>
                </a:defRPr>
              </a:pPr>
              <a:r>
                <a:rPr>
                  <a:latin typeface="Times New Roman"/>
                  <a:ea typeface="Times New Roman"/>
                  <a:cs typeface="Times New Roman"/>
                  <a:sym typeface="Times New Roman"/>
                </a:rPr>
                <a:t>Pound’s Theory of “Luminous Details”</a:t>
              </a:r>
            </a:p>
          </p:txBody>
        </p:sp>
      </p:grpSp>
      <p:sp>
        <p:nvSpPr>
          <p:cNvPr id="307" name="Ezra Pound’s Translation Theory"/>
          <p:cNvSpPr txBox="1"/>
          <p:nvPr/>
        </p:nvSpPr>
        <p:spPr>
          <a:xfrm>
            <a:off x="880944" y="530732"/>
            <a:ext cx="4997499" cy="5105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nchor="ctr">
            <a:spAutoFit/>
          </a:bodyPr>
          <a:lstStyle>
            <a:lvl1pPr algn="just" defTabSz="266700">
              <a:lnSpc>
                <a:spcPts val="2000"/>
              </a:lnSpc>
              <a:defRPr sz="2700" b="1">
                <a:uFill>
                  <a:solidFill>
                    <a:srgbClr val="000000"/>
                  </a:solidFill>
                </a:uFill>
                <a:latin typeface="Times New Roman"/>
                <a:ea typeface="Times New Roman"/>
                <a:cs typeface="Times New Roman"/>
                <a:sym typeface="Times New Roman"/>
              </a:defRPr>
            </a:lvl1pPr>
          </a:lstStyle>
          <a:p>
            <a:pPr>
              <a:defRPr b="0">
                <a:latin typeface="Calibri"/>
                <a:ea typeface="Calibri"/>
                <a:cs typeface="Calibri"/>
                <a:sym typeface="Calibri"/>
              </a:defRPr>
            </a:pPr>
            <a:r>
              <a:rPr b="1">
                <a:latin typeface="Times New Roman"/>
                <a:ea typeface="Times New Roman"/>
                <a:cs typeface="Times New Roman"/>
                <a:sym typeface="Times New Roman"/>
              </a:rPr>
              <a:t>Ezra Pound’s Translation Theory</a:t>
            </a:r>
          </a:p>
        </p:txBody>
      </p:sp>
    </p:spTree>
  </p:cSld>
  <p:clrMapOvr>
    <a:masterClrMapping/>
  </p:clrMapOvr>
  <mc:AlternateContent xmlns:mc="http://schemas.openxmlformats.org/markup-compatibility/2006" xmlns:p14="http://schemas.microsoft.com/office/powerpoint/2010/main">
    <mc:Choice Requires="p14">
      <p:transition spd="slow" p14:dur="1200">
        <p:fade thruBlk="1"/>
      </p:transition>
    </mc:Choice>
    <mc:Fallback xmlns="" xmlns:m="http://schemas.openxmlformats.org/officeDocument/2006/math" xmlns:a14="http://schemas.microsoft.com/office/drawing/2010/main">
      <p:transition spd="slow">
        <p:fade/>
      </p:transition>
    </mc:Fallback>
  </mc:AlternateContent>
  <p:timing>
    <p:tnLst>
      <p:par>
        <p:cTn id="1" dur="indefinite" restart="never" fill="hold" nodeType="tmRoot">
          <p:childTnLst>
            <p:seq concurrent="1" prevAc="none" nextAc="seek">
              <p:cTn id="2" dur="indefinite" fill="hold"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1" nodeType="afterEffect">
                                  <p:stCondLst>
                                    <p:cond delay="0"/>
                                  </p:stCondLst>
                                  <p:iterate>
                                    <p:tmAbs val="0"/>
                                  </p:iterate>
                                  <p:childTnLst>
                                    <p:set>
                                      <p:cBhvr>
                                        <p:cTn id="6" fill="hold"/>
                                        <p:tgtEl>
                                          <p:spTgt spid="306"/>
                                        </p:tgtEl>
                                        <p:attrNameLst>
                                          <p:attrName>style.visibility</p:attrName>
                                        </p:attrNameLst>
                                      </p:cBhvr>
                                      <p:to>
                                        <p:strVal val="visible"/>
                                      </p:to>
                                    </p:set>
                                    <p:anim calcmode="lin" valueType="num">
                                      <p:cBhvr>
                                        <p:cTn id="7" dur="500" fill="hold"/>
                                        <p:tgtEl>
                                          <p:spTgt spid="306"/>
                                        </p:tgtEl>
                                        <p:attrNameLst>
                                          <p:attrName>ppt_x</p:attrName>
                                        </p:attrNameLst>
                                      </p:cBhvr>
                                      <p:tavLst>
                                        <p:tav tm="0">
                                          <p:val>
                                            <p:strVal val="#ppt_x"/>
                                          </p:val>
                                        </p:tav>
                                        <p:tav tm="100000">
                                          <p:val>
                                            <p:strVal val="#ppt_x"/>
                                          </p:val>
                                        </p:tav>
                                      </p:tavLst>
                                    </p:anim>
                                    <p:anim calcmode="lin" valueType="num">
                                      <p:cBhvr>
                                        <p:cTn id="8" dur="500" fill="hold"/>
                                        <p:tgtEl>
                                          <p:spTgt spid="30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6" grpId="1" animBg="1" advAuto="0"/>
    </p:bld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rgbClr val="4472C4"/>
          </a:solidFill>
          <a:prstDash val="solid"/>
          <a:miter lim="4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4472C4"/>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a:ea typeface="Helvetica"/>
        <a:cs typeface="Helvetica"/>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rgbClr val="4472C4"/>
          </a:solidFill>
          <a:prstDash val="solid"/>
          <a:miter lim="4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4472C4"/>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34</TotalTime>
  <Words>969</Words>
  <Application>Microsoft Office PowerPoint</Application>
  <PresentationFormat>自定义</PresentationFormat>
  <Paragraphs>83</Paragraphs>
  <Slides>18</Slides>
  <Notes>1</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White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Windows</dc:creator>
  <cp:lastModifiedBy>Windows</cp:lastModifiedBy>
  <cp:revision>14</cp:revision>
  <dcterms:modified xsi:type="dcterms:W3CDTF">2021-12-11T02:32:48Z</dcterms:modified>
</cp:coreProperties>
</file>