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5">
  <p:sldMasterIdLst>
    <p:sldMasterId id="2147483648" r:id="rId1"/>
  </p:sldMasterIdLst>
  <p:notesMasterIdLst>
    <p:notesMasterId r:id="rId14"/>
  </p:notesMasterIdLst>
  <p:sldIdLst>
    <p:sldId id="256" r:id="rId2"/>
    <p:sldId id="533" r:id="rId3"/>
    <p:sldId id="537" r:id="rId4"/>
    <p:sldId id="538" r:id="rId5"/>
    <p:sldId id="539" r:id="rId6"/>
    <p:sldId id="536" r:id="rId7"/>
    <p:sldId id="529" r:id="rId8"/>
    <p:sldId id="530" r:id="rId9"/>
    <p:sldId id="532" r:id="rId10"/>
    <p:sldId id="534" r:id="rId11"/>
    <p:sldId id="443" r:id="rId12"/>
    <p:sldId id="403" r:id="rId13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00FF00"/>
    <a:srgbClr val="00CC00"/>
    <a:srgbClr val="008000"/>
    <a:srgbClr val="00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642" autoAdjust="0"/>
  </p:normalViewPr>
  <p:slideViewPr>
    <p:cSldViewPr>
      <p:cViewPr varScale="1">
        <p:scale>
          <a:sx n="94" d="100"/>
          <a:sy n="94" d="100"/>
        </p:scale>
        <p:origin x="1166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E097D3-BBD0-4D47-B58D-C84E7A17D7B9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6A6C2-3F77-47AE-A308-E8BA5ECFF85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5102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26A6C2-3F77-47AE-A308-E8BA5ECFF85F}" type="slidenum">
              <a:rPr lang="de-DE" smtClean="0"/>
              <a:t>12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 hasCustomPrompt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916F88-D5E0-4968-AE1C-8273BB90EA00}" type="datetimeFigureOut">
              <a:rPr lang="de-DE" smtClean="0"/>
              <a:t>12.05.2021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DB387A-7DAD-440A-A4E7-7F9B3B95A46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hyperlink" Target="https://wiki.ruhr-uni-bochum.de/uvu/index.php?title=Special:Upload&amp;wpDestFile=Marriage.pp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ruhr-uni-bochum.de/uvu/index.php?title=Special:Upload&amp;wpDestFile=Marriage.pp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36649"/>
            <a:ext cx="8352928" cy="3508375"/>
          </a:xfrm>
        </p:spPr>
        <p:txBody>
          <a:bodyPr>
            <a:noAutofit/>
          </a:bodyPr>
          <a:lstStyle/>
          <a:p>
            <a:r>
              <a:rPr lang="zh-CN" altLang="de-DE" sz="9600" b="1" dirty="0"/>
              <a:t>中国文化基础</a:t>
            </a:r>
            <a:br>
              <a:rPr lang="de-DE" altLang="zh-CN" sz="59500" b="1" dirty="0"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de-DE" altLang="zh-CN" sz="4800" b="1" i="1" dirty="0" err="1"/>
              <a:t>Foundation</a:t>
            </a:r>
            <a:r>
              <a:rPr lang="de-DE" altLang="zh-CN" sz="4800" b="1" i="1" dirty="0"/>
              <a:t> </a:t>
            </a:r>
            <a:r>
              <a:rPr lang="de-DE" altLang="zh-CN" sz="4800" b="1" i="1" dirty="0" err="1"/>
              <a:t>of</a:t>
            </a:r>
            <a:r>
              <a:rPr lang="de-DE" altLang="zh-CN" sz="4800" b="1" i="1" dirty="0"/>
              <a:t> Chinese Cultures</a:t>
            </a:r>
            <a:br>
              <a:rPr lang="de-DE" altLang="zh-CN" sz="4800" b="1" i="1" dirty="0"/>
            </a:br>
            <a:r>
              <a:rPr lang="de-DE" altLang="zh-CN" sz="2800" b="1" i="1" dirty="0" err="1"/>
              <a:t>for</a:t>
            </a:r>
            <a:r>
              <a:rPr lang="de-DE" altLang="zh-CN" sz="2800" b="1" i="1" dirty="0"/>
              <a:t> Bachelor </a:t>
            </a:r>
            <a:r>
              <a:rPr lang="de-DE" altLang="zh-CN" sz="2800" b="1" i="1" dirty="0" err="1"/>
              <a:t>Students</a:t>
            </a:r>
            <a:r>
              <a:rPr lang="de-DE" altLang="zh-CN" sz="2800" b="1" i="1" dirty="0"/>
              <a:t> </a:t>
            </a:r>
            <a:r>
              <a:rPr lang="de-DE" altLang="zh-CN" sz="2800" b="1" i="1" dirty="0" err="1"/>
              <a:t>of</a:t>
            </a:r>
            <a:r>
              <a:rPr lang="de-DE" altLang="zh-CN" sz="2800" b="1" i="1" dirty="0"/>
              <a:t> Translation Studies</a:t>
            </a:r>
            <a:endParaRPr lang="de-DE" sz="24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95536" y="3717032"/>
            <a:ext cx="8280920" cy="3024336"/>
          </a:xfrm>
        </p:spPr>
        <p:txBody>
          <a:bodyPr>
            <a:noAutofit/>
          </a:bodyPr>
          <a:lstStyle/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 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2021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-2021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年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月</a:t>
            </a:r>
            <a: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日</a:t>
            </a:r>
            <a:br>
              <a:rPr lang="de-DE" altLang="zh-CN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</a:br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中国文化基础 周三第七和第八节课</a:t>
            </a:r>
            <a:r>
              <a:rPr lang="de-DE" altLang="zh-CN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14:30-16:10</a:t>
            </a:r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de-DE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上课地点：在线</a:t>
            </a:r>
            <a:endParaRPr lang="de-DE" altLang="zh-CN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zh-CN" altLang="de-DE" sz="24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助教：刘廷阳 </a:t>
            </a:r>
            <a:r>
              <a:rPr lang="de-DE" altLang="zh-CN" sz="24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Liu </a:t>
            </a:r>
            <a:r>
              <a:rPr lang="de-DE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Tingyang</a:t>
            </a:r>
            <a:r>
              <a:rPr lang="de-DE" altLang="zh-CN" sz="24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, </a:t>
            </a:r>
            <a:r>
              <a:rPr lang="de-DE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wiki</a:t>
            </a:r>
            <a:r>
              <a:rPr lang="de-DE" altLang="zh-CN" sz="24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de-DE" sz="24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助教：陈柯汝</a:t>
            </a:r>
            <a:r>
              <a:rPr lang="de-DE" altLang="zh-CN" sz="2400" dirty="0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Chen </a:t>
            </a:r>
            <a:r>
              <a:rPr lang="de-DE" altLang="zh-CN" sz="2400" dirty="0" err="1">
                <a:solidFill>
                  <a:schemeClr val="tx1"/>
                </a:solidFill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Keru</a:t>
            </a:r>
            <a:endParaRPr lang="de-DE" altLang="zh-CN" sz="2400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吴漠汀</a:t>
            </a:r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特聘</a:t>
            </a:r>
            <a:r>
              <a:rPr lang="zh-CN" altLang="en-US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教授</a:t>
            </a:r>
            <a:r>
              <a:rPr lang="zh-CN" altLang="de-DE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de-DE" altLang="zh-CN" sz="24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Distinguished</a:t>
            </a:r>
            <a:r>
              <a:rPr lang="de-DE" altLang="zh-CN" sz="24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Professor Dr. Martin </a:t>
            </a:r>
            <a:r>
              <a:rPr lang="de-DE" altLang="zh-CN" sz="24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Woesler</a:t>
            </a:r>
            <a:endParaRPr lang="de-DE" sz="2400" dirty="0">
              <a:solidFill>
                <a:schemeClr val="tx1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  <a:p>
            <a:r>
              <a:rPr lang="zh-CN" altLang="de-DE" sz="2400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湖南师范大学外国学院 </a:t>
            </a:r>
            <a:r>
              <a:rPr lang="de-DE" altLang="zh-CN" sz="1800" dirty="0" err="1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Foreign</a:t>
            </a:r>
            <a:r>
              <a:rPr lang="de-DE" altLang="zh-CN" sz="1800" dirty="0">
                <a:solidFill>
                  <a:schemeClr val="tx1"/>
                </a:solidFill>
                <a:latin typeface="Calibri" panose="020F0502020204030204" pitchFamily="34" charset="0"/>
                <a:ea typeface="楷体" panose="02010609060101010101" pitchFamily="49" charset="-122"/>
                <a:cs typeface="Calibri" panose="020F0502020204030204" pitchFamily="34" charset="0"/>
              </a:rPr>
              <a:t> Studies College, Hunan Normal University</a:t>
            </a:r>
            <a:endParaRPr lang="de-DE" altLang="zh-CN" sz="2400" dirty="0">
              <a:solidFill>
                <a:schemeClr val="tx1"/>
              </a:solidFill>
              <a:latin typeface="Calibri" panose="020F0502020204030204" pitchFamily="34" charset="0"/>
              <a:ea typeface="楷体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0C36C67-2549-44F5-AD11-07422BCBC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15616" cy="1115616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FBB614-8BD2-4FC8-9154-D82D5AD2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418058"/>
          </a:xfrm>
        </p:spPr>
        <p:txBody>
          <a:bodyPr>
            <a:noAutofit/>
          </a:bodyPr>
          <a:lstStyle/>
          <a:p>
            <a:r>
              <a:rPr lang="de-DE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zh-CN" altLang="de-DE" sz="3600" dirty="0">
                <a:latin typeface="Calibri" panose="020F0502020204030204" pitchFamily="34" charset="0"/>
                <a:cs typeface="Calibri" panose="020F0502020204030204" pitchFamily="34" charset="0"/>
              </a:rPr>
              <a:t>晚一點：</a:t>
            </a:r>
            <a:r>
              <a:rPr lang="de-DE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de-DE" altLang="zh-CN" sz="3600" dirty="0" err="1">
                <a:latin typeface="Calibri" panose="020F0502020204030204" pitchFamily="34" charset="0"/>
                <a:cs typeface="Calibri" panose="020F0502020204030204" pitchFamily="34" charset="0"/>
              </a:rPr>
              <a:t>Marriage</a:t>
            </a:r>
            <a:r>
              <a:rPr lang="de-DE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de-DE" sz="3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Dù</a:t>
            </a:r>
            <a:r>
              <a:rPr lang="de-DE" sz="3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DE" sz="3600" b="0" i="0" dirty="0" err="1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Xīnyǔ</a:t>
            </a:r>
            <a:r>
              <a:rPr lang="de-DE" sz="3600" b="0" i="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de-DE" sz="3600" b="0" i="0" u="none" strike="noStrike" dirty="0">
                <a:solidFill>
                  <a:srgbClr val="CC22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2" tooltip="Marriage.ppt"/>
              </a:rPr>
              <a:t>杜心语</a:t>
            </a:r>
            <a:r>
              <a:rPr lang="de-DE" altLang="zh-CN" sz="36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de-DE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36F1DA18-097F-4BA7-95AE-D32A849C9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481976"/>
            <a:ext cx="9180512" cy="6403408"/>
          </a:xfrm>
        </p:spPr>
      </p:pic>
    </p:spTree>
    <p:extLst>
      <p:ext uri="{BB962C8B-B14F-4D97-AF65-F5344CB8AC3E}">
        <p14:creationId xmlns:p14="http://schemas.microsoft.com/office/powerpoint/2010/main" val="561716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Always here for you!</a:t>
            </a:r>
            <a:br>
              <a:rPr altLang="zh-C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zh-CN" alt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随时</a:t>
            </a:r>
            <a:r>
              <a:rPr lang="zh-CN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为你们服务</a:t>
            </a:r>
            <a:endParaRPr kumimoji="1" lang="zh-CN" altLang="en-US" b="1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07523" name="内容占位符 2"/>
          <p:cNvSpPr>
            <a:spLocks noGrp="1"/>
          </p:cNvSpPr>
          <p:nvPr>
            <p:ph idx="1"/>
          </p:nvPr>
        </p:nvSpPr>
        <p:spPr>
          <a:xfrm>
            <a:off x="866775" y="2603500"/>
            <a:ext cx="7053263" cy="3722688"/>
          </a:xfrm>
        </p:spPr>
        <p:txBody>
          <a:bodyPr>
            <a:normAutofit/>
          </a:bodyPr>
          <a:lstStyle/>
          <a:p>
            <a:pPr algn="ctr">
              <a:buFont typeface="Garamond" panose="02020404030301010803" pitchFamily="18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Professor Dr. Martin </a:t>
            </a:r>
            <a:r>
              <a:rPr lang="en-US" altLang="zh-CN" sz="2400" dirty="0" err="1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Woesler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 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吴漠汀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湖南师范大学特聘教授，博士导师</a:t>
            </a:r>
            <a:endParaRPr lang="de-DE" altLang="zh-CN" sz="2400" dirty="0">
              <a:latin typeface="Arial" panose="020B0604020202020204" pitchFamily="34" charset="0"/>
              <a:ea typeface="楷体" panose="02010609060101010101" pitchFamily="49" charset="-122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Office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办公室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外国语学院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406</a:t>
            </a:r>
          </a:p>
          <a:p>
            <a:pPr marL="0" indent="0" algn="ctr">
              <a:buNone/>
            </a:pP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国际汉学中心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308</a:t>
            </a:r>
          </a:p>
          <a:p>
            <a:pPr algn="ctr">
              <a:buFont typeface="Garamond" panose="02020404030301010803" pitchFamily="18" charset="0"/>
              <a:buNone/>
            </a:pP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Phone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电话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(150) 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1138 8818 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(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德国</a:t>
            </a:r>
            <a: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+49 178 2073538)</a:t>
            </a:r>
            <a:br>
              <a:rPr lang="de-DE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Email / </a:t>
            </a:r>
            <a:r>
              <a:rPr lang="zh-CN" altLang="de-DE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电子邮件</a:t>
            </a:r>
            <a:r>
              <a:rPr lang="en-US" altLang="zh-CN" sz="2400" dirty="0">
                <a:latin typeface="Arial" panose="020B0604020202020204" pitchFamily="34" charset="0"/>
                <a:ea typeface="楷体" panose="02010609060101010101" pitchFamily="49" charset="-122"/>
                <a:cs typeface="Arial" panose="020B0604020202020204" pitchFamily="34" charset="0"/>
              </a:rPr>
              <a:t>: wmt@hunnu.edu.cn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/>
          <p:cNvSpPr txBox="1"/>
          <p:nvPr/>
        </p:nvSpPr>
        <p:spPr>
          <a:xfrm>
            <a:off x="683568" y="2435404"/>
            <a:ext cx="770485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500" dirty="0">
                <a:latin typeface="Calibri" panose="020F0502020204030204" pitchFamily="34" charset="0"/>
                <a:ea typeface="华文新魏" panose="02010800040101010101" pitchFamily="2" charset="-122"/>
              </a:rPr>
              <a:t>Thank You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第十一周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629650" cy="5112568"/>
          </a:xfrm>
        </p:spPr>
        <p:txBody>
          <a:bodyPr>
            <a:normAutofit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 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and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Quizzes</a:t>
            </a: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Classroom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presentation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28 on </a:t>
            </a:r>
            <a:r>
              <a:rPr lang="de-DE" altLang="zh-C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paper</a:t>
            </a:r>
            <a:r>
              <a:rPr lang="de-DE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altLang="zh-C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cutting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Yao Yang </a:t>
            </a:r>
            <a:r>
              <a:rPr lang="zh-CN" alt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么阳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这是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quiz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的链接：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https://ks.wjx.top/vj/hWic51g.aspx</a:t>
            </a:r>
            <a:endParaRPr lang="de-DE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Classroom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presentation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29 on </a:t>
            </a:r>
            <a:r>
              <a:rPr lang="de-DE" altLang="zh-C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Huang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Xiaolan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黄笑兰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这是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quiz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的链接：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https://ks.wjx.top/vj/YyKMJyZ.aspx</a:t>
            </a:r>
            <a:endParaRPr lang="de-DE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Classroom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presentation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30 on </a:t>
            </a:r>
            <a:r>
              <a:rPr lang="de-DE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Chinese </a:t>
            </a:r>
            <a:r>
              <a:rPr lang="de-DE" altLang="zh-C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clothing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Shu Lin 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舒琳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这是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quiz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的链接：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https://ks.wjx.top/vj/rPvogih.aspx</a:t>
            </a:r>
            <a:endParaRPr lang="de-DE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de-DE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1963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第十一周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7380312" y="1556792"/>
            <a:ext cx="1706538" cy="51125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Classroom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presentation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28 on </a:t>
            </a:r>
            <a:r>
              <a:rPr lang="de-DE" altLang="zh-C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paper</a:t>
            </a:r>
            <a:r>
              <a:rPr lang="de-DE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altLang="zh-C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cutting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Yao Yang </a:t>
            </a:r>
            <a:r>
              <a:rPr lang="zh-CN" altLang="de-DE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么阳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这是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quiz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的链接：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https://ks.wjx.top/vj/hWic51g.aspx</a:t>
            </a:r>
            <a:endParaRPr lang="de-DE" altLang="zh-CN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E483A72-F35D-4140-BDAD-B1B01966BD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1"/>
            <a:ext cx="7200800" cy="4449275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7DF04117-2153-43F0-A9C0-614BCE0C1FB6}"/>
              </a:ext>
            </a:extLst>
          </p:cNvPr>
          <p:cNvSpPr txBox="1"/>
          <p:nvPr/>
        </p:nvSpPr>
        <p:spPr>
          <a:xfrm>
            <a:off x="57150" y="6145219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CC Licence „</a:t>
            </a:r>
            <a:r>
              <a:rPr lang="de-DE" dirty="0" err="1"/>
              <a:t>ProjectManhattan</a:t>
            </a:r>
            <a:r>
              <a:rPr lang="de-DE" dirty="0"/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461980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第十一周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629650" cy="511256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Classroom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presentation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29 on </a:t>
            </a:r>
            <a:r>
              <a:rPr lang="de-DE" altLang="zh-C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tiktok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Huang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Xiaolan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黄笑兰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这是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quiz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的链接：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https://ks.wjx.top/vj/YyKMJyZ.aspx</a:t>
            </a:r>
            <a:endParaRPr lang="de-DE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6643A8-F10D-4431-9080-CC531F98A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9512" y="4581129"/>
            <a:ext cx="8828032" cy="2002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第十一周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5724128" y="1556792"/>
            <a:ext cx="3362722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Classroom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presentation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no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30 on </a:t>
            </a:r>
            <a:r>
              <a:rPr lang="de-DE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Chinese </a:t>
            </a:r>
            <a:r>
              <a:rPr lang="de-DE" altLang="zh-CN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clothing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by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Shu Lin 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舒琳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这是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quiz</a:t>
            </a:r>
            <a:r>
              <a:rPr lang="zh-CN" alt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的链接：</a:t>
            </a:r>
            <a:r>
              <a:rPr lang="en-US" altLang="zh-CN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https://ks.wjx.top/vj/rPvogih.aspx</a:t>
            </a:r>
            <a:endParaRPr lang="de-DE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457200" indent="-457200" algn="l">
              <a:buFont typeface="+mj-lt"/>
              <a:buAutoNum type="arabicPeriod"/>
            </a:pPr>
            <a:endParaRPr lang="de-DE" sz="24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73AB5E0E-180B-441E-B2BC-13B3658CE8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83" y="1505677"/>
            <a:ext cx="537321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94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第十一周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629650" cy="5112568"/>
          </a:xfrm>
        </p:spPr>
        <p:txBody>
          <a:bodyPr>
            <a:normAutofit/>
          </a:bodyPr>
          <a:lstStyle/>
          <a:p>
            <a:pPr eaLnBrk="1" hangingPunct="1">
              <a:buFont typeface="Garamond" panose="02020404030301010803" pitchFamily="18" charset="0"/>
              <a:buNone/>
            </a:pPr>
            <a:r>
              <a:rPr lang="en-GB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Session Overview </a:t>
            </a:r>
            <a:r>
              <a:rPr lang="zh-CN" altLang="en-GB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本节概览 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and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Quizzes</a:t>
            </a:r>
            <a:b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this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presentation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may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be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delivered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any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 </a:t>
            </a:r>
            <a:r>
              <a:rPr lang="de-DE" altLang="zh-CN" sz="24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soon</a:t>
            </a:r>
            <a:r>
              <a:rPr lang="de-DE" altLang="zh-CN" sz="24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:</a:t>
            </a:r>
          </a:p>
          <a:p>
            <a:pPr eaLnBrk="1" hangingPunct="1">
              <a:buFont typeface="Garamond" panose="02020404030301010803" pitchFamily="18" charset="0"/>
              <a:buNone/>
            </a:pPr>
            <a:endParaRPr lang="de-DE" altLang="zh-CN" sz="24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l"/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10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Aesthetic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ideals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and social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customs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: Chinese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Marriage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Customs</a:t>
            </a:r>
            <a:r>
              <a:rPr lang="de-DE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de-DE" sz="2400" b="0" i="0" u="none" strike="noStrike" dirty="0" err="1">
                <a:solidFill>
                  <a:srgbClr val="CC2200"/>
                </a:solidFill>
                <a:effectLst/>
                <a:latin typeface="Arial" panose="020B0604020202020204" pitchFamily="34" charset="0"/>
                <a:hlinkClick r:id="rId2" tooltip="Marriage.ppt"/>
              </a:rPr>
              <a:t>Presentation</a:t>
            </a:r>
            <a:r>
              <a:rPr lang="de-DE" sz="2400" b="0" i="0" u="none" strike="noStrike" dirty="0">
                <a:solidFill>
                  <a:srgbClr val="CC2200"/>
                </a:solidFill>
                <a:effectLst/>
                <a:latin typeface="Arial" panose="020B0604020202020204" pitchFamily="34" charset="0"/>
                <a:hlinkClick r:id="rId2" tooltip="Marriage.ppt"/>
              </a:rPr>
              <a:t> on </a:t>
            </a:r>
            <a:r>
              <a:rPr lang="de-DE" sz="2400" b="0" i="0" u="none" strike="noStrike" dirty="0" err="1">
                <a:solidFill>
                  <a:srgbClr val="CC2200"/>
                </a:solidFill>
                <a:effectLst/>
                <a:latin typeface="Arial" panose="020B0604020202020204" pitchFamily="34" charset="0"/>
                <a:hlinkClick r:id="rId2" tooltip="Marriage.ppt"/>
              </a:rPr>
              <a:t>Marriage</a:t>
            </a:r>
            <a:r>
              <a:rPr lang="de-DE" sz="2400" b="0" i="0" u="none" strike="noStrike" dirty="0">
                <a:solidFill>
                  <a:srgbClr val="CC2200"/>
                </a:solidFill>
                <a:effectLst/>
                <a:latin typeface="Arial" panose="020B0604020202020204" pitchFamily="34" charset="0"/>
                <a:hlinkClick r:id="rId2" tooltip="Marriage.ppt"/>
              </a:rPr>
              <a:t> </a:t>
            </a:r>
            <a:r>
              <a:rPr lang="de-DE" sz="2400" b="0" i="0" u="none" strike="noStrike" dirty="0" err="1">
                <a:solidFill>
                  <a:srgbClr val="CC2200"/>
                </a:solidFill>
                <a:effectLst/>
                <a:latin typeface="Arial" panose="020B0604020202020204" pitchFamily="34" charset="0"/>
                <a:hlinkClick r:id="rId2" tooltip="Marriage.ppt"/>
              </a:rPr>
              <a:t>Customs</a:t>
            </a:r>
            <a:r>
              <a:rPr lang="de-DE" sz="2400" b="0" i="0" u="none" strike="noStrike" dirty="0">
                <a:solidFill>
                  <a:srgbClr val="CC2200"/>
                </a:solidFill>
                <a:effectLst/>
                <a:latin typeface="Arial" panose="020B0604020202020204" pitchFamily="34" charset="0"/>
                <a:hlinkClick r:id="rId2" tooltip="Marriage.ppt"/>
              </a:rPr>
              <a:t> </a:t>
            </a:r>
            <a:r>
              <a:rPr lang="de-DE" sz="2400" b="0" i="0" u="none" strike="noStrike" dirty="0" err="1">
                <a:solidFill>
                  <a:srgbClr val="CC2200"/>
                </a:solidFill>
                <a:effectLst/>
                <a:latin typeface="Arial" panose="020B0604020202020204" pitchFamily="34" charset="0"/>
                <a:hlinkClick r:id="rId2" tooltip="Marriage.ppt"/>
              </a:rPr>
              <a:t>by</a:t>
            </a:r>
            <a:r>
              <a:rPr lang="de-DE" sz="2400" b="0" i="0" u="none" strike="noStrike" dirty="0">
                <a:solidFill>
                  <a:srgbClr val="CC2200"/>
                </a:solidFill>
                <a:effectLst/>
                <a:latin typeface="Arial" panose="020B0604020202020204" pitchFamily="34" charset="0"/>
                <a:hlinkClick r:id="rId2" tooltip="Marriage.ppt"/>
              </a:rPr>
              <a:t> </a:t>
            </a:r>
            <a:r>
              <a:rPr lang="de-DE" sz="2400" b="0" i="0" dirty="0" err="1">
                <a:effectLst/>
                <a:latin typeface="Roboto"/>
              </a:rPr>
              <a:t>Dù</a:t>
            </a:r>
            <a:r>
              <a:rPr lang="de-DE" sz="2400" b="0" i="0" dirty="0">
                <a:effectLst/>
                <a:latin typeface="Roboto"/>
              </a:rPr>
              <a:t> </a:t>
            </a:r>
            <a:r>
              <a:rPr lang="de-DE" sz="2400" b="0" i="0" dirty="0" err="1">
                <a:effectLst/>
                <a:latin typeface="Roboto"/>
              </a:rPr>
              <a:t>Xīnyǔ</a:t>
            </a:r>
            <a:r>
              <a:rPr lang="de-DE" sz="2400" b="0" i="0" dirty="0">
                <a:effectLst/>
                <a:latin typeface="Roboto"/>
              </a:rPr>
              <a:t> </a:t>
            </a:r>
            <a:r>
              <a:rPr lang="zh-CN" altLang="de-DE" sz="2400" b="0" i="0" u="none" strike="noStrike" dirty="0">
                <a:solidFill>
                  <a:srgbClr val="CC2200"/>
                </a:solidFill>
                <a:effectLst/>
                <a:latin typeface="Arial" panose="020B0604020202020204" pitchFamily="34" charset="0"/>
                <a:hlinkClick r:id="rId2" tooltip="Marriage.ppt"/>
              </a:rPr>
              <a:t>杜心语</a:t>
            </a:r>
            <a:r>
              <a:rPr lang="zh-CN" altLang="de-DE" sz="2400" b="0" i="0" u="none" strike="noStrike" dirty="0">
                <a:solidFill>
                  <a:srgbClr val="CC22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altLang="zh-CN" sz="2400" b="0" i="0" u="none" strike="noStrike" dirty="0">
                <a:solidFill>
                  <a:srgbClr val="CC2200"/>
                </a:solidFill>
                <a:effectLst/>
                <a:latin typeface="Arial" panose="020B0604020202020204" pitchFamily="34" charset="0"/>
              </a:rPr>
              <a:t>(Quiz </a:t>
            </a:r>
            <a:r>
              <a:rPr lang="de-DE" altLang="zh-CN" sz="2400" b="0" i="0" u="none" strike="noStrike" dirty="0" err="1">
                <a:solidFill>
                  <a:srgbClr val="CC2200"/>
                </a:solidFill>
                <a:effectLst/>
                <a:latin typeface="Arial" panose="020B0604020202020204" pitchFamily="34" charset="0"/>
              </a:rPr>
              <a:t>has</a:t>
            </a:r>
            <a:r>
              <a:rPr lang="de-DE" altLang="zh-CN" sz="2400" b="0" i="0" u="none" strike="noStrike" dirty="0">
                <a:solidFill>
                  <a:srgbClr val="CC22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altLang="zh-CN" sz="2400" b="0" i="0" u="none" strike="noStrike" dirty="0" err="1">
                <a:solidFill>
                  <a:srgbClr val="CC2200"/>
                </a:solidFill>
                <a:effectLst/>
                <a:latin typeface="Arial" panose="020B0604020202020204" pitchFamily="34" charset="0"/>
              </a:rPr>
              <a:t>been</a:t>
            </a:r>
            <a:r>
              <a:rPr lang="de-DE" altLang="zh-CN" sz="2400" b="0" i="0" u="none" strike="noStrike" dirty="0">
                <a:solidFill>
                  <a:srgbClr val="CC22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de-DE" altLang="zh-CN" sz="2400" b="0" i="0" u="none" strike="noStrike" dirty="0" err="1">
                <a:solidFill>
                  <a:srgbClr val="CC2200"/>
                </a:solidFill>
                <a:effectLst/>
                <a:latin typeface="Arial" panose="020B0604020202020204" pitchFamily="34" charset="0"/>
              </a:rPr>
              <a:t>taken</a:t>
            </a:r>
            <a:r>
              <a:rPr lang="de-DE" altLang="zh-CN" sz="2400" b="0" i="0" u="none" strike="noStrike" dirty="0">
                <a:solidFill>
                  <a:srgbClr val="CC2200"/>
                </a:solidFill>
                <a:effectLst/>
                <a:latin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18980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第十一周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0CCF6A7-A137-4C3B-8516-C4B333F39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8984202"/>
              </p:ext>
            </p:extLst>
          </p:nvPr>
        </p:nvGraphicFramePr>
        <p:xfrm>
          <a:off x="89500" y="1126344"/>
          <a:ext cx="8964999" cy="29016960"/>
        </p:xfrm>
        <a:graphic>
          <a:graphicData uri="http://schemas.openxmlformats.org/drawingml/2006/table">
            <a:tbl>
              <a:tblPr/>
              <a:tblGrid>
                <a:gridCol w="378044">
                  <a:extLst>
                    <a:ext uri="{9D8B030D-6E8A-4147-A177-3AD203B41FA5}">
                      <a16:colId xmlns:a16="http://schemas.microsoft.com/office/drawing/2014/main" val="304584389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41075143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3050210765"/>
                    </a:ext>
                  </a:extLst>
                </a:gridCol>
                <a:gridCol w="598881">
                  <a:extLst>
                    <a:ext uri="{9D8B030D-6E8A-4147-A177-3AD203B41FA5}">
                      <a16:colId xmlns:a16="http://schemas.microsoft.com/office/drawing/2014/main" val="1931049167"/>
                    </a:ext>
                  </a:extLst>
                </a:gridCol>
                <a:gridCol w="645665">
                  <a:extLst>
                    <a:ext uri="{9D8B030D-6E8A-4147-A177-3AD203B41FA5}">
                      <a16:colId xmlns:a16="http://schemas.microsoft.com/office/drawing/2014/main" val="2412937340"/>
                    </a:ext>
                  </a:extLst>
                </a:gridCol>
                <a:gridCol w="645665">
                  <a:extLst>
                    <a:ext uri="{9D8B030D-6E8A-4147-A177-3AD203B41FA5}">
                      <a16:colId xmlns:a16="http://schemas.microsoft.com/office/drawing/2014/main" val="3179490006"/>
                    </a:ext>
                  </a:extLst>
                </a:gridCol>
              </a:tblGrid>
              <a:tr h="58779"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Order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Date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Topic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Chapter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Points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Popularity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26752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effectLst/>
                        </a:rPr>
                        <a:t>Beverages</a:t>
                      </a:r>
                      <a:r>
                        <a:rPr lang="de-DE" sz="1400" dirty="0">
                          <a:effectLst/>
                        </a:rPr>
                        <a:t>: Milk Tea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187818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Traditional Cuisine: Eight Major Cuisines in 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3843639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effectLst/>
                        </a:rPr>
                        <a:t>Beverages</a:t>
                      </a:r>
                      <a:r>
                        <a:rPr lang="de-DE" sz="1400" dirty="0">
                          <a:effectLst/>
                        </a:rPr>
                        <a:t>: Tea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74328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17.03.2021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Architecture: Architecture and Gardens, The Forbidden City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433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72%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266059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17.03.2021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Traditional Festivals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432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72%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700769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17.03.2021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Aesthetic ideals and social customs: The Four Most Handsome Men in Ancient 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108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427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4865646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24.03.2021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Traditional Cuisine: </a:t>
                      </a:r>
                      <a:r>
                        <a:rPr lang="de-DE" sz="1400" dirty="0" err="1">
                          <a:effectLst/>
                        </a:rPr>
                        <a:t>Four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Distinct</a:t>
                      </a:r>
                      <a:r>
                        <a:rPr lang="de-DE" sz="1400" dirty="0">
                          <a:effectLst/>
                        </a:rPr>
                        <a:t> Regional </a:t>
                      </a:r>
                      <a:r>
                        <a:rPr lang="de-DE" sz="1400" dirty="0" err="1">
                          <a:effectLst/>
                        </a:rPr>
                        <a:t>Cuisines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14892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24.03.2021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Education: Historical Figures, The Four Talented Women of Ancient 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779596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24.03.2021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Traditional Cuisine: Two Famous Dishes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759647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rgbClr val="FF0000"/>
                          </a:solidFill>
                          <a:effectLst/>
                        </a:rPr>
                        <a:t>31.03.2021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rgbClr val="FF0000"/>
                          </a:solidFill>
                          <a:effectLst/>
                        </a:rPr>
                        <a:t>Aesthetic ideals and social customs: Chinese Marriage Customs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5388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31.03.2021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Music and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instruments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: Pipa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100569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31.03.2021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Traditional Cuisine: The Art of Chinese Cooking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6144659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07.04.2021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Silk and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porcelain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Celadon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Celadon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 Song 《</a:t>
                      </a:r>
                      <a:r>
                        <a:rPr lang="zh-CN" altLang="de-DE" sz="1400" dirty="0">
                          <a:solidFill>
                            <a:schemeClr val="tx1"/>
                          </a:solidFill>
                          <a:effectLst/>
                        </a:rPr>
                        <a:t>青花瓷</a:t>
                      </a:r>
                      <a:r>
                        <a:rPr lang="de-DE" altLang="zh-CN" sz="1400" dirty="0">
                          <a:solidFill>
                            <a:schemeClr val="tx1"/>
                          </a:solidFill>
                          <a:effectLst/>
                        </a:rPr>
                        <a:t>》</a:t>
                      </a:r>
                      <a:r>
                        <a:rPr lang="zh-CN" altLang="de-DE" sz="1400" dirty="0">
                          <a:solidFill>
                            <a:schemeClr val="tx1"/>
                          </a:solidFill>
                          <a:effectLst/>
                        </a:rPr>
                        <a:t>歌词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2287932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07.04.2021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solidFill>
                            <a:schemeClr val="tx1"/>
                          </a:solidFill>
                          <a:effectLst/>
                        </a:rPr>
                        <a:t>Traditional Cuisine: Chinese Dining Etiquette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>
                          <a:effectLst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26980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07.04.2021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Facial Make-up: Cosmetics, Traditional Chinese Make-Up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effectLst/>
                        </a:rPr>
                        <a:t>395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649938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14.04.2021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Garden Culture: The Summer Palace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5800968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14.04.2021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Money culture: The tradition of Red Envelope and Lucky Money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932248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14.04.2021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Stage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entertainment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: Crosstalk </a:t>
                      </a:r>
                      <a:r>
                        <a:rPr lang="zh-CN" altLang="de-DE" sz="1400" dirty="0">
                          <a:solidFill>
                            <a:schemeClr val="tx1"/>
                          </a:solidFill>
                          <a:effectLst/>
                        </a:rPr>
                        <a:t>相声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effectLst/>
                        </a:rPr>
                        <a:t>383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484038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21.04.2021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Architecture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622609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21.04.2021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Music and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instruments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  <a:effectLst/>
                        </a:rPr>
                        <a:t>: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  <a:effectLst/>
                        </a:rPr>
                        <a:t>Guzheng</a:t>
                      </a:r>
                      <a:endParaRPr lang="de-DE" sz="14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980853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chemeClr val="tx1"/>
                          </a:solidFill>
                          <a:effectLst/>
                        </a:rPr>
                        <a:t>21.04.2021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Chinese Astrology: Twelve Animals of the Chinese Zodiac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906459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Ancient literature: Four Folk Stories of Ancient 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2026996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>
                          <a:effectLst/>
                        </a:rPr>
                        <a:t>Ancient</a:t>
                      </a:r>
                      <a:r>
                        <a:rPr lang="de-DE" sz="1400" dirty="0">
                          <a:effectLst/>
                        </a:rPr>
                        <a:t> </a:t>
                      </a:r>
                      <a:r>
                        <a:rPr lang="de-DE" sz="1400" dirty="0" err="1">
                          <a:effectLst/>
                        </a:rPr>
                        <a:t>literature</a:t>
                      </a:r>
                      <a:r>
                        <a:rPr lang="de-DE" sz="1400" dirty="0">
                          <a:effectLst/>
                        </a:rPr>
                        <a:t>: Chinese </a:t>
                      </a:r>
                      <a:r>
                        <a:rPr lang="de-DE" sz="1400" dirty="0" err="1">
                          <a:effectLst/>
                        </a:rPr>
                        <a:t>Classical</a:t>
                      </a:r>
                      <a:r>
                        <a:rPr lang="de-DE" sz="1400" dirty="0">
                          <a:effectLst/>
                        </a:rPr>
                        <a:t> Fairy Tales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39701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28.04.2021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effectLst/>
                        </a:rPr>
                        <a:t>Chinese </a:t>
                      </a:r>
                      <a:r>
                        <a:rPr lang="de-DE" sz="1400" dirty="0" err="1">
                          <a:effectLst/>
                        </a:rPr>
                        <a:t>language</a:t>
                      </a:r>
                      <a:r>
                        <a:rPr lang="de-DE" sz="1400" dirty="0">
                          <a:effectLst/>
                        </a:rPr>
                        <a:t>: Chinese </a:t>
                      </a:r>
                      <a:r>
                        <a:rPr lang="de-DE" sz="1400" dirty="0" err="1">
                          <a:effectLst/>
                        </a:rPr>
                        <a:t>Dialects</a:t>
                      </a:r>
                      <a:endParaRPr lang="de-DE" sz="1400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7727657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05.05.2021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Animals: Panda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675871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05.05.2021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Facial Make-up: Face Changing in Sichuan Opera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83921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05.05.2021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Chinese Mythology: Huli-jing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138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12.05.2021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Traditional Crafts: Folk Art - Chinese Paper-cutting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544847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12.05.2021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Science and Technology: Douyin (Tik Tok)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66869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12.05.2021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Chinese clothing / interieur: Chinese clothing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57410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19.05.2021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Facial Make-up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8410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19.05.2021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Beverages: The Liquor Culture of Ancient 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82036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19.05.2021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Premodern literature: Tang and Song (2 texts)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53486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Chinese Medicine: The Development of Chinese Medicine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16453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Modern and Contemporary Literature: Qian Zhongshu (Ch'ien Chung-shu)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511365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Body movement performance: Traditional Chinese Dance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96750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02.06.2021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Chinese Astrology: Calendar, The 24 Solar Terms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08812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02.06.2021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Stage entertainment: Shadow Play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83431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02.06.2021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Chinese Astrology: Chinese Astrology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53757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09.06.2021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Chinese Writing: Chinese Characters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06827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09.06.2021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Landscapes and tourism: Landscape, Five Famous Mountains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714760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09.06.2021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Traditional Crafts: Carving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871121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16.06.2021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Landscapes and tourism: Tourism, Nanjing-An Ancient Capital of Six Dynasties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60051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16.06.2021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Garden Culture: Qingming Riverside Landscspe Garden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8524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16.06.2021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Traditional Crafts: Handcraft - Chinese Knots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9529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Fine Arts: Painting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51107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Chinese clothing / interieur: Cheongsam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3503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Silk Road - by land and by sea: Zhang Qian and the Silk Road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0355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Money culture: Currency, Jiaozi (A Paper Currency in Northern Song Dynasty)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65552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1400">
                          <a:effectLst/>
                        </a:rPr>
                        <a:t>Beijing Opera: Actor Mei Lanfang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88360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Education: Ancient Chinese Education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9257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Chinese language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36118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Traditional Crafts: Embroidery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37450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Chinese Mythology: Gods and Immortals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69593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Chinese Writing: Calligraphy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0716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Landscapes and tourism: The Ancient Tea Horse Road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3207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Traditional Festivals: Spring Festival Couplets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3435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Premodern literature: Li Bai's </a:t>
                      </a:r>
                      <a:r>
                        <a:rPr lang="zh-CN" altLang="de-DE" sz="1400">
                          <a:effectLst/>
                        </a:rPr>
                        <a:t>李白 </a:t>
                      </a:r>
                      <a:r>
                        <a:rPr lang="de-DE" altLang="zh-CN" sz="1400">
                          <a:effectLst/>
                        </a:rPr>
                        <a:t>《</a:t>
                      </a:r>
                      <a:r>
                        <a:rPr lang="zh-CN" altLang="de-DE" sz="1400">
                          <a:effectLst/>
                        </a:rPr>
                        <a:t>长干行</a:t>
                      </a:r>
                      <a:r>
                        <a:rPr lang="de-DE" altLang="zh-CN" sz="1400">
                          <a:effectLst/>
                        </a:rPr>
                        <a:t>》 </a:t>
                      </a:r>
                      <a:r>
                        <a:rPr lang="de-DE" sz="1400">
                          <a:effectLst/>
                        </a:rPr>
                        <a:t>and its translations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5221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Chinese Medicine: Acupuncture and Moxibustion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0684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Silk and porcelain: Silk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69824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Science and Technology: China's Four New Inventions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35745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Stage entertainment: Chinese cinema (dramas and movies) and its popularity and affection in Vietnam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3900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Games: Go </a:t>
                      </a:r>
                      <a:r>
                        <a:rPr lang="zh-CN" altLang="de-DE" sz="1400">
                          <a:effectLst/>
                        </a:rPr>
                        <a:t>围棋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1179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Premodern literature: Strange Stories from a Chinese Studio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39185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Religions: Daoism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0249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Science and Technology: Ancient Science and Technology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1400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Architecture: Bridges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1935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Education: Yuelu Academy (One of the Four Most Prestigious Academies)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9527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Landscapes and tourism: Mogao Grottoes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82782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Silk Road - by land and by sea: Zheng He and the Maritime Silk Road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47609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Ancient literature: Classical Literature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2697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Army and weapons: Chinese Ancient Weapons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0154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Aesthetic ideals and social customs: Habits, Ways of Contacting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2975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Architecture: Three Great Towers in 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1254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Fine Arts: Seal-cutting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6100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Silk Road - by land and by sea: Zheng He's Voyages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4303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Garden Culture: Gardens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99573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Chinese Medicine: Diagnosis and Pharmacology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740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Beijing Opera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8690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Chinese Writing: Chinese Characters and Scripts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5214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Premodern literature: China's Four Great Classical Novels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928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Chinese clothing / interieur: The Folding Screen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02812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Ancient literature: Chinese Mythology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28534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Chinese Medicine: Zhang Zhongjing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8985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Landscapes and tourism: Four State-Level Cultural Relics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4920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Martial Arts: Qigong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4021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Architecture: Four Great Pavilions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83498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Religions: Buddhism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7058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Traditional Cuisine: Chopsticks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8670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Westernization: The Eastward Spread of Western Learning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0423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Body movement performance: Chinese Lion Dancing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79492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Body movement performance: Stilts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7572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Science and Technology: Compass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542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Chinese Writing: The Evolution of Calligraphy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1238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Chinese Writing: Ancient Writing and Painting Tool, Writing Brush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78680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Garden Culture: Bonsai (Penjing)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1790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Traditional Crafts: Lacquerware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2254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Chinese clothing / interieur: Batik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3025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Confucianism: Confucian Culture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301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Westernization: The Westernization Movement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89997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Modern and Contemporary Literature: Novels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6422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Modern and Contemporary Literature: Literature, Science Fiction, and Fantasy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8222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Ancient literature: Yue Fu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effectLst/>
                        </a:rPr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39160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Modern and Contemporary Literature: Modern Literature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92408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Education: The Nine-Grade Official Selection System in Wei, Jin, Southern and Northern Dynasties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03692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Confucianism: Four Main Philosophic Schools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07412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Philosophical Schools (Daoism, Buddhism, Legalism): Classical Philosophy - Reading Tao Te Ching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2843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Minority cultures: Lisu People and Daogan Festival of Lisu Ethnic Minority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4835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Landscapes and tourism: Four Buddhist Shrines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7707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1400">
                          <a:effectLst/>
                        </a:rPr>
                        <a:t>Beijing Opera: Beijing Opera Acrobatics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20461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Confucianism: Classical Philosophy - Confucius and Confucianism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2626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Martial Arts: Wushu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76071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Army and weapons: Terracotta Army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4093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Fine Arts: Bada Shanren and Qi Baishi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92269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Martial Arts: Huo Yuanjia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538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Modern and Contemporary Literature: Contemporary Literature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10629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Philosophical Schools (Daoism, Buddhism, Legalism): Classical Philosophy - Daoism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0027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Traditional Festivals: Lattice on Ancient Chinese Windows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0212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Silk and porcelain: Porcelain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1588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Philosophical Schools (Daoism, Buddhism, Legalism): Legalism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7757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Confucianism: Chinese Traditional Culture-Five Constant Virtues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4553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Traditional Crafts: Cloisonne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64615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Religions: Christianity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0120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Religions: Islam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1174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Confucianism: Classical Philosophy - Reading The Analects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991308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Philosophical Schools (Daoism, Buddhism, Legalism): Classical Philosophy - Reading The Importance of Living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00762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effectLst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Philosophical Schools (Daoism, Buddhism, Legalism): Classical Philosophy - Reading The Sutra of Hui-neng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effectLst/>
                        </a:rPr>
                        <a:t>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effectLst/>
                        </a:rPr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12272"/>
                  </a:ext>
                </a:extLst>
              </a:tr>
            </a:tbl>
          </a:graphicData>
        </a:graphic>
      </p:graphicFrame>
      <p:sp>
        <p:nvSpPr>
          <p:cNvPr id="3" name="Textfeld 2">
            <a:extLst>
              <a:ext uri="{FF2B5EF4-FFF2-40B4-BE49-F238E27FC236}">
                <a16:creationId xmlns:a16="http://schemas.microsoft.com/office/drawing/2014/main" id="{173FC18F-111D-42F6-BD1F-E5E374863038}"/>
              </a:ext>
            </a:extLst>
          </p:cNvPr>
          <p:cNvSpPr txBox="1"/>
          <p:nvPr/>
        </p:nvSpPr>
        <p:spPr>
          <a:xfrm>
            <a:off x="1043608" y="127962"/>
            <a:ext cx="68721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err="1"/>
              <a:t>Hitlist</a:t>
            </a:r>
            <a:r>
              <a:rPr lang="de-DE" sz="2000" dirty="0"/>
              <a:t> </a:t>
            </a:r>
            <a:r>
              <a:rPr lang="de-DE" sz="2000" dirty="0" err="1"/>
              <a:t>of</a:t>
            </a:r>
            <a:r>
              <a:rPr lang="de-DE" sz="2000" dirty="0"/>
              <a:t> Chinese </a:t>
            </a:r>
            <a:r>
              <a:rPr lang="de-DE" sz="2000" dirty="0" err="1"/>
              <a:t>cultural</a:t>
            </a:r>
            <a:r>
              <a:rPr lang="de-DE" sz="2000" dirty="0"/>
              <a:t> </a:t>
            </a:r>
            <a:r>
              <a:rPr lang="de-DE" sz="2000" dirty="0" err="1"/>
              <a:t>phenomena</a:t>
            </a:r>
            <a:r>
              <a:rPr lang="de-DE" sz="2000" dirty="0"/>
              <a:t>: This </a:t>
            </a:r>
            <a:r>
              <a:rPr lang="de-DE" sz="2000" dirty="0" err="1"/>
              <a:t>semesters</a:t>
            </a:r>
            <a:r>
              <a:rPr lang="de-DE" sz="2000" dirty="0"/>
              <a:t>‘ </a:t>
            </a:r>
            <a:r>
              <a:rPr lang="de-DE" sz="2000" dirty="0" err="1"/>
              <a:t>schedule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440970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第十一周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F0CCF6A7-A137-4C3B-8516-C4B333F392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153765"/>
              </p:ext>
            </p:extLst>
          </p:nvPr>
        </p:nvGraphicFramePr>
        <p:xfrm>
          <a:off x="89500" y="1716472"/>
          <a:ext cx="8964999" cy="24323040"/>
        </p:xfrm>
        <a:graphic>
          <a:graphicData uri="http://schemas.openxmlformats.org/drawingml/2006/table">
            <a:tbl>
              <a:tblPr/>
              <a:tblGrid>
                <a:gridCol w="378044">
                  <a:extLst>
                    <a:ext uri="{9D8B030D-6E8A-4147-A177-3AD203B41FA5}">
                      <a16:colId xmlns:a16="http://schemas.microsoft.com/office/drawing/2014/main" val="3045843897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241075143"/>
                    </a:ext>
                  </a:extLst>
                </a:gridCol>
                <a:gridCol w="5400600">
                  <a:extLst>
                    <a:ext uri="{9D8B030D-6E8A-4147-A177-3AD203B41FA5}">
                      <a16:colId xmlns:a16="http://schemas.microsoft.com/office/drawing/2014/main" val="3050210765"/>
                    </a:ext>
                  </a:extLst>
                </a:gridCol>
                <a:gridCol w="598881">
                  <a:extLst>
                    <a:ext uri="{9D8B030D-6E8A-4147-A177-3AD203B41FA5}">
                      <a16:colId xmlns:a16="http://schemas.microsoft.com/office/drawing/2014/main" val="1931049167"/>
                    </a:ext>
                  </a:extLst>
                </a:gridCol>
                <a:gridCol w="645665">
                  <a:extLst>
                    <a:ext uri="{9D8B030D-6E8A-4147-A177-3AD203B41FA5}">
                      <a16:colId xmlns:a16="http://schemas.microsoft.com/office/drawing/2014/main" val="2412937340"/>
                    </a:ext>
                  </a:extLst>
                </a:gridCol>
                <a:gridCol w="645665">
                  <a:extLst>
                    <a:ext uri="{9D8B030D-6E8A-4147-A177-3AD203B41FA5}">
                      <a16:colId xmlns:a16="http://schemas.microsoft.com/office/drawing/2014/main" val="3179490006"/>
                    </a:ext>
                  </a:extLst>
                </a:gridCol>
              </a:tblGrid>
              <a:tr h="58779">
                <a:tc>
                  <a:txBody>
                    <a:bodyPr/>
                    <a:lstStyle/>
                    <a:p>
                      <a:r>
                        <a:rPr lang="de-DE" sz="1400"/>
                        <a:t>Order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Date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Topic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Chapter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Points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Popularity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0126752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05.05.2021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>
                          <a:solidFill>
                            <a:schemeClr val="tx1"/>
                          </a:solidFill>
                        </a:rPr>
                        <a:t>Animals: Panda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5675871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05.05.2021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Facial Make-up: Face Changing in Sichuan Opera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683921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05.05.2021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Chinese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Mythology</a:t>
                      </a:r>
                      <a:r>
                        <a:rPr lang="de-DE" sz="1400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de-DE" sz="1400" dirty="0" err="1">
                          <a:solidFill>
                            <a:schemeClr val="tx1"/>
                          </a:solidFill>
                        </a:rPr>
                        <a:t>Huli-jing</a:t>
                      </a:r>
                      <a:endParaRPr lang="de-DE" sz="14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138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12.05.2021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Traditional Crafts: Folk Art - Chinese Paper-cutting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544847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rgbClr val="FF0000"/>
                          </a:solidFill>
                        </a:rPr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>
                          <a:solidFill>
                            <a:srgbClr val="FF0000"/>
                          </a:solidFill>
                        </a:rPr>
                        <a:t>12.05.2021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Science and Technology: </a:t>
                      </a:r>
                      <a:r>
                        <a:rPr lang="en-US" sz="1400" dirty="0" err="1">
                          <a:solidFill>
                            <a:srgbClr val="FF0000"/>
                          </a:solidFill>
                        </a:rPr>
                        <a:t>Douyin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 (Tik Tok)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566869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>
                          <a:solidFill>
                            <a:srgbClr val="FF0000"/>
                          </a:solidFill>
                        </a:rPr>
                        <a:t>12.05.2021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Chinese clothing / interieur: Chinese clothing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8657410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19.05.2021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err="1"/>
                        <a:t>Facial</a:t>
                      </a:r>
                      <a:r>
                        <a:rPr lang="de-DE" sz="1400" dirty="0"/>
                        <a:t> Make-up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98410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19.05.2021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Beverages: The Liquor Culture of Ancient 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4282036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19.05.2021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Premodern literature: Tang and Song (2 texts)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4353486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Chinese Medicine: The Development of Chinese Medicine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0816453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Modern and Contemporary Literature: Qian Zhongshu (Ch'ien Chung-shu)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511365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26.05.2021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Body movement performance: Traditional Chinese Dance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5496750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02.06.2021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Chinese Astrology: Calendar, The 24 Solar Terms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508812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02.06.2021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Stage entertainment: Shadow Play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6683431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02.06.2021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Chinese Astrology: Chinese Astrology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753757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09.06.2021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/>
                        <a:t>Chinese Writing: Chinese </a:t>
                      </a:r>
                      <a:r>
                        <a:rPr lang="de-DE" sz="1400" dirty="0" err="1"/>
                        <a:t>Characters</a:t>
                      </a:r>
                      <a:endParaRPr lang="de-DE" sz="14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506827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09.06.2021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Landscapes and tourism: Landscape, Five Famous Mountains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5714760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09.06.2021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Traditional Crafts: Carving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9871121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16.06.2021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Landscapes and tourism: Tourism, Nanjing-An Ancient Capital of Six Dynasties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460051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16.06.2021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Garden Culture: Qingming Riverside Landscspe Garden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38524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16.06.2021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Traditional Crafts: Handcraft - Chinese Knots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79529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Fine Arts: Painting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751107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Chinese clothing / interieur: Cheongsam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43503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Silk Road - by land and by sea: Zhang Qian and the Silk Road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52%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30355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Money culture: Currency, Jiaozi (A Paper Currency in Northern Song Dynasty)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465552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1400"/>
                        <a:t>Beijing Opera: Actor Mei Lanfang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888360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Education: Ancient Chinese Education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9257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Chinese language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36118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Traditional Crafts: Embroidery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37450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Chinese Mythology: Gods and Immortals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69593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Chinese Writing: Calligraphy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410716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Landscapes and tourism: The Ancient Tea Horse Road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3207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Traditional Festivals: Spring Festival Couplets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923435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Premodern literature: Li Bai's </a:t>
                      </a:r>
                      <a:r>
                        <a:rPr lang="zh-CN" altLang="de-DE" sz="1400"/>
                        <a:t>李白 </a:t>
                      </a:r>
                      <a:r>
                        <a:rPr lang="de-DE" altLang="zh-CN" sz="1400"/>
                        <a:t>《</a:t>
                      </a:r>
                      <a:r>
                        <a:rPr lang="zh-CN" altLang="de-DE" sz="1400"/>
                        <a:t>长干行</a:t>
                      </a:r>
                      <a:r>
                        <a:rPr lang="de-DE" altLang="zh-CN" sz="1400"/>
                        <a:t>》 </a:t>
                      </a:r>
                      <a:r>
                        <a:rPr lang="de-DE" sz="1400"/>
                        <a:t>and its translations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15221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Chinese Medicine: Acupuncture and Moxibustion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0684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Silk and porcelain: Silk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69824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Science and Technology: China's Four New Inventions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6235745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Stage entertainment: Chinese cinema (dramas and movies) and its popularity and affection in Vietnam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13900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Games: Go </a:t>
                      </a:r>
                      <a:r>
                        <a:rPr lang="zh-CN" altLang="de-DE" sz="1400"/>
                        <a:t>围棋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21179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Premodern literature: Strange Stories from a Chinese Studio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239185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Religions: Daoism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0249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Science and Technology: Ancient Science and Technology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81400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Architecture: Bridges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51935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Education: Yuelu Academy (One of the Four Most Prestigious Academies)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359527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Landscapes and tourism: Mogao Grottoes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82782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Silk Road - by land and by sea: Zheng He and the Maritime Silk Road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147609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Ancient literature: Classical Literature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602697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Army and weapons: Chinese Ancient Weapons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570154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Aesthetic ideals and social customs: Habits, Ways of Contacting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12975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Architecture: Three Great Towers in China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81254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Fine Arts: Seal-cutting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756100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Silk Road - by land and by sea: Zheng He's Voyages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524303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Garden Culture: Gardens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199573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Chinese Medicine: Diagnosis and Pharmacology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273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20740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Beijing Opera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508690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Chinese Writing: Chinese Characters and Scripts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5214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Premodern literature: China's Four Great Classical Novels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44928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Chinese clothing / interieur: The Folding Screen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02812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Ancient literature: Chinese Mythology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48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028534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Chinese Medicine: Zhang Zhongjing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248985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Landscapes and tourism: Four State-Level Cultural Relics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24920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Martial Arts: Qigong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264021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Architecture: Four Great Pavilions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083498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Religions: Buddhism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87058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Traditional Cuisine: Chopsticks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338670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Westernization: The Eastward Spread of Western Learning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20423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Body movement performance: Chinese Lion Dancing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979492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Body movement performance: Stilts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457572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Science and Technology: Compass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542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Chinese Writing: The Evolution of Calligraphy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11238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Chinese Writing: Ancient Writing and Painting Tool, Writing Brush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178680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Garden Culture: Bonsai (Penjing)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01790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Traditional Crafts: Lacquerware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82254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98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Chinese clothing / interieur: Batik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3025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99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Confucianism: Confucian Culture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40%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4301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Westernization: The Westernization Movement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089997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Modern and Contemporary Literature: Novels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36422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Modern and Contemporary Literature: Literature, Science Fiction, and Fantasy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488222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Ancient literature: Yue Fu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47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739160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Modern and Contemporary Literature: Modern Literature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7924084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Education: The Nine-Grade Official Selection System in Wei, Jin, Southern and Northern Dynasties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036928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Confucianism: Four Main Philosophic Schools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0407412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Philosophical Schools (Daoism, Buddhism, Legalism): Classical Philosophy - Reading Tao Te Ching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602843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Minority cultures: Lisu People and Daogan Festival of Lisu Ethnic Minority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834835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Landscapes and tourism: Four Buddhist Shrines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37707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n-NO" sz="1400"/>
                        <a:t>Beijing Opera: Beijing Opera Acrobatics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20461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Confucianism: Classical Philosophy - Confucius and Confucianism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22626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Martial Arts: Wushu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76071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Army and weapons: Terracotta Army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094093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Fine Arts: Bada Shanren and Qi Baishi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9922695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Martial Arts: Huo Yuanjia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625383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Modern and Contemporary Literature: Contemporary Literature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106299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Philosophical Schools (Daoism, Buddhism, Legalism): Classical Philosophy - Daoism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3400271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Traditional Festivals: Lattice on Ancient Chinese Windows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550212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Silk and porcelain: Porcelain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30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197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415884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Philosophical Schools (Daoism, Buddhism, Legalism): Legalism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0377572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Confucianism: Chinese Traditional Culture-Five Constant Virtues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684553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122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Traditional Crafts: Cloisonne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194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32%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9646156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123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Religions: Christianity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00120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Religions: Islam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77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2011747"/>
                  </a:ext>
                </a:extLst>
              </a:tr>
              <a:tr h="29389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Confucianism: Classical Philosophy - Reading The Analects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1991308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Philosophical Schools (Daoism, Buddhism, Legalism): Classical Philosophy - Reading The Importance of Living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28%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4600762"/>
                  </a:ext>
                </a:extLst>
              </a:tr>
              <a:tr h="44084"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/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Philosophical Schools (Daoism, Buddhism, Legalism): Classical Philosophy - Reading The Sutra of Hui-neng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/>
                        <a:t>154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400" dirty="0"/>
                        <a:t>26%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2112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5265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zh-CN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11 </a:t>
            </a:r>
            <a:r>
              <a:rPr lang="zh-CN" altLang="de-DE" dirty="0">
                <a:solidFill>
                  <a:srgbClr val="0E5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第十一周</a:t>
            </a:r>
            <a:endParaRPr kumimoji="1" lang="zh-CN" altLang="en-US" dirty="0">
              <a:cs typeface="Arial" panose="020B0604020202020204" pitchFamily="34" charset="0"/>
            </a:endParaRPr>
          </a:p>
        </p:txBody>
      </p:sp>
      <p:sp>
        <p:nvSpPr>
          <p:cNvPr id="7171" name="内容占位符 2"/>
          <p:cNvSpPr>
            <a:spLocks noGrp="1"/>
          </p:cNvSpPr>
          <p:nvPr>
            <p:ph idx="1"/>
          </p:nvPr>
        </p:nvSpPr>
        <p:spPr>
          <a:xfrm>
            <a:off x="457200" y="1556792"/>
            <a:ext cx="8629650" cy="5112568"/>
          </a:xfrm>
        </p:spPr>
        <p:txBody>
          <a:bodyPr>
            <a:normAutofit/>
          </a:bodyPr>
          <a:lstStyle/>
          <a:p>
            <a:pPr algn="ctr" eaLnBrk="1" hangingPunct="1">
              <a:buFont typeface="Garamond" panose="02020404030301010803" pitchFamily="18" charset="0"/>
              <a:buNone/>
            </a:pP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Please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prepare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for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next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time</a:t>
            </a:r>
          </a:p>
          <a:p>
            <a:pPr algn="ctr" eaLnBrk="1" hangingPunct="1">
              <a:buFont typeface="Garamond" panose="02020404030301010803" pitchFamily="18" charset="0"/>
              <a:buNone/>
            </a:pPr>
            <a:endParaRPr lang="de-DE" altLang="zh-CN" sz="30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 eaLnBrk="1" hangingPunct="1">
              <a:buFont typeface="Garamond" panose="02020404030301010803" pitchFamily="18" charset="0"/>
              <a:buNone/>
            </a:pP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Facial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Make-up </a:t>
            </a: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by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Su Xiao </a:t>
            </a:r>
            <a:r>
              <a:rPr lang="zh-CN" altLang="de-DE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苏潇</a:t>
            </a:r>
          </a:p>
          <a:p>
            <a:pPr algn="ctr" eaLnBrk="1" hangingPunct="1">
              <a:buFont typeface="Garamond" panose="02020404030301010803" pitchFamily="18" charset="0"/>
              <a:buNone/>
            </a:pPr>
            <a:endParaRPr lang="de-DE" altLang="zh-CN" sz="30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 eaLnBrk="1" hangingPunct="1">
              <a:buFont typeface="Garamond" panose="02020404030301010803" pitchFamily="18" charset="0"/>
              <a:buNone/>
            </a:pP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Liquor </a:t>
            </a: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by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Teng </a:t>
            </a: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Bixia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de-DE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滕璧霞</a:t>
            </a:r>
          </a:p>
          <a:p>
            <a:pPr algn="ctr" eaLnBrk="1" hangingPunct="1">
              <a:buFont typeface="Garamond" panose="02020404030301010803" pitchFamily="18" charset="0"/>
              <a:buNone/>
            </a:pPr>
            <a:endParaRPr lang="de-DE" altLang="zh-CN" sz="30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algn="ctr" eaLnBrk="1" hangingPunct="1">
              <a:buFont typeface="Garamond" panose="02020404030301010803" pitchFamily="18" charset="0"/>
              <a:buNone/>
            </a:pP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Tang and Song </a:t>
            </a: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literature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by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Zhào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de-DE" altLang="zh-CN" sz="3000" b="1" dirty="0" err="1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Kē</a:t>
            </a:r>
            <a:r>
              <a:rPr lang="de-DE" altLang="zh-CN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zh-CN" altLang="de-DE" sz="3000" b="1" dirty="0"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赵轲</a:t>
            </a:r>
          </a:p>
          <a:p>
            <a:pPr algn="ctr" eaLnBrk="1" hangingPunct="1">
              <a:buFont typeface="Garamond" panose="02020404030301010803" pitchFamily="18" charset="0"/>
              <a:buNone/>
            </a:pPr>
            <a:endParaRPr lang="de-DE" altLang="zh-CN" sz="3000" b="1" dirty="0"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6590577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模块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3641</Words>
  <Application>Microsoft Office PowerPoint</Application>
  <PresentationFormat>Bildschirmpräsentation (4:3)</PresentationFormat>
  <Paragraphs>1435</Paragraphs>
  <Slides>12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楷体</vt:lpstr>
      <vt:lpstr>Arial</vt:lpstr>
      <vt:lpstr>Calibri</vt:lpstr>
      <vt:lpstr>Corbel</vt:lpstr>
      <vt:lpstr>Garamond</vt:lpstr>
      <vt:lpstr>Roboto</vt:lpstr>
      <vt:lpstr>Larissa-Design</vt:lpstr>
      <vt:lpstr>中国文化基础 Foundation of Chinese Cultures for Bachelor Students of Translation Studies</vt:lpstr>
      <vt:lpstr>Session 11 第十一周</vt:lpstr>
      <vt:lpstr>Session 11 第十一周</vt:lpstr>
      <vt:lpstr>Session 11 第十一周</vt:lpstr>
      <vt:lpstr>Session 11 第十一周</vt:lpstr>
      <vt:lpstr>Session 11 第十一周</vt:lpstr>
      <vt:lpstr>Session 11 第十一周</vt:lpstr>
      <vt:lpstr>Session 11 第十一周</vt:lpstr>
      <vt:lpstr>Session 11 第十一周</vt:lpstr>
      <vt:lpstr>(晚一點：) Marriage (Dù Xīnyǔ 杜心语)</vt:lpstr>
      <vt:lpstr>Always here for you! 随时为你们服务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Chinesische Literatur  der Gegenwart</dc:title>
  <dc:creator>woesler</dc:creator>
  <cp:lastModifiedBy>-</cp:lastModifiedBy>
  <cp:revision>778</cp:revision>
  <dcterms:created xsi:type="dcterms:W3CDTF">2010-06-18T15:32:00Z</dcterms:created>
  <dcterms:modified xsi:type="dcterms:W3CDTF">2021-05-12T06:14:36Z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2052-10.1.0.7224</vt:lpwstr>
  </property>
</Properties>
</file>