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1"/>
  </p:sldMasterIdLst>
  <p:notesMasterIdLst>
    <p:notesMasterId r:id="rId10"/>
  </p:notesMasterIdLst>
  <p:sldIdLst>
    <p:sldId id="424" r:id="rId2"/>
    <p:sldId id="426" r:id="rId3"/>
    <p:sldId id="432" r:id="rId4"/>
    <p:sldId id="384" r:id="rId5"/>
    <p:sldId id="433" r:id="rId6"/>
    <p:sldId id="434" r:id="rId7"/>
    <p:sldId id="397" r:id="rId8"/>
    <p:sldId id="43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F3DB"/>
    <a:srgbClr val="D6E1CC"/>
    <a:srgbClr val="FA4355"/>
    <a:srgbClr val="72CBDA"/>
    <a:srgbClr val="FAA3BB"/>
    <a:srgbClr val="2EA3E9"/>
    <a:srgbClr val="E5CBFF"/>
    <a:srgbClr val="D9A0FF"/>
    <a:srgbClr val="FA3057"/>
    <a:srgbClr val="00B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5" autoAdjust="0"/>
    <p:restoredTop sz="96081" autoAdjust="0"/>
  </p:normalViewPr>
  <p:slideViewPr>
    <p:cSldViewPr snapToObjects="1">
      <p:cViewPr varScale="1">
        <p:scale>
          <a:sx n="133" d="100"/>
          <a:sy n="133" d="100"/>
        </p:scale>
        <p:origin x="-552" y="-96"/>
      </p:cViewPr>
      <p:guideLst>
        <p:guide orient="horz" pos="2160"/>
        <p:guide pos="2736"/>
      </p:guideLst>
    </p:cSldViewPr>
  </p:slideViewPr>
  <p:outlineViewPr>
    <p:cViewPr>
      <p:scale>
        <a:sx n="33" d="100"/>
        <a:sy n="33" d="100"/>
      </p:scale>
      <p:origin x="0" y="7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8DEFE4-A517-0A4E-84FA-FD9627648DF7}" type="datetimeFigureOut">
              <a:rPr lang="en-US" smtClean="0"/>
              <a:pPr/>
              <a:t>12/4/12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46817-BA52-1048-B83C-3CD0E5EBCD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04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12/4/12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E021-8A91-2042-B381-764266AD56F4}" type="datetimeFigureOut">
              <a:rPr lang="en-US" smtClean="0"/>
              <a:pPr/>
              <a:t>12/4/12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603D-3238-C647-A0AE-99589AD89E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E021-8A91-2042-B381-764266AD56F4}" type="datetimeFigureOut">
              <a:rPr lang="en-US" smtClean="0"/>
              <a:pPr/>
              <a:t>12/4/12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603D-3238-C647-A0AE-99589AD89E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DABE021-8A91-2042-B381-764266AD56F4}" type="datetimeFigureOut">
              <a:rPr lang="en-US" smtClean="0"/>
              <a:pPr/>
              <a:t>12/4/12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10D603D-3238-C647-A0AE-99589AD89E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AE5B-B07C-441A-8026-C23A427A74DC}" type="datetime1">
              <a:rPr lang="en-US" smtClean="0"/>
              <a:pPr/>
              <a:t>12/4/12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E021-8A91-2042-B381-764266AD56F4}" type="datetimeFigureOut">
              <a:rPr lang="en-US" smtClean="0"/>
              <a:pPr/>
              <a:t>12/4/12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603D-3238-C647-A0AE-99589AD89E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603D-3238-C647-A0AE-99589AD89E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E021-8A91-2042-B381-764266AD56F4}" type="datetimeFigureOut">
              <a:rPr lang="en-US" smtClean="0"/>
              <a:pPr/>
              <a:t>12/4/12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E021-8A91-2042-B381-764266AD56F4}" type="datetimeFigureOut">
              <a:rPr lang="en-US" smtClean="0"/>
              <a:pPr/>
              <a:t>12/4/12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603D-3238-C647-A0AE-99589AD89E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E021-8A91-2042-B381-764266AD56F4}" type="datetimeFigureOut">
              <a:rPr lang="en-US" smtClean="0"/>
              <a:pPr/>
              <a:t>12/4/12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603D-3238-C647-A0AE-99589AD89E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DABE021-8A91-2042-B381-764266AD56F4}" type="datetimeFigureOut">
              <a:rPr lang="en-US" smtClean="0"/>
              <a:pPr/>
              <a:t>12/4/12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10D603D-3238-C647-A0AE-99589AD89E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E021-8A91-2042-B381-764266AD56F4}" type="datetimeFigureOut">
              <a:rPr lang="en-US" smtClean="0"/>
              <a:pPr/>
              <a:t>12/4/12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0D603D-3238-C647-A0AE-99589AD89E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DABE021-8A91-2042-B381-764266AD56F4}" type="datetimeFigureOut">
              <a:rPr lang="en-US" smtClean="0"/>
              <a:pPr/>
              <a:t>12/4/12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10D603D-3238-C647-A0AE-99589AD89E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Relationship Id="rId3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27598" y="4275892"/>
            <a:ext cx="1591802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mbria"/>
              </a:rPr>
              <a:t>By</a:t>
            </a:r>
            <a:r>
              <a:rPr lang="en-US" sz="2000" dirty="0">
                <a:solidFill>
                  <a:schemeClr val="bg1"/>
                </a:solidFill>
                <a:latin typeface="Cambria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Savoye LET"/>
              </a:rPr>
              <a:t>Erica</a:t>
            </a:r>
            <a:r>
              <a:rPr lang="en-US" sz="2000" dirty="0">
                <a:solidFill>
                  <a:schemeClr val="bg1"/>
                </a:solidFill>
                <a:latin typeface="Cambria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Cambria"/>
              </a:rPr>
              <a:t>B. Oaks</a:t>
            </a:r>
            <a:endParaRPr lang="en-US" sz="1600" dirty="0">
              <a:solidFill>
                <a:schemeClr val="bg1"/>
              </a:solidFill>
              <a:latin typeface="Cambria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2798" y="1907738"/>
            <a:ext cx="3281002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FA2A3C"/>
                </a:solidFill>
                <a:latin typeface="Apple Chancery"/>
                <a:cs typeface="Apple Chancery"/>
              </a:rPr>
              <a:t>Zhang </a:t>
            </a:r>
            <a:r>
              <a:rPr lang="en-US" sz="5400" b="1" dirty="0" err="1" smtClean="0">
                <a:solidFill>
                  <a:srgbClr val="FA2A3C"/>
                </a:solidFill>
                <a:latin typeface="Apple Chancery"/>
                <a:cs typeface="Apple Chancery"/>
              </a:rPr>
              <a:t>Jie</a:t>
            </a:r>
            <a:r>
              <a:rPr lang="en-US" sz="5400" b="1" dirty="0" smtClean="0">
                <a:solidFill>
                  <a:srgbClr val="FA2A3C"/>
                </a:solidFill>
                <a:latin typeface="Apple Chancery"/>
                <a:cs typeface="Apple Chancery"/>
              </a:rPr>
              <a:t/>
            </a:r>
            <a:br>
              <a:rPr lang="en-US" sz="5400" b="1" dirty="0" smtClean="0">
                <a:solidFill>
                  <a:srgbClr val="FA2A3C"/>
                </a:solidFill>
                <a:latin typeface="Apple Chancery"/>
                <a:cs typeface="Apple Chancery"/>
              </a:rPr>
            </a:br>
            <a:endParaRPr lang="en-US" sz="2400" dirty="0">
              <a:solidFill>
                <a:srgbClr val="FA2A3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0405" y="3298448"/>
            <a:ext cx="2702395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CFFCC"/>
                </a:solidFill>
                <a:latin typeface="Arial Black"/>
                <a:cs typeface="Arial Black"/>
              </a:rPr>
              <a:t>Modern</a:t>
            </a:r>
            <a:r>
              <a:rPr lang="en-US" sz="3000" b="1" dirty="0" smtClean="0">
                <a:solidFill>
                  <a:srgbClr val="CCFFCC"/>
                </a:solidFill>
                <a:latin typeface="Arial Black"/>
                <a:cs typeface="Arial Black"/>
              </a:rPr>
              <a:t> </a:t>
            </a:r>
            <a:r>
              <a:rPr lang="en-US" sz="2000" b="1" dirty="0" smtClean="0">
                <a:solidFill>
                  <a:srgbClr val="CCFFCC"/>
                </a:solidFill>
                <a:latin typeface="Arial Black"/>
                <a:cs typeface="Arial Black"/>
              </a:rPr>
              <a:t>Chinese</a:t>
            </a:r>
            <a:br>
              <a:rPr lang="en-US" sz="2000" b="1" dirty="0" smtClean="0">
                <a:solidFill>
                  <a:srgbClr val="CCFFCC"/>
                </a:solidFill>
                <a:latin typeface="Arial Black"/>
                <a:cs typeface="Arial Black"/>
              </a:rPr>
            </a:br>
            <a:r>
              <a:rPr lang="en-US" dirty="0" smtClean="0"/>
              <a:t>              </a:t>
            </a:r>
            <a:r>
              <a:rPr lang="en-US" sz="2200" dirty="0" smtClean="0">
                <a:solidFill>
                  <a:srgbClr val="CCFFCC"/>
                </a:solidFill>
              </a:rPr>
              <a:t>Writer</a:t>
            </a:r>
            <a:endParaRPr lang="en-US" sz="2200" dirty="0">
              <a:solidFill>
                <a:srgbClr val="CCFFCC"/>
              </a:solidFill>
            </a:endParaRPr>
          </a:p>
        </p:txBody>
      </p:sp>
      <p:pic>
        <p:nvPicPr>
          <p:cNvPr id="10" name="Picture 9" descr="brigitte+lin+book+fair+h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597932" y="457200"/>
            <a:ext cx="5088868" cy="596211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58723" y="2781181"/>
            <a:ext cx="955877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A2A3C"/>
                </a:solidFill>
                <a:latin typeface="Apple Chancery"/>
                <a:cs typeface="Apple Chancery"/>
              </a:rPr>
              <a:t>1937</a:t>
            </a:r>
            <a:endParaRPr lang="en-US" sz="2800" dirty="0">
              <a:solidFill>
                <a:srgbClr val="FA2A3C"/>
              </a:solidFill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13921" y="6398568"/>
            <a:ext cx="235367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E5CBFF"/>
                </a:solidFill>
              </a:rPr>
              <a:t>http://</a:t>
            </a:r>
            <a:r>
              <a:rPr lang="en-US" sz="900" dirty="0" err="1">
                <a:solidFill>
                  <a:srgbClr val="E5CBFF"/>
                </a:solidFill>
              </a:rPr>
              <a:t>hkmdbnews.com</a:t>
            </a:r>
            <a:r>
              <a:rPr lang="en-US" sz="900" dirty="0">
                <a:solidFill>
                  <a:srgbClr val="E5CBFF"/>
                </a:solidFill>
              </a:rPr>
              <a:t>/?tag=</a:t>
            </a:r>
            <a:r>
              <a:rPr lang="en-US" sz="900" dirty="0" err="1">
                <a:solidFill>
                  <a:srgbClr val="E5CBFF"/>
                </a:solidFill>
              </a:rPr>
              <a:t>zhang-yimou</a:t>
            </a:r>
            <a:endParaRPr lang="en-US" sz="900" dirty="0">
              <a:solidFill>
                <a:srgbClr val="E5CB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601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reatW_House_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60610"/>
            <a:ext cx="9144000" cy="612119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68232" y="237292"/>
            <a:ext cx="458976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D6E1CC"/>
                </a:solidFill>
                <a:latin typeface="Century Gothic"/>
                <a:cs typeface="Century Gothic"/>
              </a:rPr>
              <a:t>Zhang </a:t>
            </a:r>
            <a:r>
              <a:rPr lang="en-US" sz="2000" dirty="0" err="1" smtClean="0">
                <a:solidFill>
                  <a:srgbClr val="D6E1CC"/>
                </a:solidFill>
                <a:latin typeface="Century Gothic"/>
                <a:cs typeface="Century Gothic"/>
              </a:rPr>
              <a:t>Jie</a:t>
            </a:r>
            <a:r>
              <a:rPr lang="en-US" sz="2000" dirty="0" smtClean="0">
                <a:solidFill>
                  <a:srgbClr val="D6E1CC"/>
                </a:solidFill>
                <a:latin typeface="Century Gothic"/>
                <a:cs typeface="Century Gothic"/>
              </a:rPr>
              <a:t> </a:t>
            </a:r>
            <a:r>
              <a:rPr lang="en-US" dirty="0" smtClean="0">
                <a:latin typeface="Century Gothic"/>
                <a:cs typeface="Century Gothic"/>
              </a:rPr>
              <a:t>was born in </a:t>
            </a:r>
            <a:r>
              <a:rPr lang="en-US" sz="2000" dirty="0" smtClean="0">
                <a:solidFill>
                  <a:srgbClr val="D6E1CC"/>
                </a:solidFill>
                <a:latin typeface="Arial"/>
                <a:cs typeface="Arial"/>
              </a:rPr>
              <a:t>Beijing (Peking)</a:t>
            </a:r>
            <a:endParaRPr lang="en-US" sz="2000" dirty="0">
              <a:solidFill>
                <a:srgbClr val="D6E1CC"/>
              </a:solidFill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391400" y="6019800"/>
            <a:ext cx="158483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The Great Wall of</a:t>
            </a:r>
            <a:br>
              <a:rPr lang="en-US" sz="1400" dirty="0" smtClean="0">
                <a:latin typeface="Arial"/>
                <a:cs typeface="Arial"/>
              </a:rPr>
            </a:br>
            <a:r>
              <a:rPr lang="en-US" sz="1400" dirty="0" smtClean="0">
                <a:latin typeface="Arial"/>
                <a:cs typeface="Arial"/>
              </a:rPr>
              <a:t>China </a:t>
            </a:r>
            <a:r>
              <a:rPr lang="en-US" dirty="0" smtClean="0">
                <a:latin typeface="Savoye LET"/>
                <a:cs typeface="Savoye LET"/>
              </a:rPr>
              <a:t>by </a:t>
            </a:r>
            <a:r>
              <a:rPr lang="en-US" dirty="0">
                <a:latin typeface="Savoye LET"/>
                <a:cs typeface="Savoye LET"/>
              </a:rPr>
              <a:t>Erica Oaks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866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90234"/>
            <a:ext cx="80771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solidFill>
                  <a:srgbClr val="E5CBFF"/>
                </a:solidFill>
                <a:latin typeface="Verdana"/>
                <a:cs typeface="Verdana"/>
              </a:rPr>
              <a:t>The Communist Party of China was founded by Chen </a:t>
            </a:r>
            <a:r>
              <a:rPr lang="en-US" sz="1600" dirty="0" err="1">
                <a:solidFill>
                  <a:srgbClr val="E5CBFF"/>
                </a:solidFill>
                <a:latin typeface="Verdana"/>
                <a:cs typeface="Verdana"/>
              </a:rPr>
              <a:t>Duxiu</a:t>
            </a:r>
            <a:r>
              <a:rPr lang="en-US" sz="1600" dirty="0">
                <a:solidFill>
                  <a:srgbClr val="E5CBFF"/>
                </a:solidFill>
                <a:latin typeface="Verdana"/>
                <a:cs typeface="Verdana"/>
              </a:rPr>
              <a:t> and Li </a:t>
            </a:r>
            <a:r>
              <a:rPr lang="en-US" sz="1600" dirty="0" err="1">
                <a:solidFill>
                  <a:srgbClr val="E5CBFF"/>
                </a:solidFill>
                <a:latin typeface="Verdana"/>
                <a:cs typeface="Verdana"/>
              </a:rPr>
              <a:t>Dazhao</a:t>
            </a:r>
            <a:r>
              <a:rPr lang="en-US" sz="1600" dirty="0">
                <a:solidFill>
                  <a:srgbClr val="E5CBFF"/>
                </a:solidFill>
                <a:latin typeface="Verdana"/>
                <a:cs typeface="Verdana"/>
              </a:rPr>
              <a:t> in </a:t>
            </a:r>
            <a:r>
              <a:rPr lang="en-US" sz="1600" dirty="0">
                <a:solidFill>
                  <a:schemeClr val="bg2">
                    <a:lumMod val="40000"/>
                    <a:lumOff val="60000"/>
                  </a:schemeClr>
                </a:solidFill>
                <a:latin typeface="Verdana"/>
                <a:cs typeface="Verdana"/>
              </a:rPr>
              <a:t>the French concession of </a:t>
            </a:r>
            <a:r>
              <a:rPr lang="en-US" sz="16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Verdana"/>
                <a:cs typeface="Verdana"/>
              </a:rPr>
              <a:t>Shanghai </a:t>
            </a:r>
            <a:r>
              <a:rPr lang="en-US" sz="1600" dirty="0" smtClean="0">
                <a:solidFill>
                  <a:srgbClr val="BECB95"/>
                </a:solidFill>
                <a:latin typeface="Verdana"/>
                <a:cs typeface="Verdana"/>
              </a:rPr>
              <a:t>in </a:t>
            </a:r>
            <a:r>
              <a:rPr lang="en-US" sz="1600" dirty="0">
                <a:solidFill>
                  <a:srgbClr val="BECB95"/>
                </a:solidFill>
                <a:latin typeface="Verdana"/>
                <a:cs typeface="Verdana"/>
              </a:rPr>
              <a:t>1921 as a study society and an informal </a:t>
            </a:r>
            <a:r>
              <a:rPr lang="en-US" sz="1600" dirty="0" smtClean="0">
                <a:solidFill>
                  <a:srgbClr val="BECB95"/>
                </a:solidFill>
                <a:latin typeface="Verdana"/>
                <a:cs typeface="Verdana"/>
              </a:rPr>
              <a:t>network</a:t>
            </a:r>
            <a:r>
              <a:rPr lang="en-US" sz="1600" dirty="0">
                <a:solidFill>
                  <a:srgbClr val="BECB95"/>
                </a:solidFill>
                <a:latin typeface="Verdana"/>
                <a:cs typeface="Verdana"/>
              </a:rPr>
              <a:t>. Mao soon set up his own branch in Changsha, also establishing a </a:t>
            </a:r>
            <a:r>
              <a:rPr lang="en-US" sz="1600" dirty="0" smtClean="0">
                <a:solidFill>
                  <a:srgbClr val="BECB95"/>
                </a:solidFill>
                <a:latin typeface="Verdana"/>
                <a:cs typeface="Verdana"/>
              </a:rPr>
              <a:t>branch of </a:t>
            </a:r>
            <a:r>
              <a:rPr lang="en-US" sz="1600" dirty="0">
                <a:solidFill>
                  <a:srgbClr val="BECB95"/>
                </a:solidFill>
                <a:latin typeface="Verdana"/>
                <a:cs typeface="Verdana"/>
              </a:rPr>
              <a:t>the Socialist Youth Corps. He also opened a bookstore under the control of </a:t>
            </a:r>
            <a:r>
              <a:rPr lang="en-US" sz="1600" dirty="0" smtClean="0">
                <a:solidFill>
                  <a:srgbClr val="BECB95"/>
                </a:solidFill>
                <a:latin typeface="Verdana"/>
                <a:cs typeface="Verdana"/>
              </a:rPr>
              <a:t>his </a:t>
            </a:r>
            <a:r>
              <a:rPr lang="en-US" sz="1600" dirty="0">
                <a:solidFill>
                  <a:srgbClr val="BECB95"/>
                </a:solidFill>
                <a:latin typeface="Verdana"/>
                <a:cs typeface="Verdana"/>
              </a:rPr>
              <a:t>new Cultural Book Society, whose purpose was to propagate </a:t>
            </a:r>
            <a:r>
              <a:rPr lang="en-US" sz="1600" dirty="0" smtClean="0">
                <a:solidFill>
                  <a:srgbClr val="BECB95"/>
                </a:solidFill>
                <a:latin typeface="Verdana"/>
                <a:cs typeface="Verdana"/>
              </a:rPr>
              <a:t>revolutionary</a:t>
            </a:r>
            <a:r>
              <a:rPr lang="en-US" sz="1600" dirty="0">
                <a:solidFill>
                  <a:srgbClr val="BECB95"/>
                </a:solidFill>
                <a:latin typeface="Verdana"/>
                <a:cs typeface="Verdana"/>
              </a:rPr>
              <a:t> </a:t>
            </a:r>
            <a:r>
              <a:rPr lang="en-US" sz="1600" dirty="0" smtClean="0">
                <a:solidFill>
                  <a:srgbClr val="BECB95"/>
                </a:solidFill>
                <a:latin typeface="Verdana"/>
                <a:cs typeface="Verdana"/>
              </a:rPr>
              <a:t>literature </a:t>
            </a:r>
            <a:r>
              <a:rPr lang="en-US" sz="1600" dirty="0">
                <a:solidFill>
                  <a:srgbClr val="BECB95"/>
                </a:solidFill>
                <a:latin typeface="Verdana"/>
                <a:cs typeface="Verdana"/>
              </a:rPr>
              <a:t>throughout Hunan</a:t>
            </a:r>
            <a:r>
              <a:rPr lang="en-US" sz="1600" dirty="0" smtClean="0">
                <a:solidFill>
                  <a:srgbClr val="BECB95"/>
                </a:solidFill>
                <a:latin typeface="Verdana"/>
                <a:cs typeface="Verdana"/>
              </a:rPr>
              <a:t>.</a:t>
            </a:r>
            <a:r>
              <a:rPr lang="en-US" sz="1600" baseline="30000" dirty="0" smtClean="0">
                <a:solidFill>
                  <a:srgbClr val="BECB95"/>
                </a:solidFill>
                <a:latin typeface="Verdana"/>
                <a:cs typeface="Verdana"/>
              </a:rPr>
              <a:t> </a:t>
            </a:r>
            <a:br>
              <a:rPr lang="en-US" sz="1600" baseline="30000" dirty="0" smtClean="0">
                <a:solidFill>
                  <a:srgbClr val="BECB95"/>
                </a:solidFill>
                <a:latin typeface="Verdana"/>
                <a:cs typeface="Verdana"/>
              </a:rPr>
            </a:br>
            <a:r>
              <a:rPr lang="en-US" sz="1600" dirty="0" smtClean="0">
                <a:solidFill>
                  <a:srgbClr val="BECB95"/>
                </a:solidFill>
                <a:latin typeface="Verdana"/>
                <a:cs typeface="Verdana"/>
              </a:rPr>
              <a:t/>
            </a:r>
            <a:br>
              <a:rPr lang="en-US" sz="1600" dirty="0" smtClean="0">
                <a:solidFill>
                  <a:srgbClr val="BECB95"/>
                </a:solidFill>
                <a:latin typeface="Verdana"/>
                <a:cs typeface="Verdana"/>
              </a:rPr>
            </a:br>
            <a:r>
              <a:rPr lang="en-US" sz="1600" dirty="0" smtClean="0">
                <a:solidFill>
                  <a:schemeClr val="tx1">
                    <a:lumMod val="85000"/>
                  </a:schemeClr>
                </a:solidFill>
                <a:latin typeface="Verdana"/>
                <a:cs typeface="Verdana"/>
              </a:rPr>
              <a:t>     </a:t>
            </a:r>
            <a:r>
              <a:rPr lang="en-US" sz="1600" dirty="0" smtClean="0">
                <a:solidFill>
                  <a:srgbClr val="72CBDA"/>
                </a:solidFill>
                <a:latin typeface="Verdana"/>
                <a:cs typeface="Verdana"/>
              </a:rPr>
              <a:t>By </a:t>
            </a:r>
            <a:r>
              <a:rPr lang="en-US" sz="1600" dirty="0">
                <a:solidFill>
                  <a:srgbClr val="72CBDA"/>
                </a:solidFill>
                <a:latin typeface="Verdana"/>
                <a:cs typeface="Verdana"/>
              </a:rPr>
              <a:t>1921, small groups of Marxists existed in six Chinese cities: </a:t>
            </a:r>
            <a:r>
              <a:rPr lang="en-US" sz="1600" dirty="0">
                <a:solidFill>
                  <a:schemeClr val="tx1">
                    <a:lumMod val="85000"/>
                  </a:schemeClr>
                </a:solidFill>
                <a:latin typeface="Verdana"/>
                <a:cs typeface="Verdana"/>
              </a:rPr>
              <a:t>Shanghai, Peking, Changsha, Wuhan, Canton and Tsinan, with a further group having been founded by Chinese students in Paris. It was decided that they should send delegates for a central meeting, which began in Shanghai on July 23, </a:t>
            </a:r>
            <a:r>
              <a:rPr lang="en-US" sz="1600" dirty="0" smtClean="0">
                <a:solidFill>
                  <a:schemeClr val="tx1">
                    <a:lumMod val="85000"/>
                  </a:schemeClr>
                </a:solidFill>
                <a:latin typeface="Verdana"/>
                <a:cs typeface="Verdana"/>
              </a:rPr>
              <a:t>1921.          </a:t>
            </a:r>
            <a:r>
              <a:rPr lang="pl-PL" sz="900" dirty="0">
                <a:solidFill>
                  <a:schemeClr val="tx1">
                    <a:lumMod val="85000"/>
                  </a:schemeClr>
                </a:solidFill>
                <a:latin typeface="Verdana"/>
                <a:cs typeface="Verdana"/>
              </a:rPr>
              <a:t>http://</a:t>
            </a:r>
            <a:r>
              <a:rPr lang="pl-PL" sz="900" dirty="0" err="1">
                <a:solidFill>
                  <a:schemeClr val="tx1">
                    <a:lumMod val="85000"/>
                  </a:schemeClr>
                </a:solidFill>
                <a:latin typeface="Verdana"/>
                <a:cs typeface="Verdana"/>
              </a:rPr>
              <a:t>en.wikipedia.org</a:t>
            </a:r>
            <a:r>
              <a:rPr lang="pl-PL" sz="900" dirty="0">
                <a:solidFill>
                  <a:schemeClr val="tx1">
                    <a:lumMod val="85000"/>
                  </a:schemeClr>
                </a:solidFill>
                <a:latin typeface="Verdana"/>
                <a:cs typeface="Verdana"/>
              </a:rPr>
              <a:t>/</a:t>
            </a:r>
            <a:r>
              <a:rPr lang="pl-PL" sz="900" dirty="0" err="1">
                <a:solidFill>
                  <a:schemeClr val="tx1">
                    <a:lumMod val="85000"/>
                  </a:schemeClr>
                </a:solidFill>
                <a:latin typeface="Verdana"/>
                <a:cs typeface="Verdana"/>
              </a:rPr>
              <a:t>wiki</a:t>
            </a:r>
            <a:r>
              <a:rPr lang="pl-PL" sz="900" dirty="0">
                <a:solidFill>
                  <a:schemeClr val="tx1">
                    <a:lumMod val="85000"/>
                  </a:schemeClr>
                </a:solidFill>
                <a:latin typeface="Verdana"/>
                <a:cs typeface="Verdana"/>
              </a:rPr>
              <a:t>/</a:t>
            </a:r>
            <a:r>
              <a:rPr lang="pl-PL" sz="900" dirty="0" err="1">
                <a:solidFill>
                  <a:schemeClr val="tx1">
                    <a:lumMod val="85000"/>
                  </a:schemeClr>
                </a:solidFill>
                <a:latin typeface="Verdana"/>
                <a:cs typeface="Verdana"/>
              </a:rPr>
              <a:t>Mao_Zedong</a:t>
            </a:r>
            <a:endParaRPr lang="en-US" sz="900" dirty="0">
              <a:solidFill>
                <a:schemeClr val="tx1">
                  <a:lumMod val="8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4510207"/>
            <a:ext cx="6019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Arial"/>
                <a:cs typeface="Arial"/>
              </a:rPr>
              <a:t>‘Revolution is not a dinner party, nor an essay, nor a painting, nor a piece of embroidery; it cannot be so refined, so leisurely and gentle, so temperate, kind, courteous, restrained and magnanimous. </a:t>
            </a:r>
            <a:r>
              <a:rPr lang="nl-NL" sz="900" dirty="0">
                <a:solidFill>
                  <a:schemeClr val="bg1"/>
                </a:solidFill>
                <a:latin typeface="Arial"/>
                <a:cs typeface="Arial"/>
              </a:rPr>
              <a:t>http://</a:t>
            </a:r>
            <a:r>
              <a:rPr lang="nl-NL" sz="900" dirty="0" err="1">
                <a:solidFill>
                  <a:schemeClr val="bg1"/>
                </a:solidFill>
                <a:latin typeface="Arial"/>
                <a:cs typeface="Arial"/>
              </a:rPr>
              <a:t>koolkwotes.blogspot.com</a:t>
            </a:r>
            <a:r>
              <a:rPr lang="nl-NL" sz="900" dirty="0">
                <a:solidFill>
                  <a:schemeClr val="bg1"/>
                </a:solidFill>
                <a:latin typeface="Arial"/>
                <a:cs typeface="Arial"/>
              </a:rPr>
              <a:t>/2010/08/</a:t>
            </a:r>
            <a:r>
              <a:rPr lang="nl-NL" sz="900" dirty="0" err="1">
                <a:solidFill>
                  <a:schemeClr val="bg1"/>
                </a:solidFill>
                <a:latin typeface="Arial"/>
                <a:cs typeface="Arial"/>
              </a:rPr>
              <a:t>revolution</a:t>
            </a:r>
            <a:r>
              <a:rPr lang="nl-NL" sz="900" dirty="0">
                <a:solidFill>
                  <a:schemeClr val="bg1"/>
                </a:solidFill>
                <a:latin typeface="Arial"/>
                <a:cs typeface="Arial"/>
              </a:rPr>
              <a:t>-is-</a:t>
            </a:r>
            <a:r>
              <a:rPr lang="nl-NL" sz="900" dirty="0" err="1">
                <a:solidFill>
                  <a:schemeClr val="bg1"/>
                </a:solidFill>
                <a:latin typeface="Arial"/>
                <a:cs typeface="Arial"/>
              </a:rPr>
              <a:t>not</a:t>
            </a:r>
            <a:r>
              <a:rPr lang="nl-NL" sz="900" dirty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lang="nl-NL" sz="900" dirty="0" err="1">
                <a:solidFill>
                  <a:schemeClr val="bg1"/>
                </a:solidFill>
                <a:latin typeface="Arial"/>
                <a:cs typeface="Arial"/>
              </a:rPr>
              <a:t>dinner</a:t>
            </a:r>
            <a:r>
              <a:rPr lang="nl-NL" sz="900" dirty="0">
                <a:solidFill>
                  <a:schemeClr val="bg1"/>
                </a:solidFill>
                <a:latin typeface="Arial"/>
                <a:cs typeface="Arial"/>
              </a:rPr>
              <a:t>-party-</a:t>
            </a:r>
            <a:r>
              <a:rPr lang="nl-NL" sz="900" dirty="0" err="1">
                <a:solidFill>
                  <a:schemeClr val="bg1"/>
                </a:solidFill>
                <a:latin typeface="Arial"/>
                <a:cs typeface="Arial"/>
              </a:rPr>
              <a:t>nor.html</a:t>
            </a:r>
            <a:endParaRPr lang="en-US" sz="9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US" sz="1600" dirty="0" smtClean="0">
                <a:solidFill>
                  <a:schemeClr val="bg1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chemeClr val="bg1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chemeClr val="bg1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dirty="0" smtClean="0">
                <a:solidFill>
                  <a:schemeClr val="bg1"/>
                </a:solidFill>
              </a:rPr>
              <a:t>— Mao, 1893 – 1976. February 1927.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56701" y="666690"/>
            <a:ext cx="4272699" cy="40011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en-US" sz="2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Century Gothic"/>
                <a:cs typeface="Century Gothic"/>
              </a:rPr>
              <a:t>Communism in China – Founding</a:t>
            </a:r>
            <a:endParaRPr lang="en-US" sz="2000" b="1" dirty="0">
              <a:ln w="50800"/>
              <a:solidFill>
                <a:schemeClr val="bg1">
                  <a:shade val="50000"/>
                </a:schemeClr>
              </a:solidFill>
              <a:latin typeface="Century Gothic"/>
              <a:cs typeface="Century Gothic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0" y="5602069"/>
            <a:ext cx="685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5CBFF"/>
                </a:solidFill>
                <a:latin typeface="Arial"/>
                <a:cs typeface="Arial"/>
              </a:rPr>
              <a:t>A revolution  is an </a:t>
            </a:r>
            <a:r>
              <a:rPr lang="en-US" dirty="0" smtClean="0">
                <a:solidFill>
                  <a:srgbClr val="E5CBFF"/>
                </a:solidFill>
                <a:latin typeface="Arial"/>
                <a:cs typeface="Arial"/>
              </a:rPr>
              <a:t>insurrection</a:t>
            </a:r>
            <a:r>
              <a:rPr lang="en-US" dirty="0">
                <a:solidFill>
                  <a:srgbClr val="E5CBFF"/>
                </a:solidFill>
                <a:latin typeface="Arial"/>
                <a:cs typeface="Arial"/>
              </a:rPr>
              <a:t>, an act of violence by which one class overthrows another.</a:t>
            </a:r>
            <a:r>
              <a:rPr lang="en-US" dirty="0">
                <a:solidFill>
                  <a:srgbClr val="E5CBFF"/>
                </a:solidFill>
              </a:rPr>
              <a:t>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2895600"/>
            <a:ext cx="389080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http://</a:t>
            </a:r>
            <a:r>
              <a:rPr lang="en-US" sz="900" dirty="0" err="1"/>
              <a:t>en.wikipedia.org</a:t>
            </a:r>
            <a:r>
              <a:rPr lang="en-US" sz="900" dirty="0"/>
              <a:t>/wiki/</a:t>
            </a:r>
            <a:r>
              <a:rPr lang="en-US" sz="900" dirty="0" err="1"/>
              <a:t>History_of_the_Communist_Party_of_China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459796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ocialism-Is-Great_skinn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19" y="1294789"/>
            <a:ext cx="2735881" cy="5029811"/>
          </a:xfrm>
          <a:prstGeom prst="rect">
            <a:avLst/>
          </a:prstGeom>
        </p:spPr>
      </p:pic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3608" y="1319316"/>
            <a:ext cx="3689792" cy="500528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 rot="20376445">
            <a:off x="2472620" y="1667760"/>
            <a:ext cx="263660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ambria"/>
              </a:rPr>
              <a:t>But</a:t>
            </a:r>
            <a:r>
              <a:rPr lang="en-US" sz="2800" dirty="0" smtClean="0">
                <a:solidFill>
                  <a:schemeClr val="bg1"/>
                </a:solidFill>
                <a:latin typeface="Cambria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Savoye LET"/>
              </a:rPr>
              <a:t>did not</a:t>
            </a:r>
            <a:r>
              <a:rPr lang="en-US" sz="2000" dirty="0" smtClean="0">
                <a:solidFill>
                  <a:schemeClr val="bg1"/>
                </a:solidFill>
                <a:latin typeface="Cambria"/>
              </a:rPr>
              <a:t> gave in</a:t>
            </a:r>
            <a:endParaRPr lang="en-US" sz="2000" dirty="0">
              <a:solidFill>
                <a:schemeClr val="bg1"/>
              </a:solidFill>
              <a:latin typeface="Cambria"/>
            </a:endParaRP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444506" y="416004"/>
            <a:ext cx="2441694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100" b="1" dirty="0" smtClean="0">
                <a:solidFill>
                  <a:srgbClr val="FA2A3C"/>
                </a:solidFill>
                <a:latin typeface="Apple Chancery"/>
                <a:cs typeface="Apple Chancery"/>
              </a:rPr>
              <a:t>Zhang </a:t>
            </a:r>
            <a:r>
              <a:rPr lang="en-US" sz="4100" b="1" dirty="0" err="1" smtClean="0">
                <a:solidFill>
                  <a:srgbClr val="FA2A3C"/>
                </a:solidFill>
                <a:latin typeface="Apple Chancery"/>
                <a:cs typeface="Apple Chancery"/>
              </a:rPr>
              <a:t>Jie</a:t>
            </a:r>
            <a:endParaRPr lang="en-US" sz="4100" dirty="0">
              <a:solidFill>
                <a:srgbClr val="FA2A3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0" y="609600"/>
            <a:ext cx="4673074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>
                <a:solidFill>
                  <a:srgbClr val="CCFFCC"/>
                </a:solidFill>
                <a:latin typeface="Constantia (body)"/>
                <a:cs typeface="Constantia (body)"/>
              </a:rPr>
              <a:t>had</a:t>
            </a:r>
            <a:r>
              <a:rPr lang="en-US" sz="2000" b="1" dirty="0" smtClean="0">
                <a:solidFill>
                  <a:srgbClr val="CCFFCC"/>
                </a:solidFill>
                <a:latin typeface="Arial Black"/>
                <a:cs typeface="Arial Black"/>
              </a:rPr>
              <a:t> to join the</a:t>
            </a:r>
            <a:r>
              <a:rPr lang="en-US" sz="2300" b="1" dirty="0" smtClean="0">
                <a:solidFill>
                  <a:srgbClr val="CCFFCC"/>
                </a:solidFill>
                <a:latin typeface="Arial Black"/>
                <a:cs typeface="Arial Black"/>
              </a:rPr>
              <a:t> </a:t>
            </a:r>
            <a:r>
              <a:rPr lang="en-US" sz="2300" dirty="0" smtClean="0">
                <a:solidFill>
                  <a:srgbClr val="CCFFCC"/>
                </a:solidFill>
              </a:rPr>
              <a:t>Communism </a:t>
            </a:r>
            <a:r>
              <a:rPr lang="en-US" sz="2200" dirty="0" smtClean="0">
                <a:solidFill>
                  <a:srgbClr val="CCFFCC"/>
                </a:solidFill>
              </a:rPr>
              <a:t>Party</a:t>
            </a:r>
            <a:br>
              <a:rPr lang="en-US" sz="2200" dirty="0" smtClean="0">
                <a:solidFill>
                  <a:srgbClr val="CCFFCC"/>
                </a:solidFill>
              </a:rPr>
            </a:br>
            <a:r>
              <a:rPr lang="en-US" sz="2200" dirty="0" smtClean="0">
                <a:solidFill>
                  <a:srgbClr val="CCFFCC"/>
                </a:solidFill>
              </a:rPr>
              <a:t>             like many other writers</a:t>
            </a:r>
            <a:endParaRPr lang="en-US" sz="2200" dirty="0">
              <a:solidFill>
                <a:srgbClr val="CCFFCC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90800" y="6324600"/>
            <a:ext cx="38908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http://</a:t>
            </a:r>
            <a:r>
              <a:rPr lang="en-US" sz="1000" dirty="0" err="1"/>
              <a:t>digital.library.upenn.edu</a:t>
            </a:r>
            <a:r>
              <a:rPr lang="en-US" sz="1000" dirty="0"/>
              <a:t>/women/_generate/authors-</a:t>
            </a:r>
            <a:r>
              <a:rPr lang="en-US" sz="1000" dirty="0" err="1"/>
              <a:t>Z.html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501865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854875"/>
            <a:ext cx="62724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/>
                <a:cs typeface="Arial"/>
              </a:rPr>
              <a:t>a.  The First face in the 1920s</a:t>
            </a:r>
            <a:r>
              <a:rPr lang="en-US" dirty="0" smtClean="0">
                <a:solidFill>
                  <a:srgbClr val="FA3057"/>
                </a:solidFill>
                <a:latin typeface="Arial"/>
                <a:cs typeface="Arial"/>
              </a:rPr>
              <a:t>.</a:t>
            </a:r>
            <a:br>
              <a:rPr lang="en-US" dirty="0" smtClean="0">
                <a:solidFill>
                  <a:srgbClr val="FA3057"/>
                </a:solidFill>
                <a:latin typeface="Arial"/>
                <a:cs typeface="Arial"/>
              </a:rPr>
            </a:br>
            <a:r>
              <a:rPr lang="en-US" dirty="0" smtClean="0">
                <a:solidFill>
                  <a:srgbClr val="FA3057"/>
                </a:solidFill>
                <a:latin typeface="Arial"/>
                <a:cs typeface="Arial"/>
              </a:rPr>
              <a:t>It started with the fall of the Empire and the disintegration of the Old Traditional Literacy. The beginning of the ‘Chinese Literature Modern Classics was born’ Lu </a:t>
            </a:r>
            <a:r>
              <a:rPr lang="en-US" dirty="0" err="1" smtClean="0">
                <a:solidFill>
                  <a:srgbClr val="FA3057"/>
                </a:solidFill>
                <a:latin typeface="Arial"/>
                <a:cs typeface="Arial"/>
              </a:rPr>
              <a:t>Xun</a:t>
            </a:r>
            <a:r>
              <a:rPr lang="en-US" dirty="0" smtClean="0">
                <a:solidFill>
                  <a:srgbClr val="FA3057"/>
                </a:solidFill>
                <a:latin typeface="Arial"/>
                <a:cs typeface="Arial"/>
              </a:rPr>
              <a:t>, Lao She, </a:t>
            </a:r>
            <a:br>
              <a:rPr lang="en-US" dirty="0" smtClean="0">
                <a:solidFill>
                  <a:srgbClr val="FA3057"/>
                </a:solidFill>
                <a:latin typeface="Arial"/>
                <a:cs typeface="Arial"/>
              </a:rPr>
            </a:br>
            <a:r>
              <a:rPr lang="en-US" dirty="0" smtClean="0">
                <a:solidFill>
                  <a:srgbClr val="FA3057"/>
                </a:solidFill>
                <a:latin typeface="Arial"/>
                <a:cs typeface="Arial"/>
              </a:rPr>
              <a:t>Cao Yu, Mao Deng, Ba Jin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3795" y="986135"/>
            <a:ext cx="6424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A3057"/>
                </a:solidFill>
                <a:latin typeface="Verdana"/>
                <a:cs typeface="Verdana"/>
              </a:rPr>
              <a:t>2</a:t>
            </a:r>
            <a:r>
              <a:rPr lang="en-US" sz="2400" dirty="0" smtClean="0">
                <a:solidFill>
                  <a:srgbClr val="E7F3DB"/>
                </a:solidFill>
                <a:latin typeface="Verdana"/>
                <a:cs typeface="Verdana"/>
              </a:rPr>
              <a:t> </a:t>
            </a:r>
            <a:r>
              <a:rPr lang="en-US" sz="2400" dirty="0">
                <a:solidFill>
                  <a:srgbClr val="FA3057"/>
                </a:solidFill>
                <a:latin typeface="Verdana"/>
                <a:cs typeface="Verdana"/>
              </a:rPr>
              <a:t>important </a:t>
            </a:r>
            <a:r>
              <a:rPr lang="en-US" sz="2400" dirty="0" smtClean="0">
                <a:solidFill>
                  <a:srgbClr val="FA3057"/>
                </a:solidFill>
                <a:latin typeface="Verdana"/>
                <a:cs typeface="Verdana"/>
              </a:rPr>
              <a:t>Faces </a:t>
            </a:r>
            <a:r>
              <a:rPr lang="en-US" sz="2400" dirty="0" smtClean="0">
                <a:solidFill>
                  <a:srgbClr val="E7F3DB"/>
                </a:solidFill>
                <a:latin typeface="Verdana"/>
                <a:cs typeface="Verdana"/>
              </a:rPr>
              <a:t>in </a:t>
            </a:r>
            <a:r>
              <a:rPr lang="en-US" sz="2400" dirty="0">
                <a:solidFill>
                  <a:srgbClr val="E7F3DB"/>
                </a:solidFill>
                <a:latin typeface="Verdana"/>
                <a:cs typeface="Verdana"/>
              </a:rPr>
              <a:t>Chinese Literature: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1" y="3683675"/>
            <a:ext cx="761999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b.  The Second face during the 1980s.</a:t>
            </a:r>
            <a:r>
              <a:rPr lang="en-US" dirty="0">
                <a:solidFill>
                  <a:srgbClr val="E7F3DB"/>
                </a:solidFill>
                <a:latin typeface="Arial"/>
                <a:cs typeface="Arial"/>
              </a:rPr>
              <a:t/>
            </a:r>
            <a:br>
              <a:rPr lang="en-US" dirty="0">
                <a:solidFill>
                  <a:srgbClr val="E7F3DB"/>
                </a:solidFill>
                <a:latin typeface="Arial"/>
                <a:cs typeface="Arial"/>
              </a:rPr>
            </a:br>
            <a:r>
              <a:rPr lang="en-US" dirty="0" smtClean="0">
                <a:solidFill>
                  <a:srgbClr val="E7F3DB"/>
                </a:solidFill>
                <a:latin typeface="Arial"/>
                <a:cs typeface="Arial"/>
              </a:rPr>
              <a:t>A period of relative relaxation begins that allowed the ‘emerge of new climate of cultural creativity’. The distinction of what it was ‘Revolutionary Literature between – Modern Literature’ was well noticed. </a:t>
            </a:r>
            <a:r>
              <a:rPr lang="en-US" u="sng" dirty="0" smtClean="0">
                <a:solidFill>
                  <a:srgbClr val="E7F3DB"/>
                </a:solidFill>
                <a:latin typeface="Arial"/>
                <a:cs typeface="Arial"/>
              </a:rPr>
              <a:t>The young writers that had to remain silence had been awaken!  </a:t>
            </a:r>
            <a:r>
              <a:rPr lang="en-US" dirty="0" smtClean="0">
                <a:solidFill>
                  <a:srgbClr val="E7F3DB"/>
                </a:solidFill>
                <a:latin typeface="Arial"/>
                <a:cs typeface="Arial"/>
              </a:rPr>
              <a:t>In this</a:t>
            </a:r>
            <a:br>
              <a:rPr lang="en-US" dirty="0" smtClean="0">
                <a:solidFill>
                  <a:srgbClr val="E7F3DB"/>
                </a:solidFill>
                <a:latin typeface="Arial"/>
                <a:cs typeface="Arial"/>
              </a:rPr>
            </a:br>
            <a:r>
              <a:rPr lang="en-US" dirty="0" smtClean="0">
                <a:solidFill>
                  <a:srgbClr val="E7F3DB"/>
                </a:solidFill>
                <a:latin typeface="Arial"/>
                <a:cs typeface="Arial"/>
              </a:rPr>
              <a:t>face: Zhang </a:t>
            </a:r>
            <a:r>
              <a:rPr lang="en-US" dirty="0" err="1" smtClean="0">
                <a:solidFill>
                  <a:srgbClr val="E7F3DB"/>
                </a:solidFill>
                <a:latin typeface="Arial"/>
                <a:cs typeface="Arial"/>
              </a:rPr>
              <a:t>Jie</a:t>
            </a:r>
            <a:r>
              <a:rPr lang="en-US" dirty="0" smtClean="0">
                <a:solidFill>
                  <a:srgbClr val="E7F3DB"/>
                </a:solidFill>
                <a:latin typeface="Arial"/>
                <a:cs typeface="Arial"/>
              </a:rPr>
              <a:t>, Wang </a:t>
            </a:r>
            <a:r>
              <a:rPr lang="en-US" dirty="0" err="1" smtClean="0">
                <a:solidFill>
                  <a:srgbClr val="E7F3DB"/>
                </a:solidFill>
                <a:latin typeface="Arial"/>
                <a:cs typeface="Arial"/>
              </a:rPr>
              <a:t>Meng</a:t>
            </a:r>
            <a:r>
              <a:rPr lang="en-US" dirty="0" smtClean="0">
                <a:solidFill>
                  <a:srgbClr val="E7F3DB"/>
                </a:solidFill>
                <a:latin typeface="Arial"/>
                <a:cs typeface="Arial"/>
              </a:rPr>
              <a:t>, Liu </a:t>
            </a:r>
            <a:r>
              <a:rPr lang="en-US" dirty="0" err="1" smtClean="0">
                <a:solidFill>
                  <a:srgbClr val="E7F3DB"/>
                </a:solidFill>
                <a:latin typeface="Arial"/>
                <a:cs typeface="Arial"/>
              </a:rPr>
              <a:t>Xiabo</a:t>
            </a:r>
            <a:r>
              <a:rPr lang="en-US" dirty="0" smtClean="0">
                <a:solidFill>
                  <a:srgbClr val="E7F3DB"/>
                </a:solidFill>
                <a:latin typeface="Arial"/>
                <a:cs typeface="Arial"/>
              </a:rPr>
              <a:t>, Wang </a:t>
            </a:r>
            <a:r>
              <a:rPr lang="en-US" dirty="0" err="1" smtClean="0">
                <a:solidFill>
                  <a:srgbClr val="E7F3DB"/>
                </a:solidFill>
                <a:latin typeface="Arial"/>
                <a:cs typeface="Arial"/>
              </a:rPr>
              <a:t>Shuo</a:t>
            </a:r>
            <a:r>
              <a:rPr lang="en-US" dirty="0" smtClean="0">
                <a:solidFill>
                  <a:srgbClr val="E7F3DB"/>
                </a:solidFill>
                <a:latin typeface="Arial"/>
                <a:cs typeface="Arial"/>
              </a:rPr>
              <a:t>, </a:t>
            </a:r>
            <a:r>
              <a:rPr lang="en-US" dirty="0" err="1" smtClean="0">
                <a:solidFill>
                  <a:srgbClr val="E7F3DB"/>
                </a:solidFill>
                <a:latin typeface="Arial"/>
                <a:cs typeface="Arial"/>
              </a:rPr>
              <a:t>Hao</a:t>
            </a:r>
            <a:r>
              <a:rPr lang="en-US" dirty="0" smtClean="0">
                <a:solidFill>
                  <a:srgbClr val="E7F3DB"/>
                </a:solidFill>
                <a:latin typeface="Arial"/>
                <a:cs typeface="Arial"/>
              </a:rPr>
              <a:t> </a:t>
            </a:r>
            <a:r>
              <a:rPr lang="en-US" dirty="0" err="1" smtClean="0">
                <a:solidFill>
                  <a:srgbClr val="E7F3DB"/>
                </a:solidFill>
                <a:latin typeface="Arial"/>
                <a:cs typeface="Arial"/>
              </a:rPr>
              <a:t>Shaogong</a:t>
            </a:r>
            <a:r>
              <a:rPr lang="en-US" dirty="0" smtClean="0">
                <a:solidFill>
                  <a:srgbClr val="E7F3DB"/>
                </a:solidFill>
                <a:latin typeface="Arial"/>
                <a:cs typeface="Arial"/>
              </a:rPr>
              <a:t> and many more. </a:t>
            </a:r>
            <a:endParaRPr lang="en-US" dirty="0">
              <a:solidFill>
                <a:srgbClr val="E7F3DB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4600" y="5943600"/>
            <a:ext cx="407034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900" dirty="0"/>
              <a:t>http://</a:t>
            </a:r>
            <a:r>
              <a:rPr lang="pl-PL" sz="900" dirty="0" err="1"/>
              <a:t>www.upf.edu</a:t>
            </a:r>
            <a:r>
              <a:rPr lang="pl-PL" sz="900" dirty="0"/>
              <a:t>/materials/</a:t>
            </a:r>
            <a:r>
              <a:rPr lang="pl-PL" sz="900" dirty="0" err="1"/>
              <a:t>huma</a:t>
            </a:r>
            <a:r>
              <a:rPr lang="pl-PL" sz="900" dirty="0"/>
              <a:t>/central/historia/lite/</a:t>
            </a:r>
            <a:r>
              <a:rPr lang="pl-PL" sz="900" dirty="0" err="1"/>
              <a:t>temes</a:t>
            </a:r>
            <a:r>
              <a:rPr lang="pl-PL" sz="900" dirty="0"/>
              <a:t>/6postm.htm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237380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udioBanana_BarbaAzu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430" y="1905000"/>
            <a:ext cx="8059170" cy="4038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61362" y="914400"/>
            <a:ext cx="7420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pple Chancery"/>
                <a:cs typeface="Apple Chancery"/>
              </a:rPr>
              <a:t>Zhang </a:t>
            </a:r>
            <a:r>
              <a:rPr lang="en-US" sz="2400" dirty="0" err="1" smtClean="0">
                <a:latin typeface="Apple Chancery"/>
                <a:cs typeface="Apple Chancery"/>
              </a:rPr>
              <a:t>Jie</a:t>
            </a:r>
            <a:r>
              <a:rPr lang="en-US" sz="2400" dirty="0" smtClean="0">
                <a:latin typeface="Apple Chancery"/>
                <a:cs typeface="Apple Chancery"/>
              </a:rPr>
              <a:t> </a:t>
            </a:r>
            <a:r>
              <a:rPr lang="en-US" sz="2400" dirty="0" smtClean="0">
                <a:solidFill>
                  <a:srgbClr val="72CBDA"/>
                </a:solidFill>
                <a:latin typeface="Arial"/>
                <a:cs typeface="Arial"/>
              </a:rPr>
              <a:t>felt in love </a:t>
            </a:r>
            <a:r>
              <a:rPr lang="en-US" dirty="0" smtClean="0"/>
              <a:t>with </a:t>
            </a:r>
            <a:r>
              <a:rPr lang="en-US" dirty="0" smtClean="0">
                <a:solidFill>
                  <a:srgbClr val="72CBDA"/>
                </a:solidFill>
                <a:latin typeface="Arial"/>
                <a:cs typeface="Arial"/>
              </a:rPr>
              <a:t>stories</a:t>
            </a:r>
            <a:r>
              <a:rPr lang="en-US" dirty="0" smtClean="0"/>
              <a:t> of the </a:t>
            </a:r>
            <a:r>
              <a:rPr lang="en-US" sz="2800" dirty="0" smtClean="0">
                <a:solidFill>
                  <a:srgbClr val="72CBDA"/>
                </a:solidFill>
                <a:latin typeface="Arial"/>
                <a:cs typeface="Arial"/>
              </a:rPr>
              <a:t>Brothers Grimm</a:t>
            </a:r>
            <a:endParaRPr lang="en-US" sz="2800" dirty="0">
              <a:solidFill>
                <a:srgbClr val="72CBDA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95600" y="6248400"/>
            <a:ext cx="339851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http://</a:t>
            </a:r>
            <a:r>
              <a:rPr lang="en-US" sz="900" dirty="0" err="1"/>
              <a:t>www.studiobanana.org</a:t>
            </a:r>
            <a:r>
              <a:rPr lang="en-US" sz="900" dirty="0"/>
              <a:t>/</a:t>
            </a:r>
            <a:r>
              <a:rPr lang="en-US" sz="900" dirty="0" err="1"/>
              <a:t>noticias</a:t>
            </a:r>
            <a:r>
              <a:rPr lang="en-US" sz="900" dirty="0"/>
              <a:t>-banana/?</a:t>
            </a:r>
            <a:r>
              <a:rPr lang="en-US" sz="900" dirty="0" err="1"/>
              <a:t>currentPage</a:t>
            </a:r>
            <a:r>
              <a:rPr lang="en-US" sz="900" dirty="0"/>
              <a:t>=25</a:t>
            </a:r>
          </a:p>
        </p:txBody>
      </p:sp>
    </p:spTree>
    <p:extLst>
      <p:ext uri="{BB962C8B-B14F-4D97-AF65-F5344CB8AC3E}">
        <p14:creationId xmlns:p14="http://schemas.microsoft.com/office/powerpoint/2010/main" val="546020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1" y="1600200"/>
            <a:ext cx="29718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A3057"/>
                </a:solidFill>
                <a:latin typeface="Apple Chancery"/>
                <a:cs typeface="Apple Chancery"/>
              </a:rPr>
              <a:t>  Zhang </a:t>
            </a:r>
            <a:r>
              <a:rPr lang="en-US" sz="3600" dirty="0" err="1" smtClean="0">
                <a:solidFill>
                  <a:srgbClr val="FA3057"/>
                </a:solidFill>
                <a:latin typeface="Apple Chancery"/>
                <a:cs typeface="Apple Chancery"/>
              </a:rPr>
              <a:t>Jie</a:t>
            </a:r>
            <a:r>
              <a:rPr lang="en-US" sz="3600" dirty="0" smtClean="0">
                <a:solidFill>
                  <a:srgbClr val="FA3057"/>
                </a:solidFill>
                <a:latin typeface="Apple Chancery"/>
                <a:cs typeface="Apple Chancery"/>
              </a:rPr>
              <a:t/>
            </a:r>
            <a:br>
              <a:rPr lang="en-US" sz="3600" dirty="0" smtClean="0">
                <a:solidFill>
                  <a:srgbClr val="FA3057"/>
                </a:solidFill>
                <a:latin typeface="Apple Chancery"/>
                <a:cs typeface="Apple Chancery"/>
              </a:rPr>
            </a:br>
            <a:r>
              <a:rPr lang="en-US" sz="2000" dirty="0" smtClean="0">
                <a:solidFill>
                  <a:srgbClr val="E5CBFF"/>
                </a:solidFill>
                <a:latin typeface="Apple Chancery"/>
                <a:cs typeface="Apple Chancery"/>
              </a:rPr>
              <a:t>First time out of China </a:t>
            </a:r>
            <a:r>
              <a:rPr lang="en-US" sz="3200" dirty="0" smtClean="0">
                <a:solidFill>
                  <a:srgbClr val="FA3057"/>
                </a:solidFill>
                <a:latin typeface="Apple Chancery"/>
                <a:cs typeface="Apple Chancery"/>
              </a:rPr>
              <a:t/>
            </a:r>
            <a:br>
              <a:rPr lang="en-US" sz="3200" dirty="0" smtClean="0">
                <a:solidFill>
                  <a:srgbClr val="FA3057"/>
                </a:solidFill>
                <a:latin typeface="Apple Chancery"/>
                <a:cs typeface="Apple Chancery"/>
              </a:rPr>
            </a:br>
            <a:r>
              <a:rPr lang="en-US" sz="3200" dirty="0" smtClean="0">
                <a:solidFill>
                  <a:srgbClr val="FA3057"/>
                </a:solidFill>
                <a:latin typeface="Apple Chancery"/>
                <a:cs typeface="Apple Chancery"/>
              </a:rPr>
              <a:t>        </a:t>
            </a:r>
            <a:r>
              <a:rPr lang="en-US" dirty="0" smtClean="0">
                <a:latin typeface="Arial"/>
                <a:cs typeface="Arial"/>
              </a:rPr>
              <a:t>and </a:t>
            </a:r>
            <a:r>
              <a:rPr lang="en-US" dirty="0" smtClean="0">
                <a:latin typeface="Apple Chancery"/>
                <a:cs typeface="Apple Chancery"/>
              </a:rPr>
              <a:t/>
            </a:r>
            <a:br>
              <a:rPr lang="en-US" dirty="0" smtClean="0">
                <a:latin typeface="Apple Chancery"/>
                <a:cs typeface="Apple Chancery"/>
              </a:rPr>
            </a:br>
            <a:r>
              <a:rPr lang="en-US" dirty="0" smtClean="0">
                <a:latin typeface="Apple Chancery"/>
                <a:cs typeface="Apple Chancery"/>
              </a:rPr>
              <a:t> </a:t>
            </a:r>
            <a:r>
              <a:rPr lang="en-US" dirty="0" smtClean="0">
                <a:latin typeface="Arial"/>
                <a:cs typeface="Arial"/>
              </a:rPr>
              <a:t>writer Harrison Salisbury</a:t>
            </a:r>
            <a:br>
              <a:rPr lang="en-US" dirty="0" smtClean="0">
                <a:latin typeface="Arial"/>
                <a:cs typeface="Arial"/>
              </a:rPr>
            </a:br>
            <a:r>
              <a:rPr lang="en-US" dirty="0" smtClean="0">
                <a:latin typeface="Arial"/>
                <a:cs typeface="Arial"/>
              </a:rPr>
              <a:t>          </a:t>
            </a:r>
            <a:r>
              <a:rPr lang="en-US" dirty="0" smtClean="0">
                <a:solidFill>
                  <a:srgbClr val="E5CBFF"/>
                </a:solidFill>
                <a:latin typeface="Arial"/>
                <a:cs typeface="Arial"/>
              </a:rPr>
              <a:t>at UCLA</a:t>
            </a:r>
            <a:r>
              <a:rPr lang="en-US" dirty="0" smtClean="0">
                <a:latin typeface="Arial"/>
                <a:cs typeface="Arial"/>
              </a:rPr>
              <a:t/>
            </a:r>
            <a:br>
              <a:rPr lang="en-US" dirty="0" smtClean="0">
                <a:latin typeface="Arial"/>
                <a:cs typeface="Arial"/>
              </a:rPr>
            </a:br>
            <a:r>
              <a:rPr lang="en-US" dirty="0" smtClean="0">
                <a:latin typeface="Arial"/>
                <a:cs typeface="Arial"/>
              </a:rPr>
              <a:t>  </a:t>
            </a:r>
            <a:r>
              <a:rPr lang="en-US" dirty="0" smtClean="0">
                <a:solidFill>
                  <a:srgbClr val="E5CBFF"/>
                </a:solidFill>
                <a:latin typeface="Arial"/>
                <a:cs typeface="Arial"/>
              </a:rPr>
              <a:t>US-Chinese writers </a:t>
            </a:r>
            <a:r>
              <a:rPr lang="en-US" dirty="0" smtClean="0">
                <a:latin typeface="Arial"/>
                <a:cs typeface="Arial"/>
              </a:rPr>
              <a:t/>
            </a:r>
            <a:br>
              <a:rPr lang="en-US" dirty="0" smtClean="0">
                <a:latin typeface="Arial"/>
                <a:cs typeface="Arial"/>
              </a:rPr>
            </a:br>
            <a:r>
              <a:rPr lang="en-US" dirty="0" smtClean="0">
                <a:latin typeface="Arial"/>
                <a:cs typeface="Arial"/>
              </a:rPr>
              <a:t>        </a:t>
            </a:r>
            <a:r>
              <a:rPr lang="en-US" i="1" dirty="0" smtClean="0">
                <a:latin typeface="Arial"/>
                <a:cs typeface="Arial"/>
              </a:rPr>
              <a:t>conference</a:t>
            </a:r>
            <a:r>
              <a:rPr lang="en-US" sz="3200" dirty="0" smtClean="0">
                <a:latin typeface="Apple Chancery"/>
                <a:cs typeface="Apple Chancery"/>
              </a:rPr>
              <a:t/>
            </a:r>
            <a:br>
              <a:rPr lang="en-US" sz="3200" dirty="0" smtClean="0">
                <a:latin typeface="Apple Chancery"/>
                <a:cs typeface="Apple Chancery"/>
              </a:rPr>
            </a:br>
            <a:r>
              <a:rPr lang="en-US" sz="3200" dirty="0" smtClean="0">
                <a:latin typeface="Apple Chancery"/>
                <a:cs typeface="Apple Chancery"/>
              </a:rPr>
              <a:t>       </a:t>
            </a:r>
            <a:r>
              <a:rPr lang="en-US" sz="2400" dirty="0" smtClean="0">
                <a:solidFill>
                  <a:srgbClr val="FA3057"/>
                </a:solidFill>
                <a:latin typeface="Century Gothic"/>
                <a:cs typeface="Century Gothic"/>
              </a:rPr>
              <a:t>1982</a:t>
            </a:r>
            <a:r>
              <a:rPr lang="en-US" sz="2400" dirty="0" smtClean="0">
                <a:solidFill>
                  <a:srgbClr val="FF0000"/>
                </a:solidFill>
                <a:latin typeface="Century Gothic"/>
                <a:cs typeface="Century Gothic"/>
              </a:rPr>
              <a:t/>
            </a:r>
            <a:br>
              <a:rPr lang="en-US" sz="2400" dirty="0" smtClean="0">
                <a:solidFill>
                  <a:srgbClr val="FF0000"/>
                </a:solidFill>
                <a:latin typeface="Century Gothic"/>
                <a:cs typeface="Century Gothic"/>
              </a:rPr>
            </a:br>
            <a:r>
              <a:rPr lang="pl-PL" sz="900" dirty="0">
                <a:solidFill>
                  <a:srgbClr val="FF0000"/>
                </a:solidFill>
                <a:latin typeface="Century Gothic"/>
                <a:cs typeface="Century Gothic"/>
              </a:rPr>
              <a:t>http://</a:t>
            </a:r>
            <a:r>
              <a:rPr lang="pl-PL" sz="900" dirty="0" err="1">
                <a:solidFill>
                  <a:srgbClr val="FF0000"/>
                </a:solidFill>
                <a:latin typeface="Century Gothic"/>
                <a:cs typeface="Century Gothic"/>
              </a:rPr>
              <a:t>wandermonkeycc.blogspot.com</a:t>
            </a:r>
            <a:r>
              <a:rPr lang="pl-PL" sz="900" dirty="0">
                <a:solidFill>
                  <a:srgbClr val="FF0000"/>
                </a:solidFill>
                <a:latin typeface="Century Gothic"/>
                <a:cs typeface="Century Gothic"/>
              </a:rPr>
              <a:t>/2011/06/</a:t>
            </a:r>
            <a:r>
              <a:rPr lang="pl-PL" sz="900" dirty="0" err="1">
                <a:solidFill>
                  <a:srgbClr val="FF0000"/>
                </a:solidFill>
                <a:latin typeface="Century Gothic"/>
                <a:cs typeface="Century Gothic"/>
              </a:rPr>
              <a:t>photos-of-zhang-jie.html#comment-form</a:t>
            </a:r>
            <a:endParaRPr lang="en-US" sz="2400" dirty="0">
              <a:solidFill>
                <a:srgbClr val="FF0000"/>
              </a:solidFill>
              <a:latin typeface="Century Gothic"/>
              <a:cs typeface="Century Gothic"/>
            </a:endParaRPr>
          </a:p>
        </p:txBody>
      </p:sp>
      <p:pic>
        <p:nvPicPr>
          <p:cNvPr id="3" name="Picture 2" descr="ZhangJieHarris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533400"/>
            <a:ext cx="5349948" cy="580333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71848" y="5334000"/>
            <a:ext cx="29186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http://</a:t>
            </a:r>
            <a:r>
              <a:rPr lang="en-US" sz="900" dirty="0" err="1"/>
              <a:t>books.google.com</a:t>
            </a:r>
            <a:r>
              <a:rPr lang="en-US" sz="900" dirty="0"/>
              <a:t>/</a:t>
            </a:r>
            <a:r>
              <a:rPr lang="en-US" sz="900" dirty="0" err="1"/>
              <a:t>books?id</a:t>
            </a:r>
            <a:r>
              <a:rPr lang="en-US" sz="900" dirty="0"/>
              <a:t>=</a:t>
            </a:r>
            <a:r>
              <a:rPr lang="en-US" sz="900" dirty="0" smtClean="0"/>
              <a:t>g6conZp</a:t>
            </a:r>
            <a:br>
              <a:rPr lang="en-US" sz="900" dirty="0" smtClean="0"/>
            </a:br>
            <a:r>
              <a:rPr lang="en-US" sz="900" dirty="0" err="1" smtClean="0"/>
              <a:t>yrHEC</a:t>
            </a:r>
            <a:r>
              <a:rPr lang="en-US" sz="900" dirty="0" err="1"/>
              <a:t>&amp;pg</a:t>
            </a:r>
            <a:r>
              <a:rPr lang="en-US" sz="900" dirty="0"/>
              <a:t>=PA65&amp;lpg=PA65&amp;</a:t>
            </a:r>
            <a:r>
              <a:rPr lang="en-US" sz="900" dirty="0" smtClean="0"/>
              <a:t>d</a:t>
            </a:r>
            <a:br>
              <a:rPr lang="en-US" sz="900" dirty="0" smtClean="0"/>
            </a:br>
            <a:r>
              <a:rPr lang="en-US" sz="900" dirty="0" smtClean="0"/>
              <a:t>q</a:t>
            </a:r>
            <a:r>
              <a:rPr lang="en-US" sz="900" dirty="0"/>
              <a:t>=</a:t>
            </a:r>
            <a:r>
              <a:rPr lang="en-US" sz="900" dirty="0" err="1"/>
              <a:t>Zhang+Jie+study+economics&amp;source</a:t>
            </a:r>
            <a:r>
              <a:rPr lang="en-US" sz="900" dirty="0"/>
              <a:t>=</a:t>
            </a:r>
            <a:r>
              <a:rPr lang="en-US" sz="900" dirty="0" err="1"/>
              <a:t>bl&amp;ots</a:t>
            </a:r>
            <a:r>
              <a:rPr lang="en-US" sz="900" dirty="0" smtClean="0"/>
              <a:t>=</a:t>
            </a:r>
            <a:br>
              <a:rPr lang="en-US" sz="900" dirty="0" smtClean="0"/>
            </a:br>
            <a:r>
              <a:rPr lang="en-US" sz="900" dirty="0" smtClean="0"/>
              <a:t>KF9QpH8WcC</a:t>
            </a:r>
            <a:r>
              <a:rPr lang="en-US" sz="900" dirty="0"/>
              <a:t>&amp;sig=</a:t>
            </a:r>
            <a:r>
              <a:rPr lang="en-US" sz="900" dirty="0" smtClean="0"/>
              <a:t>UDPEQRy0Op_</a:t>
            </a:r>
            <a:br>
              <a:rPr lang="en-US" sz="900" dirty="0" smtClean="0"/>
            </a:br>
            <a:r>
              <a:rPr lang="en-US" sz="900" dirty="0" smtClean="0"/>
              <a:t>SFaGSG0dOaRLu6hA</a:t>
            </a:r>
            <a:r>
              <a:rPr lang="en-US" sz="900" dirty="0"/>
              <a:t>&amp;hl=</a:t>
            </a:r>
            <a:r>
              <a:rPr lang="en-US" sz="900" dirty="0" err="1"/>
              <a:t>en&amp;sa</a:t>
            </a:r>
            <a:r>
              <a:rPr lang="en-US" sz="900" dirty="0"/>
              <a:t>=</a:t>
            </a:r>
            <a:r>
              <a:rPr lang="en-US" sz="900" dirty="0" err="1"/>
              <a:t>X&amp;ei</a:t>
            </a:r>
            <a:r>
              <a:rPr lang="en-US" sz="900" dirty="0" smtClean="0"/>
              <a:t>=</a:t>
            </a:r>
            <a:br>
              <a:rPr lang="en-US" sz="900" dirty="0" smtClean="0"/>
            </a:br>
            <a:r>
              <a:rPr lang="en-US" sz="900" dirty="0" smtClean="0"/>
              <a:t>WdS9UK26CYfQygHjrIGoBg</a:t>
            </a:r>
            <a:r>
              <a:rPr lang="en-US" sz="900" dirty="0"/>
              <a:t>&amp;ved=</a:t>
            </a:r>
            <a:r>
              <a:rPr lang="en-US" sz="900" dirty="0" smtClean="0"/>
              <a:t>0CFMQ6AEw</a:t>
            </a:r>
            <a:br>
              <a:rPr lang="en-US" sz="900" dirty="0" smtClean="0"/>
            </a:br>
            <a:r>
              <a:rPr lang="en-US" sz="900" dirty="0" err="1" smtClean="0"/>
              <a:t>BQ</a:t>
            </a:r>
            <a:r>
              <a:rPr lang="en-US" sz="900" dirty="0" err="1"/>
              <a:t>#v</a:t>
            </a:r>
            <a:r>
              <a:rPr lang="en-US" sz="900" dirty="0" smtClean="0"/>
              <a:t>=</a:t>
            </a:r>
            <a:r>
              <a:rPr lang="en-US" sz="900" dirty="0" err="1" smtClean="0"/>
              <a:t>onepage</a:t>
            </a:r>
            <a:r>
              <a:rPr lang="en-US" sz="900" dirty="0" err="1"/>
              <a:t>&amp;q</a:t>
            </a:r>
            <a:r>
              <a:rPr lang="en-US" sz="900" dirty="0"/>
              <a:t>=Zhang%20Jie%20study%</a:t>
            </a:r>
            <a:r>
              <a:rPr lang="en-US" sz="900" dirty="0" smtClean="0"/>
              <a:t>20econom</a:t>
            </a:r>
            <a:br>
              <a:rPr lang="en-US" sz="900" dirty="0" smtClean="0"/>
            </a:br>
            <a:r>
              <a:rPr lang="en-US" sz="900" dirty="0" err="1" smtClean="0"/>
              <a:t>ics</a:t>
            </a:r>
            <a:r>
              <a:rPr lang="en-US" sz="900" dirty="0" err="1"/>
              <a:t>&amp;f</a:t>
            </a:r>
            <a:r>
              <a:rPr lang="en-US" sz="900" dirty="0"/>
              <a:t>=false</a:t>
            </a:r>
          </a:p>
        </p:txBody>
      </p:sp>
    </p:spTree>
    <p:extLst>
      <p:ext uri="{BB962C8B-B14F-4D97-AF65-F5344CB8AC3E}">
        <p14:creationId xmlns:p14="http://schemas.microsoft.com/office/powerpoint/2010/main" val="2443823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HangJieHenryMill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537519"/>
            <a:ext cx="5410200" cy="584886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85800" y="2133600"/>
            <a:ext cx="2362200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FA3057"/>
                </a:solidFill>
                <a:latin typeface="Apple Chancery"/>
                <a:cs typeface="Apple Chancery"/>
              </a:rPr>
              <a:t>Zhang </a:t>
            </a:r>
            <a:r>
              <a:rPr lang="en-US" sz="4000" dirty="0" err="1" smtClean="0">
                <a:solidFill>
                  <a:srgbClr val="FA3057"/>
                </a:solidFill>
                <a:latin typeface="Apple Chancery"/>
                <a:cs typeface="Apple Chancery"/>
              </a:rPr>
              <a:t>Jie</a:t>
            </a:r>
            <a:r>
              <a:rPr lang="en-US" sz="3600" dirty="0" smtClean="0">
                <a:solidFill>
                  <a:srgbClr val="FA3057"/>
                </a:solidFill>
                <a:latin typeface="Apple Chancery"/>
                <a:cs typeface="Apple Chancery"/>
              </a:rPr>
              <a:t/>
            </a:r>
            <a:br>
              <a:rPr lang="en-US" sz="3600" dirty="0" smtClean="0">
                <a:solidFill>
                  <a:srgbClr val="FA3057"/>
                </a:solidFill>
                <a:latin typeface="Apple Chancery"/>
                <a:cs typeface="Apple Chancery"/>
              </a:rPr>
            </a:br>
            <a:r>
              <a:rPr lang="en-US" sz="3600" dirty="0" smtClean="0">
                <a:solidFill>
                  <a:srgbClr val="FA3057"/>
                </a:solidFill>
                <a:latin typeface="Apple Chancery"/>
                <a:cs typeface="Apple Chancery"/>
              </a:rPr>
              <a:t>  </a:t>
            </a:r>
            <a:r>
              <a:rPr lang="en-US" sz="2400" dirty="0" smtClean="0">
                <a:latin typeface="Arial"/>
                <a:cs typeface="Arial"/>
              </a:rPr>
              <a:t>Henry Miller – writer that faced</a:t>
            </a:r>
            <a:br>
              <a:rPr lang="en-US" sz="2400" dirty="0" smtClean="0">
                <a:latin typeface="Arial"/>
                <a:cs typeface="Arial"/>
              </a:rPr>
            </a:br>
            <a:r>
              <a:rPr lang="en-US" sz="2400" dirty="0" smtClean="0">
                <a:latin typeface="Arial"/>
                <a:cs typeface="Arial"/>
              </a:rPr>
              <a:t>      censor</a:t>
            </a:r>
            <a:r>
              <a:rPr lang="en-US" dirty="0">
                <a:latin typeface="Apple Chancery"/>
                <a:cs typeface="Apple Chancery"/>
              </a:rPr>
              <a:t/>
            </a:r>
            <a:br>
              <a:rPr lang="en-US" dirty="0">
                <a:latin typeface="Apple Chancery"/>
                <a:cs typeface="Apple Chancery"/>
              </a:rPr>
            </a:br>
            <a:r>
              <a:rPr lang="en-US" dirty="0" smtClean="0">
                <a:latin typeface="Apple Chancery"/>
                <a:cs typeface="Apple Chancery"/>
              </a:rPr>
              <a:t>             NY</a:t>
            </a:r>
            <a:r>
              <a:rPr lang="en-US" sz="2800" dirty="0">
                <a:latin typeface="Apple Chancery"/>
                <a:cs typeface="Apple Chancery"/>
              </a:rPr>
              <a:t/>
            </a:r>
            <a:br>
              <a:rPr lang="en-US" sz="2800" dirty="0">
                <a:latin typeface="Apple Chancery"/>
                <a:cs typeface="Apple Chancery"/>
              </a:rPr>
            </a:br>
            <a:r>
              <a:rPr lang="en-US" sz="2800" dirty="0">
                <a:latin typeface="Apple Chancery"/>
                <a:cs typeface="Apple Chancery"/>
              </a:rPr>
              <a:t>    </a:t>
            </a:r>
            <a:r>
              <a:rPr lang="en-US" sz="2800" dirty="0" smtClean="0">
                <a:latin typeface="Apple Chancery"/>
                <a:cs typeface="Apple Chancery"/>
              </a:rPr>
              <a:t>  </a:t>
            </a:r>
            <a:r>
              <a:rPr lang="en-US" sz="2800" dirty="0" smtClean="0">
                <a:solidFill>
                  <a:srgbClr val="FA3057"/>
                </a:solidFill>
                <a:latin typeface="Century Gothic"/>
                <a:cs typeface="Century Gothic"/>
              </a:rPr>
              <a:t>1984</a:t>
            </a:r>
            <a:r>
              <a:rPr lang="en-US" sz="2800" dirty="0" smtClean="0">
                <a:solidFill>
                  <a:srgbClr val="FF0000"/>
                </a:solidFill>
                <a:latin typeface="Century Gothic"/>
                <a:cs typeface="Century Gothic"/>
              </a:rPr>
              <a:t/>
            </a:r>
            <a:br>
              <a:rPr lang="en-US" sz="2800" dirty="0" smtClean="0">
                <a:solidFill>
                  <a:srgbClr val="FF0000"/>
                </a:solidFill>
                <a:latin typeface="Century Gothic"/>
                <a:cs typeface="Century Gothic"/>
              </a:rPr>
            </a:br>
            <a:r>
              <a:rPr lang="pl-PL" sz="900" dirty="0">
                <a:solidFill>
                  <a:srgbClr val="FF0000"/>
                </a:solidFill>
                <a:latin typeface="Century Gothic"/>
                <a:cs typeface="Century Gothic"/>
              </a:rPr>
              <a:t>http://</a:t>
            </a:r>
            <a:r>
              <a:rPr lang="pl-PL" sz="900" dirty="0" err="1">
                <a:solidFill>
                  <a:srgbClr val="FF0000"/>
                </a:solidFill>
                <a:latin typeface="Century Gothic"/>
                <a:cs typeface="Century Gothic"/>
              </a:rPr>
              <a:t>wandermonkeycc.blogspot.com</a:t>
            </a:r>
            <a:r>
              <a:rPr lang="pl-PL" sz="900" dirty="0">
                <a:solidFill>
                  <a:srgbClr val="FF0000"/>
                </a:solidFill>
                <a:latin typeface="Century Gothic"/>
                <a:cs typeface="Century Gothic"/>
              </a:rPr>
              <a:t>/2011_06_01_archive.html</a:t>
            </a:r>
            <a:endParaRPr lang="en-US" sz="900" dirty="0">
              <a:solidFill>
                <a:srgbClr val="FF0000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1537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Custom 2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Paper.thmx</Template>
  <TotalTime>11704</TotalTime>
  <Words>318</Words>
  <Application>Microsoft Macintosh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Paper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Erica Angie</dc:creator>
  <cp:lastModifiedBy>Erica Angie</cp:lastModifiedBy>
  <cp:revision>762</cp:revision>
  <dcterms:created xsi:type="dcterms:W3CDTF">2009-11-23T06:54:35Z</dcterms:created>
  <dcterms:modified xsi:type="dcterms:W3CDTF">2012-12-04T15:48:03Z</dcterms:modified>
</cp:coreProperties>
</file>