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93" r:id="rId2"/>
    <p:sldId id="527" r:id="rId3"/>
    <p:sldId id="564" r:id="rId4"/>
    <p:sldId id="565" r:id="rId5"/>
    <p:sldId id="563" r:id="rId6"/>
    <p:sldId id="256" r:id="rId7"/>
    <p:sldId id="566" r:id="rId8"/>
    <p:sldId id="304" r:id="rId9"/>
    <p:sldId id="302"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529" r:id="rId41"/>
    <p:sldId id="530" r:id="rId42"/>
    <p:sldId id="531" r:id="rId43"/>
    <p:sldId id="532" r:id="rId44"/>
    <p:sldId id="353" r:id="rId45"/>
    <p:sldId id="533" r:id="rId46"/>
    <p:sldId id="534" r:id="rId47"/>
    <p:sldId id="535" r:id="rId48"/>
    <p:sldId id="536" r:id="rId49"/>
    <p:sldId id="537" r:id="rId50"/>
    <p:sldId id="538" r:id="rId51"/>
    <p:sldId id="539" r:id="rId52"/>
    <p:sldId id="540" r:id="rId53"/>
    <p:sldId id="541" r:id="rId54"/>
    <p:sldId id="542" r:id="rId55"/>
    <p:sldId id="543" r:id="rId56"/>
    <p:sldId id="544" r:id="rId57"/>
    <p:sldId id="545" r:id="rId58"/>
    <p:sldId id="546" r:id="rId59"/>
    <p:sldId id="547" r:id="rId60"/>
    <p:sldId id="548" r:id="rId61"/>
    <p:sldId id="549" r:id="rId62"/>
    <p:sldId id="550" r:id="rId63"/>
    <p:sldId id="551" r:id="rId64"/>
    <p:sldId id="552" r:id="rId65"/>
    <p:sldId id="553" r:id="rId66"/>
    <p:sldId id="554" r:id="rId67"/>
    <p:sldId id="555" r:id="rId68"/>
    <p:sldId id="556" r:id="rId69"/>
    <p:sldId id="557" r:id="rId70"/>
    <p:sldId id="558" r:id="rId71"/>
    <p:sldId id="559" r:id="rId72"/>
    <p:sldId id="560" r:id="rId73"/>
    <p:sldId id="561" r:id="rId74"/>
    <p:sldId id="562"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528" r:id="rId90"/>
    <p:sldId id="567" r:id="rId91"/>
    <p:sldId id="277" r:id="rId9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18.03.2022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a:t>
            </a:fld>
            <a:endParaRPr lang="en-US"/>
          </a:p>
        </p:txBody>
      </p:sp>
    </p:spTree>
    <p:extLst>
      <p:ext uri="{BB962C8B-B14F-4D97-AF65-F5344CB8AC3E}">
        <p14:creationId xmlns:p14="http://schemas.microsoft.com/office/powerpoint/2010/main" val="29331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굴림" pitchFamily="34" charset="-127"/>
                <a:ea typeface="굴림" pitchFamily="34" charset="-127"/>
              </a:defRPr>
            </a:lvl1pPr>
            <a:lvl2pPr marL="742950" indent="-285750" eaLnBrk="0" hangingPunct="0">
              <a:spcBef>
                <a:spcPct val="30000"/>
              </a:spcBef>
              <a:defRPr kumimoji="1" sz="1200">
                <a:solidFill>
                  <a:schemeClr val="tx1"/>
                </a:solidFill>
                <a:latin typeface="굴림" pitchFamily="34" charset="-127"/>
                <a:ea typeface="굴림" pitchFamily="34" charset="-127"/>
              </a:defRPr>
            </a:lvl2pPr>
            <a:lvl3pPr marL="1143000" indent="-228600" eaLnBrk="0" hangingPunct="0">
              <a:spcBef>
                <a:spcPct val="30000"/>
              </a:spcBef>
              <a:defRPr kumimoji="1" sz="1200">
                <a:solidFill>
                  <a:schemeClr val="tx1"/>
                </a:solidFill>
                <a:latin typeface="굴림" pitchFamily="34" charset="-127"/>
                <a:ea typeface="굴림" pitchFamily="34" charset="-127"/>
              </a:defRPr>
            </a:lvl3pPr>
            <a:lvl4pPr marL="1600200" indent="-228600" eaLnBrk="0" hangingPunct="0">
              <a:spcBef>
                <a:spcPct val="30000"/>
              </a:spcBef>
              <a:defRPr kumimoji="1" sz="1200">
                <a:solidFill>
                  <a:schemeClr val="tx1"/>
                </a:solidFill>
                <a:latin typeface="굴림" pitchFamily="34" charset="-127"/>
                <a:ea typeface="굴림" pitchFamily="34" charset="-127"/>
              </a:defRPr>
            </a:lvl4pPr>
            <a:lvl5pPr marL="2057400" indent="-228600" eaLnBrk="0" hangingPunct="0">
              <a:spcBef>
                <a:spcPct val="30000"/>
              </a:spcBef>
              <a:defRPr kumimoji="1" sz="1200">
                <a:solidFill>
                  <a:schemeClr val="tx1"/>
                </a:solidFill>
                <a:latin typeface="굴림" pitchFamily="34" charset="-127"/>
                <a:ea typeface="굴림" pitchFamily="34" charset="-127"/>
              </a:defRPr>
            </a:lvl5pPr>
            <a:lvl6pPr marL="25146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6pPr>
            <a:lvl7pPr marL="29718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7pPr>
            <a:lvl8pPr marL="34290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8pPr>
            <a:lvl9pPr marL="38862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9pPr>
          </a:lstStyle>
          <a:p>
            <a:pPr eaLnBrk="1" hangingPunct="1">
              <a:spcBef>
                <a:spcPct val="0"/>
              </a:spcBef>
            </a:pPr>
            <a:fld id="{18AEA188-F78C-445B-8153-3CD5FA6E040B}" type="slidenum">
              <a:rPr lang="en-US" altLang="ko-KR" smtClean="0"/>
              <a:pPr eaLnBrk="1" hangingPunct="1">
                <a:spcBef>
                  <a:spcPct val="0"/>
                </a:spcBef>
              </a:pPr>
              <a:t>17</a:t>
            </a:fld>
            <a:endParaRPr lang="en-US" altLang="ko-K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de-DE" altLang="de-DE">
              <a:latin typeface="굴림" pitchFamily="34" charset="-127"/>
              <a:ea typeface="굴림" pitchFamily="34" charset="-127"/>
            </a:endParaRPr>
          </a:p>
        </p:txBody>
      </p:sp>
    </p:spTree>
    <p:extLst>
      <p:ext uri="{BB962C8B-B14F-4D97-AF65-F5344CB8AC3E}">
        <p14:creationId xmlns:p14="http://schemas.microsoft.com/office/powerpoint/2010/main" val="62363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굴림" pitchFamily="34" charset="-127"/>
                <a:ea typeface="굴림" pitchFamily="34" charset="-127"/>
              </a:defRPr>
            </a:lvl1pPr>
            <a:lvl2pPr marL="742950" indent="-285750" eaLnBrk="0" hangingPunct="0">
              <a:spcBef>
                <a:spcPct val="30000"/>
              </a:spcBef>
              <a:defRPr kumimoji="1" sz="1200">
                <a:solidFill>
                  <a:schemeClr val="tx1"/>
                </a:solidFill>
                <a:latin typeface="굴림" pitchFamily="34" charset="-127"/>
                <a:ea typeface="굴림" pitchFamily="34" charset="-127"/>
              </a:defRPr>
            </a:lvl2pPr>
            <a:lvl3pPr marL="1143000" indent="-228600" eaLnBrk="0" hangingPunct="0">
              <a:spcBef>
                <a:spcPct val="30000"/>
              </a:spcBef>
              <a:defRPr kumimoji="1" sz="1200">
                <a:solidFill>
                  <a:schemeClr val="tx1"/>
                </a:solidFill>
                <a:latin typeface="굴림" pitchFamily="34" charset="-127"/>
                <a:ea typeface="굴림" pitchFamily="34" charset="-127"/>
              </a:defRPr>
            </a:lvl3pPr>
            <a:lvl4pPr marL="1600200" indent="-228600" eaLnBrk="0" hangingPunct="0">
              <a:spcBef>
                <a:spcPct val="30000"/>
              </a:spcBef>
              <a:defRPr kumimoji="1" sz="1200">
                <a:solidFill>
                  <a:schemeClr val="tx1"/>
                </a:solidFill>
                <a:latin typeface="굴림" pitchFamily="34" charset="-127"/>
                <a:ea typeface="굴림" pitchFamily="34" charset="-127"/>
              </a:defRPr>
            </a:lvl4pPr>
            <a:lvl5pPr marL="2057400" indent="-228600" eaLnBrk="0" hangingPunct="0">
              <a:spcBef>
                <a:spcPct val="30000"/>
              </a:spcBef>
              <a:defRPr kumimoji="1" sz="1200">
                <a:solidFill>
                  <a:schemeClr val="tx1"/>
                </a:solidFill>
                <a:latin typeface="굴림" pitchFamily="34" charset="-127"/>
                <a:ea typeface="굴림" pitchFamily="34" charset="-127"/>
              </a:defRPr>
            </a:lvl5pPr>
            <a:lvl6pPr marL="25146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6pPr>
            <a:lvl7pPr marL="29718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7pPr>
            <a:lvl8pPr marL="34290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8pPr>
            <a:lvl9pPr marL="3886200" indent="-228600" eaLnBrk="0" fontAlgn="base" latinLnBrk="1" hangingPunct="0">
              <a:spcBef>
                <a:spcPct val="30000"/>
              </a:spcBef>
              <a:spcAft>
                <a:spcPct val="0"/>
              </a:spcAft>
              <a:defRPr kumimoji="1" sz="1200">
                <a:solidFill>
                  <a:schemeClr val="tx1"/>
                </a:solidFill>
                <a:latin typeface="굴림" pitchFamily="34" charset="-127"/>
                <a:ea typeface="굴림" pitchFamily="34" charset="-127"/>
              </a:defRPr>
            </a:lvl9pPr>
          </a:lstStyle>
          <a:p>
            <a:pPr eaLnBrk="1" hangingPunct="1">
              <a:spcBef>
                <a:spcPct val="0"/>
              </a:spcBef>
            </a:pPr>
            <a:fld id="{1C6B7743-6AF6-4635-9BD3-5C2F34D79BDB}" type="slidenum">
              <a:rPr lang="en-US" altLang="ko-KR" smtClean="0"/>
              <a:pPr eaLnBrk="1" hangingPunct="1">
                <a:spcBef>
                  <a:spcPct val="0"/>
                </a:spcBef>
              </a:pPr>
              <a:t>18</a:t>
            </a:fld>
            <a:endParaRPr lang="en-US" altLang="ko-K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de-DE" altLang="de-DE">
              <a:latin typeface="굴림" pitchFamily="34" charset="-127"/>
              <a:ea typeface="굴림" pitchFamily="34" charset="-127"/>
            </a:endParaRPr>
          </a:p>
        </p:txBody>
      </p:sp>
    </p:spTree>
    <p:extLst>
      <p:ext uri="{BB962C8B-B14F-4D97-AF65-F5344CB8AC3E}">
        <p14:creationId xmlns:p14="http://schemas.microsoft.com/office/powerpoint/2010/main" val="98446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40</a:t>
            </a:fld>
            <a:endParaRPr lang="en-US"/>
          </a:p>
        </p:txBody>
      </p:sp>
    </p:spTree>
    <p:extLst>
      <p:ext uri="{BB962C8B-B14F-4D97-AF65-F5344CB8AC3E}">
        <p14:creationId xmlns:p14="http://schemas.microsoft.com/office/powerpoint/2010/main" val="293316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42</a:t>
            </a:fld>
            <a:endParaRPr lang="en-US"/>
          </a:p>
        </p:txBody>
      </p:sp>
    </p:spTree>
    <p:extLst>
      <p:ext uri="{BB962C8B-B14F-4D97-AF65-F5344CB8AC3E}">
        <p14:creationId xmlns:p14="http://schemas.microsoft.com/office/powerpoint/2010/main" val="293316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2022/3/18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wiki.ruhr-uni-bochum.de/uvu/images/8/8f/03_Early_Translation_of_Chinese_Literature_%282%29.pptx" TargetMode="External"/><Relationship Id="rId3" Type="http://schemas.openxmlformats.org/officeDocument/2006/relationships/image" Target="../media/image4.png"/><Relationship Id="rId7" Type="http://schemas.openxmlformats.org/officeDocument/2006/relationships/hyperlink" Target="https://wiki.ruhr-uni-bochum.de/uvu/images/6/6d/03_Early_Translation_of_Chinese_Literature.pptx"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iki.ruhr-uni-bochum.de/uvu/images/6/6a/Literature_review_over_early_translation_of_Chinese_literature.docx"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iki.rub.de/uvu/index.php/How_to_Make_People_Read_Classics_Again%3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25</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10</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周五第九和第十节课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502</a:t>
            </a:r>
            <a:r>
              <a:rPr lang="zh-CN" altLang="de-DE" sz="2400" b="0" i="0" dirty="0">
                <a:solidFill>
                  <a:srgbClr val="000000"/>
                </a:solidFill>
                <a:effectLst/>
                <a:latin typeface="Arial" panose="020B0604020202020204" pitchFamily="34" charset="0"/>
              </a:rPr>
              <a:t>室</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李欣 </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a:solidFill>
                  <a:srgbClr val="FF0000"/>
                </a:solidFill>
                <a:latin typeface="Calibri" panose="020F0502020204030204" pitchFamily="34" charset="0"/>
                <a:ea typeface="楷体" panose="02010609060101010101" pitchFamily="49" charset="-122"/>
                <a:cs typeface="Calibri" panose="020F0502020204030204" pitchFamily="34" charset="0"/>
              </a:rPr>
              <a:t>Session </a:t>
            </a:r>
            <a:r>
              <a:rPr lang="de-DE" altLang="zh-CN" sz="2400" dirty="0" err="1">
                <a:solidFill>
                  <a:srgbClr val="FF0000"/>
                </a:solidFill>
                <a:latin typeface="Calibri" panose="020F0502020204030204" pitchFamily="34" charset="0"/>
                <a:ea typeface="楷体" panose="02010609060101010101" pitchFamily="49" charset="-122"/>
                <a:cs typeface="Calibri" panose="020F0502020204030204" pitchFamily="34" charset="0"/>
              </a:rPr>
              <a:t>no</a:t>
            </a:r>
            <a:r>
              <a:rPr lang="de-DE" altLang="zh-CN" sz="2400" dirty="0">
                <a:solidFill>
                  <a:srgbClr val="FF0000"/>
                </a:solidFill>
                <a:latin typeface="Calibri" panose="020F0502020204030204" pitchFamily="34" charset="0"/>
                <a:ea typeface="楷体" panose="02010609060101010101" pitchFamily="49" charset="-122"/>
                <a:cs typeface="Calibri" panose="020F0502020204030204" pitchFamily="34" charset="0"/>
              </a:rPr>
              <a:t>. 3</a:t>
            </a: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lnSpcReduction="10000"/>
          </a:bodyPr>
          <a:lstStyle/>
          <a:p>
            <a:r>
              <a:rPr lang="de-DE" altLang="zh-CN" dirty="0"/>
              <a:t>Sessions 6-8: 《</a:t>
            </a:r>
            <a:r>
              <a:rPr lang="zh-CN" altLang="de-DE" dirty="0"/>
              <a:t>红楼梦</a:t>
            </a:r>
            <a:r>
              <a:rPr lang="de-DE" altLang="zh-CN" dirty="0"/>
              <a:t>》</a:t>
            </a:r>
          </a:p>
          <a:p>
            <a:r>
              <a:rPr lang="zh-CN" altLang="de-DE" dirty="0"/>
              <a:t>两部分：一是以</a:t>
            </a:r>
            <a:r>
              <a:rPr lang="de-DE" altLang="zh-CN" dirty="0"/>
              <a:t>《</a:t>
            </a:r>
            <a:r>
              <a:rPr lang="zh-CN" altLang="de-DE" dirty="0"/>
              <a:t>红楼梦</a:t>
            </a:r>
            <a:r>
              <a:rPr lang="de-DE" altLang="zh-CN" dirty="0"/>
              <a:t>》</a:t>
            </a:r>
            <a:r>
              <a:rPr lang="zh-CN" altLang="de-DE" dirty="0"/>
              <a:t>为研究范例，描述历史上欧洲汉学家对曹雪芹的介绍和传播，欧洲早期</a:t>
            </a:r>
            <a:r>
              <a:rPr lang="de-DE" altLang="zh-CN" dirty="0"/>
              <a:t>《</a:t>
            </a:r>
            <a:r>
              <a:rPr lang="zh-CN" altLang="de-DE" dirty="0"/>
              <a:t>红楼梦</a:t>
            </a:r>
            <a:r>
              <a:rPr lang="de-DE" altLang="zh-CN" dirty="0"/>
              <a:t>》</a:t>
            </a:r>
            <a:r>
              <a:rPr lang="zh-CN" altLang="de-DE" dirty="0"/>
              <a:t>节译本的翻译和影响，</a:t>
            </a:r>
            <a:r>
              <a:rPr lang="de-DE" altLang="zh-CN" dirty="0"/>
              <a:t>《</a:t>
            </a:r>
            <a:r>
              <a:rPr lang="zh-CN" altLang="de-DE" dirty="0"/>
              <a:t>红楼梦</a:t>
            </a:r>
            <a:r>
              <a:rPr lang="de-DE" altLang="zh-CN" dirty="0"/>
              <a:t>》</a:t>
            </a:r>
            <a:r>
              <a:rPr lang="zh-CN" altLang="de-DE" dirty="0"/>
              <a:t>在欧洲的翻译情况，</a:t>
            </a:r>
            <a:r>
              <a:rPr lang="de-DE" altLang="zh-CN" dirty="0"/>
              <a:t>《</a:t>
            </a:r>
            <a:r>
              <a:rPr lang="zh-CN" altLang="de-DE" dirty="0"/>
              <a:t>红楼梦</a:t>
            </a:r>
            <a:r>
              <a:rPr lang="de-DE" altLang="zh-CN" dirty="0"/>
              <a:t>》</a:t>
            </a:r>
            <a:r>
              <a:rPr lang="zh-CN" altLang="de-DE" dirty="0"/>
              <a:t>在欧洲的其他传播形式和普通读者的接受情况，欧洲红学的发展历程和前景展望；二是简单描述经典文学在西方的现状及发展前景。</a:t>
            </a:r>
            <a:endParaRPr lang="de-DE" dirty="0"/>
          </a:p>
        </p:txBody>
      </p:sp>
    </p:spTree>
    <p:extLst>
      <p:ext uri="{BB962C8B-B14F-4D97-AF65-F5344CB8AC3E}">
        <p14:creationId xmlns:p14="http://schemas.microsoft.com/office/powerpoint/2010/main" val="176504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70000" lnSpcReduction="20000"/>
          </a:bodyPr>
          <a:lstStyle/>
          <a:p>
            <a:r>
              <a:rPr lang="x-none"/>
              <a:t>虽然《红楼梦》及其作者曹雪芹在欧洲的名气无法与它在中国的影响相提并论，但根据相关数据显示，《红楼梦》在德国已经位列全世界经典文学类型之长篇小说第</a:t>
            </a:r>
            <a:r>
              <a:rPr lang="en-US" dirty="0"/>
              <a:t>4</a:t>
            </a:r>
            <a:r>
              <a:rPr lang="x-none"/>
              <a:t>名，并在欧洲长期上架（</a:t>
            </a:r>
            <a:r>
              <a:rPr lang="en-US" dirty="0" err="1"/>
              <a:t>longseller</a:t>
            </a:r>
            <a:r>
              <a:rPr lang="x-none"/>
              <a:t>）。可能是因为语言的原因，欧洲人不太能够直接反应出“曹雪芹”三个字的含义，但是如果问他们认不认识红楼梦的作者，有一些人会说</a:t>
            </a:r>
            <a:r>
              <a:rPr lang="de-DE" dirty="0"/>
              <a:t>“</a:t>
            </a:r>
            <a:r>
              <a:rPr lang="x-none"/>
              <a:t>认识</a:t>
            </a:r>
            <a:r>
              <a:rPr lang="de-DE" dirty="0"/>
              <a:t>”</a:t>
            </a:r>
            <a:r>
              <a:rPr lang="x-none"/>
              <a:t>。</a:t>
            </a:r>
            <a:r>
              <a:rPr lang="de-DE" dirty="0"/>
              <a:t> </a:t>
            </a:r>
            <a:r>
              <a:rPr lang="zh-CN" altLang="de-DE" dirty="0"/>
              <a:t>曹雪芹的境遇与欧洲的年轻人很相似，他给欧洲年轻人树立了一个榜样，他们能从他那里学到一种“曹雪芹精神”</a:t>
            </a:r>
            <a:r>
              <a:rPr lang="de-DE" dirty="0"/>
              <a:t>——</a:t>
            </a:r>
            <a:r>
              <a:rPr lang="zh-CN" altLang="de-DE" dirty="0"/>
              <a:t>即“永不言弃，并且确立伟大理想”。</a:t>
            </a:r>
            <a:endParaRPr lang="de-DE" dirty="0"/>
          </a:p>
          <a:p>
            <a:r>
              <a:rPr lang="zh-CN" altLang="de-DE" dirty="0"/>
              <a:t>在欧洲了解曹雪芹方面，最有影响的书是周汝昌中文著作</a:t>
            </a:r>
            <a:r>
              <a:rPr lang="de-DE" altLang="zh-CN" dirty="0"/>
              <a:t>《</a:t>
            </a:r>
            <a:r>
              <a:rPr lang="zh-CN" altLang="de-DE" dirty="0"/>
              <a:t>曹雪芹新传</a:t>
            </a:r>
            <a:r>
              <a:rPr lang="de-DE" altLang="zh-CN" dirty="0"/>
              <a:t>》</a:t>
            </a:r>
            <a:r>
              <a:rPr lang="zh-CN" altLang="de-DE" dirty="0"/>
              <a:t>（</a:t>
            </a:r>
            <a:r>
              <a:rPr lang="en-US" dirty="0"/>
              <a:t>1997</a:t>
            </a:r>
            <a:r>
              <a:rPr lang="zh-CN" altLang="de-DE" dirty="0"/>
              <a:t>年外文出版社）的英译本</a:t>
            </a:r>
            <a:r>
              <a:rPr lang="de-DE" altLang="zh-CN" dirty="0"/>
              <a:t>《</a:t>
            </a:r>
            <a:r>
              <a:rPr lang="zh-CN" altLang="de-DE" dirty="0"/>
              <a:t>在高贵和卑贱之间：曹雪芹和红楼梦</a:t>
            </a:r>
            <a:r>
              <a:rPr lang="de-DE" altLang="zh-CN" dirty="0"/>
              <a:t>》</a:t>
            </a:r>
            <a:r>
              <a:rPr lang="zh-CN" altLang="de-DE" dirty="0"/>
              <a:t>。书中对于曹雪芹的描述很具体，也很详细，很像在讲一个故事。但很多内容缺少有力的来源及引证。</a:t>
            </a:r>
            <a:endParaRPr lang="de-DE" dirty="0"/>
          </a:p>
        </p:txBody>
      </p:sp>
    </p:spTree>
    <p:extLst>
      <p:ext uri="{BB962C8B-B14F-4D97-AF65-F5344CB8AC3E}">
        <p14:creationId xmlns:p14="http://schemas.microsoft.com/office/powerpoint/2010/main" val="43843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8603" y="1088509"/>
            <a:ext cx="4317206" cy="398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5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zh-CN" altLang="de-DE" b="1" dirty="0"/>
              <a:t>四大名著</a:t>
            </a:r>
            <a:r>
              <a:rPr lang="de-DE" b="1" dirty="0"/>
              <a:t>+</a:t>
            </a:r>
            <a:r>
              <a:rPr lang="zh-CN" altLang="de-DE" b="1" dirty="0"/>
              <a:t>金瓶梅的早期翻译结果总结表</a:t>
            </a:r>
            <a:endParaRPr lang="de-DE" dirty="0"/>
          </a:p>
        </p:txBody>
      </p:sp>
      <p:graphicFrame>
        <p:nvGraphicFramePr>
          <p:cNvPr id="4" name="Inhaltsplatzhalter 3"/>
          <p:cNvGraphicFramePr>
            <a:graphicFrameLocks noGrp="1"/>
          </p:cNvGraphicFramePr>
          <p:nvPr>
            <p:ph idx="1"/>
          </p:nvPr>
        </p:nvGraphicFramePr>
        <p:xfrm>
          <a:off x="1172239" y="2134189"/>
          <a:ext cx="5469379" cy="3901111"/>
        </p:xfrm>
        <a:graphic>
          <a:graphicData uri="http://schemas.openxmlformats.org/drawingml/2006/table">
            <a:tbl>
              <a:tblPr firstRow="1" firstCol="1" lastRow="1" lastCol="1" bandRow="1" bandCol="1">
                <a:tableStyleId>{5C22544A-7EE6-4342-B048-85BDC9FD1C3A}</a:tableStyleId>
              </a:tblPr>
              <a:tblGrid>
                <a:gridCol w="1321386">
                  <a:extLst>
                    <a:ext uri="{9D8B030D-6E8A-4147-A177-3AD203B41FA5}">
                      <a16:colId xmlns:a16="http://schemas.microsoft.com/office/drawing/2014/main" val="20000"/>
                    </a:ext>
                  </a:extLst>
                </a:gridCol>
                <a:gridCol w="1356482">
                  <a:extLst>
                    <a:ext uri="{9D8B030D-6E8A-4147-A177-3AD203B41FA5}">
                      <a16:colId xmlns:a16="http://schemas.microsoft.com/office/drawing/2014/main" val="20001"/>
                    </a:ext>
                  </a:extLst>
                </a:gridCol>
                <a:gridCol w="1395477">
                  <a:extLst>
                    <a:ext uri="{9D8B030D-6E8A-4147-A177-3AD203B41FA5}">
                      <a16:colId xmlns:a16="http://schemas.microsoft.com/office/drawing/2014/main" val="20002"/>
                    </a:ext>
                  </a:extLst>
                </a:gridCol>
                <a:gridCol w="1396034">
                  <a:extLst>
                    <a:ext uri="{9D8B030D-6E8A-4147-A177-3AD203B41FA5}">
                      <a16:colId xmlns:a16="http://schemas.microsoft.com/office/drawing/2014/main" val="20003"/>
                    </a:ext>
                  </a:extLst>
                </a:gridCol>
              </a:tblGrid>
              <a:tr h="261604">
                <a:tc>
                  <a:txBody>
                    <a:bodyPr/>
                    <a:lstStyle/>
                    <a:p>
                      <a:pPr algn="just">
                        <a:lnSpc>
                          <a:spcPct val="150000"/>
                        </a:lnSpc>
                        <a:spcAft>
                          <a:spcPts val="0"/>
                        </a:spcAft>
                      </a:pPr>
                      <a:r>
                        <a:rPr lang="de-DE" sz="1200" dirty="0">
                          <a:effectLst/>
                          <a:latin typeface="Calibri" panose="020F0502020204030204" pitchFamily="34" charset="0"/>
                          <a:ea typeface="KaiTi" panose="02010609060101010101" pitchFamily="49" charset="-122"/>
                          <a:cs typeface="Calibri" panose="020F0502020204030204" pitchFamily="34" charset="0"/>
                        </a:rPr>
                        <a:t>1592</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西游记</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1895 </a:t>
                      </a:r>
                      <a:r>
                        <a:rPr lang="zh-CN" sz="1200">
                          <a:effectLst/>
                          <a:latin typeface="Calibri" panose="020F0502020204030204" pitchFamily="34" charset="0"/>
                          <a:ea typeface="KaiTi" panose="02010609060101010101" pitchFamily="49" charset="-122"/>
                          <a:cs typeface="Calibri" panose="020F0502020204030204" pitchFamily="34" charset="0"/>
                        </a:rPr>
                        <a:t>（</a:t>
                      </a:r>
                      <a:r>
                        <a:rPr lang="de-DE" sz="1200">
                          <a:effectLst/>
                          <a:latin typeface="Calibri" panose="020F0502020204030204" pitchFamily="34" charset="0"/>
                          <a:ea typeface="KaiTi" panose="02010609060101010101" pitchFamily="49" charset="-122"/>
                          <a:cs typeface="Calibri" panose="020F0502020204030204" pitchFamily="34" charset="0"/>
                        </a:rPr>
                        <a:t>303</a:t>
                      </a:r>
                      <a:r>
                        <a:rPr lang="zh-CN" sz="1200">
                          <a:effectLst/>
                          <a:latin typeface="Calibri" panose="020F0502020204030204" pitchFamily="34" charset="0"/>
                          <a:ea typeface="KaiTi" panose="02010609060101010101" pitchFamily="49" charset="-122"/>
                          <a:cs typeface="Calibri" panose="020F0502020204030204" pitchFamily="34" charset="0"/>
                        </a:rPr>
                        <a:t>）</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英语摘译</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0"/>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1977 </a:t>
                      </a:r>
                      <a:r>
                        <a:rPr lang="zh-CN" sz="1200">
                          <a:effectLst/>
                          <a:latin typeface="Calibri" panose="020F0502020204030204" pitchFamily="34" charset="0"/>
                          <a:ea typeface="KaiTi" panose="02010609060101010101" pitchFamily="49" charset="-122"/>
                          <a:cs typeface="Calibri" panose="020F0502020204030204" pitchFamily="34" charset="0"/>
                        </a:rPr>
                        <a:t>（</a:t>
                      </a:r>
                      <a:r>
                        <a:rPr lang="de-DE" sz="1200">
                          <a:effectLst/>
                          <a:latin typeface="Calibri" panose="020F0502020204030204" pitchFamily="34" charset="0"/>
                          <a:ea typeface="KaiTi" panose="02010609060101010101" pitchFamily="49" charset="-122"/>
                          <a:cs typeface="Calibri" panose="020F0502020204030204" pitchFamily="34" charset="0"/>
                        </a:rPr>
                        <a:t>385</a:t>
                      </a:r>
                      <a:r>
                        <a:rPr lang="zh-CN" sz="1200">
                          <a:effectLst/>
                          <a:latin typeface="Calibri" panose="020F0502020204030204" pitchFamily="34" charset="0"/>
                          <a:ea typeface="KaiTi" panose="02010609060101010101" pitchFamily="49" charset="-122"/>
                          <a:cs typeface="Calibri" panose="020F0502020204030204" pitchFamily="34" charset="0"/>
                        </a:rPr>
                        <a:t>）</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英语全译本</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1"/>
                  </a:ext>
                </a:extLst>
              </a:tr>
              <a:tr h="261604">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1602</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水浒传</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1850 </a:t>
                      </a:r>
                      <a:r>
                        <a:rPr lang="zh-CN" sz="1200">
                          <a:effectLst/>
                          <a:latin typeface="Calibri" panose="020F0502020204030204" pitchFamily="34" charset="0"/>
                          <a:ea typeface="KaiTi" panose="02010609060101010101" pitchFamily="49" charset="-122"/>
                          <a:cs typeface="Calibri" panose="020F0502020204030204" pitchFamily="34" charset="0"/>
                        </a:rPr>
                        <a:t>（</a:t>
                      </a:r>
                      <a:r>
                        <a:rPr lang="de-DE" sz="1200">
                          <a:effectLst/>
                          <a:latin typeface="Calibri" panose="020F0502020204030204" pitchFamily="34" charset="0"/>
                          <a:ea typeface="KaiTi" panose="02010609060101010101" pitchFamily="49" charset="-122"/>
                          <a:cs typeface="Calibri" panose="020F0502020204030204" pitchFamily="34" charset="0"/>
                        </a:rPr>
                        <a:t>248</a:t>
                      </a:r>
                      <a:r>
                        <a:rPr lang="zh-CN" sz="1200">
                          <a:effectLst/>
                          <a:latin typeface="Calibri" panose="020F0502020204030204" pitchFamily="34" charset="0"/>
                          <a:ea typeface="KaiTi" panose="02010609060101010101" pitchFamily="49" charset="-122"/>
                          <a:cs typeface="Calibri" panose="020F0502020204030204" pitchFamily="34" charset="0"/>
                        </a:rPr>
                        <a:t>）</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法语摘译</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2"/>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1929 </a:t>
                      </a:r>
                      <a:r>
                        <a:rPr lang="zh-CN" sz="1200">
                          <a:effectLst/>
                          <a:latin typeface="Calibri" panose="020F0502020204030204" pitchFamily="34" charset="0"/>
                          <a:ea typeface="KaiTi" panose="02010609060101010101" pitchFamily="49" charset="-122"/>
                          <a:cs typeface="Calibri" panose="020F0502020204030204" pitchFamily="34" charset="0"/>
                        </a:rPr>
                        <a:t>（</a:t>
                      </a:r>
                      <a:r>
                        <a:rPr lang="de-DE" sz="1200">
                          <a:effectLst/>
                          <a:latin typeface="Calibri" panose="020F0502020204030204" pitchFamily="34" charset="0"/>
                          <a:ea typeface="KaiTi" panose="02010609060101010101" pitchFamily="49" charset="-122"/>
                          <a:cs typeface="Calibri" panose="020F0502020204030204" pitchFamily="34" charset="0"/>
                        </a:rPr>
                        <a:t>327</a:t>
                      </a:r>
                      <a:r>
                        <a:rPr lang="zh-CN" sz="1200">
                          <a:effectLst/>
                          <a:latin typeface="Calibri" panose="020F0502020204030204" pitchFamily="34" charset="0"/>
                          <a:ea typeface="KaiTi" panose="02010609060101010101" pitchFamily="49" charset="-122"/>
                          <a:cs typeface="Calibri" panose="020F0502020204030204" pitchFamily="34" charset="0"/>
                        </a:rPr>
                        <a:t>）</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英语节译本</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3"/>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r">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被禁</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「清」中国</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4"/>
                  </a:ext>
                </a:extLst>
              </a:tr>
              <a:tr h="523208">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1617</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金瓶梅</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1688-1704</a:t>
                      </a:r>
                      <a:r>
                        <a:rPr lang="zh-CN" sz="1200">
                          <a:effectLst/>
                          <a:latin typeface="Calibri" panose="020F0502020204030204" pitchFamily="34" charset="0"/>
                          <a:ea typeface="KaiTi" panose="02010609060101010101" pitchFamily="49" charset="-122"/>
                          <a:cs typeface="Calibri" panose="020F0502020204030204" pitchFamily="34" charset="0"/>
                        </a:rPr>
                        <a:t>（</a:t>
                      </a:r>
                      <a:r>
                        <a:rPr lang="de-DE" sz="1200">
                          <a:effectLst/>
                          <a:latin typeface="Calibri" panose="020F0502020204030204" pitchFamily="34" charset="0"/>
                          <a:ea typeface="KaiTi" panose="02010609060101010101" pitchFamily="49" charset="-122"/>
                          <a:cs typeface="Calibri" panose="020F0502020204030204" pitchFamily="34" charset="0"/>
                        </a:rPr>
                        <a:t>71</a:t>
                      </a:r>
                      <a:r>
                        <a:rPr lang="zh-CN" sz="1200">
                          <a:effectLst/>
                          <a:latin typeface="Calibri" panose="020F0502020204030204" pitchFamily="34" charset="0"/>
                          <a:ea typeface="KaiTi" panose="02010609060101010101" pitchFamily="49" charset="-122"/>
                          <a:cs typeface="Calibri" panose="020F0502020204030204" pitchFamily="34" charset="0"/>
                        </a:rPr>
                        <a:t>）</a:t>
                      </a:r>
                      <a:endParaRPr lang="de-DE" sz="1200">
                        <a:effectLst/>
                        <a:latin typeface="Calibri" panose="020F0502020204030204" pitchFamily="34" charset="0"/>
                        <a:ea typeface="KaiTi" panose="02010609060101010101" pitchFamily="49" charset="-122"/>
                        <a:cs typeface="Calibri" panose="020F0502020204030204" pitchFamily="34" charset="0"/>
                      </a:endParaRPr>
                    </a:p>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江户元禄、宝永年</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日语全译本</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5"/>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r">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被禁</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1609-</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「清」中国</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6"/>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r">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被禁</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1932-1941</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德国</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7"/>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r">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被禁</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19??-1979</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法国</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8"/>
                  </a:ext>
                </a:extLst>
              </a:tr>
              <a:tr h="261604">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1522</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三国演义</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1689-92(167)</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日语全译本</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09"/>
                  </a:ext>
                </a:extLst>
              </a:tr>
              <a:tr h="294305">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400" kern="100">
                          <a:effectLst/>
                          <a:latin typeface="Calibri" panose="020F0502020204030204" pitchFamily="34" charset="0"/>
                          <a:ea typeface="KaiTi" panose="02010609060101010101" pitchFamily="49" charset="-122"/>
                          <a:cs typeface="Calibri" panose="020F0502020204030204" pitchFamily="34" charset="0"/>
                        </a:rPr>
                        <a:t> </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effectLst/>
                          <a:latin typeface="Calibri" panose="020F0502020204030204" pitchFamily="34" charset="0"/>
                          <a:ea typeface="KaiTi" panose="02010609060101010101" pitchFamily="49" charset="-122"/>
                          <a:cs typeface="Calibri" panose="020F0502020204030204" pitchFamily="34" charset="0"/>
                        </a:rPr>
                        <a:t>1820(298)</a:t>
                      </a:r>
                    </a:p>
                  </a:txBody>
                  <a:tcPr marL="51435" marR="51435" marT="0" marB="0"/>
                </a:tc>
                <a:tc>
                  <a:txBody>
                    <a:bodyPr/>
                    <a:lstStyle/>
                    <a:p>
                      <a:pPr algn="just">
                        <a:lnSpc>
                          <a:spcPct val="150000"/>
                        </a:lnSpc>
                        <a:spcAft>
                          <a:spcPts val="0"/>
                        </a:spcAft>
                      </a:pPr>
                      <a:r>
                        <a:rPr lang="zh-CN" sz="1200">
                          <a:effectLst/>
                          <a:latin typeface="Calibri" panose="020F0502020204030204" pitchFamily="34" charset="0"/>
                          <a:ea typeface="KaiTi" panose="02010609060101010101" pitchFamily="49" charset="-122"/>
                          <a:cs typeface="Calibri" panose="020F0502020204030204" pitchFamily="34" charset="0"/>
                        </a:rPr>
                        <a:t>英语摘译</a:t>
                      </a:r>
                      <a:endParaRPr lang="de-DE" sz="1200">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10"/>
                  </a:ext>
                </a:extLst>
              </a:tr>
              <a:tr h="245936">
                <a:tc>
                  <a:txBody>
                    <a:bodyPr/>
                    <a:lstStyle/>
                    <a:p>
                      <a:pPr algn="just">
                        <a:lnSpc>
                          <a:spcPct val="150000"/>
                        </a:lnSpc>
                        <a:spcAft>
                          <a:spcPts val="0"/>
                        </a:spcAft>
                      </a:pPr>
                      <a:r>
                        <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1791</a:t>
                      </a:r>
                    </a:p>
                  </a:txBody>
                  <a:tcPr marL="51435" marR="51435" marT="0" marB="0"/>
                </a:tc>
                <a:tc>
                  <a:txBody>
                    <a:bodyPr/>
                    <a:lstStyle/>
                    <a:p>
                      <a:pPr algn="just">
                        <a:lnSpc>
                          <a:spcPct val="150000"/>
                        </a:lnSpc>
                        <a:spcAft>
                          <a:spcPts val="0"/>
                        </a:spcAft>
                      </a:pPr>
                      <a:r>
                        <a:rPr lang="zh-CN"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红楼梦</a:t>
                      </a:r>
                      <a:endPar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1815</a:t>
                      </a:r>
                      <a:r>
                        <a:rPr lang="zh-CN"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a:t>
                      </a:r>
                      <a:r>
                        <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24</a:t>
                      </a:r>
                      <a:r>
                        <a:rPr lang="zh-CN"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a:t>
                      </a:r>
                      <a:endPar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英语摘译</a:t>
                      </a:r>
                      <a:endPar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11"/>
                  </a:ext>
                </a:extLst>
              </a:tr>
              <a:tr h="276701">
                <a:tc>
                  <a:txBody>
                    <a:bodyPr/>
                    <a:lstStyle/>
                    <a:p>
                      <a:pPr algn="just">
                        <a:lnSpc>
                          <a:spcPct val="150000"/>
                        </a:lnSpc>
                        <a:spcAft>
                          <a:spcPts val="0"/>
                        </a:spcAft>
                      </a:pPr>
                      <a:r>
                        <a:rPr lang="de-DE" sz="1400" kern="100">
                          <a:solidFill>
                            <a:srgbClr val="00B050"/>
                          </a:solidFill>
                          <a:effectLst/>
                          <a:latin typeface="Calibri" panose="020F0502020204030204" pitchFamily="34" charset="0"/>
                          <a:ea typeface="KaiTi" panose="02010609060101010101" pitchFamily="49" charset="-122"/>
                          <a:cs typeface="Calibri" panose="020F0502020204030204" pitchFamily="34" charset="0"/>
                        </a:rPr>
                        <a:t> </a:t>
                      </a:r>
                      <a:endParaRPr lang="de-DE" sz="120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400" kern="100">
                          <a:solidFill>
                            <a:srgbClr val="00B050"/>
                          </a:solidFill>
                          <a:effectLst/>
                          <a:latin typeface="Calibri" panose="020F0502020204030204" pitchFamily="34" charset="0"/>
                          <a:ea typeface="KaiTi" panose="02010609060101010101" pitchFamily="49" charset="-122"/>
                          <a:cs typeface="Calibri" panose="020F0502020204030204" pitchFamily="34" charset="0"/>
                        </a:rPr>
                        <a:t> </a:t>
                      </a:r>
                      <a:endParaRPr lang="de-DE" sz="120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de-DE" sz="1200">
                          <a:solidFill>
                            <a:srgbClr val="00B050"/>
                          </a:solidFill>
                          <a:effectLst/>
                          <a:latin typeface="Calibri" panose="020F0502020204030204" pitchFamily="34" charset="0"/>
                          <a:ea typeface="KaiTi" panose="02010609060101010101" pitchFamily="49" charset="-122"/>
                          <a:cs typeface="Calibri" panose="020F0502020204030204" pitchFamily="34" charset="0"/>
                        </a:rPr>
                        <a:t>1927 </a:t>
                      </a:r>
                      <a:r>
                        <a:rPr lang="zh-CN" sz="1200">
                          <a:solidFill>
                            <a:srgbClr val="00B050"/>
                          </a:solidFill>
                          <a:effectLst/>
                          <a:latin typeface="Calibri" panose="020F0502020204030204" pitchFamily="34" charset="0"/>
                          <a:ea typeface="KaiTi" panose="02010609060101010101" pitchFamily="49" charset="-122"/>
                          <a:cs typeface="Calibri" panose="020F0502020204030204" pitchFamily="34" charset="0"/>
                        </a:rPr>
                        <a:t>（</a:t>
                      </a:r>
                      <a:r>
                        <a:rPr lang="de-DE" sz="1200">
                          <a:solidFill>
                            <a:srgbClr val="00B050"/>
                          </a:solidFill>
                          <a:effectLst/>
                          <a:latin typeface="Calibri" panose="020F0502020204030204" pitchFamily="34" charset="0"/>
                          <a:ea typeface="KaiTi" panose="02010609060101010101" pitchFamily="49" charset="-122"/>
                          <a:cs typeface="Calibri" panose="020F0502020204030204" pitchFamily="34" charset="0"/>
                        </a:rPr>
                        <a:t>136</a:t>
                      </a:r>
                      <a:r>
                        <a:rPr lang="zh-CN" sz="1200">
                          <a:solidFill>
                            <a:srgbClr val="00B050"/>
                          </a:solidFill>
                          <a:effectLst/>
                          <a:latin typeface="Calibri" panose="020F0502020204030204" pitchFamily="34" charset="0"/>
                          <a:ea typeface="KaiTi" panose="02010609060101010101" pitchFamily="49" charset="-122"/>
                          <a:cs typeface="Calibri" panose="020F0502020204030204" pitchFamily="34" charset="0"/>
                        </a:rPr>
                        <a:t>）</a:t>
                      </a:r>
                      <a:endParaRPr lang="de-DE" sz="120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tc>
                  <a:txBody>
                    <a:bodyPr/>
                    <a:lstStyle/>
                    <a:p>
                      <a:pPr algn="just">
                        <a:lnSpc>
                          <a:spcPct val="150000"/>
                        </a:lnSpc>
                        <a:spcAft>
                          <a:spcPts val="0"/>
                        </a:spcAft>
                      </a:pPr>
                      <a:r>
                        <a:rPr lang="zh-CN"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rPr>
                        <a:t>英语全译本</a:t>
                      </a:r>
                      <a:endParaRPr lang="de-DE" sz="1200" dirty="0">
                        <a:solidFill>
                          <a:srgbClr val="00B050"/>
                        </a:solidFill>
                        <a:effectLst/>
                        <a:latin typeface="Calibri" panose="020F0502020204030204" pitchFamily="34" charset="0"/>
                        <a:ea typeface="KaiTi" panose="02010609060101010101" pitchFamily="49" charset="-122"/>
                        <a:cs typeface="Calibri" panose="020F0502020204030204" pitchFamily="34" charset="0"/>
                      </a:endParaRPr>
                    </a:p>
                  </a:txBody>
                  <a:tcPr marL="51435" marR="51435"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156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185" y="1587501"/>
            <a:ext cx="6871091" cy="530223"/>
          </a:xfrm>
        </p:spPr>
        <p:txBody>
          <a:bodyPr>
            <a:normAutofit fontScale="90000"/>
          </a:bodyPr>
          <a:lstStyle/>
          <a:p>
            <a:r>
              <a:rPr lang="de-DE" altLang="zh-CN" b="1" dirty="0"/>
              <a:t>《</a:t>
            </a:r>
            <a:r>
              <a:rPr lang="zh-CN" altLang="de-DE" b="1" dirty="0"/>
              <a:t>红楼梦</a:t>
            </a:r>
            <a:r>
              <a:rPr lang="de-DE" altLang="zh-CN" b="1" dirty="0"/>
              <a:t>》</a:t>
            </a:r>
            <a:r>
              <a:rPr lang="zh-CN" altLang="de-DE" b="1" dirty="0"/>
              <a:t>早期部分翻译情况一览表（草案）</a:t>
            </a:r>
            <a:endParaRPr lang="de-DE" dirty="0"/>
          </a:p>
        </p:txBody>
      </p:sp>
      <p:graphicFrame>
        <p:nvGraphicFramePr>
          <p:cNvPr id="4" name="Inhaltsplatzhalter 3"/>
          <p:cNvGraphicFramePr>
            <a:graphicFrameLocks noGrp="1"/>
          </p:cNvGraphicFramePr>
          <p:nvPr>
            <p:ph idx="1"/>
          </p:nvPr>
        </p:nvGraphicFramePr>
        <p:xfrm>
          <a:off x="805418" y="2412257"/>
          <a:ext cx="7631518" cy="7680960"/>
        </p:xfrm>
        <a:graphic>
          <a:graphicData uri="http://schemas.openxmlformats.org/drawingml/2006/table">
            <a:tbl>
              <a:tblPr firstRow="1" firstCol="1" bandRow="1">
                <a:tableStyleId>{5C22544A-7EE6-4342-B048-85BDC9FD1C3A}</a:tableStyleId>
              </a:tblPr>
              <a:tblGrid>
                <a:gridCol w="1254456">
                  <a:extLst>
                    <a:ext uri="{9D8B030D-6E8A-4147-A177-3AD203B41FA5}">
                      <a16:colId xmlns:a16="http://schemas.microsoft.com/office/drawing/2014/main" val="20000"/>
                    </a:ext>
                  </a:extLst>
                </a:gridCol>
                <a:gridCol w="1349376">
                  <a:extLst>
                    <a:ext uri="{9D8B030D-6E8A-4147-A177-3AD203B41FA5}">
                      <a16:colId xmlns:a16="http://schemas.microsoft.com/office/drawing/2014/main" val="20001"/>
                    </a:ext>
                  </a:extLst>
                </a:gridCol>
                <a:gridCol w="1579458">
                  <a:extLst>
                    <a:ext uri="{9D8B030D-6E8A-4147-A177-3AD203B41FA5}">
                      <a16:colId xmlns:a16="http://schemas.microsoft.com/office/drawing/2014/main" val="20002"/>
                    </a:ext>
                  </a:extLst>
                </a:gridCol>
                <a:gridCol w="1640966">
                  <a:extLst>
                    <a:ext uri="{9D8B030D-6E8A-4147-A177-3AD203B41FA5}">
                      <a16:colId xmlns:a16="http://schemas.microsoft.com/office/drawing/2014/main" val="20003"/>
                    </a:ext>
                  </a:extLst>
                </a:gridCol>
                <a:gridCol w="1094229">
                  <a:extLst>
                    <a:ext uri="{9D8B030D-6E8A-4147-A177-3AD203B41FA5}">
                      <a16:colId xmlns:a16="http://schemas.microsoft.com/office/drawing/2014/main" val="20004"/>
                    </a:ext>
                  </a:extLst>
                </a:gridCol>
                <a:gridCol w="713033">
                  <a:extLst>
                    <a:ext uri="{9D8B030D-6E8A-4147-A177-3AD203B41FA5}">
                      <a16:colId xmlns:a16="http://schemas.microsoft.com/office/drawing/2014/main" val="20005"/>
                    </a:ext>
                  </a:extLst>
                </a:gridCol>
              </a:tblGrid>
              <a:tr h="114300">
                <a:tc>
                  <a:txBody>
                    <a:bodyPr/>
                    <a:lstStyle/>
                    <a:p>
                      <a:pPr algn="just">
                        <a:spcAft>
                          <a:spcPts val="0"/>
                        </a:spcAft>
                      </a:pPr>
                      <a:r>
                        <a:rPr lang="zh-CN" sz="800">
                          <a:effectLst/>
                        </a:rPr>
                        <a:t>时间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编者</a:t>
                      </a:r>
                      <a:r>
                        <a:rPr lang="de-DE" sz="800">
                          <a:effectLst/>
                        </a:rPr>
                        <a:t>/</a:t>
                      </a:r>
                      <a:r>
                        <a:rPr lang="zh-CN" sz="800">
                          <a:effectLst/>
                        </a:rPr>
                        <a:t>译者</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文章或书籍名称</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刊物</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翻译情况</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底本</a:t>
                      </a:r>
                      <a:endParaRPr lang="de-DE" sz="800">
                        <a:effectLst/>
                        <a:latin typeface="Times New Roman"/>
                        <a:ea typeface="SimSun"/>
                      </a:endParaRPr>
                    </a:p>
                  </a:txBody>
                  <a:tcPr marL="11399" marR="11399" marT="0" marB="0"/>
                </a:tc>
                <a:extLst>
                  <a:ext uri="{0D108BD9-81ED-4DB2-BD59-A6C34878D82A}">
                    <a16:rowId xmlns:a16="http://schemas.microsoft.com/office/drawing/2014/main" val="10000"/>
                  </a:ext>
                </a:extLst>
              </a:tr>
              <a:tr h="228600">
                <a:tc>
                  <a:txBody>
                    <a:bodyPr/>
                    <a:lstStyle/>
                    <a:p>
                      <a:pPr algn="just">
                        <a:spcAft>
                          <a:spcPts val="0"/>
                        </a:spcAft>
                      </a:pPr>
                      <a:r>
                        <a:rPr lang="de-DE" sz="800">
                          <a:effectLst/>
                        </a:rPr>
                        <a:t>1791</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程偉元</a:t>
                      </a:r>
                      <a:r>
                        <a:rPr lang="de-DE" sz="800">
                          <a:effectLst/>
                        </a:rPr>
                        <a:t> Cheng Weiyuan ed., </a:t>
                      </a:r>
                      <a:r>
                        <a:rPr lang="zh-CN" sz="800">
                          <a:effectLst/>
                        </a:rPr>
                        <a:t>高鶚</a:t>
                      </a:r>
                      <a:r>
                        <a:rPr lang="de-DE" sz="800">
                          <a:effectLst/>
                        </a:rPr>
                        <a:t> Gao E</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《新鐫全部繡像紅樓夢》</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incl. 99 images, reprint</a:t>
                      </a:r>
                      <a:r>
                        <a:rPr lang="zh-CN" sz="800">
                          <a:effectLst/>
                        </a:rPr>
                        <a:t>北京师范大学</a:t>
                      </a:r>
                      <a:r>
                        <a:rPr lang="en-GB" sz="800">
                          <a:effectLst/>
                        </a:rPr>
                        <a:t>, 1987</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A </a:t>
                      </a:r>
                      <a:r>
                        <a:rPr lang="zh-CN" sz="800">
                          <a:effectLst/>
                        </a:rPr>
                        <a:t>程甲本</a:t>
                      </a:r>
                      <a:endParaRPr lang="de-DE" sz="800">
                        <a:effectLst/>
                        <a:latin typeface="Times New Roman"/>
                        <a:ea typeface="SimSun"/>
                      </a:endParaRPr>
                    </a:p>
                  </a:txBody>
                  <a:tcPr marL="11399" marR="11399" marT="0" marB="0"/>
                </a:tc>
                <a:extLst>
                  <a:ext uri="{0D108BD9-81ED-4DB2-BD59-A6C34878D82A}">
                    <a16:rowId xmlns:a16="http://schemas.microsoft.com/office/drawing/2014/main" val="10001"/>
                  </a:ext>
                </a:extLst>
              </a:tr>
              <a:tr h="342900">
                <a:tc>
                  <a:txBody>
                    <a:bodyPr/>
                    <a:lstStyle/>
                    <a:p>
                      <a:pPr algn="just">
                        <a:spcAft>
                          <a:spcPts val="0"/>
                        </a:spcAft>
                      </a:pPr>
                      <a:r>
                        <a:rPr lang="zh-CN" sz="800">
                          <a:effectLst/>
                        </a:rPr>
                        <a:t>²</a:t>
                      </a:r>
                      <a:r>
                        <a:rPr lang="en-GB" sz="800">
                          <a:effectLst/>
                        </a:rPr>
                        <a:t>1792</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程偉元</a:t>
                      </a:r>
                      <a:r>
                        <a:rPr lang="de-DE" sz="800">
                          <a:effectLst/>
                        </a:rPr>
                        <a:t> Cheng Weiyuan ed., </a:t>
                      </a:r>
                      <a:r>
                        <a:rPr lang="zh-CN" sz="800">
                          <a:effectLst/>
                        </a:rPr>
                        <a:t>高鶚</a:t>
                      </a:r>
                      <a:r>
                        <a:rPr lang="de-DE" sz="800">
                          <a:effectLst/>
                        </a:rPr>
                        <a:t> Gao E</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A and B both known as </a:t>
                      </a:r>
                      <a:r>
                        <a:rPr lang="zh-CN" sz="800">
                          <a:effectLst/>
                        </a:rPr>
                        <a:t>程高本 </a:t>
                      </a:r>
                      <a:r>
                        <a:rPr lang="en-GB" sz="800">
                          <a:effectLst/>
                        </a:rPr>
                        <a:t>Chenggao edition</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B </a:t>
                      </a:r>
                      <a:r>
                        <a:rPr lang="zh-CN" sz="800">
                          <a:effectLst/>
                        </a:rPr>
                        <a:t>程乙本</a:t>
                      </a:r>
                      <a:endParaRPr lang="de-DE" sz="800">
                        <a:effectLst/>
                        <a:latin typeface="Times New Roman"/>
                        <a:ea typeface="SimSun"/>
                      </a:endParaRPr>
                    </a:p>
                  </a:txBody>
                  <a:tcPr marL="11399" marR="11399" marT="0" marB="0"/>
                </a:tc>
                <a:extLst>
                  <a:ext uri="{0D108BD9-81ED-4DB2-BD59-A6C34878D82A}">
                    <a16:rowId xmlns:a16="http://schemas.microsoft.com/office/drawing/2014/main" val="10002"/>
                  </a:ext>
                </a:extLst>
              </a:tr>
              <a:tr h="114300">
                <a:tc>
                  <a:txBody>
                    <a:bodyPr/>
                    <a:lstStyle/>
                    <a:p>
                      <a:pPr algn="just">
                        <a:spcAft>
                          <a:spcPts val="0"/>
                        </a:spcAft>
                      </a:pPr>
                      <a:r>
                        <a:rPr lang="zh-CN" sz="800">
                          <a:effectLst/>
                        </a:rPr>
                        <a:t>约</a:t>
                      </a:r>
                      <a:r>
                        <a:rPr lang="en-GB" sz="800">
                          <a:effectLst/>
                        </a:rPr>
                        <a:t>1800-1850</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以满语的发音为标准进行翻译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3"/>
                  </a:ext>
                </a:extLst>
              </a:tr>
              <a:tr h="228600">
                <a:tc>
                  <a:txBody>
                    <a:bodyPr/>
                    <a:lstStyle/>
                    <a:p>
                      <a:pPr algn="just">
                        <a:spcAft>
                          <a:spcPts val="0"/>
                        </a:spcAft>
                      </a:pPr>
                      <a:r>
                        <a:rPr lang="de-DE" sz="800">
                          <a:effectLst/>
                        </a:rPr>
                        <a:t>1815</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马礼逊（</a:t>
                      </a:r>
                      <a:r>
                        <a:rPr lang="de-DE" sz="800">
                          <a:effectLst/>
                        </a:rPr>
                        <a:t>Robert Morrison</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《华英字典》</a:t>
                      </a:r>
                      <a:r>
                        <a:rPr lang="de-DE" sz="800">
                          <a:effectLst/>
                        </a:rPr>
                        <a:t>A Dictionary of the Chinese language in three parts</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Macao: East India Company Press</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《红楼梦》名称</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4"/>
                  </a:ext>
                </a:extLst>
              </a:tr>
              <a:tr h="571500">
                <a:tc>
                  <a:txBody>
                    <a:bodyPr/>
                    <a:lstStyle/>
                    <a:p>
                      <a:pPr algn="just">
                        <a:spcAft>
                          <a:spcPts val="0"/>
                        </a:spcAft>
                      </a:pPr>
                      <a:r>
                        <a:rPr lang="de-DE" sz="800">
                          <a:effectLst/>
                        </a:rPr>
                        <a:t>1816</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马礼逊（</a:t>
                      </a:r>
                      <a:r>
                        <a:rPr lang="de-DE" sz="800">
                          <a:effectLst/>
                        </a:rPr>
                        <a:t>Robert Morrison</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《中文对话与单句》</a:t>
                      </a:r>
                      <a:r>
                        <a:rPr lang="de-DE" sz="800">
                          <a:effectLst/>
                        </a:rPr>
                        <a:t>Dialogues and Detached Sentences in the Chinese Language, with a free and verbal translation in English, collected from various sources</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Macao: East India Company's Press</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对话片段翻译</a:t>
                      </a:r>
                      <a:r>
                        <a:rPr lang="de-DE" sz="800">
                          <a:effectLst/>
                        </a:rPr>
                        <a:t>(</a:t>
                      </a:r>
                      <a:r>
                        <a:rPr lang="zh-CN" sz="800">
                          <a:effectLst/>
                        </a:rPr>
                        <a:t>第</a:t>
                      </a:r>
                      <a:r>
                        <a:rPr lang="de-DE" sz="800">
                          <a:effectLst/>
                        </a:rPr>
                        <a:t>4</a:t>
                      </a:r>
                      <a:r>
                        <a:rPr lang="zh-CN" sz="800">
                          <a:effectLst/>
                        </a:rPr>
                        <a:t>回？</a:t>
                      </a:r>
                      <a:r>
                        <a:rPr lang="de-DE"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5"/>
                  </a:ext>
                </a:extLst>
              </a:tr>
              <a:tr h="342900">
                <a:tc>
                  <a:txBody>
                    <a:bodyPr/>
                    <a:lstStyle/>
                    <a:p>
                      <a:pPr algn="just">
                        <a:spcAft>
                          <a:spcPts val="0"/>
                        </a:spcAft>
                      </a:pPr>
                      <a:r>
                        <a:rPr lang="de-DE" sz="800">
                          <a:effectLst/>
                        </a:rPr>
                        <a:t>1819</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a:t>
                      </a:r>
                      <a:r>
                        <a:rPr lang="zh-CN" sz="800">
                          <a:effectLst/>
                        </a:rPr>
                        <a:t>英</a:t>
                      </a:r>
                      <a:r>
                        <a:rPr lang="de-DE" sz="800">
                          <a:effectLst/>
                        </a:rPr>
                        <a:t>]</a:t>
                      </a:r>
                      <a:r>
                        <a:rPr lang="zh-CN" sz="800">
                          <a:effectLst/>
                        </a:rPr>
                        <a:t>戴维斯（</a:t>
                      </a:r>
                      <a:r>
                        <a:rPr lang="de-DE" sz="800">
                          <a:effectLst/>
                        </a:rPr>
                        <a:t>Francis Davis</a:t>
                      </a:r>
                      <a:r>
                        <a:rPr lang="zh-CN" sz="800">
                          <a:effectLst/>
                        </a:rPr>
                        <a:t>），由</a:t>
                      </a:r>
                      <a:r>
                        <a:rPr lang="en-GB" sz="800">
                          <a:effectLst/>
                        </a:rPr>
                        <a:t>John Barrow</a:t>
                      </a:r>
                      <a:r>
                        <a:rPr lang="zh-CN" sz="800">
                          <a:effectLst/>
                        </a:rPr>
                        <a:t>发表的</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William Gifford ed., Quarterly Review 21:41 (January 1819) pp. 67-91, here pp. 79-80</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第三回的摘译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6"/>
                  </a:ext>
                </a:extLst>
              </a:tr>
              <a:tr h="457200">
                <a:tc>
                  <a:txBody>
                    <a:bodyPr/>
                    <a:lstStyle/>
                    <a:p>
                      <a:pPr algn="just">
                        <a:spcAft>
                          <a:spcPts val="0"/>
                        </a:spcAft>
                      </a:pPr>
                      <a:r>
                        <a:rPr lang="de-DE" sz="800">
                          <a:effectLst/>
                        </a:rPr>
                        <a:t>1819</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a:t>
                      </a:r>
                      <a:r>
                        <a:rPr lang="zh-CN" sz="800">
                          <a:effectLst/>
                        </a:rPr>
                        <a:t>法</a:t>
                      </a:r>
                      <a:r>
                        <a:rPr lang="de-DE" sz="800">
                          <a:effectLst/>
                        </a:rPr>
                        <a:t>] Antoine-André Bruguière</a:t>
                      </a:r>
                      <a:r>
                        <a:rPr lang="zh-CN" sz="800">
                          <a:effectLst/>
                        </a:rPr>
                        <a:t>转译戴维斯（</a:t>
                      </a:r>
                      <a:r>
                        <a:rPr lang="de-DE" sz="800">
                          <a:effectLst/>
                        </a:rPr>
                        <a:t>Francis Davis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»Avant-propos du traducteur francais«, in: John Francis Davis, Antoine-André Bruguière, Lao-seng-eul, pp. 141-164, here pp. 150-151</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第三回的摘译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7"/>
                  </a:ext>
                </a:extLst>
              </a:tr>
              <a:tr h="342900">
                <a:tc>
                  <a:txBody>
                    <a:bodyPr/>
                    <a:lstStyle/>
                    <a:p>
                      <a:pPr algn="just">
                        <a:spcAft>
                          <a:spcPts val="0"/>
                        </a:spcAft>
                      </a:pPr>
                      <a:r>
                        <a:rPr lang="de-DE" sz="800">
                          <a:effectLst/>
                        </a:rPr>
                        <a:t>1830</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德庇时（戴维斯）（</a:t>
                      </a:r>
                      <a:r>
                        <a:rPr lang="de-DE" sz="800">
                          <a:effectLst/>
                        </a:rPr>
                        <a:t>Francis Davis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a:t>
                      </a:r>
                      <a:r>
                        <a:rPr lang="en-US" sz="800">
                          <a:effectLst/>
                        </a:rPr>
                        <a:t>XXI. </a:t>
                      </a:r>
                      <a:r>
                        <a:rPr lang="zh-CN" sz="800">
                          <a:effectLst/>
                        </a:rPr>
                        <a:t>漢文詩解</a:t>
                      </a:r>
                      <a:r>
                        <a:rPr lang="en-US" sz="800">
                          <a:effectLst/>
                        </a:rPr>
                        <a:t>. Poeseos Sinensis Commentarii/On the Poetry of the Chinese</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Transactions of the Royal Asiatic Society of Great Britain and Ireland, 2 (1830), pp. 393-461</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《西江月》词两首</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8"/>
                  </a:ext>
                </a:extLst>
              </a:tr>
              <a:tr h="228600">
                <a:tc>
                  <a:txBody>
                    <a:bodyPr/>
                    <a:lstStyle/>
                    <a:p>
                      <a:pPr algn="just">
                        <a:spcAft>
                          <a:spcPts val="0"/>
                        </a:spcAft>
                      </a:pPr>
                      <a:r>
                        <a:rPr lang="en-GB" sz="800">
                          <a:effectLst/>
                        </a:rPr>
                        <a:t>1841-1843</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[Russian] </a:t>
                      </a:r>
                      <a:r>
                        <a:rPr lang="zh-CN" sz="800">
                          <a:effectLst/>
                        </a:rPr>
                        <a:t>德明</a:t>
                      </a:r>
                      <a:r>
                        <a:rPr lang="de-DE" sz="800">
                          <a:effectLst/>
                        </a:rPr>
                        <a:t>(А. И. Коваńко / A. I. Kovańko)</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Ote</a:t>
                      </a:r>
                      <a:r>
                        <a:rPr lang="zh-CN" sz="800">
                          <a:effectLst/>
                        </a:rPr>
                        <a:t>č</a:t>
                      </a:r>
                      <a:r>
                        <a:rPr lang="en-GB" sz="800">
                          <a:effectLst/>
                        </a:rPr>
                        <a:t>estvennye Zapiski (Notes from Peking), </a:t>
                      </a:r>
                      <a:r>
                        <a:rPr lang="zh-CN" sz="800">
                          <a:effectLst/>
                        </a:rPr>
                        <a:t>德转译再版 </a:t>
                      </a:r>
                      <a:r>
                        <a:rPr lang="en-GB" sz="800">
                          <a:effectLst/>
                        </a:rPr>
                        <a:t>Das Ausland</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9"/>
                  </a:ext>
                </a:extLst>
              </a:tr>
              <a:tr h="228600">
                <a:tc>
                  <a:txBody>
                    <a:bodyPr/>
                    <a:lstStyle/>
                    <a:p>
                      <a:pPr algn="just">
                        <a:spcAft>
                          <a:spcPts val="0"/>
                        </a:spcAft>
                      </a:pPr>
                      <a:r>
                        <a:rPr lang="de-DE" sz="800">
                          <a:effectLst/>
                        </a:rPr>
                        <a:t>1842</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郭实腊（</a:t>
                      </a:r>
                      <a:r>
                        <a:rPr lang="de-DE" sz="800">
                          <a:effectLst/>
                        </a:rPr>
                        <a:t>Karl Friedrich August Gützlaff</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[Dreams (</a:t>
                      </a:r>
                      <a:r>
                        <a:rPr lang="zh-CN" sz="800">
                          <a:effectLst/>
                        </a:rPr>
                        <a:t>负数</a:t>
                      </a:r>
                      <a:r>
                        <a:rPr lang="de-DE" sz="800">
                          <a:effectLst/>
                        </a:rPr>
                        <a:t>)]</a:t>
                      </a:r>
                      <a:endParaRPr lang="de-DE" sz="800">
                        <a:effectLst/>
                        <a:latin typeface="Times New Roman"/>
                        <a:ea typeface="SimSun"/>
                      </a:endParaRPr>
                    </a:p>
                  </a:txBody>
                  <a:tcPr marL="11399" marR="11399" marT="0" marB="0"/>
                </a:tc>
                <a:tc>
                  <a:txBody>
                    <a:bodyPr/>
                    <a:lstStyle/>
                    <a:p>
                      <a:pPr>
                        <a:spcAft>
                          <a:spcPts val="0"/>
                        </a:spcAft>
                      </a:pPr>
                      <a:r>
                        <a:rPr lang="zh-CN" sz="800">
                          <a:effectLst/>
                        </a:rPr>
                        <a:t>《中国话》</a:t>
                      </a:r>
                      <a:endParaRPr lang="de-DE" sz="800">
                        <a:effectLst/>
                      </a:endParaRPr>
                    </a:p>
                    <a:p>
                      <a:pPr algn="just">
                        <a:spcAft>
                          <a:spcPts val="0"/>
                        </a:spcAft>
                      </a:pPr>
                      <a:r>
                        <a:rPr lang="zh-CN" sz="800">
                          <a:effectLst/>
                        </a:rPr>
                        <a:t>《中国从报》</a:t>
                      </a:r>
                      <a:endParaRPr lang="de-DE" sz="800">
                        <a:effectLst/>
                        <a:latin typeface="Times New Roman"/>
                        <a:ea typeface="SimSun"/>
                      </a:endParaRPr>
                    </a:p>
                  </a:txBody>
                  <a:tcPr marL="11399" marR="11399" marT="0" marB="0"/>
                </a:tc>
                <a:tc>
                  <a:txBody>
                    <a:bodyPr/>
                    <a:lstStyle/>
                    <a:p>
                      <a:pPr>
                        <a:spcAft>
                          <a:spcPts val="0"/>
                        </a:spcAft>
                      </a:pPr>
                      <a:r>
                        <a:rPr lang="zh-CN" sz="800">
                          <a:effectLst/>
                        </a:rPr>
                        <a:t>选译</a:t>
                      </a:r>
                      <a:endParaRPr lang="de-DE" sz="800">
                        <a:effectLst/>
                      </a:endParaRPr>
                    </a:p>
                    <a:p>
                      <a:pPr algn="just">
                        <a:spcAft>
                          <a:spcPts val="0"/>
                        </a:spcAft>
                      </a:pPr>
                      <a:r>
                        <a:rPr lang="zh-CN" sz="800">
                          <a:effectLst/>
                        </a:rPr>
                        <a:t>英文介绍</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0"/>
                  </a:ext>
                </a:extLst>
              </a:tr>
              <a:tr h="228600">
                <a:tc>
                  <a:txBody>
                    <a:bodyPr/>
                    <a:lstStyle/>
                    <a:p>
                      <a:pPr algn="just">
                        <a:spcAft>
                          <a:spcPts val="0"/>
                        </a:spcAft>
                      </a:pPr>
                      <a:r>
                        <a:rPr lang="de-DE" sz="800">
                          <a:effectLst/>
                        </a:rPr>
                        <a:t>1846</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罗伯聃（</a:t>
                      </a:r>
                      <a:r>
                        <a:rPr lang="de-DE" sz="800">
                          <a:effectLst/>
                        </a:rPr>
                        <a:t>Robert Thom</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[Dreams (</a:t>
                      </a:r>
                      <a:r>
                        <a:rPr lang="zh-CN" sz="800">
                          <a:effectLst/>
                        </a:rPr>
                        <a:t>单数</a:t>
                      </a:r>
                      <a:r>
                        <a:rPr lang="de-DE" sz="800">
                          <a:effectLst/>
                        </a:rPr>
                        <a:t>)]</a:t>
                      </a:r>
                      <a:r>
                        <a:rPr lang="zh-CN" sz="800">
                          <a:effectLst/>
                        </a:rPr>
                        <a:t>《正音撮要》（上卷）</a:t>
                      </a:r>
                      <a:r>
                        <a:rPr lang="en-GB" sz="800">
                          <a:effectLst/>
                        </a:rPr>
                        <a:t>62-89</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第六回翻译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1"/>
                  </a:ext>
                </a:extLst>
              </a:tr>
              <a:tr h="228600">
                <a:tc>
                  <a:txBody>
                    <a:bodyPr/>
                    <a:lstStyle/>
                    <a:p>
                      <a:pPr algn="just">
                        <a:spcAft>
                          <a:spcPts val="0"/>
                        </a:spcAft>
                      </a:pPr>
                      <a:r>
                        <a:rPr lang="de-DE" sz="800">
                          <a:effectLst/>
                        </a:rPr>
                        <a:t>1857</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艾约瑟（</a:t>
                      </a:r>
                      <a:r>
                        <a:rPr lang="de-DE" sz="800">
                          <a:effectLst/>
                        </a:rPr>
                        <a:t>Joseph Edkins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《官话口语语法》附录</a:t>
                      </a:r>
                      <a:r>
                        <a:rPr lang="de-DE" sz="800">
                          <a:effectLst/>
                        </a:rPr>
                        <a:t>2</a:t>
                      </a:r>
                      <a:r>
                        <a:rPr lang="zh-CN" sz="800">
                          <a:effectLst/>
                        </a:rPr>
                        <a:t>“论官话文学”（</a:t>
                      </a:r>
                      <a:r>
                        <a:rPr lang="de-DE" sz="800">
                          <a:effectLst/>
                        </a:rPr>
                        <a:t>On Mandarin Literatur</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上海墨海书馆出版</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附录</a:t>
                      </a:r>
                      <a:r>
                        <a:rPr lang="de-DE" sz="800">
                          <a:effectLst/>
                        </a:rPr>
                        <a:t>98</a:t>
                      </a:r>
                      <a:r>
                        <a:rPr lang="zh-CN" sz="800">
                          <a:effectLst/>
                        </a:rPr>
                        <a:t>回黛玉死后宝玉梦中一大段描写，中英混排</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2"/>
                  </a:ext>
                </a:extLst>
              </a:tr>
              <a:tr h="228600">
                <a:tc>
                  <a:txBody>
                    <a:bodyPr/>
                    <a:lstStyle/>
                    <a:p>
                      <a:pPr algn="just">
                        <a:spcAft>
                          <a:spcPts val="0"/>
                        </a:spcAft>
                      </a:pPr>
                      <a:r>
                        <a:rPr lang="de-DE" sz="800">
                          <a:effectLst/>
                        </a:rPr>
                        <a:t>1867</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梅辉立（</a:t>
                      </a:r>
                      <a:r>
                        <a:rPr lang="de-DE" sz="800">
                          <a:effectLst/>
                        </a:rPr>
                        <a:t>William Frederick Mayers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《中国小说作品》</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部分诗词和对话</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3"/>
                  </a:ext>
                </a:extLst>
              </a:tr>
              <a:tr h="342900">
                <a:tc>
                  <a:txBody>
                    <a:bodyPr/>
                    <a:lstStyle/>
                    <a:p>
                      <a:pPr algn="just">
                        <a:spcAft>
                          <a:spcPts val="0"/>
                        </a:spcAft>
                      </a:pPr>
                      <a:r>
                        <a:rPr lang="de-DE" sz="800">
                          <a:effectLst/>
                        </a:rPr>
                        <a:t>1868</a:t>
                      </a:r>
                      <a:r>
                        <a:rPr lang="zh-CN" sz="800">
                          <a:effectLst/>
                        </a:rPr>
                        <a:t>年</a:t>
                      </a:r>
                      <a:r>
                        <a:rPr lang="de-DE" sz="800">
                          <a:effectLst/>
                        </a:rPr>
                        <a:t>-1869</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包腊（</a:t>
                      </a:r>
                      <a:r>
                        <a:rPr lang="en-US" sz="800">
                          <a:effectLst/>
                        </a:rPr>
                        <a:t>Edward Charles Macintosh Bowra</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China Magazine, Christmas Issue, 1868: pp. 1, 3, 33, 65, 97, 128;1869: pp. 1 </a:t>
                      </a:r>
                      <a:r>
                        <a:rPr lang="zh-CN" sz="800">
                          <a:effectLst/>
                        </a:rPr>
                        <a:t>，</a:t>
                      </a:r>
                      <a:r>
                        <a:rPr lang="en-GB" sz="800">
                          <a:effectLst/>
                        </a:rPr>
                        <a:t>3 </a:t>
                      </a:r>
                      <a:r>
                        <a:rPr lang="zh-CN" sz="800">
                          <a:effectLst/>
                        </a:rPr>
                        <a:t>，</a:t>
                      </a:r>
                      <a:r>
                        <a:rPr lang="en-GB" sz="800">
                          <a:effectLst/>
                        </a:rPr>
                        <a:t>65</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《中国杂志》</a:t>
                      </a:r>
                      <a:r>
                        <a:rPr lang="de-DE" sz="800">
                          <a:effectLst/>
                        </a:rPr>
                        <a:t>, </a:t>
                      </a:r>
                      <a:r>
                        <a:rPr lang="zh-CN" sz="800">
                          <a:effectLst/>
                        </a:rPr>
                        <a:t>上海</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前</a:t>
                      </a:r>
                      <a:r>
                        <a:rPr lang="de-DE" sz="800">
                          <a:effectLst/>
                        </a:rPr>
                        <a:t>8</a:t>
                      </a:r>
                      <a:r>
                        <a:rPr lang="zh-CN" sz="800">
                          <a:effectLst/>
                        </a:rPr>
                        <a:t>回</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4"/>
                  </a:ext>
                </a:extLst>
              </a:tr>
              <a:tr h="571500">
                <a:tc>
                  <a:txBody>
                    <a:bodyPr/>
                    <a:lstStyle/>
                    <a:p>
                      <a:pPr algn="just">
                        <a:spcAft>
                          <a:spcPts val="0"/>
                        </a:spcAft>
                      </a:pPr>
                      <a:r>
                        <a:rPr lang="zh-CN" sz="800">
                          <a:effectLst/>
                        </a:rPr>
                        <a:t>约</a:t>
                      </a:r>
                      <a:r>
                        <a:rPr lang="de-DE" sz="800">
                          <a:effectLst/>
                        </a:rPr>
                        <a:t>1884</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[Korean]</a:t>
                      </a:r>
                      <a:r>
                        <a:rPr lang="zh-CN" sz="800">
                          <a:effectLst/>
                        </a:rPr>
                        <a:t>乐善斋（</a:t>
                      </a:r>
                      <a:r>
                        <a:rPr lang="de-DE" sz="800">
                          <a:effectLst/>
                        </a:rPr>
                        <a:t>Nakseonjae</a:t>
                      </a:r>
                      <a:r>
                        <a:rPr lang="zh-CN" sz="800">
                          <a:effectLst/>
                        </a:rPr>
                        <a:t>，낙선재）</a:t>
                      </a:r>
                      <a:r>
                        <a:rPr lang="de-DE" sz="800">
                          <a:effectLst/>
                        </a:rPr>
                        <a:t>——</a:t>
                      </a:r>
                      <a:r>
                        <a:rPr lang="zh-CN" sz="800">
                          <a:effectLst/>
                        </a:rPr>
                        <a:t>『紅樓夢』（</a:t>
                      </a:r>
                      <a:r>
                        <a:rPr lang="de-DE" sz="800">
                          <a:effectLst/>
                        </a:rPr>
                        <a:t>120</a:t>
                      </a:r>
                      <a:r>
                        <a:rPr lang="zh-CN" sz="800">
                          <a:effectLst/>
                        </a:rPr>
                        <a:t>册，现存</a:t>
                      </a:r>
                      <a:r>
                        <a:rPr lang="de-DE" sz="800">
                          <a:effectLst/>
                        </a:rPr>
                        <a:t>117</a:t>
                      </a:r>
                      <a:r>
                        <a:rPr lang="zh-CN" sz="800">
                          <a:effectLst/>
                        </a:rPr>
                        <a:t>册），樂善齋原藏本，漢城：韓 國學中央研究院现藏原本</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5"/>
                  </a:ext>
                </a:extLst>
              </a:tr>
              <a:tr h="114300">
                <a:tc>
                  <a:txBody>
                    <a:bodyPr/>
                    <a:lstStyle/>
                    <a:p>
                      <a:pPr algn="just">
                        <a:spcAft>
                          <a:spcPts val="0"/>
                        </a:spcAft>
                      </a:pPr>
                      <a:r>
                        <a:rPr lang="de-DE" sz="800">
                          <a:effectLst/>
                        </a:rPr>
                        <a:t>1885</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Wade</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6"/>
                  </a:ext>
                </a:extLst>
              </a:tr>
              <a:tr h="342900">
                <a:tc>
                  <a:txBody>
                    <a:bodyPr/>
                    <a:lstStyle/>
                    <a:p>
                      <a:pPr algn="just">
                        <a:spcAft>
                          <a:spcPts val="0"/>
                        </a:spcAft>
                      </a:pPr>
                      <a:r>
                        <a:rPr lang="de-DE" sz="800">
                          <a:effectLst/>
                        </a:rPr>
                        <a:t>1885</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翟理思（</a:t>
                      </a:r>
                      <a:r>
                        <a:rPr lang="en-US" sz="800">
                          <a:effectLst/>
                        </a:rPr>
                        <a:t>David Hawkes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《英国皇家亚洲学会中国分会会报》</a:t>
                      </a:r>
                      <a:endParaRPr lang="de-DE" sz="800">
                        <a:effectLst/>
                        <a:latin typeface="Times New Roman"/>
                        <a:ea typeface="SimSun"/>
                      </a:endParaRPr>
                    </a:p>
                  </a:txBody>
                  <a:tcPr marL="11399" marR="11399" marT="0" marB="0"/>
                </a:tc>
                <a:tc>
                  <a:txBody>
                    <a:bodyPr/>
                    <a:lstStyle/>
                    <a:p>
                      <a:pPr>
                        <a:spcAft>
                          <a:spcPts val="0"/>
                        </a:spcAft>
                      </a:pPr>
                      <a:r>
                        <a:rPr lang="zh-CN" sz="800">
                          <a:effectLst/>
                        </a:rPr>
                        <a:t>《</a:t>
                      </a:r>
                      <a:r>
                        <a:rPr lang="de-DE" sz="800">
                          <a:effectLst/>
                        </a:rPr>
                        <a:t>The Hung Lou Meng</a:t>
                      </a:r>
                      <a:r>
                        <a:rPr lang="zh-CN" sz="800">
                          <a:effectLst/>
                        </a:rPr>
                        <a:t>红楼梦</a:t>
                      </a:r>
                      <a:r>
                        <a:rPr lang="de-DE" sz="800">
                          <a:effectLst/>
                        </a:rPr>
                        <a:t>: Commonly Called The Dream of the Red Chamber</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翻译部分文字</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7"/>
                  </a:ext>
                </a:extLst>
              </a:tr>
              <a:tr h="114300">
                <a:tc>
                  <a:txBody>
                    <a:bodyPr/>
                    <a:lstStyle/>
                    <a:p>
                      <a:pPr algn="just">
                        <a:spcAft>
                          <a:spcPts val="0"/>
                        </a:spcAft>
                      </a:pPr>
                      <a:r>
                        <a:rPr lang="de-DE" sz="800">
                          <a:effectLst/>
                        </a:rPr>
                        <a:t>1892-93</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Henry Bencraft Joly</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a:t>
                      </a:r>
                      <a:r>
                        <a:rPr lang="de-DE" sz="800">
                          <a:effectLst/>
                        </a:rPr>
                        <a:t>1-56</a:t>
                      </a:r>
                      <a:r>
                        <a:rPr lang="zh-CN" sz="800">
                          <a:effectLst/>
                        </a:rPr>
                        <a:t>回</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8"/>
                  </a:ext>
                </a:extLst>
              </a:tr>
              <a:tr h="114300">
                <a:tc>
                  <a:txBody>
                    <a:bodyPr/>
                    <a:lstStyle/>
                    <a:p>
                      <a:pPr algn="just">
                        <a:spcAft>
                          <a:spcPts val="0"/>
                        </a:spcAft>
                      </a:pPr>
                      <a:r>
                        <a:rPr lang="en-GB" sz="800">
                          <a:effectLst/>
                        </a:rPr>
                        <a:t>1927</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Liang-Chih Wang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1-95</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9"/>
                  </a:ext>
                </a:extLst>
              </a:tr>
              <a:tr h="228600">
                <a:tc>
                  <a:txBody>
                    <a:bodyPr/>
                    <a:lstStyle/>
                    <a:p>
                      <a:pPr algn="just">
                        <a:spcAft>
                          <a:spcPts val="0"/>
                        </a:spcAft>
                      </a:pPr>
                      <a:r>
                        <a:rPr lang="en-GB" sz="800">
                          <a:effectLst/>
                        </a:rPr>
                        <a:t>1929/1958</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Wang Chi-chen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abridged full 120-chapter version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0"/>
                  </a:ext>
                </a:extLst>
              </a:tr>
              <a:tr h="342900">
                <a:tc>
                  <a:txBody>
                    <a:bodyPr/>
                    <a:lstStyle/>
                    <a:p>
                      <a:pPr algn="just">
                        <a:spcAft>
                          <a:spcPts val="0"/>
                        </a:spcAft>
                      </a:pPr>
                      <a:r>
                        <a:rPr lang="en-GB" sz="800">
                          <a:effectLst/>
                        </a:rPr>
                        <a:t>1958</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Florence McHugh &amp; Isabel McHugh</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further translation from the abridged German version of 1938</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1"/>
                  </a:ext>
                </a:extLst>
              </a:tr>
              <a:tr h="114300">
                <a:tc>
                  <a:txBody>
                    <a:bodyPr/>
                    <a:lstStyle/>
                    <a:p>
                      <a:pPr algn="just">
                        <a:spcAft>
                          <a:spcPts val="0"/>
                        </a:spcAft>
                      </a:pPr>
                      <a:r>
                        <a:rPr lang="en-GB" sz="800">
                          <a:effectLst/>
                        </a:rPr>
                        <a:t>1960s</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Bramwell Seaton Bonsall</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full translation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2"/>
                  </a:ext>
                </a:extLst>
              </a:tr>
              <a:tr h="114300">
                <a:tc>
                  <a:txBody>
                    <a:bodyPr/>
                    <a:lstStyle/>
                    <a:p>
                      <a:pPr algn="just">
                        <a:spcAft>
                          <a:spcPts val="0"/>
                        </a:spcAft>
                      </a:pPr>
                      <a:r>
                        <a:rPr lang="en-GB" sz="800">
                          <a:effectLst/>
                        </a:rPr>
                        <a:t>1973-1986</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Hawkes/ Minford</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full translation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3"/>
                  </a:ext>
                </a:extLst>
              </a:tr>
              <a:tr h="228600">
                <a:tc>
                  <a:txBody>
                    <a:bodyPr/>
                    <a:lstStyle/>
                    <a:p>
                      <a:pPr algn="just">
                        <a:spcAft>
                          <a:spcPts val="0"/>
                        </a:spcAft>
                      </a:pPr>
                      <a:r>
                        <a:rPr lang="en-GB" sz="800">
                          <a:effectLst/>
                        </a:rPr>
                        <a:t>1978-1980</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Yang Xianyi, Gladys Yang</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A Dream of Red Mansions, Foreign Languages Press Beijing</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full translation</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B edition</a:t>
                      </a:r>
                      <a:endParaRPr lang="de-DE" sz="800">
                        <a:effectLst/>
                        <a:latin typeface="Times New Roman"/>
                        <a:ea typeface="SimSun"/>
                      </a:endParaRPr>
                    </a:p>
                  </a:txBody>
                  <a:tcPr marL="11399" marR="11399" marT="0" marB="0"/>
                </a:tc>
                <a:extLst>
                  <a:ext uri="{0D108BD9-81ED-4DB2-BD59-A6C34878D82A}">
                    <a16:rowId xmlns:a16="http://schemas.microsoft.com/office/drawing/2014/main" val="10024"/>
                  </a:ext>
                </a:extLst>
              </a:tr>
              <a:tr h="457200">
                <a:tc>
                  <a:txBody>
                    <a:bodyPr/>
                    <a:lstStyle/>
                    <a:p>
                      <a:pPr algn="just">
                        <a:spcAft>
                          <a:spcPts val="0"/>
                        </a:spcAft>
                      </a:pPr>
                      <a:r>
                        <a:rPr lang="de-DE" sz="800">
                          <a:effectLst/>
                        </a:rPr>
                        <a:t>1948</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[Japanese](</a:t>
                      </a:r>
                      <a:r>
                        <a:rPr lang="ja-JP" sz="800">
                          <a:effectLst/>
                        </a:rPr>
                        <a:t>松枝茂夫（</a:t>
                      </a:r>
                      <a:r>
                        <a:rPr lang="de-DE" sz="800">
                          <a:effectLst/>
                        </a:rPr>
                        <a:t>Shigeo Matsueda</a:t>
                      </a:r>
                      <a:r>
                        <a:rPr lang="ja-JP" sz="800">
                          <a:effectLst/>
                        </a:rPr>
                        <a:t>，まつえだ しげお）</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曹雪芹：『红楼梦』（</a:t>
                      </a:r>
                      <a:r>
                        <a:rPr lang="de-DE" sz="800">
                          <a:effectLst/>
                        </a:rPr>
                        <a:t>14</a:t>
                      </a:r>
                      <a:r>
                        <a:rPr lang="zh-CN" sz="800">
                          <a:effectLst/>
                        </a:rPr>
                        <a:t>册），松枝茂夫</a:t>
                      </a:r>
                      <a:r>
                        <a:rPr lang="de-DE" sz="800">
                          <a:effectLst/>
                        </a:rPr>
                        <a:t>[</a:t>
                      </a:r>
                      <a:r>
                        <a:rPr lang="zh-CN" sz="800">
                          <a:effectLst/>
                        </a:rPr>
                        <a:t>訳</a:t>
                      </a:r>
                      <a:r>
                        <a:rPr lang="de-DE" sz="800">
                          <a:effectLst/>
                        </a:rPr>
                        <a:t>]</a:t>
                      </a:r>
                      <a:r>
                        <a:rPr lang="zh-CN" sz="800">
                          <a:effectLst/>
                        </a:rPr>
                        <a:t>；東京：岩波書店（</a:t>
                      </a:r>
                      <a:r>
                        <a:rPr lang="de-DE" sz="800">
                          <a:effectLst/>
                        </a:rPr>
                        <a:t>1948</a:t>
                      </a:r>
                      <a:r>
                        <a:rPr lang="zh-CN" sz="800">
                          <a:effectLst/>
                        </a:rPr>
                        <a:t>－</a:t>
                      </a:r>
                      <a:r>
                        <a:rPr lang="de-DE" sz="800">
                          <a:effectLst/>
                        </a:rPr>
                        <a:t>1951</a:t>
                      </a:r>
                      <a:r>
                        <a:rPr lang="zh-CN" sz="800">
                          <a:effectLst/>
                        </a:rPr>
                        <a:t>、</a:t>
                      </a:r>
                      <a:r>
                        <a:rPr lang="de-DE" sz="800">
                          <a:effectLst/>
                        </a:rPr>
                        <a:t>1985</a:t>
                      </a:r>
                      <a:r>
                        <a:rPr lang="zh-CN" sz="800">
                          <a:effectLst/>
                        </a:rPr>
                        <a:t>）、東京：平凡社（</a:t>
                      </a:r>
                      <a:r>
                        <a:rPr lang="de-DE" sz="800">
                          <a:effectLst/>
                        </a:rPr>
                        <a:t>1955</a:t>
                      </a:r>
                      <a:r>
                        <a:rPr lang="zh-CN" sz="800">
                          <a:effectLst/>
                        </a:rPr>
                        <a:t>、</a:t>
                      </a:r>
                      <a:r>
                        <a:rPr lang="de-DE" sz="800">
                          <a:effectLst/>
                        </a:rPr>
                        <a:t>1963</a:t>
                      </a:r>
                      <a:r>
                        <a:rPr lang="zh-CN" sz="800">
                          <a:effectLst/>
                        </a:rPr>
                        <a:t>）、東京：講談社（</a:t>
                      </a:r>
                      <a:r>
                        <a:rPr lang="de-DE" sz="800">
                          <a:effectLst/>
                        </a:rPr>
                        <a:t>1967</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dirty="0">
                          <a:effectLst/>
                        </a:rPr>
                        <a:t> </a:t>
                      </a:r>
                      <a:endParaRPr lang="de-DE" sz="800" dirty="0">
                        <a:effectLst/>
                        <a:latin typeface="Times New Roman"/>
                        <a:ea typeface="SimSun"/>
                      </a:endParaRPr>
                    </a:p>
                  </a:txBody>
                  <a:tcPr marL="11399" marR="11399" marT="0" marB="0"/>
                </a:tc>
                <a:extLst>
                  <a:ext uri="{0D108BD9-81ED-4DB2-BD59-A6C34878D82A}">
                    <a16:rowId xmlns:a16="http://schemas.microsoft.com/office/drawing/2014/main" val="10025"/>
                  </a:ext>
                </a:extLst>
              </a:tr>
            </a:tbl>
          </a:graphicData>
        </a:graphic>
      </p:graphicFrame>
      <p:sp>
        <p:nvSpPr>
          <p:cNvPr id="5" name="Rectangle 1"/>
          <p:cNvSpPr>
            <a:spLocks noChangeArrowheads="1"/>
          </p:cNvSpPr>
          <p:nvPr/>
        </p:nvSpPr>
        <p:spPr bwMode="auto">
          <a:xfrm>
            <a:off x="3645694" y="2567502"/>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br>
              <a:rPr lang="de-DE" altLang="de-DE" sz="1350">
                <a:latin typeface="Arial" pitchFamily="34" charset="0"/>
                <a:cs typeface="Arial" pitchFamily="34" charset="0"/>
              </a:rPr>
            </a:br>
            <a:endParaRPr lang="de-DE" altLang="de-DE" sz="1350">
              <a:latin typeface="Arial" pitchFamily="34" charset="0"/>
              <a:cs typeface="Arial" pitchFamily="34" charset="0"/>
            </a:endParaRPr>
          </a:p>
        </p:txBody>
      </p:sp>
      <p:sp>
        <p:nvSpPr>
          <p:cNvPr id="6" name="Rectangle 2"/>
          <p:cNvSpPr>
            <a:spLocks noChangeArrowheads="1"/>
          </p:cNvSpPr>
          <p:nvPr/>
        </p:nvSpPr>
        <p:spPr bwMode="auto">
          <a:xfrm>
            <a:off x="3645694" y="2674353"/>
            <a:ext cx="138564" cy="27699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Tree>
    <p:extLst>
      <p:ext uri="{BB962C8B-B14F-4D97-AF65-F5344CB8AC3E}">
        <p14:creationId xmlns:p14="http://schemas.microsoft.com/office/powerpoint/2010/main" val="381481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nvPr>
        </p:nvGraphicFramePr>
        <p:xfrm>
          <a:off x="807399" y="-1343693"/>
          <a:ext cx="7631518" cy="7680960"/>
        </p:xfrm>
        <a:graphic>
          <a:graphicData uri="http://schemas.openxmlformats.org/drawingml/2006/table">
            <a:tbl>
              <a:tblPr firstRow="1" firstCol="1" bandRow="1">
                <a:tableStyleId>{5C22544A-7EE6-4342-B048-85BDC9FD1C3A}</a:tableStyleId>
              </a:tblPr>
              <a:tblGrid>
                <a:gridCol w="1254456">
                  <a:extLst>
                    <a:ext uri="{9D8B030D-6E8A-4147-A177-3AD203B41FA5}">
                      <a16:colId xmlns:a16="http://schemas.microsoft.com/office/drawing/2014/main" val="20000"/>
                    </a:ext>
                  </a:extLst>
                </a:gridCol>
                <a:gridCol w="1349376">
                  <a:extLst>
                    <a:ext uri="{9D8B030D-6E8A-4147-A177-3AD203B41FA5}">
                      <a16:colId xmlns:a16="http://schemas.microsoft.com/office/drawing/2014/main" val="20001"/>
                    </a:ext>
                  </a:extLst>
                </a:gridCol>
                <a:gridCol w="1579458">
                  <a:extLst>
                    <a:ext uri="{9D8B030D-6E8A-4147-A177-3AD203B41FA5}">
                      <a16:colId xmlns:a16="http://schemas.microsoft.com/office/drawing/2014/main" val="20002"/>
                    </a:ext>
                  </a:extLst>
                </a:gridCol>
                <a:gridCol w="1640966">
                  <a:extLst>
                    <a:ext uri="{9D8B030D-6E8A-4147-A177-3AD203B41FA5}">
                      <a16:colId xmlns:a16="http://schemas.microsoft.com/office/drawing/2014/main" val="20003"/>
                    </a:ext>
                  </a:extLst>
                </a:gridCol>
                <a:gridCol w="1094229">
                  <a:extLst>
                    <a:ext uri="{9D8B030D-6E8A-4147-A177-3AD203B41FA5}">
                      <a16:colId xmlns:a16="http://schemas.microsoft.com/office/drawing/2014/main" val="20004"/>
                    </a:ext>
                  </a:extLst>
                </a:gridCol>
                <a:gridCol w="713033">
                  <a:extLst>
                    <a:ext uri="{9D8B030D-6E8A-4147-A177-3AD203B41FA5}">
                      <a16:colId xmlns:a16="http://schemas.microsoft.com/office/drawing/2014/main" val="20005"/>
                    </a:ext>
                  </a:extLst>
                </a:gridCol>
              </a:tblGrid>
              <a:tr h="114300">
                <a:tc>
                  <a:txBody>
                    <a:bodyPr/>
                    <a:lstStyle/>
                    <a:p>
                      <a:pPr algn="just">
                        <a:spcAft>
                          <a:spcPts val="0"/>
                        </a:spcAft>
                      </a:pPr>
                      <a:r>
                        <a:rPr lang="zh-CN" sz="800">
                          <a:effectLst/>
                        </a:rPr>
                        <a:t>时间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编者</a:t>
                      </a:r>
                      <a:r>
                        <a:rPr lang="de-DE" sz="800">
                          <a:effectLst/>
                        </a:rPr>
                        <a:t>/</a:t>
                      </a:r>
                      <a:r>
                        <a:rPr lang="zh-CN" sz="800">
                          <a:effectLst/>
                        </a:rPr>
                        <a:t>译者</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文章或书籍名称</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刊物</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翻译情况</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底本</a:t>
                      </a:r>
                      <a:endParaRPr lang="de-DE" sz="800">
                        <a:effectLst/>
                        <a:latin typeface="Times New Roman"/>
                        <a:ea typeface="SimSun"/>
                      </a:endParaRPr>
                    </a:p>
                  </a:txBody>
                  <a:tcPr marL="11399" marR="11399" marT="0" marB="0"/>
                </a:tc>
                <a:extLst>
                  <a:ext uri="{0D108BD9-81ED-4DB2-BD59-A6C34878D82A}">
                    <a16:rowId xmlns:a16="http://schemas.microsoft.com/office/drawing/2014/main" val="10000"/>
                  </a:ext>
                </a:extLst>
              </a:tr>
              <a:tr h="228600">
                <a:tc>
                  <a:txBody>
                    <a:bodyPr/>
                    <a:lstStyle/>
                    <a:p>
                      <a:pPr algn="just">
                        <a:spcAft>
                          <a:spcPts val="0"/>
                        </a:spcAft>
                      </a:pPr>
                      <a:r>
                        <a:rPr lang="de-DE" sz="800">
                          <a:effectLst/>
                        </a:rPr>
                        <a:t>1791</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程偉元</a:t>
                      </a:r>
                      <a:r>
                        <a:rPr lang="de-DE" sz="800">
                          <a:effectLst/>
                        </a:rPr>
                        <a:t> Cheng Weiyuan ed., </a:t>
                      </a:r>
                      <a:r>
                        <a:rPr lang="zh-CN" sz="800">
                          <a:effectLst/>
                        </a:rPr>
                        <a:t>高鶚</a:t>
                      </a:r>
                      <a:r>
                        <a:rPr lang="de-DE" sz="800">
                          <a:effectLst/>
                        </a:rPr>
                        <a:t> Gao E</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《新鐫全部繡像紅樓夢》</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incl. 99 images, reprint</a:t>
                      </a:r>
                      <a:r>
                        <a:rPr lang="zh-CN" sz="800">
                          <a:effectLst/>
                        </a:rPr>
                        <a:t>北京师范大学</a:t>
                      </a:r>
                      <a:r>
                        <a:rPr lang="en-GB" sz="800">
                          <a:effectLst/>
                        </a:rPr>
                        <a:t>, 1987</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A </a:t>
                      </a:r>
                      <a:r>
                        <a:rPr lang="zh-CN" sz="800">
                          <a:effectLst/>
                        </a:rPr>
                        <a:t>程甲本</a:t>
                      </a:r>
                      <a:endParaRPr lang="de-DE" sz="800">
                        <a:effectLst/>
                        <a:latin typeface="Times New Roman"/>
                        <a:ea typeface="SimSun"/>
                      </a:endParaRPr>
                    </a:p>
                  </a:txBody>
                  <a:tcPr marL="11399" marR="11399" marT="0" marB="0"/>
                </a:tc>
                <a:extLst>
                  <a:ext uri="{0D108BD9-81ED-4DB2-BD59-A6C34878D82A}">
                    <a16:rowId xmlns:a16="http://schemas.microsoft.com/office/drawing/2014/main" val="10001"/>
                  </a:ext>
                </a:extLst>
              </a:tr>
              <a:tr h="342900">
                <a:tc>
                  <a:txBody>
                    <a:bodyPr/>
                    <a:lstStyle/>
                    <a:p>
                      <a:pPr algn="just">
                        <a:spcAft>
                          <a:spcPts val="0"/>
                        </a:spcAft>
                      </a:pPr>
                      <a:r>
                        <a:rPr lang="zh-CN" sz="800">
                          <a:effectLst/>
                        </a:rPr>
                        <a:t>²</a:t>
                      </a:r>
                      <a:r>
                        <a:rPr lang="en-GB" sz="800">
                          <a:effectLst/>
                        </a:rPr>
                        <a:t>1792</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程偉元</a:t>
                      </a:r>
                      <a:r>
                        <a:rPr lang="de-DE" sz="800">
                          <a:effectLst/>
                        </a:rPr>
                        <a:t> Cheng Weiyuan ed., </a:t>
                      </a:r>
                      <a:r>
                        <a:rPr lang="zh-CN" sz="800">
                          <a:effectLst/>
                        </a:rPr>
                        <a:t>高鶚</a:t>
                      </a:r>
                      <a:r>
                        <a:rPr lang="de-DE" sz="800">
                          <a:effectLst/>
                        </a:rPr>
                        <a:t> Gao E</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A and B both known as </a:t>
                      </a:r>
                      <a:r>
                        <a:rPr lang="zh-CN" sz="800">
                          <a:effectLst/>
                        </a:rPr>
                        <a:t>程高本 </a:t>
                      </a:r>
                      <a:r>
                        <a:rPr lang="en-GB" sz="800">
                          <a:effectLst/>
                        </a:rPr>
                        <a:t>Chenggao edition</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B </a:t>
                      </a:r>
                      <a:r>
                        <a:rPr lang="zh-CN" sz="800">
                          <a:effectLst/>
                        </a:rPr>
                        <a:t>程乙本</a:t>
                      </a:r>
                      <a:endParaRPr lang="de-DE" sz="800">
                        <a:effectLst/>
                        <a:latin typeface="Times New Roman"/>
                        <a:ea typeface="SimSun"/>
                      </a:endParaRPr>
                    </a:p>
                  </a:txBody>
                  <a:tcPr marL="11399" marR="11399" marT="0" marB="0"/>
                </a:tc>
                <a:extLst>
                  <a:ext uri="{0D108BD9-81ED-4DB2-BD59-A6C34878D82A}">
                    <a16:rowId xmlns:a16="http://schemas.microsoft.com/office/drawing/2014/main" val="10002"/>
                  </a:ext>
                </a:extLst>
              </a:tr>
              <a:tr h="114300">
                <a:tc>
                  <a:txBody>
                    <a:bodyPr/>
                    <a:lstStyle/>
                    <a:p>
                      <a:pPr algn="just">
                        <a:spcAft>
                          <a:spcPts val="0"/>
                        </a:spcAft>
                      </a:pPr>
                      <a:r>
                        <a:rPr lang="zh-CN" sz="800">
                          <a:effectLst/>
                        </a:rPr>
                        <a:t>约</a:t>
                      </a:r>
                      <a:r>
                        <a:rPr lang="en-GB" sz="800">
                          <a:effectLst/>
                        </a:rPr>
                        <a:t>1800-1850</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以满语的发音为标准进行翻译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3"/>
                  </a:ext>
                </a:extLst>
              </a:tr>
              <a:tr h="228600">
                <a:tc>
                  <a:txBody>
                    <a:bodyPr/>
                    <a:lstStyle/>
                    <a:p>
                      <a:pPr algn="just">
                        <a:spcAft>
                          <a:spcPts val="0"/>
                        </a:spcAft>
                      </a:pPr>
                      <a:r>
                        <a:rPr lang="de-DE" sz="800">
                          <a:effectLst/>
                        </a:rPr>
                        <a:t>1815</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马礼逊（</a:t>
                      </a:r>
                      <a:r>
                        <a:rPr lang="de-DE" sz="800">
                          <a:effectLst/>
                        </a:rPr>
                        <a:t>Robert Morrison</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《华英字典》</a:t>
                      </a:r>
                      <a:r>
                        <a:rPr lang="de-DE" sz="800">
                          <a:effectLst/>
                        </a:rPr>
                        <a:t>A Dictionary of the Chinese language in three parts</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Macao: East India Company Press</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《红楼梦》名称</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4"/>
                  </a:ext>
                </a:extLst>
              </a:tr>
              <a:tr h="571500">
                <a:tc>
                  <a:txBody>
                    <a:bodyPr/>
                    <a:lstStyle/>
                    <a:p>
                      <a:pPr algn="just">
                        <a:spcAft>
                          <a:spcPts val="0"/>
                        </a:spcAft>
                      </a:pPr>
                      <a:r>
                        <a:rPr lang="de-DE" sz="800">
                          <a:effectLst/>
                        </a:rPr>
                        <a:t>1816</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马礼逊（</a:t>
                      </a:r>
                      <a:r>
                        <a:rPr lang="de-DE" sz="800">
                          <a:effectLst/>
                        </a:rPr>
                        <a:t>Robert Morrison</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《中文对话与单句》</a:t>
                      </a:r>
                      <a:r>
                        <a:rPr lang="de-DE" sz="800">
                          <a:effectLst/>
                        </a:rPr>
                        <a:t>Dialogues and Detached Sentences in the Chinese Language, with a free and verbal translation in English, collected from various sources</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Macao: East India Company's Press</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对话片段翻译</a:t>
                      </a:r>
                      <a:r>
                        <a:rPr lang="de-DE" sz="800">
                          <a:effectLst/>
                        </a:rPr>
                        <a:t>(</a:t>
                      </a:r>
                      <a:r>
                        <a:rPr lang="zh-CN" sz="800">
                          <a:effectLst/>
                        </a:rPr>
                        <a:t>第</a:t>
                      </a:r>
                      <a:r>
                        <a:rPr lang="de-DE" sz="800">
                          <a:effectLst/>
                        </a:rPr>
                        <a:t>4</a:t>
                      </a:r>
                      <a:r>
                        <a:rPr lang="zh-CN" sz="800">
                          <a:effectLst/>
                        </a:rPr>
                        <a:t>回？</a:t>
                      </a:r>
                      <a:r>
                        <a:rPr lang="de-DE"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5"/>
                  </a:ext>
                </a:extLst>
              </a:tr>
              <a:tr h="342900">
                <a:tc>
                  <a:txBody>
                    <a:bodyPr/>
                    <a:lstStyle/>
                    <a:p>
                      <a:pPr algn="just">
                        <a:spcAft>
                          <a:spcPts val="0"/>
                        </a:spcAft>
                      </a:pPr>
                      <a:r>
                        <a:rPr lang="de-DE" sz="800">
                          <a:effectLst/>
                        </a:rPr>
                        <a:t>1819</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a:t>
                      </a:r>
                      <a:r>
                        <a:rPr lang="zh-CN" sz="800">
                          <a:effectLst/>
                        </a:rPr>
                        <a:t>英</a:t>
                      </a:r>
                      <a:r>
                        <a:rPr lang="de-DE" sz="800">
                          <a:effectLst/>
                        </a:rPr>
                        <a:t>]</a:t>
                      </a:r>
                      <a:r>
                        <a:rPr lang="zh-CN" sz="800">
                          <a:effectLst/>
                        </a:rPr>
                        <a:t>戴维斯（</a:t>
                      </a:r>
                      <a:r>
                        <a:rPr lang="de-DE" sz="800">
                          <a:effectLst/>
                        </a:rPr>
                        <a:t>Francis Davis</a:t>
                      </a:r>
                      <a:r>
                        <a:rPr lang="zh-CN" sz="800">
                          <a:effectLst/>
                        </a:rPr>
                        <a:t>），由</a:t>
                      </a:r>
                      <a:r>
                        <a:rPr lang="en-GB" sz="800">
                          <a:effectLst/>
                        </a:rPr>
                        <a:t>John Barrow</a:t>
                      </a:r>
                      <a:r>
                        <a:rPr lang="zh-CN" sz="800">
                          <a:effectLst/>
                        </a:rPr>
                        <a:t>发表的</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William Gifford ed., Quarterly Review 21:41 (January 1819) pp. 67-91, here pp. 79-80</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第三回的摘译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6"/>
                  </a:ext>
                </a:extLst>
              </a:tr>
              <a:tr h="457200">
                <a:tc>
                  <a:txBody>
                    <a:bodyPr/>
                    <a:lstStyle/>
                    <a:p>
                      <a:pPr algn="just">
                        <a:spcAft>
                          <a:spcPts val="0"/>
                        </a:spcAft>
                      </a:pPr>
                      <a:r>
                        <a:rPr lang="de-DE" sz="800">
                          <a:effectLst/>
                        </a:rPr>
                        <a:t>1819</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a:t>
                      </a:r>
                      <a:r>
                        <a:rPr lang="zh-CN" sz="800">
                          <a:effectLst/>
                        </a:rPr>
                        <a:t>法</a:t>
                      </a:r>
                      <a:r>
                        <a:rPr lang="de-DE" sz="800">
                          <a:effectLst/>
                        </a:rPr>
                        <a:t>] Antoine-André Bruguière</a:t>
                      </a:r>
                      <a:r>
                        <a:rPr lang="zh-CN" sz="800">
                          <a:effectLst/>
                        </a:rPr>
                        <a:t>转译戴维斯（</a:t>
                      </a:r>
                      <a:r>
                        <a:rPr lang="de-DE" sz="800">
                          <a:effectLst/>
                        </a:rPr>
                        <a:t>Francis Davis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»Avant-propos du traducteur francais«, in: John Francis Davis, Antoine-André Bruguière, Lao-seng-eul, pp. 141-164, here pp. 150-151</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第三回的摘译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7"/>
                  </a:ext>
                </a:extLst>
              </a:tr>
              <a:tr h="342900">
                <a:tc>
                  <a:txBody>
                    <a:bodyPr/>
                    <a:lstStyle/>
                    <a:p>
                      <a:pPr algn="just">
                        <a:spcAft>
                          <a:spcPts val="0"/>
                        </a:spcAft>
                      </a:pPr>
                      <a:r>
                        <a:rPr lang="de-DE" sz="800">
                          <a:effectLst/>
                        </a:rPr>
                        <a:t>1830</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德庇时（戴维斯）（</a:t>
                      </a:r>
                      <a:r>
                        <a:rPr lang="de-DE" sz="800">
                          <a:effectLst/>
                        </a:rPr>
                        <a:t>Francis Davis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a:t>
                      </a:r>
                      <a:r>
                        <a:rPr lang="en-US" sz="800">
                          <a:effectLst/>
                        </a:rPr>
                        <a:t>XXI. </a:t>
                      </a:r>
                      <a:r>
                        <a:rPr lang="zh-CN" sz="800">
                          <a:effectLst/>
                        </a:rPr>
                        <a:t>漢文詩解</a:t>
                      </a:r>
                      <a:r>
                        <a:rPr lang="en-US" sz="800">
                          <a:effectLst/>
                        </a:rPr>
                        <a:t>. Poeseos Sinensis Commentarii/On the Poetry of the Chinese</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en-US" sz="800">
                          <a:effectLst/>
                        </a:rPr>
                        <a:t>Transactions of the Royal Asiatic Society of Great Britain and Ireland, 2 (1830), pp. 393-461</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《西江月》词两首</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8"/>
                  </a:ext>
                </a:extLst>
              </a:tr>
              <a:tr h="228600">
                <a:tc>
                  <a:txBody>
                    <a:bodyPr/>
                    <a:lstStyle/>
                    <a:p>
                      <a:pPr algn="just">
                        <a:spcAft>
                          <a:spcPts val="0"/>
                        </a:spcAft>
                      </a:pPr>
                      <a:r>
                        <a:rPr lang="en-GB" sz="800">
                          <a:effectLst/>
                        </a:rPr>
                        <a:t>1841-1843</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[Russian] </a:t>
                      </a:r>
                      <a:r>
                        <a:rPr lang="zh-CN" sz="800">
                          <a:effectLst/>
                        </a:rPr>
                        <a:t>德明</a:t>
                      </a:r>
                      <a:r>
                        <a:rPr lang="de-DE" sz="800">
                          <a:effectLst/>
                        </a:rPr>
                        <a:t>(А. И. Коваńко / A. I. Kovańko)</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Ote</a:t>
                      </a:r>
                      <a:r>
                        <a:rPr lang="zh-CN" sz="800">
                          <a:effectLst/>
                        </a:rPr>
                        <a:t>č</a:t>
                      </a:r>
                      <a:r>
                        <a:rPr lang="en-GB" sz="800">
                          <a:effectLst/>
                        </a:rPr>
                        <a:t>estvennye Zapiski (Notes from Peking), </a:t>
                      </a:r>
                      <a:r>
                        <a:rPr lang="zh-CN" sz="800">
                          <a:effectLst/>
                        </a:rPr>
                        <a:t>德转译再版 </a:t>
                      </a:r>
                      <a:r>
                        <a:rPr lang="en-GB" sz="800">
                          <a:effectLst/>
                        </a:rPr>
                        <a:t>Das Ausland</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09"/>
                  </a:ext>
                </a:extLst>
              </a:tr>
              <a:tr h="228600">
                <a:tc>
                  <a:txBody>
                    <a:bodyPr/>
                    <a:lstStyle/>
                    <a:p>
                      <a:pPr algn="just">
                        <a:spcAft>
                          <a:spcPts val="0"/>
                        </a:spcAft>
                      </a:pPr>
                      <a:r>
                        <a:rPr lang="de-DE" sz="800">
                          <a:effectLst/>
                        </a:rPr>
                        <a:t>1842</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郭实腊（</a:t>
                      </a:r>
                      <a:r>
                        <a:rPr lang="de-DE" sz="800">
                          <a:effectLst/>
                        </a:rPr>
                        <a:t>Karl Friedrich August Gützlaff</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[Dreams (</a:t>
                      </a:r>
                      <a:r>
                        <a:rPr lang="zh-CN" sz="800">
                          <a:effectLst/>
                        </a:rPr>
                        <a:t>负数</a:t>
                      </a:r>
                      <a:r>
                        <a:rPr lang="de-DE" sz="800">
                          <a:effectLst/>
                        </a:rPr>
                        <a:t>)]</a:t>
                      </a:r>
                      <a:endParaRPr lang="de-DE" sz="800">
                        <a:effectLst/>
                        <a:latin typeface="Times New Roman"/>
                        <a:ea typeface="SimSun"/>
                      </a:endParaRPr>
                    </a:p>
                  </a:txBody>
                  <a:tcPr marL="11399" marR="11399" marT="0" marB="0"/>
                </a:tc>
                <a:tc>
                  <a:txBody>
                    <a:bodyPr/>
                    <a:lstStyle/>
                    <a:p>
                      <a:pPr>
                        <a:spcAft>
                          <a:spcPts val="0"/>
                        </a:spcAft>
                      </a:pPr>
                      <a:r>
                        <a:rPr lang="zh-CN" sz="800">
                          <a:effectLst/>
                        </a:rPr>
                        <a:t>《中国话》</a:t>
                      </a:r>
                      <a:endParaRPr lang="de-DE" sz="800">
                        <a:effectLst/>
                      </a:endParaRPr>
                    </a:p>
                    <a:p>
                      <a:pPr algn="just">
                        <a:spcAft>
                          <a:spcPts val="0"/>
                        </a:spcAft>
                      </a:pPr>
                      <a:r>
                        <a:rPr lang="zh-CN" sz="800">
                          <a:effectLst/>
                        </a:rPr>
                        <a:t>《中国从报》</a:t>
                      </a:r>
                      <a:endParaRPr lang="de-DE" sz="800">
                        <a:effectLst/>
                        <a:latin typeface="Times New Roman"/>
                        <a:ea typeface="SimSun"/>
                      </a:endParaRPr>
                    </a:p>
                  </a:txBody>
                  <a:tcPr marL="11399" marR="11399" marT="0" marB="0"/>
                </a:tc>
                <a:tc>
                  <a:txBody>
                    <a:bodyPr/>
                    <a:lstStyle/>
                    <a:p>
                      <a:pPr>
                        <a:spcAft>
                          <a:spcPts val="0"/>
                        </a:spcAft>
                      </a:pPr>
                      <a:r>
                        <a:rPr lang="zh-CN" sz="800">
                          <a:effectLst/>
                        </a:rPr>
                        <a:t>选译</a:t>
                      </a:r>
                      <a:endParaRPr lang="de-DE" sz="800">
                        <a:effectLst/>
                      </a:endParaRPr>
                    </a:p>
                    <a:p>
                      <a:pPr algn="just">
                        <a:spcAft>
                          <a:spcPts val="0"/>
                        </a:spcAft>
                      </a:pPr>
                      <a:r>
                        <a:rPr lang="zh-CN" sz="800">
                          <a:effectLst/>
                        </a:rPr>
                        <a:t>英文介绍</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0"/>
                  </a:ext>
                </a:extLst>
              </a:tr>
              <a:tr h="228600">
                <a:tc>
                  <a:txBody>
                    <a:bodyPr/>
                    <a:lstStyle/>
                    <a:p>
                      <a:pPr algn="just">
                        <a:spcAft>
                          <a:spcPts val="0"/>
                        </a:spcAft>
                      </a:pPr>
                      <a:r>
                        <a:rPr lang="de-DE" sz="800">
                          <a:effectLst/>
                        </a:rPr>
                        <a:t>1846</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罗伯聃（</a:t>
                      </a:r>
                      <a:r>
                        <a:rPr lang="de-DE" sz="800">
                          <a:effectLst/>
                        </a:rPr>
                        <a:t>Robert Thom</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[Dreams (</a:t>
                      </a:r>
                      <a:r>
                        <a:rPr lang="zh-CN" sz="800">
                          <a:effectLst/>
                        </a:rPr>
                        <a:t>单数</a:t>
                      </a:r>
                      <a:r>
                        <a:rPr lang="de-DE" sz="800">
                          <a:effectLst/>
                        </a:rPr>
                        <a:t>)]</a:t>
                      </a:r>
                      <a:r>
                        <a:rPr lang="zh-CN" sz="800">
                          <a:effectLst/>
                        </a:rPr>
                        <a:t>《正音撮要》（上卷）</a:t>
                      </a:r>
                      <a:r>
                        <a:rPr lang="en-GB" sz="800">
                          <a:effectLst/>
                        </a:rPr>
                        <a:t>62-89</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第六回翻译</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1"/>
                  </a:ext>
                </a:extLst>
              </a:tr>
              <a:tr h="228600">
                <a:tc>
                  <a:txBody>
                    <a:bodyPr/>
                    <a:lstStyle/>
                    <a:p>
                      <a:pPr algn="just">
                        <a:spcAft>
                          <a:spcPts val="0"/>
                        </a:spcAft>
                      </a:pPr>
                      <a:r>
                        <a:rPr lang="de-DE" sz="800">
                          <a:effectLst/>
                        </a:rPr>
                        <a:t>1857</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艾约瑟（</a:t>
                      </a:r>
                      <a:r>
                        <a:rPr lang="de-DE" sz="800">
                          <a:effectLst/>
                        </a:rPr>
                        <a:t>Joseph Edkins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《官话口语语法》附录</a:t>
                      </a:r>
                      <a:r>
                        <a:rPr lang="de-DE" sz="800">
                          <a:effectLst/>
                        </a:rPr>
                        <a:t>2</a:t>
                      </a:r>
                      <a:r>
                        <a:rPr lang="zh-CN" sz="800">
                          <a:effectLst/>
                        </a:rPr>
                        <a:t>“论官话文学”（</a:t>
                      </a:r>
                      <a:r>
                        <a:rPr lang="de-DE" sz="800">
                          <a:effectLst/>
                        </a:rPr>
                        <a:t>On Mandarin Literatur</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上海墨海书馆出版</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附录</a:t>
                      </a:r>
                      <a:r>
                        <a:rPr lang="de-DE" sz="800">
                          <a:effectLst/>
                        </a:rPr>
                        <a:t>98</a:t>
                      </a:r>
                      <a:r>
                        <a:rPr lang="zh-CN" sz="800">
                          <a:effectLst/>
                        </a:rPr>
                        <a:t>回黛玉死后宝玉梦中一大段描写，中英混排</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2"/>
                  </a:ext>
                </a:extLst>
              </a:tr>
              <a:tr h="228600">
                <a:tc>
                  <a:txBody>
                    <a:bodyPr/>
                    <a:lstStyle/>
                    <a:p>
                      <a:pPr algn="just">
                        <a:spcAft>
                          <a:spcPts val="0"/>
                        </a:spcAft>
                      </a:pPr>
                      <a:r>
                        <a:rPr lang="de-DE" sz="800">
                          <a:effectLst/>
                        </a:rPr>
                        <a:t>1867</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梅辉立（</a:t>
                      </a:r>
                      <a:r>
                        <a:rPr lang="de-DE" sz="800">
                          <a:effectLst/>
                        </a:rPr>
                        <a:t>William Frederick Mayers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《中国小说作品》</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部分诗词和对话</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3"/>
                  </a:ext>
                </a:extLst>
              </a:tr>
              <a:tr h="342900">
                <a:tc>
                  <a:txBody>
                    <a:bodyPr/>
                    <a:lstStyle/>
                    <a:p>
                      <a:pPr algn="just">
                        <a:spcAft>
                          <a:spcPts val="0"/>
                        </a:spcAft>
                      </a:pPr>
                      <a:r>
                        <a:rPr lang="de-DE" sz="800">
                          <a:effectLst/>
                        </a:rPr>
                        <a:t>1868</a:t>
                      </a:r>
                      <a:r>
                        <a:rPr lang="zh-CN" sz="800">
                          <a:effectLst/>
                        </a:rPr>
                        <a:t>年</a:t>
                      </a:r>
                      <a:r>
                        <a:rPr lang="de-DE" sz="800">
                          <a:effectLst/>
                        </a:rPr>
                        <a:t>-1869</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包腊（</a:t>
                      </a:r>
                      <a:r>
                        <a:rPr lang="en-US" sz="800">
                          <a:effectLst/>
                        </a:rPr>
                        <a:t>Edward Charles Macintosh Bowra</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China Magazine, Christmas Issue, 1868: pp. 1, 3, 33, 65, 97, 128;1869: pp. 1 </a:t>
                      </a:r>
                      <a:r>
                        <a:rPr lang="zh-CN" sz="800">
                          <a:effectLst/>
                        </a:rPr>
                        <a:t>，</a:t>
                      </a:r>
                      <a:r>
                        <a:rPr lang="en-GB" sz="800">
                          <a:effectLst/>
                        </a:rPr>
                        <a:t>3 </a:t>
                      </a:r>
                      <a:r>
                        <a:rPr lang="zh-CN" sz="800">
                          <a:effectLst/>
                        </a:rPr>
                        <a:t>，</a:t>
                      </a:r>
                      <a:r>
                        <a:rPr lang="en-GB" sz="800">
                          <a:effectLst/>
                        </a:rPr>
                        <a:t>65</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《中国杂志》</a:t>
                      </a:r>
                      <a:r>
                        <a:rPr lang="de-DE" sz="800">
                          <a:effectLst/>
                        </a:rPr>
                        <a:t>, </a:t>
                      </a:r>
                      <a:r>
                        <a:rPr lang="zh-CN" sz="800">
                          <a:effectLst/>
                        </a:rPr>
                        <a:t>上海</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前</a:t>
                      </a:r>
                      <a:r>
                        <a:rPr lang="de-DE" sz="800">
                          <a:effectLst/>
                        </a:rPr>
                        <a:t>8</a:t>
                      </a:r>
                      <a:r>
                        <a:rPr lang="zh-CN" sz="800">
                          <a:effectLst/>
                        </a:rPr>
                        <a:t>回</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4"/>
                  </a:ext>
                </a:extLst>
              </a:tr>
              <a:tr h="571500">
                <a:tc>
                  <a:txBody>
                    <a:bodyPr/>
                    <a:lstStyle/>
                    <a:p>
                      <a:pPr algn="just">
                        <a:spcAft>
                          <a:spcPts val="0"/>
                        </a:spcAft>
                      </a:pPr>
                      <a:r>
                        <a:rPr lang="zh-CN" sz="800">
                          <a:effectLst/>
                        </a:rPr>
                        <a:t>约</a:t>
                      </a:r>
                      <a:r>
                        <a:rPr lang="de-DE" sz="800">
                          <a:effectLst/>
                        </a:rPr>
                        <a:t>1884</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[Korean]</a:t>
                      </a:r>
                      <a:r>
                        <a:rPr lang="zh-CN" sz="800">
                          <a:effectLst/>
                        </a:rPr>
                        <a:t>乐善斋（</a:t>
                      </a:r>
                      <a:r>
                        <a:rPr lang="de-DE" sz="800">
                          <a:effectLst/>
                        </a:rPr>
                        <a:t>Nakseonjae</a:t>
                      </a:r>
                      <a:r>
                        <a:rPr lang="zh-CN" sz="800">
                          <a:effectLst/>
                        </a:rPr>
                        <a:t>，낙선재）</a:t>
                      </a:r>
                      <a:r>
                        <a:rPr lang="de-DE" sz="800">
                          <a:effectLst/>
                        </a:rPr>
                        <a:t>——</a:t>
                      </a:r>
                      <a:r>
                        <a:rPr lang="zh-CN" sz="800">
                          <a:effectLst/>
                        </a:rPr>
                        <a:t>『紅樓夢』（</a:t>
                      </a:r>
                      <a:r>
                        <a:rPr lang="de-DE" sz="800">
                          <a:effectLst/>
                        </a:rPr>
                        <a:t>120</a:t>
                      </a:r>
                      <a:r>
                        <a:rPr lang="zh-CN" sz="800">
                          <a:effectLst/>
                        </a:rPr>
                        <a:t>册，现存</a:t>
                      </a:r>
                      <a:r>
                        <a:rPr lang="de-DE" sz="800">
                          <a:effectLst/>
                        </a:rPr>
                        <a:t>117</a:t>
                      </a:r>
                      <a:r>
                        <a:rPr lang="zh-CN" sz="800">
                          <a:effectLst/>
                        </a:rPr>
                        <a:t>册），樂善齋原藏本，漢城：韓 國學中央研究院现藏原本</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5"/>
                  </a:ext>
                </a:extLst>
              </a:tr>
              <a:tr h="114300">
                <a:tc>
                  <a:txBody>
                    <a:bodyPr/>
                    <a:lstStyle/>
                    <a:p>
                      <a:pPr algn="just">
                        <a:spcAft>
                          <a:spcPts val="0"/>
                        </a:spcAft>
                      </a:pPr>
                      <a:r>
                        <a:rPr lang="de-DE" sz="800">
                          <a:effectLst/>
                        </a:rPr>
                        <a:t>1885</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Wade</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6"/>
                  </a:ext>
                </a:extLst>
              </a:tr>
              <a:tr h="342900">
                <a:tc>
                  <a:txBody>
                    <a:bodyPr/>
                    <a:lstStyle/>
                    <a:p>
                      <a:pPr algn="just">
                        <a:spcAft>
                          <a:spcPts val="0"/>
                        </a:spcAft>
                      </a:pPr>
                      <a:r>
                        <a:rPr lang="de-DE" sz="800">
                          <a:effectLst/>
                        </a:rPr>
                        <a:t>1885</a:t>
                      </a:r>
                      <a:r>
                        <a:rPr lang="zh-CN" sz="800">
                          <a:effectLst/>
                        </a:rPr>
                        <a:t>年</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翟理思（</a:t>
                      </a:r>
                      <a:r>
                        <a:rPr lang="en-US" sz="800">
                          <a:effectLst/>
                        </a:rPr>
                        <a:t>David Hawkes</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《英国皇家亚洲学会中国分会会报》</a:t>
                      </a:r>
                      <a:endParaRPr lang="de-DE" sz="800">
                        <a:effectLst/>
                        <a:latin typeface="Times New Roman"/>
                        <a:ea typeface="SimSun"/>
                      </a:endParaRPr>
                    </a:p>
                  </a:txBody>
                  <a:tcPr marL="11399" marR="11399" marT="0" marB="0"/>
                </a:tc>
                <a:tc>
                  <a:txBody>
                    <a:bodyPr/>
                    <a:lstStyle/>
                    <a:p>
                      <a:pPr>
                        <a:spcAft>
                          <a:spcPts val="0"/>
                        </a:spcAft>
                      </a:pPr>
                      <a:r>
                        <a:rPr lang="zh-CN" sz="800">
                          <a:effectLst/>
                        </a:rPr>
                        <a:t>《</a:t>
                      </a:r>
                      <a:r>
                        <a:rPr lang="de-DE" sz="800">
                          <a:effectLst/>
                        </a:rPr>
                        <a:t>The Hung Lou Meng</a:t>
                      </a:r>
                      <a:r>
                        <a:rPr lang="zh-CN" sz="800">
                          <a:effectLst/>
                        </a:rPr>
                        <a:t>红楼梦</a:t>
                      </a:r>
                      <a:r>
                        <a:rPr lang="de-DE" sz="800">
                          <a:effectLst/>
                        </a:rPr>
                        <a:t>: Commonly Called The Dream of the Red Chamber</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翻译部分文字</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7"/>
                  </a:ext>
                </a:extLst>
              </a:tr>
              <a:tr h="114300">
                <a:tc>
                  <a:txBody>
                    <a:bodyPr/>
                    <a:lstStyle/>
                    <a:p>
                      <a:pPr algn="just">
                        <a:spcAft>
                          <a:spcPts val="0"/>
                        </a:spcAft>
                      </a:pPr>
                      <a:r>
                        <a:rPr lang="de-DE" sz="800">
                          <a:effectLst/>
                        </a:rPr>
                        <a:t>1892-93</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Henry Bencraft Joly</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第</a:t>
                      </a:r>
                      <a:r>
                        <a:rPr lang="de-DE" sz="800">
                          <a:effectLst/>
                        </a:rPr>
                        <a:t>1-56</a:t>
                      </a:r>
                      <a:r>
                        <a:rPr lang="zh-CN" sz="800">
                          <a:effectLst/>
                        </a:rPr>
                        <a:t>回</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8"/>
                  </a:ext>
                </a:extLst>
              </a:tr>
              <a:tr h="114300">
                <a:tc>
                  <a:txBody>
                    <a:bodyPr/>
                    <a:lstStyle/>
                    <a:p>
                      <a:pPr algn="just">
                        <a:spcAft>
                          <a:spcPts val="0"/>
                        </a:spcAft>
                      </a:pPr>
                      <a:r>
                        <a:rPr lang="en-GB" sz="800">
                          <a:effectLst/>
                        </a:rPr>
                        <a:t>1927</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Liang-Chih Wang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1-95</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19"/>
                  </a:ext>
                </a:extLst>
              </a:tr>
              <a:tr h="228600">
                <a:tc>
                  <a:txBody>
                    <a:bodyPr/>
                    <a:lstStyle/>
                    <a:p>
                      <a:pPr algn="just">
                        <a:spcAft>
                          <a:spcPts val="0"/>
                        </a:spcAft>
                      </a:pPr>
                      <a:r>
                        <a:rPr lang="en-GB" sz="800">
                          <a:effectLst/>
                        </a:rPr>
                        <a:t>1929/1958</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Wang Chi-chen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abridged full 120-chapter version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0"/>
                  </a:ext>
                </a:extLst>
              </a:tr>
              <a:tr h="342900">
                <a:tc>
                  <a:txBody>
                    <a:bodyPr/>
                    <a:lstStyle/>
                    <a:p>
                      <a:pPr algn="just">
                        <a:spcAft>
                          <a:spcPts val="0"/>
                        </a:spcAft>
                      </a:pPr>
                      <a:r>
                        <a:rPr lang="en-GB" sz="800">
                          <a:effectLst/>
                        </a:rPr>
                        <a:t>1958</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Florence McHugh &amp; Isabel McHugh</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further translation from the abridged German version of 1938</a:t>
                      </a:r>
                      <a:endParaRPr lang="de-DE" sz="800">
                        <a:effectLst/>
                        <a:latin typeface="Times New Roman"/>
                        <a:ea typeface="SimSun"/>
                      </a:endParaRPr>
                    </a:p>
                  </a:txBody>
                  <a:tcPr marL="11399" marR="11399" marT="0" marB="0"/>
                </a:tc>
                <a:tc>
                  <a:txBody>
                    <a:bodyPr/>
                    <a:lstStyle/>
                    <a:p>
                      <a:pPr algn="just">
                        <a:spcAft>
                          <a:spcPts val="0"/>
                        </a:spcAft>
                      </a:pPr>
                      <a:r>
                        <a:rPr lang="en-US"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1"/>
                  </a:ext>
                </a:extLst>
              </a:tr>
              <a:tr h="114300">
                <a:tc>
                  <a:txBody>
                    <a:bodyPr/>
                    <a:lstStyle/>
                    <a:p>
                      <a:pPr algn="just">
                        <a:spcAft>
                          <a:spcPts val="0"/>
                        </a:spcAft>
                      </a:pPr>
                      <a:r>
                        <a:rPr lang="en-GB" sz="800">
                          <a:effectLst/>
                        </a:rPr>
                        <a:t>1960s</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Bramwell Seaton Bonsall</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full translation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2"/>
                  </a:ext>
                </a:extLst>
              </a:tr>
              <a:tr h="114300">
                <a:tc>
                  <a:txBody>
                    <a:bodyPr/>
                    <a:lstStyle/>
                    <a:p>
                      <a:pPr algn="just">
                        <a:spcAft>
                          <a:spcPts val="0"/>
                        </a:spcAft>
                      </a:pPr>
                      <a:r>
                        <a:rPr lang="en-GB" sz="800">
                          <a:effectLst/>
                        </a:rPr>
                        <a:t>1973-1986</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Hawkes/ Minford</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full translation</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extLst>
                  <a:ext uri="{0D108BD9-81ED-4DB2-BD59-A6C34878D82A}">
                    <a16:rowId xmlns:a16="http://schemas.microsoft.com/office/drawing/2014/main" val="10023"/>
                  </a:ext>
                </a:extLst>
              </a:tr>
              <a:tr h="228600">
                <a:tc>
                  <a:txBody>
                    <a:bodyPr/>
                    <a:lstStyle/>
                    <a:p>
                      <a:pPr algn="just">
                        <a:spcAft>
                          <a:spcPts val="0"/>
                        </a:spcAft>
                      </a:pPr>
                      <a:r>
                        <a:rPr lang="en-GB" sz="800">
                          <a:effectLst/>
                        </a:rPr>
                        <a:t>1978-1980</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Yang Xianyi, Gladys Yang</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A Dream of Red Mansions, Foreign Languages Press Beijing</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full translation</a:t>
                      </a:r>
                      <a:endParaRPr lang="de-DE" sz="800">
                        <a:effectLst/>
                        <a:latin typeface="Times New Roman"/>
                        <a:ea typeface="SimSun"/>
                      </a:endParaRPr>
                    </a:p>
                  </a:txBody>
                  <a:tcPr marL="11399" marR="11399" marT="0" marB="0"/>
                </a:tc>
                <a:tc>
                  <a:txBody>
                    <a:bodyPr/>
                    <a:lstStyle/>
                    <a:p>
                      <a:pPr algn="just">
                        <a:spcAft>
                          <a:spcPts val="0"/>
                        </a:spcAft>
                      </a:pPr>
                      <a:r>
                        <a:rPr lang="en-GB" sz="800">
                          <a:effectLst/>
                        </a:rPr>
                        <a:t>Cheng B edition</a:t>
                      </a:r>
                      <a:endParaRPr lang="de-DE" sz="800">
                        <a:effectLst/>
                        <a:latin typeface="Times New Roman"/>
                        <a:ea typeface="SimSun"/>
                      </a:endParaRPr>
                    </a:p>
                  </a:txBody>
                  <a:tcPr marL="11399" marR="11399" marT="0" marB="0"/>
                </a:tc>
                <a:extLst>
                  <a:ext uri="{0D108BD9-81ED-4DB2-BD59-A6C34878D82A}">
                    <a16:rowId xmlns:a16="http://schemas.microsoft.com/office/drawing/2014/main" val="10024"/>
                  </a:ext>
                </a:extLst>
              </a:tr>
              <a:tr h="457200">
                <a:tc>
                  <a:txBody>
                    <a:bodyPr/>
                    <a:lstStyle/>
                    <a:p>
                      <a:pPr algn="just">
                        <a:spcAft>
                          <a:spcPts val="0"/>
                        </a:spcAft>
                      </a:pPr>
                      <a:r>
                        <a:rPr lang="de-DE" sz="800">
                          <a:effectLst/>
                        </a:rPr>
                        <a:t>1948</a:t>
                      </a:r>
                      <a:endParaRPr lang="de-DE" sz="800">
                        <a:effectLst/>
                        <a:latin typeface="Times New Roman"/>
                        <a:ea typeface="SimSun"/>
                      </a:endParaRPr>
                    </a:p>
                  </a:txBody>
                  <a:tcPr marL="11399" marR="11399" marT="0" marB="0"/>
                </a:tc>
                <a:tc>
                  <a:txBody>
                    <a:bodyPr/>
                    <a:lstStyle/>
                    <a:p>
                      <a:pPr algn="just">
                        <a:spcAft>
                          <a:spcPts val="0"/>
                        </a:spcAft>
                      </a:pPr>
                      <a:r>
                        <a:rPr lang="de-DE" sz="800">
                          <a:effectLst/>
                        </a:rPr>
                        <a:t>[Japanese](</a:t>
                      </a:r>
                      <a:r>
                        <a:rPr lang="ja-JP" sz="800">
                          <a:effectLst/>
                        </a:rPr>
                        <a:t>松枝茂夫（</a:t>
                      </a:r>
                      <a:r>
                        <a:rPr lang="de-DE" sz="800">
                          <a:effectLst/>
                        </a:rPr>
                        <a:t>Shigeo Matsueda</a:t>
                      </a:r>
                      <a:r>
                        <a:rPr lang="ja-JP" sz="800">
                          <a:effectLst/>
                        </a:rPr>
                        <a:t>，まつえだ しげお）</a:t>
                      </a:r>
                      <a:endParaRPr lang="de-DE" sz="800">
                        <a:effectLst/>
                        <a:latin typeface="Times New Roman"/>
                        <a:ea typeface="SimSun"/>
                      </a:endParaRPr>
                    </a:p>
                  </a:txBody>
                  <a:tcPr marL="11399" marR="11399" marT="0" marB="0"/>
                </a:tc>
                <a:tc>
                  <a:txBody>
                    <a:bodyPr/>
                    <a:lstStyle/>
                    <a:p>
                      <a:pPr algn="just">
                        <a:spcAft>
                          <a:spcPts val="0"/>
                        </a:spcAft>
                      </a:pPr>
                      <a:r>
                        <a:rPr lang="zh-CN" sz="800">
                          <a:effectLst/>
                        </a:rPr>
                        <a:t>曹雪芹：『红楼梦』（</a:t>
                      </a:r>
                      <a:r>
                        <a:rPr lang="de-DE" sz="800">
                          <a:effectLst/>
                        </a:rPr>
                        <a:t>14</a:t>
                      </a:r>
                      <a:r>
                        <a:rPr lang="zh-CN" sz="800">
                          <a:effectLst/>
                        </a:rPr>
                        <a:t>册），松枝茂夫</a:t>
                      </a:r>
                      <a:r>
                        <a:rPr lang="de-DE" sz="800">
                          <a:effectLst/>
                        </a:rPr>
                        <a:t>[</a:t>
                      </a:r>
                      <a:r>
                        <a:rPr lang="zh-CN" sz="800">
                          <a:effectLst/>
                        </a:rPr>
                        <a:t>訳</a:t>
                      </a:r>
                      <a:r>
                        <a:rPr lang="de-DE" sz="800">
                          <a:effectLst/>
                        </a:rPr>
                        <a:t>]</a:t>
                      </a:r>
                      <a:r>
                        <a:rPr lang="zh-CN" sz="800">
                          <a:effectLst/>
                        </a:rPr>
                        <a:t>；東京：岩波書店（</a:t>
                      </a:r>
                      <a:r>
                        <a:rPr lang="de-DE" sz="800">
                          <a:effectLst/>
                        </a:rPr>
                        <a:t>1948</a:t>
                      </a:r>
                      <a:r>
                        <a:rPr lang="zh-CN" sz="800">
                          <a:effectLst/>
                        </a:rPr>
                        <a:t>－</a:t>
                      </a:r>
                      <a:r>
                        <a:rPr lang="de-DE" sz="800">
                          <a:effectLst/>
                        </a:rPr>
                        <a:t>1951</a:t>
                      </a:r>
                      <a:r>
                        <a:rPr lang="zh-CN" sz="800">
                          <a:effectLst/>
                        </a:rPr>
                        <a:t>、</a:t>
                      </a:r>
                      <a:r>
                        <a:rPr lang="de-DE" sz="800">
                          <a:effectLst/>
                        </a:rPr>
                        <a:t>1985</a:t>
                      </a:r>
                      <a:r>
                        <a:rPr lang="zh-CN" sz="800">
                          <a:effectLst/>
                        </a:rPr>
                        <a:t>）、東京：平凡社（</a:t>
                      </a:r>
                      <a:r>
                        <a:rPr lang="de-DE" sz="800">
                          <a:effectLst/>
                        </a:rPr>
                        <a:t>1955</a:t>
                      </a:r>
                      <a:r>
                        <a:rPr lang="zh-CN" sz="800">
                          <a:effectLst/>
                        </a:rPr>
                        <a:t>、</a:t>
                      </a:r>
                      <a:r>
                        <a:rPr lang="de-DE" sz="800">
                          <a:effectLst/>
                        </a:rPr>
                        <a:t>1963</a:t>
                      </a:r>
                      <a:r>
                        <a:rPr lang="zh-CN" sz="800">
                          <a:effectLst/>
                        </a:rPr>
                        <a:t>）、東京：講談社（</a:t>
                      </a:r>
                      <a:r>
                        <a:rPr lang="de-DE" sz="800">
                          <a:effectLst/>
                        </a:rPr>
                        <a:t>1967</a:t>
                      </a:r>
                      <a:r>
                        <a:rPr lang="zh-CN" sz="800">
                          <a:effectLst/>
                        </a:rPr>
                        <a:t>）</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a:effectLst/>
                        </a:rPr>
                        <a:t> </a:t>
                      </a:r>
                      <a:endParaRPr lang="de-DE" sz="800">
                        <a:effectLst/>
                        <a:latin typeface="Times New Roman"/>
                        <a:ea typeface="SimSun"/>
                      </a:endParaRPr>
                    </a:p>
                  </a:txBody>
                  <a:tcPr marL="11399" marR="11399" marT="0" marB="0"/>
                </a:tc>
                <a:tc>
                  <a:txBody>
                    <a:bodyPr/>
                    <a:lstStyle/>
                    <a:p>
                      <a:pPr algn="just">
                        <a:spcAft>
                          <a:spcPts val="0"/>
                        </a:spcAft>
                      </a:pPr>
                      <a:r>
                        <a:rPr lang="de-DE" sz="800" kern="100" dirty="0">
                          <a:effectLst/>
                        </a:rPr>
                        <a:t> </a:t>
                      </a:r>
                      <a:endParaRPr lang="de-DE" sz="800" dirty="0">
                        <a:effectLst/>
                        <a:latin typeface="Times New Roman"/>
                        <a:ea typeface="SimSun"/>
                      </a:endParaRPr>
                    </a:p>
                  </a:txBody>
                  <a:tcPr marL="11399" marR="11399" marT="0" marB="0"/>
                </a:tc>
                <a:extLst>
                  <a:ext uri="{0D108BD9-81ED-4DB2-BD59-A6C34878D82A}">
                    <a16:rowId xmlns:a16="http://schemas.microsoft.com/office/drawing/2014/main" val="10025"/>
                  </a:ext>
                </a:extLst>
              </a:tr>
            </a:tbl>
          </a:graphicData>
        </a:graphic>
      </p:graphicFrame>
      <p:sp>
        <p:nvSpPr>
          <p:cNvPr id="5" name="Rectangle 1"/>
          <p:cNvSpPr>
            <a:spLocks noChangeArrowheads="1"/>
          </p:cNvSpPr>
          <p:nvPr/>
        </p:nvSpPr>
        <p:spPr bwMode="auto">
          <a:xfrm>
            <a:off x="3645694" y="2567502"/>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br>
              <a:rPr lang="de-DE" altLang="de-DE" sz="1350">
                <a:latin typeface="Arial" pitchFamily="34" charset="0"/>
                <a:cs typeface="Arial" pitchFamily="34" charset="0"/>
              </a:rPr>
            </a:br>
            <a:endParaRPr lang="de-DE" altLang="de-DE" sz="1350">
              <a:latin typeface="Arial" pitchFamily="34" charset="0"/>
              <a:cs typeface="Arial" pitchFamily="34" charset="0"/>
            </a:endParaRPr>
          </a:p>
        </p:txBody>
      </p:sp>
      <p:sp>
        <p:nvSpPr>
          <p:cNvPr id="6" name="Rectangle 2"/>
          <p:cNvSpPr>
            <a:spLocks noChangeArrowheads="1"/>
          </p:cNvSpPr>
          <p:nvPr/>
        </p:nvSpPr>
        <p:spPr bwMode="auto">
          <a:xfrm>
            <a:off x="3645694" y="2674353"/>
            <a:ext cx="138564" cy="27699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Tree>
    <p:extLst>
      <p:ext uri="{BB962C8B-B14F-4D97-AF65-F5344CB8AC3E}">
        <p14:creationId xmlns:p14="http://schemas.microsoft.com/office/powerpoint/2010/main" val="60623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zh-CN" altLang="de-DE" dirty="0"/>
              <a:t>红楼梦的部分翻译</a:t>
            </a:r>
            <a:endParaRPr lang="de-DE" altLang="zh-CN" dirty="0"/>
          </a:p>
          <a:p>
            <a:r>
              <a:rPr lang="zh-CN" altLang="de-DE" dirty="0"/>
              <a:t>红楼梦节译本和全译本情况</a:t>
            </a:r>
            <a:endParaRPr lang="de-DE" altLang="zh-CN" dirty="0"/>
          </a:p>
          <a:p>
            <a:r>
              <a:rPr lang="zh-CN" altLang="de-DE" dirty="0"/>
              <a:t>简介西方的中国文学史和中国的中国文学史</a:t>
            </a:r>
            <a:endParaRPr lang="de-DE" dirty="0"/>
          </a:p>
        </p:txBody>
      </p:sp>
    </p:spTree>
    <p:extLst>
      <p:ext uri="{BB962C8B-B14F-4D97-AF65-F5344CB8AC3E}">
        <p14:creationId xmlns:p14="http://schemas.microsoft.com/office/powerpoint/2010/main" val="282323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32"/>
          <p:cNvSpPr>
            <a:spLocks noChangeArrowheads="1"/>
          </p:cNvSpPr>
          <p:nvPr/>
        </p:nvSpPr>
        <p:spPr bwMode="auto">
          <a:xfrm>
            <a:off x="1042988" y="890587"/>
            <a:ext cx="7058025" cy="4873229"/>
          </a:xfrm>
          <a:prstGeom prst="rect">
            <a:avLst/>
          </a:prstGeom>
          <a:solidFill>
            <a:srgbClr val="66CCFF">
              <a:alpha val="5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endParaRPr lang="de-DE" altLang="de-DE" sz="1350"/>
          </a:p>
        </p:txBody>
      </p:sp>
      <p:grpSp>
        <p:nvGrpSpPr>
          <p:cNvPr id="2051" name="Group 198"/>
          <p:cNvGrpSpPr>
            <a:grpSpLocks/>
          </p:cNvGrpSpPr>
          <p:nvPr/>
        </p:nvGrpSpPr>
        <p:grpSpPr bwMode="auto">
          <a:xfrm>
            <a:off x="1116014" y="963217"/>
            <a:ext cx="6967537" cy="4793456"/>
            <a:chOff x="-186" y="667"/>
            <a:chExt cx="3493" cy="3434"/>
          </a:xfrm>
        </p:grpSpPr>
        <p:sp>
          <p:nvSpPr>
            <p:cNvPr id="2134" name="Freeform 150"/>
            <p:cNvSpPr>
              <a:spLocks/>
            </p:cNvSpPr>
            <p:nvPr/>
          </p:nvSpPr>
          <p:spPr bwMode="auto">
            <a:xfrm>
              <a:off x="1294" y="789"/>
              <a:ext cx="1145" cy="1252"/>
            </a:xfrm>
            <a:custGeom>
              <a:avLst/>
              <a:gdLst>
                <a:gd name="T0" fmla="*/ 1128 w 1145"/>
                <a:gd name="T1" fmla="*/ 96 h 1252"/>
                <a:gd name="T2" fmla="*/ 1127 w 1145"/>
                <a:gd name="T3" fmla="*/ 40 h 1252"/>
                <a:gd name="T4" fmla="*/ 959 w 1145"/>
                <a:gd name="T5" fmla="*/ 0 h 1252"/>
                <a:gd name="T6" fmla="*/ 701 w 1145"/>
                <a:gd name="T7" fmla="*/ 132 h 1252"/>
                <a:gd name="T8" fmla="*/ 477 w 1145"/>
                <a:gd name="T9" fmla="*/ 289 h 1252"/>
                <a:gd name="T10" fmla="*/ 423 w 1145"/>
                <a:gd name="T11" fmla="*/ 360 h 1252"/>
                <a:gd name="T12" fmla="*/ 440 w 1145"/>
                <a:gd name="T13" fmla="*/ 366 h 1252"/>
                <a:gd name="T14" fmla="*/ 533 w 1145"/>
                <a:gd name="T15" fmla="*/ 331 h 1252"/>
                <a:gd name="T16" fmla="*/ 486 w 1145"/>
                <a:gd name="T17" fmla="*/ 402 h 1252"/>
                <a:gd name="T18" fmla="*/ 402 w 1145"/>
                <a:gd name="T19" fmla="*/ 526 h 1252"/>
                <a:gd name="T20" fmla="*/ 384 w 1145"/>
                <a:gd name="T21" fmla="*/ 609 h 1252"/>
                <a:gd name="T22" fmla="*/ 258 w 1145"/>
                <a:gd name="T23" fmla="*/ 741 h 1252"/>
                <a:gd name="T24" fmla="*/ 222 w 1145"/>
                <a:gd name="T25" fmla="*/ 742 h 1252"/>
                <a:gd name="T26" fmla="*/ 204 w 1145"/>
                <a:gd name="T27" fmla="*/ 786 h 1252"/>
                <a:gd name="T28" fmla="*/ 14 w 1145"/>
                <a:gd name="T29" fmla="*/ 891 h 1252"/>
                <a:gd name="T30" fmla="*/ 0 w 1145"/>
                <a:gd name="T31" fmla="*/ 1036 h 1252"/>
                <a:gd name="T32" fmla="*/ 24 w 1145"/>
                <a:gd name="T33" fmla="*/ 1059 h 1252"/>
                <a:gd name="T34" fmla="*/ 15 w 1145"/>
                <a:gd name="T35" fmla="*/ 1144 h 1252"/>
                <a:gd name="T36" fmla="*/ 36 w 1145"/>
                <a:gd name="T37" fmla="*/ 1149 h 1252"/>
                <a:gd name="T38" fmla="*/ 35 w 1145"/>
                <a:gd name="T39" fmla="*/ 1197 h 1252"/>
                <a:gd name="T40" fmla="*/ 140 w 1145"/>
                <a:gd name="T41" fmla="*/ 1252 h 1252"/>
                <a:gd name="T42" fmla="*/ 236 w 1145"/>
                <a:gd name="T43" fmla="*/ 1215 h 1252"/>
                <a:gd name="T44" fmla="*/ 290 w 1145"/>
                <a:gd name="T45" fmla="*/ 1149 h 1252"/>
                <a:gd name="T46" fmla="*/ 360 w 1145"/>
                <a:gd name="T47" fmla="*/ 1170 h 1252"/>
                <a:gd name="T48" fmla="*/ 389 w 1145"/>
                <a:gd name="T49" fmla="*/ 1098 h 1252"/>
                <a:gd name="T50" fmla="*/ 453 w 1145"/>
                <a:gd name="T51" fmla="*/ 1047 h 1252"/>
                <a:gd name="T52" fmla="*/ 420 w 1145"/>
                <a:gd name="T53" fmla="*/ 981 h 1252"/>
                <a:gd name="T54" fmla="*/ 443 w 1145"/>
                <a:gd name="T55" fmla="*/ 936 h 1252"/>
                <a:gd name="T56" fmla="*/ 413 w 1145"/>
                <a:gd name="T57" fmla="*/ 898 h 1252"/>
                <a:gd name="T58" fmla="*/ 401 w 1145"/>
                <a:gd name="T59" fmla="*/ 751 h 1252"/>
                <a:gd name="T60" fmla="*/ 509 w 1145"/>
                <a:gd name="T61" fmla="*/ 694 h 1252"/>
                <a:gd name="T62" fmla="*/ 515 w 1145"/>
                <a:gd name="T63" fmla="*/ 508 h 1252"/>
                <a:gd name="T64" fmla="*/ 582 w 1145"/>
                <a:gd name="T65" fmla="*/ 391 h 1252"/>
                <a:gd name="T66" fmla="*/ 657 w 1145"/>
                <a:gd name="T67" fmla="*/ 300 h 1252"/>
                <a:gd name="T68" fmla="*/ 729 w 1145"/>
                <a:gd name="T69" fmla="*/ 285 h 1252"/>
                <a:gd name="T70" fmla="*/ 747 w 1145"/>
                <a:gd name="T71" fmla="*/ 234 h 1252"/>
                <a:gd name="T72" fmla="*/ 779 w 1145"/>
                <a:gd name="T73" fmla="*/ 219 h 1252"/>
                <a:gd name="T74" fmla="*/ 842 w 1145"/>
                <a:gd name="T75" fmla="*/ 250 h 1252"/>
                <a:gd name="T76" fmla="*/ 920 w 1145"/>
                <a:gd name="T77" fmla="*/ 261 h 1252"/>
                <a:gd name="T78" fmla="*/ 950 w 1145"/>
                <a:gd name="T79" fmla="*/ 210 h 1252"/>
                <a:gd name="T80" fmla="*/ 930 w 1145"/>
                <a:gd name="T81" fmla="*/ 184 h 1252"/>
                <a:gd name="T82" fmla="*/ 963 w 1145"/>
                <a:gd name="T83" fmla="*/ 108 h 1252"/>
                <a:gd name="T84" fmla="*/ 1059 w 1145"/>
                <a:gd name="T85" fmla="*/ 127 h 1252"/>
                <a:gd name="T86" fmla="*/ 1077 w 1145"/>
                <a:gd name="T87" fmla="*/ 178 h 1252"/>
                <a:gd name="T88" fmla="*/ 1145 w 1145"/>
                <a:gd name="T89" fmla="*/ 127 h 1252"/>
                <a:gd name="T90" fmla="*/ 1128 w 1145"/>
                <a:gd name="T91" fmla="*/ 96 h 1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45" h="1252">
                  <a:moveTo>
                    <a:pt x="1128" y="96"/>
                  </a:moveTo>
                  <a:lnTo>
                    <a:pt x="1127" y="40"/>
                  </a:lnTo>
                  <a:lnTo>
                    <a:pt x="959" y="0"/>
                  </a:lnTo>
                  <a:lnTo>
                    <a:pt x="701" y="132"/>
                  </a:lnTo>
                  <a:lnTo>
                    <a:pt x="477" y="289"/>
                  </a:lnTo>
                  <a:lnTo>
                    <a:pt x="423" y="360"/>
                  </a:lnTo>
                  <a:lnTo>
                    <a:pt x="440" y="366"/>
                  </a:lnTo>
                  <a:lnTo>
                    <a:pt x="533" y="331"/>
                  </a:lnTo>
                  <a:lnTo>
                    <a:pt x="486" y="402"/>
                  </a:lnTo>
                  <a:lnTo>
                    <a:pt x="402" y="526"/>
                  </a:lnTo>
                  <a:lnTo>
                    <a:pt x="384" y="609"/>
                  </a:lnTo>
                  <a:lnTo>
                    <a:pt x="258" y="741"/>
                  </a:lnTo>
                  <a:lnTo>
                    <a:pt x="222" y="742"/>
                  </a:lnTo>
                  <a:lnTo>
                    <a:pt x="204" y="786"/>
                  </a:lnTo>
                  <a:lnTo>
                    <a:pt x="14" y="891"/>
                  </a:lnTo>
                  <a:lnTo>
                    <a:pt x="0" y="1036"/>
                  </a:lnTo>
                  <a:lnTo>
                    <a:pt x="24" y="1059"/>
                  </a:lnTo>
                  <a:lnTo>
                    <a:pt x="15" y="1144"/>
                  </a:lnTo>
                  <a:lnTo>
                    <a:pt x="36" y="1149"/>
                  </a:lnTo>
                  <a:lnTo>
                    <a:pt x="35" y="1197"/>
                  </a:lnTo>
                  <a:lnTo>
                    <a:pt x="140" y="1252"/>
                  </a:lnTo>
                  <a:lnTo>
                    <a:pt x="236" y="1215"/>
                  </a:lnTo>
                  <a:lnTo>
                    <a:pt x="290" y="1149"/>
                  </a:lnTo>
                  <a:lnTo>
                    <a:pt x="360" y="1170"/>
                  </a:lnTo>
                  <a:lnTo>
                    <a:pt x="389" y="1098"/>
                  </a:lnTo>
                  <a:lnTo>
                    <a:pt x="453" y="1047"/>
                  </a:lnTo>
                  <a:lnTo>
                    <a:pt x="420" y="981"/>
                  </a:lnTo>
                  <a:lnTo>
                    <a:pt x="443" y="936"/>
                  </a:lnTo>
                  <a:lnTo>
                    <a:pt x="413" y="898"/>
                  </a:lnTo>
                  <a:lnTo>
                    <a:pt x="401" y="751"/>
                  </a:lnTo>
                  <a:lnTo>
                    <a:pt x="509" y="694"/>
                  </a:lnTo>
                  <a:lnTo>
                    <a:pt x="515" y="508"/>
                  </a:lnTo>
                  <a:lnTo>
                    <a:pt x="582" y="391"/>
                  </a:lnTo>
                  <a:lnTo>
                    <a:pt x="657" y="300"/>
                  </a:lnTo>
                  <a:lnTo>
                    <a:pt x="729" y="285"/>
                  </a:lnTo>
                  <a:lnTo>
                    <a:pt x="747" y="234"/>
                  </a:lnTo>
                  <a:lnTo>
                    <a:pt x="779" y="219"/>
                  </a:lnTo>
                  <a:lnTo>
                    <a:pt x="842" y="250"/>
                  </a:lnTo>
                  <a:lnTo>
                    <a:pt x="920" y="261"/>
                  </a:lnTo>
                  <a:lnTo>
                    <a:pt x="950" y="210"/>
                  </a:lnTo>
                  <a:lnTo>
                    <a:pt x="930" y="184"/>
                  </a:lnTo>
                  <a:lnTo>
                    <a:pt x="963" y="108"/>
                  </a:lnTo>
                  <a:lnTo>
                    <a:pt x="1059" y="127"/>
                  </a:lnTo>
                  <a:lnTo>
                    <a:pt x="1077" y="178"/>
                  </a:lnTo>
                  <a:lnTo>
                    <a:pt x="1145" y="127"/>
                  </a:lnTo>
                  <a:lnTo>
                    <a:pt x="1128" y="96"/>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35" name="Freeform 151"/>
            <p:cNvSpPr>
              <a:spLocks/>
            </p:cNvSpPr>
            <p:nvPr/>
          </p:nvSpPr>
          <p:spPr bwMode="auto">
            <a:xfrm>
              <a:off x="478" y="1916"/>
              <a:ext cx="564" cy="726"/>
            </a:xfrm>
            <a:custGeom>
              <a:avLst/>
              <a:gdLst>
                <a:gd name="T0" fmla="*/ 130 w 564"/>
                <a:gd name="T1" fmla="*/ 74 h 726"/>
                <a:gd name="T2" fmla="*/ 242 w 564"/>
                <a:gd name="T3" fmla="*/ 0 h 726"/>
                <a:gd name="T4" fmla="*/ 350 w 564"/>
                <a:gd name="T5" fmla="*/ 38 h 726"/>
                <a:gd name="T6" fmla="*/ 288 w 564"/>
                <a:gd name="T7" fmla="*/ 96 h 726"/>
                <a:gd name="T8" fmla="*/ 396 w 564"/>
                <a:gd name="T9" fmla="*/ 104 h 726"/>
                <a:gd name="T10" fmla="*/ 382 w 564"/>
                <a:gd name="T11" fmla="*/ 148 h 726"/>
                <a:gd name="T12" fmla="*/ 360 w 564"/>
                <a:gd name="T13" fmla="*/ 268 h 726"/>
                <a:gd name="T14" fmla="*/ 414 w 564"/>
                <a:gd name="T15" fmla="*/ 298 h 726"/>
                <a:gd name="T16" fmla="*/ 394 w 564"/>
                <a:gd name="T17" fmla="*/ 368 h 726"/>
                <a:gd name="T18" fmla="*/ 492 w 564"/>
                <a:gd name="T19" fmla="*/ 518 h 726"/>
                <a:gd name="T20" fmla="*/ 564 w 564"/>
                <a:gd name="T21" fmla="*/ 574 h 726"/>
                <a:gd name="T22" fmla="*/ 498 w 564"/>
                <a:gd name="T23" fmla="*/ 670 h 726"/>
                <a:gd name="T24" fmla="*/ 506 w 564"/>
                <a:gd name="T25" fmla="*/ 694 h 726"/>
                <a:gd name="T26" fmla="*/ 190 w 564"/>
                <a:gd name="T27" fmla="*/ 700 h 726"/>
                <a:gd name="T28" fmla="*/ 0 w 564"/>
                <a:gd name="T29" fmla="*/ 718 h 726"/>
                <a:gd name="T30" fmla="*/ 86 w 564"/>
                <a:gd name="T31" fmla="*/ 666 h 726"/>
                <a:gd name="T32" fmla="*/ 178 w 564"/>
                <a:gd name="T33" fmla="*/ 638 h 726"/>
                <a:gd name="T34" fmla="*/ 86 w 564"/>
                <a:gd name="T35" fmla="*/ 600 h 726"/>
                <a:gd name="T36" fmla="*/ 64 w 564"/>
                <a:gd name="T37" fmla="*/ 562 h 726"/>
                <a:gd name="T38" fmla="*/ 158 w 564"/>
                <a:gd name="T39" fmla="*/ 498 h 726"/>
                <a:gd name="T40" fmla="*/ 120 w 564"/>
                <a:gd name="T41" fmla="*/ 478 h 726"/>
                <a:gd name="T42" fmla="*/ 158 w 564"/>
                <a:gd name="T43" fmla="*/ 448 h 726"/>
                <a:gd name="T44" fmla="*/ 214 w 564"/>
                <a:gd name="T45" fmla="*/ 468 h 726"/>
                <a:gd name="T46" fmla="*/ 256 w 564"/>
                <a:gd name="T47" fmla="*/ 408 h 726"/>
                <a:gd name="T48" fmla="*/ 222 w 564"/>
                <a:gd name="T49" fmla="*/ 350 h 726"/>
                <a:gd name="T50" fmla="*/ 180 w 564"/>
                <a:gd name="T51" fmla="*/ 342 h 726"/>
                <a:gd name="T52" fmla="*/ 136 w 564"/>
                <a:gd name="T53" fmla="*/ 310 h 726"/>
                <a:gd name="T54" fmla="*/ 140 w 564"/>
                <a:gd name="T55" fmla="*/ 268 h 726"/>
                <a:gd name="T56" fmla="*/ 102 w 564"/>
                <a:gd name="T57" fmla="*/ 270 h 726"/>
                <a:gd name="T58" fmla="*/ 118 w 564"/>
                <a:gd name="T59" fmla="*/ 232 h 726"/>
                <a:gd name="T60" fmla="*/ 68 w 564"/>
                <a:gd name="T61" fmla="*/ 228 h 726"/>
                <a:gd name="T62" fmla="*/ 122 w 564"/>
                <a:gd name="T63" fmla="*/ 182 h 726"/>
                <a:gd name="T64" fmla="*/ 124 w 564"/>
                <a:gd name="T65" fmla="*/ 108 h 726"/>
                <a:gd name="T66" fmla="*/ 110 w 564"/>
                <a:gd name="T67" fmla="*/ 84 h 7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4" h="726">
                  <a:moveTo>
                    <a:pt x="110" y="84"/>
                  </a:moveTo>
                  <a:lnTo>
                    <a:pt x="130" y="74"/>
                  </a:lnTo>
                  <a:lnTo>
                    <a:pt x="202" y="54"/>
                  </a:lnTo>
                  <a:lnTo>
                    <a:pt x="242" y="0"/>
                  </a:lnTo>
                  <a:lnTo>
                    <a:pt x="346" y="16"/>
                  </a:lnTo>
                  <a:lnTo>
                    <a:pt x="350" y="38"/>
                  </a:lnTo>
                  <a:lnTo>
                    <a:pt x="280" y="70"/>
                  </a:lnTo>
                  <a:lnTo>
                    <a:pt x="288" y="96"/>
                  </a:lnTo>
                  <a:lnTo>
                    <a:pt x="308" y="92"/>
                  </a:lnTo>
                  <a:lnTo>
                    <a:pt x="396" y="104"/>
                  </a:lnTo>
                  <a:lnTo>
                    <a:pt x="404" y="124"/>
                  </a:lnTo>
                  <a:lnTo>
                    <a:pt x="382" y="148"/>
                  </a:lnTo>
                  <a:lnTo>
                    <a:pt x="334" y="206"/>
                  </a:lnTo>
                  <a:lnTo>
                    <a:pt x="360" y="268"/>
                  </a:lnTo>
                  <a:lnTo>
                    <a:pt x="412" y="280"/>
                  </a:lnTo>
                  <a:lnTo>
                    <a:pt x="414" y="298"/>
                  </a:lnTo>
                  <a:lnTo>
                    <a:pt x="382" y="324"/>
                  </a:lnTo>
                  <a:lnTo>
                    <a:pt x="394" y="368"/>
                  </a:lnTo>
                  <a:lnTo>
                    <a:pt x="460" y="418"/>
                  </a:lnTo>
                  <a:lnTo>
                    <a:pt x="492" y="518"/>
                  </a:lnTo>
                  <a:lnTo>
                    <a:pt x="542" y="538"/>
                  </a:lnTo>
                  <a:lnTo>
                    <a:pt x="564" y="574"/>
                  </a:lnTo>
                  <a:lnTo>
                    <a:pt x="494" y="648"/>
                  </a:lnTo>
                  <a:lnTo>
                    <a:pt x="498" y="670"/>
                  </a:lnTo>
                  <a:lnTo>
                    <a:pt x="514" y="672"/>
                  </a:lnTo>
                  <a:lnTo>
                    <a:pt x="506" y="694"/>
                  </a:lnTo>
                  <a:lnTo>
                    <a:pt x="330" y="716"/>
                  </a:lnTo>
                  <a:lnTo>
                    <a:pt x="190" y="700"/>
                  </a:lnTo>
                  <a:lnTo>
                    <a:pt x="136" y="726"/>
                  </a:lnTo>
                  <a:lnTo>
                    <a:pt x="0" y="718"/>
                  </a:lnTo>
                  <a:lnTo>
                    <a:pt x="0" y="700"/>
                  </a:lnTo>
                  <a:lnTo>
                    <a:pt x="86" y="666"/>
                  </a:lnTo>
                  <a:lnTo>
                    <a:pt x="128" y="634"/>
                  </a:lnTo>
                  <a:lnTo>
                    <a:pt x="178" y="638"/>
                  </a:lnTo>
                  <a:lnTo>
                    <a:pt x="156" y="608"/>
                  </a:lnTo>
                  <a:lnTo>
                    <a:pt x="86" y="600"/>
                  </a:lnTo>
                  <a:lnTo>
                    <a:pt x="68" y="586"/>
                  </a:lnTo>
                  <a:lnTo>
                    <a:pt x="64" y="562"/>
                  </a:lnTo>
                  <a:lnTo>
                    <a:pt x="136" y="540"/>
                  </a:lnTo>
                  <a:lnTo>
                    <a:pt x="158" y="498"/>
                  </a:lnTo>
                  <a:lnTo>
                    <a:pt x="124" y="490"/>
                  </a:lnTo>
                  <a:lnTo>
                    <a:pt x="120" y="478"/>
                  </a:lnTo>
                  <a:lnTo>
                    <a:pt x="144" y="472"/>
                  </a:lnTo>
                  <a:lnTo>
                    <a:pt x="158" y="448"/>
                  </a:lnTo>
                  <a:lnTo>
                    <a:pt x="178" y="450"/>
                  </a:lnTo>
                  <a:lnTo>
                    <a:pt x="214" y="468"/>
                  </a:lnTo>
                  <a:lnTo>
                    <a:pt x="244" y="456"/>
                  </a:lnTo>
                  <a:lnTo>
                    <a:pt x="256" y="408"/>
                  </a:lnTo>
                  <a:lnTo>
                    <a:pt x="222" y="364"/>
                  </a:lnTo>
                  <a:lnTo>
                    <a:pt x="222" y="350"/>
                  </a:lnTo>
                  <a:lnTo>
                    <a:pt x="244" y="334"/>
                  </a:lnTo>
                  <a:lnTo>
                    <a:pt x="180" y="342"/>
                  </a:lnTo>
                  <a:lnTo>
                    <a:pt x="144" y="336"/>
                  </a:lnTo>
                  <a:lnTo>
                    <a:pt x="136" y="310"/>
                  </a:lnTo>
                  <a:lnTo>
                    <a:pt x="162" y="282"/>
                  </a:lnTo>
                  <a:lnTo>
                    <a:pt x="140" y="268"/>
                  </a:lnTo>
                  <a:lnTo>
                    <a:pt x="112" y="278"/>
                  </a:lnTo>
                  <a:lnTo>
                    <a:pt x="102" y="270"/>
                  </a:lnTo>
                  <a:lnTo>
                    <a:pt x="128" y="244"/>
                  </a:lnTo>
                  <a:lnTo>
                    <a:pt x="118" y="232"/>
                  </a:lnTo>
                  <a:lnTo>
                    <a:pt x="80" y="242"/>
                  </a:lnTo>
                  <a:lnTo>
                    <a:pt x="68" y="228"/>
                  </a:lnTo>
                  <a:lnTo>
                    <a:pt x="96" y="214"/>
                  </a:lnTo>
                  <a:lnTo>
                    <a:pt x="122" y="182"/>
                  </a:lnTo>
                  <a:lnTo>
                    <a:pt x="134" y="142"/>
                  </a:lnTo>
                  <a:lnTo>
                    <a:pt x="124" y="108"/>
                  </a:lnTo>
                  <a:lnTo>
                    <a:pt x="112" y="100"/>
                  </a:lnTo>
                  <a:lnTo>
                    <a:pt x="110" y="84"/>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36" name="Freeform 152"/>
            <p:cNvSpPr>
              <a:spLocks/>
            </p:cNvSpPr>
            <p:nvPr/>
          </p:nvSpPr>
          <p:spPr bwMode="auto">
            <a:xfrm>
              <a:off x="568" y="1914"/>
              <a:ext cx="70" cy="54"/>
            </a:xfrm>
            <a:custGeom>
              <a:avLst/>
              <a:gdLst>
                <a:gd name="T0" fmla="*/ 0 w 70"/>
                <a:gd name="T1" fmla="*/ 38 h 54"/>
                <a:gd name="T2" fmla="*/ 8 w 70"/>
                <a:gd name="T3" fmla="*/ 14 h 54"/>
                <a:gd name="T4" fmla="*/ 50 w 70"/>
                <a:gd name="T5" fmla="*/ 0 h 54"/>
                <a:gd name="T6" fmla="*/ 70 w 70"/>
                <a:gd name="T7" fmla="*/ 8 h 54"/>
                <a:gd name="T8" fmla="*/ 70 w 70"/>
                <a:gd name="T9" fmla="*/ 26 h 54"/>
                <a:gd name="T10" fmla="*/ 60 w 70"/>
                <a:gd name="T11" fmla="*/ 42 h 54"/>
                <a:gd name="T12" fmla="*/ 4 w 70"/>
                <a:gd name="T13" fmla="*/ 54 h 54"/>
                <a:gd name="T14" fmla="*/ 0 w 70"/>
                <a:gd name="T15" fmla="*/ 38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54">
                  <a:moveTo>
                    <a:pt x="0" y="38"/>
                  </a:moveTo>
                  <a:lnTo>
                    <a:pt x="8" y="14"/>
                  </a:lnTo>
                  <a:lnTo>
                    <a:pt x="50" y="0"/>
                  </a:lnTo>
                  <a:lnTo>
                    <a:pt x="70" y="8"/>
                  </a:lnTo>
                  <a:lnTo>
                    <a:pt x="70" y="26"/>
                  </a:lnTo>
                  <a:lnTo>
                    <a:pt x="60" y="42"/>
                  </a:lnTo>
                  <a:lnTo>
                    <a:pt x="4" y="54"/>
                  </a:lnTo>
                  <a:lnTo>
                    <a:pt x="0" y="38"/>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37" name="Freeform 153"/>
            <p:cNvSpPr>
              <a:spLocks/>
            </p:cNvSpPr>
            <p:nvPr/>
          </p:nvSpPr>
          <p:spPr bwMode="auto">
            <a:xfrm>
              <a:off x="-128" y="3259"/>
              <a:ext cx="371" cy="461"/>
            </a:xfrm>
            <a:custGeom>
              <a:avLst/>
              <a:gdLst>
                <a:gd name="T0" fmla="*/ 144 w 371"/>
                <a:gd name="T1" fmla="*/ 29 h 461"/>
                <a:gd name="T2" fmla="*/ 125 w 371"/>
                <a:gd name="T3" fmla="*/ 110 h 461"/>
                <a:gd name="T4" fmla="*/ 2 w 371"/>
                <a:gd name="T5" fmla="*/ 269 h 461"/>
                <a:gd name="T6" fmla="*/ 18 w 371"/>
                <a:gd name="T7" fmla="*/ 320 h 461"/>
                <a:gd name="T8" fmla="*/ 47 w 371"/>
                <a:gd name="T9" fmla="*/ 326 h 461"/>
                <a:gd name="T10" fmla="*/ 50 w 371"/>
                <a:gd name="T11" fmla="*/ 350 h 461"/>
                <a:gd name="T12" fmla="*/ 0 w 371"/>
                <a:gd name="T13" fmla="*/ 434 h 461"/>
                <a:gd name="T14" fmla="*/ 107 w 371"/>
                <a:gd name="T15" fmla="*/ 461 h 461"/>
                <a:gd name="T16" fmla="*/ 149 w 371"/>
                <a:gd name="T17" fmla="*/ 449 h 461"/>
                <a:gd name="T18" fmla="*/ 213 w 371"/>
                <a:gd name="T19" fmla="*/ 371 h 461"/>
                <a:gd name="T20" fmla="*/ 180 w 371"/>
                <a:gd name="T21" fmla="*/ 326 h 461"/>
                <a:gd name="T22" fmla="*/ 216 w 371"/>
                <a:gd name="T23" fmla="*/ 296 h 461"/>
                <a:gd name="T24" fmla="*/ 204 w 371"/>
                <a:gd name="T25" fmla="*/ 234 h 461"/>
                <a:gd name="T26" fmla="*/ 248 w 371"/>
                <a:gd name="T27" fmla="*/ 234 h 461"/>
                <a:gd name="T28" fmla="*/ 255 w 371"/>
                <a:gd name="T29" fmla="*/ 186 h 461"/>
                <a:gd name="T30" fmla="*/ 300 w 371"/>
                <a:gd name="T31" fmla="*/ 150 h 461"/>
                <a:gd name="T32" fmla="*/ 303 w 371"/>
                <a:gd name="T33" fmla="*/ 117 h 461"/>
                <a:gd name="T34" fmla="*/ 371 w 371"/>
                <a:gd name="T35" fmla="*/ 81 h 461"/>
                <a:gd name="T36" fmla="*/ 354 w 371"/>
                <a:gd name="T37" fmla="*/ 51 h 461"/>
                <a:gd name="T38" fmla="*/ 216 w 371"/>
                <a:gd name="T39" fmla="*/ 35 h 461"/>
                <a:gd name="T40" fmla="*/ 210 w 371"/>
                <a:gd name="T41" fmla="*/ 6 h 461"/>
                <a:gd name="T42" fmla="*/ 168 w 371"/>
                <a:gd name="T43" fmla="*/ 3 h 461"/>
                <a:gd name="T44" fmla="*/ 153 w 371"/>
                <a:gd name="T45" fmla="*/ 0 h 461"/>
                <a:gd name="T46" fmla="*/ 144 w 371"/>
                <a:gd name="T47" fmla="*/ 29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1" h="461">
                  <a:moveTo>
                    <a:pt x="144" y="29"/>
                  </a:moveTo>
                  <a:lnTo>
                    <a:pt x="125" y="110"/>
                  </a:lnTo>
                  <a:lnTo>
                    <a:pt x="2" y="269"/>
                  </a:lnTo>
                  <a:lnTo>
                    <a:pt x="18" y="320"/>
                  </a:lnTo>
                  <a:lnTo>
                    <a:pt x="47" y="326"/>
                  </a:lnTo>
                  <a:lnTo>
                    <a:pt x="50" y="350"/>
                  </a:lnTo>
                  <a:lnTo>
                    <a:pt x="0" y="434"/>
                  </a:lnTo>
                  <a:lnTo>
                    <a:pt x="107" y="461"/>
                  </a:lnTo>
                  <a:lnTo>
                    <a:pt x="149" y="449"/>
                  </a:lnTo>
                  <a:lnTo>
                    <a:pt x="213" y="371"/>
                  </a:lnTo>
                  <a:lnTo>
                    <a:pt x="180" y="326"/>
                  </a:lnTo>
                  <a:lnTo>
                    <a:pt x="216" y="296"/>
                  </a:lnTo>
                  <a:lnTo>
                    <a:pt x="204" y="234"/>
                  </a:lnTo>
                  <a:lnTo>
                    <a:pt x="248" y="234"/>
                  </a:lnTo>
                  <a:lnTo>
                    <a:pt x="255" y="186"/>
                  </a:lnTo>
                  <a:lnTo>
                    <a:pt x="300" y="150"/>
                  </a:lnTo>
                  <a:lnTo>
                    <a:pt x="303" y="117"/>
                  </a:lnTo>
                  <a:lnTo>
                    <a:pt x="371" y="81"/>
                  </a:lnTo>
                  <a:lnTo>
                    <a:pt x="354" y="51"/>
                  </a:lnTo>
                  <a:lnTo>
                    <a:pt x="216" y="35"/>
                  </a:lnTo>
                  <a:lnTo>
                    <a:pt x="210" y="6"/>
                  </a:lnTo>
                  <a:lnTo>
                    <a:pt x="168" y="3"/>
                  </a:lnTo>
                  <a:lnTo>
                    <a:pt x="153" y="0"/>
                  </a:lnTo>
                  <a:lnTo>
                    <a:pt x="144" y="2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38" name="Freeform 154"/>
            <p:cNvSpPr>
              <a:spLocks/>
            </p:cNvSpPr>
            <p:nvPr/>
          </p:nvSpPr>
          <p:spPr bwMode="auto">
            <a:xfrm>
              <a:off x="13" y="3139"/>
              <a:ext cx="1035" cy="698"/>
            </a:xfrm>
            <a:custGeom>
              <a:avLst/>
              <a:gdLst>
                <a:gd name="T0" fmla="*/ 11 w 1035"/>
                <a:gd name="T1" fmla="*/ 119 h 698"/>
                <a:gd name="T2" fmla="*/ 0 w 1035"/>
                <a:gd name="T3" fmla="*/ 32 h 698"/>
                <a:gd name="T4" fmla="*/ 137 w 1035"/>
                <a:gd name="T5" fmla="*/ 0 h 698"/>
                <a:gd name="T6" fmla="*/ 336 w 1035"/>
                <a:gd name="T7" fmla="*/ 45 h 698"/>
                <a:gd name="T8" fmla="*/ 617 w 1035"/>
                <a:gd name="T9" fmla="*/ 104 h 698"/>
                <a:gd name="T10" fmla="*/ 692 w 1035"/>
                <a:gd name="T11" fmla="*/ 149 h 698"/>
                <a:gd name="T12" fmla="*/ 750 w 1035"/>
                <a:gd name="T13" fmla="*/ 174 h 698"/>
                <a:gd name="T14" fmla="*/ 842 w 1035"/>
                <a:gd name="T15" fmla="*/ 171 h 698"/>
                <a:gd name="T16" fmla="*/ 1035 w 1035"/>
                <a:gd name="T17" fmla="*/ 225 h 698"/>
                <a:gd name="T18" fmla="*/ 1023 w 1035"/>
                <a:gd name="T19" fmla="*/ 272 h 698"/>
                <a:gd name="T20" fmla="*/ 804 w 1035"/>
                <a:gd name="T21" fmla="*/ 357 h 698"/>
                <a:gd name="T22" fmla="*/ 690 w 1035"/>
                <a:gd name="T23" fmla="*/ 462 h 698"/>
                <a:gd name="T24" fmla="*/ 692 w 1035"/>
                <a:gd name="T25" fmla="*/ 488 h 698"/>
                <a:gd name="T26" fmla="*/ 722 w 1035"/>
                <a:gd name="T27" fmla="*/ 516 h 698"/>
                <a:gd name="T28" fmla="*/ 713 w 1035"/>
                <a:gd name="T29" fmla="*/ 536 h 698"/>
                <a:gd name="T30" fmla="*/ 653 w 1035"/>
                <a:gd name="T31" fmla="*/ 566 h 698"/>
                <a:gd name="T32" fmla="*/ 599 w 1035"/>
                <a:gd name="T33" fmla="*/ 624 h 698"/>
                <a:gd name="T34" fmla="*/ 519 w 1035"/>
                <a:gd name="T35" fmla="*/ 642 h 698"/>
                <a:gd name="T36" fmla="*/ 458 w 1035"/>
                <a:gd name="T37" fmla="*/ 683 h 698"/>
                <a:gd name="T38" fmla="*/ 279 w 1035"/>
                <a:gd name="T39" fmla="*/ 663 h 698"/>
                <a:gd name="T40" fmla="*/ 165 w 1035"/>
                <a:gd name="T41" fmla="*/ 696 h 698"/>
                <a:gd name="T42" fmla="*/ 137 w 1035"/>
                <a:gd name="T43" fmla="*/ 698 h 698"/>
                <a:gd name="T44" fmla="*/ 83 w 1035"/>
                <a:gd name="T45" fmla="*/ 653 h 698"/>
                <a:gd name="T46" fmla="*/ 75 w 1035"/>
                <a:gd name="T47" fmla="*/ 597 h 698"/>
                <a:gd name="T48" fmla="*/ 9 w 1035"/>
                <a:gd name="T49" fmla="*/ 570 h 698"/>
                <a:gd name="T50" fmla="*/ 69 w 1035"/>
                <a:gd name="T51" fmla="*/ 489 h 698"/>
                <a:gd name="T52" fmla="*/ 39 w 1035"/>
                <a:gd name="T53" fmla="*/ 444 h 698"/>
                <a:gd name="T54" fmla="*/ 74 w 1035"/>
                <a:gd name="T55" fmla="*/ 417 h 698"/>
                <a:gd name="T56" fmla="*/ 63 w 1035"/>
                <a:gd name="T57" fmla="*/ 353 h 698"/>
                <a:gd name="T58" fmla="*/ 107 w 1035"/>
                <a:gd name="T59" fmla="*/ 356 h 698"/>
                <a:gd name="T60" fmla="*/ 114 w 1035"/>
                <a:gd name="T61" fmla="*/ 303 h 698"/>
                <a:gd name="T62" fmla="*/ 156 w 1035"/>
                <a:gd name="T63" fmla="*/ 272 h 698"/>
                <a:gd name="T64" fmla="*/ 164 w 1035"/>
                <a:gd name="T65" fmla="*/ 236 h 698"/>
                <a:gd name="T66" fmla="*/ 230 w 1035"/>
                <a:gd name="T67" fmla="*/ 201 h 698"/>
                <a:gd name="T68" fmla="*/ 212 w 1035"/>
                <a:gd name="T69" fmla="*/ 173 h 698"/>
                <a:gd name="T70" fmla="*/ 75 w 1035"/>
                <a:gd name="T71" fmla="*/ 155 h 698"/>
                <a:gd name="T72" fmla="*/ 69 w 1035"/>
                <a:gd name="T73" fmla="*/ 128 h 698"/>
                <a:gd name="T74" fmla="*/ 11 w 1035"/>
                <a:gd name="T75" fmla="*/ 119 h 6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5" h="698">
                  <a:moveTo>
                    <a:pt x="11" y="119"/>
                  </a:moveTo>
                  <a:lnTo>
                    <a:pt x="0" y="32"/>
                  </a:lnTo>
                  <a:lnTo>
                    <a:pt x="137" y="0"/>
                  </a:lnTo>
                  <a:lnTo>
                    <a:pt x="336" y="45"/>
                  </a:lnTo>
                  <a:lnTo>
                    <a:pt x="617" y="104"/>
                  </a:lnTo>
                  <a:lnTo>
                    <a:pt x="692" y="149"/>
                  </a:lnTo>
                  <a:lnTo>
                    <a:pt x="750" y="174"/>
                  </a:lnTo>
                  <a:lnTo>
                    <a:pt x="842" y="171"/>
                  </a:lnTo>
                  <a:lnTo>
                    <a:pt x="1035" y="225"/>
                  </a:lnTo>
                  <a:lnTo>
                    <a:pt x="1023" y="272"/>
                  </a:lnTo>
                  <a:lnTo>
                    <a:pt x="804" y="357"/>
                  </a:lnTo>
                  <a:lnTo>
                    <a:pt x="690" y="462"/>
                  </a:lnTo>
                  <a:lnTo>
                    <a:pt x="692" y="488"/>
                  </a:lnTo>
                  <a:lnTo>
                    <a:pt x="722" y="516"/>
                  </a:lnTo>
                  <a:lnTo>
                    <a:pt x="713" y="536"/>
                  </a:lnTo>
                  <a:lnTo>
                    <a:pt x="653" y="566"/>
                  </a:lnTo>
                  <a:lnTo>
                    <a:pt x="599" y="624"/>
                  </a:lnTo>
                  <a:lnTo>
                    <a:pt x="519" y="642"/>
                  </a:lnTo>
                  <a:lnTo>
                    <a:pt x="458" y="683"/>
                  </a:lnTo>
                  <a:lnTo>
                    <a:pt x="279" y="663"/>
                  </a:lnTo>
                  <a:lnTo>
                    <a:pt x="165" y="696"/>
                  </a:lnTo>
                  <a:lnTo>
                    <a:pt x="137" y="698"/>
                  </a:lnTo>
                  <a:lnTo>
                    <a:pt x="83" y="653"/>
                  </a:lnTo>
                  <a:lnTo>
                    <a:pt x="75" y="597"/>
                  </a:lnTo>
                  <a:lnTo>
                    <a:pt x="9" y="570"/>
                  </a:lnTo>
                  <a:lnTo>
                    <a:pt x="69" y="489"/>
                  </a:lnTo>
                  <a:lnTo>
                    <a:pt x="39" y="444"/>
                  </a:lnTo>
                  <a:lnTo>
                    <a:pt x="74" y="417"/>
                  </a:lnTo>
                  <a:lnTo>
                    <a:pt x="63" y="353"/>
                  </a:lnTo>
                  <a:lnTo>
                    <a:pt x="107" y="356"/>
                  </a:lnTo>
                  <a:lnTo>
                    <a:pt x="114" y="303"/>
                  </a:lnTo>
                  <a:lnTo>
                    <a:pt x="156" y="272"/>
                  </a:lnTo>
                  <a:lnTo>
                    <a:pt x="164" y="236"/>
                  </a:lnTo>
                  <a:lnTo>
                    <a:pt x="230" y="201"/>
                  </a:lnTo>
                  <a:lnTo>
                    <a:pt x="212" y="173"/>
                  </a:lnTo>
                  <a:lnTo>
                    <a:pt x="75" y="155"/>
                  </a:lnTo>
                  <a:lnTo>
                    <a:pt x="69" y="128"/>
                  </a:lnTo>
                  <a:lnTo>
                    <a:pt x="11" y="11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39" name="Freeform 155"/>
            <p:cNvSpPr>
              <a:spLocks/>
            </p:cNvSpPr>
            <p:nvPr/>
          </p:nvSpPr>
          <p:spPr bwMode="auto">
            <a:xfrm>
              <a:off x="-186" y="3837"/>
              <a:ext cx="678" cy="262"/>
            </a:xfrm>
            <a:custGeom>
              <a:avLst/>
              <a:gdLst>
                <a:gd name="T0" fmla="*/ 0 w 678"/>
                <a:gd name="T1" fmla="*/ 189 h 262"/>
                <a:gd name="T2" fmla="*/ 0 w 678"/>
                <a:gd name="T3" fmla="*/ 262 h 262"/>
                <a:gd name="T4" fmla="*/ 678 w 678"/>
                <a:gd name="T5" fmla="*/ 262 h 262"/>
                <a:gd name="T6" fmla="*/ 666 w 678"/>
                <a:gd name="T7" fmla="*/ 240 h 262"/>
                <a:gd name="T8" fmla="*/ 666 w 678"/>
                <a:gd name="T9" fmla="*/ 148 h 262"/>
                <a:gd name="T10" fmla="*/ 639 w 678"/>
                <a:gd name="T11" fmla="*/ 120 h 262"/>
                <a:gd name="T12" fmla="*/ 562 w 678"/>
                <a:gd name="T13" fmla="*/ 91 h 262"/>
                <a:gd name="T14" fmla="*/ 427 w 678"/>
                <a:gd name="T15" fmla="*/ 87 h 262"/>
                <a:gd name="T16" fmla="*/ 366 w 678"/>
                <a:gd name="T17" fmla="*/ 37 h 262"/>
                <a:gd name="T18" fmla="*/ 363 w 678"/>
                <a:gd name="T19" fmla="*/ 0 h 262"/>
                <a:gd name="T20" fmla="*/ 325 w 678"/>
                <a:gd name="T21" fmla="*/ 19 h 262"/>
                <a:gd name="T22" fmla="*/ 294 w 678"/>
                <a:gd name="T23" fmla="*/ 19 h 262"/>
                <a:gd name="T24" fmla="*/ 154 w 678"/>
                <a:gd name="T25" fmla="*/ 159 h 262"/>
                <a:gd name="T26" fmla="*/ 0 w 678"/>
                <a:gd name="T27" fmla="*/ 189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8" h="262">
                  <a:moveTo>
                    <a:pt x="0" y="189"/>
                  </a:moveTo>
                  <a:lnTo>
                    <a:pt x="0" y="262"/>
                  </a:lnTo>
                  <a:lnTo>
                    <a:pt x="678" y="262"/>
                  </a:lnTo>
                  <a:lnTo>
                    <a:pt x="666" y="240"/>
                  </a:lnTo>
                  <a:lnTo>
                    <a:pt x="666" y="148"/>
                  </a:lnTo>
                  <a:lnTo>
                    <a:pt x="639" y="120"/>
                  </a:lnTo>
                  <a:lnTo>
                    <a:pt x="562" y="91"/>
                  </a:lnTo>
                  <a:lnTo>
                    <a:pt x="427" y="87"/>
                  </a:lnTo>
                  <a:lnTo>
                    <a:pt x="366" y="37"/>
                  </a:lnTo>
                  <a:lnTo>
                    <a:pt x="363" y="0"/>
                  </a:lnTo>
                  <a:lnTo>
                    <a:pt x="325" y="19"/>
                  </a:lnTo>
                  <a:lnTo>
                    <a:pt x="294" y="19"/>
                  </a:lnTo>
                  <a:lnTo>
                    <a:pt x="154" y="159"/>
                  </a:lnTo>
                  <a:lnTo>
                    <a:pt x="0" y="18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0" name="Freeform 156"/>
            <p:cNvSpPr>
              <a:spLocks/>
            </p:cNvSpPr>
            <p:nvPr/>
          </p:nvSpPr>
          <p:spPr bwMode="auto">
            <a:xfrm>
              <a:off x="453" y="3843"/>
              <a:ext cx="1027" cy="258"/>
            </a:xfrm>
            <a:custGeom>
              <a:avLst/>
              <a:gdLst>
                <a:gd name="T0" fmla="*/ 954 w 1027"/>
                <a:gd name="T1" fmla="*/ 274 h 256"/>
                <a:gd name="T2" fmla="*/ 1002 w 1027"/>
                <a:gd name="T3" fmla="*/ 243 h 256"/>
                <a:gd name="T4" fmla="*/ 1017 w 1027"/>
                <a:gd name="T5" fmla="*/ 166 h 256"/>
                <a:gd name="T6" fmla="*/ 1005 w 1027"/>
                <a:gd name="T7" fmla="*/ 39 h 256"/>
                <a:gd name="T8" fmla="*/ 1027 w 1027"/>
                <a:gd name="T9" fmla="*/ 9 h 256"/>
                <a:gd name="T10" fmla="*/ 897 w 1027"/>
                <a:gd name="T11" fmla="*/ 0 h 256"/>
                <a:gd name="T12" fmla="*/ 730 w 1027"/>
                <a:gd name="T13" fmla="*/ 27 h 256"/>
                <a:gd name="T14" fmla="*/ 573 w 1027"/>
                <a:gd name="T15" fmla="*/ 1 h 256"/>
                <a:gd name="T16" fmla="*/ 328 w 1027"/>
                <a:gd name="T17" fmla="*/ 24 h 256"/>
                <a:gd name="T18" fmla="*/ 198 w 1027"/>
                <a:gd name="T19" fmla="*/ 75 h 256"/>
                <a:gd name="T20" fmla="*/ 127 w 1027"/>
                <a:gd name="T21" fmla="*/ 78 h 256"/>
                <a:gd name="T22" fmla="*/ 79 w 1027"/>
                <a:gd name="T23" fmla="*/ 105 h 256"/>
                <a:gd name="T24" fmla="*/ 0 w 1027"/>
                <a:gd name="T25" fmla="*/ 123 h 256"/>
                <a:gd name="T26" fmla="*/ 27 w 1027"/>
                <a:gd name="T27" fmla="*/ 153 h 256"/>
                <a:gd name="T28" fmla="*/ 25 w 1027"/>
                <a:gd name="T29" fmla="*/ 255 h 256"/>
                <a:gd name="T30" fmla="*/ 42 w 1027"/>
                <a:gd name="T31" fmla="*/ 274 h 256"/>
                <a:gd name="T32" fmla="*/ 954 w 1027"/>
                <a:gd name="T33" fmla="*/ 274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7" h="256">
                  <a:moveTo>
                    <a:pt x="954" y="256"/>
                  </a:moveTo>
                  <a:lnTo>
                    <a:pt x="1002" y="225"/>
                  </a:lnTo>
                  <a:lnTo>
                    <a:pt x="1017" y="157"/>
                  </a:lnTo>
                  <a:lnTo>
                    <a:pt x="1005" y="39"/>
                  </a:lnTo>
                  <a:lnTo>
                    <a:pt x="1027" y="9"/>
                  </a:lnTo>
                  <a:lnTo>
                    <a:pt x="897" y="0"/>
                  </a:lnTo>
                  <a:lnTo>
                    <a:pt x="730" y="27"/>
                  </a:lnTo>
                  <a:lnTo>
                    <a:pt x="573" y="1"/>
                  </a:lnTo>
                  <a:lnTo>
                    <a:pt x="328" y="24"/>
                  </a:lnTo>
                  <a:lnTo>
                    <a:pt x="198" y="66"/>
                  </a:lnTo>
                  <a:lnTo>
                    <a:pt x="127" y="69"/>
                  </a:lnTo>
                  <a:lnTo>
                    <a:pt x="79" y="96"/>
                  </a:lnTo>
                  <a:lnTo>
                    <a:pt x="0" y="114"/>
                  </a:lnTo>
                  <a:lnTo>
                    <a:pt x="27" y="144"/>
                  </a:lnTo>
                  <a:lnTo>
                    <a:pt x="25" y="237"/>
                  </a:lnTo>
                  <a:lnTo>
                    <a:pt x="42" y="256"/>
                  </a:lnTo>
                  <a:lnTo>
                    <a:pt x="954" y="256"/>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1" name="Freeform 157"/>
            <p:cNvSpPr>
              <a:spLocks/>
            </p:cNvSpPr>
            <p:nvPr/>
          </p:nvSpPr>
          <p:spPr bwMode="auto">
            <a:xfrm>
              <a:off x="1411" y="3814"/>
              <a:ext cx="312" cy="287"/>
            </a:xfrm>
            <a:custGeom>
              <a:avLst/>
              <a:gdLst>
                <a:gd name="T0" fmla="*/ 0 w 312"/>
                <a:gd name="T1" fmla="*/ 287 h 287"/>
                <a:gd name="T2" fmla="*/ 218 w 312"/>
                <a:gd name="T3" fmla="*/ 287 h 287"/>
                <a:gd name="T4" fmla="*/ 284 w 312"/>
                <a:gd name="T5" fmla="*/ 240 h 287"/>
                <a:gd name="T6" fmla="*/ 312 w 312"/>
                <a:gd name="T7" fmla="*/ 159 h 287"/>
                <a:gd name="T8" fmla="*/ 296 w 312"/>
                <a:gd name="T9" fmla="*/ 146 h 287"/>
                <a:gd name="T10" fmla="*/ 249 w 312"/>
                <a:gd name="T11" fmla="*/ 132 h 287"/>
                <a:gd name="T12" fmla="*/ 242 w 312"/>
                <a:gd name="T13" fmla="*/ 96 h 287"/>
                <a:gd name="T14" fmla="*/ 296 w 312"/>
                <a:gd name="T15" fmla="*/ 77 h 287"/>
                <a:gd name="T16" fmla="*/ 309 w 312"/>
                <a:gd name="T17" fmla="*/ 32 h 287"/>
                <a:gd name="T18" fmla="*/ 290 w 312"/>
                <a:gd name="T19" fmla="*/ 17 h 287"/>
                <a:gd name="T20" fmla="*/ 245 w 312"/>
                <a:gd name="T21" fmla="*/ 50 h 287"/>
                <a:gd name="T22" fmla="*/ 215 w 312"/>
                <a:gd name="T23" fmla="*/ 20 h 287"/>
                <a:gd name="T24" fmla="*/ 147 w 312"/>
                <a:gd name="T25" fmla="*/ 0 h 287"/>
                <a:gd name="T26" fmla="*/ 69 w 312"/>
                <a:gd name="T27" fmla="*/ 38 h 287"/>
                <a:gd name="T28" fmla="*/ 47 w 312"/>
                <a:gd name="T29" fmla="*/ 71 h 287"/>
                <a:gd name="T30" fmla="*/ 57 w 312"/>
                <a:gd name="T31" fmla="*/ 189 h 287"/>
                <a:gd name="T32" fmla="*/ 44 w 312"/>
                <a:gd name="T33" fmla="*/ 257 h 287"/>
                <a:gd name="T34" fmla="*/ 0 w 312"/>
                <a:gd name="T35" fmla="*/ 287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287">
                  <a:moveTo>
                    <a:pt x="0" y="287"/>
                  </a:moveTo>
                  <a:lnTo>
                    <a:pt x="218" y="287"/>
                  </a:lnTo>
                  <a:lnTo>
                    <a:pt x="284" y="240"/>
                  </a:lnTo>
                  <a:lnTo>
                    <a:pt x="312" y="159"/>
                  </a:lnTo>
                  <a:lnTo>
                    <a:pt x="296" y="146"/>
                  </a:lnTo>
                  <a:lnTo>
                    <a:pt x="249" y="132"/>
                  </a:lnTo>
                  <a:lnTo>
                    <a:pt x="242" y="96"/>
                  </a:lnTo>
                  <a:lnTo>
                    <a:pt x="296" y="77"/>
                  </a:lnTo>
                  <a:lnTo>
                    <a:pt x="309" y="32"/>
                  </a:lnTo>
                  <a:lnTo>
                    <a:pt x="290" y="17"/>
                  </a:lnTo>
                  <a:lnTo>
                    <a:pt x="245" y="50"/>
                  </a:lnTo>
                  <a:lnTo>
                    <a:pt x="215" y="20"/>
                  </a:lnTo>
                  <a:lnTo>
                    <a:pt x="147" y="0"/>
                  </a:lnTo>
                  <a:lnTo>
                    <a:pt x="69" y="38"/>
                  </a:lnTo>
                  <a:lnTo>
                    <a:pt x="47" y="71"/>
                  </a:lnTo>
                  <a:lnTo>
                    <a:pt x="57" y="189"/>
                  </a:lnTo>
                  <a:lnTo>
                    <a:pt x="44" y="257"/>
                  </a:lnTo>
                  <a:lnTo>
                    <a:pt x="0" y="287"/>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2" name="Freeform 158"/>
            <p:cNvSpPr>
              <a:spLocks/>
            </p:cNvSpPr>
            <p:nvPr/>
          </p:nvSpPr>
          <p:spPr bwMode="auto">
            <a:xfrm>
              <a:off x="196" y="2172"/>
              <a:ext cx="334" cy="306"/>
            </a:xfrm>
            <a:custGeom>
              <a:avLst/>
              <a:gdLst>
                <a:gd name="T0" fmla="*/ 334 w 334"/>
                <a:gd name="T1" fmla="*/ 124 h 306"/>
                <a:gd name="T2" fmla="*/ 322 w 334"/>
                <a:gd name="T3" fmla="*/ 214 h 306"/>
                <a:gd name="T4" fmla="*/ 272 w 334"/>
                <a:gd name="T5" fmla="*/ 276 h 306"/>
                <a:gd name="T6" fmla="*/ 192 w 334"/>
                <a:gd name="T7" fmla="*/ 280 h 306"/>
                <a:gd name="T8" fmla="*/ 46 w 334"/>
                <a:gd name="T9" fmla="*/ 306 h 306"/>
                <a:gd name="T10" fmla="*/ 0 w 334"/>
                <a:gd name="T11" fmla="*/ 274 h 306"/>
                <a:gd name="T12" fmla="*/ 24 w 334"/>
                <a:gd name="T13" fmla="*/ 226 h 306"/>
                <a:gd name="T14" fmla="*/ 114 w 334"/>
                <a:gd name="T15" fmla="*/ 160 h 306"/>
                <a:gd name="T16" fmla="*/ 98 w 334"/>
                <a:gd name="T17" fmla="*/ 146 h 306"/>
                <a:gd name="T18" fmla="*/ 64 w 334"/>
                <a:gd name="T19" fmla="*/ 136 h 306"/>
                <a:gd name="T20" fmla="*/ 68 w 334"/>
                <a:gd name="T21" fmla="*/ 106 h 306"/>
                <a:gd name="T22" fmla="*/ 96 w 334"/>
                <a:gd name="T23" fmla="*/ 94 h 306"/>
                <a:gd name="T24" fmla="*/ 86 w 334"/>
                <a:gd name="T25" fmla="*/ 64 h 306"/>
                <a:gd name="T26" fmla="*/ 108 w 334"/>
                <a:gd name="T27" fmla="*/ 56 h 306"/>
                <a:gd name="T28" fmla="*/ 182 w 334"/>
                <a:gd name="T29" fmla="*/ 72 h 306"/>
                <a:gd name="T30" fmla="*/ 210 w 334"/>
                <a:gd name="T31" fmla="*/ 60 h 306"/>
                <a:gd name="T32" fmla="*/ 180 w 334"/>
                <a:gd name="T33" fmla="*/ 42 h 306"/>
                <a:gd name="T34" fmla="*/ 218 w 334"/>
                <a:gd name="T35" fmla="*/ 9 h 306"/>
                <a:gd name="T36" fmla="*/ 299 w 334"/>
                <a:gd name="T37" fmla="*/ 0 h 306"/>
                <a:gd name="T38" fmla="*/ 317 w 334"/>
                <a:gd name="T39" fmla="*/ 16 h 306"/>
                <a:gd name="T40" fmla="*/ 254 w 334"/>
                <a:gd name="T41" fmla="*/ 104 h 306"/>
                <a:gd name="T42" fmla="*/ 274 w 334"/>
                <a:gd name="T43" fmla="*/ 98 h 306"/>
                <a:gd name="T44" fmla="*/ 282 w 334"/>
                <a:gd name="T45" fmla="*/ 80 h 306"/>
                <a:gd name="T46" fmla="*/ 304 w 334"/>
                <a:gd name="T47" fmla="*/ 90 h 306"/>
                <a:gd name="T48" fmla="*/ 310 w 334"/>
                <a:gd name="T49" fmla="*/ 116 h 306"/>
                <a:gd name="T50" fmla="*/ 334 w 334"/>
                <a:gd name="T51" fmla="*/ 124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4" h="306">
                  <a:moveTo>
                    <a:pt x="334" y="124"/>
                  </a:moveTo>
                  <a:lnTo>
                    <a:pt x="322" y="214"/>
                  </a:lnTo>
                  <a:lnTo>
                    <a:pt x="272" y="276"/>
                  </a:lnTo>
                  <a:lnTo>
                    <a:pt x="192" y="280"/>
                  </a:lnTo>
                  <a:lnTo>
                    <a:pt x="46" y="306"/>
                  </a:lnTo>
                  <a:lnTo>
                    <a:pt x="0" y="274"/>
                  </a:lnTo>
                  <a:lnTo>
                    <a:pt x="24" y="226"/>
                  </a:lnTo>
                  <a:lnTo>
                    <a:pt x="114" y="160"/>
                  </a:lnTo>
                  <a:lnTo>
                    <a:pt x="98" y="146"/>
                  </a:lnTo>
                  <a:lnTo>
                    <a:pt x="64" y="136"/>
                  </a:lnTo>
                  <a:lnTo>
                    <a:pt x="68" y="106"/>
                  </a:lnTo>
                  <a:lnTo>
                    <a:pt x="96" y="94"/>
                  </a:lnTo>
                  <a:lnTo>
                    <a:pt x="86" y="64"/>
                  </a:lnTo>
                  <a:lnTo>
                    <a:pt x="108" y="56"/>
                  </a:lnTo>
                  <a:lnTo>
                    <a:pt x="182" y="72"/>
                  </a:lnTo>
                  <a:lnTo>
                    <a:pt x="210" y="60"/>
                  </a:lnTo>
                  <a:lnTo>
                    <a:pt x="180" y="42"/>
                  </a:lnTo>
                  <a:lnTo>
                    <a:pt x="218" y="9"/>
                  </a:lnTo>
                  <a:lnTo>
                    <a:pt x="299" y="0"/>
                  </a:lnTo>
                  <a:lnTo>
                    <a:pt x="317" y="16"/>
                  </a:lnTo>
                  <a:lnTo>
                    <a:pt x="254" y="104"/>
                  </a:lnTo>
                  <a:lnTo>
                    <a:pt x="274" y="98"/>
                  </a:lnTo>
                  <a:lnTo>
                    <a:pt x="282" y="80"/>
                  </a:lnTo>
                  <a:lnTo>
                    <a:pt x="304" y="90"/>
                  </a:lnTo>
                  <a:lnTo>
                    <a:pt x="310" y="116"/>
                  </a:lnTo>
                  <a:lnTo>
                    <a:pt x="334" y="124"/>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3" name="Freeform 159"/>
            <p:cNvSpPr>
              <a:spLocks/>
            </p:cNvSpPr>
            <p:nvPr/>
          </p:nvSpPr>
          <p:spPr bwMode="auto">
            <a:xfrm>
              <a:off x="403" y="2185"/>
              <a:ext cx="190" cy="114"/>
            </a:xfrm>
            <a:custGeom>
              <a:avLst/>
              <a:gdLst>
                <a:gd name="T0" fmla="*/ 0 w 190"/>
                <a:gd name="T1" fmla="*/ 46 h 114"/>
                <a:gd name="T2" fmla="*/ 46 w 190"/>
                <a:gd name="T3" fmla="*/ 98 h 114"/>
                <a:gd name="T4" fmla="*/ 72 w 190"/>
                <a:gd name="T5" fmla="*/ 90 h 114"/>
                <a:gd name="T6" fmla="*/ 74 w 190"/>
                <a:gd name="T7" fmla="*/ 68 h 114"/>
                <a:gd name="T8" fmla="*/ 94 w 190"/>
                <a:gd name="T9" fmla="*/ 78 h 114"/>
                <a:gd name="T10" fmla="*/ 100 w 190"/>
                <a:gd name="T11" fmla="*/ 104 h 114"/>
                <a:gd name="T12" fmla="*/ 122 w 190"/>
                <a:gd name="T13" fmla="*/ 114 h 114"/>
                <a:gd name="T14" fmla="*/ 178 w 190"/>
                <a:gd name="T15" fmla="*/ 102 h 114"/>
                <a:gd name="T16" fmla="*/ 190 w 190"/>
                <a:gd name="T17" fmla="*/ 66 h 114"/>
                <a:gd name="T18" fmla="*/ 158 w 190"/>
                <a:gd name="T19" fmla="*/ 6 h 114"/>
                <a:gd name="T20" fmla="*/ 108 w 190"/>
                <a:gd name="T21" fmla="*/ 0 h 114"/>
                <a:gd name="T22" fmla="*/ 81 w 190"/>
                <a:gd name="T23" fmla="*/ 9 h 114"/>
                <a:gd name="T24" fmla="*/ 45 w 190"/>
                <a:gd name="T25" fmla="*/ 38 h 114"/>
                <a:gd name="T26" fmla="*/ 0 w 190"/>
                <a:gd name="T27" fmla="*/ 46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14">
                  <a:moveTo>
                    <a:pt x="0" y="46"/>
                  </a:moveTo>
                  <a:lnTo>
                    <a:pt x="46" y="98"/>
                  </a:lnTo>
                  <a:lnTo>
                    <a:pt x="72" y="90"/>
                  </a:lnTo>
                  <a:lnTo>
                    <a:pt x="74" y="68"/>
                  </a:lnTo>
                  <a:lnTo>
                    <a:pt x="94" y="78"/>
                  </a:lnTo>
                  <a:lnTo>
                    <a:pt x="100" y="104"/>
                  </a:lnTo>
                  <a:lnTo>
                    <a:pt x="122" y="114"/>
                  </a:lnTo>
                  <a:lnTo>
                    <a:pt x="178" y="102"/>
                  </a:lnTo>
                  <a:lnTo>
                    <a:pt x="190" y="66"/>
                  </a:lnTo>
                  <a:lnTo>
                    <a:pt x="158" y="6"/>
                  </a:lnTo>
                  <a:lnTo>
                    <a:pt x="108" y="0"/>
                  </a:lnTo>
                  <a:lnTo>
                    <a:pt x="81" y="9"/>
                  </a:lnTo>
                  <a:lnTo>
                    <a:pt x="45" y="38"/>
                  </a:lnTo>
                  <a:lnTo>
                    <a:pt x="0" y="46"/>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4" name="Freeform 160"/>
            <p:cNvSpPr>
              <a:spLocks/>
            </p:cNvSpPr>
            <p:nvPr/>
          </p:nvSpPr>
          <p:spPr bwMode="auto">
            <a:xfrm>
              <a:off x="2886" y="3867"/>
              <a:ext cx="274" cy="51"/>
            </a:xfrm>
            <a:custGeom>
              <a:avLst/>
              <a:gdLst>
                <a:gd name="T0" fmla="*/ 19 w 274"/>
                <a:gd name="T1" fmla="*/ 39 h 51"/>
                <a:gd name="T2" fmla="*/ 0 w 274"/>
                <a:gd name="T3" fmla="*/ 21 h 51"/>
                <a:gd name="T4" fmla="*/ 39 w 274"/>
                <a:gd name="T5" fmla="*/ 3 h 51"/>
                <a:gd name="T6" fmla="*/ 99 w 274"/>
                <a:gd name="T7" fmla="*/ 13 h 51"/>
                <a:gd name="T8" fmla="*/ 219 w 274"/>
                <a:gd name="T9" fmla="*/ 0 h 51"/>
                <a:gd name="T10" fmla="*/ 274 w 274"/>
                <a:gd name="T11" fmla="*/ 12 h 51"/>
                <a:gd name="T12" fmla="*/ 271 w 274"/>
                <a:gd name="T13" fmla="*/ 25 h 51"/>
                <a:gd name="T14" fmla="*/ 202 w 274"/>
                <a:gd name="T15" fmla="*/ 34 h 51"/>
                <a:gd name="T16" fmla="*/ 121 w 274"/>
                <a:gd name="T17" fmla="*/ 51 h 51"/>
                <a:gd name="T18" fmla="*/ 85 w 274"/>
                <a:gd name="T19" fmla="*/ 39 h 51"/>
                <a:gd name="T20" fmla="*/ 19 w 274"/>
                <a:gd name="T21" fmla="*/ 3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51">
                  <a:moveTo>
                    <a:pt x="19" y="39"/>
                  </a:moveTo>
                  <a:lnTo>
                    <a:pt x="0" y="21"/>
                  </a:lnTo>
                  <a:lnTo>
                    <a:pt x="39" y="3"/>
                  </a:lnTo>
                  <a:lnTo>
                    <a:pt x="99" y="13"/>
                  </a:lnTo>
                  <a:lnTo>
                    <a:pt x="219" y="0"/>
                  </a:lnTo>
                  <a:lnTo>
                    <a:pt x="274" y="12"/>
                  </a:lnTo>
                  <a:lnTo>
                    <a:pt x="271" y="25"/>
                  </a:lnTo>
                  <a:lnTo>
                    <a:pt x="202" y="34"/>
                  </a:lnTo>
                  <a:lnTo>
                    <a:pt x="121" y="51"/>
                  </a:lnTo>
                  <a:lnTo>
                    <a:pt x="85" y="39"/>
                  </a:lnTo>
                  <a:lnTo>
                    <a:pt x="19" y="3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5" name="Freeform 161"/>
            <p:cNvSpPr>
              <a:spLocks/>
            </p:cNvSpPr>
            <p:nvPr/>
          </p:nvSpPr>
          <p:spPr bwMode="auto">
            <a:xfrm>
              <a:off x="2983" y="3261"/>
              <a:ext cx="324" cy="444"/>
            </a:xfrm>
            <a:custGeom>
              <a:avLst/>
              <a:gdLst>
                <a:gd name="T0" fmla="*/ 324 w 324"/>
                <a:gd name="T1" fmla="*/ 439 h 444"/>
                <a:gd name="T2" fmla="*/ 324 w 324"/>
                <a:gd name="T3" fmla="*/ 30 h 444"/>
                <a:gd name="T4" fmla="*/ 260 w 324"/>
                <a:gd name="T5" fmla="*/ 36 h 444"/>
                <a:gd name="T6" fmla="*/ 188 w 324"/>
                <a:gd name="T7" fmla="*/ 39 h 444"/>
                <a:gd name="T8" fmla="*/ 134 w 324"/>
                <a:gd name="T9" fmla="*/ 0 h 444"/>
                <a:gd name="T10" fmla="*/ 57 w 324"/>
                <a:gd name="T11" fmla="*/ 6 h 444"/>
                <a:gd name="T12" fmla="*/ 15 w 324"/>
                <a:gd name="T13" fmla="*/ 43 h 444"/>
                <a:gd name="T14" fmla="*/ 47 w 324"/>
                <a:gd name="T15" fmla="*/ 67 h 444"/>
                <a:gd name="T16" fmla="*/ 0 w 324"/>
                <a:gd name="T17" fmla="*/ 142 h 444"/>
                <a:gd name="T18" fmla="*/ 56 w 324"/>
                <a:gd name="T19" fmla="*/ 142 h 444"/>
                <a:gd name="T20" fmla="*/ 20 w 324"/>
                <a:gd name="T21" fmla="*/ 193 h 444"/>
                <a:gd name="T22" fmla="*/ 29 w 324"/>
                <a:gd name="T23" fmla="*/ 277 h 444"/>
                <a:gd name="T24" fmla="*/ 54 w 324"/>
                <a:gd name="T25" fmla="*/ 285 h 444"/>
                <a:gd name="T26" fmla="*/ 99 w 324"/>
                <a:gd name="T27" fmla="*/ 286 h 444"/>
                <a:gd name="T28" fmla="*/ 107 w 324"/>
                <a:gd name="T29" fmla="*/ 312 h 444"/>
                <a:gd name="T30" fmla="*/ 90 w 324"/>
                <a:gd name="T31" fmla="*/ 339 h 444"/>
                <a:gd name="T32" fmla="*/ 98 w 324"/>
                <a:gd name="T33" fmla="*/ 357 h 444"/>
                <a:gd name="T34" fmla="*/ 191 w 324"/>
                <a:gd name="T35" fmla="*/ 400 h 444"/>
                <a:gd name="T36" fmla="*/ 242 w 324"/>
                <a:gd name="T37" fmla="*/ 438 h 444"/>
                <a:gd name="T38" fmla="*/ 285 w 324"/>
                <a:gd name="T39" fmla="*/ 444 h 444"/>
                <a:gd name="T40" fmla="*/ 324 w 324"/>
                <a:gd name="T41" fmla="*/ 439 h 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 h="444">
                  <a:moveTo>
                    <a:pt x="324" y="439"/>
                  </a:moveTo>
                  <a:lnTo>
                    <a:pt x="324" y="30"/>
                  </a:lnTo>
                  <a:lnTo>
                    <a:pt x="260" y="36"/>
                  </a:lnTo>
                  <a:lnTo>
                    <a:pt x="188" y="39"/>
                  </a:lnTo>
                  <a:lnTo>
                    <a:pt x="134" y="0"/>
                  </a:lnTo>
                  <a:lnTo>
                    <a:pt x="57" y="6"/>
                  </a:lnTo>
                  <a:lnTo>
                    <a:pt x="15" y="43"/>
                  </a:lnTo>
                  <a:lnTo>
                    <a:pt x="47" y="67"/>
                  </a:lnTo>
                  <a:lnTo>
                    <a:pt x="0" y="142"/>
                  </a:lnTo>
                  <a:lnTo>
                    <a:pt x="56" y="142"/>
                  </a:lnTo>
                  <a:lnTo>
                    <a:pt x="20" y="193"/>
                  </a:lnTo>
                  <a:lnTo>
                    <a:pt x="29" y="277"/>
                  </a:lnTo>
                  <a:lnTo>
                    <a:pt x="54" y="285"/>
                  </a:lnTo>
                  <a:lnTo>
                    <a:pt x="99" y="286"/>
                  </a:lnTo>
                  <a:lnTo>
                    <a:pt x="107" y="312"/>
                  </a:lnTo>
                  <a:lnTo>
                    <a:pt x="90" y="339"/>
                  </a:lnTo>
                  <a:lnTo>
                    <a:pt x="98" y="357"/>
                  </a:lnTo>
                  <a:lnTo>
                    <a:pt x="191" y="400"/>
                  </a:lnTo>
                  <a:lnTo>
                    <a:pt x="242" y="438"/>
                  </a:lnTo>
                  <a:lnTo>
                    <a:pt x="285" y="444"/>
                  </a:lnTo>
                  <a:lnTo>
                    <a:pt x="324" y="43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6" name="Freeform 162"/>
            <p:cNvSpPr>
              <a:spLocks/>
            </p:cNvSpPr>
            <p:nvPr/>
          </p:nvSpPr>
          <p:spPr bwMode="auto">
            <a:xfrm>
              <a:off x="2502" y="3304"/>
              <a:ext cx="532" cy="519"/>
            </a:xfrm>
            <a:custGeom>
              <a:avLst/>
              <a:gdLst>
                <a:gd name="T0" fmla="*/ 496 w 532"/>
                <a:gd name="T1" fmla="*/ 0 h 519"/>
                <a:gd name="T2" fmla="*/ 532 w 532"/>
                <a:gd name="T3" fmla="*/ 23 h 519"/>
                <a:gd name="T4" fmla="*/ 481 w 532"/>
                <a:gd name="T5" fmla="*/ 99 h 519"/>
                <a:gd name="T6" fmla="*/ 393 w 532"/>
                <a:gd name="T7" fmla="*/ 92 h 519"/>
                <a:gd name="T8" fmla="*/ 330 w 532"/>
                <a:gd name="T9" fmla="*/ 111 h 519"/>
                <a:gd name="T10" fmla="*/ 268 w 532"/>
                <a:gd name="T11" fmla="*/ 174 h 519"/>
                <a:gd name="T12" fmla="*/ 223 w 532"/>
                <a:gd name="T13" fmla="*/ 173 h 519"/>
                <a:gd name="T14" fmla="*/ 208 w 532"/>
                <a:gd name="T15" fmla="*/ 197 h 519"/>
                <a:gd name="T16" fmla="*/ 237 w 532"/>
                <a:gd name="T17" fmla="*/ 231 h 519"/>
                <a:gd name="T18" fmla="*/ 307 w 532"/>
                <a:gd name="T19" fmla="*/ 258 h 519"/>
                <a:gd name="T20" fmla="*/ 384 w 532"/>
                <a:gd name="T21" fmla="*/ 312 h 519"/>
                <a:gd name="T22" fmla="*/ 399 w 532"/>
                <a:gd name="T23" fmla="*/ 356 h 519"/>
                <a:gd name="T24" fmla="*/ 385 w 532"/>
                <a:gd name="T25" fmla="*/ 380 h 519"/>
                <a:gd name="T26" fmla="*/ 340 w 532"/>
                <a:gd name="T27" fmla="*/ 395 h 519"/>
                <a:gd name="T28" fmla="*/ 337 w 532"/>
                <a:gd name="T29" fmla="*/ 425 h 519"/>
                <a:gd name="T30" fmla="*/ 307 w 532"/>
                <a:gd name="T31" fmla="*/ 444 h 519"/>
                <a:gd name="T32" fmla="*/ 306 w 532"/>
                <a:gd name="T33" fmla="*/ 461 h 519"/>
                <a:gd name="T34" fmla="*/ 333 w 532"/>
                <a:gd name="T35" fmla="*/ 503 h 519"/>
                <a:gd name="T36" fmla="*/ 318 w 532"/>
                <a:gd name="T37" fmla="*/ 519 h 519"/>
                <a:gd name="T38" fmla="*/ 198 w 532"/>
                <a:gd name="T39" fmla="*/ 492 h 519"/>
                <a:gd name="T40" fmla="*/ 156 w 532"/>
                <a:gd name="T41" fmla="*/ 435 h 519"/>
                <a:gd name="T42" fmla="*/ 115 w 532"/>
                <a:gd name="T43" fmla="*/ 411 h 519"/>
                <a:gd name="T44" fmla="*/ 108 w 532"/>
                <a:gd name="T45" fmla="*/ 396 h 519"/>
                <a:gd name="T46" fmla="*/ 117 w 532"/>
                <a:gd name="T47" fmla="*/ 380 h 519"/>
                <a:gd name="T48" fmla="*/ 117 w 532"/>
                <a:gd name="T49" fmla="*/ 366 h 519"/>
                <a:gd name="T50" fmla="*/ 105 w 532"/>
                <a:gd name="T51" fmla="*/ 350 h 519"/>
                <a:gd name="T52" fmla="*/ 64 w 532"/>
                <a:gd name="T53" fmla="*/ 323 h 519"/>
                <a:gd name="T54" fmla="*/ 0 w 532"/>
                <a:gd name="T55" fmla="*/ 261 h 519"/>
                <a:gd name="T56" fmla="*/ 31 w 532"/>
                <a:gd name="T57" fmla="*/ 228 h 519"/>
                <a:gd name="T58" fmla="*/ 30 w 532"/>
                <a:gd name="T59" fmla="*/ 209 h 519"/>
                <a:gd name="T60" fmla="*/ 57 w 532"/>
                <a:gd name="T61" fmla="*/ 191 h 519"/>
                <a:gd name="T62" fmla="*/ 55 w 532"/>
                <a:gd name="T63" fmla="*/ 137 h 519"/>
                <a:gd name="T64" fmla="*/ 108 w 532"/>
                <a:gd name="T65" fmla="*/ 137 h 519"/>
                <a:gd name="T66" fmla="*/ 135 w 532"/>
                <a:gd name="T67" fmla="*/ 117 h 519"/>
                <a:gd name="T68" fmla="*/ 183 w 532"/>
                <a:gd name="T69" fmla="*/ 114 h 519"/>
                <a:gd name="T70" fmla="*/ 229 w 532"/>
                <a:gd name="T71" fmla="*/ 66 h 519"/>
                <a:gd name="T72" fmla="*/ 282 w 532"/>
                <a:gd name="T73" fmla="*/ 53 h 519"/>
                <a:gd name="T74" fmla="*/ 373 w 532"/>
                <a:gd name="T75" fmla="*/ 51 h 519"/>
                <a:gd name="T76" fmla="*/ 450 w 532"/>
                <a:gd name="T77" fmla="*/ 59 h 519"/>
                <a:gd name="T78" fmla="*/ 465 w 532"/>
                <a:gd name="T79" fmla="*/ 50 h 519"/>
                <a:gd name="T80" fmla="*/ 472 w 532"/>
                <a:gd name="T81" fmla="*/ 3 h 519"/>
                <a:gd name="T82" fmla="*/ 496 w 532"/>
                <a:gd name="T83" fmla="*/ 0 h 5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2" h="519">
                  <a:moveTo>
                    <a:pt x="496" y="0"/>
                  </a:moveTo>
                  <a:lnTo>
                    <a:pt x="532" y="23"/>
                  </a:lnTo>
                  <a:lnTo>
                    <a:pt x="481" y="99"/>
                  </a:lnTo>
                  <a:lnTo>
                    <a:pt x="393" y="92"/>
                  </a:lnTo>
                  <a:lnTo>
                    <a:pt x="330" y="111"/>
                  </a:lnTo>
                  <a:lnTo>
                    <a:pt x="268" y="174"/>
                  </a:lnTo>
                  <a:lnTo>
                    <a:pt x="223" y="173"/>
                  </a:lnTo>
                  <a:lnTo>
                    <a:pt x="208" y="197"/>
                  </a:lnTo>
                  <a:lnTo>
                    <a:pt x="237" y="231"/>
                  </a:lnTo>
                  <a:lnTo>
                    <a:pt x="307" y="258"/>
                  </a:lnTo>
                  <a:lnTo>
                    <a:pt x="384" y="312"/>
                  </a:lnTo>
                  <a:lnTo>
                    <a:pt x="399" y="356"/>
                  </a:lnTo>
                  <a:lnTo>
                    <a:pt x="385" y="380"/>
                  </a:lnTo>
                  <a:lnTo>
                    <a:pt x="340" y="395"/>
                  </a:lnTo>
                  <a:lnTo>
                    <a:pt x="337" y="425"/>
                  </a:lnTo>
                  <a:lnTo>
                    <a:pt x="307" y="444"/>
                  </a:lnTo>
                  <a:lnTo>
                    <a:pt x="306" y="461"/>
                  </a:lnTo>
                  <a:lnTo>
                    <a:pt x="333" y="503"/>
                  </a:lnTo>
                  <a:lnTo>
                    <a:pt x="318" y="519"/>
                  </a:lnTo>
                  <a:lnTo>
                    <a:pt x="198" y="492"/>
                  </a:lnTo>
                  <a:lnTo>
                    <a:pt x="156" y="435"/>
                  </a:lnTo>
                  <a:lnTo>
                    <a:pt x="115" y="411"/>
                  </a:lnTo>
                  <a:lnTo>
                    <a:pt x="108" y="396"/>
                  </a:lnTo>
                  <a:lnTo>
                    <a:pt x="117" y="380"/>
                  </a:lnTo>
                  <a:lnTo>
                    <a:pt x="117" y="366"/>
                  </a:lnTo>
                  <a:lnTo>
                    <a:pt x="105" y="350"/>
                  </a:lnTo>
                  <a:lnTo>
                    <a:pt x="64" y="323"/>
                  </a:lnTo>
                  <a:lnTo>
                    <a:pt x="0" y="261"/>
                  </a:lnTo>
                  <a:lnTo>
                    <a:pt x="31" y="228"/>
                  </a:lnTo>
                  <a:lnTo>
                    <a:pt x="30" y="209"/>
                  </a:lnTo>
                  <a:lnTo>
                    <a:pt x="57" y="191"/>
                  </a:lnTo>
                  <a:lnTo>
                    <a:pt x="55" y="137"/>
                  </a:lnTo>
                  <a:lnTo>
                    <a:pt x="108" y="137"/>
                  </a:lnTo>
                  <a:lnTo>
                    <a:pt x="135" y="117"/>
                  </a:lnTo>
                  <a:lnTo>
                    <a:pt x="183" y="114"/>
                  </a:lnTo>
                  <a:lnTo>
                    <a:pt x="229" y="66"/>
                  </a:lnTo>
                  <a:lnTo>
                    <a:pt x="282" y="53"/>
                  </a:lnTo>
                  <a:lnTo>
                    <a:pt x="373" y="51"/>
                  </a:lnTo>
                  <a:lnTo>
                    <a:pt x="450" y="59"/>
                  </a:lnTo>
                  <a:lnTo>
                    <a:pt x="465" y="50"/>
                  </a:lnTo>
                  <a:lnTo>
                    <a:pt x="472" y="3"/>
                  </a:lnTo>
                  <a:lnTo>
                    <a:pt x="496" y="0"/>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7" name="Freeform 163"/>
            <p:cNvSpPr>
              <a:spLocks/>
            </p:cNvSpPr>
            <p:nvPr/>
          </p:nvSpPr>
          <p:spPr bwMode="auto">
            <a:xfrm>
              <a:off x="2398" y="3318"/>
              <a:ext cx="162" cy="249"/>
            </a:xfrm>
            <a:custGeom>
              <a:avLst/>
              <a:gdLst>
                <a:gd name="T0" fmla="*/ 102 w 162"/>
                <a:gd name="T1" fmla="*/ 249 h 249"/>
                <a:gd name="T2" fmla="*/ 65 w 162"/>
                <a:gd name="T3" fmla="*/ 216 h 249"/>
                <a:gd name="T4" fmla="*/ 14 w 162"/>
                <a:gd name="T5" fmla="*/ 180 h 249"/>
                <a:gd name="T6" fmla="*/ 0 w 162"/>
                <a:gd name="T7" fmla="*/ 67 h 249"/>
                <a:gd name="T8" fmla="*/ 0 w 162"/>
                <a:gd name="T9" fmla="*/ 13 h 249"/>
                <a:gd name="T10" fmla="*/ 29 w 162"/>
                <a:gd name="T11" fmla="*/ 0 h 249"/>
                <a:gd name="T12" fmla="*/ 66 w 162"/>
                <a:gd name="T13" fmla="*/ 6 h 249"/>
                <a:gd name="T14" fmla="*/ 102 w 162"/>
                <a:gd name="T15" fmla="*/ 33 h 249"/>
                <a:gd name="T16" fmla="*/ 98 w 162"/>
                <a:gd name="T17" fmla="*/ 55 h 249"/>
                <a:gd name="T18" fmla="*/ 119 w 162"/>
                <a:gd name="T19" fmla="*/ 106 h 249"/>
                <a:gd name="T20" fmla="*/ 158 w 162"/>
                <a:gd name="T21" fmla="*/ 120 h 249"/>
                <a:gd name="T22" fmla="*/ 162 w 162"/>
                <a:gd name="T23" fmla="*/ 177 h 249"/>
                <a:gd name="T24" fmla="*/ 137 w 162"/>
                <a:gd name="T25" fmla="*/ 195 h 249"/>
                <a:gd name="T26" fmla="*/ 134 w 162"/>
                <a:gd name="T27" fmla="*/ 217 h 249"/>
                <a:gd name="T28" fmla="*/ 102 w 162"/>
                <a:gd name="T29" fmla="*/ 249 h 2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2" h="249">
                  <a:moveTo>
                    <a:pt x="102" y="249"/>
                  </a:moveTo>
                  <a:lnTo>
                    <a:pt x="65" y="216"/>
                  </a:lnTo>
                  <a:lnTo>
                    <a:pt x="14" y="180"/>
                  </a:lnTo>
                  <a:lnTo>
                    <a:pt x="0" y="67"/>
                  </a:lnTo>
                  <a:lnTo>
                    <a:pt x="0" y="13"/>
                  </a:lnTo>
                  <a:lnTo>
                    <a:pt x="29" y="0"/>
                  </a:lnTo>
                  <a:lnTo>
                    <a:pt x="66" y="6"/>
                  </a:lnTo>
                  <a:lnTo>
                    <a:pt x="102" y="33"/>
                  </a:lnTo>
                  <a:lnTo>
                    <a:pt x="98" y="55"/>
                  </a:lnTo>
                  <a:lnTo>
                    <a:pt x="119" y="106"/>
                  </a:lnTo>
                  <a:lnTo>
                    <a:pt x="158" y="120"/>
                  </a:lnTo>
                  <a:lnTo>
                    <a:pt x="162" y="177"/>
                  </a:lnTo>
                  <a:lnTo>
                    <a:pt x="137" y="195"/>
                  </a:lnTo>
                  <a:lnTo>
                    <a:pt x="134" y="217"/>
                  </a:lnTo>
                  <a:lnTo>
                    <a:pt x="102" y="24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8" name="Freeform 164"/>
            <p:cNvSpPr>
              <a:spLocks/>
            </p:cNvSpPr>
            <p:nvPr/>
          </p:nvSpPr>
          <p:spPr bwMode="auto">
            <a:xfrm>
              <a:off x="2601" y="3090"/>
              <a:ext cx="522" cy="280"/>
            </a:xfrm>
            <a:custGeom>
              <a:avLst/>
              <a:gdLst>
                <a:gd name="T0" fmla="*/ 516 w 522"/>
                <a:gd name="T1" fmla="*/ 171 h 280"/>
                <a:gd name="T2" fmla="*/ 441 w 522"/>
                <a:gd name="T3" fmla="*/ 177 h 280"/>
                <a:gd name="T4" fmla="*/ 396 w 522"/>
                <a:gd name="T5" fmla="*/ 214 h 280"/>
                <a:gd name="T6" fmla="*/ 373 w 522"/>
                <a:gd name="T7" fmla="*/ 220 h 280"/>
                <a:gd name="T8" fmla="*/ 367 w 522"/>
                <a:gd name="T9" fmla="*/ 264 h 280"/>
                <a:gd name="T10" fmla="*/ 355 w 522"/>
                <a:gd name="T11" fmla="*/ 276 h 280"/>
                <a:gd name="T12" fmla="*/ 270 w 522"/>
                <a:gd name="T13" fmla="*/ 265 h 280"/>
                <a:gd name="T14" fmla="*/ 183 w 522"/>
                <a:gd name="T15" fmla="*/ 268 h 280"/>
                <a:gd name="T16" fmla="*/ 127 w 522"/>
                <a:gd name="T17" fmla="*/ 280 h 280"/>
                <a:gd name="T18" fmla="*/ 109 w 522"/>
                <a:gd name="T19" fmla="*/ 256 h 280"/>
                <a:gd name="T20" fmla="*/ 76 w 522"/>
                <a:gd name="T21" fmla="*/ 214 h 280"/>
                <a:gd name="T22" fmla="*/ 51 w 522"/>
                <a:gd name="T23" fmla="*/ 210 h 280"/>
                <a:gd name="T24" fmla="*/ 55 w 522"/>
                <a:gd name="T25" fmla="*/ 178 h 280"/>
                <a:gd name="T26" fmla="*/ 88 w 522"/>
                <a:gd name="T27" fmla="*/ 147 h 280"/>
                <a:gd name="T28" fmla="*/ 73 w 522"/>
                <a:gd name="T29" fmla="*/ 132 h 280"/>
                <a:gd name="T30" fmla="*/ 36 w 522"/>
                <a:gd name="T31" fmla="*/ 135 h 280"/>
                <a:gd name="T32" fmla="*/ 0 w 522"/>
                <a:gd name="T33" fmla="*/ 93 h 280"/>
                <a:gd name="T34" fmla="*/ 22 w 522"/>
                <a:gd name="T35" fmla="*/ 64 h 280"/>
                <a:gd name="T36" fmla="*/ 72 w 522"/>
                <a:gd name="T37" fmla="*/ 90 h 280"/>
                <a:gd name="T38" fmla="*/ 255 w 522"/>
                <a:gd name="T39" fmla="*/ 78 h 280"/>
                <a:gd name="T40" fmla="*/ 370 w 522"/>
                <a:gd name="T41" fmla="*/ 0 h 280"/>
                <a:gd name="T42" fmla="*/ 522 w 522"/>
                <a:gd name="T43" fmla="*/ 12 h 280"/>
                <a:gd name="T44" fmla="*/ 519 w 522"/>
                <a:gd name="T45" fmla="*/ 42 h 280"/>
                <a:gd name="T46" fmla="*/ 483 w 522"/>
                <a:gd name="T47" fmla="*/ 57 h 280"/>
                <a:gd name="T48" fmla="*/ 475 w 522"/>
                <a:gd name="T49" fmla="*/ 132 h 280"/>
                <a:gd name="T50" fmla="*/ 516 w 522"/>
                <a:gd name="T51" fmla="*/ 171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2" h="280">
                  <a:moveTo>
                    <a:pt x="516" y="171"/>
                  </a:moveTo>
                  <a:lnTo>
                    <a:pt x="441" y="177"/>
                  </a:lnTo>
                  <a:lnTo>
                    <a:pt x="396" y="214"/>
                  </a:lnTo>
                  <a:lnTo>
                    <a:pt x="373" y="220"/>
                  </a:lnTo>
                  <a:lnTo>
                    <a:pt x="367" y="264"/>
                  </a:lnTo>
                  <a:lnTo>
                    <a:pt x="355" y="276"/>
                  </a:lnTo>
                  <a:lnTo>
                    <a:pt x="270" y="265"/>
                  </a:lnTo>
                  <a:lnTo>
                    <a:pt x="183" y="268"/>
                  </a:lnTo>
                  <a:lnTo>
                    <a:pt x="127" y="280"/>
                  </a:lnTo>
                  <a:lnTo>
                    <a:pt x="109" y="256"/>
                  </a:lnTo>
                  <a:lnTo>
                    <a:pt x="76" y="214"/>
                  </a:lnTo>
                  <a:lnTo>
                    <a:pt x="51" y="210"/>
                  </a:lnTo>
                  <a:lnTo>
                    <a:pt x="55" y="178"/>
                  </a:lnTo>
                  <a:lnTo>
                    <a:pt x="88" y="147"/>
                  </a:lnTo>
                  <a:lnTo>
                    <a:pt x="73" y="132"/>
                  </a:lnTo>
                  <a:lnTo>
                    <a:pt x="36" y="135"/>
                  </a:lnTo>
                  <a:lnTo>
                    <a:pt x="0" y="93"/>
                  </a:lnTo>
                  <a:lnTo>
                    <a:pt x="22" y="64"/>
                  </a:lnTo>
                  <a:lnTo>
                    <a:pt x="72" y="90"/>
                  </a:lnTo>
                  <a:lnTo>
                    <a:pt x="255" y="78"/>
                  </a:lnTo>
                  <a:lnTo>
                    <a:pt x="370" y="0"/>
                  </a:lnTo>
                  <a:lnTo>
                    <a:pt x="522" y="12"/>
                  </a:lnTo>
                  <a:lnTo>
                    <a:pt x="519" y="42"/>
                  </a:lnTo>
                  <a:lnTo>
                    <a:pt x="483" y="57"/>
                  </a:lnTo>
                  <a:lnTo>
                    <a:pt x="475" y="132"/>
                  </a:lnTo>
                  <a:lnTo>
                    <a:pt x="516" y="171"/>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49" name="Freeform 165"/>
            <p:cNvSpPr>
              <a:spLocks/>
            </p:cNvSpPr>
            <p:nvPr/>
          </p:nvSpPr>
          <p:spPr bwMode="auto">
            <a:xfrm>
              <a:off x="2829" y="2724"/>
              <a:ext cx="304" cy="244"/>
            </a:xfrm>
            <a:custGeom>
              <a:avLst/>
              <a:gdLst>
                <a:gd name="T0" fmla="*/ 232 w 304"/>
                <a:gd name="T1" fmla="*/ 244 h 244"/>
                <a:gd name="T2" fmla="*/ 171 w 304"/>
                <a:gd name="T3" fmla="*/ 225 h 244"/>
                <a:gd name="T4" fmla="*/ 178 w 304"/>
                <a:gd name="T5" fmla="*/ 199 h 244"/>
                <a:gd name="T6" fmla="*/ 157 w 304"/>
                <a:gd name="T7" fmla="*/ 174 h 244"/>
                <a:gd name="T8" fmla="*/ 150 w 304"/>
                <a:gd name="T9" fmla="*/ 135 h 244"/>
                <a:gd name="T10" fmla="*/ 0 w 304"/>
                <a:gd name="T11" fmla="*/ 21 h 244"/>
                <a:gd name="T12" fmla="*/ 97 w 304"/>
                <a:gd name="T13" fmla="*/ 0 h 244"/>
                <a:gd name="T14" fmla="*/ 205 w 304"/>
                <a:gd name="T15" fmla="*/ 19 h 244"/>
                <a:gd name="T16" fmla="*/ 223 w 304"/>
                <a:gd name="T17" fmla="*/ 73 h 244"/>
                <a:gd name="T18" fmla="*/ 304 w 304"/>
                <a:gd name="T19" fmla="*/ 118 h 244"/>
                <a:gd name="T20" fmla="*/ 301 w 304"/>
                <a:gd name="T21" fmla="*/ 144 h 244"/>
                <a:gd name="T22" fmla="*/ 247 w 304"/>
                <a:gd name="T23" fmla="*/ 153 h 244"/>
                <a:gd name="T24" fmla="*/ 232 w 304"/>
                <a:gd name="T25" fmla="*/ 244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4" h="244">
                  <a:moveTo>
                    <a:pt x="232" y="244"/>
                  </a:moveTo>
                  <a:lnTo>
                    <a:pt x="171" y="225"/>
                  </a:lnTo>
                  <a:lnTo>
                    <a:pt x="178" y="199"/>
                  </a:lnTo>
                  <a:lnTo>
                    <a:pt x="157" y="174"/>
                  </a:lnTo>
                  <a:lnTo>
                    <a:pt x="150" y="135"/>
                  </a:lnTo>
                  <a:lnTo>
                    <a:pt x="0" y="21"/>
                  </a:lnTo>
                  <a:lnTo>
                    <a:pt x="97" y="0"/>
                  </a:lnTo>
                  <a:lnTo>
                    <a:pt x="205" y="19"/>
                  </a:lnTo>
                  <a:lnTo>
                    <a:pt x="223" y="73"/>
                  </a:lnTo>
                  <a:lnTo>
                    <a:pt x="304" y="118"/>
                  </a:lnTo>
                  <a:lnTo>
                    <a:pt x="301" y="144"/>
                  </a:lnTo>
                  <a:lnTo>
                    <a:pt x="247" y="153"/>
                  </a:lnTo>
                  <a:lnTo>
                    <a:pt x="232" y="244"/>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0" name="Freeform 166"/>
            <p:cNvSpPr>
              <a:spLocks/>
            </p:cNvSpPr>
            <p:nvPr/>
          </p:nvSpPr>
          <p:spPr bwMode="auto">
            <a:xfrm>
              <a:off x="2299" y="3000"/>
              <a:ext cx="389" cy="397"/>
            </a:xfrm>
            <a:custGeom>
              <a:avLst/>
              <a:gdLst>
                <a:gd name="T0" fmla="*/ 99 w 389"/>
                <a:gd name="T1" fmla="*/ 397 h 397"/>
                <a:gd name="T2" fmla="*/ 9 w 389"/>
                <a:gd name="T3" fmla="*/ 337 h 397"/>
                <a:gd name="T4" fmla="*/ 20 w 389"/>
                <a:gd name="T5" fmla="*/ 265 h 397"/>
                <a:gd name="T6" fmla="*/ 86 w 389"/>
                <a:gd name="T7" fmla="*/ 219 h 397"/>
                <a:gd name="T8" fmla="*/ 0 w 389"/>
                <a:gd name="T9" fmla="*/ 31 h 397"/>
                <a:gd name="T10" fmla="*/ 117 w 389"/>
                <a:gd name="T11" fmla="*/ 0 h 397"/>
                <a:gd name="T12" fmla="*/ 222 w 389"/>
                <a:gd name="T13" fmla="*/ 91 h 397"/>
                <a:gd name="T14" fmla="*/ 252 w 389"/>
                <a:gd name="T15" fmla="*/ 118 h 397"/>
                <a:gd name="T16" fmla="*/ 314 w 389"/>
                <a:gd name="T17" fmla="*/ 114 h 397"/>
                <a:gd name="T18" fmla="*/ 324 w 389"/>
                <a:gd name="T19" fmla="*/ 156 h 397"/>
                <a:gd name="T20" fmla="*/ 308 w 389"/>
                <a:gd name="T21" fmla="*/ 177 h 397"/>
                <a:gd name="T22" fmla="*/ 341 w 389"/>
                <a:gd name="T23" fmla="*/ 225 h 397"/>
                <a:gd name="T24" fmla="*/ 374 w 389"/>
                <a:gd name="T25" fmla="*/ 219 h 397"/>
                <a:gd name="T26" fmla="*/ 389 w 389"/>
                <a:gd name="T27" fmla="*/ 237 h 397"/>
                <a:gd name="T28" fmla="*/ 356 w 389"/>
                <a:gd name="T29" fmla="*/ 268 h 397"/>
                <a:gd name="T30" fmla="*/ 353 w 389"/>
                <a:gd name="T31" fmla="*/ 303 h 397"/>
                <a:gd name="T32" fmla="*/ 200 w 389"/>
                <a:gd name="T33" fmla="*/ 352 h 397"/>
                <a:gd name="T34" fmla="*/ 165 w 389"/>
                <a:gd name="T35" fmla="*/ 327 h 397"/>
                <a:gd name="T36" fmla="*/ 125 w 389"/>
                <a:gd name="T37" fmla="*/ 319 h 397"/>
                <a:gd name="T38" fmla="*/ 99 w 389"/>
                <a:gd name="T39" fmla="*/ 339 h 397"/>
                <a:gd name="T40" fmla="*/ 99 w 389"/>
                <a:gd name="T41" fmla="*/ 39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9" h="397">
                  <a:moveTo>
                    <a:pt x="99" y="397"/>
                  </a:moveTo>
                  <a:lnTo>
                    <a:pt x="9" y="337"/>
                  </a:lnTo>
                  <a:lnTo>
                    <a:pt x="20" y="265"/>
                  </a:lnTo>
                  <a:lnTo>
                    <a:pt x="86" y="219"/>
                  </a:lnTo>
                  <a:lnTo>
                    <a:pt x="0" y="31"/>
                  </a:lnTo>
                  <a:lnTo>
                    <a:pt x="117" y="0"/>
                  </a:lnTo>
                  <a:lnTo>
                    <a:pt x="222" y="91"/>
                  </a:lnTo>
                  <a:lnTo>
                    <a:pt x="252" y="118"/>
                  </a:lnTo>
                  <a:lnTo>
                    <a:pt x="314" y="114"/>
                  </a:lnTo>
                  <a:lnTo>
                    <a:pt x="324" y="156"/>
                  </a:lnTo>
                  <a:lnTo>
                    <a:pt x="308" y="177"/>
                  </a:lnTo>
                  <a:lnTo>
                    <a:pt x="341" y="225"/>
                  </a:lnTo>
                  <a:lnTo>
                    <a:pt x="374" y="219"/>
                  </a:lnTo>
                  <a:lnTo>
                    <a:pt x="389" y="237"/>
                  </a:lnTo>
                  <a:lnTo>
                    <a:pt x="356" y="268"/>
                  </a:lnTo>
                  <a:lnTo>
                    <a:pt x="353" y="303"/>
                  </a:lnTo>
                  <a:lnTo>
                    <a:pt x="200" y="352"/>
                  </a:lnTo>
                  <a:lnTo>
                    <a:pt x="165" y="327"/>
                  </a:lnTo>
                  <a:lnTo>
                    <a:pt x="125" y="319"/>
                  </a:lnTo>
                  <a:lnTo>
                    <a:pt x="99" y="339"/>
                  </a:lnTo>
                  <a:lnTo>
                    <a:pt x="99" y="397"/>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1" name="Freeform 167"/>
            <p:cNvSpPr>
              <a:spLocks/>
            </p:cNvSpPr>
            <p:nvPr/>
          </p:nvSpPr>
          <p:spPr bwMode="auto">
            <a:xfrm>
              <a:off x="2496" y="3300"/>
              <a:ext cx="235" cy="142"/>
            </a:xfrm>
            <a:custGeom>
              <a:avLst/>
              <a:gdLst>
                <a:gd name="T0" fmla="*/ 3 w 235"/>
                <a:gd name="T1" fmla="*/ 52 h 142"/>
                <a:gd name="T2" fmla="*/ 0 w 235"/>
                <a:gd name="T3" fmla="*/ 76 h 142"/>
                <a:gd name="T4" fmla="*/ 21 w 235"/>
                <a:gd name="T5" fmla="*/ 124 h 142"/>
                <a:gd name="T6" fmla="*/ 63 w 235"/>
                <a:gd name="T7" fmla="*/ 142 h 142"/>
                <a:gd name="T8" fmla="*/ 115 w 235"/>
                <a:gd name="T9" fmla="*/ 142 h 142"/>
                <a:gd name="T10" fmla="*/ 144 w 235"/>
                <a:gd name="T11" fmla="*/ 121 h 142"/>
                <a:gd name="T12" fmla="*/ 189 w 235"/>
                <a:gd name="T13" fmla="*/ 120 h 142"/>
                <a:gd name="T14" fmla="*/ 235 w 235"/>
                <a:gd name="T15" fmla="*/ 72 h 142"/>
                <a:gd name="T16" fmla="*/ 183 w 235"/>
                <a:gd name="T17" fmla="*/ 3 h 142"/>
                <a:gd name="T18" fmla="*/ 157 w 235"/>
                <a:gd name="T19" fmla="*/ 0 h 142"/>
                <a:gd name="T20" fmla="*/ 3 w 235"/>
                <a:gd name="T21" fmla="*/ 52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5" h="142">
                  <a:moveTo>
                    <a:pt x="3" y="52"/>
                  </a:moveTo>
                  <a:lnTo>
                    <a:pt x="0" y="76"/>
                  </a:lnTo>
                  <a:lnTo>
                    <a:pt x="21" y="124"/>
                  </a:lnTo>
                  <a:lnTo>
                    <a:pt x="63" y="142"/>
                  </a:lnTo>
                  <a:lnTo>
                    <a:pt x="115" y="142"/>
                  </a:lnTo>
                  <a:lnTo>
                    <a:pt x="144" y="121"/>
                  </a:lnTo>
                  <a:lnTo>
                    <a:pt x="189" y="120"/>
                  </a:lnTo>
                  <a:lnTo>
                    <a:pt x="235" y="72"/>
                  </a:lnTo>
                  <a:lnTo>
                    <a:pt x="183" y="3"/>
                  </a:lnTo>
                  <a:lnTo>
                    <a:pt x="157" y="0"/>
                  </a:lnTo>
                  <a:lnTo>
                    <a:pt x="3" y="52"/>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2" name="Freeform 168"/>
            <p:cNvSpPr>
              <a:spLocks/>
            </p:cNvSpPr>
            <p:nvPr/>
          </p:nvSpPr>
          <p:spPr bwMode="auto">
            <a:xfrm>
              <a:off x="499" y="2614"/>
              <a:ext cx="971" cy="755"/>
            </a:xfrm>
            <a:custGeom>
              <a:avLst/>
              <a:gdLst>
                <a:gd name="T0" fmla="*/ 128 w 971"/>
                <a:gd name="T1" fmla="*/ 630 h 755"/>
                <a:gd name="T2" fmla="*/ 230 w 971"/>
                <a:gd name="T3" fmla="*/ 416 h 755"/>
                <a:gd name="T4" fmla="*/ 149 w 971"/>
                <a:gd name="T5" fmla="*/ 281 h 755"/>
                <a:gd name="T6" fmla="*/ 3 w 971"/>
                <a:gd name="T7" fmla="*/ 218 h 755"/>
                <a:gd name="T8" fmla="*/ 0 w 971"/>
                <a:gd name="T9" fmla="*/ 159 h 755"/>
                <a:gd name="T10" fmla="*/ 147 w 971"/>
                <a:gd name="T11" fmla="*/ 143 h 755"/>
                <a:gd name="T12" fmla="*/ 237 w 971"/>
                <a:gd name="T13" fmla="*/ 174 h 755"/>
                <a:gd name="T14" fmla="*/ 239 w 971"/>
                <a:gd name="T15" fmla="*/ 87 h 755"/>
                <a:gd name="T16" fmla="*/ 291 w 971"/>
                <a:gd name="T17" fmla="*/ 96 h 755"/>
                <a:gd name="T18" fmla="*/ 366 w 971"/>
                <a:gd name="T19" fmla="*/ 140 h 755"/>
                <a:gd name="T20" fmla="*/ 404 w 971"/>
                <a:gd name="T21" fmla="*/ 95 h 755"/>
                <a:gd name="T22" fmla="*/ 495 w 971"/>
                <a:gd name="T23" fmla="*/ 68 h 755"/>
                <a:gd name="T24" fmla="*/ 513 w 971"/>
                <a:gd name="T25" fmla="*/ 9 h 755"/>
                <a:gd name="T26" fmla="*/ 567 w 971"/>
                <a:gd name="T27" fmla="*/ 0 h 755"/>
                <a:gd name="T28" fmla="*/ 674 w 971"/>
                <a:gd name="T29" fmla="*/ 72 h 755"/>
                <a:gd name="T30" fmla="*/ 786 w 971"/>
                <a:gd name="T31" fmla="*/ 152 h 755"/>
                <a:gd name="T32" fmla="*/ 899 w 971"/>
                <a:gd name="T33" fmla="*/ 189 h 755"/>
                <a:gd name="T34" fmla="*/ 971 w 971"/>
                <a:gd name="T35" fmla="*/ 201 h 755"/>
                <a:gd name="T36" fmla="*/ 917 w 971"/>
                <a:gd name="T37" fmla="*/ 321 h 755"/>
                <a:gd name="T38" fmla="*/ 854 w 971"/>
                <a:gd name="T39" fmla="*/ 333 h 755"/>
                <a:gd name="T40" fmla="*/ 803 w 971"/>
                <a:gd name="T41" fmla="*/ 399 h 755"/>
                <a:gd name="T42" fmla="*/ 815 w 971"/>
                <a:gd name="T43" fmla="*/ 428 h 755"/>
                <a:gd name="T44" fmla="*/ 861 w 971"/>
                <a:gd name="T45" fmla="*/ 437 h 755"/>
                <a:gd name="T46" fmla="*/ 873 w 971"/>
                <a:gd name="T47" fmla="*/ 509 h 755"/>
                <a:gd name="T48" fmla="*/ 857 w 971"/>
                <a:gd name="T49" fmla="*/ 582 h 755"/>
                <a:gd name="T50" fmla="*/ 914 w 971"/>
                <a:gd name="T51" fmla="*/ 657 h 755"/>
                <a:gd name="T52" fmla="*/ 801 w 971"/>
                <a:gd name="T53" fmla="*/ 708 h 755"/>
                <a:gd name="T54" fmla="*/ 753 w 971"/>
                <a:gd name="T55" fmla="*/ 710 h 755"/>
                <a:gd name="T56" fmla="*/ 638 w 971"/>
                <a:gd name="T57" fmla="*/ 665 h 755"/>
                <a:gd name="T58" fmla="*/ 584 w 971"/>
                <a:gd name="T59" fmla="*/ 668 h 755"/>
                <a:gd name="T60" fmla="*/ 548 w 971"/>
                <a:gd name="T61" fmla="*/ 686 h 755"/>
                <a:gd name="T62" fmla="*/ 531 w 971"/>
                <a:gd name="T63" fmla="*/ 713 h 755"/>
                <a:gd name="T64" fmla="*/ 551 w 971"/>
                <a:gd name="T65" fmla="*/ 755 h 755"/>
                <a:gd name="T66" fmla="*/ 354 w 971"/>
                <a:gd name="T67" fmla="*/ 696 h 755"/>
                <a:gd name="T68" fmla="*/ 264 w 971"/>
                <a:gd name="T69" fmla="*/ 701 h 755"/>
                <a:gd name="T70" fmla="*/ 200 w 971"/>
                <a:gd name="T71" fmla="*/ 672 h 755"/>
                <a:gd name="T72" fmla="*/ 128 w 971"/>
                <a:gd name="T73" fmla="*/ 630 h 7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1" h="755">
                  <a:moveTo>
                    <a:pt x="128" y="630"/>
                  </a:moveTo>
                  <a:lnTo>
                    <a:pt x="230" y="416"/>
                  </a:lnTo>
                  <a:lnTo>
                    <a:pt x="149" y="281"/>
                  </a:lnTo>
                  <a:lnTo>
                    <a:pt x="3" y="218"/>
                  </a:lnTo>
                  <a:lnTo>
                    <a:pt x="0" y="159"/>
                  </a:lnTo>
                  <a:lnTo>
                    <a:pt x="147" y="143"/>
                  </a:lnTo>
                  <a:lnTo>
                    <a:pt x="237" y="174"/>
                  </a:lnTo>
                  <a:lnTo>
                    <a:pt x="239" y="87"/>
                  </a:lnTo>
                  <a:lnTo>
                    <a:pt x="291" y="96"/>
                  </a:lnTo>
                  <a:lnTo>
                    <a:pt x="366" y="140"/>
                  </a:lnTo>
                  <a:lnTo>
                    <a:pt x="404" y="95"/>
                  </a:lnTo>
                  <a:lnTo>
                    <a:pt x="495" y="68"/>
                  </a:lnTo>
                  <a:lnTo>
                    <a:pt x="513" y="9"/>
                  </a:lnTo>
                  <a:lnTo>
                    <a:pt x="567" y="0"/>
                  </a:lnTo>
                  <a:lnTo>
                    <a:pt x="674" y="72"/>
                  </a:lnTo>
                  <a:lnTo>
                    <a:pt x="786" y="152"/>
                  </a:lnTo>
                  <a:lnTo>
                    <a:pt x="899" y="189"/>
                  </a:lnTo>
                  <a:lnTo>
                    <a:pt x="971" y="201"/>
                  </a:lnTo>
                  <a:lnTo>
                    <a:pt x="917" y="321"/>
                  </a:lnTo>
                  <a:lnTo>
                    <a:pt x="854" y="333"/>
                  </a:lnTo>
                  <a:lnTo>
                    <a:pt x="803" y="399"/>
                  </a:lnTo>
                  <a:lnTo>
                    <a:pt x="815" y="428"/>
                  </a:lnTo>
                  <a:lnTo>
                    <a:pt x="861" y="437"/>
                  </a:lnTo>
                  <a:lnTo>
                    <a:pt x="873" y="509"/>
                  </a:lnTo>
                  <a:lnTo>
                    <a:pt x="857" y="582"/>
                  </a:lnTo>
                  <a:lnTo>
                    <a:pt x="914" y="657"/>
                  </a:lnTo>
                  <a:lnTo>
                    <a:pt x="801" y="708"/>
                  </a:lnTo>
                  <a:lnTo>
                    <a:pt x="753" y="710"/>
                  </a:lnTo>
                  <a:lnTo>
                    <a:pt x="638" y="665"/>
                  </a:lnTo>
                  <a:lnTo>
                    <a:pt x="584" y="668"/>
                  </a:lnTo>
                  <a:lnTo>
                    <a:pt x="548" y="686"/>
                  </a:lnTo>
                  <a:lnTo>
                    <a:pt x="531" y="713"/>
                  </a:lnTo>
                  <a:lnTo>
                    <a:pt x="551" y="755"/>
                  </a:lnTo>
                  <a:lnTo>
                    <a:pt x="354" y="696"/>
                  </a:lnTo>
                  <a:lnTo>
                    <a:pt x="264" y="701"/>
                  </a:lnTo>
                  <a:lnTo>
                    <a:pt x="200" y="672"/>
                  </a:lnTo>
                  <a:lnTo>
                    <a:pt x="128" y="630"/>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3" name="Freeform 169"/>
            <p:cNvSpPr>
              <a:spLocks/>
            </p:cNvSpPr>
            <p:nvPr/>
          </p:nvSpPr>
          <p:spPr bwMode="auto">
            <a:xfrm>
              <a:off x="1354" y="2982"/>
              <a:ext cx="996" cy="891"/>
            </a:xfrm>
            <a:custGeom>
              <a:avLst/>
              <a:gdLst>
                <a:gd name="T0" fmla="*/ 9 w 996"/>
                <a:gd name="T1" fmla="*/ 96 h 891"/>
                <a:gd name="T2" fmla="*/ 15 w 996"/>
                <a:gd name="T3" fmla="*/ 141 h 891"/>
                <a:gd name="T4" fmla="*/ 0 w 996"/>
                <a:gd name="T5" fmla="*/ 214 h 891"/>
                <a:gd name="T6" fmla="*/ 59 w 996"/>
                <a:gd name="T7" fmla="*/ 291 h 891"/>
                <a:gd name="T8" fmla="*/ 128 w 996"/>
                <a:gd name="T9" fmla="*/ 246 h 891"/>
                <a:gd name="T10" fmla="*/ 260 w 996"/>
                <a:gd name="T11" fmla="*/ 262 h 891"/>
                <a:gd name="T12" fmla="*/ 326 w 996"/>
                <a:gd name="T13" fmla="*/ 373 h 891"/>
                <a:gd name="T14" fmla="*/ 509 w 996"/>
                <a:gd name="T15" fmla="*/ 495 h 891"/>
                <a:gd name="T16" fmla="*/ 737 w 996"/>
                <a:gd name="T17" fmla="*/ 586 h 891"/>
                <a:gd name="T18" fmla="*/ 794 w 996"/>
                <a:gd name="T19" fmla="*/ 693 h 891"/>
                <a:gd name="T20" fmla="*/ 746 w 996"/>
                <a:gd name="T21" fmla="*/ 739 h 891"/>
                <a:gd name="T22" fmla="*/ 609 w 996"/>
                <a:gd name="T23" fmla="*/ 769 h 891"/>
                <a:gd name="T24" fmla="*/ 498 w 996"/>
                <a:gd name="T25" fmla="*/ 765 h 891"/>
                <a:gd name="T26" fmla="*/ 474 w 996"/>
                <a:gd name="T27" fmla="*/ 801 h 891"/>
                <a:gd name="T28" fmla="*/ 509 w 996"/>
                <a:gd name="T29" fmla="*/ 831 h 891"/>
                <a:gd name="T30" fmla="*/ 662 w 996"/>
                <a:gd name="T31" fmla="*/ 873 h 891"/>
                <a:gd name="T32" fmla="*/ 738 w 996"/>
                <a:gd name="T33" fmla="*/ 891 h 891"/>
                <a:gd name="T34" fmla="*/ 749 w 996"/>
                <a:gd name="T35" fmla="*/ 847 h 891"/>
                <a:gd name="T36" fmla="*/ 737 w 996"/>
                <a:gd name="T37" fmla="*/ 816 h 891"/>
                <a:gd name="T38" fmla="*/ 767 w 996"/>
                <a:gd name="T39" fmla="*/ 757 h 891"/>
                <a:gd name="T40" fmla="*/ 791 w 996"/>
                <a:gd name="T41" fmla="*/ 774 h 891"/>
                <a:gd name="T42" fmla="*/ 839 w 996"/>
                <a:gd name="T43" fmla="*/ 747 h 891"/>
                <a:gd name="T44" fmla="*/ 894 w 996"/>
                <a:gd name="T45" fmla="*/ 648 h 891"/>
                <a:gd name="T46" fmla="*/ 855 w 996"/>
                <a:gd name="T47" fmla="*/ 604 h 891"/>
                <a:gd name="T48" fmla="*/ 837 w 996"/>
                <a:gd name="T49" fmla="*/ 571 h 891"/>
                <a:gd name="T50" fmla="*/ 858 w 996"/>
                <a:gd name="T51" fmla="*/ 532 h 891"/>
                <a:gd name="T52" fmla="*/ 950 w 996"/>
                <a:gd name="T53" fmla="*/ 561 h 891"/>
                <a:gd name="T54" fmla="*/ 971 w 996"/>
                <a:gd name="T55" fmla="*/ 585 h 891"/>
                <a:gd name="T56" fmla="*/ 993 w 996"/>
                <a:gd name="T57" fmla="*/ 573 h 891"/>
                <a:gd name="T58" fmla="*/ 996 w 996"/>
                <a:gd name="T59" fmla="*/ 546 h 891"/>
                <a:gd name="T60" fmla="*/ 959 w 996"/>
                <a:gd name="T61" fmla="*/ 520 h 891"/>
                <a:gd name="T62" fmla="*/ 794 w 996"/>
                <a:gd name="T63" fmla="*/ 471 h 891"/>
                <a:gd name="T64" fmla="*/ 764 w 996"/>
                <a:gd name="T65" fmla="*/ 451 h 891"/>
                <a:gd name="T66" fmla="*/ 780 w 996"/>
                <a:gd name="T67" fmla="*/ 433 h 891"/>
                <a:gd name="T68" fmla="*/ 765 w 996"/>
                <a:gd name="T69" fmla="*/ 415 h 891"/>
                <a:gd name="T70" fmla="*/ 720 w 996"/>
                <a:gd name="T71" fmla="*/ 417 h 891"/>
                <a:gd name="T72" fmla="*/ 671 w 996"/>
                <a:gd name="T73" fmla="*/ 412 h 891"/>
                <a:gd name="T74" fmla="*/ 588 w 996"/>
                <a:gd name="T75" fmla="*/ 367 h 891"/>
                <a:gd name="T76" fmla="*/ 552 w 996"/>
                <a:gd name="T77" fmla="*/ 289 h 891"/>
                <a:gd name="T78" fmla="*/ 449 w 996"/>
                <a:gd name="T79" fmla="*/ 223 h 891"/>
                <a:gd name="T80" fmla="*/ 455 w 996"/>
                <a:gd name="T81" fmla="*/ 130 h 891"/>
                <a:gd name="T82" fmla="*/ 516 w 996"/>
                <a:gd name="T83" fmla="*/ 114 h 891"/>
                <a:gd name="T84" fmla="*/ 546 w 996"/>
                <a:gd name="T85" fmla="*/ 97 h 891"/>
                <a:gd name="T86" fmla="*/ 530 w 996"/>
                <a:gd name="T87" fmla="*/ 85 h 891"/>
                <a:gd name="T88" fmla="*/ 534 w 996"/>
                <a:gd name="T89" fmla="*/ 16 h 891"/>
                <a:gd name="T90" fmla="*/ 467 w 996"/>
                <a:gd name="T91" fmla="*/ 25 h 891"/>
                <a:gd name="T92" fmla="*/ 398 w 996"/>
                <a:gd name="T93" fmla="*/ 0 h 891"/>
                <a:gd name="T94" fmla="*/ 330 w 996"/>
                <a:gd name="T95" fmla="*/ 7 h 891"/>
                <a:gd name="T96" fmla="*/ 261 w 996"/>
                <a:gd name="T97" fmla="*/ 45 h 891"/>
                <a:gd name="T98" fmla="*/ 203 w 996"/>
                <a:gd name="T99" fmla="*/ 57 h 891"/>
                <a:gd name="T100" fmla="*/ 173 w 996"/>
                <a:gd name="T101" fmla="*/ 88 h 891"/>
                <a:gd name="T102" fmla="*/ 116 w 996"/>
                <a:gd name="T103" fmla="*/ 64 h 891"/>
                <a:gd name="T104" fmla="*/ 65 w 996"/>
                <a:gd name="T105" fmla="*/ 96 h 891"/>
                <a:gd name="T106" fmla="*/ 9 w 996"/>
                <a:gd name="T107" fmla="*/ 96 h 8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96" h="891">
                  <a:moveTo>
                    <a:pt x="9" y="96"/>
                  </a:moveTo>
                  <a:lnTo>
                    <a:pt x="15" y="141"/>
                  </a:lnTo>
                  <a:lnTo>
                    <a:pt x="0" y="214"/>
                  </a:lnTo>
                  <a:lnTo>
                    <a:pt x="59" y="291"/>
                  </a:lnTo>
                  <a:lnTo>
                    <a:pt x="128" y="246"/>
                  </a:lnTo>
                  <a:lnTo>
                    <a:pt x="260" y="262"/>
                  </a:lnTo>
                  <a:lnTo>
                    <a:pt x="326" y="373"/>
                  </a:lnTo>
                  <a:lnTo>
                    <a:pt x="509" y="495"/>
                  </a:lnTo>
                  <a:lnTo>
                    <a:pt x="737" y="586"/>
                  </a:lnTo>
                  <a:lnTo>
                    <a:pt x="794" y="693"/>
                  </a:lnTo>
                  <a:lnTo>
                    <a:pt x="746" y="739"/>
                  </a:lnTo>
                  <a:lnTo>
                    <a:pt x="609" y="769"/>
                  </a:lnTo>
                  <a:lnTo>
                    <a:pt x="498" y="765"/>
                  </a:lnTo>
                  <a:lnTo>
                    <a:pt x="474" y="801"/>
                  </a:lnTo>
                  <a:lnTo>
                    <a:pt x="509" y="831"/>
                  </a:lnTo>
                  <a:lnTo>
                    <a:pt x="662" y="873"/>
                  </a:lnTo>
                  <a:lnTo>
                    <a:pt x="738" y="891"/>
                  </a:lnTo>
                  <a:lnTo>
                    <a:pt x="749" y="847"/>
                  </a:lnTo>
                  <a:lnTo>
                    <a:pt x="737" y="816"/>
                  </a:lnTo>
                  <a:lnTo>
                    <a:pt x="767" y="757"/>
                  </a:lnTo>
                  <a:lnTo>
                    <a:pt x="791" y="774"/>
                  </a:lnTo>
                  <a:lnTo>
                    <a:pt x="839" y="747"/>
                  </a:lnTo>
                  <a:lnTo>
                    <a:pt x="894" y="648"/>
                  </a:lnTo>
                  <a:lnTo>
                    <a:pt x="855" y="604"/>
                  </a:lnTo>
                  <a:lnTo>
                    <a:pt x="837" y="571"/>
                  </a:lnTo>
                  <a:lnTo>
                    <a:pt x="858" y="532"/>
                  </a:lnTo>
                  <a:lnTo>
                    <a:pt x="950" y="561"/>
                  </a:lnTo>
                  <a:lnTo>
                    <a:pt x="971" y="585"/>
                  </a:lnTo>
                  <a:lnTo>
                    <a:pt x="993" y="573"/>
                  </a:lnTo>
                  <a:lnTo>
                    <a:pt x="996" y="546"/>
                  </a:lnTo>
                  <a:lnTo>
                    <a:pt x="959" y="520"/>
                  </a:lnTo>
                  <a:lnTo>
                    <a:pt x="794" y="471"/>
                  </a:lnTo>
                  <a:lnTo>
                    <a:pt x="764" y="451"/>
                  </a:lnTo>
                  <a:lnTo>
                    <a:pt x="780" y="433"/>
                  </a:lnTo>
                  <a:lnTo>
                    <a:pt x="765" y="415"/>
                  </a:lnTo>
                  <a:lnTo>
                    <a:pt x="720" y="417"/>
                  </a:lnTo>
                  <a:lnTo>
                    <a:pt x="671" y="412"/>
                  </a:lnTo>
                  <a:lnTo>
                    <a:pt x="588" y="367"/>
                  </a:lnTo>
                  <a:lnTo>
                    <a:pt x="552" y="289"/>
                  </a:lnTo>
                  <a:lnTo>
                    <a:pt x="449" y="223"/>
                  </a:lnTo>
                  <a:lnTo>
                    <a:pt x="455" y="130"/>
                  </a:lnTo>
                  <a:lnTo>
                    <a:pt x="516" y="114"/>
                  </a:lnTo>
                  <a:lnTo>
                    <a:pt x="546" y="97"/>
                  </a:lnTo>
                  <a:lnTo>
                    <a:pt x="530" y="85"/>
                  </a:lnTo>
                  <a:lnTo>
                    <a:pt x="534" y="16"/>
                  </a:lnTo>
                  <a:lnTo>
                    <a:pt x="467" y="25"/>
                  </a:lnTo>
                  <a:lnTo>
                    <a:pt x="398" y="0"/>
                  </a:lnTo>
                  <a:lnTo>
                    <a:pt x="330" y="7"/>
                  </a:lnTo>
                  <a:lnTo>
                    <a:pt x="261" y="45"/>
                  </a:lnTo>
                  <a:lnTo>
                    <a:pt x="203" y="57"/>
                  </a:lnTo>
                  <a:lnTo>
                    <a:pt x="173" y="88"/>
                  </a:lnTo>
                  <a:lnTo>
                    <a:pt x="116" y="64"/>
                  </a:lnTo>
                  <a:lnTo>
                    <a:pt x="65" y="96"/>
                  </a:lnTo>
                  <a:lnTo>
                    <a:pt x="9" y="96"/>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4" name="Freeform 170"/>
            <p:cNvSpPr>
              <a:spLocks/>
            </p:cNvSpPr>
            <p:nvPr/>
          </p:nvSpPr>
          <p:spPr bwMode="auto">
            <a:xfrm>
              <a:off x="1278" y="2698"/>
              <a:ext cx="82" cy="83"/>
            </a:xfrm>
            <a:custGeom>
              <a:avLst/>
              <a:gdLst>
                <a:gd name="T0" fmla="*/ 6 w 82"/>
                <a:gd name="T1" fmla="*/ 68 h 83"/>
                <a:gd name="T2" fmla="*/ 0 w 82"/>
                <a:gd name="T3" fmla="*/ 27 h 83"/>
                <a:gd name="T4" fmla="*/ 36 w 82"/>
                <a:gd name="T5" fmla="*/ 2 h 83"/>
                <a:gd name="T6" fmla="*/ 66 w 82"/>
                <a:gd name="T7" fmla="*/ 0 h 83"/>
                <a:gd name="T8" fmla="*/ 67 w 82"/>
                <a:gd name="T9" fmla="*/ 23 h 83"/>
                <a:gd name="T10" fmla="*/ 82 w 82"/>
                <a:gd name="T11" fmla="*/ 47 h 83"/>
                <a:gd name="T12" fmla="*/ 55 w 82"/>
                <a:gd name="T13" fmla="*/ 83 h 83"/>
                <a:gd name="T14" fmla="*/ 6 w 82"/>
                <a:gd name="T15" fmla="*/ 68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83">
                  <a:moveTo>
                    <a:pt x="6" y="68"/>
                  </a:moveTo>
                  <a:lnTo>
                    <a:pt x="0" y="27"/>
                  </a:lnTo>
                  <a:lnTo>
                    <a:pt x="36" y="2"/>
                  </a:lnTo>
                  <a:lnTo>
                    <a:pt x="66" y="0"/>
                  </a:lnTo>
                  <a:lnTo>
                    <a:pt x="67" y="23"/>
                  </a:lnTo>
                  <a:lnTo>
                    <a:pt x="82" y="47"/>
                  </a:lnTo>
                  <a:lnTo>
                    <a:pt x="55" y="83"/>
                  </a:lnTo>
                  <a:lnTo>
                    <a:pt x="6" y="68"/>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5" name="Freeform 171"/>
            <p:cNvSpPr>
              <a:spLocks/>
            </p:cNvSpPr>
            <p:nvPr/>
          </p:nvSpPr>
          <p:spPr bwMode="auto">
            <a:xfrm>
              <a:off x="1066" y="2589"/>
              <a:ext cx="279" cy="175"/>
            </a:xfrm>
            <a:custGeom>
              <a:avLst/>
              <a:gdLst>
                <a:gd name="T0" fmla="*/ 218 w 279"/>
                <a:gd name="T1" fmla="*/ 175 h 175"/>
                <a:gd name="T2" fmla="*/ 213 w 279"/>
                <a:gd name="T3" fmla="*/ 138 h 175"/>
                <a:gd name="T4" fmla="*/ 252 w 279"/>
                <a:gd name="T5" fmla="*/ 111 h 175"/>
                <a:gd name="T6" fmla="*/ 279 w 279"/>
                <a:gd name="T7" fmla="*/ 109 h 175"/>
                <a:gd name="T8" fmla="*/ 207 w 279"/>
                <a:gd name="T9" fmla="*/ 10 h 175"/>
                <a:gd name="T10" fmla="*/ 138 w 279"/>
                <a:gd name="T11" fmla="*/ 1 h 175"/>
                <a:gd name="T12" fmla="*/ 87 w 279"/>
                <a:gd name="T13" fmla="*/ 16 h 175"/>
                <a:gd name="T14" fmla="*/ 66 w 279"/>
                <a:gd name="T15" fmla="*/ 0 h 175"/>
                <a:gd name="T16" fmla="*/ 0 w 279"/>
                <a:gd name="T17" fmla="*/ 9 h 175"/>
                <a:gd name="T18" fmla="*/ 2 w 279"/>
                <a:gd name="T19" fmla="*/ 25 h 175"/>
                <a:gd name="T20" fmla="*/ 218 w 279"/>
                <a:gd name="T21" fmla="*/ 175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75">
                  <a:moveTo>
                    <a:pt x="218" y="175"/>
                  </a:moveTo>
                  <a:lnTo>
                    <a:pt x="213" y="138"/>
                  </a:lnTo>
                  <a:lnTo>
                    <a:pt x="252" y="111"/>
                  </a:lnTo>
                  <a:lnTo>
                    <a:pt x="279" y="109"/>
                  </a:lnTo>
                  <a:lnTo>
                    <a:pt x="207" y="10"/>
                  </a:lnTo>
                  <a:lnTo>
                    <a:pt x="138" y="1"/>
                  </a:lnTo>
                  <a:lnTo>
                    <a:pt x="87" y="16"/>
                  </a:lnTo>
                  <a:lnTo>
                    <a:pt x="66" y="0"/>
                  </a:lnTo>
                  <a:lnTo>
                    <a:pt x="0" y="9"/>
                  </a:lnTo>
                  <a:lnTo>
                    <a:pt x="2" y="25"/>
                  </a:lnTo>
                  <a:lnTo>
                    <a:pt x="218" y="17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6" name="Freeform 172"/>
            <p:cNvSpPr>
              <a:spLocks/>
            </p:cNvSpPr>
            <p:nvPr/>
          </p:nvSpPr>
          <p:spPr bwMode="auto">
            <a:xfrm>
              <a:off x="1128" y="2424"/>
              <a:ext cx="274" cy="240"/>
            </a:xfrm>
            <a:custGeom>
              <a:avLst/>
              <a:gdLst>
                <a:gd name="T0" fmla="*/ 0 w 274"/>
                <a:gd name="T1" fmla="*/ 165 h 240"/>
                <a:gd name="T2" fmla="*/ 135 w 274"/>
                <a:gd name="T3" fmla="*/ 34 h 240"/>
                <a:gd name="T4" fmla="*/ 208 w 274"/>
                <a:gd name="T5" fmla="*/ 0 h 240"/>
                <a:gd name="T6" fmla="*/ 274 w 274"/>
                <a:gd name="T7" fmla="*/ 0 h 240"/>
                <a:gd name="T8" fmla="*/ 244 w 274"/>
                <a:gd name="T9" fmla="*/ 130 h 240"/>
                <a:gd name="T10" fmla="*/ 192 w 274"/>
                <a:gd name="T11" fmla="*/ 133 h 240"/>
                <a:gd name="T12" fmla="*/ 193 w 274"/>
                <a:gd name="T13" fmla="*/ 240 h 240"/>
                <a:gd name="T14" fmla="*/ 144 w 274"/>
                <a:gd name="T15" fmla="*/ 177 h 240"/>
                <a:gd name="T16" fmla="*/ 76 w 274"/>
                <a:gd name="T17" fmla="*/ 165 h 240"/>
                <a:gd name="T18" fmla="*/ 18 w 274"/>
                <a:gd name="T19" fmla="*/ 183 h 240"/>
                <a:gd name="T20" fmla="*/ 0 w 274"/>
                <a:gd name="T21" fmla="*/ 165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240">
                  <a:moveTo>
                    <a:pt x="0" y="165"/>
                  </a:moveTo>
                  <a:lnTo>
                    <a:pt x="135" y="34"/>
                  </a:lnTo>
                  <a:lnTo>
                    <a:pt x="208" y="0"/>
                  </a:lnTo>
                  <a:lnTo>
                    <a:pt x="274" y="0"/>
                  </a:lnTo>
                  <a:lnTo>
                    <a:pt x="244" y="130"/>
                  </a:lnTo>
                  <a:lnTo>
                    <a:pt x="192" y="133"/>
                  </a:lnTo>
                  <a:lnTo>
                    <a:pt x="193" y="240"/>
                  </a:lnTo>
                  <a:lnTo>
                    <a:pt x="144" y="177"/>
                  </a:lnTo>
                  <a:lnTo>
                    <a:pt x="76" y="165"/>
                  </a:lnTo>
                  <a:lnTo>
                    <a:pt x="18" y="183"/>
                  </a:lnTo>
                  <a:lnTo>
                    <a:pt x="0" y="16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7" name="Freeform 173"/>
            <p:cNvSpPr>
              <a:spLocks/>
            </p:cNvSpPr>
            <p:nvPr/>
          </p:nvSpPr>
          <p:spPr bwMode="auto">
            <a:xfrm>
              <a:off x="1300" y="2907"/>
              <a:ext cx="381" cy="172"/>
            </a:xfrm>
            <a:custGeom>
              <a:avLst/>
              <a:gdLst>
                <a:gd name="T0" fmla="*/ 0 w 381"/>
                <a:gd name="T1" fmla="*/ 106 h 172"/>
                <a:gd name="T2" fmla="*/ 8 w 381"/>
                <a:gd name="T3" fmla="*/ 94 h 172"/>
                <a:gd name="T4" fmla="*/ 54 w 381"/>
                <a:gd name="T5" fmla="*/ 36 h 172"/>
                <a:gd name="T6" fmla="*/ 185 w 381"/>
                <a:gd name="T7" fmla="*/ 18 h 172"/>
                <a:gd name="T8" fmla="*/ 206 w 381"/>
                <a:gd name="T9" fmla="*/ 0 h 172"/>
                <a:gd name="T10" fmla="*/ 261 w 381"/>
                <a:gd name="T11" fmla="*/ 10 h 172"/>
                <a:gd name="T12" fmla="*/ 273 w 381"/>
                <a:gd name="T13" fmla="*/ 33 h 172"/>
                <a:gd name="T14" fmla="*/ 293 w 381"/>
                <a:gd name="T15" fmla="*/ 36 h 172"/>
                <a:gd name="T16" fmla="*/ 293 w 381"/>
                <a:gd name="T17" fmla="*/ 75 h 172"/>
                <a:gd name="T18" fmla="*/ 381 w 381"/>
                <a:gd name="T19" fmla="*/ 85 h 172"/>
                <a:gd name="T20" fmla="*/ 318 w 381"/>
                <a:gd name="T21" fmla="*/ 121 h 172"/>
                <a:gd name="T22" fmla="*/ 264 w 381"/>
                <a:gd name="T23" fmla="*/ 130 h 172"/>
                <a:gd name="T24" fmla="*/ 228 w 381"/>
                <a:gd name="T25" fmla="*/ 166 h 172"/>
                <a:gd name="T26" fmla="*/ 167 w 381"/>
                <a:gd name="T27" fmla="*/ 141 h 172"/>
                <a:gd name="T28" fmla="*/ 122 w 381"/>
                <a:gd name="T29" fmla="*/ 172 h 172"/>
                <a:gd name="T30" fmla="*/ 62 w 381"/>
                <a:gd name="T31" fmla="*/ 172 h 172"/>
                <a:gd name="T32" fmla="*/ 56 w 381"/>
                <a:gd name="T33" fmla="*/ 144 h 172"/>
                <a:gd name="T34" fmla="*/ 9 w 381"/>
                <a:gd name="T35" fmla="*/ 136 h 172"/>
                <a:gd name="T36" fmla="*/ 0 w 381"/>
                <a:gd name="T37" fmla="*/ 106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1" h="172">
                  <a:moveTo>
                    <a:pt x="0" y="106"/>
                  </a:moveTo>
                  <a:cubicBezTo>
                    <a:pt x="3" y="102"/>
                    <a:pt x="8" y="94"/>
                    <a:pt x="8" y="94"/>
                  </a:cubicBezTo>
                  <a:lnTo>
                    <a:pt x="54" y="36"/>
                  </a:lnTo>
                  <a:lnTo>
                    <a:pt x="185" y="18"/>
                  </a:lnTo>
                  <a:lnTo>
                    <a:pt x="206" y="0"/>
                  </a:lnTo>
                  <a:lnTo>
                    <a:pt x="261" y="10"/>
                  </a:lnTo>
                  <a:lnTo>
                    <a:pt x="273" y="33"/>
                  </a:lnTo>
                  <a:lnTo>
                    <a:pt x="293" y="36"/>
                  </a:lnTo>
                  <a:lnTo>
                    <a:pt x="293" y="75"/>
                  </a:lnTo>
                  <a:lnTo>
                    <a:pt x="381" y="85"/>
                  </a:lnTo>
                  <a:lnTo>
                    <a:pt x="318" y="121"/>
                  </a:lnTo>
                  <a:lnTo>
                    <a:pt x="264" y="130"/>
                  </a:lnTo>
                  <a:lnTo>
                    <a:pt x="228" y="166"/>
                  </a:lnTo>
                  <a:lnTo>
                    <a:pt x="167" y="141"/>
                  </a:lnTo>
                  <a:lnTo>
                    <a:pt x="122" y="172"/>
                  </a:lnTo>
                  <a:lnTo>
                    <a:pt x="62" y="172"/>
                  </a:lnTo>
                  <a:lnTo>
                    <a:pt x="56" y="144"/>
                  </a:lnTo>
                  <a:lnTo>
                    <a:pt x="9" y="136"/>
                  </a:lnTo>
                  <a:lnTo>
                    <a:pt x="0" y="106"/>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8" name="Freeform 174"/>
            <p:cNvSpPr>
              <a:spLocks/>
            </p:cNvSpPr>
            <p:nvPr/>
          </p:nvSpPr>
          <p:spPr bwMode="auto">
            <a:xfrm>
              <a:off x="1881" y="2986"/>
              <a:ext cx="462" cy="324"/>
            </a:xfrm>
            <a:custGeom>
              <a:avLst/>
              <a:gdLst>
                <a:gd name="T0" fmla="*/ 0 w 462"/>
                <a:gd name="T1" fmla="*/ 105 h 324"/>
                <a:gd name="T2" fmla="*/ 22 w 462"/>
                <a:gd name="T3" fmla="*/ 92 h 324"/>
                <a:gd name="T4" fmla="*/ 63 w 462"/>
                <a:gd name="T5" fmla="*/ 114 h 324"/>
                <a:gd name="T6" fmla="*/ 150 w 462"/>
                <a:gd name="T7" fmla="*/ 105 h 324"/>
                <a:gd name="T8" fmla="*/ 226 w 462"/>
                <a:gd name="T9" fmla="*/ 0 h 324"/>
                <a:gd name="T10" fmla="*/ 315 w 462"/>
                <a:gd name="T11" fmla="*/ 60 h 324"/>
                <a:gd name="T12" fmla="*/ 420 w 462"/>
                <a:gd name="T13" fmla="*/ 47 h 324"/>
                <a:gd name="T14" fmla="*/ 462 w 462"/>
                <a:gd name="T15" fmla="*/ 138 h 324"/>
                <a:gd name="T16" fmla="*/ 424 w 462"/>
                <a:gd name="T17" fmla="*/ 147 h 324"/>
                <a:gd name="T18" fmla="*/ 409 w 462"/>
                <a:gd name="T19" fmla="*/ 125 h 324"/>
                <a:gd name="T20" fmla="*/ 199 w 462"/>
                <a:gd name="T21" fmla="*/ 137 h 324"/>
                <a:gd name="T22" fmla="*/ 180 w 462"/>
                <a:gd name="T23" fmla="*/ 164 h 324"/>
                <a:gd name="T24" fmla="*/ 336 w 462"/>
                <a:gd name="T25" fmla="*/ 320 h 324"/>
                <a:gd name="T26" fmla="*/ 283 w 462"/>
                <a:gd name="T27" fmla="*/ 324 h 324"/>
                <a:gd name="T28" fmla="*/ 120 w 462"/>
                <a:gd name="T29" fmla="*/ 228 h 324"/>
                <a:gd name="T30" fmla="*/ 85 w 462"/>
                <a:gd name="T31" fmla="*/ 177 h 324"/>
                <a:gd name="T32" fmla="*/ 31 w 462"/>
                <a:gd name="T33" fmla="*/ 177 h 324"/>
                <a:gd name="T34" fmla="*/ 0 w 462"/>
                <a:gd name="T35" fmla="*/ 105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2" h="324">
                  <a:moveTo>
                    <a:pt x="0" y="105"/>
                  </a:moveTo>
                  <a:lnTo>
                    <a:pt x="22" y="92"/>
                  </a:lnTo>
                  <a:lnTo>
                    <a:pt x="63" y="114"/>
                  </a:lnTo>
                  <a:lnTo>
                    <a:pt x="150" y="105"/>
                  </a:lnTo>
                  <a:lnTo>
                    <a:pt x="226" y="0"/>
                  </a:lnTo>
                  <a:lnTo>
                    <a:pt x="315" y="60"/>
                  </a:lnTo>
                  <a:lnTo>
                    <a:pt x="420" y="47"/>
                  </a:lnTo>
                  <a:lnTo>
                    <a:pt x="462" y="138"/>
                  </a:lnTo>
                  <a:lnTo>
                    <a:pt x="424" y="147"/>
                  </a:lnTo>
                  <a:lnTo>
                    <a:pt x="409" y="125"/>
                  </a:lnTo>
                  <a:lnTo>
                    <a:pt x="199" y="137"/>
                  </a:lnTo>
                  <a:lnTo>
                    <a:pt x="180" y="164"/>
                  </a:lnTo>
                  <a:lnTo>
                    <a:pt x="336" y="320"/>
                  </a:lnTo>
                  <a:lnTo>
                    <a:pt x="283" y="324"/>
                  </a:lnTo>
                  <a:lnTo>
                    <a:pt x="120" y="228"/>
                  </a:lnTo>
                  <a:lnTo>
                    <a:pt x="85" y="177"/>
                  </a:lnTo>
                  <a:lnTo>
                    <a:pt x="31" y="177"/>
                  </a:lnTo>
                  <a:lnTo>
                    <a:pt x="0" y="10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59" name="Freeform 175"/>
            <p:cNvSpPr>
              <a:spLocks/>
            </p:cNvSpPr>
            <p:nvPr/>
          </p:nvSpPr>
          <p:spPr bwMode="auto">
            <a:xfrm>
              <a:off x="2059" y="3109"/>
              <a:ext cx="327" cy="228"/>
            </a:xfrm>
            <a:custGeom>
              <a:avLst/>
              <a:gdLst>
                <a:gd name="T0" fmla="*/ 0 w 327"/>
                <a:gd name="T1" fmla="*/ 39 h 228"/>
                <a:gd name="T2" fmla="*/ 20 w 327"/>
                <a:gd name="T3" fmla="*/ 11 h 228"/>
                <a:gd name="T4" fmla="*/ 231 w 327"/>
                <a:gd name="T5" fmla="*/ 0 h 228"/>
                <a:gd name="T6" fmla="*/ 246 w 327"/>
                <a:gd name="T7" fmla="*/ 23 h 228"/>
                <a:gd name="T8" fmla="*/ 284 w 327"/>
                <a:gd name="T9" fmla="*/ 14 h 228"/>
                <a:gd name="T10" fmla="*/ 327 w 327"/>
                <a:gd name="T11" fmla="*/ 110 h 228"/>
                <a:gd name="T12" fmla="*/ 261 w 327"/>
                <a:gd name="T13" fmla="*/ 156 h 228"/>
                <a:gd name="T14" fmla="*/ 248 w 327"/>
                <a:gd name="T15" fmla="*/ 228 h 228"/>
                <a:gd name="T16" fmla="*/ 153 w 327"/>
                <a:gd name="T17" fmla="*/ 195 h 228"/>
                <a:gd name="T18" fmla="*/ 0 w 327"/>
                <a:gd name="T19" fmla="*/ 39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 h="228">
                  <a:moveTo>
                    <a:pt x="0" y="39"/>
                  </a:moveTo>
                  <a:lnTo>
                    <a:pt x="20" y="11"/>
                  </a:lnTo>
                  <a:lnTo>
                    <a:pt x="231" y="0"/>
                  </a:lnTo>
                  <a:lnTo>
                    <a:pt x="246" y="23"/>
                  </a:lnTo>
                  <a:lnTo>
                    <a:pt x="284" y="14"/>
                  </a:lnTo>
                  <a:lnTo>
                    <a:pt x="327" y="110"/>
                  </a:lnTo>
                  <a:lnTo>
                    <a:pt x="261" y="156"/>
                  </a:lnTo>
                  <a:lnTo>
                    <a:pt x="248" y="228"/>
                  </a:lnTo>
                  <a:lnTo>
                    <a:pt x="153" y="195"/>
                  </a:lnTo>
                  <a:lnTo>
                    <a:pt x="0" y="39"/>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0" name="Freeform 176"/>
            <p:cNvSpPr>
              <a:spLocks/>
            </p:cNvSpPr>
            <p:nvPr/>
          </p:nvSpPr>
          <p:spPr bwMode="auto">
            <a:xfrm>
              <a:off x="2505" y="2301"/>
              <a:ext cx="802" cy="667"/>
            </a:xfrm>
            <a:custGeom>
              <a:avLst/>
              <a:gdLst>
                <a:gd name="T0" fmla="*/ 802 w 802"/>
                <a:gd name="T1" fmla="*/ 543 h 667"/>
                <a:gd name="T2" fmla="*/ 802 w 802"/>
                <a:gd name="T3" fmla="*/ 90 h 667"/>
                <a:gd name="T4" fmla="*/ 738 w 802"/>
                <a:gd name="T5" fmla="*/ 33 h 667"/>
                <a:gd name="T6" fmla="*/ 675 w 802"/>
                <a:gd name="T7" fmla="*/ 0 h 667"/>
                <a:gd name="T8" fmla="*/ 568 w 802"/>
                <a:gd name="T9" fmla="*/ 57 h 667"/>
                <a:gd name="T10" fmla="*/ 501 w 802"/>
                <a:gd name="T11" fmla="*/ 144 h 667"/>
                <a:gd name="T12" fmla="*/ 124 w 802"/>
                <a:gd name="T13" fmla="*/ 150 h 667"/>
                <a:gd name="T14" fmla="*/ 43 w 802"/>
                <a:gd name="T15" fmla="*/ 210 h 667"/>
                <a:gd name="T16" fmla="*/ 84 w 802"/>
                <a:gd name="T17" fmla="*/ 289 h 667"/>
                <a:gd name="T18" fmla="*/ 0 w 802"/>
                <a:gd name="T19" fmla="*/ 439 h 667"/>
                <a:gd name="T20" fmla="*/ 0 w 802"/>
                <a:gd name="T21" fmla="*/ 499 h 667"/>
                <a:gd name="T22" fmla="*/ 58 w 802"/>
                <a:gd name="T23" fmla="*/ 522 h 667"/>
                <a:gd name="T24" fmla="*/ 184 w 802"/>
                <a:gd name="T25" fmla="*/ 505 h 667"/>
                <a:gd name="T26" fmla="*/ 322 w 802"/>
                <a:gd name="T27" fmla="*/ 445 h 667"/>
                <a:gd name="T28" fmla="*/ 421 w 802"/>
                <a:gd name="T29" fmla="*/ 423 h 667"/>
                <a:gd name="T30" fmla="*/ 525 w 802"/>
                <a:gd name="T31" fmla="*/ 442 h 667"/>
                <a:gd name="T32" fmla="*/ 547 w 802"/>
                <a:gd name="T33" fmla="*/ 498 h 667"/>
                <a:gd name="T34" fmla="*/ 627 w 802"/>
                <a:gd name="T35" fmla="*/ 540 h 667"/>
                <a:gd name="T36" fmla="*/ 624 w 802"/>
                <a:gd name="T37" fmla="*/ 565 h 667"/>
                <a:gd name="T38" fmla="*/ 571 w 802"/>
                <a:gd name="T39" fmla="*/ 574 h 667"/>
                <a:gd name="T40" fmla="*/ 553 w 802"/>
                <a:gd name="T41" fmla="*/ 667 h 667"/>
                <a:gd name="T42" fmla="*/ 639 w 802"/>
                <a:gd name="T43" fmla="*/ 646 h 667"/>
                <a:gd name="T44" fmla="*/ 721 w 802"/>
                <a:gd name="T45" fmla="*/ 525 h 667"/>
                <a:gd name="T46" fmla="*/ 802 w 802"/>
                <a:gd name="T47" fmla="*/ 543 h 6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 h="667">
                  <a:moveTo>
                    <a:pt x="802" y="543"/>
                  </a:moveTo>
                  <a:lnTo>
                    <a:pt x="802" y="90"/>
                  </a:lnTo>
                  <a:lnTo>
                    <a:pt x="738" y="33"/>
                  </a:lnTo>
                  <a:lnTo>
                    <a:pt x="675" y="0"/>
                  </a:lnTo>
                  <a:lnTo>
                    <a:pt x="568" y="57"/>
                  </a:lnTo>
                  <a:lnTo>
                    <a:pt x="501" y="144"/>
                  </a:lnTo>
                  <a:lnTo>
                    <a:pt x="124" y="150"/>
                  </a:lnTo>
                  <a:lnTo>
                    <a:pt x="43" y="210"/>
                  </a:lnTo>
                  <a:lnTo>
                    <a:pt x="84" y="289"/>
                  </a:lnTo>
                  <a:lnTo>
                    <a:pt x="0" y="439"/>
                  </a:lnTo>
                  <a:lnTo>
                    <a:pt x="0" y="499"/>
                  </a:lnTo>
                  <a:lnTo>
                    <a:pt x="58" y="522"/>
                  </a:lnTo>
                  <a:lnTo>
                    <a:pt x="184" y="505"/>
                  </a:lnTo>
                  <a:lnTo>
                    <a:pt x="322" y="445"/>
                  </a:lnTo>
                  <a:lnTo>
                    <a:pt x="421" y="423"/>
                  </a:lnTo>
                  <a:lnTo>
                    <a:pt x="525" y="442"/>
                  </a:lnTo>
                  <a:lnTo>
                    <a:pt x="547" y="498"/>
                  </a:lnTo>
                  <a:lnTo>
                    <a:pt x="627" y="540"/>
                  </a:lnTo>
                  <a:lnTo>
                    <a:pt x="624" y="565"/>
                  </a:lnTo>
                  <a:lnTo>
                    <a:pt x="571" y="574"/>
                  </a:lnTo>
                  <a:lnTo>
                    <a:pt x="553" y="667"/>
                  </a:lnTo>
                  <a:lnTo>
                    <a:pt x="639" y="646"/>
                  </a:lnTo>
                  <a:lnTo>
                    <a:pt x="721" y="525"/>
                  </a:lnTo>
                  <a:lnTo>
                    <a:pt x="802" y="543"/>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1" name="Freeform 177"/>
            <p:cNvSpPr>
              <a:spLocks/>
            </p:cNvSpPr>
            <p:nvPr/>
          </p:nvSpPr>
          <p:spPr bwMode="auto">
            <a:xfrm>
              <a:off x="2415" y="2745"/>
              <a:ext cx="735" cy="436"/>
            </a:xfrm>
            <a:custGeom>
              <a:avLst/>
              <a:gdLst>
                <a:gd name="T0" fmla="*/ 730 w 735"/>
                <a:gd name="T1" fmla="*/ 199 h 436"/>
                <a:gd name="T2" fmla="*/ 735 w 735"/>
                <a:gd name="T3" fmla="*/ 255 h 436"/>
                <a:gd name="T4" fmla="*/ 696 w 735"/>
                <a:gd name="T5" fmla="*/ 297 h 436"/>
                <a:gd name="T6" fmla="*/ 705 w 735"/>
                <a:gd name="T7" fmla="*/ 357 h 436"/>
                <a:gd name="T8" fmla="*/ 556 w 735"/>
                <a:gd name="T9" fmla="*/ 346 h 436"/>
                <a:gd name="T10" fmla="*/ 438 w 735"/>
                <a:gd name="T11" fmla="*/ 426 h 436"/>
                <a:gd name="T12" fmla="*/ 259 w 735"/>
                <a:gd name="T13" fmla="*/ 436 h 436"/>
                <a:gd name="T14" fmla="*/ 208 w 735"/>
                <a:gd name="T15" fmla="*/ 412 h 436"/>
                <a:gd name="T16" fmla="*/ 196 w 735"/>
                <a:gd name="T17" fmla="*/ 369 h 436"/>
                <a:gd name="T18" fmla="*/ 135 w 735"/>
                <a:gd name="T19" fmla="*/ 375 h 436"/>
                <a:gd name="T20" fmla="*/ 0 w 735"/>
                <a:gd name="T21" fmla="*/ 255 h 436"/>
                <a:gd name="T22" fmla="*/ 49 w 735"/>
                <a:gd name="T23" fmla="*/ 228 h 436"/>
                <a:gd name="T24" fmla="*/ 148 w 735"/>
                <a:gd name="T25" fmla="*/ 75 h 436"/>
                <a:gd name="T26" fmla="*/ 273 w 735"/>
                <a:gd name="T27" fmla="*/ 60 h 436"/>
                <a:gd name="T28" fmla="*/ 414 w 735"/>
                <a:gd name="T29" fmla="*/ 0 h 436"/>
                <a:gd name="T30" fmla="*/ 565 w 735"/>
                <a:gd name="T31" fmla="*/ 115 h 436"/>
                <a:gd name="T32" fmla="*/ 573 w 735"/>
                <a:gd name="T33" fmla="*/ 156 h 436"/>
                <a:gd name="T34" fmla="*/ 594 w 735"/>
                <a:gd name="T35" fmla="*/ 177 h 436"/>
                <a:gd name="T36" fmla="*/ 589 w 735"/>
                <a:gd name="T37" fmla="*/ 204 h 436"/>
                <a:gd name="T38" fmla="*/ 643 w 735"/>
                <a:gd name="T39" fmla="*/ 220 h 436"/>
                <a:gd name="T40" fmla="*/ 730 w 735"/>
                <a:gd name="T41" fmla="*/ 199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5" h="436">
                  <a:moveTo>
                    <a:pt x="730" y="199"/>
                  </a:moveTo>
                  <a:lnTo>
                    <a:pt x="735" y="255"/>
                  </a:lnTo>
                  <a:lnTo>
                    <a:pt x="696" y="297"/>
                  </a:lnTo>
                  <a:lnTo>
                    <a:pt x="705" y="357"/>
                  </a:lnTo>
                  <a:lnTo>
                    <a:pt x="556" y="346"/>
                  </a:lnTo>
                  <a:lnTo>
                    <a:pt x="438" y="426"/>
                  </a:lnTo>
                  <a:lnTo>
                    <a:pt x="259" y="436"/>
                  </a:lnTo>
                  <a:lnTo>
                    <a:pt x="208" y="412"/>
                  </a:lnTo>
                  <a:lnTo>
                    <a:pt x="196" y="369"/>
                  </a:lnTo>
                  <a:lnTo>
                    <a:pt x="135" y="375"/>
                  </a:lnTo>
                  <a:lnTo>
                    <a:pt x="0" y="255"/>
                  </a:lnTo>
                  <a:lnTo>
                    <a:pt x="49" y="228"/>
                  </a:lnTo>
                  <a:lnTo>
                    <a:pt x="148" y="75"/>
                  </a:lnTo>
                  <a:lnTo>
                    <a:pt x="273" y="60"/>
                  </a:lnTo>
                  <a:lnTo>
                    <a:pt x="414" y="0"/>
                  </a:lnTo>
                  <a:lnTo>
                    <a:pt x="565" y="115"/>
                  </a:lnTo>
                  <a:lnTo>
                    <a:pt x="573" y="156"/>
                  </a:lnTo>
                  <a:lnTo>
                    <a:pt x="594" y="177"/>
                  </a:lnTo>
                  <a:lnTo>
                    <a:pt x="589" y="204"/>
                  </a:lnTo>
                  <a:lnTo>
                    <a:pt x="643" y="220"/>
                  </a:lnTo>
                  <a:lnTo>
                    <a:pt x="730" y="199"/>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2" name="Freeform 178"/>
            <p:cNvSpPr>
              <a:spLocks/>
            </p:cNvSpPr>
            <p:nvPr/>
          </p:nvSpPr>
          <p:spPr bwMode="auto">
            <a:xfrm>
              <a:off x="2482" y="2068"/>
              <a:ext cx="618" cy="444"/>
            </a:xfrm>
            <a:custGeom>
              <a:avLst/>
              <a:gdLst>
                <a:gd name="T0" fmla="*/ 218 w 618"/>
                <a:gd name="T1" fmla="*/ 0 h 444"/>
                <a:gd name="T2" fmla="*/ 344 w 618"/>
                <a:gd name="T3" fmla="*/ 27 h 444"/>
                <a:gd name="T4" fmla="*/ 405 w 618"/>
                <a:gd name="T5" fmla="*/ 11 h 444"/>
                <a:gd name="T6" fmla="*/ 444 w 618"/>
                <a:gd name="T7" fmla="*/ 48 h 444"/>
                <a:gd name="T8" fmla="*/ 456 w 618"/>
                <a:gd name="T9" fmla="*/ 102 h 444"/>
                <a:gd name="T10" fmla="*/ 608 w 618"/>
                <a:gd name="T11" fmla="*/ 167 h 444"/>
                <a:gd name="T12" fmla="*/ 618 w 618"/>
                <a:gd name="T13" fmla="*/ 201 h 444"/>
                <a:gd name="T14" fmla="*/ 557 w 618"/>
                <a:gd name="T15" fmla="*/ 230 h 444"/>
                <a:gd name="T16" fmla="*/ 596 w 618"/>
                <a:gd name="T17" fmla="*/ 290 h 444"/>
                <a:gd name="T18" fmla="*/ 524 w 618"/>
                <a:gd name="T19" fmla="*/ 380 h 444"/>
                <a:gd name="T20" fmla="*/ 149 w 618"/>
                <a:gd name="T21" fmla="*/ 384 h 444"/>
                <a:gd name="T22" fmla="*/ 65 w 618"/>
                <a:gd name="T23" fmla="*/ 444 h 444"/>
                <a:gd name="T24" fmla="*/ 11 w 618"/>
                <a:gd name="T25" fmla="*/ 378 h 444"/>
                <a:gd name="T26" fmla="*/ 44 w 618"/>
                <a:gd name="T27" fmla="*/ 338 h 444"/>
                <a:gd name="T28" fmla="*/ 0 w 618"/>
                <a:gd name="T29" fmla="*/ 240 h 444"/>
                <a:gd name="T30" fmla="*/ 125 w 618"/>
                <a:gd name="T31" fmla="*/ 191 h 444"/>
                <a:gd name="T32" fmla="*/ 153 w 618"/>
                <a:gd name="T33" fmla="*/ 62 h 444"/>
                <a:gd name="T34" fmla="*/ 218 w 618"/>
                <a:gd name="T35" fmla="*/ 0 h 4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8" h="444">
                  <a:moveTo>
                    <a:pt x="218" y="0"/>
                  </a:moveTo>
                  <a:lnTo>
                    <a:pt x="344" y="27"/>
                  </a:lnTo>
                  <a:lnTo>
                    <a:pt x="405" y="11"/>
                  </a:lnTo>
                  <a:lnTo>
                    <a:pt x="444" y="48"/>
                  </a:lnTo>
                  <a:lnTo>
                    <a:pt x="456" y="102"/>
                  </a:lnTo>
                  <a:lnTo>
                    <a:pt x="608" y="167"/>
                  </a:lnTo>
                  <a:lnTo>
                    <a:pt x="618" y="201"/>
                  </a:lnTo>
                  <a:lnTo>
                    <a:pt x="557" y="230"/>
                  </a:lnTo>
                  <a:lnTo>
                    <a:pt x="596" y="290"/>
                  </a:lnTo>
                  <a:lnTo>
                    <a:pt x="524" y="380"/>
                  </a:lnTo>
                  <a:lnTo>
                    <a:pt x="149" y="384"/>
                  </a:lnTo>
                  <a:lnTo>
                    <a:pt x="65" y="444"/>
                  </a:lnTo>
                  <a:lnTo>
                    <a:pt x="11" y="378"/>
                  </a:lnTo>
                  <a:lnTo>
                    <a:pt x="44" y="338"/>
                  </a:lnTo>
                  <a:lnTo>
                    <a:pt x="0" y="240"/>
                  </a:lnTo>
                  <a:lnTo>
                    <a:pt x="125" y="191"/>
                  </a:lnTo>
                  <a:lnTo>
                    <a:pt x="153" y="62"/>
                  </a:lnTo>
                  <a:lnTo>
                    <a:pt x="218"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3" name="Freeform 179"/>
            <p:cNvSpPr>
              <a:spLocks/>
            </p:cNvSpPr>
            <p:nvPr/>
          </p:nvSpPr>
          <p:spPr bwMode="auto">
            <a:xfrm>
              <a:off x="2296" y="1798"/>
              <a:ext cx="348" cy="185"/>
            </a:xfrm>
            <a:custGeom>
              <a:avLst/>
              <a:gdLst>
                <a:gd name="T0" fmla="*/ 314 w 348"/>
                <a:gd name="T1" fmla="*/ 0 h 185"/>
                <a:gd name="T2" fmla="*/ 108 w 348"/>
                <a:gd name="T3" fmla="*/ 33 h 185"/>
                <a:gd name="T4" fmla="*/ 0 w 348"/>
                <a:gd name="T5" fmla="*/ 122 h 185"/>
                <a:gd name="T6" fmla="*/ 11 w 348"/>
                <a:gd name="T7" fmla="*/ 185 h 185"/>
                <a:gd name="T8" fmla="*/ 89 w 348"/>
                <a:gd name="T9" fmla="*/ 125 h 185"/>
                <a:gd name="T10" fmla="*/ 141 w 348"/>
                <a:gd name="T11" fmla="*/ 177 h 185"/>
                <a:gd name="T12" fmla="*/ 186 w 348"/>
                <a:gd name="T13" fmla="*/ 153 h 185"/>
                <a:gd name="T14" fmla="*/ 237 w 348"/>
                <a:gd name="T15" fmla="*/ 158 h 185"/>
                <a:gd name="T16" fmla="*/ 299 w 348"/>
                <a:gd name="T17" fmla="*/ 179 h 185"/>
                <a:gd name="T18" fmla="*/ 348 w 348"/>
                <a:gd name="T19" fmla="*/ 159 h 185"/>
                <a:gd name="T20" fmla="*/ 308 w 348"/>
                <a:gd name="T21" fmla="*/ 87 h 185"/>
                <a:gd name="T22" fmla="*/ 314 w 348"/>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8" h="185">
                  <a:moveTo>
                    <a:pt x="314" y="0"/>
                  </a:moveTo>
                  <a:lnTo>
                    <a:pt x="108" y="33"/>
                  </a:lnTo>
                  <a:lnTo>
                    <a:pt x="0" y="122"/>
                  </a:lnTo>
                  <a:lnTo>
                    <a:pt x="11" y="185"/>
                  </a:lnTo>
                  <a:lnTo>
                    <a:pt x="89" y="125"/>
                  </a:lnTo>
                  <a:lnTo>
                    <a:pt x="141" y="177"/>
                  </a:lnTo>
                  <a:lnTo>
                    <a:pt x="186" y="153"/>
                  </a:lnTo>
                  <a:lnTo>
                    <a:pt x="237" y="158"/>
                  </a:lnTo>
                  <a:lnTo>
                    <a:pt x="299" y="179"/>
                  </a:lnTo>
                  <a:lnTo>
                    <a:pt x="348" y="159"/>
                  </a:lnTo>
                  <a:lnTo>
                    <a:pt x="308" y="87"/>
                  </a:lnTo>
                  <a:lnTo>
                    <a:pt x="314"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4" name="Freeform 180"/>
            <p:cNvSpPr>
              <a:spLocks/>
            </p:cNvSpPr>
            <p:nvPr/>
          </p:nvSpPr>
          <p:spPr bwMode="auto">
            <a:xfrm>
              <a:off x="2272" y="1948"/>
              <a:ext cx="431" cy="210"/>
            </a:xfrm>
            <a:custGeom>
              <a:avLst/>
              <a:gdLst>
                <a:gd name="T0" fmla="*/ 3 w 431"/>
                <a:gd name="T1" fmla="*/ 210 h 210"/>
                <a:gd name="T2" fmla="*/ 0 w 431"/>
                <a:gd name="T3" fmla="*/ 128 h 210"/>
                <a:gd name="T4" fmla="*/ 29 w 431"/>
                <a:gd name="T5" fmla="*/ 69 h 210"/>
                <a:gd name="T6" fmla="*/ 75 w 431"/>
                <a:gd name="T7" fmla="*/ 47 h 210"/>
                <a:gd name="T8" fmla="*/ 141 w 431"/>
                <a:gd name="T9" fmla="*/ 98 h 210"/>
                <a:gd name="T10" fmla="*/ 170 w 431"/>
                <a:gd name="T11" fmla="*/ 101 h 210"/>
                <a:gd name="T12" fmla="*/ 180 w 431"/>
                <a:gd name="T13" fmla="*/ 69 h 210"/>
                <a:gd name="T14" fmla="*/ 162 w 431"/>
                <a:gd name="T15" fmla="*/ 24 h 210"/>
                <a:gd name="T16" fmla="*/ 209 w 431"/>
                <a:gd name="T17" fmla="*/ 0 h 210"/>
                <a:gd name="T18" fmla="*/ 270 w 431"/>
                <a:gd name="T19" fmla="*/ 6 h 210"/>
                <a:gd name="T20" fmla="*/ 324 w 431"/>
                <a:gd name="T21" fmla="*/ 27 h 210"/>
                <a:gd name="T22" fmla="*/ 371 w 431"/>
                <a:gd name="T23" fmla="*/ 8 h 210"/>
                <a:gd name="T24" fmla="*/ 431 w 431"/>
                <a:gd name="T25" fmla="*/ 119 h 210"/>
                <a:gd name="T26" fmla="*/ 362 w 431"/>
                <a:gd name="T27" fmla="*/ 185 h 210"/>
                <a:gd name="T28" fmla="*/ 234 w 431"/>
                <a:gd name="T29" fmla="*/ 149 h 210"/>
                <a:gd name="T30" fmla="*/ 215 w 431"/>
                <a:gd name="T31" fmla="*/ 164 h 210"/>
                <a:gd name="T32" fmla="*/ 69 w 431"/>
                <a:gd name="T33" fmla="*/ 173 h 210"/>
                <a:gd name="T34" fmla="*/ 3 w 431"/>
                <a:gd name="T35" fmla="*/ 21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 h="210">
                  <a:moveTo>
                    <a:pt x="3" y="210"/>
                  </a:moveTo>
                  <a:lnTo>
                    <a:pt x="0" y="128"/>
                  </a:lnTo>
                  <a:lnTo>
                    <a:pt x="29" y="69"/>
                  </a:lnTo>
                  <a:lnTo>
                    <a:pt x="75" y="47"/>
                  </a:lnTo>
                  <a:lnTo>
                    <a:pt x="141" y="98"/>
                  </a:lnTo>
                  <a:lnTo>
                    <a:pt x="170" y="101"/>
                  </a:lnTo>
                  <a:lnTo>
                    <a:pt x="180" y="69"/>
                  </a:lnTo>
                  <a:lnTo>
                    <a:pt x="162" y="24"/>
                  </a:lnTo>
                  <a:lnTo>
                    <a:pt x="209" y="0"/>
                  </a:lnTo>
                  <a:lnTo>
                    <a:pt x="270" y="6"/>
                  </a:lnTo>
                  <a:lnTo>
                    <a:pt x="324" y="27"/>
                  </a:lnTo>
                  <a:lnTo>
                    <a:pt x="371" y="8"/>
                  </a:lnTo>
                  <a:lnTo>
                    <a:pt x="431" y="119"/>
                  </a:lnTo>
                  <a:lnTo>
                    <a:pt x="362" y="185"/>
                  </a:lnTo>
                  <a:lnTo>
                    <a:pt x="234" y="149"/>
                  </a:lnTo>
                  <a:lnTo>
                    <a:pt x="215" y="164"/>
                  </a:lnTo>
                  <a:lnTo>
                    <a:pt x="69" y="173"/>
                  </a:lnTo>
                  <a:lnTo>
                    <a:pt x="3" y="21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5" name="Freeform 181"/>
            <p:cNvSpPr>
              <a:spLocks/>
            </p:cNvSpPr>
            <p:nvPr/>
          </p:nvSpPr>
          <p:spPr bwMode="auto">
            <a:xfrm>
              <a:off x="2272" y="2095"/>
              <a:ext cx="362" cy="212"/>
            </a:xfrm>
            <a:custGeom>
              <a:avLst/>
              <a:gdLst>
                <a:gd name="T0" fmla="*/ 0 w 362"/>
                <a:gd name="T1" fmla="*/ 65 h 212"/>
                <a:gd name="T2" fmla="*/ 21 w 362"/>
                <a:gd name="T3" fmla="*/ 129 h 212"/>
                <a:gd name="T4" fmla="*/ 129 w 362"/>
                <a:gd name="T5" fmla="*/ 135 h 212"/>
                <a:gd name="T6" fmla="*/ 147 w 362"/>
                <a:gd name="T7" fmla="*/ 194 h 212"/>
                <a:gd name="T8" fmla="*/ 212 w 362"/>
                <a:gd name="T9" fmla="*/ 212 h 212"/>
                <a:gd name="T10" fmla="*/ 336 w 362"/>
                <a:gd name="T11" fmla="*/ 164 h 212"/>
                <a:gd name="T12" fmla="*/ 362 w 362"/>
                <a:gd name="T13" fmla="*/ 36 h 212"/>
                <a:gd name="T14" fmla="*/ 234 w 362"/>
                <a:gd name="T15" fmla="*/ 0 h 212"/>
                <a:gd name="T16" fmla="*/ 210 w 362"/>
                <a:gd name="T17" fmla="*/ 17 h 212"/>
                <a:gd name="T18" fmla="*/ 72 w 362"/>
                <a:gd name="T19" fmla="*/ 23 h 212"/>
                <a:gd name="T20" fmla="*/ 0 w 362"/>
                <a:gd name="T21" fmla="*/ 65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212">
                  <a:moveTo>
                    <a:pt x="0" y="65"/>
                  </a:moveTo>
                  <a:lnTo>
                    <a:pt x="21" y="129"/>
                  </a:lnTo>
                  <a:lnTo>
                    <a:pt x="129" y="135"/>
                  </a:lnTo>
                  <a:lnTo>
                    <a:pt x="147" y="194"/>
                  </a:lnTo>
                  <a:lnTo>
                    <a:pt x="212" y="212"/>
                  </a:lnTo>
                  <a:lnTo>
                    <a:pt x="336" y="164"/>
                  </a:lnTo>
                  <a:lnTo>
                    <a:pt x="362" y="36"/>
                  </a:lnTo>
                  <a:lnTo>
                    <a:pt x="234" y="0"/>
                  </a:lnTo>
                  <a:lnTo>
                    <a:pt x="210" y="17"/>
                  </a:lnTo>
                  <a:lnTo>
                    <a:pt x="72" y="23"/>
                  </a:lnTo>
                  <a:lnTo>
                    <a:pt x="0" y="6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6" name="Freeform 182"/>
            <p:cNvSpPr>
              <a:spLocks/>
            </p:cNvSpPr>
            <p:nvPr/>
          </p:nvSpPr>
          <p:spPr bwMode="auto">
            <a:xfrm>
              <a:off x="2205" y="2221"/>
              <a:ext cx="214" cy="80"/>
            </a:xfrm>
            <a:custGeom>
              <a:avLst/>
              <a:gdLst>
                <a:gd name="T0" fmla="*/ 0 w 214"/>
                <a:gd name="T1" fmla="*/ 78 h 80"/>
                <a:gd name="T2" fmla="*/ 171 w 214"/>
                <a:gd name="T3" fmla="*/ 80 h 80"/>
                <a:gd name="T4" fmla="*/ 214 w 214"/>
                <a:gd name="T5" fmla="*/ 68 h 80"/>
                <a:gd name="T6" fmla="*/ 196 w 214"/>
                <a:gd name="T7" fmla="*/ 8 h 80"/>
                <a:gd name="T8" fmla="*/ 88 w 214"/>
                <a:gd name="T9" fmla="*/ 0 h 80"/>
                <a:gd name="T10" fmla="*/ 57 w 214"/>
                <a:gd name="T11" fmla="*/ 6 h 80"/>
                <a:gd name="T12" fmla="*/ 0 w 214"/>
                <a:gd name="T13" fmla="*/ 78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80">
                  <a:moveTo>
                    <a:pt x="0" y="78"/>
                  </a:moveTo>
                  <a:lnTo>
                    <a:pt x="171" y="80"/>
                  </a:lnTo>
                  <a:lnTo>
                    <a:pt x="214" y="68"/>
                  </a:lnTo>
                  <a:lnTo>
                    <a:pt x="196" y="8"/>
                  </a:lnTo>
                  <a:lnTo>
                    <a:pt x="88" y="0"/>
                  </a:lnTo>
                  <a:lnTo>
                    <a:pt x="57" y="6"/>
                  </a:lnTo>
                  <a:lnTo>
                    <a:pt x="0" y="78"/>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7" name="Freeform 183"/>
            <p:cNvSpPr>
              <a:spLocks/>
            </p:cNvSpPr>
            <p:nvPr/>
          </p:nvSpPr>
          <p:spPr bwMode="auto">
            <a:xfrm>
              <a:off x="1879" y="2281"/>
              <a:ext cx="711" cy="461"/>
            </a:xfrm>
            <a:custGeom>
              <a:avLst/>
              <a:gdLst>
                <a:gd name="T0" fmla="*/ 60 w 711"/>
                <a:gd name="T1" fmla="*/ 344 h 461"/>
                <a:gd name="T2" fmla="*/ 50 w 711"/>
                <a:gd name="T3" fmla="*/ 290 h 461"/>
                <a:gd name="T4" fmla="*/ 21 w 711"/>
                <a:gd name="T5" fmla="*/ 263 h 461"/>
                <a:gd name="T6" fmla="*/ 0 w 711"/>
                <a:gd name="T7" fmla="*/ 87 h 461"/>
                <a:gd name="T8" fmla="*/ 125 w 711"/>
                <a:gd name="T9" fmla="*/ 50 h 461"/>
                <a:gd name="T10" fmla="*/ 150 w 711"/>
                <a:gd name="T11" fmla="*/ 21 h 461"/>
                <a:gd name="T12" fmla="*/ 261 w 711"/>
                <a:gd name="T13" fmla="*/ 0 h 461"/>
                <a:gd name="T14" fmla="*/ 288 w 711"/>
                <a:gd name="T15" fmla="*/ 30 h 461"/>
                <a:gd name="T16" fmla="*/ 329 w 711"/>
                <a:gd name="T17" fmla="*/ 17 h 461"/>
                <a:gd name="T18" fmla="*/ 504 w 711"/>
                <a:gd name="T19" fmla="*/ 17 h 461"/>
                <a:gd name="T20" fmla="*/ 542 w 711"/>
                <a:gd name="T21" fmla="*/ 8 h 461"/>
                <a:gd name="T22" fmla="*/ 605 w 711"/>
                <a:gd name="T23" fmla="*/ 24 h 461"/>
                <a:gd name="T24" fmla="*/ 648 w 711"/>
                <a:gd name="T25" fmla="*/ 126 h 461"/>
                <a:gd name="T26" fmla="*/ 618 w 711"/>
                <a:gd name="T27" fmla="*/ 162 h 461"/>
                <a:gd name="T28" fmla="*/ 671 w 711"/>
                <a:gd name="T29" fmla="*/ 228 h 461"/>
                <a:gd name="T30" fmla="*/ 711 w 711"/>
                <a:gd name="T31" fmla="*/ 306 h 461"/>
                <a:gd name="T32" fmla="*/ 629 w 711"/>
                <a:gd name="T33" fmla="*/ 458 h 461"/>
                <a:gd name="T34" fmla="*/ 551 w 711"/>
                <a:gd name="T35" fmla="*/ 435 h 461"/>
                <a:gd name="T36" fmla="*/ 462 w 711"/>
                <a:gd name="T37" fmla="*/ 461 h 461"/>
                <a:gd name="T38" fmla="*/ 392 w 711"/>
                <a:gd name="T39" fmla="*/ 459 h 461"/>
                <a:gd name="T40" fmla="*/ 357 w 711"/>
                <a:gd name="T41" fmla="*/ 417 h 461"/>
                <a:gd name="T42" fmla="*/ 227 w 711"/>
                <a:gd name="T43" fmla="*/ 389 h 461"/>
                <a:gd name="T44" fmla="*/ 191 w 711"/>
                <a:gd name="T45" fmla="*/ 414 h 461"/>
                <a:gd name="T46" fmla="*/ 162 w 711"/>
                <a:gd name="T47" fmla="*/ 402 h 461"/>
                <a:gd name="T48" fmla="*/ 162 w 711"/>
                <a:gd name="T49" fmla="*/ 374 h 461"/>
                <a:gd name="T50" fmla="*/ 60 w 711"/>
                <a:gd name="T51" fmla="*/ 344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11" h="461">
                  <a:moveTo>
                    <a:pt x="60" y="344"/>
                  </a:moveTo>
                  <a:lnTo>
                    <a:pt x="50" y="290"/>
                  </a:lnTo>
                  <a:lnTo>
                    <a:pt x="21" y="263"/>
                  </a:lnTo>
                  <a:lnTo>
                    <a:pt x="0" y="87"/>
                  </a:lnTo>
                  <a:lnTo>
                    <a:pt x="125" y="50"/>
                  </a:lnTo>
                  <a:lnTo>
                    <a:pt x="150" y="21"/>
                  </a:lnTo>
                  <a:lnTo>
                    <a:pt x="261" y="0"/>
                  </a:lnTo>
                  <a:lnTo>
                    <a:pt x="288" y="30"/>
                  </a:lnTo>
                  <a:lnTo>
                    <a:pt x="329" y="17"/>
                  </a:lnTo>
                  <a:lnTo>
                    <a:pt x="504" y="17"/>
                  </a:lnTo>
                  <a:lnTo>
                    <a:pt x="542" y="8"/>
                  </a:lnTo>
                  <a:lnTo>
                    <a:pt x="605" y="24"/>
                  </a:lnTo>
                  <a:lnTo>
                    <a:pt x="648" y="126"/>
                  </a:lnTo>
                  <a:lnTo>
                    <a:pt x="618" y="162"/>
                  </a:lnTo>
                  <a:lnTo>
                    <a:pt x="671" y="228"/>
                  </a:lnTo>
                  <a:lnTo>
                    <a:pt x="711" y="306"/>
                  </a:lnTo>
                  <a:lnTo>
                    <a:pt x="629" y="458"/>
                  </a:lnTo>
                  <a:lnTo>
                    <a:pt x="551" y="435"/>
                  </a:lnTo>
                  <a:lnTo>
                    <a:pt x="462" y="461"/>
                  </a:lnTo>
                  <a:lnTo>
                    <a:pt x="392" y="459"/>
                  </a:lnTo>
                  <a:lnTo>
                    <a:pt x="357" y="417"/>
                  </a:lnTo>
                  <a:lnTo>
                    <a:pt x="227" y="389"/>
                  </a:lnTo>
                  <a:lnTo>
                    <a:pt x="191" y="414"/>
                  </a:lnTo>
                  <a:lnTo>
                    <a:pt x="162" y="402"/>
                  </a:lnTo>
                  <a:lnTo>
                    <a:pt x="162" y="374"/>
                  </a:lnTo>
                  <a:lnTo>
                    <a:pt x="60" y="344"/>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8" name="Freeform 184"/>
            <p:cNvSpPr>
              <a:spLocks/>
            </p:cNvSpPr>
            <p:nvPr/>
          </p:nvSpPr>
          <p:spPr bwMode="auto">
            <a:xfrm>
              <a:off x="2097" y="2697"/>
              <a:ext cx="411" cy="187"/>
            </a:xfrm>
            <a:custGeom>
              <a:avLst/>
              <a:gdLst>
                <a:gd name="T0" fmla="*/ 145 w 411"/>
                <a:gd name="T1" fmla="*/ 0 h 187"/>
                <a:gd name="T2" fmla="*/ 82 w 411"/>
                <a:gd name="T3" fmla="*/ 85 h 187"/>
                <a:gd name="T4" fmla="*/ 0 w 411"/>
                <a:gd name="T5" fmla="*/ 120 h 187"/>
                <a:gd name="T6" fmla="*/ 37 w 411"/>
                <a:gd name="T7" fmla="*/ 175 h 187"/>
                <a:gd name="T8" fmla="*/ 175 w 411"/>
                <a:gd name="T9" fmla="*/ 187 h 187"/>
                <a:gd name="T10" fmla="*/ 300 w 411"/>
                <a:gd name="T11" fmla="*/ 100 h 187"/>
                <a:gd name="T12" fmla="*/ 411 w 411"/>
                <a:gd name="T13" fmla="*/ 103 h 187"/>
                <a:gd name="T14" fmla="*/ 409 w 411"/>
                <a:gd name="T15" fmla="*/ 42 h 187"/>
                <a:gd name="T16" fmla="*/ 331 w 411"/>
                <a:gd name="T17" fmla="*/ 16 h 187"/>
                <a:gd name="T18" fmla="*/ 241 w 411"/>
                <a:gd name="T19" fmla="*/ 43 h 187"/>
                <a:gd name="T20" fmla="*/ 177 w 411"/>
                <a:gd name="T21" fmla="*/ 42 h 187"/>
                <a:gd name="T22" fmla="*/ 145 w 411"/>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187">
                  <a:moveTo>
                    <a:pt x="145" y="0"/>
                  </a:moveTo>
                  <a:lnTo>
                    <a:pt x="82" y="85"/>
                  </a:lnTo>
                  <a:lnTo>
                    <a:pt x="0" y="120"/>
                  </a:lnTo>
                  <a:lnTo>
                    <a:pt x="37" y="175"/>
                  </a:lnTo>
                  <a:lnTo>
                    <a:pt x="175" y="187"/>
                  </a:lnTo>
                  <a:lnTo>
                    <a:pt x="300" y="100"/>
                  </a:lnTo>
                  <a:lnTo>
                    <a:pt x="411" y="103"/>
                  </a:lnTo>
                  <a:lnTo>
                    <a:pt x="409" y="42"/>
                  </a:lnTo>
                  <a:lnTo>
                    <a:pt x="331" y="16"/>
                  </a:lnTo>
                  <a:lnTo>
                    <a:pt x="241" y="43"/>
                  </a:lnTo>
                  <a:lnTo>
                    <a:pt x="177" y="42"/>
                  </a:lnTo>
                  <a:lnTo>
                    <a:pt x="145"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69" name="Freeform 185"/>
            <p:cNvSpPr>
              <a:spLocks/>
            </p:cNvSpPr>
            <p:nvPr/>
          </p:nvSpPr>
          <p:spPr bwMode="auto">
            <a:xfrm>
              <a:off x="1882" y="2970"/>
              <a:ext cx="227" cy="130"/>
            </a:xfrm>
            <a:custGeom>
              <a:avLst/>
              <a:gdLst>
                <a:gd name="T0" fmla="*/ 5 w 227"/>
                <a:gd name="T1" fmla="*/ 27 h 130"/>
                <a:gd name="T2" fmla="*/ 0 w 227"/>
                <a:gd name="T3" fmla="*/ 100 h 130"/>
                <a:gd name="T4" fmla="*/ 60 w 227"/>
                <a:gd name="T5" fmla="*/ 130 h 130"/>
                <a:gd name="T6" fmla="*/ 150 w 227"/>
                <a:gd name="T7" fmla="*/ 123 h 130"/>
                <a:gd name="T8" fmla="*/ 227 w 227"/>
                <a:gd name="T9" fmla="*/ 15 h 130"/>
                <a:gd name="T10" fmla="*/ 201 w 227"/>
                <a:gd name="T11" fmla="*/ 0 h 130"/>
                <a:gd name="T12" fmla="*/ 119 w 227"/>
                <a:gd name="T13" fmla="*/ 10 h 130"/>
                <a:gd name="T14" fmla="*/ 54 w 227"/>
                <a:gd name="T15" fmla="*/ 43 h 130"/>
                <a:gd name="T16" fmla="*/ 5 w 227"/>
                <a:gd name="T17" fmla="*/ 2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30">
                  <a:moveTo>
                    <a:pt x="5" y="27"/>
                  </a:moveTo>
                  <a:lnTo>
                    <a:pt x="0" y="100"/>
                  </a:lnTo>
                  <a:lnTo>
                    <a:pt x="60" y="130"/>
                  </a:lnTo>
                  <a:lnTo>
                    <a:pt x="150" y="123"/>
                  </a:lnTo>
                  <a:lnTo>
                    <a:pt x="227" y="15"/>
                  </a:lnTo>
                  <a:lnTo>
                    <a:pt x="201" y="0"/>
                  </a:lnTo>
                  <a:lnTo>
                    <a:pt x="119" y="10"/>
                  </a:lnTo>
                  <a:lnTo>
                    <a:pt x="54" y="43"/>
                  </a:lnTo>
                  <a:lnTo>
                    <a:pt x="5" y="27"/>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0" name="Freeform 186"/>
            <p:cNvSpPr>
              <a:spLocks/>
            </p:cNvSpPr>
            <p:nvPr/>
          </p:nvSpPr>
          <p:spPr bwMode="auto">
            <a:xfrm>
              <a:off x="1590" y="2800"/>
              <a:ext cx="547" cy="216"/>
            </a:xfrm>
            <a:custGeom>
              <a:avLst/>
              <a:gdLst>
                <a:gd name="T0" fmla="*/ 306 w 547"/>
                <a:gd name="T1" fmla="*/ 26 h 216"/>
                <a:gd name="T2" fmla="*/ 211 w 547"/>
                <a:gd name="T3" fmla="*/ 71 h 216"/>
                <a:gd name="T4" fmla="*/ 241 w 547"/>
                <a:gd name="T5" fmla="*/ 126 h 216"/>
                <a:gd name="T6" fmla="*/ 1 w 547"/>
                <a:gd name="T7" fmla="*/ 141 h 216"/>
                <a:gd name="T8" fmla="*/ 0 w 547"/>
                <a:gd name="T9" fmla="*/ 182 h 216"/>
                <a:gd name="T10" fmla="*/ 88 w 547"/>
                <a:gd name="T11" fmla="*/ 192 h 216"/>
                <a:gd name="T12" fmla="*/ 166 w 547"/>
                <a:gd name="T13" fmla="*/ 183 h 216"/>
                <a:gd name="T14" fmla="*/ 234 w 547"/>
                <a:gd name="T15" fmla="*/ 210 h 216"/>
                <a:gd name="T16" fmla="*/ 303 w 547"/>
                <a:gd name="T17" fmla="*/ 198 h 216"/>
                <a:gd name="T18" fmla="*/ 343 w 547"/>
                <a:gd name="T19" fmla="*/ 216 h 216"/>
                <a:gd name="T20" fmla="*/ 411 w 547"/>
                <a:gd name="T21" fmla="*/ 180 h 216"/>
                <a:gd name="T22" fmla="*/ 496 w 547"/>
                <a:gd name="T23" fmla="*/ 171 h 216"/>
                <a:gd name="T24" fmla="*/ 511 w 547"/>
                <a:gd name="T25" fmla="*/ 107 h 216"/>
                <a:gd name="T26" fmla="*/ 547 w 547"/>
                <a:gd name="T27" fmla="*/ 71 h 216"/>
                <a:gd name="T28" fmla="*/ 508 w 547"/>
                <a:gd name="T29" fmla="*/ 18 h 216"/>
                <a:gd name="T30" fmla="*/ 466 w 547"/>
                <a:gd name="T31" fmla="*/ 0 h 216"/>
                <a:gd name="T32" fmla="*/ 382 w 547"/>
                <a:gd name="T33" fmla="*/ 0 h 216"/>
                <a:gd name="T34" fmla="*/ 363 w 547"/>
                <a:gd name="T35" fmla="*/ 29 h 216"/>
                <a:gd name="T36" fmla="*/ 306 w 547"/>
                <a:gd name="T37" fmla="*/ 26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7" h="216">
                  <a:moveTo>
                    <a:pt x="306" y="26"/>
                  </a:moveTo>
                  <a:lnTo>
                    <a:pt x="211" y="71"/>
                  </a:lnTo>
                  <a:lnTo>
                    <a:pt x="241" y="126"/>
                  </a:lnTo>
                  <a:lnTo>
                    <a:pt x="1" y="141"/>
                  </a:lnTo>
                  <a:lnTo>
                    <a:pt x="0" y="182"/>
                  </a:lnTo>
                  <a:lnTo>
                    <a:pt x="88" y="192"/>
                  </a:lnTo>
                  <a:lnTo>
                    <a:pt x="166" y="183"/>
                  </a:lnTo>
                  <a:lnTo>
                    <a:pt x="234" y="210"/>
                  </a:lnTo>
                  <a:lnTo>
                    <a:pt x="303" y="198"/>
                  </a:lnTo>
                  <a:lnTo>
                    <a:pt x="343" y="216"/>
                  </a:lnTo>
                  <a:lnTo>
                    <a:pt x="411" y="180"/>
                  </a:lnTo>
                  <a:lnTo>
                    <a:pt x="496" y="171"/>
                  </a:lnTo>
                  <a:lnTo>
                    <a:pt x="511" y="107"/>
                  </a:lnTo>
                  <a:lnTo>
                    <a:pt x="547" y="71"/>
                  </a:lnTo>
                  <a:lnTo>
                    <a:pt x="508" y="18"/>
                  </a:lnTo>
                  <a:lnTo>
                    <a:pt x="466" y="0"/>
                  </a:lnTo>
                  <a:lnTo>
                    <a:pt x="382" y="0"/>
                  </a:lnTo>
                  <a:lnTo>
                    <a:pt x="363" y="29"/>
                  </a:lnTo>
                  <a:lnTo>
                    <a:pt x="306" y="26"/>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1" name="Freeform 187"/>
            <p:cNvSpPr>
              <a:spLocks/>
            </p:cNvSpPr>
            <p:nvPr/>
          </p:nvSpPr>
          <p:spPr bwMode="auto">
            <a:xfrm>
              <a:off x="2083" y="2796"/>
              <a:ext cx="480" cy="250"/>
            </a:xfrm>
            <a:custGeom>
              <a:avLst/>
              <a:gdLst>
                <a:gd name="T0" fmla="*/ 0 w 480"/>
                <a:gd name="T1" fmla="*/ 177 h 250"/>
                <a:gd name="T2" fmla="*/ 18 w 480"/>
                <a:gd name="T3" fmla="*/ 105 h 250"/>
                <a:gd name="T4" fmla="*/ 53 w 480"/>
                <a:gd name="T5" fmla="*/ 75 h 250"/>
                <a:gd name="T6" fmla="*/ 186 w 480"/>
                <a:gd name="T7" fmla="*/ 87 h 250"/>
                <a:gd name="T8" fmla="*/ 314 w 480"/>
                <a:gd name="T9" fmla="*/ 0 h 250"/>
                <a:gd name="T10" fmla="*/ 426 w 480"/>
                <a:gd name="T11" fmla="*/ 3 h 250"/>
                <a:gd name="T12" fmla="*/ 480 w 480"/>
                <a:gd name="T13" fmla="*/ 25 h 250"/>
                <a:gd name="T14" fmla="*/ 380 w 480"/>
                <a:gd name="T15" fmla="*/ 181 h 250"/>
                <a:gd name="T16" fmla="*/ 332 w 480"/>
                <a:gd name="T17" fmla="*/ 205 h 250"/>
                <a:gd name="T18" fmla="*/ 216 w 480"/>
                <a:gd name="T19" fmla="*/ 237 h 250"/>
                <a:gd name="T20" fmla="*/ 107 w 480"/>
                <a:gd name="T21" fmla="*/ 250 h 250"/>
                <a:gd name="T22" fmla="*/ 0 w 480"/>
                <a:gd name="T23" fmla="*/ 177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0" h="250">
                  <a:moveTo>
                    <a:pt x="0" y="177"/>
                  </a:moveTo>
                  <a:lnTo>
                    <a:pt x="18" y="105"/>
                  </a:lnTo>
                  <a:lnTo>
                    <a:pt x="53" y="75"/>
                  </a:lnTo>
                  <a:lnTo>
                    <a:pt x="186" y="87"/>
                  </a:lnTo>
                  <a:lnTo>
                    <a:pt x="314" y="0"/>
                  </a:lnTo>
                  <a:lnTo>
                    <a:pt x="426" y="3"/>
                  </a:lnTo>
                  <a:lnTo>
                    <a:pt x="480" y="25"/>
                  </a:lnTo>
                  <a:lnTo>
                    <a:pt x="380" y="181"/>
                  </a:lnTo>
                  <a:lnTo>
                    <a:pt x="332" y="205"/>
                  </a:lnTo>
                  <a:lnTo>
                    <a:pt x="216" y="237"/>
                  </a:lnTo>
                  <a:lnTo>
                    <a:pt x="107" y="250"/>
                  </a:lnTo>
                  <a:lnTo>
                    <a:pt x="0" y="177"/>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2" name="Freeform 188"/>
            <p:cNvSpPr>
              <a:spLocks/>
            </p:cNvSpPr>
            <p:nvPr/>
          </p:nvSpPr>
          <p:spPr bwMode="auto">
            <a:xfrm>
              <a:off x="1738" y="2617"/>
              <a:ext cx="504" cy="215"/>
            </a:xfrm>
            <a:custGeom>
              <a:avLst/>
              <a:gdLst>
                <a:gd name="T0" fmla="*/ 155 w 504"/>
                <a:gd name="T1" fmla="*/ 210 h 215"/>
                <a:gd name="T2" fmla="*/ 45 w 504"/>
                <a:gd name="T3" fmla="*/ 152 h 215"/>
                <a:gd name="T4" fmla="*/ 0 w 504"/>
                <a:gd name="T5" fmla="*/ 80 h 215"/>
                <a:gd name="T6" fmla="*/ 176 w 504"/>
                <a:gd name="T7" fmla="*/ 0 h 215"/>
                <a:gd name="T8" fmla="*/ 303 w 504"/>
                <a:gd name="T9" fmla="*/ 39 h 215"/>
                <a:gd name="T10" fmla="*/ 302 w 504"/>
                <a:gd name="T11" fmla="*/ 66 h 215"/>
                <a:gd name="T12" fmla="*/ 330 w 504"/>
                <a:gd name="T13" fmla="*/ 75 h 215"/>
                <a:gd name="T14" fmla="*/ 368 w 504"/>
                <a:gd name="T15" fmla="*/ 53 h 215"/>
                <a:gd name="T16" fmla="*/ 504 w 504"/>
                <a:gd name="T17" fmla="*/ 80 h 215"/>
                <a:gd name="T18" fmla="*/ 441 w 504"/>
                <a:gd name="T19" fmla="*/ 171 h 215"/>
                <a:gd name="T20" fmla="*/ 357 w 504"/>
                <a:gd name="T21" fmla="*/ 203 h 215"/>
                <a:gd name="T22" fmla="*/ 323 w 504"/>
                <a:gd name="T23" fmla="*/ 183 h 215"/>
                <a:gd name="T24" fmla="*/ 236 w 504"/>
                <a:gd name="T25" fmla="*/ 183 h 215"/>
                <a:gd name="T26" fmla="*/ 216 w 504"/>
                <a:gd name="T27" fmla="*/ 215 h 215"/>
                <a:gd name="T28" fmla="*/ 155 w 504"/>
                <a:gd name="T29" fmla="*/ 210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15">
                  <a:moveTo>
                    <a:pt x="155" y="210"/>
                  </a:moveTo>
                  <a:lnTo>
                    <a:pt x="45" y="152"/>
                  </a:lnTo>
                  <a:lnTo>
                    <a:pt x="0" y="80"/>
                  </a:lnTo>
                  <a:lnTo>
                    <a:pt x="176" y="0"/>
                  </a:lnTo>
                  <a:lnTo>
                    <a:pt x="303" y="39"/>
                  </a:lnTo>
                  <a:lnTo>
                    <a:pt x="302" y="66"/>
                  </a:lnTo>
                  <a:lnTo>
                    <a:pt x="330" y="75"/>
                  </a:lnTo>
                  <a:lnTo>
                    <a:pt x="368" y="53"/>
                  </a:lnTo>
                  <a:lnTo>
                    <a:pt x="504" y="80"/>
                  </a:lnTo>
                  <a:lnTo>
                    <a:pt x="441" y="171"/>
                  </a:lnTo>
                  <a:lnTo>
                    <a:pt x="357" y="203"/>
                  </a:lnTo>
                  <a:lnTo>
                    <a:pt x="323" y="183"/>
                  </a:lnTo>
                  <a:lnTo>
                    <a:pt x="236" y="183"/>
                  </a:lnTo>
                  <a:lnTo>
                    <a:pt x="216" y="215"/>
                  </a:lnTo>
                  <a:lnTo>
                    <a:pt x="155" y="21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3" name="Freeform 189"/>
            <p:cNvSpPr>
              <a:spLocks/>
            </p:cNvSpPr>
            <p:nvPr/>
          </p:nvSpPr>
          <p:spPr bwMode="auto">
            <a:xfrm>
              <a:off x="1318" y="2292"/>
              <a:ext cx="621" cy="651"/>
            </a:xfrm>
            <a:custGeom>
              <a:avLst/>
              <a:gdLst>
                <a:gd name="T0" fmla="*/ 80 w 621"/>
                <a:gd name="T1" fmla="*/ 130 h 651"/>
                <a:gd name="T2" fmla="*/ 51 w 621"/>
                <a:gd name="T3" fmla="*/ 264 h 651"/>
                <a:gd name="T4" fmla="*/ 2 w 621"/>
                <a:gd name="T5" fmla="*/ 262 h 651"/>
                <a:gd name="T6" fmla="*/ 0 w 621"/>
                <a:gd name="T7" fmla="*/ 376 h 651"/>
                <a:gd name="T8" fmla="*/ 24 w 621"/>
                <a:gd name="T9" fmla="*/ 406 h 651"/>
                <a:gd name="T10" fmla="*/ 26 w 621"/>
                <a:gd name="T11" fmla="*/ 429 h 651"/>
                <a:gd name="T12" fmla="*/ 39 w 621"/>
                <a:gd name="T13" fmla="*/ 451 h 651"/>
                <a:gd name="T14" fmla="*/ 11 w 621"/>
                <a:gd name="T15" fmla="*/ 492 h 651"/>
                <a:gd name="T16" fmla="*/ 89 w 621"/>
                <a:gd name="T17" fmla="*/ 516 h 651"/>
                <a:gd name="T18" fmla="*/ 147 w 621"/>
                <a:gd name="T19" fmla="*/ 523 h 651"/>
                <a:gd name="T20" fmla="*/ 96 w 621"/>
                <a:gd name="T21" fmla="*/ 642 h 651"/>
                <a:gd name="T22" fmla="*/ 168 w 621"/>
                <a:gd name="T23" fmla="*/ 633 h 651"/>
                <a:gd name="T24" fmla="*/ 186 w 621"/>
                <a:gd name="T25" fmla="*/ 616 h 651"/>
                <a:gd name="T26" fmla="*/ 240 w 621"/>
                <a:gd name="T27" fmla="*/ 625 h 651"/>
                <a:gd name="T28" fmla="*/ 251 w 621"/>
                <a:gd name="T29" fmla="*/ 646 h 651"/>
                <a:gd name="T30" fmla="*/ 272 w 621"/>
                <a:gd name="T31" fmla="*/ 651 h 651"/>
                <a:gd name="T32" fmla="*/ 515 w 621"/>
                <a:gd name="T33" fmla="*/ 636 h 651"/>
                <a:gd name="T34" fmla="*/ 489 w 621"/>
                <a:gd name="T35" fmla="*/ 582 h 651"/>
                <a:gd name="T36" fmla="*/ 579 w 621"/>
                <a:gd name="T37" fmla="*/ 535 h 651"/>
                <a:gd name="T38" fmla="*/ 464 w 621"/>
                <a:gd name="T39" fmla="*/ 474 h 651"/>
                <a:gd name="T40" fmla="*/ 425 w 621"/>
                <a:gd name="T41" fmla="*/ 406 h 651"/>
                <a:gd name="T42" fmla="*/ 596 w 621"/>
                <a:gd name="T43" fmla="*/ 327 h 651"/>
                <a:gd name="T44" fmla="*/ 621 w 621"/>
                <a:gd name="T45" fmla="*/ 334 h 651"/>
                <a:gd name="T46" fmla="*/ 611 w 621"/>
                <a:gd name="T47" fmla="*/ 270 h 651"/>
                <a:gd name="T48" fmla="*/ 588 w 621"/>
                <a:gd name="T49" fmla="*/ 252 h 651"/>
                <a:gd name="T50" fmla="*/ 566 w 621"/>
                <a:gd name="T51" fmla="*/ 76 h 651"/>
                <a:gd name="T52" fmla="*/ 485 w 621"/>
                <a:gd name="T53" fmla="*/ 25 h 651"/>
                <a:gd name="T54" fmla="*/ 368 w 621"/>
                <a:gd name="T55" fmla="*/ 81 h 651"/>
                <a:gd name="T56" fmla="*/ 279 w 621"/>
                <a:gd name="T57" fmla="*/ 21 h 651"/>
                <a:gd name="T58" fmla="*/ 170 w 621"/>
                <a:gd name="T59" fmla="*/ 0 h 651"/>
                <a:gd name="T60" fmla="*/ 195 w 621"/>
                <a:gd name="T61" fmla="*/ 94 h 651"/>
                <a:gd name="T62" fmla="*/ 161 w 621"/>
                <a:gd name="T63" fmla="*/ 123 h 651"/>
                <a:gd name="T64" fmla="*/ 131 w 621"/>
                <a:gd name="T65" fmla="*/ 97 h 651"/>
                <a:gd name="T66" fmla="*/ 80 w 621"/>
                <a:gd name="T67" fmla="*/ 130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1" h="651">
                  <a:moveTo>
                    <a:pt x="80" y="130"/>
                  </a:moveTo>
                  <a:lnTo>
                    <a:pt x="51" y="264"/>
                  </a:lnTo>
                  <a:lnTo>
                    <a:pt x="2" y="262"/>
                  </a:lnTo>
                  <a:lnTo>
                    <a:pt x="0" y="376"/>
                  </a:lnTo>
                  <a:lnTo>
                    <a:pt x="24" y="406"/>
                  </a:lnTo>
                  <a:lnTo>
                    <a:pt x="26" y="429"/>
                  </a:lnTo>
                  <a:lnTo>
                    <a:pt x="39" y="451"/>
                  </a:lnTo>
                  <a:lnTo>
                    <a:pt x="11" y="492"/>
                  </a:lnTo>
                  <a:lnTo>
                    <a:pt x="89" y="516"/>
                  </a:lnTo>
                  <a:lnTo>
                    <a:pt x="147" y="523"/>
                  </a:lnTo>
                  <a:lnTo>
                    <a:pt x="96" y="642"/>
                  </a:lnTo>
                  <a:lnTo>
                    <a:pt x="168" y="633"/>
                  </a:lnTo>
                  <a:lnTo>
                    <a:pt x="186" y="616"/>
                  </a:lnTo>
                  <a:lnTo>
                    <a:pt x="240" y="625"/>
                  </a:lnTo>
                  <a:lnTo>
                    <a:pt x="251" y="646"/>
                  </a:lnTo>
                  <a:lnTo>
                    <a:pt x="272" y="651"/>
                  </a:lnTo>
                  <a:lnTo>
                    <a:pt x="515" y="636"/>
                  </a:lnTo>
                  <a:lnTo>
                    <a:pt x="489" y="582"/>
                  </a:lnTo>
                  <a:lnTo>
                    <a:pt x="579" y="535"/>
                  </a:lnTo>
                  <a:lnTo>
                    <a:pt x="464" y="474"/>
                  </a:lnTo>
                  <a:lnTo>
                    <a:pt x="425" y="406"/>
                  </a:lnTo>
                  <a:lnTo>
                    <a:pt x="596" y="327"/>
                  </a:lnTo>
                  <a:lnTo>
                    <a:pt x="621" y="334"/>
                  </a:lnTo>
                  <a:lnTo>
                    <a:pt x="611" y="270"/>
                  </a:lnTo>
                  <a:lnTo>
                    <a:pt x="588" y="252"/>
                  </a:lnTo>
                  <a:lnTo>
                    <a:pt x="566" y="76"/>
                  </a:lnTo>
                  <a:lnTo>
                    <a:pt x="485" y="25"/>
                  </a:lnTo>
                  <a:lnTo>
                    <a:pt x="368" y="81"/>
                  </a:lnTo>
                  <a:lnTo>
                    <a:pt x="279" y="21"/>
                  </a:lnTo>
                  <a:lnTo>
                    <a:pt x="170" y="0"/>
                  </a:lnTo>
                  <a:lnTo>
                    <a:pt x="195" y="94"/>
                  </a:lnTo>
                  <a:lnTo>
                    <a:pt x="161" y="123"/>
                  </a:lnTo>
                  <a:lnTo>
                    <a:pt x="131" y="97"/>
                  </a:lnTo>
                  <a:lnTo>
                    <a:pt x="80" y="13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4" name="Freeform 190"/>
            <p:cNvSpPr>
              <a:spLocks/>
            </p:cNvSpPr>
            <p:nvPr/>
          </p:nvSpPr>
          <p:spPr bwMode="auto">
            <a:xfrm>
              <a:off x="2041" y="895"/>
              <a:ext cx="650" cy="929"/>
            </a:xfrm>
            <a:custGeom>
              <a:avLst/>
              <a:gdLst>
                <a:gd name="T0" fmla="*/ 332 w 650"/>
                <a:gd name="T1" fmla="*/ 77 h 929"/>
                <a:gd name="T2" fmla="*/ 317 w 650"/>
                <a:gd name="T3" fmla="*/ 21 h 929"/>
                <a:gd name="T4" fmla="*/ 216 w 650"/>
                <a:gd name="T5" fmla="*/ 0 h 929"/>
                <a:gd name="T6" fmla="*/ 182 w 650"/>
                <a:gd name="T7" fmla="*/ 77 h 929"/>
                <a:gd name="T8" fmla="*/ 204 w 650"/>
                <a:gd name="T9" fmla="*/ 104 h 929"/>
                <a:gd name="T10" fmla="*/ 173 w 650"/>
                <a:gd name="T11" fmla="*/ 153 h 929"/>
                <a:gd name="T12" fmla="*/ 92 w 650"/>
                <a:gd name="T13" fmla="*/ 141 h 929"/>
                <a:gd name="T14" fmla="*/ 27 w 650"/>
                <a:gd name="T15" fmla="*/ 110 h 929"/>
                <a:gd name="T16" fmla="*/ 0 w 650"/>
                <a:gd name="T17" fmla="*/ 131 h 929"/>
                <a:gd name="T18" fmla="*/ 116 w 650"/>
                <a:gd name="T19" fmla="*/ 194 h 929"/>
                <a:gd name="T20" fmla="*/ 203 w 650"/>
                <a:gd name="T21" fmla="*/ 419 h 929"/>
                <a:gd name="T22" fmla="*/ 258 w 650"/>
                <a:gd name="T23" fmla="*/ 416 h 929"/>
                <a:gd name="T24" fmla="*/ 270 w 650"/>
                <a:gd name="T25" fmla="*/ 461 h 929"/>
                <a:gd name="T26" fmla="*/ 120 w 650"/>
                <a:gd name="T27" fmla="*/ 656 h 929"/>
                <a:gd name="T28" fmla="*/ 159 w 650"/>
                <a:gd name="T29" fmla="*/ 866 h 929"/>
                <a:gd name="T30" fmla="*/ 284 w 650"/>
                <a:gd name="T31" fmla="*/ 929 h 929"/>
                <a:gd name="T32" fmla="*/ 497 w 650"/>
                <a:gd name="T33" fmla="*/ 828 h 929"/>
                <a:gd name="T34" fmla="*/ 503 w 650"/>
                <a:gd name="T35" fmla="*/ 851 h 929"/>
                <a:gd name="T36" fmla="*/ 539 w 650"/>
                <a:gd name="T37" fmla="*/ 843 h 929"/>
                <a:gd name="T38" fmla="*/ 548 w 650"/>
                <a:gd name="T39" fmla="*/ 801 h 929"/>
                <a:gd name="T40" fmla="*/ 648 w 650"/>
                <a:gd name="T41" fmla="*/ 650 h 929"/>
                <a:gd name="T42" fmla="*/ 650 w 650"/>
                <a:gd name="T43" fmla="*/ 555 h 929"/>
                <a:gd name="T44" fmla="*/ 566 w 650"/>
                <a:gd name="T45" fmla="*/ 522 h 929"/>
                <a:gd name="T46" fmla="*/ 501 w 650"/>
                <a:gd name="T47" fmla="*/ 411 h 929"/>
                <a:gd name="T48" fmla="*/ 495 w 650"/>
                <a:gd name="T49" fmla="*/ 357 h 929"/>
                <a:gd name="T50" fmla="*/ 426 w 650"/>
                <a:gd name="T51" fmla="*/ 260 h 929"/>
                <a:gd name="T52" fmla="*/ 438 w 650"/>
                <a:gd name="T53" fmla="*/ 195 h 929"/>
                <a:gd name="T54" fmla="*/ 326 w 650"/>
                <a:gd name="T55" fmla="*/ 150 h 929"/>
                <a:gd name="T56" fmla="*/ 332 w 650"/>
                <a:gd name="T57" fmla="*/ 77 h 9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0" h="929">
                  <a:moveTo>
                    <a:pt x="332" y="77"/>
                  </a:moveTo>
                  <a:lnTo>
                    <a:pt x="317" y="21"/>
                  </a:lnTo>
                  <a:lnTo>
                    <a:pt x="216" y="0"/>
                  </a:lnTo>
                  <a:lnTo>
                    <a:pt x="182" y="77"/>
                  </a:lnTo>
                  <a:lnTo>
                    <a:pt x="204" y="104"/>
                  </a:lnTo>
                  <a:lnTo>
                    <a:pt x="173" y="153"/>
                  </a:lnTo>
                  <a:lnTo>
                    <a:pt x="92" y="141"/>
                  </a:lnTo>
                  <a:lnTo>
                    <a:pt x="27" y="110"/>
                  </a:lnTo>
                  <a:lnTo>
                    <a:pt x="0" y="131"/>
                  </a:lnTo>
                  <a:lnTo>
                    <a:pt x="116" y="194"/>
                  </a:lnTo>
                  <a:lnTo>
                    <a:pt x="203" y="419"/>
                  </a:lnTo>
                  <a:lnTo>
                    <a:pt x="258" y="416"/>
                  </a:lnTo>
                  <a:lnTo>
                    <a:pt x="270" y="461"/>
                  </a:lnTo>
                  <a:lnTo>
                    <a:pt x="120" y="656"/>
                  </a:lnTo>
                  <a:lnTo>
                    <a:pt x="159" y="866"/>
                  </a:lnTo>
                  <a:lnTo>
                    <a:pt x="284" y="929"/>
                  </a:lnTo>
                  <a:lnTo>
                    <a:pt x="497" y="828"/>
                  </a:lnTo>
                  <a:lnTo>
                    <a:pt x="503" y="851"/>
                  </a:lnTo>
                  <a:lnTo>
                    <a:pt x="539" y="843"/>
                  </a:lnTo>
                  <a:lnTo>
                    <a:pt x="548" y="801"/>
                  </a:lnTo>
                  <a:lnTo>
                    <a:pt x="648" y="650"/>
                  </a:lnTo>
                  <a:lnTo>
                    <a:pt x="650" y="555"/>
                  </a:lnTo>
                  <a:lnTo>
                    <a:pt x="566" y="522"/>
                  </a:lnTo>
                  <a:lnTo>
                    <a:pt x="501" y="411"/>
                  </a:lnTo>
                  <a:lnTo>
                    <a:pt x="495" y="357"/>
                  </a:lnTo>
                  <a:lnTo>
                    <a:pt x="426" y="260"/>
                  </a:lnTo>
                  <a:lnTo>
                    <a:pt x="438" y="195"/>
                  </a:lnTo>
                  <a:lnTo>
                    <a:pt x="326" y="150"/>
                  </a:lnTo>
                  <a:lnTo>
                    <a:pt x="332" y="77"/>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5" name="Freeform 191"/>
            <p:cNvSpPr>
              <a:spLocks/>
            </p:cNvSpPr>
            <p:nvPr/>
          </p:nvSpPr>
          <p:spPr bwMode="auto">
            <a:xfrm>
              <a:off x="1474" y="1026"/>
              <a:ext cx="770" cy="1308"/>
            </a:xfrm>
            <a:custGeom>
              <a:avLst/>
              <a:gdLst>
                <a:gd name="T0" fmla="*/ 567 w 770"/>
                <a:gd name="T1" fmla="*/ 0 h 1308"/>
                <a:gd name="T2" fmla="*/ 687 w 770"/>
                <a:gd name="T3" fmla="*/ 63 h 1308"/>
                <a:gd name="T4" fmla="*/ 770 w 770"/>
                <a:gd name="T5" fmla="*/ 289 h 1308"/>
                <a:gd name="T6" fmla="*/ 725 w 770"/>
                <a:gd name="T7" fmla="*/ 280 h 1308"/>
                <a:gd name="T8" fmla="*/ 662 w 770"/>
                <a:gd name="T9" fmla="*/ 384 h 1308"/>
                <a:gd name="T10" fmla="*/ 678 w 770"/>
                <a:gd name="T11" fmla="*/ 412 h 1308"/>
                <a:gd name="T12" fmla="*/ 614 w 770"/>
                <a:gd name="T13" fmla="*/ 504 h 1308"/>
                <a:gd name="T14" fmla="*/ 515 w 770"/>
                <a:gd name="T15" fmla="*/ 619 h 1308"/>
                <a:gd name="T16" fmla="*/ 521 w 770"/>
                <a:gd name="T17" fmla="*/ 750 h 1308"/>
                <a:gd name="T18" fmla="*/ 593 w 770"/>
                <a:gd name="T19" fmla="*/ 775 h 1308"/>
                <a:gd name="T20" fmla="*/ 635 w 770"/>
                <a:gd name="T21" fmla="*/ 822 h 1308"/>
                <a:gd name="T22" fmla="*/ 605 w 770"/>
                <a:gd name="T23" fmla="*/ 909 h 1308"/>
                <a:gd name="T24" fmla="*/ 531 w 770"/>
                <a:gd name="T25" fmla="*/ 943 h 1308"/>
                <a:gd name="T26" fmla="*/ 522 w 770"/>
                <a:gd name="T27" fmla="*/ 1047 h 1308"/>
                <a:gd name="T28" fmla="*/ 509 w 770"/>
                <a:gd name="T29" fmla="*/ 1090 h 1308"/>
                <a:gd name="T30" fmla="*/ 498 w 770"/>
                <a:gd name="T31" fmla="*/ 1162 h 1308"/>
                <a:gd name="T32" fmla="*/ 405 w 770"/>
                <a:gd name="T33" fmla="*/ 1176 h 1308"/>
                <a:gd name="T34" fmla="*/ 392 w 770"/>
                <a:gd name="T35" fmla="*/ 1230 h 1308"/>
                <a:gd name="T36" fmla="*/ 306 w 770"/>
                <a:gd name="T37" fmla="*/ 1239 h 1308"/>
                <a:gd name="T38" fmla="*/ 294 w 770"/>
                <a:gd name="T39" fmla="*/ 1216 h 1308"/>
                <a:gd name="T40" fmla="*/ 266 w 770"/>
                <a:gd name="T41" fmla="*/ 1245 h 1308"/>
                <a:gd name="T42" fmla="*/ 284 w 770"/>
                <a:gd name="T43" fmla="*/ 1272 h 1308"/>
                <a:gd name="T44" fmla="*/ 249 w 770"/>
                <a:gd name="T45" fmla="*/ 1308 h 1308"/>
                <a:gd name="T46" fmla="*/ 125 w 770"/>
                <a:gd name="T47" fmla="*/ 1290 h 1308"/>
                <a:gd name="T48" fmla="*/ 102 w 770"/>
                <a:gd name="T49" fmla="*/ 1285 h 1308"/>
                <a:gd name="T50" fmla="*/ 98 w 770"/>
                <a:gd name="T51" fmla="*/ 1264 h 1308"/>
                <a:gd name="T52" fmla="*/ 0 w 770"/>
                <a:gd name="T53" fmla="*/ 1258 h 1308"/>
                <a:gd name="T54" fmla="*/ 0 w 770"/>
                <a:gd name="T55" fmla="*/ 1107 h 1308"/>
                <a:gd name="T56" fmla="*/ 32 w 770"/>
                <a:gd name="T57" fmla="*/ 1083 h 1308"/>
                <a:gd name="T58" fmla="*/ 86 w 770"/>
                <a:gd name="T59" fmla="*/ 1077 h 1308"/>
                <a:gd name="T60" fmla="*/ 119 w 770"/>
                <a:gd name="T61" fmla="*/ 1038 h 1308"/>
                <a:gd name="T62" fmla="*/ 143 w 770"/>
                <a:gd name="T63" fmla="*/ 1045 h 1308"/>
                <a:gd name="T64" fmla="*/ 155 w 770"/>
                <a:gd name="T65" fmla="*/ 1077 h 1308"/>
                <a:gd name="T66" fmla="*/ 132 w 770"/>
                <a:gd name="T67" fmla="*/ 1116 h 1308"/>
                <a:gd name="T68" fmla="*/ 149 w 770"/>
                <a:gd name="T69" fmla="*/ 1134 h 1308"/>
                <a:gd name="T70" fmla="*/ 180 w 770"/>
                <a:gd name="T71" fmla="*/ 1134 h 1308"/>
                <a:gd name="T72" fmla="*/ 183 w 770"/>
                <a:gd name="T73" fmla="*/ 1155 h 1308"/>
                <a:gd name="T74" fmla="*/ 159 w 770"/>
                <a:gd name="T75" fmla="*/ 1203 h 1308"/>
                <a:gd name="T76" fmla="*/ 275 w 770"/>
                <a:gd name="T77" fmla="*/ 1164 h 1308"/>
                <a:gd name="T78" fmla="*/ 293 w 770"/>
                <a:gd name="T79" fmla="*/ 1123 h 1308"/>
                <a:gd name="T80" fmla="*/ 221 w 770"/>
                <a:gd name="T81" fmla="*/ 1047 h 1308"/>
                <a:gd name="T82" fmla="*/ 177 w 770"/>
                <a:gd name="T83" fmla="*/ 931 h 1308"/>
                <a:gd name="T84" fmla="*/ 210 w 770"/>
                <a:gd name="T85" fmla="*/ 855 h 1308"/>
                <a:gd name="T86" fmla="*/ 270 w 770"/>
                <a:gd name="T87" fmla="*/ 810 h 1308"/>
                <a:gd name="T88" fmla="*/ 236 w 770"/>
                <a:gd name="T89" fmla="*/ 742 h 1308"/>
                <a:gd name="T90" fmla="*/ 261 w 770"/>
                <a:gd name="T91" fmla="*/ 697 h 1308"/>
                <a:gd name="T92" fmla="*/ 227 w 770"/>
                <a:gd name="T93" fmla="*/ 654 h 1308"/>
                <a:gd name="T94" fmla="*/ 218 w 770"/>
                <a:gd name="T95" fmla="*/ 510 h 1308"/>
                <a:gd name="T96" fmla="*/ 326 w 770"/>
                <a:gd name="T97" fmla="*/ 456 h 1308"/>
                <a:gd name="T98" fmla="*/ 332 w 770"/>
                <a:gd name="T99" fmla="*/ 265 h 1308"/>
                <a:gd name="T100" fmla="*/ 398 w 770"/>
                <a:gd name="T101" fmla="*/ 154 h 1308"/>
                <a:gd name="T102" fmla="*/ 479 w 770"/>
                <a:gd name="T103" fmla="*/ 57 h 1308"/>
                <a:gd name="T104" fmla="*/ 548 w 770"/>
                <a:gd name="T105" fmla="*/ 46 h 1308"/>
                <a:gd name="T106" fmla="*/ 567 w 770"/>
                <a:gd name="T107" fmla="*/ 0 h 13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0" h="1308">
                  <a:moveTo>
                    <a:pt x="567" y="0"/>
                  </a:moveTo>
                  <a:lnTo>
                    <a:pt x="687" y="63"/>
                  </a:lnTo>
                  <a:lnTo>
                    <a:pt x="770" y="289"/>
                  </a:lnTo>
                  <a:lnTo>
                    <a:pt x="725" y="280"/>
                  </a:lnTo>
                  <a:lnTo>
                    <a:pt x="662" y="384"/>
                  </a:lnTo>
                  <a:lnTo>
                    <a:pt x="678" y="412"/>
                  </a:lnTo>
                  <a:lnTo>
                    <a:pt x="614" y="504"/>
                  </a:lnTo>
                  <a:lnTo>
                    <a:pt x="515" y="619"/>
                  </a:lnTo>
                  <a:lnTo>
                    <a:pt x="521" y="750"/>
                  </a:lnTo>
                  <a:lnTo>
                    <a:pt x="593" y="775"/>
                  </a:lnTo>
                  <a:lnTo>
                    <a:pt x="635" y="822"/>
                  </a:lnTo>
                  <a:lnTo>
                    <a:pt x="605" y="909"/>
                  </a:lnTo>
                  <a:lnTo>
                    <a:pt x="531" y="943"/>
                  </a:lnTo>
                  <a:lnTo>
                    <a:pt x="522" y="1047"/>
                  </a:lnTo>
                  <a:lnTo>
                    <a:pt x="509" y="1090"/>
                  </a:lnTo>
                  <a:lnTo>
                    <a:pt x="498" y="1162"/>
                  </a:lnTo>
                  <a:lnTo>
                    <a:pt x="405" y="1176"/>
                  </a:lnTo>
                  <a:lnTo>
                    <a:pt x="392" y="1230"/>
                  </a:lnTo>
                  <a:lnTo>
                    <a:pt x="306" y="1239"/>
                  </a:lnTo>
                  <a:lnTo>
                    <a:pt x="294" y="1216"/>
                  </a:lnTo>
                  <a:lnTo>
                    <a:pt x="266" y="1245"/>
                  </a:lnTo>
                  <a:lnTo>
                    <a:pt x="284" y="1272"/>
                  </a:lnTo>
                  <a:lnTo>
                    <a:pt x="249" y="1308"/>
                  </a:lnTo>
                  <a:lnTo>
                    <a:pt x="125" y="1290"/>
                  </a:lnTo>
                  <a:lnTo>
                    <a:pt x="102" y="1285"/>
                  </a:lnTo>
                  <a:lnTo>
                    <a:pt x="98" y="1264"/>
                  </a:lnTo>
                  <a:lnTo>
                    <a:pt x="0" y="1258"/>
                  </a:lnTo>
                  <a:lnTo>
                    <a:pt x="0" y="1107"/>
                  </a:lnTo>
                  <a:lnTo>
                    <a:pt x="32" y="1083"/>
                  </a:lnTo>
                  <a:lnTo>
                    <a:pt x="86" y="1077"/>
                  </a:lnTo>
                  <a:lnTo>
                    <a:pt x="119" y="1038"/>
                  </a:lnTo>
                  <a:lnTo>
                    <a:pt x="143" y="1045"/>
                  </a:lnTo>
                  <a:lnTo>
                    <a:pt x="155" y="1077"/>
                  </a:lnTo>
                  <a:lnTo>
                    <a:pt x="132" y="1116"/>
                  </a:lnTo>
                  <a:lnTo>
                    <a:pt x="149" y="1134"/>
                  </a:lnTo>
                  <a:lnTo>
                    <a:pt x="180" y="1134"/>
                  </a:lnTo>
                  <a:lnTo>
                    <a:pt x="183" y="1155"/>
                  </a:lnTo>
                  <a:lnTo>
                    <a:pt x="159" y="1203"/>
                  </a:lnTo>
                  <a:lnTo>
                    <a:pt x="275" y="1164"/>
                  </a:lnTo>
                  <a:lnTo>
                    <a:pt x="293" y="1123"/>
                  </a:lnTo>
                  <a:lnTo>
                    <a:pt x="221" y="1047"/>
                  </a:lnTo>
                  <a:lnTo>
                    <a:pt x="177" y="931"/>
                  </a:lnTo>
                  <a:lnTo>
                    <a:pt x="210" y="855"/>
                  </a:lnTo>
                  <a:lnTo>
                    <a:pt x="270" y="810"/>
                  </a:lnTo>
                  <a:lnTo>
                    <a:pt x="236" y="742"/>
                  </a:lnTo>
                  <a:lnTo>
                    <a:pt x="261" y="697"/>
                  </a:lnTo>
                  <a:lnTo>
                    <a:pt x="227" y="654"/>
                  </a:lnTo>
                  <a:lnTo>
                    <a:pt x="218" y="510"/>
                  </a:lnTo>
                  <a:lnTo>
                    <a:pt x="326" y="456"/>
                  </a:lnTo>
                  <a:lnTo>
                    <a:pt x="332" y="265"/>
                  </a:lnTo>
                  <a:lnTo>
                    <a:pt x="398" y="154"/>
                  </a:lnTo>
                  <a:lnTo>
                    <a:pt x="479" y="57"/>
                  </a:lnTo>
                  <a:lnTo>
                    <a:pt x="548" y="46"/>
                  </a:lnTo>
                  <a:lnTo>
                    <a:pt x="567"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6" name="Freeform 192"/>
            <p:cNvSpPr>
              <a:spLocks/>
            </p:cNvSpPr>
            <p:nvPr/>
          </p:nvSpPr>
          <p:spPr bwMode="auto">
            <a:xfrm>
              <a:off x="2079" y="2008"/>
              <a:ext cx="52" cy="92"/>
            </a:xfrm>
            <a:custGeom>
              <a:avLst/>
              <a:gdLst>
                <a:gd name="T0" fmla="*/ 24 w 52"/>
                <a:gd name="T1" fmla="*/ 5 h 92"/>
                <a:gd name="T2" fmla="*/ 52 w 52"/>
                <a:gd name="T3" fmla="*/ 0 h 92"/>
                <a:gd name="T4" fmla="*/ 49 w 52"/>
                <a:gd name="T5" fmla="*/ 33 h 92"/>
                <a:gd name="T6" fmla="*/ 52 w 52"/>
                <a:gd name="T7" fmla="*/ 51 h 92"/>
                <a:gd name="T8" fmla="*/ 24 w 52"/>
                <a:gd name="T9" fmla="*/ 92 h 92"/>
                <a:gd name="T10" fmla="*/ 1 w 52"/>
                <a:gd name="T11" fmla="*/ 66 h 92"/>
                <a:gd name="T12" fmla="*/ 0 w 52"/>
                <a:gd name="T13" fmla="*/ 42 h 92"/>
                <a:gd name="T14" fmla="*/ 24 w 52"/>
                <a:gd name="T15" fmla="*/ 5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92">
                  <a:moveTo>
                    <a:pt x="24" y="5"/>
                  </a:moveTo>
                  <a:lnTo>
                    <a:pt x="52" y="0"/>
                  </a:lnTo>
                  <a:lnTo>
                    <a:pt x="49" y="33"/>
                  </a:lnTo>
                  <a:lnTo>
                    <a:pt x="52" y="51"/>
                  </a:lnTo>
                  <a:lnTo>
                    <a:pt x="24" y="92"/>
                  </a:lnTo>
                  <a:lnTo>
                    <a:pt x="1" y="66"/>
                  </a:lnTo>
                  <a:lnTo>
                    <a:pt x="0" y="42"/>
                  </a:lnTo>
                  <a:lnTo>
                    <a:pt x="24" y="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7" name="Freeform 193"/>
            <p:cNvSpPr>
              <a:spLocks/>
            </p:cNvSpPr>
            <p:nvPr/>
          </p:nvSpPr>
          <p:spPr bwMode="auto">
            <a:xfrm>
              <a:off x="1441" y="3482"/>
              <a:ext cx="159" cy="210"/>
            </a:xfrm>
            <a:custGeom>
              <a:avLst/>
              <a:gdLst>
                <a:gd name="T0" fmla="*/ 96 w 159"/>
                <a:gd name="T1" fmla="*/ 0 h 210"/>
                <a:gd name="T2" fmla="*/ 39 w 159"/>
                <a:gd name="T3" fmla="*/ 35 h 210"/>
                <a:gd name="T4" fmla="*/ 17 w 159"/>
                <a:gd name="T5" fmla="*/ 30 h 210"/>
                <a:gd name="T6" fmla="*/ 0 w 159"/>
                <a:gd name="T7" fmla="*/ 47 h 210"/>
                <a:gd name="T8" fmla="*/ 24 w 159"/>
                <a:gd name="T9" fmla="*/ 74 h 210"/>
                <a:gd name="T10" fmla="*/ 30 w 159"/>
                <a:gd name="T11" fmla="*/ 134 h 210"/>
                <a:gd name="T12" fmla="*/ 17 w 159"/>
                <a:gd name="T13" fmla="*/ 185 h 210"/>
                <a:gd name="T14" fmla="*/ 21 w 159"/>
                <a:gd name="T15" fmla="*/ 198 h 210"/>
                <a:gd name="T16" fmla="*/ 53 w 159"/>
                <a:gd name="T17" fmla="*/ 210 h 210"/>
                <a:gd name="T18" fmla="*/ 87 w 159"/>
                <a:gd name="T19" fmla="*/ 198 h 210"/>
                <a:gd name="T20" fmla="*/ 99 w 159"/>
                <a:gd name="T21" fmla="*/ 179 h 210"/>
                <a:gd name="T22" fmla="*/ 126 w 159"/>
                <a:gd name="T23" fmla="*/ 188 h 210"/>
                <a:gd name="T24" fmla="*/ 141 w 159"/>
                <a:gd name="T25" fmla="*/ 173 h 210"/>
                <a:gd name="T26" fmla="*/ 149 w 159"/>
                <a:gd name="T27" fmla="*/ 96 h 210"/>
                <a:gd name="T28" fmla="*/ 144 w 159"/>
                <a:gd name="T29" fmla="*/ 81 h 210"/>
                <a:gd name="T30" fmla="*/ 159 w 159"/>
                <a:gd name="T31" fmla="*/ 59 h 210"/>
                <a:gd name="T32" fmla="*/ 135 w 159"/>
                <a:gd name="T33" fmla="*/ 11 h 210"/>
                <a:gd name="T34" fmla="*/ 96 w 159"/>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 h="210">
                  <a:moveTo>
                    <a:pt x="96" y="0"/>
                  </a:moveTo>
                  <a:lnTo>
                    <a:pt x="39" y="35"/>
                  </a:lnTo>
                  <a:lnTo>
                    <a:pt x="17" y="30"/>
                  </a:lnTo>
                  <a:lnTo>
                    <a:pt x="0" y="47"/>
                  </a:lnTo>
                  <a:lnTo>
                    <a:pt x="24" y="74"/>
                  </a:lnTo>
                  <a:lnTo>
                    <a:pt x="30" y="134"/>
                  </a:lnTo>
                  <a:lnTo>
                    <a:pt x="17" y="185"/>
                  </a:lnTo>
                  <a:lnTo>
                    <a:pt x="21" y="198"/>
                  </a:lnTo>
                  <a:lnTo>
                    <a:pt x="53" y="210"/>
                  </a:lnTo>
                  <a:lnTo>
                    <a:pt x="87" y="198"/>
                  </a:lnTo>
                  <a:lnTo>
                    <a:pt x="99" y="179"/>
                  </a:lnTo>
                  <a:lnTo>
                    <a:pt x="126" y="188"/>
                  </a:lnTo>
                  <a:lnTo>
                    <a:pt x="141" y="173"/>
                  </a:lnTo>
                  <a:lnTo>
                    <a:pt x="149" y="96"/>
                  </a:lnTo>
                  <a:lnTo>
                    <a:pt x="144" y="81"/>
                  </a:lnTo>
                  <a:lnTo>
                    <a:pt x="159" y="59"/>
                  </a:lnTo>
                  <a:lnTo>
                    <a:pt x="135" y="11"/>
                  </a:lnTo>
                  <a:lnTo>
                    <a:pt x="96"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8" name="Freeform 194"/>
            <p:cNvSpPr>
              <a:spLocks/>
            </p:cNvSpPr>
            <p:nvPr/>
          </p:nvSpPr>
          <p:spPr bwMode="auto">
            <a:xfrm>
              <a:off x="1486" y="3332"/>
              <a:ext cx="87" cy="140"/>
            </a:xfrm>
            <a:custGeom>
              <a:avLst/>
              <a:gdLst>
                <a:gd name="T0" fmla="*/ 68 w 87"/>
                <a:gd name="T1" fmla="*/ 0 h 140"/>
                <a:gd name="T2" fmla="*/ 57 w 87"/>
                <a:gd name="T3" fmla="*/ 18 h 140"/>
                <a:gd name="T4" fmla="*/ 17 w 87"/>
                <a:gd name="T5" fmla="*/ 36 h 140"/>
                <a:gd name="T6" fmla="*/ 0 w 87"/>
                <a:gd name="T7" fmla="*/ 54 h 140"/>
                <a:gd name="T8" fmla="*/ 2 w 87"/>
                <a:gd name="T9" fmla="*/ 72 h 140"/>
                <a:gd name="T10" fmla="*/ 15 w 87"/>
                <a:gd name="T11" fmla="*/ 114 h 140"/>
                <a:gd name="T12" fmla="*/ 24 w 87"/>
                <a:gd name="T13" fmla="*/ 125 h 140"/>
                <a:gd name="T14" fmla="*/ 47 w 87"/>
                <a:gd name="T15" fmla="*/ 140 h 140"/>
                <a:gd name="T16" fmla="*/ 75 w 87"/>
                <a:gd name="T17" fmla="*/ 116 h 140"/>
                <a:gd name="T18" fmla="*/ 75 w 87"/>
                <a:gd name="T19" fmla="*/ 92 h 140"/>
                <a:gd name="T20" fmla="*/ 84 w 87"/>
                <a:gd name="T21" fmla="*/ 74 h 140"/>
                <a:gd name="T22" fmla="*/ 87 w 87"/>
                <a:gd name="T23" fmla="*/ 35 h 140"/>
                <a:gd name="T24" fmla="*/ 80 w 87"/>
                <a:gd name="T25" fmla="*/ 23 h 140"/>
                <a:gd name="T26" fmla="*/ 80 w 87"/>
                <a:gd name="T27" fmla="*/ 0 h 140"/>
                <a:gd name="T28" fmla="*/ 68 w 87"/>
                <a:gd name="T29" fmla="*/ 0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40">
                  <a:moveTo>
                    <a:pt x="68" y="0"/>
                  </a:moveTo>
                  <a:lnTo>
                    <a:pt x="57" y="18"/>
                  </a:lnTo>
                  <a:lnTo>
                    <a:pt x="17" y="36"/>
                  </a:lnTo>
                  <a:lnTo>
                    <a:pt x="0" y="54"/>
                  </a:lnTo>
                  <a:lnTo>
                    <a:pt x="2" y="72"/>
                  </a:lnTo>
                  <a:lnTo>
                    <a:pt x="15" y="114"/>
                  </a:lnTo>
                  <a:lnTo>
                    <a:pt x="24" y="125"/>
                  </a:lnTo>
                  <a:lnTo>
                    <a:pt x="47" y="140"/>
                  </a:lnTo>
                  <a:lnTo>
                    <a:pt x="75" y="116"/>
                  </a:lnTo>
                  <a:lnTo>
                    <a:pt x="75" y="92"/>
                  </a:lnTo>
                  <a:lnTo>
                    <a:pt x="84" y="74"/>
                  </a:lnTo>
                  <a:lnTo>
                    <a:pt x="87" y="35"/>
                  </a:lnTo>
                  <a:lnTo>
                    <a:pt x="80" y="23"/>
                  </a:lnTo>
                  <a:lnTo>
                    <a:pt x="80" y="0"/>
                  </a:lnTo>
                  <a:lnTo>
                    <a:pt x="68"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79" name="Freeform 195"/>
            <p:cNvSpPr>
              <a:spLocks/>
            </p:cNvSpPr>
            <p:nvPr/>
          </p:nvSpPr>
          <p:spPr bwMode="auto">
            <a:xfrm>
              <a:off x="936" y="3580"/>
              <a:ext cx="102" cy="63"/>
            </a:xfrm>
            <a:custGeom>
              <a:avLst/>
              <a:gdLst>
                <a:gd name="T0" fmla="*/ 57 w 102"/>
                <a:gd name="T1" fmla="*/ 0 h 63"/>
                <a:gd name="T2" fmla="*/ 78 w 102"/>
                <a:gd name="T3" fmla="*/ 10 h 63"/>
                <a:gd name="T4" fmla="*/ 100 w 102"/>
                <a:gd name="T5" fmla="*/ 15 h 63"/>
                <a:gd name="T6" fmla="*/ 102 w 102"/>
                <a:gd name="T7" fmla="*/ 28 h 63"/>
                <a:gd name="T8" fmla="*/ 79 w 102"/>
                <a:gd name="T9" fmla="*/ 52 h 63"/>
                <a:gd name="T10" fmla="*/ 55 w 102"/>
                <a:gd name="T11" fmla="*/ 63 h 63"/>
                <a:gd name="T12" fmla="*/ 31 w 102"/>
                <a:gd name="T13" fmla="*/ 52 h 63"/>
                <a:gd name="T14" fmla="*/ 0 w 102"/>
                <a:gd name="T15" fmla="*/ 36 h 63"/>
                <a:gd name="T16" fmla="*/ 0 w 102"/>
                <a:gd name="T17" fmla="*/ 24 h 63"/>
                <a:gd name="T18" fmla="*/ 30 w 102"/>
                <a:gd name="T19" fmla="*/ 7 h 63"/>
                <a:gd name="T20" fmla="*/ 57 w 102"/>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63">
                  <a:moveTo>
                    <a:pt x="57" y="0"/>
                  </a:moveTo>
                  <a:lnTo>
                    <a:pt x="78" y="10"/>
                  </a:lnTo>
                  <a:lnTo>
                    <a:pt x="100" y="15"/>
                  </a:lnTo>
                  <a:lnTo>
                    <a:pt x="102" y="28"/>
                  </a:lnTo>
                  <a:lnTo>
                    <a:pt x="79" y="52"/>
                  </a:lnTo>
                  <a:lnTo>
                    <a:pt x="55" y="63"/>
                  </a:lnTo>
                  <a:lnTo>
                    <a:pt x="31" y="52"/>
                  </a:lnTo>
                  <a:lnTo>
                    <a:pt x="0" y="36"/>
                  </a:lnTo>
                  <a:lnTo>
                    <a:pt x="0" y="24"/>
                  </a:lnTo>
                  <a:lnTo>
                    <a:pt x="30" y="7"/>
                  </a:lnTo>
                  <a:lnTo>
                    <a:pt x="57"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80" name="Freeform 196"/>
            <p:cNvSpPr>
              <a:spLocks/>
            </p:cNvSpPr>
            <p:nvPr/>
          </p:nvSpPr>
          <p:spPr bwMode="auto">
            <a:xfrm>
              <a:off x="3111" y="668"/>
              <a:ext cx="93" cy="78"/>
            </a:xfrm>
            <a:custGeom>
              <a:avLst/>
              <a:gdLst>
                <a:gd name="T0" fmla="*/ 93 w 93"/>
                <a:gd name="T1" fmla="*/ 23 h 78"/>
                <a:gd name="T2" fmla="*/ 81 w 93"/>
                <a:gd name="T3" fmla="*/ 6 h 78"/>
                <a:gd name="T4" fmla="*/ 51 w 93"/>
                <a:gd name="T5" fmla="*/ 0 h 78"/>
                <a:gd name="T6" fmla="*/ 15 w 93"/>
                <a:gd name="T7" fmla="*/ 3 h 78"/>
                <a:gd name="T8" fmla="*/ 0 w 93"/>
                <a:gd name="T9" fmla="*/ 35 h 78"/>
                <a:gd name="T10" fmla="*/ 6 w 93"/>
                <a:gd name="T11" fmla="*/ 57 h 78"/>
                <a:gd name="T12" fmla="*/ 31 w 93"/>
                <a:gd name="T13" fmla="*/ 78 h 78"/>
                <a:gd name="T14" fmla="*/ 52 w 93"/>
                <a:gd name="T15" fmla="*/ 78 h 78"/>
                <a:gd name="T16" fmla="*/ 70 w 93"/>
                <a:gd name="T17" fmla="*/ 63 h 78"/>
                <a:gd name="T18" fmla="*/ 82 w 93"/>
                <a:gd name="T19" fmla="*/ 45 h 78"/>
                <a:gd name="T20" fmla="*/ 84 w 93"/>
                <a:gd name="T21" fmla="*/ 35 h 78"/>
                <a:gd name="T22" fmla="*/ 93 w 93"/>
                <a:gd name="T23" fmla="*/ 23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78">
                  <a:moveTo>
                    <a:pt x="93" y="23"/>
                  </a:moveTo>
                  <a:lnTo>
                    <a:pt x="81" y="6"/>
                  </a:lnTo>
                  <a:lnTo>
                    <a:pt x="51" y="0"/>
                  </a:lnTo>
                  <a:lnTo>
                    <a:pt x="15" y="3"/>
                  </a:lnTo>
                  <a:lnTo>
                    <a:pt x="0" y="35"/>
                  </a:lnTo>
                  <a:lnTo>
                    <a:pt x="6" y="57"/>
                  </a:lnTo>
                  <a:lnTo>
                    <a:pt x="31" y="78"/>
                  </a:lnTo>
                  <a:lnTo>
                    <a:pt x="52" y="78"/>
                  </a:lnTo>
                  <a:lnTo>
                    <a:pt x="70" y="63"/>
                  </a:lnTo>
                  <a:lnTo>
                    <a:pt x="82" y="45"/>
                  </a:lnTo>
                  <a:lnTo>
                    <a:pt x="84" y="35"/>
                  </a:lnTo>
                  <a:lnTo>
                    <a:pt x="93" y="23"/>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181" name="Freeform 197"/>
            <p:cNvSpPr>
              <a:spLocks/>
            </p:cNvSpPr>
            <p:nvPr/>
          </p:nvSpPr>
          <p:spPr bwMode="auto">
            <a:xfrm>
              <a:off x="2362" y="667"/>
              <a:ext cx="945" cy="1727"/>
            </a:xfrm>
            <a:custGeom>
              <a:avLst/>
              <a:gdLst>
                <a:gd name="T0" fmla="*/ 341 w 945"/>
                <a:gd name="T1" fmla="*/ 1403 h 1727"/>
                <a:gd name="T2" fmla="*/ 462 w 945"/>
                <a:gd name="T3" fmla="*/ 1430 h 1727"/>
                <a:gd name="T4" fmla="*/ 525 w 945"/>
                <a:gd name="T5" fmla="*/ 1416 h 1727"/>
                <a:gd name="T6" fmla="*/ 560 w 945"/>
                <a:gd name="T7" fmla="*/ 1448 h 1727"/>
                <a:gd name="T8" fmla="*/ 572 w 945"/>
                <a:gd name="T9" fmla="*/ 1502 h 1727"/>
                <a:gd name="T10" fmla="*/ 725 w 945"/>
                <a:gd name="T11" fmla="*/ 1569 h 1727"/>
                <a:gd name="T12" fmla="*/ 735 w 945"/>
                <a:gd name="T13" fmla="*/ 1598 h 1727"/>
                <a:gd name="T14" fmla="*/ 669 w 945"/>
                <a:gd name="T15" fmla="*/ 1629 h 1727"/>
                <a:gd name="T16" fmla="*/ 714 w 945"/>
                <a:gd name="T17" fmla="*/ 1692 h 1727"/>
                <a:gd name="T18" fmla="*/ 819 w 945"/>
                <a:gd name="T19" fmla="*/ 1635 h 1727"/>
                <a:gd name="T20" fmla="*/ 888 w 945"/>
                <a:gd name="T21" fmla="*/ 1673 h 1727"/>
                <a:gd name="T22" fmla="*/ 945 w 945"/>
                <a:gd name="T23" fmla="*/ 1727 h 1727"/>
                <a:gd name="T24" fmla="*/ 944 w 945"/>
                <a:gd name="T25" fmla="*/ 0 h 1727"/>
                <a:gd name="T26" fmla="*/ 905 w 945"/>
                <a:gd name="T27" fmla="*/ 54 h 1727"/>
                <a:gd name="T28" fmla="*/ 834 w 945"/>
                <a:gd name="T29" fmla="*/ 177 h 1727"/>
                <a:gd name="T30" fmla="*/ 864 w 945"/>
                <a:gd name="T31" fmla="*/ 231 h 1727"/>
                <a:gd name="T32" fmla="*/ 806 w 945"/>
                <a:gd name="T33" fmla="*/ 272 h 1727"/>
                <a:gd name="T34" fmla="*/ 737 w 945"/>
                <a:gd name="T35" fmla="*/ 215 h 1727"/>
                <a:gd name="T36" fmla="*/ 786 w 945"/>
                <a:gd name="T37" fmla="*/ 173 h 1727"/>
                <a:gd name="T38" fmla="*/ 707 w 945"/>
                <a:gd name="T39" fmla="*/ 141 h 1727"/>
                <a:gd name="T40" fmla="*/ 617 w 945"/>
                <a:gd name="T41" fmla="*/ 170 h 1727"/>
                <a:gd name="T42" fmla="*/ 689 w 945"/>
                <a:gd name="T43" fmla="*/ 276 h 1727"/>
                <a:gd name="T44" fmla="*/ 728 w 945"/>
                <a:gd name="T45" fmla="*/ 285 h 1727"/>
                <a:gd name="T46" fmla="*/ 758 w 945"/>
                <a:gd name="T47" fmla="*/ 363 h 1727"/>
                <a:gd name="T48" fmla="*/ 690 w 945"/>
                <a:gd name="T49" fmla="*/ 354 h 1727"/>
                <a:gd name="T50" fmla="*/ 606 w 945"/>
                <a:gd name="T51" fmla="*/ 479 h 1727"/>
                <a:gd name="T52" fmla="*/ 678 w 945"/>
                <a:gd name="T53" fmla="*/ 545 h 1727"/>
                <a:gd name="T54" fmla="*/ 513 w 945"/>
                <a:gd name="T55" fmla="*/ 540 h 1727"/>
                <a:gd name="T56" fmla="*/ 500 w 945"/>
                <a:gd name="T57" fmla="*/ 578 h 1727"/>
                <a:gd name="T58" fmla="*/ 606 w 945"/>
                <a:gd name="T59" fmla="*/ 626 h 1727"/>
                <a:gd name="T60" fmla="*/ 525 w 945"/>
                <a:gd name="T61" fmla="*/ 653 h 1727"/>
                <a:gd name="T62" fmla="*/ 380 w 945"/>
                <a:gd name="T63" fmla="*/ 564 h 1727"/>
                <a:gd name="T64" fmla="*/ 386 w 945"/>
                <a:gd name="T65" fmla="*/ 512 h 1727"/>
                <a:gd name="T66" fmla="*/ 237 w 945"/>
                <a:gd name="T67" fmla="*/ 456 h 1727"/>
                <a:gd name="T68" fmla="*/ 246 w 945"/>
                <a:gd name="T69" fmla="*/ 441 h 1727"/>
                <a:gd name="T70" fmla="*/ 339 w 945"/>
                <a:gd name="T71" fmla="*/ 464 h 1727"/>
                <a:gd name="T72" fmla="*/ 522 w 945"/>
                <a:gd name="T73" fmla="*/ 458 h 1727"/>
                <a:gd name="T74" fmla="*/ 605 w 945"/>
                <a:gd name="T75" fmla="*/ 389 h 1727"/>
                <a:gd name="T76" fmla="*/ 566 w 945"/>
                <a:gd name="T77" fmla="*/ 278 h 1727"/>
                <a:gd name="T78" fmla="*/ 279 w 945"/>
                <a:gd name="T79" fmla="*/ 221 h 1727"/>
                <a:gd name="T80" fmla="*/ 191 w 945"/>
                <a:gd name="T81" fmla="*/ 225 h 1727"/>
                <a:gd name="T82" fmla="*/ 111 w 945"/>
                <a:gd name="T83" fmla="*/ 200 h 1727"/>
                <a:gd name="T84" fmla="*/ 59 w 945"/>
                <a:gd name="T85" fmla="*/ 218 h 1727"/>
                <a:gd name="T86" fmla="*/ 74 w 945"/>
                <a:gd name="T87" fmla="*/ 249 h 1727"/>
                <a:gd name="T88" fmla="*/ 9 w 945"/>
                <a:gd name="T89" fmla="*/ 300 h 1727"/>
                <a:gd name="T90" fmla="*/ 0 w 945"/>
                <a:gd name="T91" fmla="*/ 380 h 1727"/>
                <a:gd name="T92" fmla="*/ 113 w 945"/>
                <a:gd name="T93" fmla="*/ 429 h 1727"/>
                <a:gd name="T94" fmla="*/ 102 w 945"/>
                <a:gd name="T95" fmla="*/ 488 h 1727"/>
                <a:gd name="T96" fmla="*/ 173 w 945"/>
                <a:gd name="T97" fmla="*/ 591 h 1727"/>
                <a:gd name="T98" fmla="*/ 179 w 945"/>
                <a:gd name="T99" fmla="*/ 641 h 1727"/>
                <a:gd name="T100" fmla="*/ 249 w 945"/>
                <a:gd name="T101" fmla="*/ 756 h 1727"/>
                <a:gd name="T102" fmla="*/ 327 w 945"/>
                <a:gd name="T103" fmla="*/ 789 h 1727"/>
                <a:gd name="T104" fmla="*/ 321 w 945"/>
                <a:gd name="T105" fmla="*/ 881 h 1727"/>
                <a:gd name="T106" fmla="*/ 224 w 945"/>
                <a:gd name="T107" fmla="*/ 1035 h 1727"/>
                <a:gd name="T108" fmla="*/ 309 w 945"/>
                <a:gd name="T109" fmla="*/ 1070 h 1727"/>
                <a:gd name="T110" fmla="*/ 249 w 945"/>
                <a:gd name="T111" fmla="*/ 1128 h 1727"/>
                <a:gd name="T112" fmla="*/ 240 w 945"/>
                <a:gd name="T113" fmla="*/ 1217 h 1727"/>
                <a:gd name="T114" fmla="*/ 281 w 945"/>
                <a:gd name="T115" fmla="*/ 1293 h 1727"/>
                <a:gd name="T116" fmla="*/ 341 w 945"/>
                <a:gd name="T117" fmla="*/ 1403 h 17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5" h="1727">
                  <a:moveTo>
                    <a:pt x="341" y="1403"/>
                  </a:moveTo>
                  <a:lnTo>
                    <a:pt x="462" y="1430"/>
                  </a:lnTo>
                  <a:lnTo>
                    <a:pt x="525" y="1416"/>
                  </a:lnTo>
                  <a:lnTo>
                    <a:pt x="560" y="1448"/>
                  </a:lnTo>
                  <a:lnTo>
                    <a:pt x="572" y="1502"/>
                  </a:lnTo>
                  <a:lnTo>
                    <a:pt x="725" y="1569"/>
                  </a:lnTo>
                  <a:lnTo>
                    <a:pt x="735" y="1598"/>
                  </a:lnTo>
                  <a:lnTo>
                    <a:pt x="669" y="1629"/>
                  </a:lnTo>
                  <a:lnTo>
                    <a:pt x="714" y="1692"/>
                  </a:lnTo>
                  <a:lnTo>
                    <a:pt x="819" y="1635"/>
                  </a:lnTo>
                  <a:lnTo>
                    <a:pt x="888" y="1673"/>
                  </a:lnTo>
                  <a:lnTo>
                    <a:pt x="945" y="1727"/>
                  </a:lnTo>
                  <a:lnTo>
                    <a:pt x="944" y="0"/>
                  </a:lnTo>
                  <a:lnTo>
                    <a:pt x="905" y="54"/>
                  </a:lnTo>
                  <a:lnTo>
                    <a:pt x="834" y="177"/>
                  </a:lnTo>
                  <a:lnTo>
                    <a:pt x="864" y="231"/>
                  </a:lnTo>
                  <a:lnTo>
                    <a:pt x="806" y="272"/>
                  </a:lnTo>
                  <a:lnTo>
                    <a:pt x="737" y="215"/>
                  </a:lnTo>
                  <a:lnTo>
                    <a:pt x="786" y="173"/>
                  </a:lnTo>
                  <a:lnTo>
                    <a:pt x="707" y="141"/>
                  </a:lnTo>
                  <a:lnTo>
                    <a:pt x="617" y="170"/>
                  </a:lnTo>
                  <a:lnTo>
                    <a:pt x="689" y="276"/>
                  </a:lnTo>
                  <a:lnTo>
                    <a:pt x="728" y="285"/>
                  </a:lnTo>
                  <a:lnTo>
                    <a:pt x="758" y="363"/>
                  </a:lnTo>
                  <a:lnTo>
                    <a:pt x="690" y="354"/>
                  </a:lnTo>
                  <a:lnTo>
                    <a:pt x="606" y="479"/>
                  </a:lnTo>
                  <a:lnTo>
                    <a:pt x="678" y="545"/>
                  </a:lnTo>
                  <a:lnTo>
                    <a:pt x="513" y="540"/>
                  </a:lnTo>
                  <a:lnTo>
                    <a:pt x="500" y="578"/>
                  </a:lnTo>
                  <a:lnTo>
                    <a:pt x="606" y="626"/>
                  </a:lnTo>
                  <a:lnTo>
                    <a:pt x="525" y="653"/>
                  </a:lnTo>
                  <a:lnTo>
                    <a:pt x="380" y="564"/>
                  </a:lnTo>
                  <a:lnTo>
                    <a:pt x="386" y="512"/>
                  </a:lnTo>
                  <a:lnTo>
                    <a:pt x="237" y="456"/>
                  </a:lnTo>
                  <a:lnTo>
                    <a:pt x="246" y="441"/>
                  </a:lnTo>
                  <a:lnTo>
                    <a:pt x="339" y="464"/>
                  </a:lnTo>
                  <a:lnTo>
                    <a:pt x="522" y="458"/>
                  </a:lnTo>
                  <a:lnTo>
                    <a:pt x="605" y="389"/>
                  </a:lnTo>
                  <a:lnTo>
                    <a:pt x="566" y="278"/>
                  </a:lnTo>
                  <a:lnTo>
                    <a:pt x="279" y="221"/>
                  </a:lnTo>
                  <a:lnTo>
                    <a:pt x="191" y="225"/>
                  </a:lnTo>
                  <a:lnTo>
                    <a:pt x="111" y="200"/>
                  </a:lnTo>
                  <a:lnTo>
                    <a:pt x="59" y="218"/>
                  </a:lnTo>
                  <a:lnTo>
                    <a:pt x="74" y="249"/>
                  </a:lnTo>
                  <a:lnTo>
                    <a:pt x="9" y="300"/>
                  </a:lnTo>
                  <a:lnTo>
                    <a:pt x="0" y="380"/>
                  </a:lnTo>
                  <a:lnTo>
                    <a:pt x="113" y="429"/>
                  </a:lnTo>
                  <a:lnTo>
                    <a:pt x="102" y="488"/>
                  </a:lnTo>
                  <a:lnTo>
                    <a:pt x="173" y="591"/>
                  </a:lnTo>
                  <a:lnTo>
                    <a:pt x="179" y="641"/>
                  </a:lnTo>
                  <a:lnTo>
                    <a:pt x="249" y="756"/>
                  </a:lnTo>
                  <a:lnTo>
                    <a:pt x="327" y="789"/>
                  </a:lnTo>
                  <a:lnTo>
                    <a:pt x="321" y="881"/>
                  </a:lnTo>
                  <a:lnTo>
                    <a:pt x="224" y="1035"/>
                  </a:lnTo>
                  <a:lnTo>
                    <a:pt x="309" y="1070"/>
                  </a:lnTo>
                  <a:lnTo>
                    <a:pt x="249" y="1128"/>
                  </a:lnTo>
                  <a:lnTo>
                    <a:pt x="240" y="1217"/>
                  </a:lnTo>
                  <a:lnTo>
                    <a:pt x="281" y="1293"/>
                  </a:lnTo>
                  <a:lnTo>
                    <a:pt x="341" y="1403"/>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grpSp>
      <p:sp>
        <p:nvSpPr>
          <p:cNvPr id="83087" name="Freeform 143"/>
          <p:cNvSpPr>
            <a:spLocks/>
          </p:cNvSpPr>
          <p:nvPr/>
        </p:nvSpPr>
        <p:spPr bwMode="auto">
          <a:xfrm>
            <a:off x="4033839" y="1095375"/>
            <a:ext cx="2284412" cy="1747838"/>
          </a:xfrm>
          <a:custGeom>
            <a:avLst/>
            <a:gdLst>
              <a:gd name="T0" fmla="*/ 1128 w 1145"/>
              <a:gd name="T1" fmla="*/ 96 h 1252"/>
              <a:gd name="T2" fmla="*/ 1127 w 1145"/>
              <a:gd name="T3" fmla="*/ 40 h 1252"/>
              <a:gd name="T4" fmla="*/ 959 w 1145"/>
              <a:gd name="T5" fmla="*/ 0 h 1252"/>
              <a:gd name="T6" fmla="*/ 701 w 1145"/>
              <a:gd name="T7" fmla="*/ 132 h 1252"/>
              <a:gd name="T8" fmla="*/ 477 w 1145"/>
              <a:gd name="T9" fmla="*/ 289 h 1252"/>
              <a:gd name="T10" fmla="*/ 423 w 1145"/>
              <a:gd name="T11" fmla="*/ 360 h 1252"/>
              <a:gd name="T12" fmla="*/ 440 w 1145"/>
              <a:gd name="T13" fmla="*/ 366 h 1252"/>
              <a:gd name="T14" fmla="*/ 533 w 1145"/>
              <a:gd name="T15" fmla="*/ 331 h 1252"/>
              <a:gd name="T16" fmla="*/ 486 w 1145"/>
              <a:gd name="T17" fmla="*/ 402 h 1252"/>
              <a:gd name="T18" fmla="*/ 402 w 1145"/>
              <a:gd name="T19" fmla="*/ 526 h 1252"/>
              <a:gd name="T20" fmla="*/ 384 w 1145"/>
              <a:gd name="T21" fmla="*/ 609 h 1252"/>
              <a:gd name="T22" fmla="*/ 258 w 1145"/>
              <a:gd name="T23" fmla="*/ 741 h 1252"/>
              <a:gd name="T24" fmla="*/ 222 w 1145"/>
              <a:gd name="T25" fmla="*/ 742 h 1252"/>
              <a:gd name="T26" fmla="*/ 204 w 1145"/>
              <a:gd name="T27" fmla="*/ 786 h 1252"/>
              <a:gd name="T28" fmla="*/ 14 w 1145"/>
              <a:gd name="T29" fmla="*/ 891 h 1252"/>
              <a:gd name="T30" fmla="*/ 0 w 1145"/>
              <a:gd name="T31" fmla="*/ 1036 h 1252"/>
              <a:gd name="T32" fmla="*/ 24 w 1145"/>
              <a:gd name="T33" fmla="*/ 1059 h 1252"/>
              <a:gd name="T34" fmla="*/ 15 w 1145"/>
              <a:gd name="T35" fmla="*/ 1144 h 1252"/>
              <a:gd name="T36" fmla="*/ 36 w 1145"/>
              <a:gd name="T37" fmla="*/ 1149 h 1252"/>
              <a:gd name="T38" fmla="*/ 35 w 1145"/>
              <a:gd name="T39" fmla="*/ 1197 h 1252"/>
              <a:gd name="T40" fmla="*/ 140 w 1145"/>
              <a:gd name="T41" fmla="*/ 1252 h 1252"/>
              <a:gd name="T42" fmla="*/ 236 w 1145"/>
              <a:gd name="T43" fmla="*/ 1215 h 1252"/>
              <a:gd name="T44" fmla="*/ 290 w 1145"/>
              <a:gd name="T45" fmla="*/ 1149 h 1252"/>
              <a:gd name="T46" fmla="*/ 360 w 1145"/>
              <a:gd name="T47" fmla="*/ 1170 h 1252"/>
              <a:gd name="T48" fmla="*/ 389 w 1145"/>
              <a:gd name="T49" fmla="*/ 1098 h 1252"/>
              <a:gd name="T50" fmla="*/ 453 w 1145"/>
              <a:gd name="T51" fmla="*/ 1047 h 1252"/>
              <a:gd name="T52" fmla="*/ 420 w 1145"/>
              <a:gd name="T53" fmla="*/ 981 h 1252"/>
              <a:gd name="T54" fmla="*/ 443 w 1145"/>
              <a:gd name="T55" fmla="*/ 936 h 1252"/>
              <a:gd name="T56" fmla="*/ 413 w 1145"/>
              <a:gd name="T57" fmla="*/ 898 h 1252"/>
              <a:gd name="T58" fmla="*/ 401 w 1145"/>
              <a:gd name="T59" fmla="*/ 751 h 1252"/>
              <a:gd name="T60" fmla="*/ 509 w 1145"/>
              <a:gd name="T61" fmla="*/ 694 h 1252"/>
              <a:gd name="T62" fmla="*/ 515 w 1145"/>
              <a:gd name="T63" fmla="*/ 508 h 1252"/>
              <a:gd name="T64" fmla="*/ 582 w 1145"/>
              <a:gd name="T65" fmla="*/ 391 h 1252"/>
              <a:gd name="T66" fmla="*/ 657 w 1145"/>
              <a:gd name="T67" fmla="*/ 300 h 1252"/>
              <a:gd name="T68" fmla="*/ 729 w 1145"/>
              <a:gd name="T69" fmla="*/ 285 h 1252"/>
              <a:gd name="T70" fmla="*/ 747 w 1145"/>
              <a:gd name="T71" fmla="*/ 234 h 1252"/>
              <a:gd name="T72" fmla="*/ 779 w 1145"/>
              <a:gd name="T73" fmla="*/ 219 h 1252"/>
              <a:gd name="T74" fmla="*/ 842 w 1145"/>
              <a:gd name="T75" fmla="*/ 250 h 1252"/>
              <a:gd name="T76" fmla="*/ 920 w 1145"/>
              <a:gd name="T77" fmla="*/ 261 h 1252"/>
              <a:gd name="T78" fmla="*/ 950 w 1145"/>
              <a:gd name="T79" fmla="*/ 210 h 1252"/>
              <a:gd name="T80" fmla="*/ 930 w 1145"/>
              <a:gd name="T81" fmla="*/ 184 h 1252"/>
              <a:gd name="T82" fmla="*/ 963 w 1145"/>
              <a:gd name="T83" fmla="*/ 108 h 1252"/>
              <a:gd name="T84" fmla="*/ 1059 w 1145"/>
              <a:gd name="T85" fmla="*/ 127 h 1252"/>
              <a:gd name="T86" fmla="*/ 1077 w 1145"/>
              <a:gd name="T87" fmla="*/ 178 h 1252"/>
              <a:gd name="T88" fmla="*/ 1145 w 1145"/>
              <a:gd name="T89" fmla="*/ 127 h 1252"/>
              <a:gd name="T90" fmla="*/ 1128 w 1145"/>
              <a:gd name="T91" fmla="*/ 96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5" h="1252">
                <a:moveTo>
                  <a:pt x="1128" y="96"/>
                </a:moveTo>
                <a:lnTo>
                  <a:pt x="1127" y="40"/>
                </a:lnTo>
                <a:lnTo>
                  <a:pt x="959" y="0"/>
                </a:lnTo>
                <a:lnTo>
                  <a:pt x="701" y="132"/>
                </a:lnTo>
                <a:lnTo>
                  <a:pt x="477" y="289"/>
                </a:lnTo>
                <a:lnTo>
                  <a:pt x="423" y="360"/>
                </a:lnTo>
                <a:lnTo>
                  <a:pt x="440" y="366"/>
                </a:lnTo>
                <a:lnTo>
                  <a:pt x="533" y="331"/>
                </a:lnTo>
                <a:lnTo>
                  <a:pt x="486" y="402"/>
                </a:lnTo>
                <a:lnTo>
                  <a:pt x="402" y="526"/>
                </a:lnTo>
                <a:lnTo>
                  <a:pt x="384" y="609"/>
                </a:lnTo>
                <a:lnTo>
                  <a:pt x="258" y="741"/>
                </a:lnTo>
                <a:lnTo>
                  <a:pt x="222" y="742"/>
                </a:lnTo>
                <a:lnTo>
                  <a:pt x="204" y="786"/>
                </a:lnTo>
                <a:lnTo>
                  <a:pt x="14" y="891"/>
                </a:lnTo>
                <a:lnTo>
                  <a:pt x="0" y="1036"/>
                </a:lnTo>
                <a:lnTo>
                  <a:pt x="24" y="1059"/>
                </a:lnTo>
                <a:lnTo>
                  <a:pt x="15" y="1144"/>
                </a:lnTo>
                <a:lnTo>
                  <a:pt x="36" y="1149"/>
                </a:lnTo>
                <a:lnTo>
                  <a:pt x="35" y="1197"/>
                </a:lnTo>
                <a:lnTo>
                  <a:pt x="140" y="1252"/>
                </a:lnTo>
                <a:lnTo>
                  <a:pt x="236" y="1215"/>
                </a:lnTo>
                <a:lnTo>
                  <a:pt x="290" y="1149"/>
                </a:lnTo>
                <a:lnTo>
                  <a:pt x="360" y="1170"/>
                </a:lnTo>
                <a:lnTo>
                  <a:pt x="389" y="1098"/>
                </a:lnTo>
                <a:lnTo>
                  <a:pt x="453" y="1047"/>
                </a:lnTo>
                <a:lnTo>
                  <a:pt x="420" y="981"/>
                </a:lnTo>
                <a:lnTo>
                  <a:pt x="443" y="936"/>
                </a:lnTo>
                <a:lnTo>
                  <a:pt x="413" y="898"/>
                </a:lnTo>
                <a:lnTo>
                  <a:pt x="401" y="751"/>
                </a:lnTo>
                <a:lnTo>
                  <a:pt x="509" y="694"/>
                </a:lnTo>
                <a:lnTo>
                  <a:pt x="515" y="508"/>
                </a:lnTo>
                <a:lnTo>
                  <a:pt x="582" y="391"/>
                </a:lnTo>
                <a:lnTo>
                  <a:pt x="657" y="300"/>
                </a:lnTo>
                <a:lnTo>
                  <a:pt x="729" y="285"/>
                </a:lnTo>
                <a:lnTo>
                  <a:pt x="747" y="234"/>
                </a:lnTo>
                <a:lnTo>
                  <a:pt x="779" y="219"/>
                </a:lnTo>
                <a:lnTo>
                  <a:pt x="842" y="250"/>
                </a:lnTo>
                <a:lnTo>
                  <a:pt x="920" y="261"/>
                </a:lnTo>
                <a:lnTo>
                  <a:pt x="950" y="210"/>
                </a:lnTo>
                <a:lnTo>
                  <a:pt x="930" y="184"/>
                </a:lnTo>
                <a:lnTo>
                  <a:pt x="963" y="108"/>
                </a:lnTo>
                <a:lnTo>
                  <a:pt x="1059" y="127"/>
                </a:lnTo>
                <a:lnTo>
                  <a:pt x="1077" y="178"/>
                </a:lnTo>
                <a:lnTo>
                  <a:pt x="1145" y="127"/>
                </a:lnTo>
                <a:lnTo>
                  <a:pt x="1128" y="96"/>
                </a:lnTo>
                <a:close/>
              </a:path>
            </a:pathLst>
          </a:custGeom>
          <a:gradFill rotWithShape="1">
            <a:gsLst>
              <a:gs pos="0">
                <a:schemeClr val="tx1"/>
              </a:gs>
              <a:gs pos="50000">
                <a:schemeClr val="bg2"/>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46" name="Freeform 102"/>
          <p:cNvSpPr>
            <a:spLocks/>
          </p:cNvSpPr>
          <p:nvPr/>
        </p:nvSpPr>
        <p:spPr bwMode="auto">
          <a:xfrm>
            <a:off x="2398714" y="2669383"/>
            <a:ext cx="1125537" cy="1013222"/>
          </a:xfrm>
          <a:custGeom>
            <a:avLst/>
            <a:gdLst>
              <a:gd name="T0" fmla="*/ 130 w 564"/>
              <a:gd name="T1" fmla="*/ 74 h 726"/>
              <a:gd name="T2" fmla="*/ 242 w 564"/>
              <a:gd name="T3" fmla="*/ 0 h 726"/>
              <a:gd name="T4" fmla="*/ 350 w 564"/>
              <a:gd name="T5" fmla="*/ 38 h 726"/>
              <a:gd name="T6" fmla="*/ 288 w 564"/>
              <a:gd name="T7" fmla="*/ 96 h 726"/>
              <a:gd name="T8" fmla="*/ 396 w 564"/>
              <a:gd name="T9" fmla="*/ 104 h 726"/>
              <a:gd name="T10" fmla="*/ 382 w 564"/>
              <a:gd name="T11" fmla="*/ 148 h 726"/>
              <a:gd name="T12" fmla="*/ 360 w 564"/>
              <a:gd name="T13" fmla="*/ 268 h 726"/>
              <a:gd name="T14" fmla="*/ 414 w 564"/>
              <a:gd name="T15" fmla="*/ 298 h 726"/>
              <a:gd name="T16" fmla="*/ 394 w 564"/>
              <a:gd name="T17" fmla="*/ 368 h 726"/>
              <a:gd name="T18" fmla="*/ 492 w 564"/>
              <a:gd name="T19" fmla="*/ 518 h 726"/>
              <a:gd name="T20" fmla="*/ 564 w 564"/>
              <a:gd name="T21" fmla="*/ 574 h 726"/>
              <a:gd name="T22" fmla="*/ 498 w 564"/>
              <a:gd name="T23" fmla="*/ 670 h 726"/>
              <a:gd name="T24" fmla="*/ 506 w 564"/>
              <a:gd name="T25" fmla="*/ 694 h 726"/>
              <a:gd name="T26" fmla="*/ 190 w 564"/>
              <a:gd name="T27" fmla="*/ 700 h 726"/>
              <a:gd name="T28" fmla="*/ 0 w 564"/>
              <a:gd name="T29" fmla="*/ 718 h 726"/>
              <a:gd name="T30" fmla="*/ 86 w 564"/>
              <a:gd name="T31" fmla="*/ 666 h 726"/>
              <a:gd name="T32" fmla="*/ 178 w 564"/>
              <a:gd name="T33" fmla="*/ 638 h 726"/>
              <a:gd name="T34" fmla="*/ 86 w 564"/>
              <a:gd name="T35" fmla="*/ 600 h 726"/>
              <a:gd name="T36" fmla="*/ 64 w 564"/>
              <a:gd name="T37" fmla="*/ 562 h 726"/>
              <a:gd name="T38" fmla="*/ 158 w 564"/>
              <a:gd name="T39" fmla="*/ 498 h 726"/>
              <a:gd name="T40" fmla="*/ 120 w 564"/>
              <a:gd name="T41" fmla="*/ 478 h 726"/>
              <a:gd name="T42" fmla="*/ 158 w 564"/>
              <a:gd name="T43" fmla="*/ 448 h 726"/>
              <a:gd name="T44" fmla="*/ 214 w 564"/>
              <a:gd name="T45" fmla="*/ 468 h 726"/>
              <a:gd name="T46" fmla="*/ 256 w 564"/>
              <a:gd name="T47" fmla="*/ 408 h 726"/>
              <a:gd name="T48" fmla="*/ 222 w 564"/>
              <a:gd name="T49" fmla="*/ 350 h 726"/>
              <a:gd name="T50" fmla="*/ 180 w 564"/>
              <a:gd name="T51" fmla="*/ 342 h 726"/>
              <a:gd name="T52" fmla="*/ 136 w 564"/>
              <a:gd name="T53" fmla="*/ 310 h 726"/>
              <a:gd name="T54" fmla="*/ 140 w 564"/>
              <a:gd name="T55" fmla="*/ 268 h 726"/>
              <a:gd name="T56" fmla="*/ 102 w 564"/>
              <a:gd name="T57" fmla="*/ 270 h 726"/>
              <a:gd name="T58" fmla="*/ 118 w 564"/>
              <a:gd name="T59" fmla="*/ 232 h 726"/>
              <a:gd name="T60" fmla="*/ 68 w 564"/>
              <a:gd name="T61" fmla="*/ 228 h 726"/>
              <a:gd name="T62" fmla="*/ 122 w 564"/>
              <a:gd name="T63" fmla="*/ 182 h 726"/>
              <a:gd name="T64" fmla="*/ 124 w 564"/>
              <a:gd name="T65" fmla="*/ 108 h 726"/>
              <a:gd name="T66" fmla="*/ 110 w 564"/>
              <a:gd name="T67" fmla="*/ 8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726">
                <a:moveTo>
                  <a:pt x="110" y="84"/>
                </a:moveTo>
                <a:lnTo>
                  <a:pt x="130" y="74"/>
                </a:lnTo>
                <a:lnTo>
                  <a:pt x="202" y="54"/>
                </a:lnTo>
                <a:lnTo>
                  <a:pt x="242" y="0"/>
                </a:lnTo>
                <a:lnTo>
                  <a:pt x="346" y="16"/>
                </a:lnTo>
                <a:lnTo>
                  <a:pt x="350" y="38"/>
                </a:lnTo>
                <a:lnTo>
                  <a:pt x="280" y="70"/>
                </a:lnTo>
                <a:lnTo>
                  <a:pt x="288" y="96"/>
                </a:lnTo>
                <a:lnTo>
                  <a:pt x="308" y="92"/>
                </a:lnTo>
                <a:lnTo>
                  <a:pt x="396" y="104"/>
                </a:lnTo>
                <a:lnTo>
                  <a:pt x="404" y="124"/>
                </a:lnTo>
                <a:lnTo>
                  <a:pt x="382" y="148"/>
                </a:lnTo>
                <a:lnTo>
                  <a:pt x="334" y="206"/>
                </a:lnTo>
                <a:lnTo>
                  <a:pt x="360" y="268"/>
                </a:lnTo>
                <a:lnTo>
                  <a:pt x="412" y="280"/>
                </a:lnTo>
                <a:lnTo>
                  <a:pt x="414" y="298"/>
                </a:lnTo>
                <a:lnTo>
                  <a:pt x="382" y="324"/>
                </a:lnTo>
                <a:lnTo>
                  <a:pt x="394" y="368"/>
                </a:lnTo>
                <a:lnTo>
                  <a:pt x="460" y="418"/>
                </a:lnTo>
                <a:lnTo>
                  <a:pt x="492" y="518"/>
                </a:lnTo>
                <a:lnTo>
                  <a:pt x="542" y="538"/>
                </a:lnTo>
                <a:lnTo>
                  <a:pt x="564" y="574"/>
                </a:lnTo>
                <a:lnTo>
                  <a:pt x="494" y="648"/>
                </a:lnTo>
                <a:lnTo>
                  <a:pt x="498" y="670"/>
                </a:lnTo>
                <a:lnTo>
                  <a:pt x="514" y="672"/>
                </a:lnTo>
                <a:lnTo>
                  <a:pt x="506" y="694"/>
                </a:lnTo>
                <a:lnTo>
                  <a:pt x="330" y="716"/>
                </a:lnTo>
                <a:lnTo>
                  <a:pt x="190" y="700"/>
                </a:lnTo>
                <a:lnTo>
                  <a:pt x="136" y="726"/>
                </a:lnTo>
                <a:lnTo>
                  <a:pt x="0" y="718"/>
                </a:lnTo>
                <a:lnTo>
                  <a:pt x="0" y="700"/>
                </a:lnTo>
                <a:lnTo>
                  <a:pt x="86" y="666"/>
                </a:lnTo>
                <a:lnTo>
                  <a:pt x="128" y="634"/>
                </a:lnTo>
                <a:lnTo>
                  <a:pt x="178" y="638"/>
                </a:lnTo>
                <a:lnTo>
                  <a:pt x="156" y="608"/>
                </a:lnTo>
                <a:lnTo>
                  <a:pt x="86" y="600"/>
                </a:lnTo>
                <a:lnTo>
                  <a:pt x="68" y="586"/>
                </a:lnTo>
                <a:lnTo>
                  <a:pt x="64" y="562"/>
                </a:lnTo>
                <a:lnTo>
                  <a:pt x="136" y="540"/>
                </a:lnTo>
                <a:lnTo>
                  <a:pt x="158" y="498"/>
                </a:lnTo>
                <a:lnTo>
                  <a:pt x="124" y="490"/>
                </a:lnTo>
                <a:lnTo>
                  <a:pt x="120" y="478"/>
                </a:lnTo>
                <a:lnTo>
                  <a:pt x="144" y="472"/>
                </a:lnTo>
                <a:lnTo>
                  <a:pt x="158" y="448"/>
                </a:lnTo>
                <a:lnTo>
                  <a:pt x="178" y="450"/>
                </a:lnTo>
                <a:lnTo>
                  <a:pt x="214" y="468"/>
                </a:lnTo>
                <a:lnTo>
                  <a:pt x="244" y="456"/>
                </a:lnTo>
                <a:lnTo>
                  <a:pt x="256" y="408"/>
                </a:lnTo>
                <a:lnTo>
                  <a:pt x="222" y="364"/>
                </a:lnTo>
                <a:lnTo>
                  <a:pt x="222" y="350"/>
                </a:lnTo>
                <a:lnTo>
                  <a:pt x="244" y="334"/>
                </a:lnTo>
                <a:lnTo>
                  <a:pt x="180" y="342"/>
                </a:lnTo>
                <a:lnTo>
                  <a:pt x="144" y="336"/>
                </a:lnTo>
                <a:lnTo>
                  <a:pt x="136" y="310"/>
                </a:lnTo>
                <a:lnTo>
                  <a:pt x="162" y="282"/>
                </a:lnTo>
                <a:lnTo>
                  <a:pt x="140" y="268"/>
                </a:lnTo>
                <a:lnTo>
                  <a:pt x="112" y="278"/>
                </a:lnTo>
                <a:lnTo>
                  <a:pt x="102" y="270"/>
                </a:lnTo>
                <a:lnTo>
                  <a:pt x="128" y="244"/>
                </a:lnTo>
                <a:lnTo>
                  <a:pt x="118" y="232"/>
                </a:lnTo>
                <a:lnTo>
                  <a:pt x="80" y="242"/>
                </a:lnTo>
                <a:lnTo>
                  <a:pt x="68" y="228"/>
                </a:lnTo>
                <a:lnTo>
                  <a:pt x="96" y="214"/>
                </a:lnTo>
                <a:lnTo>
                  <a:pt x="122" y="182"/>
                </a:lnTo>
                <a:lnTo>
                  <a:pt x="134" y="142"/>
                </a:lnTo>
                <a:lnTo>
                  <a:pt x="124" y="108"/>
                </a:lnTo>
                <a:lnTo>
                  <a:pt x="112" y="100"/>
                </a:lnTo>
                <a:lnTo>
                  <a:pt x="110" y="84"/>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47" name="Freeform 103"/>
          <p:cNvSpPr>
            <a:spLocks/>
          </p:cNvSpPr>
          <p:nvPr/>
        </p:nvSpPr>
        <p:spPr bwMode="auto">
          <a:xfrm>
            <a:off x="2586039" y="2665810"/>
            <a:ext cx="139700" cy="76200"/>
          </a:xfrm>
          <a:custGeom>
            <a:avLst/>
            <a:gdLst>
              <a:gd name="T0" fmla="*/ 0 w 70"/>
              <a:gd name="T1" fmla="*/ 38 h 54"/>
              <a:gd name="T2" fmla="*/ 8 w 70"/>
              <a:gd name="T3" fmla="*/ 14 h 54"/>
              <a:gd name="T4" fmla="*/ 50 w 70"/>
              <a:gd name="T5" fmla="*/ 0 h 54"/>
              <a:gd name="T6" fmla="*/ 70 w 70"/>
              <a:gd name="T7" fmla="*/ 8 h 54"/>
              <a:gd name="T8" fmla="*/ 70 w 70"/>
              <a:gd name="T9" fmla="*/ 26 h 54"/>
              <a:gd name="T10" fmla="*/ 60 w 70"/>
              <a:gd name="T11" fmla="*/ 42 h 54"/>
              <a:gd name="T12" fmla="*/ 4 w 70"/>
              <a:gd name="T13" fmla="*/ 54 h 54"/>
              <a:gd name="T14" fmla="*/ 0 w 70"/>
              <a:gd name="T15" fmla="*/ 3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54">
                <a:moveTo>
                  <a:pt x="0" y="38"/>
                </a:moveTo>
                <a:lnTo>
                  <a:pt x="8" y="14"/>
                </a:lnTo>
                <a:lnTo>
                  <a:pt x="50" y="0"/>
                </a:lnTo>
                <a:lnTo>
                  <a:pt x="70" y="8"/>
                </a:lnTo>
                <a:lnTo>
                  <a:pt x="70" y="26"/>
                </a:lnTo>
                <a:lnTo>
                  <a:pt x="60" y="42"/>
                </a:lnTo>
                <a:lnTo>
                  <a:pt x="4" y="54"/>
                </a:lnTo>
                <a:lnTo>
                  <a:pt x="0" y="38"/>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5" name="Freeform 104"/>
          <p:cNvSpPr>
            <a:spLocks/>
          </p:cNvSpPr>
          <p:nvPr/>
        </p:nvSpPr>
        <p:spPr bwMode="auto">
          <a:xfrm>
            <a:off x="1196976" y="4543425"/>
            <a:ext cx="739775" cy="644129"/>
          </a:xfrm>
          <a:custGeom>
            <a:avLst/>
            <a:gdLst>
              <a:gd name="T0" fmla="*/ 228600 w 371"/>
              <a:gd name="T1" fmla="*/ 46037 h 461"/>
              <a:gd name="T2" fmla="*/ 198438 w 371"/>
              <a:gd name="T3" fmla="*/ 174625 h 461"/>
              <a:gd name="T4" fmla="*/ 3175 w 371"/>
              <a:gd name="T5" fmla="*/ 427037 h 461"/>
              <a:gd name="T6" fmla="*/ 28575 w 371"/>
              <a:gd name="T7" fmla="*/ 508000 h 461"/>
              <a:gd name="T8" fmla="*/ 74613 w 371"/>
              <a:gd name="T9" fmla="*/ 517525 h 461"/>
              <a:gd name="T10" fmla="*/ 79375 w 371"/>
              <a:gd name="T11" fmla="*/ 555625 h 461"/>
              <a:gd name="T12" fmla="*/ 0 w 371"/>
              <a:gd name="T13" fmla="*/ 688975 h 461"/>
              <a:gd name="T14" fmla="*/ 169863 w 371"/>
              <a:gd name="T15" fmla="*/ 731837 h 461"/>
              <a:gd name="T16" fmla="*/ 236538 w 371"/>
              <a:gd name="T17" fmla="*/ 712787 h 461"/>
              <a:gd name="T18" fmla="*/ 338138 w 371"/>
              <a:gd name="T19" fmla="*/ 588962 h 461"/>
              <a:gd name="T20" fmla="*/ 285750 w 371"/>
              <a:gd name="T21" fmla="*/ 517525 h 461"/>
              <a:gd name="T22" fmla="*/ 342900 w 371"/>
              <a:gd name="T23" fmla="*/ 469900 h 461"/>
              <a:gd name="T24" fmla="*/ 323850 w 371"/>
              <a:gd name="T25" fmla="*/ 371475 h 461"/>
              <a:gd name="T26" fmla="*/ 393700 w 371"/>
              <a:gd name="T27" fmla="*/ 371475 h 461"/>
              <a:gd name="T28" fmla="*/ 404813 w 371"/>
              <a:gd name="T29" fmla="*/ 295275 h 461"/>
              <a:gd name="T30" fmla="*/ 476250 w 371"/>
              <a:gd name="T31" fmla="*/ 238125 h 461"/>
              <a:gd name="T32" fmla="*/ 481013 w 371"/>
              <a:gd name="T33" fmla="*/ 185737 h 461"/>
              <a:gd name="T34" fmla="*/ 588963 w 371"/>
              <a:gd name="T35" fmla="*/ 128587 h 461"/>
              <a:gd name="T36" fmla="*/ 561975 w 371"/>
              <a:gd name="T37" fmla="*/ 80962 h 461"/>
              <a:gd name="T38" fmla="*/ 342900 w 371"/>
              <a:gd name="T39" fmla="*/ 55562 h 461"/>
              <a:gd name="T40" fmla="*/ 333375 w 371"/>
              <a:gd name="T41" fmla="*/ 9525 h 461"/>
              <a:gd name="T42" fmla="*/ 266700 w 371"/>
              <a:gd name="T43" fmla="*/ 4762 h 461"/>
              <a:gd name="T44" fmla="*/ 242888 w 371"/>
              <a:gd name="T45" fmla="*/ 0 h 461"/>
              <a:gd name="T46" fmla="*/ 228600 w 371"/>
              <a:gd name="T47" fmla="*/ 46037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1" h="461">
                <a:moveTo>
                  <a:pt x="144" y="29"/>
                </a:moveTo>
                <a:lnTo>
                  <a:pt x="125" y="110"/>
                </a:lnTo>
                <a:lnTo>
                  <a:pt x="2" y="269"/>
                </a:lnTo>
                <a:lnTo>
                  <a:pt x="18" y="320"/>
                </a:lnTo>
                <a:lnTo>
                  <a:pt x="47" y="326"/>
                </a:lnTo>
                <a:lnTo>
                  <a:pt x="50" y="350"/>
                </a:lnTo>
                <a:lnTo>
                  <a:pt x="0" y="434"/>
                </a:lnTo>
                <a:lnTo>
                  <a:pt x="107" y="461"/>
                </a:lnTo>
                <a:lnTo>
                  <a:pt x="149" y="449"/>
                </a:lnTo>
                <a:lnTo>
                  <a:pt x="213" y="371"/>
                </a:lnTo>
                <a:lnTo>
                  <a:pt x="180" y="326"/>
                </a:lnTo>
                <a:lnTo>
                  <a:pt x="216" y="296"/>
                </a:lnTo>
                <a:lnTo>
                  <a:pt x="204" y="234"/>
                </a:lnTo>
                <a:lnTo>
                  <a:pt x="248" y="234"/>
                </a:lnTo>
                <a:lnTo>
                  <a:pt x="255" y="186"/>
                </a:lnTo>
                <a:lnTo>
                  <a:pt x="300" y="150"/>
                </a:lnTo>
                <a:lnTo>
                  <a:pt x="303" y="117"/>
                </a:lnTo>
                <a:lnTo>
                  <a:pt x="371" y="81"/>
                </a:lnTo>
                <a:lnTo>
                  <a:pt x="354" y="51"/>
                </a:lnTo>
                <a:lnTo>
                  <a:pt x="216" y="35"/>
                </a:lnTo>
                <a:lnTo>
                  <a:pt x="210" y="6"/>
                </a:lnTo>
                <a:lnTo>
                  <a:pt x="168" y="3"/>
                </a:lnTo>
                <a:lnTo>
                  <a:pt x="153" y="0"/>
                </a:lnTo>
                <a:lnTo>
                  <a:pt x="144" y="2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6" name="Freeform 105"/>
          <p:cNvSpPr>
            <a:spLocks/>
          </p:cNvSpPr>
          <p:nvPr/>
        </p:nvSpPr>
        <p:spPr bwMode="auto">
          <a:xfrm>
            <a:off x="1477964" y="4376739"/>
            <a:ext cx="2065337" cy="973931"/>
          </a:xfrm>
          <a:custGeom>
            <a:avLst/>
            <a:gdLst>
              <a:gd name="T0" fmla="*/ 17462 w 1035"/>
              <a:gd name="T1" fmla="*/ 188913 h 698"/>
              <a:gd name="T2" fmla="*/ 0 w 1035"/>
              <a:gd name="T3" fmla="*/ 50800 h 698"/>
              <a:gd name="T4" fmla="*/ 217487 w 1035"/>
              <a:gd name="T5" fmla="*/ 0 h 698"/>
              <a:gd name="T6" fmla="*/ 533400 w 1035"/>
              <a:gd name="T7" fmla="*/ 71438 h 698"/>
              <a:gd name="T8" fmla="*/ 979487 w 1035"/>
              <a:gd name="T9" fmla="*/ 165100 h 698"/>
              <a:gd name="T10" fmla="*/ 1098550 w 1035"/>
              <a:gd name="T11" fmla="*/ 236538 h 698"/>
              <a:gd name="T12" fmla="*/ 1190625 w 1035"/>
              <a:gd name="T13" fmla="*/ 276225 h 698"/>
              <a:gd name="T14" fmla="*/ 1336675 w 1035"/>
              <a:gd name="T15" fmla="*/ 271463 h 698"/>
              <a:gd name="T16" fmla="*/ 1643062 w 1035"/>
              <a:gd name="T17" fmla="*/ 357188 h 698"/>
              <a:gd name="T18" fmla="*/ 1624012 w 1035"/>
              <a:gd name="T19" fmla="*/ 431800 h 698"/>
              <a:gd name="T20" fmla="*/ 1276350 w 1035"/>
              <a:gd name="T21" fmla="*/ 566738 h 698"/>
              <a:gd name="T22" fmla="*/ 1095375 w 1035"/>
              <a:gd name="T23" fmla="*/ 733425 h 698"/>
              <a:gd name="T24" fmla="*/ 1098550 w 1035"/>
              <a:gd name="T25" fmla="*/ 774700 h 698"/>
              <a:gd name="T26" fmla="*/ 1146175 w 1035"/>
              <a:gd name="T27" fmla="*/ 819150 h 698"/>
              <a:gd name="T28" fmla="*/ 1131887 w 1035"/>
              <a:gd name="T29" fmla="*/ 850900 h 698"/>
              <a:gd name="T30" fmla="*/ 1036637 w 1035"/>
              <a:gd name="T31" fmla="*/ 898525 h 698"/>
              <a:gd name="T32" fmla="*/ 950912 w 1035"/>
              <a:gd name="T33" fmla="*/ 990600 h 698"/>
              <a:gd name="T34" fmla="*/ 823912 w 1035"/>
              <a:gd name="T35" fmla="*/ 1019175 h 698"/>
              <a:gd name="T36" fmla="*/ 727075 w 1035"/>
              <a:gd name="T37" fmla="*/ 1084263 h 698"/>
              <a:gd name="T38" fmla="*/ 442912 w 1035"/>
              <a:gd name="T39" fmla="*/ 1052513 h 698"/>
              <a:gd name="T40" fmla="*/ 261937 w 1035"/>
              <a:gd name="T41" fmla="*/ 1104900 h 698"/>
              <a:gd name="T42" fmla="*/ 217487 w 1035"/>
              <a:gd name="T43" fmla="*/ 1108075 h 698"/>
              <a:gd name="T44" fmla="*/ 131762 w 1035"/>
              <a:gd name="T45" fmla="*/ 1036638 h 698"/>
              <a:gd name="T46" fmla="*/ 119062 w 1035"/>
              <a:gd name="T47" fmla="*/ 947738 h 698"/>
              <a:gd name="T48" fmla="*/ 14287 w 1035"/>
              <a:gd name="T49" fmla="*/ 904875 h 698"/>
              <a:gd name="T50" fmla="*/ 109537 w 1035"/>
              <a:gd name="T51" fmla="*/ 776288 h 698"/>
              <a:gd name="T52" fmla="*/ 61912 w 1035"/>
              <a:gd name="T53" fmla="*/ 704850 h 698"/>
              <a:gd name="T54" fmla="*/ 117475 w 1035"/>
              <a:gd name="T55" fmla="*/ 661988 h 698"/>
              <a:gd name="T56" fmla="*/ 100012 w 1035"/>
              <a:gd name="T57" fmla="*/ 560388 h 698"/>
              <a:gd name="T58" fmla="*/ 169862 w 1035"/>
              <a:gd name="T59" fmla="*/ 565150 h 698"/>
              <a:gd name="T60" fmla="*/ 180975 w 1035"/>
              <a:gd name="T61" fmla="*/ 481013 h 698"/>
              <a:gd name="T62" fmla="*/ 247650 w 1035"/>
              <a:gd name="T63" fmla="*/ 431800 h 698"/>
              <a:gd name="T64" fmla="*/ 260350 w 1035"/>
              <a:gd name="T65" fmla="*/ 374650 h 698"/>
              <a:gd name="T66" fmla="*/ 365125 w 1035"/>
              <a:gd name="T67" fmla="*/ 319088 h 698"/>
              <a:gd name="T68" fmla="*/ 336550 w 1035"/>
              <a:gd name="T69" fmla="*/ 274638 h 698"/>
              <a:gd name="T70" fmla="*/ 119062 w 1035"/>
              <a:gd name="T71" fmla="*/ 246063 h 698"/>
              <a:gd name="T72" fmla="*/ 109537 w 1035"/>
              <a:gd name="T73" fmla="*/ 203200 h 698"/>
              <a:gd name="T74" fmla="*/ 17462 w 1035"/>
              <a:gd name="T75" fmla="*/ 188913 h 6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5" h="698">
                <a:moveTo>
                  <a:pt x="11" y="119"/>
                </a:moveTo>
                <a:lnTo>
                  <a:pt x="0" y="32"/>
                </a:lnTo>
                <a:lnTo>
                  <a:pt x="137" y="0"/>
                </a:lnTo>
                <a:lnTo>
                  <a:pt x="336" y="45"/>
                </a:lnTo>
                <a:lnTo>
                  <a:pt x="617" y="104"/>
                </a:lnTo>
                <a:lnTo>
                  <a:pt x="692" y="149"/>
                </a:lnTo>
                <a:lnTo>
                  <a:pt x="750" y="174"/>
                </a:lnTo>
                <a:lnTo>
                  <a:pt x="842" y="171"/>
                </a:lnTo>
                <a:lnTo>
                  <a:pt x="1035" y="225"/>
                </a:lnTo>
                <a:lnTo>
                  <a:pt x="1023" y="272"/>
                </a:lnTo>
                <a:lnTo>
                  <a:pt x="804" y="357"/>
                </a:lnTo>
                <a:lnTo>
                  <a:pt x="690" y="462"/>
                </a:lnTo>
                <a:lnTo>
                  <a:pt x="692" y="488"/>
                </a:lnTo>
                <a:lnTo>
                  <a:pt x="722" y="516"/>
                </a:lnTo>
                <a:lnTo>
                  <a:pt x="713" y="536"/>
                </a:lnTo>
                <a:lnTo>
                  <a:pt x="653" y="566"/>
                </a:lnTo>
                <a:lnTo>
                  <a:pt x="599" y="624"/>
                </a:lnTo>
                <a:lnTo>
                  <a:pt x="519" y="642"/>
                </a:lnTo>
                <a:lnTo>
                  <a:pt x="458" y="683"/>
                </a:lnTo>
                <a:lnTo>
                  <a:pt x="279" y="663"/>
                </a:lnTo>
                <a:lnTo>
                  <a:pt x="165" y="696"/>
                </a:lnTo>
                <a:lnTo>
                  <a:pt x="137" y="698"/>
                </a:lnTo>
                <a:lnTo>
                  <a:pt x="83" y="653"/>
                </a:lnTo>
                <a:lnTo>
                  <a:pt x="75" y="597"/>
                </a:lnTo>
                <a:lnTo>
                  <a:pt x="9" y="570"/>
                </a:lnTo>
                <a:lnTo>
                  <a:pt x="69" y="489"/>
                </a:lnTo>
                <a:lnTo>
                  <a:pt x="39" y="444"/>
                </a:lnTo>
                <a:lnTo>
                  <a:pt x="74" y="417"/>
                </a:lnTo>
                <a:lnTo>
                  <a:pt x="63" y="353"/>
                </a:lnTo>
                <a:lnTo>
                  <a:pt x="107" y="356"/>
                </a:lnTo>
                <a:lnTo>
                  <a:pt x="114" y="303"/>
                </a:lnTo>
                <a:lnTo>
                  <a:pt x="156" y="272"/>
                </a:lnTo>
                <a:lnTo>
                  <a:pt x="164" y="236"/>
                </a:lnTo>
                <a:lnTo>
                  <a:pt x="230" y="201"/>
                </a:lnTo>
                <a:lnTo>
                  <a:pt x="212" y="173"/>
                </a:lnTo>
                <a:lnTo>
                  <a:pt x="75" y="155"/>
                </a:lnTo>
                <a:lnTo>
                  <a:pt x="69" y="128"/>
                </a:lnTo>
                <a:lnTo>
                  <a:pt x="11" y="119"/>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7" name="Freeform 106"/>
          <p:cNvSpPr>
            <a:spLocks/>
          </p:cNvSpPr>
          <p:nvPr/>
        </p:nvSpPr>
        <p:spPr bwMode="auto">
          <a:xfrm>
            <a:off x="1081088" y="5350670"/>
            <a:ext cx="1352550" cy="365522"/>
          </a:xfrm>
          <a:custGeom>
            <a:avLst/>
            <a:gdLst>
              <a:gd name="T0" fmla="*/ 0 w 678"/>
              <a:gd name="T1" fmla="*/ 2147483647 h 262"/>
              <a:gd name="T2" fmla="*/ 0 w 678"/>
              <a:gd name="T3" fmla="*/ 2147483647 h 262"/>
              <a:gd name="T4" fmla="*/ 2147483647 w 678"/>
              <a:gd name="T5" fmla="*/ 2147483647 h 262"/>
              <a:gd name="T6" fmla="*/ 2147483647 w 678"/>
              <a:gd name="T7" fmla="*/ 2147483647 h 262"/>
              <a:gd name="T8" fmla="*/ 2147483647 w 678"/>
              <a:gd name="T9" fmla="*/ 2147483647 h 262"/>
              <a:gd name="T10" fmla="*/ 2147483647 w 678"/>
              <a:gd name="T11" fmla="*/ 2147483647 h 262"/>
              <a:gd name="T12" fmla="*/ 2147483647 w 678"/>
              <a:gd name="T13" fmla="*/ 2147483647 h 262"/>
              <a:gd name="T14" fmla="*/ 2147483647 w 678"/>
              <a:gd name="T15" fmla="*/ 2147483647 h 262"/>
              <a:gd name="T16" fmla="*/ 2147483647 w 678"/>
              <a:gd name="T17" fmla="*/ 2147483647 h 262"/>
              <a:gd name="T18" fmla="*/ 2147483647 w 678"/>
              <a:gd name="T19" fmla="*/ 0 h 262"/>
              <a:gd name="T20" fmla="*/ 2147483647 w 678"/>
              <a:gd name="T21" fmla="*/ 2147483647 h 262"/>
              <a:gd name="T22" fmla="*/ 2147483647 w 678"/>
              <a:gd name="T23" fmla="*/ 2147483647 h 262"/>
              <a:gd name="T24" fmla="*/ 2147483647 w 678"/>
              <a:gd name="T25" fmla="*/ 2147483647 h 262"/>
              <a:gd name="T26" fmla="*/ 0 w 678"/>
              <a:gd name="T27" fmla="*/ 2147483647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8" h="262">
                <a:moveTo>
                  <a:pt x="0" y="189"/>
                </a:moveTo>
                <a:lnTo>
                  <a:pt x="0" y="262"/>
                </a:lnTo>
                <a:lnTo>
                  <a:pt x="678" y="262"/>
                </a:lnTo>
                <a:lnTo>
                  <a:pt x="666" y="240"/>
                </a:lnTo>
                <a:lnTo>
                  <a:pt x="666" y="148"/>
                </a:lnTo>
                <a:lnTo>
                  <a:pt x="639" y="120"/>
                </a:lnTo>
                <a:lnTo>
                  <a:pt x="562" y="91"/>
                </a:lnTo>
                <a:lnTo>
                  <a:pt x="427" y="87"/>
                </a:lnTo>
                <a:lnTo>
                  <a:pt x="366" y="37"/>
                </a:lnTo>
                <a:lnTo>
                  <a:pt x="363" y="0"/>
                </a:lnTo>
                <a:lnTo>
                  <a:pt x="325" y="19"/>
                </a:lnTo>
                <a:lnTo>
                  <a:pt x="294" y="19"/>
                </a:lnTo>
                <a:lnTo>
                  <a:pt x="154" y="159"/>
                </a:lnTo>
                <a:lnTo>
                  <a:pt x="0" y="189"/>
                </a:lnTo>
                <a:close/>
              </a:path>
            </a:pathLst>
          </a:custGeom>
          <a:gradFill rotWithShape="1">
            <a:gsLst>
              <a:gs pos="0">
                <a:srgbClr val="3B3B00"/>
              </a:gs>
              <a:gs pos="50000">
                <a:srgbClr val="808000"/>
              </a:gs>
              <a:gs pos="100000">
                <a:srgbClr val="3B3B00"/>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58" name="Freeform 107"/>
          <p:cNvSpPr>
            <a:spLocks/>
          </p:cNvSpPr>
          <p:nvPr/>
        </p:nvSpPr>
        <p:spPr bwMode="auto">
          <a:xfrm>
            <a:off x="2355851" y="5359005"/>
            <a:ext cx="2049463" cy="359569"/>
          </a:xfrm>
          <a:custGeom>
            <a:avLst/>
            <a:gdLst>
              <a:gd name="T0" fmla="*/ 2147483647 w 1027"/>
              <a:gd name="T1" fmla="*/ 2147483647 h 256"/>
              <a:gd name="T2" fmla="*/ 2147483647 w 1027"/>
              <a:gd name="T3" fmla="*/ 2147483647 h 256"/>
              <a:gd name="T4" fmla="*/ 2147483647 w 1027"/>
              <a:gd name="T5" fmla="*/ 2147483647 h 256"/>
              <a:gd name="T6" fmla="*/ 2147483647 w 1027"/>
              <a:gd name="T7" fmla="*/ 2147483647 h 256"/>
              <a:gd name="T8" fmla="*/ 2147483647 w 1027"/>
              <a:gd name="T9" fmla="*/ 2147483647 h 256"/>
              <a:gd name="T10" fmla="*/ 2147483647 w 1027"/>
              <a:gd name="T11" fmla="*/ 0 h 256"/>
              <a:gd name="T12" fmla="*/ 2147483647 w 1027"/>
              <a:gd name="T13" fmla="*/ 2147483647 h 256"/>
              <a:gd name="T14" fmla="*/ 2147483647 w 1027"/>
              <a:gd name="T15" fmla="*/ 2147483647 h 256"/>
              <a:gd name="T16" fmla="*/ 2147483647 w 1027"/>
              <a:gd name="T17" fmla="*/ 2147483647 h 256"/>
              <a:gd name="T18" fmla="*/ 2147483647 w 1027"/>
              <a:gd name="T19" fmla="*/ 2147483647 h 256"/>
              <a:gd name="T20" fmla="*/ 2147483647 w 1027"/>
              <a:gd name="T21" fmla="*/ 2147483647 h 256"/>
              <a:gd name="T22" fmla="*/ 2147483647 w 1027"/>
              <a:gd name="T23" fmla="*/ 2147483647 h 256"/>
              <a:gd name="T24" fmla="*/ 0 w 1027"/>
              <a:gd name="T25" fmla="*/ 2147483647 h 256"/>
              <a:gd name="T26" fmla="*/ 2147483647 w 1027"/>
              <a:gd name="T27" fmla="*/ 2147483647 h 256"/>
              <a:gd name="T28" fmla="*/ 2147483647 w 1027"/>
              <a:gd name="T29" fmla="*/ 2147483647 h 256"/>
              <a:gd name="T30" fmla="*/ 2147483647 w 1027"/>
              <a:gd name="T31" fmla="*/ 2147483647 h 256"/>
              <a:gd name="T32" fmla="*/ 2147483647 w 1027"/>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7" h="256">
                <a:moveTo>
                  <a:pt x="954" y="256"/>
                </a:moveTo>
                <a:lnTo>
                  <a:pt x="1002" y="225"/>
                </a:lnTo>
                <a:lnTo>
                  <a:pt x="1017" y="157"/>
                </a:lnTo>
                <a:lnTo>
                  <a:pt x="1005" y="39"/>
                </a:lnTo>
                <a:lnTo>
                  <a:pt x="1027" y="9"/>
                </a:lnTo>
                <a:lnTo>
                  <a:pt x="897" y="0"/>
                </a:lnTo>
                <a:lnTo>
                  <a:pt x="730" y="27"/>
                </a:lnTo>
                <a:lnTo>
                  <a:pt x="573" y="1"/>
                </a:lnTo>
                <a:lnTo>
                  <a:pt x="328" y="24"/>
                </a:lnTo>
                <a:lnTo>
                  <a:pt x="198" y="66"/>
                </a:lnTo>
                <a:lnTo>
                  <a:pt x="127" y="69"/>
                </a:lnTo>
                <a:lnTo>
                  <a:pt x="79" y="96"/>
                </a:lnTo>
                <a:lnTo>
                  <a:pt x="0" y="114"/>
                </a:lnTo>
                <a:lnTo>
                  <a:pt x="27" y="144"/>
                </a:lnTo>
                <a:lnTo>
                  <a:pt x="25" y="237"/>
                </a:lnTo>
                <a:lnTo>
                  <a:pt x="42" y="256"/>
                </a:lnTo>
                <a:lnTo>
                  <a:pt x="954" y="256"/>
                </a:lnTo>
                <a:close/>
              </a:path>
            </a:pathLst>
          </a:custGeom>
          <a:gradFill rotWithShape="1">
            <a:gsLst>
              <a:gs pos="0">
                <a:srgbClr val="504E00"/>
              </a:gs>
              <a:gs pos="50000">
                <a:srgbClr val="ACA800"/>
              </a:gs>
              <a:gs pos="100000">
                <a:srgbClr val="504E00"/>
              </a:gs>
            </a:gsLst>
            <a:lin ang="18900000" scaled="1"/>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59" name="Freeform 108"/>
          <p:cNvSpPr>
            <a:spLocks/>
          </p:cNvSpPr>
          <p:nvPr/>
        </p:nvSpPr>
        <p:spPr bwMode="auto">
          <a:xfrm>
            <a:off x="4267200" y="5318522"/>
            <a:ext cx="622300" cy="400050"/>
          </a:xfrm>
          <a:custGeom>
            <a:avLst/>
            <a:gdLst>
              <a:gd name="T0" fmla="*/ 0 w 312"/>
              <a:gd name="T1" fmla="*/ 2147483647 h 287"/>
              <a:gd name="T2" fmla="*/ 2147483647 w 312"/>
              <a:gd name="T3" fmla="*/ 2147483647 h 287"/>
              <a:gd name="T4" fmla="*/ 2147483647 w 312"/>
              <a:gd name="T5" fmla="*/ 2147483647 h 287"/>
              <a:gd name="T6" fmla="*/ 2147483647 w 312"/>
              <a:gd name="T7" fmla="*/ 2147483647 h 287"/>
              <a:gd name="T8" fmla="*/ 2147483647 w 312"/>
              <a:gd name="T9" fmla="*/ 2147483647 h 287"/>
              <a:gd name="T10" fmla="*/ 2147483647 w 312"/>
              <a:gd name="T11" fmla="*/ 2147483647 h 287"/>
              <a:gd name="T12" fmla="*/ 2147483647 w 312"/>
              <a:gd name="T13" fmla="*/ 2147483647 h 287"/>
              <a:gd name="T14" fmla="*/ 2147483647 w 312"/>
              <a:gd name="T15" fmla="*/ 2147483647 h 287"/>
              <a:gd name="T16" fmla="*/ 2147483647 w 312"/>
              <a:gd name="T17" fmla="*/ 2147483647 h 287"/>
              <a:gd name="T18" fmla="*/ 2147483647 w 312"/>
              <a:gd name="T19" fmla="*/ 2147483647 h 287"/>
              <a:gd name="T20" fmla="*/ 2147483647 w 312"/>
              <a:gd name="T21" fmla="*/ 2147483647 h 287"/>
              <a:gd name="T22" fmla="*/ 2147483647 w 312"/>
              <a:gd name="T23" fmla="*/ 2147483647 h 287"/>
              <a:gd name="T24" fmla="*/ 2147483647 w 312"/>
              <a:gd name="T25" fmla="*/ 0 h 287"/>
              <a:gd name="T26" fmla="*/ 2147483647 w 312"/>
              <a:gd name="T27" fmla="*/ 2147483647 h 287"/>
              <a:gd name="T28" fmla="*/ 2147483647 w 312"/>
              <a:gd name="T29" fmla="*/ 2147483647 h 287"/>
              <a:gd name="T30" fmla="*/ 2147483647 w 312"/>
              <a:gd name="T31" fmla="*/ 2147483647 h 287"/>
              <a:gd name="T32" fmla="*/ 2147483647 w 312"/>
              <a:gd name="T33" fmla="*/ 2147483647 h 287"/>
              <a:gd name="T34" fmla="*/ 0 w 312"/>
              <a:gd name="T35" fmla="*/ 2147483647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287">
                <a:moveTo>
                  <a:pt x="0" y="287"/>
                </a:moveTo>
                <a:lnTo>
                  <a:pt x="218" y="287"/>
                </a:lnTo>
                <a:lnTo>
                  <a:pt x="284" y="240"/>
                </a:lnTo>
                <a:lnTo>
                  <a:pt x="312" y="159"/>
                </a:lnTo>
                <a:lnTo>
                  <a:pt x="296" y="146"/>
                </a:lnTo>
                <a:lnTo>
                  <a:pt x="249" y="132"/>
                </a:lnTo>
                <a:lnTo>
                  <a:pt x="242" y="96"/>
                </a:lnTo>
                <a:lnTo>
                  <a:pt x="296" y="77"/>
                </a:lnTo>
                <a:lnTo>
                  <a:pt x="309" y="32"/>
                </a:lnTo>
                <a:lnTo>
                  <a:pt x="290" y="17"/>
                </a:lnTo>
                <a:lnTo>
                  <a:pt x="245" y="50"/>
                </a:lnTo>
                <a:lnTo>
                  <a:pt x="215" y="20"/>
                </a:lnTo>
                <a:lnTo>
                  <a:pt x="147" y="0"/>
                </a:lnTo>
                <a:lnTo>
                  <a:pt x="69" y="38"/>
                </a:lnTo>
                <a:lnTo>
                  <a:pt x="47" y="71"/>
                </a:lnTo>
                <a:lnTo>
                  <a:pt x="57" y="189"/>
                </a:lnTo>
                <a:lnTo>
                  <a:pt x="44" y="257"/>
                </a:lnTo>
                <a:lnTo>
                  <a:pt x="0" y="287"/>
                </a:lnTo>
                <a:close/>
              </a:path>
            </a:pathLst>
          </a:custGeom>
          <a:gradFill rotWithShape="1">
            <a:gsLst>
              <a:gs pos="0">
                <a:srgbClr val="1D1D00"/>
              </a:gs>
              <a:gs pos="50000">
                <a:srgbClr val="3F3E00"/>
              </a:gs>
              <a:gs pos="100000">
                <a:srgbClr val="1D1D00"/>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60" name="Freeform 109"/>
          <p:cNvSpPr>
            <a:spLocks/>
          </p:cNvSpPr>
          <p:nvPr/>
        </p:nvSpPr>
        <p:spPr bwMode="auto">
          <a:xfrm>
            <a:off x="1843088" y="3026570"/>
            <a:ext cx="666750" cy="427435"/>
          </a:xfrm>
          <a:custGeom>
            <a:avLst/>
            <a:gdLst>
              <a:gd name="T0" fmla="*/ 2147483647 w 334"/>
              <a:gd name="T1" fmla="*/ 2147483647 h 306"/>
              <a:gd name="T2" fmla="*/ 2147483647 w 334"/>
              <a:gd name="T3" fmla="*/ 2147483647 h 306"/>
              <a:gd name="T4" fmla="*/ 2147483647 w 334"/>
              <a:gd name="T5" fmla="*/ 2147483647 h 306"/>
              <a:gd name="T6" fmla="*/ 2147483647 w 334"/>
              <a:gd name="T7" fmla="*/ 2147483647 h 306"/>
              <a:gd name="T8" fmla="*/ 2147483647 w 334"/>
              <a:gd name="T9" fmla="*/ 2147483647 h 306"/>
              <a:gd name="T10" fmla="*/ 0 w 334"/>
              <a:gd name="T11" fmla="*/ 2147483647 h 306"/>
              <a:gd name="T12" fmla="*/ 2147483647 w 334"/>
              <a:gd name="T13" fmla="*/ 2147483647 h 306"/>
              <a:gd name="T14" fmla="*/ 2147483647 w 334"/>
              <a:gd name="T15" fmla="*/ 2147483647 h 306"/>
              <a:gd name="T16" fmla="*/ 2147483647 w 334"/>
              <a:gd name="T17" fmla="*/ 2147483647 h 306"/>
              <a:gd name="T18" fmla="*/ 2147483647 w 334"/>
              <a:gd name="T19" fmla="*/ 2147483647 h 306"/>
              <a:gd name="T20" fmla="*/ 2147483647 w 334"/>
              <a:gd name="T21" fmla="*/ 2147483647 h 306"/>
              <a:gd name="T22" fmla="*/ 2147483647 w 334"/>
              <a:gd name="T23" fmla="*/ 2147483647 h 306"/>
              <a:gd name="T24" fmla="*/ 2147483647 w 334"/>
              <a:gd name="T25" fmla="*/ 2147483647 h 306"/>
              <a:gd name="T26" fmla="*/ 2147483647 w 334"/>
              <a:gd name="T27" fmla="*/ 2147483647 h 306"/>
              <a:gd name="T28" fmla="*/ 2147483647 w 334"/>
              <a:gd name="T29" fmla="*/ 2147483647 h 306"/>
              <a:gd name="T30" fmla="*/ 2147483647 w 334"/>
              <a:gd name="T31" fmla="*/ 2147483647 h 306"/>
              <a:gd name="T32" fmla="*/ 2147483647 w 334"/>
              <a:gd name="T33" fmla="*/ 2147483647 h 306"/>
              <a:gd name="T34" fmla="*/ 2147483647 w 334"/>
              <a:gd name="T35" fmla="*/ 2147483647 h 306"/>
              <a:gd name="T36" fmla="*/ 2147483647 w 334"/>
              <a:gd name="T37" fmla="*/ 0 h 306"/>
              <a:gd name="T38" fmla="*/ 2147483647 w 334"/>
              <a:gd name="T39" fmla="*/ 2147483647 h 306"/>
              <a:gd name="T40" fmla="*/ 2147483647 w 334"/>
              <a:gd name="T41" fmla="*/ 2147483647 h 306"/>
              <a:gd name="T42" fmla="*/ 2147483647 w 334"/>
              <a:gd name="T43" fmla="*/ 2147483647 h 306"/>
              <a:gd name="T44" fmla="*/ 2147483647 w 334"/>
              <a:gd name="T45" fmla="*/ 2147483647 h 306"/>
              <a:gd name="T46" fmla="*/ 2147483647 w 334"/>
              <a:gd name="T47" fmla="*/ 2147483647 h 306"/>
              <a:gd name="T48" fmla="*/ 2147483647 w 334"/>
              <a:gd name="T49" fmla="*/ 2147483647 h 306"/>
              <a:gd name="T50" fmla="*/ 2147483647 w 334"/>
              <a:gd name="T51" fmla="*/ 2147483647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4" h="306">
                <a:moveTo>
                  <a:pt x="334" y="124"/>
                </a:moveTo>
                <a:lnTo>
                  <a:pt x="322" y="214"/>
                </a:lnTo>
                <a:lnTo>
                  <a:pt x="272" y="276"/>
                </a:lnTo>
                <a:lnTo>
                  <a:pt x="192" y="280"/>
                </a:lnTo>
                <a:lnTo>
                  <a:pt x="46" y="306"/>
                </a:lnTo>
                <a:lnTo>
                  <a:pt x="0" y="274"/>
                </a:lnTo>
                <a:lnTo>
                  <a:pt x="24" y="226"/>
                </a:lnTo>
                <a:lnTo>
                  <a:pt x="114" y="160"/>
                </a:lnTo>
                <a:lnTo>
                  <a:pt x="98" y="146"/>
                </a:lnTo>
                <a:lnTo>
                  <a:pt x="64" y="136"/>
                </a:lnTo>
                <a:lnTo>
                  <a:pt x="68" y="106"/>
                </a:lnTo>
                <a:lnTo>
                  <a:pt x="96" y="94"/>
                </a:lnTo>
                <a:lnTo>
                  <a:pt x="86" y="64"/>
                </a:lnTo>
                <a:lnTo>
                  <a:pt x="108" y="56"/>
                </a:lnTo>
                <a:lnTo>
                  <a:pt x="182" y="72"/>
                </a:lnTo>
                <a:lnTo>
                  <a:pt x="210" y="60"/>
                </a:lnTo>
                <a:lnTo>
                  <a:pt x="180" y="42"/>
                </a:lnTo>
                <a:lnTo>
                  <a:pt x="218" y="9"/>
                </a:lnTo>
                <a:lnTo>
                  <a:pt x="299" y="0"/>
                </a:lnTo>
                <a:lnTo>
                  <a:pt x="317" y="16"/>
                </a:lnTo>
                <a:lnTo>
                  <a:pt x="254" y="104"/>
                </a:lnTo>
                <a:lnTo>
                  <a:pt x="274" y="98"/>
                </a:lnTo>
                <a:lnTo>
                  <a:pt x="282" y="80"/>
                </a:lnTo>
                <a:lnTo>
                  <a:pt x="304" y="90"/>
                </a:lnTo>
                <a:lnTo>
                  <a:pt x="310" y="116"/>
                </a:lnTo>
                <a:lnTo>
                  <a:pt x="334" y="124"/>
                </a:lnTo>
                <a:close/>
              </a:path>
            </a:pathLst>
          </a:custGeom>
          <a:gradFill rotWithShape="1">
            <a:gsLst>
              <a:gs pos="0">
                <a:srgbClr val="004700"/>
              </a:gs>
              <a:gs pos="50000">
                <a:srgbClr val="009900"/>
              </a:gs>
              <a:gs pos="100000">
                <a:srgbClr val="004700"/>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61" name="Freeform 110"/>
          <p:cNvSpPr>
            <a:spLocks/>
          </p:cNvSpPr>
          <p:nvPr/>
        </p:nvSpPr>
        <p:spPr bwMode="auto">
          <a:xfrm>
            <a:off x="2255839" y="3044430"/>
            <a:ext cx="379412" cy="159544"/>
          </a:xfrm>
          <a:custGeom>
            <a:avLst/>
            <a:gdLst>
              <a:gd name="T0" fmla="*/ 0 w 190"/>
              <a:gd name="T1" fmla="*/ 73025 h 114"/>
              <a:gd name="T2" fmla="*/ 73025 w 190"/>
              <a:gd name="T3" fmla="*/ 155575 h 114"/>
              <a:gd name="T4" fmla="*/ 114300 w 190"/>
              <a:gd name="T5" fmla="*/ 142875 h 114"/>
              <a:gd name="T6" fmla="*/ 117475 w 190"/>
              <a:gd name="T7" fmla="*/ 107950 h 114"/>
              <a:gd name="T8" fmla="*/ 149225 w 190"/>
              <a:gd name="T9" fmla="*/ 123825 h 114"/>
              <a:gd name="T10" fmla="*/ 158750 w 190"/>
              <a:gd name="T11" fmla="*/ 165100 h 114"/>
              <a:gd name="T12" fmla="*/ 193675 w 190"/>
              <a:gd name="T13" fmla="*/ 180975 h 114"/>
              <a:gd name="T14" fmla="*/ 282575 w 190"/>
              <a:gd name="T15" fmla="*/ 161925 h 114"/>
              <a:gd name="T16" fmla="*/ 301625 w 190"/>
              <a:gd name="T17" fmla="*/ 104775 h 114"/>
              <a:gd name="T18" fmla="*/ 250825 w 190"/>
              <a:gd name="T19" fmla="*/ 9525 h 114"/>
              <a:gd name="T20" fmla="*/ 171450 w 190"/>
              <a:gd name="T21" fmla="*/ 0 h 114"/>
              <a:gd name="T22" fmla="*/ 128588 w 190"/>
              <a:gd name="T23" fmla="*/ 14288 h 114"/>
              <a:gd name="T24" fmla="*/ 71438 w 190"/>
              <a:gd name="T25" fmla="*/ 60325 h 114"/>
              <a:gd name="T26" fmla="*/ 0 w 190"/>
              <a:gd name="T27" fmla="*/ 73025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14">
                <a:moveTo>
                  <a:pt x="0" y="46"/>
                </a:moveTo>
                <a:lnTo>
                  <a:pt x="46" y="98"/>
                </a:lnTo>
                <a:lnTo>
                  <a:pt x="72" y="90"/>
                </a:lnTo>
                <a:lnTo>
                  <a:pt x="74" y="68"/>
                </a:lnTo>
                <a:lnTo>
                  <a:pt x="94" y="78"/>
                </a:lnTo>
                <a:lnTo>
                  <a:pt x="100" y="104"/>
                </a:lnTo>
                <a:lnTo>
                  <a:pt x="122" y="114"/>
                </a:lnTo>
                <a:lnTo>
                  <a:pt x="178" y="102"/>
                </a:lnTo>
                <a:lnTo>
                  <a:pt x="190" y="66"/>
                </a:lnTo>
                <a:lnTo>
                  <a:pt x="158" y="6"/>
                </a:lnTo>
                <a:lnTo>
                  <a:pt x="108" y="0"/>
                </a:lnTo>
                <a:lnTo>
                  <a:pt x="81" y="9"/>
                </a:lnTo>
                <a:lnTo>
                  <a:pt x="45" y="38"/>
                </a:lnTo>
                <a:lnTo>
                  <a:pt x="0" y="46"/>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2" name="Freeform 111"/>
          <p:cNvSpPr>
            <a:spLocks/>
          </p:cNvSpPr>
          <p:nvPr/>
        </p:nvSpPr>
        <p:spPr bwMode="auto">
          <a:xfrm>
            <a:off x="7210425" y="5392341"/>
            <a:ext cx="546100" cy="71438"/>
          </a:xfrm>
          <a:custGeom>
            <a:avLst/>
            <a:gdLst>
              <a:gd name="T0" fmla="*/ 2147483647 w 274"/>
              <a:gd name="T1" fmla="*/ 2147483647 h 51"/>
              <a:gd name="T2" fmla="*/ 0 w 274"/>
              <a:gd name="T3" fmla="*/ 2147483647 h 51"/>
              <a:gd name="T4" fmla="*/ 2147483647 w 274"/>
              <a:gd name="T5" fmla="*/ 2147483647 h 51"/>
              <a:gd name="T6" fmla="*/ 2147483647 w 274"/>
              <a:gd name="T7" fmla="*/ 2147483647 h 51"/>
              <a:gd name="T8" fmla="*/ 2147483647 w 274"/>
              <a:gd name="T9" fmla="*/ 0 h 51"/>
              <a:gd name="T10" fmla="*/ 2147483647 w 274"/>
              <a:gd name="T11" fmla="*/ 2147483647 h 51"/>
              <a:gd name="T12" fmla="*/ 2147483647 w 274"/>
              <a:gd name="T13" fmla="*/ 2147483647 h 51"/>
              <a:gd name="T14" fmla="*/ 2147483647 w 274"/>
              <a:gd name="T15" fmla="*/ 2147483647 h 51"/>
              <a:gd name="T16" fmla="*/ 2147483647 w 274"/>
              <a:gd name="T17" fmla="*/ 2147483647 h 51"/>
              <a:gd name="T18" fmla="*/ 2147483647 w 274"/>
              <a:gd name="T19" fmla="*/ 2147483647 h 51"/>
              <a:gd name="T20" fmla="*/ 2147483647 w 274"/>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51">
                <a:moveTo>
                  <a:pt x="19" y="39"/>
                </a:moveTo>
                <a:lnTo>
                  <a:pt x="0" y="21"/>
                </a:lnTo>
                <a:lnTo>
                  <a:pt x="39" y="3"/>
                </a:lnTo>
                <a:lnTo>
                  <a:pt x="99" y="13"/>
                </a:lnTo>
                <a:lnTo>
                  <a:pt x="219" y="0"/>
                </a:lnTo>
                <a:lnTo>
                  <a:pt x="274" y="12"/>
                </a:lnTo>
                <a:lnTo>
                  <a:pt x="271" y="25"/>
                </a:lnTo>
                <a:lnTo>
                  <a:pt x="202" y="34"/>
                </a:lnTo>
                <a:lnTo>
                  <a:pt x="121" y="51"/>
                </a:lnTo>
                <a:lnTo>
                  <a:pt x="85" y="39"/>
                </a:lnTo>
                <a:lnTo>
                  <a:pt x="19" y="39"/>
                </a:lnTo>
                <a:close/>
              </a:path>
            </a:pathLst>
          </a:custGeom>
          <a:solidFill>
            <a:srgbClr val="CCCC00"/>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83056" name="Freeform 112"/>
          <p:cNvSpPr>
            <a:spLocks/>
          </p:cNvSpPr>
          <p:nvPr/>
        </p:nvSpPr>
        <p:spPr bwMode="auto">
          <a:xfrm>
            <a:off x="7404101" y="4546997"/>
            <a:ext cx="646113" cy="619125"/>
          </a:xfrm>
          <a:custGeom>
            <a:avLst/>
            <a:gdLst>
              <a:gd name="T0" fmla="*/ 324 w 324"/>
              <a:gd name="T1" fmla="*/ 439 h 444"/>
              <a:gd name="T2" fmla="*/ 324 w 324"/>
              <a:gd name="T3" fmla="*/ 30 h 444"/>
              <a:gd name="T4" fmla="*/ 260 w 324"/>
              <a:gd name="T5" fmla="*/ 36 h 444"/>
              <a:gd name="T6" fmla="*/ 188 w 324"/>
              <a:gd name="T7" fmla="*/ 39 h 444"/>
              <a:gd name="T8" fmla="*/ 134 w 324"/>
              <a:gd name="T9" fmla="*/ 0 h 444"/>
              <a:gd name="T10" fmla="*/ 57 w 324"/>
              <a:gd name="T11" fmla="*/ 6 h 444"/>
              <a:gd name="T12" fmla="*/ 15 w 324"/>
              <a:gd name="T13" fmla="*/ 43 h 444"/>
              <a:gd name="T14" fmla="*/ 47 w 324"/>
              <a:gd name="T15" fmla="*/ 67 h 444"/>
              <a:gd name="T16" fmla="*/ 0 w 324"/>
              <a:gd name="T17" fmla="*/ 142 h 444"/>
              <a:gd name="T18" fmla="*/ 56 w 324"/>
              <a:gd name="T19" fmla="*/ 142 h 444"/>
              <a:gd name="T20" fmla="*/ 20 w 324"/>
              <a:gd name="T21" fmla="*/ 193 h 444"/>
              <a:gd name="T22" fmla="*/ 29 w 324"/>
              <a:gd name="T23" fmla="*/ 277 h 444"/>
              <a:gd name="T24" fmla="*/ 54 w 324"/>
              <a:gd name="T25" fmla="*/ 285 h 444"/>
              <a:gd name="T26" fmla="*/ 99 w 324"/>
              <a:gd name="T27" fmla="*/ 286 h 444"/>
              <a:gd name="T28" fmla="*/ 107 w 324"/>
              <a:gd name="T29" fmla="*/ 312 h 444"/>
              <a:gd name="T30" fmla="*/ 90 w 324"/>
              <a:gd name="T31" fmla="*/ 339 h 444"/>
              <a:gd name="T32" fmla="*/ 98 w 324"/>
              <a:gd name="T33" fmla="*/ 357 h 444"/>
              <a:gd name="T34" fmla="*/ 191 w 324"/>
              <a:gd name="T35" fmla="*/ 400 h 444"/>
              <a:gd name="T36" fmla="*/ 242 w 324"/>
              <a:gd name="T37" fmla="*/ 438 h 444"/>
              <a:gd name="T38" fmla="*/ 285 w 324"/>
              <a:gd name="T39" fmla="*/ 444 h 444"/>
              <a:gd name="T40" fmla="*/ 324 w 324"/>
              <a:gd name="T41" fmla="*/ 43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444">
                <a:moveTo>
                  <a:pt x="324" y="439"/>
                </a:moveTo>
                <a:lnTo>
                  <a:pt x="324" y="30"/>
                </a:lnTo>
                <a:lnTo>
                  <a:pt x="260" y="36"/>
                </a:lnTo>
                <a:lnTo>
                  <a:pt x="188" y="39"/>
                </a:lnTo>
                <a:lnTo>
                  <a:pt x="134" y="0"/>
                </a:lnTo>
                <a:lnTo>
                  <a:pt x="57" y="6"/>
                </a:lnTo>
                <a:lnTo>
                  <a:pt x="15" y="43"/>
                </a:lnTo>
                <a:lnTo>
                  <a:pt x="47" y="67"/>
                </a:lnTo>
                <a:lnTo>
                  <a:pt x="0" y="142"/>
                </a:lnTo>
                <a:lnTo>
                  <a:pt x="56" y="142"/>
                </a:lnTo>
                <a:lnTo>
                  <a:pt x="20" y="193"/>
                </a:lnTo>
                <a:lnTo>
                  <a:pt x="29" y="277"/>
                </a:lnTo>
                <a:lnTo>
                  <a:pt x="54" y="285"/>
                </a:lnTo>
                <a:lnTo>
                  <a:pt x="99" y="286"/>
                </a:lnTo>
                <a:lnTo>
                  <a:pt x="107" y="312"/>
                </a:lnTo>
                <a:lnTo>
                  <a:pt x="90" y="339"/>
                </a:lnTo>
                <a:lnTo>
                  <a:pt x="98" y="357"/>
                </a:lnTo>
                <a:lnTo>
                  <a:pt x="191" y="400"/>
                </a:lnTo>
                <a:lnTo>
                  <a:pt x="242" y="438"/>
                </a:lnTo>
                <a:lnTo>
                  <a:pt x="285" y="444"/>
                </a:lnTo>
                <a:lnTo>
                  <a:pt x="324" y="439"/>
                </a:lnTo>
                <a:close/>
              </a:path>
            </a:pathLst>
          </a:custGeom>
          <a:gradFill rotWithShape="1">
            <a:gsLst>
              <a:gs pos="0">
                <a:schemeClr val="tx1"/>
              </a:gs>
              <a:gs pos="50000">
                <a:srgbClr val="99CC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57" name="Freeform 113"/>
          <p:cNvSpPr>
            <a:spLocks/>
          </p:cNvSpPr>
          <p:nvPr/>
        </p:nvSpPr>
        <p:spPr bwMode="auto">
          <a:xfrm>
            <a:off x="6443664" y="4606530"/>
            <a:ext cx="1062037" cy="725090"/>
          </a:xfrm>
          <a:custGeom>
            <a:avLst/>
            <a:gdLst>
              <a:gd name="T0" fmla="*/ 496 w 532"/>
              <a:gd name="T1" fmla="*/ 0 h 519"/>
              <a:gd name="T2" fmla="*/ 532 w 532"/>
              <a:gd name="T3" fmla="*/ 23 h 519"/>
              <a:gd name="T4" fmla="*/ 481 w 532"/>
              <a:gd name="T5" fmla="*/ 99 h 519"/>
              <a:gd name="T6" fmla="*/ 393 w 532"/>
              <a:gd name="T7" fmla="*/ 92 h 519"/>
              <a:gd name="T8" fmla="*/ 330 w 532"/>
              <a:gd name="T9" fmla="*/ 111 h 519"/>
              <a:gd name="T10" fmla="*/ 268 w 532"/>
              <a:gd name="T11" fmla="*/ 174 h 519"/>
              <a:gd name="T12" fmla="*/ 223 w 532"/>
              <a:gd name="T13" fmla="*/ 173 h 519"/>
              <a:gd name="T14" fmla="*/ 208 w 532"/>
              <a:gd name="T15" fmla="*/ 197 h 519"/>
              <a:gd name="T16" fmla="*/ 237 w 532"/>
              <a:gd name="T17" fmla="*/ 231 h 519"/>
              <a:gd name="T18" fmla="*/ 307 w 532"/>
              <a:gd name="T19" fmla="*/ 258 h 519"/>
              <a:gd name="T20" fmla="*/ 384 w 532"/>
              <a:gd name="T21" fmla="*/ 312 h 519"/>
              <a:gd name="T22" fmla="*/ 399 w 532"/>
              <a:gd name="T23" fmla="*/ 356 h 519"/>
              <a:gd name="T24" fmla="*/ 385 w 532"/>
              <a:gd name="T25" fmla="*/ 380 h 519"/>
              <a:gd name="T26" fmla="*/ 340 w 532"/>
              <a:gd name="T27" fmla="*/ 395 h 519"/>
              <a:gd name="T28" fmla="*/ 337 w 532"/>
              <a:gd name="T29" fmla="*/ 425 h 519"/>
              <a:gd name="T30" fmla="*/ 307 w 532"/>
              <a:gd name="T31" fmla="*/ 444 h 519"/>
              <a:gd name="T32" fmla="*/ 306 w 532"/>
              <a:gd name="T33" fmla="*/ 461 h 519"/>
              <a:gd name="T34" fmla="*/ 333 w 532"/>
              <a:gd name="T35" fmla="*/ 503 h 519"/>
              <a:gd name="T36" fmla="*/ 318 w 532"/>
              <a:gd name="T37" fmla="*/ 519 h 519"/>
              <a:gd name="T38" fmla="*/ 198 w 532"/>
              <a:gd name="T39" fmla="*/ 492 h 519"/>
              <a:gd name="T40" fmla="*/ 156 w 532"/>
              <a:gd name="T41" fmla="*/ 435 h 519"/>
              <a:gd name="T42" fmla="*/ 115 w 532"/>
              <a:gd name="T43" fmla="*/ 411 h 519"/>
              <a:gd name="T44" fmla="*/ 108 w 532"/>
              <a:gd name="T45" fmla="*/ 396 h 519"/>
              <a:gd name="T46" fmla="*/ 117 w 532"/>
              <a:gd name="T47" fmla="*/ 380 h 519"/>
              <a:gd name="T48" fmla="*/ 117 w 532"/>
              <a:gd name="T49" fmla="*/ 366 h 519"/>
              <a:gd name="T50" fmla="*/ 105 w 532"/>
              <a:gd name="T51" fmla="*/ 350 h 519"/>
              <a:gd name="T52" fmla="*/ 64 w 532"/>
              <a:gd name="T53" fmla="*/ 323 h 519"/>
              <a:gd name="T54" fmla="*/ 0 w 532"/>
              <a:gd name="T55" fmla="*/ 261 h 519"/>
              <a:gd name="T56" fmla="*/ 31 w 532"/>
              <a:gd name="T57" fmla="*/ 228 h 519"/>
              <a:gd name="T58" fmla="*/ 30 w 532"/>
              <a:gd name="T59" fmla="*/ 209 h 519"/>
              <a:gd name="T60" fmla="*/ 57 w 532"/>
              <a:gd name="T61" fmla="*/ 191 h 519"/>
              <a:gd name="T62" fmla="*/ 55 w 532"/>
              <a:gd name="T63" fmla="*/ 137 h 519"/>
              <a:gd name="T64" fmla="*/ 108 w 532"/>
              <a:gd name="T65" fmla="*/ 137 h 519"/>
              <a:gd name="T66" fmla="*/ 135 w 532"/>
              <a:gd name="T67" fmla="*/ 117 h 519"/>
              <a:gd name="T68" fmla="*/ 183 w 532"/>
              <a:gd name="T69" fmla="*/ 114 h 519"/>
              <a:gd name="T70" fmla="*/ 229 w 532"/>
              <a:gd name="T71" fmla="*/ 66 h 519"/>
              <a:gd name="T72" fmla="*/ 282 w 532"/>
              <a:gd name="T73" fmla="*/ 53 h 519"/>
              <a:gd name="T74" fmla="*/ 373 w 532"/>
              <a:gd name="T75" fmla="*/ 51 h 519"/>
              <a:gd name="T76" fmla="*/ 450 w 532"/>
              <a:gd name="T77" fmla="*/ 59 h 519"/>
              <a:gd name="T78" fmla="*/ 465 w 532"/>
              <a:gd name="T79" fmla="*/ 50 h 519"/>
              <a:gd name="T80" fmla="*/ 472 w 532"/>
              <a:gd name="T81" fmla="*/ 3 h 519"/>
              <a:gd name="T82" fmla="*/ 496 w 532"/>
              <a:gd name="T8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519">
                <a:moveTo>
                  <a:pt x="496" y="0"/>
                </a:moveTo>
                <a:lnTo>
                  <a:pt x="532" y="23"/>
                </a:lnTo>
                <a:lnTo>
                  <a:pt x="481" y="99"/>
                </a:lnTo>
                <a:lnTo>
                  <a:pt x="393" y="92"/>
                </a:lnTo>
                <a:lnTo>
                  <a:pt x="330" y="111"/>
                </a:lnTo>
                <a:lnTo>
                  <a:pt x="268" y="174"/>
                </a:lnTo>
                <a:lnTo>
                  <a:pt x="223" y="173"/>
                </a:lnTo>
                <a:lnTo>
                  <a:pt x="208" y="197"/>
                </a:lnTo>
                <a:lnTo>
                  <a:pt x="237" y="231"/>
                </a:lnTo>
                <a:lnTo>
                  <a:pt x="307" y="258"/>
                </a:lnTo>
                <a:lnTo>
                  <a:pt x="384" y="312"/>
                </a:lnTo>
                <a:lnTo>
                  <a:pt x="399" y="356"/>
                </a:lnTo>
                <a:lnTo>
                  <a:pt x="385" y="380"/>
                </a:lnTo>
                <a:lnTo>
                  <a:pt x="340" y="395"/>
                </a:lnTo>
                <a:lnTo>
                  <a:pt x="337" y="425"/>
                </a:lnTo>
                <a:lnTo>
                  <a:pt x="307" y="444"/>
                </a:lnTo>
                <a:lnTo>
                  <a:pt x="306" y="461"/>
                </a:lnTo>
                <a:lnTo>
                  <a:pt x="333" y="503"/>
                </a:lnTo>
                <a:lnTo>
                  <a:pt x="318" y="519"/>
                </a:lnTo>
                <a:lnTo>
                  <a:pt x="198" y="492"/>
                </a:lnTo>
                <a:lnTo>
                  <a:pt x="156" y="435"/>
                </a:lnTo>
                <a:lnTo>
                  <a:pt x="115" y="411"/>
                </a:lnTo>
                <a:lnTo>
                  <a:pt x="108" y="396"/>
                </a:lnTo>
                <a:lnTo>
                  <a:pt x="117" y="380"/>
                </a:lnTo>
                <a:lnTo>
                  <a:pt x="117" y="366"/>
                </a:lnTo>
                <a:lnTo>
                  <a:pt x="105" y="350"/>
                </a:lnTo>
                <a:lnTo>
                  <a:pt x="64" y="323"/>
                </a:lnTo>
                <a:lnTo>
                  <a:pt x="0" y="261"/>
                </a:lnTo>
                <a:lnTo>
                  <a:pt x="31" y="228"/>
                </a:lnTo>
                <a:lnTo>
                  <a:pt x="30" y="209"/>
                </a:lnTo>
                <a:lnTo>
                  <a:pt x="57" y="191"/>
                </a:lnTo>
                <a:lnTo>
                  <a:pt x="55" y="137"/>
                </a:lnTo>
                <a:lnTo>
                  <a:pt x="108" y="137"/>
                </a:lnTo>
                <a:lnTo>
                  <a:pt x="135" y="117"/>
                </a:lnTo>
                <a:lnTo>
                  <a:pt x="183" y="114"/>
                </a:lnTo>
                <a:lnTo>
                  <a:pt x="229" y="66"/>
                </a:lnTo>
                <a:lnTo>
                  <a:pt x="282" y="53"/>
                </a:lnTo>
                <a:lnTo>
                  <a:pt x="373" y="51"/>
                </a:lnTo>
                <a:lnTo>
                  <a:pt x="450" y="59"/>
                </a:lnTo>
                <a:lnTo>
                  <a:pt x="465" y="50"/>
                </a:lnTo>
                <a:lnTo>
                  <a:pt x="472" y="3"/>
                </a:lnTo>
                <a:lnTo>
                  <a:pt x="496" y="0"/>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58" name="Freeform 114"/>
          <p:cNvSpPr>
            <a:spLocks/>
          </p:cNvSpPr>
          <p:nvPr/>
        </p:nvSpPr>
        <p:spPr bwMode="auto">
          <a:xfrm>
            <a:off x="6237289" y="4625578"/>
            <a:ext cx="322262" cy="347663"/>
          </a:xfrm>
          <a:custGeom>
            <a:avLst/>
            <a:gdLst>
              <a:gd name="T0" fmla="*/ 102 w 162"/>
              <a:gd name="T1" fmla="*/ 249 h 249"/>
              <a:gd name="T2" fmla="*/ 65 w 162"/>
              <a:gd name="T3" fmla="*/ 216 h 249"/>
              <a:gd name="T4" fmla="*/ 14 w 162"/>
              <a:gd name="T5" fmla="*/ 180 h 249"/>
              <a:gd name="T6" fmla="*/ 0 w 162"/>
              <a:gd name="T7" fmla="*/ 67 h 249"/>
              <a:gd name="T8" fmla="*/ 0 w 162"/>
              <a:gd name="T9" fmla="*/ 13 h 249"/>
              <a:gd name="T10" fmla="*/ 29 w 162"/>
              <a:gd name="T11" fmla="*/ 0 h 249"/>
              <a:gd name="T12" fmla="*/ 66 w 162"/>
              <a:gd name="T13" fmla="*/ 6 h 249"/>
              <a:gd name="T14" fmla="*/ 102 w 162"/>
              <a:gd name="T15" fmla="*/ 33 h 249"/>
              <a:gd name="T16" fmla="*/ 98 w 162"/>
              <a:gd name="T17" fmla="*/ 55 h 249"/>
              <a:gd name="T18" fmla="*/ 119 w 162"/>
              <a:gd name="T19" fmla="*/ 106 h 249"/>
              <a:gd name="T20" fmla="*/ 158 w 162"/>
              <a:gd name="T21" fmla="*/ 120 h 249"/>
              <a:gd name="T22" fmla="*/ 162 w 162"/>
              <a:gd name="T23" fmla="*/ 177 h 249"/>
              <a:gd name="T24" fmla="*/ 137 w 162"/>
              <a:gd name="T25" fmla="*/ 195 h 249"/>
              <a:gd name="T26" fmla="*/ 134 w 162"/>
              <a:gd name="T27" fmla="*/ 217 h 249"/>
              <a:gd name="T28" fmla="*/ 102 w 162"/>
              <a:gd name="T2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49">
                <a:moveTo>
                  <a:pt x="102" y="249"/>
                </a:moveTo>
                <a:lnTo>
                  <a:pt x="65" y="216"/>
                </a:lnTo>
                <a:lnTo>
                  <a:pt x="14" y="180"/>
                </a:lnTo>
                <a:lnTo>
                  <a:pt x="0" y="67"/>
                </a:lnTo>
                <a:lnTo>
                  <a:pt x="0" y="13"/>
                </a:lnTo>
                <a:lnTo>
                  <a:pt x="29" y="0"/>
                </a:lnTo>
                <a:lnTo>
                  <a:pt x="66" y="6"/>
                </a:lnTo>
                <a:lnTo>
                  <a:pt x="102" y="33"/>
                </a:lnTo>
                <a:lnTo>
                  <a:pt x="98" y="55"/>
                </a:lnTo>
                <a:lnTo>
                  <a:pt x="119" y="106"/>
                </a:lnTo>
                <a:lnTo>
                  <a:pt x="158" y="120"/>
                </a:lnTo>
                <a:lnTo>
                  <a:pt x="162" y="177"/>
                </a:lnTo>
                <a:lnTo>
                  <a:pt x="137" y="195"/>
                </a:lnTo>
                <a:lnTo>
                  <a:pt x="134" y="217"/>
                </a:lnTo>
                <a:lnTo>
                  <a:pt x="102" y="249"/>
                </a:lnTo>
                <a:close/>
              </a:path>
            </a:pathLst>
          </a:custGeom>
          <a:gradFill rotWithShape="1">
            <a:gsLst>
              <a:gs pos="0">
                <a:schemeClr val="tx1"/>
              </a:gs>
              <a:gs pos="50000">
                <a:srgbClr val="FF66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6" name="Freeform 115"/>
          <p:cNvSpPr>
            <a:spLocks/>
          </p:cNvSpPr>
          <p:nvPr/>
        </p:nvSpPr>
        <p:spPr bwMode="auto">
          <a:xfrm>
            <a:off x="6642101" y="4307681"/>
            <a:ext cx="1041400" cy="390525"/>
          </a:xfrm>
          <a:custGeom>
            <a:avLst/>
            <a:gdLst>
              <a:gd name="T0" fmla="*/ 2147483647 w 522"/>
              <a:gd name="T1" fmla="*/ 2147483647 h 280"/>
              <a:gd name="T2" fmla="*/ 2147483647 w 522"/>
              <a:gd name="T3" fmla="*/ 2147483647 h 280"/>
              <a:gd name="T4" fmla="*/ 2147483647 w 522"/>
              <a:gd name="T5" fmla="*/ 2147483647 h 280"/>
              <a:gd name="T6" fmla="*/ 2147483647 w 522"/>
              <a:gd name="T7" fmla="*/ 2147483647 h 280"/>
              <a:gd name="T8" fmla="*/ 2147483647 w 522"/>
              <a:gd name="T9" fmla="*/ 2147483647 h 280"/>
              <a:gd name="T10" fmla="*/ 2147483647 w 522"/>
              <a:gd name="T11" fmla="*/ 2147483647 h 280"/>
              <a:gd name="T12" fmla="*/ 2147483647 w 522"/>
              <a:gd name="T13" fmla="*/ 2147483647 h 280"/>
              <a:gd name="T14" fmla="*/ 2147483647 w 522"/>
              <a:gd name="T15" fmla="*/ 2147483647 h 280"/>
              <a:gd name="T16" fmla="*/ 2147483647 w 522"/>
              <a:gd name="T17" fmla="*/ 2147483647 h 280"/>
              <a:gd name="T18" fmla="*/ 2147483647 w 522"/>
              <a:gd name="T19" fmla="*/ 2147483647 h 280"/>
              <a:gd name="T20" fmla="*/ 2147483647 w 522"/>
              <a:gd name="T21" fmla="*/ 2147483647 h 280"/>
              <a:gd name="T22" fmla="*/ 2147483647 w 522"/>
              <a:gd name="T23" fmla="*/ 2147483647 h 280"/>
              <a:gd name="T24" fmla="*/ 2147483647 w 522"/>
              <a:gd name="T25" fmla="*/ 2147483647 h 280"/>
              <a:gd name="T26" fmla="*/ 2147483647 w 522"/>
              <a:gd name="T27" fmla="*/ 2147483647 h 280"/>
              <a:gd name="T28" fmla="*/ 2147483647 w 522"/>
              <a:gd name="T29" fmla="*/ 2147483647 h 280"/>
              <a:gd name="T30" fmla="*/ 2147483647 w 522"/>
              <a:gd name="T31" fmla="*/ 2147483647 h 280"/>
              <a:gd name="T32" fmla="*/ 0 w 522"/>
              <a:gd name="T33" fmla="*/ 2147483647 h 280"/>
              <a:gd name="T34" fmla="*/ 2147483647 w 522"/>
              <a:gd name="T35" fmla="*/ 2147483647 h 280"/>
              <a:gd name="T36" fmla="*/ 2147483647 w 522"/>
              <a:gd name="T37" fmla="*/ 2147483647 h 280"/>
              <a:gd name="T38" fmla="*/ 2147483647 w 522"/>
              <a:gd name="T39" fmla="*/ 2147483647 h 280"/>
              <a:gd name="T40" fmla="*/ 2147483647 w 522"/>
              <a:gd name="T41" fmla="*/ 0 h 280"/>
              <a:gd name="T42" fmla="*/ 2147483647 w 522"/>
              <a:gd name="T43" fmla="*/ 2147483647 h 280"/>
              <a:gd name="T44" fmla="*/ 2147483647 w 522"/>
              <a:gd name="T45" fmla="*/ 2147483647 h 280"/>
              <a:gd name="T46" fmla="*/ 2147483647 w 522"/>
              <a:gd name="T47" fmla="*/ 2147483647 h 280"/>
              <a:gd name="T48" fmla="*/ 2147483647 w 522"/>
              <a:gd name="T49" fmla="*/ 2147483647 h 280"/>
              <a:gd name="T50" fmla="*/ 2147483647 w 522"/>
              <a:gd name="T51" fmla="*/ 2147483647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2" h="280">
                <a:moveTo>
                  <a:pt x="516" y="171"/>
                </a:moveTo>
                <a:lnTo>
                  <a:pt x="441" y="177"/>
                </a:lnTo>
                <a:lnTo>
                  <a:pt x="396" y="214"/>
                </a:lnTo>
                <a:lnTo>
                  <a:pt x="373" y="220"/>
                </a:lnTo>
                <a:lnTo>
                  <a:pt x="367" y="264"/>
                </a:lnTo>
                <a:lnTo>
                  <a:pt x="355" y="276"/>
                </a:lnTo>
                <a:lnTo>
                  <a:pt x="270" y="265"/>
                </a:lnTo>
                <a:lnTo>
                  <a:pt x="183" y="268"/>
                </a:lnTo>
                <a:lnTo>
                  <a:pt x="127" y="280"/>
                </a:lnTo>
                <a:lnTo>
                  <a:pt x="109" y="256"/>
                </a:lnTo>
                <a:lnTo>
                  <a:pt x="76" y="214"/>
                </a:lnTo>
                <a:lnTo>
                  <a:pt x="51" y="210"/>
                </a:lnTo>
                <a:lnTo>
                  <a:pt x="55" y="178"/>
                </a:lnTo>
                <a:lnTo>
                  <a:pt x="88" y="147"/>
                </a:lnTo>
                <a:lnTo>
                  <a:pt x="73" y="132"/>
                </a:lnTo>
                <a:lnTo>
                  <a:pt x="36" y="135"/>
                </a:lnTo>
                <a:lnTo>
                  <a:pt x="0" y="93"/>
                </a:lnTo>
                <a:lnTo>
                  <a:pt x="22" y="64"/>
                </a:lnTo>
                <a:lnTo>
                  <a:pt x="72" y="90"/>
                </a:lnTo>
                <a:lnTo>
                  <a:pt x="255" y="78"/>
                </a:lnTo>
                <a:lnTo>
                  <a:pt x="370" y="0"/>
                </a:lnTo>
                <a:lnTo>
                  <a:pt x="522" y="12"/>
                </a:lnTo>
                <a:lnTo>
                  <a:pt x="519" y="42"/>
                </a:lnTo>
                <a:lnTo>
                  <a:pt x="483" y="57"/>
                </a:lnTo>
                <a:lnTo>
                  <a:pt x="475" y="132"/>
                </a:lnTo>
                <a:lnTo>
                  <a:pt x="516" y="171"/>
                </a:lnTo>
                <a:close/>
              </a:path>
            </a:pathLst>
          </a:custGeom>
          <a:gradFill rotWithShape="1">
            <a:gsLst>
              <a:gs pos="0">
                <a:srgbClr val="009900"/>
              </a:gs>
              <a:gs pos="100000">
                <a:schemeClr val="tx1"/>
              </a:gs>
            </a:gsLst>
            <a:lin ang="54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67" name="Freeform 116"/>
          <p:cNvSpPr>
            <a:spLocks/>
          </p:cNvSpPr>
          <p:nvPr/>
        </p:nvSpPr>
        <p:spPr bwMode="auto">
          <a:xfrm>
            <a:off x="7096126" y="3796905"/>
            <a:ext cx="606425" cy="340519"/>
          </a:xfrm>
          <a:custGeom>
            <a:avLst/>
            <a:gdLst>
              <a:gd name="T0" fmla="*/ 2147483647 w 304"/>
              <a:gd name="T1" fmla="*/ 2147483647 h 244"/>
              <a:gd name="T2" fmla="*/ 2147483647 w 304"/>
              <a:gd name="T3" fmla="*/ 2147483647 h 244"/>
              <a:gd name="T4" fmla="*/ 2147483647 w 304"/>
              <a:gd name="T5" fmla="*/ 2147483647 h 244"/>
              <a:gd name="T6" fmla="*/ 2147483647 w 304"/>
              <a:gd name="T7" fmla="*/ 2147483647 h 244"/>
              <a:gd name="T8" fmla="*/ 2147483647 w 304"/>
              <a:gd name="T9" fmla="*/ 2147483647 h 244"/>
              <a:gd name="T10" fmla="*/ 0 w 304"/>
              <a:gd name="T11" fmla="*/ 2147483647 h 244"/>
              <a:gd name="T12" fmla="*/ 2147483647 w 304"/>
              <a:gd name="T13" fmla="*/ 0 h 244"/>
              <a:gd name="T14" fmla="*/ 2147483647 w 304"/>
              <a:gd name="T15" fmla="*/ 2147483647 h 244"/>
              <a:gd name="T16" fmla="*/ 2147483647 w 304"/>
              <a:gd name="T17" fmla="*/ 2147483647 h 244"/>
              <a:gd name="T18" fmla="*/ 2147483647 w 304"/>
              <a:gd name="T19" fmla="*/ 2147483647 h 244"/>
              <a:gd name="T20" fmla="*/ 2147483647 w 304"/>
              <a:gd name="T21" fmla="*/ 2147483647 h 244"/>
              <a:gd name="T22" fmla="*/ 2147483647 w 304"/>
              <a:gd name="T23" fmla="*/ 2147483647 h 244"/>
              <a:gd name="T24" fmla="*/ 2147483647 w 30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4" h="244">
                <a:moveTo>
                  <a:pt x="232" y="244"/>
                </a:moveTo>
                <a:lnTo>
                  <a:pt x="171" y="225"/>
                </a:lnTo>
                <a:lnTo>
                  <a:pt x="178" y="199"/>
                </a:lnTo>
                <a:lnTo>
                  <a:pt x="157" y="174"/>
                </a:lnTo>
                <a:lnTo>
                  <a:pt x="150" y="135"/>
                </a:lnTo>
                <a:lnTo>
                  <a:pt x="0" y="21"/>
                </a:lnTo>
                <a:lnTo>
                  <a:pt x="97" y="0"/>
                </a:lnTo>
                <a:lnTo>
                  <a:pt x="205" y="19"/>
                </a:lnTo>
                <a:lnTo>
                  <a:pt x="223" y="73"/>
                </a:lnTo>
                <a:lnTo>
                  <a:pt x="304" y="118"/>
                </a:lnTo>
                <a:lnTo>
                  <a:pt x="301" y="144"/>
                </a:lnTo>
                <a:lnTo>
                  <a:pt x="247" y="153"/>
                </a:lnTo>
                <a:lnTo>
                  <a:pt x="232" y="244"/>
                </a:lnTo>
                <a:close/>
              </a:path>
            </a:pathLst>
          </a:custGeom>
          <a:gradFill rotWithShape="1">
            <a:gsLst>
              <a:gs pos="0">
                <a:srgbClr val="669900"/>
              </a:gs>
              <a:gs pos="100000">
                <a:schemeClr val="tx1"/>
              </a:gs>
            </a:gsLst>
            <a:lin ang="54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68" name="Freeform 117"/>
          <p:cNvSpPr>
            <a:spLocks/>
          </p:cNvSpPr>
          <p:nvPr/>
        </p:nvSpPr>
        <p:spPr bwMode="auto">
          <a:xfrm>
            <a:off x="6038851" y="4182667"/>
            <a:ext cx="776288" cy="553640"/>
          </a:xfrm>
          <a:custGeom>
            <a:avLst/>
            <a:gdLst>
              <a:gd name="T0" fmla="*/ 2147483647 w 389"/>
              <a:gd name="T1" fmla="*/ 2147483647 h 397"/>
              <a:gd name="T2" fmla="*/ 2147483647 w 389"/>
              <a:gd name="T3" fmla="*/ 2147483647 h 397"/>
              <a:gd name="T4" fmla="*/ 2147483647 w 389"/>
              <a:gd name="T5" fmla="*/ 2147483647 h 397"/>
              <a:gd name="T6" fmla="*/ 2147483647 w 389"/>
              <a:gd name="T7" fmla="*/ 2147483647 h 397"/>
              <a:gd name="T8" fmla="*/ 0 w 389"/>
              <a:gd name="T9" fmla="*/ 2147483647 h 397"/>
              <a:gd name="T10" fmla="*/ 2147483647 w 389"/>
              <a:gd name="T11" fmla="*/ 0 h 397"/>
              <a:gd name="T12" fmla="*/ 2147483647 w 389"/>
              <a:gd name="T13" fmla="*/ 2147483647 h 397"/>
              <a:gd name="T14" fmla="*/ 2147483647 w 389"/>
              <a:gd name="T15" fmla="*/ 2147483647 h 397"/>
              <a:gd name="T16" fmla="*/ 2147483647 w 389"/>
              <a:gd name="T17" fmla="*/ 2147483647 h 397"/>
              <a:gd name="T18" fmla="*/ 2147483647 w 389"/>
              <a:gd name="T19" fmla="*/ 2147483647 h 397"/>
              <a:gd name="T20" fmla="*/ 2147483647 w 389"/>
              <a:gd name="T21" fmla="*/ 2147483647 h 397"/>
              <a:gd name="T22" fmla="*/ 2147483647 w 389"/>
              <a:gd name="T23" fmla="*/ 2147483647 h 397"/>
              <a:gd name="T24" fmla="*/ 2147483647 w 389"/>
              <a:gd name="T25" fmla="*/ 2147483647 h 397"/>
              <a:gd name="T26" fmla="*/ 2147483647 w 389"/>
              <a:gd name="T27" fmla="*/ 2147483647 h 397"/>
              <a:gd name="T28" fmla="*/ 2147483647 w 389"/>
              <a:gd name="T29" fmla="*/ 2147483647 h 397"/>
              <a:gd name="T30" fmla="*/ 2147483647 w 389"/>
              <a:gd name="T31" fmla="*/ 2147483647 h 397"/>
              <a:gd name="T32" fmla="*/ 2147483647 w 389"/>
              <a:gd name="T33" fmla="*/ 2147483647 h 397"/>
              <a:gd name="T34" fmla="*/ 2147483647 w 389"/>
              <a:gd name="T35" fmla="*/ 2147483647 h 397"/>
              <a:gd name="T36" fmla="*/ 2147483647 w 389"/>
              <a:gd name="T37" fmla="*/ 2147483647 h 397"/>
              <a:gd name="T38" fmla="*/ 2147483647 w 389"/>
              <a:gd name="T39" fmla="*/ 2147483647 h 397"/>
              <a:gd name="T40" fmla="*/ 2147483647 w 389"/>
              <a:gd name="T41" fmla="*/ 214748364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9" h="397">
                <a:moveTo>
                  <a:pt x="99" y="397"/>
                </a:moveTo>
                <a:lnTo>
                  <a:pt x="9" y="337"/>
                </a:lnTo>
                <a:lnTo>
                  <a:pt x="20" y="265"/>
                </a:lnTo>
                <a:lnTo>
                  <a:pt x="86" y="219"/>
                </a:lnTo>
                <a:lnTo>
                  <a:pt x="0" y="31"/>
                </a:lnTo>
                <a:lnTo>
                  <a:pt x="117" y="0"/>
                </a:lnTo>
                <a:lnTo>
                  <a:pt x="222" y="91"/>
                </a:lnTo>
                <a:lnTo>
                  <a:pt x="252" y="118"/>
                </a:lnTo>
                <a:lnTo>
                  <a:pt x="314" y="114"/>
                </a:lnTo>
                <a:lnTo>
                  <a:pt x="324" y="156"/>
                </a:lnTo>
                <a:lnTo>
                  <a:pt x="308" y="177"/>
                </a:lnTo>
                <a:lnTo>
                  <a:pt x="341" y="225"/>
                </a:lnTo>
                <a:lnTo>
                  <a:pt x="374" y="219"/>
                </a:lnTo>
                <a:lnTo>
                  <a:pt x="389" y="237"/>
                </a:lnTo>
                <a:lnTo>
                  <a:pt x="356" y="268"/>
                </a:lnTo>
                <a:lnTo>
                  <a:pt x="353" y="303"/>
                </a:lnTo>
                <a:lnTo>
                  <a:pt x="200" y="352"/>
                </a:lnTo>
                <a:lnTo>
                  <a:pt x="165" y="327"/>
                </a:lnTo>
                <a:lnTo>
                  <a:pt x="125" y="319"/>
                </a:lnTo>
                <a:lnTo>
                  <a:pt x="99" y="339"/>
                </a:lnTo>
                <a:lnTo>
                  <a:pt x="99" y="397"/>
                </a:lnTo>
                <a:close/>
              </a:path>
            </a:pathLst>
          </a:custGeom>
          <a:solidFill>
            <a:srgbClr val="003366"/>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83062" name="Freeform 118"/>
          <p:cNvSpPr>
            <a:spLocks/>
          </p:cNvSpPr>
          <p:nvPr/>
        </p:nvSpPr>
        <p:spPr bwMode="auto">
          <a:xfrm>
            <a:off x="6432551" y="4600576"/>
            <a:ext cx="468313" cy="198835"/>
          </a:xfrm>
          <a:custGeom>
            <a:avLst/>
            <a:gdLst>
              <a:gd name="T0" fmla="*/ 3 w 235"/>
              <a:gd name="T1" fmla="*/ 52 h 142"/>
              <a:gd name="T2" fmla="*/ 0 w 235"/>
              <a:gd name="T3" fmla="*/ 76 h 142"/>
              <a:gd name="T4" fmla="*/ 21 w 235"/>
              <a:gd name="T5" fmla="*/ 124 h 142"/>
              <a:gd name="T6" fmla="*/ 63 w 235"/>
              <a:gd name="T7" fmla="*/ 142 h 142"/>
              <a:gd name="T8" fmla="*/ 115 w 235"/>
              <a:gd name="T9" fmla="*/ 142 h 142"/>
              <a:gd name="T10" fmla="*/ 144 w 235"/>
              <a:gd name="T11" fmla="*/ 121 h 142"/>
              <a:gd name="T12" fmla="*/ 189 w 235"/>
              <a:gd name="T13" fmla="*/ 120 h 142"/>
              <a:gd name="T14" fmla="*/ 235 w 235"/>
              <a:gd name="T15" fmla="*/ 72 h 142"/>
              <a:gd name="T16" fmla="*/ 183 w 235"/>
              <a:gd name="T17" fmla="*/ 3 h 142"/>
              <a:gd name="T18" fmla="*/ 157 w 235"/>
              <a:gd name="T19" fmla="*/ 0 h 142"/>
              <a:gd name="T20" fmla="*/ 3 w 235"/>
              <a:gd name="T21"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142">
                <a:moveTo>
                  <a:pt x="3" y="52"/>
                </a:moveTo>
                <a:lnTo>
                  <a:pt x="0" y="76"/>
                </a:lnTo>
                <a:lnTo>
                  <a:pt x="21" y="124"/>
                </a:lnTo>
                <a:lnTo>
                  <a:pt x="63" y="142"/>
                </a:lnTo>
                <a:lnTo>
                  <a:pt x="115" y="142"/>
                </a:lnTo>
                <a:lnTo>
                  <a:pt x="144" y="121"/>
                </a:lnTo>
                <a:lnTo>
                  <a:pt x="189" y="120"/>
                </a:lnTo>
                <a:lnTo>
                  <a:pt x="235" y="72"/>
                </a:lnTo>
                <a:lnTo>
                  <a:pt x="183" y="3"/>
                </a:lnTo>
                <a:lnTo>
                  <a:pt x="157" y="0"/>
                </a:lnTo>
                <a:lnTo>
                  <a:pt x="3" y="52"/>
                </a:lnTo>
                <a:close/>
              </a:path>
            </a:pathLst>
          </a:custGeom>
          <a:gradFill rotWithShape="1">
            <a:gsLst>
              <a:gs pos="0">
                <a:schemeClr val="tx1"/>
              </a:gs>
              <a:gs pos="50000">
                <a:srgbClr val="FFCC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0" name="Freeform 119"/>
          <p:cNvSpPr>
            <a:spLocks/>
          </p:cNvSpPr>
          <p:nvPr/>
        </p:nvSpPr>
        <p:spPr bwMode="auto">
          <a:xfrm>
            <a:off x="2447925" y="3643312"/>
            <a:ext cx="1936750" cy="1053704"/>
          </a:xfrm>
          <a:custGeom>
            <a:avLst/>
            <a:gdLst>
              <a:gd name="T0" fmla="*/ 203200 w 971"/>
              <a:gd name="T1" fmla="*/ 1000125 h 755"/>
              <a:gd name="T2" fmla="*/ 365125 w 971"/>
              <a:gd name="T3" fmla="*/ 660400 h 755"/>
              <a:gd name="T4" fmla="*/ 236537 w 971"/>
              <a:gd name="T5" fmla="*/ 446088 h 755"/>
              <a:gd name="T6" fmla="*/ 4762 w 971"/>
              <a:gd name="T7" fmla="*/ 346075 h 755"/>
              <a:gd name="T8" fmla="*/ 0 w 971"/>
              <a:gd name="T9" fmla="*/ 252413 h 755"/>
              <a:gd name="T10" fmla="*/ 233362 w 971"/>
              <a:gd name="T11" fmla="*/ 227013 h 755"/>
              <a:gd name="T12" fmla="*/ 376237 w 971"/>
              <a:gd name="T13" fmla="*/ 276225 h 755"/>
              <a:gd name="T14" fmla="*/ 379412 w 971"/>
              <a:gd name="T15" fmla="*/ 138113 h 755"/>
              <a:gd name="T16" fmla="*/ 461962 w 971"/>
              <a:gd name="T17" fmla="*/ 152400 h 755"/>
              <a:gd name="T18" fmla="*/ 581025 w 971"/>
              <a:gd name="T19" fmla="*/ 222250 h 755"/>
              <a:gd name="T20" fmla="*/ 641350 w 971"/>
              <a:gd name="T21" fmla="*/ 150813 h 755"/>
              <a:gd name="T22" fmla="*/ 785812 w 971"/>
              <a:gd name="T23" fmla="*/ 107950 h 755"/>
              <a:gd name="T24" fmla="*/ 814387 w 971"/>
              <a:gd name="T25" fmla="*/ 14288 h 755"/>
              <a:gd name="T26" fmla="*/ 900112 w 971"/>
              <a:gd name="T27" fmla="*/ 0 h 755"/>
              <a:gd name="T28" fmla="*/ 1069975 w 971"/>
              <a:gd name="T29" fmla="*/ 114300 h 755"/>
              <a:gd name="T30" fmla="*/ 1247775 w 971"/>
              <a:gd name="T31" fmla="*/ 241300 h 755"/>
              <a:gd name="T32" fmla="*/ 1427162 w 971"/>
              <a:gd name="T33" fmla="*/ 300038 h 755"/>
              <a:gd name="T34" fmla="*/ 1541462 w 971"/>
              <a:gd name="T35" fmla="*/ 319088 h 755"/>
              <a:gd name="T36" fmla="*/ 1455737 w 971"/>
              <a:gd name="T37" fmla="*/ 509588 h 755"/>
              <a:gd name="T38" fmla="*/ 1355725 w 971"/>
              <a:gd name="T39" fmla="*/ 528638 h 755"/>
              <a:gd name="T40" fmla="*/ 1274762 w 971"/>
              <a:gd name="T41" fmla="*/ 633413 h 755"/>
              <a:gd name="T42" fmla="*/ 1293812 w 971"/>
              <a:gd name="T43" fmla="*/ 679450 h 755"/>
              <a:gd name="T44" fmla="*/ 1366837 w 971"/>
              <a:gd name="T45" fmla="*/ 693738 h 755"/>
              <a:gd name="T46" fmla="*/ 1385887 w 971"/>
              <a:gd name="T47" fmla="*/ 808038 h 755"/>
              <a:gd name="T48" fmla="*/ 1360487 w 971"/>
              <a:gd name="T49" fmla="*/ 923925 h 755"/>
              <a:gd name="T50" fmla="*/ 1450975 w 971"/>
              <a:gd name="T51" fmla="*/ 1042988 h 755"/>
              <a:gd name="T52" fmla="*/ 1271587 w 971"/>
              <a:gd name="T53" fmla="*/ 1123950 h 755"/>
              <a:gd name="T54" fmla="*/ 1195387 w 971"/>
              <a:gd name="T55" fmla="*/ 1127125 h 755"/>
              <a:gd name="T56" fmla="*/ 1012825 w 971"/>
              <a:gd name="T57" fmla="*/ 1055688 h 755"/>
              <a:gd name="T58" fmla="*/ 927100 w 971"/>
              <a:gd name="T59" fmla="*/ 1060450 h 755"/>
              <a:gd name="T60" fmla="*/ 869950 w 971"/>
              <a:gd name="T61" fmla="*/ 1089025 h 755"/>
              <a:gd name="T62" fmla="*/ 842962 w 971"/>
              <a:gd name="T63" fmla="*/ 1131888 h 755"/>
              <a:gd name="T64" fmla="*/ 874712 w 971"/>
              <a:gd name="T65" fmla="*/ 1198563 h 755"/>
              <a:gd name="T66" fmla="*/ 561975 w 971"/>
              <a:gd name="T67" fmla="*/ 1104900 h 755"/>
              <a:gd name="T68" fmla="*/ 419100 w 971"/>
              <a:gd name="T69" fmla="*/ 1112838 h 755"/>
              <a:gd name="T70" fmla="*/ 317500 w 971"/>
              <a:gd name="T71" fmla="*/ 1066800 h 755"/>
              <a:gd name="T72" fmla="*/ 203200 w 971"/>
              <a:gd name="T73" fmla="*/ 1000125 h 7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1" h="755">
                <a:moveTo>
                  <a:pt x="128" y="630"/>
                </a:moveTo>
                <a:lnTo>
                  <a:pt x="230" y="416"/>
                </a:lnTo>
                <a:lnTo>
                  <a:pt x="149" y="281"/>
                </a:lnTo>
                <a:lnTo>
                  <a:pt x="3" y="218"/>
                </a:lnTo>
                <a:lnTo>
                  <a:pt x="0" y="159"/>
                </a:lnTo>
                <a:lnTo>
                  <a:pt x="147" y="143"/>
                </a:lnTo>
                <a:lnTo>
                  <a:pt x="237" y="174"/>
                </a:lnTo>
                <a:lnTo>
                  <a:pt x="239" y="87"/>
                </a:lnTo>
                <a:lnTo>
                  <a:pt x="291" y="96"/>
                </a:lnTo>
                <a:lnTo>
                  <a:pt x="366" y="140"/>
                </a:lnTo>
                <a:lnTo>
                  <a:pt x="404" y="95"/>
                </a:lnTo>
                <a:lnTo>
                  <a:pt x="495" y="68"/>
                </a:lnTo>
                <a:lnTo>
                  <a:pt x="513" y="9"/>
                </a:lnTo>
                <a:lnTo>
                  <a:pt x="567" y="0"/>
                </a:lnTo>
                <a:lnTo>
                  <a:pt x="674" y="72"/>
                </a:lnTo>
                <a:lnTo>
                  <a:pt x="786" y="152"/>
                </a:lnTo>
                <a:lnTo>
                  <a:pt x="899" y="189"/>
                </a:lnTo>
                <a:lnTo>
                  <a:pt x="971" y="201"/>
                </a:lnTo>
                <a:lnTo>
                  <a:pt x="917" y="321"/>
                </a:lnTo>
                <a:lnTo>
                  <a:pt x="854" y="333"/>
                </a:lnTo>
                <a:lnTo>
                  <a:pt x="803" y="399"/>
                </a:lnTo>
                <a:lnTo>
                  <a:pt x="815" y="428"/>
                </a:lnTo>
                <a:lnTo>
                  <a:pt x="861" y="437"/>
                </a:lnTo>
                <a:lnTo>
                  <a:pt x="873" y="509"/>
                </a:lnTo>
                <a:lnTo>
                  <a:pt x="857" y="582"/>
                </a:lnTo>
                <a:lnTo>
                  <a:pt x="914" y="657"/>
                </a:lnTo>
                <a:lnTo>
                  <a:pt x="801" y="708"/>
                </a:lnTo>
                <a:lnTo>
                  <a:pt x="753" y="710"/>
                </a:lnTo>
                <a:lnTo>
                  <a:pt x="638" y="665"/>
                </a:lnTo>
                <a:lnTo>
                  <a:pt x="584" y="668"/>
                </a:lnTo>
                <a:lnTo>
                  <a:pt x="548" y="686"/>
                </a:lnTo>
                <a:lnTo>
                  <a:pt x="531" y="713"/>
                </a:lnTo>
                <a:lnTo>
                  <a:pt x="551" y="755"/>
                </a:lnTo>
                <a:lnTo>
                  <a:pt x="354" y="696"/>
                </a:lnTo>
                <a:lnTo>
                  <a:pt x="264" y="701"/>
                </a:lnTo>
                <a:lnTo>
                  <a:pt x="200" y="672"/>
                </a:lnTo>
                <a:lnTo>
                  <a:pt x="128" y="63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64" name="Freeform 120"/>
          <p:cNvSpPr>
            <a:spLocks/>
          </p:cNvSpPr>
          <p:nvPr/>
        </p:nvSpPr>
        <p:spPr bwMode="auto">
          <a:xfrm>
            <a:off x="4154489" y="4157662"/>
            <a:ext cx="1985962" cy="1243013"/>
          </a:xfrm>
          <a:custGeom>
            <a:avLst/>
            <a:gdLst>
              <a:gd name="T0" fmla="*/ 9 w 996"/>
              <a:gd name="T1" fmla="*/ 96 h 891"/>
              <a:gd name="T2" fmla="*/ 15 w 996"/>
              <a:gd name="T3" fmla="*/ 141 h 891"/>
              <a:gd name="T4" fmla="*/ 0 w 996"/>
              <a:gd name="T5" fmla="*/ 214 h 891"/>
              <a:gd name="T6" fmla="*/ 59 w 996"/>
              <a:gd name="T7" fmla="*/ 291 h 891"/>
              <a:gd name="T8" fmla="*/ 128 w 996"/>
              <a:gd name="T9" fmla="*/ 246 h 891"/>
              <a:gd name="T10" fmla="*/ 260 w 996"/>
              <a:gd name="T11" fmla="*/ 262 h 891"/>
              <a:gd name="T12" fmla="*/ 326 w 996"/>
              <a:gd name="T13" fmla="*/ 373 h 891"/>
              <a:gd name="T14" fmla="*/ 509 w 996"/>
              <a:gd name="T15" fmla="*/ 495 h 891"/>
              <a:gd name="T16" fmla="*/ 737 w 996"/>
              <a:gd name="T17" fmla="*/ 586 h 891"/>
              <a:gd name="T18" fmla="*/ 794 w 996"/>
              <a:gd name="T19" fmla="*/ 693 h 891"/>
              <a:gd name="T20" fmla="*/ 746 w 996"/>
              <a:gd name="T21" fmla="*/ 739 h 891"/>
              <a:gd name="T22" fmla="*/ 609 w 996"/>
              <a:gd name="T23" fmla="*/ 769 h 891"/>
              <a:gd name="T24" fmla="*/ 498 w 996"/>
              <a:gd name="T25" fmla="*/ 765 h 891"/>
              <a:gd name="T26" fmla="*/ 474 w 996"/>
              <a:gd name="T27" fmla="*/ 801 h 891"/>
              <a:gd name="T28" fmla="*/ 509 w 996"/>
              <a:gd name="T29" fmla="*/ 831 h 891"/>
              <a:gd name="T30" fmla="*/ 662 w 996"/>
              <a:gd name="T31" fmla="*/ 873 h 891"/>
              <a:gd name="T32" fmla="*/ 738 w 996"/>
              <a:gd name="T33" fmla="*/ 891 h 891"/>
              <a:gd name="T34" fmla="*/ 749 w 996"/>
              <a:gd name="T35" fmla="*/ 847 h 891"/>
              <a:gd name="T36" fmla="*/ 737 w 996"/>
              <a:gd name="T37" fmla="*/ 816 h 891"/>
              <a:gd name="T38" fmla="*/ 767 w 996"/>
              <a:gd name="T39" fmla="*/ 757 h 891"/>
              <a:gd name="T40" fmla="*/ 791 w 996"/>
              <a:gd name="T41" fmla="*/ 774 h 891"/>
              <a:gd name="T42" fmla="*/ 839 w 996"/>
              <a:gd name="T43" fmla="*/ 747 h 891"/>
              <a:gd name="T44" fmla="*/ 894 w 996"/>
              <a:gd name="T45" fmla="*/ 648 h 891"/>
              <a:gd name="T46" fmla="*/ 855 w 996"/>
              <a:gd name="T47" fmla="*/ 604 h 891"/>
              <a:gd name="T48" fmla="*/ 837 w 996"/>
              <a:gd name="T49" fmla="*/ 571 h 891"/>
              <a:gd name="T50" fmla="*/ 858 w 996"/>
              <a:gd name="T51" fmla="*/ 532 h 891"/>
              <a:gd name="T52" fmla="*/ 950 w 996"/>
              <a:gd name="T53" fmla="*/ 561 h 891"/>
              <a:gd name="T54" fmla="*/ 971 w 996"/>
              <a:gd name="T55" fmla="*/ 585 h 891"/>
              <a:gd name="T56" fmla="*/ 993 w 996"/>
              <a:gd name="T57" fmla="*/ 573 h 891"/>
              <a:gd name="T58" fmla="*/ 996 w 996"/>
              <a:gd name="T59" fmla="*/ 546 h 891"/>
              <a:gd name="T60" fmla="*/ 959 w 996"/>
              <a:gd name="T61" fmla="*/ 520 h 891"/>
              <a:gd name="T62" fmla="*/ 794 w 996"/>
              <a:gd name="T63" fmla="*/ 471 h 891"/>
              <a:gd name="T64" fmla="*/ 764 w 996"/>
              <a:gd name="T65" fmla="*/ 451 h 891"/>
              <a:gd name="T66" fmla="*/ 780 w 996"/>
              <a:gd name="T67" fmla="*/ 433 h 891"/>
              <a:gd name="T68" fmla="*/ 765 w 996"/>
              <a:gd name="T69" fmla="*/ 415 h 891"/>
              <a:gd name="T70" fmla="*/ 720 w 996"/>
              <a:gd name="T71" fmla="*/ 417 h 891"/>
              <a:gd name="T72" fmla="*/ 671 w 996"/>
              <a:gd name="T73" fmla="*/ 412 h 891"/>
              <a:gd name="T74" fmla="*/ 588 w 996"/>
              <a:gd name="T75" fmla="*/ 367 h 891"/>
              <a:gd name="T76" fmla="*/ 552 w 996"/>
              <a:gd name="T77" fmla="*/ 289 h 891"/>
              <a:gd name="T78" fmla="*/ 449 w 996"/>
              <a:gd name="T79" fmla="*/ 223 h 891"/>
              <a:gd name="T80" fmla="*/ 455 w 996"/>
              <a:gd name="T81" fmla="*/ 130 h 891"/>
              <a:gd name="T82" fmla="*/ 516 w 996"/>
              <a:gd name="T83" fmla="*/ 114 h 891"/>
              <a:gd name="T84" fmla="*/ 546 w 996"/>
              <a:gd name="T85" fmla="*/ 97 h 891"/>
              <a:gd name="T86" fmla="*/ 530 w 996"/>
              <a:gd name="T87" fmla="*/ 85 h 891"/>
              <a:gd name="T88" fmla="*/ 534 w 996"/>
              <a:gd name="T89" fmla="*/ 16 h 891"/>
              <a:gd name="T90" fmla="*/ 467 w 996"/>
              <a:gd name="T91" fmla="*/ 25 h 891"/>
              <a:gd name="T92" fmla="*/ 398 w 996"/>
              <a:gd name="T93" fmla="*/ 0 h 891"/>
              <a:gd name="T94" fmla="*/ 330 w 996"/>
              <a:gd name="T95" fmla="*/ 7 h 891"/>
              <a:gd name="T96" fmla="*/ 261 w 996"/>
              <a:gd name="T97" fmla="*/ 45 h 891"/>
              <a:gd name="T98" fmla="*/ 203 w 996"/>
              <a:gd name="T99" fmla="*/ 57 h 891"/>
              <a:gd name="T100" fmla="*/ 173 w 996"/>
              <a:gd name="T101" fmla="*/ 88 h 891"/>
              <a:gd name="T102" fmla="*/ 116 w 996"/>
              <a:gd name="T103" fmla="*/ 64 h 891"/>
              <a:gd name="T104" fmla="*/ 65 w 996"/>
              <a:gd name="T105" fmla="*/ 96 h 891"/>
              <a:gd name="T106" fmla="*/ 9 w 996"/>
              <a:gd name="T107" fmla="*/ 96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6" h="891">
                <a:moveTo>
                  <a:pt x="9" y="96"/>
                </a:moveTo>
                <a:lnTo>
                  <a:pt x="15" y="141"/>
                </a:lnTo>
                <a:lnTo>
                  <a:pt x="0" y="214"/>
                </a:lnTo>
                <a:lnTo>
                  <a:pt x="59" y="291"/>
                </a:lnTo>
                <a:lnTo>
                  <a:pt x="128" y="246"/>
                </a:lnTo>
                <a:lnTo>
                  <a:pt x="260" y="262"/>
                </a:lnTo>
                <a:lnTo>
                  <a:pt x="326" y="373"/>
                </a:lnTo>
                <a:lnTo>
                  <a:pt x="509" y="495"/>
                </a:lnTo>
                <a:lnTo>
                  <a:pt x="737" y="586"/>
                </a:lnTo>
                <a:lnTo>
                  <a:pt x="794" y="693"/>
                </a:lnTo>
                <a:lnTo>
                  <a:pt x="746" y="739"/>
                </a:lnTo>
                <a:lnTo>
                  <a:pt x="609" y="769"/>
                </a:lnTo>
                <a:lnTo>
                  <a:pt x="498" y="765"/>
                </a:lnTo>
                <a:lnTo>
                  <a:pt x="474" y="801"/>
                </a:lnTo>
                <a:lnTo>
                  <a:pt x="509" y="831"/>
                </a:lnTo>
                <a:lnTo>
                  <a:pt x="662" y="873"/>
                </a:lnTo>
                <a:lnTo>
                  <a:pt x="738" y="891"/>
                </a:lnTo>
                <a:lnTo>
                  <a:pt x="749" y="847"/>
                </a:lnTo>
                <a:lnTo>
                  <a:pt x="737" y="816"/>
                </a:lnTo>
                <a:lnTo>
                  <a:pt x="767" y="757"/>
                </a:lnTo>
                <a:lnTo>
                  <a:pt x="791" y="774"/>
                </a:lnTo>
                <a:lnTo>
                  <a:pt x="839" y="747"/>
                </a:lnTo>
                <a:lnTo>
                  <a:pt x="894" y="648"/>
                </a:lnTo>
                <a:lnTo>
                  <a:pt x="855" y="604"/>
                </a:lnTo>
                <a:lnTo>
                  <a:pt x="837" y="571"/>
                </a:lnTo>
                <a:lnTo>
                  <a:pt x="858" y="532"/>
                </a:lnTo>
                <a:lnTo>
                  <a:pt x="950" y="561"/>
                </a:lnTo>
                <a:lnTo>
                  <a:pt x="971" y="585"/>
                </a:lnTo>
                <a:lnTo>
                  <a:pt x="993" y="573"/>
                </a:lnTo>
                <a:lnTo>
                  <a:pt x="996" y="546"/>
                </a:lnTo>
                <a:lnTo>
                  <a:pt x="959" y="520"/>
                </a:lnTo>
                <a:lnTo>
                  <a:pt x="794" y="471"/>
                </a:lnTo>
                <a:lnTo>
                  <a:pt x="764" y="451"/>
                </a:lnTo>
                <a:lnTo>
                  <a:pt x="780" y="433"/>
                </a:lnTo>
                <a:lnTo>
                  <a:pt x="765" y="415"/>
                </a:lnTo>
                <a:lnTo>
                  <a:pt x="720" y="417"/>
                </a:lnTo>
                <a:lnTo>
                  <a:pt x="671" y="412"/>
                </a:lnTo>
                <a:lnTo>
                  <a:pt x="588" y="367"/>
                </a:lnTo>
                <a:lnTo>
                  <a:pt x="552" y="289"/>
                </a:lnTo>
                <a:lnTo>
                  <a:pt x="449" y="223"/>
                </a:lnTo>
                <a:lnTo>
                  <a:pt x="455" y="130"/>
                </a:lnTo>
                <a:lnTo>
                  <a:pt x="516" y="114"/>
                </a:lnTo>
                <a:lnTo>
                  <a:pt x="546" y="97"/>
                </a:lnTo>
                <a:lnTo>
                  <a:pt x="530" y="85"/>
                </a:lnTo>
                <a:lnTo>
                  <a:pt x="534" y="16"/>
                </a:lnTo>
                <a:lnTo>
                  <a:pt x="467" y="25"/>
                </a:lnTo>
                <a:lnTo>
                  <a:pt x="398" y="0"/>
                </a:lnTo>
                <a:lnTo>
                  <a:pt x="330" y="7"/>
                </a:lnTo>
                <a:lnTo>
                  <a:pt x="261" y="45"/>
                </a:lnTo>
                <a:lnTo>
                  <a:pt x="203" y="57"/>
                </a:lnTo>
                <a:lnTo>
                  <a:pt x="173" y="88"/>
                </a:lnTo>
                <a:lnTo>
                  <a:pt x="116" y="64"/>
                </a:lnTo>
                <a:lnTo>
                  <a:pt x="65" y="96"/>
                </a:lnTo>
                <a:lnTo>
                  <a:pt x="9" y="96"/>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2" name="Freeform 121"/>
          <p:cNvSpPr>
            <a:spLocks/>
          </p:cNvSpPr>
          <p:nvPr/>
        </p:nvSpPr>
        <p:spPr bwMode="auto">
          <a:xfrm>
            <a:off x="4002088" y="3761186"/>
            <a:ext cx="163512" cy="115490"/>
          </a:xfrm>
          <a:custGeom>
            <a:avLst/>
            <a:gdLst>
              <a:gd name="T0" fmla="*/ 9525 w 82"/>
              <a:gd name="T1" fmla="*/ 107950 h 83"/>
              <a:gd name="T2" fmla="*/ 0 w 82"/>
              <a:gd name="T3" fmla="*/ 42863 h 83"/>
              <a:gd name="T4" fmla="*/ 57150 w 82"/>
              <a:gd name="T5" fmla="*/ 3175 h 83"/>
              <a:gd name="T6" fmla="*/ 104775 w 82"/>
              <a:gd name="T7" fmla="*/ 0 h 83"/>
              <a:gd name="T8" fmla="*/ 106363 w 82"/>
              <a:gd name="T9" fmla="*/ 36513 h 83"/>
              <a:gd name="T10" fmla="*/ 130175 w 82"/>
              <a:gd name="T11" fmla="*/ 74613 h 83"/>
              <a:gd name="T12" fmla="*/ 87313 w 82"/>
              <a:gd name="T13" fmla="*/ 131763 h 83"/>
              <a:gd name="T14" fmla="*/ 9525 w 82"/>
              <a:gd name="T15" fmla="*/ 10795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83">
                <a:moveTo>
                  <a:pt x="6" y="68"/>
                </a:moveTo>
                <a:lnTo>
                  <a:pt x="0" y="27"/>
                </a:lnTo>
                <a:lnTo>
                  <a:pt x="36" y="2"/>
                </a:lnTo>
                <a:lnTo>
                  <a:pt x="66" y="0"/>
                </a:lnTo>
                <a:lnTo>
                  <a:pt x="67" y="23"/>
                </a:lnTo>
                <a:lnTo>
                  <a:pt x="82" y="47"/>
                </a:lnTo>
                <a:lnTo>
                  <a:pt x="55" y="83"/>
                </a:lnTo>
                <a:lnTo>
                  <a:pt x="6" y="68"/>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3" name="Freeform 122"/>
          <p:cNvSpPr>
            <a:spLocks/>
          </p:cNvSpPr>
          <p:nvPr/>
        </p:nvSpPr>
        <p:spPr bwMode="auto">
          <a:xfrm>
            <a:off x="3579814" y="3608786"/>
            <a:ext cx="555625" cy="244078"/>
          </a:xfrm>
          <a:custGeom>
            <a:avLst/>
            <a:gdLst>
              <a:gd name="T0" fmla="*/ 346075 w 279"/>
              <a:gd name="T1" fmla="*/ 277812 h 175"/>
              <a:gd name="T2" fmla="*/ 338138 w 279"/>
              <a:gd name="T3" fmla="*/ 219075 h 175"/>
              <a:gd name="T4" fmla="*/ 400050 w 279"/>
              <a:gd name="T5" fmla="*/ 176212 h 175"/>
              <a:gd name="T6" fmla="*/ 442913 w 279"/>
              <a:gd name="T7" fmla="*/ 173037 h 175"/>
              <a:gd name="T8" fmla="*/ 328613 w 279"/>
              <a:gd name="T9" fmla="*/ 15875 h 175"/>
              <a:gd name="T10" fmla="*/ 219075 w 279"/>
              <a:gd name="T11" fmla="*/ 1587 h 175"/>
              <a:gd name="T12" fmla="*/ 138113 w 279"/>
              <a:gd name="T13" fmla="*/ 25400 h 175"/>
              <a:gd name="T14" fmla="*/ 104775 w 279"/>
              <a:gd name="T15" fmla="*/ 0 h 175"/>
              <a:gd name="T16" fmla="*/ 0 w 279"/>
              <a:gd name="T17" fmla="*/ 14287 h 175"/>
              <a:gd name="T18" fmla="*/ 3175 w 279"/>
              <a:gd name="T19" fmla="*/ 39687 h 175"/>
              <a:gd name="T20" fmla="*/ 346075 w 279"/>
              <a:gd name="T21" fmla="*/ 277812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75">
                <a:moveTo>
                  <a:pt x="218" y="175"/>
                </a:moveTo>
                <a:lnTo>
                  <a:pt x="213" y="138"/>
                </a:lnTo>
                <a:lnTo>
                  <a:pt x="252" y="111"/>
                </a:lnTo>
                <a:lnTo>
                  <a:pt x="279" y="109"/>
                </a:lnTo>
                <a:lnTo>
                  <a:pt x="207" y="10"/>
                </a:lnTo>
                <a:lnTo>
                  <a:pt x="138" y="1"/>
                </a:lnTo>
                <a:lnTo>
                  <a:pt x="87" y="16"/>
                </a:lnTo>
                <a:lnTo>
                  <a:pt x="66" y="0"/>
                </a:lnTo>
                <a:lnTo>
                  <a:pt x="0" y="9"/>
                </a:lnTo>
                <a:lnTo>
                  <a:pt x="2" y="25"/>
                </a:lnTo>
                <a:lnTo>
                  <a:pt x="218" y="175"/>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4" name="Freeform 123"/>
          <p:cNvSpPr>
            <a:spLocks/>
          </p:cNvSpPr>
          <p:nvPr/>
        </p:nvSpPr>
        <p:spPr bwMode="auto">
          <a:xfrm>
            <a:off x="3703638" y="3377804"/>
            <a:ext cx="546100" cy="335756"/>
          </a:xfrm>
          <a:custGeom>
            <a:avLst/>
            <a:gdLst>
              <a:gd name="T0" fmla="*/ 0 w 274"/>
              <a:gd name="T1" fmla="*/ 261938 h 240"/>
              <a:gd name="T2" fmla="*/ 214313 w 274"/>
              <a:gd name="T3" fmla="*/ 53975 h 240"/>
              <a:gd name="T4" fmla="*/ 330200 w 274"/>
              <a:gd name="T5" fmla="*/ 0 h 240"/>
              <a:gd name="T6" fmla="*/ 434975 w 274"/>
              <a:gd name="T7" fmla="*/ 0 h 240"/>
              <a:gd name="T8" fmla="*/ 387350 w 274"/>
              <a:gd name="T9" fmla="*/ 206375 h 240"/>
              <a:gd name="T10" fmla="*/ 304800 w 274"/>
              <a:gd name="T11" fmla="*/ 211138 h 240"/>
              <a:gd name="T12" fmla="*/ 306388 w 274"/>
              <a:gd name="T13" fmla="*/ 381000 h 240"/>
              <a:gd name="T14" fmla="*/ 228600 w 274"/>
              <a:gd name="T15" fmla="*/ 280988 h 240"/>
              <a:gd name="T16" fmla="*/ 120650 w 274"/>
              <a:gd name="T17" fmla="*/ 261938 h 240"/>
              <a:gd name="T18" fmla="*/ 28575 w 274"/>
              <a:gd name="T19" fmla="*/ 290513 h 240"/>
              <a:gd name="T20" fmla="*/ 0 w 274"/>
              <a:gd name="T21" fmla="*/ 261938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240">
                <a:moveTo>
                  <a:pt x="0" y="165"/>
                </a:moveTo>
                <a:lnTo>
                  <a:pt x="135" y="34"/>
                </a:lnTo>
                <a:lnTo>
                  <a:pt x="208" y="0"/>
                </a:lnTo>
                <a:lnTo>
                  <a:pt x="274" y="0"/>
                </a:lnTo>
                <a:lnTo>
                  <a:pt x="244" y="130"/>
                </a:lnTo>
                <a:lnTo>
                  <a:pt x="192" y="133"/>
                </a:lnTo>
                <a:lnTo>
                  <a:pt x="193" y="240"/>
                </a:lnTo>
                <a:lnTo>
                  <a:pt x="144" y="177"/>
                </a:lnTo>
                <a:lnTo>
                  <a:pt x="76" y="165"/>
                </a:lnTo>
                <a:lnTo>
                  <a:pt x="18" y="183"/>
                </a:lnTo>
                <a:lnTo>
                  <a:pt x="0" y="165"/>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5" name="Freeform 124"/>
          <p:cNvSpPr>
            <a:spLocks/>
          </p:cNvSpPr>
          <p:nvPr/>
        </p:nvSpPr>
        <p:spPr bwMode="auto">
          <a:xfrm>
            <a:off x="4046539" y="4052888"/>
            <a:ext cx="760412" cy="239316"/>
          </a:xfrm>
          <a:custGeom>
            <a:avLst/>
            <a:gdLst>
              <a:gd name="T0" fmla="*/ 0 w 381"/>
              <a:gd name="T1" fmla="*/ 168275 h 172"/>
              <a:gd name="T2" fmla="*/ 12700 w 381"/>
              <a:gd name="T3" fmla="*/ 149225 h 172"/>
              <a:gd name="T4" fmla="*/ 85725 w 381"/>
              <a:gd name="T5" fmla="*/ 57150 h 172"/>
              <a:gd name="T6" fmla="*/ 293688 w 381"/>
              <a:gd name="T7" fmla="*/ 28575 h 172"/>
              <a:gd name="T8" fmla="*/ 327025 w 381"/>
              <a:gd name="T9" fmla="*/ 0 h 172"/>
              <a:gd name="T10" fmla="*/ 414338 w 381"/>
              <a:gd name="T11" fmla="*/ 15875 h 172"/>
              <a:gd name="T12" fmla="*/ 433388 w 381"/>
              <a:gd name="T13" fmla="*/ 52388 h 172"/>
              <a:gd name="T14" fmla="*/ 465138 w 381"/>
              <a:gd name="T15" fmla="*/ 57150 h 172"/>
              <a:gd name="T16" fmla="*/ 465138 w 381"/>
              <a:gd name="T17" fmla="*/ 119063 h 172"/>
              <a:gd name="T18" fmla="*/ 604838 w 381"/>
              <a:gd name="T19" fmla="*/ 134938 h 172"/>
              <a:gd name="T20" fmla="*/ 504825 w 381"/>
              <a:gd name="T21" fmla="*/ 192088 h 172"/>
              <a:gd name="T22" fmla="*/ 419100 w 381"/>
              <a:gd name="T23" fmla="*/ 206375 h 172"/>
              <a:gd name="T24" fmla="*/ 361950 w 381"/>
              <a:gd name="T25" fmla="*/ 263525 h 172"/>
              <a:gd name="T26" fmla="*/ 265113 w 381"/>
              <a:gd name="T27" fmla="*/ 223838 h 172"/>
              <a:gd name="T28" fmla="*/ 193675 w 381"/>
              <a:gd name="T29" fmla="*/ 273050 h 172"/>
              <a:gd name="T30" fmla="*/ 98425 w 381"/>
              <a:gd name="T31" fmla="*/ 273050 h 172"/>
              <a:gd name="T32" fmla="*/ 88900 w 381"/>
              <a:gd name="T33" fmla="*/ 228600 h 172"/>
              <a:gd name="T34" fmla="*/ 14288 w 381"/>
              <a:gd name="T35" fmla="*/ 215900 h 172"/>
              <a:gd name="T36" fmla="*/ 0 w 381"/>
              <a:gd name="T37" fmla="*/ 168275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1" h="172">
                <a:moveTo>
                  <a:pt x="0" y="106"/>
                </a:moveTo>
                <a:cubicBezTo>
                  <a:pt x="3" y="102"/>
                  <a:pt x="8" y="94"/>
                  <a:pt x="8" y="94"/>
                </a:cubicBezTo>
                <a:lnTo>
                  <a:pt x="54" y="36"/>
                </a:lnTo>
                <a:lnTo>
                  <a:pt x="185" y="18"/>
                </a:lnTo>
                <a:lnTo>
                  <a:pt x="206" y="0"/>
                </a:lnTo>
                <a:lnTo>
                  <a:pt x="261" y="10"/>
                </a:lnTo>
                <a:lnTo>
                  <a:pt x="273" y="33"/>
                </a:lnTo>
                <a:lnTo>
                  <a:pt x="293" y="36"/>
                </a:lnTo>
                <a:lnTo>
                  <a:pt x="293" y="75"/>
                </a:lnTo>
                <a:lnTo>
                  <a:pt x="381" y="85"/>
                </a:lnTo>
                <a:lnTo>
                  <a:pt x="318" y="121"/>
                </a:lnTo>
                <a:lnTo>
                  <a:pt x="264" y="130"/>
                </a:lnTo>
                <a:lnTo>
                  <a:pt x="228" y="166"/>
                </a:lnTo>
                <a:lnTo>
                  <a:pt x="167" y="141"/>
                </a:lnTo>
                <a:lnTo>
                  <a:pt x="122" y="172"/>
                </a:lnTo>
                <a:lnTo>
                  <a:pt x="62" y="172"/>
                </a:lnTo>
                <a:lnTo>
                  <a:pt x="56" y="144"/>
                </a:lnTo>
                <a:lnTo>
                  <a:pt x="9" y="136"/>
                </a:lnTo>
                <a:lnTo>
                  <a:pt x="0" y="106"/>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6" name="Freeform 125"/>
          <p:cNvSpPr>
            <a:spLocks/>
          </p:cNvSpPr>
          <p:nvPr/>
        </p:nvSpPr>
        <p:spPr bwMode="auto">
          <a:xfrm>
            <a:off x="5205414" y="4162425"/>
            <a:ext cx="922337" cy="452438"/>
          </a:xfrm>
          <a:custGeom>
            <a:avLst/>
            <a:gdLst>
              <a:gd name="T0" fmla="*/ 0 w 462"/>
              <a:gd name="T1" fmla="*/ 2147483647 h 324"/>
              <a:gd name="T2" fmla="*/ 2147483647 w 462"/>
              <a:gd name="T3" fmla="*/ 2147483647 h 324"/>
              <a:gd name="T4" fmla="*/ 2147483647 w 462"/>
              <a:gd name="T5" fmla="*/ 2147483647 h 324"/>
              <a:gd name="T6" fmla="*/ 2147483647 w 462"/>
              <a:gd name="T7" fmla="*/ 2147483647 h 324"/>
              <a:gd name="T8" fmla="*/ 2147483647 w 462"/>
              <a:gd name="T9" fmla="*/ 0 h 324"/>
              <a:gd name="T10" fmla="*/ 2147483647 w 462"/>
              <a:gd name="T11" fmla="*/ 2147483647 h 324"/>
              <a:gd name="T12" fmla="*/ 2147483647 w 462"/>
              <a:gd name="T13" fmla="*/ 2147483647 h 324"/>
              <a:gd name="T14" fmla="*/ 2147483647 w 462"/>
              <a:gd name="T15" fmla="*/ 2147483647 h 324"/>
              <a:gd name="T16" fmla="*/ 2147483647 w 462"/>
              <a:gd name="T17" fmla="*/ 2147483647 h 324"/>
              <a:gd name="T18" fmla="*/ 2147483647 w 462"/>
              <a:gd name="T19" fmla="*/ 2147483647 h 324"/>
              <a:gd name="T20" fmla="*/ 2147483647 w 462"/>
              <a:gd name="T21" fmla="*/ 2147483647 h 324"/>
              <a:gd name="T22" fmla="*/ 2147483647 w 462"/>
              <a:gd name="T23" fmla="*/ 2147483647 h 324"/>
              <a:gd name="T24" fmla="*/ 2147483647 w 462"/>
              <a:gd name="T25" fmla="*/ 2147483647 h 324"/>
              <a:gd name="T26" fmla="*/ 2147483647 w 462"/>
              <a:gd name="T27" fmla="*/ 2147483647 h 324"/>
              <a:gd name="T28" fmla="*/ 2147483647 w 462"/>
              <a:gd name="T29" fmla="*/ 2147483647 h 324"/>
              <a:gd name="T30" fmla="*/ 2147483647 w 462"/>
              <a:gd name="T31" fmla="*/ 2147483647 h 324"/>
              <a:gd name="T32" fmla="*/ 2147483647 w 462"/>
              <a:gd name="T33" fmla="*/ 2147483647 h 324"/>
              <a:gd name="T34" fmla="*/ 0 w 462"/>
              <a:gd name="T35" fmla="*/ 2147483647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2" h="324">
                <a:moveTo>
                  <a:pt x="0" y="105"/>
                </a:moveTo>
                <a:lnTo>
                  <a:pt x="22" y="92"/>
                </a:lnTo>
                <a:lnTo>
                  <a:pt x="63" y="114"/>
                </a:lnTo>
                <a:lnTo>
                  <a:pt x="150" y="105"/>
                </a:lnTo>
                <a:lnTo>
                  <a:pt x="226" y="0"/>
                </a:lnTo>
                <a:lnTo>
                  <a:pt x="315" y="60"/>
                </a:lnTo>
                <a:lnTo>
                  <a:pt x="420" y="47"/>
                </a:lnTo>
                <a:lnTo>
                  <a:pt x="462" y="138"/>
                </a:lnTo>
                <a:lnTo>
                  <a:pt x="424" y="147"/>
                </a:lnTo>
                <a:lnTo>
                  <a:pt x="409" y="125"/>
                </a:lnTo>
                <a:lnTo>
                  <a:pt x="199" y="137"/>
                </a:lnTo>
                <a:lnTo>
                  <a:pt x="180" y="164"/>
                </a:lnTo>
                <a:lnTo>
                  <a:pt x="336" y="320"/>
                </a:lnTo>
                <a:lnTo>
                  <a:pt x="283" y="324"/>
                </a:lnTo>
                <a:lnTo>
                  <a:pt x="120" y="228"/>
                </a:lnTo>
                <a:lnTo>
                  <a:pt x="85" y="177"/>
                </a:lnTo>
                <a:lnTo>
                  <a:pt x="31" y="177"/>
                </a:lnTo>
                <a:lnTo>
                  <a:pt x="0" y="105"/>
                </a:lnTo>
                <a:close/>
              </a:path>
            </a:pathLst>
          </a:custGeom>
          <a:gradFill rotWithShape="1">
            <a:gsLst>
              <a:gs pos="0">
                <a:srgbClr val="CCECFF"/>
              </a:gs>
              <a:gs pos="100000">
                <a:schemeClr val="tx1"/>
              </a:gs>
            </a:gsLst>
            <a:lin ang="54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77" name="Freeform 126"/>
          <p:cNvSpPr>
            <a:spLocks/>
          </p:cNvSpPr>
          <p:nvPr/>
        </p:nvSpPr>
        <p:spPr bwMode="auto">
          <a:xfrm>
            <a:off x="5561013" y="4333875"/>
            <a:ext cx="652462" cy="319088"/>
          </a:xfrm>
          <a:custGeom>
            <a:avLst/>
            <a:gdLst>
              <a:gd name="T0" fmla="*/ 0 w 327"/>
              <a:gd name="T1" fmla="*/ 2147483647 h 228"/>
              <a:gd name="T2" fmla="*/ 2147483647 w 327"/>
              <a:gd name="T3" fmla="*/ 2147483647 h 228"/>
              <a:gd name="T4" fmla="*/ 2147483647 w 327"/>
              <a:gd name="T5" fmla="*/ 0 h 228"/>
              <a:gd name="T6" fmla="*/ 2147483647 w 327"/>
              <a:gd name="T7" fmla="*/ 2147483647 h 228"/>
              <a:gd name="T8" fmla="*/ 2147483647 w 327"/>
              <a:gd name="T9" fmla="*/ 2147483647 h 228"/>
              <a:gd name="T10" fmla="*/ 2147483647 w 327"/>
              <a:gd name="T11" fmla="*/ 2147483647 h 228"/>
              <a:gd name="T12" fmla="*/ 2147483647 w 327"/>
              <a:gd name="T13" fmla="*/ 2147483647 h 228"/>
              <a:gd name="T14" fmla="*/ 2147483647 w 327"/>
              <a:gd name="T15" fmla="*/ 2147483647 h 228"/>
              <a:gd name="T16" fmla="*/ 2147483647 w 327"/>
              <a:gd name="T17" fmla="*/ 2147483647 h 228"/>
              <a:gd name="T18" fmla="*/ 0 w 327"/>
              <a:gd name="T19" fmla="*/ 2147483647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 h="228">
                <a:moveTo>
                  <a:pt x="0" y="39"/>
                </a:moveTo>
                <a:lnTo>
                  <a:pt x="20" y="11"/>
                </a:lnTo>
                <a:lnTo>
                  <a:pt x="231" y="0"/>
                </a:lnTo>
                <a:lnTo>
                  <a:pt x="246" y="23"/>
                </a:lnTo>
                <a:lnTo>
                  <a:pt x="284" y="14"/>
                </a:lnTo>
                <a:lnTo>
                  <a:pt x="327" y="110"/>
                </a:lnTo>
                <a:lnTo>
                  <a:pt x="261" y="156"/>
                </a:lnTo>
                <a:lnTo>
                  <a:pt x="248" y="228"/>
                </a:lnTo>
                <a:lnTo>
                  <a:pt x="153" y="195"/>
                </a:lnTo>
                <a:lnTo>
                  <a:pt x="0" y="39"/>
                </a:lnTo>
                <a:close/>
              </a:path>
            </a:pathLst>
          </a:custGeom>
          <a:gradFill rotWithShape="1">
            <a:gsLst>
              <a:gs pos="0">
                <a:srgbClr val="3399FF"/>
              </a:gs>
              <a:gs pos="100000">
                <a:schemeClr val="tx1"/>
              </a:gs>
            </a:gsLst>
            <a:lin ang="54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83071" name="Freeform 127"/>
          <p:cNvSpPr>
            <a:spLocks/>
          </p:cNvSpPr>
          <p:nvPr/>
        </p:nvSpPr>
        <p:spPr bwMode="auto">
          <a:xfrm>
            <a:off x="6450013" y="3206355"/>
            <a:ext cx="1600200" cy="931069"/>
          </a:xfrm>
          <a:custGeom>
            <a:avLst/>
            <a:gdLst>
              <a:gd name="T0" fmla="*/ 802 w 802"/>
              <a:gd name="T1" fmla="*/ 543 h 667"/>
              <a:gd name="T2" fmla="*/ 802 w 802"/>
              <a:gd name="T3" fmla="*/ 90 h 667"/>
              <a:gd name="T4" fmla="*/ 738 w 802"/>
              <a:gd name="T5" fmla="*/ 33 h 667"/>
              <a:gd name="T6" fmla="*/ 675 w 802"/>
              <a:gd name="T7" fmla="*/ 0 h 667"/>
              <a:gd name="T8" fmla="*/ 568 w 802"/>
              <a:gd name="T9" fmla="*/ 57 h 667"/>
              <a:gd name="T10" fmla="*/ 501 w 802"/>
              <a:gd name="T11" fmla="*/ 144 h 667"/>
              <a:gd name="T12" fmla="*/ 124 w 802"/>
              <a:gd name="T13" fmla="*/ 150 h 667"/>
              <a:gd name="T14" fmla="*/ 43 w 802"/>
              <a:gd name="T15" fmla="*/ 210 h 667"/>
              <a:gd name="T16" fmla="*/ 84 w 802"/>
              <a:gd name="T17" fmla="*/ 289 h 667"/>
              <a:gd name="T18" fmla="*/ 0 w 802"/>
              <a:gd name="T19" fmla="*/ 439 h 667"/>
              <a:gd name="T20" fmla="*/ 0 w 802"/>
              <a:gd name="T21" fmla="*/ 499 h 667"/>
              <a:gd name="T22" fmla="*/ 58 w 802"/>
              <a:gd name="T23" fmla="*/ 522 h 667"/>
              <a:gd name="T24" fmla="*/ 184 w 802"/>
              <a:gd name="T25" fmla="*/ 505 h 667"/>
              <a:gd name="T26" fmla="*/ 322 w 802"/>
              <a:gd name="T27" fmla="*/ 445 h 667"/>
              <a:gd name="T28" fmla="*/ 421 w 802"/>
              <a:gd name="T29" fmla="*/ 423 h 667"/>
              <a:gd name="T30" fmla="*/ 525 w 802"/>
              <a:gd name="T31" fmla="*/ 442 h 667"/>
              <a:gd name="T32" fmla="*/ 547 w 802"/>
              <a:gd name="T33" fmla="*/ 498 h 667"/>
              <a:gd name="T34" fmla="*/ 627 w 802"/>
              <a:gd name="T35" fmla="*/ 540 h 667"/>
              <a:gd name="T36" fmla="*/ 624 w 802"/>
              <a:gd name="T37" fmla="*/ 565 h 667"/>
              <a:gd name="T38" fmla="*/ 571 w 802"/>
              <a:gd name="T39" fmla="*/ 574 h 667"/>
              <a:gd name="T40" fmla="*/ 553 w 802"/>
              <a:gd name="T41" fmla="*/ 667 h 667"/>
              <a:gd name="T42" fmla="*/ 639 w 802"/>
              <a:gd name="T43" fmla="*/ 646 h 667"/>
              <a:gd name="T44" fmla="*/ 721 w 802"/>
              <a:gd name="T45" fmla="*/ 525 h 667"/>
              <a:gd name="T46" fmla="*/ 802 w 802"/>
              <a:gd name="T47" fmla="*/ 54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2" h="667">
                <a:moveTo>
                  <a:pt x="802" y="543"/>
                </a:moveTo>
                <a:lnTo>
                  <a:pt x="802" y="90"/>
                </a:lnTo>
                <a:lnTo>
                  <a:pt x="738" y="33"/>
                </a:lnTo>
                <a:lnTo>
                  <a:pt x="675" y="0"/>
                </a:lnTo>
                <a:lnTo>
                  <a:pt x="568" y="57"/>
                </a:lnTo>
                <a:lnTo>
                  <a:pt x="501" y="144"/>
                </a:lnTo>
                <a:lnTo>
                  <a:pt x="124" y="150"/>
                </a:lnTo>
                <a:lnTo>
                  <a:pt x="43" y="210"/>
                </a:lnTo>
                <a:lnTo>
                  <a:pt x="84" y="289"/>
                </a:lnTo>
                <a:lnTo>
                  <a:pt x="0" y="439"/>
                </a:lnTo>
                <a:lnTo>
                  <a:pt x="0" y="499"/>
                </a:lnTo>
                <a:lnTo>
                  <a:pt x="58" y="522"/>
                </a:lnTo>
                <a:lnTo>
                  <a:pt x="184" y="505"/>
                </a:lnTo>
                <a:lnTo>
                  <a:pt x="322" y="445"/>
                </a:lnTo>
                <a:lnTo>
                  <a:pt x="421" y="423"/>
                </a:lnTo>
                <a:lnTo>
                  <a:pt x="525" y="442"/>
                </a:lnTo>
                <a:lnTo>
                  <a:pt x="547" y="498"/>
                </a:lnTo>
                <a:lnTo>
                  <a:pt x="627" y="540"/>
                </a:lnTo>
                <a:lnTo>
                  <a:pt x="624" y="565"/>
                </a:lnTo>
                <a:lnTo>
                  <a:pt x="571" y="574"/>
                </a:lnTo>
                <a:lnTo>
                  <a:pt x="553" y="667"/>
                </a:lnTo>
                <a:lnTo>
                  <a:pt x="639" y="646"/>
                </a:lnTo>
                <a:lnTo>
                  <a:pt x="721" y="525"/>
                </a:lnTo>
                <a:lnTo>
                  <a:pt x="802" y="543"/>
                </a:lnTo>
                <a:close/>
              </a:path>
            </a:pathLst>
          </a:custGeom>
          <a:gradFill rotWithShape="1">
            <a:gsLst>
              <a:gs pos="0">
                <a:schemeClr val="tx1"/>
              </a:gs>
              <a:gs pos="50000">
                <a:srgbClr val="000099"/>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9" name="Freeform 128"/>
          <p:cNvSpPr>
            <a:spLocks/>
          </p:cNvSpPr>
          <p:nvPr/>
        </p:nvSpPr>
        <p:spPr bwMode="auto">
          <a:xfrm>
            <a:off x="6270625" y="3826670"/>
            <a:ext cx="1466850" cy="608410"/>
          </a:xfrm>
          <a:custGeom>
            <a:avLst/>
            <a:gdLst>
              <a:gd name="T0" fmla="*/ 1158875 w 735"/>
              <a:gd name="T1" fmla="*/ 315913 h 436"/>
              <a:gd name="T2" fmla="*/ 1166812 w 735"/>
              <a:gd name="T3" fmla="*/ 404813 h 436"/>
              <a:gd name="T4" fmla="*/ 1104900 w 735"/>
              <a:gd name="T5" fmla="*/ 471488 h 436"/>
              <a:gd name="T6" fmla="*/ 1119187 w 735"/>
              <a:gd name="T7" fmla="*/ 566738 h 436"/>
              <a:gd name="T8" fmla="*/ 882650 w 735"/>
              <a:gd name="T9" fmla="*/ 549275 h 436"/>
              <a:gd name="T10" fmla="*/ 695325 w 735"/>
              <a:gd name="T11" fmla="*/ 676275 h 436"/>
              <a:gd name="T12" fmla="*/ 411162 w 735"/>
              <a:gd name="T13" fmla="*/ 692150 h 436"/>
              <a:gd name="T14" fmla="*/ 330200 w 735"/>
              <a:gd name="T15" fmla="*/ 654050 h 436"/>
              <a:gd name="T16" fmla="*/ 311150 w 735"/>
              <a:gd name="T17" fmla="*/ 585788 h 436"/>
              <a:gd name="T18" fmla="*/ 214312 w 735"/>
              <a:gd name="T19" fmla="*/ 595313 h 436"/>
              <a:gd name="T20" fmla="*/ 0 w 735"/>
              <a:gd name="T21" fmla="*/ 404813 h 436"/>
              <a:gd name="T22" fmla="*/ 77787 w 735"/>
              <a:gd name="T23" fmla="*/ 361950 h 436"/>
              <a:gd name="T24" fmla="*/ 234950 w 735"/>
              <a:gd name="T25" fmla="*/ 119063 h 436"/>
              <a:gd name="T26" fmla="*/ 433387 w 735"/>
              <a:gd name="T27" fmla="*/ 95250 h 436"/>
              <a:gd name="T28" fmla="*/ 657225 w 735"/>
              <a:gd name="T29" fmla="*/ 0 h 436"/>
              <a:gd name="T30" fmla="*/ 896937 w 735"/>
              <a:gd name="T31" fmla="*/ 182563 h 436"/>
              <a:gd name="T32" fmla="*/ 909637 w 735"/>
              <a:gd name="T33" fmla="*/ 247650 h 436"/>
              <a:gd name="T34" fmla="*/ 942975 w 735"/>
              <a:gd name="T35" fmla="*/ 280988 h 436"/>
              <a:gd name="T36" fmla="*/ 935037 w 735"/>
              <a:gd name="T37" fmla="*/ 323850 h 436"/>
              <a:gd name="T38" fmla="*/ 1020762 w 735"/>
              <a:gd name="T39" fmla="*/ 349250 h 436"/>
              <a:gd name="T40" fmla="*/ 1158875 w 735"/>
              <a:gd name="T41" fmla="*/ 315913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5" h="436">
                <a:moveTo>
                  <a:pt x="730" y="199"/>
                </a:moveTo>
                <a:lnTo>
                  <a:pt x="735" y="255"/>
                </a:lnTo>
                <a:lnTo>
                  <a:pt x="696" y="297"/>
                </a:lnTo>
                <a:lnTo>
                  <a:pt x="705" y="357"/>
                </a:lnTo>
                <a:lnTo>
                  <a:pt x="556" y="346"/>
                </a:lnTo>
                <a:lnTo>
                  <a:pt x="438" y="426"/>
                </a:lnTo>
                <a:lnTo>
                  <a:pt x="259" y="436"/>
                </a:lnTo>
                <a:lnTo>
                  <a:pt x="208" y="412"/>
                </a:lnTo>
                <a:lnTo>
                  <a:pt x="196" y="369"/>
                </a:lnTo>
                <a:lnTo>
                  <a:pt x="135" y="375"/>
                </a:lnTo>
                <a:lnTo>
                  <a:pt x="0" y="255"/>
                </a:lnTo>
                <a:lnTo>
                  <a:pt x="49" y="228"/>
                </a:lnTo>
                <a:lnTo>
                  <a:pt x="148" y="75"/>
                </a:lnTo>
                <a:lnTo>
                  <a:pt x="273" y="60"/>
                </a:lnTo>
                <a:lnTo>
                  <a:pt x="414" y="0"/>
                </a:lnTo>
                <a:lnTo>
                  <a:pt x="565" y="115"/>
                </a:lnTo>
                <a:lnTo>
                  <a:pt x="573" y="156"/>
                </a:lnTo>
                <a:lnTo>
                  <a:pt x="594" y="177"/>
                </a:lnTo>
                <a:lnTo>
                  <a:pt x="589" y="204"/>
                </a:lnTo>
                <a:lnTo>
                  <a:pt x="643" y="220"/>
                </a:lnTo>
                <a:lnTo>
                  <a:pt x="730" y="199"/>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4" name="Freeform 130"/>
          <p:cNvSpPr>
            <a:spLocks/>
          </p:cNvSpPr>
          <p:nvPr/>
        </p:nvSpPr>
        <p:spPr bwMode="auto">
          <a:xfrm>
            <a:off x="6403975" y="2881313"/>
            <a:ext cx="1233488" cy="620316"/>
          </a:xfrm>
          <a:custGeom>
            <a:avLst/>
            <a:gdLst>
              <a:gd name="T0" fmla="*/ 218 w 618"/>
              <a:gd name="T1" fmla="*/ 0 h 444"/>
              <a:gd name="T2" fmla="*/ 344 w 618"/>
              <a:gd name="T3" fmla="*/ 27 h 444"/>
              <a:gd name="T4" fmla="*/ 405 w 618"/>
              <a:gd name="T5" fmla="*/ 11 h 444"/>
              <a:gd name="T6" fmla="*/ 444 w 618"/>
              <a:gd name="T7" fmla="*/ 48 h 444"/>
              <a:gd name="T8" fmla="*/ 456 w 618"/>
              <a:gd name="T9" fmla="*/ 102 h 444"/>
              <a:gd name="T10" fmla="*/ 608 w 618"/>
              <a:gd name="T11" fmla="*/ 167 h 444"/>
              <a:gd name="T12" fmla="*/ 618 w 618"/>
              <a:gd name="T13" fmla="*/ 201 h 444"/>
              <a:gd name="T14" fmla="*/ 557 w 618"/>
              <a:gd name="T15" fmla="*/ 230 h 444"/>
              <a:gd name="T16" fmla="*/ 596 w 618"/>
              <a:gd name="T17" fmla="*/ 290 h 444"/>
              <a:gd name="T18" fmla="*/ 524 w 618"/>
              <a:gd name="T19" fmla="*/ 380 h 444"/>
              <a:gd name="T20" fmla="*/ 149 w 618"/>
              <a:gd name="T21" fmla="*/ 384 h 444"/>
              <a:gd name="T22" fmla="*/ 65 w 618"/>
              <a:gd name="T23" fmla="*/ 444 h 444"/>
              <a:gd name="T24" fmla="*/ 11 w 618"/>
              <a:gd name="T25" fmla="*/ 378 h 444"/>
              <a:gd name="T26" fmla="*/ 44 w 618"/>
              <a:gd name="T27" fmla="*/ 338 h 444"/>
              <a:gd name="T28" fmla="*/ 0 w 618"/>
              <a:gd name="T29" fmla="*/ 240 h 444"/>
              <a:gd name="T30" fmla="*/ 125 w 618"/>
              <a:gd name="T31" fmla="*/ 191 h 444"/>
              <a:gd name="T32" fmla="*/ 153 w 618"/>
              <a:gd name="T33" fmla="*/ 62 h 444"/>
              <a:gd name="T34" fmla="*/ 218 w 618"/>
              <a:gd name="T3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444">
                <a:moveTo>
                  <a:pt x="218" y="0"/>
                </a:moveTo>
                <a:lnTo>
                  <a:pt x="344" y="27"/>
                </a:lnTo>
                <a:lnTo>
                  <a:pt x="405" y="11"/>
                </a:lnTo>
                <a:lnTo>
                  <a:pt x="444" y="48"/>
                </a:lnTo>
                <a:lnTo>
                  <a:pt x="456" y="102"/>
                </a:lnTo>
                <a:lnTo>
                  <a:pt x="608" y="167"/>
                </a:lnTo>
                <a:lnTo>
                  <a:pt x="618" y="201"/>
                </a:lnTo>
                <a:lnTo>
                  <a:pt x="557" y="230"/>
                </a:lnTo>
                <a:lnTo>
                  <a:pt x="596" y="290"/>
                </a:lnTo>
                <a:lnTo>
                  <a:pt x="524" y="380"/>
                </a:lnTo>
                <a:lnTo>
                  <a:pt x="149" y="384"/>
                </a:lnTo>
                <a:lnTo>
                  <a:pt x="65" y="444"/>
                </a:lnTo>
                <a:lnTo>
                  <a:pt x="11" y="378"/>
                </a:lnTo>
                <a:lnTo>
                  <a:pt x="44" y="338"/>
                </a:lnTo>
                <a:lnTo>
                  <a:pt x="0" y="240"/>
                </a:lnTo>
                <a:lnTo>
                  <a:pt x="125" y="191"/>
                </a:lnTo>
                <a:lnTo>
                  <a:pt x="153" y="62"/>
                </a:lnTo>
                <a:lnTo>
                  <a:pt x="218" y="0"/>
                </a:lnTo>
                <a:close/>
              </a:path>
            </a:pathLst>
          </a:custGeom>
          <a:gradFill rotWithShape="1">
            <a:gsLst>
              <a:gs pos="0">
                <a:schemeClr val="tx1"/>
              </a:gs>
              <a:gs pos="50000">
                <a:srgbClr val="000066"/>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5" name="Freeform 131"/>
          <p:cNvSpPr>
            <a:spLocks/>
          </p:cNvSpPr>
          <p:nvPr/>
        </p:nvSpPr>
        <p:spPr bwMode="auto">
          <a:xfrm>
            <a:off x="6034089" y="2503886"/>
            <a:ext cx="693737" cy="258365"/>
          </a:xfrm>
          <a:custGeom>
            <a:avLst/>
            <a:gdLst>
              <a:gd name="T0" fmla="*/ 314 w 348"/>
              <a:gd name="T1" fmla="*/ 0 h 185"/>
              <a:gd name="T2" fmla="*/ 108 w 348"/>
              <a:gd name="T3" fmla="*/ 33 h 185"/>
              <a:gd name="T4" fmla="*/ 0 w 348"/>
              <a:gd name="T5" fmla="*/ 122 h 185"/>
              <a:gd name="T6" fmla="*/ 11 w 348"/>
              <a:gd name="T7" fmla="*/ 185 h 185"/>
              <a:gd name="T8" fmla="*/ 89 w 348"/>
              <a:gd name="T9" fmla="*/ 125 h 185"/>
              <a:gd name="T10" fmla="*/ 141 w 348"/>
              <a:gd name="T11" fmla="*/ 177 h 185"/>
              <a:gd name="T12" fmla="*/ 186 w 348"/>
              <a:gd name="T13" fmla="*/ 153 h 185"/>
              <a:gd name="T14" fmla="*/ 237 w 348"/>
              <a:gd name="T15" fmla="*/ 158 h 185"/>
              <a:gd name="T16" fmla="*/ 299 w 348"/>
              <a:gd name="T17" fmla="*/ 179 h 185"/>
              <a:gd name="T18" fmla="*/ 348 w 348"/>
              <a:gd name="T19" fmla="*/ 159 h 185"/>
              <a:gd name="T20" fmla="*/ 308 w 348"/>
              <a:gd name="T21" fmla="*/ 87 h 185"/>
              <a:gd name="T22" fmla="*/ 314 w 348"/>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185">
                <a:moveTo>
                  <a:pt x="314" y="0"/>
                </a:moveTo>
                <a:lnTo>
                  <a:pt x="108" y="33"/>
                </a:lnTo>
                <a:lnTo>
                  <a:pt x="0" y="122"/>
                </a:lnTo>
                <a:lnTo>
                  <a:pt x="11" y="185"/>
                </a:lnTo>
                <a:lnTo>
                  <a:pt x="89" y="125"/>
                </a:lnTo>
                <a:lnTo>
                  <a:pt x="141" y="177"/>
                </a:lnTo>
                <a:lnTo>
                  <a:pt x="186" y="153"/>
                </a:lnTo>
                <a:lnTo>
                  <a:pt x="237" y="158"/>
                </a:lnTo>
                <a:lnTo>
                  <a:pt x="299" y="179"/>
                </a:lnTo>
                <a:lnTo>
                  <a:pt x="348" y="159"/>
                </a:lnTo>
                <a:lnTo>
                  <a:pt x="308" y="87"/>
                </a:lnTo>
                <a:lnTo>
                  <a:pt x="314" y="0"/>
                </a:lnTo>
                <a:close/>
              </a:path>
            </a:pathLst>
          </a:custGeom>
          <a:gradFill rotWithShape="1">
            <a:gsLst>
              <a:gs pos="0">
                <a:schemeClr val="tx1"/>
              </a:gs>
              <a:gs pos="50000">
                <a:srgbClr val="006600"/>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6" name="Freeform 132"/>
          <p:cNvSpPr>
            <a:spLocks/>
          </p:cNvSpPr>
          <p:nvPr/>
        </p:nvSpPr>
        <p:spPr bwMode="auto">
          <a:xfrm>
            <a:off x="5984876" y="2713436"/>
            <a:ext cx="860425" cy="292894"/>
          </a:xfrm>
          <a:custGeom>
            <a:avLst/>
            <a:gdLst>
              <a:gd name="T0" fmla="*/ 3 w 431"/>
              <a:gd name="T1" fmla="*/ 210 h 210"/>
              <a:gd name="T2" fmla="*/ 0 w 431"/>
              <a:gd name="T3" fmla="*/ 128 h 210"/>
              <a:gd name="T4" fmla="*/ 29 w 431"/>
              <a:gd name="T5" fmla="*/ 69 h 210"/>
              <a:gd name="T6" fmla="*/ 75 w 431"/>
              <a:gd name="T7" fmla="*/ 47 h 210"/>
              <a:gd name="T8" fmla="*/ 141 w 431"/>
              <a:gd name="T9" fmla="*/ 98 h 210"/>
              <a:gd name="T10" fmla="*/ 170 w 431"/>
              <a:gd name="T11" fmla="*/ 101 h 210"/>
              <a:gd name="T12" fmla="*/ 180 w 431"/>
              <a:gd name="T13" fmla="*/ 69 h 210"/>
              <a:gd name="T14" fmla="*/ 162 w 431"/>
              <a:gd name="T15" fmla="*/ 24 h 210"/>
              <a:gd name="T16" fmla="*/ 209 w 431"/>
              <a:gd name="T17" fmla="*/ 0 h 210"/>
              <a:gd name="T18" fmla="*/ 270 w 431"/>
              <a:gd name="T19" fmla="*/ 6 h 210"/>
              <a:gd name="T20" fmla="*/ 324 w 431"/>
              <a:gd name="T21" fmla="*/ 27 h 210"/>
              <a:gd name="T22" fmla="*/ 371 w 431"/>
              <a:gd name="T23" fmla="*/ 8 h 210"/>
              <a:gd name="T24" fmla="*/ 431 w 431"/>
              <a:gd name="T25" fmla="*/ 119 h 210"/>
              <a:gd name="T26" fmla="*/ 362 w 431"/>
              <a:gd name="T27" fmla="*/ 185 h 210"/>
              <a:gd name="T28" fmla="*/ 234 w 431"/>
              <a:gd name="T29" fmla="*/ 149 h 210"/>
              <a:gd name="T30" fmla="*/ 215 w 431"/>
              <a:gd name="T31" fmla="*/ 164 h 210"/>
              <a:gd name="T32" fmla="*/ 69 w 431"/>
              <a:gd name="T33" fmla="*/ 173 h 210"/>
              <a:gd name="T34" fmla="*/ 3 w 431"/>
              <a:gd name="T3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1" h="210">
                <a:moveTo>
                  <a:pt x="3" y="210"/>
                </a:moveTo>
                <a:lnTo>
                  <a:pt x="0" y="128"/>
                </a:lnTo>
                <a:lnTo>
                  <a:pt x="29" y="69"/>
                </a:lnTo>
                <a:lnTo>
                  <a:pt x="75" y="47"/>
                </a:lnTo>
                <a:lnTo>
                  <a:pt x="141" y="98"/>
                </a:lnTo>
                <a:lnTo>
                  <a:pt x="170" y="101"/>
                </a:lnTo>
                <a:lnTo>
                  <a:pt x="180" y="69"/>
                </a:lnTo>
                <a:lnTo>
                  <a:pt x="162" y="24"/>
                </a:lnTo>
                <a:lnTo>
                  <a:pt x="209" y="0"/>
                </a:lnTo>
                <a:lnTo>
                  <a:pt x="270" y="6"/>
                </a:lnTo>
                <a:lnTo>
                  <a:pt x="324" y="27"/>
                </a:lnTo>
                <a:lnTo>
                  <a:pt x="371" y="8"/>
                </a:lnTo>
                <a:lnTo>
                  <a:pt x="431" y="119"/>
                </a:lnTo>
                <a:lnTo>
                  <a:pt x="362" y="185"/>
                </a:lnTo>
                <a:lnTo>
                  <a:pt x="234" y="149"/>
                </a:lnTo>
                <a:lnTo>
                  <a:pt x="215" y="164"/>
                </a:lnTo>
                <a:lnTo>
                  <a:pt x="69" y="173"/>
                </a:lnTo>
                <a:lnTo>
                  <a:pt x="3" y="210"/>
                </a:lnTo>
                <a:close/>
              </a:path>
            </a:pathLst>
          </a:custGeom>
          <a:gradFill rotWithShape="1">
            <a:gsLst>
              <a:gs pos="0">
                <a:schemeClr val="tx1"/>
              </a:gs>
              <a:gs pos="50000">
                <a:schemeClr val="folHlink"/>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7" name="Freeform 133"/>
          <p:cNvSpPr>
            <a:spLocks/>
          </p:cNvSpPr>
          <p:nvPr/>
        </p:nvSpPr>
        <p:spPr bwMode="auto">
          <a:xfrm>
            <a:off x="5984876" y="2919413"/>
            <a:ext cx="722313" cy="295275"/>
          </a:xfrm>
          <a:custGeom>
            <a:avLst/>
            <a:gdLst>
              <a:gd name="T0" fmla="*/ 0 w 362"/>
              <a:gd name="T1" fmla="*/ 65 h 212"/>
              <a:gd name="T2" fmla="*/ 21 w 362"/>
              <a:gd name="T3" fmla="*/ 129 h 212"/>
              <a:gd name="T4" fmla="*/ 129 w 362"/>
              <a:gd name="T5" fmla="*/ 135 h 212"/>
              <a:gd name="T6" fmla="*/ 147 w 362"/>
              <a:gd name="T7" fmla="*/ 194 h 212"/>
              <a:gd name="T8" fmla="*/ 212 w 362"/>
              <a:gd name="T9" fmla="*/ 212 h 212"/>
              <a:gd name="T10" fmla="*/ 336 w 362"/>
              <a:gd name="T11" fmla="*/ 164 h 212"/>
              <a:gd name="T12" fmla="*/ 362 w 362"/>
              <a:gd name="T13" fmla="*/ 36 h 212"/>
              <a:gd name="T14" fmla="*/ 234 w 362"/>
              <a:gd name="T15" fmla="*/ 0 h 212"/>
              <a:gd name="T16" fmla="*/ 210 w 362"/>
              <a:gd name="T17" fmla="*/ 17 h 212"/>
              <a:gd name="T18" fmla="*/ 72 w 362"/>
              <a:gd name="T19" fmla="*/ 23 h 212"/>
              <a:gd name="T20" fmla="*/ 0 w 362"/>
              <a:gd name="T21" fmla="*/ 6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212">
                <a:moveTo>
                  <a:pt x="0" y="65"/>
                </a:moveTo>
                <a:lnTo>
                  <a:pt x="21" y="129"/>
                </a:lnTo>
                <a:lnTo>
                  <a:pt x="129" y="135"/>
                </a:lnTo>
                <a:lnTo>
                  <a:pt x="147" y="194"/>
                </a:lnTo>
                <a:lnTo>
                  <a:pt x="212" y="212"/>
                </a:lnTo>
                <a:lnTo>
                  <a:pt x="336" y="164"/>
                </a:lnTo>
                <a:lnTo>
                  <a:pt x="362" y="36"/>
                </a:lnTo>
                <a:lnTo>
                  <a:pt x="234" y="0"/>
                </a:lnTo>
                <a:lnTo>
                  <a:pt x="210" y="17"/>
                </a:lnTo>
                <a:lnTo>
                  <a:pt x="72" y="23"/>
                </a:lnTo>
                <a:lnTo>
                  <a:pt x="0" y="65"/>
                </a:lnTo>
                <a:close/>
              </a:path>
            </a:pathLst>
          </a:custGeom>
          <a:gradFill rotWithShape="1">
            <a:gsLst>
              <a:gs pos="0">
                <a:schemeClr val="tx1"/>
              </a:gs>
              <a:gs pos="50000">
                <a:srgbClr val="CCFF33"/>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84" name="Freeform 134"/>
          <p:cNvSpPr>
            <a:spLocks/>
          </p:cNvSpPr>
          <p:nvPr/>
        </p:nvSpPr>
        <p:spPr bwMode="auto">
          <a:xfrm>
            <a:off x="5851525" y="3094436"/>
            <a:ext cx="427038" cy="111919"/>
          </a:xfrm>
          <a:custGeom>
            <a:avLst/>
            <a:gdLst>
              <a:gd name="T0" fmla="*/ 0 w 214"/>
              <a:gd name="T1" fmla="*/ 2147483647 h 80"/>
              <a:gd name="T2" fmla="*/ 2147483647 w 214"/>
              <a:gd name="T3" fmla="*/ 2147483647 h 80"/>
              <a:gd name="T4" fmla="*/ 2147483647 w 214"/>
              <a:gd name="T5" fmla="*/ 2147483647 h 80"/>
              <a:gd name="T6" fmla="*/ 2147483647 w 214"/>
              <a:gd name="T7" fmla="*/ 2147483647 h 80"/>
              <a:gd name="T8" fmla="*/ 2147483647 w 214"/>
              <a:gd name="T9" fmla="*/ 0 h 80"/>
              <a:gd name="T10" fmla="*/ 2147483647 w 214"/>
              <a:gd name="T11" fmla="*/ 2147483647 h 80"/>
              <a:gd name="T12" fmla="*/ 0 w 214"/>
              <a:gd name="T13" fmla="*/ 2147483647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80">
                <a:moveTo>
                  <a:pt x="0" y="78"/>
                </a:moveTo>
                <a:lnTo>
                  <a:pt x="171" y="80"/>
                </a:lnTo>
                <a:lnTo>
                  <a:pt x="214" y="68"/>
                </a:lnTo>
                <a:lnTo>
                  <a:pt x="196" y="8"/>
                </a:lnTo>
                <a:lnTo>
                  <a:pt x="88" y="0"/>
                </a:lnTo>
                <a:lnTo>
                  <a:pt x="57" y="6"/>
                </a:lnTo>
                <a:lnTo>
                  <a:pt x="0" y="78"/>
                </a:lnTo>
                <a:close/>
              </a:path>
            </a:pathLst>
          </a:custGeom>
          <a:solidFill>
            <a:srgbClr val="003300"/>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83079" name="Freeform 135"/>
          <p:cNvSpPr>
            <a:spLocks/>
          </p:cNvSpPr>
          <p:nvPr/>
        </p:nvSpPr>
        <p:spPr bwMode="auto">
          <a:xfrm>
            <a:off x="5200651" y="3178969"/>
            <a:ext cx="1419225" cy="642938"/>
          </a:xfrm>
          <a:custGeom>
            <a:avLst/>
            <a:gdLst>
              <a:gd name="T0" fmla="*/ 60 w 711"/>
              <a:gd name="T1" fmla="*/ 344 h 461"/>
              <a:gd name="T2" fmla="*/ 50 w 711"/>
              <a:gd name="T3" fmla="*/ 290 h 461"/>
              <a:gd name="T4" fmla="*/ 21 w 711"/>
              <a:gd name="T5" fmla="*/ 263 h 461"/>
              <a:gd name="T6" fmla="*/ 0 w 711"/>
              <a:gd name="T7" fmla="*/ 87 h 461"/>
              <a:gd name="T8" fmla="*/ 125 w 711"/>
              <a:gd name="T9" fmla="*/ 50 h 461"/>
              <a:gd name="T10" fmla="*/ 150 w 711"/>
              <a:gd name="T11" fmla="*/ 21 h 461"/>
              <a:gd name="T12" fmla="*/ 261 w 711"/>
              <a:gd name="T13" fmla="*/ 0 h 461"/>
              <a:gd name="T14" fmla="*/ 288 w 711"/>
              <a:gd name="T15" fmla="*/ 30 h 461"/>
              <a:gd name="T16" fmla="*/ 329 w 711"/>
              <a:gd name="T17" fmla="*/ 17 h 461"/>
              <a:gd name="T18" fmla="*/ 504 w 711"/>
              <a:gd name="T19" fmla="*/ 17 h 461"/>
              <a:gd name="T20" fmla="*/ 542 w 711"/>
              <a:gd name="T21" fmla="*/ 8 h 461"/>
              <a:gd name="T22" fmla="*/ 605 w 711"/>
              <a:gd name="T23" fmla="*/ 24 h 461"/>
              <a:gd name="T24" fmla="*/ 648 w 711"/>
              <a:gd name="T25" fmla="*/ 126 h 461"/>
              <a:gd name="T26" fmla="*/ 618 w 711"/>
              <a:gd name="T27" fmla="*/ 162 h 461"/>
              <a:gd name="T28" fmla="*/ 671 w 711"/>
              <a:gd name="T29" fmla="*/ 228 h 461"/>
              <a:gd name="T30" fmla="*/ 711 w 711"/>
              <a:gd name="T31" fmla="*/ 306 h 461"/>
              <a:gd name="T32" fmla="*/ 629 w 711"/>
              <a:gd name="T33" fmla="*/ 458 h 461"/>
              <a:gd name="T34" fmla="*/ 551 w 711"/>
              <a:gd name="T35" fmla="*/ 435 h 461"/>
              <a:gd name="T36" fmla="*/ 462 w 711"/>
              <a:gd name="T37" fmla="*/ 461 h 461"/>
              <a:gd name="T38" fmla="*/ 392 w 711"/>
              <a:gd name="T39" fmla="*/ 459 h 461"/>
              <a:gd name="T40" fmla="*/ 357 w 711"/>
              <a:gd name="T41" fmla="*/ 417 h 461"/>
              <a:gd name="T42" fmla="*/ 227 w 711"/>
              <a:gd name="T43" fmla="*/ 389 h 461"/>
              <a:gd name="T44" fmla="*/ 191 w 711"/>
              <a:gd name="T45" fmla="*/ 414 h 461"/>
              <a:gd name="T46" fmla="*/ 162 w 711"/>
              <a:gd name="T47" fmla="*/ 402 h 461"/>
              <a:gd name="T48" fmla="*/ 162 w 711"/>
              <a:gd name="T49" fmla="*/ 374 h 461"/>
              <a:gd name="T50" fmla="*/ 60 w 711"/>
              <a:gd name="T51" fmla="*/ 34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1" h="461">
                <a:moveTo>
                  <a:pt x="60" y="344"/>
                </a:moveTo>
                <a:lnTo>
                  <a:pt x="50" y="290"/>
                </a:lnTo>
                <a:lnTo>
                  <a:pt x="21" y="263"/>
                </a:lnTo>
                <a:lnTo>
                  <a:pt x="0" y="87"/>
                </a:lnTo>
                <a:lnTo>
                  <a:pt x="125" y="50"/>
                </a:lnTo>
                <a:lnTo>
                  <a:pt x="150" y="21"/>
                </a:lnTo>
                <a:lnTo>
                  <a:pt x="261" y="0"/>
                </a:lnTo>
                <a:lnTo>
                  <a:pt x="288" y="30"/>
                </a:lnTo>
                <a:lnTo>
                  <a:pt x="329" y="17"/>
                </a:lnTo>
                <a:lnTo>
                  <a:pt x="504" y="17"/>
                </a:lnTo>
                <a:lnTo>
                  <a:pt x="542" y="8"/>
                </a:lnTo>
                <a:lnTo>
                  <a:pt x="605" y="24"/>
                </a:lnTo>
                <a:lnTo>
                  <a:pt x="648" y="126"/>
                </a:lnTo>
                <a:lnTo>
                  <a:pt x="618" y="162"/>
                </a:lnTo>
                <a:lnTo>
                  <a:pt x="671" y="228"/>
                </a:lnTo>
                <a:lnTo>
                  <a:pt x="711" y="306"/>
                </a:lnTo>
                <a:lnTo>
                  <a:pt x="629" y="458"/>
                </a:lnTo>
                <a:lnTo>
                  <a:pt x="551" y="435"/>
                </a:lnTo>
                <a:lnTo>
                  <a:pt x="462" y="461"/>
                </a:lnTo>
                <a:lnTo>
                  <a:pt x="392" y="459"/>
                </a:lnTo>
                <a:lnTo>
                  <a:pt x="357" y="417"/>
                </a:lnTo>
                <a:lnTo>
                  <a:pt x="227" y="389"/>
                </a:lnTo>
                <a:lnTo>
                  <a:pt x="191" y="414"/>
                </a:lnTo>
                <a:lnTo>
                  <a:pt x="162" y="402"/>
                </a:lnTo>
                <a:lnTo>
                  <a:pt x="162" y="374"/>
                </a:lnTo>
                <a:lnTo>
                  <a:pt x="60" y="344"/>
                </a:lnTo>
                <a:close/>
              </a:path>
            </a:pathLst>
          </a:custGeom>
          <a:gradFill rotWithShape="1">
            <a:gsLst>
              <a:gs pos="0">
                <a:schemeClr val="tx1"/>
              </a:gs>
              <a:gs pos="50000">
                <a:srgbClr val="660066"/>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0" name="Freeform 136"/>
          <p:cNvSpPr>
            <a:spLocks/>
          </p:cNvSpPr>
          <p:nvPr/>
        </p:nvSpPr>
        <p:spPr bwMode="auto">
          <a:xfrm>
            <a:off x="5635626" y="3758803"/>
            <a:ext cx="820738" cy="261938"/>
          </a:xfrm>
          <a:custGeom>
            <a:avLst/>
            <a:gdLst>
              <a:gd name="T0" fmla="*/ 145 w 411"/>
              <a:gd name="T1" fmla="*/ 0 h 187"/>
              <a:gd name="T2" fmla="*/ 82 w 411"/>
              <a:gd name="T3" fmla="*/ 85 h 187"/>
              <a:gd name="T4" fmla="*/ 0 w 411"/>
              <a:gd name="T5" fmla="*/ 120 h 187"/>
              <a:gd name="T6" fmla="*/ 37 w 411"/>
              <a:gd name="T7" fmla="*/ 175 h 187"/>
              <a:gd name="T8" fmla="*/ 175 w 411"/>
              <a:gd name="T9" fmla="*/ 187 h 187"/>
              <a:gd name="T10" fmla="*/ 300 w 411"/>
              <a:gd name="T11" fmla="*/ 100 h 187"/>
              <a:gd name="T12" fmla="*/ 411 w 411"/>
              <a:gd name="T13" fmla="*/ 103 h 187"/>
              <a:gd name="T14" fmla="*/ 409 w 411"/>
              <a:gd name="T15" fmla="*/ 42 h 187"/>
              <a:gd name="T16" fmla="*/ 331 w 411"/>
              <a:gd name="T17" fmla="*/ 16 h 187"/>
              <a:gd name="T18" fmla="*/ 241 w 411"/>
              <a:gd name="T19" fmla="*/ 43 h 187"/>
              <a:gd name="T20" fmla="*/ 177 w 411"/>
              <a:gd name="T21" fmla="*/ 42 h 187"/>
              <a:gd name="T22" fmla="*/ 145 w 411"/>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 h="187">
                <a:moveTo>
                  <a:pt x="145" y="0"/>
                </a:moveTo>
                <a:lnTo>
                  <a:pt x="82" y="85"/>
                </a:lnTo>
                <a:lnTo>
                  <a:pt x="0" y="120"/>
                </a:lnTo>
                <a:lnTo>
                  <a:pt x="37" y="175"/>
                </a:lnTo>
                <a:lnTo>
                  <a:pt x="175" y="187"/>
                </a:lnTo>
                <a:lnTo>
                  <a:pt x="300" y="100"/>
                </a:lnTo>
                <a:lnTo>
                  <a:pt x="411" y="103"/>
                </a:lnTo>
                <a:lnTo>
                  <a:pt x="409" y="42"/>
                </a:lnTo>
                <a:lnTo>
                  <a:pt x="331" y="16"/>
                </a:lnTo>
                <a:lnTo>
                  <a:pt x="241" y="43"/>
                </a:lnTo>
                <a:lnTo>
                  <a:pt x="177" y="42"/>
                </a:lnTo>
                <a:lnTo>
                  <a:pt x="145" y="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87" name="Freeform 137"/>
          <p:cNvSpPr>
            <a:spLocks/>
          </p:cNvSpPr>
          <p:nvPr/>
        </p:nvSpPr>
        <p:spPr bwMode="auto">
          <a:xfrm>
            <a:off x="5207001" y="4139805"/>
            <a:ext cx="454025" cy="182165"/>
          </a:xfrm>
          <a:custGeom>
            <a:avLst/>
            <a:gdLst>
              <a:gd name="T0" fmla="*/ 2147483647 w 227"/>
              <a:gd name="T1" fmla="*/ 2147483647 h 130"/>
              <a:gd name="T2" fmla="*/ 0 w 227"/>
              <a:gd name="T3" fmla="*/ 2147483647 h 130"/>
              <a:gd name="T4" fmla="*/ 2147483647 w 227"/>
              <a:gd name="T5" fmla="*/ 2147483647 h 130"/>
              <a:gd name="T6" fmla="*/ 2147483647 w 227"/>
              <a:gd name="T7" fmla="*/ 2147483647 h 130"/>
              <a:gd name="T8" fmla="*/ 2147483647 w 227"/>
              <a:gd name="T9" fmla="*/ 2147483647 h 130"/>
              <a:gd name="T10" fmla="*/ 2147483647 w 227"/>
              <a:gd name="T11" fmla="*/ 0 h 130"/>
              <a:gd name="T12" fmla="*/ 2147483647 w 227"/>
              <a:gd name="T13" fmla="*/ 2147483647 h 130"/>
              <a:gd name="T14" fmla="*/ 2147483647 w 227"/>
              <a:gd name="T15" fmla="*/ 2147483647 h 130"/>
              <a:gd name="T16" fmla="*/ 2147483647 w 227"/>
              <a:gd name="T17" fmla="*/ 214748364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30">
                <a:moveTo>
                  <a:pt x="5" y="27"/>
                </a:moveTo>
                <a:lnTo>
                  <a:pt x="0" y="100"/>
                </a:lnTo>
                <a:lnTo>
                  <a:pt x="60" y="130"/>
                </a:lnTo>
                <a:lnTo>
                  <a:pt x="150" y="123"/>
                </a:lnTo>
                <a:lnTo>
                  <a:pt x="227" y="15"/>
                </a:lnTo>
                <a:lnTo>
                  <a:pt x="201" y="0"/>
                </a:lnTo>
                <a:lnTo>
                  <a:pt x="119" y="10"/>
                </a:lnTo>
                <a:lnTo>
                  <a:pt x="54" y="43"/>
                </a:lnTo>
                <a:lnTo>
                  <a:pt x="5" y="27"/>
                </a:lnTo>
                <a:close/>
              </a:path>
            </a:pathLst>
          </a:custGeom>
          <a:gradFill rotWithShape="1">
            <a:gsLst>
              <a:gs pos="0">
                <a:srgbClr val="9999FF"/>
              </a:gs>
              <a:gs pos="100000">
                <a:schemeClr val="tx1"/>
              </a:gs>
            </a:gsLst>
            <a:lin ang="54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2088" name="Freeform 138"/>
          <p:cNvSpPr>
            <a:spLocks/>
          </p:cNvSpPr>
          <p:nvPr/>
        </p:nvSpPr>
        <p:spPr bwMode="auto">
          <a:xfrm>
            <a:off x="4624389" y="3902869"/>
            <a:ext cx="1092200" cy="301229"/>
          </a:xfrm>
          <a:custGeom>
            <a:avLst/>
            <a:gdLst>
              <a:gd name="T0" fmla="*/ 485775 w 547"/>
              <a:gd name="T1" fmla="*/ 41275 h 216"/>
              <a:gd name="T2" fmla="*/ 334963 w 547"/>
              <a:gd name="T3" fmla="*/ 112713 h 216"/>
              <a:gd name="T4" fmla="*/ 382588 w 547"/>
              <a:gd name="T5" fmla="*/ 200025 h 216"/>
              <a:gd name="T6" fmla="*/ 1588 w 547"/>
              <a:gd name="T7" fmla="*/ 223838 h 216"/>
              <a:gd name="T8" fmla="*/ 0 w 547"/>
              <a:gd name="T9" fmla="*/ 288925 h 216"/>
              <a:gd name="T10" fmla="*/ 139700 w 547"/>
              <a:gd name="T11" fmla="*/ 304800 h 216"/>
              <a:gd name="T12" fmla="*/ 263525 w 547"/>
              <a:gd name="T13" fmla="*/ 290513 h 216"/>
              <a:gd name="T14" fmla="*/ 371475 w 547"/>
              <a:gd name="T15" fmla="*/ 333375 h 216"/>
              <a:gd name="T16" fmla="*/ 481013 w 547"/>
              <a:gd name="T17" fmla="*/ 314325 h 216"/>
              <a:gd name="T18" fmla="*/ 544513 w 547"/>
              <a:gd name="T19" fmla="*/ 342900 h 216"/>
              <a:gd name="T20" fmla="*/ 652463 w 547"/>
              <a:gd name="T21" fmla="*/ 285750 h 216"/>
              <a:gd name="T22" fmla="*/ 787400 w 547"/>
              <a:gd name="T23" fmla="*/ 271463 h 216"/>
              <a:gd name="T24" fmla="*/ 811213 w 547"/>
              <a:gd name="T25" fmla="*/ 169863 h 216"/>
              <a:gd name="T26" fmla="*/ 868363 w 547"/>
              <a:gd name="T27" fmla="*/ 112713 h 216"/>
              <a:gd name="T28" fmla="*/ 806450 w 547"/>
              <a:gd name="T29" fmla="*/ 28575 h 216"/>
              <a:gd name="T30" fmla="*/ 739775 w 547"/>
              <a:gd name="T31" fmla="*/ 0 h 216"/>
              <a:gd name="T32" fmla="*/ 606425 w 547"/>
              <a:gd name="T33" fmla="*/ 0 h 216"/>
              <a:gd name="T34" fmla="*/ 576263 w 547"/>
              <a:gd name="T35" fmla="*/ 46038 h 216"/>
              <a:gd name="T36" fmla="*/ 485775 w 547"/>
              <a:gd name="T37" fmla="*/ 41275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7" h="216">
                <a:moveTo>
                  <a:pt x="306" y="26"/>
                </a:moveTo>
                <a:lnTo>
                  <a:pt x="211" y="71"/>
                </a:lnTo>
                <a:lnTo>
                  <a:pt x="241" y="126"/>
                </a:lnTo>
                <a:lnTo>
                  <a:pt x="1" y="141"/>
                </a:lnTo>
                <a:lnTo>
                  <a:pt x="0" y="182"/>
                </a:lnTo>
                <a:lnTo>
                  <a:pt x="88" y="192"/>
                </a:lnTo>
                <a:lnTo>
                  <a:pt x="166" y="183"/>
                </a:lnTo>
                <a:lnTo>
                  <a:pt x="234" y="210"/>
                </a:lnTo>
                <a:lnTo>
                  <a:pt x="303" y="198"/>
                </a:lnTo>
                <a:lnTo>
                  <a:pt x="343" y="216"/>
                </a:lnTo>
                <a:lnTo>
                  <a:pt x="411" y="180"/>
                </a:lnTo>
                <a:lnTo>
                  <a:pt x="496" y="171"/>
                </a:lnTo>
                <a:lnTo>
                  <a:pt x="511" y="107"/>
                </a:lnTo>
                <a:lnTo>
                  <a:pt x="547" y="71"/>
                </a:lnTo>
                <a:lnTo>
                  <a:pt x="508" y="18"/>
                </a:lnTo>
                <a:lnTo>
                  <a:pt x="466" y="0"/>
                </a:lnTo>
                <a:lnTo>
                  <a:pt x="382" y="0"/>
                </a:lnTo>
                <a:lnTo>
                  <a:pt x="363" y="29"/>
                </a:lnTo>
                <a:lnTo>
                  <a:pt x="306" y="26"/>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3" name="Freeform 139"/>
          <p:cNvSpPr>
            <a:spLocks/>
          </p:cNvSpPr>
          <p:nvPr/>
        </p:nvSpPr>
        <p:spPr bwMode="auto">
          <a:xfrm>
            <a:off x="5608638" y="3896917"/>
            <a:ext cx="957262" cy="350044"/>
          </a:xfrm>
          <a:custGeom>
            <a:avLst/>
            <a:gdLst>
              <a:gd name="T0" fmla="*/ 0 w 480"/>
              <a:gd name="T1" fmla="*/ 177 h 250"/>
              <a:gd name="T2" fmla="*/ 18 w 480"/>
              <a:gd name="T3" fmla="*/ 105 h 250"/>
              <a:gd name="T4" fmla="*/ 53 w 480"/>
              <a:gd name="T5" fmla="*/ 75 h 250"/>
              <a:gd name="T6" fmla="*/ 186 w 480"/>
              <a:gd name="T7" fmla="*/ 87 h 250"/>
              <a:gd name="T8" fmla="*/ 314 w 480"/>
              <a:gd name="T9" fmla="*/ 0 h 250"/>
              <a:gd name="T10" fmla="*/ 426 w 480"/>
              <a:gd name="T11" fmla="*/ 3 h 250"/>
              <a:gd name="T12" fmla="*/ 480 w 480"/>
              <a:gd name="T13" fmla="*/ 25 h 250"/>
              <a:gd name="T14" fmla="*/ 380 w 480"/>
              <a:gd name="T15" fmla="*/ 181 h 250"/>
              <a:gd name="T16" fmla="*/ 332 w 480"/>
              <a:gd name="T17" fmla="*/ 205 h 250"/>
              <a:gd name="T18" fmla="*/ 216 w 480"/>
              <a:gd name="T19" fmla="*/ 237 h 250"/>
              <a:gd name="T20" fmla="*/ 107 w 480"/>
              <a:gd name="T21" fmla="*/ 250 h 250"/>
              <a:gd name="T22" fmla="*/ 0 w 480"/>
              <a:gd name="T23" fmla="*/ 17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0" h="250">
                <a:moveTo>
                  <a:pt x="0" y="177"/>
                </a:moveTo>
                <a:lnTo>
                  <a:pt x="18" y="105"/>
                </a:lnTo>
                <a:lnTo>
                  <a:pt x="53" y="75"/>
                </a:lnTo>
                <a:lnTo>
                  <a:pt x="186" y="87"/>
                </a:lnTo>
                <a:lnTo>
                  <a:pt x="314" y="0"/>
                </a:lnTo>
                <a:lnTo>
                  <a:pt x="426" y="3"/>
                </a:lnTo>
                <a:lnTo>
                  <a:pt x="480" y="25"/>
                </a:lnTo>
                <a:lnTo>
                  <a:pt x="380" y="181"/>
                </a:lnTo>
                <a:lnTo>
                  <a:pt x="332" y="205"/>
                </a:lnTo>
                <a:lnTo>
                  <a:pt x="216" y="237"/>
                </a:lnTo>
                <a:lnTo>
                  <a:pt x="107" y="250"/>
                </a:lnTo>
                <a:lnTo>
                  <a:pt x="0" y="177"/>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0" name="Freeform 140"/>
          <p:cNvSpPr>
            <a:spLocks/>
          </p:cNvSpPr>
          <p:nvPr/>
        </p:nvSpPr>
        <p:spPr bwMode="auto">
          <a:xfrm>
            <a:off x="4919664" y="3648075"/>
            <a:ext cx="1006475" cy="300038"/>
          </a:xfrm>
          <a:custGeom>
            <a:avLst/>
            <a:gdLst>
              <a:gd name="T0" fmla="*/ 246063 w 504"/>
              <a:gd name="T1" fmla="*/ 333375 h 215"/>
              <a:gd name="T2" fmla="*/ 71438 w 504"/>
              <a:gd name="T3" fmla="*/ 241300 h 215"/>
              <a:gd name="T4" fmla="*/ 0 w 504"/>
              <a:gd name="T5" fmla="*/ 127000 h 215"/>
              <a:gd name="T6" fmla="*/ 279400 w 504"/>
              <a:gd name="T7" fmla="*/ 0 h 215"/>
              <a:gd name="T8" fmla="*/ 481013 w 504"/>
              <a:gd name="T9" fmla="*/ 61912 h 215"/>
              <a:gd name="T10" fmla="*/ 479425 w 504"/>
              <a:gd name="T11" fmla="*/ 104775 h 215"/>
              <a:gd name="T12" fmla="*/ 523875 w 504"/>
              <a:gd name="T13" fmla="*/ 119062 h 215"/>
              <a:gd name="T14" fmla="*/ 584200 w 504"/>
              <a:gd name="T15" fmla="*/ 84137 h 215"/>
              <a:gd name="T16" fmla="*/ 800100 w 504"/>
              <a:gd name="T17" fmla="*/ 127000 h 215"/>
              <a:gd name="T18" fmla="*/ 700088 w 504"/>
              <a:gd name="T19" fmla="*/ 271462 h 215"/>
              <a:gd name="T20" fmla="*/ 566738 w 504"/>
              <a:gd name="T21" fmla="*/ 322262 h 215"/>
              <a:gd name="T22" fmla="*/ 512763 w 504"/>
              <a:gd name="T23" fmla="*/ 290512 h 215"/>
              <a:gd name="T24" fmla="*/ 374650 w 504"/>
              <a:gd name="T25" fmla="*/ 290512 h 215"/>
              <a:gd name="T26" fmla="*/ 342900 w 504"/>
              <a:gd name="T27" fmla="*/ 341312 h 215"/>
              <a:gd name="T28" fmla="*/ 246063 w 504"/>
              <a:gd name="T29" fmla="*/ 333375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15">
                <a:moveTo>
                  <a:pt x="155" y="210"/>
                </a:moveTo>
                <a:lnTo>
                  <a:pt x="45" y="152"/>
                </a:lnTo>
                <a:lnTo>
                  <a:pt x="0" y="80"/>
                </a:lnTo>
                <a:lnTo>
                  <a:pt x="176" y="0"/>
                </a:lnTo>
                <a:lnTo>
                  <a:pt x="303" y="39"/>
                </a:lnTo>
                <a:lnTo>
                  <a:pt x="302" y="66"/>
                </a:lnTo>
                <a:lnTo>
                  <a:pt x="330" y="75"/>
                </a:lnTo>
                <a:lnTo>
                  <a:pt x="368" y="53"/>
                </a:lnTo>
                <a:lnTo>
                  <a:pt x="504" y="80"/>
                </a:lnTo>
                <a:lnTo>
                  <a:pt x="441" y="171"/>
                </a:lnTo>
                <a:lnTo>
                  <a:pt x="357" y="203"/>
                </a:lnTo>
                <a:lnTo>
                  <a:pt x="323" y="183"/>
                </a:lnTo>
                <a:lnTo>
                  <a:pt x="236" y="183"/>
                </a:lnTo>
                <a:lnTo>
                  <a:pt x="216" y="215"/>
                </a:lnTo>
                <a:lnTo>
                  <a:pt x="155" y="21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1" name="Freeform 141"/>
          <p:cNvSpPr>
            <a:spLocks/>
          </p:cNvSpPr>
          <p:nvPr/>
        </p:nvSpPr>
        <p:spPr bwMode="auto">
          <a:xfrm>
            <a:off x="4081463" y="3194447"/>
            <a:ext cx="1239837" cy="908447"/>
          </a:xfrm>
          <a:custGeom>
            <a:avLst/>
            <a:gdLst>
              <a:gd name="T0" fmla="*/ 127000 w 621"/>
              <a:gd name="T1" fmla="*/ 206375 h 651"/>
              <a:gd name="T2" fmla="*/ 80963 w 621"/>
              <a:gd name="T3" fmla="*/ 419100 h 651"/>
              <a:gd name="T4" fmla="*/ 3175 w 621"/>
              <a:gd name="T5" fmla="*/ 415925 h 651"/>
              <a:gd name="T6" fmla="*/ 0 w 621"/>
              <a:gd name="T7" fmla="*/ 596900 h 651"/>
              <a:gd name="T8" fmla="*/ 38100 w 621"/>
              <a:gd name="T9" fmla="*/ 644525 h 651"/>
              <a:gd name="T10" fmla="*/ 41275 w 621"/>
              <a:gd name="T11" fmla="*/ 681038 h 651"/>
              <a:gd name="T12" fmla="*/ 61913 w 621"/>
              <a:gd name="T13" fmla="*/ 715963 h 651"/>
              <a:gd name="T14" fmla="*/ 17463 w 621"/>
              <a:gd name="T15" fmla="*/ 781050 h 651"/>
              <a:gd name="T16" fmla="*/ 141288 w 621"/>
              <a:gd name="T17" fmla="*/ 819150 h 651"/>
              <a:gd name="T18" fmla="*/ 233363 w 621"/>
              <a:gd name="T19" fmla="*/ 830263 h 651"/>
              <a:gd name="T20" fmla="*/ 152400 w 621"/>
              <a:gd name="T21" fmla="*/ 1019175 h 651"/>
              <a:gd name="T22" fmla="*/ 266700 w 621"/>
              <a:gd name="T23" fmla="*/ 1004888 h 651"/>
              <a:gd name="T24" fmla="*/ 295275 w 621"/>
              <a:gd name="T25" fmla="*/ 977900 h 651"/>
              <a:gd name="T26" fmla="*/ 381000 w 621"/>
              <a:gd name="T27" fmla="*/ 992188 h 651"/>
              <a:gd name="T28" fmla="*/ 398463 w 621"/>
              <a:gd name="T29" fmla="*/ 1025525 h 651"/>
              <a:gd name="T30" fmla="*/ 431800 w 621"/>
              <a:gd name="T31" fmla="*/ 1033463 h 651"/>
              <a:gd name="T32" fmla="*/ 817563 w 621"/>
              <a:gd name="T33" fmla="*/ 1009650 h 651"/>
              <a:gd name="T34" fmla="*/ 776288 w 621"/>
              <a:gd name="T35" fmla="*/ 923925 h 651"/>
              <a:gd name="T36" fmla="*/ 919163 w 621"/>
              <a:gd name="T37" fmla="*/ 849313 h 651"/>
              <a:gd name="T38" fmla="*/ 736600 w 621"/>
              <a:gd name="T39" fmla="*/ 752475 h 651"/>
              <a:gd name="T40" fmla="*/ 674688 w 621"/>
              <a:gd name="T41" fmla="*/ 644525 h 651"/>
              <a:gd name="T42" fmla="*/ 946150 w 621"/>
              <a:gd name="T43" fmla="*/ 519113 h 651"/>
              <a:gd name="T44" fmla="*/ 985838 w 621"/>
              <a:gd name="T45" fmla="*/ 530225 h 651"/>
              <a:gd name="T46" fmla="*/ 969963 w 621"/>
              <a:gd name="T47" fmla="*/ 428625 h 651"/>
              <a:gd name="T48" fmla="*/ 933450 w 621"/>
              <a:gd name="T49" fmla="*/ 400050 h 651"/>
              <a:gd name="T50" fmla="*/ 898525 w 621"/>
              <a:gd name="T51" fmla="*/ 120650 h 651"/>
              <a:gd name="T52" fmla="*/ 769938 w 621"/>
              <a:gd name="T53" fmla="*/ 39688 h 651"/>
              <a:gd name="T54" fmla="*/ 584200 w 621"/>
              <a:gd name="T55" fmla="*/ 128588 h 651"/>
              <a:gd name="T56" fmla="*/ 442913 w 621"/>
              <a:gd name="T57" fmla="*/ 33338 h 651"/>
              <a:gd name="T58" fmla="*/ 269875 w 621"/>
              <a:gd name="T59" fmla="*/ 0 h 651"/>
              <a:gd name="T60" fmla="*/ 309563 w 621"/>
              <a:gd name="T61" fmla="*/ 149225 h 651"/>
              <a:gd name="T62" fmla="*/ 255588 w 621"/>
              <a:gd name="T63" fmla="*/ 195263 h 651"/>
              <a:gd name="T64" fmla="*/ 207963 w 621"/>
              <a:gd name="T65" fmla="*/ 153988 h 651"/>
              <a:gd name="T66" fmla="*/ 127000 w 621"/>
              <a:gd name="T67" fmla="*/ 206375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1" h="651">
                <a:moveTo>
                  <a:pt x="80" y="130"/>
                </a:moveTo>
                <a:lnTo>
                  <a:pt x="51" y="264"/>
                </a:lnTo>
                <a:lnTo>
                  <a:pt x="2" y="262"/>
                </a:lnTo>
                <a:lnTo>
                  <a:pt x="0" y="376"/>
                </a:lnTo>
                <a:lnTo>
                  <a:pt x="24" y="406"/>
                </a:lnTo>
                <a:lnTo>
                  <a:pt x="26" y="429"/>
                </a:lnTo>
                <a:lnTo>
                  <a:pt x="39" y="451"/>
                </a:lnTo>
                <a:lnTo>
                  <a:pt x="11" y="492"/>
                </a:lnTo>
                <a:lnTo>
                  <a:pt x="89" y="516"/>
                </a:lnTo>
                <a:lnTo>
                  <a:pt x="147" y="523"/>
                </a:lnTo>
                <a:lnTo>
                  <a:pt x="96" y="642"/>
                </a:lnTo>
                <a:lnTo>
                  <a:pt x="168" y="633"/>
                </a:lnTo>
                <a:lnTo>
                  <a:pt x="186" y="616"/>
                </a:lnTo>
                <a:lnTo>
                  <a:pt x="240" y="625"/>
                </a:lnTo>
                <a:lnTo>
                  <a:pt x="251" y="646"/>
                </a:lnTo>
                <a:lnTo>
                  <a:pt x="272" y="651"/>
                </a:lnTo>
                <a:lnTo>
                  <a:pt x="515" y="636"/>
                </a:lnTo>
                <a:lnTo>
                  <a:pt x="489" y="582"/>
                </a:lnTo>
                <a:lnTo>
                  <a:pt x="579" y="535"/>
                </a:lnTo>
                <a:lnTo>
                  <a:pt x="464" y="474"/>
                </a:lnTo>
                <a:lnTo>
                  <a:pt x="425" y="406"/>
                </a:lnTo>
                <a:lnTo>
                  <a:pt x="596" y="327"/>
                </a:lnTo>
                <a:lnTo>
                  <a:pt x="621" y="334"/>
                </a:lnTo>
                <a:lnTo>
                  <a:pt x="611" y="270"/>
                </a:lnTo>
                <a:lnTo>
                  <a:pt x="588" y="252"/>
                </a:lnTo>
                <a:lnTo>
                  <a:pt x="566" y="76"/>
                </a:lnTo>
                <a:lnTo>
                  <a:pt x="485" y="25"/>
                </a:lnTo>
                <a:lnTo>
                  <a:pt x="368" y="81"/>
                </a:lnTo>
                <a:lnTo>
                  <a:pt x="279" y="21"/>
                </a:lnTo>
                <a:lnTo>
                  <a:pt x="170" y="0"/>
                </a:lnTo>
                <a:lnTo>
                  <a:pt x="195" y="94"/>
                </a:lnTo>
                <a:lnTo>
                  <a:pt x="161" y="123"/>
                </a:lnTo>
                <a:lnTo>
                  <a:pt x="131" y="97"/>
                </a:lnTo>
                <a:lnTo>
                  <a:pt x="80" y="13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6" name="Freeform 142"/>
          <p:cNvSpPr>
            <a:spLocks/>
          </p:cNvSpPr>
          <p:nvPr/>
        </p:nvSpPr>
        <p:spPr bwMode="auto">
          <a:xfrm>
            <a:off x="5524500" y="1244205"/>
            <a:ext cx="1296988" cy="1296590"/>
          </a:xfrm>
          <a:custGeom>
            <a:avLst/>
            <a:gdLst>
              <a:gd name="T0" fmla="*/ 332 w 650"/>
              <a:gd name="T1" fmla="*/ 77 h 929"/>
              <a:gd name="T2" fmla="*/ 317 w 650"/>
              <a:gd name="T3" fmla="*/ 21 h 929"/>
              <a:gd name="T4" fmla="*/ 216 w 650"/>
              <a:gd name="T5" fmla="*/ 0 h 929"/>
              <a:gd name="T6" fmla="*/ 182 w 650"/>
              <a:gd name="T7" fmla="*/ 77 h 929"/>
              <a:gd name="T8" fmla="*/ 204 w 650"/>
              <a:gd name="T9" fmla="*/ 104 h 929"/>
              <a:gd name="T10" fmla="*/ 173 w 650"/>
              <a:gd name="T11" fmla="*/ 153 h 929"/>
              <a:gd name="T12" fmla="*/ 92 w 650"/>
              <a:gd name="T13" fmla="*/ 141 h 929"/>
              <a:gd name="T14" fmla="*/ 27 w 650"/>
              <a:gd name="T15" fmla="*/ 110 h 929"/>
              <a:gd name="T16" fmla="*/ 0 w 650"/>
              <a:gd name="T17" fmla="*/ 131 h 929"/>
              <a:gd name="T18" fmla="*/ 116 w 650"/>
              <a:gd name="T19" fmla="*/ 194 h 929"/>
              <a:gd name="T20" fmla="*/ 203 w 650"/>
              <a:gd name="T21" fmla="*/ 419 h 929"/>
              <a:gd name="T22" fmla="*/ 258 w 650"/>
              <a:gd name="T23" fmla="*/ 416 h 929"/>
              <a:gd name="T24" fmla="*/ 270 w 650"/>
              <a:gd name="T25" fmla="*/ 461 h 929"/>
              <a:gd name="T26" fmla="*/ 120 w 650"/>
              <a:gd name="T27" fmla="*/ 656 h 929"/>
              <a:gd name="T28" fmla="*/ 159 w 650"/>
              <a:gd name="T29" fmla="*/ 866 h 929"/>
              <a:gd name="T30" fmla="*/ 284 w 650"/>
              <a:gd name="T31" fmla="*/ 929 h 929"/>
              <a:gd name="T32" fmla="*/ 497 w 650"/>
              <a:gd name="T33" fmla="*/ 828 h 929"/>
              <a:gd name="T34" fmla="*/ 503 w 650"/>
              <a:gd name="T35" fmla="*/ 851 h 929"/>
              <a:gd name="T36" fmla="*/ 539 w 650"/>
              <a:gd name="T37" fmla="*/ 843 h 929"/>
              <a:gd name="T38" fmla="*/ 548 w 650"/>
              <a:gd name="T39" fmla="*/ 801 h 929"/>
              <a:gd name="T40" fmla="*/ 648 w 650"/>
              <a:gd name="T41" fmla="*/ 650 h 929"/>
              <a:gd name="T42" fmla="*/ 650 w 650"/>
              <a:gd name="T43" fmla="*/ 555 h 929"/>
              <a:gd name="T44" fmla="*/ 566 w 650"/>
              <a:gd name="T45" fmla="*/ 522 h 929"/>
              <a:gd name="T46" fmla="*/ 501 w 650"/>
              <a:gd name="T47" fmla="*/ 411 h 929"/>
              <a:gd name="T48" fmla="*/ 495 w 650"/>
              <a:gd name="T49" fmla="*/ 357 h 929"/>
              <a:gd name="T50" fmla="*/ 426 w 650"/>
              <a:gd name="T51" fmla="*/ 260 h 929"/>
              <a:gd name="T52" fmla="*/ 438 w 650"/>
              <a:gd name="T53" fmla="*/ 195 h 929"/>
              <a:gd name="T54" fmla="*/ 326 w 650"/>
              <a:gd name="T55" fmla="*/ 150 h 929"/>
              <a:gd name="T56" fmla="*/ 332 w 650"/>
              <a:gd name="T57" fmla="*/ 7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929">
                <a:moveTo>
                  <a:pt x="332" y="77"/>
                </a:moveTo>
                <a:lnTo>
                  <a:pt x="317" y="21"/>
                </a:lnTo>
                <a:lnTo>
                  <a:pt x="216" y="0"/>
                </a:lnTo>
                <a:lnTo>
                  <a:pt x="182" y="77"/>
                </a:lnTo>
                <a:lnTo>
                  <a:pt x="204" y="104"/>
                </a:lnTo>
                <a:lnTo>
                  <a:pt x="173" y="153"/>
                </a:lnTo>
                <a:lnTo>
                  <a:pt x="92" y="141"/>
                </a:lnTo>
                <a:lnTo>
                  <a:pt x="27" y="110"/>
                </a:lnTo>
                <a:lnTo>
                  <a:pt x="0" y="131"/>
                </a:lnTo>
                <a:lnTo>
                  <a:pt x="116" y="194"/>
                </a:lnTo>
                <a:lnTo>
                  <a:pt x="203" y="419"/>
                </a:lnTo>
                <a:lnTo>
                  <a:pt x="258" y="416"/>
                </a:lnTo>
                <a:lnTo>
                  <a:pt x="270" y="461"/>
                </a:lnTo>
                <a:lnTo>
                  <a:pt x="120" y="656"/>
                </a:lnTo>
                <a:lnTo>
                  <a:pt x="159" y="866"/>
                </a:lnTo>
                <a:lnTo>
                  <a:pt x="284" y="929"/>
                </a:lnTo>
                <a:lnTo>
                  <a:pt x="497" y="828"/>
                </a:lnTo>
                <a:lnTo>
                  <a:pt x="503" y="851"/>
                </a:lnTo>
                <a:lnTo>
                  <a:pt x="539" y="843"/>
                </a:lnTo>
                <a:lnTo>
                  <a:pt x="548" y="801"/>
                </a:lnTo>
                <a:lnTo>
                  <a:pt x="648" y="650"/>
                </a:lnTo>
                <a:lnTo>
                  <a:pt x="650" y="555"/>
                </a:lnTo>
                <a:lnTo>
                  <a:pt x="566" y="522"/>
                </a:lnTo>
                <a:lnTo>
                  <a:pt x="501" y="411"/>
                </a:lnTo>
                <a:lnTo>
                  <a:pt x="495" y="357"/>
                </a:lnTo>
                <a:lnTo>
                  <a:pt x="426" y="260"/>
                </a:lnTo>
                <a:lnTo>
                  <a:pt x="438" y="195"/>
                </a:lnTo>
                <a:lnTo>
                  <a:pt x="326" y="150"/>
                </a:lnTo>
                <a:lnTo>
                  <a:pt x="332" y="77"/>
                </a:lnTo>
                <a:close/>
              </a:path>
            </a:pathLst>
          </a:custGeom>
          <a:gradFill rotWithShape="1">
            <a:gsLst>
              <a:gs pos="0">
                <a:schemeClr val="tx1"/>
              </a:gs>
              <a:gs pos="50000">
                <a:schemeClr val="folHlink"/>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8" name="Freeform 144"/>
          <p:cNvSpPr>
            <a:spLocks/>
          </p:cNvSpPr>
          <p:nvPr/>
        </p:nvSpPr>
        <p:spPr bwMode="auto">
          <a:xfrm>
            <a:off x="4392614" y="1426370"/>
            <a:ext cx="1536700" cy="1826419"/>
          </a:xfrm>
          <a:custGeom>
            <a:avLst/>
            <a:gdLst>
              <a:gd name="T0" fmla="*/ 567 w 770"/>
              <a:gd name="T1" fmla="*/ 0 h 1308"/>
              <a:gd name="T2" fmla="*/ 687 w 770"/>
              <a:gd name="T3" fmla="*/ 63 h 1308"/>
              <a:gd name="T4" fmla="*/ 770 w 770"/>
              <a:gd name="T5" fmla="*/ 289 h 1308"/>
              <a:gd name="T6" fmla="*/ 725 w 770"/>
              <a:gd name="T7" fmla="*/ 280 h 1308"/>
              <a:gd name="T8" fmla="*/ 662 w 770"/>
              <a:gd name="T9" fmla="*/ 384 h 1308"/>
              <a:gd name="T10" fmla="*/ 678 w 770"/>
              <a:gd name="T11" fmla="*/ 412 h 1308"/>
              <a:gd name="T12" fmla="*/ 614 w 770"/>
              <a:gd name="T13" fmla="*/ 504 h 1308"/>
              <a:gd name="T14" fmla="*/ 515 w 770"/>
              <a:gd name="T15" fmla="*/ 619 h 1308"/>
              <a:gd name="T16" fmla="*/ 521 w 770"/>
              <a:gd name="T17" fmla="*/ 750 h 1308"/>
              <a:gd name="T18" fmla="*/ 593 w 770"/>
              <a:gd name="T19" fmla="*/ 775 h 1308"/>
              <a:gd name="T20" fmla="*/ 635 w 770"/>
              <a:gd name="T21" fmla="*/ 822 h 1308"/>
              <a:gd name="T22" fmla="*/ 605 w 770"/>
              <a:gd name="T23" fmla="*/ 909 h 1308"/>
              <a:gd name="T24" fmla="*/ 531 w 770"/>
              <a:gd name="T25" fmla="*/ 943 h 1308"/>
              <a:gd name="T26" fmla="*/ 522 w 770"/>
              <a:gd name="T27" fmla="*/ 1047 h 1308"/>
              <a:gd name="T28" fmla="*/ 509 w 770"/>
              <a:gd name="T29" fmla="*/ 1090 h 1308"/>
              <a:gd name="T30" fmla="*/ 498 w 770"/>
              <a:gd name="T31" fmla="*/ 1162 h 1308"/>
              <a:gd name="T32" fmla="*/ 405 w 770"/>
              <a:gd name="T33" fmla="*/ 1176 h 1308"/>
              <a:gd name="T34" fmla="*/ 392 w 770"/>
              <a:gd name="T35" fmla="*/ 1230 h 1308"/>
              <a:gd name="T36" fmla="*/ 306 w 770"/>
              <a:gd name="T37" fmla="*/ 1239 h 1308"/>
              <a:gd name="T38" fmla="*/ 294 w 770"/>
              <a:gd name="T39" fmla="*/ 1216 h 1308"/>
              <a:gd name="T40" fmla="*/ 266 w 770"/>
              <a:gd name="T41" fmla="*/ 1245 h 1308"/>
              <a:gd name="T42" fmla="*/ 284 w 770"/>
              <a:gd name="T43" fmla="*/ 1272 h 1308"/>
              <a:gd name="T44" fmla="*/ 249 w 770"/>
              <a:gd name="T45" fmla="*/ 1308 h 1308"/>
              <a:gd name="T46" fmla="*/ 125 w 770"/>
              <a:gd name="T47" fmla="*/ 1290 h 1308"/>
              <a:gd name="T48" fmla="*/ 102 w 770"/>
              <a:gd name="T49" fmla="*/ 1285 h 1308"/>
              <a:gd name="T50" fmla="*/ 98 w 770"/>
              <a:gd name="T51" fmla="*/ 1264 h 1308"/>
              <a:gd name="T52" fmla="*/ 0 w 770"/>
              <a:gd name="T53" fmla="*/ 1258 h 1308"/>
              <a:gd name="T54" fmla="*/ 0 w 770"/>
              <a:gd name="T55" fmla="*/ 1107 h 1308"/>
              <a:gd name="T56" fmla="*/ 32 w 770"/>
              <a:gd name="T57" fmla="*/ 1083 h 1308"/>
              <a:gd name="T58" fmla="*/ 86 w 770"/>
              <a:gd name="T59" fmla="*/ 1077 h 1308"/>
              <a:gd name="T60" fmla="*/ 119 w 770"/>
              <a:gd name="T61" fmla="*/ 1038 h 1308"/>
              <a:gd name="T62" fmla="*/ 143 w 770"/>
              <a:gd name="T63" fmla="*/ 1045 h 1308"/>
              <a:gd name="T64" fmla="*/ 155 w 770"/>
              <a:gd name="T65" fmla="*/ 1077 h 1308"/>
              <a:gd name="T66" fmla="*/ 132 w 770"/>
              <a:gd name="T67" fmla="*/ 1116 h 1308"/>
              <a:gd name="T68" fmla="*/ 149 w 770"/>
              <a:gd name="T69" fmla="*/ 1134 h 1308"/>
              <a:gd name="T70" fmla="*/ 180 w 770"/>
              <a:gd name="T71" fmla="*/ 1134 h 1308"/>
              <a:gd name="T72" fmla="*/ 183 w 770"/>
              <a:gd name="T73" fmla="*/ 1155 h 1308"/>
              <a:gd name="T74" fmla="*/ 159 w 770"/>
              <a:gd name="T75" fmla="*/ 1203 h 1308"/>
              <a:gd name="T76" fmla="*/ 275 w 770"/>
              <a:gd name="T77" fmla="*/ 1164 h 1308"/>
              <a:gd name="T78" fmla="*/ 293 w 770"/>
              <a:gd name="T79" fmla="*/ 1123 h 1308"/>
              <a:gd name="T80" fmla="*/ 221 w 770"/>
              <a:gd name="T81" fmla="*/ 1047 h 1308"/>
              <a:gd name="T82" fmla="*/ 177 w 770"/>
              <a:gd name="T83" fmla="*/ 931 h 1308"/>
              <a:gd name="T84" fmla="*/ 210 w 770"/>
              <a:gd name="T85" fmla="*/ 855 h 1308"/>
              <a:gd name="T86" fmla="*/ 270 w 770"/>
              <a:gd name="T87" fmla="*/ 810 h 1308"/>
              <a:gd name="T88" fmla="*/ 236 w 770"/>
              <a:gd name="T89" fmla="*/ 742 h 1308"/>
              <a:gd name="T90" fmla="*/ 261 w 770"/>
              <a:gd name="T91" fmla="*/ 697 h 1308"/>
              <a:gd name="T92" fmla="*/ 227 w 770"/>
              <a:gd name="T93" fmla="*/ 654 h 1308"/>
              <a:gd name="T94" fmla="*/ 218 w 770"/>
              <a:gd name="T95" fmla="*/ 510 h 1308"/>
              <a:gd name="T96" fmla="*/ 326 w 770"/>
              <a:gd name="T97" fmla="*/ 456 h 1308"/>
              <a:gd name="T98" fmla="*/ 332 w 770"/>
              <a:gd name="T99" fmla="*/ 265 h 1308"/>
              <a:gd name="T100" fmla="*/ 398 w 770"/>
              <a:gd name="T101" fmla="*/ 154 h 1308"/>
              <a:gd name="T102" fmla="*/ 479 w 770"/>
              <a:gd name="T103" fmla="*/ 57 h 1308"/>
              <a:gd name="T104" fmla="*/ 548 w 770"/>
              <a:gd name="T105" fmla="*/ 46 h 1308"/>
              <a:gd name="T106" fmla="*/ 567 w 770"/>
              <a:gd name="T107"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0" h="1308">
                <a:moveTo>
                  <a:pt x="567" y="0"/>
                </a:moveTo>
                <a:lnTo>
                  <a:pt x="687" y="63"/>
                </a:lnTo>
                <a:lnTo>
                  <a:pt x="770" y="289"/>
                </a:lnTo>
                <a:lnTo>
                  <a:pt x="725" y="280"/>
                </a:lnTo>
                <a:lnTo>
                  <a:pt x="662" y="384"/>
                </a:lnTo>
                <a:lnTo>
                  <a:pt x="678" y="412"/>
                </a:lnTo>
                <a:lnTo>
                  <a:pt x="614" y="504"/>
                </a:lnTo>
                <a:lnTo>
                  <a:pt x="515" y="619"/>
                </a:lnTo>
                <a:lnTo>
                  <a:pt x="521" y="750"/>
                </a:lnTo>
                <a:lnTo>
                  <a:pt x="593" y="775"/>
                </a:lnTo>
                <a:lnTo>
                  <a:pt x="635" y="822"/>
                </a:lnTo>
                <a:lnTo>
                  <a:pt x="605" y="909"/>
                </a:lnTo>
                <a:lnTo>
                  <a:pt x="531" y="943"/>
                </a:lnTo>
                <a:lnTo>
                  <a:pt x="522" y="1047"/>
                </a:lnTo>
                <a:lnTo>
                  <a:pt x="509" y="1090"/>
                </a:lnTo>
                <a:lnTo>
                  <a:pt x="498" y="1162"/>
                </a:lnTo>
                <a:lnTo>
                  <a:pt x="405" y="1176"/>
                </a:lnTo>
                <a:lnTo>
                  <a:pt x="392" y="1230"/>
                </a:lnTo>
                <a:lnTo>
                  <a:pt x="306" y="1239"/>
                </a:lnTo>
                <a:lnTo>
                  <a:pt x="294" y="1216"/>
                </a:lnTo>
                <a:lnTo>
                  <a:pt x="266" y="1245"/>
                </a:lnTo>
                <a:lnTo>
                  <a:pt x="284" y="1272"/>
                </a:lnTo>
                <a:lnTo>
                  <a:pt x="249" y="1308"/>
                </a:lnTo>
                <a:lnTo>
                  <a:pt x="125" y="1290"/>
                </a:lnTo>
                <a:lnTo>
                  <a:pt x="102" y="1285"/>
                </a:lnTo>
                <a:lnTo>
                  <a:pt x="98" y="1264"/>
                </a:lnTo>
                <a:lnTo>
                  <a:pt x="0" y="1258"/>
                </a:lnTo>
                <a:lnTo>
                  <a:pt x="0" y="1107"/>
                </a:lnTo>
                <a:lnTo>
                  <a:pt x="32" y="1083"/>
                </a:lnTo>
                <a:lnTo>
                  <a:pt x="86" y="1077"/>
                </a:lnTo>
                <a:lnTo>
                  <a:pt x="119" y="1038"/>
                </a:lnTo>
                <a:lnTo>
                  <a:pt x="143" y="1045"/>
                </a:lnTo>
                <a:lnTo>
                  <a:pt x="155" y="1077"/>
                </a:lnTo>
                <a:lnTo>
                  <a:pt x="132" y="1116"/>
                </a:lnTo>
                <a:lnTo>
                  <a:pt x="149" y="1134"/>
                </a:lnTo>
                <a:lnTo>
                  <a:pt x="180" y="1134"/>
                </a:lnTo>
                <a:lnTo>
                  <a:pt x="183" y="1155"/>
                </a:lnTo>
                <a:lnTo>
                  <a:pt x="159" y="1203"/>
                </a:lnTo>
                <a:lnTo>
                  <a:pt x="275" y="1164"/>
                </a:lnTo>
                <a:lnTo>
                  <a:pt x="293" y="1123"/>
                </a:lnTo>
                <a:lnTo>
                  <a:pt x="221" y="1047"/>
                </a:lnTo>
                <a:lnTo>
                  <a:pt x="177" y="931"/>
                </a:lnTo>
                <a:lnTo>
                  <a:pt x="210" y="855"/>
                </a:lnTo>
                <a:lnTo>
                  <a:pt x="270" y="810"/>
                </a:lnTo>
                <a:lnTo>
                  <a:pt x="236" y="742"/>
                </a:lnTo>
                <a:lnTo>
                  <a:pt x="261" y="697"/>
                </a:lnTo>
                <a:lnTo>
                  <a:pt x="227" y="654"/>
                </a:lnTo>
                <a:lnTo>
                  <a:pt x="218" y="510"/>
                </a:lnTo>
                <a:lnTo>
                  <a:pt x="326" y="456"/>
                </a:lnTo>
                <a:lnTo>
                  <a:pt x="332" y="265"/>
                </a:lnTo>
                <a:lnTo>
                  <a:pt x="398" y="154"/>
                </a:lnTo>
                <a:lnTo>
                  <a:pt x="479" y="57"/>
                </a:lnTo>
                <a:lnTo>
                  <a:pt x="548" y="46"/>
                </a:lnTo>
                <a:lnTo>
                  <a:pt x="567" y="0"/>
                </a:lnTo>
                <a:close/>
              </a:path>
            </a:pathLst>
          </a:custGeom>
          <a:gradFill rotWithShape="1">
            <a:gsLst>
              <a:gs pos="0">
                <a:schemeClr val="tx1"/>
              </a:gs>
              <a:gs pos="50000">
                <a:srgbClr val="339933"/>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4" name="Freeform 145"/>
          <p:cNvSpPr>
            <a:spLocks/>
          </p:cNvSpPr>
          <p:nvPr/>
        </p:nvSpPr>
        <p:spPr bwMode="auto">
          <a:xfrm>
            <a:off x="5600700" y="2797970"/>
            <a:ext cx="103188" cy="127397"/>
          </a:xfrm>
          <a:custGeom>
            <a:avLst/>
            <a:gdLst>
              <a:gd name="T0" fmla="*/ 2147483647 w 52"/>
              <a:gd name="T1" fmla="*/ 2147483647 h 92"/>
              <a:gd name="T2" fmla="*/ 2147483647 w 52"/>
              <a:gd name="T3" fmla="*/ 0 h 92"/>
              <a:gd name="T4" fmla="*/ 2147483647 w 52"/>
              <a:gd name="T5" fmla="*/ 2147483647 h 92"/>
              <a:gd name="T6" fmla="*/ 2147483647 w 52"/>
              <a:gd name="T7" fmla="*/ 2147483647 h 92"/>
              <a:gd name="T8" fmla="*/ 2147483647 w 52"/>
              <a:gd name="T9" fmla="*/ 2147483647 h 92"/>
              <a:gd name="T10" fmla="*/ 2147483647 w 52"/>
              <a:gd name="T11" fmla="*/ 2147483647 h 92"/>
              <a:gd name="T12" fmla="*/ 0 w 52"/>
              <a:gd name="T13" fmla="*/ 2147483647 h 92"/>
              <a:gd name="T14" fmla="*/ 2147483647 w 52"/>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92">
                <a:moveTo>
                  <a:pt x="24" y="5"/>
                </a:moveTo>
                <a:lnTo>
                  <a:pt x="52" y="0"/>
                </a:lnTo>
                <a:lnTo>
                  <a:pt x="49" y="33"/>
                </a:lnTo>
                <a:lnTo>
                  <a:pt x="52" y="51"/>
                </a:lnTo>
                <a:lnTo>
                  <a:pt x="24" y="92"/>
                </a:lnTo>
                <a:lnTo>
                  <a:pt x="1" y="66"/>
                </a:lnTo>
                <a:lnTo>
                  <a:pt x="0" y="42"/>
                </a:lnTo>
                <a:lnTo>
                  <a:pt x="24" y="5"/>
                </a:lnTo>
                <a:close/>
              </a:path>
            </a:pathLst>
          </a:custGeom>
          <a:solidFill>
            <a:srgbClr val="00FF00"/>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83090" name="Freeform 146"/>
          <p:cNvSpPr>
            <a:spLocks/>
          </p:cNvSpPr>
          <p:nvPr/>
        </p:nvSpPr>
        <p:spPr bwMode="auto">
          <a:xfrm>
            <a:off x="4327526" y="4855370"/>
            <a:ext cx="317500" cy="292894"/>
          </a:xfrm>
          <a:custGeom>
            <a:avLst/>
            <a:gdLst>
              <a:gd name="T0" fmla="*/ 96 w 159"/>
              <a:gd name="T1" fmla="*/ 0 h 210"/>
              <a:gd name="T2" fmla="*/ 39 w 159"/>
              <a:gd name="T3" fmla="*/ 35 h 210"/>
              <a:gd name="T4" fmla="*/ 17 w 159"/>
              <a:gd name="T5" fmla="*/ 30 h 210"/>
              <a:gd name="T6" fmla="*/ 0 w 159"/>
              <a:gd name="T7" fmla="*/ 47 h 210"/>
              <a:gd name="T8" fmla="*/ 24 w 159"/>
              <a:gd name="T9" fmla="*/ 74 h 210"/>
              <a:gd name="T10" fmla="*/ 30 w 159"/>
              <a:gd name="T11" fmla="*/ 134 h 210"/>
              <a:gd name="T12" fmla="*/ 17 w 159"/>
              <a:gd name="T13" fmla="*/ 185 h 210"/>
              <a:gd name="T14" fmla="*/ 21 w 159"/>
              <a:gd name="T15" fmla="*/ 198 h 210"/>
              <a:gd name="T16" fmla="*/ 53 w 159"/>
              <a:gd name="T17" fmla="*/ 210 h 210"/>
              <a:gd name="T18" fmla="*/ 87 w 159"/>
              <a:gd name="T19" fmla="*/ 198 h 210"/>
              <a:gd name="T20" fmla="*/ 99 w 159"/>
              <a:gd name="T21" fmla="*/ 179 h 210"/>
              <a:gd name="T22" fmla="*/ 126 w 159"/>
              <a:gd name="T23" fmla="*/ 188 h 210"/>
              <a:gd name="T24" fmla="*/ 141 w 159"/>
              <a:gd name="T25" fmla="*/ 173 h 210"/>
              <a:gd name="T26" fmla="*/ 149 w 159"/>
              <a:gd name="T27" fmla="*/ 96 h 210"/>
              <a:gd name="T28" fmla="*/ 144 w 159"/>
              <a:gd name="T29" fmla="*/ 81 h 210"/>
              <a:gd name="T30" fmla="*/ 159 w 159"/>
              <a:gd name="T31" fmla="*/ 59 h 210"/>
              <a:gd name="T32" fmla="*/ 135 w 159"/>
              <a:gd name="T33" fmla="*/ 11 h 210"/>
              <a:gd name="T34" fmla="*/ 96 w 159"/>
              <a:gd name="T3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10">
                <a:moveTo>
                  <a:pt x="96" y="0"/>
                </a:moveTo>
                <a:lnTo>
                  <a:pt x="39" y="35"/>
                </a:lnTo>
                <a:lnTo>
                  <a:pt x="17" y="30"/>
                </a:lnTo>
                <a:lnTo>
                  <a:pt x="0" y="47"/>
                </a:lnTo>
                <a:lnTo>
                  <a:pt x="24" y="74"/>
                </a:lnTo>
                <a:lnTo>
                  <a:pt x="30" y="134"/>
                </a:lnTo>
                <a:lnTo>
                  <a:pt x="17" y="185"/>
                </a:lnTo>
                <a:lnTo>
                  <a:pt x="21" y="198"/>
                </a:lnTo>
                <a:lnTo>
                  <a:pt x="53" y="210"/>
                </a:lnTo>
                <a:lnTo>
                  <a:pt x="87" y="198"/>
                </a:lnTo>
                <a:lnTo>
                  <a:pt x="99" y="179"/>
                </a:lnTo>
                <a:lnTo>
                  <a:pt x="126" y="188"/>
                </a:lnTo>
                <a:lnTo>
                  <a:pt x="141" y="173"/>
                </a:lnTo>
                <a:lnTo>
                  <a:pt x="149" y="96"/>
                </a:lnTo>
                <a:lnTo>
                  <a:pt x="144" y="81"/>
                </a:lnTo>
                <a:lnTo>
                  <a:pt x="159" y="59"/>
                </a:lnTo>
                <a:lnTo>
                  <a:pt x="135" y="11"/>
                </a:lnTo>
                <a:lnTo>
                  <a:pt x="96" y="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91" name="Freeform 147"/>
          <p:cNvSpPr>
            <a:spLocks/>
          </p:cNvSpPr>
          <p:nvPr/>
        </p:nvSpPr>
        <p:spPr bwMode="auto">
          <a:xfrm>
            <a:off x="4418014" y="4645819"/>
            <a:ext cx="173037" cy="195263"/>
          </a:xfrm>
          <a:custGeom>
            <a:avLst/>
            <a:gdLst>
              <a:gd name="T0" fmla="*/ 68 w 87"/>
              <a:gd name="T1" fmla="*/ 0 h 140"/>
              <a:gd name="T2" fmla="*/ 57 w 87"/>
              <a:gd name="T3" fmla="*/ 18 h 140"/>
              <a:gd name="T4" fmla="*/ 17 w 87"/>
              <a:gd name="T5" fmla="*/ 36 h 140"/>
              <a:gd name="T6" fmla="*/ 0 w 87"/>
              <a:gd name="T7" fmla="*/ 54 h 140"/>
              <a:gd name="T8" fmla="*/ 2 w 87"/>
              <a:gd name="T9" fmla="*/ 72 h 140"/>
              <a:gd name="T10" fmla="*/ 15 w 87"/>
              <a:gd name="T11" fmla="*/ 114 h 140"/>
              <a:gd name="T12" fmla="*/ 24 w 87"/>
              <a:gd name="T13" fmla="*/ 125 h 140"/>
              <a:gd name="T14" fmla="*/ 47 w 87"/>
              <a:gd name="T15" fmla="*/ 140 h 140"/>
              <a:gd name="T16" fmla="*/ 75 w 87"/>
              <a:gd name="T17" fmla="*/ 116 h 140"/>
              <a:gd name="T18" fmla="*/ 75 w 87"/>
              <a:gd name="T19" fmla="*/ 92 h 140"/>
              <a:gd name="T20" fmla="*/ 84 w 87"/>
              <a:gd name="T21" fmla="*/ 74 h 140"/>
              <a:gd name="T22" fmla="*/ 87 w 87"/>
              <a:gd name="T23" fmla="*/ 35 h 140"/>
              <a:gd name="T24" fmla="*/ 80 w 87"/>
              <a:gd name="T25" fmla="*/ 23 h 140"/>
              <a:gd name="T26" fmla="*/ 80 w 87"/>
              <a:gd name="T27" fmla="*/ 0 h 140"/>
              <a:gd name="T28" fmla="*/ 68 w 87"/>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40">
                <a:moveTo>
                  <a:pt x="68" y="0"/>
                </a:moveTo>
                <a:lnTo>
                  <a:pt x="57" y="18"/>
                </a:lnTo>
                <a:lnTo>
                  <a:pt x="17" y="36"/>
                </a:lnTo>
                <a:lnTo>
                  <a:pt x="0" y="54"/>
                </a:lnTo>
                <a:lnTo>
                  <a:pt x="2" y="72"/>
                </a:lnTo>
                <a:lnTo>
                  <a:pt x="15" y="114"/>
                </a:lnTo>
                <a:lnTo>
                  <a:pt x="24" y="125"/>
                </a:lnTo>
                <a:lnTo>
                  <a:pt x="47" y="140"/>
                </a:lnTo>
                <a:lnTo>
                  <a:pt x="75" y="116"/>
                </a:lnTo>
                <a:lnTo>
                  <a:pt x="75" y="92"/>
                </a:lnTo>
                <a:lnTo>
                  <a:pt x="84" y="74"/>
                </a:lnTo>
                <a:lnTo>
                  <a:pt x="87" y="35"/>
                </a:lnTo>
                <a:lnTo>
                  <a:pt x="80" y="23"/>
                </a:lnTo>
                <a:lnTo>
                  <a:pt x="80" y="0"/>
                </a:lnTo>
                <a:lnTo>
                  <a:pt x="68" y="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7" name="Freeform 148"/>
          <p:cNvSpPr>
            <a:spLocks/>
          </p:cNvSpPr>
          <p:nvPr/>
        </p:nvSpPr>
        <p:spPr bwMode="auto">
          <a:xfrm>
            <a:off x="3319464" y="4992292"/>
            <a:ext cx="204787" cy="88106"/>
          </a:xfrm>
          <a:custGeom>
            <a:avLst/>
            <a:gdLst>
              <a:gd name="T0" fmla="*/ 90488 w 102"/>
              <a:gd name="T1" fmla="*/ 0 h 63"/>
              <a:gd name="T2" fmla="*/ 123825 w 102"/>
              <a:gd name="T3" fmla="*/ 15875 h 63"/>
              <a:gd name="T4" fmla="*/ 158750 w 102"/>
              <a:gd name="T5" fmla="*/ 23813 h 63"/>
              <a:gd name="T6" fmla="*/ 161925 w 102"/>
              <a:gd name="T7" fmla="*/ 44450 h 63"/>
              <a:gd name="T8" fmla="*/ 125413 w 102"/>
              <a:gd name="T9" fmla="*/ 82550 h 63"/>
              <a:gd name="T10" fmla="*/ 87313 w 102"/>
              <a:gd name="T11" fmla="*/ 100013 h 63"/>
              <a:gd name="T12" fmla="*/ 49213 w 102"/>
              <a:gd name="T13" fmla="*/ 82550 h 63"/>
              <a:gd name="T14" fmla="*/ 0 w 102"/>
              <a:gd name="T15" fmla="*/ 57150 h 63"/>
              <a:gd name="T16" fmla="*/ 0 w 102"/>
              <a:gd name="T17" fmla="*/ 38100 h 63"/>
              <a:gd name="T18" fmla="*/ 47625 w 102"/>
              <a:gd name="T19" fmla="*/ 11113 h 63"/>
              <a:gd name="T20" fmla="*/ 90488 w 102"/>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63">
                <a:moveTo>
                  <a:pt x="57" y="0"/>
                </a:moveTo>
                <a:lnTo>
                  <a:pt x="78" y="10"/>
                </a:lnTo>
                <a:lnTo>
                  <a:pt x="100" y="15"/>
                </a:lnTo>
                <a:lnTo>
                  <a:pt x="102" y="28"/>
                </a:lnTo>
                <a:lnTo>
                  <a:pt x="79" y="52"/>
                </a:lnTo>
                <a:lnTo>
                  <a:pt x="55" y="63"/>
                </a:lnTo>
                <a:lnTo>
                  <a:pt x="31" y="52"/>
                </a:lnTo>
                <a:lnTo>
                  <a:pt x="0" y="36"/>
                </a:lnTo>
                <a:lnTo>
                  <a:pt x="0" y="24"/>
                </a:lnTo>
                <a:lnTo>
                  <a:pt x="30" y="7"/>
                </a:lnTo>
                <a:lnTo>
                  <a:pt x="57" y="0"/>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8" name="Freeform 149"/>
          <p:cNvSpPr>
            <a:spLocks/>
          </p:cNvSpPr>
          <p:nvPr/>
        </p:nvSpPr>
        <p:spPr bwMode="auto">
          <a:xfrm>
            <a:off x="7659689" y="927497"/>
            <a:ext cx="185737" cy="108347"/>
          </a:xfrm>
          <a:custGeom>
            <a:avLst/>
            <a:gdLst>
              <a:gd name="T0" fmla="*/ 2147483647 w 93"/>
              <a:gd name="T1" fmla="*/ 2147483647 h 78"/>
              <a:gd name="T2" fmla="*/ 2147483647 w 93"/>
              <a:gd name="T3" fmla="*/ 2147483647 h 78"/>
              <a:gd name="T4" fmla="*/ 2147483647 w 93"/>
              <a:gd name="T5" fmla="*/ 0 h 78"/>
              <a:gd name="T6" fmla="*/ 2147483647 w 93"/>
              <a:gd name="T7" fmla="*/ 2147483647 h 78"/>
              <a:gd name="T8" fmla="*/ 0 w 93"/>
              <a:gd name="T9" fmla="*/ 2147483647 h 78"/>
              <a:gd name="T10" fmla="*/ 2147483647 w 93"/>
              <a:gd name="T11" fmla="*/ 2147483647 h 78"/>
              <a:gd name="T12" fmla="*/ 2147483647 w 93"/>
              <a:gd name="T13" fmla="*/ 2147483647 h 78"/>
              <a:gd name="T14" fmla="*/ 2147483647 w 93"/>
              <a:gd name="T15" fmla="*/ 2147483647 h 78"/>
              <a:gd name="T16" fmla="*/ 2147483647 w 93"/>
              <a:gd name="T17" fmla="*/ 2147483647 h 78"/>
              <a:gd name="T18" fmla="*/ 2147483647 w 93"/>
              <a:gd name="T19" fmla="*/ 2147483647 h 78"/>
              <a:gd name="T20" fmla="*/ 2147483647 w 93"/>
              <a:gd name="T21" fmla="*/ 2147483647 h 78"/>
              <a:gd name="T22" fmla="*/ 2147483647 w 93"/>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78">
                <a:moveTo>
                  <a:pt x="93" y="23"/>
                </a:moveTo>
                <a:lnTo>
                  <a:pt x="81" y="6"/>
                </a:lnTo>
                <a:lnTo>
                  <a:pt x="51" y="0"/>
                </a:lnTo>
                <a:lnTo>
                  <a:pt x="15" y="3"/>
                </a:lnTo>
                <a:lnTo>
                  <a:pt x="0" y="35"/>
                </a:lnTo>
                <a:lnTo>
                  <a:pt x="6" y="57"/>
                </a:lnTo>
                <a:lnTo>
                  <a:pt x="31" y="78"/>
                </a:lnTo>
                <a:lnTo>
                  <a:pt x="52" y="78"/>
                </a:lnTo>
                <a:lnTo>
                  <a:pt x="70" y="63"/>
                </a:lnTo>
                <a:lnTo>
                  <a:pt x="82" y="45"/>
                </a:lnTo>
                <a:lnTo>
                  <a:pt x="84" y="35"/>
                </a:lnTo>
                <a:lnTo>
                  <a:pt x="93" y="23"/>
                </a:lnTo>
                <a:close/>
              </a:path>
            </a:pathLst>
          </a:custGeom>
          <a:solidFill>
            <a:srgbClr val="66FF33"/>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83073" name="Freeform 129"/>
          <p:cNvSpPr>
            <a:spLocks/>
          </p:cNvSpPr>
          <p:nvPr/>
        </p:nvSpPr>
        <p:spPr bwMode="auto">
          <a:xfrm>
            <a:off x="6164263" y="925117"/>
            <a:ext cx="1885950" cy="2411015"/>
          </a:xfrm>
          <a:custGeom>
            <a:avLst/>
            <a:gdLst>
              <a:gd name="T0" fmla="*/ 341 w 945"/>
              <a:gd name="T1" fmla="*/ 1403 h 1727"/>
              <a:gd name="T2" fmla="*/ 462 w 945"/>
              <a:gd name="T3" fmla="*/ 1430 h 1727"/>
              <a:gd name="T4" fmla="*/ 525 w 945"/>
              <a:gd name="T5" fmla="*/ 1416 h 1727"/>
              <a:gd name="T6" fmla="*/ 560 w 945"/>
              <a:gd name="T7" fmla="*/ 1448 h 1727"/>
              <a:gd name="T8" fmla="*/ 572 w 945"/>
              <a:gd name="T9" fmla="*/ 1502 h 1727"/>
              <a:gd name="T10" fmla="*/ 725 w 945"/>
              <a:gd name="T11" fmla="*/ 1569 h 1727"/>
              <a:gd name="T12" fmla="*/ 735 w 945"/>
              <a:gd name="T13" fmla="*/ 1598 h 1727"/>
              <a:gd name="T14" fmla="*/ 669 w 945"/>
              <a:gd name="T15" fmla="*/ 1629 h 1727"/>
              <a:gd name="T16" fmla="*/ 714 w 945"/>
              <a:gd name="T17" fmla="*/ 1692 h 1727"/>
              <a:gd name="T18" fmla="*/ 819 w 945"/>
              <a:gd name="T19" fmla="*/ 1635 h 1727"/>
              <a:gd name="T20" fmla="*/ 888 w 945"/>
              <a:gd name="T21" fmla="*/ 1673 h 1727"/>
              <a:gd name="T22" fmla="*/ 945 w 945"/>
              <a:gd name="T23" fmla="*/ 1727 h 1727"/>
              <a:gd name="T24" fmla="*/ 944 w 945"/>
              <a:gd name="T25" fmla="*/ 0 h 1727"/>
              <a:gd name="T26" fmla="*/ 905 w 945"/>
              <a:gd name="T27" fmla="*/ 54 h 1727"/>
              <a:gd name="T28" fmla="*/ 834 w 945"/>
              <a:gd name="T29" fmla="*/ 177 h 1727"/>
              <a:gd name="T30" fmla="*/ 864 w 945"/>
              <a:gd name="T31" fmla="*/ 231 h 1727"/>
              <a:gd name="T32" fmla="*/ 806 w 945"/>
              <a:gd name="T33" fmla="*/ 272 h 1727"/>
              <a:gd name="T34" fmla="*/ 737 w 945"/>
              <a:gd name="T35" fmla="*/ 215 h 1727"/>
              <a:gd name="T36" fmla="*/ 786 w 945"/>
              <a:gd name="T37" fmla="*/ 173 h 1727"/>
              <a:gd name="T38" fmla="*/ 707 w 945"/>
              <a:gd name="T39" fmla="*/ 141 h 1727"/>
              <a:gd name="T40" fmla="*/ 617 w 945"/>
              <a:gd name="T41" fmla="*/ 170 h 1727"/>
              <a:gd name="T42" fmla="*/ 689 w 945"/>
              <a:gd name="T43" fmla="*/ 276 h 1727"/>
              <a:gd name="T44" fmla="*/ 728 w 945"/>
              <a:gd name="T45" fmla="*/ 285 h 1727"/>
              <a:gd name="T46" fmla="*/ 758 w 945"/>
              <a:gd name="T47" fmla="*/ 363 h 1727"/>
              <a:gd name="T48" fmla="*/ 690 w 945"/>
              <a:gd name="T49" fmla="*/ 354 h 1727"/>
              <a:gd name="T50" fmla="*/ 606 w 945"/>
              <a:gd name="T51" fmla="*/ 479 h 1727"/>
              <a:gd name="T52" fmla="*/ 678 w 945"/>
              <a:gd name="T53" fmla="*/ 545 h 1727"/>
              <a:gd name="T54" fmla="*/ 513 w 945"/>
              <a:gd name="T55" fmla="*/ 540 h 1727"/>
              <a:gd name="T56" fmla="*/ 500 w 945"/>
              <a:gd name="T57" fmla="*/ 578 h 1727"/>
              <a:gd name="T58" fmla="*/ 606 w 945"/>
              <a:gd name="T59" fmla="*/ 626 h 1727"/>
              <a:gd name="T60" fmla="*/ 525 w 945"/>
              <a:gd name="T61" fmla="*/ 653 h 1727"/>
              <a:gd name="T62" fmla="*/ 380 w 945"/>
              <a:gd name="T63" fmla="*/ 564 h 1727"/>
              <a:gd name="T64" fmla="*/ 386 w 945"/>
              <a:gd name="T65" fmla="*/ 512 h 1727"/>
              <a:gd name="T66" fmla="*/ 237 w 945"/>
              <a:gd name="T67" fmla="*/ 456 h 1727"/>
              <a:gd name="T68" fmla="*/ 246 w 945"/>
              <a:gd name="T69" fmla="*/ 441 h 1727"/>
              <a:gd name="T70" fmla="*/ 339 w 945"/>
              <a:gd name="T71" fmla="*/ 464 h 1727"/>
              <a:gd name="T72" fmla="*/ 522 w 945"/>
              <a:gd name="T73" fmla="*/ 458 h 1727"/>
              <a:gd name="T74" fmla="*/ 605 w 945"/>
              <a:gd name="T75" fmla="*/ 389 h 1727"/>
              <a:gd name="T76" fmla="*/ 566 w 945"/>
              <a:gd name="T77" fmla="*/ 278 h 1727"/>
              <a:gd name="T78" fmla="*/ 279 w 945"/>
              <a:gd name="T79" fmla="*/ 221 h 1727"/>
              <a:gd name="T80" fmla="*/ 191 w 945"/>
              <a:gd name="T81" fmla="*/ 225 h 1727"/>
              <a:gd name="T82" fmla="*/ 111 w 945"/>
              <a:gd name="T83" fmla="*/ 200 h 1727"/>
              <a:gd name="T84" fmla="*/ 59 w 945"/>
              <a:gd name="T85" fmla="*/ 218 h 1727"/>
              <a:gd name="T86" fmla="*/ 74 w 945"/>
              <a:gd name="T87" fmla="*/ 249 h 1727"/>
              <a:gd name="T88" fmla="*/ 9 w 945"/>
              <a:gd name="T89" fmla="*/ 300 h 1727"/>
              <a:gd name="T90" fmla="*/ 0 w 945"/>
              <a:gd name="T91" fmla="*/ 380 h 1727"/>
              <a:gd name="T92" fmla="*/ 113 w 945"/>
              <a:gd name="T93" fmla="*/ 429 h 1727"/>
              <a:gd name="T94" fmla="*/ 102 w 945"/>
              <a:gd name="T95" fmla="*/ 488 h 1727"/>
              <a:gd name="T96" fmla="*/ 173 w 945"/>
              <a:gd name="T97" fmla="*/ 591 h 1727"/>
              <a:gd name="T98" fmla="*/ 179 w 945"/>
              <a:gd name="T99" fmla="*/ 641 h 1727"/>
              <a:gd name="T100" fmla="*/ 249 w 945"/>
              <a:gd name="T101" fmla="*/ 756 h 1727"/>
              <a:gd name="T102" fmla="*/ 327 w 945"/>
              <a:gd name="T103" fmla="*/ 789 h 1727"/>
              <a:gd name="T104" fmla="*/ 321 w 945"/>
              <a:gd name="T105" fmla="*/ 881 h 1727"/>
              <a:gd name="T106" fmla="*/ 224 w 945"/>
              <a:gd name="T107" fmla="*/ 1035 h 1727"/>
              <a:gd name="T108" fmla="*/ 309 w 945"/>
              <a:gd name="T109" fmla="*/ 1070 h 1727"/>
              <a:gd name="T110" fmla="*/ 249 w 945"/>
              <a:gd name="T111" fmla="*/ 1128 h 1727"/>
              <a:gd name="T112" fmla="*/ 240 w 945"/>
              <a:gd name="T113" fmla="*/ 1217 h 1727"/>
              <a:gd name="T114" fmla="*/ 281 w 945"/>
              <a:gd name="T115" fmla="*/ 1293 h 1727"/>
              <a:gd name="T116" fmla="*/ 341 w 945"/>
              <a:gd name="T117" fmla="*/ 1403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5" h="1727">
                <a:moveTo>
                  <a:pt x="341" y="1403"/>
                </a:moveTo>
                <a:lnTo>
                  <a:pt x="462" y="1430"/>
                </a:lnTo>
                <a:lnTo>
                  <a:pt x="525" y="1416"/>
                </a:lnTo>
                <a:lnTo>
                  <a:pt x="560" y="1448"/>
                </a:lnTo>
                <a:lnTo>
                  <a:pt x="572" y="1502"/>
                </a:lnTo>
                <a:lnTo>
                  <a:pt x="725" y="1569"/>
                </a:lnTo>
                <a:lnTo>
                  <a:pt x="735" y="1598"/>
                </a:lnTo>
                <a:lnTo>
                  <a:pt x="669" y="1629"/>
                </a:lnTo>
                <a:lnTo>
                  <a:pt x="714" y="1692"/>
                </a:lnTo>
                <a:lnTo>
                  <a:pt x="819" y="1635"/>
                </a:lnTo>
                <a:lnTo>
                  <a:pt x="888" y="1673"/>
                </a:lnTo>
                <a:lnTo>
                  <a:pt x="945" y="1727"/>
                </a:lnTo>
                <a:lnTo>
                  <a:pt x="944" y="0"/>
                </a:lnTo>
                <a:lnTo>
                  <a:pt x="905" y="54"/>
                </a:lnTo>
                <a:lnTo>
                  <a:pt x="834" y="177"/>
                </a:lnTo>
                <a:lnTo>
                  <a:pt x="864" y="231"/>
                </a:lnTo>
                <a:lnTo>
                  <a:pt x="806" y="272"/>
                </a:lnTo>
                <a:lnTo>
                  <a:pt x="737" y="215"/>
                </a:lnTo>
                <a:lnTo>
                  <a:pt x="786" y="173"/>
                </a:lnTo>
                <a:lnTo>
                  <a:pt x="707" y="141"/>
                </a:lnTo>
                <a:lnTo>
                  <a:pt x="617" y="170"/>
                </a:lnTo>
                <a:lnTo>
                  <a:pt x="689" y="276"/>
                </a:lnTo>
                <a:lnTo>
                  <a:pt x="728" y="285"/>
                </a:lnTo>
                <a:lnTo>
                  <a:pt x="758" y="363"/>
                </a:lnTo>
                <a:lnTo>
                  <a:pt x="690" y="354"/>
                </a:lnTo>
                <a:lnTo>
                  <a:pt x="606" y="479"/>
                </a:lnTo>
                <a:lnTo>
                  <a:pt x="678" y="545"/>
                </a:lnTo>
                <a:lnTo>
                  <a:pt x="513" y="540"/>
                </a:lnTo>
                <a:lnTo>
                  <a:pt x="500" y="578"/>
                </a:lnTo>
                <a:lnTo>
                  <a:pt x="606" y="626"/>
                </a:lnTo>
                <a:lnTo>
                  <a:pt x="525" y="653"/>
                </a:lnTo>
                <a:lnTo>
                  <a:pt x="380" y="564"/>
                </a:lnTo>
                <a:lnTo>
                  <a:pt x="386" y="512"/>
                </a:lnTo>
                <a:lnTo>
                  <a:pt x="237" y="456"/>
                </a:lnTo>
                <a:lnTo>
                  <a:pt x="246" y="441"/>
                </a:lnTo>
                <a:lnTo>
                  <a:pt x="339" y="464"/>
                </a:lnTo>
                <a:lnTo>
                  <a:pt x="522" y="458"/>
                </a:lnTo>
                <a:lnTo>
                  <a:pt x="605" y="389"/>
                </a:lnTo>
                <a:lnTo>
                  <a:pt x="566" y="278"/>
                </a:lnTo>
                <a:lnTo>
                  <a:pt x="279" y="221"/>
                </a:lnTo>
                <a:lnTo>
                  <a:pt x="191" y="225"/>
                </a:lnTo>
                <a:lnTo>
                  <a:pt x="111" y="200"/>
                </a:lnTo>
                <a:lnTo>
                  <a:pt x="59" y="218"/>
                </a:lnTo>
                <a:lnTo>
                  <a:pt x="74" y="249"/>
                </a:lnTo>
                <a:lnTo>
                  <a:pt x="9" y="300"/>
                </a:lnTo>
                <a:lnTo>
                  <a:pt x="0" y="380"/>
                </a:lnTo>
                <a:lnTo>
                  <a:pt x="113" y="429"/>
                </a:lnTo>
                <a:lnTo>
                  <a:pt x="102" y="488"/>
                </a:lnTo>
                <a:lnTo>
                  <a:pt x="173" y="591"/>
                </a:lnTo>
                <a:lnTo>
                  <a:pt x="179" y="641"/>
                </a:lnTo>
                <a:lnTo>
                  <a:pt x="249" y="756"/>
                </a:lnTo>
                <a:lnTo>
                  <a:pt x="327" y="789"/>
                </a:lnTo>
                <a:lnTo>
                  <a:pt x="321" y="881"/>
                </a:lnTo>
                <a:lnTo>
                  <a:pt x="224" y="1035"/>
                </a:lnTo>
                <a:lnTo>
                  <a:pt x="309" y="1070"/>
                </a:lnTo>
                <a:lnTo>
                  <a:pt x="249" y="1128"/>
                </a:lnTo>
                <a:lnTo>
                  <a:pt x="240" y="1217"/>
                </a:lnTo>
                <a:lnTo>
                  <a:pt x="281" y="1293"/>
                </a:lnTo>
                <a:lnTo>
                  <a:pt x="341" y="1403"/>
                </a:lnTo>
                <a:close/>
              </a:path>
            </a:pathLst>
          </a:custGeom>
          <a:gradFill rotWithShape="1">
            <a:gsLst>
              <a:gs pos="0">
                <a:schemeClr val="tx1"/>
              </a:gs>
              <a:gs pos="50000">
                <a:srgbClr val="FF0000"/>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100" name="Text Box 223"/>
          <p:cNvSpPr txBox="1">
            <a:spLocks noChangeArrowheads="1"/>
          </p:cNvSpPr>
          <p:nvPr/>
        </p:nvSpPr>
        <p:spPr bwMode="auto">
          <a:xfrm>
            <a:off x="5816464" y="3407569"/>
            <a:ext cx="192361" cy="115416"/>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solidFill>
                  <a:schemeClr val="bg1"/>
                </a:solidFill>
                <a:latin typeface="Arial Black" pitchFamily="34" charset="0"/>
                <a:ea typeface="HY헤드라인M" pitchFamily="18" charset="-127"/>
              </a:rPr>
              <a:t>波兰</a:t>
            </a:r>
            <a:endParaRPr lang="en-US" altLang="ko-KR" sz="750" b="1">
              <a:solidFill>
                <a:schemeClr val="bg1"/>
              </a:solidFill>
              <a:latin typeface="Arial Black" pitchFamily="34" charset="0"/>
              <a:ea typeface="HY헤드라인M" pitchFamily="18" charset="-127"/>
            </a:endParaRPr>
          </a:p>
        </p:txBody>
      </p:sp>
      <p:grpSp>
        <p:nvGrpSpPr>
          <p:cNvPr id="2101" name="Group 241"/>
          <p:cNvGrpSpPr>
            <a:grpSpLocks/>
          </p:cNvGrpSpPr>
          <p:nvPr/>
        </p:nvGrpSpPr>
        <p:grpSpPr bwMode="auto">
          <a:xfrm>
            <a:off x="1643470" y="2141935"/>
            <a:ext cx="6110955" cy="3548107"/>
            <a:chOff x="544" y="1526"/>
            <a:chExt cx="3063" cy="2542"/>
          </a:xfrm>
        </p:grpSpPr>
        <p:sp>
          <p:nvSpPr>
            <p:cNvPr id="2104" name="Text Box 199"/>
            <p:cNvSpPr txBox="1">
              <a:spLocks noChangeArrowheads="1"/>
            </p:cNvSpPr>
            <p:nvPr/>
          </p:nvSpPr>
          <p:spPr bwMode="auto">
            <a:xfrm>
              <a:off x="580" y="2335"/>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r>
                <a:rPr lang="zh-CN" altLang="de-DE" sz="1200" b="1">
                  <a:solidFill>
                    <a:schemeClr val="bg1"/>
                  </a:solidFill>
                  <a:latin typeface="Arial Black" pitchFamily="34" charset="0"/>
                  <a:ea typeface="HY헤드라인M" pitchFamily="18" charset="-127"/>
                </a:rPr>
                <a:t>爱尔兰</a:t>
              </a:r>
              <a:endParaRPr lang="en-US" altLang="ko-KR" sz="1200" b="1">
                <a:solidFill>
                  <a:schemeClr val="bg1"/>
                </a:solidFill>
                <a:latin typeface="Arial Black" pitchFamily="34" charset="0"/>
                <a:ea typeface="HY헤드라인M" pitchFamily="18" charset="-127"/>
              </a:endParaRPr>
            </a:p>
          </p:txBody>
        </p:sp>
        <p:sp>
          <p:nvSpPr>
            <p:cNvPr id="2105" name="Text Box 200"/>
            <p:cNvSpPr txBox="1">
              <a:spLocks noChangeArrowheads="1"/>
            </p:cNvSpPr>
            <p:nvPr/>
          </p:nvSpPr>
          <p:spPr bwMode="auto">
            <a:xfrm>
              <a:off x="1189" y="2341"/>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英国</a:t>
              </a:r>
              <a:endParaRPr lang="en-US" altLang="ko-KR" sz="1200" b="1">
                <a:solidFill>
                  <a:schemeClr val="bg1"/>
                </a:solidFill>
                <a:latin typeface="Arial Black" pitchFamily="34" charset="0"/>
                <a:ea typeface="HY헤드라인M" pitchFamily="18" charset="-127"/>
              </a:endParaRPr>
            </a:p>
          </p:txBody>
        </p:sp>
        <p:sp>
          <p:nvSpPr>
            <p:cNvPr id="2106" name="Text Box 201"/>
            <p:cNvSpPr txBox="1">
              <a:spLocks noChangeArrowheads="1"/>
            </p:cNvSpPr>
            <p:nvPr/>
          </p:nvSpPr>
          <p:spPr bwMode="auto">
            <a:xfrm>
              <a:off x="695" y="3481"/>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西班牙</a:t>
              </a:r>
              <a:endParaRPr lang="en-US" altLang="ko-KR" sz="1200" b="1">
                <a:solidFill>
                  <a:schemeClr val="bg1"/>
                </a:solidFill>
                <a:latin typeface="Arial Black" pitchFamily="34" charset="0"/>
                <a:ea typeface="HY헤드라인M" pitchFamily="18" charset="-127"/>
              </a:endParaRPr>
            </a:p>
          </p:txBody>
        </p:sp>
        <p:sp>
          <p:nvSpPr>
            <p:cNvPr id="2107" name="Text Box 202"/>
            <p:cNvSpPr txBox="1">
              <a:spLocks noChangeArrowheads="1"/>
            </p:cNvSpPr>
            <p:nvPr/>
          </p:nvSpPr>
          <p:spPr bwMode="auto">
            <a:xfrm>
              <a:off x="544" y="3910"/>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摩洛哥</a:t>
              </a:r>
              <a:endParaRPr lang="en-US" altLang="ko-KR" sz="1200" b="1">
                <a:solidFill>
                  <a:schemeClr val="bg1"/>
                </a:solidFill>
                <a:latin typeface="Arial Black" pitchFamily="34" charset="0"/>
                <a:ea typeface="HY헤드라인M" pitchFamily="18" charset="-127"/>
              </a:endParaRPr>
            </a:p>
          </p:txBody>
        </p:sp>
        <p:sp>
          <p:nvSpPr>
            <p:cNvPr id="2108" name="Text Box 203"/>
            <p:cNvSpPr txBox="1">
              <a:spLocks noChangeArrowheads="1"/>
            </p:cNvSpPr>
            <p:nvPr/>
          </p:nvSpPr>
          <p:spPr bwMode="auto">
            <a:xfrm>
              <a:off x="1261" y="3936"/>
              <a:ext cx="386"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阿尔及利亚</a:t>
              </a:r>
              <a:endParaRPr lang="en-US" altLang="ko-KR" sz="1200" b="1">
                <a:solidFill>
                  <a:schemeClr val="bg1"/>
                </a:solidFill>
                <a:latin typeface="Arial Black" pitchFamily="34" charset="0"/>
                <a:ea typeface="HY헤드라인M" pitchFamily="18" charset="-127"/>
              </a:endParaRPr>
            </a:p>
          </p:txBody>
        </p:sp>
        <p:sp>
          <p:nvSpPr>
            <p:cNvPr id="2109" name="Text Box 204"/>
            <p:cNvSpPr txBox="1">
              <a:spLocks noChangeArrowheads="1"/>
            </p:cNvSpPr>
            <p:nvPr/>
          </p:nvSpPr>
          <p:spPr bwMode="auto">
            <a:xfrm>
              <a:off x="2062" y="3929"/>
              <a:ext cx="202" cy="116"/>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050" b="1">
                  <a:solidFill>
                    <a:schemeClr val="bg1"/>
                  </a:solidFill>
                  <a:latin typeface="Arial Black" pitchFamily="34" charset="0"/>
                  <a:ea typeface="HY헤드라인M" pitchFamily="18" charset="-127"/>
                </a:rPr>
                <a:t>突尼斯</a:t>
              </a:r>
              <a:endParaRPr lang="en-US" altLang="ko-KR" sz="1050" b="1">
                <a:solidFill>
                  <a:schemeClr val="bg1"/>
                </a:solidFill>
                <a:latin typeface="Arial Black" pitchFamily="34" charset="0"/>
                <a:ea typeface="HY헤드라인M" pitchFamily="18" charset="-127"/>
              </a:endParaRPr>
            </a:p>
          </p:txBody>
        </p:sp>
        <p:sp>
          <p:nvSpPr>
            <p:cNvPr id="2110" name="Text Box 205"/>
            <p:cNvSpPr txBox="1">
              <a:spLocks noChangeArrowheads="1"/>
            </p:cNvSpPr>
            <p:nvPr/>
          </p:nvSpPr>
          <p:spPr bwMode="auto">
            <a:xfrm>
              <a:off x="1414" y="2840"/>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法国</a:t>
              </a:r>
              <a:endParaRPr lang="en-US" altLang="ko-KR" sz="1200" b="1">
                <a:solidFill>
                  <a:schemeClr val="bg1"/>
                </a:solidFill>
                <a:latin typeface="Arial Black" pitchFamily="34" charset="0"/>
                <a:ea typeface="HY헤드라인M" pitchFamily="18" charset="-127"/>
              </a:endParaRPr>
            </a:p>
          </p:txBody>
        </p:sp>
        <p:sp>
          <p:nvSpPr>
            <p:cNvPr id="2111" name="Text Box 209"/>
            <p:cNvSpPr txBox="1">
              <a:spLocks noChangeArrowheads="1"/>
            </p:cNvSpPr>
            <p:nvPr/>
          </p:nvSpPr>
          <p:spPr bwMode="auto">
            <a:xfrm>
              <a:off x="2144" y="3255"/>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意大利</a:t>
              </a:r>
              <a:endParaRPr lang="en-US" altLang="ko-KR" sz="1200" b="1">
                <a:solidFill>
                  <a:schemeClr val="bg1"/>
                </a:solidFill>
                <a:latin typeface="Arial Black" pitchFamily="34" charset="0"/>
                <a:ea typeface="HY헤드라인M" pitchFamily="18" charset="-127"/>
              </a:endParaRPr>
            </a:p>
          </p:txBody>
        </p:sp>
        <p:sp>
          <p:nvSpPr>
            <p:cNvPr id="2112" name="Text Box 211"/>
            <p:cNvSpPr txBox="1">
              <a:spLocks noChangeArrowheads="1"/>
            </p:cNvSpPr>
            <p:nvPr/>
          </p:nvSpPr>
          <p:spPr bwMode="auto">
            <a:xfrm>
              <a:off x="2939" y="3639"/>
              <a:ext cx="116" cy="99"/>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900" b="1">
                  <a:solidFill>
                    <a:schemeClr val="bg1"/>
                  </a:solidFill>
                  <a:latin typeface="Arial Black" pitchFamily="34" charset="0"/>
                  <a:ea typeface="HY헤드라인M" pitchFamily="18" charset="-127"/>
                </a:rPr>
                <a:t>希腊</a:t>
              </a:r>
              <a:endParaRPr lang="en-US" altLang="ko-KR" sz="900" b="1">
                <a:solidFill>
                  <a:schemeClr val="bg1"/>
                </a:solidFill>
                <a:latin typeface="Arial Black" pitchFamily="34" charset="0"/>
                <a:ea typeface="HY헤드라인M" pitchFamily="18" charset="-127"/>
              </a:endParaRPr>
            </a:p>
          </p:txBody>
        </p:sp>
        <p:sp>
          <p:nvSpPr>
            <p:cNvPr id="5186" name="Text Box 212"/>
            <p:cNvSpPr txBox="1">
              <a:spLocks noChangeArrowheads="1"/>
            </p:cNvSpPr>
            <p:nvPr/>
          </p:nvSpPr>
          <p:spPr bwMode="auto">
            <a:xfrm>
              <a:off x="3455" y="3470"/>
              <a:ext cx="152" cy="87"/>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zh-CN" altLang="de-DE" sz="788" b="1" dirty="0">
                  <a:solidFill>
                    <a:schemeClr val="bg1"/>
                  </a:solidFill>
                  <a:latin typeface="Arial Black" pitchFamily="34" charset="0"/>
                  <a:ea typeface="HY헤드라인M" pitchFamily="18" charset="-127"/>
                </a:rPr>
                <a:t>土耳其</a:t>
              </a:r>
              <a:endParaRPr lang="en-US" altLang="ko-KR" sz="788" b="1" dirty="0">
                <a:solidFill>
                  <a:schemeClr val="bg1"/>
                </a:solidFill>
                <a:latin typeface="Arial Black" pitchFamily="34" charset="0"/>
                <a:ea typeface="HY헤드라인M" pitchFamily="18" charset="-127"/>
              </a:endParaRPr>
            </a:p>
          </p:txBody>
        </p:sp>
        <p:sp>
          <p:nvSpPr>
            <p:cNvPr id="2114" name="Text Box 213"/>
            <p:cNvSpPr txBox="1">
              <a:spLocks noChangeArrowheads="1"/>
            </p:cNvSpPr>
            <p:nvPr/>
          </p:nvSpPr>
          <p:spPr bwMode="auto">
            <a:xfrm>
              <a:off x="3256" y="3186"/>
              <a:ext cx="212"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保加利亚</a:t>
              </a:r>
              <a:endParaRPr lang="en-US" altLang="ko-KR" sz="825" b="1">
                <a:solidFill>
                  <a:schemeClr val="bg1"/>
                </a:solidFill>
                <a:latin typeface="Arial Black" pitchFamily="34" charset="0"/>
                <a:ea typeface="HY헤드라인M" pitchFamily="18" charset="-127"/>
              </a:endParaRPr>
            </a:p>
          </p:txBody>
        </p:sp>
        <p:sp>
          <p:nvSpPr>
            <p:cNvPr id="2115" name="Text Box 215"/>
            <p:cNvSpPr txBox="1">
              <a:spLocks noChangeArrowheads="1"/>
            </p:cNvSpPr>
            <p:nvPr/>
          </p:nvSpPr>
          <p:spPr bwMode="auto">
            <a:xfrm>
              <a:off x="3344" y="2547"/>
              <a:ext cx="145"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solidFill>
                    <a:schemeClr val="bg1"/>
                  </a:solidFill>
                  <a:latin typeface="Arial Black" pitchFamily="34" charset="0"/>
                  <a:ea typeface="HY헤드라인M" pitchFamily="18" charset="-127"/>
                </a:rPr>
                <a:t>乌克兰</a:t>
              </a:r>
              <a:endParaRPr lang="en-US" altLang="ko-KR" sz="750" b="1">
                <a:solidFill>
                  <a:schemeClr val="bg1"/>
                </a:solidFill>
                <a:latin typeface="Arial Black" pitchFamily="34" charset="0"/>
                <a:ea typeface="HY헤드라인M" pitchFamily="18" charset="-127"/>
              </a:endParaRPr>
            </a:p>
          </p:txBody>
        </p:sp>
        <p:sp>
          <p:nvSpPr>
            <p:cNvPr id="2116" name="Text Box 216"/>
            <p:cNvSpPr txBox="1">
              <a:spLocks noChangeArrowheads="1"/>
            </p:cNvSpPr>
            <p:nvPr/>
          </p:nvSpPr>
          <p:spPr bwMode="auto">
            <a:xfrm>
              <a:off x="3088" y="2251"/>
              <a:ext cx="309"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白俄罗斯</a:t>
              </a:r>
              <a:endParaRPr lang="en-US" altLang="ko-KR" sz="1200" b="1">
                <a:solidFill>
                  <a:schemeClr val="bg1"/>
                </a:solidFill>
                <a:latin typeface="Arial Black" pitchFamily="34" charset="0"/>
                <a:ea typeface="HY헤드라인M" pitchFamily="18" charset="-127"/>
              </a:endParaRPr>
            </a:p>
          </p:txBody>
        </p:sp>
        <p:sp>
          <p:nvSpPr>
            <p:cNvPr id="2117" name="Text Box 217"/>
            <p:cNvSpPr txBox="1">
              <a:spLocks noChangeArrowheads="1"/>
            </p:cNvSpPr>
            <p:nvPr/>
          </p:nvSpPr>
          <p:spPr bwMode="auto">
            <a:xfrm>
              <a:off x="3371" y="1616"/>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俄国</a:t>
              </a:r>
              <a:endParaRPr lang="en-US" altLang="ko-KR" sz="1200" b="1">
                <a:solidFill>
                  <a:schemeClr val="bg1"/>
                </a:solidFill>
                <a:latin typeface="Arial Black" pitchFamily="34" charset="0"/>
                <a:ea typeface="HY헤드라인M" pitchFamily="18" charset="-127"/>
              </a:endParaRPr>
            </a:p>
          </p:txBody>
        </p:sp>
        <p:sp>
          <p:nvSpPr>
            <p:cNvPr id="2118" name="Text Box 218"/>
            <p:cNvSpPr txBox="1">
              <a:spLocks noChangeArrowheads="1"/>
            </p:cNvSpPr>
            <p:nvPr/>
          </p:nvSpPr>
          <p:spPr bwMode="auto">
            <a:xfrm>
              <a:off x="2808" y="1526"/>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芬兰</a:t>
              </a:r>
              <a:endParaRPr lang="en-US" altLang="ko-KR" sz="1200" b="1">
                <a:solidFill>
                  <a:schemeClr val="bg1"/>
                </a:solidFill>
                <a:latin typeface="Arial Black" pitchFamily="34" charset="0"/>
                <a:ea typeface="HY헤드라인M" pitchFamily="18" charset="-127"/>
              </a:endParaRPr>
            </a:p>
          </p:txBody>
        </p:sp>
        <p:sp>
          <p:nvSpPr>
            <p:cNvPr id="2119" name="Text Box 219"/>
            <p:cNvSpPr txBox="1">
              <a:spLocks noChangeArrowheads="1"/>
            </p:cNvSpPr>
            <p:nvPr/>
          </p:nvSpPr>
          <p:spPr bwMode="auto">
            <a:xfrm>
              <a:off x="2293" y="1537"/>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瑞典</a:t>
              </a:r>
              <a:endParaRPr lang="en-US" altLang="ko-KR" sz="1200" b="1">
                <a:solidFill>
                  <a:schemeClr val="bg1"/>
                </a:solidFill>
                <a:latin typeface="Arial Black" pitchFamily="34" charset="0"/>
                <a:ea typeface="HY헤드라인M" pitchFamily="18" charset="-127"/>
              </a:endParaRPr>
            </a:p>
          </p:txBody>
        </p:sp>
        <p:sp>
          <p:nvSpPr>
            <p:cNvPr id="2120" name="Text Box 220"/>
            <p:cNvSpPr txBox="1">
              <a:spLocks noChangeArrowheads="1"/>
            </p:cNvSpPr>
            <p:nvPr/>
          </p:nvSpPr>
          <p:spPr bwMode="auto">
            <a:xfrm>
              <a:off x="1783" y="1628"/>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挪威</a:t>
              </a:r>
              <a:endParaRPr lang="en-US" altLang="ko-KR" sz="1200" b="1">
                <a:solidFill>
                  <a:schemeClr val="bg1"/>
                </a:solidFill>
                <a:latin typeface="Arial Black" pitchFamily="34" charset="0"/>
                <a:ea typeface="HY헤드라인M" pitchFamily="18" charset="-127"/>
              </a:endParaRPr>
            </a:p>
          </p:txBody>
        </p:sp>
        <p:sp>
          <p:nvSpPr>
            <p:cNvPr id="2121" name="Text Box 221"/>
            <p:cNvSpPr txBox="1">
              <a:spLocks noChangeArrowheads="1"/>
            </p:cNvSpPr>
            <p:nvPr/>
          </p:nvSpPr>
          <p:spPr bwMode="auto">
            <a:xfrm>
              <a:off x="1889" y="2155"/>
              <a:ext cx="96"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solidFill>
                    <a:schemeClr val="bg1"/>
                  </a:solidFill>
                  <a:latin typeface="Arial Black" pitchFamily="34" charset="0"/>
                  <a:ea typeface="HY헤드라인M" pitchFamily="18" charset="-127"/>
                </a:rPr>
                <a:t>丹麦</a:t>
              </a:r>
              <a:endParaRPr lang="en-US" altLang="ko-KR" sz="750" b="1">
                <a:solidFill>
                  <a:schemeClr val="bg1"/>
                </a:solidFill>
                <a:latin typeface="Arial Black" pitchFamily="34" charset="0"/>
                <a:ea typeface="HY헤드라인M" pitchFamily="18" charset="-127"/>
              </a:endParaRPr>
            </a:p>
          </p:txBody>
        </p:sp>
        <p:sp>
          <p:nvSpPr>
            <p:cNvPr id="2122" name="Text Box 222"/>
            <p:cNvSpPr txBox="1">
              <a:spLocks noChangeArrowheads="1"/>
            </p:cNvSpPr>
            <p:nvPr/>
          </p:nvSpPr>
          <p:spPr bwMode="auto">
            <a:xfrm>
              <a:off x="1990" y="2568"/>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德国</a:t>
              </a:r>
              <a:endParaRPr lang="en-US" altLang="ko-KR" sz="1200" b="1">
                <a:solidFill>
                  <a:schemeClr val="bg1"/>
                </a:solidFill>
                <a:latin typeface="Arial Black" pitchFamily="34" charset="0"/>
                <a:ea typeface="HY헤드라인M" pitchFamily="18" charset="-127"/>
              </a:endParaRPr>
            </a:p>
          </p:txBody>
        </p:sp>
        <p:sp>
          <p:nvSpPr>
            <p:cNvPr id="2123" name="Text Box 227"/>
            <p:cNvSpPr txBox="1">
              <a:spLocks noChangeArrowheads="1"/>
            </p:cNvSpPr>
            <p:nvPr/>
          </p:nvSpPr>
          <p:spPr bwMode="auto">
            <a:xfrm>
              <a:off x="3101" y="2919"/>
              <a:ext cx="193"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solidFill>
                    <a:schemeClr val="bg1"/>
                  </a:solidFill>
                  <a:latin typeface="Arial Black" pitchFamily="34" charset="0"/>
                  <a:ea typeface="HY헤드라인M" pitchFamily="18" charset="-127"/>
                </a:rPr>
                <a:t>罗马尼亚</a:t>
              </a:r>
              <a:endParaRPr lang="en-US" altLang="ko-KR" sz="750" b="1">
                <a:solidFill>
                  <a:schemeClr val="bg1"/>
                </a:solidFill>
                <a:latin typeface="Arial Black" pitchFamily="34" charset="0"/>
                <a:ea typeface="HY헤드라인M" pitchFamily="18" charset="-127"/>
              </a:endParaRPr>
            </a:p>
          </p:txBody>
        </p:sp>
        <p:sp>
          <p:nvSpPr>
            <p:cNvPr id="2124" name="Text Box 214"/>
            <p:cNvSpPr txBox="1">
              <a:spLocks noChangeArrowheads="1"/>
            </p:cNvSpPr>
            <p:nvPr/>
          </p:nvSpPr>
          <p:spPr bwMode="auto">
            <a:xfrm>
              <a:off x="2814" y="3136"/>
              <a:ext cx="193"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solidFill>
                    <a:schemeClr val="bg1"/>
                  </a:solidFill>
                  <a:latin typeface="Arial Black" pitchFamily="34" charset="0"/>
                  <a:ea typeface="HY헤드라인M" pitchFamily="18" charset="-127"/>
                </a:rPr>
                <a:t>南斯拉夫</a:t>
              </a:r>
              <a:endParaRPr lang="en-US" altLang="ko-KR" sz="750" b="1">
                <a:solidFill>
                  <a:schemeClr val="bg1"/>
                </a:solidFill>
                <a:latin typeface="Arial Black" pitchFamily="34" charset="0"/>
                <a:ea typeface="HY헤드라인M" pitchFamily="18" charset="-127"/>
              </a:endParaRPr>
            </a:p>
          </p:txBody>
        </p:sp>
        <p:sp>
          <p:nvSpPr>
            <p:cNvPr id="2125" name="Text Box 206"/>
            <p:cNvSpPr txBox="1">
              <a:spLocks noChangeArrowheads="1"/>
            </p:cNvSpPr>
            <p:nvPr/>
          </p:nvSpPr>
          <p:spPr bwMode="auto">
            <a:xfrm>
              <a:off x="1880" y="2931"/>
              <a:ext cx="106"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瑞士</a:t>
              </a:r>
              <a:endParaRPr lang="en-US" altLang="ko-KR" sz="825" b="1">
                <a:solidFill>
                  <a:schemeClr val="bg1"/>
                </a:solidFill>
                <a:latin typeface="Arial Black" pitchFamily="34" charset="0"/>
                <a:ea typeface="HY헤드라인M" pitchFamily="18" charset="-127"/>
              </a:endParaRPr>
            </a:p>
          </p:txBody>
        </p:sp>
        <p:sp>
          <p:nvSpPr>
            <p:cNvPr id="2126" name="Text Box 233"/>
            <p:cNvSpPr txBox="1">
              <a:spLocks noChangeArrowheads="1"/>
            </p:cNvSpPr>
            <p:nvPr/>
          </p:nvSpPr>
          <p:spPr bwMode="auto">
            <a:xfrm>
              <a:off x="2253" y="2888"/>
              <a:ext cx="159"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奥地利</a:t>
              </a:r>
              <a:endParaRPr lang="en-US" altLang="ko-KR" sz="825" b="1">
                <a:solidFill>
                  <a:schemeClr val="bg1"/>
                </a:solidFill>
                <a:latin typeface="Arial Black" pitchFamily="34" charset="0"/>
                <a:ea typeface="HY헤드라인M" pitchFamily="18" charset="-127"/>
              </a:endParaRPr>
            </a:p>
          </p:txBody>
        </p:sp>
        <p:sp>
          <p:nvSpPr>
            <p:cNvPr id="2127" name="Text Box 234"/>
            <p:cNvSpPr txBox="1">
              <a:spLocks noChangeArrowheads="1"/>
            </p:cNvSpPr>
            <p:nvPr/>
          </p:nvSpPr>
          <p:spPr bwMode="auto">
            <a:xfrm>
              <a:off x="2343" y="3113"/>
              <a:ext cx="174"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solidFill>
                    <a:schemeClr val="bg1"/>
                  </a:solidFill>
                  <a:latin typeface="Arial Black" pitchFamily="34" charset="0"/>
                  <a:ea typeface="HY헤드라인M" pitchFamily="18" charset="-127"/>
                </a:rPr>
                <a:t>克罗地亚</a:t>
              </a:r>
              <a:endParaRPr lang="en-US" altLang="ko-KR" sz="675" b="1">
                <a:solidFill>
                  <a:schemeClr val="bg1"/>
                </a:solidFill>
                <a:latin typeface="Arial Black" pitchFamily="34" charset="0"/>
                <a:ea typeface="HY헤드라인M" pitchFamily="18" charset="-127"/>
              </a:endParaRPr>
            </a:p>
          </p:txBody>
        </p:sp>
        <p:sp>
          <p:nvSpPr>
            <p:cNvPr id="2128" name="Text Box 235"/>
            <p:cNvSpPr txBox="1">
              <a:spLocks noChangeArrowheads="1"/>
            </p:cNvSpPr>
            <p:nvPr/>
          </p:nvSpPr>
          <p:spPr bwMode="auto">
            <a:xfrm>
              <a:off x="2679" y="2782"/>
              <a:ext cx="174"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solidFill>
                    <a:schemeClr val="bg1"/>
                  </a:solidFill>
                  <a:latin typeface="Arial Black" pitchFamily="34" charset="0"/>
                  <a:ea typeface="HY헤드라인M" pitchFamily="18" charset="-127"/>
                </a:rPr>
                <a:t>斯洛伐克</a:t>
              </a:r>
              <a:endParaRPr lang="en-US" altLang="ko-KR" sz="675" b="1">
                <a:solidFill>
                  <a:schemeClr val="bg1"/>
                </a:solidFill>
                <a:latin typeface="Arial Black" pitchFamily="34" charset="0"/>
                <a:ea typeface="HY헤드라인M" pitchFamily="18" charset="-127"/>
              </a:endParaRPr>
            </a:p>
          </p:txBody>
        </p:sp>
        <p:sp>
          <p:nvSpPr>
            <p:cNvPr id="5202" name="Text Box 236"/>
            <p:cNvSpPr txBox="1">
              <a:spLocks noChangeArrowheads="1"/>
            </p:cNvSpPr>
            <p:nvPr/>
          </p:nvSpPr>
          <p:spPr bwMode="auto">
            <a:xfrm>
              <a:off x="2665" y="2887"/>
              <a:ext cx="152" cy="87"/>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zh-CN" altLang="de-DE" sz="788" b="1" dirty="0">
                  <a:solidFill>
                    <a:schemeClr val="bg1"/>
                  </a:solidFill>
                  <a:latin typeface="Arial Black" pitchFamily="34" charset="0"/>
                  <a:ea typeface="HY헤드라인M" pitchFamily="18" charset="-127"/>
                </a:rPr>
                <a:t>匈牙利</a:t>
              </a:r>
              <a:endParaRPr lang="en-US" altLang="ko-KR" sz="788" b="1" dirty="0">
                <a:solidFill>
                  <a:schemeClr val="bg1"/>
                </a:solidFill>
                <a:latin typeface="Arial Black" pitchFamily="34" charset="0"/>
                <a:ea typeface="HY헤드라인M" pitchFamily="18" charset="-127"/>
              </a:endParaRPr>
            </a:p>
          </p:txBody>
        </p:sp>
        <p:sp>
          <p:nvSpPr>
            <p:cNvPr id="2130" name="Text Box 237"/>
            <p:cNvSpPr txBox="1">
              <a:spLocks noChangeArrowheads="1"/>
            </p:cNvSpPr>
            <p:nvPr/>
          </p:nvSpPr>
          <p:spPr bwMode="auto">
            <a:xfrm>
              <a:off x="2373" y="2614"/>
              <a:ext cx="106"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捷克</a:t>
              </a:r>
              <a:endParaRPr lang="en-US" altLang="ko-KR" sz="825" b="1">
                <a:solidFill>
                  <a:schemeClr val="bg1"/>
                </a:solidFill>
                <a:latin typeface="Arial Black" pitchFamily="34" charset="0"/>
                <a:ea typeface="HY헤드라인M" pitchFamily="18" charset="-127"/>
              </a:endParaRPr>
            </a:p>
          </p:txBody>
        </p:sp>
        <p:sp>
          <p:nvSpPr>
            <p:cNvPr id="2131" name="Text Box 224"/>
            <p:cNvSpPr txBox="1">
              <a:spLocks noChangeArrowheads="1"/>
            </p:cNvSpPr>
            <p:nvPr/>
          </p:nvSpPr>
          <p:spPr bwMode="auto">
            <a:xfrm>
              <a:off x="2835" y="1842"/>
              <a:ext cx="174"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solidFill>
                    <a:schemeClr val="bg1"/>
                  </a:solidFill>
                  <a:latin typeface="Arial Black" pitchFamily="34" charset="0"/>
                  <a:ea typeface="HY헤드라인M" pitchFamily="18" charset="-127"/>
                </a:rPr>
                <a:t>爱沙尼亚</a:t>
              </a:r>
              <a:endParaRPr lang="en-US" altLang="ko-KR" sz="450">
                <a:solidFill>
                  <a:schemeClr val="bg1"/>
                </a:solidFill>
                <a:latin typeface="Arial Black" pitchFamily="34" charset="0"/>
                <a:ea typeface="HY헤드라인M" pitchFamily="18" charset="-127"/>
              </a:endParaRPr>
            </a:p>
          </p:txBody>
        </p:sp>
        <p:sp>
          <p:nvSpPr>
            <p:cNvPr id="2132" name="Text Box 225"/>
            <p:cNvSpPr txBox="1">
              <a:spLocks noChangeArrowheads="1"/>
            </p:cNvSpPr>
            <p:nvPr/>
          </p:nvSpPr>
          <p:spPr bwMode="auto">
            <a:xfrm>
              <a:off x="2899" y="1997"/>
              <a:ext cx="202"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solidFill>
                    <a:schemeClr val="bg1"/>
                  </a:solidFill>
                  <a:latin typeface="Arial Black" pitchFamily="34" charset="0"/>
                  <a:ea typeface="HY헤드라인M" pitchFamily="18" charset="-127"/>
                </a:rPr>
                <a:t> 拉脱维亚 </a:t>
              </a:r>
              <a:endParaRPr lang="en-US" altLang="ko-KR" sz="675" b="1">
                <a:solidFill>
                  <a:schemeClr val="bg1"/>
                </a:solidFill>
                <a:latin typeface="Arial Black" pitchFamily="34" charset="0"/>
                <a:ea typeface="HY헤드라인M" pitchFamily="18" charset="-127"/>
              </a:endParaRPr>
            </a:p>
          </p:txBody>
        </p:sp>
        <p:sp>
          <p:nvSpPr>
            <p:cNvPr id="2133" name="Text Box 226"/>
            <p:cNvSpPr txBox="1">
              <a:spLocks noChangeArrowheads="1"/>
            </p:cNvSpPr>
            <p:nvPr/>
          </p:nvSpPr>
          <p:spPr bwMode="auto">
            <a:xfrm>
              <a:off x="2827" y="2151"/>
              <a:ext cx="130"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solidFill>
                    <a:schemeClr val="bg1"/>
                  </a:solidFill>
                  <a:latin typeface="Arial Black" pitchFamily="34" charset="0"/>
                  <a:ea typeface="HY헤드라인M" pitchFamily="18" charset="-127"/>
                </a:rPr>
                <a:t>立陶宛</a:t>
              </a:r>
              <a:endParaRPr lang="en-US" altLang="ko-KR" sz="675" b="1">
                <a:solidFill>
                  <a:schemeClr val="bg1"/>
                </a:solidFill>
                <a:latin typeface="Arial Black" pitchFamily="34" charset="0"/>
                <a:ea typeface="HY헤드라인M" pitchFamily="18" charset="-127"/>
              </a:endParaRPr>
            </a:p>
          </p:txBody>
        </p:sp>
      </p:grpSp>
      <p:sp>
        <p:nvSpPr>
          <p:cNvPr id="2102" name="Text Box 239"/>
          <p:cNvSpPr txBox="1">
            <a:spLocks noChangeArrowheads="1"/>
          </p:cNvSpPr>
          <p:nvPr/>
        </p:nvSpPr>
        <p:spPr bwMode="auto">
          <a:xfrm>
            <a:off x="1761711" y="1615679"/>
            <a:ext cx="1891544" cy="276999"/>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de-DE" altLang="zh-CN" b="1">
                <a:solidFill>
                  <a:schemeClr val="bg1"/>
                </a:solidFill>
                <a:latin typeface="Arial Black" pitchFamily="34" charset="0"/>
                <a:ea typeface="HY헤드라인M" pitchFamily="18" charset="-127"/>
              </a:rPr>
              <a:t>《</a:t>
            </a:r>
            <a:r>
              <a:rPr lang="zh-CN" altLang="de-DE" b="1">
                <a:solidFill>
                  <a:schemeClr val="bg1"/>
                </a:solidFill>
                <a:latin typeface="Arial Black" pitchFamily="34" charset="0"/>
                <a:ea typeface="HY헤드라인M" pitchFamily="18" charset="-127"/>
              </a:rPr>
              <a:t>红楼梦</a:t>
            </a:r>
            <a:r>
              <a:rPr lang="de-DE" altLang="zh-CN" b="1">
                <a:solidFill>
                  <a:schemeClr val="bg1"/>
                </a:solidFill>
                <a:latin typeface="Arial Black" pitchFamily="34" charset="0"/>
                <a:ea typeface="HY헤드라인M" pitchFamily="18" charset="-127"/>
              </a:rPr>
              <a:t>》</a:t>
            </a:r>
            <a:r>
              <a:rPr lang="zh-CN" altLang="de-DE" b="1">
                <a:solidFill>
                  <a:schemeClr val="bg1"/>
                </a:solidFill>
                <a:latin typeface="Arial Black" pitchFamily="34" charset="0"/>
                <a:ea typeface="HY헤드라인M" pitchFamily="18" charset="-127"/>
              </a:rPr>
              <a:t>走向欧洲</a:t>
            </a:r>
            <a:endParaRPr lang="en-US" altLang="ko-KR" b="1">
              <a:solidFill>
                <a:schemeClr val="bg1"/>
              </a:solidFill>
              <a:latin typeface="Arial Black" pitchFamily="34" charset="0"/>
              <a:ea typeface="HY헤드라인M" pitchFamily="18" charset="-127"/>
            </a:endParaRPr>
          </a:p>
        </p:txBody>
      </p:sp>
      <p:sp>
        <p:nvSpPr>
          <p:cNvPr id="138" name="Textfeld 137"/>
          <p:cNvSpPr txBox="1"/>
          <p:nvPr/>
        </p:nvSpPr>
        <p:spPr bwMode="auto">
          <a:xfrm>
            <a:off x="2039939" y="2240756"/>
            <a:ext cx="6015037" cy="3093154"/>
          </a:xfrm>
          <a:prstGeom prst="rect">
            <a:avLst/>
          </a:prstGeom>
          <a:noFill/>
        </p:spPr>
        <p:txBody>
          <a:bodyPr>
            <a:spAutoFit/>
          </a:bodyPr>
          <a:lstStyle/>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r>
              <a:rPr lang="de-DE" sz="750" b="1" dirty="0">
                <a:solidFill>
                  <a:schemeClr val="bg1"/>
                </a:solidFill>
                <a:latin typeface="Calibri" panose="020F0502020204030204" pitchFamily="34" charset="0"/>
                <a:ea typeface="굴림" pitchFamily="50" charset="-127"/>
              </a:rPr>
              <a:t>                                                                                                                                                                                     1958</a:t>
            </a: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r>
              <a:rPr lang="de-DE" sz="750" b="1" dirty="0">
                <a:solidFill>
                  <a:schemeClr val="bg1"/>
                </a:solidFill>
                <a:latin typeface="Calibri" panose="020F0502020204030204" pitchFamily="34" charset="0"/>
                <a:ea typeface="굴림" pitchFamily="50" charset="-127"/>
              </a:rPr>
              <a:t>                          </a:t>
            </a:r>
            <a:r>
              <a:rPr lang="de-DE" sz="750" b="1" dirty="0">
                <a:solidFill>
                  <a:schemeClr val="bg1">
                    <a:lumMod val="85000"/>
                  </a:schemeClr>
                </a:solidFill>
                <a:latin typeface="Calibri" panose="020F0502020204030204" pitchFamily="34" charset="0"/>
                <a:ea typeface="굴림" pitchFamily="50" charset="-127"/>
              </a:rPr>
              <a:t>1892/93</a:t>
            </a:r>
          </a:p>
          <a:p>
            <a:pPr>
              <a:defRPr/>
            </a:pPr>
            <a:endParaRPr lang="de-DE" sz="750" b="1" dirty="0">
              <a:solidFill>
                <a:schemeClr val="bg1">
                  <a:lumMod val="85000"/>
                </a:schemeClr>
              </a:solidFill>
              <a:latin typeface="Calibri" panose="020F0502020204030204" pitchFamily="34" charset="0"/>
              <a:ea typeface="굴림" pitchFamily="50" charset="-127"/>
            </a:endParaRPr>
          </a:p>
          <a:p>
            <a:pPr>
              <a:defRPr/>
            </a:pPr>
            <a:r>
              <a:rPr lang="de-DE" sz="750" b="1" dirty="0">
                <a:solidFill>
                  <a:schemeClr val="bg1">
                    <a:lumMod val="85000"/>
                  </a:schemeClr>
                </a:solidFill>
                <a:latin typeface="Calibri" panose="020F0502020204030204" pitchFamily="34" charset="0"/>
                <a:ea typeface="굴림" pitchFamily="50" charset="-127"/>
              </a:rPr>
              <a:t>                                                               1946</a:t>
            </a:r>
          </a:p>
          <a:p>
            <a:pPr>
              <a:defRPr/>
            </a:pPr>
            <a:r>
              <a:rPr lang="de-DE" sz="750" b="1" dirty="0">
                <a:solidFill>
                  <a:schemeClr val="bg1"/>
                </a:solidFill>
                <a:latin typeface="Calibri" panose="020F0502020204030204" pitchFamily="34" charset="0"/>
                <a:ea typeface="굴림" pitchFamily="50" charset="-127"/>
              </a:rPr>
              <a:t>                            1927                                               </a:t>
            </a:r>
            <a:r>
              <a:rPr lang="de-DE" sz="750" b="1" dirty="0">
                <a:solidFill>
                  <a:schemeClr val="bg1">
                    <a:lumMod val="85000"/>
                  </a:schemeClr>
                </a:solidFill>
                <a:latin typeface="Calibri" panose="020F0502020204030204" pitchFamily="34" charset="0"/>
                <a:ea typeface="굴림" pitchFamily="50" charset="-127"/>
              </a:rPr>
              <a:t>1932</a:t>
            </a:r>
          </a:p>
          <a:p>
            <a:pPr>
              <a:defRPr/>
            </a:pPr>
            <a:r>
              <a:rPr lang="de-DE" sz="750" b="1" dirty="0">
                <a:solidFill>
                  <a:schemeClr val="bg1"/>
                </a:solidFill>
                <a:latin typeface="Calibri" panose="020F0502020204030204" pitchFamily="34" charset="0"/>
                <a:ea typeface="굴림" pitchFamily="50" charset="-127"/>
              </a:rPr>
              <a:t>                                                                                  </a:t>
            </a:r>
          </a:p>
          <a:p>
            <a:pPr>
              <a:defRPr/>
            </a:pPr>
            <a:r>
              <a:rPr lang="de-DE" sz="750" b="1" dirty="0">
                <a:solidFill>
                  <a:schemeClr val="bg1"/>
                </a:solidFill>
                <a:latin typeface="Calibri" panose="020F0502020204030204" pitchFamily="34" charset="0"/>
                <a:ea typeface="굴림" pitchFamily="50" charset="-127"/>
              </a:rPr>
              <a:t>                                                                                  2007-09        1986-88     2001-03</a:t>
            </a:r>
          </a:p>
          <a:p>
            <a:pPr>
              <a:defRPr/>
            </a:pPr>
            <a:endParaRPr lang="de-DE" sz="750" b="1" dirty="0">
              <a:solidFill>
                <a:schemeClr val="bg1">
                  <a:lumMod val="85000"/>
                </a:schemeClr>
              </a:solidFill>
              <a:latin typeface="Calibri" panose="020F0502020204030204" pitchFamily="34" charset="0"/>
              <a:ea typeface="굴림" pitchFamily="50" charset="-127"/>
            </a:endParaRPr>
          </a:p>
          <a:p>
            <a:pPr>
              <a:defRPr/>
            </a:pPr>
            <a:r>
              <a:rPr lang="de-DE" sz="750" b="1" dirty="0">
                <a:solidFill>
                  <a:schemeClr val="bg1">
                    <a:lumMod val="85000"/>
                  </a:schemeClr>
                </a:solidFill>
                <a:latin typeface="Calibri" panose="020F0502020204030204" pitchFamily="34" charset="0"/>
                <a:ea typeface="굴림" pitchFamily="50" charset="-127"/>
              </a:rPr>
              <a:t>                                                                                                                                               1959</a:t>
            </a:r>
          </a:p>
          <a:p>
            <a:pPr>
              <a:defRPr/>
            </a:pPr>
            <a:r>
              <a:rPr lang="de-DE" sz="750" b="1" dirty="0">
                <a:solidFill>
                  <a:schemeClr val="bg1">
                    <a:lumMod val="85000"/>
                  </a:schemeClr>
                </a:solidFill>
                <a:latin typeface="Calibri" panose="020F0502020204030204" pitchFamily="34" charset="0"/>
                <a:ea typeface="굴림" pitchFamily="50" charset="-127"/>
              </a:rPr>
              <a:t>                                                                                              </a:t>
            </a:r>
          </a:p>
          <a:p>
            <a:pPr>
              <a:defRPr/>
            </a:pPr>
            <a:r>
              <a:rPr lang="de-DE" sz="750" b="1" dirty="0">
                <a:solidFill>
                  <a:schemeClr val="bg1"/>
                </a:solidFill>
                <a:latin typeface="Calibri" panose="020F0502020204030204" pitchFamily="34" charset="0"/>
                <a:ea typeface="굴림" pitchFamily="50" charset="-127"/>
              </a:rPr>
              <a:t>                                            1957                                                                                                              1975</a:t>
            </a: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r>
              <a:rPr lang="de-DE" sz="750" b="1" dirty="0">
                <a:solidFill>
                  <a:schemeClr val="bg1"/>
                </a:solidFill>
                <a:latin typeface="Calibri" panose="020F0502020204030204" pitchFamily="34" charset="0"/>
                <a:ea typeface="굴림" pitchFamily="50" charset="-127"/>
              </a:rPr>
              <a:t>1988                                                                                                        </a:t>
            </a:r>
            <a:r>
              <a:rPr lang="de-DE" sz="750" b="1" dirty="0">
                <a:solidFill>
                  <a:schemeClr val="bg1">
                    <a:lumMod val="85000"/>
                  </a:schemeClr>
                </a:solidFill>
                <a:latin typeface="Calibri" panose="020F0502020204030204" pitchFamily="34" charset="0"/>
                <a:ea typeface="굴림" pitchFamily="50" charset="-127"/>
              </a:rPr>
              <a:t>1958</a:t>
            </a: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p:txBody>
      </p:sp>
    </p:spTree>
    <p:extLst>
      <p:ext uri="{BB962C8B-B14F-4D97-AF65-F5344CB8AC3E}">
        <p14:creationId xmlns:p14="http://schemas.microsoft.com/office/powerpoint/2010/main" val="303546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uppieren 2"/>
          <p:cNvGrpSpPr>
            <a:grpSpLocks/>
          </p:cNvGrpSpPr>
          <p:nvPr/>
        </p:nvGrpSpPr>
        <p:grpSpPr bwMode="auto">
          <a:xfrm>
            <a:off x="1042988" y="890587"/>
            <a:ext cx="7058025" cy="4873229"/>
            <a:chOff x="1042988" y="44450"/>
            <a:chExt cx="7058025" cy="6497638"/>
          </a:xfrm>
        </p:grpSpPr>
        <p:sp>
          <p:nvSpPr>
            <p:cNvPr id="2050" name="Rectangle 232"/>
            <p:cNvSpPr>
              <a:spLocks noChangeArrowheads="1"/>
            </p:cNvSpPr>
            <p:nvPr/>
          </p:nvSpPr>
          <p:spPr bwMode="auto">
            <a:xfrm>
              <a:off x="1042988" y="44450"/>
              <a:ext cx="7058025" cy="6497638"/>
            </a:xfrm>
            <a:prstGeom prst="rect">
              <a:avLst/>
            </a:prstGeom>
            <a:solidFill>
              <a:schemeClr val="bg1">
                <a:lumMod val="85000"/>
                <a:alpha val="50000"/>
              </a:schemeClr>
            </a:solidFill>
            <a:ln w="9525">
              <a:solidFill>
                <a:schemeClr val="bg1"/>
              </a:solidFill>
              <a:miter lim="800000"/>
              <a:headEnd/>
              <a:tailEnd/>
            </a:ln>
            <a:effec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defRPr/>
              </a:pPr>
              <a:endParaRPr lang="de-DE" altLang="de-DE" sz="1350"/>
            </a:p>
          </p:txBody>
        </p:sp>
        <p:grpSp>
          <p:nvGrpSpPr>
            <p:cNvPr id="3076" name="Group 198"/>
            <p:cNvGrpSpPr>
              <a:grpSpLocks/>
            </p:cNvGrpSpPr>
            <p:nvPr/>
          </p:nvGrpSpPr>
          <p:grpSpPr bwMode="auto">
            <a:xfrm>
              <a:off x="1116013" y="141288"/>
              <a:ext cx="6967537" cy="6391275"/>
              <a:chOff x="-186" y="667"/>
              <a:chExt cx="3493" cy="3434"/>
            </a:xfrm>
          </p:grpSpPr>
          <p:sp>
            <p:nvSpPr>
              <p:cNvPr id="3160" name="Freeform 150"/>
              <p:cNvSpPr>
                <a:spLocks/>
              </p:cNvSpPr>
              <p:nvPr/>
            </p:nvSpPr>
            <p:spPr bwMode="auto">
              <a:xfrm>
                <a:off x="1294" y="789"/>
                <a:ext cx="1145" cy="1252"/>
              </a:xfrm>
              <a:custGeom>
                <a:avLst/>
                <a:gdLst>
                  <a:gd name="T0" fmla="*/ 1128 w 1145"/>
                  <a:gd name="T1" fmla="*/ 96 h 1252"/>
                  <a:gd name="T2" fmla="*/ 1127 w 1145"/>
                  <a:gd name="T3" fmla="*/ 40 h 1252"/>
                  <a:gd name="T4" fmla="*/ 959 w 1145"/>
                  <a:gd name="T5" fmla="*/ 0 h 1252"/>
                  <a:gd name="T6" fmla="*/ 701 w 1145"/>
                  <a:gd name="T7" fmla="*/ 132 h 1252"/>
                  <a:gd name="T8" fmla="*/ 477 w 1145"/>
                  <a:gd name="T9" fmla="*/ 289 h 1252"/>
                  <a:gd name="T10" fmla="*/ 423 w 1145"/>
                  <a:gd name="T11" fmla="*/ 360 h 1252"/>
                  <a:gd name="T12" fmla="*/ 440 w 1145"/>
                  <a:gd name="T13" fmla="*/ 366 h 1252"/>
                  <a:gd name="T14" fmla="*/ 533 w 1145"/>
                  <a:gd name="T15" fmla="*/ 331 h 1252"/>
                  <a:gd name="T16" fmla="*/ 486 w 1145"/>
                  <a:gd name="T17" fmla="*/ 402 h 1252"/>
                  <a:gd name="T18" fmla="*/ 402 w 1145"/>
                  <a:gd name="T19" fmla="*/ 526 h 1252"/>
                  <a:gd name="T20" fmla="*/ 384 w 1145"/>
                  <a:gd name="T21" fmla="*/ 609 h 1252"/>
                  <a:gd name="T22" fmla="*/ 258 w 1145"/>
                  <a:gd name="T23" fmla="*/ 741 h 1252"/>
                  <a:gd name="T24" fmla="*/ 222 w 1145"/>
                  <a:gd name="T25" fmla="*/ 742 h 1252"/>
                  <a:gd name="T26" fmla="*/ 204 w 1145"/>
                  <a:gd name="T27" fmla="*/ 786 h 1252"/>
                  <a:gd name="T28" fmla="*/ 14 w 1145"/>
                  <a:gd name="T29" fmla="*/ 891 h 1252"/>
                  <a:gd name="T30" fmla="*/ 0 w 1145"/>
                  <a:gd name="T31" fmla="*/ 1036 h 1252"/>
                  <a:gd name="T32" fmla="*/ 24 w 1145"/>
                  <a:gd name="T33" fmla="*/ 1059 h 1252"/>
                  <a:gd name="T34" fmla="*/ 15 w 1145"/>
                  <a:gd name="T35" fmla="*/ 1144 h 1252"/>
                  <a:gd name="T36" fmla="*/ 36 w 1145"/>
                  <a:gd name="T37" fmla="*/ 1149 h 1252"/>
                  <a:gd name="T38" fmla="*/ 35 w 1145"/>
                  <a:gd name="T39" fmla="*/ 1197 h 1252"/>
                  <a:gd name="T40" fmla="*/ 140 w 1145"/>
                  <a:gd name="T41" fmla="*/ 1252 h 1252"/>
                  <a:gd name="T42" fmla="*/ 236 w 1145"/>
                  <a:gd name="T43" fmla="*/ 1215 h 1252"/>
                  <a:gd name="T44" fmla="*/ 290 w 1145"/>
                  <a:gd name="T45" fmla="*/ 1149 h 1252"/>
                  <a:gd name="T46" fmla="*/ 360 w 1145"/>
                  <a:gd name="T47" fmla="*/ 1170 h 1252"/>
                  <a:gd name="T48" fmla="*/ 389 w 1145"/>
                  <a:gd name="T49" fmla="*/ 1098 h 1252"/>
                  <a:gd name="T50" fmla="*/ 453 w 1145"/>
                  <a:gd name="T51" fmla="*/ 1047 h 1252"/>
                  <a:gd name="T52" fmla="*/ 420 w 1145"/>
                  <a:gd name="T53" fmla="*/ 981 h 1252"/>
                  <a:gd name="T54" fmla="*/ 443 w 1145"/>
                  <a:gd name="T55" fmla="*/ 936 h 1252"/>
                  <a:gd name="T56" fmla="*/ 413 w 1145"/>
                  <a:gd name="T57" fmla="*/ 898 h 1252"/>
                  <a:gd name="T58" fmla="*/ 401 w 1145"/>
                  <a:gd name="T59" fmla="*/ 751 h 1252"/>
                  <a:gd name="T60" fmla="*/ 509 w 1145"/>
                  <a:gd name="T61" fmla="*/ 694 h 1252"/>
                  <a:gd name="T62" fmla="*/ 515 w 1145"/>
                  <a:gd name="T63" fmla="*/ 508 h 1252"/>
                  <a:gd name="T64" fmla="*/ 582 w 1145"/>
                  <a:gd name="T65" fmla="*/ 391 h 1252"/>
                  <a:gd name="T66" fmla="*/ 657 w 1145"/>
                  <a:gd name="T67" fmla="*/ 300 h 1252"/>
                  <a:gd name="T68" fmla="*/ 729 w 1145"/>
                  <a:gd name="T69" fmla="*/ 285 h 1252"/>
                  <a:gd name="T70" fmla="*/ 747 w 1145"/>
                  <a:gd name="T71" fmla="*/ 234 h 1252"/>
                  <a:gd name="T72" fmla="*/ 779 w 1145"/>
                  <a:gd name="T73" fmla="*/ 219 h 1252"/>
                  <a:gd name="T74" fmla="*/ 842 w 1145"/>
                  <a:gd name="T75" fmla="*/ 250 h 1252"/>
                  <a:gd name="T76" fmla="*/ 920 w 1145"/>
                  <a:gd name="T77" fmla="*/ 261 h 1252"/>
                  <a:gd name="T78" fmla="*/ 950 w 1145"/>
                  <a:gd name="T79" fmla="*/ 210 h 1252"/>
                  <a:gd name="T80" fmla="*/ 930 w 1145"/>
                  <a:gd name="T81" fmla="*/ 184 h 1252"/>
                  <a:gd name="T82" fmla="*/ 963 w 1145"/>
                  <a:gd name="T83" fmla="*/ 108 h 1252"/>
                  <a:gd name="T84" fmla="*/ 1059 w 1145"/>
                  <a:gd name="T85" fmla="*/ 127 h 1252"/>
                  <a:gd name="T86" fmla="*/ 1077 w 1145"/>
                  <a:gd name="T87" fmla="*/ 178 h 1252"/>
                  <a:gd name="T88" fmla="*/ 1145 w 1145"/>
                  <a:gd name="T89" fmla="*/ 127 h 1252"/>
                  <a:gd name="T90" fmla="*/ 1128 w 1145"/>
                  <a:gd name="T91" fmla="*/ 96 h 1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45" h="1252">
                    <a:moveTo>
                      <a:pt x="1128" y="96"/>
                    </a:moveTo>
                    <a:lnTo>
                      <a:pt x="1127" y="40"/>
                    </a:lnTo>
                    <a:lnTo>
                      <a:pt x="959" y="0"/>
                    </a:lnTo>
                    <a:lnTo>
                      <a:pt x="701" y="132"/>
                    </a:lnTo>
                    <a:lnTo>
                      <a:pt x="477" y="289"/>
                    </a:lnTo>
                    <a:lnTo>
                      <a:pt x="423" y="360"/>
                    </a:lnTo>
                    <a:lnTo>
                      <a:pt x="440" y="366"/>
                    </a:lnTo>
                    <a:lnTo>
                      <a:pt x="533" y="331"/>
                    </a:lnTo>
                    <a:lnTo>
                      <a:pt x="486" y="402"/>
                    </a:lnTo>
                    <a:lnTo>
                      <a:pt x="402" y="526"/>
                    </a:lnTo>
                    <a:lnTo>
                      <a:pt x="384" y="609"/>
                    </a:lnTo>
                    <a:lnTo>
                      <a:pt x="258" y="741"/>
                    </a:lnTo>
                    <a:lnTo>
                      <a:pt x="222" y="742"/>
                    </a:lnTo>
                    <a:lnTo>
                      <a:pt x="204" y="786"/>
                    </a:lnTo>
                    <a:lnTo>
                      <a:pt x="14" y="891"/>
                    </a:lnTo>
                    <a:lnTo>
                      <a:pt x="0" y="1036"/>
                    </a:lnTo>
                    <a:lnTo>
                      <a:pt x="24" y="1059"/>
                    </a:lnTo>
                    <a:lnTo>
                      <a:pt x="15" y="1144"/>
                    </a:lnTo>
                    <a:lnTo>
                      <a:pt x="36" y="1149"/>
                    </a:lnTo>
                    <a:lnTo>
                      <a:pt x="35" y="1197"/>
                    </a:lnTo>
                    <a:lnTo>
                      <a:pt x="140" y="1252"/>
                    </a:lnTo>
                    <a:lnTo>
                      <a:pt x="236" y="1215"/>
                    </a:lnTo>
                    <a:lnTo>
                      <a:pt x="290" y="1149"/>
                    </a:lnTo>
                    <a:lnTo>
                      <a:pt x="360" y="1170"/>
                    </a:lnTo>
                    <a:lnTo>
                      <a:pt x="389" y="1098"/>
                    </a:lnTo>
                    <a:lnTo>
                      <a:pt x="453" y="1047"/>
                    </a:lnTo>
                    <a:lnTo>
                      <a:pt x="420" y="981"/>
                    </a:lnTo>
                    <a:lnTo>
                      <a:pt x="443" y="936"/>
                    </a:lnTo>
                    <a:lnTo>
                      <a:pt x="413" y="898"/>
                    </a:lnTo>
                    <a:lnTo>
                      <a:pt x="401" y="751"/>
                    </a:lnTo>
                    <a:lnTo>
                      <a:pt x="509" y="694"/>
                    </a:lnTo>
                    <a:lnTo>
                      <a:pt x="515" y="508"/>
                    </a:lnTo>
                    <a:lnTo>
                      <a:pt x="582" y="391"/>
                    </a:lnTo>
                    <a:lnTo>
                      <a:pt x="657" y="300"/>
                    </a:lnTo>
                    <a:lnTo>
                      <a:pt x="729" y="285"/>
                    </a:lnTo>
                    <a:lnTo>
                      <a:pt x="747" y="234"/>
                    </a:lnTo>
                    <a:lnTo>
                      <a:pt x="779" y="219"/>
                    </a:lnTo>
                    <a:lnTo>
                      <a:pt x="842" y="250"/>
                    </a:lnTo>
                    <a:lnTo>
                      <a:pt x="920" y="261"/>
                    </a:lnTo>
                    <a:lnTo>
                      <a:pt x="950" y="210"/>
                    </a:lnTo>
                    <a:lnTo>
                      <a:pt x="930" y="184"/>
                    </a:lnTo>
                    <a:lnTo>
                      <a:pt x="963" y="108"/>
                    </a:lnTo>
                    <a:lnTo>
                      <a:pt x="1059" y="127"/>
                    </a:lnTo>
                    <a:lnTo>
                      <a:pt x="1077" y="178"/>
                    </a:lnTo>
                    <a:lnTo>
                      <a:pt x="1145" y="127"/>
                    </a:lnTo>
                    <a:lnTo>
                      <a:pt x="1128" y="96"/>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1" name="Freeform 151"/>
              <p:cNvSpPr>
                <a:spLocks/>
              </p:cNvSpPr>
              <p:nvPr/>
            </p:nvSpPr>
            <p:spPr bwMode="auto">
              <a:xfrm>
                <a:off x="478" y="1916"/>
                <a:ext cx="564" cy="726"/>
              </a:xfrm>
              <a:custGeom>
                <a:avLst/>
                <a:gdLst>
                  <a:gd name="T0" fmla="*/ 130 w 564"/>
                  <a:gd name="T1" fmla="*/ 74 h 726"/>
                  <a:gd name="T2" fmla="*/ 242 w 564"/>
                  <a:gd name="T3" fmla="*/ 0 h 726"/>
                  <a:gd name="T4" fmla="*/ 350 w 564"/>
                  <a:gd name="T5" fmla="*/ 38 h 726"/>
                  <a:gd name="T6" fmla="*/ 288 w 564"/>
                  <a:gd name="T7" fmla="*/ 96 h 726"/>
                  <a:gd name="T8" fmla="*/ 396 w 564"/>
                  <a:gd name="T9" fmla="*/ 104 h 726"/>
                  <a:gd name="T10" fmla="*/ 382 w 564"/>
                  <a:gd name="T11" fmla="*/ 148 h 726"/>
                  <a:gd name="T12" fmla="*/ 360 w 564"/>
                  <a:gd name="T13" fmla="*/ 268 h 726"/>
                  <a:gd name="T14" fmla="*/ 414 w 564"/>
                  <a:gd name="T15" fmla="*/ 298 h 726"/>
                  <a:gd name="T16" fmla="*/ 394 w 564"/>
                  <a:gd name="T17" fmla="*/ 368 h 726"/>
                  <a:gd name="T18" fmla="*/ 492 w 564"/>
                  <a:gd name="T19" fmla="*/ 518 h 726"/>
                  <a:gd name="T20" fmla="*/ 564 w 564"/>
                  <a:gd name="T21" fmla="*/ 574 h 726"/>
                  <a:gd name="T22" fmla="*/ 498 w 564"/>
                  <a:gd name="T23" fmla="*/ 670 h 726"/>
                  <a:gd name="T24" fmla="*/ 506 w 564"/>
                  <a:gd name="T25" fmla="*/ 694 h 726"/>
                  <a:gd name="T26" fmla="*/ 190 w 564"/>
                  <a:gd name="T27" fmla="*/ 700 h 726"/>
                  <a:gd name="T28" fmla="*/ 0 w 564"/>
                  <a:gd name="T29" fmla="*/ 718 h 726"/>
                  <a:gd name="T30" fmla="*/ 86 w 564"/>
                  <a:gd name="T31" fmla="*/ 666 h 726"/>
                  <a:gd name="T32" fmla="*/ 178 w 564"/>
                  <a:gd name="T33" fmla="*/ 638 h 726"/>
                  <a:gd name="T34" fmla="*/ 86 w 564"/>
                  <a:gd name="T35" fmla="*/ 600 h 726"/>
                  <a:gd name="T36" fmla="*/ 64 w 564"/>
                  <a:gd name="T37" fmla="*/ 562 h 726"/>
                  <a:gd name="T38" fmla="*/ 158 w 564"/>
                  <a:gd name="T39" fmla="*/ 498 h 726"/>
                  <a:gd name="T40" fmla="*/ 120 w 564"/>
                  <a:gd name="T41" fmla="*/ 478 h 726"/>
                  <a:gd name="T42" fmla="*/ 158 w 564"/>
                  <a:gd name="T43" fmla="*/ 448 h 726"/>
                  <a:gd name="T44" fmla="*/ 214 w 564"/>
                  <a:gd name="T45" fmla="*/ 468 h 726"/>
                  <a:gd name="T46" fmla="*/ 256 w 564"/>
                  <a:gd name="T47" fmla="*/ 408 h 726"/>
                  <a:gd name="T48" fmla="*/ 222 w 564"/>
                  <a:gd name="T49" fmla="*/ 350 h 726"/>
                  <a:gd name="T50" fmla="*/ 180 w 564"/>
                  <a:gd name="T51" fmla="*/ 342 h 726"/>
                  <a:gd name="T52" fmla="*/ 136 w 564"/>
                  <a:gd name="T53" fmla="*/ 310 h 726"/>
                  <a:gd name="T54" fmla="*/ 140 w 564"/>
                  <a:gd name="T55" fmla="*/ 268 h 726"/>
                  <a:gd name="T56" fmla="*/ 102 w 564"/>
                  <a:gd name="T57" fmla="*/ 270 h 726"/>
                  <a:gd name="T58" fmla="*/ 118 w 564"/>
                  <a:gd name="T59" fmla="*/ 232 h 726"/>
                  <a:gd name="T60" fmla="*/ 68 w 564"/>
                  <a:gd name="T61" fmla="*/ 228 h 726"/>
                  <a:gd name="T62" fmla="*/ 122 w 564"/>
                  <a:gd name="T63" fmla="*/ 182 h 726"/>
                  <a:gd name="T64" fmla="*/ 124 w 564"/>
                  <a:gd name="T65" fmla="*/ 108 h 726"/>
                  <a:gd name="T66" fmla="*/ 110 w 564"/>
                  <a:gd name="T67" fmla="*/ 84 h 7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4" h="726">
                    <a:moveTo>
                      <a:pt x="110" y="84"/>
                    </a:moveTo>
                    <a:lnTo>
                      <a:pt x="130" y="74"/>
                    </a:lnTo>
                    <a:lnTo>
                      <a:pt x="202" y="54"/>
                    </a:lnTo>
                    <a:lnTo>
                      <a:pt x="242" y="0"/>
                    </a:lnTo>
                    <a:lnTo>
                      <a:pt x="346" y="16"/>
                    </a:lnTo>
                    <a:lnTo>
                      <a:pt x="350" y="38"/>
                    </a:lnTo>
                    <a:lnTo>
                      <a:pt x="280" y="70"/>
                    </a:lnTo>
                    <a:lnTo>
                      <a:pt x="288" y="96"/>
                    </a:lnTo>
                    <a:lnTo>
                      <a:pt x="308" y="92"/>
                    </a:lnTo>
                    <a:lnTo>
                      <a:pt x="396" y="104"/>
                    </a:lnTo>
                    <a:lnTo>
                      <a:pt x="404" y="124"/>
                    </a:lnTo>
                    <a:lnTo>
                      <a:pt x="382" y="148"/>
                    </a:lnTo>
                    <a:lnTo>
                      <a:pt x="334" y="206"/>
                    </a:lnTo>
                    <a:lnTo>
                      <a:pt x="360" y="268"/>
                    </a:lnTo>
                    <a:lnTo>
                      <a:pt x="412" y="280"/>
                    </a:lnTo>
                    <a:lnTo>
                      <a:pt x="414" y="298"/>
                    </a:lnTo>
                    <a:lnTo>
                      <a:pt x="382" y="324"/>
                    </a:lnTo>
                    <a:lnTo>
                      <a:pt x="394" y="368"/>
                    </a:lnTo>
                    <a:lnTo>
                      <a:pt x="460" y="418"/>
                    </a:lnTo>
                    <a:lnTo>
                      <a:pt x="492" y="518"/>
                    </a:lnTo>
                    <a:lnTo>
                      <a:pt x="542" y="538"/>
                    </a:lnTo>
                    <a:lnTo>
                      <a:pt x="564" y="574"/>
                    </a:lnTo>
                    <a:lnTo>
                      <a:pt x="494" y="648"/>
                    </a:lnTo>
                    <a:lnTo>
                      <a:pt x="498" y="670"/>
                    </a:lnTo>
                    <a:lnTo>
                      <a:pt x="514" y="672"/>
                    </a:lnTo>
                    <a:lnTo>
                      <a:pt x="506" y="694"/>
                    </a:lnTo>
                    <a:lnTo>
                      <a:pt x="330" y="716"/>
                    </a:lnTo>
                    <a:lnTo>
                      <a:pt x="190" y="700"/>
                    </a:lnTo>
                    <a:lnTo>
                      <a:pt x="136" y="726"/>
                    </a:lnTo>
                    <a:lnTo>
                      <a:pt x="0" y="718"/>
                    </a:lnTo>
                    <a:lnTo>
                      <a:pt x="0" y="700"/>
                    </a:lnTo>
                    <a:lnTo>
                      <a:pt x="86" y="666"/>
                    </a:lnTo>
                    <a:lnTo>
                      <a:pt x="128" y="634"/>
                    </a:lnTo>
                    <a:lnTo>
                      <a:pt x="178" y="638"/>
                    </a:lnTo>
                    <a:lnTo>
                      <a:pt x="156" y="608"/>
                    </a:lnTo>
                    <a:lnTo>
                      <a:pt x="86" y="600"/>
                    </a:lnTo>
                    <a:lnTo>
                      <a:pt x="68" y="586"/>
                    </a:lnTo>
                    <a:lnTo>
                      <a:pt x="64" y="562"/>
                    </a:lnTo>
                    <a:lnTo>
                      <a:pt x="136" y="540"/>
                    </a:lnTo>
                    <a:lnTo>
                      <a:pt x="158" y="498"/>
                    </a:lnTo>
                    <a:lnTo>
                      <a:pt x="124" y="490"/>
                    </a:lnTo>
                    <a:lnTo>
                      <a:pt x="120" y="478"/>
                    </a:lnTo>
                    <a:lnTo>
                      <a:pt x="144" y="472"/>
                    </a:lnTo>
                    <a:lnTo>
                      <a:pt x="158" y="448"/>
                    </a:lnTo>
                    <a:lnTo>
                      <a:pt x="178" y="450"/>
                    </a:lnTo>
                    <a:lnTo>
                      <a:pt x="214" y="468"/>
                    </a:lnTo>
                    <a:lnTo>
                      <a:pt x="244" y="456"/>
                    </a:lnTo>
                    <a:lnTo>
                      <a:pt x="256" y="408"/>
                    </a:lnTo>
                    <a:lnTo>
                      <a:pt x="222" y="364"/>
                    </a:lnTo>
                    <a:lnTo>
                      <a:pt x="222" y="350"/>
                    </a:lnTo>
                    <a:lnTo>
                      <a:pt x="244" y="334"/>
                    </a:lnTo>
                    <a:lnTo>
                      <a:pt x="180" y="342"/>
                    </a:lnTo>
                    <a:lnTo>
                      <a:pt x="144" y="336"/>
                    </a:lnTo>
                    <a:lnTo>
                      <a:pt x="136" y="310"/>
                    </a:lnTo>
                    <a:lnTo>
                      <a:pt x="162" y="282"/>
                    </a:lnTo>
                    <a:lnTo>
                      <a:pt x="140" y="268"/>
                    </a:lnTo>
                    <a:lnTo>
                      <a:pt x="112" y="278"/>
                    </a:lnTo>
                    <a:lnTo>
                      <a:pt x="102" y="270"/>
                    </a:lnTo>
                    <a:lnTo>
                      <a:pt x="128" y="244"/>
                    </a:lnTo>
                    <a:lnTo>
                      <a:pt x="118" y="232"/>
                    </a:lnTo>
                    <a:lnTo>
                      <a:pt x="80" y="242"/>
                    </a:lnTo>
                    <a:lnTo>
                      <a:pt x="68" y="228"/>
                    </a:lnTo>
                    <a:lnTo>
                      <a:pt x="96" y="214"/>
                    </a:lnTo>
                    <a:lnTo>
                      <a:pt x="122" y="182"/>
                    </a:lnTo>
                    <a:lnTo>
                      <a:pt x="134" y="142"/>
                    </a:lnTo>
                    <a:lnTo>
                      <a:pt x="124" y="108"/>
                    </a:lnTo>
                    <a:lnTo>
                      <a:pt x="112" y="100"/>
                    </a:lnTo>
                    <a:lnTo>
                      <a:pt x="110" y="84"/>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2" name="Freeform 152"/>
              <p:cNvSpPr>
                <a:spLocks/>
              </p:cNvSpPr>
              <p:nvPr/>
            </p:nvSpPr>
            <p:spPr bwMode="auto">
              <a:xfrm>
                <a:off x="568" y="1914"/>
                <a:ext cx="70" cy="54"/>
              </a:xfrm>
              <a:custGeom>
                <a:avLst/>
                <a:gdLst>
                  <a:gd name="T0" fmla="*/ 0 w 70"/>
                  <a:gd name="T1" fmla="*/ 38 h 54"/>
                  <a:gd name="T2" fmla="*/ 8 w 70"/>
                  <a:gd name="T3" fmla="*/ 14 h 54"/>
                  <a:gd name="T4" fmla="*/ 50 w 70"/>
                  <a:gd name="T5" fmla="*/ 0 h 54"/>
                  <a:gd name="T6" fmla="*/ 70 w 70"/>
                  <a:gd name="T7" fmla="*/ 8 h 54"/>
                  <a:gd name="T8" fmla="*/ 70 w 70"/>
                  <a:gd name="T9" fmla="*/ 26 h 54"/>
                  <a:gd name="T10" fmla="*/ 60 w 70"/>
                  <a:gd name="T11" fmla="*/ 42 h 54"/>
                  <a:gd name="T12" fmla="*/ 4 w 70"/>
                  <a:gd name="T13" fmla="*/ 54 h 54"/>
                  <a:gd name="T14" fmla="*/ 0 w 70"/>
                  <a:gd name="T15" fmla="*/ 38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54">
                    <a:moveTo>
                      <a:pt x="0" y="38"/>
                    </a:moveTo>
                    <a:lnTo>
                      <a:pt x="8" y="14"/>
                    </a:lnTo>
                    <a:lnTo>
                      <a:pt x="50" y="0"/>
                    </a:lnTo>
                    <a:lnTo>
                      <a:pt x="70" y="8"/>
                    </a:lnTo>
                    <a:lnTo>
                      <a:pt x="70" y="26"/>
                    </a:lnTo>
                    <a:lnTo>
                      <a:pt x="60" y="42"/>
                    </a:lnTo>
                    <a:lnTo>
                      <a:pt x="4" y="54"/>
                    </a:lnTo>
                    <a:lnTo>
                      <a:pt x="0" y="38"/>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3" name="Freeform 153"/>
              <p:cNvSpPr>
                <a:spLocks/>
              </p:cNvSpPr>
              <p:nvPr/>
            </p:nvSpPr>
            <p:spPr bwMode="auto">
              <a:xfrm>
                <a:off x="-128" y="3259"/>
                <a:ext cx="371" cy="461"/>
              </a:xfrm>
              <a:custGeom>
                <a:avLst/>
                <a:gdLst>
                  <a:gd name="T0" fmla="*/ 144 w 371"/>
                  <a:gd name="T1" fmla="*/ 29 h 461"/>
                  <a:gd name="T2" fmla="*/ 125 w 371"/>
                  <a:gd name="T3" fmla="*/ 110 h 461"/>
                  <a:gd name="T4" fmla="*/ 2 w 371"/>
                  <a:gd name="T5" fmla="*/ 269 h 461"/>
                  <a:gd name="T6" fmla="*/ 18 w 371"/>
                  <a:gd name="T7" fmla="*/ 320 h 461"/>
                  <a:gd name="T8" fmla="*/ 47 w 371"/>
                  <a:gd name="T9" fmla="*/ 326 h 461"/>
                  <a:gd name="T10" fmla="*/ 50 w 371"/>
                  <a:gd name="T11" fmla="*/ 350 h 461"/>
                  <a:gd name="T12" fmla="*/ 0 w 371"/>
                  <a:gd name="T13" fmla="*/ 434 h 461"/>
                  <a:gd name="T14" fmla="*/ 107 w 371"/>
                  <a:gd name="T15" fmla="*/ 461 h 461"/>
                  <a:gd name="T16" fmla="*/ 149 w 371"/>
                  <a:gd name="T17" fmla="*/ 449 h 461"/>
                  <a:gd name="T18" fmla="*/ 213 w 371"/>
                  <a:gd name="T19" fmla="*/ 371 h 461"/>
                  <a:gd name="T20" fmla="*/ 180 w 371"/>
                  <a:gd name="T21" fmla="*/ 326 h 461"/>
                  <a:gd name="T22" fmla="*/ 216 w 371"/>
                  <a:gd name="T23" fmla="*/ 296 h 461"/>
                  <a:gd name="T24" fmla="*/ 204 w 371"/>
                  <a:gd name="T25" fmla="*/ 234 h 461"/>
                  <a:gd name="T26" fmla="*/ 248 w 371"/>
                  <a:gd name="T27" fmla="*/ 234 h 461"/>
                  <a:gd name="T28" fmla="*/ 255 w 371"/>
                  <a:gd name="T29" fmla="*/ 186 h 461"/>
                  <a:gd name="T30" fmla="*/ 300 w 371"/>
                  <a:gd name="T31" fmla="*/ 150 h 461"/>
                  <a:gd name="T32" fmla="*/ 303 w 371"/>
                  <a:gd name="T33" fmla="*/ 117 h 461"/>
                  <a:gd name="T34" fmla="*/ 371 w 371"/>
                  <a:gd name="T35" fmla="*/ 81 h 461"/>
                  <a:gd name="T36" fmla="*/ 354 w 371"/>
                  <a:gd name="T37" fmla="*/ 51 h 461"/>
                  <a:gd name="T38" fmla="*/ 216 w 371"/>
                  <a:gd name="T39" fmla="*/ 35 h 461"/>
                  <a:gd name="T40" fmla="*/ 210 w 371"/>
                  <a:gd name="T41" fmla="*/ 6 h 461"/>
                  <a:gd name="T42" fmla="*/ 168 w 371"/>
                  <a:gd name="T43" fmla="*/ 3 h 461"/>
                  <a:gd name="T44" fmla="*/ 153 w 371"/>
                  <a:gd name="T45" fmla="*/ 0 h 461"/>
                  <a:gd name="T46" fmla="*/ 144 w 371"/>
                  <a:gd name="T47" fmla="*/ 29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1" h="461">
                    <a:moveTo>
                      <a:pt x="144" y="29"/>
                    </a:moveTo>
                    <a:lnTo>
                      <a:pt x="125" y="110"/>
                    </a:lnTo>
                    <a:lnTo>
                      <a:pt x="2" y="269"/>
                    </a:lnTo>
                    <a:lnTo>
                      <a:pt x="18" y="320"/>
                    </a:lnTo>
                    <a:lnTo>
                      <a:pt x="47" y="326"/>
                    </a:lnTo>
                    <a:lnTo>
                      <a:pt x="50" y="350"/>
                    </a:lnTo>
                    <a:lnTo>
                      <a:pt x="0" y="434"/>
                    </a:lnTo>
                    <a:lnTo>
                      <a:pt x="107" y="461"/>
                    </a:lnTo>
                    <a:lnTo>
                      <a:pt x="149" y="449"/>
                    </a:lnTo>
                    <a:lnTo>
                      <a:pt x="213" y="371"/>
                    </a:lnTo>
                    <a:lnTo>
                      <a:pt x="180" y="326"/>
                    </a:lnTo>
                    <a:lnTo>
                      <a:pt x="216" y="296"/>
                    </a:lnTo>
                    <a:lnTo>
                      <a:pt x="204" y="234"/>
                    </a:lnTo>
                    <a:lnTo>
                      <a:pt x="248" y="234"/>
                    </a:lnTo>
                    <a:lnTo>
                      <a:pt x="255" y="186"/>
                    </a:lnTo>
                    <a:lnTo>
                      <a:pt x="300" y="150"/>
                    </a:lnTo>
                    <a:lnTo>
                      <a:pt x="303" y="117"/>
                    </a:lnTo>
                    <a:lnTo>
                      <a:pt x="371" y="81"/>
                    </a:lnTo>
                    <a:lnTo>
                      <a:pt x="354" y="51"/>
                    </a:lnTo>
                    <a:lnTo>
                      <a:pt x="216" y="35"/>
                    </a:lnTo>
                    <a:lnTo>
                      <a:pt x="210" y="6"/>
                    </a:lnTo>
                    <a:lnTo>
                      <a:pt x="168" y="3"/>
                    </a:lnTo>
                    <a:lnTo>
                      <a:pt x="153" y="0"/>
                    </a:lnTo>
                    <a:lnTo>
                      <a:pt x="144" y="2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4" name="Freeform 154"/>
              <p:cNvSpPr>
                <a:spLocks/>
              </p:cNvSpPr>
              <p:nvPr/>
            </p:nvSpPr>
            <p:spPr bwMode="auto">
              <a:xfrm>
                <a:off x="13" y="3139"/>
                <a:ext cx="1035" cy="698"/>
              </a:xfrm>
              <a:custGeom>
                <a:avLst/>
                <a:gdLst>
                  <a:gd name="T0" fmla="*/ 11 w 1035"/>
                  <a:gd name="T1" fmla="*/ 119 h 698"/>
                  <a:gd name="T2" fmla="*/ 0 w 1035"/>
                  <a:gd name="T3" fmla="*/ 32 h 698"/>
                  <a:gd name="T4" fmla="*/ 137 w 1035"/>
                  <a:gd name="T5" fmla="*/ 0 h 698"/>
                  <a:gd name="T6" fmla="*/ 336 w 1035"/>
                  <a:gd name="T7" fmla="*/ 45 h 698"/>
                  <a:gd name="T8" fmla="*/ 617 w 1035"/>
                  <a:gd name="T9" fmla="*/ 104 h 698"/>
                  <a:gd name="T10" fmla="*/ 692 w 1035"/>
                  <a:gd name="T11" fmla="*/ 149 h 698"/>
                  <a:gd name="T12" fmla="*/ 750 w 1035"/>
                  <a:gd name="T13" fmla="*/ 174 h 698"/>
                  <a:gd name="T14" fmla="*/ 842 w 1035"/>
                  <a:gd name="T15" fmla="*/ 171 h 698"/>
                  <a:gd name="T16" fmla="*/ 1035 w 1035"/>
                  <a:gd name="T17" fmla="*/ 225 h 698"/>
                  <a:gd name="T18" fmla="*/ 1023 w 1035"/>
                  <a:gd name="T19" fmla="*/ 272 h 698"/>
                  <a:gd name="T20" fmla="*/ 804 w 1035"/>
                  <a:gd name="T21" fmla="*/ 357 h 698"/>
                  <a:gd name="T22" fmla="*/ 690 w 1035"/>
                  <a:gd name="T23" fmla="*/ 462 h 698"/>
                  <a:gd name="T24" fmla="*/ 692 w 1035"/>
                  <a:gd name="T25" fmla="*/ 488 h 698"/>
                  <a:gd name="T26" fmla="*/ 722 w 1035"/>
                  <a:gd name="T27" fmla="*/ 516 h 698"/>
                  <a:gd name="T28" fmla="*/ 713 w 1035"/>
                  <a:gd name="T29" fmla="*/ 536 h 698"/>
                  <a:gd name="T30" fmla="*/ 653 w 1035"/>
                  <a:gd name="T31" fmla="*/ 566 h 698"/>
                  <a:gd name="T32" fmla="*/ 599 w 1035"/>
                  <a:gd name="T33" fmla="*/ 624 h 698"/>
                  <a:gd name="T34" fmla="*/ 519 w 1035"/>
                  <a:gd name="T35" fmla="*/ 642 h 698"/>
                  <a:gd name="T36" fmla="*/ 458 w 1035"/>
                  <a:gd name="T37" fmla="*/ 683 h 698"/>
                  <a:gd name="T38" fmla="*/ 279 w 1035"/>
                  <a:gd name="T39" fmla="*/ 663 h 698"/>
                  <a:gd name="T40" fmla="*/ 165 w 1035"/>
                  <a:gd name="T41" fmla="*/ 696 h 698"/>
                  <a:gd name="T42" fmla="*/ 137 w 1035"/>
                  <a:gd name="T43" fmla="*/ 698 h 698"/>
                  <a:gd name="T44" fmla="*/ 83 w 1035"/>
                  <a:gd name="T45" fmla="*/ 653 h 698"/>
                  <a:gd name="T46" fmla="*/ 75 w 1035"/>
                  <a:gd name="T47" fmla="*/ 597 h 698"/>
                  <a:gd name="T48" fmla="*/ 9 w 1035"/>
                  <a:gd name="T49" fmla="*/ 570 h 698"/>
                  <a:gd name="T50" fmla="*/ 69 w 1035"/>
                  <a:gd name="T51" fmla="*/ 489 h 698"/>
                  <a:gd name="T52" fmla="*/ 39 w 1035"/>
                  <a:gd name="T53" fmla="*/ 444 h 698"/>
                  <a:gd name="T54" fmla="*/ 74 w 1035"/>
                  <a:gd name="T55" fmla="*/ 417 h 698"/>
                  <a:gd name="T56" fmla="*/ 63 w 1035"/>
                  <a:gd name="T57" fmla="*/ 353 h 698"/>
                  <a:gd name="T58" fmla="*/ 107 w 1035"/>
                  <a:gd name="T59" fmla="*/ 356 h 698"/>
                  <a:gd name="T60" fmla="*/ 114 w 1035"/>
                  <a:gd name="T61" fmla="*/ 303 h 698"/>
                  <a:gd name="T62" fmla="*/ 156 w 1035"/>
                  <a:gd name="T63" fmla="*/ 272 h 698"/>
                  <a:gd name="T64" fmla="*/ 164 w 1035"/>
                  <a:gd name="T65" fmla="*/ 236 h 698"/>
                  <a:gd name="T66" fmla="*/ 230 w 1035"/>
                  <a:gd name="T67" fmla="*/ 201 h 698"/>
                  <a:gd name="T68" fmla="*/ 212 w 1035"/>
                  <a:gd name="T69" fmla="*/ 173 h 698"/>
                  <a:gd name="T70" fmla="*/ 75 w 1035"/>
                  <a:gd name="T71" fmla="*/ 155 h 698"/>
                  <a:gd name="T72" fmla="*/ 69 w 1035"/>
                  <a:gd name="T73" fmla="*/ 128 h 698"/>
                  <a:gd name="T74" fmla="*/ 11 w 1035"/>
                  <a:gd name="T75" fmla="*/ 119 h 6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5" h="698">
                    <a:moveTo>
                      <a:pt x="11" y="119"/>
                    </a:moveTo>
                    <a:lnTo>
                      <a:pt x="0" y="32"/>
                    </a:lnTo>
                    <a:lnTo>
                      <a:pt x="137" y="0"/>
                    </a:lnTo>
                    <a:lnTo>
                      <a:pt x="336" y="45"/>
                    </a:lnTo>
                    <a:lnTo>
                      <a:pt x="617" y="104"/>
                    </a:lnTo>
                    <a:lnTo>
                      <a:pt x="692" y="149"/>
                    </a:lnTo>
                    <a:lnTo>
                      <a:pt x="750" y="174"/>
                    </a:lnTo>
                    <a:lnTo>
                      <a:pt x="842" y="171"/>
                    </a:lnTo>
                    <a:lnTo>
                      <a:pt x="1035" y="225"/>
                    </a:lnTo>
                    <a:lnTo>
                      <a:pt x="1023" y="272"/>
                    </a:lnTo>
                    <a:lnTo>
                      <a:pt x="804" y="357"/>
                    </a:lnTo>
                    <a:lnTo>
                      <a:pt x="690" y="462"/>
                    </a:lnTo>
                    <a:lnTo>
                      <a:pt x="692" y="488"/>
                    </a:lnTo>
                    <a:lnTo>
                      <a:pt x="722" y="516"/>
                    </a:lnTo>
                    <a:lnTo>
                      <a:pt x="713" y="536"/>
                    </a:lnTo>
                    <a:lnTo>
                      <a:pt x="653" y="566"/>
                    </a:lnTo>
                    <a:lnTo>
                      <a:pt x="599" y="624"/>
                    </a:lnTo>
                    <a:lnTo>
                      <a:pt x="519" y="642"/>
                    </a:lnTo>
                    <a:lnTo>
                      <a:pt x="458" y="683"/>
                    </a:lnTo>
                    <a:lnTo>
                      <a:pt x="279" y="663"/>
                    </a:lnTo>
                    <a:lnTo>
                      <a:pt x="165" y="696"/>
                    </a:lnTo>
                    <a:lnTo>
                      <a:pt x="137" y="698"/>
                    </a:lnTo>
                    <a:lnTo>
                      <a:pt x="83" y="653"/>
                    </a:lnTo>
                    <a:lnTo>
                      <a:pt x="75" y="597"/>
                    </a:lnTo>
                    <a:lnTo>
                      <a:pt x="9" y="570"/>
                    </a:lnTo>
                    <a:lnTo>
                      <a:pt x="69" y="489"/>
                    </a:lnTo>
                    <a:lnTo>
                      <a:pt x="39" y="444"/>
                    </a:lnTo>
                    <a:lnTo>
                      <a:pt x="74" y="417"/>
                    </a:lnTo>
                    <a:lnTo>
                      <a:pt x="63" y="353"/>
                    </a:lnTo>
                    <a:lnTo>
                      <a:pt x="107" y="356"/>
                    </a:lnTo>
                    <a:lnTo>
                      <a:pt x="114" y="303"/>
                    </a:lnTo>
                    <a:lnTo>
                      <a:pt x="156" y="272"/>
                    </a:lnTo>
                    <a:lnTo>
                      <a:pt x="164" y="236"/>
                    </a:lnTo>
                    <a:lnTo>
                      <a:pt x="230" y="201"/>
                    </a:lnTo>
                    <a:lnTo>
                      <a:pt x="212" y="173"/>
                    </a:lnTo>
                    <a:lnTo>
                      <a:pt x="75" y="155"/>
                    </a:lnTo>
                    <a:lnTo>
                      <a:pt x="69" y="128"/>
                    </a:lnTo>
                    <a:lnTo>
                      <a:pt x="11" y="11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5" name="Freeform 155"/>
              <p:cNvSpPr>
                <a:spLocks/>
              </p:cNvSpPr>
              <p:nvPr/>
            </p:nvSpPr>
            <p:spPr bwMode="auto">
              <a:xfrm>
                <a:off x="-186" y="3837"/>
                <a:ext cx="678" cy="262"/>
              </a:xfrm>
              <a:custGeom>
                <a:avLst/>
                <a:gdLst>
                  <a:gd name="T0" fmla="*/ 0 w 678"/>
                  <a:gd name="T1" fmla="*/ 189 h 262"/>
                  <a:gd name="T2" fmla="*/ 0 w 678"/>
                  <a:gd name="T3" fmla="*/ 262 h 262"/>
                  <a:gd name="T4" fmla="*/ 678 w 678"/>
                  <a:gd name="T5" fmla="*/ 262 h 262"/>
                  <a:gd name="T6" fmla="*/ 666 w 678"/>
                  <a:gd name="T7" fmla="*/ 240 h 262"/>
                  <a:gd name="T8" fmla="*/ 666 w 678"/>
                  <a:gd name="T9" fmla="*/ 148 h 262"/>
                  <a:gd name="T10" fmla="*/ 639 w 678"/>
                  <a:gd name="T11" fmla="*/ 120 h 262"/>
                  <a:gd name="T12" fmla="*/ 562 w 678"/>
                  <a:gd name="T13" fmla="*/ 91 h 262"/>
                  <a:gd name="T14" fmla="*/ 427 w 678"/>
                  <a:gd name="T15" fmla="*/ 87 h 262"/>
                  <a:gd name="T16" fmla="*/ 366 w 678"/>
                  <a:gd name="T17" fmla="*/ 37 h 262"/>
                  <a:gd name="T18" fmla="*/ 363 w 678"/>
                  <a:gd name="T19" fmla="*/ 0 h 262"/>
                  <a:gd name="T20" fmla="*/ 325 w 678"/>
                  <a:gd name="T21" fmla="*/ 19 h 262"/>
                  <a:gd name="T22" fmla="*/ 294 w 678"/>
                  <a:gd name="T23" fmla="*/ 19 h 262"/>
                  <a:gd name="T24" fmla="*/ 154 w 678"/>
                  <a:gd name="T25" fmla="*/ 159 h 262"/>
                  <a:gd name="T26" fmla="*/ 0 w 678"/>
                  <a:gd name="T27" fmla="*/ 189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8" h="262">
                    <a:moveTo>
                      <a:pt x="0" y="189"/>
                    </a:moveTo>
                    <a:lnTo>
                      <a:pt x="0" y="262"/>
                    </a:lnTo>
                    <a:lnTo>
                      <a:pt x="678" y="262"/>
                    </a:lnTo>
                    <a:lnTo>
                      <a:pt x="666" y="240"/>
                    </a:lnTo>
                    <a:lnTo>
                      <a:pt x="666" y="148"/>
                    </a:lnTo>
                    <a:lnTo>
                      <a:pt x="639" y="120"/>
                    </a:lnTo>
                    <a:lnTo>
                      <a:pt x="562" y="91"/>
                    </a:lnTo>
                    <a:lnTo>
                      <a:pt x="427" y="87"/>
                    </a:lnTo>
                    <a:lnTo>
                      <a:pt x="366" y="37"/>
                    </a:lnTo>
                    <a:lnTo>
                      <a:pt x="363" y="0"/>
                    </a:lnTo>
                    <a:lnTo>
                      <a:pt x="325" y="19"/>
                    </a:lnTo>
                    <a:lnTo>
                      <a:pt x="294" y="19"/>
                    </a:lnTo>
                    <a:lnTo>
                      <a:pt x="154" y="159"/>
                    </a:lnTo>
                    <a:lnTo>
                      <a:pt x="0" y="18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6" name="Freeform 156"/>
              <p:cNvSpPr>
                <a:spLocks/>
              </p:cNvSpPr>
              <p:nvPr/>
            </p:nvSpPr>
            <p:spPr bwMode="auto">
              <a:xfrm>
                <a:off x="453" y="3843"/>
                <a:ext cx="1027" cy="258"/>
              </a:xfrm>
              <a:custGeom>
                <a:avLst/>
                <a:gdLst>
                  <a:gd name="T0" fmla="*/ 954 w 1027"/>
                  <a:gd name="T1" fmla="*/ 274 h 256"/>
                  <a:gd name="T2" fmla="*/ 1002 w 1027"/>
                  <a:gd name="T3" fmla="*/ 243 h 256"/>
                  <a:gd name="T4" fmla="*/ 1017 w 1027"/>
                  <a:gd name="T5" fmla="*/ 166 h 256"/>
                  <a:gd name="T6" fmla="*/ 1005 w 1027"/>
                  <a:gd name="T7" fmla="*/ 39 h 256"/>
                  <a:gd name="T8" fmla="*/ 1027 w 1027"/>
                  <a:gd name="T9" fmla="*/ 9 h 256"/>
                  <a:gd name="T10" fmla="*/ 897 w 1027"/>
                  <a:gd name="T11" fmla="*/ 0 h 256"/>
                  <a:gd name="T12" fmla="*/ 730 w 1027"/>
                  <a:gd name="T13" fmla="*/ 27 h 256"/>
                  <a:gd name="T14" fmla="*/ 573 w 1027"/>
                  <a:gd name="T15" fmla="*/ 1 h 256"/>
                  <a:gd name="T16" fmla="*/ 328 w 1027"/>
                  <a:gd name="T17" fmla="*/ 24 h 256"/>
                  <a:gd name="T18" fmla="*/ 198 w 1027"/>
                  <a:gd name="T19" fmla="*/ 75 h 256"/>
                  <a:gd name="T20" fmla="*/ 127 w 1027"/>
                  <a:gd name="T21" fmla="*/ 78 h 256"/>
                  <a:gd name="T22" fmla="*/ 79 w 1027"/>
                  <a:gd name="T23" fmla="*/ 105 h 256"/>
                  <a:gd name="T24" fmla="*/ 0 w 1027"/>
                  <a:gd name="T25" fmla="*/ 123 h 256"/>
                  <a:gd name="T26" fmla="*/ 27 w 1027"/>
                  <a:gd name="T27" fmla="*/ 153 h 256"/>
                  <a:gd name="T28" fmla="*/ 25 w 1027"/>
                  <a:gd name="T29" fmla="*/ 255 h 256"/>
                  <a:gd name="T30" fmla="*/ 42 w 1027"/>
                  <a:gd name="T31" fmla="*/ 274 h 256"/>
                  <a:gd name="T32" fmla="*/ 954 w 1027"/>
                  <a:gd name="T33" fmla="*/ 274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7" h="256">
                    <a:moveTo>
                      <a:pt x="954" y="256"/>
                    </a:moveTo>
                    <a:lnTo>
                      <a:pt x="1002" y="225"/>
                    </a:lnTo>
                    <a:lnTo>
                      <a:pt x="1017" y="157"/>
                    </a:lnTo>
                    <a:lnTo>
                      <a:pt x="1005" y="39"/>
                    </a:lnTo>
                    <a:lnTo>
                      <a:pt x="1027" y="9"/>
                    </a:lnTo>
                    <a:lnTo>
                      <a:pt x="897" y="0"/>
                    </a:lnTo>
                    <a:lnTo>
                      <a:pt x="730" y="27"/>
                    </a:lnTo>
                    <a:lnTo>
                      <a:pt x="573" y="1"/>
                    </a:lnTo>
                    <a:lnTo>
                      <a:pt x="328" y="24"/>
                    </a:lnTo>
                    <a:lnTo>
                      <a:pt x="198" y="66"/>
                    </a:lnTo>
                    <a:lnTo>
                      <a:pt x="127" y="69"/>
                    </a:lnTo>
                    <a:lnTo>
                      <a:pt x="79" y="96"/>
                    </a:lnTo>
                    <a:lnTo>
                      <a:pt x="0" y="114"/>
                    </a:lnTo>
                    <a:lnTo>
                      <a:pt x="27" y="144"/>
                    </a:lnTo>
                    <a:lnTo>
                      <a:pt x="25" y="237"/>
                    </a:lnTo>
                    <a:lnTo>
                      <a:pt x="42" y="256"/>
                    </a:lnTo>
                    <a:lnTo>
                      <a:pt x="954" y="256"/>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7" name="Freeform 157"/>
              <p:cNvSpPr>
                <a:spLocks/>
              </p:cNvSpPr>
              <p:nvPr/>
            </p:nvSpPr>
            <p:spPr bwMode="auto">
              <a:xfrm>
                <a:off x="1411" y="3814"/>
                <a:ext cx="312" cy="287"/>
              </a:xfrm>
              <a:custGeom>
                <a:avLst/>
                <a:gdLst>
                  <a:gd name="T0" fmla="*/ 0 w 312"/>
                  <a:gd name="T1" fmla="*/ 287 h 287"/>
                  <a:gd name="T2" fmla="*/ 218 w 312"/>
                  <a:gd name="T3" fmla="*/ 287 h 287"/>
                  <a:gd name="T4" fmla="*/ 284 w 312"/>
                  <a:gd name="T5" fmla="*/ 240 h 287"/>
                  <a:gd name="T6" fmla="*/ 312 w 312"/>
                  <a:gd name="T7" fmla="*/ 159 h 287"/>
                  <a:gd name="T8" fmla="*/ 296 w 312"/>
                  <a:gd name="T9" fmla="*/ 146 h 287"/>
                  <a:gd name="T10" fmla="*/ 249 w 312"/>
                  <a:gd name="T11" fmla="*/ 132 h 287"/>
                  <a:gd name="T12" fmla="*/ 242 w 312"/>
                  <a:gd name="T13" fmla="*/ 96 h 287"/>
                  <a:gd name="T14" fmla="*/ 296 w 312"/>
                  <a:gd name="T15" fmla="*/ 77 h 287"/>
                  <a:gd name="T16" fmla="*/ 309 w 312"/>
                  <a:gd name="T17" fmla="*/ 32 h 287"/>
                  <a:gd name="T18" fmla="*/ 290 w 312"/>
                  <a:gd name="T19" fmla="*/ 17 h 287"/>
                  <a:gd name="T20" fmla="*/ 245 w 312"/>
                  <a:gd name="T21" fmla="*/ 50 h 287"/>
                  <a:gd name="T22" fmla="*/ 215 w 312"/>
                  <a:gd name="T23" fmla="*/ 20 h 287"/>
                  <a:gd name="T24" fmla="*/ 147 w 312"/>
                  <a:gd name="T25" fmla="*/ 0 h 287"/>
                  <a:gd name="T26" fmla="*/ 69 w 312"/>
                  <a:gd name="T27" fmla="*/ 38 h 287"/>
                  <a:gd name="T28" fmla="*/ 47 w 312"/>
                  <a:gd name="T29" fmla="*/ 71 h 287"/>
                  <a:gd name="T30" fmla="*/ 57 w 312"/>
                  <a:gd name="T31" fmla="*/ 189 h 287"/>
                  <a:gd name="T32" fmla="*/ 44 w 312"/>
                  <a:gd name="T33" fmla="*/ 257 h 287"/>
                  <a:gd name="T34" fmla="*/ 0 w 312"/>
                  <a:gd name="T35" fmla="*/ 287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287">
                    <a:moveTo>
                      <a:pt x="0" y="287"/>
                    </a:moveTo>
                    <a:lnTo>
                      <a:pt x="218" y="287"/>
                    </a:lnTo>
                    <a:lnTo>
                      <a:pt x="284" y="240"/>
                    </a:lnTo>
                    <a:lnTo>
                      <a:pt x="312" y="159"/>
                    </a:lnTo>
                    <a:lnTo>
                      <a:pt x="296" y="146"/>
                    </a:lnTo>
                    <a:lnTo>
                      <a:pt x="249" y="132"/>
                    </a:lnTo>
                    <a:lnTo>
                      <a:pt x="242" y="96"/>
                    </a:lnTo>
                    <a:lnTo>
                      <a:pt x="296" y="77"/>
                    </a:lnTo>
                    <a:lnTo>
                      <a:pt x="309" y="32"/>
                    </a:lnTo>
                    <a:lnTo>
                      <a:pt x="290" y="17"/>
                    </a:lnTo>
                    <a:lnTo>
                      <a:pt x="245" y="50"/>
                    </a:lnTo>
                    <a:lnTo>
                      <a:pt x="215" y="20"/>
                    </a:lnTo>
                    <a:lnTo>
                      <a:pt x="147" y="0"/>
                    </a:lnTo>
                    <a:lnTo>
                      <a:pt x="69" y="38"/>
                    </a:lnTo>
                    <a:lnTo>
                      <a:pt x="47" y="71"/>
                    </a:lnTo>
                    <a:lnTo>
                      <a:pt x="57" y="189"/>
                    </a:lnTo>
                    <a:lnTo>
                      <a:pt x="44" y="257"/>
                    </a:lnTo>
                    <a:lnTo>
                      <a:pt x="0" y="287"/>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8" name="Freeform 158"/>
              <p:cNvSpPr>
                <a:spLocks/>
              </p:cNvSpPr>
              <p:nvPr/>
            </p:nvSpPr>
            <p:spPr bwMode="auto">
              <a:xfrm>
                <a:off x="196" y="2172"/>
                <a:ext cx="334" cy="306"/>
              </a:xfrm>
              <a:custGeom>
                <a:avLst/>
                <a:gdLst>
                  <a:gd name="T0" fmla="*/ 334 w 334"/>
                  <a:gd name="T1" fmla="*/ 124 h 306"/>
                  <a:gd name="T2" fmla="*/ 322 w 334"/>
                  <a:gd name="T3" fmla="*/ 214 h 306"/>
                  <a:gd name="T4" fmla="*/ 272 w 334"/>
                  <a:gd name="T5" fmla="*/ 276 h 306"/>
                  <a:gd name="T6" fmla="*/ 192 w 334"/>
                  <a:gd name="T7" fmla="*/ 280 h 306"/>
                  <a:gd name="T8" fmla="*/ 46 w 334"/>
                  <a:gd name="T9" fmla="*/ 306 h 306"/>
                  <a:gd name="T10" fmla="*/ 0 w 334"/>
                  <a:gd name="T11" fmla="*/ 274 h 306"/>
                  <a:gd name="T12" fmla="*/ 24 w 334"/>
                  <a:gd name="T13" fmla="*/ 226 h 306"/>
                  <a:gd name="T14" fmla="*/ 114 w 334"/>
                  <a:gd name="T15" fmla="*/ 160 h 306"/>
                  <a:gd name="T16" fmla="*/ 98 w 334"/>
                  <a:gd name="T17" fmla="*/ 146 h 306"/>
                  <a:gd name="T18" fmla="*/ 64 w 334"/>
                  <a:gd name="T19" fmla="*/ 136 h 306"/>
                  <a:gd name="T20" fmla="*/ 68 w 334"/>
                  <a:gd name="T21" fmla="*/ 106 h 306"/>
                  <a:gd name="T22" fmla="*/ 96 w 334"/>
                  <a:gd name="T23" fmla="*/ 94 h 306"/>
                  <a:gd name="T24" fmla="*/ 86 w 334"/>
                  <a:gd name="T25" fmla="*/ 64 h 306"/>
                  <a:gd name="T26" fmla="*/ 108 w 334"/>
                  <a:gd name="T27" fmla="*/ 56 h 306"/>
                  <a:gd name="T28" fmla="*/ 182 w 334"/>
                  <a:gd name="T29" fmla="*/ 72 h 306"/>
                  <a:gd name="T30" fmla="*/ 210 w 334"/>
                  <a:gd name="T31" fmla="*/ 60 h 306"/>
                  <a:gd name="T32" fmla="*/ 180 w 334"/>
                  <a:gd name="T33" fmla="*/ 42 h 306"/>
                  <a:gd name="T34" fmla="*/ 218 w 334"/>
                  <a:gd name="T35" fmla="*/ 9 h 306"/>
                  <a:gd name="T36" fmla="*/ 299 w 334"/>
                  <a:gd name="T37" fmla="*/ 0 h 306"/>
                  <a:gd name="T38" fmla="*/ 317 w 334"/>
                  <a:gd name="T39" fmla="*/ 16 h 306"/>
                  <a:gd name="T40" fmla="*/ 254 w 334"/>
                  <a:gd name="T41" fmla="*/ 104 h 306"/>
                  <a:gd name="T42" fmla="*/ 274 w 334"/>
                  <a:gd name="T43" fmla="*/ 98 h 306"/>
                  <a:gd name="T44" fmla="*/ 282 w 334"/>
                  <a:gd name="T45" fmla="*/ 80 h 306"/>
                  <a:gd name="T46" fmla="*/ 304 w 334"/>
                  <a:gd name="T47" fmla="*/ 90 h 306"/>
                  <a:gd name="T48" fmla="*/ 310 w 334"/>
                  <a:gd name="T49" fmla="*/ 116 h 306"/>
                  <a:gd name="T50" fmla="*/ 334 w 334"/>
                  <a:gd name="T51" fmla="*/ 124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4" h="306">
                    <a:moveTo>
                      <a:pt x="334" y="124"/>
                    </a:moveTo>
                    <a:lnTo>
                      <a:pt x="322" y="214"/>
                    </a:lnTo>
                    <a:lnTo>
                      <a:pt x="272" y="276"/>
                    </a:lnTo>
                    <a:lnTo>
                      <a:pt x="192" y="280"/>
                    </a:lnTo>
                    <a:lnTo>
                      <a:pt x="46" y="306"/>
                    </a:lnTo>
                    <a:lnTo>
                      <a:pt x="0" y="274"/>
                    </a:lnTo>
                    <a:lnTo>
                      <a:pt x="24" y="226"/>
                    </a:lnTo>
                    <a:lnTo>
                      <a:pt x="114" y="160"/>
                    </a:lnTo>
                    <a:lnTo>
                      <a:pt x="98" y="146"/>
                    </a:lnTo>
                    <a:lnTo>
                      <a:pt x="64" y="136"/>
                    </a:lnTo>
                    <a:lnTo>
                      <a:pt x="68" y="106"/>
                    </a:lnTo>
                    <a:lnTo>
                      <a:pt x="96" y="94"/>
                    </a:lnTo>
                    <a:lnTo>
                      <a:pt x="86" y="64"/>
                    </a:lnTo>
                    <a:lnTo>
                      <a:pt x="108" y="56"/>
                    </a:lnTo>
                    <a:lnTo>
                      <a:pt x="182" y="72"/>
                    </a:lnTo>
                    <a:lnTo>
                      <a:pt x="210" y="60"/>
                    </a:lnTo>
                    <a:lnTo>
                      <a:pt x="180" y="42"/>
                    </a:lnTo>
                    <a:lnTo>
                      <a:pt x="218" y="9"/>
                    </a:lnTo>
                    <a:lnTo>
                      <a:pt x="299" y="0"/>
                    </a:lnTo>
                    <a:lnTo>
                      <a:pt x="317" y="16"/>
                    </a:lnTo>
                    <a:lnTo>
                      <a:pt x="254" y="104"/>
                    </a:lnTo>
                    <a:lnTo>
                      <a:pt x="274" y="98"/>
                    </a:lnTo>
                    <a:lnTo>
                      <a:pt x="282" y="80"/>
                    </a:lnTo>
                    <a:lnTo>
                      <a:pt x="304" y="90"/>
                    </a:lnTo>
                    <a:lnTo>
                      <a:pt x="310" y="116"/>
                    </a:lnTo>
                    <a:lnTo>
                      <a:pt x="334" y="124"/>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69" name="Freeform 159"/>
              <p:cNvSpPr>
                <a:spLocks/>
              </p:cNvSpPr>
              <p:nvPr/>
            </p:nvSpPr>
            <p:spPr bwMode="auto">
              <a:xfrm>
                <a:off x="403" y="2185"/>
                <a:ext cx="190" cy="114"/>
              </a:xfrm>
              <a:custGeom>
                <a:avLst/>
                <a:gdLst>
                  <a:gd name="T0" fmla="*/ 0 w 190"/>
                  <a:gd name="T1" fmla="*/ 46 h 114"/>
                  <a:gd name="T2" fmla="*/ 46 w 190"/>
                  <a:gd name="T3" fmla="*/ 98 h 114"/>
                  <a:gd name="T4" fmla="*/ 72 w 190"/>
                  <a:gd name="T5" fmla="*/ 90 h 114"/>
                  <a:gd name="T6" fmla="*/ 74 w 190"/>
                  <a:gd name="T7" fmla="*/ 68 h 114"/>
                  <a:gd name="T8" fmla="*/ 94 w 190"/>
                  <a:gd name="T9" fmla="*/ 78 h 114"/>
                  <a:gd name="T10" fmla="*/ 100 w 190"/>
                  <a:gd name="T11" fmla="*/ 104 h 114"/>
                  <a:gd name="T12" fmla="*/ 122 w 190"/>
                  <a:gd name="T13" fmla="*/ 114 h 114"/>
                  <a:gd name="T14" fmla="*/ 178 w 190"/>
                  <a:gd name="T15" fmla="*/ 102 h 114"/>
                  <a:gd name="T16" fmla="*/ 190 w 190"/>
                  <a:gd name="T17" fmla="*/ 66 h 114"/>
                  <a:gd name="T18" fmla="*/ 158 w 190"/>
                  <a:gd name="T19" fmla="*/ 6 h 114"/>
                  <a:gd name="T20" fmla="*/ 108 w 190"/>
                  <a:gd name="T21" fmla="*/ 0 h 114"/>
                  <a:gd name="T22" fmla="*/ 81 w 190"/>
                  <a:gd name="T23" fmla="*/ 9 h 114"/>
                  <a:gd name="T24" fmla="*/ 45 w 190"/>
                  <a:gd name="T25" fmla="*/ 38 h 114"/>
                  <a:gd name="T26" fmla="*/ 0 w 190"/>
                  <a:gd name="T27" fmla="*/ 46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14">
                    <a:moveTo>
                      <a:pt x="0" y="46"/>
                    </a:moveTo>
                    <a:lnTo>
                      <a:pt x="46" y="98"/>
                    </a:lnTo>
                    <a:lnTo>
                      <a:pt x="72" y="90"/>
                    </a:lnTo>
                    <a:lnTo>
                      <a:pt x="74" y="68"/>
                    </a:lnTo>
                    <a:lnTo>
                      <a:pt x="94" y="78"/>
                    </a:lnTo>
                    <a:lnTo>
                      <a:pt x="100" y="104"/>
                    </a:lnTo>
                    <a:lnTo>
                      <a:pt x="122" y="114"/>
                    </a:lnTo>
                    <a:lnTo>
                      <a:pt x="178" y="102"/>
                    </a:lnTo>
                    <a:lnTo>
                      <a:pt x="190" y="66"/>
                    </a:lnTo>
                    <a:lnTo>
                      <a:pt x="158" y="6"/>
                    </a:lnTo>
                    <a:lnTo>
                      <a:pt x="108" y="0"/>
                    </a:lnTo>
                    <a:lnTo>
                      <a:pt x="81" y="9"/>
                    </a:lnTo>
                    <a:lnTo>
                      <a:pt x="45" y="38"/>
                    </a:lnTo>
                    <a:lnTo>
                      <a:pt x="0" y="46"/>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0" name="Freeform 160"/>
              <p:cNvSpPr>
                <a:spLocks/>
              </p:cNvSpPr>
              <p:nvPr/>
            </p:nvSpPr>
            <p:spPr bwMode="auto">
              <a:xfrm>
                <a:off x="2886" y="3867"/>
                <a:ext cx="274" cy="51"/>
              </a:xfrm>
              <a:custGeom>
                <a:avLst/>
                <a:gdLst>
                  <a:gd name="T0" fmla="*/ 19 w 274"/>
                  <a:gd name="T1" fmla="*/ 39 h 51"/>
                  <a:gd name="T2" fmla="*/ 0 w 274"/>
                  <a:gd name="T3" fmla="*/ 21 h 51"/>
                  <a:gd name="T4" fmla="*/ 39 w 274"/>
                  <a:gd name="T5" fmla="*/ 3 h 51"/>
                  <a:gd name="T6" fmla="*/ 99 w 274"/>
                  <a:gd name="T7" fmla="*/ 13 h 51"/>
                  <a:gd name="T8" fmla="*/ 219 w 274"/>
                  <a:gd name="T9" fmla="*/ 0 h 51"/>
                  <a:gd name="T10" fmla="*/ 274 w 274"/>
                  <a:gd name="T11" fmla="*/ 12 h 51"/>
                  <a:gd name="T12" fmla="*/ 271 w 274"/>
                  <a:gd name="T13" fmla="*/ 25 h 51"/>
                  <a:gd name="T14" fmla="*/ 202 w 274"/>
                  <a:gd name="T15" fmla="*/ 34 h 51"/>
                  <a:gd name="T16" fmla="*/ 121 w 274"/>
                  <a:gd name="T17" fmla="*/ 51 h 51"/>
                  <a:gd name="T18" fmla="*/ 85 w 274"/>
                  <a:gd name="T19" fmla="*/ 39 h 51"/>
                  <a:gd name="T20" fmla="*/ 19 w 274"/>
                  <a:gd name="T21" fmla="*/ 3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51">
                    <a:moveTo>
                      <a:pt x="19" y="39"/>
                    </a:moveTo>
                    <a:lnTo>
                      <a:pt x="0" y="21"/>
                    </a:lnTo>
                    <a:lnTo>
                      <a:pt x="39" y="3"/>
                    </a:lnTo>
                    <a:lnTo>
                      <a:pt x="99" y="13"/>
                    </a:lnTo>
                    <a:lnTo>
                      <a:pt x="219" y="0"/>
                    </a:lnTo>
                    <a:lnTo>
                      <a:pt x="274" y="12"/>
                    </a:lnTo>
                    <a:lnTo>
                      <a:pt x="271" y="25"/>
                    </a:lnTo>
                    <a:lnTo>
                      <a:pt x="202" y="34"/>
                    </a:lnTo>
                    <a:lnTo>
                      <a:pt x="121" y="51"/>
                    </a:lnTo>
                    <a:lnTo>
                      <a:pt x="85" y="39"/>
                    </a:lnTo>
                    <a:lnTo>
                      <a:pt x="19" y="3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1" name="Freeform 161"/>
              <p:cNvSpPr>
                <a:spLocks/>
              </p:cNvSpPr>
              <p:nvPr/>
            </p:nvSpPr>
            <p:spPr bwMode="auto">
              <a:xfrm>
                <a:off x="2983" y="3261"/>
                <a:ext cx="324" cy="444"/>
              </a:xfrm>
              <a:custGeom>
                <a:avLst/>
                <a:gdLst>
                  <a:gd name="T0" fmla="*/ 324 w 324"/>
                  <a:gd name="T1" fmla="*/ 439 h 444"/>
                  <a:gd name="T2" fmla="*/ 324 w 324"/>
                  <a:gd name="T3" fmla="*/ 30 h 444"/>
                  <a:gd name="T4" fmla="*/ 260 w 324"/>
                  <a:gd name="T5" fmla="*/ 36 h 444"/>
                  <a:gd name="T6" fmla="*/ 188 w 324"/>
                  <a:gd name="T7" fmla="*/ 39 h 444"/>
                  <a:gd name="T8" fmla="*/ 134 w 324"/>
                  <a:gd name="T9" fmla="*/ 0 h 444"/>
                  <a:gd name="T10" fmla="*/ 57 w 324"/>
                  <a:gd name="T11" fmla="*/ 6 h 444"/>
                  <a:gd name="T12" fmla="*/ 15 w 324"/>
                  <a:gd name="T13" fmla="*/ 43 h 444"/>
                  <a:gd name="T14" fmla="*/ 47 w 324"/>
                  <a:gd name="T15" fmla="*/ 67 h 444"/>
                  <a:gd name="T16" fmla="*/ 0 w 324"/>
                  <a:gd name="T17" fmla="*/ 142 h 444"/>
                  <a:gd name="T18" fmla="*/ 56 w 324"/>
                  <a:gd name="T19" fmla="*/ 142 h 444"/>
                  <a:gd name="T20" fmla="*/ 20 w 324"/>
                  <a:gd name="T21" fmla="*/ 193 h 444"/>
                  <a:gd name="T22" fmla="*/ 29 w 324"/>
                  <a:gd name="T23" fmla="*/ 277 h 444"/>
                  <a:gd name="T24" fmla="*/ 54 w 324"/>
                  <a:gd name="T25" fmla="*/ 285 h 444"/>
                  <a:gd name="T26" fmla="*/ 99 w 324"/>
                  <a:gd name="T27" fmla="*/ 286 h 444"/>
                  <a:gd name="T28" fmla="*/ 107 w 324"/>
                  <a:gd name="T29" fmla="*/ 312 h 444"/>
                  <a:gd name="T30" fmla="*/ 90 w 324"/>
                  <a:gd name="T31" fmla="*/ 339 h 444"/>
                  <a:gd name="T32" fmla="*/ 98 w 324"/>
                  <a:gd name="T33" fmla="*/ 357 h 444"/>
                  <a:gd name="T34" fmla="*/ 191 w 324"/>
                  <a:gd name="T35" fmla="*/ 400 h 444"/>
                  <a:gd name="T36" fmla="*/ 242 w 324"/>
                  <a:gd name="T37" fmla="*/ 438 h 444"/>
                  <a:gd name="T38" fmla="*/ 285 w 324"/>
                  <a:gd name="T39" fmla="*/ 444 h 444"/>
                  <a:gd name="T40" fmla="*/ 324 w 324"/>
                  <a:gd name="T41" fmla="*/ 439 h 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 h="444">
                    <a:moveTo>
                      <a:pt x="324" y="439"/>
                    </a:moveTo>
                    <a:lnTo>
                      <a:pt x="324" y="30"/>
                    </a:lnTo>
                    <a:lnTo>
                      <a:pt x="260" y="36"/>
                    </a:lnTo>
                    <a:lnTo>
                      <a:pt x="188" y="39"/>
                    </a:lnTo>
                    <a:lnTo>
                      <a:pt x="134" y="0"/>
                    </a:lnTo>
                    <a:lnTo>
                      <a:pt x="57" y="6"/>
                    </a:lnTo>
                    <a:lnTo>
                      <a:pt x="15" y="43"/>
                    </a:lnTo>
                    <a:lnTo>
                      <a:pt x="47" y="67"/>
                    </a:lnTo>
                    <a:lnTo>
                      <a:pt x="0" y="142"/>
                    </a:lnTo>
                    <a:lnTo>
                      <a:pt x="56" y="142"/>
                    </a:lnTo>
                    <a:lnTo>
                      <a:pt x="20" y="193"/>
                    </a:lnTo>
                    <a:lnTo>
                      <a:pt x="29" y="277"/>
                    </a:lnTo>
                    <a:lnTo>
                      <a:pt x="54" y="285"/>
                    </a:lnTo>
                    <a:lnTo>
                      <a:pt x="99" y="286"/>
                    </a:lnTo>
                    <a:lnTo>
                      <a:pt x="107" y="312"/>
                    </a:lnTo>
                    <a:lnTo>
                      <a:pt x="90" y="339"/>
                    </a:lnTo>
                    <a:lnTo>
                      <a:pt x="98" y="357"/>
                    </a:lnTo>
                    <a:lnTo>
                      <a:pt x="191" y="400"/>
                    </a:lnTo>
                    <a:lnTo>
                      <a:pt x="242" y="438"/>
                    </a:lnTo>
                    <a:lnTo>
                      <a:pt x="285" y="444"/>
                    </a:lnTo>
                    <a:lnTo>
                      <a:pt x="324" y="43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2" name="Freeform 162"/>
              <p:cNvSpPr>
                <a:spLocks/>
              </p:cNvSpPr>
              <p:nvPr/>
            </p:nvSpPr>
            <p:spPr bwMode="auto">
              <a:xfrm>
                <a:off x="2502" y="3304"/>
                <a:ext cx="532" cy="519"/>
              </a:xfrm>
              <a:custGeom>
                <a:avLst/>
                <a:gdLst>
                  <a:gd name="T0" fmla="*/ 496 w 532"/>
                  <a:gd name="T1" fmla="*/ 0 h 519"/>
                  <a:gd name="T2" fmla="*/ 532 w 532"/>
                  <a:gd name="T3" fmla="*/ 23 h 519"/>
                  <a:gd name="T4" fmla="*/ 481 w 532"/>
                  <a:gd name="T5" fmla="*/ 99 h 519"/>
                  <a:gd name="T6" fmla="*/ 393 w 532"/>
                  <a:gd name="T7" fmla="*/ 92 h 519"/>
                  <a:gd name="T8" fmla="*/ 330 w 532"/>
                  <a:gd name="T9" fmla="*/ 111 h 519"/>
                  <a:gd name="T10" fmla="*/ 268 w 532"/>
                  <a:gd name="T11" fmla="*/ 174 h 519"/>
                  <a:gd name="T12" fmla="*/ 223 w 532"/>
                  <a:gd name="T13" fmla="*/ 173 h 519"/>
                  <a:gd name="T14" fmla="*/ 208 w 532"/>
                  <a:gd name="T15" fmla="*/ 197 h 519"/>
                  <a:gd name="T16" fmla="*/ 237 w 532"/>
                  <a:gd name="T17" fmla="*/ 231 h 519"/>
                  <a:gd name="T18" fmla="*/ 307 w 532"/>
                  <a:gd name="T19" fmla="*/ 258 h 519"/>
                  <a:gd name="T20" fmla="*/ 384 w 532"/>
                  <a:gd name="T21" fmla="*/ 312 h 519"/>
                  <a:gd name="T22" fmla="*/ 399 w 532"/>
                  <a:gd name="T23" fmla="*/ 356 h 519"/>
                  <a:gd name="T24" fmla="*/ 385 w 532"/>
                  <a:gd name="T25" fmla="*/ 380 h 519"/>
                  <a:gd name="T26" fmla="*/ 340 w 532"/>
                  <a:gd name="T27" fmla="*/ 395 h 519"/>
                  <a:gd name="T28" fmla="*/ 337 w 532"/>
                  <a:gd name="T29" fmla="*/ 425 h 519"/>
                  <a:gd name="T30" fmla="*/ 307 w 532"/>
                  <a:gd name="T31" fmla="*/ 444 h 519"/>
                  <a:gd name="T32" fmla="*/ 306 w 532"/>
                  <a:gd name="T33" fmla="*/ 461 h 519"/>
                  <a:gd name="T34" fmla="*/ 333 w 532"/>
                  <a:gd name="T35" fmla="*/ 503 h 519"/>
                  <a:gd name="T36" fmla="*/ 318 w 532"/>
                  <a:gd name="T37" fmla="*/ 519 h 519"/>
                  <a:gd name="T38" fmla="*/ 198 w 532"/>
                  <a:gd name="T39" fmla="*/ 492 h 519"/>
                  <a:gd name="T40" fmla="*/ 156 w 532"/>
                  <a:gd name="T41" fmla="*/ 435 h 519"/>
                  <a:gd name="T42" fmla="*/ 115 w 532"/>
                  <a:gd name="T43" fmla="*/ 411 h 519"/>
                  <a:gd name="T44" fmla="*/ 108 w 532"/>
                  <a:gd name="T45" fmla="*/ 396 h 519"/>
                  <a:gd name="T46" fmla="*/ 117 w 532"/>
                  <a:gd name="T47" fmla="*/ 380 h 519"/>
                  <a:gd name="T48" fmla="*/ 117 w 532"/>
                  <a:gd name="T49" fmla="*/ 366 h 519"/>
                  <a:gd name="T50" fmla="*/ 105 w 532"/>
                  <a:gd name="T51" fmla="*/ 350 h 519"/>
                  <a:gd name="T52" fmla="*/ 64 w 532"/>
                  <a:gd name="T53" fmla="*/ 323 h 519"/>
                  <a:gd name="T54" fmla="*/ 0 w 532"/>
                  <a:gd name="T55" fmla="*/ 261 h 519"/>
                  <a:gd name="T56" fmla="*/ 31 w 532"/>
                  <a:gd name="T57" fmla="*/ 228 h 519"/>
                  <a:gd name="T58" fmla="*/ 30 w 532"/>
                  <a:gd name="T59" fmla="*/ 209 h 519"/>
                  <a:gd name="T60" fmla="*/ 57 w 532"/>
                  <a:gd name="T61" fmla="*/ 191 h 519"/>
                  <a:gd name="T62" fmla="*/ 55 w 532"/>
                  <a:gd name="T63" fmla="*/ 137 h 519"/>
                  <a:gd name="T64" fmla="*/ 108 w 532"/>
                  <a:gd name="T65" fmla="*/ 137 h 519"/>
                  <a:gd name="T66" fmla="*/ 135 w 532"/>
                  <a:gd name="T67" fmla="*/ 117 h 519"/>
                  <a:gd name="T68" fmla="*/ 183 w 532"/>
                  <a:gd name="T69" fmla="*/ 114 h 519"/>
                  <a:gd name="T70" fmla="*/ 229 w 532"/>
                  <a:gd name="T71" fmla="*/ 66 h 519"/>
                  <a:gd name="T72" fmla="*/ 282 w 532"/>
                  <a:gd name="T73" fmla="*/ 53 h 519"/>
                  <a:gd name="T74" fmla="*/ 373 w 532"/>
                  <a:gd name="T75" fmla="*/ 51 h 519"/>
                  <a:gd name="T76" fmla="*/ 450 w 532"/>
                  <a:gd name="T77" fmla="*/ 59 h 519"/>
                  <a:gd name="T78" fmla="*/ 465 w 532"/>
                  <a:gd name="T79" fmla="*/ 50 h 519"/>
                  <a:gd name="T80" fmla="*/ 472 w 532"/>
                  <a:gd name="T81" fmla="*/ 3 h 519"/>
                  <a:gd name="T82" fmla="*/ 496 w 532"/>
                  <a:gd name="T83" fmla="*/ 0 h 5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2" h="519">
                    <a:moveTo>
                      <a:pt x="496" y="0"/>
                    </a:moveTo>
                    <a:lnTo>
                      <a:pt x="532" y="23"/>
                    </a:lnTo>
                    <a:lnTo>
                      <a:pt x="481" y="99"/>
                    </a:lnTo>
                    <a:lnTo>
                      <a:pt x="393" y="92"/>
                    </a:lnTo>
                    <a:lnTo>
                      <a:pt x="330" y="111"/>
                    </a:lnTo>
                    <a:lnTo>
                      <a:pt x="268" y="174"/>
                    </a:lnTo>
                    <a:lnTo>
                      <a:pt x="223" y="173"/>
                    </a:lnTo>
                    <a:lnTo>
                      <a:pt x="208" y="197"/>
                    </a:lnTo>
                    <a:lnTo>
                      <a:pt x="237" y="231"/>
                    </a:lnTo>
                    <a:lnTo>
                      <a:pt x="307" y="258"/>
                    </a:lnTo>
                    <a:lnTo>
                      <a:pt x="384" y="312"/>
                    </a:lnTo>
                    <a:lnTo>
                      <a:pt x="399" y="356"/>
                    </a:lnTo>
                    <a:lnTo>
                      <a:pt x="385" y="380"/>
                    </a:lnTo>
                    <a:lnTo>
                      <a:pt x="340" y="395"/>
                    </a:lnTo>
                    <a:lnTo>
                      <a:pt x="337" y="425"/>
                    </a:lnTo>
                    <a:lnTo>
                      <a:pt x="307" y="444"/>
                    </a:lnTo>
                    <a:lnTo>
                      <a:pt x="306" y="461"/>
                    </a:lnTo>
                    <a:lnTo>
                      <a:pt x="333" y="503"/>
                    </a:lnTo>
                    <a:lnTo>
                      <a:pt x="318" y="519"/>
                    </a:lnTo>
                    <a:lnTo>
                      <a:pt x="198" y="492"/>
                    </a:lnTo>
                    <a:lnTo>
                      <a:pt x="156" y="435"/>
                    </a:lnTo>
                    <a:lnTo>
                      <a:pt x="115" y="411"/>
                    </a:lnTo>
                    <a:lnTo>
                      <a:pt x="108" y="396"/>
                    </a:lnTo>
                    <a:lnTo>
                      <a:pt x="117" y="380"/>
                    </a:lnTo>
                    <a:lnTo>
                      <a:pt x="117" y="366"/>
                    </a:lnTo>
                    <a:lnTo>
                      <a:pt x="105" y="350"/>
                    </a:lnTo>
                    <a:lnTo>
                      <a:pt x="64" y="323"/>
                    </a:lnTo>
                    <a:lnTo>
                      <a:pt x="0" y="261"/>
                    </a:lnTo>
                    <a:lnTo>
                      <a:pt x="31" y="228"/>
                    </a:lnTo>
                    <a:lnTo>
                      <a:pt x="30" y="209"/>
                    </a:lnTo>
                    <a:lnTo>
                      <a:pt x="57" y="191"/>
                    </a:lnTo>
                    <a:lnTo>
                      <a:pt x="55" y="137"/>
                    </a:lnTo>
                    <a:lnTo>
                      <a:pt x="108" y="137"/>
                    </a:lnTo>
                    <a:lnTo>
                      <a:pt x="135" y="117"/>
                    </a:lnTo>
                    <a:lnTo>
                      <a:pt x="183" y="114"/>
                    </a:lnTo>
                    <a:lnTo>
                      <a:pt x="229" y="66"/>
                    </a:lnTo>
                    <a:lnTo>
                      <a:pt x="282" y="53"/>
                    </a:lnTo>
                    <a:lnTo>
                      <a:pt x="373" y="51"/>
                    </a:lnTo>
                    <a:lnTo>
                      <a:pt x="450" y="59"/>
                    </a:lnTo>
                    <a:lnTo>
                      <a:pt x="465" y="50"/>
                    </a:lnTo>
                    <a:lnTo>
                      <a:pt x="472" y="3"/>
                    </a:lnTo>
                    <a:lnTo>
                      <a:pt x="496" y="0"/>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3" name="Freeform 163"/>
              <p:cNvSpPr>
                <a:spLocks/>
              </p:cNvSpPr>
              <p:nvPr/>
            </p:nvSpPr>
            <p:spPr bwMode="auto">
              <a:xfrm>
                <a:off x="2398" y="3318"/>
                <a:ext cx="162" cy="249"/>
              </a:xfrm>
              <a:custGeom>
                <a:avLst/>
                <a:gdLst>
                  <a:gd name="T0" fmla="*/ 102 w 162"/>
                  <a:gd name="T1" fmla="*/ 249 h 249"/>
                  <a:gd name="T2" fmla="*/ 65 w 162"/>
                  <a:gd name="T3" fmla="*/ 216 h 249"/>
                  <a:gd name="T4" fmla="*/ 14 w 162"/>
                  <a:gd name="T5" fmla="*/ 180 h 249"/>
                  <a:gd name="T6" fmla="*/ 0 w 162"/>
                  <a:gd name="T7" fmla="*/ 67 h 249"/>
                  <a:gd name="T8" fmla="*/ 0 w 162"/>
                  <a:gd name="T9" fmla="*/ 13 h 249"/>
                  <a:gd name="T10" fmla="*/ 29 w 162"/>
                  <a:gd name="T11" fmla="*/ 0 h 249"/>
                  <a:gd name="T12" fmla="*/ 66 w 162"/>
                  <a:gd name="T13" fmla="*/ 6 h 249"/>
                  <a:gd name="T14" fmla="*/ 102 w 162"/>
                  <a:gd name="T15" fmla="*/ 33 h 249"/>
                  <a:gd name="T16" fmla="*/ 98 w 162"/>
                  <a:gd name="T17" fmla="*/ 55 h 249"/>
                  <a:gd name="T18" fmla="*/ 119 w 162"/>
                  <a:gd name="T19" fmla="*/ 106 h 249"/>
                  <a:gd name="T20" fmla="*/ 158 w 162"/>
                  <a:gd name="T21" fmla="*/ 120 h 249"/>
                  <a:gd name="T22" fmla="*/ 162 w 162"/>
                  <a:gd name="T23" fmla="*/ 177 h 249"/>
                  <a:gd name="T24" fmla="*/ 137 w 162"/>
                  <a:gd name="T25" fmla="*/ 195 h 249"/>
                  <a:gd name="T26" fmla="*/ 134 w 162"/>
                  <a:gd name="T27" fmla="*/ 217 h 249"/>
                  <a:gd name="T28" fmla="*/ 102 w 162"/>
                  <a:gd name="T29" fmla="*/ 249 h 2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2" h="249">
                    <a:moveTo>
                      <a:pt x="102" y="249"/>
                    </a:moveTo>
                    <a:lnTo>
                      <a:pt x="65" y="216"/>
                    </a:lnTo>
                    <a:lnTo>
                      <a:pt x="14" y="180"/>
                    </a:lnTo>
                    <a:lnTo>
                      <a:pt x="0" y="67"/>
                    </a:lnTo>
                    <a:lnTo>
                      <a:pt x="0" y="13"/>
                    </a:lnTo>
                    <a:lnTo>
                      <a:pt x="29" y="0"/>
                    </a:lnTo>
                    <a:lnTo>
                      <a:pt x="66" y="6"/>
                    </a:lnTo>
                    <a:lnTo>
                      <a:pt x="102" y="33"/>
                    </a:lnTo>
                    <a:lnTo>
                      <a:pt x="98" y="55"/>
                    </a:lnTo>
                    <a:lnTo>
                      <a:pt x="119" y="106"/>
                    </a:lnTo>
                    <a:lnTo>
                      <a:pt x="158" y="120"/>
                    </a:lnTo>
                    <a:lnTo>
                      <a:pt x="162" y="177"/>
                    </a:lnTo>
                    <a:lnTo>
                      <a:pt x="137" y="195"/>
                    </a:lnTo>
                    <a:lnTo>
                      <a:pt x="134" y="217"/>
                    </a:lnTo>
                    <a:lnTo>
                      <a:pt x="102" y="249"/>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4" name="Freeform 164"/>
              <p:cNvSpPr>
                <a:spLocks/>
              </p:cNvSpPr>
              <p:nvPr/>
            </p:nvSpPr>
            <p:spPr bwMode="auto">
              <a:xfrm>
                <a:off x="2601" y="3090"/>
                <a:ext cx="522" cy="280"/>
              </a:xfrm>
              <a:custGeom>
                <a:avLst/>
                <a:gdLst>
                  <a:gd name="T0" fmla="*/ 516 w 522"/>
                  <a:gd name="T1" fmla="*/ 171 h 280"/>
                  <a:gd name="T2" fmla="*/ 441 w 522"/>
                  <a:gd name="T3" fmla="*/ 177 h 280"/>
                  <a:gd name="T4" fmla="*/ 396 w 522"/>
                  <a:gd name="T5" fmla="*/ 214 h 280"/>
                  <a:gd name="T6" fmla="*/ 373 w 522"/>
                  <a:gd name="T7" fmla="*/ 220 h 280"/>
                  <a:gd name="T8" fmla="*/ 367 w 522"/>
                  <a:gd name="T9" fmla="*/ 264 h 280"/>
                  <a:gd name="T10" fmla="*/ 355 w 522"/>
                  <a:gd name="T11" fmla="*/ 276 h 280"/>
                  <a:gd name="T12" fmla="*/ 270 w 522"/>
                  <a:gd name="T13" fmla="*/ 265 h 280"/>
                  <a:gd name="T14" fmla="*/ 183 w 522"/>
                  <a:gd name="T15" fmla="*/ 268 h 280"/>
                  <a:gd name="T16" fmla="*/ 127 w 522"/>
                  <a:gd name="T17" fmla="*/ 280 h 280"/>
                  <a:gd name="T18" fmla="*/ 109 w 522"/>
                  <a:gd name="T19" fmla="*/ 256 h 280"/>
                  <a:gd name="T20" fmla="*/ 76 w 522"/>
                  <a:gd name="T21" fmla="*/ 214 h 280"/>
                  <a:gd name="T22" fmla="*/ 51 w 522"/>
                  <a:gd name="T23" fmla="*/ 210 h 280"/>
                  <a:gd name="T24" fmla="*/ 55 w 522"/>
                  <a:gd name="T25" fmla="*/ 178 h 280"/>
                  <a:gd name="T26" fmla="*/ 88 w 522"/>
                  <a:gd name="T27" fmla="*/ 147 h 280"/>
                  <a:gd name="T28" fmla="*/ 73 w 522"/>
                  <a:gd name="T29" fmla="*/ 132 h 280"/>
                  <a:gd name="T30" fmla="*/ 36 w 522"/>
                  <a:gd name="T31" fmla="*/ 135 h 280"/>
                  <a:gd name="T32" fmla="*/ 0 w 522"/>
                  <a:gd name="T33" fmla="*/ 93 h 280"/>
                  <a:gd name="T34" fmla="*/ 22 w 522"/>
                  <a:gd name="T35" fmla="*/ 64 h 280"/>
                  <a:gd name="T36" fmla="*/ 72 w 522"/>
                  <a:gd name="T37" fmla="*/ 90 h 280"/>
                  <a:gd name="T38" fmla="*/ 255 w 522"/>
                  <a:gd name="T39" fmla="*/ 78 h 280"/>
                  <a:gd name="T40" fmla="*/ 370 w 522"/>
                  <a:gd name="T41" fmla="*/ 0 h 280"/>
                  <a:gd name="T42" fmla="*/ 522 w 522"/>
                  <a:gd name="T43" fmla="*/ 12 h 280"/>
                  <a:gd name="T44" fmla="*/ 519 w 522"/>
                  <a:gd name="T45" fmla="*/ 42 h 280"/>
                  <a:gd name="T46" fmla="*/ 483 w 522"/>
                  <a:gd name="T47" fmla="*/ 57 h 280"/>
                  <a:gd name="T48" fmla="*/ 475 w 522"/>
                  <a:gd name="T49" fmla="*/ 132 h 280"/>
                  <a:gd name="T50" fmla="*/ 516 w 522"/>
                  <a:gd name="T51" fmla="*/ 171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2" h="280">
                    <a:moveTo>
                      <a:pt x="516" y="171"/>
                    </a:moveTo>
                    <a:lnTo>
                      <a:pt x="441" y="177"/>
                    </a:lnTo>
                    <a:lnTo>
                      <a:pt x="396" y="214"/>
                    </a:lnTo>
                    <a:lnTo>
                      <a:pt x="373" y="220"/>
                    </a:lnTo>
                    <a:lnTo>
                      <a:pt x="367" y="264"/>
                    </a:lnTo>
                    <a:lnTo>
                      <a:pt x="355" y="276"/>
                    </a:lnTo>
                    <a:lnTo>
                      <a:pt x="270" y="265"/>
                    </a:lnTo>
                    <a:lnTo>
                      <a:pt x="183" y="268"/>
                    </a:lnTo>
                    <a:lnTo>
                      <a:pt x="127" y="280"/>
                    </a:lnTo>
                    <a:lnTo>
                      <a:pt x="109" y="256"/>
                    </a:lnTo>
                    <a:lnTo>
                      <a:pt x="76" y="214"/>
                    </a:lnTo>
                    <a:lnTo>
                      <a:pt x="51" y="210"/>
                    </a:lnTo>
                    <a:lnTo>
                      <a:pt x="55" y="178"/>
                    </a:lnTo>
                    <a:lnTo>
                      <a:pt x="88" y="147"/>
                    </a:lnTo>
                    <a:lnTo>
                      <a:pt x="73" y="132"/>
                    </a:lnTo>
                    <a:lnTo>
                      <a:pt x="36" y="135"/>
                    </a:lnTo>
                    <a:lnTo>
                      <a:pt x="0" y="93"/>
                    </a:lnTo>
                    <a:lnTo>
                      <a:pt x="22" y="64"/>
                    </a:lnTo>
                    <a:lnTo>
                      <a:pt x="72" y="90"/>
                    </a:lnTo>
                    <a:lnTo>
                      <a:pt x="255" y="78"/>
                    </a:lnTo>
                    <a:lnTo>
                      <a:pt x="370" y="0"/>
                    </a:lnTo>
                    <a:lnTo>
                      <a:pt x="522" y="12"/>
                    </a:lnTo>
                    <a:lnTo>
                      <a:pt x="519" y="42"/>
                    </a:lnTo>
                    <a:lnTo>
                      <a:pt x="483" y="57"/>
                    </a:lnTo>
                    <a:lnTo>
                      <a:pt x="475" y="132"/>
                    </a:lnTo>
                    <a:lnTo>
                      <a:pt x="516" y="171"/>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5" name="Freeform 165"/>
              <p:cNvSpPr>
                <a:spLocks/>
              </p:cNvSpPr>
              <p:nvPr/>
            </p:nvSpPr>
            <p:spPr bwMode="auto">
              <a:xfrm>
                <a:off x="2829" y="2724"/>
                <a:ext cx="304" cy="244"/>
              </a:xfrm>
              <a:custGeom>
                <a:avLst/>
                <a:gdLst>
                  <a:gd name="T0" fmla="*/ 232 w 304"/>
                  <a:gd name="T1" fmla="*/ 244 h 244"/>
                  <a:gd name="T2" fmla="*/ 171 w 304"/>
                  <a:gd name="T3" fmla="*/ 225 h 244"/>
                  <a:gd name="T4" fmla="*/ 178 w 304"/>
                  <a:gd name="T5" fmla="*/ 199 h 244"/>
                  <a:gd name="T6" fmla="*/ 157 w 304"/>
                  <a:gd name="T7" fmla="*/ 174 h 244"/>
                  <a:gd name="T8" fmla="*/ 150 w 304"/>
                  <a:gd name="T9" fmla="*/ 135 h 244"/>
                  <a:gd name="T10" fmla="*/ 0 w 304"/>
                  <a:gd name="T11" fmla="*/ 21 h 244"/>
                  <a:gd name="T12" fmla="*/ 97 w 304"/>
                  <a:gd name="T13" fmla="*/ 0 h 244"/>
                  <a:gd name="T14" fmla="*/ 205 w 304"/>
                  <a:gd name="T15" fmla="*/ 19 h 244"/>
                  <a:gd name="T16" fmla="*/ 223 w 304"/>
                  <a:gd name="T17" fmla="*/ 73 h 244"/>
                  <a:gd name="T18" fmla="*/ 304 w 304"/>
                  <a:gd name="T19" fmla="*/ 118 h 244"/>
                  <a:gd name="T20" fmla="*/ 301 w 304"/>
                  <a:gd name="T21" fmla="*/ 144 h 244"/>
                  <a:gd name="T22" fmla="*/ 247 w 304"/>
                  <a:gd name="T23" fmla="*/ 153 h 244"/>
                  <a:gd name="T24" fmla="*/ 232 w 304"/>
                  <a:gd name="T25" fmla="*/ 244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4" h="244">
                    <a:moveTo>
                      <a:pt x="232" y="244"/>
                    </a:moveTo>
                    <a:lnTo>
                      <a:pt x="171" y="225"/>
                    </a:lnTo>
                    <a:lnTo>
                      <a:pt x="178" y="199"/>
                    </a:lnTo>
                    <a:lnTo>
                      <a:pt x="157" y="174"/>
                    </a:lnTo>
                    <a:lnTo>
                      <a:pt x="150" y="135"/>
                    </a:lnTo>
                    <a:lnTo>
                      <a:pt x="0" y="21"/>
                    </a:lnTo>
                    <a:lnTo>
                      <a:pt x="97" y="0"/>
                    </a:lnTo>
                    <a:lnTo>
                      <a:pt x="205" y="19"/>
                    </a:lnTo>
                    <a:lnTo>
                      <a:pt x="223" y="73"/>
                    </a:lnTo>
                    <a:lnTo>
                      <a:pt x="304" y="118"/>
                    </a:lnTo>
                    <a:lnTo>
                      <a:pt x="301" y="144"/>
                    </a:lnTo>
                    <a:lnTo>
                      <a:pt x="247" y="153"/>
                    </a:lnTo>
                    <a:lnTo>
                      <a:pt x="232" y="244"/>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6" name="Freeform 166"/>
              <p:cNvSpPr>
                <a:spLocks/>
              </p:cNvSpPr>
              <p:nvPr/>
            </p:nvSpPr>
            <p:spPr bwMode="auto">
              <a:xfrm>
                <a:off x="2299" y="3000"/>
                <a:ext cx="389" cy="397"/>
              </a:xfrm>
              <a:custGeom>
                <a:avLst/>
                <a:gdLst>
                  <a:gd name="T0" fmla="*/ 99 w 389"/>
                  <a:gd name="T1" fmla="*/ 397 h 397"/>
                  <a:gd name="T2" fmla="*/ 9 w 389"/>
                  <a:gd name="T3" fmla="*/ 337 h 397"/>
                  <a:gd name="T4" fmla="*/ 20 w 389"/>
                  <a:gd name="T5" fmla="*/ 265 h 397"/>
                  <a:gd name="T6" fmla="*/ 86 w 389"/>
                  <a:gd name="T7" fmla="*/ 219 h 397"/>
                  <a:gd name="T8" fmla="*/ 0 w 389"/>
                  <a:gd name="T9" fmla="*/ 31 h 397"/>
                  <a:gd name="T10" fmla="*/ 117 w 389"/>
                  <a:gd name="T11" fmla="*/ 0 h 397"/>
                  <a:gd name="T12" fmla="*/ 222 w 389"/>
                  <a:gd name="T13" fmla="*/ 91 h 397"/>
                  <a:gd name="T14" fmla="*/ 252 w 389"/>
                  <a:gd name="T15" fmla="*/ 118 h 397"/>
                  <a:gd name="T16" fmla="*/ 314 w 389"/>
                  <a:gd name="T17" fmla="*/ 114 h 397"/>
                  <a:gd name="T18" fmla="*/ 324 w 389"/>
                  <a:gd name="T19" fmla="*/ 156 h 397"/>
                  <a:gd name="T20" fmla="*/ 308 w 389"/>
                  <a:gd name="T21" fmla="*/ 177 h 397"/>
                  <a:gd name="T22" fmla="*/ 341 w 389"/>
                  <a:gd name="T23" fmla="*/ 225 h 397"/>
                  <a:gd name="T24" fmla="*/ 374 w 389"/>
                  <a:gd name="T25" fmla="*/ 219 h 397"/>
                  <a:gd name="T26" fmla="*/ 389 w 389"/>
                  <a:gd name="T27" fmla="*/ 237 h 397"/>
                  <a:gd name="T28" fmla="*/ 356 w 389"/>
                  <a:gd name="T29" fmla="*/ 268 h 397"/>
                  <a:gd name="T30" fmla="*/ 353 w 389"/>
                  <a:gd name="T31" fmla="*/ 303 h 397"/>
                  <a:gd name="T32" fmla="*/ 200 w 389"/>
                  <a:gd name="T33" fmla="*/ 352 h 397"/>
                  <a:gd name="T34" fmla="*/ 165 w 389"/>
                  <a:gd name="T35" fmla="*/ 327 h 397"/>
                  <a:gd name="T36" fmla="*/ 125 w 389"/>
                  <a:gd name="T37" fmla="*/ 319 h 397"/>
                  <a:gd name="T38" fmla="*/ 99 w 389"/>
                  <a:gd name="T39" fmla="*/ 339 h 397"/>
                  <a:gd name="T40" fmla="*/ 99 w 389"/>
                  <a:gd name="T41" fmla="*/ 39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9" h="397">
                    <a:moveTo>
                      <a:pt x="99" y="397"/>
                    </a:moveTo>
                    <a:lnTo>
                      <a:pt x="9" y="337"/>
                    </a:lnTo>
                    <a:lnTo>
                      <a:pt x="20" y="265"/>
                    </a:lnTo>
                    <a:lnTo>
                      <a:pt x="86" y="219"/>
                    </a:lnTo>
                    <a:lnTo>
                      <a:pt x="0" y="31"/>
                    </a:lnTo>
                    <a:lnTo>
                      <a:pt x="117" y="0"/>
                    </a:lnTo>
                    <a:lnTo>
                      <a:pt x="222" y="91"/>
                    </a:lnTo>
                    <a:lnTo>
                      <a:pt x="252" y="118"/>
                    </a:lnTo>
                    <a:lnTo>
                      <a:pt x="314" y="114"/>
                    </a:lnTo>
                    <a:lnTo>
                      <a:pt x="324" y="156"/>
                    </a:lnTo>
                    <a:lnTo>
                      <a:pt x="308" y="177"/>
                    </a:lnTo>
                    <a:lnTo>
                      <a:pt x="341" y="225"/>
                    </a:lnTo>
                    <a:lnTo>
                      <a:pt x="374" y="219"/>
                    </a:lnTo>
                    <a:lnTo>
                      <a:pt x="389" y="237"/>
                    </a:lnTo>
                    <a:lnTo>
                      <a:pt x="356" y="268"/>
                    </a:lnTo>
                    <a:lnTo>
                      <a:pt x="353" y="303"/>
                    </a:lnTo>
                    <a:lnTo>
                      <a:pt x="200" y="352"/>
                    </a:lnTo>
                    <a:lnTo>
                      <a:pt x="165" y="327"/>
                    </a:lnTo>
                    <a:lnTo>
                      <a:pt x="125" y="319"/>
                    </a:lnTo>
                    <a:lnTo>
                      <a:pt x="99" y="339"/>
                    </a:lnTo>
                    <a:lnTo>
                      <a:pt x="99" y="397"/>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7" name="Freeform 167"/>
              <p:cNvSpPr>
                <a:spLocks/>
              </p:cNvSpPr>
              <p:nvPr/>
            </p:nvSpPr>
            <p:spPr bwMode="auto">
              <a:xfrm>
                <a:off x="2496" y="3300"/>
                <a:ext cx="235" cy="142"/>
              </a:xfrm>
              <a:custGeom>
                <a:avLst/>
                <a:gdLst>
                  <a:gd name="T0" fmla="*/ 3 w 235"/>
                  <a:gd name="T1" fmla="*/ 52 h 142"/>
                  <a:gd name="T2" fmla="*/ 0 w 235"/>
                  <a:gd name="T3" fmla="*/ 76 h 142"/>
                  <a:gd name="T4" fmla="*/ 21 w 235"/>
                  <a:gd name="T5" fmla="*/ 124 h 142"/>
                  <a:gd name="T6" fmla="*/ 63 w 235"/>
                  <a:gd name="T7" fmla="*/ 142 h 142"/>
                  <a:gd name="T8" fmla="*/ 115 w 235"/>
                  <a:gd name="T9" fmla="*/ 142 h 142"/>
                  <a:gd name="T10" fmla="*/ 144 w 235"/>
                  <a:gd name="T11" fmla="*/ 121 h 142"/>
                  <a:gd name="T12" fmla="*/ 189 w 235"/>
                  <a:gd name="T13" fmla="*/ 120 h 142"/>
                  <a:gd name="T14" fmla="*/ 235 w 235"/>
                  <a:gd name="T15" fmla="*/ 72 h 142"/>
                  <a:gd name="T16" fmla="*/ 183 w 235"/>
                  <a:gd name="T17" fmla="*/ 3 h 142"/>
                  <a:gd name="T18" fmla="*/ 157 w 235"/>
                  <a:gd name="T19" fmla="*/ 0 h 142"/>
                  <a:gd name="T20" fmla="*/ 3 w 235"/>
                  <a:gd name="T21" fmla="*/ 52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5" h="142">
                    <a:moveTo>
                      <a:pt x="3" y="52"/>
                    </a:moveTo>
                    <a:lnTo>
                      <a:pt x="0" y="76"/>
                    </a:lnTo>
                    <a:lnTo>
                      <a:pt x="21" y="124"/>
                    </a:lnTo>
                    <a:lnTo>
                      <a:pt x="63" y="142"/>
                    </a:lnTo>
                    <a:lnTo>
                      <a:pt x="115" y="142"/>
                    </a:lnTo>
                    <a:lnTo>
                      <a:pt x="144" y="121"/>
                    </a:lnTo>
                    <a:lnTo>
                      <a:pt x="189" y="120"/>
                    </a:lnTo>
                    <a:lnTo>
                      <a:pt x="235" y="72"/>
                    </a:lnTo>
                    <a:lnTo>
                      <a:pt x="183" y="3"/>
                    </a:lnTo>
                    <a:lnTo>
                      <a:pt x="157" y="0"/>
                    </a:lnTo>
                    <a:lnTo>
                      <a:pt x="3" y="52"/>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8" name="Freeform 168"/>
              <p:cNvSpPr>
                <a:spLocks/>
              </p:cNvSpPr>
              <p:nvPr/>
            </p:nvSpPr>
            <p:spPr bwMode="auto">
              <a:xfrm>
                <a:off x="499" y="2614"/>
                <a:ext cx="971" cy="755"/>
              </a:xfrm>
              <a:custGeom>
                <a:avLst/>
                <a:gdLst>
                  <a:gd name="T0" fmla="*/ 128 w 971"/>
                  <a:gd name="T1" fmla="*/ 630 h 755"/>
                  <a:gd name="T2" fmla="*/ 230 w 971"/>
                  <a:gd name="T3" fmla="*/ 416 h 755"/>
                  <a:gd name="T4" fmla="*/ 149 w 971"/>
                  <a:gd name="T5" fmla="*/ 281 h 755"/>
                  <a:gd name="T6" fmla="*/ 3 w 971"/>
                  <a:gd name="T7" fmla="*/ 218 h 755"/>
                  <a:gd name="T8" fmla="*/ 0 w 971"/>
                  <a:gd name="T9" fmla="*/ 159 h 755"/>
                  <a:gd name="T10" fmla="*/ 147 w 971"/>
                  <a:gd name="T11" fmla="*/ 143 h 755"/>
                  <a:gd name="T12" fmla="*/ 237 w 971"/>
                  <a:gd name="T13" fmla="*/ 174 h 755"/>
                  <a:gd name="T14" fmla="*/ 239 w 971"/>
                  <a:gd name="T15" fmla="*/ 87 h 755"/>
                  <a:gd name="T16" fmla="*/ 291 w 971"/>
                  <a:gd name="T17" fmla="*/ 96 h 755"/>
                  <a:gd name="T18" fmla="*/ 366 w 971"/>
                  <a:gd name="T19" fmla="*/ 140 h 755"/>
                  <a:gd name="T20" fmla="*/ 404 w 971"/>
                  <a:gd name="T21" fmla="*/ 95 h 755"/>
                  <a:gd name="T22" fmla="*/ 495 w 971"/>
                  <a:gd name="T23" fmla="*/ 68 h 755"/>
                  <a:gd name="T24" fmla="*/ 513 w 971"/>
                  <a:gd name="T25" fmla="*/ 9 h 755"/>
                  <a:gd name="T26" fmla="*/ 567 w 971"/>
                  <a:gd name="T27" fmla="*/ 0 h 755"/>
                  <a:gd name="T28" fmla="*/ 674 w 971"/>
                  <a:gd name="T29" fmla="*/ 72 h 755"/>
                  <a:gd name="T30" fmla="*/ 786 w 971"/>
                  <a:gd name="T31" fmla="*/ 152 h 755"/>
                  <a:gd name="T32" fmla="*/ 899 w 971"/>
                  <a:gd name="T33" fmla="*/ 189 h 755"/>
                  <a:gd name="T34" fmla="*/ 971 w 971"/>
                  <a:gd name="T35" fmla="*/ 201 h 755"/>
                  <a:gd name="T36" fmla="*/ 917 w 971"/>
                  <a:gd name="T37" fmla="*/ 321 h 755"/>
                  <a:gd name="T38" fmla="*/ 854 w 971"/>
                  <a:gd name="T39" fmla="*/ 333 h 755"/>
                  <a:gd name="T40" fmla="*/ 803 w 971"/>
                  <a:gd name="T41" fmla="*/ 399 h 755"/>
                  <a:gd name="T42" fmla="*/ 815 w 971"/>
                  <a:gd name="T43" fmla="*/ 428 h 755"/>
                  <a:gd name="T44" fmla="*/ 861 w 971"/>
                  <a:gd name="T45" fmla="*/ 437 h 755"/>
                  <a:gd name="T46" fmla="*/ 873 w 971"/>
                  <a:gd name="T47" fmla="*/ 509 h 755"/>
                  <a:gd name="T48" fmla="*/ 857 w 971"/>
                  <a:gd name="T49" fmla="*/ 582 h 755"/>
                  <a:gd name="T50" fmla="*/ 914 w 971"/>
                  <a:gd name="T51" fmla="*/ 657 h 755"/>
                  <a:gd name="T52" fmla="*/ 801 w 971"/>
                  <a:gd name="T53" fmla="*/ 708 h 755"/>
                  <a:gd name="T54" fmla="*/ 753 w 971"/>
                  <a:gd name="T55" fmla="*/ 710 h 755"/>
                  <a:gd name="T56" fmla="*/ 638 w 971"/>
                  <a:gd name="T57" fmla="*/ 665 h 755"/>
                  <a:gd name="T58" fmla="*/ 584 w 971"/>
                  <a:gd name="T59" fmla="*/ 668 h 755"/>
                  <a:gd name="T60" fmla="*/ 548 w 971"/>
                  <a:gd name="T61" fmla="*/ 686 h 755"/>
                  <a:gd name="T62" fmla="*/ 531 w 971"/>
                  <a:gd name="T63" fmla="*/ 713 h 755"/>
                  <a:gd name="T64" fmla="*/ 551 w 971"/>
                  <a:gd name="T65" fmla="*/ 755 h 755"/>
                  <a:gd name="T66" fmla="*/ 354 w 971"/>
                  <a:gd name="T67" fmla="*/ 696 h 755"/>
                  <a:gd name="T68" fmla="*/ 264 w 971"/>
                  <a:gd name="T69" fmla="*/ 701 h 755"/>
                  <a:gd name="T70" fmla="*/ 200 w 971"/>
                  <a:gd name="T71" fmla="*/ 672 h 755"/>
                  <a:gd name="T72" fmla="*/ 128 w 971"/>
                  <a:gd name="T73" fmla="*/ 630 h 7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1" h="755">
                    <a:moveTo>
                      <a:pt x="128" y="630"/>
                    </a:moveTo>
                    <a:lnTo>
                      <a:pt x="230" y="416"/>
                    </a:lnTo>
                    <a:lnTo>
                      <a:pt x="149" y="281"/>
                    </a:lnTo>
                    <a:lnTo>
                      <a:pt x="3" y="218"/>
                    </a:lnTo>
                    <a:lnTo>
                      <a:pt x="0" y="159"/>
                    </a:lnTo>
                    <a:lnTo>
                      <a:pt x="147" y="143"/>
                    </a:lnTo>
                    <a:lnTo>
                      <a:pt x="237" y="174"/>
                    </a:lnTo>
                    <a:lnTo>
                      <a:pt x="239" y="87"/>
                    </a:lnTo>
                    <a:lnTo>
                      <a:pt x="291" y="96"/>
                    </a:lnTo>
                    <a:lnTo>
                      <a:pt x="366" y="140"/>
                    </a:lnTo>
                    <a:lnTo>
                      <a:pt x="404" y="95"/>
                    </a:lnTo>
                    <a:lnTo>
                      <a:pt x="495" y="68"/>
                    </a:lnTo>
                    <a:lnTo>
                      <a:pt x="513" y="9"/>
                    </a:lnTo>
                    <a:lnTo>
                      <a:pt x="567" y="0"/>
                    </a:lnTo>
                    <a:lnTo>
                      <a:pt x="674" y="72"/>
                    </a:lnTo>
                    <a:lnTo>
                      <a:pt x="786" y="152"/>
                    </a:lnTo>
                    <a:lnTo>
                      <a:pt x="899" y="189"/>
                    </a:lnTo>
                    <a:lnTo>
                      <a:pt x="971" y="201"/>
                    </a:lnTo>
                    <a:lnTo>
                      <a:pt x="917" y="321"/>
                    </a:lnTo>
                    <a:lnTo>
                      <a:pt x="854" y="333"/>
                    </a:lnTo>
                    <a:lnTo>
                      <a:pt x="803" y="399"/>
                    </a:lnTo>
                    <a:lnTo>
                      <a:pt x="815" y="428"/>
                    </a:lnTo>
                    <a:lnTo>
                      <a:pt x="861" y="437"/>
                    </a:lnTo>
                    <a:lnTo>
                      <a:pt x="873" y="509"/>
                    </a:lnTo>
                    <a:lnTo>
                      <a:pt x="857" y="582"/>
                    </a:lnTo>
                    <a:lnTo>
                      <a:pt x="914" y="657"/>
                    </a:lnTo>
                    <a:lnTo>
                      <a:pt x="801" y="708"/>
                    </a:lnTo>
                    <a:lnTo>
                      <a:pt x="753" y="710"/>
                    </a:lnTo>
                    <a:lnTo>
                      <a:pt x="638" y="665"/>
                    </a:lnTo>
                    <a:lnTo>
                      <a:pt x="584" y="668"/>
                    </a:lnTo>
                    <a:lnTo>
                      <a:pt x="548" y="686"/>
                    </a:lnTo>
                    <a:lnTo>
                      <a:pt x="531" y="713"/>
                    </a:lnTo>
                    <a:lnTo>
                      <a:pt x="551" y="755"/>
                    </a:lnTo>
                    <a:lnTo>
                      <a:pt x="354" y="696"/>
                    </a:lnTo>
                    <a:lnTo>
                      <a:pt x="264" y="701"/>
                    </a:lnTo>
                    <a:lnTo>
                      <a:pt x="200" y="672"/>
                    </a:lnTo>
                    <a:lnTo>
                      <a:pt x="128" y="630"/>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79" name="Freeform 169"/>
              <p:cNvSpPr>
                <a:spLocks/>
              </p:cNvSpPr>
              <p:nvPr/>
            </p:nvSpPr>
            <p:spPr bwMode="auto">
              <a:xfrm>
                <a:off x="1354" y="2982"/>
                <a:ext cx="996" cy="891"/>
              </a:xfrm>
              <a:custGeom>
                <a:avLst/>
                <a:gdLst>
                  <a:gd name="T0" fmla="*/ 9 w 996"/>
                  <a:gd name="T1" fmla="*/ 96 h 891"/>
                  <a:gd name="T2" fmla="*/ 15 w 996"/>
                  <a:gd name="T3" fmla="*/ 141 h 891"/>
                  <a:gd name="T4" fmla="*/ 0 w 996"/>
                  <a:gd name="T5" fmla="*/ 214 h 891"/>
                  <a:gd name="T6" fmla="*/ 59 w 996"/>
                  <a:gd name="T7" fmla="*/ 291 h 891"/>
                  <a:gd name="T8" fmla="*/ 128 w 996"/>
                  <a:gd name="T9" fmla="*/ 246 h 891"/>
                  <a:gd name="T10" fmla="*/ 260 w 996"/>
                  <a:gd name="T11" fmla="*/ 262 h 891"/>
                  <a:gd name="T12" fmla="*/ 326 w 996"/>
                  <a:gd name="T13" fmla="*/ 373 h 891"/>
                  <a:gd name="T14" fmla="*/ 509 w 996"/>
                  <a:gd name="T15" fmla="*/ 495 h 891"/>
                  <a:gd name="T16" fmla="*/ 737 w 996"/>
                  <a:gd name="T17" fmla="*/ 586 h 891"/>
                  <a:gd name="T18" fmla="*/ 794 w 996"/>
                  <a:gd name="T19" fmla="*/ 693 h 891"/>
                  <a:gd name="T20" fmla="*/ 746 w 996"/>
                  <a:gd name="T21" fmla="*/ 739 h 891"/>
                  <a:gd name="T22" fmla="*/ 609 w 996"/>
                  <a:gd name="T23" fmla="*/ 769 h 891"/>
                  <a:gd name="T24" fmla="*/ 498 w 996"/>
                  <a:gd name="T25" fmla="*/ 765 h 891"/>
                  <a:gd name="T26" fmla="*/ 474 w 996"/>
                  <a:gd name="T27" fmla="*/ 801 h 891"/>
                  <a:gd name="T28" fmla="*/ 509 w 996"/>
                  <a:gd name="T29" fmla="*/ 831 h 891"/>
                  <a:gd name="T30" fmla="*/ 662 w 996"/>
                  <a:gd name="T31" fmla="*/ 873 h 891"/>
                  <a:gd name="T32" fmla="*/ 738 w 996"/>
                  <a:gd name="T33" fmla="*/ 891 h 891"/>
                  <a:gd name="T34" fmla="*/ 749 w 996"/>
                  <a:gd name="T35" fmla="*/ 847 h 891"/>
                  <a:gd name="T36" fmla="*/ 737 w 996"/>
                  <a:gd name="T37" fmla="*/ 816 h 891"/>
                  <a:gd name="T38" fmla="*/ 767 w 996"/>
                  <a:gd name="T39" fmla="*/ 757 h 891"/>
                  <a:gd name="T40" fmla="*/ 791 w 996"/>
                  <a:gd name="T41" fmla="*/ 774 h 891"/>
                  <a:gd name="T42" fmla="*/ 839 w 996"/>
                  <a:gd name="T43" fmla="*/ 747 h 891"/>
                  <a:gd name="T44" fmla="*/ 894 w 996"/>
                  <a:gd name="T45" fmla="*/ 648 h 891"/>
                  <a:gd name="T46" fmla="*/ 855 w 996"/>
                  <a:gd name="T47" fmla="*/ 604 h 891"/>
                  <a:gd name="T48" fmla="*/ 837 w 996"/>
                  <a:gd name="T49" fmla="*/ 571 h 891"/>
                  <a:gd name="T50" fmla="*/ 858 w 996"/>
                  <a:gd name="T51" fmla="*/ 532 h 891"/>
                  <a:gd name="T52" fmla="*/ 950 w 996"/>
                  <a:gd name="T53" fmla="*/ 561 h 891"/>
                  <a:gd name="T54" fmla="*/ 971 w 996"/>
                  <a:gd name="T55" fmla="*/ 585 h 891"/>
                  <a:gd name="T56" fmla="*/ 993 w 996"/>
                  <a:gd name="T57" fmla="*/ 573 h 891"/>
                  <a:gd name="T58" fmla="*/ 996 w 996"/>
                  <a:gd name="T59" fmla="*/ 546 h 891"/>
                  <a:gd name="T60" fmla="*/ 959 w 996"/>
                  <a:gd name="T61" fmla="*/ 520 h 891"/>
                  <a:gd name="T62" fmla="*/ 794 w 996"/>
                  <a:gd name="T63" fmla="*/ 471 h 891"/>
                  <a:gd name="T64" fmla="*/ 764 w 996"/>
                  <a:gd name="T65" fmla="*/ 451 h 891"/>
                  <a:gd name="T66" fmla="*/ 780 w 996"/>
                  <a:gd name="T67" fmla="*/ 433 h 891"/>
                  <a:gd name="T68" fmla="*/ 765 w 996"/>
                  <a:gd name="T69" fmla="*/ 415 h 891"/>
                  <a:gd name="T70" fmla="*/ 720 w 996"/>
                  <a:gd name="T71" fmla="*/ 417 h 891"/>
                  <a:gd name="T72" fmla="*/ 671 w 996"/>
                  <a:gd name="T73" fmla="*/ 412 h 891"/>
                  <a:gd name="T74" fmla="*/ 588 w 996"/>
                  <a:gd name="T75" fmla="*/ 367 h 891"/>
                  <a:gd name="T76" fmla="*/ 552 w 996"/>
                  <a:gd name="T77" fmla="*/ 289 h 891"/>
                  <a:gd name="T78" fmla="*/ 449 w 996"/>
                  <a:gd name="T79" fmla="*/ 223 h 891"/>
                  <a:gd name="T80" fmla="*/ 455 w 996"/>
                  <a:gd name="T81" fmla="*/ 130 h 891"/>
                  <a:gd name="T82" fmla="*/ 516 w 996"/>
                  <a:gd name="T83" fmla="*/ 114 h 891"/>
                  <a:gd name="T84" fmla="*/ 546 w 996"/>
                  <a:gd name="T85" fmla="*/ 97 h 891"/>
                  <a:gd name="T86" fmla="*/ 530 w 996"/>
                  <a:gd name="T87" fmla="*/ 85 h 891"/>
                  <a:gd name="T88" fmla="*/ 534 w 996"/>
                  <a:gd name="T89" fmla="*/ 16 h 891"/>
                  <a:gd name="T90" fmla="*/ 467 w 996"/>
                  <a:gd name="T91" fmla="*/ 25 h 891"/>
                  <a:gd name="T92" fmla="*/ 398 w 996"/>
                  <a:gd name="T93" fmla="*/ 0 h 891"/>
                  <a:gd name="T94" fmla="*/ 330 w 996"/>
                  <a:gd name="T95" fmla="*/ 7 h 891"/>
                  <a:gd name="T96" fmla="*/ 261 w 996"/>
                  <a:gd name="T97" fmla="*/ 45 h 891"/>
                  <a:gd name="T98" fmla="*/ 203 w 996"/>
                  <a:gd name="T99" fmla="*/ 57 h 891"/>
                  <a:gd name="T100" fmla="*/ 173 w 996"/>
                  <a:gd name="T101" fmla="*/ 88 h 891"/>
                  <a:gd name="T102" fmla="*/ 116 w 996"/>
                  <a:gd name="T103" fmla="*/ 64 h 891"/>
                  <a:gd name="T104" fmla="*/ 65 w 996"/>
                  <a:gd name="T105" fmla="*/ 96 h 891"/>
                  <a:gd name="T106" fmla="*/ 9 w 996"/>
                  <a:gd name="T107" fmla="*/ 96 h 8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96" h="891">
                    <a:moveTo>
                      <a:pt x="9" y="96"/>
                    </a:moveTo>
                    <a:lnTo>
                      <a:pt x="15" y="141"/>
                    </a:lnTo>
                    <a:lnTo>
                      <a:pt x="0" y="214"/>
                    </a:lnTo>
                    <a:lnTo>
                      <a:pt x="59" y="291"/>
                    </a:lnTo>
                    <a:lnTo>
                      <a:pt x="128" y="246"/>
                    </a:lnTo>
                    <a:lnTo>
                      <a:pt x="260" y="262"/>
                    </a:lnTo>
                    <a:lnTo>
                      <a:pt x="326" y="373"/>
                    </a:lnTo>
                    <a:lnTo>
                      <a:pt x="509" y="495"/>
                    </a:lnTo>
                    <a:lnTo>
                      <a:pt x="737" y="586"/>
                    </a:lnTo>
                    <a:lnTo>
                      <a:pt x="794" y="693"/>
                    </a:lnTo>
                    <a:lnTo>
                      <a:pt x="746" y="739"/>
                    </a:lnTo>
                    <a:lnTo>
                      <a:pt x="609" y="769"/>
                    </a:lnTo>
                    <a:lnTo>
                      <a:pt x="498" y="765"/>
                    </a:lnTo>
                    <a:lnTo>
                      <a:pt x="474" y="801"/>
                    </a:lnTo>
                    <a:lnTo>
                      <a:pt x="509" y="831"/>
                    </a:lnTo>
                    <a:lnTo>
                      <a:pt x="662" y="873"/>
                    </a:lnTo>
                    <a:lnTo>
                      <a:pt x="738" y="891"/>
                    </a:lnTo>
                    <a:lnTo>
                      <a:pt x="749" y="847"/>
                    </a:lnTo>
                    <a:lnTo>
                      <a:pt x="737" y="816"/>
                    </a:lnTo>
                    <a:lnTo>
                      <a:pt x="767" y="757"/>
                    </a:lnTo>
                    <a:lnTo>
                      <a:pt x="791" y="774"/>
                    </a:lnTo>
                    <a:lnTo>
                      <a:pt x="839" y="747"/>
                    </a:lnTo>
                    <a:lnTo>
                      <a:pt x="894" y="648"/>
                    </a:lnTo>
                    <a:lnTo>
                      <a:pt x="855" y="604"/>
                    </a:lnTo>
                    <a:lnTo>
                      <a:pt x="837" y="571"/>
                    </a:lnTo>
                    <a:lnTo>
                      <a:pt x="858" y="532"/>
                    </a:lnTo>
                    <a:lnTo>
                      <a:pt x="950" y="561"/>
                    </a:lnTo>
                    <a:lnTo>
                      <a:pt x="971" y="585"/>
                    </a:lnTo>
                    <a:lnTo>
                      <a:pt x="993" y="573"/>
                    </a:lnTo>
                    <a:lnTo>
                      <a:pt x="996" y="546"/>
                    </a:lnTo>
                    <a:lnTo>
                      <a:pt x="959" y="520"/>
                    </a:lnTo>
                    <a:lnTo>
                      <a:pt x="794" y="471"/>
                    </a:lnTo>
                    <a:lnTo>
                      <a:pt x="764" y="451"/>
                    </a:lnTo>
                    <a:lnTo>
                      <a:pt x="780" y="433"/>
                    </a:lnTo>
                    <a:lnTo>
                      <a:pt x="765" y="415"/>
                    </a:lnTo>
                    <a:lnTo>
                      <a:pt x="720" y="417"/>
                    </a:lnTo>
                    <a:lnTo>
                      <a:pt x="671" y="412"/>
                    </a:lnTo>
                    <a:lnTo>
                      <a:pt x="588" y="367"/>
                    </a:lnTo>
                    <a:lnTo>
                      <a:pt x="552" y="289"/>
                    </a:lnTo>
                    <a:lnTo>
                      <a:pt x="449" y="223"/>
                    </a:lnTo>
                    <a:lnTo>
                      <a:pt x="455" y="130"/>
                    </a:lnTo>
                    <a:lnTo>
                      <a:pt x="516" y="114"/>
                    </a:lnTo>
                    <a:lnTo>
                      <a:pt x="546" y="97"/>
                    </a:lnTo>
                    <a:lnTo>
                      <a:pt x="530" y="85"/>
                    </a:lnTo>
                    <a:lnTo>
                      <a:pt x="534" y="16"/>
                    </a:lnTo>
                    <a:lnTo>
                      <a:pt x="467" y="25"/>
                    </a:lnTo>
                    <a:lnTo>
                      <a:pt x="398" y="0"/>
                    </a:lnTo>
                    <a:lnTo>
                      <a:pt x="330" y="7"/>
                    </a:lnTo>
                    <a:lnTo>
                      <a:pt x="261" y="45"/>
                    </a:lnTo>
                    <a:lnTo>
                      <a:pt x="203" y="57"/>
                    </a:lnTo>
                    <a:lnTo>
                      <a:pt x="173" y="88"/>
                    </a:lnTo>
                    <a:lnTo>
                      <a:pt x="116" y="64"/>
                    </a:lnTo>
                    <a:lnTo>
                      <a:pt x="65" y="96"/>
                    </a:lnTo>
                    <a:lnTo>
                      <a:pt x="9" y="96"/>
                    </a:lnTo>
                    <a:close/>
                  </a:path>
                </a:pathLst>
              </a:custGeom>
              <a:solidFill>
                <a:srgbClr val="000000">
                  <a:alpha val="59999"/>
                </a:srgbClr>
              </a:soli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0" name="Freeform 170"/>
              <p:cNvSpPr>
                <a:spLocks/>
              </p:cNvSpPr>
              <p:nvPr/>
            </p:nvSpPr>
            <p:spPr bwMode="auto">
              <a:xfrm>
                <a:off x="1278" y="2698"/>
                <a:ext cx="82" cy="83"/>
              </a:xfrm>
              <a:custGeom>
                <a:avLst/>
                <a:gdLst>
                  <a:gd name="T0" fmla="*/ 6 w 82"/>
                  <a:gd name="T1" fmla="*/ 68 h 83"/>
                  <a:gd name="T2" fmla="*/ 0 w 82"/>
                  <a:gd name="T3" fmla="*/ 27 h 83"/>
                  <a:gd name="T4" fmla="*/ 36 w 82"/>
                  <a:gd name="T5" fmla="*/ 2 h 83"/>
                  <a:gd name="T6" fmla="*/ 66 w 82"/>
                  <a:gd name="T7" fmla="*/ 0 h 83"/>
                  <a:gd name="T8" fmla="*/ 67 w 82"/>
                  <a:gd name="T9" fmla="*/ 23 h 83"/>
                  <a:gd name="T10" fmla="*/ 82 w 82"/>
                  <a:gd name="T11" fmla="*/ 47 h 83"/>
                  <a:gd name="T12" fmla="*/ 55 w 82"/>
                  <a:gd name="T13" fmla="*/ 83 h 83"/>
                  <a:gd name="T14" fmla="*/ 6 w 82"/>
                  <a:gd name="T15" fmla="*/ 68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83">
                    <a:moveTo>
                      <a:pt x="6" y="68"/>
                    </a:moveTo>
                    <a:lnTo>
                      <a:pt x="0" y="27"/>
                    </a:lnTo>
                    <a:lnTo>
                      <a:pt x="36" y="2"/>
                    </a:lnTo>
                    <a:lnTo>
                      <a:pt x="66" y="0"/>
                    </a:lnTo>
                    <a:lnTo>
                      <a:pt x="67" y="23"/>
                    </a:lnTo>
                    <a:lnTo>
                      <a:pt x="82" y="47"/>
                    </a:lnTo>
                    <a:lnTo>
                      <a:pt x="55" y="83"/>
                    </a:lnTo>
                    <a:lnTo>
                      <a:pt x="6" y="68"/>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1" name="Freeform 171"/>
              <p:cNvSpPr>
                <a:spLocks/>
              </p:cNvSpPr>
              <p:nvPr/>
            </p:nvSpPr>
            <p:spPr bwMode="auto">
              <a:xfrm>
                <a:off x="1066" y="2589"/>
                <a:ext cx="279" cy="175"/>
              </a:xfrm>
              <a:custGeom>
                <a:avLst/>
                <a:gdLst>
                  <a:gd name="T0" fmla="*/ 218 w 279"/>
                  <a:gd name="T1" fmla="*/ 175 h 175"/>
                  <a:gd name="T2" fmla="*/ 213 w 279"/>
                  <a:gd name="T3" fmla="*/ 138 h 175"/>
                  <a:gd name="T4" fmla="*/ 252 w 279"/>
                  <a:gd name="T5" fmla="*/ 111 h 175"/>
                  <a:gd name="T6" fmla="*/ 279 w 279"/>
                  <a:gd name="T7" fmla="*/ 109 h 175"/>
                  <a:gd name="T8" fmla="*/ 207 w 279"/>
                  <a:gd name="T9" fmla="*/ 10 h 175"/>
                  <a:gd name="T10" fmla="*/ 138 w 279"/>
                  <a:gd name="T11" fmla="*/ 1 h 175"/>
                  <a:gd name="T12" fmla="*/ 87 w 279"/>
                  <a:gd name="T13" fmla="*/ 16 h 175"/>
                  <a:gd name="T14" fmla="*/ 66 w 279"/>
                  <a:gd name="T15" fmla="*/ 0 h 175"/>
                  <a:gd name="T16" fmla="*/ 0 w 279"/>
                  <a:gd name="T17" fmla="*/ 9 h 175"/>
                  <a:gd name="T18" fmla="*/ 2 w 279"/>
                  <a:gd name="T19" fmla="*/ 25 h 175"/>
                  <a:gd name="T20" fmla="*/ 218 w 279"/>
                  <a:gd name="T21" fmla="*/ 175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75">
                    <a:moveTo>
                      <a:pt x="218" y="175"/>
                    </a:moveTo>
                    <a:lnTo>
                      <a:pt x="213" y="138"/>
                    </a:lnTo>
                    <a:lnTo>
                      <a:pt x="252" y="111"/>
                    </a:lnTo>
                    <a:lnTo>
                      <a:pt x="279" y="109"/>
                    </a:lnTo>
                    <a:lnTo>
                      <a:pt x="207" y="10"/>
                    </a:lnTo>
                    <a:lnTo>
                      <a:pt x="138" y="1"/>
                    </a:lnTo>
                    <a:lnTo>
                      <a:pt x="87" y="16"/>
                    </a:lnTo>
                    <a:lnTo>
                      <a:pt x="66" y="0"/>
                    </a:lnTo>
                    <a:lnTo>
                      <a:pt x="0" y="9"/>
                    </a:lnTo>
                    <a:lnTo>
                      <a:pt x="2" y="25"/>
                    </a:lnTo>
                    <a:lnTo>
                      <a:pt x="218" y="17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2" name="Freeform 172"/>
              <p:cNvSpPr>
                <a:spLocks/>
              </p:cNvSpPr>
              <p:nvPr/>
            </p:nvSpPr>
            <p:spPr bwMode="auto">
              <a:xfrm>
                <a:off x="1128" y="2424"/>
                <a:ext cx="274" cy="240"/>
              </a:xfrm>
              <a:custGeom>
                <a:avLst/>
                <a:gdLst>
                  <a:gd name="T0" fmla="*/ 0 w 274"/>
                  <a:gd name="T1" fmla="*/ 165 h 240"/>
                  <a:gd name="T2" fmla="*/ 135 w 274"/>
                  <a:gd name="T3" fmla="*/ 34 h 240"/>
                  <a:gd name="T4" fmla="*/ 208 w 274"/>
                  <a:gd name="T5" fmla="*/ 0 h 240"/>
                  <a:gd name="T6" fmla="*/ 274 w 274"/>
                  <a:gd name="T7" fmla="*/ 0 h 240"/>
                  <a:gd name="T8" fmla="*/ 244 w 274"/>
                  <a:gd name="T9" fmla="*/ 130 h 240"/>
                  <a:gd name="T10" fmla="*/ 192 w 274"/>
                  <a:gd name="T11" fmla="*/ 133 h 240"/>
                  <a:gd name="T12" fmla="*/ 193 w 274"/>
                  <a:gd name="T13" fmla="*/ 240 h 240"/>
                  <a:gd name="T14" fmla="*/ 144 w 274"/>
                  <a:gd name="T15" fmla="*/ 177 h 240"/>
                  <a:gd name="T16" fmla="*/ 76 w 274"/>
                  <a:gd name="T17" fmla="*/ 165 h 240"/>
                  <a:gd name="T18" fmla="*/ 18 w 274"/>
                  <a:gd name="T19" fmla="*/ 183 h 240"/>
                  <a:gd name="T20" fmla="*/ 0 w 274"/>
                  <a:gd name="T21" fmla="*/ 165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240">
                    <a:moveTo>
                      <a:pt x="0" y="165"/>
                    </a:moveTo>
                    <a:lnTo>
                      <a:pt x="135" y="34"/>
                    </a:lnTo>
                    <a:lnTo>
                      <a:pt x="208" y="0"/>
                    </a:lnTo>
                    <a:lnTo>
                      <a:pt x="274" y="0"/>
                    </a:lnTo>
                    <a:lnTo>
                      <a:pt x="244" y="130"/>
                    </a:lnTo>
                    <a:lnTo>
                      <a:pt x="192" y="133"/>
                    </a:lnTo>
                    <a:lnTo>
                      <a:pt x="193" y="240"/>
                    </a:lnTo>
                    <a:lnTo>
                      <a:pt x="144" y="177"/>
                    </a:lnTo>
                    <a:lnTo>
                      <a:pt x="76" y="165"/>
                    </a:lnTo>
                    <a:lnTo>
                      <a:pt x="18" y="183"/>
                    </a:lnTo>
                    <a:lnTo>
                      <a:pt x="0" y="16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3" name="Freeform 173"/>
              <p:cNvSpPr>
                <a:spLocks/>
              </p:cNvSpPr>
              <p:nvPr/>
            </p:nvSpPr>
            <p:spPr bwMode="auto">
              <a:xfrm>
                <a:off x="1300" y="2907"/>
                <a:ext cx="381" cy="172"/>
              </a:xfrm>
              <a:custGeom>
                <a:avLst/>
                <a:gdLst>
                  <a:gd name="T0" fmla="*/ 0 w 381"/>
                  <a:gd name="T1" fmla="*/ 106 h 172"/>
                  <a:gd name="T2" fmla="*/ 8 w 381"/>
                  <a:gd name="T3" fmla="*/ 94 h 172"/>
                  <a:gd name="T4" fmla="*/ 54 w 381"/>
                  <a:gd name="T5" fmla="*/ 36 h 172"/>
                  <a:gd name="T6" fmla="*/ 185 w 381"/>
                  <a:gd name="T7" fmla="*/ 18 h 172"/>
                  <a:gd name="T8" fmla="*/ 206 w 381"/>
                  <a:gd name="T9" fmla="*/ 0 h 172"/>
                  <a:gd name="T10" fmla="*/ 261 w 381"/>
                  <a:gd name="T11" fmla="*/ 10 h 172"/>
                  <a:gd name="T12" fmla="*/ 273 w 381"/>
                  <a:gd name="T13" fmla="*/ 33 h 172"/>
                  <a:gd name="T14" fmla="*/ 293 w 381"/>
                  <a:gd name="T15" fmla="*/ 36 h 172"/>
                  <a:gd name="T16" fmla="*/ 293 w 381"/>
                  <a:gd name="T17" fmla="*/ 75 h 172"/>
                  <a:gd name="T18" fmla="*/ 381 w 381"/>
                  <a:gd name="T19" fmla="*/ 85 h 172"/>
                  <a:gd name="T20" fmla="*/ 318 w 381"/>
                  <a:gd name="T21" fmla="*/ 121 h 172"/>
                  <a:gd name="T22" fmla="*/ 264 w 381"/>
                  <a:gd name="T23" fmla="*/ 130 h 172"/>
                  <a:gd name="T24" fmla="*/ 228 w 381"/>
                  <a:gd name="T25" fmla="*/ 166 h 172"/>
                  <a:gd name="T26" fmla="*/ 167 w 381"/>
                  <a:gd name="T27" fmla="*/ 141 h 172"/>
                  <a:gd name="T28" fmla="*/ 122 w 381"/>
                  <a:gd name="T29" fmla="*/ 172 h 172"/>
                  <a:gd name="T30" fmla="*/ 62 w 381"/>
                  <a:gd name="T31" fmla="*/ 172 h 172"/>
                  <a:gd name="T32" fmla="*/ 56 w 381"/>
                  <a:gd name="T33" fmla="*/ 144 h 172"/>
                  <a:gd name="T34" fmla="*/ 9 w 381"/>
                  <a:gd name="T35" fmla="*/ 136 h 172"/>
                  <a:gd name="T36" fmla="*/ 0 w 381"/>
                  <a:gd name="T37" fmla="*/ 106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1" h="172">
                    <a:moveTo>
                      <a:pt x="0" y="106"/>
                    </a:moveTo>
                    <a:cubicBezTo>
                      <a:pt x="3" y="102"/>
                      <a:pt x="8" y="94"/>
                      <a:pt x="8" y="94"/>
                    </a:cubicBezTo>
                    <a:lnTo>
                      <a:pt x="54" y="36"/>
                    </a:lnTo>
                    <a:lnTo>
                      <a:pt x="185" y="18"/>
                    </a:lnTo>
                    <a:lnTo>
                      <a:pt x="206" y="0"/>
                    </a:lnTo>
                    <a:lnTo>
                      <a:pt x="261" y="10"/>
                    </a:lnTo>
                    <a:lnTo>
                      <a:pt x="273" y="33"/>
                    </a:lnTo>
                    <a:lnTo>
                      <a:pt x="293" y="36"/>
                    </a:lnTo>
                    <a:lnTo>
                      <a:pt x="293" y="75"/>
                    </a:lnTo>
                    <a:lnTo>
                      <a:pt x="381" y="85"/>
                    </a:lnTo>
                    <a:lnTo>
                      <a:pt x="318" y="121"/>
                    </a:lnTo>
                    <a:lnTo>
                      <a:pt x="264" y="130"/>
                    </a:lnTo>
                    <a:lnTo>
                      <a:pt x="228" y="166"/>
                    </a:lnTo>
                    <a:lnTo>
                      <a:pt x="167" y="141"/>
                    </a:lnTo>
                    <a:lnTo>
                      <a:pt x="122" y="172"/>
                    </a:lnTo>
                    <a:lnTo>
                      <a:pt x="62" y="172"/>
                    </a:lnTo>
                    <a:lnTo>
                      <a:pt x="56" y="144"/>
                    </a:lnTo>
                    <a:lnTo>
                      <a:pt x="9" y="136"/>
                    </a:lnTo>
                    <a:lnTo>
                      <a:pt x="0" y="106"/>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4" name="Freeform 174"/>
              <p:cNvSpPr>
                <a:spLocks/>
              </p:cNvSpPr>
              <p:nvPr/>
            </p:nvSpPr>
            <p:spPr bwMode="auto">
              <a:xfrm>
                <a:off x="1881" y="2986"/>
                <a:ext cx="462" cy="324"/>
              </a:xfrm>
              <a:custGeom>
                <a:avLst/>
                <a:gdLst>
                  <a:gd name="T0" fmla="*/ 0 w 462"/>
                  <a:gd name="T1" fmla="*/ 105 h 324"/>
                  <a:gd name="T2" fmla="*/ 22 w 462"/>
                  <a:gd name="T3" fmla="*/ 92 h 324"/>
                  <a:gd name="T4" fmla="*/ 63 w 462"/>
                  <a:gd name="T5" fmla="*/ 114 h 324"/>
                  <a:gd name="T6" fmla="*/ 150 w 462"/>
                  <a:gd name="T7" fmla="*/ 105 h 324"/>
                  <a:gd name="T8" fmla="*/ 226 w 462"/>
                  <a:gd name="T9" fmla="*/ 0 h 324"/>
                  <a:gd name="T10" fmla="*/ 315 w 462"/>
                  <a:gd name="T11" fmla="*/ 60 h 324"/>
                  <a:gd name="T12" fmla="*/ 420 w 462"/>
                  <a:gd name="T13" fmla="*/ 47 h 324"/>
                  <a:gd name="T14" fmla="*/ 462 w 462"/>
                  <a:gd name="T15" fmla="*/ 138 h 324"/>
                  <a:gd name="T16" fmla="*/ 424 w 462"/>
                  <a:gd name="T17" fmla="*/ 147 h 324"/>
                  <a:gd name="T18" fmla="*/ 409 w 462"/>
                  <a:gd name="T19" fmla="*/ 125 h 324"/>
                  <a:gd name="T20" fmla="*/ 199 w 462"/>
                  <a:gd name="T21" fmla="*/ 137 h 324"/>
                  <a:gd name="T22" fmla="*/ 180 w 462"/>
                  <a:gd name="T23" fmla="*/ 164 h 324"/>
                  <a:gd name="T24" fmla="*/ 336 w 462"/>
                  <a:gd name="T25" fmla="*/ 320 h 324"/>
                  <a:gd name="T26" fmla="*/ 283 w 462"/>
                  <a:gd name="T27" fmla="*/ 324 h 324"/>
                  <a:gd name="T28" fmla="*/ 120 w 462"/>
                  <a:gd name="T29" fmla="*/ 228 h 324"/>
                  <a:gd name="T30" fmla="*/ 85 w 462"/>
                  <a:gd name="T31" fmla="*/ 177 h 324"/>
                  <a:gd name="T32" fmla="*/ 31 w 462"/>
                  <a:gd name="T33" fmla="*/ 177 h 324"/>
                  <a:gd name="T34" fmla="*/ 0 w 462"/>
                  <a:gd name="T35" fmla="*/ 105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2" h="324">
                    <a:moveTo>
                      <a:pt x="0" y="105"/>
                    </a:moveTo>
                    <a:lnTo>
                      <a:pt x="22" y="92"/>
                    </a:lnTo>
                    <a:lnTo>
                      <a:pt x="63" y="114"/>
                    </a:lnTo>
                    <a:lnTo>
                      <a:pt x="150" y="105"/>
                    </a:lnTo>
                    <a:lnTo>
                      <a:pt x="226" y="0"/>
                    </a:lnTo>
                    <a:lnTo>
                      <a:pt x="315" y="60"/>
                    </a:lnTo>
                    <a:lnTo>
                      <a:pt x="420" y="47"/>
                    </a:lnTo>
                    <a:lnTo>
                      <a:pt x="462" y="138"/>
                    </a:lnTo>
                    <a:lnTo>
                      <a:pt x="424" y="147"/>
                    </a:lnTo>
                    <a:lnTo>
                      <a:pt x="409" y="125"/>
                    </a:lnTo>
                    <a:lnTo>
                      <a:pt x="199" y="137"/>
                    </a:lnTo>
                    <a:lnTo>
                      <a:pt x="180" y="164"/>
                    </a:lnTo>
                    <a:lnTo>
                      <a:pt x="336" y="320"/>
                    </a:lnTo>
                    <a:lnTo>
                      <a:pt x="283" y="324"/>
                    </a:lnTo>
                    <a:lnTo>
                      <a:pt x="120" y="228"/>
                    </a:lnTo>
                    <a:lnTo>
                      <a:pt x="85" y="177"/>
                    </a:lnTo>
                    <a:lnTo>
                      <a:pt x="31" y="177"/>
                    </a:lnTo>
                    <a:lnTo>
                      <a:pt x="0" y="10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5" name="Freeform 175"/>
              <p:cNvSpPr>
                <a:spLocks/>
              </p:cNvSpPr>
              <p:nvPr/>
            </p:nvSpPr>
            <p:spPr bwMode="auto">
              <a:xfrm>
                <a:off x="2059" y="3109"/>
                <a:ext cx="327" cy="228"/>
              </a:xfrm>
              <a:custGeom>
                <a:avLst/>
                <a:gdLst>
                  <a:gd name="T0" fmla="*/ 0 w 327"/>
                  <a:gd name="T1" fmla="*/ 39 h 228"/>
                  <a:gd name="T2" fmla="*/ 20 w 327"/>
                  <a:gd name="T3" fmla="*/ 11 h 228"/>
                  <a:gd name="T4" fmla="*/ 231 w 327"/>
                  <a:gd name="T5" fmla="*/ 0 h 228"/>
                  <a:gd name="T6" fmla="*/ 246 w 327"/>
                  <a:gd name="T7" fmla="*/ 23 h 228"/>
                  <a:gd name="T8" fmla="*/ 284 w 327"/>
                  <a:gd name="T9" fmla="*/ 14 h 228"/>
                  <a:gd name="T10" fmla="*/ 327 w 327"/>
                  <a:gd name="T11" fmla="*/ 110 h 228"/>
                  <a:gd name="T12" fmla="*/ 261 w 327"/>
                  <a:gd name="T13" fmla="*/ 156 h 228"/>
                  <a:gd name="T14" fmla="*/ 248 w 327"/>
                  <a:gd name="T15" fmla="*/ 228 h 228"/>
                  <a:gd name="T16" fmla="*/ 153 w 327"/>
                  <a:gd name="T17" fmla="*/ 195 h 228"/>
                  <a:gd name="T18" fmla="*/ 0 w 327"/>
                  <a:gd name="T19" fmla="*/ 39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 h="228">
                    <a:moveTo>
                      <a:pt x="0" y="39"/>
                    </a:moveTo>
                    <a:lnTo>
                      <a:pt x="20" y="11"/>
                    </a:lnTo>
                    <a:lnTo>
                      <a:pt x="231" y="0"/>
                    </a:lnTo>
                    <a:lnTo>
                      <a:pt x="246" y="23"/>
                    </a:lnTo>
                    <a:lnTo>
                      <a:pt x="284" y="14"/>
                    </a:lnTo>
                    <a:lnTo>
                      <a:pt x="327" y="110"/>
                    </a:lnTo>
                    <a:lnTo>
                      <a:pt x="261" y="156"/>
                    </a:lnTo>
                    <a:lnTo>
                      <a:pt x="248" y="228"/>
                    </a:lnTo>
                    <a:lnTo>
                      <a:pt x="153" y="195"/>
                    </a:lnTo>
                    <a:lnTo>
                      <a:pt x="0" y="39"/>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6" name="Freeform 176"/>
              <p:cNvSpPr>
                <a:spLocks/>
              </p:cNvSpPr>
              <p:nvPr/>
            </p:nvSpPr>
            <p:spPr bwMode="auto">
              <a:xfrm>
                <a:off x="2505" y="2301"/>
                <a:ext cx="802" cy="667"/>
              </a:xfrm>
              <a:custGeom>
                <a:avLst/>
                <a:gdLst>
                  <a:gd name="T0" fmla="*/ 802 w 802"/>
                  <a:gd name="T1" fmla="*/ 543 h 667"/>
                  <a:gd name="T2" fmla="*/ 802 w 802"/>
                  <a:gd name="T3" fmla="*/ 90 h 667"/>
                  <a:gd name="T4" fmla="*/ 738 w 802"/>
                  <a:gd name="T5" fmla="*/ 33 h 667"/>
                  <a:gd name="T6" fmla="*/ 675 w 802"/>
                  <a:gd name="T7" fmla="*/ 0 h 667"/>
                  <a:gd name="T8" fmla="*/ 568 w 802"/>
                  <a:gd name="T9" fmla="*/ 57 h 667"/>
                  <a:gd name="T10" fmla="*/ 501 w 802"/>
                  <a:gd name="T11" fmla="*/ 144 h 667"/>
                  <a:gd name="T12" fmla="*/ 124 w 802"/>
                  <a:gd name="T13" fmla="*/ 150 h 667"/>
                  <a:gd name="T14" fmla="*/ 43 w 802"/>
                  <a:gd name="T15" fmla="*/ 210 h 667"/>
                  <a:gd name="T16" fmla="*/ 84 w 802"/>
                  <a:gd name="T17" fmla="*/ 289 h 667"/>
                  <a:gd name="T18" fmla="*/ 0 w 802"/>
                  <a:gd name="T19" fmla="*/ 439 h 667"/>
                  <a:gd name="T20" fmla="*/ 0 w 802"/>
                  <a:gd name="T21" fmla="*/ 499 h 667"/>
                  <a:gd name="T22" fmla="*/ 58 w 802"/>
                  <a:gd name="T23" fmla="*/ 522 h 667"/>
                  <a:gd name="T24" fmla="*/ 184 w 802"/>
                  <a:gd name="T25" fmla="*/ 505 h 667"/>
                  <a:gd name="T26" fmla="*/ 322 w 802"/>
                  <a:gd name="T27" fmla="*/ 445 h 667"/>
                  <a:gd name="T28" fmla="*/ 421 w 802"/>
                  <a:gd name="T29" fmla="*/ 423 h 667"/>
                  <a:gd name="T30" fmla="*/ 525 w 802"/>
                  <a:gd name="T31" fmla="*/ 442 h 667"/>
                  <a:gd name="T32" fmla="*/ 547 w 802"/>
                  <a:gd name="T33" fmla="*/ 498 h 667"/>
                  <a:gd name="T34" fmla="*/ 627 w 802"/>
                  <a:gd name="T35" fmla="*/ 540 h 667"/>
                  <a:gd name="T36" fmla="*/ 624 w 802"/>
                  <a:gd name="T37" fmla="*/ 565 h 667"/>
                  <a:gd name="T38" fmla="*/ 571 w 802"/>
                  <a:gd name="T39" fmla="*/ 574 h 667"/>
                  <a:gd name="T40" fmla="*/ 553 w 802"/>
                  <a:gd name="T41" fmla="*/ 667 h 667"/>
                  <a:gd name="T42" fmla="*/ 639 w 802"/>
                  <a:gd name="T43" fmla="*/ 646 h 667"/>
                  <a:gd name="T44" fmla="*/ 721 w 802"/>
                  <a:gd name="T45" fmla="*/ 525 h 667"/>
                  <a:gd name="T46" fmla="*/ 802 w 802"/>
                  <a:gd name="T47" fmla="*/ 543 h 6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 h="667">
                    <a:moveTo>
                      <a:pt x="802" y="543"/>
                    </a:moveTo>
                    <a:lnTo>
                      <a:pt x="802" y="90"/>
                    </a:lnTo>
                    <a:lnTo>
                      <a:pt x="738" y="33"/>
                    </a:lnTo>
                    <a:lnTo>
                      <a:pt x="675" y="0"/>
                    </a:lnTo>
                    <a:lnTo>
                      <a:pt x="568" y="57"/>
                    </a:lnTo>
                    <a:lnTo>
                      <a:pt x="501" y="144"/>
                    </a:lnTo>
                    <a:lnTo>
                      <a:pt x="124" y="150"/>
                    </a:lnTo>
                    <a:lnTo>
                      <a:pt x="43" y="210"/>
                    </a:lnTo>
                    <a:lnTo>
                      <a:pt x="84" y="289"/>
                    </a:lnTo>
                    <a:lnTo>
                      <a:pt x="0" y="439"/>
                    </a:lnTo>
                    <a:lnTo>
                      <a:pt x="0" y="499"/>
                    </a:lnTo>
                    <a:lnTo>
                      <a:pt x="58" y="522"/>
                    </a:lnTo>
                    <a:lnTo>
                      <a:pt x="184" y="505"/>
                    </a:lnTo>
                    <a:lnTo>
                      <a:pt x="322" y="445"/>
                    </a:lnTo>
                    <a:lnTo>
                      <a:pt x="421" y="423"/>
                    </a:lnTo>
                    <a:lnTo>
                      <a:pt x="525" y="442"/>
                    </a:lnTo>
                    <a:lnTo>
                      <a:pt x="547" y="498"/>
                    </a:lnTo>
                    <a:lnTo>
                      <a:pt x="627" y="540"/>
                    </a:lnTo>
                    <a:lnTo>
                      <a:pt x="624" y="565"/>
                    </a:lnTo>
                    <a:lnTo>
                      <a:pt x="571" y="574"/>
                    </a:lnTo>
                    <a:lnTo>
                      <a:pt x="553" y="667"/>
                    </a:lnTo>
                    <a:lnTo>
                      <a:pt x="639" y="646"/>
                    </a:lnTo>
                    <a:lnTo>
                      <a:pt x="721" y="525"/>
                    </a:lnTo>
                    <a:lnTo>
                      <a:pt x="802" y="543"/>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7" name="Freeform 177"/>
              <p:cNvSpPr>
                <a:spLocks/>
              </p:cNvSpPr>
              <p:nvPr/>
            </p:nvSpPr>
            <p:spPr bwMode="auto">
              <a:xfrm>
                <a:off x="2415" y="2745"/>
                <a:ext cx="735" cy="436"/>
              </a:xfrm>
              <a:custGeom>
                <a:avLst/>
                <a:gdLst>
                  <a:gd name="T0" fmla="*/ 730 w 735"/>
                  <a:gd name="T1" fmla="*/ 199 h 436"/>
                  <a:gd name="T2" fmla="*/ 735 w 735"/>
                  <a:gd name="T3" fmla="*/ 255 h 436"/>
                  <a:gd name="T4" fmla="*/ 696 w 735"/>
                  <a:gd name="T5" fmla="*/ 297 h 436"/>
                  <a:gd name="T6" fmla="*/ 705 w 735"/>
                  <a:gd name="T7" fmla="*/ 357 h 436"/>
                  <a:gd name="T8" fmla="*/ 556 w 735"/>
                  <a:gd name="T9" fmla="*/ 346 h 436"/>
                  <a:gd name="T10" fmla="*/ 438 w 735"/>
                  <a:gd name="T11" fmla="*/ 426 h 436"/>
                  <a:gd name="T12" fmla="*/ 259 w 735"/>
                  <a:gd name="T13" fmla="*/ 436 h 436"/>
                  <a:gd name="T14" fmla="*/ 208 w 735"/>
                  <a:gd name="T15" fmla="*/ 412 h 436"/>
                  <a:gd name="T16" fmla="*/ 196 w 735"/>
                  <a:gd name="T17" fmla="*/ 369 h 436"/>
                  <a:gd name="T18" fmla="*/ 135 w 735"/>
                  <a:gd name="T19" fmla="*/ 375 h 436"/>
                  <a:gd name="T20" fmla="*/ 0 w 735"/>
                  <a:gd name="T21" fmla="*/ 255 h 436"/>
                  <a:gd name="T22" fmla="*/ 49 w 735"/>
                  <a:gd name="T23" fmla="*/ 228 h 436"/>
                  <a:gd name="T24" fmla="*/ 148 w 735"/>
                  <a:gd name="T25" fmla="*/ 75 h 436"/>
                  <a:gd name="T26" fmla="*/ 273 w 735"/>
                  <a:gd name="T27" fmla="*/ 60 h 436"/>
                  <a:gd name="T28" fmla="*/ 414 w 735"/>
                  <a:gd name="T29" fmla="*/ 0 h 436"/>
                  <a:gd name="T30" fmla="*/ 565 w 735"/>
                  <a:gd name="T31" fmla="*/ 115 h 436"/>
                  <a:gd name="T32" fmla="*/ 573 w 735"/>
                  <a:gd name="T33" fmla="*/ 156 h 436"/>
                  <a:gd name="T34" fmla="*/ 594 w 735"/>
                  <a:gd name="T35" fmla="*/ 177 h 436"/>
                  <a:gd name="T36" fmla="*/ 589 w 735"/>
                  <a:gd name="T37" fmla="*/ 204 h 436"/>
                  <a:gd name="T38" fmla="*/ 643 w 735"/>
                  <a:gd name="T39" fmla="*/ 220 h 436"/>
                  <a:gd name="T40" fmla="*/ 730 w 735"/>
                  <a:gd name="T41" fmla="*/ 199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5" h="436">
                    <a:moveTo>
                      <a:pt x="730" y="199"/>
                    </a:moveTo>
                    <a:lnTo>
                      <a:pt x="735" y="255"/>
                    </a:lnTo>
                    <a:lnTo>
                      <a:pt x="696" y="297"/>
                    </a:lnTo>
                    <a:lnTo>
                      <a:pt x="705" y="357"/>
                    </a:lnTo>
                    <a:lnTo>
                      <a:pt x="556" y="346"/>
                    </a:lnTo>
                    <a:lnTo>
                      <a:pt x="438" y="426"/>
                    </a:lnTo>
                    <a:lnTo>
                      <a:pt x="259" y="436"/>
                    </a:lnTo>
                    <a:lnTo>
                      <a:pt x="208" y="412"/>
                    </a:lnTo>
                    <a:lnTo>
                      <a:pt x="196" y="369"/>
                    </a:lnTo>
                    <a:lnTo>
                      <a:pt x="135" y="375"/>
                    </a:lnTo>
                    <a:lnTo>
                      <a:pt x="0" y="255"/>
                    </a:lnTo>
                    <a:lnTo>
                      <a:pt x="49" y="228"/>
                    </a:lnTo>
                    <a:lnTo>
                      <a:pt x="148" y="75"/>
                    </a:lnTo>
                    <a:lnTo>
                      <a:pt x="273" y="60"/>
                    </a:lnTo>
                    <a:lnTo>
                      <a:pt x="414" y="0"/>
                    </a:lnTo>
                    <a:lnTo>
                      <a:pt x="565" y="115"/>
                    </a:lnTo>
                    <a:lnTo>
                      <a:pt x="573" y="156"/>
                    </a:lnTo>
                    <a:lnTo>
                      <a:pt x="594" y="177"/>
                    </a:lnTo>
                    <a:lnTo>
                      <a:pt x="589" y="204"/>
                    </a:lnTo>
                    <a:lnTo>
                      <a:pt x="643" y="220"/>
                    </a:lnTo>
                    <a:lnTo>
                      <a:pt x="730" y="199"/>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8" name="Freeform 178"/>
              <p:cNvSpPr>
                <a:spLocks/>
              </p:cNvSpPr>
              <p:nvPr/>
            </p:nvSpPr>
            <p:spPr bwMode="auto">
              <a:xfrm>
                <a:off x="2482" y="2068"/>
                <a:ext cx="618" cy="444"/>
              </a:xfrm>
              <a:custGeom>
                <a:avLst/>
                <a:gdLst>
                  <a:gd name="T0" fmla="*/ 218 w 618"/>
                  <a:gd name="T1" fmla="*/ 0 h 444"/>
                  <a:gd name="T2" fmla="*/ 344 w 618"/>
                  <a:gd name="T3" fmla="*/ 27 h 444"/>
                  <a:gd name="T4" fmla="*/ 405 w 618"/>
                  <a:gd name="T5" fmla="*/ 11 h 444"/>
                  <a:gd name="T6" fmla="*/ 444 w 618"/>
                  <a:gd name="T7" fmla="*/ 48 h 444"/>
                  <a:gd name="T8" fmla="*/ 456 w 618"/>
                  <a:gd name="T9" fmla="*/ 102 h 444"/>
                  <a:gd name="T10" fmla="*/ 608 w 618"/>
                  <a:gd name="T11" fmla="*/ 167 h 444"/>
                  <a:gd name="T12" fmla="*/ 618 w 618"/>
                  <a:gd name="T13" fmla="*/ 201 h 444"/>
                  <a:gd name="T14" fmla="*/ 557 w 618"/>
                  <a:gd name="T15" fmla="*/ 230 h 444"/>
                  <a:gd name="T16" fmla="*/ 596 w 618"/>
                  <a:gd name="T17" fmla="*/ 290 h 444"/>
                  <a:gd name="T18" fmla="*/ 524 w 618"/>
                  <a:gd name="T19" fmla="*/ 380 h 444"/>
                  <a:gd name="T20" fmla="*/ 149 w 618"/>
                  <a:gd name="T21" fmla="*/ 384 h 444"/>
                  <a:gd name="T22" fmla="*/ 65 w 618"/>
                  <a:gd name="T23" fmla="*/ 444 h 444"/>
                  <a:gd name="T24" fmla="*/ 11 w 618"/>
                  <a:gd name="T25" fmla="*/ 378 h 444"/>
                  <a:gd name="T26" fmla="*/ 44 w 618"/>
                  <a:gd name="T27" fmla="*/ 338 h 444"/>
                  <a:gd name="T28" fmla="*/ 0 w 618"/>
                  <a:gd name="T29" fmla="*/ 240 h 444"/>
                  <a:gd name="T30" fmla="*/ 125 w 618"/>
                  <a:gd name="T31" fmla="*/ 191 h 444"/>
                  <a:gd name="T32" fmla="*/ 153 w 618"/>
                  <a:gd name="T33" fmla="*/ 62 h 444"/>
                  <a:gd name="T34" fmla="*/ 218 w 618"/>
                  <a:gd name="T35" fmla="*/ 0 h 4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8" h="444">
                    <a:moveTo>
                      <a:pt x="218" y="0"/>
                    </a:moveTo>
                    <a:lnTo>
                      <a:pt x="344" y="27"/>
                    </a:lnTo>
                    <a:lnTo>
                      <a:pt x="405" y="11"/>
                    </a:lnTo>
                    <a:lnTo>
                      <a:pt x="444" y="48"/>
                    </a:lnTo>
                    <a:lnTo>
                      <a:pt x="456" y="102"/>
                    </a:lnTo>
                    <a:lnTo>
                      <a:pt x="608" y="167"/>
                    </a:lnTo>
                    <a:lnTo>
                      <a:pt x="618" y="201"/>
                    </a:lnTo>
                    <a:lnTo>
                      <a:pt x="557" y="230"/>
                    </a:lnTo>
                    <a:lnTo>
                      <a:pt x="596" y="290"/>
                    </a:lnTo>
                    <a:lnTo>
                      <a:pt x="524" y="380"/>
                    </a:lnTo>
                    <a:lnTo>
                      <a:pt x="149" y="384"/>
                    </a:lnTo>
                    <a:lnTo>
                      <a:pt x="65" y="444"/>
                    </a:lnTo>
                    <a:lnTo>
                      <a:pt x="11" y="378"/>
                    </a:lnTo>
                    <a:lnTo>
                      <a:pt x="44" y="338"/>
                    </a:lnTo>
                    <a:lnTo>
                      <a:pt x="0" y="240"/>
                    </a:lnTo>
                    <a:lnTo>
                      <a:pt x="125" y="191"/>
                    </a:lnTo>
                    <a:lnTo>
                      <a:pt x="153" y="62"/>
                    </a:lnTo>
                    <a:lnTo>
                      <a:pt x="218"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89" name="Freeform 179"/>
              <p:cNvSpPr>
                <a:spLocks/>
              </p:cNvSpPr>
              <p:nvPr/>
            </p:nvSpPr>
            <p:spPr bwMode="auto">
              <a:xfrm>
                <a:off x="2296" y="1798"/>
                <a:ext cx="348" cy="185"/>
              </a:xfrm>
              <a:custGeom>
                <a:avLst/>
                <a:gdLst>
                  <a:gd name="T0" fmla="*/ 314 w 348"/>
                  <a:gd name="T1" fmla="*/ 0 h 185"/>
                  <a:gd name="T2" fmla="*/ 108 w 348"/>
                  <a:gd name="T3" fmla="*/ 33 h 185"/>
                  <a:gd name="T4" fmla="*/ 0 w 348"/>
                  <a:gd name="T5" fmla="*/ 122 h 185"/>
                  <a:gd name="T6" fmla="*/ 11 w 348"/>
                  <a:gd name="T7" fmla="*/ 185 h 185"/>
                  <a:gd name="T8" fmla="*/ 89 w 348"/>
                  <a:gd name="T9" fmla="*/ 125 h 185"/>
                  <a:gd name="T10" fmla="*/ 141 w 348"/>
                  <a:gd name="T11" fmla="*/ 177 h 185"/>
                  <a:gd name="T12" fmla="*/ 186 w 348"/>
                  <a:gd name="T13" fmla="*/ 153 h 185"/>
                  <a:gd name="T14" fmla="*/ 237 w 348"/>
                  <a:gd name="T15" fmla="*/ 158 h 185"/>
                  <a:gd name="T16" fmla="*/ 299 w 348"/>
                  <a:gd name="T17" fmla="*/ 179 h 185"/>
                  <a:gd name="T18" fmla="*/ 348 w 348"/>
                  <a:gd name="T19" fmla="*/ 159 h 185"/>
                  <a:gd name="T20" fmla="*/ 308 w 348"/>
                  <a:gd name="T21" fmla="*/ 87 h 185"/>
                  <a:gd name="T22" fmla="*/ 314 w 348"/>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8" h="185">
                    <a:moveTo>
                      <a:pt x="314" y="0"/>
                    </a:moveTo>
                    <a:lnTo>
                      <a:pt x="108" y="33"/>
                    </a:lnTo>
                    <a:lnTo>
                      <a:pt x="0" y="122"/>
                    </a:lnTo>
                    <a:lnTo>
                      <a:pt x="11" y="185"/>
                    </a:lnTo>
                    <a:lnTo>
                      <a:pt x="89" y="125"/>
                    </a:lnTo>
                    <a:lnTo>
                      <a:pt x="141" y="177"/>
                    </a:lnTo>
                    <a:lnTo>
                      <a:pt x="186" y="153"/>
                    </a:lnTo>
                    <a:lnTo>
                      <a:pt x="237" y="158"/>
                    </a:lnTo>
                    <a:lnTo>
                      <a:pt x="299" y="179"/>
                    </a:lnTo>
                    <a:lnTo>
                      <a:pt x="348" y="159"/>
                    </a:lnTo>
                    <a:lnTo>
                      <a:pt x="308" y="87"/>
                    </a:lnTo>
                    <a:lnTo>
                      <a:pt x="314"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0" name="Freeform 180"/>
              <p:cNvSpPr>
                <a:spLocks/>
              </p:cNvSpPr>
              <p:nvPr/>
            </p:nvSpPr>
            <p:spPr bwMode="auto">
              <a:xfrm>
                <a:off x="2272" y="1948"/>
                <a:ext cx="431" cy="210"/>
              </a:xfrm>
              <a:custGeom>
                <a:avLst/>
                <a:gdLst>
                  <a:gd name="T0" fmla="*/ 3 w 431"/>
                  <a:gd name="T1" fmla="*/ 210 h 210"/>
                  <a:gd name="T2" fmla="*/ 0 w 431"/>
                  <a:gd name="T3" fmla="*/ 128 h 210"/>
                  <a:gd name="T4" fmla="*/ 29 w 431"/>
                  <a:gd name="T5" fmla="*/ 69 h 210"/>
                  <a:gd name="T6" fmla="*/ 75 w 431"/>
                  <a:gd name="T7" fmla="*/ 47 h 210"/>
                  <a:gd name="T8" fmla="*/ 141 w 431"/>
                  <a:gd name="T9" fmla="*/ 98 h 210"/>
                  <a:gd name="T10" fmla="*/ 170 w 431"/>
                  <a:gd name="T11" fmla="*/ 101 h 210"/>
                  <a:gd name="T12" fmla="*/ 180 w 431"/>
                  <a:gd name="T13" fmla="*/ 69 h 210"/>
                  <a:gd name="T14" fmla="*/ 162 w 431"/>
                  <a:gd name="T15" fmla="*/ 24 h 210"/>
                  <a:gd name="T16" fmla="*/ 209 w 431"/>
                  <a:gd name="T17" fmla="*/ 0 h 210"/>
                  <a:gd name="T18" fmla="*/ 270 w 431"/>
                  <a:gd name="T19" fmla="*/ 6 h 210"/>
                  <a:gd name="T20" fmla="*/ 324 w 431"/>
                  <a:gd name="T21" fmla="*/ 27 h 210"/>
                  <a:gd name="T22" fmla="*/ 371 w 431"/>
                  <a:gd name="T23" fmla="*/ 8 h 210"/>
                  <a:gd name="T24" fmla="*/ 431 w 431"/>
                  <a:gd name="T25" fmla="*/ 119 h 210"/>
                  <a:gd name="T26" fmla="*/ 362 w 431"/>
                  <a:gd name="T27" fmla="*/ 185 h 210"/>
                  <a:gd name="T28" fmla="*/ 234 w 431"/>
                  <a:gd name="T29" fmla="*/ 149 h 210"/>
                  <a:gd name="T30" fmla="*/ 215 w 431"/>
                  <a:gd name="T31" fmla="*/ 164 h 210"/>
                  <a:gd name="T32" fmla="*/ 69 w 431"/>
                  <a:gd name="T33" fmla="*/ 173 h 210"/>
                  <a:gd name="T34" fmla="*/ 3 w 431"/>
                  <a:gd name="T35" fmla="*/ 21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 h="210">
                    <a:moveTo>
                      <a:pt x="3" y="210"/>
                    </a:moveTo>
                    <a:lnTo>
                      <a:pt x="0" y="128"/>
                    </a:lnTo>
                    <a:lnTo>
                      <a:pt x="29" y="69"/>
                    </a:lnTo>
                    <a:lnTo>
                      <a:pt x="75" y="47"/>
                    </a:lnTo>
                    <a:lnTo>
                      <a:pt x="141" y="98"/>
                    </a:lnTo>
                    <a:lnTo>
                      <a:pt x="170" y="101"/>
                    </a:lnTo>
                    <a:lnTo>
                      <a:pt x="180" y="69"/>
                    </a:lnTo>
                    <a:lnTo>
                      <a:pt x="162" y="24"/>
                    </a:lnTo>
                    <a:lnTo>
                      <a:pt x="209" y="0"/>
                    </a:lnTo>
                    <a:lnTo>
                      <a:pt x="270" y="6"/>
                    </a:lnTo>
                    <a:lnTo>
                      <a:pt x="324" y="27"/>
                    </a:lnTo>
                    <a:lnTo>
                      <a:pt x="371" y="8"/>
                    </a:lnTo>
                    <a:lnTo>
                      <a:pt x="431" y="119"/>
                    </a:lnTo>
                    <a:lnTo>
                      <a:pt x="362" y="185"/>
                    </a:lnTo>
                    <a:lnTo>
                      <a:pt x="234" y="149"/>
                    </a:lnTo>
                    <a:lnTo>
                      <a:pt x="215" y="164"/>
                    </a:lnTo>
                    <a:lnTo>
                      <a:pt x="69" y="173"/>
                    </a:lnTo>
                    <a:lnTo>
                      <a:pt x="3" y="21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1" name="Freeform 181"/>
              <p:cNvSpPr>
                <a:spLocks/>
              </p:cNvSpPr>
              <p:nvPr/>
            </p:nvSpPr>
            <p:spPr bwMode="auto">
              <a:xfrm>
                <a:off x="2272" y="2095"/>
                <a:ext cx="362" cy="212"/>
              </a:xfrm>
              <a:custGeom>
                <a:avLst/>
                <a:gdLst>
                  <a:gd name="T0" fmla="*/ 0 w 362"/>
                  <a:gd name="T1" fmla="*/ 65 h 212"/>
                  <a:gd name="T2" fmla="*/ 21 w 362"/>
                  <a:gd name="T3" fmla="*/ 129 h 212"/>
                  <a:gd name="T4" fmla="*/ 129 w 362"/>
                  <a:gd name="T5" fmla="*/ 135 h 212"/>
                  <a:gd name="T6" fmla="*/ 147 w 362"/>
                  <a:gd name="T7" fmla="*/ 194 h 212"/>
                  <a:gd name="T8" fmla="*/ 212 w 362"/>
                  <a:gd name="T9" fmla="*/ 212 h 212"/>
                  <a:gd name="T10" fmla="*/ 336 w 362"/>
                  <a:gd name="T11" fmla="*/ 164 h 212"/>
                  <a:gd name="T12" fmla="*/ 362 w 362"/>
                  <a:gd name="T13" fmla="*/ 36 h 212"/>
                  <a:gd name="T14" fmla="*/ 234 w 362"/>
                  <a:gd name="T15" fmla="*/ 0 h 212"/>
                  <a:gd name="T16" fmla="*/ 210 w 362"/>
                  <a:gd name="T17" fmla="*/ 17 h 212"/>
                  <a:gd name="T18" fmla="*/ 72 w 362"/>
                  <a:gd name="T19" fmla="*/ 23 h 212"/>
                  <a:gd name="T20" fmla="*/ 0 w 362"/>
                  <a:gd name="T21" fmla="*/ 65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212">
                    <a:moveTo>
                      <a:pt x="0" y="65"/>
                    </a:moveTo>
                    <a:lnTo>
                      <a:pt x="21" y="129"/>
                    </a:lnTo>
                    <a:lnTo>
                      <a:pt x="129" y="135"/>
                    </a:lnTo>
                    <a:lnTo>
                      <a:pt x="147" y="194"/>
                    </a:lnTo>
                    <a:lnTo>
                      <a:pt x="212" y="212"/>
                    </a:lnTo>
                    <a:lnTo>
                      <a:pt x="336" y="164"/>
                    </a:lnTo>
                    <a:lnTo>
                      <a:pt x="362" y="36"/>
                    </a:lnTo>
                    <a:lnTo>
                      <a:pt x="234" y="0"/>
                    </a:lnTo>
                    <a:lnTo>
                      <a:pt x="210" y="17"/>
                    </a:lnTo>
                    <a:lnTo>
                      <a:pt x="72" y="23"/>
                    </a:lnTo>
                    <a:lnTo>
                      <a:pt x="0" y="6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2" name="Freeform 182"/>
              <p:cNvSpPr>
                <a:spLocks/>
              </p:cNvSpPr>
              <p:nvPr/>
            </p:nvSpPr>
            <p:spPr bwMode="auto">
              <a:xfrm>
                <a:off x="2205" y="2221"/>
                <a:ext cx="214" cy="80"/>
              </a:xfrm>
              <a:custGeom>
                <a:avLst/>
                <a:gdLst>
                  <a:gd name="T0" fmla="*/ 0 w 214"/>
                  <a:gd name="T1" fmla="*/ 78 h 80"/>
                  <a:gd name="T2" fmla="*/ 171 w 214"/>
                  <a:gd name="T3" fmla="*/ 80 h 80"/>
                  <a:gd name="T4" fmla="*/ 214 w 214"/>
                  <a:gd name="T5" fmla="*/ 68 h 80"/>
                  <a:gd name="T6" fmla="*/ 196 w 214"/>
                  <a:gd name="T7" fmla="*/ 8 h 80"/>
                  <a:gd name="T8" fmla="*/ 88 w 214"/>
                  <a:gd name="T9" fmla="*/ 0 h 80"/>
                  <a:gd name="T10" fmla="*/ 57 w 214"/>
                  <a:gd name="T11" fmla="*/ 6 h 80"/>
                  <a:gd name="T12" fmla="*/ 0 w 214"/>
                  <a:gd name="T13" fmla="*/ 78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80">
                    <a:moveTo>
                      <a:pt x="0" y="78"/>
                    </a:moveTo>
                    <a:lnTo>
                      <a:pt x="171" y="80"/>
                    </a:lnTo>
                    <a:lnTo>
                      <a:pt x="214" y="68"/>
                    </a:lnTo>
                    <a:lnTo>
                      <a:pt x="196" y="8"/>
                    </a:lnTo>
                    <a:lnTo>
                      <a:pt x="88" y="0"/>
                    </a:lnTo>
                    <a:lnTo>
                      <a:pt x="57" y="6"/>
                    </a:lnTo>
                    <a:lnTo>
                      <a:pt x="0" y="78"/>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3" name="Freeform 183"/>
              <p:cNvSpPr>
                <a:spLocks/>
              </p:cNvSpPr>
              <p:nvPr/>
            </p:nvSpPr>
            <p:spPr bwMode="auto">
              <a:xfrm>
                <a:off x="1879" y="2281"/>
                <a:ext cx="711" cy="461"/>
              </a:xfrm>
              <a:custGeom>
                <a:avLst/>
                <a:gdLst>
                  <a:gd name="T0" fmla="*/ 60 w 711"/>
                  <a:gd name="T1" fmla="*/ 344 h 461"/>
                  <a:gd name="T2" fmla="*/ 50 w 711"/>
                  <a:gd name="T3" fmla="*/ 290 h 461"/>
                  <a:gd name="T4" fmla="*/ 21 w 711"/>
                  <a:gd name="T5" fmla="*/ 263 h 461"/>
                  <a:gd name="T6" fmla="*/ 0 w 711"/>
                  <a:gd name="T7" fmla="*/ 87 h 461"/>
                  <a:gd name="T8" fmla="*/ 125 w 711"/>
                  <a:gd name="T9" fmla="*/ 50 h 461"/>
                  <a:gd name="T10" fmla="*/ 150 w 711"/>
                  <a:gd name="T11" fmla="*/ 21 h 461"/>
                  <a:gd name="T12" fmla="*/ 261 w 711"/>
                  <a:gd name="T13" fmla="*/ 0 h 461"/>
                  <a:gd name="T14" fmla="*/ 288 w 711"/>
                  <a:gd name="T15" fmla="*/ 30 h 461"/>
                  <a:gd name="T16" fmla="*/ 329 w 711"/>
                  <a:gd name="T17" fmla="*/ 17 h 461"/>
                  <a:gd name="T18" fmla="*/ 504 w 711"/>
                  <a:gd name="T19" fmla="*/ 17 h 461"/>
                  <a:gd name="T20" fmla="*/ 542 w 711"/>
                  <a:gd name="T21" fmla="*/ 8 h 461"/>
                  <a:gd name="T22" fmla="*/ 605 w 711"/>
                  <a:gd name="T23" fmla="*/ 24 h 461"/>
                  <a:gd name="T24" fmla="*/ 648 w 711"/>
                  <a:gd name="T25" fmla="*/ 126 h 461"/>
                  <a:gd name="T26" fmla="*/ 618 w 711"/>
                  <a:gd name="T27" fmla="*/ 162 h 461"/>
                  <a:gd name="T28" fmla="*/ 671 w 711"/>
                  <a:gd name="T29" fmla="*/ 228 h 461"/>
                  <a:gd name="T30" fmla="*/ 711 w 711"/>
                  <a:gd name="T31" fmla="*/ 306 h 461"/>
                  <a:gd name="T32" fmla="*/ 629 w 711"/>
                  <a:gd name="T33" fmla="*/ 458 h 461"/>
                  <a:gd name="T34" fmla="*/ 551 w 711"/>
                  <a:gd name="T35" fmla="*/ 435 h 461"/>
                  <a:gd name="T36" fmla="*/ 462 w 711"/>
                  <a:gd name="T37" fmla="*/ 461 h 461"/>
                  <a:gd name="T38" fmla="*/ 392 w 711"/>
                  <a:gd name="T39" fmla="*/ 459 h 461"/>
                  <a:gd name="T40" fmla="*/ 357 w 711"/>
                  <a:gd name="T41" fmla="*/ 417 h 461"/>
                  <a:gd name="T42" fmla="*/ 227 w 711"/>
                  <a:gd name="T43" fmla="*/ 389 h 461"/>
                  <a:gd name="T44" fmla="*/ 191 w 711"/>
                  <a:gd name="T45" fmla="*/ 414 h 461"/>
                  <a:gd name="T46" fmla="*/ 162 w 711"/>
                  <a:gd name="T47" fmla="*/ 402 h 461"/>
                  <a:gd name="T48" fmla="*/ 162 w 711"/>
                  <a:gd name="T49" fmla="*/ 374 h 461"/>
                  <a:gd name="T50" fmla="*/ 60 w 711"/>
                  <a:gd name="T51" fmla="*/ 344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11" h="461">
                    <a:moveTo>
                      <a:pt x="60" y="344"/>
                    </a:moveTo>
                    <a:lnTo>
                      <a:pt x="50" y="290"/>
                    </a:lnTo>
                    <a:lnTo>
                      <a:pt x="21" y="263"/>
                    </a:lnTo>
                    <a:lnTo>
                      <a:pt x="0" y="87"/>
                    </a:lnTo>
                    <a:lnTo>
                      <a:pt x="125" y="50"/>
                    </a:lnTo>
                    <a:lnTo>
                      <a:pt x="150" y="21"/>
                    </a:lnTo>
                    <a:lnTo>
                      <a:pt x="261" y="0"/>
                    </a:lnTo>
                    <a:lnTo>
                      <a:pt x="288" y="30"/>
                    </a:lnTo>
                    <a:lnTo>
                      <a:pt x="329" y="17"/>
                    </a:lnTo>
                    <a:lnTo>
                      <a:pt x="504" y="17"/>
                    </a:lnTo>
                    <a:lnTo>
                      <a:pt x="542" y="8"/>
                    </a:lnTo>
                    <a:lnTo>
                      <a:pt x="605" y="24"/>
                    </a:lnTo>
                    <a:lnTo>
                      <a:pt x="648" y="126"/>
                    </a:lnTo>
                    <a:lnTo>
                      <a:pt x="618" y="162"/>
                    </a:lnTo>
                    <a:lnTo>
                      <a:pt x="671" y="228"/>
                    </a:lnTo>
                    <a:lnTo>
                      <a:pt x="711" y="306"/>
                    </a:lnTo>
                    <a:lnTo>
                      <a:pt x="629" y="458"/>
                    </a:lnTo>
                    <a:lnTo>
                      <a:pt x="551" y="435"/>
                    </a:lnTo>
                    <a:lnTo>
                      <a:pt x="462" y="461"/>
                    </a:lnTo>
                    <a:lnTo>
                      <a:pt x="392" y="459"/>
                    </a:lnTo>
                    <a:lnTo>
                      <a:pt x="357" y="417"/>
                    </a:lnTo>
                    <a:lnTo>
                      <a:pt x="227" y="389"/>
                    </a:lnTo>
                    <a:lnTo>
                      <a:pt x="191" y="414"/>
                    </a:lnTo>
                    <a:lnTo>
                      <a:pt x="162" y="402"/>
                    </a:lnTo>
                    <a:lnTo>
                      <a:pt x="162" y="374"/>
                    </a:lnTo>
                    <a:lnTo>
                      <a:pt x="60" y="344"/>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4" name="Freeform 184"/>
              <p:cNvSpPr>
                <a:spLocks/>
              </p:cNvSpPr>
              <p:nvPr/>
            </p:nvSpPr>
            <p:spPr bwMode="auto">
              <a:xfrm>
                <a:off x="2097" y="2697"/>
                <a:ext cx="411" cy="187"/>
              </a:xfrm>
              <a:custGeom>
                <a:avLst/>
                <a:gdLst>
                  <a:gd name="T0" fmla="*/ 145 w 411"/>
                  <a:gd name="T1" fmla="*/ 0 h 187"/>
                  <a:gd name="T2" fmla="*/ 82 w 411"/>
                  <a:gd name="T3" fmla="*/ 85 h 187"/>
                  <a:gd name="T4" fmla="*/ 0 w 411"/>
                  <a:gd name="T5" fmla="*/ 120 h 187"/>
                  <a:gd name="T6" fmla="*/ 37 w 411"/>
                  <a:gd name="T7" fmla="*/ 175 h 187"/>
                  <a:gd name="T8" fmla="*/ 175 w 411"/>
                  <a:gd name="T9" fmla="*/ 187 h 187"/>
                  <a:gd name="T10" fmla="*/ 300 w 411"/>
                  <a:gd name="T11" fmla="*/ 100 h 187"/>
                  <a:gd name="T12" fmla="*/ 411 w 411"/>
                  <a:gd name="T13" fmla="*/ 103 h 187"/>
                  <a:gd name="T14" fmla="*/ 409 w 411"/>
                  <a:gd name="T15" fmla="*/ 42 h 187"/>
                  <a:gd name="T16" fmla="*/ 331 w 411"/>
                  <a:gd name="T17" fmla="*/ 16 h 187"/>
                  <a:gd name="T18" fmla="*/ 241 w 411"/>
                  <a:gd name="T19" fmla="*/ 43 h 187"/>
                  <a:gd name="T20" fmla="*/ 177 w 411"/>
                  <a:gd name="T21" fmla="*/ 42 h 187"/>
                  <a:gd name="T22" fmla="*/ 145 w 411"/>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187">
                    <a:moveTo>
                      <a:pt x="145" y="0"/>
                    </a:moveTo>
                    <a:lnTo>
                      <a:pt x="82" y="85"/>
                    </a:lnTo>
                    <a:lnTo>
                      <a:pt x="0" y="120"/>
                    </a:lnTo>
                    <a:lnTo>
                      <a:pt x="37" y="175"/>
                    </a:lnTo>
                    <a:lnTo>
                      <a:pt x="175" y="187"/>
                    </a:lnTo>
                    <a:lnTo>
                      <a:pt x="300" y="100"/>
                    </a:lnTo>
                    <a:lnTo>
                      <a:pt x="411" y="103"/>
                    </a:lnTo>
                    <a:lnTo>
                      <a:pt x="409" y="42"/>
                    </a:lnTo>
                    <a:lnTo>
                      <a:pt x="331" y="16"/>
                    </a:lnTo>
                    <a:lnTo>
                      <a:pt x="241" y="43"/>
                    </a:lnTo>
                    <a:lnTo>
                      <a:pt x="177" y="42"/>
                    </a:lnTo>
                    <a:lnTo>
                      <a:pt x="145"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5" name="Freeform 185"/>
              <p:cNvSpPr>
                <a:spLocks/>
              </p:cNvSpPr>
              <p:nvPr/>
            </p:nvSpPr>
            <p:spPr bwMode="auto">
              <a:xfrm>
                <a:off x="1882" y="2970"/>
                <a:ext cx="227" cy="130"/>
              </a:xfrm>
              <a:custGeom>
                <a:avLst/>
                <a:gdLst>
                  <a:gd name="T0" fmla="*/ 5 w 227"/>
                  <a:gd name="T1" fmla="*/ 27 h 130"/>
                  <a:gd name="T2" fmla="*/ 0 w 227"/>
                  <a:gd name="T3" fmla="*/ 100 h 130"/>
                  <a:gd name="T4" fmla="*/ 60 w 227"/>
                  <a:gd name="T5" fmla="*/ 130 h 130"/>
                  <a:gd name="T6" fmla="*/ 150 w 227"/>
                  <a:gd name="T7" fmla="*/ 123 h 130"/>
                  <a:gd name="T8" fmla="*/ 227 w 227"/>
                  <a:gd name="T9" fmla="*/ 15 h 130"/>
                  <a:gd name="T10" fmla="*/ 201 w 227"/>
                  <a:gd name="T11" fmla="*/ 0 h 130"/>
                  <a:gd name="T12" fmla="*/ 119 w 227"/>
                  <a:gd name="T13" fmla="*/ 10 h 130"/>
                  <a:gd name="T14" fmla="*/ 54 w 227"/>
                  <a:gd name="T15" fmla="*/ 43 h 130"/>
                  <a:gd name="T16" fmla="*/ 5 w 227"/>
                  <a:gd name="T17" fmla="*/ 2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30">
                    <a:moveTo>
                      <a:pt x="5" y="27"/>
                    </a:moveTo>
                    <a:lnTo>
                      <a:pt x="0" y="100"/>
                    </a:lnTo>
                    <a:lnTo>
                      <a:pt x="60" y="130"/>
                    </a:lnTo>
                    <a:lnTo>
                      <a:pt x="150" y="123"/>
                    </a:lnTo>
                    <a:lnTo>
                      <a:pt x="227" y="15"/>
                    </a:lnTo>
                    <a:lnTo>
                      <a:pt x="201" y="0"/>
                    </a:lnTo>
                    <a:lnTo>
                      <a:pt x="119" y="10"/>
                    </a:lnTo>
                    <a:lnTo>
                      <a:pt x="54" y="43"/>
                    </a:lnTo>
                    <a:lnTo>
                      <a:pt x="5" y="27"/>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6" name="Freeform 186"/>
              <p:cNvSpPr>
                <a:spLocks/>
              </p:cNvSpPr>
              <p:nvPr/>
            </p:nvSpPr>
            <p:spPr bwMode="auto">
              <a:xfrm>
                <a:off x="1590" y="2800"/>
                <a:ext cx="547" cy="216"/>
              </a:xfrm>
              <a:custGeom>
                <a:avLst/>
                <a:gdLst>
                  <a:gd name="T0" fmla="*/ 306 w 547"/>
                  <a:gd name="T1" fmla="*/ 26 h 216"/>
                  <a:gd name="T2" fmla="*/ 211 w 547"/>
                  <a:gd name="T3" fmla="*/ 71 h 216"/>
                  <a:gd name="T4" fmla="*/ 241 w 547"/>
                  <a:gd name="T5" fmla="*/ 126 h 216"/>
                  <a:gd name="T6" fmla="*/ 1 w 547"/>
                  <a:gd name="T7" fmla="*/ 141 h 216"/>
                  <a:gd name="T8" fmla="*/ 0 w 547"/>
                  <a:gd name="T9" fmla="*/ 182 h 216"/>
                  <a:gd name="T10" fmla="*/ 88 w 547"/>
                  <a:gd name="T11" fmla="*/ 192 h 216"/>
                  <a:gd name="T12" fmla="*/ 166 w 547"/>
                  <a:gd name="T13" fmla="*/ 183 h 216"/>
                  <a:gd name="T14" fmla="*/ 234 w 547"/>
                  <a:gd name="T15" fmla="*/ 210 h 216"/>
                  <a:gd name="T16" fmla="*/ 303 w 547"/>
                  <a:gd name="T17" fmla="*/ 198 h 216"/>
                  <a:gd name="T18" fmla="*/ 343 w 547"/>
                  <a:gd name="T19" fmla="*/ 216 h 216"/>
                  <a:gd name="T20" fmla="*/ 411 w 547"/>
                  <a:gd name="T21" fmla="*/ 180 h 216"/>
                  <a:gd name="T22" fmla="*/ 496 w 547"/>
                  <a:gd name="T23" fmla="*/ 171 h 216"/>
                  <a:gd name="T24" fmla="*/ 511 w 547"/>
                  <a:gd name="T25" fmla="*/ 107 h 216"/>
                  <a:gd name="T26" fmla="*/ 547 w 547"/>
                  <a:gd name="T27" fmla="*/ 71 h 216"/>
                  <a:gd name="T28" fmla="*/ 508 w 547"/>
                  <a:gd name="T29" fmla="*/ 18 h 216"/>
                  <a:gd name="T30" fmla="*/ 466 w 547"/>
                  <a:gd name="T31" fmla="*/ 0 h 216"/>
                  <a:gd name="T32" fmla="*/ 382 w 547"/>
                  <a:gd name="T33" fmla="*/ 0 h 216"/>
                  <a:gd name="T34" fmla="*/ 363 w 547"/>
                  <a:gd name="T35" fmla="*/ 29 h 216"/>
                  <a:gd name="T36" fmla="*/ 306 w 547"/>
                  <a:gd name="T37" fmla="*/ 26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7" h="216">
                    <a:moveTo>
                      <a:pt x="306" y="26"/>
                    </a:moveTo>
                    <a:lnTo>
                      <a:pt x="211" y="71"/>
                    </a:lnTo>
                    <a:lnTo>
                      <a:pt x="241" y="126"/>
                    </a:lnTo>
                    <a:lnTo>
                      <a:pt x="1" y="141"/>
                    </a:lnTo>
                    <a:lnTo>
                      <a:pt x="0" y="182"/>
                    </a:lnTo>
                    <a:lnTo>
                      <a:pt x="88" y="192"/>
                    </a:lnTo>
                    <a:lnTo>
                      <a:pt x="166" y="183"/>
                    </a:lnTo>
                    <a:lnTo>
                      <a:pt x="234" y="210"/>
                    </a:lnTo>
                    <a:lnTo>
                      <a:pt x="303" y="198"/>
                    </a:lnTo>
                    <a:lnTo>
                      <a:pt x="343" y="216"/>
                    </a:lnTo>
                    <a:lnTo>
                      <a:pt x="411" y="180"/>
                    </a:lnTo>
                    <a:lnTo>
                      <a:pt x="496" y="171"/>
                    </a:lnTo>
                    <a:lnTo>
                      <a:pt x="511" y="107"/>
                    </a:lnTo>
                    <a:lnTo>
                      <a:pt x="547" y="71"/>
                    </a:lnTo>
                    <a:lnTo>
                      <a:pt x="508" y="18"/>
                    </a:lnTo>
                    <a:lnTo>
                      <a:pt x="466" y="0"/>
                    </a:lnTo>
                    <a:lnTo>
                      <a:pt x="382" y="0"/>
                    </a:lnTo>
                    <a:lnTo>
                      <a:pt x="363" y="29"/>
                    </a:lnTo>
                    <a:lnTo>
                      <a:pt x="306" y="26"/>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7" name="Freeform 187"/>
              <p:cNvSpPr>
                <a:spLocks/>
              </p:cNvSpPr>
              <p:nvPr/>
            </p:nvSpPr>
            <p:spPr bwMode="auto">
              <a:xfrm>
                <a:off x="2083" y="2796"/>
                <a:ext cx="480" cy="250"/>
              </a:xfrm>
              <a:custGeom>
                <a:avLst/>
                <a:gdLst>
                  <a:gd name="T0" fmla="*/ 0 w 480"/>
                  <a:gd name="T1" fmla="*/ 177 h 250"/>
                  <a:gd name="T2" fmla="*/ 18 w 480"/>
                  <a:gd name="T3" fmla="*/ 105 h 250"/>
                  <a:gd name="T4" fmla="*/ 53 w 480"/>
                  <a:gd name="T5" fmla="*/ 75 h 250"/>
                  <a:gd name="T6" fmla="*/ 186 w 480"/>
                  <a:gd name="T7" fmla="*/ 87 h 250"/>
                  <a:gd name="T8" fmla="*/ 314 w 480"/>
                  <a:gd name="T9" fmla="*/ 0 h 250"/>
                  <a:gd name="T10" fmla="*/ 426 w 480"/>
                  <a:gd name="T11" fmla="*/ 3 h 250"/>
                  <a:gd name="T12" fmla="*/ 480 w 480"/>
                  <a:gd name="T13" fmla="*/ 25 h 250"/>
                  <a:gd name="T14" fmla="*/ 380 w 480"/>
                  <a:gd name="T15" fmla="*/ 181 h 250"/>
                  <a:gd name="T16" fmla="*/ 332 w 480"/>
                  <a:gd name="T17" fmla="*/ 205 h 250"/>
                  <a:gd name="T18" fmla="*/ 216 w 480"/>
                  <a:gd name="T19" fmla="*/ 237 h 250"/>
                  <a:gd name="T20" fmla="*/ 107 w 480"/>
                  <a:gd name="T21" fmla="*/ 250 h 250"/>
                  <a:gd name="T22" fmla="*/ 0 w 480"/>
                  <a:gd name="T23" fmla="*/ 177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0" h="250">
                    <a:moveTo>
                      <a:pt x="0" y="177"/>
                    </a:moveTo>
                    <a:lnTo>
                      <a:pt x="18" y="105"/>
                    </a:lnTo>
                    <a:lnTo>
                      <a:pt x="53" y="75"/>
                    </a:lnTo>
                    <a:lnTo>
                      <a:pt x="186" y="87"/>
                    </a:lnTo>
                    <a:lnTo>
                      <a:pt x="314" y="0"/>
                    </a:lnTo>
                    <a:lnTo>
                      <a:pt x="426" y="3"/>
                    </a:lnTo>
                    <a:lnTo>
                      <a:pt x="480" y="25"/>
                    </a:lnTo>
                    <a:lnTo>
                      <a:pt x="380" y="181"/>
                    </a:lnTo>
                    <a:lnTo>
                      <a:pt x="332" y="205"/>
                    </a:lnTo>
                    <a:lnTo>
                      <a:pt x="216" y="237"/>
                    </a:lnTo>
                    <a:lnTo>
                      <a:pt x="107" y="250"/>
                    </a:lnTo>
                    <a:lnTo>
                      <a:pt x="0" y="177"/>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8" name="Freeform 188"/>
              <p:cNvSpPr>
                <a:spLocks/>
              </p:cNvSpPr>
              <p:nvPr/>
            </p:nvSpPr>
            <p:spPr bwMode="auto">
              <a:xfrm>
                <a:off x="1738" y="2617"/>
                <a:ext cx="504" cy="215"/>
              </a:xfrm>
              <a:custGeom>
                <a:avLst/>
                <a:gdLst>
                  <a:gd name="T0" fmla="*/ 155 w 504"/>
                  <a:gd name="T1" fmla="*/ 210 h 215"/>
                  <a:gd name="T2" fmla="*/ 45 w 504"/>
                  <a:gd name="T3" fmla="*/ 152 h 215"/>
                  <a:gd name="T4" fmla="*/ 0 w 504"/>
                  <a:gd name="T5" fmla="*/ 80 h 215"/>
                  <a:gd name="T6" fmla="*/ 176 w 504"/>
                  <a:gd name="T7" fmla="*/ 0 h 215"/>
                  <a:gd name="T8" fmla="*/ 303 w 504"/>
                  <a:gd name="T9" fmla="*/ 39 h 215"/>
                  <a:gd name="T10" fmla="*/ 302 w 504"/>
                  <a:gd name="T11" fmla="*/ 66 h 215"/>
                  <a:gd name="T12" fmla="*/ 330 w 504"/>
                  <a:gd name="T13" fmla="*/ 75 h 215"/>
                  <a:gd name="T14" fmla="*/ 368 w 504"/>
                  <a:gd name="T15" fmla="*/ 53 h 215"/>
                  <a:gd name="T16" fmla="*/ 504 w 504"/>
                  <a:gd name="T17" fmla="*/ 80 h 215"/>
                  <a:gd name="T18" fmla="*/ 441 w 504"/>
                  <a:gd name="T19" fmla="*/ 171 h 215"/>
                  <a:gd name="T20" fmla="*/ 357 w 504"/>
                  <a:gd name="T21" fmla="*/ 203 h 215"/>
                  <a:gd name="T22" fmla="*/ 323 w 504"/>
                  <a:gd name="T23" fmla="*/ 183 h 215"/>
                  <a:gd name="T24" fmla="*/ 236 w 504"/>
                  <a:gd name="T25" fmla="*/ 183 h 215"/>
                  <a:gd name="T26" fmla="*/ 216 w 504"/>
                  <a:gd name="T27" fmla="*/ 215 h 215"/>
                  <a:gd name="T28" fmla="*/ 155 w 504"/>
                  <a:gd name="T29" fmla="*/ 210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15">
                    <a:moveTo>
                      <a:pt x="155" y="210"/>
                    </a:moveTo>
                    <a:lnTo>
                      <a:pt x="45" y="152"/>
                    </a:lnTo>
                    <a:lnTo>
                      <a:pt x="0" y="80"/>
                    </a:lnTo>
                    <a:lnTo>
                      <a:pt x="176" y="0"/>
                    </a:lnTo>
                    <a:lnTo>
                      <a:pt x="303" y="39"/>
                    </a:lnTo>
                    <a:lnTo>
                      <a:pt x="302" y="66"/>
                    </a:lnTo>
                    <a:lnTo>
                      <a:pt x="330" y="75"/>
                    </a:lnTo>
                    <a:lnTo>
                      <a:pt x="368" y="53"/>
                    </a:lnTo>
                    <a:lnTo>
                      <a:pt x="504" y="80"/>
                    </a:lnTo>
                    <a:lnTo>
                      <a:pt x="441" y="171"/>
                    </a:lnTo>
                    <a:lnTo>
                      <a:pt x="357" y="203"/>
                    </a:lnTo>
                    <a:lnTo>
                      <a:pt x="323" y="183"/>
                    </a:lnTo>
                    <a:lnTo>
                      <a:pt x="236" y="183"/>
                    </a:lnTo>
                    <a:lnTo>
                      <a:pt x="216" y="215"/>
                    </a:lnTo>
                    <a:lnTo>
                      <a:pt x="155" y="21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199" name="Freeform 189"/>
              <p:cNvSpPr>
                <a:spLocks/>
              </p:cNvSpPr>
              <p:nvPr/>
            </p:nvSpPr>
            <p:spPr bwMode="auto">
              <a:xfrm>
                <a:off x="1318" y="2292"/>
                <a:ext cx="621" cy="651"/>
              </a:xfrm>
              <a:custGeom>
                <a:avLst/>
                <a:gdLst>
                  <a:gd name="T0" fmla="*/ 80 w 621"/>
                  <a:gd name="T1" fmla="*/ 130 h 651"/>
                  <a:gd name="T2" fmla="*/ 51 w 621"/>
                  <a:gd name="T3" fmla="*/ 264 h 651"/>
                  <a:gd name="T4" fmla="*/ 2 w 621"/>
                  <a:gd name="T5" fmla="*/ 262 h 651"/>
                  <a:gd name="T6" fmla="*/ 0 w 621"/>
                  <a:gd name="T7" fmla="*/ 376 h 651"/>
                  <a:gd name="T8" fmla="*/ 24 w 621"/>
                  <a:gd name="T9" fmla="*/ 406 h 651"/>
                  <a:gd name="T10" fmla="*/ 26 w 621"/>
                  <a:gd name="T11" fmla="*/ 429 h 651"/>
                  <a:gd name="T12" fmla="*/ 39 w 621"/>
                  <a:gd name="T13" fmla="*/ 451 h 651"/>
                  <a:gd name="T14" fmla="*/ 11 w 621"/>
                  <a:gd name="T15" fmla="*/ 492 h 651"/>
                  <a:gd name="T16" fmla="*/ 89 w 621"/>
                  <a:gd name="T17" fmla="*/ 516 h 651"/>
                  <a:gd name="T18" fmla="*/ 147 w 621"/>
                  <a:gd name="T19" fmla="*/ 523 h 651"/>
                  <a:gd name="T20" fmla="*/ 96 w 621"/>
                  <a:gd name="T21" fmla="*/ 642 h 651"/>
                  <a:gd name="T22" fmla="*/ 168 w 621"/>
                  <a:gd name="T23" fmla="*/ 633 h 651"/>
                  <a:gd name="T24" fmla="*/ 186 w 621"/>
                  <a:gd name="T25" fmla="*/ 616 h 651"/>
                  <a:gd name="T26" fmla="*/ 240 w 621"/>
                  <a:gd name="T27" fmla="*/ 625 h 651"/>
                  <a:gd name="T28" fmla="*/ 251 w 621"/>
                  <a:gd name="T29" fmla="*/ 646 h 651"/>
                  <a:gd name="T30" fmla="*/ 272 w 621"/>
                  <a:gd name="T31" fmla="*/ 651 h 651"/>
                  <a:gd name="T32" fmla="*/ 515 w 621"/>
                  <a:gd name="T33" fmla="*/ 636 h 651"/>
                  <a:gd name="T34" fmla="*/ 489 w 621"/>
                  <a:gd name="T35" fmla="*/ 582 h 651"/>
                  <a:gd name="T36" fmla="*/ 579 w 621"/>
                  <a:gd name="T37" fmla="*/ 535 h 651"/>
                  <a:gd name="T38" fmla="*/ 464 w 621"/>
                  <a:gd name="T39" fmla="*/ 474 h 651"/>
                  <a:gd name="T40" fmla="*/ 425 w 621"/>
                  <a:gd name="T41" fmla="*/ 406 h 651"/>
                  <a:gd name="T42" fmla="*/ 596 w 621"/>
                  <a:gd name="T43" fmla="*/ 327 h 651"/>
                  <a:gd name="T44" fmla="*/ 621 w 621"/>
                  <a:gd name="T45" fmla="*/ 334 h 651"/>
                  <a:gd name="T46" fmla="*/ 611 w 621"/>
                  <a:gd name="T47" fmla="*/ 270 h 651"/>
                  <a:gd name="T48" fmla="*/ 588 w 621"/>
                  <a:gd name="T49" fmla="*/ 252 h 651"/>
                  <a:gd name="T50" fmla="*/ 566 w 621"/>
                  <a:gd name="T51" fmla="*/ 76 h 651"/>
                  <a:gd name="T52" fmla="*/ 485 w 621"/>
                  <a:gd name="T53" fmla="*/ 25 h 651"/>
                  <a:gd name="T54" fmla="*/ 368 w 621"/>
                  <a:gd name="T55" fmla="*/ 81 h 651"/>
                  <a:gd name="T56" fmla="*/ 279 w 621"/>
                  <a:gd name="T57" fmla="*/ 21 h 651"/>
                  <a:gd name="T58" fmla="*/ 170 w 621"/>
                  <a:gd name="T59" fmla="*/ 0 h 651"/>
                  <a:gd name="T60" fmla="*/ 195 w 621"/>
                  <a:gd name="T61" fmla="*/ 94 h 651"/>
                  <a:gd name="T62" fmla="*/ 161 w 621"/>
                  <a:gd name="T63" fmla="*/ 123 h 651"/>
                  <a:gd name="T64" fmla="*/ 131 w 621"/>
                  <a:gd name="T65" fmla="*/ 97 h 651"/>
                  <a:gd name="T66" fmla="*/ 80 w 621"/>
                  <a:gd name="T67" fmla="*/ 130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1" h="651">
                    <a:moveTo>
                      <a:pt x="80" y="130"/>
                    </a:moveTo>
                    <a:lnTo>
                      <a:pt x="51" y="264"/>
                    </a:lnTo>
                    <a:lnTo>
                      <a:pt x="2" y="262"/>
                    </a:lnTo>
                    <a:lnTo>
                      <a:pt x="0" y="376"/>
                    </a:lnTo>
                    <a:lnTo>
                      <a:pt x="24" y="406"/>
                    </a:lnTo>
                    <a:lnTo>
                      <a:pt x="26" y="429"/>
                    </a:lnTo>
                    <a:lnTo>
                      <a:pt x="39" y="451"/>
                    </a:lnTo>
                    <a:lnTo>
                      <a:pt x="11" y="492"/>
                    </a:lnTo>
                    <a:lnTo>
                      <a:pt x="89" y="516"/>
                    </a:lnTo>
                    <a:lnTo>
                      <a:pt x="147" y="523"/>
                    </a:lnTo>
                    <a:lnTo>
                      <a:pt x="96" y="642"/>
                    </a:lnTo>
                    <a:lnTo>
                      <a:pt x="168" y="633"/>
                    </a:lnTo>
                    <a:lnTo>
                      <a:pt x="186" y="616"/>
                    </a:lnTo>
                    <a:lnTo>
                      <a:pt x="240" y="625"/>
                    </a:lnTo>
                    <a:lnTo>
                      <a:pt x="251" y="646"/>
                    </a:lnTo>
                    <a:lnTo>
                      <a:pt x="272" y="651"/>
                    </a:lnTo>
                    <a:lnTo>
                      <a:pt x="515" y="636"/>
                    </a:lnTo>
                    <a:lnTo>
                      <a:pt x="489" y="582"/>
                    </a:lnTo>
                    <a:lnTo>
                      <a:pt x="579" y="535"/>
                    </a:lnTo>
                    <a:lnTo>
                      <a:pt x="464" y="474"/>
                    </a:lnTo>
                    <a:lnTo>
                      <a:pt x="425" y="406"/>
                    </a:lnTo>
                    <a:lnTo>
                      <a:pt x="596" y="327"/>
                    </a:lnTo>
                    <a:lnTo>
                      <a:pt x="621" y="334"/>
                    </a:lnTo>
                    <a:lnTo>
                      <a:pt x="611" y="270"/>
                    </a:lnTo>
                    <a:lnTo>
                      <a:pt x="588" y="252"/>
                    </a:lnTo>
                    <a:lnTo>
                      <a:pt x="566" y="76"/>
                    </a:lnTo>
                    <a:lnTo>
                      <a:pt x="485" y="25"/>
                    </a:lnTo>
                    <a:lnTo>
                      <a:pt x="368" y="81"/>
                    </a:lnTo>
                    <a:lnTo>
                      <a:pt x="279" y="21"/>
                    </a:lnTo>
                    <a:lnTo>
                      <a:pt x="170" y="0"/>
                    </a:lnTo>
                    <a:lnTo>
                      <a:pt x="195" y="94"/>
                    </a:lnTo>
                    <a:lnTo>
                      <a:pt x="161" y="123"/>
                    </a:lnTo>
                    <a:lnTo>
                      <a:pt x="131" y="97"/>
                    </a:lnTo>
                    <a:lnTo>
                      <a:pt x="80" y="13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0" name="Freeform 190"/>
              <p:cNvSpPr>
                <a:spLocks/>
              </p:cNvSpPr>
              <p:nvPr/>
            </p:nvSpPr>
            <p:spPr bwMode="auto">
              <a:xfrm>
                <a:off x="2041" y="895"/>
                <a:ext cx="650" cy="929"/>
              </a:xfrm>
              <a:custGeom>
                <a:avLst/>
                <a:gdLst>
                  <a:gd name="T0" fmla="*/ 332 w 650"/>
                  <a:gd name="T1" fmla="*/ 77 h 929"/>
                  <a:gd name="T2" fmla="*/ 317 w 650"/>
                  <a:gd name="T3" fmla="*/ 21 h 929"/>
                  <a:gd name="T4" fmla="*/ 216 w 650"/>
                  <a:gd name="T5" fmla="*/ 0 h 929"/>
                  <a:gd name="T6" fmla="*/ 182 w 650"/>
                  <a:gd name="T7" fmla="*/ 77 h 929"/>
                  <a:gd name="T8" fmla="*/ 204 w 650"/>
                  <a:gd name="T9" fmla="*/ 104 h 929"/>
                  <a:gd name="T10" fmla="*/ 173 w 650"/>
                  <a:gd name="T11" fmla="*/ 153 h 929"/>
                  <a:gd name="T12" fmla="*/ 92 w 650"/>
                  <a:gd name="T13" fmla="*/ 141 h 929"/>
                  <a:gd name="T14" fmla="*/ 27 w 650"/>
                  <a:gd name="T15" fmla="*/ 110 h 929"/>
                  <a:gd name="T16" fmla="*/ 0 w 650"/>
                  <a:gd name="T17" fmla="*/ 131 h 929"/>
                  <a:gd name="T18" fmla="*/ 116 w 650"/>
                  <a:gd name="T19" fmla="*/ 194 h 929"/>
                  <a:gd name="T20" fmla="*/ 203 w 650"/>
                  <a:gd name="T21" fmla="*/ 419 h 929"/>
                  <a:gd name="T22" fmla="*/ 258 w 650"/>
                  <a:gd name="T23" fmla="*/ 416 h 929"/>
                  <a:gd name="T24" fmla="*/ 270 w 650"/>
                  <a:gd name="T25" fmla="*/ 461 h 929"/>
                  <a:gd name="T26" fmla="*/ 120 w 650"/>
                  <a:gd name="T27" fmla="*/ 656 h 929"/>
                  <a:gd name="T28" fmla="*/ 159 w 650"/>
                  <a:gd name="T29" fmla="*/ 866 h 929"/>
                  <a:gd name="T30" fmla="*/ 284 w 650"/>
                  <a:gd name="T31" fmla="*/ 929 h 929"/>
                  <a:gd name="T32" fmla="*/ 497 w 650"/>
                  <a:gd name="T33" fmla="*/ 828 h 929"/>
                  <a:gd name="T34" fmla="*/ 503 w 650"/>
                  <a:gd name="T35" fmla="*/ 851 h 929"/>
                  <a:gd name="T36" fmla="*/ 539 w 650"/>
                  <a:gd name="T37" fmla="*/ 843 h 929"/>
                  <a:gd name="T38" fmla="*/ 548 w 650"/>
                  <a:gd name="T39" fmla="*/ 801 h 929"/>
                  <a:gd name="T40" fmla="*/ 648 w 650"/>
                  <a:gd name="T41" fmla="*/ 650 h 929"/>
                  <a:gd name="T42" fmla="*/ 650 w 650"/>
                  <a:gd name="T43" fmla="*/ 555 h 929"/>
                  <a:gd name="T44" fmla="*/ 566 w 650"/>
                  <a:gd name="T45" fmla="*/ 522 h 929"/>
                  <a:gd name="T46" fmla="*/ 501 w 650"/>
                  <a:gd name="T47" fmla="*/ 411 h 929"/>
                  <a:gd name="T48" fmla="*/ 495 w 650"/>
                  <a:gd name="T49" fmla="*/ 357 h 929"/>
                  <a:gd name="T50" fmla="*/ 426 w 650"/>
                  <a:gd name="T51" fmla="*/ 260 h 929"/>
                  <a:gd name="T52" fmla="*/ 438 w 650"/>
                  <a:gd name="T53" fmla="*/ 195 h 929"/>
                  <a:gd name="T54" fmla="*/ 326 w 650"/>
                  <a:gd name="T55" fmla="*/ 150 h 929"/>
                  <a:gd name="T56" fmla="*/ 332 w 650"/>
                  <a:gd name="T57" fmla="*/ 77 h 9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0" h="929">
                    <a:moveTo>
                      <a:pt x="332" y="77"/>
                    </a:moveTo>
                    <a:lnTo>
                      <a:pt x="317" y="21"/>
                    </a:lnTo>
                    <a:lnTo>
                      <a:pt x="216" y="0"/>
                    </a:lnTo>
                    <a:lnTo>
                      <a:pt x="182" y="77"/>
                    </a:lnTo>
                    <a:lnTo>
                      <a:pt x="204" y="104"/>
                    </a:lnTo>
                    <a:lnTo>
                      <a:pt x="173" y="153"/>
                    </a:lnTo>
                    <a:lnTo>
                      <a:pt x="92" y="141"/>
                    </a:lnTo>
                    <a:lnTo>
                      <a:pt x="27" y="110"/>
                    </a:lnTo>
                    <a:lnTo>
                      <a:pt x="0" y="131"/>
                    </a:lnTo>
                    <a:lnTo>
                      <a:pt x="116" y="194"/>
                    </a:lnTo>
                    <a:lnTo>
                      <a:pt x="203" y="419"/>
                    </a:lnTo>
                    <a:lnTo>
                      <a:pt x="258" y="416"/>
                    </a:lnTo>
                    <a:lnTo>
                      <a:pt x="270" y="461"/>
                    </a:lnTo>
                    <a:lnTo>
                      <a:pt x="120" y="656"/>
                    </a:lnTo>
                    <a:lnTo>
                      <a:pt x="159" y="866"/>
                    </a:lnTo>
                    <a:lnTo>
                      <a:pt x="284" y="929"/>
                    </a:lnTo>
                    <a:lnTo>
                      <a:pt x="497" y="828"/>
                    </a:lnTo>
                    <a:lnTo>
                      <a:pt x="503" y="851"/>
                    </a:lnTo>
                    <a:lnTo>
                      <a:pt x="539" y="843"/>
                    </a:lnTo>
                    <a:lnTo>
                      <a:pt x="548" y="801"/>
                    </a:lnTo>
                    <a:lnTo>
                      <a:pt x="648" y="650"/>
                    </a:lnTo>
                    <a:lnTo>
                      <a:pt x="650" y="555"/>
                    </a:lnTo>
                    <a:lnTo>
                      <a:pt x="566" y="522"/>
                    </a:lnTo>
                    <a:lnTo>
                      <a:pt x="501" y="411"/>
                    </a:lnTo>
                    <a:lnTo>
                      <a:pt x="495" y="357"/>
                    </a:lnTo>
                    <a:lnTo>
                      <a:pt x="426" y="260"/>
                    </a:lnTo>
                    <a:lnTo>
                      <a:pt x="438" y="195"/>
                    </a:lnTo>
                    <a:lnTo>
                      <a:pt x="326" y="150"/>
                    </a:lnTo>
                    <a:lnTo>
                      <a:pt x="332" y="77"/>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1" name="Freeform 191"/>
              <p:cNvSpPr>
                <a:spLocks/>
              </p:cNvSpPr>
              <p:nvPr/>
            </p:nvSpPr>
            <p:spPr bwMode="auto">
              <a:xfrm>
                <a:off x="1474" y="1026"/>
                <a:ext cx="770" cy="1308"/>
              </a:xfrm>
              <a:custGeom>
                <a:avLst/>
                <a:gdLst>
                  <a:gd name="T0" fmla="*/ 567 w 770"/>
                  <a:gd name="T1" fmla="*/ 0 h 1308"/>
                  <a:gd name="T2" fmla="*/ 687 w 770"/>
                  <a:gd name="T3" fmla="*/ 63 h 1308"/>
                  <a:gd name="T4" fmla="*/ 770 w 770"/>
                  <a:gd name="T5" fmla="*/ 289 h 1308"/>
                  <a:gd name="T6" fmla="*/ 725 w 770"/>
                  <a:gd name="T7" fmla="*/ 280 h 1308"/>
                  <a:gd name="T8" fmla="*/ 662 w 770"/>
                  <a:gd name="T9" fmla="*/ 384 h 1308"/>
                  <a:gd name="T10" fmla="*/ 678 w 770"/>
                  <a:gd name="T11" fmla="*/ 412 h 1308"/>
                  <a:gd name="T12" fmla="*/ 614 w 770"/>
                  <a:gd name="T13" fmla="*/ 504 h 1308"/>
                  <a:gd name="T14" fmla="*/ 515 w 770"/>
                  <a:gd name="T15" fmla="*/ 619 h 1308"/>
                  <a:gd name="T16" fmla="*/ 521 w 770"/>
                  <a:gd name="T17" fmla="*/ 750 h 1308"/>
                  <a:gd name="T18" fmla="*/ 593 w 770"/>
                  <a:gd name="T19" fmla="*/ 775 h 1308"/>
                  <a:gd name="T20" fmla="*/ 635 w 770"/>
                  <a:gd name="T21" fmla="*/ 822 h 1308"/>
                  <a:gd name="T22" fmla="*/ 605 w 770"/>
                  <a:gd name="T23" fmla="*/ 909 h 1308"/>
                  <a:gd name="T24" fmla="*/ 531 w 770"/>
                  <a:gd name="T25" fmla="*/ 943 h 1308"/>
                  <a:gd name="T26" fmla="*/ 522 w 770"/>
                  <a:gd name="T27" fmla="*/ 1047 h 1308"/>
                  <a:gd name="T28" fmla="*/ 509 w 770"/>
                  <a:gd name="T29" fmla="*/ 1090 h 1308"/>
                  <a:gd name="T30" fmla="*/ 498 w 770"/>
                  <a:gd name="T31" fmla="*/ 1162 h 1308"/>
                  <a:gd name="T32" fmla="*/ 405 w 770"/>
                  <a:gd name="T33" fmla="*/ 1176 h 1308"/>
                  <a:gd name="T34" fmla="*/ 392 w 770"/>
                  <a:gd name="T35" fmla="*/ 1230 h 1308"/>
                  <a:gd name="T36" fmla="*/ 306 w 770"/>
                  <a:gd name="T37" fmla="*/ 1239 h 1308"/>
                  <a:gd name="T38" fmla="*/ 294 w 770"/>
                  <a:gd name="T39" fmla="*/ 1216 h 1308"/>
                  <a:gd name="T40" fmla="*/ 266 w 770"/>
                  <a:gd name="T41" fmla="*/ 1245 h 1308"/>
                  <a:gd name="T42" fmla="*/ 284 w 770"/>
                  <a:gd name="T43" fmla="*/ 1272 h 1308"/>
                  <a:gd name="T44" fmla="*/ 249 w 770"/>
                  <a:gd name="T45" fmla="*/ 1308 h 1308"/>
                  <a:gd name="T46" fmla="*/ 125 w 770"/>
                  <a:gd name="T47" fmla="*/ 1290 h 1308"/>
                  <a:gd name="T48" fmla="*/ 102 w 770"/>
                  <a:gd name="T49" fmla="*/ 1285 h 1308"/>
                  <a:gd name="T50" fmla="*/ 98 w 770"/>
                  <a:gd name="T51" fmla="*/ 1264 h 1308"/>
                  <a:gd name="T52" fmla="*/ 0 w 770"/>
                  <a:gd name="T53" fmla="*/ 1258 h 1308"/>
                  <a:gd name="T54" fmla="*/ 0 w 770"/>
                  <a:gd name="T55" fmla="*/ 1107 h 1308"/>
                  <a:gd name="T56" fmla="*/ 32 w 770"/>
                  <a:gd name="T57" fmla="*/ 1083 h 1308"/>
                  <a:gd name="T58" fmla="*/ 86 w 770"/>
                  <a:gd name="T59" fmla="*/ 1077 h 1308"/>
                  <a:gd name="T60" fmla="*/ 119 w 770"/>
                  <a:gd name="T61" fmla="*/ 1038 h 1308"/>
                  <a:gd name="T62" fmla="*/ 143 w 770"/>
                  <a:gd name="T63" fmla="*/ 1045 h 1308"/>
                  <a:gd name="T64" fmla="*/ 155 w 770"/>
                  <a:gd name="T65" fmla="*/ 1077 h 1308"/>
                  <a:gd name="T66" fmla="*/ 132 w 770"/>
                  <a:gd name="T67" fmla="*/ 1116 h 1308"/>
                  <a:gd name="T68" fmla="*/ 149 w 770"/>
                  <a:gd name="T69" fmla="*/ 1134 h 1308"/>
                  <a:gd name="T70" fmla="*/ 180 w 770"/>
                  <a:gd name="T71" fmla="*/ 1134 h 1308"/>
                  <a:gd name="T72" fmla="*/ 183 w 770"/>
                  <a:gd name="T73" fmla="*/ 1155 h 1308"/>
                  <a:gd name="T74" fmla="*/ 159 w 770"/>
                  <a:gd name="T75" fmla="*/ 1203 h 1308"/>
                  <a:gd name="T76" fmla="*/ 275 w 770"/>
                  <a:gd name="T77" fmla="*/ 1164 h 1308"/>
                  <a:gd name="T78" fmla="*/ 293 w 770"/>
                  <a:gd name="T79" fmla="*/ 1123 h 1308"/>
                  <a:gd name="T80" fmla="*/ 221 w 770"/>
                  <a:gd name="T81" fmla="*/ 1047 h 1308"/>
                  <a:gd name="T82" fmla="*/ 177 w 770"/>
                  <a:gd name="T83" fmla="*/ 931 h 1308"/>
                  <a:gd name="T84" fmla="*/ 210 w 770"/>
                  <a:gd name="T85" fmla="*/ 855 h 1308"/>
                  <a:gd name="T86" fmla="*/ 270 w 770"/>
                  <a:gd name="T87" fmla="*/ 810 h 1308"/>
                  <a:gd name="T88" fmla="*/ 236 w 770"/>
                  <a:gd name="T89" fmla="*/ 742 h 1308"/>
                  <a:gd name="T90" fmla="*/ 261 w 770"/>
                  <a:gd name="T91" fmla="*/ 697 h 1308"/>
                  <a:gd name="T92" fmla="*/ 227 w 770"/>
                  <a:gd name="T93" fmla="*/ 654 h 1308"/>
                  <a:gd name="T94" fmla="*/ 218 w 770"/>
                  <a:gd name="T95" fmla="*/ 510 h 1308"/>
                  <a:gd name="T96" fmla="*/ 326 w 770"/>
                  <a:gd name="T97" fmla="*/ 456 h 1308"/>
                  <a:gd name="T98" fmla="*/ 332 w 770"/>
                  <a:gd name="T99" fmla="*/ 265 h 1308"/>
                  <a:gd name="T100" fmla="*/ 398 w 770"/>
                  <a:gd name="T101" fmla="*/ 154 h 1308"/>
                  <a:gd name="T102" fmla="*/ 479 w 770"/>
                  <a:gd name="T103" fmla="*/ 57 h 1308"/>
                  <a:gd name="T104" fmla="*/ 548 w 770"/>
                  <a:gd name="T105" fmla="*/ 46 h 1308"/>
                  <a:gd name="T106" fmla="*/ 567 w 770"/>
                  <a:gd name="T107" fmla="*/ 0 h 13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0" h="1308">
                    <a:moveTo>
                      <a:pt x="567" y="0"/>
                    </a:moveTo>
                    <a:lnTo>
                      <a:pt x="687" y="63"/>
                    </a:lnTo>
                    <a:lnTo>
                      <a:pt x="770" y="289"/>
                    </a:lnTo>
                    <a:lnTo>
                      <a:pt x="725" y="280"/>
                    </a:lnTo>
                    <a:lnTo>
                      <a:pt x="662" y="384"/>
                    </a:lnTo>
                    <a:lnTo>
                      <a:pt x="678" y="412"/>
                    </a:lnTo>
                    <a:lnTo>
                      <a:pt x="614" y="504"/>
                    </a:lnTo>
                    <a:lnTo>
                      <a:pt x="515" y="619"/>
                    </a:lnTo>
                    <a:lnTo>
                      <a:pt x="521" y="750"/>
                    </a:lnTo>
                    <a:lnTo>
                      <a:pt x="593" y="775"/>
                    </a:lnTo>
                    <a:lnTo>
                      <a:pt x="635" y="822"/>
                    </a:lnTo>
                    <a:lnTo>
                      <a:pt x="605" y="909"/>
                    </a:lnTo>
                    <a:lnTo>
                      <a:pt x="531" y="943"/>
                    </a:lnTo>
                    <a:lnTo>
                      <a:pt x="522" y="1047"/>
                    </a:lnTo>
                    <a:lnTo>
                      <a:pt x="509" y="1090"/>
                    </a:lnTo>
                    <a:lnTo>
                      <a:pt x="498" y="1162"/>
                    </a:lnTo>
                    <a:lnTo>
                      <a:pt x="405" y="1176"/>
                    </a:lnTo>
                    <a:lnTo>
                      <a:pt x="392" y="1230"/>
                    </a:lnTo>
                    <a:lnTo>
                      <a:pt x="306" y="1239"/>
                    </a:lnTo>
                    <a:lnTo>
                      <a:pt x="294" y="1216"/>
                    </a:lnTo>
                    <a:lnTo>
                      <a:pt x="266" y="1245"/>
                    </a:lnTo>
                    <a:lnTo>
                      <a:pt x="284" y="1272"/>
                    </a:lnTo>
                    <a:lnTo>
                      <a:pt x="249" y="1308"/>
                    </a:lnTo>
                    <a:lnTo>
                      <a:pt x="125" y="1290"/>
                    </a:lnTo>
                    <a:lnTo>
                      <a:pt x="102" y="1285"/>
                    </a:lnTo>
                    <a:lnTo>
                      <a:pt x="98" y="1264"/>
                    </a:lnTo>
                    <a:lnTo>
                      <a:pt x="0" y="1258"/>
                    </a:lnTo>
                    <a:lnTo>
                      <a:pt x="0" y="1107"/>
                    </a:lnTo>
                    <a:lnTo>
                      <a:pt x="32" y="1083"/>
                    </a:lnTo>
                    <a:lnTo>
                      <a:pt x="86" y="1077"/>
                    </a:lnTo>
                    <a:lnTo>
                      <a:pt x="119" y="1038"/>
                    </a:lnTo>
                    <a:lnTo>
                      <a:pt x="143" y="1045"/>
                    </a:lnTo>
                    <a:lnTo>
                      <a:pt x="155" y="1077"/>
                    </a:lnTo>
                    <a:lnTo>
                      <a:pt x="132" y="1116"/>
                    </a:lnTo>
                    <a:lnTo>
                      <a:pt x="149" y="1134"/>
                    </a:lnTo>
                    <a:lnTo>
                      <a:pt x="180" y="1134"/>
                    </a:lnTo>
                    <a:lnTo>
                      <a:pt x="183" y="1155"/>
                    </a:lnTo>
                    <a:lnTo>
                      <a:pt x="159" y="1203"/>
                    </a:lnTo>
                    <a:lnTo>
                      <a:pt x="275" y="1164"/>
                    </a:lnTo>
                    <a:lnTo>
                      <a:pt x="293" y="1123"/>
                    </a:lnTo>
                    <a:lnTo>
                      <a:pt x="221" y="1047"/>
                    </a:lnTo>
                    <a:lnTo>
                      <a:pt x="177" y="931"/>
                    </a:lnTo>
                    <a:lnTo>
                      <a:pt x="210" y="855"/>
                    </a:lnTo>
                    <a:lnTo>
                      <a:pt x="270" y="810"/>
                    </a:lnTo>
                    <a:lnTo>
                      <a:pt x="236" y="742"/>
                    </a:lnTo>
                    <a:lnTo>
                      <a:pt x="261" y="697"/>
                    </a:lnTo>
                    <a:lnTo>
                      <a:pt x="227" y="654"/>
                    </a:lnTo>
                    <a:lnTo>
                      <a:pt x="218" y="510"/>
                    </a:lnTo>
                    <a:lnTo>
                      <a:pt x="326" y="456"/>
                    </a:lnTo>
                    <a:lnTo>
                      <a:pt x="332" y="265"/>
                    </a:lnTo>
                    <a:lnTo>
                      <a:pt x="398" y="154"/>
                    </a:lnTo>
                    <a:lnTo>
                      <a:pt x="479" y="57"/>
                    </a:lnTo>
                    <a:lnTo>
                      <a:pt x="548" y="46"/>
                    </a:lnTo>
                    <a:lnTo>
                      <a:pt x="567"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2" name="Freeform 192"/>
              <p:cNvSpPr>
                <a:spLocks/>
              </p:cNvSpPr>
              <p:nvPr/>
            </p:nvSpPr>
            <p:spPr bwMode="auto">
              <a:xfrm>
                <a:off x="2079" y="2008"/>
                <a:ext cx="52" cy="92"/>
              </a:xfrm>
              <a:custGeom>
                <a:avLst/>
                <a:gdLst>
                  <a:gd name="T0" fmla="*/ 24 w 52"/>
                  <a:gd name="T1" fmla="*/ 5 h 92"/>
                  <a:gd name="T2" fmla="*/ 52 w 52"/>
                  <a:gd name="T3" fmla="*/ 0 h 92"/>
                  <a:gd name="T4" fmla="*/ 49 w 52"/>
                  <a:gd name="T5" fmla="*/ 33 h 92"/>
                  <a:gd name="T6" fmla="*/ 52 w 52"/>
                  <a:gd name="T7" fmla="*/ 51 h 92"/>
                  <a:gd name="T8" fmla="*/ 24 w 52"/>
                  <a:gd name="T9" fmla="*/ 92 h 92"/>
                  <a:gd name="T10" fmla="*/ 1 w 52"/>
                  <a:gd name="T11" fmla="*/ 66 h 92"/>
                  <a:gd name="T12" fmla="*/ 0 w 52"/>
                  <a:gd name="T13" fmla="*/ 42 h 92"/>
                  <a:gd name="T14" fmla="*/ 24 w 52"/>
                  <a:gd name="T15" fmla="*/ 5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92">
                    <a:moveTo>
                      <a:pt x="24" y="5"/>
                    </a:moveTo>
                    <a:lnTo>
                      <a:pt x="52" y="0"/>
                    </a:lnTo>
                    <a:lnTo>
                      <a:pt x="49" y="33"/>
                    </a:lnTo>
                    <a:lnTo>
                      <a:pt x="52" y="51"/>
                    </a:lnTo>
                    <a:lnTo>
                      <a:pt x="24" y="92"/>
                    </a:lnTo>
                    <a:lnTo>
                      <a:pt x="1" y="66"/>
                    </a:lnTo>
                    <a:lnTo>
                      <a:pt x="0" y="42"/>
                    </a:lnTo>
                    <a:lnTo>
                      <a:pt x="24" y="5"/>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3" name="Freeform 193"/>
              <p:cNvSpPr>
                <a:spLocks/>
              </p:cNvSpPr>
              <p:nvPr/>
            </p:nvSpPr>
            <p:spPr bwMode="auto">
              <a:xfrm>
                <a:off x="1441" y="3482"/>
                <a:ext cx="159" cy="210"/>
              </a:xfrm>
              <a:custGeom>
                <a:avLst/>
                <a:gdLst>
                  <a:gd name="T0" fmla="*/ 96 w 159"/>
                  <a:gd name="T1" fmla="*/ 0 h 210"/>
                  <a:gd name="T2" fmla="*/ 39 w 159"/>
                  <a:gd name="T3" fmla="*/ 35 h 210"/>
                  <a:gd name="T4" fmla="*/ 17 w 159"/>
                  <a:gd name="T5" fmla="*/ 30 h 210"/>
                  <a:gd name="T6" fmla="*/ 0 w 159"/>
                  <a:gd name="T7" fmla="*/ 47 h 210"/>
                  <a:gd name="T8" fmla="*/ 24 w 159"/>
                  <a:gd name="T9" fmla="*/ 74 h 210"/>
                  <a:gd name="T10" fmla="*/ 30 w 159"/>
                  <a:gd name="T11" fmla="*/ 134 h 210"/>
                  <a:gd name="T12" fmla="*/ 17 w 159"/>
                  <a:gd name="T13" fmla="*/ 185 h 210"/>
                  <a:gd name="T14" fmla="*/ 21 w 159"/>
                  <a:gd name="T15" fmla="*/ 198 h 210"/>
                  <a:gd name="T16" fmla="*/ 53 w 159"/>
                  <a:gd name="T17" fmla="*/ 210 h 210"/>
                  <a:gd name="T18" fmla="*/ 87 w 159"/>
                  <a:gd name="T19" fmla="*/ 198 h 210"/>
                  <a:gd name="T20" fmla="*/ 99 w 159"/>
                  <a:gd name="T21" fmla="*/ 179 h 210"/>
                  <a:gd name="T22" fmla="*/ 126 w 159"/>
                  <a:gd name="T23" fmla="*/ 188 h 210"/>
                  <a:gd name="T24" fmla="*/ 141 w 159"/>
                  <a:gd name="T25" fmla="*/ 173 h 210"/>
                  <a:gd name="T26" fmla="*/ 149 w 159"/>
                  <a:gd name="T27" fmla="*/ 96 h 210"/>
                  <a:gd name="T28" fmla="*/ 144 w 159"/>
                  <a:gd name="T29" fmla="*/ 81 h 210"/>
                  <a:gd name="T30" fmla="*/ 159 w 159"/>
                  <a:gd name="T31" fmla="*/ 59 h 210"/>
                  <a:gd name="T32" fmla="*/ 135 w 159"/>
                  <a:gd name="T33" fmla="*/ 11 h 210"/>
                  <a:gd name="T34" fmla="*/ 96 w 159"/>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 h="210">
                    <a:moveTo>
                      <a:pt x="96" y="0"/>
                    </a:moveTo>
                    <a:lnTo>
                      <a:pt x="39" y="35"/>
                    </a:lnTo>
                    <a:lnTo>
                      <a:pt x="17" y="30"/>
                    </a:lnTo>
                    <a:lnTo>
                      <a:pt x="0" y="47"/>
                    </a:lnTo>
                    <a:lnTo>
                      <a:pt x="24" y="74"/>
                    </a:lnTo>
                    <a:lnTo>
                      <a:pt x="30" y="134"/>
                    </a:lnTo>
                    <a:lnTo>
                      <a:pt x="17" y="185"/>
                    </a:lnTo>
                    <a:lnTo>
                      <a:pt x="21" y="198"/>
                    </a:lnTo>
                    <a:lnTo>
                      <a:pt x="53" y="210"/>
                    </a:lnTo>
                    <a:lnTo>
                      <a:pt x="87" y="198"/>
                    </a:lnTo>
                    <a:lnTo>
                      <a:pt x="99" y="179"/>
                    </a:lnTo>
                    <a:lnTo>
                      <a:pt x="126" y="188"/>
                    </a:lnTo>
                    <a:lnTo>
                      <a:pt x="141" y="173"/>
                    </a:lnTo>
                    <a:lnTo>
                      <a:pt x="149" y="96"/>
                    </a:lnTo>
                    <a:lnTo>
                      <a:pt x="144" y="81"/>
                    </a:lnTo>
                    <a:lnTo>
                      <a:pt x="159" y="59"/>
                    </a:lnTo>
                    <a:lnTo>
                      <a:pt x="135" y="11"/>
                    </a:lnTo>
                    <a:lnTo>
                      <a:pt x="96"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4" name="Freeform 194"/>
              <p:cNvSpPr>
                <a:spLocks/>
              </p:cNvSpPr>
              <p:nvPr/>
            </p:nvSpPr>
            <p:spPr bwMode="auto">
              <a:xfrm>
                <a:off x="1486" y="3332"/>
                <a:ext cx="87" cy="140"/>
              </a:xfrm>
              <a:custGeom>
                <a:avLst/>
                <a:gdLst>
                  <a:gd name="T0" fmla="*/ 68 w 87"/>
                  <a:gd name="T1" fmla="*/ 0 h 140"/>
                  <a:gd name="T2" fmla="*/ 57 w 87"/>
                  <a:gd name="T3" fmla="*/ 18 h 140"/>
                  <a:gd name="T4" fmla="*/ 17 w 87"/>
                  <a:gd name="T5" fmla="*/ 36 h 140"/>
                  <a:gd name="T6" fmla="*/ 0 w 87"/>
                  <a:gd name="T7" fmla="*/ 54 h 140"/>
                  <a:gd name="T8" fmla="*/ 2 w 87"/>
                  <a:gd name="T9" fmla="*/ 72 h 140"/>
                  <a:gd name="T10" fmla="*/ 15 w 87"/>
                  <a:gd name="T11" fmla="*/ 114 h 140"/>
                  <a:gd name="T12" fmla="*/ 24 w 87"/>
                  <a:gd name="T13" fmla="*/ 125 h 140"/>
                  <a:gd name="T14" fmla="*/ 47 w 87"/>
                  <a:gd name="T15" fmla="*/ 140 h 140"/>
                  <a:gd name="T16" fmla="*/ 75 w 87"/>
                  <a:gd name="T17" fmla="*/ 116 h 140"/>
                  <a:gd name="T18" fmla="*/ 75 w 87"/>
                  <a:gd name="T19" fmla="*/ 92 h 140"/>
                  <a:gd name="T20" fmla="*/ 84 w 87"/>
                  <a:gd name="T21" fmla="*/ 74 h 140"/>
                  <a:gd name="T22" fmla="*/ 87 w 87"/>
                  <a:gd name="T23" fmla="*/ 35 h 140"/>
                  <a:gd name="T24" fmla="*/ 80 w 87"/>
                  <a:gd name="T25" fmla="*/ 23 h 140"/>
                  <a:gd name="T26" fmla="*/ 80 w 87"/>
                  <a:gd name="T27" fmla="*/ 0 h 140"/>
                  <a:gd name="T28" fmla="*/ 68 w 87"/>
                  <a:gd name="T29" fmla="*/ 0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40">
                    <a:moveTo>
                      <a:pt x="68" y="0"/>
                    </a:moveTo>
                    <a:lnTo>
                      <a:pt x="57" y="18"/>
                    </a:lnTo>
                    <a:lnTo>
                      <a:pt x="17" y="36"/>
                    </a:lnTo>
                    <a:lnTo>
                      <a:pt x="0" y="54"/>
                    </a:lnTo>
                    <a:lnTo>
                      <a:pt x="2" y="72"/>
                    </a:lnTo>
                    <a:lnTo>
                      <a:pt x="15" y="114"/>
                    </a:lnTo>
                    <a:lnTo>
                      <a:pt x="24" y="125"/>
                    </a:lnTo>
                    <a:lnTo>
                      <a:pt x="47" y="140"/>
                    </a:lnTo>
                    <a:lnTo>
                      <a:pt x="75" y="116"/>
                    </a:lnTo>
                    <a:lnTo>
                      <a:pt x="75" y="92"/>
                    </a:lnTo>
                    <a:lnTo>
                      <a:pt x="84" y="74"/>
                    </a:lnTo>
                    <a:lnTo>
                      <a:pt x="87" y="35"/>
                    </a:lnTo>
                    <a:lnTo>
                      <a:pt x="80" y="23"/>
                    </a:lnTo>
                    <a:lnTo>
                      <a:pt x="80" y="0"/>
                    </a:lnTo>
                    <a:lnTo>
                      <a:pt x="68"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5" name="Freeform 195"/>
              <p:cNvSpPr>
                <a:spLocks/>
              </p:cNvSpPr>
              <p:nvPr/>
            </p:nvSpPr>
            <p:spPr bwMode="auto">
              <a:xfrm>
                <a:off x="936" y="3580"/>
                <a:ext cx="102" cy="63"/>
              </a:xfrm>
              <a:custGeom>
                <a:avLst/>
                <a:gdLst>
                  <a:gd name="T0" fmla="*/ 57 w 102"/>
                  <a:gd name="T1" fmla="*/ 0 h 63"/>
                  <a:gd name="T2" fmla="*/ 78 w 102"/>
                  <a:gd name="T3" fmla="*/ 10 h 63"/>
                  <a:gd name="T4" fmla="*/ 100 w 102"/>
                  <a:gd name="T5" fmla="*/ 15 h 63"/>
                  <a:gd name="T6" fmla="*/ 102 w 102"/>
                  <a:gd name="T7" fmla="*/ 28 h 63"/>
                  <a:gd name="T8" fmla="*/ 79 w 102"/>
                  <a:gd name="T9" fmla="*/ 52 h 63"/>
                  <a:gd name="T10" fmla="*/ 55 w 102"/>
                  <a:gd name="T11" fmla="*/ 63 h 63"/>
                  <a:gd name="T12" fmla="*/ 31 w 102"/>
                  <a:gd name="T13" fmla="*/ 52 h 63"/>
                  <a:gd name="T14" fmla="*/ 0 w 102"/>
                  <a:gd name="T15" fmla="*/ 36 h 63"/>
                  <a:gd name="T16" fmla="*/ 0 w 102"/>
                  <a:gd name="T17" fmla="*/ 24 h 63"/>
                  <a:gd name="T18" fmla="*/ 30 w 102"/>
                  <a:gd name="T19" fmla="*/ 7 h 63"/>
                  <a:gd name="T20" fmla="*/ 57 w 102"/>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63">
                    <a:moveTo>
                      <a:pt x="57" y="0"/>
                    </a:moveTo>
                    <a:lnTo>
                      <a:pt x="78" y="10"/>
                    </a:lnTo>
                    <a:lnTo>
                      <a:pt x="100" y="15"/>
                    </a:lnTo>
                    <a:lnTo>
                      <a:pt x="102" y="28"/>
                    </a:lnTo>
                    <a:lnTo>
                      <a:pt x="79" y="52"/>
                    </a:lnTo>
                    <a:lnTo>
                      <a:pt x="55" y="63"/>
                    </a:lnTo>
                    <a:lnTo>
                      <a:pt x="31" y="52"/>
                    </a:lnTo>
                    <a:lnTo>
                      <a:pt x="0" y="36"/>
                    </a:lnTo>
                    <a:lnTo>
                      <a:pt x="0" y="24"/>
                    </a:lnTo>
                    <a:lnTo>
                      <a:pt x="30" y="7"/>
                    </a:lnTo>
                    <a:lnTo>
                      <a:pt x="57" y="0"/>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6" name="Freeform 196"/>
              <p:cNvSpPr>
                <a:spLocks/>
              </p:cNvSpPr>
              <p:nvPr/>
            </p:nvSpPr>
            <p:spPr bwMode="auto">
              <a:xfrm>
                <a:off x="3111" y="668"/>
                <a:ext cx="93" cy="78"/>
              </a:xfrm>
              <a:custGeom>
                <a:avLst/>
                <a:gdLst>
                  <a:gd name="T0" fmla="*/ 93 w 93"/>
                  <a:gd name="T1" fmla="*/ 23 h 78"/>
                  <a:gd name="T2" fmla="*/ 81 w 93"/>
                  <a:gd name="T3" fmla="*/ 6 h 78"/>
                  <a:gd name="T4" fmla="*/ 51 w 93"/>
                  <a:gd name="T5" fmla="*/ 0 h 78"/>
                  <a:gd name="T6" fmla="*/ 15 w 93"/>
                  <a:gd name="T7" fmla="*/ 3 h 78"/>
                  <a:gd name="T8" fmla="*/ 0 w 93"/>
                  <a:gd name="T9" fmla="*/ 35 h 78"/>
                  <a:gd name="T10" fmla="*/ 6 w 93"/>
                  <a:gd name="T11" fmla="*/ 57 h 78"/>
                  <a:gd name="T12" fmla="*/ 31 w 93"/>
                  <a:gd name="T13" fmla="*/ 78 h 78"/>
                  <a:gd name="T14" fmla="*/ 52 w 93"/>
                  <a:gd name="T15" fmla="*/ 78 h 78"/>
                  <a:gd name="T16" fmla="*/ 70 w 93"/>
                  <a:gd name="T17" fmla="*/ 63 h 78"/>
                  <a:gd name="T18" fmla="*/ 82 w 93"/>
                  <a:gd name="T19" fmla="*/ 45 h 78"/>
                  <a:gd name="T20" fmla="*/ 84 w 93"/>
                  <a:gd name="T21" fmla="*/ 35 h 78"/>
                  <a:gd name="T22" fmla="*/ 93 w 93"/>
                  <a:gd name="T23" fmla="*/ 23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78">
                    <a:moveTo>
                      <a:pt x="93" y="23"/>
                    </a:moveTo>
                    <a:lnTo>
                      <a:pt x="81" y="6"/>
                    </a:lnTo>
                    <a:lnTo>
                      <a:pt x="51" y="0"/>
                    </a:lnTo>
                    <a:lnTo>
                      <a:pt x="15" y="3"/>
                    </a:lnTo>
                    <a:lnTo>
                      <a:pt x="0" y="35"/>
                    </a:lnTo>
                    <a:lnTo>
                      <a:pt x="6" y="57"/>
                    </a:lnTo>
                    <a:lnTo>
                      <a:pt x="31" y="78"/>
                    </a:lnTo>
                    <a:lnTo>
                      <a:pt x="52" y="78"/>
                    </a:lnTo>
                    <a:lnTo>
                      <a:pt x="70" y="63"/>
                    </a:lnTo>
                    <a:lnTo>
                      <a:pt x="82" y="45"/>
                    </a:lnTo>
                    <a:lnTo>
                      <a:pt x="84" y="35"/>
                    </a:lnTo>
                    <a:lnTo>
                      <a:pt x="93" y="23"/>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sp>
            <p:nvSpPr>
              <p:cNvPr id="3207" name="Freeform 197"/>
              <p:cNvSpPr>
                <a:spLocks/>
              </p:cNvSpPr>
              <p:nvPr/>
            </p:nvSpPr>
            <p:spPr bwMode="auto">
              <a:xfrm>
                <a:off x="2362" y="667"/>
                <a:ext cx="945" cy="1727"/>
              </a:xfrm>
              <a:custGeom>
                <a:avLst/>
                <a:gdLst>
                  <a:gd name="T0" fmla="*/ 341 w 945"/>
                  <a:gd name="T1" fmla="*/ 1403 h 1727"/>
                  <a:gd name="T2" fmla="*/ 462 w 945"/>
                  <a:gd name="T3" fmla="*/ 1430 h 1727"/>
                  <a:gd name="T4" fmla="*/ 525 w 945"/>
                  <a:gd name="T5" fmla="*/ 1416 h 1727"/>
                  <a:gd name="T6" fmla="*/ 560 w 945"/>
                  <a:gd name="T7" fmla="*/ 1448 h 1727"/>
                  <a:gd name="T8" fmla="*/ 572 w 945"/>
                  <a:gd name="T9" fmla="*/ 1502 h 1727"/>
                  <a:gd name="T10" fmla="*/ 725 w 945"/>
                  <a:gd name="T11" fmla="*/ 1569 h 1727"/>
                  <a:gd name="T12" fmla="*/ 735 w 945"/>
                  <a:gd name="T13" fmla="*/ 1598 h 1727"/>
                  <a:gd name="T14" fmla="*/ 669 w 945"/>
                  <a:gd name="T15" fmla="*/ 1629 h 1727"/>
                  <a:gd name="T16" fmla="*/ 714 w 945"/>
                  <a:gd name="T17" fmla="*/ 1692 h 1727"/>
                  <a:gd name="T18" fmla="*/ 819 w 945"/>
                  <a:gd name="T19" fmla="*/ 1635 h 1727"/>
                  <a:gd name="T20" fmla="*/ 888 w 945"/>
                  <a:gd name="T21" fmla="*/ 1673 h 1727"/>
                  <a:gd name="T22" fmla="*/ 945 w 945"/>
                  <a:gd name="T23" fmla="*/ 1727 h 1727"/>
                  <a:gd name="T24" fmla="*/ 944 w 945"/>
                  <a:gd name="T25" fmla="*/ 0 h 1727"/>
                  <a:gd name="T26" fmla="*/ 905 w 945"/>
                  <a:gd name="T27" fmla="*/ 54 h 1727"/>
                  <a:gd name="T28" fmla="*/ 834 w 945"/>
                  <a:gd name="T29" fmla="*/ 177 h 1727"/>
                  <a:gd name="T30" fmla="*/ 864 w 945"/>
                  <a:gd name="T31" fmla="*/ 231 h 1727"/>
                  <a:gd name="T32" fmla="*/ 806 w 945"/>
                  <a:gd name="T33" fmla="*/ 272 h 1727"/>
                  <a:gd name="T34" fmla="*/ 737 w 945"/>
                  <a:gd name="T35" fmla="*/ 215 h 1727"/>
                  <a:gd name="T36" fmla="*/ 786 w 945"/>
                  <a:gd name="T37" fmla="*/ 173 h 1727"/>
                  <a:gd name="T38" fmla="*/ 707 w 945"/>
                  <a:gd name="T39" fmla="*/ 141 h 1727"/>
                  <a:gd name="T40" fmla="*/ 617 w 945"/>
                  <a:gd name="T41" fmla="*/ 170 h 1727"/>
                  <a:gd name="T42" fmla="*/ 689 w 945"/>
                  <a:gd name="T43" fmla="*/ 276 h 1727"/>
                  <a:gd name="T44" fmla="*/ 728 w 945"/>
                  <a:gd name="T45" fmla="*/ 285 h 1727"/>
                  <a:gd name="T46" fmla="*/ 758 w 945"/>
                  <a:gd name="T47" fmla="*/ 363 h 1727"/>
                  <a:gd name="T48" fmla="*/ 690 w 945"/>
                  <a:gd name="T49" fmla="*/ 354 h 1727"/>
                  <a:gd name="T50" fmla="*/ 606 w 945"/>
                  <a:gd name="T51" fmla="*/ 479 h 1727"/>
                  <a:gd name="T52" fmla="*/ 678 w 945"/>
                  <a:gd name="T53" fmla="*/ 545 h 1727"/>
                  <a:gd name="T54" fmla="*/ 513 w 945"/>
                  <a:gd name="T55" fmla="*/ 540 h 1727"/>
                  <a:gd name="T56" fmla="*/ 500 w 945"/>
                  <a:gd name="T57" fmla="*/ 578 h 1727"/>
                  <a:gd name="T58" fmla="*/ 606 w 945"/>
                  <a:gd name="T59" fmla="*/ 626 h 1727"/>
                  <a:gd name="T60" fmla="*/ 525 w 945"/>
                  <a:gd name="T61" fmla="*/ 653 h 1727"/>
                  <a:gd name="T62" fmla="*/ 380 w 945"/>
                  <a:gd name="T63" fmla="*/ 564 h 1727"/>
                  <a:gd name="T64" fmla="*/ 386 w 945"/>
                  <a:gd name="T65" fmla="*/ 512 h 1727"/>
                  <a:gd name="T66" fmla="*/ 237 w 945"/>
                  <a:gd name="T67" fmla="*/ 456 h 1727"/>
                  <a:gd name="T68" fmla="*/ 246 w 945"/>
                  <a:gd name="T69" fmla="*/ 441 h 1727"/>
                  <a:gd name="T70" fmla="*/ 339 w 945"/>
                  <a:gd name="T71" fmla="*/ 464 h 1727"/>
                  <a:gd name="T72" fmla="*/ 522 w 945"/>
                  <a:gd name="T73" fmla="*/ 458 h 1727"/>
                  <a:gd name="T74" fmla="*/ 605 w 945"/>
                  <a:gd name="T75" fmla="*/ 389 h 1727"/>
                  <a:gd name="T76" fmla="*/ 566 w 945"/>
                  <a:gd name="T77" fmla="*/ 278 h 1727"/>
                  <a:gd name="T78" fmla="*/ 279 w 945"/>
                  <a:gd name="T79" fmla="*/ 221 h 1727"/>
                  <a:gd name="T80" fmla="*/ 191 w 945"/>
                  <a:gd name="T81" fmla="*/ 225 h 1727"/>
                  <a:gd name="T82" fmla="*/ 111 w 945"/>
                  <a:gd name="T83" fmla="*/ 200 h 1727"/>
                  <a:gd name="T84" fmla="*/ 59 w 945"/>
                  <a:gd name="T85" fmla="*/ 218 h 1727"/>
                  <a:gd name="T86" fmla="*/ 74 w 945"/>
                  <a:gd name="T87" fmla="*/ 249 h 1727"/>
                  <a:gd name="T88" fmla="*/ 9 w 945"/>
                  <a:gd name="T89" fmla="*/ 300 h 1727"/>
                  <a:gd name="T90" fmla="*/ 0 w 945"/>
                  <a:gd name="T91" fmla="*/ 380 h 1727"/>
                  <a:gd name="T92" fmla="*/ 113 w 945"/>
                  <a:gd name="T93" fmla="*/ 429 h 1727"/>
                  <a:gd name="T94" fmla="*/ 102 w 945"/>
                  <a:gd name="T95" fmla="*/ 488 h 1727"/>
                  <a:gd name="T96" fmla="*/ 173 w 945"/>
                  <a:gd name="T97" fmla="*/ 591 h 1727"/>
                  <a:gd name="T98" fmla="*/ 179 w 945"/>
                  <a:gd name="T99" fmla="*/ 641 h 1727"/>
                  <a:gd name="T100" fmla="*/ 249 w 945"/>
                  <a:gd name="T101" fmla="*/ 756 h 1727"/>
                  <a:gd name="T102" fmla="*/ 327 w 945"/>
                  <a:gd name="T103" fmla="*/ 789 h 1727"/>
                  <a:gd name="T104" fmla="*/ 321 w 945"/>
                  <a:gd name="T105" fmla="*/ 881 h 1727"/>
                  <a:gd name="T106" fmla="*/ 224 w 945"/>
                  <a:gd name="T107" fmla="*/ 1035 h 1727"/>
                  <a:gd name="T108" fmla="*/ 309 w 945"/>
                  <a:gd name="T109" fmla="*/ 1070 h 1727"/>
                  <a:gd name="T110" fmla="*/ 249 w 945"/>
                  <a:gd name="T111" fmla="*/ 1128 h 1727"/>
                  <a:gd name="T112" fmla="*/ 240 w 945"/>
                  <a:gd name="T113" fmla="*/ 1217 h 1727"/>
                  <a:gd name="T114" fmla="*/ 281 w 945"/>
                  <a:gd name="T115" fmla="*/ 1293 h 1727"/>
                  <a:gd name="T116" fmla="*/ 341 w 945"/>
                  <a:gd name="T117" fmla="*/ 1403 h 17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5" h="1727">
                    <a:moveTo>
                      <a:pt x="341" y="1403"/>
                    </a:moveTo>
                    <a:lnTo>
                      <a:pt x="462" y="1430"/>
                    </a:lnTo>
                    <a:lnTo>
                      <a:pt x="525" y="1416"/>
                    </a:lnTo>
                    <a:lnTo>
                      <a:pt x="560" y="1448"/>
                    </a:lnTo>
                    <a:lnTo>
                      <a:pt x="572" y="1502"/>
                    </a:lnTo>
                    <a:lnTo>
                      <a:pt x="725" y="1569"/>
                    </a:lnTo>
                    <a:lnTo>
                      <a:pt x="735" y="1598"/>
                    </a:lnTo>
                    <a:lnTo>
                      <a:pt x="669" y="1629"/>
                    </a:lnTo>
                    <a:lnTo>
                      <a:pt x="714" y="1692"/>
                    </a:lnTo>
                    <a:lnTo>
                      <a:pt x="819" y="1635"/>
                    </a:lnTo>
                    <a:lnTo>
                      <a:pt x="888" y="1673"/>
                    </a:lnTo>
                    <a:lnTo>
                      <a:pt x="945" y="1727"/>
                    </a:lnTo>
                    <a:lnTo>
                      <a:pt x="944" y="0"/>
                    </a:lnTo>
                    <a:lnTo>
                      <a:pt x="905" y="54"/>
                    </a:lnTo>
                    <a:lnTo>
                      <a:pt x="834" y="177"/>
                    </a:lnTo>
                    <a:lnTo>
                      <a:pt x="864" y="231"/>
                    </a:lnTo>
                    <a:lnTo>
                      <a:pt x="806" y="272"/>
                    </a:lnTo>
                    <a:lnTo>
                      <a:pt x="737" y="215"/>
                    </a:lnTo>
                    <a:lnTo>
                      <a:pt x="786" y="173"/>
                    </a:lnTo>
                    <a:lnTo>
                      <a:pt x="707" y="141"/>
                    </a:lnTo>
                    <a:lnTo>
                      <a:pt x="617" y="170"/>
                    </a:lnTo>
                    <a:lnTo>
                      <a:pt x="689" y="276"/>
                    </a:lnTo>
                    <a:lnTo>
                      <a:pt x="728" y="285"/>
                    </a:lnTo>
                    <a:lnTo>
                      <a:pt x="758" y="363"/>
                    </a:lnTo>
                    <a:lnTo>
                      <a:pt x="690" y="354"/>
                    </a:lnTo>
                    <a:lnTo>
                      <a:pt x="606" y="479"/>
                    </a:lnTo>
                    <a:lnTo>
                      <a:pt x="678" y="545"/>
                    </a:lnTo>
                    <a:lnTo>
                      <a:pt x="513" y="540"/>
                    </a:lnTo>
                    <a:lnTo>
                      <a:pt x="500" y="578"/>
                    </a:lnTo>
                    <a:lnTo>
                      <a:pt x="606" y="626"/>
                    </a:lnTo>
                    <a:lnTo>
                      <a:pt x="525" y="653"/>
                    </a:lnTo>
                    <a:lnTo>
                      <a:pt x="380" y="564"/>
                    </a:lnTo>
                    <a:lnTo>
                      <a:pt x="386" y="512"/>
                    </a:lnTo>
                    <a:lnTo>
                      <a:pt x="237" y="456"/>
                    </a:lnTo>
                    <a:lnTo>
                      <a:pt x="246" y="441"/>
                    </a:lnTo>
                    <a:lnTo>
                      <a:pt x="339" y="464"/>
                    </a:lnTo>
                    <a:lnTo>
                      <a:pt x="522" y="458"/>
                    </a:lnTo>
                    <a:lnTo>
                      <a:pt x="605" y="389"/>
                    </a:lnTo>
                    <a:lnTo>
                      <a:pt x="566" y="278"/>
                    </a:lnTo>
                    <a:lnTo>
                      <a:pt x="279" y="221"/>
                    </a:lnTo>
                    <a:lnTo>
                      <a:pt x="191" y="225"/>
                    </a:lnTo>
                    <a:lnTo>
                      <a:pt x="111" y="200"/>
                    </a:lnTo>
                    <a:lnTo>
                      <a:pt x="59" y="218"/>
                    </a:lnTo>
                    <a:lnTo>
                      <a:pt x="74" y="249"/>
                    </a:lnTo>
                    <a:lnTo>
                      <a:pt x="9" y="300"/>
                    </a:lnTo>
                    <a:lnTo>
                      <a:pt x="0" y="380"/>
                    </a:lnTo>
                    <a:lnTo>
                      <a:pt x="113" y="429"/>
                    </a:lnTo>
                    <a:lnTo>
                      <a:pt x="102" y="488"/>
                    </a:lnTo>
                    <a:lnTo>
                      <a:pt x="173" y="591"/>
                    </a:lnTo>
                    <a:lnTo>
                      <a:pt x="179" y="641"/>
                    </a:lnTo>
                    <a:lnTo>
                      <a:pt x="249" y="756"/>
                    </a:lnTo>
                    <a:lnTo>
                      <a:pt x="327" y="789"/>
                    </a:lnTo>
                    <a:lnTo>
                      <a:pt x="321" y="881"/>
                    </a:lnTo>
                    <a:lnTo>
                      <a:pt x="224" y="1035"/>
                    </a:lnTo>
                    <a:lnTo>
                      <a:pt x="309" y="1070"/>
                    </a:lnTo>
                    <a:lnTo>
                      <a:pt x="249" y="1128"/>
                    </a:lnTo>
                    <a:lnTo>
                      <a:pt x="240" y="1217"/>
                    </a:lnTo>
                    <a:lnTo>
                      <a:pt x="281" y="1293"/>
                    </a:lnTo>
                    <a:lnTo>
                      <a:pt x="341" y="1403"/>
                    </a:lnTo>
                    <a:close/>
                  </a:path>
                </a:pathLst>
              </a:custGeom>
              <a:solidFill>
                <a:srgbClr val="000000">
                  <a:alpha val="59999"/>
                </a:srgb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endParaRPr lang="de-DE" sz="1350"/>
              </a:p>
            </p:txBody>
          </p:sp>
        </p:grpSp>
        <p:sp>
          <p:nvSpPr>
            <p:cNvPr id="2098" name="Freeform 149"/>
            <p:cNvSpPr>
              <a:spLocks/>
            </p:cNvSpPr>
            <p:nvPr/>
          </p:nvSpPr>
          <p:spPr bwMode="auto">
            <a:xfrm>
              <a:off x="7659688" y="93663"/>
              <a:ext cx="185737" cy="144462"/>
            </a:xfrm>
            <a:custGeom>
              <a:avLst/>
              <a:gdLst>
                <a:gd name="T0" fmla="*/ 2147483647 w 93"/>
                <a:gd name="T1" fmla="*/ 2147483647 h 78"/>
                <a:gd name="T2" fmla="*/ 2147483647 w 93"/>
                <a:gd name="T3" fmla="*/ 2147483647 h 78"/>
                <a:gd name="T4" fmla="*/ 2147483647 w 93"/>
                <a:gd name="T5" fmla="*/ 0 h 78"/>
                <a:gd name="T6" fmla="*/ 2147483647 w 93"/>
                <a:gd name="T7" fmla="*/ 2147483647 h 78"/>
                <a:gd name="T8" fmla="*/ 0 w 93"/>
                <a:gd name="T9" fmla="*/ 2147483647 h 78"/>
                <a:gd name="T10" fmla="*/ 2147483647 w 93"/>
                <a:gd name="T11" fmla="*/ 2147483647 h 78"/>
                <a:gd name="T12" fmla="*/ 2147483647 w 93"/>
                <a:gd name="T13" fmla="*/ 2147483647 h 78"/>
                <a:gd name="T14" fmla="*/ 2147483647 w 93"/>
                <a:gd name="T15" fmla="*/ 2147483647 h 78"/>
                <a:gd name="T16" fmla="*/ 2147483647 w 93"/>
                <a:gd name="T17" fmla="*/ 2147483647 h 78"/>
                <a:gd name="T18" fmla="*/ 2147483647 w 93"/>
                <a:gd name="T19" fmla="*/ 2147483647 h 78"/>
                <a:gd name="T20" fmla="*/ 2147483647 w 93"/>
                <a:gd name="T21" fmla="*/ 2147483647 h 78"/>
                <a:gd name="T22" fmla="*/ 2147483647 w 93"/>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78">
                  <a:moveTo>
                    <a:pt x="93" y="23"/>
                  </a:moveTo>
                  <a:lnTo>
                    <a:pt x="81" y="6"/>
                  </a:lnTo>
                  <a:lnTo>
                    <a:pt x="51" y="0"/>
                  </a:lnTo>
                  <a:lnTo>
                    <a:pt x="15" y="3"/>
                  </a:lnTo>
                  <a:lnTo>
                    <a:pt x="0" y="35"/>
                  </a:lnTo>
                  <a:lnTo>
                    <a:pt x="6" y="57"/>
                  </a:lnTo>
                  <a:lnTo>
                    <a:pt x="31" y="78"/>
                  </a:lnTo>
                  <a:lnTo>
                    <a:pt x="52" y="78"/>
                  </a:lnTo>
                  <a:lnTo>
                    <a:pt x="70" y="63"/>
                  </a:lnTo>
                  <a:lnTo>
                    <a:pt x="82" y="45"/>
                  </a:lnTo>
                  <a:lnTo>
                    <a:pt x="84" y="35"/>
                  </a:lnTo>
                  <a:lnTo>
                    <a:pt x="93" y="23"/>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3" name="Freeform 129"/>
            <p:cNvSpPr>
              <a:spLocks/>
            </p:cNvSpPr>
            <p:nvPr/>
          </p:nvSpPr>
          <p:spPr bwMode="auto">
            <a:xfrm>
              <a:off x="6164263" y="90488"/>
              <a:ext cx="1885950" cy="3214687"/>
            </a:xfrm>
            <a:custGeom>
              <a:avLst/>
              <a:gdLst>
                <a:gd name="T0" fmla="*/ 341 w 945"/>
                <a:gd name="T1" fmla="*/ 1403 h 1727"/>
                <a:gd name="T2" fmla="*/ 462 w 945"/>
                <a:gd name="T3" fmla="*/ 1430 h 1727"/>
                <a:gd name="T4" fmla="*/ 525 w 945"/>
                <a:gd name="T5" fmla="*/ 1416 h 1727"/>
                <a:gd name="T6" fmla="*/ 560 w 945"/>
                <a:gd name="T7" fmla="*/ 1448 h 1727"/>
                <a:gd name="T8" fmla="*/ 572 w 945"/>
                <a:gd name="T9" fmla="*/ 1502 h 1727"/>
                <a:gd name="T10" fmla="*/ 725 w 945"/>
                <a:gd name="T11" fmla="*/ 1569 h 1727"/>
                <a:gd name="T12" fmla="*/ 735 w 945"/>
                <a:gd name="T13" fmla="*/ 1598 h 1727"/>
                <a:gd name="T14" fmla="*/ 669 w 945"/>
                <a:gd name="T15" fmla="*/ 1629 h 1727"/>
                <a:gd name="T16" fmla="*/ 714 w 945"/>
                <a:gd name="T17" fmla="*/ 1692 h 1727"/>
                <a:gd name="T18" fmla="*/ 819 w 945"/>
                <a:gd name="T19" fmla="*/ 1635 h 1727"/>
                <a:gd name="T20" fmla="*/ 888 w 945"/>
                <a:gd name="T21" fmla="*/ 1673 h 1727"/>
                <a:gd name="T22" fmla="*/ 945 w 945"/>
                <a:gd name="T23" fmla="*/ 1727 h 1727"/>
                <a:gd name="T24" fmla="*/ 944 w 945"/>
                <a:gd name="T25" fmla="*/ 0 h 1727"/>
                <a:gd name="T26" fmla="*/ 905 w 945"/>
                <a:gd name="T27" fmla="*/ 54 h 1727"/>
                <a:gd name="T28" fmla="*/ 834 w 945"/>
                <a:gd name="T29" fmla="*/ 177 h 1727"/>
                <a:gd name="T30" fmla="*/ 864 w 945"/>
                <a:gd name="T31" fmla="*/ 231 h 1727"/>
                <a:gd name="T32" fmla="*/ 806 w 945"/>
                <a:gd name="T33" fmla="*/ 272 h 1727"/>
                <a:gd name="T34" fmla="*/ 737 w 945"/>
                <a:gd name="T35" fmla="*/ 215 h 1727"/>
                <a:gd name="T36" fmla="*/ 786 w 945"/>
                <a:gd name="T37" fmla="*/ 173 h 1727"/>
                <a:gd name="T38" fmla="*/ 707 w 945"/>
                <a:gd name="T39" fmla="*/ 141 h 1727"/>
                <a:gd name="T40" fmla="*/ 617 w 945"/>
                <a:gd name="T41" fmla="*/ 170 h 1727"/>
                <a:gd name="T42" fmla="*/ 689 w 945"/>
                <a:gd name="T43" fmla="*/ 276 h 1727"/>
                <a:gd name="T44" fmla="*/ 728 w 945"/>
                <a:gd name="T45" fmla="*/ 285 h 1727"/>
                <a:gd name="T46" fmla="*/ 758 w 945"/>
                <a:gd name="T47" fmla="*/ 363 h 1727"/>
                <a:gd name="T48" fmla="*/ 690 w 945"/>
                <a:gd name="T49" fmla="*/ 354 h 1727"/>
                <a:gd name="T50" fmla="*/ 606 w 945"/>
                <a:gd name="T51" fmla="*/ 479 h 1727"/>
                <a:gd name="T52" fmla="*/ 678 w 945"/>
                <a:gd name="T53" fmla="*/ 545 h 1727"/>
                <a:gd name="T54" fmla="*/ 513 w 945"/>
                <a:gd name="T55" fmla="*/ 540 h 1727"/>
                <a:gd name="T56" fmla="*/ 500 w 945"/>
                <a:gd name="T57" fmla="*/ 578 h 1727"/>
                <a:gd name="T58" fmla="*/ 606 w 945"/>
                <a:gd name="T59" fmla="*/ 626 h 1727"/>
                <a:gd name="T60" fmla="*/ 525 w 945"/>
                <a:gd name="T61" fmla="*/ 653 h 1727"/>
                <a:gd name="T62" fmla="*/ 380 w 945"/>
                <a:gd name="T63" fmla="*/ 564 h 1727"/>
                <a:gd name="T64" fmla="*/ 386 w 945"/>
                <a:gd name="T65" fmla="*/ 512 h 1727"/>
                <a:gd name="T66" fmla="*/ 237 w 945"/>
                <a:gd name="T67" fmla="*/ 456 h 1727"/>
                <a:gd name="T68" fmla="*/ 246 w 945"/>
                <a:gd name="T69" fmla="*/ 441 h 1727"/>
                <a:gd name="T70" fmla="*/ 339 w 945"/>
                <a:gd name="T71" fmla="*/ 464 h 1727"/>
                <a:gd name="T72" fmla="*/ 522 w 945"/>
                <a:gd name="T73" fmla="*/ 458 h 1727"/>
                <a:gd name="T74" fmla="*/ 605 w 945"/>
                <a:gd name="T75" fmla="*/ 389 h 1727"/>
                <a:gd name="T76" fmla="*/ 566 w 945"/>
                <a:gd name="T77" fmla="*/ 278 h 1727"/>
                <a:gd name="T78" fmla="*/ 279 w 945"/>
                <a:gd name="T79" fmla="*/ 221 h 1727"/>
                <a:gd name="T80" fmla="*/ 191 w 945"/>
                <a:gd name="T81" fmla="*/ 225 h 1727"/>
                <a:gd name="T82" fmla="*/ 111 w 945"/>
                <a:gd name="T83" fmla="*/ 200 h 1727"/>
                <a:gd name="T84" fmla="*/ 59 w 945"/>
                <a:gd name="T85" fmla="*/ 218 h 1727"/>
                <a:gd name="T86" fmla="*/ 74 w 945"/>
                <a:gd name="T87" fmla="*/ 249 h 1727"/>
                <a:gd name="T88" fmla="*/ 9 w 945"/>
                <a:gd name="T89" fmla="*/ 300 h 1727"/>
                <a:gd name="T90" fmla="*/ 0 w 945"/>
                <a:gd name="T91" fmla="*/ 380 h 1727"/>
                <a:gd name="T92" fmla="*/ 113 w 945"/>
                <a:gd name="T93" fmla="*/ 429 h 1727"/>
                <a:gd name="T94" fmla="*/ 102 w 945"/>
                <a:gd name="T95" fmla="*/ 488 h 1727"/>
                <a:gd name="T96" fmla="*/ 173 w 945"/>
                <a:gd name="T97" fmla="*/ 591 h 1727"/>
                <a:gd name="T98" fmla="*/ 179 w 945"/>
                <a:gd name="T99" fmla="*/ 641 h 1727"/>
                <a:gd name="T100" fmla="*/ 249 w 945"/>
                <a:gd name="T101" fmla="*/ 756 h 1727"/>
                <a:gd name="T102" fmla="*/ 327 w 945"/>
                <a:gd name="T103" fmla="*/ 789 h 1727"/>
                <a:gd name="T104" fmla="*/ 321 w 945"/>
                <a:gd name="T105" fmla="*/ 881 h 1727"/>
                <a:gd name="T106" fmla="*/ 224 w 945"/>
                <a:gd name="T107" fmla="*/ 1035 h 1727"/>
                <a:gd name="T108" fmla="*/ 309 w 945"/>
                <a:gd name="T109" fmla="*/ 1070 h 1727"/>
                <a:gd name="T110" fmla="*/ 249 w 945"/>
                <a:gd name="T111" fmla="*/ 1128 h 1727"/>
                <a:gd name="T112" fmla="*/ 240 w 945"/>
                <a:gd name="T113" fmla="*/ 1217 h 1727"/>
                <a:gd name="T114" fmla="*/ 281 w 945"/>
                <a:gd name="T115" fmla="*/ 1293 h 1727"/>
                <a:gd name="T116" fmla="*/ 341 w 945"/>
                <a:gd name="T117" fmla="*/ 1403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5" h="1727">
                  <a:moveTo>
                    <a:pt x="341" y="1403"/>
                  </a:moveTo>
                  <a:lnTo>
                    <a:pt x="462" y="1430"/>
                  </a:lnTo>
                  <a:lnTo>
                    <a:pt x="525" y="1416"/>
                  </a:lnTo>
                  <a:lnTo>
                    <a:pt x="560" y="1448"/>
                  </a:lnTo>
                  <a:lnTo>
                    <a:pt x="572" y="1502"/>
                  </a:lnTo>
                  <a:lnTo>
                    <a:pt x="725" y="1569"/>
                  </a:lnTo>
                  <a:lnTo>
                    <a:pt x="735" y="1598"/>
                  </a:lnTo>
                  <a:lnTo>
                    <a:pt x="669" y="1629"/>
                  </a:lnTo>
                  <a:lnTo>
                    <a:pt x="714" y="1692"/>
                  </a:lnTo>
                  <a:lnTo>
                    <a:pt x="819" y="1635"/>
                  </a:lnTo>
                  <a:lnTo>
                    <a:pt x="888" y="1673"/>
                  </a:lnTo>
                  <a:lnTo>
                    <a:pt x="945" y="1727"/>
                  </a:lnTo>
                  <a:lnTo>
                    <a:pt x="944" y="0"/>
                  </a:lnTo>
                  <a:lnTo>
                    <a:pt x="905" y="54"/>
                  </a:lnTo>
                  <a:lnTo>
                    <a:pt x="834" y="177"/>
                  </a:lnTo>
                  <a:lnTo>
                    <a:pt x="864" y="231"/>
                  </a:lnTo>
                  <a:lnTo>
                    <a:pt x="806" y="272"/>
                  </a:lnTo>
                  <a:lnTo>
                    <a:pt x="737" y="215"/>
                  </a:lnTo>
                  <a:lnTo>
                    <a:pt x="786" y="173"/>
                  </a:lnTo>
                  <a:lnTo>
                    <a:pt x="707" y="141"/>
                  </a:lnTo>
                  <a:lnTo>
                    <a:pt x="617" y="170"/>
                  </a:lnTo>
                  <a:lnTo>
                    <a:pt x="689" y="276"/>
                  </a:lnTo>
                  <a:lnTo>
                    <a:pt x="728" y="285"/>
                  </a:lnTo>
                  <a:lnTo>
                    <a:pt x="758" y="363"/>
                  </a:lnTo>
                  <a:lnTo>
                    <a:pt x="690" y="354"/>
                  </a:lnTo>
                  <a:lnTo>
                    <a:pt x="606" y="479"/>
                  </a:lnTo>
                  <a:lnTo>
                    <a:pt x="678" y="545"/>
                  </a:lnTo>
                  <a:lnTo>
                    <a:pt x="513" y="540"/>
                  </a:lnTo>
                  <a:lnTo>
                    <a:pt x="500" y="578"/>
                  </a:lnTo>
                  <a:lnTo>
                    <a:pt x="606" y="626"/>
                  </a:lnTo>
                  <a:lnTo>
                    <a:pt x="525" y="653"/>
                  </a:lnTo>
                  <a:lnTo>
                    <a:pt x="380" y="564"/>
                  </a:lnTo>
                  <a:lnTo>
                    <a:pt x="386" y="512"/>
                  </a:lnTo>
                  <a:lnTo>
                    <a:pt x="237" y="456"/>
                  </a:lnTo>
                  <a:lnTo>
                    <a:pt x="246" y="441"/>
                  </a:lnTo>
                  <a:lnTo>
                    <a:pt x="339" y="464"/>
                  </a:lnTo>
                  <a:lnTo>
                    <a:pt x="522" y="458"/>
                  </a:lnTo>
                  <a:lnTo>
                    <a:pt x="605" y="389"/>
                  </a:lnTo>
                  <a:lnTo>
                    <a:pt x="566" y="278"/>
                  </a:lnTo>
                  <a:lnTo>
                    <a:pt x="279" y="221"/>
                  </a:lnTo>
                  <a:lnTo>
                    <a:pt x="191" y="225"/>
                  </a:lnTo>
                  <a:lnTo>
                    <a:pt x="111" y="200"/>
                  </a:lnTo>
                  <a:lnTo>
                    <a:pt x="59" y="218"/>
                  </a:lnTo>
                  <a:lnTo>
                    <a:pt x="74" y="249"/>
                  </a:lnTo>
                  <a:lnTo>
                    <a:pt x="9" y="300"/>
                  </a:lnTo>
                  <a:lnTo>
                    <a:pt x="0" y="380"/>
                  </a:lnTo>
                  <a:lnTo>
                    <a:pt x="113" y="429"/>
                  </a:lnTo>
                  <a:lnTo>
                    <a:pt x="102" y="488"/>
                  </a:lnTo>
                  <a:lnTo>
                    <a:pt x="173" y="591"/>
                  </a:lnTo>
                  <a:lnTo>
                    <a:pt x="179" y="641"/>
                  </a:lnTo>
                  <a:lnTo>
                    <a:pt x="249" y="756"/>
                  </a:lnTo>
                  <a:lnTo>
                    <a:pt x="327" y="789"/>
                  </a:lnTo>
                  <a:lnTo>
                    <a:pt x="321" y="881"/>
                  </a:lnTo>
                  <a:lnTo>
                    <a:pt x="224" y="1035"/>
                  </a:lnTo>
                  <a:lnTo>
                    <a:pt x="309" y="1070"/>
                  </a:lnTo>
                  <a:lnTo>
                    <a:pt x="249" y="1128"/>
                  </a:lnTo>
                  <a:lnTo>
                    <a:pt x="240" y="1217"/>
                  </a:lnTo>
                  <a:lnTo>
                    <a:pt x="281" y="1293"/>
                  </a:lnTo>
                  <a:lnTo>
                    <a:pt x="341" y="1403"/>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grpSp>
          <p:nvGrpSpPr>
            <p:cNvPr id="3079" name="Gruppieren 1"/>
            <p:cNvGrpSpPr>
              <a:grpSpLocks/>
            </p:cNvGrpSpPr>
            <p:nvPr/>
          </p:nvGrpSpPr>
          <p:grpSpPr bwMode="auto">
            <a:xfrm>
              <a:off x="1081088" y="317500"/>
              <a:ext cx="6973887" cy="6164263"/>
              <a:chOff x="1081088" y="317500"/>
              <a:chExt cx="6973887" cy="6164263"/>
            </a:xfrm>
          </p:grpSpPr>
          <p:sp>
            <p:nvSpPr>
              <p:cNvPr id="83087" name="Freeform 143"/>
              <p:cNvSpPr>
                <a:spLocks/>
              </p:cNvSpPr>
              <p:nvPr/>
            </p:nvSpPr>
            <p:spPr bwMode="auto">
              <a:xfrm>
                <a:off x="4033838" y="317500"/>
                <a:ext cx="2284412" cy="2330450"/>
              </a:xfrm>
              <a:custGeom>
                <a:avLst/>
                <a:gdLst>
                  <a:gd name="T0" fmla="*/ 1128 w 1145"/>
                  <a:gd name="T1" fmla="*/ 96 h 1252"/>
                  <a:gd name="T2" fmla="*/ 1127 w 1145"/>
                  <a:gd name="T3" fmla="*/ 40 h 1252"/>
                  <a:gd name="T4" fmla="*/ 959 w 1145"/>
                  <a:gd name="T5" fmla="*/ 0 h 1252"/>
                  <a:gd name="T6" fmla="*/ 701 w 1145"/>
                  <a:gd name="T7" fmla="*/ 132 h 1252"/>
                  <a:gd name="T8" fmla="*/ 477 w 1145"/>
                  <a:gd name="T9" fmla="*/ 289 h 1252"/>
                  <a:gd name="T10" fmla="*/ 423 w 1145"/>
                  <a:gd name="T11" fmla="*/ 360 h 1252"/>
                  <a:gd name="T12" fmla="*/ 440 w 1145"/>
                  <a:gd name="T13" fmla="*/ 366 h 1252"/>
                  <a:gd name="T14" fmla="*/ 533 w 1145"/>
                  <a:gd name="T15" fmla="*/ 331 h 1252"/>
                  <a:gd name="T16" fmla="*/ 486 w 1145"/>
                  <a:gd name="T17" fmla="*/ 402 h 1252"/>
                  <a:gd name="T18" fmla="*/ 402 w 1145"/>
                  <a:gd name="T19" fmla="*/ 526 h 1252"/>
                  <a:gd name="T20" fmla="*/ 384 w 1145"/>
                  <a:gd name="T21" fmla="*/ 609 h 1252"/>
                  <a:gd name="T22" fmla="*/ 258 w 1145"/>
                  <a:gd name="T23" fmla="*/ 741 h 1252"/>
                  <a:gd name="T24" fmla="*/ 222 w 1145"/>
                  <a:gd name="T25" fmla="*/ 742 h 1252"/>
                  <a:gd name="T26" fmla="*/ 204 w 1145"/>
                  <a:gd name="T27" fmla="*/ 786 h 1252"/>
                  <a:gd name="T28" fmla="*/ 14 w 1145"/>
                  <a:gd name="T29" fmla="*/ 891 h 1252"/>
                  <a:gd name="T30" fmla="*/ 0 w 1145"/>
                  <a:gd name="T31" fmla="*/ 1036 h 1252"/>
                  <a:gd name="T32" fmla="*/ 24 w 1145"/>
                  <a:gd name="T33" fmla="*/ 1059 h 1252"/>
                  <a:gd name="T34" fmla="*/ 15 w 1145"/>
                  <a:gd name="T35" fmla="*/ 1144 h 1252"/>
                  <a:gd name="T36" fmla="*/ 36 w 1145"/>
                  <a:gd name="T37" fmla="*/ 1149 h 1252"/>
                  <a:gd name="T38" fmla="*/ 35 w 1145"/>
                  <a:gd name="T39" fmla="*/ 1197 h 1252"/>
                  <a:gd name="T40" fmla="*/ 140 w 1145"/>
                  <a:gd name="T41" fmla="*/ 1252 h 1252"/>
                  <a:gd name="T42" fmla="*/ 236 w 1145"/>
                  <a:gd name="T43" fmla="*/ 1215 h 1252"/>
                  <a:gd name="T44" fmla="*/ 290 w 1145"/>
                  <a:gd name="T45" fmla="*/ 1149 h 1252"/>
                  <a:gd name="T46" fmla="*/ 360 w 1145"/>
                  <a:gd name="T47" fmla="*/ 1170 h 1252"/>
                  <a:gd name="T48" fmla="*/ 389 w 1145"/>
                  <a:gd name="T49" fmla="*/ 1098 h 1252"/>
                  <a:gd name="T50" fmla="*/ 453 w 1145"/>
                  <a:gd name="T51" fmla="*/ 1047 h 1252"/>
                  <a:gd name="T52" fmla="*/ 420 w 1145"/>
                  <a:gd name="T53" fmla="*/ 981 h 1252"/>
                  <a:gd name="T54" fmla="*/ 443 w 1145"/>
                  <a:gd name="T55" fmla="*/ 936 h 1252"/>
                  <a:gd name="T56" fmla="*/ 413 w 1145"/>
                  <a:gd name="T57" fmla="*/ 898 h 1252"/>
                  <a:gd name="T58" fmla="*/ 401 w 1145"/>
                  <a:gd name="T59" fmla="*/ 751 h 1252"/>
                  <a:gd name="T60" fmla="*/ 509 w 1145"/>
                  <a:gd name="T61" fmla="*/ 694 h 1252"/>
                  <a:gd name="T62" fmla="*/ 515 w 1145"/>
                  <a:gd name="T63" fmla="*/ 508 h 1252"/>
                  <a:gd name="T64" fmla="*/ 582 w 1145"/>
                  <a:gd name="T65" fmla="*/ 391 h 1252"/>
                  <a:gd name="T66" fmla="*/ 657 w 1145"/>
                  <a:gd name="T67" fmla="*/ 300 h 1252"/>
                  <a:gd name="T68" fmla="*/ 729 w 1145"/>
                  <a:gd name="T69" fmla="*/ 285 h 1252"/>
                  <a:gd name="T70" fmla="*/ 747 w 1145"/>
                  <a:gd name="T71" fmla="*/ 234 h 1252"/>
                  <a:gd name="T72" fmla="*/ 779 w 1145"/>
                  <a:gd name="T73" fmla="*/ 219 h 1252"/>
                  <a:gd name="T74" fmla="*/ 842 w 1145"/>
                  <a:gd name="T75" fmla="*/ 250 h 1252"/>
                  <a:gd name="T76" fmla="*/ 920 w 1145"/>
                  <a:gd name="T77" fmla="*/ 261 h 1252"/>
                  <a:gd name="T78" fmla="*/ 950 w 1145"/>
                  <a:gd name="T79" fmla="*/ 210 h 1252"/>
                  <a:gd name="T80" fmla="*/ 930 w 1145"/>
                  <a:gd name="T81" fmla="*/ 184 h 1252"/>
                  <a:gd name="T82" fmla="*/ 963 w 1145"/>
                  <a:gd name="T83" fmla="*/ 108 h 1252"/>
                  <a:gd name="T84" fmla="*/ 1059 w 1145"/>
                  <a:gd name="T85" fmla="*/ 127 h 1252"/>
                  <a:gd name="T86" fmla="*/ 1077 w 1145"/>
                  <a:gd name="T87" fmla="*/ 178 h 1252"/>
                  <a:gd name="T88" fmla="*/ 1145 w 1145"/>
                  <a:gd name="T89" fmla="*/ 127 h 1252"/>
                  <a:gd name="T90" fmla="*/ 1128 w 1145"/>
                  <a:gd name="T91" fmla="*/ 96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5" h="1252">
                    <a:moveTo>
                      <a:pt x="1128" y="96"/>
                    </a:moveTo>
                    <a:lnTo>
                      <a:pt x="1127" y="40"/>
                    </a:lnTo>
                    <a:lnTo>
                      <a:pt x="959" y="0"/>
                    </a:lnTo>
                    <a:lnTo>
                      <a:pt x="701" y="132"/>
                    </a:lnTo>
                    <a:lnTo>
                      <a:pt x="477" y="289"/>
                    </a:lnTo>
                    <a:lnTo>
                      <a:pt x="423" y="360"/>
                    </a:lnTo>
                    <a:lnTo>
                      <a:pt x="440" y="366"/>
                    </a:lnTo>
                    <a:lnTo>
                      <a:pt x="533" y="331"/>
                    </a:lnTo>
                    <a:lnTo>
                      <a:pt x="486" y="402"/>
                    </a:lnTo>
                    <a:lnTo>
                      <a:pt x="402" y="526"/>
                    </a:lnTo>
                    <a:lnTo>
                      <a:pt x="384" y="609"/>
                    </a:lnTo>
                    <a:lnTo>
                      <a:pt x="258" y="741"/>
                    </a:lnTo>
                    <a:lnTo>
                      <a:pt x="222" y="742"/>
                    </a:lnTo>
                    <a:lnTo>
                      <a:pt x="204" y="786"/>
                    </a:lnTo>
                    <a:lnTo>
                      <a:pt x="14" y="891"/>
                    </a:lnTo>
                    <a:lnTo>
                      <a:pt x="0" y="1036"/>
                    </a:lnTo>
                    <a:lnTo>
                      <a:pt x="24" y="1059"/>
                    </a:lnTo>
                    <a:lnTo>
                      <a:pt x="15" y="1144"/>
                    </a:lnTo>
                    <a:lnTo>
                      <a:pt x="36" y="1149"/>
                    </a:lnTo>
                    <a:lnTo>
                      <a:pt x="35" y="1197"/>
                    </a:lnTo>
                    <a:lnTo>
                      <a:pt x="140" y="1252"/>
                    </a:lnTo>
                    <a:lnTo>
                      <a:pt x="236" y="1215"/>
                    </a:lnTo>
                    <a:lnTo>
                      <a:pt x="290" y="1149"/>
                    </a:lnTo>
                    <a:lnTo>
                      <a:pt x="360" y="1170"/>
                    </a:lnTo>
                    <a:lnTo>
                      <a:pt x="389" y="1098"/>
                    </a:lnTo>
                    <a:lnTo>
                      <a:pt x="453" y="1047"/>
                    </a:lnTo>
                    <a:lnTo>
                      <a:pt x="420" y="981"/>
                    </a:lnTo>
                    <a:lnTo>
                      <a:pt x="443" y="936"/>
                    </a:lnTo>
                    <a:lnTo>
                      <a:pt x="413" y="898"/>
                    </a:lnTo>
                    <a:lnTo>
                      <a:pt x="401" y="751"/>
                    </a:lnTo>
                    <a:lnTo>
                      <a:pt x="509" y="694"/>
                    </a:lnTo>
                    <a:lnTo>
                      <a:pt x="515" y="508"/>
                    </a:lnTo>
                    <a:lnTo>
                      <a:pt x="582" y="391"/>
                    </a:lnTo>
                    <a:lnTo>
                      <a:pt x="657" y="300"/>
                    </a:lnTo>
                    <a:lnTo>
                      <a:pt x="729" y="285"/>
                    </a:lnTo>
                    <a:lnTo>
                      <a:pt x="747" y="234"/>
                    </a:lnTo>
                    <a:lnTo>
                      <a:pt x="779" y="219"/>
                    </a:lnTo>
                    <a:lnTo>
                      <a:pt x="842" y="250"/>
                    </a:lnTo>
                    <a:lnTo>
                      <a:pt x="920" y="261"/>
                    </a:lnTo>
                    <a:lnTo>
                      <a:pt x="950" y="210"/>
                    </a:lnTo>
                    <a:lnTo>
                      <a:pt x="930" y="184"/>
                    </a:lnTo>
                    <a:lnTo>
                      <a:pt x="963" y="108"/>
                    </a:lnTo>
                    <a:lnTo>
                      <a:pt x="1059" y="127"/>
                    </a:lnTo>
                    <a:lnTo>
                      <a:pt x="1077" y="178"/>
                    </a:lnTo>
                    <a:lnTo>
                      <a:pt x="1145" y="127"/>
                    </a:lnTo>
                    <a:lnTo>
                      <a:pt x="1128" y="96"/>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46" name="Freeform 102"/>
              <p:cNvSpPr>
                <a:spLocks/>
              </p:cNvSpPr>
              <p:nvPr/>
            </p:nvSpPr>
            <p:spPr bwMode="auto">
              <a:xfrm>
                <a:off x="2398713" y="2416175"/>
                <a:ext cx="1125537" cy="1350963"/>
              </a:xfrm>
              <a:custGeom>
                <a:avLst/>
                <a:gdLst>
                  <a:gd name="T0" fmla="*/ 130 w 564"/>
                  <a:gd name="T1" fmla="*/ 74 h 726"/>
                  <a:gd name="T2" fmla="*/ 242 w 564"/>
                  <a:gd name="T3" fmla="*/ 0 h 726"/>
                  <a:gd name="T4" fmla="*/ 350 w 564"/>
                  <a:gd name="T5" fmla="*/ 38 h 726"/>
                  <a:gd name="T6" fmla="*/ 288 w 564"/>
                  <a:gd name="T7" fmla="*/ 96 h 726"/>
                  <a:gd name="T8" fmla="*/ 396 w 564"/>
                  <a:gd name="T9" fmla="*/ 104 h 726"/>
                  <a:gd name="T10" fmla="*/ 382 w 564"/>
                  <a:gd name="T11" fmla="*/ 148 h 726"/>
                  <a:gd name="T12" fmla="*/ 360 w 564"/>
                  <a:gd name="T13" fmla="*/ 268 h 726"/>
                  <a:gd name="T14" fmla="*/ 414 w 564"/>
                  <a:gd name="T15" fmla="*/ 298 h 726"/>
                  <a:gd name="T16" fmla="*/ 394 w 564"/>
                  <a:gd name="T17" fmla="*/ 368 h 726"/>
                  <a:gd name="T18" fmla="*/ 492 w 564"/>
                  <a:gd name="T19" fmla="*/ 518 h 726"/>
                  <a:gd name="T20" fmla="*/ 564 w 564"/>
                  <a:gd name="T21" fmla="*/ 574 h 726"/>
                  <a:gd name="T22" fmla="*/ 498 w 564"/>
                  <a:gd name="T23" fmla="*/ 670 h 726"/>
                  <a:gd name="T24" fmla="*/ 506 w 564"/>
                  <a:gd name="T25" fmla="*/ 694 h 726"/>
                  <a:gd name="T26" fmla="*/ 190 w 564"/>
                  <a:gd name="T27" fmla="*/ 700 h 726"/>
                  <a:gd name="T28" fmla="*/ 0 w 564"/>
                  <a:gd name="T29" fmla="*/ 718 h 726"/>
                  <a:gd name="T30" fmla="*/ 86 w 564"/>
                  <a:gd name="T31" fmla="*/ 666 h 726"/>
                  <a:gd name="T32" fmla="*/ 178 w 564"/>
                  <a:gd name="T33" fmla="*/ 638 h 726"/>
                  <a:gd name="T34" fmla="*/ 86 w 564"/>
                  <a:gd name="T35" fmla="*/ 600 h 726"/>
                  <a:gd name="T36" fmla="*/ 64 w 564"/>
                  <a:gd name="T37" fmla="*/ 562 h 726"/>
                  <a:gd name="T38" fmla="*/ 158 w 564"/>
                  <a:gd name="T39" fmla="*/ 498 h 726"/>
                  <a:gd name="T40" fmla="*/ 120 w 564"/>
                  <a:gd name="T41" fmla="*/ 478 h 726"/>
                  <a:gd name="T42" fmla="*/ 158 w 564"/>
                  <a:gd name="T43" fmla="*/ 448 h 726"/>
                  <a:gd name="T44" fmla="*/ 214 w 564"/>
                  <a:gd name="T45" fmla="*/ 468 h 726"/>
                  <a:gd name="T46" fmla="*/ 256 w 564"/>
                  <a:gd name="T47" fmla="*/ 408 h 726"/>
                  <a:gd name="T48" fmla="*/ 222 w 564"/>
                  <a:gd name="T49" fmla="*/ 350 h 726"/>
                  <a:gd name="T50" fmla="*/ 180 w 564"/>
                  <a:gd name="T51" fmla="*/ 342 h 726"/>
                  <a:gd name="T52" fmla="*/ 136 w 564"/>
                  <a:gd name="T53" fmla="*/ 310 h 726"/>
                  <a:gd name="T54" fmla="*/ 140 w 564"/>
                  <a:gd name="T55" fmla="*/ 268 h 726"/>
                  <a:gd name="T56" fmla="*/ 102 w 564"/>
                  <a:gd name="T57" fmla="*/ 270 h 726"/>
                  <a:gd name="T58" fmla="*/ 118 w 564"/>
                  <a:gd name="T59" fmla="*/ 232 h 726"/>
                  <a:gd name="T60" fmla="*/ 68 w 564"/>
                  <a:gd name="T61" fmla="*/ 228 h 726"/>
                  <a:gd name="T62" fmla="*/ 122 w 564"/>
                  <a:gd name="T63" fmla="*/ 182 h 726"/>
                  <a:gd name="T64" fmla="*/ 124 w 564"/>
                  <a:gd name="T65" fmla="*/ 108 h 726"/>
                  <a:gd name="T66" fmla="*/ 110 w 564"/>
                  <a:gd name="T67" fmla="*/ 8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726">
                    <a:moveTo>
                      <a:pt x="110" y="84"/>
                    </a:moveTo>
                    <a:lnTo>
                      <a:pt x="130" y="74"/>
                    </a:lnTo>
                    <a:lnTo>
                      <a:pt x="202" y="54"/>
                    </a:lnTo>
                    <a:lnTo>
                      <a:pt x="242" y="0"/>
                    </a:lnTo>
                    <a:lnTo>
                      <a:pt x="346" y="16"/>
                    </a:lnTo>
                    <a:lnTo>
                      <a:pt x="350" y="38"/>
                    </a:lnTo>
                    <a:lnTo>
                      <a:pt x="280" y="70"/>
                    </a:lnTo>
                    <a:lnTo>
                      <a:pt x="288" y="96"/>
                    </a:lnTo>
                    <a:lnTo>
                      <a:pt x="308" y="92"/>
                    </a:lnTo>
                    <a:lnTo>
                      <a:pt x="396" y="104"/>
                    </a:lnTo>
                    <a:lnTo>
                      <a:pt x="404" y="124"/>
                    </a:lnTo>
                    <a:lnTo>
                      <a:pt x="382" y="148"/>
                    </a:lnTo>
                    <a:lnTo>
                      <a:pt x="334" y="206"/>
                    </a:lnTo>
                    <a:lnTo>
                      <a:pt x="360" y="268"/>
                    </a:lnTo>
                    <a:lnTo>
                      <a:pt x="412" y="280"/>
                    </a:lnTo>
                    <a:lnTo>
                      <a:pt x="414" y="298"/>
                    </a:lnTo>
                    <a:lnTo>
                      <a:pt x="382" y="324"/>
                    </a:lnTo>
                    <a:lnTo>
                      <a:pt x="394" y="368"/>
                    </a:lnTo>
                    <a:lnTo>
                      <a:pt x="460" y="418"/>
                    </a:lnTo>
                    <a:lnTo>
                      <a:pt x="492" y="518"/>
                    </a:lnTo>
                    <a:lnTo>
                      <a:pt x="542" y="538"/>
                    </a:lnTo>
                    <a:lnTo>
                      <a:pt x="564" y="574"/>
                    </a:lnTo>
                    <a:lnTo>
                      <a:pt x="494" y="648"/>
                    </a:lnTo>
                    <a:lnTo>
                      <a:pt x="498" y="670"/>
                    </a:lnTo>
                    <a:lnTo>
                      <a:pt x="514" y="672"/>
                    </a:lnTo>
                    <a:lnTo>
                      <a:pt x="506" y="694"/>
                    </a:lnTo>
                    <a:lnTo>
                      <a:pt x="330" y="716"/>
                    </a:lnTo>
                    <a:lnTo>
                      <a:pt x="190" y="700"/>
                    </a:lnTo>
                    <a:lnTo>
                      <a:pt x="136" y="726"/>
                    </a:lnTo>
                    <a:lnTo>
                      <a:pt x="0" y="718"/>
                    </a:lnTo>
                    <a:lnTo>
                      <a:pt x="0" y="700"/>
                    </a:lnTo>
                    <a:lnTo>
                      <a:pt x="86" y="666"/>
                    </a:lnTo>
                    <a:lnTo>
                      <a:pt x="128" y="634"/>
                    </a:lnTo>
                    <a:lnTo>
                      <a:pt x="178" y="638"/>
                    </a:lnTo>
                    <a:lnTo>
                      <a:pt x="156" y="608"/>
                    </a:lnTo>
                    <a:lnTo>
                      <a:pt x="86" y="600"/>
                    </a:lnTo>
                    <a:lnTo>
                      <a:pt x="68" y="586"/>
                    </a:lnTo>
                    <a:lnTo>
                      <a:pt x="64" y="562"/>
                    </a:lnTo>
                    <a:lnTo>
                      <a:pt x="136" y="540"/>
                    </a:lnTo>
                    <a:lnTo>
                      <a:pt x="158" y="498"/>
                    </a:lnTo>
                    <a:lnTo>
                      <a:pt x="124" y="490"/>
                    </a:lnTo>
                    <a:lnTo>
                      <a:pt x="120" y="478"/>
                    </a:lnTo>
                    <a:lnTo>
                      <a:pt x="144" y="472"/>
                    </a:lnTo>
                    <a:lnTo>
                      <a:pt x="158" y="448"/>
                    </a:lnTo>
                    <a:lnTo>
                      <a:pt x="178" y="450"/>
                    </a:lnTo>
                    <a:lnTo>
                      <a:pt x="214" y="468"/>
                    </a:lnTo>
                    <a:lnTo>
                      <a:pt x="244" y="456"/>
                    </a:lnTo>
                    <a:lnTo>
                      <a:pt x="256" y="408"/>
                    </a:lnTo>
                    <a:lnTo>
                      <a:pt x="222" y="364"/>
                    </a:lnTo>
                    <a:lnTo>
                      <a:pt x="222" y="350"/>
                    </a:lnTo>
                    <a:lnTo>
                      <a:pt x="244" y="334"/>
                    </a:lnTo>
                    <a:lnTo>
                      <a:pt x="180" y="342"/>
                    </a:lnTo>
                    <a:lnTo>
                      <a:pt x="144" y="336"/>
                    </a:lnTo>
                    <a:lnTo>
                      <a:pt x="136" y="310"/>
                    </a:lnTo>
                    <a:lnTo>
                      <a:pt x="162" y="282"/>
                    </a:lnTo>
                    <a:lnTo>
                      <a:pt x="140" y="268"/>
                    </a:lnTo>
                    <a:lnTo>
                      <a:pt x="112" y="278"/>
                    </a:lnTo>
                    <a:lnTo>
                      <a:pt x="102" y="270"/>
                    </a:lnTo>
                    <a:lnTo>
                      <a:pt x="128" y="244"/>
                    </a:lnTo>
                    <a:lnTo>
                      <a:pt x="118" y="232"/>
                    </a:lnTo>
                    <a:lnTo>
                      <a:pt x="80" y="242"/>
                    </a:lnTo>
                    <a:lnTo>
                      <a:pt x="68" y="228"/>
                    </a:lnTo>
                    <a:lnTo>
                      <a:pt x="96" y="214"/>
                    </a:lnTo>
                    <a:lnTo>
                      <a:pt x="122" y="182"/>
                    </a:lnTo>
                    <a:lnTo>
                      <a:pt x="134" y="142"/>
                    </a:lnTo>
                    <a:lnTo>
                      <a:pt x="124" y="108"/>
                    </a:lnTo>
                    <a:lnTo>
                      <a:pt x="112" y="100"/>
                    </a:lnTo>
                    <a:lnTo>
                      <a:pt x="110" y="84"/>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47" name="Freeform 103"/>
              <p:cNvSpPr>
                <a:spLocks/>
              </p:cNvSpPr>
              <p:nvPr/>
            </p:nvSpPr>
            <p:spPr bwMode="auto">
              <a:xfrm>
                <a:off x="2586038" y="2411413"/>
                <a:ext cx="139700" cy="101600"/>
              </a:xfrm>
              <a:custGeom>
                <a:avLst/>
                <a:gdLst>
                  <a:gd name="T0" fmla="*/ 0 w 70"/>
                  <a:gd name="T1" fmla="*/ 38 h 54"/>
                  <a:gd name="T2" fmla="*/ 8 w 70"/>
                  <a:gd name="T3" fmla="*/ 14 h 54"/>
                  <a:gd name="T4" fmla="*/ 50 w 70"/>
                  <a:gd name="T5" fmla="*/ 0 h 54"/>
                  <a:gd name="T6" fmla="*/ 70 w 70"/>
                  <a:gd name="T7" fmla="*/ 8 h 54"/>
                  <a:gd name="T8" fmla="*/ 70 w 70"/>
                  <a:gd name="T9" fmla="*/ 26 h 54"/>
                  <a:gd name="T10" fmla="*/ 60 w 70"/>
                  <a:gd name="T11" fmla="*/ 42 h 54"/>
                  <a:gd name="T12" fmla="*/ 4 w 70"/>
                  <a:gd name="T13" fmla="*/ 54 h 54"/>
                  <a:gd name="T14" fmla="*/ 0 w 70"/>
                  <a:gd name="T15" fmla="*/ 3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54">
                    <a:moveTo>
                      <a:pt x="0" y="38"/>
                    </a:moveTo>
                    <a:lnTo>
                      <a:pt x="8" y="14"/>
                    </a:lnTo>
                    <a:lnTo>
                      <a:pt x="50" y="0"/>
                    </a:lnTo>
                    <a:lnTo>
                      <a:pt x="70" y="8"/>
                    </a:lnTo>
                    <a:lnTo>
                      <a:pt x="70" y="26"/>
                    </a:lnTo>
                    <a:lnTo>
                      <a:pt x="60" y="42"/>
                    </a:lnTo>
                    <a:lnTo>
                      <a:pt x="4" y="54"/>
                    </a:lnTo>
                    <a:lnTo>
                      <a:pt x="0" y="38"/>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5" name="Freeform 104"/>
              <p:cNvSpPr>
                <a:spLocks/>
              </p:cNvSpPr>
              <p:nvPr/>
            </p:nvSpPr>
            <p:spPr bwMode="auto">
              <a:xfrm>
                <a:off x="1196975" y="4914900"/>
                <a:ext cx="739775" cy="858838"/>
              </a:xfrm>
              <a:custGeom>
                <a:avLst/>
                <a:gdLst>
                  <a:gd name="T0" fmla="*/ 228600 w 371"/>
                  <a:gd name="T1" fmla="*/ 46037 h 461"/>
                  <a:gd name="T2" fmla="*/ 198438 w 371"/>
                  <a:gd name="T3" fmla="*/ 174625 h 461"/>
                  <a:gd name="T4" fmla="*/ 3175 w 371"/>
                  <a:gd name="T5" fmla="*/ 427037 h 461"/>
                  <a:gd name="T6" fmla="*/ 28575 w 371"/>
                  <a:gd name="T7" fmla="*/ 508000 h 461"/>
                  <a:gd name="T8" fmla="*/ 74613 w 371"/>
                  <a:gd name="T9" fmla="*/ 517525 h 461"/>
                  <a:gd name="T10" fmla="*/ 79375 w 371"/>
                  <a:gd name="T11" fmla="*/ 555625 h 461"/>
                  <a:gd name="T12" fmla="*/ 0 w 371"/>
                  <a:gd name="T13" fmla="*/ 688975 h 461"/>
                  <a:gd name="T14" fmla="*/ 169863 w 371"/>
                  <a:gd name="T15" fmla="*/ 731837 h 461"/>
                  <a:gd name="T16" fmla="*/ 236538 w 371"/>
                  <a:gd name="T17" fmla="*/ 712787 h 461"/>
                  <a:gd name="T18" fmla="*/ 338138 w 371"/>
                  <a:gd name="T19" fmla="*/ 588962 h 461"/>
                  <a:gd name="T20" fmla="*/ 285750 w 371"/>
                  <a:gd name="T21" fmla="*/ 517525 h 461"/>
                  <a:gd name="T22" fmla="*/ 342900 w 371"/>
                  <a:gd name="T23" fmla="*/ 469900 h 461"/>
                  <a:gd name="T24" fmla="*/ 323850 w 371"/>
                  <a:gd name="T25" fmla="*/ 371475 h 461"/>
                  <a:gd name="T26" fmla="*/ 393700 w 371"/>
                  <a:gd name="T27" fmla="*/ 371475 h 461"/>
                  <a:gd name="T28" fmla="*/ 404813 w 371"/>
                  <a:gd name="T29" fmla="*/ 295275 h 461"/>
                  <a:gd name="T30" fmla="*/ 476250 w 371"/>
                  <a:gd name="T31" fmla="*/ 238125 h 461"/>
                  <a:gd name="T32" fmla="*/ 481013 w 371"/>
                  <a:gd name="T33" fmla="*/ 185737 h 461"/>
                  <a:gd name="T34" fmla="*/ 588963 w 371"/>
                  <a:gd name="T35" fmla="*/ 128587 h 461"/>
                  <a:gd name="T36" fmla="*/ 561975 w 371"/>
                  <a:gd name="T37" fmla="*/ 80962 h 461"/>
                  <a:gd name="T38" fmla="*/ 342900 w 371"/>
                  <a:gd name="T39" fmla="*/ 55562 h 461"/>
                  <a:gd name="T40" fmla="*/ 333375 w 371"/>
                  <a:gd name="T41" fmla="*/ 9525 h 461"/>
                  <a:gd name="T42" fmla="*/ 266700 w 371"/>
                  <a:gd name="T43" fmla="*/ 4762 h 461"/>
                  <a:gd name="T44" fmla="*/ 242888 w 371"/>
                  <a:gd name="T45" fmla="*/ 0 h 461"/>
                  <a:gd name="T46" fmla="*/ 228600 w 371"/>
                  <a:gd name="T47" fmla="*/ 46037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1" h="461">
                    <a:moveTo>
                      <a:pt x="144" y="29"/>
                    </a:moveTo>
                    <a:lnTo>
                      <a:pt x="125" y="110"/>
                    </a:lnTo>
                    <a:lnTo>
                      <a:pt x="2" y="269"/>
                    </a:lnTo>
                    <a:lnTo>
                      <a:pt x="18" y="320"/>
                    </a:lnTo>
                    <a:lnTo>
                      <a:pt x="47" y="326"/>
                    </a:lnTo>
                    <a:lnTo>
                      <a:pt x="50" y="350"/>
                    </a:lnTo>
                    <a:lnTo>
                      <a:pt x="0" y="434"/>
                    </a:lnTo>
                    <a:lnTo>
                      <a:pt x="107" y="461"/>
                    </a:lnTo>
                    <a:lnTo>
                      <a:pt x="149" y="449"/>
                    </a:lnTo>
                    <a:lnTo>
                      <a:pt x="213" y="371"/>
                    </a:lnTo>
                    <a:lnTo>
                      <a:pt x="180" y="326"/>
                    </a:lnTo>
                    <a:lnTo>
                      <a:pt x="216" y="296"/>
                    </a:lnTo>
                    <a:lnTo>
                      <a:pt x="204" y="234"/>
                    </a:lnTo>
                    <a:lnTo>
                      <a:pt x="248" y="234"/>
                    </a:lnTo>
                    <a:lnTo>
                      <a:pt x="255" y="186"/>
                    </a:lnTo>
                    <a:lnTo>
                      <a:pt x="300" y="150"/>
                    </a:lnTo>
                    <a:lnTo>
                      <a:pt x="303" y="117"/>
                    </a:lnTo>
                    <a:lnTo>
                      <a:pt x="371" y="81"/>
                    </a:lnTo>
                    <a:lnTo>
                      <a:pt x="354" y="51"/>
                    </a:lnTo>
                    <a:lnTo>
                      <a:pt x="216" y="35"/>
                    </a:lnTo>
                    <a:lnTo>
                      <a:pt x="210" y="6"/>
                    </a:lnTo>
                    <a:lnTo>
                      <a:pt x="168" y="3"/>
                    </a:lnTo>
                    <a:lnTo>
                      <a:pt x="153" y="0"/>
                    </a:lnTo>
                    <a:lnTo>
                      <a:pt x="144" y="2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6" name="Freeform 105"/>
              <p:cNvSpPr>
                <a:spLocks/>
              </p:cNvSpPr>
              <p:nvPr/>
            </p:nvSpPr>
            <p:spPr bwMode="auto">
              <a:xfrm>
                <a:off x="1477963" y="4692650"/>
                <a:ext cx="2065337" cy="1298575"/>
              </a:xfrm>
              <a:custGeom>
                <a:avLst/>
                <a:gdLst>
                  <a:gd name="T0" fmla="*/ 17462 w 1035"/>
                  <a:gd name="T1" fmla="*/ 188913 h 698"/>
                  <a:gd name="T2" fmla="*/ 0 w 1035"/>
                  <a:gd name="T3" fmla="*/ 50800 h 698"/>
                  <a:gd name="T4" fmla="*/ 217487 w 1035"/>
                  <a:gd name="T5" fmla="*/ 0 h 698"/>
                  <a:gd name="T6" fmla="*/ 533400 w 1035"/>
                  <a:gd name="T7" fmla="*/ 71438 h 698"/>
                  <a:gd name="T8" fmla="*/ 979487 w 1035"/>
                  <a:gd name="T9" fmla="*/ 165100 h 698"/>
                  <a:gd name="T10" fmla="*/ 1098550 w 1035"/>
                  <a:gd name="T11" fmla="*/ 236538 h 698"/>
                  <a:gd name="T12" fmla="*/ 1190625 w 1035"/>
                  <a:gd name="T13" fmla="*/ 276225 h 698"/>
                  <a:gd name="T14" fmla="*/ 1336675 w 1035"/>
                  <a:gd name="T15" fmla="*/ 271463 h 698"/>
                  <a:gd name="T16" fmla="*/ 1643062 w 1035"/>
                  <a:gd name="T17" fmla="*/ 357188 h 698"/>
                  <a:gd name="T18" fmla="*/ 1624012 w 1035"/>
                  <a:gd name="T19" fmla="*/ 431800 h 698"/>
                  <a:gd name="T20" fmla="*/ 1276350 w 1035"/>
                  <a:gd name="T21" fmla="*/ 566738 h 698"/>
                  <a:gd name="T22" fmla="*/ 1095375 w 1035"/>
                  <a:gd name="T23" fmla="*/ 733425 h 698"/>
                  <a:gd name="T24" fmla="*/ 1098550 w 1035"/>
                  <a:gd name="T25" fmla="*/ 774700 h 698"/>
                  <a:gd name="T26" fmla="*/ 1146175 w 1035"/>
                  <a:gd name="T27" fmla="*/ 819150 h 698"/>
                  <a:gd name="T28" fmla="*/ 1131887 w 1035"/>
                  <a:gd name="T29" fmla="*/ 850900 h 698"/>
                  <a:gd name="T30" fmla="*/ 1036637 w 1035"/>
                  <a:gd name="T31" fmla="*/ 898525 h 698"/>
                  <a:gd name="T32" fmla="*/ 950912 w 1035"/>
                  <a:gd name="T33" fmla="*/ 990600 h 698"/>
                  <a:gd name="T34" fmla="*/ 823912 w 1035"/>
                  <a:gd name="T35" fmla="*/ 1019175 h 698"/>
                  <a:gd name="T36" fmla="*/ 727075 w 1035"/>
                  <a:gd name="T37" fmla="*/ 1084263 h 698"/>
                  <a:gd name="T38" fmla="*/ 442912 w 1035"/>
                  <a:gd name="T39" fmla="*/ 1052513 h 698"/>
                  <a:gd name="T40" fmla="*/ 261937 w 1035"/>
                  <a:gd name="T41" fmla="*/ 1104900 h 698"/>
                  <a:gd name="T42" fmla="*/ 217487 w 1035"/>
                  <a:gd name="T43" fmla="*/ 1108075 h 698"/>
                  <a:gd name="T44" fmla="*/ 131762 w 1035"/>
                  <a:gd name="T45" fmla="*/ 1036638 h 698"/>
                  <a:gd name="T46" fmla="*/ 119062 w 1035"/>
                  <a:gd name="T47" fmla="*/ 947738 h 698"/>
                  <a:gd name="T48" fmla="*/ 14287 w 1035"/>
                  <a:gd name="T49" fmla="*/ 904875 h 698"/>
                  <a:gd name="T50" fmla="*/ 109537 w 1035"/>
                  <a:gd name="T51" fmla="*/ 776288 h 698"/>
                  <a:gd name="T52" fmla="*/ 61912 w 1035"/>
                  <a:gd name="T53" fmla="*/ 704850 h 698"/>
                  <a:gd name="T54" fmla="*/ 117475 w 1035"/>
                  <a:gd name="T55" fmla="*/ 661988 h 698"/>
                  <a:gd name="T56" fmla="*/ 100012 w 1035"/>
                  <a:gd name="T57" fmla="*/ 560388 h 698"/>
                  <a:gd name="T58" fmla="*/ 169862 w 1035"/>
                  <a:gd name="T59" fmla="*/ 565150 h 698"/>
                  <a:gd name="T60" fmla="*/ 180975 w 1035"/>
                  <a:gd name="T61" fmla="*/ 481013 h 698"/>
                  <a:gd name="T62" fmla="*/ 247650 w 1035"/>
                  <a:gd name="T63" fmla="*/ 431800 h 698"/>
                  <a:gd name="T64" fmla="*/ 260350 w 1035"/>
                  <a:gd name="T65" fmla="*/ 374650 h 698"/>
                  <a:gd name="T66" fmla="*/ 365125 w 1035"/>
                  <a:gd name="T67" fmla="*/ 319088 h 698"/>
                  <a:gd name="T68" fmla="*/ 336550 w 1035"/>
                  <a:gd name="T69" fmla="*/ 274638 h 698"/>
                  <a:gd name="T70" fmla="*/ 119062 w 1035"/>
                  <a:gd name="T71" fmla="*/ 246063 h 698"/>
                  <a:gd name="T72" fmla="*/ 109537 w 1035"/>
                  <a:gd name="T73" fmla="*/ 203200 h 698"/>
                  <a:gd name="T74" fmla="*/ 17462 w 1035"/>
                  <a:gd name="T75" fmla="*/ 188913 h 6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5" h="698">
                    <a:moveTo>
                      <a:pt x="11" y="119"/>
                    </a:moveTo>
                    <a:lnTo>
                      <a:pt x="0" y="32"/>
                    </a:lnTo>
                    <a:lnTo>
                      <a:pt x="137" y="0"/>
                    </a:lnTo>
                    <a:lnTo>
                      <a:pt x="336" y="45"/>
                    </a:lnTo>
                    <a:lnTo>
                      <a:pt x="617" y="104"/>
                    </a:lnTo>
                    <a:lnTo>
                      <a:pt x="692" y="149"/>
                    </a:lnTo>
                    <a:lnTo>
                      <a:pt x="750" y="174"/>
                    </a:lnTo>
                    <a:lnTo>
                      <a:pt x="842" y="171"/>
                    </a:lnTo>
                    <a:lnTo>
                      <a:pt x="1035" y="225"/>
                    </a:lnTo>
                    <a:lnTo>
                      <a:pt x="1023" y="272"/>
                    </a:lnTo>
                    <a:lnTo>
                      <a:pt x="804" y="357"/>
                    </a:lnTo>
                    <a:lnTo>
                      <a:pt x="690" y="462"/>
                    </a:lnTo>
                    <a:lnTo>
                      <a:pt x="692" y="488"/>
                    </a:lnTo>
                    <a:lnTo>
                      <a:pt x="722" y="516"/>
                    </a:lnTo>
                    <a:lnTo>
                      <a:pt x="713" y="536"/>
                    </a:lnTo>
                    <a:lnTo>
                      <a:pt x="653" y="566"/>
                    </a:lnTo>
                    <a:lnTo>
                      <a:pt x="599" y="624"/>
                    </a:lnTo>
                    <a:lnTo>
                      <a:pt x="519" y="642"/>
                    </a:lnTo>
                    <a:lnTo>
                      <a:pt x="458" y="683"/>
                    </a:lnTo>
                    <a:lnTo>
                      <a:pt x="279" y="663"/>
                    </a:lnTo>
                    <a:lnTo>
                      <a:pt x="165" y="696"/>
                    </a:lnTo>
                    <a:lnTo>
                      <a:pt x="137" y="698"/>
                    </a:lnTo>
                    <a:lnTo>
                      <a:pt x="83" y="653"/>
                    </a:lnTo>
                    <a:lnTo>
                      <a:pt x="75" y="597"/>
                    </a:lnTo>
                    <a:lnTo>
                      <a:pt x="9" y="570"/>
                    </a:lnTo>
                    <a:lnTo>
                      <a:pt x="69" y="489"/>
                    </a:lnTo>
                    <a:lnTo>
                      <a:pt x="39" y="444"/>
                    </a:lnTo>
                    <a:lnTo>
                      <a:pt x="74" y="417"/>
                    </a:lnTo>
                    <a:lnTo>
                      <a:pt x="63" y="353"/>
                    </a:lnTo>
                    <a:lnTo>
                      <a:pt x="107" y="356"/>
                    </a:lnTo>
                    <a:lnTo>
                      <a:pt x="114" y="303"/>
                    </a:lnTo>
                    <a:lnTo>
                      <a:pt x="156" y="272"/>
                    </a:lnTo>
                    <a:lnTo>
                      <a:pt x="164" y="236"/>
                    </a:lnTo>
                    <a:lnTo>
                      <a:pt x="230" y="201"/>
                    </a:lnTo>
                    <a:lnTo>
                      <a:pt x="212" y="173"/>
                    </a:lnTo>
                    <a:lnTo>
                      <a:pt x="75" y="155"/>
                    </a:lnTo>
                    <a:lnTo>
                      <a:pt x="69" y="128"/>
                    </a:lnTo>
                    <a:lnTo>
                      <a:pt x="11" y="119"/>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7" name="Freeform 106"/>
              <p:cNvSpPr>
                <a:spLocks/>
              </p:cNvSpPr>
              <p:nvPr/>
            </p:nvSpPr>
            <p:spPr bwMode="auto">
              <a:xfrm>
                <a:off x="1081088" y="5991225"/>
                <a:ext cx="1352550" cy="487363"/>
              </a:xfrm>
              <a:custGeom>
                <a:avLst/>
                <a:gdLst>
                  <a:gd name="T0" fmla="*/ 0 w 678"/>
                  <a:gd name="T1" fmla="*/ 2147483647 h 262"/>
                  <a:gd name="T2" fmla="*/ 0 w 678"/>
                  <a:gd name="T3" fmla="*/ 2147483647 h 262"/>
                  <a:gd name="T4" fmla="*/ 2147483647 w 678"/>
                  <a:gd name="T5" fmla="*/ 2147483647 h 262"/>
                  <a:gd name="T6" fmla="*/ 2147483647 w 678"/>
                  <a:gd name="T7" fmla="*/ 2147483647 h 262"/>
                  <a:gd name="T8" fmla="*/ 2147483647 w 678"/>
                  <a:gd name="T9" fmla="*/ 2147483647 h 262"/>
                  <a:gd name="T10" fmla="*/ 2147483647 w 678"/>
                  <a:gd name="T11" fmla="*/ 2147483647 h 262"/>
                  <a:gd name="T12" fmla="*/ 2147483647 w 678"/>
                  <a:gd name="T13" fmla="*/ 2147483647 h 262"/>
                  <a:gd name="T14" fmla="*/ 2147483647 w 678"/>
                  <a:gd name="T15" fmla="*/ 2147483647 h 262"/>
                  <a:gd name="T16" fmla="*/ 2147483647 w 678"/>
                  <a:gd name="T17" fmla="*/ 2147483647 h 262"/>
                  <a:gd name="T18" fmla="*/ 2147483647 w 678"/>
                  <a:gd name="T19" fmla="*/ 0 h 262"/>
                  <a:gd name="T20" fmla="*/ 2147483647 w 678"/>
                  <a:gd name="T21" fmla="*/ 2147483647 h 262"/>
                  <a:gd name="T22" fmla="*/ 2147483647 w 678"/>
                  <a:gd name="T23" fmla="*/ 2147483647 h 262"/>
                  <a:gd name="T24" fmla="*/ 2147483647 w 678"/>
                  <a:gd name="T25" fmla="*/ 2147483647 h 262"/>
                  <a:gd name="T26" fmla="*/ 0 w 678"/>
                  <a:gd name="T27" fmla="*/ 2147483647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8" h="262">
                    <a:moveTo>
                      <a:pt x="0" y="189"/>
                    </a:moveTo>
                    <a:lnTo>
                      <a:pt x="0" y="262"/>
                    </a:lnTo>
                    <a:lnTo>
                      <a:pt x="678" y="262"/>
                    </a:lnTo>
                    <a:lnTo>
                      <a:pt x="666" y="240"/>
                    </a:lnTo>
                    <a:lnTo>
                      <a:pt x="666" y="148"/>
                    </a:lnTo>
                    <a:lnTo>
                      <a:pt x="639" y="120"/>
                    </a:lnTo>
                    <a:lnTo>
                      <a:pt x="562" y="91"/>
                    </a:lnTo>
                    <a:lnTo>
                      <a:pt x="427" y="87"/>
                    </a:lnTo>
                    <a:lnTo>
                      <a:pt x="366" y="37"/>
                    </a:lnTo>
                    <a:lnTo>
                      <a:pt x="363" y="0"/>
                    </a:lnTo>
                    <a:lnTo>
                      <a:pt x="325" y="19"/>
                    </a:lnTo>
                    <a:lnTo>
                      <a:pt x="294" y="19"/>
                    </a:lnTo>
                    <a:lnTo>
                      <a:pt x="154" y="159"/>
                    </a:lnTo>
                    <a:lnTo>
                      <a:pt x="0" y="18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8" name="Freeform 107"/>
              <p:cNvSpPr>
                <a:spLocks/>
              </p:cNvSpPr>
              <p:nvPr/>
            </p:nvSpPr>
            <p:spPr bwMode="auto">
              <a:xfrm>
                <a:off x="2355850" y="6002338"/>
                <a:ext cx="2049463" cy="479425"/>
              </a:xfrm>
              <a:custGeom>
                <a:avLst/>
                <a:gdLst>
                  <a:gd name="T0" fmla="*/ 2147483647 w 1027"/>
                  <a:gd name="T1" fmla="*/ 2147483647 h 256"/>
                  <a:gd name="T2" fmla="*/ 2147483647 w 1027"/>
                  <a:gd name="T3" fmla="*/ 2147483647 h 256"/>
                  <a:gd name="T4" fmla="*/ 2147483647 w 1027"/>
                  <a:gd name="T5" fmla="*/ 2147483647 h 256"/>
                  <a:gd name="T6" fmla="*/ 2147483647 w 1027"/>
                  <a:gd name="T7" fmla="*/ 2147483647 h 256"/>
                  <a:gd name="T8" fmla="*/ 2147483647 w 1027"/>
                  <a:gd name="T9" fmla="*/ 2147483647 h 256"/>
                  <a:gd name="T10" fmla="*/ 2147483647 w 1027"/>
                  <a:gd name="T11" fmla="*/ 0 h 256"/>
                  <a:gd name="T12" fmla="*/ 2147483647 w 1027"/>
                  <a:gd name="T13" fmla="*/ 2147483647 h 256"/>
                  <a:gd name="T14" fmla="*/ 2147483647 w 1027"/>
                  <a:gd name="T15" fmla="*/ 2147483647 h 256"/>
                  <a:gd name="T16" fmla="*/ 2147483647 w 1027"/>
                  <a:gd name="T17" fmla="*/ 2147483647 h 256"/>
                  <a:gd name="T18" fmla="*/ 2147483647 w 1027"/>
                  <a:gd name="T19" fmla="*/ 2147483647 h 256"/>
                  <a:gd name="T20" fmla="*/ 2147483647 w 1027"/>
                  <a:gd name="T21" fmla="*/ 2147483647 h 256"/>
                  <a:gd name="T22" fmla="*/ 2147483647 w 1027"/>
                  <a:gd name="T23" fmla="*/ 2147483647 h 256"/>
                  <a:gd name="T24" fmla="*/ 0 w 1027"/>
                  <a:gd name="T25" fmla="*/ 2147483647 h 256"/>
                  <a:gd name="T26" fmla="*/ 2147483647 w 1027"/>
                  <a:gd name="T27" fmla="*/ 2147483647 h 256"/>
                  <a:gd name="T28" fmla="*/ 2147483647 w 1027"/>
                  <a:gd name="T29" fmla="*/ 2147483647 h 256"/>
                  <a:gd name="T30" fmla="*/ 2147483647 w 1027"/>
                  <a:gd name="T31" fmla="*/ 2147483647 h 256"/>
                  <a:gd name="T32" fmla="*/ 2147483647 w 1027"/>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7" h="256">
                    <a:moveTo>
                      <a:pt x="954" y="256"/>
                    </a:moveTo>
                    <a:lnTo>
                      <a:pt x="1002" y="225"/>
                    </a:lnTo>
                    <a:lnTo>
                      <a:pt x="1017" y="157"/>
                    </a:lnTo>
                    <a:lnTo>
                      <a:pt x="1005" y="39"/>
                    </a:lnTo>
                    <a:lnTo>
                      <a:pt x="1027" y="9"/>
                    </a:lnTo>
                    <a:lnTo>
                      <a:pt x="897" y="0"/>
                    </a:lnTo>
                    <a:lnTo>
                      <a:pt x="730" y="27"/>
                    </a:lnTo>
                    <a:lnTo>
                      <a:pt x="573" y="1"/>
                    </a:lnTo>
                    <a:lnTo>
                      <a:pt x="328" y="24"/>
                    </a:lnTo>
                    <a:lnTo>
                      <a:pt x="198" y="66"/>
                    </a:lnTo>
                    <a:lnTo>
                      <a:pt x="127" y="69"/>
                    </a:lnTo>
                    <a:lnTo>
                      <a:pt x="79" y="96"/>
                    </a:lnTo>
                    <a:lnTo>
                      <a:pt x="0" y="114"/>
                    </a:lnTo>
                    <a:lnTo>
                      <a:pt x="27" y="144"/>
                    </a:lnTo>
                    <a:lnTo>
                      <a:pt x="25" y="237"/>
                    </a:lnTo>
                    <a:lnTo>
                      <a:pt x="42" y="256"/>
                    </a:lnTo>
                    <a:lnTo>
                      <a:pt x="954" y="256"/>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59" name="Freeform 108"/>
              <p:cNvSpPr>
                <a:spLocks/>
              </p:cNvSpPr>
              <p:nvPr/>
            </p:nvSpPr>
            <p:spPr bwMode="auto">
              <a:xfrm>
                <a:off x="4267200" y="5948363"/>
                <a:ext cx="622300" cy="533400"/>
              </a:xfrm>
              <a:custGeom>
                <a:avLst/>
                <a:gdLst>
                  <a:gd name="T0" fmla="*/ 0 w 312"/>
                  <a:gd name="T1" fmla="*/ 2147483647 h 287"/>
                  <a:gd name="T2" fmla="*/ 2147483647 w 312"/>
                  <a:gd name="T3" fmla="*/ 2147483647 h 287"/>
                  <a:gd name="T4" fmla="*/ 2147483647 w 312"/>
                  <a:gd name="T5" fmla="*/ 2147483647 h 287"/>
                  <a:gd name="T6" fmla="*/ 2147483647 w 312"/>
                  <a:gd name="T7" fmla="*/ 2147483647 h 287"/>
                  <a:gd name="T8" fmla="*/ 2147483647 w 312"/>
                  <a:gd name="T9" fmla="*/ 2147483647 h 287"/>
                  <a:gd name="T10" fmla="*/ 2147483647 w 312"/>
                  <a:gd name="T11" fmla="*/ 2147483647 h 287"/>
                  <a:gd name="T12" fmla="*/ 2147483647 w 312"/>
                  <a:gd name="T13" fmla="*/ 2147483647 h 287"/>
                  <a:gd name="T14" fmla="*/ 2147483647 w 312"/>
                  <a:gd name="T15" fmla="*/ 2147483647 h 287"/>
                  <a:gd name="T16" fmla="*/ 2147483647 w 312"/>
                  <a:gd name="T17" fmla="*/ 2147483647 h 287"/>
                  <a:gd name="T18" fmla="*/ 2147483647 w 312"/>
                  <a:gd name="T19" fmla="*/ 2147483647 h 287"/>
                  <a:gd name="T20" fmla="*/ 2147483647 w 312"/>
                  <a:gd name="T21" fmla="*/ 2147483647 h 287"/>
                  <a:gd name="T22" fmla="*/ 2147483647 w 312"/>
                  <a:gd name="T23" fmla="*/ 2147483647 h 287"/>
                  <a:gd name="T24" fmla="*/ 2147483647 w 312"/>
                  <a:gd name="T25" fmla="*/ 0 h 287"/>
                  <a:gd name="T26" fmla="*/ 2147483647 w 312"/>
                  <a:gd name="T27" fmla="*/ 2147483647 h 287"/>
                  <a:gd name="T28" fmla="*/ 2147483647 w 312"/>
                  <a:gd name="T29" fmla="*/ 2147483647 h 287"/>
                  <a:gd name="T30" fmla="*/ 2147483647 w 312"/>
                  <a:gd name="T31" fmla="*/ 2147483647 h 287"/>
                  <a:gd name="T32" fmla="*/ 2147483647 w 312"/>
                  <a:gd name="T33" fmla="*/ 2147483647 h 287"/>
                  <a:gd name="T34" fmla="*/ 0 w 312"/>
                  <a:gd name="T35" fmla="*/ 2147483647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287">
                    <a:moveTo>
                      <a:pt x="0" y="287"/>
                    </a:moveTo>
                    <a:lnTo>
                      <a:pt x="218" y="287"/>
                    </a:lnTo>
                    <a:lnTo>
                      <a:pt x="284" y="240"/>
                    </a:lnTo>
                    <a:lnTo>
                      <a:pt x="312" y="159"/>
                    </a:lnTo>
                    <a:lnTo>
                      <a:pt x="296" y="146"/>
                    </a:lnTo>
                    <a:lnTo>
                      <a:pt x="249" y="132"/>
                    </a:lnTo>
                    <a:lnTo>
                      <a:pt x="242" y="96"/>
                    </a:lnTo>
                    <a:lnTo>
                      <a:pt x="296" y="77"/>
                    </a:lnTo>
                    <a:lnTo>
                      <a:pt x="309" y="32"/>
                    </a:lnTo>
                    <a:lnTo>
                      <a:pt x="290" y="17"/>
                    </a:lnTo>
                    <a:lnTo>
                      <a:pt x="245" y="50"/>
                    </a:lnTo>
                    <a:lnTo>
                      <a:pt x="215" y="20"/>
                    </a:lnTo>
                    <a:lnTo>
                      <a:pt x="147" y="0"/>
                    </a:lnTo>
                    <a:lnTo>
                      <a:pt x="69" y="38"/>
                    </a:lnTo>
                    <a:lnTo>
                      <a:pt x="47" y="71"/>
                    </a:lnTo>
                    <a:lnTo>
                      <a:pt x="57" y="189"/>
                    </a:lnTo>
                    <a:lnTo>
                      <a:pt x="44" y="257"/>
                    </a:lnTo>
                    <a:lnTo>
                      <a:pt x="0" y="287"/>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0" name="Freeform 109"/>
              <p:cNvSpPr>
                <a:spLocks/>
              </p:cNvSpPr>
              <p:nvPr/>
            </p:nvSpPr>
            <p:spPr bwMode="auto">
              <a:xfrm>
                <a:off x="1843088" y="2892425"/>
                <a:ext cx="666750" cy="569913"/>
              </a:xfrm>
              <a:custGeom>
                <a:avLst/>
                <a:gdLst>
                  <a:gd name="T0" fmla="*/ 2147483647 w 334"/>
                  <a:gd name="T1" fmla="*/ 2147483647 h 306"/>
                  <a:gd name="T2" fmla="*/ 2147483647 w 334"/>
                  <a:gd name="T3" fmla="*/ 2147483647 h 306"/>
                  <a:gd name="T4" fmla="*/ 2147483647 w 334"/>
                  <a:gd name="T5" fmla="*/ 2147483647 h 306"/>
                  <a:gd name="T6" fmla="*/ 2147483647 w 334"/>
                  <a:gd name="T7" fmla="*/ 2147483647 h 306"/>
                  <a:gd name="T8" fmla="*/ 2147483647 w 334"/>
                  <a:gd name="T9" fmla="*/ 2147483647 h 306"/>
                  <a:gd name="T10" fmla="*/ 0 w 334"/>
                  <a:gd name="T11" fmla="*/ 2147483647 h 306"/>
                  <a:gd name="T12" fmla="*/ 2147483647 w 334"/>
                  <a:gd name="T13" fmla="*/ 2147483647 h 306"/>
                  <a:gd name="T14" fmla="*/ 2147483647 w 334"/>
                  <a:gd name="T15" fmla="*/ 2147483647 h 306"/>
                  <a:gd name="T16" fmla="*/ 2147483647 w 334"/>
                  <a:gd name="T17" fmla="*/ 2147483647 h 306"/>
                  <a:gd name="T18" fmla="*/ 2147483647 w 334"/>
                  <a:gd name="T19" fmla="*/ 2147483647 h 306"/>
                  <a:gd name="T20" fmla="*/ 2147483647 w 334"/>
                  <a:gd name="T21" fmla="*/ 2147483647 h 306"/>
                  <a:gd name="T22" fmla="*/ 2147483647 w 334"/>
                  <a:gd name="T23" fmla="*/ 2147483647 h 306"/>
                  <a:gd name="T24" fmla="*/ 2147483647 w 334"/>
                  <a:gd name="T25" fmla="*/ 2147483647 h 306"/>
                  <a:gd name="T26" fmla="*/ 2147483647 w 334"/>
                  <a:gd name="T27" fmla="*/ 2147483647 h 306"/>
                  <a:gd name="T28" fmla="*/ 2147483647 w 334"/>
                  <a:gd name="T29" fmla="*/ 2147483647 h 306"/>
                  <a:gd name="T30" fmla="*/ 2147483647 w 334"/>
                  <a:gd name="T31" fmla="*/ 2147483647 h 306"/>
                  <a:gd name="T32" fmla="*/ 2147483647 w 334"/>
                  <a:gd name="T33" fmla="*/ 2147483647 h 306"/>
                  <a:gd name="T34" fmla="*/ 2147483647 w 334"/>
                  <a:gd name="T35" fmla="*/ 2147483647 h 306"/>
                  <a:gd name="T36" fmla="*/ 2147483647 w 334"/>
                  <a:gd name="T37" fmla="*/ 0 h 306"/>
                  <a:gd name="T38" fmla="*/ 2147483647 w 334"/>
                  <a:gd name="T39" fmla="*/ 2147483647 h 306"/>
                  <a:gd name="T40" fmla="*/ 2147483647 w 334"/>
                  <a:gd name="T41" fmla="*/ 2147483647 h 306"/>
                  <a:gd name="T42" fmla="*/ 2147483647 w 334"/>
                  <a:gd name="T43" fmla="*/ 2147483647 h 306"/>
                  <a:gd name="T44" fmla="*/ 2147483647 w 334"/>
                  <a:gd name="T45" fmla="*/ 2147483647 h 306"/>
                  <a:gd name="T46" fmla="*/ 2147483647 w 334"/>
                  <a:gd name="T47" fmla="*/ 2147483647 h 306"/>
                  <a:gd name="T48" fmla="*/ 2147483647 w 334"/>
                  <a:gd name="T49" fmla="*/ 2147483647 h 306"/>
                  <a:gd name="T50" fmla="*/ 2147483647 w 334"/>
                  <a:gd name="T51" fmla="*/ 2147483647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4" h="306">
                    <a:moveTo>
                      <a:pt x="334" y="124"/>
                    </a:moveTo>
                    <a:lnTo>
                      <a:pt x="322" y="214"/>
                    </a:lnTo>
                    <a:lnTo>
                      <a:pt x="272" y="276"/>
                    </a:lnTo>
                    <a:lnTo>
                      <a:pt x="192" y="280"/>
                    </a:lnTo>
                    <a:lnTo>
                      <a:pt x="46" y="306"/>
                    </a:lnTo>
                    <a:lnTo>
                      <a:pt x="0" y="274"/>
                    </a:lnTo>
                    <a:lnTo>
                      <a:pt x="24" y="226"/>
                    </a:lnTo>
                    <a:lnTo>
                      <a:pt x="114" y="160"/>
                    </a:lnTo>
                    <a:lnTo>
                      <a:pt x="98" y="146"/>
                    </a:lnTo>
                    <a:lnTo>
                      <a:pt x="64" y="136"/>
                    </a:lnTo>
                    <a:lnTo>
                      <a:pt x="68" y="106"/>
                    </a:lnTo>
                    <a:lnTo>
                      <a:pt x="96" y="94"/>
                    </a:lnTo>
                    <a:lnTo>
                      <a:pt x="86" y="64"/>
                    </a:lnTo>
                    <a:lnTo>
                      <a:pt x="108" y="56"/>
                    </a:lnTo>
                    <a:lnTo>
                      <a:pt x="182" y="72"/>
                    </a:lnTo>
                    <a:lnTo>
                      <a:pt x="210" y="60"/>
                    </a:lnTo>
                    <a:lnTo>
                      <a:pt x="180" y="42"/>
                    </a:lnTo>
                    <a:lnTo>
                      <a:pt x="218" y="9"/>
                    </a:lnTo>
                    <a:lnTo>
                      <a:pt x="299" y="0"/>
                    </a:lnTo>
                    <a:lnTo>
                      <a:pt x="317" y="16"/>
                    </a:lnTo>
                    <a:lnTo>
                      <a:pt x="254" y="104"/>
                    </a:lnTo>
                    <a:lnTo>
                      <a:pt x="274" y="98"/>
                    </a:lnTo>
                    <a:lnTo>
                      <a:pt x="282" y="80"/>
                    </a:lnTo>
                    <a:lnTo>
                      <a:pt x="304" y="90"/>
                    </a:lnTo>
                    <a:lnTo>
                      <a:pt x="310" y="116"/>
                    </a:lnTo>
                    <a:lnTo>
                      <a:pt x="334" y="124"/>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1" name="Freeform 110"/>
              <p:cNvSpPr>
                <a:spLocks/>
              </p:cNvSpPr>
              <p:nvPr/>
            </p:nvSpPr>
            <p:spPr bwMode="auto">
              <a:xfrm>
                <a:off x="2255838" y="2916238"/>
                <a:ext cx="379412" cy="212725"/>
              </a:xfrm>
              <a:custGeom>
                <a:avLst/>
                <a:gdLst>
                  <a:gd name="T0" fmla="*/ 0 w 190"/>
                  <a:gd name="T1" fmla="*/ 73025 h 114"/>
                  <a:gd name="T2" fmla="*/ 73025 w 190"/>
                  <a:gd name="T3" fmla="*/ 155575 h 114"/>
                  <a:gd name="T4" fmla="*/ 114300 w 190"/>
                  <a:gd name="T5" fmla="*/ 142875 h 114"/>
                  <a:gd name="T6" fmla="*/ 117475 w 190"/>
                  <a:gd name="T7" fmla="*/ 107950 h 114"/>
                  <a:gd name="T8" fmla="*/ 149225 w 190"/>
                  <a:gd name="T9" fmla="*/ 123825 h 114"/>
                  <a:gd name="T10" fmla="*/ 158750 w 190"/>
                  <a:gd name="T11" fmla="*/ 165100 h 114"/>
                  <a:gd name="T12" fmla="*/ 193675 w 190"/>
                  <a:gd name="T13" fmla="*/ 180975 h 114"/>
                  <a:gd name="T14" fmla="*/ 282575 w 190"/>
                  <a:gd name="T15" fmla="*/ 161925 h 114"/>
                  <a:gd name="T16" fmla="*/ 301625 w 190"/>
                  <a:gd name="T17" fmla="*/ 104775 h 114"/>
                  <a:gd name="T18" fmla="*/ 250825 w 190"/>
                  <a:gd name="T19" fmla="*/ 9525 h 114"/>
                  <a:gd name="T20" fmla="*/ 171450 w 190"/>
                  <a:gd name="T21" fmla="*/ 0 h 114"/>
                  <a:gd name="T22" fmla="*/ 128588 w 190"/>
                  <a:gd name="T23" fmla="*/ 14288 h 114"/>
                  <a:gd name="T24" fmla="*/ 71438 w 190"/>
                  <a:gd name="T25" fmla="*/ 60325 h 114"/>
                  <a:gd name="T26" fmla="*/ 0 w 190"/>
                  <a:gd name="T27" fmla="*/ 73025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14">
                    <a:moveTo>
                      <a:pt x="0" y="46"/>
                    </a:moveTo>
                    <a:lnTo>
                      <a:pt x="46" y="98"/>
                    </a:lnTo>
                    <a:lnTo>
                      <a:pt x="72" y="90"/>
                    </a:lnTo>
                    <a:lnTo>
                      <a:pt x="74" y="68"/>
                    </a:lnTo>
                    <a:lnTo>
                      <a:pt x="94" y="78"/>
                    </a:lnTo>
                    <a:lnTo>
                      <a:pt x="100" y="104"/>
                    </a:lnTo>
                    <a:lnTo>
                      <a:pt x="122" y="114"/>
                    </a:lnTo>
                    <a:lnTo>
                      <a:pt x="178" y="102"/>
                    </a:lnTo>
                    <a:lnTo>
                      <a:pt x="190" y="66"/>
                    </a:lnTo>
                    <a:lnTo>
                      <a:pt x="158" y="6"/>
                    </a:lnTo>
                    <a:lnTo>
                      <a:pt x="108" y="0"/>
                    </a:lnTo>
                    <a:lnTo>
                      <a:pt x="81" y="9"/>
                    </a:lnTo>
                    <a:lnTo>
                      <a:pt x="45" y="38"/>
                    </a:lnTo>
                    <a:lnTo>
                      <a:pt x="0" y="46"/>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2" name="Freeform 111"/>
              <p:cNvSpPr>
                <a:spLocks/>
              </p:cNvSpPr>
              <p:nvPr/>
            </p:nvSpPr>
            <p:spPr bwMode="auto">
              <a:xfrm>
                <a:off x="7210425" y="6046788"/>
                <a:ext cx="546100" cy="95250"/>
              </a:xfrm>
              <a:custGeom>
                <a:avLst/>
                <a:gdLst>
                  <a:gd name="T0" fmla="*/ 2147483647 w 274"/>
                  <a:gd name="T1" fmla="*/ 2147483647 h 51"/>
                  <a:gd name="T2" fmla="*/ 0 w 274"/>
                  <a:gd name="T3" fmla="*/ 2147483647 h 51"/>
                  <a:gd name="T4" fmla="*/ 2147483647 w 274"/>
                  <a:gd name="T5" fmla="*/ 2147483647 h 51"/>
                  <a:gd name="T6" fmla="*/ 2147483647 w 274"/>
                  <a:gd name="T7" fmla="*/ 2147483647 h 51"/>
                  <a:gd name="T8" fmla="*/ 2147483647 w 274"/>
                  <a:gd name="T9" fmla="*/ 0 h 51"/>
                  <a:gd name="T10" fmla="*/ 2147483647 w 274"/>
                  <a:gd name="T11" fmla="*/ 2147483647 h 51"/>
                  <a:gd name="T12" fmla="*/ 2147483647 w 274"/>
                  <a:gd name="T13" fmla="*/ 2147483647 h 51"/>
                  <a:gd name="T14" fmla="*/ 2147483647 w 274"/>
                  <a:gd name="T15" fmla="*/ 2147483647 h 51"/>
                  <a:gd name="T16" fmla="*/ 2147483647 w 274"/>
                  <a:gd name="T17" fmla="*/ 2147483647 h 51"/>
                  <a:gd name="T18" fmla="*/ 2147483647 w 274"/>
                  <a:gd name="T19" fmla="*/ 2147483647 h 51"/>
                  <a:gd name="T20" fmla="*/ 2147483647 w 274"/>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51">
                    <a:moveTo>
                      <a:pt x="19" y="39"/>
                    </a:moveTo>
                    <a:lnTo>
                      <a:pt x="0" y="21"/>
                    </a:lnTo>
                    <a:lnTo>
                      <a:pt x="39" y="3"/>
                    </a:lnTo>
                    <a:lnTo>
                      <a:pt x="99" y="13"/>
                    </a:lnTo>
                    <a:lnTo>
                      <a:pt x="219" y="0"/>
                    </a:lnTo>
                    <a:lnTo>
                      <a:pt x="274" y="12"/>
                    </a:lnTo>
                    <a:lnTo>
                      <a:pt x="271" y="25"/>
                    </a:lnTo>
                    <a:lnTo>
                      <a:pt x="202" y="34"/>
                    </a:lnTo>
                    <a:lnTo>
                      <a:pt x="121" y="51"/>
                    </a:lnTo>
                    <a:lnTo>
                      <a:pt x="85" y="39"/>
                    </a:lnTo>
                    <a:lnTo>
                      <a:pt x="19" y="3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56" name="Freeform 112"/>
              <p:cNvSpPr>
                <a:spLocks/>
              </p:cNvSpPr>
              <p:nvPr/>
            </p:nvSpPr>
            <p:spPr bwMode="auto">
              <a:xfrm>
                <a:off x="7404100" y="4919663"/>
                <a:ext cx="646113" cy="825500"/>
              </a:xfrm>
              <a:custGeom>
                <a:avLst/>
                <a:gdLst>
                  <a:gd name="T0" fmla="*/ 324 w 324"/>
                  <a:gd name="T1" fmla="*/ 439 h 444"/>
                  <a:gd name="T2" fmla="*/ 324 w 324"/>
                  <a:gd name="T3" fmla="*/ 30 h 444"/>
                  <a:gd name="T4" fmla="*/ 260 w 324"/>
                  <a:gd name="T5" fmla="*/ 36 h 444"/>
                  <a:gd name="T6" fmla="*/ 188 w 324"/>
                  <a:gd name="T7" fmla="*/ 39 h 444"/>
                  <a:gd name="T8" fmla="*/ 134 w 324"/>
                  <a:gd name="T9" fmla="*/ 0 h 444"/>
                  <a:gd name="T10" fmla="*/ 57 w 324"/>
                  <a:gd name="T11" fmla="*/ 6 h 444"/>
                  <a:gd name="T12" fmla="*/ 15 w 324"/>
                  <a:gd name="T13" fmla="*/ 43 h 444"/>
                  <a:gd name="T14" fmla="*/ 47 w 324"/>
                  <a:gd name="T15" fmla="*/ 67 h 444"/>
                  <a:gd name="T16" fmla="*/ 0 w 324"/>
                  <a:gd name="T17" fmla="*/ 142 h 444"/>
                  <a:gd name="T18" fmla="*/ 56 w 324"/>
                  <a:gd name="T19" fmla="*/ 142 h 444"/>
                  <a:gd name="T20" fmla="*/ 20 w 324"/>
                  <a:gd name="T21" fmla="*/ 193 h 444"/>
                  <a:gd name="T22" fmla="*/ 29 w 324"/>
                  <a:gd name="T23" fmla="*/ 277 h 444"/>
                  <a:gd name="T24" fmla="*/ 54 w 324"/>
                  <a:gd name="T25" fmla="*/ 285 h 444"/>
                  <a:gd name="T26" fmla="*/ 99 w 324"/>
                  <a:gd name="T27" fmla="*/ 286 h 444"/>
                  <a:gd name="T28" fmla="*/ 107 w 324"/>
                  <a:gd name="T29" fmla="*/ 312 h 444"/>
                  <a:gd name="T30" fmla="*/ 90 w 324"/>
                  <a:gd name="T31" fmla="*/ 339 h 444"/>
                  <a:gd name="T32" fmla="*/ 98 w 324"/>
                  <a:gd name="T33" fmla="*/ 357 h 444"/>
                  <a:gd name="T34" fmla="*/ 191 w 324"/>
                  <a:gd name="T35" fmla="*/ 400 h 444"/>
                  <a:gd name="T36" fmla="*/ 242 w 324"/>
                  <a:gd name="T37" fmla="*/ 438 h 444"/>
                  <a:gd name="T38" fmla="*/ 285 w 324"/>
                  <a:gd name="T39" fmla="*/ 444 h 444"/>
                  <a:gd name="T40" fmla="*/ 324 w 324"/>
                  <a:gd name="T41" fmla="*/ 43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444">
                    <a:moveTo>
                      <a:pt x="324" y="439"/>
                    </a:moveTo>
                    <a:lnTo>
                      <a:pt x="324" y="30"/>
                    </a:lnTo>
                    <a:lnTo>
                      <a:pt x="260" y="36"/>
                    </a:lnTo>
                    <a:lnTo>
                      <a:pt x="188" y="39"/>
                    </a:lnTo>
                    <a:lnTo>
                      <a:pt x="134" y="0"/>
                    </a:lnTo>
                    <a:lnTo>
                      <a:pt x="57" y="6"/>
                    </a:lnTo>
                    <a:lnTo>
                      <a:pt x="15" y="43"/>
                    </a:lnTo>
                    <a:lnTo>
                      <a:pt x="47" y="67"/>
                    </a:lnTo>
                    <a:lnTo>
                      <a:pt x="0" y="142"/>
                    </a:lnTo>
                    <a:lnTo>
                      <a:pt x="56" y="142"/>
                    </a:lnTo>
                    <a:lnTo>
                      <a:pt x="20" y="193"/>
                    </a:lnTo>
                    <a:lnTo>
                      <a:pt x="29" y="277"/>
                    </a:lnTo>
                    <a:lnTo>
                      <a:pt x="54" y="285"/>
                    </a:lnTo>
                    <a:lnTo>
                      <a:pt x="99" y="286"/>
                    </a:lnTo>
                    <a:lnTo>
                      <a:pt x="107" y="312"/>
                    </a:lnTo>
                    <a:lnTo>
                      <a:pt x="90" y="339"/>
                    </a:lnTo>
                    <a:lnTo>
                      <a:pt x="98" y="357"/>
                    </a:lnTo>
                    <a:lnTo>
                      <a:pt x="191" y="400"/>
                    </a:lnTo>
                    <a:lnTo>
                      <a:pt x="242" y="438"/>
                    </a:lnTo>
                    <a:lnTo>
                      <a:pt x="285" y="444"/>
                    </a:lnTo>
                    <a:lnTo>
                      <a:pt x="324" y="43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57" name="Freeform 113"/>
              <p:cNvSpPr>
                <a:spLocks/>
              </p:cNvSpPr>
              <p:nvPr/>
            </p:nvSpPr>
            <p:spPr bwMode="auto">
              <a:xfrm>
                <a:off x="6443663" y="4999038"/>
                <a:ext cx="1062037" cy="966787"/>
              </a:xfrm>
              <a:custGeom>
                <a:avLst/>
                <a:gdLst>
                  <a:gd name="T0" fmla="*/ 496 w 532"/>
                  <a:gd name="T1" fmla="*/ 0 h 519"/>
                  <a:gd name="T2" fmla="*/ 532 w 532"/>
                  <a:gd name="T3" fmla="*/ 23 h 519"/>
                  <a:gd name="T4" fmla="*/ 481 w 532"/>
                  <a:gd name="T5" fmla="*/ 99 h 519"/>
                  <a:gd name="T6" fmla="*/ 393 w 532"/>
                  <a:gd name="T7" fmla="*/ 92 h 519"/>
                  <a:gd name="T8" fmla="*/ 330 w 532"/>
                  <a:gd name="T9" fmla="*/ 111 h 519"/>
                  <a:gd name="T10" fmla="*/ 268 w 532"/>
                  <a:gd name="T11" fmla="*/ 174 h 519"/>
                  <a:gd name="T12" fmla="*/ 223 w 532"/>
                  <a:gd name="T13" fmla="*/ 173 h 519"/>
                  <a:gd name="T14" fmla="*/ 208 w 532"/>
                  <a:gd name="T15" fmla="*/ 197 h 519"/>
                  <a:gd name="T16" fmla="*/ 237 w 532"/>
                  <a:gd name="T17" fmla="*/ 231 h 519"/>
                  <a:gd name="T18" fmla="*/ 307 w 532"/>
                  <a:gd name="T19" fmla="*/ 258 h 519"/>
                  <a:gd name="T20" fmla="*/ 384 w 532"/>
                  <a:gd name="T21" fmla="*/ 312 h 519"/>
                  <a:gd name="T22" fmla="*/ 399 w 532"/>
                  <a:gd name="T23" fmla="*/ 356 h 519"/>
                  <a:gd name="T24" fmla="*/ 385 w 532"/>
                  <a:gd name="T25" fmla="*/ 380 h 519"/>
                  <a:gd name="T26" fmla="*/ 340 w 532"/>
                  <a:gd name="T27" fmla="*/ 395 h 519"/>
                  <a:gd name="T28" fmla="*/ 337 w 532"/>
                  <a:gd name="T29" fmla="*/ 425 h 519"/>
                  <a:gd name="T30" fmla="*/ 307 w 532"/>
                  <a:gd name="T31" fmla="*/ 444 h 519"/>
                  <a:gd name="T32" fmla="*/ 306 w 532"/>
                  <a:gd name="T33" fmla="*/ 461 h 519"/>
                  <a:gd name="T34" fmla="*/ 333 w 532"/>
                  <a:gd name="T35" fmla="*/ 503 h 519"/>
                  <a:gd name="T36" fmla="*/ 318 w 532"/>
                  <a:gd name="T37" fmla="*/ 519 h 519"/>
                  <a:gd name="T38" fmla="*/ 198 w 532"/>
                  <a:gd name="T39" fmla="*/ 492 h 519"/>
                  <a:gd name="T40" fmla="*/ 156 w 532"/>
                  <a:gd name="T41" fmla="*/ 435 h 519"/>
                  <a:gd name="T42" fmla="*/ 115 w 532"/>
                  <a:gd name="T43" fmla="*/ 411 h 519"/>
                  <a:gd name="T44" fmla="*/ 108 w 532"/>
                  <a:gd name="T45" fmla="*/ 396 h 519"/>
                  <a:gd name="T46" fmla="*/ 117 w 532"/>
                  <a:gd name="T47" fmla="*/ 380 h 519"/>
                  <a:gd name="T48" fmla="*/ 117 w 532"/>
                  <a:gd name="T49" fmla="*/ 366 h 519"/>
                  <a:gd name="T50" fmla="*/ 105 w 532"/>
                  <a:gd name="T51" fmla="*/ 350 h 519"/>
                  <a:gd name="T52" fmla="*/ 64 w 532"/>
                  <a:gd name="T53" fmla="*/ 323 h 519"/>
                  <a:gd name="T54" fmla="*/ 0 w 532"/>
                  <a:gd name="T55" fmla="*/ 261 h 519"/>
                  <a:gd name="T56" fmla="*/ 31 w 532"/>
                  <a:gd name="T57" fmla="*/ 228 h 519"/>
                  <a:gd name="T58" fmla="*/ 30 w 532"/>
                  <a:gd name="T59" fmla="*/ 209 h 519"/>
                  <a:gd name="T60" fmla="*/ 57 w 532"/>
                  <a:gd name="T61" fmla="*/ 191 h 519"/>
                  <a:gd name="T62" fmla="*/ 55 w 532"/>
                  <a:gd name="T63" fmla="*/ 137 h 519"/>
                  <a:gd name="T64" fmla="*/ 108 w 532"/>
                  <a:gd name="T65" fmla="*/ 137 h 519"/>
                  <a:gd name="T66" fmla="*/ 135 w 532"/>
                  <a:gd name="T67" fmla="*/ 117 h 519"/>
                  <a:gd name="T68" fmla="*/ 183 w 532"/>
                  <a:gd name="T69" fmla="*/ 114 h 519"/>
                  <a:gd name="T70" fmla="*/ 229 w 532"/>
                  <a:gd name="T71" fmla="*/ 66 h 519"/>
                  <a:gd name="T72" fmla="*/ 282 w 532"/>
                  <a:gd name="T73" fmla="*/ 53 h 519"/>
                  <a:gd name="T74" fmla="*/ 373 w 532"/>
                  <a:gd name="T75" fmla="*/ 51 h 519"/>
                  <a:gd name="T76" fmla="*/ 450 w 532"/>
                  <a:gd name="T77" fmla="*/ 59 h 519"/>
                  <a:gd name="T78" fmla="*/ 465 w 532"/>
                  <a:gd name="T79" fmla="*/ 50 h 519"/>
                  <a:gd name="T80" fmla="*/ 472 w 532"/>
                  <a:gd name="T81" fmla="*/ 3 h 519"/>
                  <a:gd name="T82" fmla="*/ 496 w 532"/>
                  <a:gd name="T8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519">
                    <a:moveTo>
                      <a:pt x="496" y="0"/>
                    </a:moveTo>
                    <a:lnTo>
                      <a:pt x="532" y="23"/>
                    </a:lnTo>
                    <a:lnTo>
                      <a:pt x="481" y="99"/>
                    </a:lnTo>
                    <a:lnTo>
                      <a:pt x="393" y="92"/>
                    </a:lnTo>
                    <a:lnTo>
                      <a:pt x="330" y="111"/>
                    </a:lnTo>
                    <a:lnTo>
                      <a:pt x="268" y="174"/>
                    </a:lnTo>
                    <a:lnTo>
                      <a:pt x="223" y="173"/>
                    </a:lnTo>
                    <a:lnTo>
                      <a:pt x="208" y="197"/>
                    </a:lnTo>
                    <a:lnTo>
                      <a:pt x="237" y="231"/>
                    </a:lnTo>
                    <a:lnTo>
                      <a:pt x="307" y="258"/>
                    </a:lnTo>
                    <a:lnTo>
                      <a:pt x="384" y="312"/>
                    </a:lnTo>
                    <a:lnTo>
                      <a:pt x="399" y="356"/>
                    </a:lnTo>
                    <a:lnTo>
                      <a:pt x="385" y="380"/>
                    </a:lnTo>
                    <a:lnTo>
                      <a:pt x="340" y="395"/>
                    </a:lnTo>
                    <a:lnTo>
                      <a:pt x="337" y="425"/>
                    </a:lnTo>
                    <a:lnTo>
                      <a:pt x="307" y="444"/>
                    </a:lnTo>
                    <a:lnTo>
                      <a:pt x="306" y="461"/>
                    </a:lnTo>
                    <a:lnTo>
                      <a:pt x="333" y="503"/>
                    </a:lnTo>
                    <a:lnTo>
                      <a:pt x="318" y="519"/>
                    </a:lnTo>
                    <a:lnTo>
                      <a:pt x="198" y="492"/>
                    </a:lnTo>
                    <a:lnTo>
                      <a:pt x="156" y="435"/>
                    </a:lnTo>
                    <a:lnTo>
                      <a:pt x="115" y="411"/>
                    </a:lnTo>
                    <a:lnTo>
                      <a:pt x="108" y="396"/>
                    </a:lnTo>
                    <a:lnTo>
                      <a:pt x="117" y="380"/>
                    </a:lnTo>
                    <a:lnTo>
                      <a:pt x="117" y="366"/>
                    </a:lnTo>
                    <a:lnTo>
                      <a:pt x="105" y="350"/>
                    </a:lnTo>
                    <a:lnTo>
                      <a:pt x="64" y="323"/>
                    </a:lnTo>
                    <a:lnTo>
                      <a:pt x="0" y="261"/>
                    </a:lnTo>
                    <a:lnTo>
                      <a:pt x="31" y="228"/>
                    </a:lnTo>
                    <a:lnTo>
                      <a:pt x="30" y="209"/>
                    </a:lnTo>
                    <a:lnTo>
                      <a:pt x="57" y="191"/>
                    </a:lnTo>
                    <a:lnTo>
                      <a:pt x="55" y="137"/>
                    </a:lnTo>
                    <a:lnTo>
                      <a:pt x="108" y="137"/>
                    </a:lnTo>
                    <a:lnTo>
                      <a:pt x="135" y="117"/>
                    </a:lnTo>
                    <a:lnTo>
                      <a:pt x="183" y="114"/>
                    </a:lnTo>
                    <a:lnTo>
                      <a:pt x="229" y="66"/>
                    </a:lnTo>
                    <a:lnTo>
                      <a:pt x="282" y="53"/>
                    </a:lnTo>
                    <a:lnTo>
                      <a:pt x="373" y="51"/>
                    </a:lnTo>
                    <a:lnTo>
                      <a:pt x="450" y="59"/>
                    </a:lnTo>
                    <a:lnTo>
                      <a:pt x="465" y="50"/>
                    </a:lnTo>
                    <a:lnTo>
                      <a:pt x="472" y="3"/>
                    </a:lnTo>
                    <a:lnTo>
                      <a:pt x="496" y="0"/>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58" name="Freeform 114"/>
              <p:cNvSpPr>
                <a:spLocks/>
              </p:cNvSpPr>
              <p:nvPr/>
            </p:nvSpPr>
            <p:spPr bwMode="auto">
              <a:xfrm>
                <a:off x="6237288" y="5024438"/>
                <a:ext cx="322262" cy="463550"/>
              </a:xfrm>
              <a:custGeom>
                <a:avLst/>
                <a:gdLst>
                  <a:gd name="T0" fmla="*/ 102 w 162"/>
                  <a:gd name="T1" fmla="*/ 249 h 249"/>
                  <a:gd name="T2" fmla="*/ 65 w 162"/>
                  <a:gd name="T3" fmla="*/ 216 h 249"/>
                  <a:gd name="T4" fmla="*/ 14 w 162"/>
                  <a:gd name="T5" fmla="*/ 180 h 249"/>
                  <a:gd name="T6" fmla="*/ 0 w 162"/>
                  <a:gd name="T7" fmla="*/ 67 h 249"/>
                  <a:gd name="T8" fmla="*/ 0 w 162"/>
                  <a:gd name="T9" fmla="*/ 13 h 249"/>
                  <a:gd name="T10" fmla="*/ 29 w 162"/>
                  <a:gd name="T11" fmla="*/ 0 h 249"/>
                  <a:gd name="T12" fmla="*/ 66 w 162"/>
                  <a:gd name="T13" fmla="*/ 6 h 249"/>
                  <a:gd name="T14" fmla="*/ 102 w 162"/>
                  <a:gd name="T15" fmla="*/ 33 h 249"/>
                  <a:gd name="T16" fmla="*/ 98 w 162"/>
                  <a:gd name="T17" fmla="*/ 55 h 249"/>
                  <a:gd name="T18" fmla="*/ 119 w 162"/>
                  <a:gd name="T19" fmla="*/ 106 h 249"/>
                  <a:gd name="T20" fmla="*/ 158 w 162"/>
                  <a:gd name="T21" fmla="*/ 120 h 249"/>
                  <a:gd name="T22" fmla="*/ 162 w 162"/>
                  <a:gd name="T23" fmla="*/ 177 h 249"/>
                  <a:gd name="T24" fmla="*/ 137 w 162"/>
                  <a:gd name="T25" fmla="*/ 195 h 249"/>
                  <a:gd name="T26" fmla="*/ 134 w 162"/>
                  <a:gd name="T27" fmla="*/ 217 h 249"/>
                  <a:gd name="T28" fmla="*/ 102 w 162"/>
                  <a:gd name="T2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49">
                    <a:moveTo>
                      <a:pt x="102" y="249"/>
                    </a:moveTo>
                    <a:lnTo>
                      <a:pt x="65" y="216"/>
                    </a:lnTo>
                    <a:lnTo>
                      <a:pt x="14" y="180"/>
                    </a:lnTo>
                    <a:lnTo>
                      <a:pt x="0" y="67"/>
                    </a:lnTo>
                    <a:lnTo>
                      <a:pt x="0" y="13"/>
                    </a:lnTo>
                    <a:lnTo>
                      <a:pt x="29" y="0"/>
                    </a:lnTo>
                    <a:lnTo>
                      <a:pt x="66" y="6"/>
                    </a:lnTo>
                    <a:lnTo>
                      <a:pt x="102" y="33"/>
                    </a:lnTo>
                    <a:lnTo>
                      <a:pt x="98" y="55"/>
                    </a:lnTo>
                    <a:lnTo>
                      <a:pt x="119" y="106"/>
                    </a:lnTo>
                    <a:lnTo>
                      <a:pt x="158" y="120"/>
                    </a:lnTo>
                    <a:lnTo>
                      <a:pt x="162" y="177"/>
                    </a:lnTo>
                    <a:lnTo>
                      <a:pt x="137" y="195"/>
                    </a:lnTo>
                    <a:lnTo>
                      <a:pt x="134" y="217"/>
                    </a:lnTo>
                    <a:lnTo>
                      <a:pt x="102" y="24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6" name="Freeform 115"/>
              <p:cNvSpPr>
                <a:spLocks/>
              </p:cNvSpPr>
              <p:nvPr/>
            </p:nvSpPr>
            <p:spPr bwMode="auto">
              <a:xfrm>
                <a:off x="6642100" y="4600575"/>
                <a:ext cx="1041400" cy="520700"/>
              </a:xfrm>
              <a:custGeom>
                <a:avLst/>
                <a:gdLst>
                  <a:gd name="T0" fmla="*/ 2147483647 w 522"/>
                  <a:gd name="T1" fmla="*/ 2147483647 h 280"/>
                  <a:gd name="T2" fmla="*/ 2147483647 w 522"/>
                  <a:gd name="T3" fmla="*/ 2147483647 h 280"/>
                  <a:gd name="T4" fmla="*/ 2147483647 w 522"/>
                  <a:gd name="T5" fmla="*/ 2147483647 h 280"/>
                  <a:gd name="T6" fmla="*/ 2147483647 w 522"/>
                  <a:gd name="T7" fmla="*/ 2147483647 h 280"/>
                  <a:gd name="T8" fmla="*/ 2147483647 w 522"/>
                  <a:gd name="T9" fmla="*/ 2147483647 h 280"/>
                  <a:gd name="T10" fmla="*/ 2147483647 w 522"/>
                  <a:gd name="T11" fmla="*/ 2147483647 h 280"/>
                  <a:gd name="T12" fmla="*/ 2147483647 w 522"/>
                  <a:gd name="T13" fmla="*/ 2147483647 h 280"/>
                  <a:gd name="T14" fmla="*/ 2147483647 w 522"/>
                  <a:gd name="T15" fmla="*/ 2147483647 h 280"/>
                  <a:gd name="T16" fmla="*/ 2147483647 w 522"/>
                  <a:gd name="T17" fmla="*/ 2147483647 h 280"/>
                  <a:gd name="T18" fmla="*/ 2147483647 w 522"/>
                  <a:gd name="T19" fmla="*/ 2147483647 h 280"/>
                  <a:gd name="T20" fmla="*/ 2147483647 w 522"/>
                  <a:gd name="T21" fmla="*/ 2147483647 h 280"/>
                  <a:gd name="T22" fmla="*/ 2147483647 w 522"/>
                  <a:gd name="T23" fmla="*/ 2147483647 h 280"/>
                  <a:gd name="T24" fmla="*/ 2147483647 w 522"/>
                  <a:gd name="T25" fmla="*/ 2147483647 h 280"/>
                  <a:gd name="T26" fmla="*/ 2147483647 w 522"/>
                  <a:gd name="T27" fmla="*/ 2147483647 h 280"/>
                  <a:gd name="T28" fmla="*/ 2147483647 w 522"/>
                  <a:gd name="T29" fmla="*/ 2147483647 h 280"/>
                  <a:gd name="T30" fmla="*/ 2147483647 w 522"/>
                  <a:gd name="T31" fmla="*/ 2147483647 h 280"/>
                  <a:gd name="T32" fmla="*/ 0 w 522"/>
                  <a:gd name="T33" fmla="*/ 2147483647 h 280"/>
                  <a:gd name="T34" fmla="*/ 2147483647 w 522"/>
                  <a:gd name="T35" fmla="*/ 2147483647 h 280"/>
                  <a:gd name="T36" fmla="*/ 2147483647 w 522"/>
                  <a:gd name="T37" fmla="*/ 2147483647 h 280"/>
                  <a:gd name="T38" fmla="*/ 2147483647 w 522"/>
                  <a:gd name="T39" fmla="*/ 2147483647 h 280"/>
                  <a:gd name="T40" fmla="*/ 2147483647 w 522"/>
                  <a:gd name="T41" fmla="*/ 0 h 280"/>
                  <a:gd name="T42" fmla="*/ 2147483647 w 522"/>
                  <a:gd name="T43" fmla="*/ 2147483647 h 280"/>
                  <a:gd name="T44" fmla="*/ 2147483647 w 522"/>
                  <a:gd name="T45" fmla="*/ 2147483647 h 280"/>
                  <a:gd name="T46" fmla="*/ 2147483647 w 522"/>
                  <a:gd name="T47" fmla="*/ 2147483647 h 280"/>
                  <a:gd name="T48" fmla="*/ 2147483647 w 522"/>
                  <a:gd name="T49" fmla="*/ 2147483647 h 280"/>
                  <a:gd name="T50" fmla="*/ 2147483647 w 522"/>
                  <a:gd name="T51" fmla="*/ 2147483647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2" h="280">
                    <a:moveTo>
                      <a:pt x="516" y="171"/>
                    </a:moveTo>
                    <a:lnTo>
                      <a:pt x="441" y="177"/>
                    </a:lnTo>
                    <a:lnTo>
                      <a:pt x="396" y="214"/>
                    </a:lnTo>
                    <a:lnTo>
                      <a:pt x="373" y="220"/>
                    </a:lnTo>
                    <a:lnTo>
                      <a:pt x="367" y="264"/>
                    </a:lnTo>
                    <a:lnTo>
                      <a:pt x="355" y="276"/>
                    </a:lnTo>
                    <a:lnTo>
                      <a:pt x="270" y="265"/>
                    </a:lnTo>
                    <a:lnTo>
                      <a:pt x="183" y="268"/>
                    </a:lnTo>
                    <a:lnTo>
                      <a:pt x="127" y="280"/>
                    </a:lnTo>
                    <a:lnTo>
                      <a:pt x="109" y="256"/>
                    </a:lnTo>
                    <a:lnTo>
                      <a:pt x="76" y="214"/>
                    </a:lnTo>
                    <a:lnTo>
                      <a:pt x="51" y="210"/>
                    </a:lnTo>
                    <a:lnTo>
                      <a:pt x="55" y="178"/>
                    </a:lnTo>
                    <a:lnTo>
                      <a:pt x="88" y="147"/>
                    </a:lnTo>
                    <a:lnTo>
                      <a:pt x="73" y="132"/>
                    </a:lnTo>
                    <a:lnTo>
                      <a:pt x="36" y="135"/>
                    </a:lnTo>
                    <a:lnTo>
                      <a:pt x="0" y="93"/>
                    </a:lnTo>
                    <a:lnTo>
                      <a:pt x="22" y="64"/>
                    </a:lnTo>
                    <a:lnTo>
                      <a:pt x="72" y="90"/>
                    </a:lnTo>
                    <a:lnTo>
                      <a:pt x="255" y="78"/>
                    </a:lnTo>
                    <a:lnTo>
                      <a:pt x="370" y="0"/>
                    </a:lnTo>
                    <a:lnTo>
                      <a:pt x="522" y="12"/>
                    </a:lnTo>
                    <a:lnTo>
                      <a:pt x="519" y="42"/>
                    </a:lnTo>
                    <a:lnTo>
                      <a:pt x="483" y="57"/>
                    </a:lnTo>
                    <a:lnTo>
                      <a:pt x="475" y="132"/>
                    </a:lnTo>
                    <a:lnTo>
                      <a:pt x="516" y="171"/>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7" name="Freeform 116"/>
              <p:cNvSpPr>
                <a:spLocks/>
              </p:cNvSpPr>
              <p:nvPr/>
            </p:nvSpPr>
            <p:spPr bwMode="auto">
              <a:xfrm>
                <a:off x="7096125" y="3919538"/>
                <a:ext cx="606425" cy="454025"/>
              </a:xfrm>
              <a:custGeom>
                <a:avLst/>
                <a:gdLst>
                  <a:gd name="T0" fmla="*/ 2147483647 w 304"/>
                  <a:gd name="T1" fmla="*/ 2147483647 h 244"/>
                  <a:gd name="T2" fmla="*/ 2147483647 w 304"/>
                  <a:gd name="T3" fmla="*/ 2147483647 h 244"/>
                  <a:gd name="T4" fmla="*/ 2147483647 w 304"/>
                  <a:gd name="T5" fmla="*/ 2147483647 h 244"/>
                  <a:gd name="T6" fmla="*/ 2147483647 w 304"/>
                  <a:gd name="T7" fmla="*/ 2147483647 h 244"/>
                  <a:gd name="T8" fmla="*/ 2147483647 w 304"/>
                  <a:gd name="T9" fmla="*/ 2147483647 h 244"/>
                  <a:gd name="T10" fmla="*/ 0 w 304"/>
                  <a:gd name="T11" fmla="*/ 2147483647 h 244"/>
                  <a:gd name="T12" fmla="*/ 2147483647 w 304"/>
                  <a:gd name="T13" fmla="*/ 0 h 244"/>
                  <a:gd name="T14" fmla="*/ 2147483647 w 304"/>
                  <a:gd name="T15" fmla="*/ 2147483647 h 244"/>
                  <a:gd name="T16" fmla="*/ 2147483647 w 304"/>
                  <a:gd name="T17" fmla="*/ 2147483647 h 244"/>
                  <a:gd name="T18" fmla="*/ 2147483647 w 304"/>
                  <a:gd name="T19" fmla="*/ 2147483647 h 244"/>
                  <a:gd name="T20" fmla="*/ 2147483647 w 304"/>
                  <a:gd name="T21" fmla="*/ 2147483647 h 244"/>
                  <a:gd name="T22" fmla="*/ 2147483647 w 304"/>
                  <a:gd name="T23" fmla="*/ 2147483647 h 244"/>
                  <a:gd name="T24" fmla="*/ 2147483647 w 30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4" h="244">
                    <a:moveTo>
                      <a:pt x="232" y="244"/>
                    </a:moveTo>
                    <a:lnTo>
                      <a:pt x="171" y="225"/>
                    </a:lnTo>
                    <a:lnTo>
                      <a:pt x="178" y="199"/>
                    </a:lnTo>
                    <a:lnTo>
                      <a:pt x="157" y="174"/>
                    </a:lnTo>
                    <a:lnTo>
                      <a:pt x="150" y="135"/>
                    </a:lnTo>
                    <a:lnTo>
                      <a:pt x="0" y="21"/>
                    </a:lnTo>
                    <a:lnTo>
                      <a:pt x="97" y="0"/>
                    </a:lnTo>
                    <a:lnTo>
                      <a:pt x="205" y="19"/>
                    </a:lnTo>
                    <a:lnTo>
                      <a:pt x="223" y="73"/>
                    </a:lnTo>
                    <a:lnTo>
                      <a:pt x="304" y="118"/>
                    </a:lnTo>
                    <a:lnTo>
                      <a:pt x="301" y="144"/>
                    </a:lnTo>
                    <a:lnTo>
                      <a:pt x="247" y="153"/>
                    </a:lnTo>
                    <a:lnTo>
                      <a:pt x="232" y="244"/>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68" name="Freeform 117"/>
              <p:cNvSpPr>
                <a:spLocks/>
              </p:cNvSpPr>
              <p:nvPr/>
            </p:nvSpPr>
            <p:spPr bwMode="auto">
              <a:xfrm>
                <a:off x="6038850" y="4433888"/>
                <a:ext cx="776288" cy="738187"/>
              </a:xfrm>
              <a:custGeom>
                <a:avLst/>
                <a:gdLst>
                  <a:gd name="T0" fmla="*/ 2147483647 w 389"/>
                  <a:gd name="T1" fmla="*/ 2147483647 h 397"/>
                  <a:gd name="T2" fmla="*/ 2147483647 w 389"/>
                  <a:gd name="T3" fmla="*/ 2147483647 h 397"/>
                  <a:gd name="T4" fmla="*/ 2147483647 w 389"/>
                  <a:gd name="T5" fmla="*/ 2147483647 h 397"/>
                  <a:gd name="T6" fmla="*/ 2147483647 w 389"/>
                  <a:gd name="T7" fmla="*/ 2147483647 h 397"/>
                  <a:gd name="T8" fmla="*/ 0 w 389"/>
                  <a:gd name="T9" fmla="*/ 2147483647 h 397"/>
                  <a:gd name="T10" fmla="*/ 2147483647 w 389"/>
                  <a:gd name="T11" fmla="*/ 0 h 397"/>
                  <a:gd name="T12" fmla="*/ 2147483647 w 389"/>
                  <a:gd name="T13" fmla="*/ 2147483647 h 397"/>
                  <a:gd name="T14" fmla="*/ 2147483647 w 389"/>
                  <a:gd name="T15" fmla="*/ 2147483647 h 397"/>
                  <a:gd name="T16" fmla="*/ 2147483647 w 389"/>
                  <a:gd name="T17" fmla="*/ 2147483647 h 397"/>
                  <a:gd name="T18" fmla="*/ 2147483647 w 389"/>
                  <a:gd name="T19" fmla="*/ 2147483647 h 397"/>
                  <a:gd name="T20" fmla="*/ 2147483647 w 389"/>
                  <a:gd name="T21" fmla="*/ 2147483647 h 397"/>
                  <a:gd name="T22" fmla="*/ 2147483647 w 389"/>
                  <a:gd name="T23" fmla="*/ 2147483647 h 397"/>
                  <a:gd name="T24" fmla="*/ 2147483647 w 389"/>
                  <a:gd name="T25" fmla="*/ 2147483647 h 397"/>
                  <a:gd name="T26" fmla="*/ 2147483647 w 389"/>
                  <a:gd name="T27" fmla="*/ 2147483647 h 397"/>
                  <a:gd name="T28" fmla="*/ 2147483647 w 389"/>
                  <a:gd name="T29" fmla="*/ 2147483647 h 397"/>
                  <a:gd name="T30" fmla="*/ 2147483647 w 389"/>
                  <a:gd name="T31" fmla="*/ 2147483647 h 397"/>
                  <a:gd name="T32" fmla="*/ 2147483647 w 389"/>
                  <a:gd name="T33" fmla="*/ 2147483647 h 397"/>
                  <a:gd name="T34" fmla="*/ 2147483647 w 389"/>
                  <a:gd name="T35" fmla="*/ 2147483647 h 397"/>
                  <a:gd name="T36" fmla="*/ 2147483647 w 389"/>
                  <a:gd name="T37" fmla="*/ 2147483647 h 397"/>
                  <a:gd name="T38" fmla="*/ 2147483647 w 389"/>
                  <a:gd name="T39" fmla="*/ 2147483647 h 397"/>
                  <a:gd name="T40" fmla="*/ 2147483647 w 389"/>
                  <a:gd name="T41" fmla="*/ 214748364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9" h="397">
                    <a:moveTo>
                      <a:pt x="99" y="397"/>
                    </a:moveTo>
                    <a:lnTo>
                      <a:pt x="9" y="337"/>
                    </a:lnTo>
                    <a:lnTo>
                      <a:pt x="20" y="265"/>
                    </a:lnTo>
                    <a:lnTo>
                      <a:pt x="86" y="219"/>
                    </a:lnTo>
                    <a:lnTo>
                      <a:pt x="0" y="31"/>
                    </a:lnTo>
                    <a:lnTo>
                      <a:pt x="117" y="0"/>
                    </a:lnTo>
                    <a:lnTo>
                      <a:pt x="222" y="91"/>
                    </a:lnTo>
                    <a:lnTo>
                      <a:pt x="252" y="118"/>
                    </a:lnTo>
                    <a:lnTo>
                      <a:pt x="314" y="114"/>
                    </a:lnTo>
                    <a:lnTo>
                      <a:pt x="324" y="156"/>
                    </a:lnTo>
                    <a:lnTo>
                      <a:pt x="308" y="177"/>
                    </a:lnTo>
                    <a:lnTo>
                      <a:pt x="341" y="225"/>
                    </a:lnTo>
                    <a:lnTo>
                      <a:pt x="374" y="219"/>
                    </a:lnTo>
                    <a:lnTo>
                      <a:pt x="389" y="237"/>
                    </a:lnTo>
                    <a:lnTo>
                      <a:pt x="356" y="268"/>
                    </a:lnTo>
                    <a:lnTo>
                      <a:pt x="353" y="303"/>
                    </a:lnTo>
                    <a:lnTo>
                      <a:pt x="200" y="352"/>
                    </a:lnTo>
                    <a:lnTo>
                      <a:pt x="165" y="327"/>
                    </a:lnTo>
                    <a:lnTo>
                      <a:pt x="125" y="319"/>
                    </a:lnTo>
                    <a:lnTo>
                      <a:pt x="99" y="339"/>
                    </a:lnTo>
                    <a:lnTo>
                      <a:pt x="99" y="397"/>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62" name="Freeform 118"/>
              <p:cNvSpPr>
                <a:spLocks/>
              </p:cNvSpPr>
              <p:nvPr/>
            </p:nvSpPr>
            <p:spPr bwMode="auto">
              <a:xfrm>
                <a:off x="6432550" y="4991100"/>
                <a:ext cx="468313" cy="265113"/>
              </a:xfrm>
              <a:custGeom>
                <a:avLst/>
                <a:gdLst>
                  <a:gd name="T0" fmla="*/ 3 w 235"/>
                  <a:gd name="T1" fmla="*/ 52 h 142"/>
                  <a:gd name="T2" fmla="*/ 0 w 235"/>
                  <a:gd name="T3" fmla="*/ 76 h 142"/>
                  <a:gd name="T4" fmla="*/ 21 w 235"/>
                  <a:gd name="T5" fmla="*/ 124 h 142"/>
                  <a:gd name="T6" fmla="*/ 63 w 235"/>
                  <a:gd name="T7" fmla="*/ 142 h 142"/>
                  <a:gd name="T8" fmla="*/ 115 w 235"/>
                  <a:gd name="T9" fmla="*/ 142 h 142"/>
                  <a:gd name="T10" fmla="*/ 144 w 235"/>
                  <a:gd name="T11" fmla="*/ 121 h 142"/>
                  <a:gd name="T12" fmla="*/ 189 w 235"/>
                  <a:gd name="T13" fmla="*/ 120 h 142"/>
                  <a:gd name="T14" fmla="*/ 235 w 235"/>
                  <a:gd name="T15" fmla="*/ 72 h 142"/>
                  <a:gd name="T16" fmla="*/ 183 w 235"/>
                  <a:gd name="T17" fmla="*/ 3 h 142"/>
                  <a:gd name="T18" fmla="*/ 157 w 235"/>
                  <a:gd name="T19" fmla="*/ 0 h 142"/>
                  <a:gd name="T20" fmla="*/ 3 w 235"/>
                  <a:gd name="T21"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142">
                    <a:moveTo>
                      <a:pt x="3" y="52"/>
                    </a:moveTo>
                    <a:lnTo>
                      <a:pt x="0" y="76"/>
                    </a:lnTo>
                    <a:lnTo>
                      <a:pt x="21" y="124"/>
                    </a:lnTo>
                    <a:lnTo>
                      <a:pt x="63" y="142"/>
                    </a:lnTo>
                    <a:lnTo>
                      <a:pt x="115" y="142"/>
                    </a:lnTo>
                    <a:lnTo>
                      <a:pt x="144" y="121"/>
                    </a:lnTo>
                    <a:lnTo>
                      <a:pt x="189" y="120"/>
                    </a:lnTo>
                    <a:lnTo>
                      <a:pt x="235" y="72"/>
                    </a:lnTo>
                    <a:lnTo>
                      <a:pt x="183" y="3"/>
                    </a:lnTo>
                    <a:lnTo>
                      <a:pt x="157" y="0"/>
                    </a:lnTo>
                    <a:lnTo>
                      <a:pt x="3" y="52"/>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0" name="Freeform 119"/>
              <p:cNvSpPr>
                <a:spLocks/>
              </p:cNvSpPr>
              <p:nvPr/>
            </p:nvSpPr>
            <p:spPr bwMode="auto">
              <a:xfrm>
                <a:off x="2447925" y="3714750"/>
                <a:ext cx="1936750" cy="1404938"/>
              </a:xfrm>
              <a:custGeom>
                <a:avLst/>
                <a:gdLst>
                  <a:gd name="T0" fmla="*/ 203200 w 971"/>
                  <a:gd name="T1" fmla="*/ 1000125 h 755"/>
                  <a:gd name="T2" fmla="*/ 365125 w 971"/>
                  <a:gd name="T3" fmla="*/ 660400 h 755"/>
                  <a:gd name="T4" fmla="*/ 236537 w 971"/>
                  <a:gd name="T5" fmla="*/ 446088 h 755"/>
                  <a:gd name="T6" fmla="*/ 4762 w 971"/>
                  <a:gd name="T7" fmla="*/ 346075 h 755"/>
                  <a:gd name="T8" fmla="*/ 0 w 971"/>
                  <a:gd name="T9" fmla="*/ 252413 h 755"/>
                  <a:gd name="T10" fmla="*/ 233362 w 971"/>
                  <a:gd name="T11" fmla="*/ 227013 h 755"/>
                  <a:gd name="T12" fmla="*/ 376237 w 971"/>
                  <a:gd name="T13" fmla="*/ 276225 h 755"/>
                  <a:gd name="T14" fmla="*/ 379412 w 971"/>
                  <a:gd name="T15" fmla="*/ 138113 h 755"/>
                  <a:gd name="T16" fmla="*/ 461962 w 971"/>
                  <a:gd name="T17" fmla="*/ 152400 h 755"/>
                  <a:gd name="T18" fmla="*/ 581025 w 971"/>
                  <a:gd name="T19" fmla="*/ 222250 h 755"/>
                  <a:gd name="T20" fmla="*/ 641350 w 971"/>
                  <a:gd name="T21" fmla="*/ 150813 h 755"/>
                  <a:gd name="T22" fmla="*/ 785812 w 971"/>
                  <a:gd name="T23" fmla="*/ 107950 h 755"/>
                  <a:gd name="T24" fmla="*/ 814387 w 971"/>
                  <a:gd name="T25" fmla="*/ 14288 h 755"/>
                  <a:gd name="T26" fmla="*/ 900112 w 971"/>
                  <a:gd name="T27" fmla="*/ 0 h 755"/>
                  <a:gd name="T28" fmla="*/ 1069975 w 971"/>
                  <a:gd name="T29" fmla="*/ 114300 h 755"/>
                  <a:gd name="T30" fmla="*/ 1247775 w 971"/>
                  <a:gd name="T31" fmla="*/ 241300 h 755"/>
                  <a:gd name="T32" fmla="*/ 1427162 w 971"/>
                  <a:gd name="T33" fmla="*/ 300038 h 755"/>
                  <a:gd name="T34" fmla="*/ 1541462 w 971"/>
                  <a:gd name="T35" fmla="*/ 319088 h 755"/>
                  <a:gd name="T36" fmla="*/ 1455737 w 971"/>
                  <a:gd name="T37" fmla="*/ 509588 h 755"/>
                  <a:gd name="T38" fmla="*/ 1355725 w 971"/>
                  <a:gd name="T39" fmla="*/ 528638 h 755"/>
                  <a:gd name="T40" fmla="*/ 1274762 w 971"/>
                  <a:gd name="T41" fmla="*/ 633413 h 755"/>
                  <a:gd name="T42" fmla="*/ 1293812 w 971"/>
                  <a:gd name="T43" fmla="*/ 679450 h 755"/>
                  <a:gd name="T44" fmla="*/ 1366837 w 971"/>
                  <a:gd name="T45" fmla="*/ 693738 h 755"/>
                  <a:gd name="T46" fmla="*/ 1385887 w 971"/>
                  <a:gd name="T47" fmla="*/ 808038 h 755"/>
                  <a:gd name="T48" fmla="*/ 1360487 w 971"/>
                  <a:gd name="T49" fmla="*/ 923925 h 755"/>
                  <a:gd name="T50" fmla="*/ 1450975 w 971"/>
                  <a:gd name="T51" fmla="*/ 1042988 h 755"/>
                  <a:gd name="T52" fmla="*/ 1271587 w 971"/>
                  <a:gd name="T53" fmla="*/ 1123950 h 755"/>
                  <a:gd name="T54" fmla="*/ 1195387 w 971"/>
                  <a:gd name="T55" fmla="*/ 1127125 h 755"/>
                  <a:gd name="T56" fmla="*/ 1012825 w 971"/>
                  <a:gd name="T57" fmla="*/ 1055688 h 755"/>
                  <a:gd name="T58" fmla="*/ 927100 w 971"/>
                  <a:gd name="T59" fmla="*/ 1060450 h 755"/>
                  <a:gd name="T60" fmla="*/ 869950 w 971"/>
                  <a:gd name="T61" fmla="*/ 1089025 h 755"/>
                  <a:gd name="T62" fmla="*/ 842962 w 971"/>
                  <a:gd name="T63" fmla="*/ 1131888 h 755"/>
                  <a:gd name="T64" fmla="*/ 874712 w 971"/>
                  <a:gd name="T65" fmla="*/ 1198563 h 755"/>
                  <a:gd name="T66" fmla="*/ 561975 w 971"/>
                  <a:gd name="T67" fmla="*/ 1104900 h 755"/>
                  <a:gd name="T68" fmla="*/ 419100 w 971"/>
                  <a:gd name="T69" fmla="*/ 1112838 h 755"/>
                  <a:gd name="T70" fmla="*/ 317500 w 971"/>
                  <a:gd name="T71" fmla="*/ 1066800 h 755"/>
                  <a:gd name="T72" fmla="*/ 203200 w 971"/>
                  <a:gd name="T73" fmla="*/ 1000125 h 7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1" h="755">
                    <a:moveTo>
                      <a:pt x="128" y="630"/>
                    </a:moveTo>
                    <a:lnTo>
                      <a:pt x="230" y="416"/>
                    </a:lnTo>
                    <a:lnTo>
                      <a:pt x="149" y="281"/>
                    </a:lnTo>
                    <a:lnTo>
                      <a:pt x="3" y="218"/>
                    </a:lnTo>
                    <a:lnTo>
                      <a:pt x="0" y="159"/>
                    </a:lnTo>
                    <a:lnTo>
                      <a:pt x="147" y="143"/>
                    </a:lnTo>
                    <a:lnTo>
                      <a:pt x="237" y="174"/>
                    </a:lnTo>
                    <a:lnTo>
                      <a:pt x="239" y="87"/>
                    </a:lnTo>
                    <a:lnTo>
                      <a:pt x="291" y="96"/>
                    </a:lnTo>
                    <a:lnTo>
                      <a:pt x="366" y="140"/>
                    </a:lnTo>
                    <a:lnTo>
                      <a:pt x="404" y="95"/>
                    </a:lnTo>
                    <a:lnTo>
                      <a:pt x="495" y="68"/>
                    </a:lnTo>
                    <a:lnTo>
                      <a:pt x="513" y="9"/>
                    </a:lnTo>
                    <a:lnTo>
                      <a:pt x="567" y="0"/>
                    </a:lnTo>
                    <a:lnTo>
                      <a:pt x="674" y="72"/>
                    </a:lnTo>
                    <a:lnTo>
                      <a:pt x="786" y="152"/>
                    </a:lnTo>
                    <a:lnTo>
                      <a:pt x="899" y="189"/>
                    </a:lnTo>
                    <a:lnTo>
                      <a:pt x="971" y="201"/>
                    </a:lnTo>
                    <a:lnTo>
                      <a:pt x="917" y="321"/>
                    </a:lnTo>
                    <a:lnTo>
                      <a:pt x="854" y="333"/>
                    </a:lnTo>
                    <a:lnTo>
                      <a:pt x="803" y="399"/>
                    </a:lnTo>
                    <a:lnTo>
                      <a:pt x="815" y="428"/>
                    </a:lnTo>
                    <a:lnTo>
                      <a:pt x="861" y="437"/>
                    </a:lnTo>
                    <a:lnTo>
                      <a:pt x="873" y="509"/>
                    </a:lnTo>
                    <a:lnTo>
                      <a:pt x="857" y="582"/>
                    </a:lnTo>
                    <a:lnTo>
                      <a:pt x="914" y="657"/>
                    </a:lnTo>
                    <a:lnTo>
                      <a:pt x="801" y="708"/>
                    </a:lnTo>
                    <a:lnTo>
                      <a:pt x="753" y="710"/>
                    </a:lnTo>
                    <a:lnTo>
                      <a:pt x="638" y="665"/>
                    </a:lnTo>
                    <a:lnTo>
                      <a:pt x="584" y="668"/>
                    </a:lnTo>
                    <a:lnTo>
                      <a:pt x="548" y="686"/>
                    </a:lnTo>
                    <a:lnTo>
                      <a:pt x="531" y="713"/>
                    </a:lnTo>
                    <a:lnTo>
                      <a:pt x="551" y="755"/>
                    </a:lnTo>
                    <a:lnTo>
                      <a:pt x="354" y="696"/>
                    </a:lnTo>
                    <a:lnTo>
                      <a:pt x="264" y="701"/>
                    </a:lnTo>
                    <a:lnTo>
                      <a:pt x="200" y="672"/>
                    </a:lnTo>
                    <a:lnTo>
                      <a:pt x="128" y="63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64" name="Freeform 120"/>
              <p:cNvSpPr>
                <a:spLocks/>
              </p:cNvSpPr>
              <p:nvPr/>
            </p:nvSpPr>
            <p:spPr bwMode="auto">
              <a:xfrm>
                <a:off x="4154488" y="4400550"/>
                <a:ext cx="1985962" cy="1657350"/>
              </a:xfrm>
              <a:custGeom>
                <a:avLst/>
                <a:gdLst>
                  <a:gd name="T0" fmla="*/ 9 w 996"/>
                  <a:gd name="T1" fmla="*/ 96 h 891"/>
                  <a:gd name="T2" fmla="*/ 15 w 996"/>
                  <a:gd name="T3" fmla="*/ 141 h 891"/>
                  <a:gd name="T4" fmla="*/ 0 w 996"/>
                  <a:gd name="T5" fmla="*/ 214 h 891"/>
                  <a:gd name="T6" fmla="*/ 59 w 996"/>
                  <a:gd name="T7" fmla="*/ 291 h 891"/>
                  <a:gd name="T8" fmla="*/ 128 w 996"/>
                  <a:gd name="T9" fmla="*/ 246 h 891"/>
                  <a:gd name="T10" fmla="*/ 260 w 996"/>
                  <a:gd name="T11" fmla="*/ 262 h 891"/>
                  <a:gd name="T12" fmla="*/ 326 w 996"/>
                  <a:gd name="T13" fmla="*/ 373 h 891"/>
                  <a:gd name="T14" fmla="*/ 509 w 996"/>
                  <a:gd name="T15" fmla="*/ 495 h 891"/>
                  <a:gd name="T16" fmla="*/ 737 w 996"/>
                  <a:gd name="T17" fmla="*/ 586 h 891"/>
                  <a:gd name="T18" fmla="*/ 794 w 996"/>
                  <a:gd name="T19" fmla="*/ 693 h 891"/>
                  <a:gd name="T20" fmla="*/ 746 w 996"/>
                  <a:gd name="T21" fmla="*/ 739 h 891"/>
                  <a:gd name="T22" fmla="*/ 609 w 996"/>
                  <a:gd name="T23" fmla="*/ 769 h 891"/>
                  <a:gd name="T24" fmla="*/ 498 w 996"/>
                  <a:gd name="T25" fmla="*/ 765 h 891"/>
                  <a:gd name="T26" fmla="*/ 474 w 996"/>
                  <a:gd name="T27" fmla="*/ 801 h 891"/>
                  <a:gd name="T28" fmla="*/ 509 w 996"/>
                  <a:gd name="T29" fmla="*/ 831 h 891"/>
                  <a:gd name="T30" fmla="*/ 662 w 996"/>
                  <a:gd name="T31" fmla="*/ 873 h 891"/>
                  <a:gd name="T32" fmla="*/ 738 w 996"/>
                  <a:gd name="T33" fmla="*/ 891 h 891"/>
                  <a:gd name="T34" fmla="*/ 749 w 996"/>
                  <a:gd name="T35" fmla="*/ 847 h 891"/>
                  <a:gd name="T36" fmla="*/ 737 w 996"/>
                  <a:gd name="T37" fmla="*/ 816 h 891"/>
                  <a:gd name="T38" fmla="*/ 767 w 996"/>
                  <a:gd name="T39" fmla="*/ 757 h 891"/>
                  <a:gd name="T40" fmla="*/ 791 w 996"/>
                  <a:gd name="T41" fmla="*/ 774 h 891"/>
                  <a:gd name="T42" fmla="*/ 839 w 996"/>
                  <a:gd name="T43" fmla="*/ 747 h 891"/>
                  <a:gd name="T44" fmla="*/ 894 w 996"/>
                  <a:gd name="T45" fmla="*/ 648 h 891"/>
                  <a:gd name="T46" fmla="*/ 855 w 996"/>
                  <a:gd name="T47" fmla="*/ 604 h 891"/>
                  <a:gd name="T48" fmla="*/ 837 w 996"/>
                  <a:gd name="T49" fmla="*/ 571 h 891"/>
                  <a:gd name="T50" fmla="*/ 858 w 996"/>
                  <a:gd name="T51" fmla="*/ 532 h 891"/>
                  <a:gd name="T52" fmla="*/ 950 w 996"/>
                  <a:gd name="T53" fmla="*/ 561 h 891"/>
                  <a:gd name="T54" fmla="*/ 971 w 996"/>
                  <a:gd name="T55" fmla="*/ 585 h 891"/>
                  <a:gd name="T56" fmla="*/ 993 w 996"/>
                  <a:gd name="T57" fmla="*/ 573 h 891"/>
                  <a:gd name="T58" fmla="*/ 996 w 996"/>
                  <a:gd name="T59" fmla="*/ 546 h 891"/>
                  <a:gd name="T60" fmla="*/ 959 w 996"/>
                  <a:gd name="T61" fmla="*/ 520 h 891"/>
                  <a:gd name="T62" fmla="*/ 794 w 996"/>
                  <a:gd name="T63" fmla="*/ 471 h 891"/>
                  <a:gd name="T64" fmla="*/ 764 w 996"/>
                  <a:gd name="T65" fmla="*/ 451 h 891"/>
                  <a:gd name="T66" fmla="*/ 780 w 996"/>
                  <a:gd name="T67" fmla="*/ 433 h 891"/>
                  <a:gd name="T68" fmla="*/ 765 w 996"/>
                  <a:gd name="T69" fmla="*/ 415 h 891"/>
                  <a:gd name="T70" fmla="*/ 720 w 996"/>
                  <a:gd name="T71" fmla="*/ 417 h 891"/>
                  <a:gd name="T72" fmla="*/ 671 w 996"/>
                  <a:gd name="T73" fmla="*/ 412 h 891"/>
                  <a:gd name="T74" fmla="*/ 588 w 996"/>
                  <a:gd name="T75" fmla="*/ 367 h 891"/>
                  <a:gd name="T76" fmla="*/ 552 w 996"/>
                  <a:gd name="T77" fmla="*/ 289 h 891"/>
                  <a:gd name="T78" fmla="*/ 449 w 996"/>
                  <a:gd name="T79" fmla="*/ 223 h 891"/>
                  <a:gd name="T80" fmla="*/ 455 w 996"/>
                  <a:gd name="T81" fmla="*/ 130 h 891"/>
                  <a:gd name="T82" fmla="*/ 516 w 996"/>
                  <a:gd name="T83" fmla="*/ 114 h 891"/>
                  <a:gd name="T84" fmla="*/ 546 w 996"/>
                  <a:gd name="T85" fmla="*/ 97 h 891"/>
                  <a:gd name="T86" fmla="*/ 530 w 996"/>
                  <a:gd name="T87" fmla="*/ 85 h 891"/>
                  <a:gd name="T88" fmla="*/ 534 w 996"/>
                  <a:gd name="T89" fmla="*/ 16 h 891"/>
                  <a:gd name="T90" fmla="*/ 467 w 996"/>
                  <a:gd name="T91" fmla="*/ 25 h 891"/>
                  <a:gd name="T92" fmla="*/ 398 w 996"/>
                  <a:gd name="T93" fmla="*/ 0 h 891"/>
                  <a:gd name="T94" fmla="*/ 330 w 996"/>
                  <a:gd name="T95" fmla="*/ 7 h 891"/>
                  <a:gd name="T96" fmla="*/ 261 w 996"/>
                  <a:gd name="T97" fmla="*/ 45 h 891"/>
                  <a:gd name="T98" fmla="*/ 203 w 996"/>
                  <a:gd name="T99" fmla="*/ 57 h 891"/>
                  <a:gd name="T100" fmla="*/ 173 w 996"/>
                  <a:gd name="T101" fmla="*/ 88 h 891"/>
                  <a:gd name="T102" fmla="*/ 116 w 996"/>
                  <a:gd name="T103" fmla="*/ 64 h 891"/>
                  <a:gd name="T104" fmla="*/ 65 w 996"/>
                  <a:gd name="T105" fmla="*/ 96 h 891"/>
                  <a:gd name="T106" fmla="*/ 9 w 996"/>
                  <a:gd name="T107" fmla="*/ 96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6" h="891">
                    <a:moveTo>
                      <a:pt x="9" y="96"/>
                    </a:moveTo>
                    <a:lnTo>
                      <a:pt x="15" y="141"/>
                    </a:lnTo>
                    <a:lnTo>
                      <a:pt x="0" y="214"/>
                    </a:lnTo>
                    <a:lnTo>
                      <a:pt x="59" y="291"/>
                    </a:lnTo>
                    <a:lnTo>
                      <a:pt x="128" y="246"/>
                    </a:lnTo>
                    <a:lnTo>
                      <a:pt x="260" y="262"/>
                    </a:lnTo>
                    <a:lnTo>
                      <a:pt x="326" y="373"/>
                    </a:lnTo>
                    <a:lnTo>
                      <a:pt x="509" y="495"/>
                    </a:lnTo>
                    <a:lnTo>
                      <a:pt x="737" y="586"/>
                    </a:lnTo>
                    <a:lnTo>
                      <a:pt x="794" y="693"/>
                    </a:lnTo>
                    <a:lnTo>
                      <a:pt x="746" y="739"/>
                    </a:lnTo>
                    <a:lnTo>
                      <a:pt x="609" y="769"/>
                    </a:lnTo>
                    <a:lnTo>
                      <a:pt x="498" y="765"/>
                    </a:lnTo>
                    <a:lnTo>
                      <a:pt x="474" y="801"/>
                    </a:lnTo>
                    <a:lnTo>
                      <a:pt x="509" y="831"/>
                    </a:lnTo>
                    <a:lnTo>
                      <a:pt x="662" y="873"/>
                    </a:lnTo>
                    <a:lnTo>
                      <a:pt x="738" y="891"/>
                    </a:lnTo>
                    <a:lnTo>
                      <a:pt x="749" y="847"/>
                    </a:lnTo>
                    <a:lnTo>
                      <a:pt x="737" y="816"/>
                    </a:lnTo>
                    <a:lnTo>
                      <a:pt x="767" y="757"/>
                    </a:lnTo>
                    <a:lnTo>
                      <a:pt x="791" y="774"/>
                    </a:lnTo>
                    <a:lnTo>
                      <a:pt x="839" y="747"/>
                    </a:lnTo>
                    <a:lnTo>
                      <a:pt x="894" y="648"/>
                    </a:lnTo>
                    <a:lnTo>
                      <a:pt x="855" y="604"/>
                    </a:lnTo>
                    <a:lnTo>
                      <a:pt x="837" y="571"/>
                    </a:lnTo>
                    <a:lnTo>
                      <a:pt x="858" y="532"/>
                    </a:lnTo>
                    <a:lnTo>
                      <a:pt x="950" y="561"/>
                    </a:lnTo>
                    <a:lnTo>
                      <a:pt x="971" y="585"/>
                    </a:lnTo>
                    <a:lnTo>
                      <a:pt x="993" y="573"/>
                    </a:lnTo>
                    <a:lnTo>
                      <a:pt x="996" y="546"/>
                    </a:lnTo>
                    <a:lnTo>
                      <a:pt x="959" y="520"/>
                    </a:lnTo>
                    <a:lnTo>
                      <a:pt x="794" y="471"/>
                    </a:lnTo>
                    <a:lnTo>
                      <a:pt x="764" y="451"/>
                    </a:lnTo>
                    <a:lnTo>
                      <a:pt x="780" y="433"/>
                    </a:lnTo>
                    <a:lnTo>
                      <a:pt x="765" y="415"/>
                    </a:lnTo>
                    <a:lnTo>
                      <a:pt x="720" y="417"/>
                    </a:lnTo>
                    <a:lnTo>
                      <a:pt x="671" y="412"/>
                    </a:lnTo>
                    <a:lnTo>
                      <a:pt x="588" y="367"/>
                    </a:lnTo>
                    <a:lnTo>
                      <a:pt x="552" y="289"/>
                    </a:lnTo>
                    <a:lnTo>
                      <a:pt x="449" y="223"/>
                    </a:lnTo>
                    <a:lnTo>
                      <a:pt x="455" y="130"/>
                    </a:lnTo>
                    <a:lnTo>
                      <a:pt x="516" y="114"/>
                    </a:lnTo>
                    <a:lnTo>
                      <a:pt x="546" y="97"/>
                    </a:lnTo>
                    <a:lnTo>
                      <a:pt x="530" y="85"/>
                    </a:lnTo>
                    <a:lnTo>
                      <a:pt x="534" y="16"/>
                    </a:lnTo>
                    <a:lnTo>
                      <a:pt x="467" y="25"/>
                    </a:lnTo>
                    <a:lnTo>
                      <a:pt x="398" y="0"/>
                    </a:lnTo>
                    <a:lnTo>
                      <a:pt x="330" y="7"/>
                    </a:lnTo>
                    <a:lnTo>
                      <a:pt x="261" y="45"/>
                    </a:lnTo>
                    <a:lnTo>
                      <a:pt x="203" y="57"/>
                    </a:lnTo>
                    <a:lnTo>
                      <a:pt x="173" y="88"/>
                    </a:lnTo>
                    <a:lnTo>
                      <a:pt x="116" y="64"/>
                    </a:lnTo>
                    <a:lnTo>
                      <a:pt x="65" y="96"/>
                    </a:lnTo>
                    <a:lnTo>
                      <a:pt x="9" y="96"/>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2" name="Freeform 121"/>
              <p:cNvSpPr>
                <a:spLocks/>
              </p:cNvSpPr>
              <p:nvPr/>
            </p:nvSpPr>
            <p:spPr bwMode="auto">
              <a:xfrm>
                <a:off x="4002088" y="3871913"/>
                <a:ext cx="163512" cy="153987"/>
              </a:xfrm>
              <a:custGeom>
                <a:avLst/>
                <a:gdLst>
                  <a:gd name="T0" fmla="*/ 9525 w 82"/>
                  <a:gd name="T1" fmla="*/ 107950 h 83"/>
                  <a:gd name="T2" fmla="*/ 0 w 82"/>
                  <a:gd name="T3" fmla="*/ 42863 h 83"/>
                  <a:gd name="T4" fmla="*/ 57150 w 82"/>
                  <a:gd name="T5" fmla="*/ 3175 h 83"/>
                  <a:gd name="T6" fmla="*/ 104775 w 82"/>
                  <a:gd name="T7" fmla="*/ 0 h 83"/>
                  <a:gd name="T8" fmla="*/ 106363 w 82"/>
                  <a:gd name="T9" fmla="*/ 36513 h 83"/>
                  <a:gd name="T10" fmla="*/ 130175 w 82"/>
                  <a:gd name="T11" fmla="*/ 74613 h 83"/>
                  <a:gd name="T12" fmla="*/ 87313 w 82"/>
                  <a:gd name="T13" fmla="*/ 131763 h 83"/>
                  <a:gd name="T14" fmla="*/ 9525 w 82"/>
                  <a:gd name="T15" fmla="*/ 10795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83">
                    <a:moveTo>
                      <a:pt x="6" y="68"/>
                    </a:moveTo>
                    <a:lnTo>
                      <a:pt x="0" y="27"/>
                    </a:lnTo>
                    <a:lnTo>
                      <a:pt x="36" y="2"/>
                    </a:lnTo>
                    <a:lnTo>
                      <a:pt x="66" y="0"/>
                    </a:lnTo>
                    <a:lnTo>
                      <a:pt x="67" y="23"/>
                    </a:lnTo>
                    <a:lnTo>
                      <a:pt x="82" y="47"/>
                    </a:lnTo>
                    <a:lnTo>
                      <a:pt x="55" y="83"/>
                    </a:lnTo>
                    <a:lnTo>
                      <a:pt x="6" y="68"/>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3" name="Freeform 122"/>
              <p:cNvSpPr>
                <a:spLocks/>
              </p:cNvSpPr>
              <p:nvPr/>
            </p:nvSpPr>
            <p:spPr bwMode="auto">
              <a:xfrm>
                <a:off x="3579813" y="3668713"/>
                <a:ext cx="555625" cy="325437"/>
              </a:xfrm>
              <a:custGeom>
                <a:avLst/>
                <a:gdLst>
                  <a:gd name="T0" fmla="*/ 346075 w 279"/>
                  <a:gd name="T1" fmla="*/ 277812 h 175"/>
                  <a:gd name="T2" fmla="*/ 338138 w 279"/>
                  <a:gd name="T3" fmla="*/ 219075 h 175"/>
                  <a:gd name="T4" fmla="*/ 400050 w 279"/>
                  <a:gd name="T5" fmla="*/ 176212 h 175"/>
                  <a:gd name="T6" fmla="*/ 442913 w 279"/>
                  <a:gd name="T7" fmla="*/ 173037 h 175"/>
                  <a:gd name="T8" fmla="*/ 328613 w 279"/>
                  <a:gd name="T9" fmla="*/ 15875 h 175"/>
                  <a:gd name="T10" fmla="*/ 219075 w 279"/>
                  <a:gd name="T11" fmla="*/ 1587 h 175"/>
                  <a:gd name="T12" fmla="*/ 138113 w 279"/>
                  <a:gd name="T13" fmla="*/ 25400 h 175"/>
                  <a:gd name="T14" fmla="*/ 104775 w 279"/>
                  <a:gd name="T15" fmla="*/ 0 h 175"/>
                  <a:gd name="T16" fmla="*/ 0 w 279"/>
                  <a:gd name="T17" fmla="*/ 14287 h 175"/>
                  <a:gd name="T18" fmla="*/ 3175 w 279"/>
                  <a:gd name="T19" fmla="*/ 39687 h 175"/>
                  <a:gd name="T20" fmla="*/ 346075 w 279"/>
                  <a:gd name="T21" fmla="*/ 277812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75">
                    <a:moveTo>
                      <a:pt x="218" y="175"/>
                    </a:moveTo>
                    <a:lnTo>
                      <a:pt x="213" y="138"/>
                    </a:lnTo>
                    <a:lnTo>
                      <a:pt x="252" y="111"/>
                    </a:lnTo>
                    <a:lnTo>
                      <a:pt x="279" y="109"/>
                    </a:lnTo>
                    <a:lnTo>
                      <a:pt x="207" y="10"/>
                    </a:lnTo>
                    <a:lnTo>
                      <a:pt x="138" y="1"/>
                    </a:lnTo>
                    <a:lnTo>
                      <a:pt x="87" y="16"/>
                    </a:lnTo>
                    <a:lnTo>
                      <a:pt x="66" y="0"/>
                    </a:lnTo>
                    <a:lnTo>
                      <a:pt x="0" y="9"/>
                    </a:lnTo>
                    <a:lnTo>
                      <a:pt x="2" y="25"/>
                    </a:lnTo>
                    <a:lnTo>
                      <a:pt x="218" y="175"/>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4" name="Freeform 123"/>
              <p:cNvSpPr>
                <a:spLocks/>
              </p:cNvSpPr>
              <p:nvPr/>
            </p:nvSpPr>
            <p:spPr bwMode="auto">
              <a:xfrm>
                <a:off x="3703638" y="3360738"/>
                <a:ext cx="546100" cy="447675"/>
              </a:xfrm>
              <a:custGeom>
                <a:avLst/>
                <a:gdLst>
                  <a:gd name="T0" fmla="*/ 0 w 274"/>
                  <a:gd name="T1" fmla="*/ 261938 h 240"/>
                  <a:gd name="T2" fmla="*/ 214313 w 274"/>
                  <a:gd name="T3" fmla="*/ 53975 h 240"/>
                  <a:gd name="T4" fmla="*/ 330200 w 274"/>
                  <a:gd name="T5" fmla="*/ 0 h 240"/>
                  <a:gd name="T6" fmla="*/ 434975 w 274"/>
                  <a:gd name="T7" fmla="*/ 0 h 240"/>
                  <a:gd name="T8" fmla="*/ 387350 w 274"/>
                  <a:gd name="T9" fmla="*/ 206375 h 240"/>
                  <a:gd name="T10" fmla="*/ 304800 w 274"/>
                  <a:gd name="T11" fmla="*/ 211138 h 240"/>
                  <a:gd name="T12" fmla="*/ 306388 w 274"/>
                  <a:gd name="T13" fmla="*/ 381000 h 240"/>
                  <a:gd name="T14" fmla="*/ 228600 w 274"/>
                  <a:gd name="T15" fmla="*/ 280988 h 240"/>
                  <a:gd name="T16" fmla="*/ 120650 w 274"/>
                  <a:gd name="T17" fmla="*/ 261938 h 240"/>
                  <a:gd name="T18" fmla="*/ 28575 w 274"/>
                  <a:gd name="T19" fmla="*/ 290513 h 240"/>
                  <a:gd name="T20" fmla="*/ 0 w 274"/>
                  <a:gd name="T21" fmla="*/ 261938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 h="240">
                    <a:moveTo>
                      <a:pt x="0" y="165"/>
                    </a:moveTo>
                    <a:lnTo>
                      <a:pt x="135" y="34"/>
                    </a:lnTo>
                    <a:lnTo>
                      <a:pt x="208" y="0"/>
                    </a:lnTo>
                    <a:lnTo>
                      <a:pt x="274" y="0"/>
                    </a:lnTo>
                    <a:lnTo>
                      <a:pt x="244" y="130"/>
                    </a:lnTo>
                    <a:lnTo>
                      <a:pt x="192" y="133"/>
                    </a:lnTo>
                    <a:lnTo>
                      <a:pt x="193" y="240"/>
                    </a:lnTo>
                    <a:lnTo>
                      <a:pt x="144" y="177"/>
                    </a:lnTo>
                    <a:lnTo>
                      <a:pt x="76" y="165"/>
                    </a:lnTo>
                    <a:lnTo>
                      <a:pt x="18" y="183"/>
                    </a:lnTo>
                    <a:lnTo>
                      <a:pt x="0" y="165"/>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5" name="Freeform 124"/>
              <p:cNvSpPr>
                <a:spLocks/>
              </p:cNvSpPr>
              <p:nvPr/>
            </p:nvSpPr>
            <p:spPr bwMode="auto">
              <a:xfrm>
                <a:off x="4046538" y="4260850"/>
                <a:ext cx="760412" cy="319088"/>
              </a:xfrm>
              <a:custGeom>
                <a:avLst/>
                <a:gdLst>
                  <a:gd name="T0" fmla="*/ 0 w 381"/>
                  <a:gd name="T1" fmla="*/ 168275 h 172"/>
                  <a:gd name="T2" fmla="*/ 12700 w 381"/>
                  <a:gd name="T3" fmla="*/ 149225 h 172"/>
                  <a:gd name="T4" fmla="*/ 85725 w 381"/>
                  <a:gd name="T5" fmla="*/ 57150 h 172"/>
                  <a:gd name="T6" fmla="*/ 293688 w 381"/>
                  <a:gd name="T7" fmla="*/ 28575 h 172"/>
                  <a:gd name="T8" fmla="*/ 327025 w 381"/>
                  <a:gd name="T9" fmla="*/ 0 h 172"/>
                  <a:gd name="T10" fmla="*/ 414338 w 381"/>
                  <a:gd name="T11" fmla="*/ 15875 h 172"/>
                  <a:gd name="T12" fmla="*/ 433388 w 381"/>
                  <a:gd name="T13" fmla="*/ 52388 h 172"/>
                  <a:gd name="T14" fmla="*/ 465138 w 381"/>
                  <a:gd name="T15" fmla="*/ 57150 h 172"/>
                  <a:gd name="T16" fmla="*/ 465138 w 381"/>
                  <a:gd name="T17" fmla="*/ 119063 h 172"/>
                  <a:gd name="T18" fmla="*/ 604838 w 381"/>
                  <a:gd name="T19" fmla="*/ 134938 h 172"/>
                  <a:gd name="T20" fmla="*/ 504825 w 381"/>
                  <a:gd name="T21" fmla="*/ 192088 h 172"/>
                  <a:gd name="T22" fmla="*/ 419100 w 381"/>
                  <a:gd name="T23" fmla="*/ 206375 h 172"/>
                  <a:gd name="T24" fmla="*/ 361950 w 381"/>
                  <a:gd name="T25" fmla="*/ 263525 h 172"/>
                  <a:gd name="T26" fmla="*/ 265113 w 381"/>
                  <a:gd name="T27" fmla="*/ 223838 h 172"/>
                  <a:gd name="T28" fmla="*/ 193675 w 381"/>
                  <a:gd name="T29" fmla="*/ 273050 h 172"/>
                  <a:gd name="T30" fmla="*/ 98425 w 381"/>
                  <a:gd name="T31" fmla="*/ 273050 h 172"/>
                  <a:gd name="T32" fmla="*/ 88900 w 381"/>
                  <a:gd name="T33" fmla="*/ 228600 h 172"/>
                  <a:gd name="T34" fmla="*/ 14288 w 381"/>
                  <a:gd name="T35" fmla="*/ 215900 h 172"/>
                  <a:gd name="T36" fmla="*/ 0 w 381"/>
                  <a:gd name="T37" fmla="*/ 168275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1" h="172">
                    <a:moveTo>
                      <a:pt x="0" y="106"/>
                    </a:moveTo>
                    <a:cubicBezTo>
                      <a:pt x="3" y="102"/>
                      <a:pt x="8" y="94"/>
                      <a:pt x="8" y="94"/>
                    </a:cubicBezTo>
                    <a:lnTo>
                      <a:pt x="54" y="36"/>
                    </a:lnTo>
                    <a:lnTo>
                      <a:pt x="185" y="18"/>
                    </a:lnTo>
                    <a:lnTo>
                      <a:pt x="206" y="0"/>
                    </a:lnTo>
                    <a:lnTo>
                      <a:pt x="261" y="10"/>
                    </a:lnTo>
                    <a:lnTo>
                      <a:pt x="273" y="33"/>
                    </a:lnTo>
                    <a:lnTo>
                      <a:pt x="293" y="36"/>
                    </a:lnTo>
                    <a:lnTo>
                      <a:pt x="293" y="75"/>
                    </a:lnTo>
                    <a:lnTo>
                      <a:pt x="381" y="85"/>
                    </a:lnTo>
                    <a:lnTo>
                      <a:pt x="318" y="121"/>
                    </a:lnTo>
                    <a:lnTo>
                      <a:pt x="264" y="130"/>
                    </a:lnTo>
                    <a:lnTo>
                      <a:pt x="228" y="166"/>
                    </a:lnTo>
                    <a:lnTo>
                      <a:pt x="167" y="141"/>
                    </a:lnTo>
                    <a:lnTo>
                      <a:pt x="122" y="172"/>
                    </a:lnTo>
                    <a:lnTo>
                      <a:pt x="62" y="172"/>
                    </a:lnTo>
                    <a:lnTo>
                      <a:pt x="56" y="144"/>
                    </a:lnTo>
                    <a:lnTo>
                      <a:pt x="9" y="136"/>
                    </a:lnTo>
                    <a:lnTo>
                      <a:pt x="0" y="106"/>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6" name="Freeform 125"/>
              <p:cNvSpPr>
                <a:spLocks/>
              </p:cNvSpPr>
              <p:nvPr/>
            </p:nvSpPr>
            <p:spPr bwMode="auto">
              <a:xfrm>
                <a:off x="5205413" y="4406900"/>
                <a:ext cx="922337" cy="603250"/>
              </a:xfrm>
              <a:custGeom>
                <a:avLst/>
                <a:gdLst>
                  <a:gd name="T0" fmla="*/ 0 w 462"/>
                  <a:gd name="T1" fmla="*/ 2147483647 h 324"/>
                  <a:gd name="T2" fmla="*/ 2147483647 w 462"/>
                  <a:gd name="T3" fmla="*/ 2147483647 h 324"/>
                  <a:gd name="T4" fmla="*/ 2147483647 w 462"/>
                  <a:gd name="T5" fmla="*/ 2147483647 h 324"/>
                  <a:gd name="T6" fmla="*/ 2147483647 w 462"/>
                  <a:gd name="T7" fmla="*/ 2147483647 h 324"/>
                  <a:gd name="T8" fmla="*/ 2147483647 w 462"/>
                  <a:gd name="T9" fmla="*/ 0 h 324"/>
                  <a:gd name="T10" fmla="*/ 2147483647 w 462"/>
                  <a:gd name="T11" fmla="*/ 2147483647 h 324"/>
                  <a:gd name="T12" fmla="*/ 2147483647 w 462"/>
                  <a:gd name="T13" fmla="*/ 2147483647 h 324"/>
                  <a:gd name="T14" fmla="*/ 2147483647 w 462"/>
                  <a:gd name="T15" fmla="*/ 2147483647 h 324"/>
                  <a:gd name="T16" fmla="*/ 2147483647 w 462"/>
                  <a:gd name="T17" fmla="*/ 2147483647 h 324"/>
                  <a:gd name="T18" fmla="*/ 2147483647 w 462"/>
                  <a:gd name="T19" fmla="*/ 2147483647 h 324"/>
                  <a:gd name="T20" fmla="*/ 2147483647 w 462"/>
                  <a:gd name="T21" fmla="*/ 2147483647 h 324"/>
                  <a:gd name="T22" fmla="*/ 2147483647 w 462"/>
                  <a:gd name="T23" fmla="*/ 2147483647 h 324"/>
                  <a:gd name="T24" fmla="*/ 2147483647 w 462"/>
                  <a:gd name="T25" fmla="*/ 2147483647 h 324"/>
                  <a:gd name="T26" fmla="*/ 2147483647 w 462"/>
                  <a:gd name="T27" fmla="*/ 2147483647 h 324"/>
                  <a:gd name="T28" fmla="*/ 2147483647 w 462"/>
                  <a:gd name="T29" fmla="*/ 2147483647 h 324"/>
                  <a:gd name="T30" fmla="*/ 2147483647 w 462"/>
                  <a:gd name="T31" fmla="*/ 2147483647 h 324"/>
                  <a:gd name="T32" fmla="*/ 2147483647 w 462"/>
                  <a:gd name="T33" fmla="*/ 2147483647 h 324"/>
                  <a:gd name="T34" fmla="*/ 0 w 462"/>
                  <a:gd name="T35" fmla="*/ 2147483647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2" h="324">
                    <a:moveTo>
                      <a:pt x="0" y="105"/>
                    </a:moveTo>
                    <a:lnTo>
                      <a:pt x="22" y="92"/>
                    </a:lnTo>
                    <a:lnTo>
                      <a:pt x="63" y="114"/>
                    </a:lnTo>
                    <a:lnTo>
                      <a:pt x="150" y="105"/>
                    </a:lnTo>
                    <a:lnTo>
                      <a:pt x="226" y="0"/>
                    </a:lnTo>
                    <a:lnTo>
                      <a:pt x="315" y="60"/>
                    </a:lnTo>
                    <a:lnTo>
                      <a:pt x="420" y="47"/>
                    </a:lnTo>
                    <a:lnTo>
                      <a:pt x="462" y="138"/>
                    </a:lnTo>
                    <a:lnTo>
                      <a:pt x="424" y="147"/>
                    </a:lnTo>
                    <a:lnTo>
                      <a:pt x="409" y="125"/>
                    </a:lnTo>
                    <a:lnTo>
                      <a:pt x="199" y="137"/>
                    </a:lnTo>
                    <a:lnTo>
                      <a:pt x="180" y="164"/>
                    </a:lnTo>
                    <a:lnTo>
                      <a:pt x="336" y="320"/>
                    </a:lnTo>
                    <a:lnTo>
                      <a:pt x="283" y="324"/>
                    </a:lnTo>
                    <a:lnTo>
                      <a:pt x="120" y="228"/>
                    </a:lnTo>
                    <a:lnTo>
                      <a:pt x="85" y="177"/>
                    </a:lnTo>
                    <a:lnTo>
                      <a:pt x="31" y="177"/>
                    </a:lnTo>
                    <a:lnTo>
                      <a:pt x="0" y="105"/>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7" name="Freeform 126"/>
              <p:cNvSpPr>
                <a:spLocks/>
              </p:cNvSpPr>
              <p:nvPr/>
            </p:nvSpPr>
            <p:spPr bwMode="auto">
              <a:xfrm>
                <a:off x="5561013" y="4635500"/>
                <a:ext cx="652462" cy="425450"/>
              </a:xfrm>
              <a:custGeom>
                <a:avLst/>
                <a:gdLst>
                  <a:gd name="T0" fmla="*/ 0 w 327"/>
                  <a:gd name="T1" fmla="*/ 2147483647 h 228"/>
                  <a:gd name="T2" fmla="*/ 2147483647 w 327"/>
                  <a:gd name="T3" fmla="*/ 2147483647 h 228"/>
                  <a:gd name="T4" fmla="*/ 2147483647 w 327"/>
                  <a:gd name="T5" fmla="*/ 0 h 228"/>
                  <a:gd name="T6" fmla="*/ 2147483647 w 327"/>
                  <a:gd name="T7" fmla="*/ 2147483647 h 228"/>
                  <a:gd name="T8" fmla="*/ 2147483647 w 327"/>
                  <a:gd name="T9" fmla="*/ 2147483647 h 228"/>
                  <a:gd name="T10" fmla="*/ 2147483647 w 327"/>
                  <a:gd name="T11" fmla="*/ 2147483647 h 228"/>
                  <a:gd name="T12" fmla="*/ 2147483647 w 327"/>
                  <a:gd name="T13" fmla="*/ 2147483647 h 228"/>
                  <a:gd name="T14" fmla="*/ 2147483647 w 327"/>
                  <a:gd name="T15" fmla="*/ 2147483647 h 228"/>
                  <a:gd name="T16" fmla="*/ 2147483647 w 327"/>
                  <a:gd name="T17" fmla="*/ 2147483647 h 228"/>
                  <a:gd name="T18" fmla="*/ 0 w 327"/>
                  <a:gd name="T19" fmla="*/ 2147483647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 h="228">
                    <a:moveTo>
                      <a:pt x="0" y="39"/>
                    </a:moveTo>
                    <a:lnTo>
                      <a:pt x="20" y="11"/>
                    </a:lnTo>
                    <a:lnTo>
                      <a:pt x="231" y="0"/>
                    </a:lnTo>
                    <a:lnTo>
                      <a:pt x="246" y="23"/>
                    </a:lnTo>
                    <a:lnTo>
                      <a:pt x="284" y="14"/>
                    </a:lnTo>
                    <a:lnTo>
                      <a:pt x="327" y="110"/>
                    </a:lnTo>
                    <a:lnTo>
                      <a:pt x="261" y="156"/>
                    </a:lnTo>
                    <a:lnTo>
                      <a:pt x="248" y="228"/>
                    </a:lnTo>
                    <a:lnTo>
                      <a:pt x="153" y="195"/>
                    </a:lnTo>
                    <a:lnTo>
                      <a:pt x="0" y="39"/>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1" name="Freeform 127"/>
              <p:cNvSpPr>
                <a:spLocks/>
              </p:cNvSpPr>
              <p:nvPr/>
            </p:nvSpPr>
            <p:spPr bwMode="auto">
              <a:xfrm>
                <a:off x="6450013" y="3132138"/>
                <a:ext cx="1600200" cy="1241425"/>
              </a:xfrm>
              <a:custGeom>
                <a:avLst/>
                <a:gdLst>
                  <a:gd name="T0" fmla="*/ 802 w 802"/>
                  <a:gd name="T1" fmla="*/ 543 h 667"/>
                  <a:gd name="T2" fmla="*/ 802 w 802"/>
                  <a:gd name="T3" fmla="*/ 90 h 667"/>
                  <a:gd name="T4" fmla="*/ 738 w 802"/>
                  <a:gd name="T5" fmla="*/ 33 h 667"/>
                  <a:gd name="T6" fmla="*/ 675 w 802"/>
                  <a:gd name="T7" fmla="*/ 0 h 667"/>
                  <a:gd name="T8" fmla="*/ 568 w 802"/>
                  <a:gd name="T9" fmla="*/ 57 h 667"/>
                  <a:gd name="T10" fmla="*/ 501 w 802"/>
                  <a:gd name="T11" fmla="*/ 144 h 667"/>
                  <a:gd name="T12" fmla="*/ 124 w 802"/>
                  <a:gd name="T13" fmla="*/ 150 h 667"/>
                  <a:gd name="T14" fmla="*/ 43 w 802"/>
                  <a:gd name="T15" fmla="*/ 210 h 667"/>
                  <a:gd name="T16" fmla="*/ 84 w 802"/>
                  <a:gd name="T17" fmla="*/ 289 h 667"/>
                  <a:gd name="T18" fmla="*/ 0 w 802"/>
                  <a:gd name="T19" fmla="*/ 439 h 667"/>
                  <a:gd name="T20" fmla="*/ 0 w 802"/>
                  <a:gd name="T21" fmla="*/ 499 h 667"/>
                  <a:gd name="T22" fmla="*/ 58 w 802"/>
                  <a:gd name="T23" fmla="*/ 522 h 667"/>
                  <a:gd name="T24" fmla="*/ 184 w 802"/>
                  <a:gd name="T25" fmla="*/ 505 h 667"/>
                  <a:gd name="T26" fmla="*/ 322 w 802"/>
                  <a:gd name="T27" fmla="*/ 445 h 667"/>
                  <a:gd name="T28" fmla="*/ 421 w 802"/>
                  <a:gd name="T29" fmla="*/ 423 h 667"/>
                  <a:gd name="T30" fmla="*/ 525 w 802"/>
                  <a:gd name="T31" fmla="*/ 442 h 667"/>
                  <a:gd name="T32" fmla="*/ 547 w 802"/>
                  <a:gd name="T33" fmla="*/ 498 h 667"/>
                  <a:gd name="T34" fmla="*/ 627 w 802"/>
                  <a:gd name="T35" fmla="*/ 540 h 667"/>
                  <a:gd name="T36" fmla="*/ 624 w 802"/>
                  <a:gd name="T37" fmla="*/ 565 h 667"/>
                  <a:gd name="T38" fmla="*/ 571 w 802"/>
                  <a:gd name="T39" fmla="*/ 574 h 667"/>
                  <a:gd name="T40" fmla="*/ 553 w 802"/>
                  <a:gd name="T41" fmla="*/ 667 h 667"/>
                  <a:gd name="T42" fmla="*/ 639 w 802"/>
                  <a:gd name="T43" fmla="*/ 646 h 667"/>
                  <a:gd name="T44" fmla="*/ 721 w 802"/>
                  <a:gd name="T45" fmla="*/ 525 h 667"/>
                  <a:gd name="T46" fmla="*/ 802 w 802"/>
                  <a:gd name="T47" fmla="*/ 54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2" h="667">
                    <a:moveTo>
                      <a:pt x="802" y="543"/>
                    </a:moveTo>
                    <a:lnTo>
                      <a:pt x="802" y="90"/>
                    </a:lnTo>
                    <a:lnTo>
                      <a:pt x="738" y="33"/>
                    </a:lnTo>
                    <a:lnTo>
                      <a:pt x="675" y="0"/>
                    </a:lnTo>
                    <a:lnTo>
                      <a:pt x="568" y="57"/>
                    </a:lnTo>
                    <a:lnTo>
                      <a:pt x="501" y="144"/>
                    </a:lnTo>
                    <a:lnTo>
                      <a:pt x="124" y="150"/>
                    </a:lnTo>
                    <a:lnTo>
                      <a:pt x="43" y="210"/>
                    </a:lnTo>
                    <a:lnTo>
                      <a:pt x="84" y="289"/>
                    </a:lnTo>
                    <a:lnTo>
                      <a:pt x="0" y="439"/>
                    </a:lnTo>
                    <a:lnTo>
                      <a:pt x="0" y="499"/>
                    </a:lnTo>
                    <a:lnTo>
                      <a:pt x="58" y="522"/>
                    </a:lnTo>
                    <a:lnTo>
                      <a:pt x="184" y="505"/>
                    </a:lnTo>
                    <a:lnTo>
                      <a:pt x="322" y="445"/>
                    </a:lnTo>
                    <a:lnTo>
                      <a:pt x="421" y="423"/>
                    </a:lnTo>
                    <a:lnTo>
                      <a:pt x="525" y="442"/>
                    </a:lnTo>
                    <a:lnTo>
                      <a:pt x="547" y="498"/>
                    </a:lnTo>
                    <a:lnTo>
                      <a:pt x="627" y="540"/>
                    </a:lnTo>
                    <a:lnTo>
                      <a:pt x="624" y="565"/>
                    </a:lnTo>
                    <a:lnTo>
                      <a:pt x="571" y="574"/>
                    </a:lnTo>
                    <a:lnTo>
                      <a:pt x="553" y="667"/>
                    </a:lnTo>
                    <a:lnTo>
                      <a:pt x="639" y="646"/>
                    </a:lnTo>
                    <a:lnTo>
                      <a:pt x="721" y="525"/>
                    </a:lnTo>
                    <a:lnTo>
                      <a:pt x="802" y="543"/>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79" name="Freeform 128"/>
              <p:cNvSpPr>
                <a:spLocks/>
              </p:cNvSpPr>
              <p:nvPr/>
            </p:nvSpPr>
            <p:spPr bwMode="auto">
              <a:xfrm>
                <a:off x="6270625" y="3959225"/>
                <a:ext cx="1466850" cy="811213"/>
              </a:xfrm>
              <a:custGeom>
                <a:avLst/>
                <a:gdLst>
                  <a:gd name="T0" fmla="*/ 1158875 w 735"/>
                  <a:gd name="T1" fmla="*/ 315913 h 436"/>
                  <a:gd name="T2" fmla="*/ 1166812 w 735"/>
                  <a:gd name="T3" fmla="*/ 404813 h 436"/>
                  <a:gd name="T4" fmla="*/ 1104900 w 735"/>
                  <a:gd name="T5" fmla="*/ 471488 h 436"/>
                  <a:gd name="T6" fmla="*/ 1119187 w 735"/>
                  <a:gd name="T7" fmla="*/ 566738 h 436"/>
                  <a:gd name="T8" fmla="*/ 882650 w 735"/>
                  <a:gd name="T9" fmla="*/ 549275 h 436"/>
                  <a:gd name="T10" fmla="*/ 695325 w 735"/>
                  <a:gd name="T11" fmla="*/ 676275 h 436"/>
                  <a:gd name="T12" fmla="*/ 411162 w 735"/>
                  <a:gd name="T13" fmla="*/ 692150 h 436"/>
                  <a:gd name="T14" fmla="*/ 330200 w 735"/>
                  <a:gd name="T15" fmla="*/ 654050 h 436"/>
                  <a:gd name="T16" fmla="*/ 311150 w 735"/>
                  <a:gd name="T17" fmla="*/ 585788 h 436"/>
                  <a:gd name="T18" fmla="*/ 214312 w 735"/>
                  <a:gd name="T19" fmla="*/ 595313 h 436"/>
                  <a:gd name="T20" fmla="*/ 0 w 735"/>
                  <a:gd name="T21" fmla="*/ 404813 h 436"/>
                  <a:gd name="T22" fmla="*/ 77787 w 735"/>
                  <a:gd name="T23" fmla="*/ 361950 h 436"/>
                  <a:gd name="T24" fmla="*/ 234950 w 735"/>
                  <a:gd name="T25" fmla="*/ 119063 h 436"/>
                  <a:gd name="T26" fmla="*/ 433387 w 735"/>
                  <a:gd name="T27" fmla="*/ 95250 h 436"/>
                  <a:gd name="T28" fmla="*/ 657225 w 735"/>
                  <a:gd name="T29" fmla="*/ 0 h 436"/>
                  <a:gd name="T30" fmla="*/ 896937 w 735"/>
                  <a:gd name="T31" fmla="*/ 182563 h 436"/>
                  <a:gd name="T32" fmla="*/ 909637 w 735"/>
                  <a:gd name="T33" fmla="*/ 247650 h 436"/>
                  <a:gd name="T34" fmla="*/ 942975 w 735"/>
                  <a:gd name="T35" fmla="*/ 280988 h 436"/>
                  <a:gd name="T36" fmla="*/ 935037 w 735"/>
                  <a:gd name="T37" fmla="*/ 323850 h 436"/>
                  <a:gd name="T38" fmla="*/ 1020762 w 735"/>
                  <a:gd name="T39" fmla="*/ 349250 h 436"/>
                  <a:gd name="T40" fmla="*/ 1158875 w 735"/>
                  <a:gd name="T41" fmla="*/ 315913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5" h="436">
                    <a:moveTo>
                      <a:pt x="730" y="199"/>
                    </a:moveTo>
                    <a:lnTo>
                      <a:pt x="735" y="255"/>
                    </a:lnTo>
                    <a:lnTo>
                      <a:pt x="696" y="297"/>
                    </a:lnTo>
                    <a:lnTo>
                      <a:pt x="705" y="357"/>
                    </a:lnTo>
                    <a:lnTo>
                      <a:pt x="556" y="346"/>
                    </a:lnTo>
                    <a:lnTo>
                      <a:pt x="438" y="426"/>
                    </a:lnTo>
                    <a:lnTo>
                      <a:pt x="259" y="436"/>
                    </a:lnTo>
                    <a:lnTo>
                      <a:pt x="208" y="412"/>
                    </a:lnTo>
                    <a:lnTo>
                      <a:pt x="196" y="369"/>
                    </a:lnTo>
                    <a:lnTo>
                      <a:pt x="135" y="375"/>
                    </a:lnTo>
                    <a:lnTo>
                      <a:pt x="0" y="255"/>
                    </a:lnTo>
                    <a:lnTo>
                      <a:pt x="49" y="228"/>
                    </a:lnTo>
                    <a:lnTo>
                      <a:pt x="148" y="75"/>
                    </a:lnTo>
                    <a:lnTo>
                      <a:pt x="273" y="60"/>
                    </a:lnTo>
                    <a:lnTo>
                      <a:pt x="414" y="0"/>
                    </a:lnTo>
                    <a:lnTo>
                      <a:pt x="565" y="115"/>
                    </a:lnTo>
                    <a:lnTo>
                      <a:pt x="573" y="156"/>
                    </a:lnTo>
                    <a:lnTo>
                      <a:pt x="594" y="177"/>
                    </a:lnTo>
                    <a:lnTo>
                      <a:pt x="589" y="204"/>
                    </a:lnTo>
                    <a:lnTo>
                      <a:pt x="643" y="220"/>
                    </a:lnTo>
                    <a:lnTo>
                      <a:pt x="730" y="199"/>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4" name="Freeform 130"/>
              <p:cNvSpPr>
                <a:spLocks/>
              </p:cNvSpPr>
              <p:nvPr/>
            </p:nvSpPr>
            <p:spPr bwMode="auto">
              <a:xfrm>
                <a:off x="6403975" y="2698750"/>
                <a:ext cx="1233488" cy="827088"/>
              </a:xfrm>
              <a:custGeom>
                <a:avLst/>
                <a:gdLst>
                  <a:gd name="T0" fmla="*/ 218 w 618"/>
                  <a:gd name="T1" fmla="*/ 0 h 444"/>
                  <a:gd name="T2" fmla="*/ 344 w 618"/>
                  <a:gd name="T3" fmla="*/ 27 h 444"/>
                  <a:gd name="T4" fmla="*/ 405 w 618"/>
                  <a:gd name="T5" fmla="*/ 11 h 444"/>
                  <a:gd name="T6" fmla="*/ 444 w 618"/>
                  <a:gd name="T7" fmla="*/ 48 h 444"/>
                  <a:gd name="T8" fmla="*/ 456 w 618"/>
                  <a:gd name="T9" fmla="*/ 102 h 444"/>
                  <a:gd name="T10" fmla="*/ 608 w 618"/>
                  <a:gd name="T11" fmla="*/ 167 h 444"/>
                  <a:gd name="T12" fmla="*/ 618 w 618"/>
                  <a:gd name="T13" fmla="*/ 201 h 444"/>
                  <a:gd name="T14" fmla="*/ 557 w 618"/>
                  <a:gd name="T15" fmla="*/ 230 h 444"/>
                  <a:gd name="T16" fmla="*/ 596 w 618"/>
                  <a:gd name="T17" fmla="*/ 290 h 444"/>
                  <a:gd name="T18" fmla="*/ 524 w 618"/>
                  <a:gd name="T19" fmla="*/ 380 h 444"/>
                  <a:gd name="T20" fmla="*/ 149 w 618"/>
                  <a:gd name="T21" fmla="*/ 384 h 444"/>
                  <a:gd name="T22" fmla="*/ 65 w 618"/>
                  <a:gd name="T23" fmla="*/ 444 h 444"/>
                  <a:gd name="T24" fmla="*/ 11 w 618"/>
                  <a:gd name="T25" fmla="*/ 378 h 444"/>
                  <a:gd name="T26" fmla="*/ 44 w 618"/>
                  <a:gd name="T27" fmla="*/ 338 h 444"/>
                  <a:gd name="T28" fmla="*/ 0 w 618"/>
                  <a:gd name="T29" fmla="*/ 240 h 444"/>
                  <a:gd name="T30" fmla="*/ 125 w 618"/>
                  <a:gd name="T31" fmla="*/ 191 h 444"/>
                  <a:gd name="T32" fmla="*/ 153 w 618"/>
                  <a:gd name="T33" fmla="*/ 62 h 444"/>
                  <a:gd name="T34" fmla="*/ 218 w 618"/>
                  <a:gd name="T3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444">
                    <a:moveTo>
                      <a:pt x="218" y="0"/>
                    </a:moveTo>
                    <a:lnTo>
                      <a:pt x="344" y="27"/>
                    </a:lnTo>
                    <a:lnTo>
                      <a:pt x="405" y="11"/>
                    </a:lnTo>
                    <a:lnTo>
                      <a:pt x="444" y="48"/>
                    </a:lnTo>
                    <a:lnTo>
                      <a:pt x="456" y="102"/>
                    </a:lnTo>
                    <a:lnTo>
                      <a:pt x="608" y="167"/>
                    </a:lnTo>
                    <a:lnTo>
                      <a:pt x="618" y="201"/>
                    </a:lnTo>
                    <a:lnTo>
                      <a:pt x="557" y="230"/>
                    </a:lnTo>
                    <a:lnTo>
                      <a:pt x="596" y="290"/>
                    </a:lnTo>
                    <a:lnTo>
                      <a:pt x="524" y="380"/>
                    </a:lnTo>
                    <a:lnTo>
                      <a:pt x="149" y="384"/>
                    </a:lnTo>
                    <a:lnTo>
                      <a:pt x="65" y="444"/>
                    </a:lnTo>
                    <a:lnTo>
                      <a:pt x="11" y="378"/>
                    </a:lnTo>
                    <a:lnTo>
                      <a:pt x="44" y="338"/>
                    </a:lnTo>
                    <a:lnTo>
                      <a:pt x="0" y="240"/>
                    </a:lnTo>
                    <a:lnTo>
                      <a:pt x="125" y="191"/>
                    </a:lnTo>
                    <a:lnTo>
                      <a:pt x="153" y="62"/>
                    </a:lnTo>
                    <a:lnTo>
                      <a:pt x="218" y="0"/>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5" name="Freeform 131"/>
              <p:cNvSpPr>
                <a:spLocks/>
              </p:cNvSpPr>
              <p:nvPr/>
            </p:nvSpPr>
            <p:spPr bwMode="auto">
              <a:xfrm>
                <a:off x="6034088" y="2195513"/>
                <a:ext cx="693737" cy="344487"/>
              </a:xfrm>
              <a:custGeom>
                <a:avLst/>
                <a:gdLst>
                  <a:gd name="T0" fmla="*/ 314 w 348"/>
                  <a:gd name="T1" fmla="*/ 0 h 185"/>
                  <a:gd name="T2" fmla="*/ 108 w 348"/>
                  <a:gd name="T3" fmla="*/ 33 h 185"/>
                  <a:gd name="T4" fmla="*/ 0 w 348"/>
                  <a:gd name="T5" fmla="*/ 122 h 185"/>
                  <a:gd name="T6" fmla="*/ 11 w 348"/>
                  <a:gd name="T7" fmla="*/ 185 h 185"/>
                  <a:gd name="T8" fmla="*/ 89 w 348"/>
                  <a:gd name="T9" fmla="*/ 125 h 185"/>
                  <a:gd name="T10" fmla="*/ 141 w 348"/>
                  <a:gd name="T11" fmla="*/ 177 h 185"/>
                  <a:gd name="T12" fmla="*/ 186 w 348"/>
                  <a:gd name="T13" fmla="*/ 153 h 185"/>
                  <a:gd name="T14" fmla="*/ 237 w 348"/>
                  <a:gd name="T15" fmla="*/ 158 h 185"/>
                  <a:gd name="T16" fmla="*/ 299 w 348"/>
                  <a:gd name="T17" fmla="*/ 179 h 185"/>
                  <a:gd name="T18" fmla="*/ 348 w 348"/>
                  <a:gd name="T19" fmla="*/ 159 h 185"/>
                  <a:gd name="T20" fmla="*/ 308 w 348"/>
                  <a:gd name="T21" fmla="*/ 87 h 185"/>
                  <a:gd name="T22" fmla="*/ 314 w 348"/>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185">
                    <a:moveTo>
                      <a:pt x="314" y="0"/>
                    </a:moveTo>
                    <a:lnTo>
                      <a:pt x="108" y="33"/>
                    </a:lnTo>
                    <a:lnTo>
                      <a:pt x="0" y="122"/>
                    </a:lnTo>
                    <a:lnTo>
                      <a:pt x="11" y="185"/>
                    </a:lnTo>
                    <a:lnTo>
                      <a:pt x="89" y="125"/>
                    </a:lnTo>
                    <a:lnTo>
                      <a:pt x="141" y="177"/>
                    </a:lnTo>
                    <a:lnTo>
                      <a:pt x="186" y="153"/>
                    </a:lnTo>
                    <a:lnTo>
                      <a:pt x="237" y="158"/>
                    </a:lnTo>
                    <a:lnTo>
                      <a:pt x="299" y="179"/>
                    </a:lnTo>
                    <a:lnTo>
                      <a:pt x="348" y="159"/>
                    </a:lnTo>
                    <a:lnTo>
                      <a:pt x="308" y="87"/>
                    </a:lnTo>
                    <a:lnTo>
                      <a:pt x="314" y="0"/>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6" name="Freeform 132"/>
              <p:cNvSpPr>
                <a:spLocks/>
              </p:cNvSpPr>
              <p:nvPr/>
            </p:nvSpPr>
            <p:spPr bwMode="auto">
              <a:xfrm>
                <a:off x="5984875" y="2474913"/>
                <a:ext cx="860425" cy="390525"/>
              </a:xfrm>
              <a:custGeom>
                <a:avLst/>
                <a:gdLst>
                  <a:gd name="T0" fmla="*/ 3 w 431"/>
                  <a:gd name="T1" fmla="*/ 210 h 210"/>
                  <a:gd name="T2" fmla="*/ 0 w 431"/>
                  <a:gd name="T3" fmla="*/ 128 h 210"/>
                  <a:gd name="T4" fmla="*/ 29 w 431"/>
                  <a:gd name="T5" fmla="*/ 69 h 210"/>
                  <a:gd name="T6" fmla="*/ 75 w 431"/>
                  <a:gd name="T7" fmla="*/ 47 h 210"/>
                  <a:gd name="T8" fmla="*/ 141 w 431"/>
                  <a:gd name="T9" fmla="*/ 98 h 210"/>
                  <a:gd name="T10" fmla="*/ 170 w 431"/>
                  <a:gd name="T11" fmla="*/ 101 h 210"/>
                  <a:gd name="T12" fmla="*/ 180 w 431"/>
                  <a:gd name="T13" fmla="*/ 69 h 210"/>
                  <a:gd name="T14" fmla="*/ 162 w 431"/>
                  <a:gd name="T15" fmla="*/ 24 h 210"/>
                  <a:gd name="T16" fmla="*/ 209 w 431"/>
                  <a:gd name="T17" fmla="*/ 0 h 210"/>
                  <a:gd name="T18" fmla="*/ 270 w 431"/>
                  <a:gd name="T19" fmla="*/ 6 h 210"/>
                  <a:gd name="T20" fmla="*/ 324 w 431"/>
                  <a:gd name="T21" fmla="*/ 27 h 210"/>
                  <a:gd name="T22" fmla="*/ 371 w 431"/>
                  <a:gd name="T23" fmla="*/ 8 h 210"/>
                  <a:gd name="T24" fmla="*/ 431 w 431"/>
                  <a:gd name="T25" fmla="*/ 119 h 210"/>
                  <a:gd name="T26" fmla="*/ 362 w 431"/>
                  <a:gd name="T27" fmla="*/ 185 h 210"/>
                  <a:gd name="T28" fmla="*/ 234 w 431"/>
                  <a:gd name="T29" fmla="*/ 149 h 210"/>
                  <a:gd name="T30" fmla="*/ 215 w 431"/>
                  <a:gd name="T31" fmla="*/ 164 h 210"/>
                  <a:gd name="T32" fmla="*/ 69 w 431"/>
                  <a:gd name="T33" fmla="*/ 173 h 210"/>
                  <a:gd name="T34" fmla="*/ 3 w 431"/>
                  <a:gd name="T3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1" h="210">
                    <a:moveTo>
                      <a:pt x="3" y="210"/>
                    </a:moveTo>
                    <a:lnTo>
                      <a:pt x="0" y="128"/>
                    </a:lnTo>
                    <a:lnTo>
                      <a:pt x="29" y="69"/>
                    </a:lnTo>
                    <a:lnTo>
                      <a:pt x="75" y="47"/>
                    </a:lnTo>
                    <a:lnTo>
                      <a:pt x="141" y="98"/>
                    </a:lnTo>
                    <a:lnTo>
                      <a:pt x="170" y="101"/>
                    </a:lnTo>
                    <a:lnTo>
                      <a:pt x="180" y="69"/>
                    </a:lnTo>
                    <a:lnTo>
                      <a:pt x="162" y="24"/>
                    </a:lnTo>
                    <a:lnTo>
                      <a:pt x="209" y="0"/>
                    </a:lnTo>
                    <a:lnTo>
                      <a:pt x="270" y="6"/>
                    </a:lnTo>
                    <a:lnTo>
                      <a:pt x="324" y="27"/>
                    </a:lnTo>
                    <a:lnTo>
                      <a:pt x="371" y="8"/>
                    </a:lnTo>
                    <a:lnTo>
                      <a:pt x="431" y="119"/>
                    </a:lnTo>
                    <a:lnTo>
                      <a:pt x="362" y="185"/>
                    </a:lnTo>
                    <a:lnTo>
                      <a:pt x="234" y="149"/>
                    </a:lnTo>
                    <a:lnTo>
                      <a:pt x="215" y="164"/>
                    </a:lnTo>
                    <a:lnTo>
                      <a:pt x="69" y="173"/>
                    </a:lnTo>
                    <a:lnTo>
                      <a:pt x="3" y="210"/>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7" name="Freeform 133"/>
              <p:cNvSpPr>
                <a:spLocks/>
              </p:cNvSpPr>
              <p:nvPr/>
            </p:nvSpPr>
            <p:spPr bwMode="auto">
              <a:xfrm>
                <a:off x="5984875" y="2749550"/>
                <a:ext cx="722313" cy="393700"/>
              </a:xfrm>
              <a:custGeom>
                <a:avLst/>
                <a:gdLst>
                  <a:gd name="T0" fmla="*/ 0 w 362"/>
                  <a:gd name="T1" fmla="*/ 65 h 212"/>
                  <a:gd name="T2" fmla="*/ 21 w 362"/>
                  <a:gd name="T3" fmla="*/ 129 h 212"/>
                  <a:gd name="T4" fmla="*/ 129 w 362"/>
                  <a:gd name="T5" fmla="*/ 135 h 212"/>
                  <a:gd name="T6" fmla="*/ 147 w 362"/>
                  <a:gd name="T7" fmla="*/ 194 h 212"/>
                  <a:gd name="T8" fmla="*/ 212 w 362"/>
                  <a:gd name="T9" fmla="*/ 212 h 212"/>
                  <a:gd name="T10" fmla="*/ 336 w 362"/>
                  <a:gd name="T11" fmla="*/ 164 h 212"/>
                  <a:gd name="T12" fmla="*/ 362 w 362"/>
                  <a:gd name="T13" fmla="*/ 36 h 212"/>
                  <a:gd name="T14" fmla="*/ 234 w 362"/>
                  <a:gd name="T15" fmla="*/ 0 h 212"/>
                  <a:gd name="T16" fmla="*/ 210 w 362"/>
                  <a:gd name="T17" fmla="*/ 17 h 212"/>
                  <a:gd name="T18" fmla="*/ 72 w 362"/>
                  <a:gd name="T19" fmla="*/ 23 h 212"/>
                  <a:gd name="T20" fmla="*/ 0 w 362"/>
                  <a:gd name="T21" fmla="*/ 6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212">
                    <a:moveTo>
                      <a:pt x="0" y="65"/>
                    </a:moveTo>
                    <a:lnTo>
                      <a:pt x="21" y="129"/>
                    </a:lnTo>
                    <a:lnTo>
                      <a:pt x="129" y="135"/>
                    </a:lnTo>
                    <a:lnTo>
                      <a:pt x="147" y="194"/>
                    </a:lnTo>
                    <a:lnTo>
                      <a:pt x="212" y="212"/>
                    </a:lnTo>
                    <a:lnTo>
                      <a:pt x="336" y="164"/>
                    </a:lnTo>
                    <a:lnTo>
                      <a:pt x="362" y="36"/>
                    </a:lnTo>
                    <a:lnTo>
                      <a:pt x="234" y="0"/>
                    </a:lnTo>
                    <a:lnTo>
                      <a:pt x="210" y="17"/>
                    </a:lnTo>
                    <a:lnTo>
                      <a:pt x="72" y="23"/>
                    </a:lnTo>
                    <a:lnTo>
                      <a:pt x="0" y="65"/>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84" name="Freeform 134"/>
              <p:cNvSpPr>
                <a:spLocks/>
              </p:cNvSpPr>
              <p:nvPr/>
            </p:nvSpPr>
            <p:spPr bwMode="auto">
              <a:xfrm>
                <a:off x="5851525" y="2982913"/>
                <a:ext cx="427038" cy="149225"/>
              </a:xfrm>
              <a:custGeom>
                <a:avLst/>
                <a:gdLst>
                  <a:gd name="T0" fmla="*/ 0 w 214"/>
                  <a:gd name="T1" fmla="*/ 2147483647 h 80"/>
                  <a:gd name="T2" fmla="*/ 2147483647 w 214"/>
                  <a:gd name="T3" fmla="*/ 2147483647 h 80"/>
                  <a:gd name="T4" fmla="*/ 2147483647 w 214"/>
                  <a:gd name="T5" fmla="*/ 2147483647 h 80"/>
                  <a:gd name="T6" fmla="*/ 2147483647 w 214"/>
                  <a:gd name="T7" fmla="*/ 2147483647 h 80"/>
                  <a:gd name="T8" fmla="*/ 2147483647 w 214"/>
                  <a:gd name="T9" fmla="*/ 0 h 80"/>
                  <a:gd name="T10" fmla="*/ 2147483647 w 214"/>
                  <a:gd name="T11" fmla="*/ 2147483647 h 80"/>
                  <a:gd name="T12" fmla="*/ 0 w 214"/>
                  <a:gd name="T13" fmla="*/ 2147483647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80">
                    <a:moveTo>
                      <a:pt x="0" y="78"/>
                    </a:moveTo>
                    <a:lnTo>
                      <a:pt x="171" y="80"/>
                    </a:lnTo>
                    <a:lnTo>
                      <a:pt x="214" y="68"/>
                    </a:lnTo>
                    <a:lnTo>
                      <a:pt x="196" y="8"/>
                    </a:lnTo>
                    <a:lnTo>
                      <a:pt x="88" y="0"/>
                    </a:lnTo>
                    <a:lnTo>
                      <a:pt x="57" y="6"/>
                    </a:lnTo>
                    <a:lnTo>
                      <a:pt x="0" y="78"/>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79" name="Freeform 135"/>
              <p:cNvSpPr>
                <a:spLocks/>
              </p:cNvSpPr>
              <p:nvPr/>
            </p:nvSpPr>
            <p:spPr bwMode="auto">
              <a:xfrm>
                <a:off x="5200650" y="3095625"/>
                <a:ext cx="1419225" cy="857250"/>
              </a:xfrm>
              <a:custGeom>
                <a:avLst/>
                <a:gdLst>
                  <a:gd name="T0" fmla="*/ 60 w 711"/>
                  <a:gd name="T1" fmla="*/ 344 h 461"/>
                  <a:gd name="T2" fmla="*/ 50 w 711"/>
                  <a:gd name="T3" fmla="*/ 290 h 461"/>
                  <a:gd name="T4" fmla="*/ 21 w 711"/>
                  <a:gd name="T5" fmla="*/ 263 h 461"/>
                  <a:gd name="T6" fmla="*/ 0 w 711"/>
                  <a:gd name="T7" fmla="*/ 87 h 461"/>
                  <a:gd name="T8" fmla="*/ 125 w 711"/>
                  <a:gd name="T9" fmla="*/ 50 h 461"/>
                  <a:gd name="T10" fmla="*/ 150 w 711"/>
                  <a:gd name="T11" fmla="*/ 21 h 461"/>
                  <a:gd name="T12" fmla="*/ 261 w 711"/>
                  <a:gd name="T13" fmla="*/ 0 h 461"/>
                  <a:gd name="T14" fmla="*/ 288 w 711"/>
                  <a:gd name="T15" fmla="*/ 30 h 461"/>
                  <a:gd name="T16" fmla="*/ 329 w 711"/>
                  <a:gd name="T17" fmla="*/ 17 h 461"/>
                  <a:gd name="T18" fmla="*/ 504 w 711"/>
                  <a:gd name="T19" fmla="*/ 17 h 461"/>
                  <a:gd name="T20" fmla="*/ 542 w 711"/>
                  <a:gd name="T21" fmla="*/ 8 h 461"/>
                  <a:gd name="T22" fmla="*/ 605 w 711"/>
                  <a:gd name="T23" fmla="*/ 24 h 461"/>
                  <a:gd name="T24" fmla="*/ 648 w 711"/>
                  <a:gd name="T25" fmla="*/ 126 h 461"/>
                  <a:gd name="T26" fmla="*/ 618 w 711"/>
                  <a:gd name="T27" fmla="*/ 162 h 461"/>
                  <a:gd name="T28" fmla="*/ 671 w 711"/>
                  <a:gd name="T29" fmla="*/ 228 h 461"/>
                  <a:gd name="T30" fmla="*/ 711 w 711"/>
                  <a:gd name="T31" fmla="*/ 306 h 461"/>
                  <a:gd name="T32" fmla="*/ 629 w 711"/>
                  <a:gd name="T33" fmla="*/ 458 h 461"/>
                  <a:gd name="T34" fmla="*/ 551 w 711"/>
                  <a:gd name="T35" fmla="*/ 435 h 461"/>
                  <a:gd name="T36" fmla="*/ 462 w 711"/>
                  <a:gd name="T37" fmla="*/ 461 h 461"/>
                  <a:gd name="T38" fmla="*/ 392 w 711"/>
                  <a:gd name="T39" fmla="*/ 459 h 461"/>
                  <a:gd name="T40" fmla="*/ 357 w 711"/>
                  <a:gd name="T41" fmla="*/ 417 h 461"/>
                  <a:gd name="T42" fmla="*/ 227 w 711"/>
                  <a:gd name="T43" fmla="*/ 389 h 461"/>
                  <a:gd name="T44" fmla="*/ 191 w 711"/>
                  <a:gd name="T45" fmla="*/ 414 h 461"/>
                  <a:gd name="T46" fmla="*/ 162 w 711"/>
                  <a:gd name="T47" fmla="*/ 402 h 461"/>
                  <a:gd name="T48" fmla="*/ 162 w 711"/>
                  <a:gd name="T49" fmla="*/ 374 h 461"/>
                  <a:gd name="T50" fmla="*/ 60 w 711"/>
                  <a:gd name="T51" fmla="*/ 34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1" h="461">
                    <a:moveTo>
                      <a:pt x="60" y="344"/>
                    </a:moveTo>
                    <a:lnTo>
                      <a:pt x="50" y="290"/>
                    </a:lnTo>
                    <a:lnTo>
                      <a:pt x="21" y="263"/>
                    </a:lnTo>
                    <a:lnTo>
                      <a:pt x="0" y="87"/>
                    </a:lnTo>
                    <a:lnTo>
                      <a:pt x="125" y="50"/>
                    </a:lnTo>
                    <a:lnTo>
                      <a:pt x="150" y="21"/>
                    </a:lnTo>
                    <a:lnTo>
                      <a:pt x="261" y="0"/>
                    </a:lnTo>
                    <a:lnTo>
                      <a:pt x="288" y="30"/>
                    </a:lnTo>
                    <a:lnTo>
                      <a:pt x="329" y="17"/>
                    </a:lnTo>
                    <a:lnTo>
                      <a:pt x="504" y="17"/>
                    </a:lnTo>
                    <a:lnTo>
                      <a:pt x="542" y="8"/>
                    </a:lnTo>
                    <a:lnTo>
                      <a:pt x="605" y="24"/>
                    </a:lnTo>
                    <a:lnTo>
                      <a:pt x="648" y="126"/>
                    </a:lnTo>
                    <a:lnTo>
                      <a:pt x="618" y="162"/>
                    </a:lnTo>
                    <a:lnTo>
                      <a:pt x="671" y="228"/>
                    </a:lnTo>
                    <a:lnTo>
                      <a:pt x="711" y="306"/>
                    </a:lnTo>
                    <a:lnTo>
                      <a:pt x="629" y="458"/>
                    </a:lnTo>
                    <a:lnTo>
                      <a:pt x="551" y="435"/>
                    </a:lnTo>
                    <a:lnTo>
                      <a:pt x="462" y="461"/>
                    </a:lnTo>
                    <a:lnTo>
                      <a:pt x="392" y="459"/>
                    </a:lnTo>
                    <a:lnTo>
                      <a:pt x="357" y="417"/>
                    </a:lnTo>
                    <a:lnTo>
                      <a:pt x="227" y="389"/>
                    </a:lnTo>
                    <a:lnTo>
                      <a:pt x="191" y="414"/>
                    </a:lnTo>
                    <a:lnTo>
                      <a:pt x="162" y="402"/>
                    </a:lnTo>
                    <a:lnTo>
                      <a:pt x="162" y="374"/>
                    </a:lnTo>
                    <a:lnTo>
                      <a:pt x="60" y="344"/>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0" name="Freeform 136"/>
              <p:cNvSpPr>
                <a:spLocks/>
              </p:cNvSpPr>
              <p:nvPr/>
            </p:nvSpPr>
            <p:spPr bwMode="auto">
              <a:xfrm>
                <a:off x="5635625" y="3868738"/>
                <a:ext cx="820738" cy="349250"/>
              </a:xfrm>
              <a:custGeom>
                <a:avLst/>
                <a:gdLst>
                  <a:gd name="T0" fmla="*/ 145 w 411"/>
                  <a:gd name="T1" fmla="*/ 0 h 187"/>
                  <a:gd name="T2" fmla="*/ 82 w 411"/>
                  <a:gd name="T3" fmla="*/ 85 h 187"/>
                  <a:gd name="T4" fmla="*/ 0 w 411"/>
                  <a:gd name="T5" fmla="*/ 120 h 187"/>
                  <a:gd name="T6" fmla="*/ 37 w 411"/>
                  <a:gd name="T7" fmla="*/ 175 h 187"/>
                  <a:gd name="T8" fmla="*/ 175 w 411"/>
                  <a:gd name="T9" fmla="*/ 187 h 187"/>
                  <a:gd name="T10" fmla="*/ 300 w 411"/>
                  <a:gd name="T11" fmla="*/ 100 h 187"/>
                  <a:gd name="T12" fmla="*/ 411 w 411"/>
                  <a:gd name="T13" fmla="*/ 103 h 187"/>
                  <a:gd name="T14" fmla="*/ 409 w 411"/>
                  <a:gd name="T15" fmla="*/ 42 h 187"/>
                  <a:gd name="T16" fmla="*/ 331 w 411"/>
                  <a:gd name="T17" fmla="*/ 16 h 187"/>
                  <a:gd name="T18" fmla="*/ 241 w 411"/>
                  <a:gd name="T19" fmla="*/ 43 h 187"/>
                  <a:gd name="T20" fmla="*/ 177 w 411"/>
                  <a:gd name="T21" fmla="*/ 42 h 187"/>
                  <a:gd name="T22" fmla="*/ 145 w 411"/>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 h="187">
                    <a:moveTo>
                      <a:pt x="145" y="0"/>
                    </a:moveTo>
                    <a:lnTo>
                      <a:pt x="82" y="85"/>
                    </a:lnTo>
                    <a:lnTo>
                      <a:pt x="0" y="120"/>
                    </a:lnTo>
                    <a:lnTo>
                      <a:pt x="37" y="175"/>
                    </a:lnTo>
                    <a:lnTo>
                      <a:pt x="175" y="187"/>
                    </a:lnTo>
                    <a:lnTo>
                      <a:pt x="300" y="100"/>
                    </a:lnTo>
                    <a:lnTo>
                      <a:pt x="411" y="103"/>
                    </a:lnTo>
                    <a:lnTo>
                      <a:pt x="409" y="42"/>
                    </a:lnTo>
                    <a:lnTo>
                      <a:pt x="331" y="16"/>
                    </a:lnTo>
                    <a:lnTo>
                      <a:pt x="241" y="43"/>
                    </a:lnTo>
                    <a:lnTo>
                      <a:pt x="177" y="42"/>
                    </a:lnTo>
                    <a:lnTo>
                      <a:pt x="145" y="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87" name="Freeform 137"/>
              <p:cNvSpPr>
                <a:spLocks/>
              </p:cNvSpPr>
              <p:nvPr/>
            </p:nvSpPr>
            <p:spPr bwMode="auto">
              <a:xfrm>
                <a:off x="5207000" y="4376738"/>
                <a:ext cx="454025" cy="242887"/>
              </a:xfrm>
              <a:custGeom>
                <a:avLst/>
                <a:gdLst>
                  <a:gd name="T0" fmla="*/ 2147483647 w 227"/>
                  <a:gd name="T1" fmla="*/ 2147483647 h 130"/>
                  <a:gd name="T2" fmla="*/ 0 w 227"/>
                  <a:gd name="T3" fmla="*/ 2147483647 h 130"/>
                  <a:gd name="T4" fmla="*/ 2147483647 w 227"/>
                  <a:gd name="T5" fmla="*/ 2147483647 h 130"/>
                  <a:gd name="T6" fmla="*/ 2147483647 w 227"/>
                  <a:gd name="T7" fmla="*/ 2147483647 h 130"/>
                  <a:gd name="T8" fmla="*/ 2147483647 w 227"/>
                  <a:gd name="T9" fmla="*/ 2147483647 h 130"/>
                  <a:gd name="T10" fmla="*/ 2147483647 w 227"/>
                  <a:gd name="T11" fmla="*/ 0 h 130"/>
                  <a:gd name="T12" fmla="*/ 2147483647 w 227"/>
                  <a:gd name="T13" fmla="*/ 2147483647 h 130"/>
                  <a:gd name="T14" fmla="*/ 2147483647 w 227"/>
                  <a:gd name="T15" fmla="*/ 2147483647 h 130"/>
                  <a:gd name="T16" fmla="*/ 2147483647 w 227"/>
                  <a:gd name="T17" fmla="*/ 214748364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30">
                    <a:moveTo>
                      <a:pt x="5" y="27"/>
                    </a:moveTo>
                    <a:lnTo>
                      <a:pt x="0" y="100"/>
                    </a:lnTo>
                    <a:lnTo>
                      <a:pt x="60" y="130"/>
                    </a:lnTo>
                    <a:lnTo>
                      <a:pt x="150" y="123"/>
                    </a:lnTo>
                    <a:lnTo>
                      <a:pt x="227" y="15"/>
                    </a:lnTo>
                    <a:lnTo>
                      <a:pt x="201" y="0"/>
                    </a:lnTo>
                    <a:lnTo>
                      <a:pt x="119" y="10"/>
                    </a:lnTo>
                    <a:lnTo>
                      <a:pt x="54" y="43"/>
                    </a:lnTo>
                    <a:lnTo>
                      <a:pt x="5" y="27"/>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88" name="Freeform 138"/>
              <p:cNvSpPr>
                <a:spLocks/>
              </p:cNvSpPr>
              <p:nvPr/>
            </p:nvSpPr>
            <p:spPr bwMode="auto">
              <a:xfrm>
                <a:off x="4624388" y="4060825"/>
                <a:ext cx="1092200" cy="401638"/>
              </a:xfrm>
              <a:custGeom>
                <a:avLst/>
                <a:gdLst>
                  <a:gd name="T0" fmla="*/ 485775 w 547"/>
                  <a:gd name="T1" fmla="*/ 41275 h 216"/>
                  <a:gd name="T2" fmla="*/ 334963 w 547"/>
                  <a:gd name="T3" fmla="*/ 112713 h 216"/>
                  <a:gd name="T4" fmla="*/ 382588 w 547"/>
                  <a:gd name="T5" fmla="*/ 200025 h 216"/>
                  <a:gd name="T6" fmla="*/ 1588 w 547"/>
                  <a:gd name="T7" fmla="*/ 223838 h 216"/>
                  <a:gd name="T8" fmla="*/ 0 w 547"/>
                  <a:gd name="T9" fmla="*/ 288925 h 216"/>
                  <a:gd name="T10" fmla="*/ 139700 w 547"/>
                  <a:gd name="T11" fmla="*/ 304800 h 216"/>
                  <a:gd name="T12" fmla="*/ 263525 w 547"/>
                  <a:gd name="T13" fmla="*/ 290513 h 216"/>
                  <a:gd name="T14" fmla="*/ 371475 w 547"/>
                  <a:gd name="T15" fmla="*/ 333375 h 216"/>
                  <a:gd name="T16" fmla="*/ 481013 w 547"/>
                  <a:gd name="T17" fmla="*/ 314325 h 216"/>
                  <a:gd name="T18" fmla="*/ 544513 w 547"/>
                  <a:gd name="T19" fmla="*/ 342900 h 216"/>
                  <a:gd name="T20" fmla="*/ 652463 w 547"/>
                  <a:gd name="T21" fmla="*/ 285750 h 216"/>
                  <a:gd name="T22" fmla="*/ 787400 w 547"/>
                  <a:gd name="T23" fmla="*/ 271463 h 216"/>
                  <a:gd name="T24" fmla="*/ 811213 w 547"/>
                  <a:gd name="T25" fmla="*/ 169863 h 216"/>
                  <a:gd name="T26" fmla="*/ 868363 w 547"/>
                  <a:gd name="T27" fmla="*/ 112713 h 216"/>
                  <a:gd name="T28" fmla="*/ 806450 w 547"/>
                  <a:gd name="T29" fmla="*/ 28575 h 216"/>
                  <a:gd name="T30" fmla="*/ 739775 w 547"/>
                  <a:gd name="T31" fmla="*/ 0 h 216"/>
                  <a:gd name="T32" fmla="*/ 606425 w 547"/>
                  <a:gd name="T33" fmla="*/ 0 h 216"/>
                  <a:gd name="T34" fmla="*/ 576263 w 547"/>
                  <a:gd name="T35" fmla="*/ 46038 h 216"/>
                  <a:gd name="T36" fmla="*/ 485775 w 547"/>
                  <a:gd name="T37" fmla="*/ 41275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7" h="216">
                    <a:moveTo>
                      <a:pt x="306" y="26"/>
                    </a:moveTo>
                    <a:lnTo>
                      <a:pt x="211" y="71"/>
                    </a:lnTo>
                    <a:lnTo>
                      <a:pt x="241" y="126"/>
                    </a:lnTo>
                    <a:lnTo>
                      <a:pt x="1" y="141"/>
                    </a:lnTo>
                    <a:lnTo>
                      <a:pt x="0" y="182"/>
                    </a:lnTo>
                    <a:lnTo>
                      <a:pt x="88" y="192"/>
                    </a:lnTo>
                    <a:lnTo>
                      <a:pt x="166" y="183"/>
                    </a:lnTo>
                    <a:lnTo>
                      <a:pt x="234" y="210"/>
                    </a:lnTo>
                    <a:lnTo>
                      <a:pt x="303" y="198"/>
                    </a:lnTo>
                    <a:lnTo>
                      <a:pt x="343" y="216"/>
                    </a:lnTo>
                    <a:lnTo>
                      <a:pt x="411" y="180"/>
                    </a:lnTo>
                    <a:lnTo>
                      <a:pt x="496" y="171"/>
                    </a:lnTo>
                    <a:lnTo>
                      <a:pt x="511" y="107"/>
                    </a:lnTo>
                    <a:lnTo>
                      <a:pt x="547" y="71"/>
                    </a:lnTo>
                    <a:lnTo>
                      <a:pt x="508" y="18"/>
                    </a:lnTo>
                    <a:lnTo>
                      <a:pt x="466" y="0"/>
                    </a:lnTo>
                    <a:lnTo>
                      <a:pt x="382" y="0"/>
                    </a:lnTo>
                    <a:lnTo>
                      <a:pt x="363" y="29"/>
                    </a:lnTo>
                    <a:lnTo>
                      <a:pt x="306" y="26"/>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3" name="Freeform 139"/>
              <p:cNvSpPr>
                <a:spLocks/>
              </p:cNvSpPr>
              <p:nvPr/>
            </p:nvSpPr>
            <p:spPr bwMode="auto">
              <a:xfrm>
                <a:off x="5608638" y="4052888"/>
                <a:ext cx="957262" cy="466725"/>
              </a:xfrm>
              <a:custGeom>
                <a:avLst/>
                <a:gdLst>
                  <a:gd name="T0" fmla="*/ 0 w 480"/>
                  <a:gd name="T1" fmla="*/ 177 h 250"/>
                  <a:gd name="T2" fmla="*/ 18 w 480"/>
                  <a:gd name="T3" fmla="*/ 105 h 250"/>
                  <a:gd name="T4" fmla="*/ 53 w 480"/>
                  <a:gd name="T5" fmla="*/ 75 h 250"/>
                  <a:gd name="T6" fmla="*/ 186 w 480"/>
                  <a:gd name="T7" fmla="*/ 87 h 250"/>
                  <a:gd name="T8" fmla="*/ 314 w 480"/>
                  <a:gd name="T9" fmla="*/ 0 h 250"/>
                  <a:gd name="T10" fmla="*/ 426 w 480"/>
                  <a:gd name="T11" fmla="*/ 3 h 250"/>
                  <a:gd name="T12" fmla="*/ 480 w 480"/>
                  <a:gd name="T13" fmla="*/ 25 h 250"/>
                  <a:gd name="T14" fmla="*/ 380 w 480"/>
                  <a:gd name="T15" fmla="*/ 181 h 250"/>
                  <a:gd name="T16" fmla="*/ 332 w 480"/>
                  <a:gd name="T17" fmla="*/ 205 h 250"/>
                  <a:gd name="T18" fmla="*/ 216 w 480"/>
                  <a:gd name="T19" fmla="*/ 237 h 250"/>
                  <a:gd name="T20" fmla="*/ 107 w 480"/>
                  <a:gd name="T21" fmla="*/ 250 h 250"/>
                  <a:gd name="T22" fmla="*/ 0 w 480"/>
                  <a:gd name="T23" fmla="*/ 17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0" h="250">
                    <a:moveTo>
                      <a:pt x="0" y="177"/>
                    </a:moveTo>
                    <a:lnTo>
                      <a:pt x="18" y="105"/>
                    </a:lnTo>
                    <a:lnTo>
                      <a:pt x="53" y="75"/>
                    </a:lnTo>
                    <a:lnTo>
                      <a:pt x="186" y="87"/>
                    </a:lnTo>
                    <a:lnTo>
                      <a:pt x="314" y="0"/>
                    </a:lnTo>
                    <a:lnTo>
                      <a:pt x="426" y="3"/>
                    </a:lnTo>
                    <a:lnTo>
                      <a:pt x="480" y="25"/>
                    </a:lnTo>
                    <a:lnTo>
                      <a:pt x="380" y="181"/>
                    </a:lnTo>
                    <a:lnTo>
                      <a:pt x="332" y="205"/>
                    </a:lnTo>
                    <a:lnTo>
                      <a:pt x="216" y="237"/>
                    </a:lnTo>
                    <a:lnTo>
                      <a:pt x="107" y="250"/>
                    </a:lnTo>
                    <a:lnTo>
                      <a:pt x="0" y="177"/>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0" name="Freeform 140"/>
              <p:cNvSpPr>
                <a:spLocks/>
              </p:cNvSpPr>
              <p:nvPr/>
            </p:nvSpPr>
            <p:spPr bwMode="auto">
              <a:xfrm>
                <a:off x="4919663" y="3721100"/>
                <a:ext cx="1006475" cy="400050"/>
              </a:xfrm>
              <a:custGeom>
                <a:avLst/>
                <a:gdLst>
                  <a:gd name="T0" fmla="*/ 246063 w 504"/>
                  <a:gd name="T1" fmla="*/ 333375 h 215"/>
                  <a:gd name="T2" fmla="*/ 71438 w 504"/>
                  <a:gd name="T3" fmla="*/ 241300 h 215"/>
                  <a:gd name="T4" fmla="*/ 0 w 504"/>
                  <a:gd name="T5" fmla="*/ 127000 h 215"/>
                  <a:gd name="T6" fmla="*/ 279400 w 504"/>
                  <a:gd name="T7" fmla="*/ 0 h 215"/>
                  <a:gd name="T8" fmla="*/ 481013 w 504"/>
                  <a:gd name="T9" fmla="*/ 61912 h 215"/>
                  <a:gd name="T10" fmla="*/ 479425 w 504"/>
                  <a:gd name="T11" fmla="*/ 104775 h 215"/>
                  <a:gd name="T12" fmla="*/ 523875 w 504"/>
                  <a:gd name="T13" fmla="*/ 119062 h 215"/>
                  <a:gd name="T14" fmla="*/ 584200 w 504"/>
                  <a:gd name="T15" fmla="*/ 84137 h 215"/>
                  <a:gd name="T16" fmla="*/ 800100 w 504"/>
                  <a:gd name="T17" fmla="*/ 127000 h 215"/>
                  <a:gd name="T18" fmla="*/ 700088 w 504"/>
                  <a:gd name="T19" fmla="*/ 271462 h 215"/>
                  <a:gd name="T20" fmla="*/ 566738 w 504"/>
                  <a:gd name="T21" fmla="*/ 322262 h 215"/>
                  <a:gd name="T22" fmla="*/ 512763 w 504"/>
                  <a:gd name="T23" fmla="*/ 290512 h 215"/>
                  <a:gd name="T24" fmla="*/ 374650 w 504"/>
                  <a:gd name="T25" fmla="*/ 290512 h 215"/>
                  <a:gd name="T26" fmla="*/ 342900 w 504"/>
                  <a:gd name="T27" fmla="*/ 341312 h 215"/>
                  <a:gd name="T28" fmla="*/ 246063 w 504"/>
                  <a:gd name="T29" fmla="*/ 333375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15">
                    <a:moveTo>
                      <a:pt x="155" y="210"/>
                    </a:moveTo>
                    <a:lnTo>
                      <a:pt x="45" y="152"/>
                    </a:lnTo>
                    <a:lnTo>
                      <a:pt x="0" y="80"/>
                    </a:lnTo>
                    <a:lnTo>
                      <a:pt x="176" y="0"/>
                    </a:lnTo>
                    <a:lnTo>
                      <a:pt x="303" y="39"/>
                    </a:lnTo>
                    <a:lnTo>
                      <a:pt x="302" y="66"/>
                    </a:lnTo>
                    <a:lnTo>
                      <a:pt x="330" y="75"/>
                    </a:lnTo>
                    <a:lnTo>
                      <a:pt x="368" y="53"/>
                    </a:lnTo>
                    <a:lnTo>
                      <a:pt x="504" y="80"/>
                    </a:lnTo>
                    <a:lnTo>
                      <a:pt x="441" y="171"/>
                    </a:lnTo>
                    <a:lnTo>
                      <a:pt x="357" y="203"/>
                    </a:lnTo>
                    <a:lnTo>
                      <a:pt x="323" y="183"/>
                    </a:lnTo>
                    <a:lnTo>
                      <a:pt x="236" y="183"/>
                    </a:lnTo>
                    <a:lnTo>
                      <a:pt x="216" y="215"/>
                    </a:lnTo>
                    <a:lnTo>
                      <a:pt x="155" y="21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1" name="Freeform 141"/>
              <p:cNvSpPr>
                <a:spLocks/>
              </p:cNvSpPr>
              <p:nvPr/>
            </p:nvSpPr>
            <p:spPr bwMode="auto">
              <a:xfrm>
                <a:off x="4081463" y="3116263"/>
                <a:ext cx="1239837" cy="1211262"/>
              </a:xfrm>
              <a:custGeom>
                <a:avLst/>
                <a:gdLst>
                  <a:gd name="T0" fmla="*/ 127000 w 621"/>
                  <a:gd name="T1" fmla="*/ 206375 h 651"/>
                  <a:gd name="T2" fmla="*/ 80963 w 621"/>
                  <a:gd name="T3" fmla="*/ 419100 h 651"/>
                  <a:gd name="T4" fmla="*/ 3175 w 621"/>
                  <a:gd name="T5" fmla="*/ 415925 h 651"/>
                  <a:gd name="T6" fmla="*/ 0 w 621"/>
                  <a:gd name="T7" fmla="*/ 596900 h 651"/>
                  <a:gd name="T8" fmla="*/ 38100 w 621"/>
                  <a:gd name="T9" fmla="*/ 644525 h 651"/>
                  <a:gd name="T10" fmla="*/ 41275 w 621"/>
                  <a:gd name="T11" fmla="*/ 681038 h 651"/>
                  <a:gd name="T12" fmla="*/ 61913 w 621"/>
                  <a:gd name="T13" fmla="*/ 715963 h 651"/>
                  <a:gd name="T14" fmla="*/ 17463 w 621"/>
                  <a:gd name="T15" fmla="*/ 781050 h 651"/>
                  <a:gd name="T16" fmla="*/ 141288 w 621"/>
                  <a:gd name="T17" fmla="*/ 819150 h 651"/>
                  <a:gd name="T18" fmla="*/ 233363 w 621"/>
                  <a:gd name="T19" fmla="*/ 830263 h 651"/>
                  <a:gd name="T20" fmla="*/ 152400 w 621"/>
                  <a:gd name="T21" fmla="*/ 1019175 h 651"/>
                  <a:gd name="T22" fmla="*/ 266700 w 621"/>
                  <a:gd name="T23" fmla="*/ 1004888 h 651"/>
                  <a:gd name="T24" fmla="*/ 295275 w 621"/>
                  <a:gd name="T25" fmla="*/ 977900 h 651"/>
                  <a:gd name="T26" fmla="*/ 381000 w 621"/>
                  <a:gd name="T27" fmla="*/ 992188 h 651"/>
                  <a:gd name="T28" fmla="*/ 398463 w 621"/>
                  <a:gd name="T29" fmla="*/ 1025525 h 651"/>
                  <a:gd name="T30" fmla="*/ 431800 w 621"/>
                  <a:gd name="T31" fmla="*/ 1033463 h 651"/>
                  <a:gd name="T32" fmla="*/ 817563 w 621"/>
                  <a:gd name="T33" fmla="*/ 1009650 h 651"/>
                  <a:gd name="T34" fmla="*/ 776288 w 621"/>
                  <a:gd name="T35" fmla="*/ 923925 h 651"/>
                  <a:gd name="T36" fmla="*/ 919163 w 621"/>
                  <a:gd name="T37" fmla="*/ 849313 h 651"/>
                  <a:gd name="T38" fmla="*/ 736600 w 621"/>
                  <a:gd name="T39" fmla="*/ 752475 h 651"/>
                  <a:gd name="T40" fmla="*/ 674688 w 621"/>
                  <a:gd name="T41" fmla="*/ 644525 h 651"/>
                  <a:gd name="T42" fmla="*/ 946150 w 621"/>
                  <a:gd name="T43" fmla="*/ 519113 h 651"/>
                  <a:gd name="T44" fmla="*/ 985838 w 621"/>
                  <a:gd name="T45" fmla="*/ 530225 h 651"/>
                  <a:gd name="T46" fmla="*/ 969963 w 621"/>
                  <a:gd name="T47" fmla="*/ 428625 h 651"/>
                  <a:gd name="T48" fmla="*/ 933450 w 621"/>
                  <a:gd name="T49" fmla="*/ 400050 h 651"/>
                  <a:gd name="T50" fmla="*/ 898525 w 621"/>
                  <a:gd name="T51" fmla="*/ 120650 h 651"/>
                  <a:gd name="T52" fmla="*/ 769938 w 621"/>
                  <a:gd name="T53" fmla="*/ 39688 h 651"/>
                  <a:gd name="T54" fmla="*/ 584200 w 621"/>
                  <a:gd name="T55" fmla="*/ 128588 h 651"/>
                  <a:gd name="T56" fmla="*/ 442913 w 621"/>
                  <a:gd name="T57" fmla="*/ 33338 h 651"/>
                  <a:gd name="T58" fmla="*/ 269875 w 621"/>
                  <a:gd name="T59" fmla="*/ 0 h 651"/>
                  <a:gd name="T60" fmla="*/ 309563 w 621"/>
                  <a:gd name="T61" fmla="*/ 149225 h 651"/>
                  <a:gd name="T62" fmla="*/ 255588 w 621"/>
                  <a:gd name="T63" fmla="*/ 195263 h 651"/>
                  <a:gd name="T64" fmla="*/ 207963 w 621"/>
                  <a:gd name="T65" fmla="*/ 153988 h 651"/>
                  <a:gd name="T66" fmla="*/ 127000 w 621"/>
                  <a:gd name="T67" fmla="*/ 206375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1" h="651">
                    <a:moveTo>
                      <a:pt x="80" y="130"/>
                    </a:moveTo>
                    <a:lnTo>
                      <a:pt x="51" y="264"/>
                    </a:lnTo>
                    <a:lnTo>
                      <a:pt x="2" y="262"/>
                    </a:lnTo>
                    <a:lnTo>
                      <a:pt x="0" y="376"/>
                    </a:lnTo>
                    <a:lnTo>
                      <a:pt x="24" y="406"/>
                    </a:lnTo>
                    <a:lnTo>
                      <a:pt x="26" y="429"/>
                    </a:lnTo>
                    <a:lnTo>
                      <a:pt x="39" y="451"/>
                    </a:lnTo>
                    <a:lnTo>
                      <a:pt x="11" y="492"/>
                    </a:lnTo>
                    <a:lnTo>
                      <a:pt x="89" y="516"/>
                    </a:lnTo>
                    <a:lnTo>
                      <a:pt x="147" y="523"/>
                    </a:lnTo>
                    <a:lnTo>
                      <a:pt x="96" y="642"/>
                    </a:lnTo>
                    <a:lnTo>
                      <a:pt x="168" y="633"/>
                    </a:lnTo>
                    <a:lnTo>
                      <a:pt x="186" y="616"/>
                    </a:lnTo>
                    <a:lnTo>
                      <a:pt x="240" y="625"/>
                    </a:lnTo>
                    <a:lnTo>
                      <a:pt x="251" y="646"/>
                    </a:lnTo>
                    <a:lnTo>
                      <a:pt x="272" y="651"/>
                    </a:lnTo>
                    <a:lnTo>
                      <a:pt x="515" y="636"/>
                    </a:lnTo>
                    <a:lnTo>
                      <a:pt x="489" y="582"/>
                    </a:lnTo>
                    <a:lnTo>
                      <a:pt x="579" y="535"/>
                    </a:lnTo>
                    <a:lnTo>
                      <a:pt x="464" y="474"/>
                    </a:lnTo>
                    <a:lnTo>
                      <a:pt x="425" y="406"/>
                    </a:lnTo>
                    <a:lnTo>
                      <a:pt x="596" y="327"/>
                    </a:lnTo>
                    <a:lnTo>
                      <a:pt x="621" y="334"/>
                    </a:lnTo>
                    <a:lnTo>
                      <a:pt x="611" y="270"/>
                    </a:lnTo>
                    <a:lnTo>
                      <a:pt x="588" y="252"/>
                    </a:lnTo>
                    <a:lnTo>
                      <a:pt x="566" y="76"/>
                    </a:lnTo>
                    <a:lnTo>
                      <a:pt x="485" y="25"/>
                    </a:lnTo>
                    <a:lnTo>
                      <a:pt x="368" y="81"/>
                    </a:lnTo>
                    <a:lnTo>
                      <a:pt x="279" y="21"/>
                    </a:lnTo>
                    <a:lnTo>
                      <a:pt x="170" y="0"/>
                    </a:lnTo>
                    <a:lnTo>
                      <a:pt x="195" y="94"/>
                    </a:lnTo>
                    <a:lnTo>
                      <a:pt x="161" y="123"/>
                    </a:lnTo>
                    <a:lnTo>
                      <a:pt x="131" y="97"/>
                    </a:lnTo>
                    <a:lnTo>
                      <a:pt x="80" y="13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6" name="Freeform 142"/>
              <p:cNvSpPr>
                <a:spLocks/>
              </p:cNvSpPr>
              <p:nvPr/>
            </p:nvSpPr>
            <p:spPr bwMode="auto">
              <a:xfrm>
                <a:off x="5524500" y="515938"/>
                <a:ext cx="1296988" cy="1728787"/>
              </a:xfrm>
              <a:custGeom>
                <a:avLst/>
                <a:gdLst>
                  <a:gd name="T0" fmla="*/ 332 w 650"/>
                  <a:gd name="T1" fmla="*/ 77 h 929"/>
                  <a:gd name="T2" fmla="*/ 317 w 650"/>
                  <a:gd name="T3" fmla="*/ 21 h 929"/>
                  <a:gd name="T4" fmla="*/ 216 w 650"/>
                  <a:gd name="T5" fmla="*/ 0 h 929"/>
                  <a:gd name="T6" fmla="*/ 182 w 650"/>
                  <a:gd name="T7" fmla="*/ 77 h 929"/>
                  <a:gd name="T8" fmla="*/ 204 w 650"/>
                  <a:gd name="T9" fmla="*/ 104 h 929"/>
                  <a:gd name="T10" fmla="*/ 173 w 650"/>
                  <a:gd name="T11" fmla="*/ 153 h 929"/>
                  <a:gd name="T12" fmla="*/ 92 w 650"/>
                  <a:gd name="T13" fmla="*/ 141 h 929"/>
                  <a:gd name="T14" fmla="*/ 27 w 650"/>
                  <a:gd name="T15" fmla="*/ 110 h 929"/>
                  <a:gd name="T16" fmla="*/ 0 w 650"/>
                  <a:gd name="T17" fmla="*/ 131 h 929"/>
                  <a:gd name="T18" fmla="*/ 116 w 650"/>
                  <a:gd name="T19" fmla="*/ 194 h 929"/>
                  <a:gd name="T20" fmla="*/ 203 w 650"/>
                  <a:gd name="T21" fmla="*/ 419 h 929"/>
                  <a:gd name="T22" fmla="*/ 258 w 650"/>
                  <a:gd name="T23" fmla="*/ 416 h 929"/>
                  <a:gd name="T24" fmla="*/ 270 w 650"/>
                  <a:gd name="T25" fmla="*/ 461 h 929"/>
                  <a:gd name="T26" fmla="*/ 120 w 650"/>
                  <a:gd name="T27" fmla="*/ 656 h 929"/>
                  <a:gd name="T28" fmla="*/ 159 w 650"/>
                  <a:gd name="T29" fmla="*/ 866 h 929"/>
                  <a:gd name="T30" fmla="*/ 284 w 650"/>
                  <a:gd name="T31" fmla="*/ 929 h 929"/>
                  <a:gd name="T32" fmla="*/ 497 w 650"/>
                  <a:gd name="T33" fmla="*/ 828 h 929"/>
                  <a:gd name="T34" fmla="*/ 503 w 650"/>
                  <a:gd name="T35" fmla="*/ 851 h 929"/>
                  <a:gd name="T36" fmla="*/ 539 w 650"/>
                  <a:gd name="T37" fmla="*/ 843 h 929"/>
                  <a:gd name="T38" fmla="*/ 548 w 650"/>
                  <a:gd name="T39" fmla="*/ 801 h 929"/>
                  <a:gd name="T40" fmla="*/ 648 w 650"/>
                  <a:gd name="T41" fmla="*/ 650 h 929"/>
                  <a:gd name="T42" fmla="*/ 650 w 650"/>
                  <a:gd name="T43" fmla="*/ 555 h 929"/>
                  <a:gd name="T44" fmla="*/ 566 w 650"/>
                  <a:gd name="T45" fmla="*/ 522 h 929"/>
                  <a:gd name="T46" fmla="*/ 501 w 650"/>
                  <a:gd name="T47" fmla="*/ 411 h 929"/>
                  <a:gd name="T48" fmla="*/ 495 w 650"/>
                  <a:gd name="T49" fmla="*/ 357 h 929"/>
                  <a:gd name="T50" fmla="*/ 426 w 650"/>
                  <a:gd name="T51" fmla="*/ 260 h 929"/>
                  <a:gd name="T52" fmla="*/ 438 w 650"/>
                  <a:gd name="T53" fmla="*/ 195 h 929"/>
                  <a:gd name="T54" fmla="*/ 326 w 650"/>
                  <a:gd name="T55" fmla="*/ 150 h 929"/>
                  <a:gd name="T56" fmla="*/ 332 w 650"/>
                  <a:gd name="T57" fmla="*/ 7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929">
                    <a:moveTo>
                      <a:pt x="332" y="77"/>
                    </a:moveTo>
                    <a:lnTo>
                      <a:pt x="317" y="21"/>
                    </a:lnTo>
                    <a:lnTo>
                      <a:pt x="216" y="0"/>
                    </a:lnTo>
                    <a:lnTo>
                      <a:pt x="182" y="77"/>
                    </a:lnTo>
                    <a:lnTo>
                      <a:pt x="204" y="104"/>
                    </a:lnTo>
                    <a:lnTo>
                      <a:pt x="173" y="153"/>
                    </a:lnTo>
                    <a:lnTo>
                      <a:pt x="92" y="141"/>
                    </a:lnTo>
                    <a:lnTo>
                      <a:pt x="27" y="110"/>
                    </a:lnTo>
                    <a:lnTo>
                      <a:pt x="0" y="131"/>
                    </a:lnTo>
                    <a:lnTo>
                      <a:pt x="116" y="194"/>
                    </a:lnTo>
                    <a:lnTo>
                      <a:pt x="203" y="419"/>
                    </a:lnTo>
                    <a:lnTo>
                      <a:pt x="258" y="416"/>
                    </a:lnTo>
                    <a:lnTo>
                      <a:pt x="270" y="461"/>
                    </a:lnTo>
                    <a:lnTo>
                      <a:pt x="120" y="656"/>
                    </a:lnTo>
                    <a:lnTo>
                      <a:pt x="159" y="866"/>
                    </a:lnTo>
                    <a:lnTo>
                      <a:pt x="284" y="929"/>
                    </a:lnTo>
                    <a:lnTo>
                      <a:pt x="497" y="828"/>
                    </a:lnTo>
                    <a:lnTo>
                      <a:pt x="503" y="851"/>
                    </a:lnTo>
                    <a:lnTo>
                      <a:pt x="539" y="843"/>
                    </a:lnTo>
                    <a:lnTo>
                      <a:pt x="548" y="801"/>
                    </a:lnTo>
                    <a:lnTo>
                      <a:pt x="648" y="650"/>
                    </a:lnTo>
                    <a:lnTo>
                      <a:pt x="650" y="555"/>
                    </a:lnTo>
                    <a:lnTo>
                      <a:pt x="566" y="522"/>
                    </a:lnTo>
                    <a:lnTo>
                      <a:pt x="501" y="411"/>
                    </a:lnTo>
                    <a:lnTo>
                      <a:pt x="495" y="357"/>
                    </a:lnTo>
                    <a:lnTo>
                      <a:pt x="426" y="260"/>
                    </a:lnTo>
                    <a:lnTo>
                      <a:pt x="438" y="195"/>
                    </a:lnTo>
                    <a:lnTo>
                      <a:pt x="326" y="150"/>
                    </a:lnTo>
                    <a:lnTo>
                      <a:pt x="332" y="77"/>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88" name="Freeform 144"/>
              <p:cNvSpPr>
                <a:spLocks/>
              </p:cNvSpPr>
              <p:nvPr/>
            </p:nvSpPr>
            <p:spPr bwMode="auto">
              <a:xfrm>
                <a:off x="4392613" y="758825"/>
                <a:ext cx="1536700" cy="2435225"/>
              </a:xfrm>
              <a:custGeom>
                <a:avLst/>
                <a:gdLst>
                  <a:gd name="T0" fmla="*/ 567 w 770"/>
                  <a:gd name="T1" fmla="*/ 0 h 1308"/>
                  <a:gd name="T2" fmla="*/ 687 w 770"/>
                  <a:gd name="T3" fmla="*/ 63 h 1308"/>
                  <a:gd name="T4" fmla="*/ 770 w 770"/>
                  <a:gd name="T5" fmla="*/ 289 h 1308"/>
                  <a:gd name="T6" fmla="*/ 725 w 770"/>
                  <a:gd name="T7" fmla="*/ 280 h 1308"/>
                  <a:gd name="T8" fmla="*/ 662 w 770"/>
                  <a:gd name="T9" fmla="*/ 384 h 1308"/>
                  <a:gd name="T10" fmla="*/ 678 w 770"/>
                  <a:gd name="T11" fmla="*/ 412 h 1308"/>
                  <a:gd name="T12" fmla="*/ 614 w 770"/>
                  <a:gd name="T13" fmla="*/ 504 h 1308"/>
                  <a:gd name="T14" fmla="*/ 515 w 770"/>
                  <a:gd name="T15" fmla="*/ 619 h 1308"/>
                  <a:gd name="T16" fmla="*/ 521 w 770"/>
                  <a:gd name="T17" fmla="*/ 750 h 1308"/>
                  <a:gd name="T18" fmla="*/ 593 w 770"/>
                  <a:gd name="T19" fmla="*/ 775 h 1308"/>
                  <a:gd name="T20" fmla="*/ 635 w 770"/>
                  <a:gd name="T21" fmla="*/ 822 h 1308"/>
                  <a:gd name="T22" fmla="*/ 605 w 770"/>
                  <a:gd name="T23" fmla="*/ 909 h 1308"/>
                  <a:gd name="T24" fmla="*/ 531 w 770"/>
                  <a:gd name="T25" fmla="*/ 943 h 1308"/>
                  <a:gd name="T26" fmla="*/ 522 w 770"/>
                  <a:gd name="T27" fmla="*/ 1047 h 1308"/>
                  <a:gd name="T28" fmla="*/ 509 w 770"/>
                  <a:gd name="T29" fmla="*/ 1090 h 1308"/>
                  <a:gd name="T30" fmla="*/ 498 w 770"/>
                  <a:gd name="T31" fmla="*/ 1162 h 1308"/>
                  <a:gd name="T32" fmla="*/ 405 w 770"/>
                  <a:gd name="T33" fmla="*/ 1176 h 1308"/>
                  <a:gd name="T34" fmla="*/ 392 w 770"/>
                  <a:gd name="T35" fmla="*/ 1230 h 1308"/>
                  <a:gd name="T36" fmla="*/ 306 w 770"/>
                  <a:gd name="T37" fmla="*/ 1239 h 1308"/>
                  <a:gd name="T38" fmla="*/ 294 w 770"/>
                  <a:gd name="T39" fmla="*/ 1216 h 1308"/>
                  <a:gd name="T40" fmla="*/ 266 w 770"/>
                  <a:gd name="T41" fmla="*/ 1245 h 1308"/>
                  <a:gd name="T42" fmla="*/ 284 w 770"/>
                  <a:gd name="T43" fmla="*/ 1272 h 1308"/>
                  <a:gd name="T44" fmla="*/ 249 w 770"/>
                  <a:gd name="T45" fmla="*/ 1308 h 1308"/>
                  <a:gd name="T46" fmla="*/ 125 w 770"/>
                  <a:gd name="T47" fmla="*/ 1290 h 1308"/>
                  <a:gd name="T48" fmla="*/ 102 w 770"/>
                  <a:gd name="T49" fmla="*/ 1285 h 1308"/>
                  <a:gd name="T50" fmla="*/ 98 w 770"/>
                  <a:gd name="T51" fmla="*/ 1264 h 1308"/>
                  <a:gd name="T52" fmla="*/ 0 w 770"/>
                  <a:gd name="T53" fmla="*/ 1258 h 1308"/>
                  <a:gd name="T54" fmla="*/ 0 w 770"/>
                  <a:gd name="T55" fmla="*/ 1107 h 1308"/>
                  <a:gd name="T56" fmla="*/ 32 w 770"/>
                  <a:gd name="T57" fmla="*/ 1083 h 1308"/>
                  <a:gd name="T58" fmla="*/ 86 w 770"/>
                  <a:gd name="T59" fmla="*/ 1077 h 1308"/>
                  <a:gd name="T60" fmla="*/ 119 w 770"/>
                  <a:gd name="T61" fmla="*/ 1038 h 1308"/>
                  <a:gd name="T62" fmla="*/ 143 w 770"/>
                  <a:gd name="T63" fmla="*/ 1045 h 1308"/>
                  <a:gd name="T64" fmla="*/ 155 w 770"/>
                  <a:gd name="T65" fmla="*/ 1077 h 1308"/>
                  <a:gd name="T66" fmla="*/ 132 w 770"/>
                  <a:gd name="T67" fmla="*/ 1116 h 1308"/>
                  <a:gd name="T68" fmla="*/ 149 w 770"/>
                  <a:gd name="T69" fmla="*/ 1134 h 1308"/>
                  <a:gd name="T70" fmla="*/ 180 w 770"/>
                  <a:gd name="T71" fmla="*/ 1134 h 1308"/>
                  <a:gd name="T72" fmla="*/ 183 w 770"/>
                  <a:gd name="T73" fmla="*/ 1155 h 1308"/>
                  <a:gd name="T74" fmla="*/ 159 w 770"/>
                  <a:gd name="T75" fmla="*/ 1203 h 1308"/>
                  <a:gd name="T76" fmla="*/ 275 w 770"/>
                  <a:gd name="T77" fmla="*/ 1164 h 1308"/>
                  <a:gd name="T78" fmla="*/ 293 w 770"/>
                  <a:gd name="T79" fmla="*/ 1123 h 1308"/>
                  <a:gd name="T80" fmla="*/ 221 w 770"/>
                  <a:gd name="T81" fmla="*/ 1047 h 1308"/>
                  <a:gd name="T82" fmla="*/ 177 w 770"/>
                  <a:gd name="T83" fmla="*/ 931 h 1308"/>
                  <a:gd name="T84" fmla="*/ 210 w 770"/>
                  <a:gd name="T85" fmla="*/ 855 h 1308"/>
                  <a:gd name="T86" fmla="*/ 270 w 770"/>
                  <a:gd name="T87" fmla="*/ 810 h 1308"/>
                  <a:gd name="T88" fmla="*/ 236 w 770"/>
                  <a:gd name="T89" fmla="*/ 742 h 1308"/>
                  <a:gd name="T90" fmla="*/ 261 w 770"/>
                  <a:gd name="T91" fmla="*/ 697 h 1308"/>
                  <a:gd name="T92" fmla="*/ 227 w 770"/>
                  <a:gd name="T93" fmla="*/ 654 h 1308"/>
                  <a:gd name="T94" fmla="*/ 218 w 770"/>
                  <a:gd name="T95" fmla="*/ 510 h 1308"/>
                  <a:gd name="T96" fmla="*/ 326 w 770"/>
                  <a:gd name="T97" fmla="*/ 456 h 1308"/>
                  <a:gd name="T98" fmla="*/ 332 w 770"/>
                  <a:gd name="T99" fmla="*/ 265 h 1308"/>
                  <a:gd name="T100" fmla="*/ 398 w 770"/>
                  <a:gd name="T101" fmla="*/ 154 h 1308"/>
                  <a:gd name="T102" fmla="*/ 479 w 770"/>
                  <a:gd name="T103" fmla="*/ 57 h 1308"/>
                  <a:gd name="T104" fmla="*/ 548 w 770"/>
                  <a:gd name="T105" fmla="*/ 46 h 1308"/>
                  <a:gd name="T106" fmla="*/ 567 w 770"/>
                  <a:gd name="T107"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0" h="1308">
                    <a:moveTo>
                      <a:pt x="567" y="0"/>
                    </a:moveTo>
                    <a:lnTo>
                      <a:pt x="687" y="63"/>
                    </a:lnTo>
                    <a:lnTo>
                      <a:pt x="770" y="289"/>
                    </a:lnTo>
                    <a:lnTo>
                      <a:pt x="725" y="280"/>
                    </a:lnTo>
                    <a:lnTo>
                      <a:pt x="662" y="384"/>
                    </a:lnTo>
                    <a:lnTo>
                      <a:pt x="678" y="412"/>
                    </a:lnTo>
                    <a:lnTo>
                      <a:pt x="614" y="504"/>
                    </a:lnTo>
                    <a:lnTo>
                      <a:pt x="515" y="619"/>
                    </a:lnTo>
                    <a:lnTo>
                      <a:pt x="521" y="750"/>
                    </a:lnTo>
                    <a:lnTo>
                      <a:pt x="593" y="775"/>
                    </a:lnTo>
                    <a:lnTo>
                      <a:pt x="635" y="822"/>
                    </a:lnTo>
                    <a:lnTo>
                      <a:pt x="605" y="909"/>
                    </a:lnTo>
                    <a:lnTo>
                      <a:pt x="531" y="943"/>
                    </a:lnTo>
                    <a:lnTo>
                      <a:pt x="522" y="1047"/>
                    </a:lnTo>
                    <a:lnTo>
                      <a:pt x="509" y="1090"/>
                    </a:lnTo>
                    <a:lnTo>
                      <a:pt x="498" y="1162"/>
                    </a:lnTo>
                    <a:lnTo>
                      <a:pt x="405" y="1176"/>
                    </a:lnTo>
                    <a:lnTo>
                      <a:pt x="392" y="1230"/>
                    </a:lnTo>
                    <a:lnTo>
                      <a:pt x="306" y="1239"/>
                    </a:lnTo>
                    <a:lnTo>
                      <a:pt x="294" y="1216"/>
                    </a:lnTo>
                    <a:lnTo>
                      <a:pt x="266" y="1245"/>
                    </a:lnTo>
                    <a:lnTo>
                      <a:pt x="284" y="1272"/>
                    </a:lnTo>
                    <a:lnTo>
                      <a:pt x="249" y="1308"/>
                    </a:lnTo>
                    <a:lnTo>
                      <a:pt x="125" y="1290"/>
                    </a:lnTo>
                    <a:lnTo>
                      <a:pt x="102" y="1285"/>
                    </a:lnTo>
                    <a:lnTo>
                      <a:pt x="98" y="1264"/>
                    </a:lnTo>
                    <a:lnTo>
                      <a:pt x="0" y="1258"/>
                    </a:lnTo>
                    <a:lnTo>
                      <a:pt x="0" y="1107"/>
                    </a:lnTo>
                    <a:lnTo>
                      <a:pt x="32" y="1083"/>
                    </a:lnTo>
                    <a:lnTo>
                      <a:pt x="86" y="1077"/>
                    </a:lnTo>
                    <a:lnTo>
                      <a:pt x="119" y="1038"/>
                    </a:lnTo>
                    <a:lnTo>
                      <a:pt x="143" y="1045"/>
                    </a:lnTo>
                    <a:lnTo>
                      <a:pt x="155" y="1077"/>
                    </a:lnTo>
                    <a:lnTo>
                      <a:pt x="132" y="1116"/>
                    </a:lnTo>
                    <a:lnTo>
                      <a:pt x="149" y="1134"/>
                    </a:lnTo>
                    <a:lnTo>
                      <a:pt x="180" y="1134"/>
                    </a:lnTo>
                    <a:lnTo>
                      <a:pt x="183" y="1155"/>
                    </a:lnTo>
                    <a:lnTo>
                      <a:pt x="159" y="1203"/>
                    </a:lnTo>
                    <a:lnTo>
                      <a:pt x="275" y="1164"/>
                    </a:lnTo>
                    <a:lnTo>
                      <a:pt x="293" y="1123"/>
                    </a:lnTo>
                    <a:lnTo>
                      <a:pt x="221" y="1047"/>
                    </a:lnTo>
                    <a:lnTo>
                      <a:pt x="177" y="931"/>
                    </a:lnTo>
                    <a:lnTo>
                      <a:pt x="210" y="855"/>
                    </a:lnTo>
                    <a:lnTo>
                      <a:pt x="270" y="810"/>
                    </a:lnTo>
                    <a:lnTo>
                      <a:pt x="236" y="742"/>
                    </a:lnTo>
                    <a:lnTo>
                      <a:pt x="261" y="697"/>
                    </a:lnTo>
                    <a:lnTo>
                      <a:pt x="227" y="654"/>
                    </a:lnTo>
                    <a:lnTo>
                      <a:pt x="218" y="510"/>
                    </a:lnTo>
                    <a:lnTo>
                      <a:pt x="326" y="456"/>
                    </a:lnTo>
                    <a:lnTo>
                      <a:pt x="332" y="265"/>
                    </a:lnTo>
                    <a:lnTo>
                      <a:pt x="398" y="154"/>
                    </a:lnTo>
                    <a:lnTo>
                      <a:pt x="479" y="57"/>
                    </a:lnTo>
                    <a:lnTo>
                      <a:pt x="548" y="46"/>
                    </a:lnTo>
                    <a:lnTo>
                      <a:pt x="567" y="0"/>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4" name="Freeform 145"/>
              <p:cNvSpPr>
                <a:spLocks/>
              </p:cNvSpPr>
              <p:nvPr/>
            </p:nvSpPr>
            <p:spPr bwMode="auto">
              <a:xfrm>
                <a:off x="5600700" y="2587625"/>
                <a:ext cx="103188" cy="169863"/>
              </a:xfrm>
              <a:custGeom>
                <a:avLst/>
                <a:gdLst>
                  <a:gd name="T0" fmla="*/ 2147483647 w 52"/>
                  <a:gd name="T1" fmla="*/ 2147483647 h 92"/>
                  <a:gd name="T2" fmla="*/ 2147483647 w 52"/>
                  <a:gd name="T3" fmla="*/ 0 h 92"/>
                  <a:gd name="T4" fmla="*/ 2147483647 w 52"/>
                  <a:gd name="T5" fmla="*/ 2147483647 h 92"/>
                  <a:gd name="T6" fmla="*/ 2147483647 w 52"/>
                  <a:gd name="T7" fmla="*/ 2147483647 h 92"/>
                  <a:gd name="T8" fmla="*/ 2147483647 w 52"/>
                  <a:gd name="T9" fmla="*/ 2147483647 h 92"/>
                  <a:gd name="T10" fmla="*/ 2147483647 w 52"/>
                  <a:gd name="T11" fmla="*/ 2147483647 h 92"/>
                  <a:gd name="T12" fmla="*/ 0 w 52"/>
                  <a:gd name="T13" fmla="*/ 2147483647 h 92"/>
                  <a:gd name="T14" fmla="*/ 2147483647 w 52"/>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92">
                    <a:moveTo>
                      <a:pt x="24" y="5"/>
                    </a:moveTo>
                    <a:lnTo>
                      <a:pt x="52" y="0"/>
                    </a:lnTo>
                    <a:lnTo>
                      <a:pt x="49" y="33"/>
                    </a:lnTo>
                    <a:lnTo>
                      <a:pt x="52" y="51"/>
                    </a:lnTo>
                    <a:lnTo>
                      <a:pt x="24" y="92"/>
                    </a:lnTo>
                    <a:lnTo>
                      <a:pt x="1" y="66"/>
                    </a:lnTo>
                    <a:lnTo>
                      <a:pt x="0" y="42"/>
                    </a:lnTo>
                    <a:lnTo>
                      <a:pt x="24" y="5"/>
                    </a:lnTo>
                    <a:close/>
                  </a:path>
                </a:pathLst>
              </a:custGeom>
              <a:gradFill rotWithShape="1">
                <a:gsLst>
                  <a:gs pos="0">
                    <a:schemeClr val="tx1"/>
                  </a:gs>
                  <a:gs pos="50000">
                    <a:srgbClr val="FFFFCC"/>
                  </a:gs>
                  <a:gs pos="100000">
                    <a:schemeClr val="tx1"/>
                  </a:gs>
                </a:gsLst>
                <a:lin ang="18900000" scaled="1"/>
              </a:gradFill>
              <a:ln>
                <a:noFill/>
              </a:ln>
              <a:effectLst/>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90" name="Freeform 146"/>
              <p:cNvSpPr>
                <a:spLocks/>
              </p:cNvSpPr>
              <p:nvPr/>
            </p:nvSpPr>
            <p:spPr bwMode="auto">
              <a:xfrm>
                <a:off x="4327525" y="5330825"/>
                <a:ext cx="317500" cy="390525"/>
              </a:xfrm>
              <a:custGeom>
                <a:avLst/>
                <a:gdLst>
                  <a:gd name="T0" fmla="*/ 96 w 159"/>
                  <a:gd name="T1" fmla="*/ 0 h 210"/>
                  <a:gd name="T2" fmla="*/ 39 w 159"/>
                  <a:gd name="T3" fmla="*/ 35 h 210"/>
                  <a:gd name="T4" fmla="*/ 17 w 159"/>
                  <a:gd name="T5" fmla="*/ 30 h 210"/>
                  <a:gd name="T6" fmla="*/ 0 w 159"/>
                  <a:gd name="T7" fmla="*/ 47 h 210"/>
                  <a:gd name="T8" fmla="*/ 24 w 159"/>
                  <a:gd name="T9" fmla="*/ 74 h 210"/>
                  <a:gd name="T10" fmla="*/ 30 w 159"/>
                  <a:gd name="T11" fmla="*/ 134 h 210"/>
                  <a:gd name="T12" fmla="*/ 17 w 159"/>
                  <a:gd name="T13" fmla="*/ 185 h 210"/>
                  <a:gd name="T14" fmla="*/ 21 w 159"/>
                  <a:gd name="T15" fmla="*/ 198 h 210"/>
                  <a:gd name="T16" fmla="*/ 53 w 159"/>
                  <a:gd name="T17" fmla="*/ 210 h 210"/>
                  <a:gd name="T18" fmla="*/ 87 w 159"/>
                  <a:gd name="T19" fmla="*/ 198 h 210"/>
                  <a:gd name="T20" fmla="*/ 99 w 159"/>
                  <a:gd name="T21" fmla="*/ 179 h 210"/>
                  <a:gd name="T22" fmla="*/ 126 w 159"/>
                  <a:gd name="T23" fmla="*/ 188 h 210"/>
                  <a:gd name="T24" fmla="*/ 141 w 159"/>
                  <a:gd name="T25" fmla="*/ 173 h 210"/>
                  <a:gd name="T26" fmla="*/ 149 w 159"/>
                  <a:gd name="T27" fmla="*/ 96 h 210"/>
                  <a:gd name="T28" fmla="*/ 144 w 159"/>
                  <a:gd name="T29" fmla="*/ 81 h 210"/>
                  <a:gd name="T30" fmla="*/ 159 w 159"/>
                  <a:gd name="T31" fmla="*/ 59 h 210"/>
                  <a:gd name="T32" fmla="*/ 135 w 159"/>
                  <a:gd name="T33" fmla="*/ 11 h 210"/>
                  <a:gd name="T34" fmla="*/ 96 w 159"/>
                  <a:gd name="T3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10">
                    <a:moveTo>
                      <a:pt x="96" y="0"/>
                    </a:moveTo>
                    <a:lnTo>
                      <a:pt x="39" y="35"/>
                    </a:lnTo>
                    <a:lnTo>
                      <a:pt x="17" y="30"/>
                    </a:lnTo>
                    <a:lnTo>
                      <a:pt x="0" y="47"/>
                    </a:lnTo>
                    <a:lnTo>
                      <a:pt x="24" y="74"/>
                    </a:lnTo>
                    <a:lnTo>
                      <a:pt x="30" y="134"/>
                    </a:lnTo>
                    <a:lnTo>
                      <a:pt x="17" y="185"/>
                    </a:lnTo>
                    <a:lnTo>
                      <a:pt x="21" y="198"/>
                    </a:lnTo>
                    <a:lnTo>
                      <a:pt x="53" y="210"/>
                    </a:lnTo>
                    <a:lnTo>
                      <a:pt x="87" y="198"/>
                    </a:lnTo>
                    <a:lnTo>
                      <a:pt x="99" y="179"/>
                    </a:lnTo>
                    <a:lnTo>
                      <a:pt x="126" y="188"/>
                    </a:lnTo>
                    <a:lnTo>
                      <a:pt x="141" y="173"/>
                    </a:lnTo>
                    <a:lnTo>
                      <a:pt x="149" y="96"/>
                    </a:lnTo>
                    <a:lnTo>
                      <a:pt x="144" y="81"/>
                    </a:lnTo>
                    <a:lnTo>
                      <a:pt x="159" y="59"/>
                    </a:lnTo>
                    <a:lnTo>
                      <a:pt x="135" y="11"/>
                    </a:lnTo>
                    <a:lnTo>
                      <a:pt x="96" y="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83091" name="Freeform 147"/>
              <p:cNvSpPr>
                <a:spLocks/>
              </p:cNvSpPr>
              <p:nvPr/>
            </p:nvSpPr>
            <p:spPr bwMode="auto">
              <a:xfrm>
                <a:off x="4418013" y="5051425"/>
                <a:ext cx="173037" cy="260350"/>
              </a:xfrm>
              <a:custGeom>
                <a:avLst/>
                <a:gdLst>
                  <a:gd name="T0" fmla="*/ 68 w 87"/>
                  <a:gd name="T1" fmla="*/ 0 h 140"/>
                  <a:gd name="T2" fmla="*/ 57 w 87"/>
                  <a:gd name="T3" fmla="*/ 18 h 140"/>
                  <a:gd name="T4" fmla="*/ 17 w 87"/>
                  <a:gd name="T5" fmla="*/ 36 h 140"/>
                  <a:gd name="T6" fmla="*/ 0 w 87"/>
                  <a:gd name="T7" fmla="*/ 54 h 140"/>
                  <a:gd name="T8" fmla="*/ 2 w 87"/>
                  <a:gd name="T9" fmla="*/ 72 h 140"/>
                  <a:gd name="T10" fmla="*/ 15 w 87"/>
                  <a:gd name="T11" fmla="*/ 114 h 140"/>
                  <a:gd name="T12" fmla="*/ 24 w 87"/>
                  <a:gd name="T13" fmla="*/ 125 h 140"/>
                  <a:gd name="T14" fmla="*/ 47 w 87"/>
                  <a:gd name="T15" fmla="*/ 140 h 140"/>
                  <a:gd name="T16" fmla="*/ 75 w 87"/>
                  <a:gd name="T17" fmla="*/ 116 h 140"/>
                  <a:gd name="T18" fmla="*/ 75 w 87"/>
                  <a:gd name="T19" fmla="*/ 92 h 140"/>
                  <a:gd name="T20" fmla="*/ 84 w 87"/>
                  <a:gd name="T21" fmla="*/ 74 h 140"/>
                  <a:gd name="T22" fmla="*/ 87 w 87"/>
                  <a:gd name="T23" fmla="*/ 35 h 140"/>
                  <a:gd name="T24" fmla="*/ 80 w 87"/>
                  <a:gd name="T25" fmla="*/ 23 h 140"/>
                  <a:gd name="T26" fmla="*/ 80 w 87"/>
                  <a:gd name="T27" fmla="*/ 0 h 140"/>
                  <a:gd name="T28" fmla="*/ 68 w 87"/>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40">
                    <a:moveTo>
                      <a:pt x="68" y="0"/>
                    </a:moveTo>
                    <a:lnTo>
                      <a:pt x="57" y="18"/>
                    </a:lnTo>
                    <a:lnTo>
                      <a:pt x="17" y="36"/>
                    </a:lnTo>
                    <a:lnTo>
                      <a:pt x="0" y="54"/>
                    </a:lnTo>
                    <a:lnTo>
                      <a:pt x="2" y="72"/>
                    </a:lnTo>
                    <a:lnTo>
                      <a:pt x="15" y="114"/>
                    </a:lnTo>
                    <a:lnTo>
                      <a:pt x="24" y="125"/>
                    </a:lnTo>
                    <a:lnTo>
                      <a:pt x="47" y="140"/>
                    </a:lnTo>
                    <a:lnTo>
                      <a:pt x="75" y="116"/>
                    </a:lnTo>
                    <a:lnTo>
                      <a:pt x="75" y="92"/>
                    </a:lnTo>
                    <a:lnTo>
                      <a:pt x="84" y="74"/>
                    </a:lnTo>
                    <a:lnTo>
                      <a:pt x="87" y="35"/>
                    </a:lnTo>
                    <a:lnTo>
                      <a:pt x="80" y="23"/>
                    </a:lnTo>
                    <a:lnTo>
                      <a:pt x="80" y="0"/>
                    </a:lnTo>
                    <a:lnTo>
                      <a:pt x="68" y="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2097" name="Freeform 148"/>
              <p:cNvSpPr>
                <a:spLocks/>
              </p:cNvSpPr>
              <p:nvPr/>
            </p:nvSpPr>
            <p:spPr bwMode="auto">
              <a:xfrm>
                <a:off x="3319463" y="5513388"/>
                <a:ext cx="204787" cy="117475"/>
              </a:xfrm>
              <a:custGeom>
                <a:avLst/>
                <a:gdLst>
                  <a:gd name="T0" fmla="*/ 90488 w 102"/>
                  <a:gd name="T1" fmla="*/ 0 h 63"/>
                  <a:gd name="T2" fmla="*/ 123825 w 102"/>
                  <a:gd name="T3" fmla="*/ 15875 h 63"/>
                  <a:gd name="T4" fmla="*/ 158750 w 102"/>
                  <a:gd name="T5" fmla="*/ 23813 h 63"/>
                  <a:gd name="T6" fmla="*/ 161925 w 102"/>
                  <a:gd name="T7" fmla="*/ 44450 h 63"/>
                  <a:gd name="T8" fmla="*/ 125413 w 102"/>
                  <a:gd name="T9" fmla="*/ 82550 h 63"/>
                  <a:gd name="T10" fmla="*/ 87313 w 102"/>
                  <a:gd name="T11" fmla="*/ 100013 h 63"/>
                  <a:gd name="T12" fmla="*/ 49213 w 102"/>
                  <a:gd name="T13" fmla="*/ 82550 h 63"/>
                  <a:gd name="T14" fmla="*/ 0 w 102"/>
                  <a:gd name="T15" fmla="*/ 57150 h 63"/>
                  <a:gd name="T16" fmla="*/ 0 w 102"/>
                  <a:gd name="T17" fmla="*/ 38100 h 63"/>
                  <a:gd name="T18" fmla="*/ 47625 w 102"/>
                  <a:gd name="T19" fmla="*/ 11113 h 63"/>
                  <a:gd name="T20" fmla="*/ 90488 w 102"/>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63">
                    <a:moveTo>
                      <a:pt x="57" y="0"/>
                    </a:moveTo>
                    <a:lnTo>
                      <a:pt x="78" y="10"/>
                    </a:lnTo>
                    <a:lnTo>
                      <a:pt x="100" y="15"/>
                    </a:lnTo>
                    <a:lnTo>
                      <a:pt x="102" y="28"/>
                    </a:lnTo>
                    <a:lnTo>
                      <a:pt x="79" y="52"/>
                    </a:lnTo>
                    <a:lnTo>
                      <a:pt x="55" y="63"/>
                    </a:lnTo>
                    <a:lnTo>
                      <a:pt x="31" y="52"/>
                    </a:lnTo>
                    <a:lnTo>
                      <a:pt x="0" y="36"/>
                    </a:lnTo>
                    <a:lnTo>
                      <a:pt x="0" y="24"/>
                    </a:lnTo>
                    <a:lnTo>
                      <a:pt x="30" y="7"/>
                    </a:lnTo>
                    <a:lnTo>
                      <a:pt x="57" y="0"/>
                    </a:lnTo>
                    <a:close/>
                  </a:path>
                </a:pathLst>
              </a:custGeom>
              <a:gradFill rotWithShape="1">
                <a:gsLst>
                  <a:gs pos="0">
                    <a:schemeClr val="tx1"/>
                  </a:gs>
                  <a:gs pos="50000">
                    <a:schemeClr val="tx1">
                      <a:lumMod val="75000"/>
                      <a:lumOff val="25000"/>
                    </a:schemeClr>
                  </a:gs>
                  <a:gs pos="100000">
                    <a:schemeClr val="tx1"/>
                  </a:gs>
                </a:gsLst>
                <a:lin ang="18900000" scaled="1"/>
              </a:gradFill>
              <a:ln>
                <a:noFill/>
              </a:ln>
              <a:effectLst/>
            </p:spPr>
            <p:txBody>
              <a:bodyPr wrap="none" lIns="65485" tIns="33338" rIns="65485" bIns="33338" anchor="ctr"/>
              <a:lstStyle/>
              <a:p>
                <a:pPr>
                  <a:defRPr/>
                </a:pPr>
                <a:endParaRPr lang="de-DE" sz="1350">
                  <a:latin typeface="굴림" pitchFamily="50" charset="-127"/>
                  <a:ea typeface="굴림" pitchFamily="50" charset="-127"/>
                </a:endParaRPr>
              </a:p>
            </p:txBody>
          </p:sp>
          <p:sp>
            <p:nvSpPr>
              <p:cNvPr id="3126" name="Text Box 239"/>
              <p:cNvSpPr txBox="1">
                <a:spLocks noChangeArrowheads="1"/>
              </p:cNvSpPr>
              <p:nvPr/>
            </p:nvSpPr>
            <p:spPr bwMode="auto">
              <a:xfrm>
                <a:off x="1761709" y="1011239"/>
                <a:ext cx="1891544" cy="3693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de-DE" altLang="zh-CN" b="1">
                    <a:latin typeface="Arial Black" pitchFamily="34" charset="0"/>
                    <a:ea typeface="HY헤드라인M" pitchFamily="18" charset="-127"/>
                  </a:rPr>
                  <a:t>《</a:t>
                </a:r>
                <a:r>
                  <a:rPr lang="zh-CN" altLang="de-DE" b="1">
                    <a:latin typeface="Arial Black" pitchFamily="34" charset="0"/>
                    <a:ea typeface="HY헤드라인M" pitchFamily="18" charset="-127"/>
                  </a:rPr>
                  <a:t>红楼梦</a:t>
                </a:r>
                <a:r>
                  <a:rPr lang="de-DE" altLang="zh-CN" b="1">
                    <a:latin typeface="Arial Black" pitchFamily="34" charset="0"/>
                    <a:ea typeface="HY헤드라인M" pitchFamily="18" charset="-127"/>
                  </a:rPr>
                  <a:t>》</a:t>
                </a:r>
                <a:r>
                  <a:rPr lang="zh-CN" altLang="de-DE" b="1">
                    <a:latin typeface="Arial Black" pitchFamily="34" charset="0"/>
                    <a:ea typeface="HY헤드라인M" pitchFamily="18" charset="-127"/>
                  </a:rPr>
                  <a:t>走向欧洲</a:t>
                </a:r>
                <a:endParaRPr lang="en-US" altLang="ko-KR" b="1">
                  <a:latin typeface="Arial Black" pitchFamily="34" charset="0"/>
                  <a:ea typeface="HY헤드라인M" pitchFamily="18" charset="-127"/>
                </a:endParaRPr>
              </a:p>
            </p:txBody>
          </p:sp>
          <p:grpSp>
            <p:nvGrpSpPr>
              <p:cNvPr id="3127" name="Group 241"/>
              <p:cNvGrpSpPr>
                <a:grpSpLocks/>
              </p:cNvGrpSpPr>
              <p:nvPr/>
            </p:nvGrpSpPr>
            <p:grpSpPr bwMode="auto">
              <a:xfrm>
                <a:off x="1643469" y="1712913"/>
                <a:ext cx="6232655" cy="4730808"/>
                <a:chOff x="544" y="1526"/>
                <a:chExt cx="3124" cy="2542"/>
              </a:xfrm>
            </p:grpSpPr>
            <p:sp>
              <p:nvSpPr>
                <p:cNvPr id="3130" name="Text Box 199"/>
                <p:cNvSpPr txBox="1">
                  <a:spLocks noChangeArrowheads="1"/>
                </p:cNvSpPr>
                <p:nvPr/>
              </p:nvSpPr>
              <p:spPr bwMode="auto">
                <a:xfrm>
                  <a:off x="674" y="2283"/>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r>
                    <a:rPr lang="zh-CN" altLang="de-DE" sz="1200" b="1">
                      <a:latin typeface="Arial Black" pitchFamily="34" charset="0"/>
                      <a:ea typeface="HY헤드라인M" pitchFamily="18" charset="-127"/>
                    </a:rPr>
                    <a:t>爱尔兰</a:t>
                  </a:r>
                  <a:endParaRPr lang="en-US" altLang="ko-KR" sz="1200" b="1">
                    <a:latin typeface="Arial Black" pitchFamily="34" charset="0"/>
                    <a:ea typeface="HY헤드라인M" pitchFamily="18" charset="-127"/>
                  </a:endParaRPr>
                </a:p>
              </p:txBody>
            </p:sp>
            <p:sp>
              <p:nvSpPr>
                <p:cNvPr id="3131" name="Text Box 200"/>
                <p:cNvSpPr txBox="1">
                  <a:spLocks noChangeArrowheads="1"/>
                </p:cNvSpPr>
                <p:nvPr/>
              </p:nvSpPr>
              <p:spPr bwMode="auto">
                <a:xfrm>
                  <a:off x="1189" y="2341"/>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英国</a:t>
                  </a:r>
                  <a:endParaRPr lang="en-US" altLang="ko-KR" sz="1200" b="1">
                    <a:solidFill>
                      <a:schemeClr val="bg1"/>
                    </a:solidFill>
                    <a:latin typeface="Arial Black" pitchFamily="34" charset="0"/>
                    <a:ea typeface="HY헤드라인M" pitchFamily="18" charset="-127"/>
                  </a:endParaRPr>
                </a:p>
              </p:txBody>
            </p:sp>
            <p:sp>
              <p:nvSpPr>
                <p:cNvPr id="3132" name="Text Box 201"/>
                <p:cNvSpPr txBox="1">
                  <a:spLocks noChangeArrowheads="1"/>
                </p:cNvSpPr>
                <p:nvPr/>
              </p:nvSpPr>
              <p:spPr bwMode="auto">
                <a:xfrm>
                  <a:off x="695" y="3481"/>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西班牙</a:t>
                  </a:r>
                  <a:endParaRPr lang="en-US" altLang="ko-KR" sz="1200" b="1">
                    <a:solidFill>
                      <a:schemeClr val="bg1"/>
                    </a:solidFill>
                    <a:latin typeface="Arial Black" pitchFamily="34" charset="0"/>
                    <a:ea typeface="HY헤드라인M" pitchFamily="18" charset="-127"/>
                  </a:endParaRPr>
                </a:p>
              </p:txBody>
            </p:sp>
            <p:sp>
              <p:nvSpPr>
                <p:cNvPr id="3133" name="Text Box 202"/>
                <p:cNvSpPr txBox="1">
                  <a:spLocks noChangeArrowheads="1"/>
                </p:cNvSpPr>
                <p:nvPr/>
              </p:nvSpPr>
              <p:spPr bwMode="auto">
                <a:xfrm>
                  <a:off x="544" y="3910"/>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摩洛哥</a:t>
                  </a:r>
                  <a:endParaRPr lang="en-US" altLang="ko-KR" sz="1200" b="1">
                    <a:latin typeface="Arial Black" pitchFamily="34" charset="0"/>
                    <a:ea typeface="HY헤드라인M" pitchFamily="18" charset="-127"/>
                  </a:endParaRPr>
                </a:p>
              </p:txBody>
            </p:sp>
            <p:sp>
              <p:nvSpPr>
                <p:cNvPr id="3134" name="Text Box 203"/>
                <p:cNvSpPr txBox="1">
                  <a:spLocks noChangeArrowheads="1"/>
                </p:cNvSpPr>
                <p:nvPr/>
              </p:nvSpPr>
              <p:spPr bwMode="auto">
                <a:xfrm>
                  <a:off x="1261" y="3936"/>
                  <a:ext cx="386"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阿尔及利亚</a:t>
                  </a:r>
                  <a:endParaRPr lang="en-US" altLang="ko-KR" sz="1200" b="1">
                    <a:latin typeface="Arial Black" pitchFamily="34" charset="0"/>
                    <a:ea typeface="HY헤드라인M" pitchFamily="18" charset="-127"/>
                  </a:endParaRPr>
                </a:p>
              </p:txBody>
            </p:sp>
            <p:sp>
              <p:nvSpPr>
                <p:cNvPr id="3135" name="Text Box 204"/>
                <p:cNvSpPr txBox="1">
                  <a:spLocks noChangeArrowheads="1"/>
                </p:cNvSpPr>
                <p:nvPr/>
              </p:nvSpPr>
              <p:spPr bwMode="auto">
                <a:xfrm>
                  <a:off x="1937" y="3926"/>
                  <a:ext cx="202" cy="116"/>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050" b="1">
                      <a:latin typeface="Arial Black" pitchFamily="34" charset="0"/>
                      <a:ea typeface="HY헤드라인M" pitchFamily="18" charset="-127"/>
                    </a:rPr>
                    <a:t>突尼斯</a:t>
                  </a:r>
                  <a:endParaRPr lang="en-US" altLang="ko-KR" sz="1050" b="1">
                    <a:latin typeface="Arial Black" pitchFamily="34" charset="0"/>
                    <a:ea typeface="HY헤드라인M" pitchFamily="18" charset="-127"/>
                  </a:endParaRPr>
                </a:p>
              </p:txBody>
            </p:sp>
            <p:sp>
              <p:nvSpPr>
                <p:cNvPr id="3136" name="Text Box 205"/>
                <p:cNvSpPr txBox="1">
                  <a:spLocks noChangeArrowheads="1"/>
                </p:cNvSpPr>
                <p:nvPr/>
              </p:nvSpPr>
              <p:spPr bwMode="auto">
                <a:xfrm>
                  <a:off x="1414" y="2840"/>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法国</a:t>
                  </a:r>
                  <a:endParaRPr lang="en-US" altLang="ko-KR" sz="1200" b="1">
                    <a:solidFill>
                      <a:schemeClr val="bg1"/>
                    </a:solidFill>
                    <a:latin typeface="Arial Black" pitchFamily="34" charset="0"/>
                    <a:ea typeface="HY헤드라인M" pitchFamily="18" charset="-127"/>
                  </a:endParaRPr>
                </a:p>
              </p:txBody>
            </p:sp>
            <p:sp>
              <p:nvSpPr>
                <p:cNvPr id="3137" name="Text Box 209"/>
                <p:cNvSpPr txBox="1">
                  <a:spLocks noChangeArrowheads="1"/>
                </p:cNvSpPr>
                <p:nvPr/>
              </p:nvSpPr>
              <p:spPr bwMode="auto">
                <a:xfrm>
                  <a:off x="2144" y="3255"/>
                  <a:ext cx="231"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意大利</a:t>
                  </a:r>
                  <a:endParaRPr lang="en-US" altLang="ko-KR" sz="1200" b="1">
                    <a:solidFill>
                      <a:schemeClr val="bg1"/>
                    </a:solidFill>
                    <a:latin typeface="Arial Black" pitchFamily="34" charset="0"/>
                    <a:ea typeface="HY헤드라인M" pitchFamily="18" charset="-127"/>
                  </a:endParaRPr>
                </a:p>
              </p:txBody>
            </p:sp>
            <p:sp>
              <p:nvSpPr>
                <p:cNvPr id="3138" name="Text Box 211"/>
                <p:cNvSpPr txBox="1">
                  <a:spLocks noChangeArrowheads="1"/>
                </p:cNvSpPr>
                <p:nvPr/>
              </p:nvSpPr>
              <p:spPr bwMode="auto">
                <a:xfrm>
                  <a:off x="3107" y="3552"/>
                  <a:ext cx="116" cy="99"/>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900" b="1">
                      <a:latin typeface="Arial Black" pitchFamily="34" charset="0"/>
                      <a:ea typeface="HY헤드라인M" pitchFamily="18" charset="-127"/>
                    </a:rPr>
                    <a:t>希腊</a:t>
                  </a:r>
                  <a:endParaRPr lang="en-US" altLang="ko-KR" sz="900" b="1">
                    <a:latin typeface="Arial Black" pitchFamily="34" charset="0"/>
                    <a:ea typeface="HY헤드라인M" pitchFamily="18" charset="-127"/>
                  </a:endParaRPr>
                </a:p>
              </p:txBody>
            </p:sp>
            <p:sp>
              <p:nvSpPr>
                <p:cNvPr id="145" name="Text Box 212"/>
                <p:cNvSpPr txBox="1">
                  <a:spLocks noChangeArrowheads="1"/>
                </p:cNvSpPr>
                <p:nvPr/>
              </p:nvSpPr>
              <p:spPr bwMode="auto">
                <a:xfrm>
                  <a:off x="3516" y="3417"/>
                  <a:ext cx="152" cy="87"/>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zh-CN" altLang="de-DE" sz="788" b="1" dirty="0">
                      <a:latin typeface="Arial Black" pitchFamily="34" charset="0"/>
                      <a:ea typeface="HY헤드라인M" pitchFamily="18" charset="-127"/>
                    </a:rPr>
                    <a:t>土耳其</a:t>
                  </a:r>
                  <a:endParaRPr lang="en-US" altLang="ko-KR" sz="788" b="1" dirty="0">
                    <a:latin typeface="Arial Black" pitchFamily="34" charset="0"/>
                    <a:ea typeface="HY헤드라인M" pitchFamily="18" charset="-127"/>
                  </a:endParaRPr>
                </a:p>
              </p:txBody>
            </p:sp>
            <p:sp>
              <p:nvSpPr>
                <p:cNvPr id="3140" name="Text Box 213"/>
                <p:cNvSpPr txBox="1">
                  <a:spLocks noChangeArrowheads="1"/>
                </p:cNvSpPr>
                <p:nvPr/>
              </p:nvSpPr>
              <p:spPr bwMode="auto">
                <a:xfrm>
                  <a:off x="3256" y="3186"/>
                  <a:ext cx="212"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latin typeface="Arial Black" pitchFamily="34" charset="0"/>
                      <a:ea typeface="HY헤드라인M" pitchFamily="18" charset="-127"/>
                    </a:rPr>
                    <a:t>保加利亚</a:t>
                  </a:r>
                  <a:endParaRPr lang="en-US" altLang="ko-KR" sz="825" b="1">
                    <a:latin typeface="Arial Black" pitchFamily="34" charset="0"/>
                    <a:ea typeface="HY헤드라인M" pitchFamily="18" charset="-127"/>
                  </a:endParaRPr>
                </a:p>
              </p:txBody>
            </p:sp>
            <p:sp>
              <p:nvSpPr>
                <p:cNvPr id="3141" name="Text Box 215"/>
                <p:cNvSpPr txBox="1">
                  <a:spLocks noChangeArrowheads="1"/>
                </p:cNvSpPr>
                <p:nvPr/>
              </p:nvSpPr>
              <p:spPr bwMode="auto">
                <a:xfrm>
                  <a:off x="3344" y="2547"/>
                  <a:ext cx="145"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latin typeface="Arial Black" pitchFamily="34" charset="0"/>
                      <a:ea typeface="HY헤드라인M" pitchFamily="18" charset="-127"/>
                    </a:rPr>
                    <a:t>乌克兰</a:t>
                  </a:r>
                  <a:endParaRPr lang="en-US" altLang="ko-KR" sz="750" b="1">
                    <a:latin typeface="Arial Black" pitchFamily="34" charset="0"/>
                    <a:ea typeface="HY헤드라인M" pitchFamily="18" charset="-127"/>
                  </a:endParaRPr>
                </a:p>
              </p:txBody>
            </p:sp>
            <p:sp>
              <p:nvSpPr>
                <p:cNvPr id="3142" name="Text Box 216"/>
                <p:cNvSpPr txBox="1">
                  <a:spLocks noChangeArrowheads="1"/>
                </p:cNvSpPr>
                <p:nvPr/>
              </p:nvSpPr>
              <p:spPr bwMode="auto">
                <a:xfrm>
                  <a:off x="3088" y="2251"/>
                  <a:ext cx="309"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白俄罗斯</a:t>
                  </a:r>
                  <a:endParaRPr lang="en-US" altLang="ko-KR" sz="1200" b="1">
                    <a:latin typeface="Arial Black" pitchFamily="34" charset="0"/>
                    <a:ea typeface="HY헤드라인M" pitchFamily="18" charset="-127"/>
                  </a:endParaRPr>
                </a:p>
              </p:txBody>
            </p:sp>
            <p:sp>
              <p:nvSpPr>
                <p:cNvPr id="3143" name="Text Box 217"/>
                <p:cNvSpPr txBox="1">
                  <a:spLocks noChangeArrowheads="1"/>
                </p:cNvSpPr>
                <p:nvPr/>
              </p:nvSpPr>
              <p:spPr bwMode="auto">
                <a:xfrm>
                  <a:off x="3371" y="1616"/>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俄国</a:t>
                  </a:r>
                  <a:endParaRPr lang="en-US" altLang="ko-KR" sz="1200" b="1">
                    <a:solidFill>
                      <a:schemeClr val="bg1"/>
                    </a:solidFill>
                    <a:latin typeface="Arial Black" pitchFamily="34" charset="0"/>
                    <a:ea typeface="HY헤드라인M" pitchFamily="18" charset="-127"/>
                  </a:endParaRPr>
                </a:p>
              </p:txBody>
            </p:sp>
            <p:sp>
              <p:nvSpPr>
                <p:cNvPr id="3144" name="Text Box 218"/>
                <p:cNvSpPr txBox="1">
                  <a:spLocks noChangeArrowheads="1"/>
                </p:cNvSpPr>
                <p:nvPr/>
              </p:nvSpPr>
              <p:spPr bwMode="auto">
                <a:xfrm>
                  <a:off x="2808" y="1526"/>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芬兰</a:t>
                  </a:r>
                  <a:endParaRPr lang="en-US" altLang="ko-KR" sz="1200" b="1">
                    <a:latin typeface="Arial Black" pitchFamily="34" charset="0"/>
                    <a:ea typeface="HY헤드라인M" pitchFamily="18" charset="-127"/>
                  </a:endParaRPr>
                </a:p>
              </p:txBody>
            </p:sp>
            <p:sp>
              <p:nvSpPr>
                <p:cNvPr id="3145" name="Text Box 219"/>
                <p:cNvSpPr txBox="1">
                  <a:spLocks noChangeArrowheads="1"/>
                </p:cNvSpPr>
                <p:nvPr/>
              </p:nvSpPr>
              <p:spPr bwMode="auto">
                <a:xfrm>
                  <a:off x="2293" y="1537"/>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瑞典</a:t>
                  </a:r>
                  <a:endParaRPr lang="en-US" altLang="ko-KR" sz="1200" b="1">
                    <a:latin typeface="Arial Black" pitchFamily="34" charset="0"/>
                    <a:ea typeface="HY헤드라인M" pitchFamily="18" charset="-127"/>
                  </a:endParaRPr>
                </a:p>
              </p:txBody>
            </p:sp>
            <p:sp>
              <p:nvSpPr>
                <p:cNvPr id="3146" name="Text Box 220"/>
                <p:cNvSpPr txBox="1">
                  <a:spLocks noChangeArrowheads="1"/>
                </p:cNvSpPr>
                <p:nvPr/>
              </p:nvSpPr>
              <p:spPr bwMode="auto">
                <a:xfrm>
                  <a:off x="1783" y="1628"/>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挪威</a:t>
                  </a:r>
                  <a:endParaRPr lang="en-US" altLang="ko-KR" sz="1200" b="1">
                    <a:latin typeface="Arial Black" pitchFamily="34" charset="0"/>
                    <a:ea typeface="HY헤드라인M" pitchFamily="18" charset="-127"/>
                  </a:endParaRPr>
                </a:p>
              </p:txBody>
            </p:sp>
            <p:sp>
              <p:nvSpPr>
                <p:cNvPr id="3147" name="Text Box 221"/>
                <p:cNvSpPr txBox="1">
                  <a:spLocks noChangeArrowheads="1"/>
                </p:cNvSpPr>
                <p:nvPr/>
              </p:nvSpPr>
              <p:spPr bwMode="auto">
                <a:xfrm>
                  <a:off x="1937" y="2155"/>
                  <a:ext cx="96"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latin typeface="Arial Black" pitchFamily="34" charset="0"/>
                      <a:ea typeface="HY헤드라인M" pitchFamily="18" charset="-127"/>
                    </a:rPr>
                    <a:t>丹麦</a:t>
                  </a:r>
                  <a:endParaRPr lang="en-US" altLang="ko-KR" sz="750" b="1">
                    <a:latin typeface="Arial Black" pitchFamily="34" charset="0"/>
                    <a:ea typeface="HY헤드라인M" pitchFamily="18" charset="-127"/>
                  </a:endParaRPr>
                </a:p>
              </p:txBody>
            </p:sp>
            <p:sp>
              <p:nvSpPr>
                <p:cNvPr id="3148" name="Text Box 222"/>
                <p:cNvSpPr txBox="1">
                  <a:spLocks noChangeArrowheads="1"/>
                </p:cNvSpPr>
                <p:nvPr/>
              </p:nvSpPr>
              <p:spPr bwMode="auto">
                <a:xfrm>
                  <a:off x="1990" y="2568"/>
                  <a:ext cx="154" cy="132"/>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solidFill>
                        <a:schemeClr val="bg1"/>
                      </a:solidFill>
                      <a:latin typeface="Arial Black" pitchFamily="34" charset="0"/>
                      <a:ea typeface="HY헤드라인M" pitchFamily="18" charset="-127"/>
                    </a:rPr>
                    <a:t>德国</a:t>
                  </a:r>
                  <a:endParaRPr lang="en-US" altLang="ko-KR" sz="1200" b="1">
                    <a:solidFill>
                      <a:schemeClr val="bg1"/>
                    </a:solidFill>
                    <a:latin typeface="Arial Black" pitchFamily="34" charset="0"/>
                    <a:ea typeface="HY헤드라인M" pitchFamily="18" charset="-127"/>
                  </a:endParaRPr>
                </a:p>
              </p:txBody>
            </p:sp>
            <p:sp>
              <p:nvSpPr>
                <p:cNvPr id="3149" name="Text Box 227"/>
                <p:cNvSpPr txBox="1">
                  <a:spLocks noChangeArrowheads="1"/>
                </p:cNvSpPr>
                <p:nvPr/>
              </p:nvSpPr>
              <p:spPr bwMode="auto">
                <a:xfrm>
                  <a:off x="3101" y="2919"/>
                  <a:ext cx="193"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solidFill>
                        <a:schemeClr val="bg1"/>
                      </a:solidFill>
                      <a:latin typeface="Arial Black" pitchFamily="34" charset="0"/>
                      <a:ea typeface="HY헤드라인M" pitchFamily="18" charset="-127"/>
                    </a:rPr>
                    <a:t>罗马尼亚</a:t>
                  </a:r>
                  <a:endParaRPr lang="en-US" altLang="ko-KR" sz="750" b="1">
                    <a:solidFill>
                      <a:schemeClr val="bg1"/>
                    </a:solidFill>
                    <a:latin typeface="Arial Black" pitchFamily="34" charset="0"/>
                    <a:ea typeface="HY헤드라인M" pitchFamily="18" charset="-127"/>
                  </a:endParaRPr>
                </a:p>
              </p:txBody>
            </p:sp>
            <p:sp>
              <p:nvSpPr>
                <p:cNvPr id="3150" name="Text Box 214"/>
                <p:cNvSpPr txBox="1">
                  <a:spLocks noChangeArrowheads="1"/>
                </p:cNvSpPr>
                <p:nvPr/>
              </p:nvSpPr>
              <p:spPr bwMode="auto">
                <a:xfrm>
                  <a:off x="2815" y="3136"/>
                  <a:ext cx="193" cy="8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750" b="1">
                      <a:latin typeface="Arial Black" pitchFamily="34" charset="0"/>
                      <a:ea typeface="HY헤드라인M" pitchFamily="18" charset="-127"/>
                    </a:rPr>
                    <a:t>南斯拉夫</a:t>
                  </a:r>
                  <a:endParaRPr lang="en-US" altLang="ko-KR" sz="750" b="1">
                    <a:latin typeface="Arial Black" pitchFamily="34" charset="0"/>
                    <a:ea typeface="HY헤드라인M" pitchFamily="18" charset="-127"/>
                  </a:endParaRPr>
                </a:p>
              </p:txBody>
            </p:sp>
            <p:sp>
              <p:nvSpPr>
                <p:cNvPr id="3151" name="Text Box 206"/>
                <p:cNvSpPr txBox="1">
                  <a:spLocks noChangeArrowheads="1"/>
                </p:cNvSpPr>
                <p:nvPr/>
              </p:nvSpPr>
              <p:spPr bwMode="auto">
                <a:xfrm>
                  <a:off x="1880" y="2931"/>
                  <a:ext cx="106"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瑞士</a:t>
                  </a:r>
                  <a:endParaRPr lang="en-US" altLang="ko-KR" sz="825" b="1">
                    <a:solidFill>
                      <a:schemeClr val="bg1"/>
                    </a:solidFill>
                    <a:latin typeface="Arial Black" pitchFamily="34" charset="0"/>
                    <a:ea typeface="HY헤드라인M" pitchFamily="18" charset="-127"/>
                  </a:endParaRPr>
                </a:p>
              </p:txBody>
            </p:sp>
            <p:sp>
              <p:nvSpPr>
                <p:cNvPr id="3152" name="Text Box 233"/>
                <p:cNvSpPr txBox="1">
                  <a:spLocks noChangeArrowheads="1"/>
                </p:cNvSpPr>
                <p:nvPr/>
              </p:nvSpPr>
              <p:spPr bwMode="auto">
                <a:xfrm>
                  <a:off x="2253" y="2888"/>
                  <a:ext cx="159"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奥地利</a:t>
                  </a:r>
                  <a:endParaRPr lang="en-US" altLang="ko-KR" sz="825" b="1">
                    <a:solidFill>
                      <a:schemeClr val="bg1"/>
                    </a:solidFill>
                    <a:latin typeface="Arial Black" pitchFamily="34" charset="0"/>
                    <a:ea typeface="HY헤드라인M" pitchFamily="18" charset="-127"/>
                  </a:endParaRPr>
                </a:p>
              </p:txBody>
            </p:sp>
            <p:sp>
              <p:nvSpPr>
                <p:cNvPr id="3153" name="Text Box 234"/>
                <p:cNvSpPr txBox="1">
                  <a:spLocks noChangeArrowheads="1"/>
                </p:cNvSpPr>
                <p:nvPr/>
              </p:nvSpPr>
              <p:spPr bwMode="auto">
                <a:xfrm>
                  <a:off x="2343" y="3113"/>
                  <a:ext cx="174"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latin typeface="Arial Black" pitchFamily="34" charset="0"/>
                      <a:ea typeface="HY헤드라인M" pitchFamily="18" charset="-127"/>
                    </a:rPr>
                    <a:t>克罗地亚</a:t>
                  </a:r>
                  <a:endParaRPr lang="en-US" altLang="ko-KR" sz="675" b="1">
                    <a:latin typeface="Arial Black" pitchFamily="34" charset="0"/>
                    <a:ea typeface="HY헤드라인M" pitchFamily="18" charset="-127"/>
                  </a:endParaRPr>
                </a:p>
              </p:txBody>
            </p:sp>
            <p:sp>
              <p:nvSpPr>
                <p:cNvPr id="3154" name="Text Box 235"/>
                <p:cNvSpPr txBox="1">
                  <a:spLocks noChangeArrowheads="1"/>
                </p:cNvSpPr>
                <p:nvPr/>
              </p:nvSpPr>
              <p:spPr bwMode="auto">
                <a:xfrm>
                  <a:off x="2679" y="2782"/>
                  <a:ext cx="174"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solidFill>
                        <a:schemeClr val="bg1"/>
                      </a:solidFill>
                      <a:latin typeface="Arial Black" pitchFamily="34" charset="0"/>
                      <a:ea typeface="HY헤드라인M" pitchFamily="18" charset="-127"/>
                    </a:rPr>
                    <a:t>斯洛伐克</a:t>
                  </a:r>
                  <a:endParaRPr lang="en-US" altLang="ko-KR" sz="675" b="1">
                    <a:solidFill>
                      <a:schemeClr val="bg1"/>
                    </a:solidFill>
                    <a:latin typeface="Arial Black" pitchFamily="34" charset="0"/>
                    <a:ea typeface="HY헤드라인M" pitchFamily="18" charset="-127"/>
                  </a:endParaRPr>
                </a:p>
              </p:txBody>
            </p:sp>
            <p:sp>
              <p:nvSpPr>
                <p:cNvPr id="161" name="Text Box 236"/>
                <p:cNvSpPr txBox="1">
                  <a:spLocks noChangeArrowheads="1"/>
                </p:cNvSpPr>
                <p:nvPr/>
              </p:nvSpPr>
              <p:spPr bwMode="auto">
                <a:xfrm>
                  <a:off x="2665" y="2887"/>
                  <a:ext cx="152" cy="87"/>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zh-CN" altLang="de-DE" sz="788" b="1" dirty="0">
                      <a:solidFill>
                        <a:schemeClr val="bg1"/>
                      </a:solidFill>
                      <a:latin typeface="Arial Black" pitchFamily="34" charset="0"/>
                      <a:ea typeface="HY헤드라인M" pitchFamily="18" charset="-127"/>
                    </a:rPr>
                    <a:t>匈牙利</a:t>
                  </a:r>
                  <a:endParaRPr lang="en-US" altLang="ko-KR" sz="788" b="1" dirty="0">
                    <a:solidFill>
                      <a:schemeClr val="bg1"/>
                    </a:solidFill>
                    <a:latin typeface="Arial Black" pitchFamily="34" charset="0"/>
                    <a:ea typeface="HY헤드라인M" pitchFamily="18" charset="-127"/>
                  </a:endParaRPr>
                </a:p>
              </p:txBody>
            </p:sp>
            <p:sp>
              <p:nvSpPr>
                <p:cNvPr id="3156" name="Text Box 237"/>
                <p:cNvSpPr txBox="1">
                  <a:spLocks noChangeArrowheads="1"/>
                </p:cNvSpPr>
                <p:nvPr/>
              </p:nvSpPr>
              <p:spPr bwMode="auto">
                <a:xfrm>
                  <a:off x="2373" y="2614"/>
                  <a:ext cx="106" cy="9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825" b="1">
                      <a:solidFill>
                        <a:schemeClr val="bg1"/>
                      </a:solidFill>
                      <a:latin typeface="Arial Black" pitchFamily="34" charset="0"/>
                      <a:ea typeface="HY헤드라인M" pitchFamily="18" charset="-127"/>
                    </a:rPr>
                    <a:t>捷克</a:t>
                  </a:r>
                  <a:endParaRPr lang="en-US" altLang="ko-KR" sz="825" b="1">
                    <a:solidFill>
                      <a:schemeClr val="bg1"/>
                    </a:solidFill>
                    <a:latin typeface="Arial Black" pitchFamily="34" charset="0"/>
                    <a:ea typeface="HY헤드라인M" pitchFamily="18" charset="-127"/>
                  </a:endParaRPr>
                </a:p>
              </p:txBody>
            </p:sp>
            <p:sp>
              <p:nvSpPr>
                <p:cNvPr id="3157" name="Text Box 224"/>
                <p:cNvSpPr txBox="1">
                  <a:spLocks noChangeArrowheads="1"/>
                </p:cNvSpPr>
                <p:nvPr/>
              </p:nvSpPr>
              <p:spPr bwMode="auto">
                <a:xfrm>
                  <a:off x="2835" y="1842"/>
                  <a:ext cx="174"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latin typeface="Arial Black" pitchFamily="34" charset="0"/>
                      <a:ea typeface="HY헤드라인M" pitchFamily="18" charset="-127"/>
                    </a:rPr>
                    <a:t>爱沙尼亚</a:t>
                  </a:r>
                  <a:endParaRPr lang="en-US" altLang="ko-KR" sz="450">
                    <a:latin typeface="Arial Black" pitchFamily="34" charset="0"/>
                    <a:ea typeface="HY헤드라인M" pitchFamily="18" charset="-127"/>
                  </a:endParaRPr>
                </a:p>
              </p:txBody>
            </p:sp>
            <p:sp>
              <p:nvSpPr>
                <p:cNvPr id="3158" name="Text Box 225"/>
                <p:cNvSpPr txBox="1">
                  <a:spLocks noChangeArrowheads="1"/>
                </p:cNvSpPr>
                <p:nvPr/>
              </p:nvSpPr>
              <p:spPr bwMode="auto">
                <a:xfrm>
                  <a:off x="2898" y="1997"/>
                  <a:ext cx="202"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latin typeface="Arial Black" pitchFamily="34" charset="0"/>
                      <a:ea typeface="HY헤드라인M" pitchFamily="18" charset="-127"/>
                    </a:rPr>
                    <a:t> 拉脱维亚 </a:t>
                  </a:r>
                  <a:endParaRPr lang="en-US" altLang="ko-KR" sz="675" b="1">
                    <a:latin typeface="Arial Black" pitchFamily="34" charset="0"/>
                    <a:ea typeface="HY헤드라인M" pitchFamily="18" charset="-127"/>
                  </a:endParaRPr>
                </a:p>
              </p:txBody>
            </p:sp>
            <p:sp>
              <p:nvSpPr>
                <p:cNvPr id="3159" name="Text Box 226"/>
                <p:cNvSpPr txBox="1">
                  <a:spLocks noChangeArrowheads="1"/>
                </p:cNvSpPr>
                <p:nvPr/>
              </p:nvSpPr>
              <p:spPr bwMode="auto">
                <a:xfrm>
                  <a:off x="2827" y="2151"/>
                  <a:ext cx="130" cy="74"/>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675" b="1">
                      <a:latin typeface="Arial Black" pitchFamily="34" charset="0"/>
                      <a:ea typeface="HY헤드라인M" pitchFamily="18" charset="-127"/>
                    </a:rPr>
                    <a:t>立陶宛</a:t>
                  </a:r>
                  <a:endParaRPr lang="en-US" altLang="ko-KR" sz="675" b="1">
                    <a:latin typeface="Arial Black" pitchFamily="34" charset="0"/>
                    <a:ea typeface="HY헤드라인M" pitchFamily="18" charset="-127"/>
                  </a:endParaRPr>
                </a:p>
              </p:txBody>
            </p:sp>
          </p:grpSp>
          <p:sp>
            <p:nvSpPr>
              <p:cNvPr id="3128" name="Text Box 219"/>
              <p:cNvSpPr txBox="1">
                <a:spLocks noChangeArrowheads="1"/>
              </p:cNvSpPr>
              <p:nvPr/>
            </p:nvSpPr>
            <p:spPr bwMode="auto">
              <a:xfrm>
                <a:off x="5741507" y="3373742"/>
                <a:ext cx="307778" cy="24622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85725" indent="-85725"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hangingPunct="1"/>
                <a:r>
                  <a:rPr lang="zh-CN" altLang="de-DE" sz="1200" b="1">
                    <a:latin typeface="Arial Black" pitchFamily="34" charset="0"/>
                    <a:ea typeface="HY헤드라인M" pitchFamily="18" charset="-127"/>
                  </a:rPr>
                  <a:t>波兰</a:t>
                </a:r>
                <a:endParaRPr lang="en-US" altLang="ko-KR" sz="1200" b="1">
                  <a:latin typeface="Arial Black" pitchFamily="34" charset="0"/>
                  <a:ea typeface="HY헤드라인M" pitchFamily="18" charset="-127"/>
                </a:endParaRPr>
              </a:p>
            </p:txBody>
          </p:sp>
          <p:sp>
            <p:nvSpPr>
              <p:cNvPr id="168" name="Textfeld 167"/>
              <p:cNvSpPr txBox="1"/>
              <p:nvPr/>
            </p:nvSpPr>
            <p:spPr bwMode="auto">
              <a:xfrm>
                <a:off x="2039938" y="1844674"/>
                <a:ext cx="6015037" cy="4124205"/>
              </a:xfrm>
              <a:prstGeom prst="rect">
                <a:avLst/>
              </a:prstGeom>
              <a:noFill/>
            </p:spPr>
            <p:txBody>
              <a:bodyPr>
                <a:spAutoFit/>
              </a:bodyPr>
              <a:lstStyle/>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r>
                  <a:rPr lang="de-DE" sz="750" b="1" dirty="0">
                    <a:solidFill>
                      <a:schemeClr val="bg1"/>
                    </a:solidFill>
                    <a:latin typeface="Calibri" panose="020F0502020204030204" pitchFamily="34" charset="0"/>
                    <a:ea typeface="굴림" pitchFamily="50" charset="-127"/>
                  </a:rPr>
                  <a:t>                                                                                                                                                                                     1958</a:t>
                </a: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r>
                  <a:rPr lang="de-DE" sz="750" b="1" dirty="0">
                    <a:solidFill>
                      <a:schemeClr val="bg1"/>
                    </a:solidFill>
                    <a:latin typeface="Calibri" panose="020F0502020204030204" pitchFamily="34" charset="0"/>
                    <a:ea typeface="굴림" pitchFamily="50" charset="-127"/>
                  </a:rPr>
                  <a:t>                          </a:t>
                </a:r>
                <a:r>
                  <a:rPr lang="de-DE" sz="750" b="1" dirty="0">
                    <a:solidFill>
                      <a:schemeClr val="bg1">
                        <a:lumMod val="85000"/>
                      </a:schemeClr>
                    </a:solidFill>
                    <a:latin typeface="Calibri" panose="020F0502020204030204" pitchFamily="34" charset="0"/>
                    <a:ea typeface="굴림" pitchFamily="50" charset="-127"/>
                  </a:rPr>
                  <a:t>1892/93</a:t>
                </a:r>
              </a:p>
              <a:p>
                <a:pPr>
                  <a:defRPr/>
                </a:pPr>
                <a:endParaRPr lang="de-DE" sz="750" b="1" dirty="0">
                  <a:solidFill>
                    <a:schemeClr val="bg1">
                      <a:lumMod val="85000"/>
                    </a:schemeClr>
                  </a:solidFill>
                  <a:latin typeface="Calibri" panose="020F0502020204030204" pitchFamily="34" charset="0"/>
                  <a:ea typeface="굴림" pitchFamily="50" charset="-127"/>
                </a:endParaRPr>
              </a:p>
              <a:p>
                <a:pPr>
                  <a:defRPr/>
                </a:pPr>
                <a:r>
                  <a:rPr lang="de-DE" sz="750" b="1" dirty="0">
                    <a:solidFill>
                      <a:schemeClr val="bg1">
                        <a:lumMod val="85000"/>
                      </a:schemeClr>
                    </a:solidFill>
                    <a:latin typeface="Calibri" panose="020F0502020204030204" pitchFamily="34" charset="0"/>
                    <a:ea typeface="굴림" pitchFamily="50" charset="-127"/>
                  </a:rPr>
                  <a:t>                                                               1946</a:t>
                </a:r>
              </a:p>
              <a:p>
                <a:pPr>
                  <a:defRPr/>
                </a:pPr>
                <a:r>
                  <a:rPr lang="de-DE" sz="750" b="1" dirty="0">
                    <a:solidFill>
                      <a:schemeClr val="bg1"/>
                    </a:solidFill>
                    <a:latin typeface="Calibri" panose="020F0502020204030204" pitchFamily="34" charset="0"/>
                    <a:ea typeface="굴림" pitchFamily="50" charset="-127"/>
                  </a:rPr>
                  <a:t>                            1927                                               </a:t>
                </a:r>
                <a:r>
                  <a:rPr lang="de-DE" sz="750" b="1" dirty="0">
                    <a:solidFill>
                      <a:schemeClr val="bg1">
                        <a:lumMod val="85000"/>
                      </a:schemeClr>
                    </a:solidFill>
                    <a:latin typeface="Calibri" panose="020F0502020204030204" pitchFamily="34" charset="0"/>
                    <a:ea typeface="굴림" pitchFamily="50" charset="-127"/>
                  </a:rPr>
                  <a:t>1932</a:t>
                </a:r>
              </a:p>
              <a:p>
                <a:pPr>
                  <a:defRPr/>
                </a:pPr>
                <a:r>
                  <a:rPr lang="de-DE" sz="750" b="1" dirty="0">
                    <a:solidFill>
                      <a:schemeClr val="bg1"/>
                    </a:solidFill>
                    <a:latin typeface="Calibri" panose="020F0502020204030204" pitchFamily="34" charset="0"/>
                    <a:ea typeface="굴림" pitchFamily="50" charset="-127"/>
                  </a:rPr>
                  <a:t>                                                                                  </a:t>
                </a:r>
              </a:p>
              <a:p>
                <a:pPr>
                  <a:defRPr/>
                </a:pPr>
                <a:r>
                  <a:rPr lang="de-DE" sz="750" b="1" dirty="0">
                    <a:solidFill>
                      <a:schemeClr val="bg1"/>
                    </a:solidFill>
                    <a:latin typeface="Calibri" panose="020F0502020204030204" pitchFamily="34" charset="0"/>
                    <a:ea typeface="굴림" pitchFamily="50" charset="-127"/>
                  </a:rPr>
                  <a:t>                                                                                  2007-09        1986-88     2001-03</a:t>
                </a:r>
              </a:p>
              <a:p>
                <a:pPr>
                  <a:defRPr/>
                </a:pPr>
                <a:endParaRPr lang="de-DE" sz="750" b="1" dirty="0">
                  <a:solidFill>
                    <a:schemeClr val="bg1">
                      <a:lumMod val="85000"/>
                    </a:schemeClr>
                  </a:solidFill>
                  <a:latin typeface="Calibri" panose="020F0502020204030204" pitchFamily="34" charset="0"/>
                  <a:ea typeface="굴림" pitchFamily="50" charset="-127"/>
                </a:endParaRPr>
              </a:p>
              <a:p>
                <a:pPr>
                  <a:defRPr/>
                </a:pPr>
                <a:r>
                  <a:rPr lang="de-DE" sz="750" b="1" dirty="0">
                    <a:solidFill>
                      <a:schemeClr val="bg1">
                        <a:lumMod val="85000"/>
                      </a:schemeClr>
                    </a:solidFill>
                    <a:latin typeface="Calibri" panose="020F0502020204030204" pitchFamily="34" charset="0"/>
                    <a:ea typeface="굴림" pitchFamily="50" charset="-127"/>
                  </a:rPr>
                  <a:t>                                                                                                                                               1959</a:t>
                </a:r>
              </a:p>
              <a:p>
                <a:pPr>
                  <a:defRPr/>
                </a:pPr>
                <a:r>
                  <a:rPr lang="de-DE" sz="750" b="1" dirty="0">
                    <a:solidFill>
                      <a:schemeClr val="bg1">
                        <a:lumMod val="85000"/>
                      </a:schemeClr>
                    </a:solidFill>
                    <a:latin typeface="Calibri" panose="020F0502020204030204" pitchFamily="34" charset="0"/>
                    <a:ea typeface="굴림" pitchFamily="50" charset="-127"/>
                  </a:rPr>
                  <a:t>                                                                                              </a:t>
                </a:r>
              </a:p>
              <a:p>
                <a:pPr>
                  <a:defRPr/>
                </a:pPr>
                <a:r>
                  <a:rPr lang="de-DE" sz="750" b="1" dirty="0">
                    <a:solidFill>
                      <a:schemeClr val="bg1"/>
                    </a:solidFill>
                    <a:latin typeface="Calibri" panose="020F0502020204030204" pitchFamily="34" charset="0"/>
                    <a:ea typeface="굴림" pitchFamily="50" charset="-127"/>
                  </a:rPr>
                  <a:t>                                            1957                                                                                                              1975</a:t>
                </a: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r>
                  <a:rPr lang="de-DE" sz="750" b="1" dirty="0">
                    <a:solidFill>
                      <a:schemeClr val="bg1"/>
                    </a:solidFill>
                    <a:latin typeface="Calibri" panose="020F0502020204030204" pitchFamily="34" charset="0"/>
                    <a:ea typeface="굴림" pitchFamily="50" charset="-127"/>
                  </a:rPr>
                  <a:t>1988                                                                                                        </a:t>
                </a:r>
                <a:r>
                  <a:rPr lang="de-DE" sz="750" b="1" dirty="0">
                    <a:solidFill>
                      <a:schemeClr val="bg1">
                        <a:lumMod val="85000"/>
                      </a:schemeClr>
                    </a:solidFill>
                    <a:latin typeface="Calibri" panose="020F0502020204030204" pitchFamily="34" charset="0"/>
                    <a:ea typeface="굴림" pitchFamily="50" charset="-127"/>
                  </a:rPr>
                  <a:t>1958</a:t>
                </a: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a:p>
                <a:pPr>
                  <a:defRPr/>
                </a:pPr>
                <a:endParaRPr lang="de-DE" sz="750" b="1" dirty="0">
                  <a:solidFill>
                    <a:schemeClr val="bg1"/>
                  </a:solidFill>
                  <a:latin typeface="Calibri" panose="020F0502020204030204" pitchFamily="34" charset="0"/>
                  <a:ea typeface="굴림" pitchFamily="50" charset="-127"/>
                </a:endParaRPr>
              </a:p>
            </p:txBody>
          </p:sp>
        </p:grpSp>
      </p:grpSp>
    </p:spTree>
    <p:extLst>
      <p:ext uri="{BB962C8B-B14F-4D97-AF65-F5344CB8AC3E}">
        <p14:creationId xmlns:p14="http://schemas.microsoft.com/office/powerpoint/2010/main" val="335922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endParaRPr lang="de-DE" altLang="de-DE"/>
          </a:p>
        </p:txBody>
      </p:sp>
      <p:sp>
        <p:nvSpPr>
          <p:cNvPr id="4099" name="Untertitel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endParaRPr lang="de-DE" altLang="de-DE"/>
          </a:p>
        </p:txBody>
      </p:sp>
      <p:pic>
        <p:nvPicPr>
          <p:cNvPr id="4100" name="Picture 2" descr="D:\data\bilder\DCIM\IMG_96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620316"/>
            <a:ext cx="5183188" cy="549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2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Chinese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Literature</a:t>
            </a:r>
            <a:endPar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endParaRPr lang="de-DE" altLang="de-DE"/>
          </a:p>
        </p:txBody>
      </p:sp>
      <p:graphicFrame>
        <p:nvGraphicFramePr>
          <p:cNvPr id="4" name="Inhaltsplatzhalter 3"/>
          <p:cNvGraphicFramePr>
            <a:graphicFrameLocks noGrp="1"/>
          </p:cNvGraphicFramePr>
          <p:nvPr>
            <p:ph idx="1"/>
          </p:nvPr>
        </p:nvGraphicFramePr>
        <p:xfrm>
          <a:off x="0" y="857250"/>
          <a:ext cx="9144000" cy="5567361"/>
        </p:xfrm>
        <a:graphic>
          <a:graphicData uri="http://schemas.openxmlformats.org/drawingml/2006/table">
            <a:tbl>
              <a:tblPr firstRow="1" firstCol="1" lastRow="1" lastCol="1" bandRow="1" bandCol="1">
                <a:tableStyleId>{5C22544A-7EE6-4342-B048-85BDC9FD1C3A}</a:tableStyleId>
              </a:tblPr>
              <a:tblGrid>
                <a:gridCol w="104360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4182252">
                  <a:extLst>
                    <a:ext uri="{9D8B030D-6E8A-4147-A177-3AD203B41FA5}">
                      <a16:colId xmlns:a16="http://schemas.microsoft.com/office/drawing/2014/main" val="20002"/>
                    </a:ext>
                  </a:extLst>
                </a:gridCol>
                <a:gridCol w="2333964">
                  <a:extLst>
                    <a:ext uri="{9D8B030D-6E8A-4147-A177-3AD203B41FA5}">
                      <a16:colId xmlns:a16="http://schemas.microsoft.com/office/drawing/2014/main" val="20003"/>
                    </a:ext>
                  </a:extLst>
                </a:gridCol>
              </a:tblGrid>
              <a:tr h="411458">
                <a:tc>
                  <a:txBody>
                    <a:bodyPr/>
                    <a:lstStyle/>
                    <a:p>
                      <a:pPr algn="just">
                        <a:lnSpc>
                          <a:spcPct val="150000"/>
                        </a:lnSpc>
                        <a:spcAft>
                          <a:spcPts val="0"/>
                        </a:spcAft>
                      </a:pPr>
                      <a:r>
                        <a:rPr lang="de-DE"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1592</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西游记</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1895 </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303</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英语摘译</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1977 </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385</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英语全译本</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1458">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1602</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水浒传</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1850 </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248</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法语摘译</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1929 </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327</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英语节译本</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r">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被禁</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「清」中国</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29865">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1617</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金瓶梅</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nSpc>
                          <a:spcPct val="100000"/>
                        </a:lnSpc>
                        <a:spcAft>
                          <a:spcPts val="0"/>
                        </a:spcAft>
                      </a:pPr>
                      <a:r>
                        <a:rPr lang="de-DE"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1688-1704</a:t>
                      </a:r>
                      <a:r>
                        <a:rPr lang="zh-CN"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71</a:t>
                      </a:r>
                      <a:r>
                        <a:rPr lang="zh-CN"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）江户元禄、宝永年</a:t>
                      </a:r>
                      <a:endParaRPr lang="de-DE"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日语全译本</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r">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被禁</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1609-</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「清」中国</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r">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被禁</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1932-1941</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德国</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r">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被禁</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19__-1979</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法国</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11458">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1522</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三国演义</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1689-92(167)</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日语全译本</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1820(298)</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英语摘译</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11458">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1791</a:t>
                      </a: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红楼梦</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1814</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23</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英语摘译</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411458">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kern="1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 </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1927 </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r>
                        <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136</a:t>
                      </a:r>
                      <a:r>
                        <a:rPr lang="zh-CN"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a:t>
                      </a:r>
                      <a:endParaRPr lang="de-DE" sz="180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rPr>
                        <a:t>英语全译本</a:t>
                      </a:r>
                      <a:endParaRPr lang="de-DE" sz="1800" dirty="0">
                        <a:solidFill>
                          <a:srgbClr val="000000"/>
                        </a:solidFill>
                        <a:effectLst/>
                        <a:latin typeface="Times New Roman" panose="02020603050405020304" pitchFamily="18" charset="0"/>
                        <a:ea typeface="TSC UKai M TT" panose="0201060903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
        <p:nvSpPr>
          <p:cNvPr id="5195" name="Rectangle 1"/>
          <p:cNvSpPr>
            <a:spLocks noChangeArrowheads="1"/>
          </p:cNvSpPr>
          <p:nvPr/>
        </p:nvSpPr>
        <p:spPr bwMode="auto">
          <a:xfrm>
            <a:off x="1" y="3600554"/>
            <a:ext cx="212407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r>
              <a:rPr lang="zh-CN" altLang="de-DE" sz="2100" b="1">
                <a:solidFill>
                  <a:srgbClr val="C00000"/>
                </a:solidFill>
                <a:latin typeface="Times New Roman" pitchFamily="18" charset="0"/>
                <a:cs typeface="Times New Roman" pitchFamily="18" charset="0"/>
              </a:rPr>
              <a:t>四大名著</a:t>
            </a:r>
            <a:r>
              <a:rPr lang="de-DE" altLang="ko-KR" sz="2100" b="1">
                <a:solidFill>
                  <a:srgbClr val="C00000"/>
                </a:solidFill>
                <a:latin typeface="Times New Roman" pitchFamily="18" charset="0"/>
                <a:cs typeface="Times New Roman" pitchFamily="18" charset="0"/>
              </a:rPr>
              <a:t>+</a:t>
            </a:r>
            <a:r>
              <a:rPr lang="zh-CN" altLang="de-DE" sz="2100" b="1">
                <a:solidFill>
                  <a:srgbClr val="C00000"/>
                </a:solidFill>
                <a:latin typeface="Times New Roman" pitchFamily="18" charset="0"/>
                <a:cs typeface="Times New Roman" pitchFamily="18" charset="0"/>
              </a:rPr>
              <a:t>金瓶梅的早期翻译结果总结表</a:t>
            </a:r>
            <a:endParaRPr lang="zh-CN" altLang="de-DE" sz="4050">
              <a:solidFill>
                <a:srgbClr val="C00000"/>
              </a:solidFill>
            </a:endParaRPr>
          </a:p>
        </p:txBody>
      </p:sp>
    </p:spTree>
    <p:extLst>
      <p:ext uri="{BB962C8B-B14F-4D97-AF65-F5344CB8AC3E}">
        <p14:creationId xmlns:p14="http://schemas.microsoft.com/office/powerpoint/2010/main" val="1305600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endParaRPr lang="de-DE" altLang="de-DE"/>
          </a:p>
        </p:txBody>
      </p:sp>
      <p:graphicFrame>
        <p:nvGraphicFramePr>
          <p:cNvPr id="6" name="Inhaltsplatzhalter 5"/>
          <p:cNvGraphicFramePr>
            <a:graphicFrameLocks noGrp="1"/>
          </p:cNvGraphicFramePr>
          <p:nvPr>
            <p:ph idx="1"/>
          </p:nvPr>
        </p:nvGraphicFramePr>
        <p:xfrm>
          <a:off x="1" y="857251"/>
          <a:ext cx="9143999" cy="5695952"/>
        </p:xfrm>
        <a:graphic>
          <a:graphicData uri="http://schemas.openxmlformats.org/drawingml/2006/table">
            <a:tbl>
              <a:tblPr firstRow="1" firstCol="1" bandRow="1">
                <a:tableStyleId>{5C22544A-7EE6-4342-B048-85BDC9FD1C3A}</a:tableStyleId>
              </a:tblPr>
              <a:tblGrid>
                <a:gridCol w="971600">
                  <a:extLst>
                    <a:ext uri="{9D8B030D-6E8A-4147-A177-3AD203B41FA5}">
                      <a16:colId xmlns:a16="http://schemas.microsoft.com/office/drawing/2014/main" val="20000"/>
                    </a:ext>
                  </a:extLst>
                </a:gridCol>
                <a:gridCol w="2149518">
                  <a:extLst>
                    <a:ext uri="{9D8B030D-6E8A-4147-A177-3AD203B41FA5}">
                      <a16:colId xmlns:a16="http://schemas.microsoft.com/office/drawing/2014/main" val="20001"/>
                    </a:ext>
                  </a:extLst>
                </a:gridCol>
                <a:gridCol w="2747026">
                  <a:extLst>
                    <a:ext uri="{9D8B030D-6E8A-4147-A177-3AD203B41FA5}">
                      <a16:colId xmlns:a16="http://schemas.microsoft.com/office/drawing/2014/main" val="20002"/>
                    </a:ext>
                  </a:extLst>
                </a:gridCol>
                <a:gridCol w="1111367">
                  <a:extLst>
                    <a:ext uri="{9D8B030D-6E8A-4147-A177-3AD203B41FA5}">
                      <a16:colId xmlns:a16="http://schemas.microsoft.com/office/drawing/2014/main" val="20003"/>
                    </a:ext>
                  </a:extLst>
                </a:gridCol>
                <a:gridCol w="1310707">
                  <a:extLst>
                    <a:ext uri="{9D8B030D-6E8A-4147-A177-3AD203B41FA5}">
                      <a16:colId xmlns:a16="http://schemas.microsoft.com/office/drawing/2014/main" val="20004"/>
                    </a:ext>
                  </a:extLst>
                </a:gridCol>
                <a:gridCol w="853781">
                  <a:extLst>
                    <a:ext uri="{9D8B030D-6E8A-4147-A177-3AD203B41FA5}">
                      <a16:colId xmlns:a16="http://schemas.microsoft.com/office/drawing/2014/main" val="20005"/>
                    </a:ext>
                  </a:extLst>
                </a:gridCol>
              </a:tblGrid>
              <a:tr h="222902">
                <a:tc>
                  <a:txBody>
                    <a:bodyPr/>
                    <a:lstStyle/>
                    <a:p>
                      <a:pPr algn="just">
                        <a:lnSpc>
                          <a:spcPct val="150000"/>
                        </a:lnSpc>
                        <a:spcAft>
                          <a:spcPts val="0"/>
                        </a:spcAft>
                      </a:pPr>
                      <a:r>
                        <a:rPr lang="zh-CN" sz="1000" dirty="0">
                          <a:solidFill>
                            <a:srgbClr val="000000"/>
                          </a:solidFill>
                          <a:effectLst/>
                          <a:latin typeface="Times New Roman" panose="02020603050405020304" pitchFamily="18" charset="0"/>
                          <a:cs typeface="Times New Roman" panose="02020603050405020304" pitchFamily="18" charset="0"/>
                        </a:rPr>
                        <a:t>时间</a:t>
                      </a:r>
                      <a:endParaRPr lang="de-DE" sz="1000" dirty="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编者</a:t>
                      </a:r>
                      <a:r>
                        <a:rPr lang="de-DE" sz="1000">
                          <a:solidFill>
                            <a:srgbClr val="000000"/>
                          </a:solidFill>
                          <a:effectLst/>
                          <a:latin typeface="Times New Roman" panose="02020603050405020304" pitchFamily="18" charset="0"/>
                          <a:cs typeface="Times New Roman" panose="02020603050405020304" pitchFamily="18" charset="0"/>
                        </a:rPr>
                        <a:t>/</a:t>
                      </a:r>
                      <a:r>
                        <a:rPr lang="zh-CN" sz="1000">
                          <a:solidFill>
                            <a:srgbClr val="000000"/>
                          </a:solidFill>
                          <a:effectLst/>
                          <a:latin typeface="Times New Roman" panose="02020603050405020304" pitchFamily="18" charset="0"/>
                          <a:cs typeface="Times New Roman" panose="02020603050405020304" pitchFamily="18" charset="0"/>
                        </a:rPr>
                        <a:t>译者</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文章或书籍名称</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刊物</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翻译情况</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底本</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0"/>
                  </a:ext>
                </a:extLst>
              </a:tr>
              <a:tr h="891610">
                <a:tc>
                  <a:txBody>
                    <a:bodyPr/>
                    <a:lstStyle/>
                    <a:p>
                      <a:pPr algn="just">
                        <a:lnSpc>
                          <a:spcPct val="150000"/>
                        </a:lnSpc>
                        <a:spcAft>
                          <a:spcPts val="0"/>
                        </a:spcAft>
                      </a:pPr>
                      <a:r>
                        <a:rPr lang="de-DE" sz="1000" dirty="0">
                          <a:solidFill>
                            <a:srgbClr val="000000"/>
                          </a:solidFill>
                          <a:effectLst/>
                          <a:latin typeface="Times New Roman" panose="02020603050405020304" pitchFamily="18" charset="0"/>
                          <a:cs typeface="Times New Roman" panose="02020603050405020304" pitchFamily="18" charset="0"/>
                        </a:rPr>
                        <a:t>1791</a:t>
                      </a:r>
                      <a:endParaRPr lang="de-DE" sz="1000" dirty="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dirty="0">
                          <a:solidFill>
                            <a:srgbClr val="000000"/>
                          </a:solidFill>
                          <a:effectLst/>
                          <a:latin typeface="Times New Roman" panose="02020603050405020304" pitchFamily="18" charset="0"/>
                          <a:cs typeface="Times New Roman" panose="02020603050405020304" pitchFamily="18" charset="0"/>
                        </a:rPr>
                        <a:t>程伟元</a:t>
                      </a:r>
                      <a:r>
                        <a:rPr lang="de-DE" sz="1000" dirty="0">
                          <a:solidFill>
                            <a:srgbClr val="000000"/>
                          </a:solidFill>
                          <a:effectLst/>
                          <a:latin typeface="Times New Roman" panose="02020603050405020304" pitchFamily="18" charset="0"/>
                          <a:cs typeface="Times New Roman" panose="02020603050405020304" pitchFamily="18" charset="0"/>
                        </a:rPr>
                        <a:t> Cheng </a:t>
                      </a:r>
                      <a:r>
                        <a:rPr lang="de-DE" sz="1000" dirty="0" err="1">
                          <a:solidFill>
                            <a:srgbClr val="000000"/>
                          </a:solidFill>
                          <a:effectLst/>
                          <a:latin typeface="Times New Roman" panose="02020603050405020304" pitchFamily="18" charset="0"/>
                          <a:cs typeface="Times New Roman" panose="02020603050405020304" pitchFamily="18" charset="0"/>
                        </a:rPr>
                        <a:t>Weiyuan</a:t>
                      </a:r>
                      <a:r>
                        <a:rPr lang="de-DE" sz="1000" dirty="0">
                          <a:solidFill>
                            <a:srgbClr val="000000"/>
                          </a:solidFill>
                          <a:effectLst/>
                          <a:latin typeface="Times New Roman" panose="02020603050405020304" pitchFamily="18" charset="0"/>
                          <a:cs typeface="Times New Roman" panose="02020603050405020304" pitchFamily="18" charset="0"/>
                        </a:rPr>
                        <a:t> </a:t>
                      </a:r>
                      <a:r>
                        <a:rPr lang="de-DE" sz="1000" dirty="0" err="1">
                          <a:solidFill>
                            <a:srgbClr val="000000"/>
                          </a:solidFill>
                          <a:effectLst/>
                          <a:latin typeface="Times New Roman" panose="02020603050405020304" pitchFamily="18" charset="0"/>
                          <a:cs typeface="Times New Roman" panose="02020603050405020304" pitchFamily="18" charset="0"/>
                        </a:rPr>
                        <a:t>ed</a:t>
                      </a:r>
                      <a:r>
                        <a:rPr lang="de-DE" sz="1000" dirty="0">
                          <a:solidFill>
                            <a:srgbClr val="000000"/>
                          </a:solidFill>
                          <a:effectLst/>
                          <a:latin typeface="Times New Roman" panose="02020603050405020304" pitchFamily="18" charset="0"/>
                          <a:cs typeface="Times New Roman" panose="02020603050405020304" pitchFamily="18" charset="0"/>
                        </a:rPr>
                        <a:t>., </a:t>
                      </a:r>
                      <a:r>
                        <a:rPr lang="zh-CN" sz="1000" dirty="0">
                          <a:solidFill>
                            <a:srgbClr val="000000"/>
                          </a:solidFill>
                          <a:effectLst/>
                          <a:latin typeface="Times New Roman" panose="02020603050405020304" pitchFamily="18" charset="0"/>
                          <a:cs typeface="Times New Roman" panose="02020603050405020304" pitchFamily="18" charset="0"/>
                        </a:rPr>
                        <a:t>高鹗</a:t>
                      </a:r>
                      <a:r>
                        <a:rPr lang="de-DE" sz="1000" dirty="0">
                          <a:solidFill>
                            <a:srgbClr val="000000"/>
                          </a:solidFill>
                          <a:effectLst/>
                          <a:latin typeface="Times New Roman" panose="02020603050405020304" pitchFamily="18" charset="0"/>
                          <a:cs typeface="Times New Roman" panose="02020603050405020304" pitchFamily="18" charset="0"/>
                        </a:rPr>
                        <a:t> Gao E</a:t>
                      </a:r>
                      <a:endParaRPr lang="de-DE" sz="1000" dirty="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《新镌全部绣像红楼梦》</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GB" sz="1000">
                          <a:solidFill>
                            <a:srgbClr val="000000"/>
                          </a:solidFill>
                          <a:effectLst/>
                          <a:latin typeface="Times New Roman" panose="02020603050405020304" pitchFamily="18" charset="0"/>
                          <a:cs typeface="Times New Roman" panose="02020603050405020304" pitchFamily="18" charset="0"/>
                        </a:rPr>
                        <a:t>incl. 99 images, reprint</a:t>
                      </a:r>
                      <a:r>
                        <a:rPr lang="zh-CN" sz="1000">
                          <a:solidFill>
                            <a:srgbClr val="000000"/>
                          </a:solidFill>
                          <a:effectLst/>
                          <a:latin typeface="Times New Roman" panose="02020603050405020304" pitchFamily="18" charset="0"/>
                          <a:cs typeface="Times New Roman" panose="02020603050405020304" pitchFamily="18" charset="0"/>
                        </a:rPr>
                        <a:t>北京师范大学</a:t>
                      </a:r>
                      <a:r>
                        <a:rPr lang="en-GB" sz="1000">
                          <a:solidFill>
                            <a:srgbClr val="000000"/>
                          </a:solidFill>
                          <a:effectLst/>
                          <a:latin typeface="Times New Roman" panose="02020603050405020304" pitchFamily="18" charset="0"/>
                          <a:cs typeface="Times New Roman" panose="02020603050405020304" pitchFamily="18" charset="0"/>
                        </a:rPr>
                        <a:t>, 1987</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GB" sz="1000">
                          <a:solidFill>
                            <a:srgbClr val="000000"/>
                          </a:solidFill>
                          <a:effectLst/>
                          <a:latin typeface="Times New Roman" panose="02020603050405020304" pitchFamily="18" charset="0"/>
                          <a:cs typeface="Times New Roman" panose="02020603050405020304" pitchFamily="18" charset="0"/>
                        </a:rPr>
                        <a:t>Cheng A </a:t>
                      </a:r>
                      <a:r>
                        <a:rPr lang="zh-CN" sz="1000">
                          <a:solidFill>
                            <a:srgbClr val="000000"/>
                          </a:solidFill>
                          <a:effectLst/>
                          <a:latin typeface="Times New Roman" panose="02020603050405020304" pitchFamily="18" charset="0"/>
                          <a:cs typeface="Times New Roman" panose="02020603050405020304" pitchFamily="18" charset="0"/>
                        </a:rPr>
                        <a:t>程甲本</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1"/>
                  </a:ext>
                </a:extLst>
              </a:tr>
              <a:tr h="891610">
                <a:tc>
                  <a:txBody>
                    <a:bodyPr/>
                    <a:lstStyle/>
                    <a:p>
                      <a:pPr algn="just">
                        <a:lnSpc>
                          <a:spcPct val="150000"/>
                        </a:lnSpc>
                        <a:spcAft>
                          <a:spcPts val="0"/>
                        </a:spcAft>
                      </a:pPr>
                      <a:r>
                        <a:rPr lang="en-GB" sz="1000">
                          <a:solidFill>
                            <a:srgbClr val="000000"/>
                          </a:solidFill>
                          <a:effectLst/>
                          <a:latin typeface="Times New Roman" panose="02020603050405020304" pitchFamily="18" charset="0"/>
                          <a:cs typeface="Times New Roman" panose="02020603050405020304" pitchFamily="18" charset="0"/>
                        </a:rPr>
                        <a:t>²1792</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程伟元</a:t>
                      </a:r>
                      <a:r>
                        <a:rPr lang="de-DE" sz="1000">
                          <a:solidFill>
                            <a:srgbClr val="000000"/>
                          </a:solidFill>
                          <a:effectLst/>
                          <a:latin typeface="Times New Roman" panose="02020603050405020304" pitchFamily="18" charset="0"/>
                          <a:cs typeface="Times New Roman" panose="02020603050405020304" pitchFamily="18" charset="0"/>
                        </a:rPr>
                        <a:t> Cheng Weiyuan ed., </a:t>
                      </a:r>
                      <a:r>
                        <a:rPr lang="zh-CN" sz="1000">
                          <a:solidFill>
                            <a:srgbClr val="000000"/>
                          </a:solidFill>
                          <a:effectLst/>
                          <a:latin typeface="Times New Roman" panose="02020603050405020304" pitchFamily="18" charset="0"/>
                          <a:cs typeface="Times New Roman" panose="02020603050405020304" pitchFamily="18" charset="0"/>
                        </a:rPr>
                        <a:t>高鹗</a:t>
                      </a:r>
                      <a:r>
                        <a:rPr lang="de-DE" sz="1000">
                          <a:solidFill>
                            <a:srgbClr val="000000"/>
                          </a:solidFill>
                          <a:effectLst/>
                          <a:latin typeface="Times New Roman" panose="02020603050405020304" pitchFamily="18" charset="0"/>
                          <a:cs typeface="Times New Roman" panose="02020603050405020304" pitchFamily="18" charset="0"/>
                        </a:rPr>
                        <a:t> Gao E</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dirty="0">
                          <a:solidFill>
                            <a:srgbClr val="000000"/>
                          </a:solidFill>
                          <a:effectLst/>
                          <a:latin typeface="Times New Roman" panose="02020603050405020304" pitchFamily="18" charset="0"/>
                          <a:cs typeface="Times New Roman" panose="02020603050405020304" pitchFamily="18" charset="0"/>
                        </a:rPr>
                        <a:t> </a:t>
                      </a:r>
                      <a:endParaRPr lang="de-DE" sz="1000" dirty="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GB" sz="1000">
                          <a:solidFill>
                            <a:srgbClr val="000000"/>
                          </a:solidFill>
                          <a:effectLst/>
                          <a:latin typeface="Times New Roman" panose="02020603050405020304" pitchFamily="18" charset="0"/>
                          <a:cs typeface="Times New Roman" panose="02020603050405020304" pitchFamily="18" charset="0"/>
                        </a:rPr>
                        <a:t>Cheng A and B both known as </a:t>
                      </a:r>
                      <a:r>
                        <a:rPr lang="zh-CN" sz="1000">
                          <a:solidFill>
                            <a:srgbClr val="000000"/>
                          </a:solidFill>
                          <a:effectLst/>
                          <a:latin typeface="Times New Roman" panose="02020603050405020304" pitchFamily="18" charset="0"/>
                          <a:cs typeface="Times New Roman" panose="02020603050405020304" pitchFamily="18" charset="0"/>
                        </a:rPr>
                        <a:t>程高本</a:t>
                      </a:r>
                      <a:r>
                        <a:rPr lang="en-GB" sz="1000">
                          <a:solidFill>
                            <a:srgbClr val="000000"/>
                          </a:solidFill>
                          <a:effectLst/>
                          <a:latin typeface="Times New Roman" panose="02020603050405020304" pitchFamily="18" charset="0"/>
                          <a:cs typeface="Times New Roman" panose="02020603050405020304" pitchFamily="18" charset="0"/>
                        </a:rPr>
                        <a:t> Chenggao edition</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GB" sz="1000">
                          <a:solidFill>
                            <a:srgbClr val="000000"/>
                          </a:solidFill>
                          <a:effectLst/>
                          <a:latin typeface="Times New Roman" panose="02020603050405020304" pitchFamily="18" charset="0"/>
                          <a:cs typeface="Times New Roman" panose="02020603050405020304" pitchFamily="18" charset="0"/>
                        </a:rPr>
                        <a:t>Cheng B </a:t>
                      </a:r>
                      <a:r>
                        <a:rPr lang="zh-CN" sz="1000">
                          <a:solidFill>
                            <a:srgbClr val="000000"/>
                          </a:solidFill>
                          <a:effectLst/>
                          <a:latin typeface="Times New Roman" panose="02020603050405020304" pitchFamily="18" charset="0"/>
                          <a:cs typeface="Times New Roman" panose="02020603050405020304" pitchFamily="18" charset="0"/>
                        </a:rPr>
                        <a:t>程乙本</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2"/>
                  </a:ext>
                </a:extLst>
              </a:tr>
              <a:tr h="222902">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约</a:t>
                      </a:r>
                      <a:r>
                        <a:rPr lang="en-GB" sz="1000">
                          <a:solidFill>
                            <a:srgbClr val="000000"/>
                          </a:solidFill>
                          <a:effectLst/>
                          <a:latin typeface="Times New Roman" panose="02020603050405020304" pitchFamily="18" charset="0"/>
                          <a:cs typeface="Times New Roman" panose="02020603050405020304" pitchFamily="18" charset="0"/>
                        </a:rPr>
                        <a:t>1800-1850</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以满语的发音为标准进行翻译</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3"/>
                  </a:ext>
                </a:extLst>
              </a:tr>
              <a:tr h="668708">
                <a:tc>
                  <a:txBody>
                    <a:bodyPr/>
                    <a:lstStyle/>
                    <a:p>
                      <a:pPr algn="just">
                        <a:lnSpc>
                          <a:spcPct val="150000"/>
                        </a:lnSpc>
                        <a:spcAft>
                          <a:spcPts val="0"/>
                        </a:spcAft>
                      </a:pPr>
                      <a:r>
                        <a:rPr lang="de-DE" sz="1000">
                          <a:solidFill>
                            <a:srgbClr val="000000"/>
                          </a:solidFill>
                          <a:effectLst/>
                          <a:latin typeface="Times New Roman" panose="02020603050405020304" pitchFamily="18" charset="0"/>
                          <a:cs typeface="Times New Roman" panose="02020603050405020304" pitchFamily="18" charset="0"/>
                        </a:rPr>
                        <a:t>1815</a:t>
                      </a:r>
                      <a:r>
                        <a:rPr lang="zh-CN" sz="1000">
                          <a:solidFill>
                            <a:srgbClr val="000000"/>
                          </a:solidFill>
                          <a:effectLst/>
                          <a:latin typeface="Times New Roman" panose="02020603050405020304" pitchFamily="18" charset="0"/>
                          <a:cs typeface="Times New Roman" panose="02020603050405020304" pitchFamily="18" charset="0"/>
                        </a:rPr>
                        <a:t>年</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马礼逊（</a:t>
                      </a:r>
                      <a:r>
                        <a:rPr lang="de-DE" sz="1000">
                          <a:solidFill>
                            <a:srgbClr val="000000"/>
                          </a:solidFill>
                          <a:effectLst/>
                          <a:latin typeface="Times New Roman" panose="02020603050405020304" pitchFamily="18" charset="0"/>
                          <a:cs typeface="Times New Roman" panose="02020603050405020304" pitchFamily="18" charset="0"/>
                        </a:rPr>
                        <a:t>Robert Morrison</a:t>
                      </a:r>
                      <a:r>
                        <a:rPr lang="zh-CN" sz="1000">
                          <a:solidFill>
                            <a:srgbClr val="000000"/>
                          </a:solidFill>
                          <a:effectLst/>
                          <a:latin typeface="Times New Roman" panose="02020603050405020304" pitchFamily="18" charset="0"/>
                          <a:cs typeface="Times New Roman" panose="02020603050405020304" pitchFamily="18" charset="0"/>
                        </a:rPr>
                        <a:t>）</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《华英字典》</a:t>
                      </a:r>
                      <a:r>
                        <a:rPr lang="de-DE" sz="1000">
                          <a:solidFill>
                            <a:srgbClr val="000000"/>
                          </a:solidFill>
                          <a:effectLst/>
                          <a:latin typeface="Times New Roman" panose="02020603050405020304" pitchFamily="18" charset="0"/>
                          <a:cs typeface="Times New Roman" panose="02020603050405020304" pitchFamily="18" charset="0"/>
                        </a:rPr>
                        <a:t>A Dictionary of the Chinese language in three parts</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US" sz="1000">
                          <a:solidFill>
                            <a:srgbClr val="000000"/>
                          </a:solidFill>
                          <a:effectLst/>
                          <a:latin typeface="Times New Roman" panose="02020603050405020304" pitchFamily="18" charset="0"/>
                          <a:cs typeface="Times New Roman" panose="02020603050405020304" pitchFamily="18" charset="0"/>
                        </a:rPr>
                        <a:t>Macao: East India Company Press</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《红楼梦》名称</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4"/>
                  </a:ext>
                </a:extLst>
              </a:tr>
              <a:tr h="1172589">
                <a:tc>
                  <a:txBody>
                    <a:bodyPr/>
                    <a:lstStyle/>
                    <a:p>
                      <a:pPr algn="just">
                        <a:lnSpc>
                          <a:spcPct val="150000"/>
                        </a:lnSpc>
                        <a:spcAft>
                          <a:spcPts val="0"/>
                        </a:spcAft>
                      </a:pPr>
                      <a:r>
                        <a:rPr lang="de-DE" sz="1000">
                          <a:solidFill>
                            <a:srgbClr val="000000"/>
                          </a:solidFill>
                          <a:effectLst/>
                          <a:latin typeface="Times New Roman" panose="02020603050405020304" pitchFamily="18" charset="0"/>
                          <a:cs typeface="Times New Roman" panose="02020603050405020304" pitchFamily="18" charset="0"/>
                        </a:rPr>
                        <a:t>1816</a:t>
                      </a:r>
                      <a:r>
                        <a:rPr lang="zh-CN" sz="1000">
                          <a:solidFill>
                            <a:srgbClr val="000000"/>
                          </a:solidFill>
                          <a:effectLst/>
                          <a:latin typeface="Times New Roman" panose="02020603050405020304" pitchFamily="18" charset="0"/>
                          <a:cs typeface="Times New Roman" panose="02020603050405020304" pitchFamily="18" charset="0"/>
                        </a:rPr>
                        <a:t>年</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马礼逊（</a:t>
                      </a:r>
                      <a:r>
                        <a:rPr lang="de-DE" sz="1000">
                          <a:solidFill>
                            <a:srgbClr val="000000"/>
                          </a:solidFill>
                          <a:effectLst/>
                          <a:latin typeface="Times New Roman" panose="02020603050405020304" pitchFamily="18" charset="0"/>
                          <a:cs typeface="Times New Roman" panose="02020603050405020304" pitchFamily="18" charset="0"/>
                        </a:rPr>
                        <a:t>Robert Morrison</a:t>
                      </a:r>
                      <a:r>
                        <a:rPr lang="zh-CN" sz="1000">
                          <a:solidFill>
                            <a:srgbClr val="000000"/>
                          </a:solidFill>
                          <a:effectLst/>
                          <a:latin typeface="Times New Roman" panose="02020603050405020304" pitchFamily="18" charset="0"/>
                          <a:cs typeface="Times New Roman" panose="02020603050405020304" pitchFamily="18" charset="0"/>
                        </a:rPr>
                        <a:t>）</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《中文对话与单句》</a:t>
                      </a:r>
                      <a:r>
                        <a:rPr lang="de-DE" sz="1000">
                          <a:solidFill>
                            <a:srgbClr val="000000"/>
                          </a:solidFill>
                          <a:effectLst/>
                          <a:latin typeface="Times New Roman" panose="02020603050405020304" pitchFamily="18" charset="0"/>
                          <a:cs typeface="Times New Roman" panose="02020603050405020304" pitchFamily="18" charset="0"/>
                        </a:rPr>
                        <a:t>Dialogues and Detached Sentences in the Chinese Language, with a free and verbal translation in English, collected from various sources</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GB" sz="1000">
                          <a:solidFill>
                            <a:srgbClr val="000000"/>
                          </a:solidFill>
                          <a:effectLst/>
                          <a:latin typeface="Times New Roman" panose="02020603050405020304" pitchFamily="18" charset="0"/>
                          <a:cs typeface="Times New Roman" panose="02020603050405020304" pitchFamily="18" charset="0"/>
                        </a:rPr>
                        <a:t>Macao: East India Company's Press</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对话片段翻译</a:t>
                      </a:r>
                      <a:r>
                        <a:rPr lang="de-DE" sz="1000">
                          <a:solidFill>
                            <a:srgbClr val="000000"/>
                          </a:solidFill>
                          <a:effectLst/>
                          <a:latin typeface="Times New Roman" panose="02020603050405020304" pitchFamily="18" charset="0"/>
                          <a:cs typeface="Times New Roman" panose="02020603050405020304" pitchFamily="18" charset="0"/>
                        </a:rPr>
                        <a:t>(</a:t>
                      </a:r>
                      <a:r>
                        <a:rPr lang="zh-CN" sz="1000">
                          <a:solidFill>
                            <a:srgbClr val="000000"/>
                          </a:solidFill>
                          <a:effectLst/>
                          <a:latin typeface="Times New Roman" panose="02020603050405020304" pitchFamily="18" charset="0"/>
                          <a:cs typeface="Times New Roman" panose="02020603050405020304" pitchFamily="18" charset="0"/>
                        </a:rPr>
                        <a:t>第</a:t>
                      </a:r>
                      <a:r>
                        <a:rPr lang="de-DE" sz="1000">
                          <a:solidFill>
                            <a:srgbClr val="000000"/>
                          </a:solidFill>
                          <a:effectLst/>
                          <a:latin typeface="Times New Roman" panose="02020603050405020304" pitchFamily="18" charset="0"/>
                          <a:cs typeface="Times New Roman" panose="02020603050405020304" pitchFamily="18" charset="0"/>
                        </a:rPr>
                        <a:t>4</a:t>
                      </a:r>
                      <a:r>
                        <a:rPr lang="zh-CN" sz="1000">
                          <a:solidFill>
                            <a:srgbClr val="000000"/>
                          </a:solidFill>
                          <a:effectLst/>
                          <a:latin typeface="Times New Roman" panose="02020603050405020304" pitchFamily="18" charset="0"/>
                          <a:cs typeface="Times New Roman" panose="02020603050405020304" pitchFamily="18" charset="0"/>
                        </a:rPr>
                        <a:t>回？</a:t>
                      </a:r>
                      <a:r>
                        <a:rPr lang="de-DE" sz="1000">
                          <a:solidFill>
                            <a:srgbClr val="000000"/>
                          </a:solidFill>
                          <a:effectLst/>
                          <a:latin typeface="Times New Roman" panose="02020603050405020304" pitchFamily="18" charset="0"/>
                          <a:cs typeface="Times New Roman" panose="02020603050405020304" pitchFamily="18" charset="0"/>
                        </a:rPr>
                        <a:t>)</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5"/>
                  </a:ext>
                </a:extLst>
              </a:tr>
              <a:tr h="668708">
                <a:tc>
                  <a:txBody>
                    <a:bodyPr/>
                    <a:lstStyle/>
                    <a:p>
                      <a:pPr algn="just">
                        <a:lnSpc>
                          <a:spcPct val="150000"/>
                        </a:lnSpc>
                        <a:spcAft>
                          <a:spcPts val="0"/>
                        </a:spcAft>
                      </a:pPr>
                      <a:r>
                        <a:rPr lang="de-DE" sz="1000">
                          <a:solidFill>
                            <a:srgbClr val="000000"/>
                          </a:solidFill>
                          <a:effectLst/>
                          <a:latin typeface="Times New Roman" panose="02020603050405020304" pitchFamily="18" charset="0"/>
                          <a:cs typeface="Times New Roman" panose="02020603050405020304" pitchFamily="18" charset="0"/>
                        </a:rPr>
                        <a:t>1819</a:t>
                      </a:r>
                      <a:r>
                        <a:rPr lang="zh-CN" sz="1000">
                          <a:solidFill>
                            <a:srgbClr val="000000"/>
                          </a:solidFill>
                          <a:effectLst/>
                          <a:latin typeface="Times New Roman" panose="02020603050405020304" pitchFamily="18" charset="0"/>
                          <a:cs typeface="Times New Roman" panose="02020603050405020304" pitchFamily="18" charset="0"/>
                        </a:rPr>
                        <a:t>年</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a:solidFill>
                            <a:srgbClr val="000000"/>
                          </a:solidFill>
                          <a:effectLst/>
                          <a:latin typeface="Times New Roman" panose="02020603050405020304" pitchFamily="18" charset="0"/>
                          <a:cs typeface="Times New Roman" panose="02020603050405020304" pitchFamily="18" charset="0"/>
                        </a:rPr>
                        <a:t>[</a:t>
                      </a:r>
                      <a:r>
                        <a:rPr lang="zh-CN" sz="1000">
                          <a:solidFill>
                            <a:srgbClr val="000000"/>
                          </a:solidFill>
                          <a:effectLst/>
                          <a:latin typeface="Times New Roman" panose="02020603050405020304" pitchFamily="18" charset="0"/>
                          <a:cs typeface="Times New Roman" panose="02020603050405020304" pitchFamily="18" charset="0"/>
                        </a:rPr>
                        <a:t>英</a:t>
                      </a:r>
                      <a:r>
                        <a:rPr lang="de-DE" sz="1000">
                          <a:solidFill>
                            <a:srgbClr val="000000"/>
                          </a:solidFill>
                          <a:effectLst/>
                          <a:latin typeface="Times New Roman" panose="02020603050405020304" pitchFamily="18" charset="0"/>
                          <a:cs typeface="Times New Roman" panose="02020603050405020304" pitchFamily="18" charset="0"/>
                        </a:rPr>
                        <a:t>]</a:t>
                      </a:r>
                      <a:r>
                        <a:rPr lang="zh-CN" sz="1000">
                          <a:solidFill>
                            <a:srgbClr val="000000"/>
                          </a:solidFill>
                          <a:effectLst/>
                          <a:latin typeface="Times New Roman" panose="02020603050405020304" pitchFamily="18" charset="0"/>
                          <a:cs typeface="Times New Roman" panose="02020603050405020304" pitchFamily="18" charset="0"/>
                        </a:rPr>
                        <a:t>戴维斯（</a:t>
                      </a:r>
                      <a:r>
                        <a:rPr lang="de-DE" sz="1000">
                          <a:solidFill>
                            <a:srgbClr val="000000"/>
                          </a:solidFill>
                          <a:effectLst/>
                          <a:latin typeface="Times New Roman" panose="02020603050405020304" pitchFamily="18" charset="0"/>
                          <a:cs typeface="Times New Roman" panose="02020603050405020304" pitchFamily="18" charset="0"/>
                        </a:rPr>
                        <a:t>Francis Davis</a:t>
                      </a:r>
                      <a:r>
                        <a:rPr lang="zh-CN" sz="1000">
                          <a:solidFill>
                            <a:srgbClr val="000000"/>
                          </a:solidFill>
                          <a:effectLst/>
                          <a:latin typeface="Times New Roman" panose="02020603050405020304" pitchFamily="18" charset="0"/>
                          <a:cs typeface="Times New Roman" panose="02020603050405020304" pitchFamily="18" charset="0"/>
                        </a:rPr>
                        <a:t>），由</a:t>
                      </a:r>
                      <a:r>
                        <a:rPr lang="en-GB" sz="1000">
                          <a:solidFill>
                            <a:srgbClr val="000000"/>
                          </a:solidFill>
                          <a:effectLst/>
                          <a:latin typeface="Times New Roman" panose="02020603050405020304" pitchFamily="18" charset="0"/>
                          <a:cs typeface="Times New Roman" panose="02020603050405020304" pitchFamily="18" charset="0"/>
                        </a:rPr>
                        <a:t>John Barrow</a:t>
                      </a:r>
                      <a:r>
                        <a:rPr lang="zh-CN" sz="1000">
                          <a:solidFill>
                            <a:srgbClr val="000000"/>
                          </a:solidFill>
                          <a:effectLst/>
                          <a:latin typeface="Times New Roman" panose="02020603050405020304" pitchFamily="18" charset="0"/>
                          <a:cs typeface="Times New Roman" panose="02020603050405020304" pitchFamily="18" charset="0"/>
                        </a:rPr>
                        <a:t>发表的</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US" sz="1000">
                          <a:solidFill>
                            <a:srgbClr val="000000"/>
                          </a:solidFill>
                          <a:effectLst/>
                          <a:latin typeface="Times New Roman" panose="02020603050405020304" pitchFamily="18" charset="0"/>
                          <a:cs typeface="Times New Roman" panose="02020603050405020304" pitchFamily="18" charset="0"/>
                        </a:rPr>
                        <a:t>William Gifford ed., Quarterly Review 21:41 (January 1819) pp. 67-91, here pp. 79-80</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US"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第三回的摘译</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6"/>
                  </a:ext>
                </a:extLst>
              </a:tr>
              <a:tr h="956923">
                <a:tc>
                  <a:txBody>
                    <a:bodyPr/>
                    <a:lstStyle/>
                    <a:p>
                      <a:pPr algn="just">
                        <a:lnSpc>
                          <a:spcPct val="150000"/>
                        </a:lnSpc>
                        <a:spcAft>
                          <a:spcPts val="0"/>
                        </a:spcAft>
                      </a:pPr>
                      <a:r>
                        <a:rPr lang="de-DE" sz="1000">
                          <a:solidFill>
                            <a:srgbClr val="000000"/>
                          </a:solidFill>
                          <a:effectLst/>
                          <a:latin typeface="Times New Roman" panose="02020603050405020304" pitchFamily="18" charset="0"/>
                          <a:cs typeface="Times New Roman" panose="02020603050405020304" pitchFamily="18" charset="0"/>
                        </a:rPr>
                        <a:t>1819</a:t>
                      </a:r>
                      <a:r>
                        <a:rPr lang="zh-CN" sz="1000">
                          <a:solidFill>
                            <a:srgbClr val="000000"/>
                          </a:solidFill>
                          <a:effectLst/>
                          <a:latin typeface="Times New Roman" panose="02020603050405020304" pitchFamily="18" charset="0"/>
                          <a:cs typeface="Times New Roman" panose="02020603050405020304" pitchFamily="18" charset="0"/>
                        </a:rPr>
                        <a:t>年</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a:solidFill>
                            <a:srgbClr val="000000"/>
                          </a:solidFill>
                          <a:effectLst/>
                          <a:latin typeface="Times New Roman" panose="02020603050405020304" pitchFamily="18" charset="0"/>
                          <a:cs typeface="Times New Roman" panose="02020603050405020304" pitchFamily="18" charset="0"/>
                        </a:rPr>
                        <a:t>[</a:t>
                      </a:r>
                      <a:r>
                        <a:rPr lang="zh-CN" sz="1000">
                          <a:solidFill>
                            <a:srgbClr val="000000"/>
                          </a:solidFill>
                          <a:effectLst/>
                          <a:latin typeface="Times New Roman" panose="02020603050405020304" pitchFamily="18" charset="0"/>
                          <a:cs typeface="Times New Roman" panose="02020603050405020304" pitchFamily="18" charset="0"/>
                        </a:rPr>
                        <a:t>法</a:t>
                      </a:r>
                      <a:r>
                        <a:rPr lang="de-DE" sz="1000">
                          <a:solidFill>
                            <a:srgbClr val="000000"/>
                          </a:solidFill>
                          <a:effectLst/>
                          <a:latin typeface="Times New Roman" panose="02020603050405020304" pitchFamily="18" charset="0"/>
                          <a:cs typeface="Times New Roman" panose="02020603050405020304" pitchFamily="18" charset="0"/>
                        </a:rPr>
                        <a:t>] Antoine-André Bruguière</a:t>
                      </a:r>
                      <a:r>
                        <a:rPr lang="zh-CN" sz="1000">
                          <a:solidFill>
                            <a:srgbClr val="000000"/>
                          </a:solidFill>
                          <a:effectLst/>
                          <a:latin typeface="Times New Roman" panose="02020603050405020304" pitchFamily="18" charset="0"/>
                          <a:cs typeface="Times New Roman" panose="02020603050405020304" pitchFamily="18" charset="0"/>
                        </a:rPr>
                        <a:t>转译戴维斯（</a:t>
                      </a:r>
                      <a:r>
                        <a:rPr lang="de-DE" sz="1000">
                          <a:solidFill>
                            <a:srgbClr val="000000"/>
                          </a:solidFill>
                          <a:effectLst/>
                          <a:latin typeface="Times New Roman" panose="02020603050405020304" pitchFamily="18" charset="0"/>
                          <a:cs typeface="Times New Roman" panose="02020603050405020304" pitchFamily="18" charset="0"/>
                        </a:rPr>
                        <a:t>Francis Davis</a:t>
                      </a:r>
                      <a:r>
                        <a:rPr lang="zh-CN" sz="1000">
                          <a:solidFill>
                            <a:srgbClr val="000000"/>
                          </a:solidFill>
                          <a:effectLst/>
                          <a:latin typeface="Times New Roman" panose="02020603050405020304" pitchFamily="18" charset="0"/>
                          <a:cs typeface="Times New Roman" panose="02020603050405020304" pitchFamily="18" charset="0"/>
                        </a:rPr>
                        <a:t>）</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US" sz="1000">
                          <a:solidFill>
                            <a:srgbClr val="000000"/>
                          </a:solidFill>
                          <a:effectLst/>
                          <a:latin typeface="Times New Roman" panose="02020603050405020304" pitchFamily="18" charset="0"/>
                          <a:cs typeface="Times New Roman" panose="02020603050405020304" pitchFamily="18" charset="0"/>
                        </a:rPr>
                        <a:t>»Avant-propos du traducteur francais«, in: John Francis Davis, Antoine-André Bruguière, Lao-seng-eul, pp. 141-164, here pp. 150-151</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en-US" sz="1000" kern="100">
                          <a:solidFill>
                            <a:srgbClr val="000000"/>
                          </a:solidFill>
                          <a:effectLst/>
                          <a:latin typeface="Times New Roman" panose="02020603050405020304" pitchFamily="18" charset="0"/>
                          <a:cs typeface="Times New Roman" panose="02020603050405020304" pitchFamily="18" charset="0"/>
                        </a:rPr>
                        <a:t> </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zh-CN" sz="1000">
                          <a:solidFill>
                            <a:srgbClr val="000000"/>
                          </a:solidFill>
                          <a:effectLst/>
                          <a:latin typeface="Times New Roman" panose="02020603050405020304" pitchFamily="18" charset="0"/>
                          <a:cs typeface="Times New Roman" panose="02020603050405020304" pitchFamily="18" charset="0"/>
                        </a:rPr>
                        <a:t>第三回的摘译</a:t>
                      </a:r>
                      <a:endParaRPr lang="de-DE" sz="100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tc>
                  <a:txBody>
                    <a:bodyPr/>
                    <a:lstStyle/>
                    <a:p>
                      <a:pPr algn="just">
                        <a:lnSpc>
                          <a:spcPct val="150000"/>
                        </a:lnSpc>
                        <a:spcAft>
                          <a:spcPts val="0"/>
                        </a:spcAft>
                      </a:pPr>
                      <a:r>
                        <a:rPr lang="de-DE" sz="1000" kern="100" dirty="0">
                          <a:solidFill>
                            <a:srgbClr val="000000"/>
                          </a:solidFill>
                          <a:effectLst/>
                          <a:latin typeface="Times New Roman" panose="02020603050405020304" pitchFamily="18" charset="0"/>
                          <a:cs typeface="Times New Roman" panose="02020603050405020304" pitchFamily="18" charset="0"/>
                        </a:rPr>
                        <a:t> </a:t>
                      </a:r>
                      <a:endParaRPr lang="de-DE" sz="1000" dirty="0">
                        <a:solidFill>
                          <a:srgbClr val="000000"/>
                        </a:solidFill>
                        <a:effectLst/>
                        <a:latin typeface="Times New Roman" panose="02020603050405020304" pitchFamily="18" charset="0"/>
                        <a:ea typeface="SimSun"/>
                        <a:cs typeface="Times New Roman" panose="02020603050405020304" pitchFamily="18" charset="0"/>
                      </a:endParaRPr>
                    </a:p>
                  </a:txBody>
                  <a:tcPr marL="38794" marR="38794" marT="0" marB="0"/>
                </a:tc>
                <a:extLst>
                  <a:ext uri="{0D108BD9-81ED-4DB2-BD59-A6C34878D82A}">
                    <a16:rowId xmlns:a16="http://schemas.microsoft.com/office/drawing/2014/main" val="10007"/>
                  </a:ext>
                </a:extLst>
              </a:tr>
            </a:tbl>
          </a:graphicData>
        </a:graphic>
      </p:graphicFrame>
      <p:sp>
        <p:nvSpPr>
          <p:cNvPr id="6212" name="Rectangle 1"/>
          <p:cNvSpPr>
            <a:spLocks noChangeArrowheads="1"/>
          </p:cNvSpPr>
          <p:nvPr/>
        </p:nvSpPr>
        <p:spPr bwMode="auto">
          <a:xfrm>
            <a:off x="2997201" y="1473326"/>
            <a:ext cx="3024188"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a:r>
              <a:rPr lang="de-DE" altLang="zh-CN" sz="2400" b="1">
                <a:solidFill>
                  <a:srgbClr val="C00000"/>
                </a:solidFill>
                <a:latin typeface="Times New Roman" pitchFamily="18" charset="0"/>
                <a:cs typeface="Times New Roman" pitchFamily="18" charset="0"/>
              </a:rPr>
              <a:t>《</a:t>
            </a:r>
            <a:r>
              <a:rPr lang="zh-CN" altLang="de-DE" sz="2400" b="1">
                <a:solidFill>
                  <a:srgbClr val="C00000"/>
                </a:solidFill>
                <a:latin typeface="Times New Roman" pitchFamily="18" charset="0"/>
                <a:cs typeface="Times New Roman" pitchFamily="18" charset="0"/>
              </a:rPr>
              <a:t>红楼梦</a:t>
            </a:r>
            <a:r>
              <a:rPr lang="de-DE" altLang="zh-CN" sz="2400" b="1">
                <a:solidFill>
                  <a:srgbClr val="C00000"/>
                </a:solidFill>
                <a:latin typeface="Times New Roman" pitchFamily="18" charset="0"/>
                <a:cs typeface="Times New Roman" pitchFamily="18" charset="0"/>
              </a:rPr>
              <a:t>》</a:t>
            </a:r>
            <a:br>
              <a:rPr lang="de-DE" altLang="zh-CN" sz="2400" b="1">
                <a:solidFill>
                  <a:srgbClr val="C00000"/>
                </a:solidFill>
                <a:latin typeface="Times New Roman" pitchFamily="18" charset="0"/>
                <a:cs typeface="Times New Roman" pitchFamily="18" charset="0"/>
              </a:rPr>
            </a:br>
            <a:r>
              <a:rPr lang="zh-CN" altLang="de-DE" sz="2400" b="1">
                <a:solidFill>
                  <a:srgbClr val="C00000"/>
                </a:solidFill>
                <a:latin typeface="Times New Roman" pitchFamily="18" charset="0"/>
                <a:cs typeface="Times New Roman" pitchFamily="18" charset="0"/>
              </a:rPr>
              <a:t>早期部翻译</a:t>
            </a:r>
            <a:br>
              <a:rPr lang="de-DE" altLang="zh-CN" sz="2400" b="1">
                <a:solidFill>
                  <a:srgbClr val="C00000"/>
                </a:solidFill>
                <a:latin typeface="Times New Roman" pitchFamily="18" charset="0"/>
                <a:cs typeface="Times New Roman" pitchFamily="18" charset="0"/>
              </a:rPr>
            </a:br>
            <a:r>
              <a:rPr lang="zh-CN" altLang="de-DE" sz="2400" b="1">
                <a:solidFill>
                  <a:srgbClr val="C00000"/>
                </a:solidFill>
                <a:latin typeface="Times New Roman" pitchFamily="18" charset="0"/>
                <a:cs typeface="Times New Roman" pitchFamily="18" charset="0"/>
              </a:rPr>
              <a:t>情况一览表</a:t>
            </a:r>
            <a:endParaRPr lang="ko-KR" altLang="de-DE" sz="2100">
              <a:solidFill>
                <a:srgbClr val="C00000"/>
              </a:solidFill>
            </a:endParaRPr>
          </a:p>
          <a:p>
            <a:pPr algn="ctr" latinLnBrk="0"/>
            <a:br>
              <a:rPr lang="ko-KR" altLang="de-DE" sz="1350">
                <a:solidFill>
                  <a:srgbClr val="C00000"/>
                </a:solidFill>
              </a:rPr>
            </a:br>
            <a:endParaRPr lang="ko-KR" altLang="de-DE" sz="1350">
              <a:solidFill>
                <a:srgbClr val="C00000"/>
              </a:solidFill>
            </a:endParaRPr>
          </a:p>
        </p:txBody>
      </p:sp>
    </p:spTree>
    <p:extLst>
      <p:ext uri="{BB962C8B-B14F-4D97-AF65-F5344CB8AC3E}">
        <p14:creationId xmlns:p14="http://schemas.microsoft.com/office/powerpoint/2010/main" val="9467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zh-CN" altLang="de-DE" dirty="0"/>
              <a:t>阅读材料：</a:t>
            </a:r>
            <a:endParaRPr lang="de-DE" dirty="0"/>
          </a:p>
          <a:p>
            <a:r>
              <a:rPr lang="de-DE" dirty="0"/>
              <a:t>1.1 “</a:t>
            </a:r>
            <a:r>
              <a:rPr lang="zh-CN" altLang="de-DE" dirty="0"/>
              <a:t>俊男美女的调笑</a:t>
            </a:r>
            <a:r>
              <a:rPr lang="de-DE" dirty="0"/>
              <a:t> ” —— </a:t>
            </a:r>
            <a:r>
              <a:rPr lang="zh-CN" altLang="de-DE" dirty="0"/>
              <a:t>西方早期</a:t>
            </a:r>
            <a:r>
              <a:rPr lang="de-DE" altLang="zh-CN" dirty="0"/>
              <a:t>《</a:t>
            </a:r>
            <a:r>
              <a:rPr lang="zh-CN" altLang="de-DE" dirty="0"/>
              <a:t>红楼梦</a:t>
            </a:r>
            <a:r>
              <a:rPr lang="de-DE" altLang="zh-CN" dirty="0"/>
              <a:t>》</a:t>
            </a:r>
            <a:r>
              <a:rPr lang="zh-CN" altLang="de-DE" dirty="0"/>
              <a:t>接受研究</a:t>
            </a:r>
            <a:r>
              <a:rPr lang="de-DE" dirty="0"/>
              <a:t> "</a:t>
            </a:r>
            <a:r>
              <a:rPr lang="de-DE" dirty="0" err="1"/>
              <a:t>To</a:t>
            </a:r>
            <a:r>
              <a:rPr lang="de-DE" dirty="0"/>
              <a:t> </a:t>
            </a:r>
            <a:r>
              <a:rPr lang="de-DE" dirty="0" err="1"/>
              <a:t>Amuse</a:t>
            </a:r>
            <a:r>
              <a:rPr lang="de-DE" dirty="0"/>
              <a:t> </a:t>
            </a:r>
            <a:r>
              <a:rPr lang="de-DE" dirty="0" err="1"/>
              <a:t>the</a:t>
            </a:r>
            <a:r>
              <a:rPr lang="de-DE" dirty="0"/>
              <a:t> Beaux </a:t>
            </a:r>
            <a:r>
              <a:rPr lang="de-DE" dirty="0" err="1"/>
              <a:t>and</a:t>
            </a:r>
            <a:r>
              <a:rPr lang="de-DE" dirty="0"/>
              <a:t> Belles” The Early Western </a:t>
            </a:r>
            <a:r>
              <a:rPr lang="de-DE" dirty="0" err="1"/>
              <a:t>Reception</a:t>
            </a:r>
            <a:r>
              <a:rPr lang="de-DE" dirty="0"/>
              <a:t> </a:t>
            </a:r>
            <a:r>
              <a:rPr lang="de-DE" dirty="0" err="1"/>
              <a:t>of</a:t>
            </a:r>
            <a:r>
              <a:rPr lang="de-DE" dirty="0"/>
              <a:t> </a:t>
            </a:r>
            <a:r>
              <a:rPr lang="de-DE" dirty="0" err="1"/>
              <a:t>the</a:t>
            </a:r>
            <a:r>
              <a:rPr lang="de-DE" dirty="0"/>
              <a:t> </a:t>
            </a:r>
            <a:r>
              <a:rPr lang="de-DE" dirty="0" err="1"/>
              <a:t>Hongloumeng</a:t>
            </a:r>
            <a:r>
              <a:rPr lang="de-DE" dirty="0"/>
              <a:t>", in: </a:t>
            </a:r>
            <a:r>
              <a:rPr lang="zh-CN" altLang="de-DE" dirty="0"/>
              <a:t>中西文化交流学报 </a:t>
            </a:r>
            <a:r>
              <a:rPr lang="de-DE" b="1" i="1" dirty="0"/>
              <a:t>Journal </a:t>
            </a:r>
            <a:r>
              <a:rPr lang="de-DE" b="1" i="1" dirty="0" err="1"/>
              <a:t>of</a:t>
            </a:r>
            <a:r>
              <a:rPr lang="de-DE" b="1" i="1" dirty="0"/>
              <a:t> </a:t>
            </a:r>
            <a:r>
              <a:rPr lang="de-DE" b="1" i="1" dirty="0" err="1"/>
              <a:t>Sino</a:t>
            </a:r>
            <a:r>
              <a:rPr lang="de-DE" b="1" i="1" dirty="0"/>
              <a:t>-Western Communications</a:t>
            </a:r>
            <a:r>
              <a:rPr lang="de-DE" dirty="0"/>
              <a:t>, ISSN Online 1946-6188, Print 2153-0114, vol. 2 (2010.12) 2</a:t>
            </a:r>
          </a:p>
        </p:txBody>
      </p:sp>
    </p:spTree>
    <p:extLst>
      <p:ext uri="{BB962C8B-B14F-4D97-AF65-F5344CB8AC3E}">
        <p14:creationId xmlns:p14="http://schemas.microsoft.com/office/powerpoint/2010/main" val="13898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7.png"/>
          <p:cNvPicPr>
            <a:picLocks noChangeAspect="1"/>
          </p:cNvPicPr>
          <p:nvPr/>
        </p:nvPicPr>
        <p:blipFill>
          <a:blip r:embed="rId2" cstate="print"/>
          <a:srcRect l="32031" t="66251" r="41406"/>
          <a:stretch>
            <a:fillRect/>
          </a:stretch>
        </p:blipFill>
        <p:spPr bwMode="auto">
          <a:xfrm>
            <a:off x="1" y="4042556"/>
            <a:ext cx="3286148" cy="1958213"/>
          </a:xfrm>
          <a:prstGeom prst="rect">
            <a:avLst/>
          </a:prstGeom>
          <a:noFill/>
          <a:ln w="9525">
            <a:noFill/>
            <a:miter lim="800000"/>
            <a:headEnd/>
            <a:tailEnd/>
          </a:ln>
        </p:spPr>
      </p:pic>
      <p:sp>
        <p:nvSpPr>
          <p:cNvPr id="7" name="TextBox 6"/>
          <p:cNvSpPr txBox="1"/>
          <p:nvPr/>
        </p:nvSpPr>
        <p:spPr>
          <a:xfrm>
            <a:off x="1071538" y="2196695"/>
            <a:ext cx="7143800" cy="923330"/>
          </a:xfrm>
          <a:prstGeom prst="rect">
            <a:avLst/>
          </a:prstGeom>
          <a:noFill/>
        </p:spPr>
        <p:txBody>
          <a:bodyPr wrap="square" rtlCol="0">
            <a:spAutoFit/>
          </a:bodyPr>
          <a:lstStyle/>
          <a:p>
            <a:r>
              <a:rPr lang="en-US" altLang="zh-TW" sz="2700" b="1" dirty="0">
                <a:latin typeface="黑体" pitchFamily="49" charset="-122"/>
                <a:ea typeface="黑体" pitchFamily="49" charset="-122"/>
              </a:rPr>
              <a:t>“</a:t>
            </a:r>
            <a:r>
              <a:rPr lang="zh-TW" altLang="zh-CN" sz="2700" b="1" dirty="0">
                <a:latin typeface="黑体" pitchFamily="49" charset="-122"/>
                <a:ea typeface="黑体" pitchFamily="49" charset="-122"/>
              </a:rPr>
              <a:t>俊男美女的調笑“</a:t>
            </a:r>
            <a:endParaRPr lang="en-US" altLang="zh-TW" sz="2700" b="1" dirty="0">
              <a:latin typeface="黑体" pitchFamily="49" charset="-122"/>
              <a:ea typeface="黑体" pitchFamily="49" charset="-122"/>
            </a:endParaRPr>
          </a:p>
          <a:p>
            <a:r>
              <a:rPr lang="en-US" altLang="zh-TW" sz="2700" b="1" dirty="0">
                <a:latin typeface="黑体" pitchFamily="49" charset="-122"/>
                <a:ea typeface="黑体" pitchFamily="49" charset="-122"/>
              </a:rPr>
              <a:t>	</a:t>
            </a:r>
            <a:r>
              <a:rPr lang="zh-TW" altLang="zh-CN" sz="2700" b="1" dirty="0">
                <a:latin typeface="黑体" pitchFamily="49" charset="-122"/>
                <a:ea typeface="黑体" pitchFamily="49" charset="-122"/>
              </a:rPr>
              <a:t>西方早期《紅樓夢》接受研究</a:t>
            </a:r>
            <a:endParaRPr lang="zh-CN" altLang="en-GB" sz="2700" dirty="0">
              <a:latin typeface="黑体" pitchFamily="49" charset="-122"/>
              <a:ea typeface="黑体" pitchFamily="49" charset="-122"/>
              <a:cs typeface="宋体" pitchFamily="2" charset="-122"/>
            </a:endParaRPr>
          </a:p>
        </p:txBody>
      </p:sp>
      <p:pic>
        <p:nvPicPr>
          <p:cNvPr id="10" name="Picture 2" descr="C:\Users\Soloman\Desktop\荷叶.png"/>
          <p:cNvPicPr>
            <a:picLocks noChangeAspect="1" noChangeArrowheads="1"/>
          </p:cNvPicPr>
          <p:nvPr/>
        </p:nvPicPr>
        <p:blipFill>
          <a:blip r:embed="rId3" cstate="print"/>
          <a:srcRect l="83331" t="36375" r="2292" b="40009"/>
          <a:stretch>
            <a:fillRect/>
          </a:stretch>
        </p:blipFill>
        <p:spPr bwMode="auto">
          <a:xfrm>
            <a:off x="7578804" y="857250"/>
            <a:ext cx="1565197" cy="1446602"/>
          </a:xfrm>
          <a:prstGeom prst="rect">
            <a:avLst/>
          </a:prstGeom>
          <a:noFill/>
          <a:ln w="9525">
            <a:noFill/>
            <a:miter lim="800000"/>
            <a:headEnd/>
            <a:tailEnd/>
          </a:ln>
        </p:spPr>
      </p:pic>
      <p:pic>
        <p:nvPicPr>
          <p:cNvPr id="11" name="图片 10" descr="2541_201004241047491XOtN.jpg"/>
          <p:cNvPicPr>
            <a:picLocks noChangeAspect="1"/>
          </p:cNvPicPr>
          <p:nvPr/>
        </p:nvPicPr>
        <p:blipFill>
          <a:blip r:embed="rId4" cstate="print">
            <a:duotone>
              <a:prstClr val="black"/>
              <a:srgbClr val="D9C3A5">
                <a:tint val="50000"/>
                <a:satMod val="180000"/>
              </a:srgbClr>
            </a:duotone>
            <a:lum bright="13000"/>
          </a:blip>
          <a:srcRect b="9676"/>
          <a:stretch>
            <a:fillRect/>
          </a:stretch>
        </p:blipFill>
        <p:spPr>
          <a:xfrm>
            <a:off x="0" y="4000380"/>
            <a:ext cx="9144000" cy="2000370"/>
          </a:xfrm>
          <a:prstGeom prst="rect">
            <a:avLst/>
          </a:prstGeom>
        </p:spPr>
      </p:pic>
      <p:sp>
        <p:nvSpPr>
          <p:cNvPr id="8" name="TextBox 7"/>
          <p:cNvSpPr txBox="1"/>
          <p:nvPr/>
        </p:nvSpPr>
        <p:spPr>
          <a:xfrm>
            <a:off x="5137678" y="3648184"/>
            <a:ext cx="3649165" cy="553998"/>
          </a:xfrm>
          <a:prstGeom prst="rect">
            <a:avLst/>
          </a:prstGeom>
          <a:noFill/>
        </p:spPr>
        <p:txBody>
          <a:bodyPr wrap="square" rtlCol="0">
            <a:spAutoFit/>
          </a:bodyPr>
          <a:lstStyle/>
          <a:p>
            <a:r>
              <a:rPr lang="en-US" altLang="zh-CN" sz="3000" dirty="0"/>
              <a:t>Martin </a:t>
            </a:r>
            <a:r>
              <a:rPr lang="en-US" altLang="zh-CN" sz="3000" dirty="0" err="1"/>
              <a:t>Woesler</a:t>
            </a:r>
            <a:endParaRPr lang="zh-CN" altLang="en-US" sz="3000" dirty="0"/>
          </a:p>
        </p:txBody>
      </p:sp>
    </p:spTree>
    <p:extLst>
      <p:ext uri="{BB962C8B-B14F-4D97-AF65-F5344CB8AC3E}">
        <p14:creationId xmlns:p14="http://schemas.microsoft.com/office/powerpoint/2010/main" val="373703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367892" y="857250"/>
            <a:ext cx="4776109" cy="5143500"/>
            <a:chOff x="4367891" y="0"/>
            <a:chExt cx="4776109" cy="6858000"/>
          </a:xfrm>
        </p:grpSpPr>
        <p:pic>
          <p:nvPicPr>
            <p:cNvPr id="7" name="图片 6"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8" name="图片 7"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10" name="图片 9" descr="2232653_165410194372_2.jpg"/>
          <p:cNvPicPr>
            <a:picLocks noChangeAspect="1"/>
          </p:cNvPicPr>
          <p:nvPr/>
        </p:nvPicPr>
        <p:blipFill>
          <a:blip r:embed="rId3" cstate="print"/>
          <a:srcRect b="81250"/>
          <a:stretch>
            <a:fillRect/>
          </a:stretch>
        </p:blipFill>
        <p:spPr>
          <a:xfrm>
            <a:off x="3000365" y="1017968"/>
            <a:ext cx="5387645" cy="964413"/>
          </a:xfrm>
          <a:prstGeom prst="rect">
            <a:avLst/>
          </a:prstGeom>
        </p:spPr>
      </p:pic>
      <p:pic>
        <p:nvPicPr>
          <p:cNvPr id="12" name="Picture 2" descr="C:\Users\Soloman\Desktop\荷叶.png"/>
          <p:cNvPicPr>
            <a:picLocks noChangeAspect="1" noChangeArrowheads="1"/>
          </p:cNvPicPr>
          <p:nvPr/>
        </p:nvPicPr>
        <p:blipFill>
          <a:blip r:embed="rId4" cstate="print"/>
          <a:srcRect l="83331" t="36375" r="2292" b="40009"/>
          <a:stretch>
            <a:fillRect/>
          </a:stretch>
        </p:blipFill>
        <p:spPr bwMode="auto">
          <a:xfrm>
            <a:off x="1" y="3689901"/>
            <a:ext cx="2500298" cy="2310850"/>
          </a:xfrm>
          <a:prstGeom prst="rect">
            <a:avLst/>
          </a:prstGeom>
          <a:noFill/>
          <a:ln w="9525">
            <a:noFill/>
            <a:miter lim="800000"/>
            <a:headEnd/>
            <a:tailEnd/>
          </a:ln>
        </p:spPr>
      </p:pic>
      <p:sp>
        <p:nvSpPr>
          <p:cNvPr id="13" name="TextBox 12"/>
          <p:cNvSpPr txBox="1"/>
          <p:nvPr/>
        </p:nvSpPr>
        <p:spPr>
          <a:xfrm>
            <a:off x="5000628" y="1232281"/>
            <a:ext cx="957313" cy="553998"/>
          </a:xfrm>
          <a:prstGeom prst="rect">
            <a:avLst/>
          </a:prstGeom>
          <a:noFill/>
        </p:spPr>
        <p:txBody>
          <a:bodyPr wrap="none" rtlCol="0">
            <a:spAutoFit/>
          </a:bodyPr>
          <a:lstStyle/>
          <a:p>
            <a:r>
              <a:rPr lang="zh-CN" altLang="en-US" sz="3000" b="1" dirty="0"/>
              <a:t>目錄</a:t>
            </a:r>
          </a:p>
        </p:txBody>
      </p:sp>
      <p:pic>
        <p:nvPicPr>
          <p:cNvPr id="14" name="图片 13" descr="51lTH%2B-ekDL__SL500_AA300_.jpg"/>
          <p:cNvPicPr>
            <a:picLocks noChangeAspect="1"/>
          </p:cNvPicPr>
          <p:nvPr/>
        </p:nvPicPr>
        <p:blipFill>
          <a:blip r:embed="rId5" cstate="print"/>
          <a:srcRect l="16922" r="16924"/>
          <a:stretch>
            <a:fillRect/>
          </a:stretch>
        </p:blipFill>
        <p:spPr>
          <a:xfrm>
            <a:off x="571473" y="2089538"/>
            <a:ext cx="3286148" cy="3725575"/>
          </a:xfrm>
          <a:prstGeom prst="rect">
            <a:avLst/>
          </a:prstGeom>
        </p:spPr>
      </p:pic>
      <p:sp>
        <p:nvSpPr>
          <p:cNvPr id="16" name="TextBox 15"/>
          <p:cNvSpPr txBox="1"/>
          <p:nvPr/>
        </p:nvSpPr>
        <p:spPr>
          <a:xfrm>
            <a:off x="4357687" y="2357431"/>
            <a:ext cx="4143404" cy="2885405"/>
          </a:xfrm>
          <a:prstGeom prst="rect">
            <a:avLst/>
          </a:prstGeom>
          <a:noFill/>
        </p:spPr>
        <p:txBody>
          <a:bodyPr wrap="square" rtlCol="0">
            <a:spAutoFit/>
          </a:bodyPr>
          <a:lstStyle/>
          <a:p>
            <a:pPr>
              <a:buFont typeface="Wingdings" pitchFamily="2" charset="2"/>
              <a:buChar char="l"/>
            </a:pPr>
            <a:r>
              <a:rPr lang="zh-TW" altLang="zh-CN" sz="2100" b="1" dirty="0">
                <a:solidFill>
                  <a:schemeClr val="bg1"/>
                </a:solidFill>
              </a:rPr>
              <a:t>歷史背景以及對中國文學正面接受的原因</a:t>
            </a:r>
            <a:endParaRPr lang="en-US" altLang="zh-TW" sz="2100" b="1" dirty="0">
              <a:solidFill>
                <a:schemeClr val="bg1"/>
              </a:solidFill>
            </a:endParaRPr>
          </a:p>
          <a:p>
            <a:pPr>
              <a:buFont typeface="Wingdings" pitchFamily="2" charset="2"/>
              <a:buChar char="l"/>
            </a:pPr>
            <a:endParaRPr lang="en-US" altLang="zh-CN" sz="2100" b="1" dirty="0">
              <a:solidFill>
                <a:schemeClr val="bg1"/>
              </a:solidFill>
            </a:endParaRPr>
          </a:p>
          <a:p>
            <a:pPr>
              <a:buFont typeface="Wingdings" pitchFamily="2" charset="2"/>
              <a:buChar char="l"/>
            </a:pPr>
            <a:r>
              <a:rPr lang="en-GB" altLang="zh-CN" sz="2100" b="1" dirty="0">
                <a:solidFill>
                  <a:schemeClr val="bg1"/>
                </a:solidFill>
              </a:rPr>
              <a:t>18</a:t>
            </a:r>
            <a:r>
              <a:rPr lang="zh-TW" altLang="zh-CN" sz="2100" b="1" dirty="0">
                <a:solidFill>
                  <a:schemeClr val="bg1"/>
                </a:solidFill>
              </a:rPr>
              <a:t>世紀</a:t>
            </a:r>
            <a:r>
              <a:rPr lang="en-GB" altLang="zh-CN" sz="2100" b="1" dirty="0">
                <a:solidFill>
                  <a:schemeClr val="bg1"/>
                </a:solidFill>
              </a:rPr>
              <a:t>60</a:t>
            </a:r>
            <a:r>
              <a:rPr lang="zh-TW" altLang="zh-CN" sz="2100" b="1" dirty="0">
                <a:solidFill>
                  <a:schemeClr val="bg1"/>
                </a:solidFill>
              </a:rPr>
              <a:t>年代對中國負面認同的原因</a:t>
            </a:r>
            <a:endParaRPr lang="zh-CN" altLang="en-US" sz="2100" dirty="0">
              <a:solidFill>
                <a:schemeClr val="bg1"/>
              </a:solidFill>
            </a:endParaRPr>
          </a:p>
          <a:p>
            <a:pPr>
              <a:buFont typeface="Wingdings" pitchFamily="2" charset="2"/>
              <a:buChar char="l"/>
            </a:pPr>
            <a:endParaRPr lang="en-US" altLang="zh-CN" sz="2100" dirty="0">
              <a:solidFill>
                <a:schemeClr val="bg1"/>
              </a:solidFill>
            </a:endParaRPr>
          </a:p>
          <a:p>
            <a:pPr>
              <a:buFont typeface="Wingdings" pitchFamily="2" charset="2"/>
              <a:buChar char="l"/>
            </a:pPr>
            <a:r>
              <a:rPr lang="zh-CN" altLang="en-US" sz="2100" b="1" dirty="0">
                <a:solidFill>
                  <a:schemeClr val="bg1"/>
                </a:solidFill>
              </a:rPr>
              <a:t>西方讀者的第一次介紹：</a:t>
            </a:r>
            <a:r>
              <a:rPr lang="en-US" altLang="zh-CN" sz="2100" b="1" dirty="0">
                <a:solidFill>
                  <a:schemeClr val="bg1"/>
                </a:solidFill>
              </a:rPr>
              <a:t>1815-1930</a:t>
            </a:r>
            <a:endParaRPr lang="zh-CN" altLang="en-US" sz="2100" b="1" dirty="0">
              <a:solidFill>
                <a:schemeClr val="bg1"/>
              </a:solidFill>
            </a:endParaRPr>
          </a:p>
          <a:p>
            <a:endParaRPr lang="zh-CN" altLang="en-US" sz="1350" dirty="0"/>
          </a:p>
        </p:txBody>
      </p:sp>
    </p:spTree>
    <p:extLst>
      <p:ext uri="{BB962C8B-B14F-4D97-AF65-F5344CB8AC3E}">
        <p14:creationId xmlns:p14="http://schemas.microsoft.com/office/powerpoint/2010/main" val="26166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7" name="Picture 2" descr="C:\Users\Soloman\Desktop\荷叶.png"/>
          <p:cNvPicPr>
            <a:picLocks noChangeAspect="1" noChangeArrowheads="1"/>
          </p:cNvPicPr>
          <p:nvPr/>
        </p:nvPicPr>
        <p:blipFill>
          <a:blip r:embed="rId3" cstate="print"/>
          <a:srcRect l="83331" t="36375" r="2292" b="40009"/>
          <a:stretch>
            <a:fillRect/>
          </a:stretch>
        </p:blipFill>
        <p:spPr bwMode="auto">
          <a:xfrm>
            <a:off x="0" y="4929199"/>
            <a:ext cx="1357290" cy="1254448"/>
          </a:xfrm>
          <a:prstGeom prst="rect">
            <a:avLst/>
          </a:prstGeom>
          <a:noFill/>
          <a:ln w="9525">
            <a:noFill/>
            <a:miter lim="800000"/>
            <a:headEnd/>
            <a:tailEnd/>
          </a:ln>
        </p:spPr>
      </p:pic>
      <p:pic>
        <p:nvPicPr>
          <p:cNvPr id="8" name="图片 7" descr="2232653_165410194372_2.jpg"/>
          <p:cNvPicPr>
            <a:picLocks noChangeAspect="1"/>
          </p:cNvPicPr>
          <p:nvPr/>
        </p:nvPicPr>
        <p:blipFill>
          <a:blip r:embed="rId4" cstate="print"/>
          <a:srcRect b="81250"/>
          <a:stretch>
            <a:fillRect/>
          </a:stretch>
        </p:blipFill>
        <p:spPr>
          <a:xfrm>
            <a:off x="357159" y="1017968"/>
            <a:ext cx="8429684" cy="964413"/>
          </a:xfrm>
          <a:prstGeom prst="rect">
            <a:avLst/>
          </a:prstGeom>
        </p:spPr>
      </p:pic>
      <p:sp>
        <p:nvSpPr>
          <p:cNvPr id="9" name="TextBox 8"/>
          <p:cNvSpPr txBox="1"/>
          <p:nvPr/>
        </p:nvSpPr>
        <p:spPr>
          <a:xfrm>
            <a:off x="2285984" y="1120889"/>
            <a:ext cx="3570208" cy="830997"/>
          </a:xfrm>
          <a:prstGeom prst="rect">
            <a:avLst/>
          </a:prstGeom>
          <a:noFill/>
        </p:spPr>
        <p:txBody>
          <a:bodyPr wrap="none" rtlCol="0">
            <a:spAutoFit/>
          </a:bodyPr>
          <a:lstStyle/>
          <a:p>
            <a:r>
              <a:rPr lang="zh-TW" altLang="zh-CN" sz="2400" b="1" dirty="0"/>
              <a:t>歷史背景以及對中國文學</a:t>
            </a:r>
            <a:endParaRPr lang="en-US" altLang="zh-TW" sz="2400" b="1" dirty="0"/>
          </a:p>
          <a:p>
            <a:r>
              <a:rPr lang="zh-TW" altLang="zh-CN" sz="2400" b="1" dirty="0"/>
              <a:t>正面接受的原因</a:t>
            </a:r>
            <a:endParaRPr lang="zh-CN" altLang="en-US" sz="2400" dirty="0"/>
          </a:p>
        </p:txBody>
      </p:sp>
      <p:sp>
        <p:nvSpPr>
          <p:cNvPr id="10" name="TextBox 9"/>
          <p:cNvSpPr txBox="1"/>
          <p:nvPr/>
        </p:nvSpPr>
        <p:spPr>
          <a:xfrm>
            <a:off x="4286280" y="2464587"/>
            <a:ext cx="4929190" cy="1979773"/>
          </a:xfrm>
          <a:prstGeom prst="rect">
            <a:avLst/>
          </a:prstGeom>
          <a:noFill/>
        </p:spPr>
        <p:txBody>
          <a:bodyPr wrap="square" rtlCol="0">
            <a:spAutoFit/>
          </a:bodyPr>
          <a:lstStyle/>
          <a:p>
            <a:pPr>
              <a:lnSpc>
                <a:spcPct val="150000"/>
              </a:lnSpc>
              <a:buFont typeface="Wingdings" pitchFamily="2" charset="2"/>
              <a:buChar char="l"/>
            </a:pPr>
            <a:r>
              <a:rPr lang="zh-CN" altLang="en-US" sz="2100" b="1" dirty="0">
                <a:solidFill>
                  <a:schemeClr val="bg1"/>
                </a:solidFill>
              </a:rPr>
              <a:t>公元前</a:t>
            </a:r>
            <a:r>
              <a:rPr lang="en-US" altLang="zh-CN" sz="2100" b="1" dirty="0">
                <a:solidFill>
                  <a:schemeClr val="bg1"/>
                </a:solidFill>
              </a:rPr>
              <a:t>2000</a:t>
            </a:r>
            <a:r>
              <a:rPr lang="zh-CN" altLang="en-US" sz="2100" b="1" dirty="0">
                <a:solidFill>
                  <a:schemeClr val="bg1"/>
                </a:solidFill>
              </a:rPr>
              <a:t>年“絲綢之路” </a:t>
            </a:r>
            <a:endParaRPr lang="en-US" altLang="zh-CN" sz="2100" b="1" dirty="0">
              <a:solidFill>
                <a:schemeClr val="bg1"/>
              </a:solidFill>
            </a:endParaRPr>
          </a:p>
          <a:p>
            <a:pPr>
              <a:lnSpc>
                <a:spcPct val="150000"/>
              </a:lnSpc>
              <a:buFont typeface="Wingdings" pitchFamily="2" charset="2"/>
              <a:buChar char="l"/>
            </a:pPr>
            <a:r>
              <a:rPr lang="zh-CN" altLang="en-US" sz="2100" b="1" dirty="0">
                <a:solidFill>
                  <a:schemeClr val="bg1"/>
                </a:solidFill>
              </a:rPr>
              <a:t>威尼斯商人：馬可</a:t>
            </a:r>
            <a:r>
              <a:rPr lang="en-US" altLang="zh-CN" sz="2100" b="1" dirty="0">
                <a:solidFill>
                  <a:schemeClr val="bg1"/>
                </a:solidFill>
              </a:rPr>
              <a:t>·</a:t>
            </a:r>
            <a:r>
              <a:rPr lang="zh-CN" altLang="en-US" sz="2100" b="1" dirty="0">
                <a:solidFill>
                  <a:schemeClr val="bg1"/>
                </a:solidFill>
              </a:rPr>
              <a:t>波羅</a:t>
            </a:r>
            <a:endParaRPr lang="en-US" altLang="zh-CN" sz="2100" b="1" dirty="0">
              <a:solidFill>
                <a:schemeClr val="bg1"/>
              </a:solidFill>
            </a:endParaRPr>
          </a:p>
          <a:p>
            <a:pPr>
              <a:lnSpc>
                <a:spcPct val="150000"/>
              </a:lnSpc>
              <a:buFont typeface="Wingdings" pitchFamily="2" charset="2"/>
              <a:buChar char="l"/>
            </a:pPr>
            <a:r>
              <a:rPr lang="zh-CN" altLang="en-US" sz="2100" b="1" dirty="0">
                <a:solidFill>
                  <a:schemeClr val="bg1"/>
                </a:solidFill>
              </a:rPr>
              <a:t>宗教改革之後：传教活动</a:t>
            </a:r>
            <a:endParaRPr lang="en-US" altLang="zh-CN" sz="2100" b="1" dirty="0">
              <a:solidFill>
                <a:schemeClr val="bg1"/>
              </a:solidFill>
            </a:endParaRPr>
          </a:p>
          <a:p>
            <a:pPr>
              <a:lnSpc>
                <a:spcPct val="150000"/>
              </a:lnSpc>
              <a:buFont typeface="Wingdings" pitchFamily="2" charset="2"/>
              <a:buChar char="l"/>
            </a:pPr>
            <a:r>
              <a:rPr lang="zh-TW" altLang="zh-CN" sz="2100" b="1" dirty="0">
                <a:solidFill>
                  <a:schemeClr val="bg1"/>
                </a:solidFill>
              </a:rPr>
              <a:t>《中華帝國全志》四卷</a:t>
            </a:r>
            <a:endParaRPr lang="zh-CN" altLang="en-US" sz="2100" b="1" dirty="0">
              <a:solidFill>
                <a:schemeClr val="bg1"/>
              </a:solidFill>
            </a:endParaRPr>
          </a:p>
        </p:txBody>
      </p:sp>
      <p:pic>
        <p:nvPicPr>
          <p:cNvPr id="13" name="图片 12" descr="85476201.jpg"/>
          <p:cNvPicPr>
            <a:picLocks noChangeAspect="1"/>
          </p:cNvPicPr>
          <p:nvPr/>
        </p:nvPicPr>
        <p:blipFill>
          <a:blip r:embed="rId5" cstate="print">
            <a:duotone>
              <a:prstClr val="black"/>
              <a:srgbClr val="D9C3A5">
                <a:tint val="50000"/>
                <a:satMod val="180000"/>
              </a:srgbClr>
            </a:duotone>
          </a:blip>
          <a:stretch>
            <a:fillRect/>
          </a:stretch>
        </p:blipFill>
        <p:spPr>
          <a:xfrm>
            <a:off x="0" y="2518165"/>
            <a:ext cx="4357686" cy="2336810"/>
          </a:xfrm>
          <a:prstGeom prst="rect">
            <a:avLst/>
          </a:prstGeom>
        </p:spPr>
      </p:pic>
    </p:spTree>
    <p:extLst>
      <p:ext uri="{BB962C8B-B14F-4D97-AF65-F5344CB8AC3E}">
        <p14:creationId xmlns:p14="http://schemas.microsoft.com/office/powerpoint/2010/main" val="29504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7" name="Picture 2" descr="C:\Users\Soloman\Desktop\荷叶.png"/>
          <p:cNvPicPr>
            <a:picLocks noChangeAspect="1" noChangeArrowheads="1"/>
          </p:cNvPicPr>
          <p:nvPr/>
        </p:nvPicPr>
        <p:blipFill>
          <a:blip r:embed="rId3" cstate="print"/>
          <a:srcRect l="83331" t="36375" r="2292" b="40009"/>
          <a:stretch>
            <a:fillRect/>
          </a:stretch>
        </p:blipFill>
        <p:spPr bwMode="auto">
          <a:xfrm>
            <a:off x="1" y="4091973"/>
            <a:ext cx="2065263" cy="1908777"/>
          </a:xfrm>
          <a:prstGeom prst="rect">
            <a:avLst/>
          </a:prstGeom>
          <a:noFill/>
          <a:ln w="9525">
            <a:noFill/>
            <a:miter lim="800000"/>
            <a:headEnd/>
            <a:tailEnd/>
          </a:ln>
        </p:spPr>
      </p:pic>
      <p:pic>
        <p:nvPicPr>
          <p:cNvPr id="10" name="图片 9" descr="2232653_165410194372_2.jpg"/>
          <p:cNvPicPr>
            <a:picLocks noChangeAspect="1"/>
          </p:cNvPicPr>
          <p:nvPr/>
        </p:nvPicPr>
        <p:blipFill>
          <a:blip r:embed="rId4" cstate="print"/>
          <a:srcRect b="81250"/>
          <a:stretch>
            <a:fillRect/>
          </a:stretch>
        </p:blipFill>
        <p:spPr>
          <a:xfrm>
            <a:off x="357159" y="1017968"/>
            <a:ext cx="8429684" cy="964413"/>
          </a:xfrm>
          <a:prstGeom prst="rect">
            <a:avLst/>
          </a:prstGeom>
        </p:spPr>
      </p:pic>
      <p:sp>
        <p:nvSpPr>
          <p:cNvPr id="9" name="TextBox 8"/>
          <p:cNvSpPr txBox="1"/>
          <p:nvPr/>
        </p:nvSpPr>
        <p:spPr>
          <a:xfrm>
            <a:off x="2285984" y="1120889"/>
            <a:ext cx="3262432" cy="830997"/>
          </a:xfrm>
          <a:prstGeom prst="rect">
            <a:avLst/>
          </a:prstGeom>
          <a:noFill/>
        </p:spPr>
        <p:txBody>
          <a:bodyPr wrap="none" rtlCol="0">
            <a:spAutoFit/>
          </a:bodyPr>
          <a:lstStyle/>
          <a:p>
            <a:r>
              <a:rPr lang="en-GB" altLang="zh-CN" sz="2400" b="1" dirty="0"/>
              <a:t>18</a:t>
            </a:r>
            <a:r>
              <a:rPr lang="zh-TW" altLang="zh-CN" sz="2400" b="1" dirty="0"/>
              <a:t>世紀</a:t>
            </a:r>
            <a:r>
              <a:rPr lang="en-GB" altLang="zh-CN" sz="2400" b="1" dirty="0"/>
              <a:t>60</a:t>
            </a:r>
            <a:r>
              <a:rPr lang="zh-TW" altLang="zh-CN" sz="2400" b="1" dirty="0"/>
              <a:t>年代</a:t>
            </a:r>
            <a:endParaRPr lang="en-US" altLang="zh-TW" sz="2400" b="1" dirty="0"/>
          </a:p>
          <a:p>
            <a:r>
              <a:rPr lang="zh-TW" altLang="zh-CN" sz="2400" b="1" dirty="0"/>
              <a:t>對中國負面認同的原因</a:t>
            </a:r>
            <a:endParaRPr lang="zh-CN" altLang="en-US" sz="2400" dirty="0"/>
          </a:p>
        </p:txBody>
      </p:sp>
      <p:sp>
        <p:nvSpPr>
          <p:cNvPr id="11" name="TextBox 10"/>
          <p:cNvSpPr txBox="1"/>
          <p:nvPr/>
        </p:nvSpPr>
        <p:spPr>
          <a:xfrm>
            <a:off x="1357290" y="2303853"/>
            <a:ext cx="3714744" cy="2464521"/>
          </a:xfrm>
          <a:prstGeom prst="rect">
            <a:avLst/>
          </a:prstGeom>
          <a:noFill/>
        </p:spPr>
        <p:txBody>
          <a:bodyPr wrap="square" rtlCol="0">
            <a:spAutoFit/>
          </a:bodyPr>
          <a:lstStyle/>
          <a:p>
            <a:pPr>
              <a:lnSpc>
                <a:spcPct val="150000"/>
              </a:lnSpc>
              <a:buFont typeface="Wingdings" pitchFamily="2" charset="2"/>
              <a:buChar char="l"/>
            </a:pPr>
            <a:r>
              <a:rPr lang="zh-TW" altLang="zh-CN" sz="2100" b="1" dirty="0"/>
              <a:t>弗朗索瓦</a:t>
            </a:r>
            <a:r>
              <a:rPr lang="en-GB" altLang="zh-CN" sz="2100" b="1" dirty="0"/>
              <a:t>·</a:t>
            </a:r>
            <a:r>
              <a:rPr lang="zh-TW" altLang="zh-CN" sz="2100" b="1" dirty="0"/>
              <a:t>芬乃倫</a:t>
            </a:r>
            <a:endParaRPr lang="en-US" altLang="zh-CN" sz="2100" b="1" dirty="0"/>
          </a:p>
          <a:p>
            <a:pPr>
              <a:lnSpc>
                <a:spcPct val="150000"/>
              </a:lnSpc>
              <a:buFont typeface="Wingdings" pitchFamily="2" charset="2"/>
              <a:buChar char="l"/>
            </a:pPr>
            <a:r>
              <a:rPr lang="zh-TW" altLang="zh-CN" sz="2100" b="1" dirty="0"/>
              <a:t>孟德斯鳩</a:t>
            </a:r>
            <a:endParaRPr lang="en-US" altLang="zh-CN" sz="2100" b="1" dirty="0"/>
          </a:p>
          <a:p>
            <a:pPr>
              <a:lnSpc>
                <a:spcPct val="150000"/>
              </a:lnSpc>
              <a:buFont typeface="Wingdings" pitchFamily="2" charset="2"/>
              <a:buChar char="l"/>
            </a:pPr>
            <a:r>
              <a:rPr lang="zh-TW" altLang="zh-CN" sz="2100" b="1" dirty="0"/>
              <a:t>赫爾德</a:t>
            </a:r>
            <a:endParaRPr lang="en-US" altLang="zh-TW" sz="2100" b="1" dirty="0"/>
          </a:p>
          <a:p>
            <a:pPr>
              <a:lnSpc>
                <a:spcPct val="150000"/>
              </a:lnSpc>
              <a:buFont typeface="Wingdings" pitchFamily="2" charset="2"/>
              <a:buChar char="l"/>
            </a:pPr>
            <a:r>
              <a:rPr lang="zh-TW" altLang="zh-CN" sz="2100" b="1" dirty="0"/>
              <a:t>黑格爾</a:t>
            </a:r>
            <a:endParaRPr lang="en-US" altLang="zh-TW" sz="2100" b="1" dirty="0"/>
          </a:p>
          <a:p>
            <a:pPr>
              <a:lnSpc>
                <a:spcPct val="150000"/>
              </a:lnSpc>
              <a:buFont typeface="Wingdings" pitchFamily="2" charset="2"/>
              <a:buChar char="l"/>
            </a:pPr>
            <a:r>
              <a:rPr lang="zh-TW" altLang="zh-CN" sz="2100" b="1" dirty="0"/>
              <a:t>馬克思</a:t>
            </a:r>
            <a:endParaRPr lang="en-US" altLang="zh-CN" sz="2100" b="1" dirty="0"/>
          </a:p>
        </p:txBody>
      </p:sp>
      <p:pic>
        <p:nvPicPr>
          <p:cNvPr id="12" name="图片 11" descr="126205783994787.jpg"/>
          <p:cNvPicPr>
            <a:picLocks noChangeAspect="1"/>
          </p:cNvPicPr>
          <p:nvPr/>
        </p:nvPicPr>
        <p:blipFill>
          <a:blip r:embed="rId5" cstate="print"/>
          <a:stretch>
            <a:fillRect/>
          </a:stretch>
        </p:blipFill>
        <p:spPr>
          <a:xfrm>
            <a:off x="5072067" y="1982382"/>
            <a:ext cx="2857520" cy="3869342"/>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0174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10" name="图片 9" descr="1470988228291308185.jpg"/>
          <p:cNvPicPr>
            <a:picLocks noChangeAspect="1"/>
          </p:cNvPicPr>
          <p:nvPr/>
        </p:nvPicPr>
        <p:blipFill>
          <a:blip r:embed="rId3" cstate="print"/>
          <a:stretch>
            <a:fillRect/>
          </a:stretch>
        </p:blipFill>
        <p:spPr>
          <a:xfrm>
            <a:off x="4786346" y="857251"/>
            <a:ext cx="4357686" cy="5262112"/>
          </a:xfrm>
          <a:prstGeom prst="rect">
            <a:avLst/>
          </a:prstGeom>
        </p:spPr>
      </p:pic>
      <p:pic>
        <p:nvPicPr>
          <p:cNvPr id="8" name="图片 7" descr="2232653_165410194372_2.jpg"/>
          <p:cNvPicPr>
            <a:picLocks noChangeAspect="1"/>
          </p:cNvPicPr>
          <p:nvPr/>
        </p:nvPicPr>
        <p:blipFill>
          <a:blip r:embed="rId4" cstate="print"/>
          <a:srcRect b="81250"/>
          <a:stretch>
            <a:fillRect/>
          </a:stretch>
        </p:blipFill>
        <p:spPr>
          <a:xfrm>
            <a:off x="357158" y="1071546"/>
            <a:ext cx="7929618" cy="964413"/>
          </a:xfrm>
          <a:prstGeom prst="rect">
            <a:avLst/>
          </a:prstGeom>
        </p:spPr>
      </p:pic>
      <p:sp>
        <p:nvSpPr>
          <p:cNvPr id="11" name="TextBox 10"/>
          <p:cNvSpPr txBox="1"/>
          <p:nvPr/>
        </p:nvSpPr>
        <p:spPr>
          <a:xfrm>
            <a:off x="2143108" y="1178703"/>
            <a:ext cx="3587842" cy="830997"/>
          </a:xfrm>
          <a:prstGeom prst="rect">
            <a:avLst/>
          </a:prstGeom>
          <a:noFill/>
        </p:spPr>
        <p:txBody>
          <a:bodyPr wrap="none" rtlCol="0">
            <a:spAutoFit/>
          </a:bodyPr>
          <a:lstStyle/>
          <a:p>
            <a:r>
              <a:rPr lang="zh-CN" altLang="en-US" sz="2400" b="1" dirty="0"/>
              <a:t>西方讀者的第一次介紹：</a:t>
            </a:r>
            <a:endParaRPr lang="en-US" altLang="zh-CN" sz="2400" b="1" dirty="0"/>
          </a:p>
          <a:p>
            <a:r>
              <a:rPr lang="en-US" altLang="zh-CN" sz="2400" b="1" dirty="0"/>
              <a:t>1815-1930</a:t>
            </a:r>
            <a:endParaRPr lang="zh-CN" altLang="en-US" sz="2400" b="1" dirty="0"/>
          </a:p>
        </p:txBody>
      </p:sp>
      <p:sp>
        <p:nvSpPr>
          <p:cNvPr id="12" name="TextBox 11"/>
          <p:cNvSpPr txBox="1"/>
          <p:nvPr/>
        </p:nvSpPr>
        <p:spPr>
          <a:xfrm>
            <a:off x="714348" y="2678901"/>
            <a:ext cx="4000528" cy="1754326"/>
          </a:xfrm>
          <a:prstGeom prst="rect">
            <a:avLst/>
          </a:prstGeom>
          <a:noFill/>
        </p:spPr>
        <p:txBody>
          <a:bodyPr wrap="square" rtlCol="0">
            <a:spAutoFit/>
          </a:bodyPr>
          <a:lstStyle/>
          <a:p>
            <a:pPr>
              <a:buFont typeface="Wingdings" pitchFamily="2" charset="2"/>
              <a:buChar char="l"/>
            </a:pPr>
            <a:r>
              <a:rPr lang="zh-TW" altLang="zh-CN" b="1" dirty="0">
                <a:solidFill>
                  <a:schemeClr val="bg1"/>
                </a:solidFill>
              </a:rPr>
              <a:t>約翰</a:t>
            </a:r>
            <a:r>
              <a:rPr lang="en-GB" altLang="zh-CN" b="1" dirty="0">
                <a:solidFill>
                  <a:schemeClr val="bg1"/>
                </a:solidFill>
              </a:rPr>
              <a:t>·</a:t>
            </a:r>
            <a:r>
              <a:rPr lang="zh-TW" altLang="zh-CN" b="1" dirty="0">
                <a:solidFill>
                  <a:schemeClr val="bg1"/>
                </a:solidFill>
              </a:rPr>
              <a:t>巴羅</a:t>
            </a:r>
            <a:r>
              <a:rPr lang="zh-CN" altLang="en-US" b="1" dirty="0">
                <a:solidFill>
                  <a:schemeClr val="bg1"/>
                </a:solidFill>
              </a:rPr>
              <a:t>：</a:t>
            </a:r>
            <a:r>
              <a:rPr lang="zh-TW" altLang="zh-CN" b="1" dirty="0">
                <a:solidFill>
                  <a:schemeClr val="bg1"/>
                </a:solidFill>
              </a:rPr>
              <a:t>第一個翻譯出版的《紅樓夢》節譯本</a:t>
            </a:r>
            <a:endParaRPr lang="en-US" altLang="zh-TW" b="1" dirty="0">
              <a:solidFill>
                <a:schemeClr val="bg1"/>
              </a:solidFill>
            </a:endParaRPr>
          </a:p>
          <a:p>
            <a:pPr>
              <a:buFont typeface="Wingdings" pitchFamily="2" charset="2"/>
              <a:buChar char="l"/>
            </a:pPr>
            <a:endParaRPr lang="en-US" altLang="zh-CN" b="1" dirty="0">
              <a:solidFill>
                <a:schemeClr val="bg1"/>
              </a:solidFill>
            </a:endParaRPr>
          </a:p>
          <a:p>
            <a:pPr>
              <a:buFont typeface="Wingdings" pitchFamily="2" charset="2"/>
              <a:buChar char="l"/>
            </a:pPr>
            <a:r>
              <a:rPr lang="zh-CN" altLang="en-US" b="1" dirty="0">
                <a:solidFill>
                  <a:schemeClr val="bg1"/>
                </a:solidFill>
              </a:rPr>
              <a:t>位列“四大名著”之一</a:t>
            </a:r>
            <a:endParaRPr lang="en-US" altLang="zh-CN" b="1" dirty="0">
              <a:solidFill>
                <a:schemeClr val="bg1"/>
              </a:solidFill>
            </a:endParaRPr>
          </a:p>
          <a:p>
            <a:pPr>
              <a:buFont typeface="Wingdings" pitchFamily="2" charset="2"/>
              <a:buChar char="l"/>
            </a:pPr>
            <a:endParaRPr lang="en-US" altLang="zh-CN" b="1" dirty="0">
              <a:solidFill>
                <a:schemeClr val="bg1"/>
              </a:solidFill>
            </a:endParaRPr>
          </a:p>
          <a:p>
            <a:pPr>
              <a:buFont typeface="Wingdings" pitchFamily="2" charset="2"/>
              <a:buChar char="l"/>
            </a:pPr>
            <a:r>
              <a:rPr lang="zh-TW" altLang="zh-CN" b="1" dirty="0">
                <a:solidFill>
                  <a:schemeClr val="bg1"/>
                </a:solidFill>
              </a:rPr>
              <a:t>馬禮遜</a:t>
            </a:r>
            <a:r>
              <a:rPr lang="zh-CN" altLang="en-US" b="1" dirty="0">
                <a:solidFill>
                  <a:schemeClr val="bg1"/>
                </a:solidFill>
              </a:rPr>
              <a:t>關於紅樓夢的推薦</a:t>
            </a:r>
            <a:endParaRPr lang="en-US" altLang="zh-CN" b="1" dirty="0">
              <a:solidFill>
                <a:schemeClr val="bg1"/>
              </a:solidFill>
            </a:endParaRPr>
          </a:p>
        </p:txBody>
      </p:sp>
      <p:pic>
        <p:nvPicPr>
          <p:cNvPr id="14" name="图片 13" descr="untitled2.bmp"/>
          <p:cNvPicPr>
            <a:picLocks noChangeAspect="1"/>
          </p:cNvPicPr>
          <p:nvPr/>
        </p:nvPicPr>
        <p:blipFill>
          <a:blip r:embed="rId5" cstate="print"/>
          <a:stretch>
            <a:fillRect/>
          </a:stretch>
        </p:blipFill>
        <p:spPr>
          <a:xfrm>
            <a:off x="5572132" y="2089537"/>
            <a:ext cx="2647712" cy="2625329"/>
          </a:xfrm>
          <a:prstGeom prst="rect">
            <a:avLst/>
          </a:prstGeom>
        </p:spPr>
      </p:pic>
      <p:pic>
        <p:nvPicPr>
          <p:cNvPr id="15" name="图片 14" descr="untitled1.bmp"/>
          <p:cNvPicPr>
            <a:picLocks noChangeAspect="1"/>
          </p:cNvPicPr>
          <p:nvPr/>
        </p:nvPicPr>
        <p:blipFill>
          <a:blip r:embed="rId6" cstate="print"/>
          <a:stretch>
            <a:fillRect/>
          </a:stretch>
        </p:blipFill>
        <p:spPr>
          <a:xfrm>
            <a:off x="2786050" y="4464845"/>
            <a:ext cx="3810000" cy="1535906"/>
          </a:xfrm>
          <a:prstGeom prst="rect">
            <a:avLst/>
          </a:prstGeom>
        </p:spPr>
      </p:pic>
      <p:pic>
        <p:nvPicPr>
          <p:cNvPr id="16" name="图片 15" descr="untitled.bmp"/>
          <p:cNvPicPr>
            <a:picLocks noChangeAspect="1"/>
          </p:cNvPicPr>
          <p:nvPr/>
        </p:nvPicPr>
        <p:blipFill>
          <a:blip r:embed="rId7" cstate="print"/>
          <a:stretch>
            <a:fillRect/>
          </a:stretch>
        </p:blipFill>
        <p:spPr>
          <a:xfrm>
            <a:off x="6643702" y="3804051"/>
            <a:ext cx="2381250" cy="2207419"/>
          </a:xfrm>
          <a:prstGeom prst="rect">
            <a:avLst/>
          </a:prstGeom>
        </p:spPr>
      </p:pic>
    </p:spTree>
    <p:extLst>
      <p:ext uri="{BB962C8B-B14F-4D97-AF65-F5344CB8AC3E}">
        <p14:creationId xmlns:p14="http://schemas.microsoft.com/office/powerpoint/2010/main" val="14487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26"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par>
                          <p:cTn id="37" fill="hold">
                            <p:stCondLst>
                              <p:cond delay="2000"/>
                            </p:stCondLst>
                            <p:childTnLst>
                              <p:par>
                                <p:cTn id="38" presetID="26"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80">
                                          <p:stCondLst>
                                            <p:cond delay="0"/>
                                          </p:stCondLst>
                                        </p:cTn>
                                        <p:tgtEl>
                                          <p:spTgt spid="15"/>
                                        </p:tgtEl>
                                      </p:cBhvr>
                                    </p:animEffect>
                                    <p:anim calcmode="lin" valueType="num">
                                      <p:cBhvr>
                                        <p:cTn id="4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6" dur="26">
                                          <p:stCondLst>
                                            <p:cond delay="650"/>
                                          </p:stCondLst>
                                        </p:cTn>
                                        <p:tgtEl>
                                          <p:spTgt spid="15"/>
                                        </p:tgtEl>
                                      </p:cBhvr>
                                      <p:to x="100000" y="60000"/>
                                    </p:animScale>
                                    <p:animScale>
                                      <p:cBhvr>
                                        <p:cTn id="47" dur="166" decel="50000">
                                          <p:stCondLst>
                                            <p:cond delay="67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childTnLst>
                                </p:cTn>
                              </p:par>
                            </p:childTnLst>
                          </p:cTn>
                        </p:par>
                        <p:par>
                          <p:cTn id="54" fill="hold">
                            <p:stCondLst>
                              <p:cond delay="4000"/>
                            </p:stCondLst>
                            <p:childTnLst>
                              <p:par>
                                <p:cTn id="55" presetID="26" presetClass="entr" presetSubtype="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80">
                                          <p:stCondLst>
                                            <p:cond delay="0"/>
                                          </p:stCondLst>
                                        </p:cTn>
                                        <p:tgtEl>
                                          <p:spTgt spid="16"/>
                                        </p:tgtEl>
                                      </p:cBhvr>
                                    </p:animEffect>
                                    <p:anim calcmode="lin" valueType="num">
                                      <p:cBhvr>
                                        <p:cTn id="5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3" dur="26">
                                          <p:stCondLst>
                                            <p:cond delay="650"/>
                                          </p:stCondLst>
                                        </p:cTn>
                                        <p:tgtEl>
                                          <p:spTgt spid="16"/>
                                        </p:tgtEl>
                                      </p:cBhvr>
                                      <p:to x="100000" y="60000"/>
                                    </p:animScale>
                                    <p:animScale>
                                      <p:cBhvr>
                                        <p:cTn id="64" dur="166" decel="50000">
                                          <p:stCondLst>
                                            <p:cond delay="676"/>
                                          </p:stCondLst>
                                        </p:cTn>
                                        <p:tgtEl>
                                          <p:spTgt spid="16"/>
                                        </p:tgtEl>
                                      </p:cBhvr>
                                      <p:to x="100000" y="100000"/>
                                    </p:animScale>
                                    <p:animScale>
                                      <p:cBhvr>
                                        <p:cTn id="65" dur="26">
                                          <p:stCondLst>
                                            <p:cond delay="1312"/>
                                          </p:stCondLst>
                                        </p:cTn>
                                        <p:tgtEl>
                                          <p:spTgt spid="16"/>
                                        </p:tgtEl>
                                      </p:cBhvr>
                                      <p:to x="100000" y="80000"/>
                                    </p:animScale>
                                    <p:animScale>
                                      <p:cBhvr>
                                        <p:cTn id="66" dur="166" decel="50000">
                                          <p:stCondLst>
                                            <p:cond delay="1338"/>
                                          </p:stCondLst>
                                        </p:cTn>
                                        <p:tgtEl>
                                          <p:spTgt spid="16"/>
                                        </p:tgtEl>
                                      </p:cBhvr>
                                      <p:to x="100000" y="100000"/>
                                    </p:animScale>
                                    <p:animScale>
                                      <p:cBhvr>
                                        <p:cTn id="67" dur="26">
                                          <p:stCondLst>
                                            <p:cond delay="1642"/>
                                          </p:stCondLst>
                                        </p:cTn>
                                        <p:tgtEl>
                                          <p:spTgt spid="16"/>
                                        </p:tgtEl>
                                      </p:cBhvr>
                                      <p:to x="100000" y="90000"/>
                                    </p:animScale>
                                    <p:animScale>
                                      <p:cBhvr>
                                        <p:cTn id="68" dur="166" decel="50000">
                                          <p:stCondLst>
                                            <p:cond delay="1668"/>
                                          </p:stCondLst>
                                        </p:cTn>
                                        <p:tgtEl>
                                          <p:spTgt spid="16"/>
                                        </p:tgtEl>
                                      </p:cBhvr>
                                      <p:to x="100000" y="100000"/>
                                    </p:animScale>
                                    <p:animScale>
                                      <p:cBhvr>
                                        <p:cTn id="69" dur="26">
                                          <p:stCondLst>
                                            <p:cond delay="1808"/>
                                          </p:stCondLst>
                                        </p:cTn>
                                        <p:tgtEl>
                                          <p:spTgt spid="16"/>
                                        </p:tgtEl>
                                      </p:cBhvr>
                                      <p:to x="100000" y="95000"/>
                                    </p:animScale>
                                    <p:animScale>
                                      <p:cBhvr>
                                        <p:cTn id="7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7" name="Picture 2" descr="C:\Users\Soloman\Desktop\荷叶.png"/>
          <p:cNvPicPr>
            <a:picLocks noChangeAspect="1" noChangeArrowheads="1"/>
          </p:cNvPicPr>
          <p:nvPr/>
        </p:nvPicPr>
        <p:blipFill>
          <a:blip r:embed="rId3" cstate="print"/>
          <a:srcRect l="83331" t="36375" r="2292" b="40009"/>
          <a:stretch>
            <a:fillRect/>
          </a:stretch>
        </p:blipFill>
        <p:spPr bwMode="auto">
          <a:xfrm>
            <a:off x="1" y="4091973"/>
            <a:ext cx="2065263" cy="1908777"/>
          </a:xfrm>
          <a:prstGeom prst="rect">
            <a:avLst/>
          </a:prstGeom>
          <a:noFill/>
          <a:ln w="9525">
            <a:noFill/>
            <a:miter lim="800000"/>
            <a:headEnd/>
            <a:tailEnd/>
          </a:ln>
        </p:spPr>
      </p:pic>
      <p:pic>
        <p:nvPicPr>
          <p:cNvPr id="9" name="图片 8" descr="751819662796240331.jpg"/>
          <p:cNvPicPr>
            <a:picLocks noChangeAspect="1"/>
          </p:cNvPicPr>
          <p:nvPr/>
        </p:nvPicPr>
        <p:blipFill>
          <a:blip r:embed="rId4" cstate="print"/>
          <a:stretch>
            <a:fillRect/>
          </a:stretch>
        </p:blipFill>
        <p:spPr>
          <a:xfrm>
            <a:off x="-1" y="857250"/>
            <a:ext cx="4357687" cy="5221067"/>
          </a:xfrm>
          <a:prstGeom prst="rect">
            <a:avLst/>
          </a:prstGeom>
        </p:spPr>
      </p:pic>
      <p:pic>
        <p:nvPicPr>
          <p:cNvPr id="8" name="图片 7" descr="2232653_165410194372_2.jpg"/>
          <p:cNvPicPr>
            <a:picLocks noChangeAspect="1"/>
          </p:cNvPicPr>
          <p:nvPr/>
        </p:nvPicPr>
        <p:blipFill>
          <a:blip r:embed="rId5" cstate="print"/>
          <a:srcRect b="81250"/>
          <a:stretch>
            <a:fillRect/>
          </a:stretch>
        </p:blipFill>
        <p:spPr>
          <a:xfrm>
            <a:off x="3000364" y="1017968"/>
            <a:ext cx="5572164" cy="964413"/>
          </a:xfrm>
          <a:prstGeom prst="rect">
            <a:avLst/>
          </a:prstGeom>
        </p:spPr>
      </p:pic>
      <p:sp>
        <p:nvSpPr>
          <p:cNvPr id="10" name="TextBox 9"/>
          <p:cNvSpPr txBox="1"/>
          <p:nvPr/>
        </p:nvSpPr>
        <p:spPr>
          <a:xfrm>
            <a:off x="4279996" y="1071546"/>
            <a:ext cx="2268570" cy="830997"/>
          </a:xfrm>
          <a:prstGeom prst="rect">
            <a:avLst/>
          </a:prstGeom>
          <a:noFill/>
        </p:spPr>
        <p:txBody>
          <a:bodyPr wrap="none" rtlCol="0">
            <a:spAutoFit/>
          </a:bodyPr>
          <a:lstStyle/>
          <a:p>
            <a:r>
              <a:rPr lang="en-US" altLang="zh-CN" sz="2400" b="1" dirty="0"/>
              <a:t>1817</a:t>
            </a:r>
            <a:r>
              <a:rPr lang="zh-CN" altLang="en-US" sz="2400" b="1" dirty="0"/>
              <a:t>年 第</a:t>
            </a:r>
            <a:r>
              <a:rPr lang="en-US" altLang="zh-CN" sz="2400" b="1" dirty="0"/>
              <a:t>1</a:t>
            </a:r>
            <a:r>
              <a:rPr lang="zh-CN" altLang="en-US" sz="2400" b="1" dirty="0"/>
              <a:t>評論</a:t>
            </a:r>
            <a:endParaRPr lang="en-US" altLang="zh-CN" sz="2400" b="1" dirty="0"/>
          </a:p>
          <a:p>
            <a:r>
              <a:rPr lang="zh-TW" altLang="zh-CN" sz="2400" b="1" dirty="0"/>
              <a:t>馬禮遜</a:t>
            </a:r>
            <a:r>
              <a:rPr lang="zh-CN" altLang="en-US" sz="2400" b="1" dirty="0"/>
              <a:t>著</a:t>
            </a:r>
          </a:p>
        </p:txBody>
      </p:sp>
      <p:sp>
        <p:nvSpPr>
          <p:cNvPr id="11" name="TextBox 10"/>
          <p:cNvSpPr txBox="1"/>
          <p:nvPr/>
        </p:nvSpPr>
        <p:spPr>
          <a:xfrm>
            <a:off x="4429124" y="2678902"/>
            <a:ext cx="4071966" cy="646331"/>
          </a:xfrm>
          <a:prstGeom prst="rect">
            <a:avLst/>
          </a:prstGeom>
          <a:noFill/>
        </p:spPr>
        <p:txBody>
          <a:bodyPr wrap="square" rtlCol="0">
            <a:spAutoFit/>
          </a:bodyPr>
          <a:lstStyle/>
          <a:p>
            <a:r>
              <a:rPr lang="zh-CN" altLang="en-US" b="1" dirty="0">
                <a:solidFill>
                  <a:schemeClr val="bg1"/>
                </a:solidFill>
              </a:rPr>
              <a:t>推薦</a:t>
            </a:r>
            <a:r>
              <a:rPr lang="en-US" altLang="zh-CN" b="1" dirty="0">
                <a:solidFill>
                  <a:schemeClr val="bg1"/>
                </a:solidFill>
              </a:rPr>
              <a:t>《</a:t>
            </a:r>
            <a:r>
              <a:rPr lang="zh-CN" altLang="en-US" b="1" dirty="0">
                <a:solidFill>
                  <a:schemeClr val="bg1"/>
                </a:solidFill>
              </a:rPr>
              <a:t>紅樓夢</a:t>
            </a:r>
            <a:r>
              <a:rPr lang="en-US" altLang="zh-CN" b="1" dirty="0">
                <a:solidFill>
                  <a:schemeClr val="bg1"/>
                </a:solidFill>
              </a:rPr>
              <a:t>》</a:t>
            </a:r>
            <a:r>
              <a:rPr lang="zh-CN" altLang="en-US" b="1" dirty="0">
                <a:solidFill>
                  <a:schemeClr val="bg1"/>
                </a:solidFill>
              </a:rPr>
              <a:t>作為漢語學習的典範，并在其他著名小說中提及。</a:t>
            </a:r>
            <a:endParaRPr lang="en-US" altLang="zh-CN" b="1" dirty="0">
              <a:solidFill>
                <a:schemeClr val="bg1"/>
              </a:solidFill>
            </a:endParaRPr>
          </a:p>
        </p:txBody>
      </p:sp>
      <p:pic>
        <p:nvPicPr>
          <p:cNvPr id="13" name="图片 12" descr="2232653_165410194372_2.jpg"/>
          <p:cNvPicPr>
            <a:picLocks noChangeAspect="1"/>
          </p:cNvPicPr>
          <p:nvPr/>
        </p:nvPicPr>
        <p:blipFill>
          <a:blip r:embed="rId5" cstate="print"/>
          <a:srcRect t="90625" b="-1"/>
          <a:stretch>
            <a:fillRect/>
          </a:stretch>
        </p:blipFill>
        <p:spPr>
          <a:xfrm>
            <a:off x="4643438" y="4286256"/>
            <a:ext cx="3429024" cy="319694"/>
          </a:xfrm>
          <a:prstGeom prst="rect">
            <a:avLst/>
          </a:prstGeom>
        </p:spPr>
      </p:pic>
      <p:sp>
        <p:nvSpPr>
          <p:cNvPr id="12" name="TextBox 11"/>
          <p:cNvSpPr txBox="1"/>
          <p:nvPr/>
        </p:nvSpPr>
        <p:spPr>
          <a:xfrm>
            <a:off x="5326758" y="4261479"/>
            <a:ext cx="1572866" cy="369332"/>
          </a:xfrm>
          <a:prstGeom prst="rect">
            <a:avLst/>
          </a:prstGeom>
          <a:noFill/>
        </p:spPr>
        <p:txBody>
          <a:bodyPr wrap="none" rtlCol="0">
            <a:spAutoFit/>
          </a:bodyPr>
          <a:lstStyle/>
          <a:p>
            <a:r>
              <a:rPr lang="zh-CN" altLang="en-US" b="1" dirty="0"/>
              <a:t>“</a:t>
            </a:r>
            <a:r>
              <a:rPr lang="zh-TW" altLang="zh-CN" b="1" dirty="0"/>
              <a:t>靜態文化</a:t>
            </a:r>
            <a:r>
              <a:rPr lang="zh-CN" altLang="en-US" b="1" dirty="0"/>
              <a:t>”</a:t>
            </a:r>
          </a:p>
        </p:txBody>
      </p:sp>
      <p:sp>
        <p:nvSpPr>
          <p:cNvPr id="14" name="TextBox 13"/>
          <p:cNvSpPr txBox="1"/>
          <p:nvPr/>
        </p:nvSpPr>
        <p:spPr>
          <a:xfrm>
            <a:off x="4286248" y="1067310"/>
            <a:ext cx="2268570" cy="830997"/>
          </a:xfrm>
          <a:prstGeom prst="rect">
            <a:avLst/>
          </a:prstGeom>
          <a:noFill/>
        </p:spPr>
        <p:txBody>
          <a:bodyPr wrap="none" rtlCol="0">
            <a:spAutoFit/>
          </a:bodyPr>
          <a:lstStyle/>
          <a:p>
            <a:r>
              <a:rPr lang="en-US" altLang="zh-CN" sz="2400" b="1" dirty="0"/>
              <a:t>1819</a:t>
            </a:r>
            <a:r>
              <a:rPr lang="zh-CN" altLang="en-US" sz="2400" b="1" dirty="0"/>
              <a:t>年 第</a:t>
            </a:r>
            <a:r>
              <a:rPr lang="en-US" altLang="zh-CN" sz="2400" b="1" dirty="0"/>
              <a:t>2</a:t>
            </a:r>
            <a:r>
              <a:rPr lang="zh-CN" altLang="en-US" sz="2400" b="1" dirty="0"/>
              <a:t>評論</a:t>
            </a:r>
            <a:endParaRPr lang="en-US" altLang="zh-CN" sz="2400" b="1" dirty="0"/>
          </a:p>
          <a:p>
            <a:r>
              <a:rPr lang="zh-CN" altLang="en-US" sz="2400" b="1" dirty="0"/>
              <a:t>巴罗著</a:t>
            </a:r>
          </a:p>
        </p:txBody>
      </p:sp>
      <p:sp>
        <p:nvSpPr>
          <p:cNvPr id="15" name="TextBox 14"/>
          <p:cNvSpPr txBox="1"/>
          <p:nvPr/>
        </p:nvSpPr>
        <p:spPr>
          <a:xfrm>
            <a:off x="4429124" y="2698597"/>
            <a:ext cx="4071966" cy="646331"/>
          </a:xfrm>
          <a:prstGeom prst="rect">
            <a:avLst/>
          </a:prstGeom>
          <a:noFill/>
        </p:spPr>
        <p:txBody>
          <a:bodyPr wrap="square" rtlCol="0">
            <a:spAutoFit/>
          </a:bodyPr>
          <a:lstStyle/>
          <a:p>
            <a:r>
              <a:rPr lang="zh-CN" altLang="en-US" b="1" dirty="0">
                <a:solidFill>
                  <a:schemeClr val="bg1"/>
                </a:solidFill>
              </a:rPr>
              <a:t>由於描述的異國情調 </a:t>
            </a:r>
            <a:endParaRPr lang="en-US" altLang="zh-CN" b="1" dirty="0">
              <a:solidFill>
                <a:schemeClr val="bg1"/>
              </a:solidFill>
            </a:endParaRPr>
          </a:p>
          <a:p>
            <a:r>
              <a:rPr lang="zh-CN" altLang="en-US" b="1" dirty="0">
                <a:solidFill>
                  <a:schemeClr val="bg1"/>
                </a:solidFill>
              </a:rPr>
              <a:t>巴羅引述這部節譯本</a:t>
            </a:r>
            <a:endParaRPr lang="en-US" altLang="zh-CN" b="1" dirty="0">
              <a:solidFill>
                <a:schemeClr val="bg1"/>
              </a:solidFill>
            </a:endParaRPr>
          </a:p>
        </p:txBody>
      </p:sp>
      <p:pic>
        <p:nvPicPr>
          <p:cNvPr id="16" name="图片 15" descr="2232653_165410194372_2.jpg"/>
          <p:cNvPicPr>
            <a:picLocks noChangeAspect="1"/>
          </p:cNvPicPr>
          <p:nvPr/>
        </p:nvPicPr>
        <p:blipFill>
          <a:blip r:embed="rId5" cstate="print"/>
          <a:srcRect t="90625" b="-1"/>
          <a:stretch>
            <a:fillRect/>
          </a:stretch>
        </p:blipFill>
        <p:spPr>
          <a:xfrm>
            <a:off x="4643438" y="4257455"/>
            <a:ext cx="3429024" cy="319694"/>
          </a:xfrm>
          <a:prstGeom prst="rect">
            <a:avLst/>
          </a:prstGeom>
        </p:spPr>
      </p:pic>
      <p:sp>
        <p:nvSpPr>
          <p:cNvPr id="17" name="TextBox 16"/>
          <p:cNvSpPr txBox="1"/>
          <p:nvPr/>
        </p:nvSpPr>
        <p:spPr>
          <a:xfrm>
            <a:off x="5541071" y="4232678"/>
            <a:ext cx="1346844" cy="369332"/>
          </a:xfrm>
          <a:prstGeom prst="rect">
            <a:avLst/>
          </a:prstGeom>
          <a:noFill/>
        </p:spPr>
        <p:txBody>
          <a:bodyPr wrap="none" rtlCol="0">
            <a:spAutoFit/>
          </a:bodyPr>
          <a:lstStyle/>
          <a:p>
            <a:r>
              <a:rPr lang="zh-CN" altLang="en-US" b="1" dirty="0"/>
              <a:t>更嚴厲苛刻</a:t>
            </a:r>
          </a:p>
        </p:txBody>
      </p:sp>
    </p:spTree>
    <p:extLst>
      <p:ext uri="{BB962C8B-B14F-4D97-AF65-F5344CB8AC3E}">
        <p14:creationId xmlns:p14="http://schemas.microsoft.com/office/powerpoint/2010/main" val="34503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4" grpId="0"/>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764365746276562098.jpg"/>
          <p:cNvPicPr>
            <a:picLocks noChangeAspect="1"/>
          </p:cNvPicPr>
          <p:nvPr/>
        </p:nvPicPr>
        <p:blipFill>
          <a:blip r:embed="rId2" cstate="print"/>
          <a:stretch>
            <a:fillRect/>
          </a:stretch>
        </p:blipFill>
        <p:spPr>
          <a:xfrm>
            <a:off x="4804173" y="857250"/>
            <a:ext cx="4339828" cy="5143500"/>
          </a:xfrm>
          <a:prstGeom prst="rect">
            <a:avLst/>
          </a:prstGeom>
        </p:spPr>
      </p:pic>
      <p:pic>
        <p:nvPicPr>
          <p:cNvPr id="13" name="图片 12" descr="2227_big.jpg"/>
          <p:cNvPicPr>
            <a:picLocks noChangeAspect="1"/>
          </p:cNvPicPr>
          <p:nvPr/>
        </p:nvPicPr>
        <p:blipFill>
          <a:blip r:embed="rId3"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14" name="图片 13" descr="2227_big.jpg"/>
          <p:cNvPicPr>
            <a:picLocks noChangeAspect="1"/>
          </p:cNvPicPr>
          <p:nvPr/>
        </p:nvPicPr>
        <p:blipFill>
          <a:blip r:embed="rId3"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15" name="图片 14" descr="2232653_165410194372_2.jpg"/>
          <p:cNvPicPr>
            <a:picLocks noChangeAspect="1"/>
          </p:cNvPicPr>
          <p:nvPr/>
        </p:nvPicPr>
        <p:blipFill>
          <a:blip r:embed="rId4" cstate="print"/>
          <a:srcRect b="81250"/>
          <a:stretch>
            <a:fillRect/>
          </a:stretch>
        </p:blipFill>
        <p:spPr>
          <a:xfrm>
            <a:off x="1071539" y="1017968"/>
            <a:ext cx="5387645" cy="964413"/>
          </a:xfrm>
          <a:prstGeom prst="rect">
            <a:avLst/>
          </a:prstGeom>
        </p:spPr>
      </p:pic>
      <p:sp>
        <p:nvSpPr>
          <p:cNvPr id="16" name="TextBox 15"/>
          <p:cNvSpPr txBox="1"/>
          <p:nvPr/>
        </p:nvSpPr>
        <p:spPr>
          <a:xfrm>
            <a:off x="2285984" y="1125125"/>
            <a:ext cx="2268570" cy="830997"/>
          </a:xfrm>
          <a:prstGeom prst="rect">
            <a:avLst/>
          </a:prstGeom>
          <a:noFill/>
        </p:spPr>
        <p:txBody>
          <a:bodyPr wrap="none" rtlCol="0">
            <a:spAutoFit/>
          </a:bodyPr>
          <a:lstStyle/>
          <a:p>
            <a:r>
              <a:rPr lang="en-US" altLang="zh-CN" sz="2400" b="1" dirty="0"/>
              <a:t>1829</a:t>
            </a:r>
            <a:r>
              <a:rPr lang="zh-CN" altLang="en-US" sz="2400" b="1" dirty="0"/>
              <a:t>年 第</a:t>
            </a:r>
            <a:r>
              <a:rPr lang="en-US" altLang="zh-CN" sz="2400" b="1" dirty="0"/>
              <a:t>3</a:t>
            </a:r>
            <a:r>
              <a:rPr lang="zh-CN" altLang="en-US" sz="2400" b="1" dirty="0"/>
              <a:t>評論</a:t>
            </a:r>
            <a:endParaRPr lang="en-US" altLang="zh-CN" sz="2400" b="1" dirty="0"/>
          </a:p>
          <a:p>
            <a:r>
              <a:rPr lang="zh-TW" altLang="zh-CN" sz="2400" b="1" dirty="0"/>
              <a:t>約翰</a:t>
            </a:r>
            <a:r>
              <a:rPr lang="en-GB" altLang="zh-CN" sz="2400" b="1" dirty="0"/>
              <a:t>·</a:t>
            </a:r>
            <a:r>
              <a:rPr lang="zh-CN" altLang="zh-CN" sz="2400" b="1" dirty="0"/>
              <a:t>戴</a:t>
            </a:r>
            <a:r>
              <a:rPr lang="zh-TW" altLang="zh-CN" sz="2400" b="1" dirty="0"/>
              <a:t>衛斯著</a:t>
            </a:r>
            <a:endParaRPr lang="zh-CN" altLang="en-US" sz="2400" b="1" dirty="0"/>
          </a:p>
        </p:txBody>
      </p:sp>
      <p:sp>
        <p:nvSpPr>
          <p:cNvPr id="17" name="TextBox 16"/>
          <p:cNvSpPr txBox="1"/>
          <p:nvPr/>
        </p:nvSpPr>
        <p:spPr>
          <a:xfrm>
            <a:off x="1000100" y="3000373"/>
            <a:ext cx="4071966" cy="369332"/>
          </a:xfrm>
          <a:prstGeom prst="rect">
            <a:avLst/>
          </a:prstGeom>
          <a:noFill/>
        </p:spPr>
        <p:txBody>
          <a:bodyPr wrap="square" rtlCol="0">
            <a:spAutoFit/>
          </a:bodyPr>
          <a:lstStyle/>
          <a:p>
            <a:r>
              <a:rPr lang="zh-CN" altLang="en-US" b="1" dirty="0">
                <a:solidFill>
                  <a:schemeClr val="bg1"/>
                </a:solidFill>
              </a:rPr>
              <a:t>一種“高雅</a:t>
            </a:r>
            <a:r>
              <a:rPr lang="en-US" altLang="zh-CN" b="1" dirty="0">
                <a:solidFill>
                  <a:schemeClr val="bg1"/>
                </a:solidFill>
              </a:rPr>
              <a:t>……</a:t>
            </a:r>
            <a:r>
              <a:rPr lang="zh-CN" altLang="en-US" b="1" dirty="0">
                <a:solidFill>
                  <a:schemeClr val="bg1"/>
                </a:solidFill>
              </a:rPr>
              <a:t>的小說”</a:t>
            </a:r>
            <a:endParaRPr lang="en-US" altLang="zh-CN" b="1" dirty="0">
              <a:solidFill>
                <a:schemeClr val="bg1"/>
              </a:solidFill>
            </a:endParaRPr>
          </a:p>
        </p:txBody>
      </p:sp>
      <p:pic>
        <p:nvPicPr>
          <p:cNvPr id="18" name="图片 17" descr="2232653_165410194372_2.jpg"/>
          <p:cNvPicPr>
            <a:picLocks noChangeAspect="1"/>
          </p:cNvPicPr>
          <p:nvPr/>
        </p:nvPicPr>
        <p:blipFill>
          <a:blip r:embed="rId4" cstate="print"/>
          <a:srcRect t="90625" b="-1"/>
          <a:stretch>
            <a:fillRect/>
          </a:stretch>
        </p:blipFill>
        <p:spPr>
          <a:xfrm>
            <a:off x="928662" y="4071942"/>
            <a:ext cx="3429024" cy="319694"/>
          </a:xfrm>
          <a:prstGeom prst="rect">
            <a:avLst/>
          </a:prstGeom>
        </p:spPr>
      </p:pic>
      <p:sp>
        <p:nvSpPr>
          <p:cNvPr id="19" name="TextBox 18"/>
          <p:cNvSpPr txBox="1"/>
          <p:nvPr/>
        </p:nvSpPr>
        <p:spPr>
          <a:xfrm>
            <a:off x="1826295" y="4047165"/>
            <a:ext cx="1346844" cy="369332"/>
          </a:xfrm>
          <a:prstGeom prst="rect">
            <a:avLst/>
          </a:prstGeom>
          <a:noFill/>
        </p:spPr>
        <p:txBody>
          <a:bodyPr wrap="none" rtlCol="0">
            <a:spAutoFit/>
          </a:bodyPr>
          <a:lstStyle/>
          <a:p>
            <a:r>
              <a:rPr lang="zh-CN" altLang="en-US" b="1" dirty="0"/>
              <a:t>種族優越感</a:t>
            </a:r>
          </a:p>
        </p:txBody>
      </p:sp>
      <p:sp>
        <p:nvSpPr>
          <p:cNvPr id="20" name="TextBox 19"/>
          <p:cNvSpPr txBox="1"/>
          <p:nvPr/>
        </p:nvSpPr>
        <p:spPr>
          <a:xfrm>
            <a:off x="2285984" y="1125125"/>
            <a:ext cx="2268570" cy="830997"/>
          </a:xfrm>
          <a:prstGeom prst="rect">
            <a:avLst/>
          </a:prstGeom>
          <a:noFill/>
        </p:spPr>
        <p:txBody>
          <a:bodyPr wrap="none" rtlCol="0">
            <a:spAutoFit/>
          </a:bodyPr>
          <a:lstStyle/>
          <a:p>
            <a:r>
              <a:rPr lang="en-US" altLang="zh-CN" sz="2400" b="1" dirty="0"/>
              <a:t>1841</a:t>
            </a:r>
            <a:r>
              <a:rPr lang="zh-CN" altLang="en-US" sz="2400" b="1" dirty="0"/>
              <a:t>年 第</a:t>
            </a:r>
            <a:r>
              <a:rPr lang="en-US" altLang="zh-CN" sz="2400" b="1" dirty="0"/>
              <a:t>4</a:t>
            </a:r>
            <a:r>
              <a:rPr lang="zh-CN" altLang="en-US" sz="2400" b="1" dirty="0"/>
              <a:t>評論</a:t>
            </a:r>
            <a:endParaRPr lang="en-US" altLang="zh-CN" sz="2400" b="1" dirty="0"/>
          </a:p>
          <a:p>
            <a:r>
              <a:rPr lang="zh-TW" altLang="zh-CN" sz="2400" b="1" dirty="0"/>
              <a:t>吉德著</a:t>
            </a:r>
            <a:endParaRPr lang="zh-CN" altLang="en-US" sz="2400" b="1" dirty="0"/>
          </a:p>
        </p:txBody>
      </p:sp>
      <p:sp>
        <p:nvSpPr>
          <p:cNvPr id="21" name="TextBox 20"/>
          <p:cNvSpPr txBox="1"/>
          <p:nvPr/>
        </p:nvSpPr>
        <p:spPr>
          <a:xfrm>
            <a:off x="1214414" y="3000373"/>
            <a:ext cx="4071966" cy="369332"/>
          </a:xfrm>
          <a:prstGeom prst="rect">
            <a:avLst/>
          </a:prstGeom>
          <a:noFill/>
        </p:spPr>
        <p:txBody>
          <a:bodyPr wrap="square" rtlCol="0">
            <a:spAutoFit/>
          </a:bodyPr>
          <a:lstStyle/>
          <a:p>
            <a:r>
              <a:rPr lang="zh-CN" altLang="en-US" b="1" dirty="0">
                <a:solidFill>
                  <a:schemeClr val="bg1"/>
                </a:solidFill>
              </a:rPr>
              <a:t>“一部著名小說”</a:t>
            </a:r>
            <a:endParaRPr lang="en-US" altLang="zh-CN" b="1" dirty="0">
              <a:solidFill>
                <a:schemeClr val="bg1"/>
              </a:solidFill>
            </a:endParaRPr>
          </a:p>
        </p:txBody>
      </p:sp>
      <p:pic>
        <p:nvPicPr>
          <p:cNvPr id="22" name="图片 21" descr="2232653_165410194372_2.jpg"/>
          <p:cNvPicPr>
            <a:picLocks noChangeAspect="1"/>
          </p:cNvPicPr>
          <p:nvPr/>
        </p:nvPicPr>
        <p:blipFill>
          <a:blip r:embed="rId4" cstate="print"/>
          <a:srcRect t="90625" b="-1"/>
          <a:stretch>
            <a:fillRect/>
          </a:stretch>
        </p:blipFill>
        <p:spPr>
          <a:xfrm>
            <a:off x="928663" y="4071942"/>
            <a:ext cx="3898029" cy="319694"/>
          </a:xfrm>
          <a:prstGeom prst="rect">
            <a:avLst/>
          </a:prstGeom>
        </p:spPr>
      </p:pic>
      <p:sp>
        <p:nvSpPr>
          <p:cNvPr id="23" name="TextBox 22"/>
          <p:cNvSpPr txBox="1"/>
          <p:nvPr/>
        </p:nvSpPr>
        <p:spPr>
          <a:xfrm>
            <a:off x="1357544" y="4047165"/>
            <a:ext cx="2276585" cy="369332"/>
          </a:xfrm>
          <a:prstGeom prst="rect">
            <a:avLst/>
          </a:prstGeom>
          <a:noFill/>
        </p:spPr>
        <p:txBody>
          <a:bodyPr wrap="none" rtlCol="0">
            <a:spAutoFit/>
          </a:bodyPr>
          <a:lstStyle/>
          <a:p>
            <a:r>
              <a:rPr lang="zh-CN" altLang="en-US" b="1" dirty="0"/>
              <a:t>漢語語言風格的典範</a:t>
            </a:r>
          </a:p>
        </p:txBody>
      </p:sp>
    </p:spTree>
    <p:extLst>
      <p:ext uri="{BB962C8B-B14F-4D97-AF65-F5344CB8AC3E}">
        <p14:creationId xmlns:p14="http://schemas.microsoft.com/office/powerpoint/2010/main" val="348763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9" grpId="0"/>
      <p:bldP spid="19" grpId="1"/>
      <p:bldP spid="20"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3354765"/>
          </a:xfrm>
          <a:prstGeom prst="rect">
            <a:avLst/>
          </a:prstGeom>
          <a:noFill/>
        </p:spPr>
        <p:txBody>
          <a:bodyPr wrap="square" rtlCol="0">
            <a:spAutoFit/>
          </a:bodyPr>
          <a:lstStyle/>
          <a:p>
            <a:r>
              <a:rPr lang="zh-CN" altLang="de-DE" sz="7200" b="1" dirty="0">
                <a:latin typeface="KaiTi" panose="02010609060101010101" pitchFamily="49" charset="-122"/>
                <a:ea typeface="KaiTi" panose="02010609060101010101" pitchFamily="49" charset="-122"/>
              </a:rPr>
              <a:t>中国文学早期翻译</a:t>
            </a:r>
            <a:br>
              <a:rPr lang="de-DE" altLang="zh-CN" sz="49200" b="1" dirty="0">
                <a:latin typeface="KaiTi" panose="02010609060101010101" pitchFamily="49" charset="-122"/>
                <a:ea typeface="KaiTi" panose="02010609060101010101" pitchFamily="49" charset="-122"/>
              </a:rPr>
            </a:br>
            <a:r>
              <a:rPr lang="de-DE" altLang="zh-CN" sz="5400" b="1" i="1" dirty="0"/>
              <a:t>Early Translation </a:t>
            </a:r>
            <a:r>
              <a:rPr lang="de-DE" altLang="zh-CN" sz="5400" b="1" i="1" dirty="0" err="1"/>
              <a:t>of</a:t>
            </a:r>
            <a:r>
              <a:rPr lang="de-DE" altLang="zh-CN" sz="5400" b="1" i="1" dirty="0"/>
              <a:t> Chinese </a:t>
            </a:r>
            <a:r>
              <a:rPr lang="de-DE" altLang="zh-CN" sz="5400" b="1" i="1" dirty="0" err="1"/>
              <a:t>Literature</a:t>
            </a:r>
            <a:br>
              <a:rPr lang="de-DE" altLang="zh-CN" sz="5400" b="1" i="1" dirty="0"/>
            </a:br>
            <a:r>
              <a:rPr lang="de-DE" altLang="zh-CN" sz="3200" b="1" i="1" dirty="0" err="1"/>
              <a:t>for</a:t>
            </a:r>
            <a:r>
              <a:rPr lang="de-DE" altLang="zh-CN" sz="3200" b="1" i="1" dirty="0"/>
              <a:t> Master </a:t>
            </a:r>
            <a:r>
              <a:rPr lang="de-DE" altLang="zh-CN" sz="3200" b="1" i="1" dirty="0" err="1"/>
              <a:t>Students</a:t>
            </a:r>
            <a:r>
              <a:rPr lang="de-DE" altLang="zh-CN" sz="3200" b="1" i="1" dirty="0"/>
              <a:t> </a:t>
            </a:r>
            <a:r>
              <a:rPr lang="de-DE" altLang="zh-CN" sz="3200" b="1" i="1" dirty="0" err="1"/>
              <a:t>of</a:t>
            </a:r>
            <a:r>
              <a:rPr lang="de-DE" altLang="zh-CN" sz="3200" b="1" i="1" dirty="0"/>
              <a:t> Translation Studies</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extLst>
      <p:ext uri="{BB962C8B-B14F-4D97-AF65-F5344CB8AC3E}">
        <p14:creationId xmlns:p14="http://schemas.microsoft.com/office/powerpoint/2010/main" val="24335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7" name="Picture 2" descr="C:\Users\Soloman\Desktop\荷叶.png"/>
          <p:cNvPicPr>
            <a:picLocks noChangeAspect="1" noChangeArrowheads="1"/>
          </p:cNvPicPr>
          <p:nvPr/>
        </p:nvPicPr>
        <p:blipFill>
          <a:blip r:embed="rId3" cstate="print"/>
          <a:srcRect l="83331" t="36375" r="2292" b="40009"/>
          <a:stretch>
            <a:fillRect/>
          </a:stretch>
        </p:blipFill>
        <p:spPr bwMode="auto">
          <a:xfrm>
            <a:off x="1" y="4091973"/>
            <a:ext cx="2065263" cy="1908777"/>
          </a:xfrm>
          <a:prstGeom prst="rect">
            <a:avLst/>
          </a:prstGeom>
          <a:noFill/>
          <a:ln w="9525">
            <a:noFill/>
            <a:miter lim="800000"/>
            <a:headEnd/>
            <a:tailEnd/>
          </a:ln>
        </p:spPr>
      </p:pic>
      <p:pic>
        <p:nvPicPr>
          <p:cNvPr id="9" name="图片 8" descr="1470988228291308035.jpg"/>
          <p:cNvPicPr>
            <a:picLocks noChangeAspect="1"/>
          </p:cNvPicPr>
          <p:nvPr/>
        </p:nvPicPr>
        <p:blipFill>
          <a:blip r:embed="rId4" cstate="print"/>
          <a:stretch>
            <a:fillRect/>
          </a:stretch>
        </p:blipFill>
        <p:spPr>
          <a:xfrm>
            <a:off x="-129482" y="857250"/>
            <a:ext cx="4487168" cy="5143500"/>
          </a:xfrm>
          <a:prstGeom prst="rect">
            <a:avLst/>
          </a:prstGeom>
        </p:spPr>
      </p:pic>
      <p:pic>
        <p:nvPicPr>
          <p:cNvPr id="8" name="图片 7" descr="2232653_165410194372_2.jpg"/>
          <p:cNvPicPr>
            <a:picLocks noChangeAspect="1"/>
          </p:cNvPicPr>
          <p:nvPr/>
        </p:nvPicPr>
        <p:blipFill>
          <a:blip r:embed="rId5" cstate="print"/>
          <a:srcRect b="81250"/>
          <a:stretch>
            <a:fillRect/>
          </a:stretch>
        </p:blipFill>
        <p:spPr>
          <a:xfrm>
            <a:off x="3000365" y="1017968"/>
            <a:ext cx="5387645" cy="964413"/>
          </a:xfrm>
          <a:prstGeom prst="rect">
            <a:avLst/>
          </a:prstGeom>
        </p:spPr>
      </p:pic>
      <p:sp>
        <p:nvSpPr>
          <p:cNvPr id="10" name="TextBox 9"/>
          <p:cNvSpPr txBox="1"/>
          <p:nvPr/>
        </p:nvSpPr>
        <p:spPr>
          <a:xfrm>
            <a:off x="4286248" y="1067310"/>
            <a:ext cx="2268570" cy="830997"/>
          </a:xfrm>
          <a:prstGeom prst="rect">
            <a:avLst/>
          </a:prstGeom>
          <a:noFill/>
        </p:spPr>
        <p:txBody>
          <a:bodyPr wrap="none" rtlCol="0">
            <a:spAutoFit/>
          </a:bodyPr>
          <a:lstStyle/>
          <a:p>
            <a:r>
              <a:rPr lang="en-US" altLang="zh-CN" sz="2400" b="1" dirty="0"/>
              <a:t>1842</a:t>
            </a:r>
            <a:r>
              <a:rPr lang="zh-CN" altLang="en-US" sz="2400" b="1" dirty="0"/>
              <a:t>年 第</a:t>
            </a:r>
            <a:r>
              <a:rPr lang="en-US" altLang="zh-CN" sz="2400" b="1" dirty="0"/>
              <a:t>5</a:t>
            </a:r>
            <a:r>
              <a:rPr lang="zh-CN" altLang="en-US" sz="2400" b="1" dirty="0"/>
              <a:t>評論</a:t>
            </a:r>
            <a:endParaRPr lang="en-US" altLang="zh-CN" sz="2400" b="1" dirty="0"/>
          </a:p>
          <a:p>
            <a:r>
              <a:rPr lang="zh-TW" altLang="zh-CN" sz="2400" b="1" dirty="0"/>
              <a:t>郭士立</a:t>
            </a:r>
            <a:r>
              <a:rPr lang="zh-CN" altLang="en-US" sz="2400" b="1" dirty="0"/>
              <a:t>著</a:t>
            </a:r>
          </a:p>
        </p:txBody>
      </p:sp>
      <p:sp>
        <p:nvSpPr>
          <p:cNvPr id="11" name="TextBox 10"/>
          <p:cNvSpPr txBox="1"/>
          <p:nvPr/>
        </p:nvSpPr>
        <p:spPr>
          <a:xfrm>
            <a:off x="4429124" y="2268908"/>
            <a:ext cx="4071966" cy="1754326"/>
          </a:xfrm>
          <a:prstGeom prst="rect">
            <a:avLst/>
          </a:prstGeom>
          <a:noFill/>
        </p:spPr>
        <p:txBody>
          <a:bodyPr wrap="square" rtlCol="0">
            <a:spAutoFit/>
          </a:bodyPr>
          <a:lstStyle/>
          <a:p>
            <a:r>
              <a:rPr lang="zh-TW" altLang="zh-CN" b="1" dirty="0">
                <a:solidFill>
                  <a:schemeClr val="bg1"/>
                </a:solidFill>
              </a:rPr>
              <a:t>“作者對於這個主題的判斷在他的能力之外做出了許多反駁，這是這部小說真正唯一的事實</a:t>
            </a:r>
            <a:r>
              <a:rPr lang="en-GB" altLang="zh-CN" b="1" dirty="0">
                <a:solidFill>
                  <a:schemeClr val="bg1"/>
                </a:solidFill>
              </a:rPr>
              <a:t>……</a:t>
            </a:r>
            <a:r>
              <a:rPr lang="zh-TW" altLang="zh-CN" b="1" dirty="0">
                <a:solidFill>
                  <a:schemeClr val="bg1"/>
                </a:solidFill>
              </a:rPr>
              <a:t>在風格上沒有任何藝術性</a:t>
            </a:r>
            <a:r>
              <a:rPr lang="en-GB" altLang="zh-CN" b="1" dirty="0">
                <a:solidFill>
                  <a:schemeClr val="bg1"/>
                </a:solidFill>
              </a:rPr>
              <a:t>……</a:t>
            </a:r>
            <a:r>
              <a:rPr lang="zh-TW" altLang="zh-CN" b="1" dirty="0">
                <a:solidFill>
                  <a:schemeClr val="bg1"/>
                </a:solidFill>
              </a:rPr>
              <a:t>凡是希望瞭解與熟悉中國北方官話的表達方式，閱讀這部作品將提供優勢。”</a:t>
            </a:r>
            <a:endParaRPr lang="en-US" altLang="zh-CN" b="1" dirty="0">
              <a:solidFill>
                <a:schemeClr val="bg1"/>
              </a:solidFill>
            </a:endParaRPr>
          </a:p>
        </p:txBody>
      </p:sp>
      <p:pic>
        <p:nvPicPr>
          <p:cNvPr id="12" name="图片 11" descr="2232653_165410194372_2.jpg"/>
          <p:cNvPicPr>
            <a:picLocks noChangeAspect="1"/>
          </p:cNvPicPr>
          <p:nvPr/>
        </p:nvPicPr>
        <p:blipFill>
          <a:blip r:embed="rId5" cstate="print"/>
          <a:srcRect t="90625" b="-1"/>
          <a:stretch>
            <a:fillRect/>
          </a:stretch>
        </p:blipFill>
        <p:spPr>
          <a:xfrm>
            <a:off x="4500562" y="4768462"/>
            <a:ext cx="3929090" cy="319694"/>
          </a:xfrm>
          <a:prstGeom prst="rect">
            <a:avLst/>
          </a:prstGeom>
        </p:spPr>
      </p:pic>
      <p:sp>
        <p:nvSpPr>
          <p:cNvPr id="13" name="TextBox 12"/>
          <p:cNvSpPr txBox="1"/>
          <p:nvPr/>
        </p:nvSpPr>
        <p:spPr>
          <a:xfrm>
            <a:off x="4929191" y="4743686"/>
            <a:ext cx="2276585" cy="369332"/>
          </a:xfrm>
          <a:prstGeom prst="rect">
            <a:avLst/>
          </a:prstGeom>
          <a:noFill/>
        </p:spPr>
        <p:txBody>
          <a:bodyPr wrap="none" rtlCol="0">
            <a:spAutoFit/>
          </a:bodyPr>
          <a:lstStyle/>
          <a:p>
            <a:r>
              <a:rPr lang="zh-CN" altLang="en-US" b="1" dirty="0"/>
              <a:t>種族中心主義文學觀</a:t>
            </a:r>
          </a:p>
        </p:txBody>
      </p:sp>
      <p:sp>
        <p:nvSpPr>
          <p:cNvPr id="14" name="TextBox 13"/>
          <p:cNvSpPr txBox="1"/>
          <p:nvPr/>
        </p:nvSpPr>
        <p:spPr>
          <a:xfrm>
            <a:off x="4286248" y="1071546"/>
            <a:ext cx="2268570" cy="830997"/>
          </a:xfrm>
          <a:prstGeom prst="rect">
            <a:avLst/>
          </a:prstGeom>
          <a:noFill/>
        </p:spPr>
        <p:txBody>
          <a:bodyPr wrap="none" rtlCol="0">
            <a:spAutoFit/>
          </a:bodyPr>
          <a:lstStyle/>
          <a:p>
            <a:r>
              <a:rPr lang="en-US" altLang="zh-CN" sz="2400" b="1" dirty="0"/>
              <a:t>1867</a:t>
            </a:r>
            <a:r>
              <a:rPr lang="zh-CN" altLang="en-US" sz="2400" b="1" dirty="0"/>
              <a:t>年 第</a:t>
            </a:r>
            <a:r>
              <a:rPr lang="en-US" altLang="zh-CN" sz="2400" b="1" dirty="0"/>
              <a:t>6</a:t>
            </a:r>
            <a:r>
              <a:rPr lang="zh-CN" altLang="en-US" sz="2400" b="1" dirty="0"/>
              <a:t>評論</a:t>
            </a:r>
            <a:endParaRPr lang="en-US" altLang="zh-CN" sz="2400" b="1" dirty="0"/>
          </a:p>
          <a:p>
            <a:r>
              <a:rPr lang="zh-TW" altLang="zh-CN" sz="2400" b="1" dirty="0"/>
              <a:t>梅輝立</a:t>
            </a:r>
            <a:r>
              <a:rPr lang="zh-CN" altLang="en-US" sz="2400" b="1" dirty="0"/>
              <a:t>著</a:t>
            </a:r>
          </a:p>
        </p:txBody>
      </p:sp>
      <p:sp>
        <p:nvSpPr>
          <p:cNvPr id="15" name="矩形 14"/>
          <p:cNvSpPr/>
          <p:nvPr/>
        </p:nvSpPr>
        <p:spPr>
          <a:xfrm>
            <a:off x="4429125" y="2143117"/>
            <a:ext cx="4429156" cy="2862322"/>
          </a:xfrm>
          <a:prstGeom prst="rect">
            <a:avLst/>
          </a:prstGeom>
        </p:spPr>
        <p:txBody>
          <a:bodyPr wrap="square">
            <a:spAutoFit/>
          </a:bodyPr>
          <a:lstStyle/>
          <a:p>
            <a:r>
              <a:rPr lang="zh-TW" altLang="zh-CN" b="1" dirty="0">
                <a:solidFill>
                  <a:schemeClr val="bg1"/>
                </a:solidFill>
              </a:rPr>
              <a:t>如果允許公開談論對接觸中國作品後的熱情感覺，《紅樓夢》是超越吹毛求疵而真正可被表示欽佩的作品。在英國文學中，威廉</a:t>
            </a:r>
            <a:r>
              <a:rPr lang="en-GB" altLang="zh-CN" b="1" dirty="0">
                <a:solidFill>
                  <a:schemeClr val="bg1"/>
                </a:solidFill>
              </a:rPr>
              <a:t>·</a:t>
            </a:r>
            <a:r>
              <a:rPr lang="zh-TW" altLang="zh-CN" b="1" dirty="0">
                <a:solidFill>
                  <a:schemeClr val="bg1"/>
                </a:solidFill>
              </a:rPr>
              <a:t>梅克比斯</a:t>
            </a:r>
            <a:r>
              <a:rPr lang="en-GB" altLang="zh-CN" b="1" dirty="0">
                <a:solidFill>
                  <a:schemeClr val="bg1"/>
                </a:solidFill>
              </a:rPr>
              <a:t>·</a:t>
            </a:r>
            <a:r>
              <a:rPr lang="zh-TW" altLang="zh-CN" b="1" dirty="0">
                <a:solidFill>
                  <a:schemeClr val="bg1"/>
                </a:solidFill>
              </a:rPr>
              <a:t>薩克雷和愛德華</a:t>
            </a:r>
            <a:r>
              <a:rPr lang="en-GB" altLang="zh-CN" b="1" dirty="0">
                <a:solidFill>
                  <a:schemeClr val="bg1"/>
                </a:solidFill>
              </a:rPr>
              <a:t>·</a:t>
            </a:r>
            <a:r>
              <a:rPr lang="zh-TW" altLang="zh-CN" b="1" dirty="0">
                <a:solidFill>
                  <a:schemeClr val="bg1"/>
                </a:solidFill>
              </a:rPr>
              <a:t>喬治</a:t>
            </a:r>
            <a:r>
              <a:rPr lang="en-GB" altLang="zh-CN" b="1" dirty="0">
                <a:solidFill>
                  <a:schemeClr val="bg1"/>
                </a:solidFill>
              </a:rPr>
              <a:t>·</a:t>
            </a:r>
            <a:r>
              <a:rPr lang="zh-TW" altLang="zh-CN" b="1" dirty="0">
                <a:solidFill>
                  <a:schemeClr val="bg1"/>
                </a:solidFill>
              </a:rPr>
              <a:t>布爾沃</a:t>
            </a:r>
            <a:r>
              <a:rPr lang="en-GB" altLang="zh-CN" b="1" dirty="0">
                <a:solidFill>
                  <a:schemeClr val="bg1"/>
                </a:solidFill>
              </a:rPr>
              <a:t>-</a:t>
            </a:r>
            <a:r>
              <a:rPr lang="zh-TW" altLang="zh-CN" b="1" dirty="0">
                <a:solidFill>
                  <a:schemeClr val="bg1"/>
                </a:solidFill>
              </a:rPr>
              <a:t>利頓的著作經常與前一時期那些乏味和不純熟的作品做比較，《紅樓夢》也經常與那個時期其他作者所創作的小說做比較。</a:t>
            </a:r>
            <a:endParaRPr lang="en-US" altLang="zh-TW" b="1" dirty="0">
              <a:solidFill>
                <a:schemeClr val="bg1"/>
              </a:solidFill>
            </a:endParaRPr>
          </a:p>
          <a:p>
            <a:r>
              <a:rPr lang="en-US" altLang="zh-CN" b="1" dirty="0">
                <a:solidFill>
                  <a:schemeClr val="bg1"/>
                </a:solidFill>
              </a:rPr>
              <a:t>……</a:t>
            </a:r>
          </a:p>
          <a:p>
            <a:endParaRPr lang="en-US" altLang="zh-CN" b="1" dirty="0"/>
          </a:p>
          <a:p>
            <a:endParaRPr lang="zh-CN" altLang="en-US" b="1" dirty="0"/>
          </a:p>
        </p:txBody>
      </p:sp>
      <p:pic>
        <p:nvPicPr>
          <p:cNvPr id="16" name="图片 15" descr="2232653_165410194372_2.jpg"/>
          <p:cNvPicPr>
            <a:picLocks noChangeAspect="1"/>
          </p:cNvPicPr>
          <p:nvPr/>
        </p:nvPicPr>
        <p:blipFill>
          <a:blip r:embed="rId5" cstate="print"/>
          <a:srcRect t="90625" b="-1"/>
          <a:stretch>
            <a:fillRect/>
          </a:stretch>
        </p:blipFill>
        <p:spPr>
          <a:xfrm>
            <a:off x="5429256" y="5382604"/>
            <a:ext cx="2357454" cy="319694"/>
          </a:xfrm>
          <a:prstGeom prst="rect">
            <a:avLst/>
          </a:prstGeom>
        </p:spPr>
      </p:pic>
      <p:sp>
        <p:nvSpPr>
          <p:cNvPr id="17" name="TextBox 16"/>
          <p:cNvSpPr txBox="1"/>
          <p:nvPr/>
        </p:nvSpPr>
        <p:spPr>
          <a:xfrm>
            <a:off x="5857884" y="5357827"/>
            <a:ext cx="1114408" cy="369332"/>
          </a:xfrm>
          <a:prstGeom prst="rect">
            <a:avLst/>
          </a:prstGeom>
          <a:noFill/>
        </p:spPr>
        <p:txBody>
          <a:bodyPr wrap="none" rtlCol="0">
            <a:spAutoFit/>
          </a:bodyPr>
          <a:lstStyle/>
          <a:p>
            <a:r>
              <a:rPr lang="zh-CN" altLang="en-US" b="1" dirty="0"/>
              <a:t>克服狹見</a:t>
            </a:r>
          </a:p>
        </p:txBody>
      </p:sp>
    </p:spTree>
    <p:extLst>
      <p:ext uri="{BB962C8B-B14F-4D97-AF65-F5344CB8AC3E}">
        <p14:creationId xmlns:p14="http://schemas.microsoft.com/office/powerpoint/2010/main" val="31690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P spid="13" grpId="1"/>
      <p:bldP spid="14" grpId="0"/>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92786300953835609.jpg"/>
          <p:cNvPicPr>
            <a:picLocks noChangeAspect="1"/>
          </p:cNvPicPr>
          <p:nvPr/>
        </p:nvPicPr>
        <p:blipFill>
          <a:blip r:embed="rId2" cstate="print"/>
          <a:stretch>
            <a:fillRect/>
          </a:stretch>
        </p:blipFill>
        <p:spPr>
          <a:xfrm>
            <a:off x="4786314" y="803653"/>
            <a:ext cx="4357686" cy="5270399"/>
          </a:xfrm>
          <a:prstGeom prst="rect">
            <a:avLst/>
          </a:prstGeom>
        </p:spPr>
      </p:pic>
      <p:pic>
        <p:nvPicPr>
          <p:cNvPr id="10" name="图片 9" descr="2227_big.jpg"/>
          <p:cNvPicPr>
            <a:picLocks noChangeAspect="1"/>
          </p:cNvPicPr>
          <p:nvPr/>
        </p:nvPicPr>
        <p:blipFill>
          <a:blip r:embed="rId3"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11" name="图片 10" descr="2227_big.jpg"/>
          <p:cNvPicPr>
            <a:picLocks noChangeAspect="1"/>
          </p:cNvPicPr>
          <p:nvPr/>
        </p:nvPicPr>
        <p:blipFill>
          <a:blip r:embed="rId3"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12" name="图片 11" descr="2232653_165410194372_2.jpg"/>
          <p:cNvPicPr>
            <a:picLocks noChangeAspect="1"/>
          </p:cNvPicPr>
          <p:nvPr/>
        </p:nvPicPr>
        <p:blipFill>
          <a:blip r:embed="rId4" cstate="print"/>
          <a:srcRect b="81250"/>
          <a:stretch>
            <a:fillRect/>
          </a:stretch>
        </p:blipFill>
        <p:spPr>
          <a:xfrm>
            <a:off x="1071539" y="1017968"/>
            <a:ext cx="5387645" cy="964413"/>
          </a:xfrm>
          <a:prstGeom prst="rect">
            <a:avLst/>
          </a:prstGeom>
        </p:spPr>
      </p:pic>
      <p:sp>
        <p:nvSpPr>
          <p:cNvPr id="13" name="TextBox 12"/>
          <p:cNvSpPr txBox="1"/>
          <p:nvPr/>
        </p:nvSpPr>
        <p:spPr>
          <a:xfrm>
            <a:off x="2285984" y="1125125"/>
            <a:ext cx="2268570" cy="830997"/>
          </a:xfrm>
          <a:prstGeom prst="rect">
            <a:avLst/>
          </a:prstGeom>
          <a:noFill/>
        </p:spPr>
        <p:txBody>
          <a:bodyPr wrap="none" rtlCol="0">
            <a:spAutoFit/>
          </a:bodyPr>
          <a:lstStyle/>
          <a:p>
            <a:r>
              <a:rPr lang="en-US" altLang="zh-CN" sz="2400" b="1" dirty="0"/>
              <a:t>1868</a:t>
            </a:r>
            <a:r>
              <a:rPr lang="zh-CN" altLang="en-US" sz="2400" b="1" dirty="0"/>
              <a:t>年 第</a:t>
            </a:r>
            <a:r>
              <a:rPr lang="en-US" altLang="zh-CN" sz="2400" b="1" dirty="0"/>
              <a:t>7</a:t>
            </a:r>
            <a:r>
              <a:rPr lang="zh-CN" altLang="en-US" sz="2400" b="1" dirty="0"/>
              <a:t>評論</a:t>
            </a:r>
            <a:endParaRPr lang="en-US" altLang="zh-CN" sz="2400" b="1" dirty="0"/>
          </a:p>
          <a:p>
            <a:r>
              <a:rPr lang="zh-TW" altLang="zh-CN" sz="2400" b="1" dirty="0"/>
              <a:t>蘭登</a:t>
            </a:r>
            <a:r>
              <a:rPr lang="en-GB" altLang="zh-CN" sz="2400" b="1" dirty="0"/>
              <a:t>.</a:t>
            </a:r>
            <a:r>
              <a:rPr lang="zh-CN" altLang="en-US" sz="2400" b="1" dirty="0"/>
              <a:t>戴</a:t>
            </a:r>
            <a:r>
              <a:rPr lang="zh-TW" altLang="zh-CN" sz="2400" b="1" dirty="0"/>
              <a:t>衛斯著</a:t>
            </a:r>
            <a:endParaRPr lang="zh-CN" altLang="en-US" sz="2400" b="1" dirty="0"/>
          </a:p>
        </p:txBody>
      </p:sp>
      <p:sp>
        <p:nvSpPr>
          <p:cNvPr id="14" name="矩形 13"/>
          <p:cNvSpPr/>
          <p:nvPr/>
        </p:nvSpPr>
        <p:spPr>
          <a:xfrm>
            <a:off x="571473" y="2196694"/>
            <a:ext cx="4214842" cy="2308324"/>
          </a:xfrm>
          <a:prstGeom prst="rect">
            <a:avLst/>
          </a:prstGeom>
        </p:spPr>
        <p:txBody>
          <a:bodyPr wrap="square">
            <a:spAutoFit/>
          </a:bodyPr>
          <a:lstStyle/>
          <a:p>
            <a:r>
              <a:rPr lang="zh-TW" altLang="zh-CN" b="1" dirty="0">
                <a:solidFill>
                  <a:schemeClr val="bg1"/>
                </a:solidFill>
              </a:rPr>
              <a:t>這部小說在中國浪漫文學中佔據最高地位，</a:t>
            </a:r>
            <a:r>
              <a:rPr lang="en-GB" altLang="zh-CN" b="1" dirty="0">
                <a:solidFill>
                  <a:schemeClr val="bg1"/>
                </a:solidFill>
              </a:rPr>
              <a:t>…</a:t>
            </a:r>
            <a:r>
              <a:rPr lang="zh-TW" altLang="zh-CN" b="1" dirty="0">
                <a:solidFill>
                  <a:schemeClr val="bg1"/>
                </a:solidFill>
              </a:rPr>
              <a:t>不要因為它是一部中國的小說，就認為它是笨拙和醜陋的，中國小說的描寫風格被描述為</a:t>
            </a:r>
            <a:r>
              <a:rPr lang="en-GB" altLang="zh-CN" b="1" dirty="0">
                <a:solidFill>
                  <a:schemeClr val="bg1"/>
                </a:solidFill>
              </a:rPr>
              <a:t>“</a:t>
            </a:r>
            <a:r>
              <a:rPr lang="zh-TW" altLang="zh-CN" b="1" dirty="0">
                <a:solidFill>
                  <a:schemeClr val="bg1"/>
                </a:solidFill>
              </a:rPr>
              <a:t>朦朧</a:t>
            </a:r>
            <a:r>
              <a:rPr lang="en-GB" altLang="zh-CN" b="1" dirty="0">
                <a:solidFill>
                  <a:schemeClr val="bg1"/>
                </a:solidFill>
              </a:rPr>
              <a:t>”</a:t>
            </a:r>
            <a:r>
              <a:rPr lang="zh-TW" altLang="zh-CN" b="1" dirty="0">
                <a:solidFill>
                  <a:schemeClr val="bg1"/>
                </a:solidFill>
              </a:rPr>
              <a:t>，這意味著神秘而隱晦，接著他以儒家經典和小說《玉嬌梨》中的幾個浪漫場景為例，簡短的介紹了這種隱晦的寫作方式。</a:t>
            </a:r>
            <a:endParaRPr lang="en-US" altLang="zh-TW" b="1" dirty="0">
              <a:solidFill>
                <a:schemeClr val="bg1"/>
              </a:solidFill>
            </a:endParaRPr>
          </a:p>
          <a:p>
            <a:r>
              <a:rPr lang="en-US" altLang="zh-CN" b="1" dirty="0">
                <a:solidFill>
                  <a:schemeClr val="bg1"/>
                </a:solidFill>
              </a:rPr>
              <a:t>……</a:t>
            </a:r>
          </a:p>
        </p:txBody>
      </p:sp>
      <p:pic>
        <p:nvPicPr>
          <p:cNvPr id="15" name="图片 14" descr="2232653_165410194372_2.jpg"/>
          <p:cNvPicPr>
            <a:picLocks noChangeAspect="1"/>
          </p:cNvPicPr>
          <p:nvPr/>
        </p:nvPicPr>
        <p:blipFill>
          <a:blip r:embed="rId4" cstate="print"/>
          <a:srcRect t="90625" b="-1"/>
          <a:stretch>
            <a:fillRect/>
          </a:stretch>
        </p:blipFill>
        <p:spPr>
          <a:xfrm>
            <a:off x="1000100" y="5143512"/>
            <a:ext cx="3286148" cy="319694"/>
          </a:xfrm>
          <a:prstGeom prst="rect">
            <a:avLst/>
          </a:prstGeom>
        </p:spPr>
      </p:pic>
      <p:sp>
        <p:nvSpPr>
          <p:cNvPr id="16" name="TextBox 15"/>
          <p:cNvSpPr txBox="1"/>
          <p:nvPr/>
        </p:nvSpPr>
        <p:spPr>
          <a:xfrm>
            <a:off x="1714480" y="5143513"/>
            <a:ext cx="1579278" cy="369332"/>
          </a:xfrm>
          <a:prstGeom prst="rect">
            <a:avLst/>
          </a:prstGeom>
          <a:noFill/>
        </p:spPr>
        <p:txBody>
          <a:bodyPr wrap="none" rtlCol="0">
            <a:spAutoFit/>
          </a:bodyPr>
          <a:lstStyle/>
          <a:p>
            <a:r>
              <a:rPr lang="zh-CN" altLang="en-US" b="1" dirty="0"/>
              <a:t>種族主義作風</a:t>
            </a:r>
          </a:p>
        </p:txBody>
      </p:sp>
      <p:sp>
        <p:nvSpPr>
          <p:cNvPr id="17" name="TextBox 16"/>
          <p:cNvSpPr txBox="1"/>
          <p:nvPr/>
        </p:nvSpPr>
        <p:spPr>
          <a:xfrm>
            <a:off x="2285984" y="1125125"/>
            <a:ext cx="2268570" cy="830997"/>
          </a:xfrm>
          <a:prstGeom prst="rect">
            <a:avLst/>
          </a:prstGeom>
          <a:noFill/>
        </p:spPr>
        <p:txBody>
          <a:bodyPr wrap="none" rtlCol="0">
            <a:spAutoFit/>
          </a:bodyPr>
          <a:lstStyle/>
          <a:p>
            <a:r>
              <a:rPr lang="en-US" altLang="zh-CN" sz="2400" b="1" dirty="0"/>
              <a:t>1868</a:t>
            </a:r>
            <a:r>
              <a:rPr lang="zh-CN" altLang="en-US" sz="2400" b="1" dirty="0"/>
              <a:t>年 第</a:t>
            </a:r>
            <a:r>
              <a:rPr lang="en-US" altLang="zh-CN" sz="2400" b="1" dirty="0"/>
              <a:t>8</a:t>
            </a:r>
            <a:r>
              <a:rPr lang="zh-CN" altLang="en-US" sz="2400" b="1" dirty="0"/>
              <a:t>評論</a:t>
            </a:r>
            <a:endParaRPr lang="en-US" altLang="zh-CN" sz="2400" b="1" dirty="0"/>
          </a:p>
          <a:p>
            <a:r>
              <a:rPr lang="zh-TW" altLang="zh-CN" sz="2400" b="1" dirty="0"/>
              <a:t>哈特著</a:t>
            </a:r>
            <a:endParaRPr lang="zh-CN" altLang="en-US" sz="2400" b="1" dirty="0"/>
          </a:p>
        </p:txBody>
      </p:sp>
      <p:sp>
        <p:nvSpPr>
          <p:cNvPr id="18" name="矩形 17"/>
          <p:cNvSpPr/>
          <p:nvPr/>
        </p:nvSpPr>
        <p:spPr>
          <a:xfrm>
            <a:off x="571472" y="2196694"/>
            <a:ext cx="4143404" cy="2308324"/>
          </a:xfrm>
          <a:prstGeom prst="rect">
            <a:avLst/>
          </a:prstGeom>
        </p:spPr>
        <p:txBody>
          <a:bodyPr wrap="square">
            <a:spAutoFit/>
          </a:bodyPr>
          <a:lstStyle/>
          <a:p>
            <a:r>
              <a:rPr lang="zh-TW" altLang="zh-CN" b="1" dirty="0">
                <a:solidFill>
                  <a:schemeClr val="bg1"/>
                </a:solidFill>
              </a:rPr>
              <a:t>該作品的風格是如此異常的冗長，以致散漫的讀者幾乎每分鐘都無法忍受</a:t>
            </a:r>
            <a:r>
              <a:rPr lang="en-GB" altLang="zh-CN" b="1" dirty="0">
                <a:solidFill>
                  <a:schemeClr val="bg1"/>
                </a:solidFill>
              </a:rPr>
              <a:t>……</a:t>
            </a:r>
            <a:r>
              <a:rPr lang="zh-TW" altLang="zh-CN" b="1" dirty="0">
                <a:solidFill>
                  <a:schemeClr val="bg1"/>
                </a:solidFill>
              </a:rPr>
              <a:t>。但必須承認：削減了冗繁語言文字的中國文學仍然可以比肩莎士比亞和彌爾頓的作品。類似於中國繪畫，但很可惜，中國文學雖然有著令人折服的細節處理，卻沒形成了令人震驚科學審美和規則視角。</a:t>
            </a:r>
            <a:r>
              <a:rPr lang="en-US" altLang="zh-CN" b="1" dirty="0">
                <a:solidFill>
                  <a:schemeClr val="bg1"/>
                </a:solidFill>
              </a:rPr>
              <a:t>……</a:t>
            </a:r>
            <a:endParaRPr lang="zh-CN" altLang="en-US" b="1" dirty="0">
              <a:solidFill>
                <a:schemeClr val="bg1"/>
              </a:solidFill>
            </a:endParaRPr>
          </a:p>
        </p:txBody>
      </p:sp>
      <p:pic>
        <p:nvPicPr>
          <p:cNvPr id="19" name="图片 18" descr="2232653_165410194372_2.jpg"/>
          <p:cNvPicPr>
            <a:picLocks noChangeAspect="1"/>
          </p:cNvPicPr>
          <p:nvPr/>
        </p:nvPicPr>
        <p:blipFill>
          <a:blip r:embed="rId4" cstate="print"/>
          <a:srcRect t="90625" b="-1"/>
          <a:stretch>
            <a:fillRect/>
          </a:stretch>
        </p:blipFill>
        <p:spPr>
          <a:xfrm>
            <a:off x="1000100" y="5464983"/>
            <a:ext cx="3286148" cy="319694"/>
          </a:xfrm>
          <a:prstGeom prst="rect">
            <a:avLst/>
          </a:prstGeom>
        </p:spPr>
      </p:pic>
      <p:sp>
        <p:nvSpPr>
          <p:cNvPr id="20" name="TextBox 19"/>
          <p:cNvSpPr txBox="1"/>
          <p:nvPr/>
        </p:nvSpPr>
        <p:spPr>
          <a:xfrm>
            <a:off x="1714480" y="5464984"/>
            <a:ext cx="1579278" cy="369332"/>
          </a:xfrm>
          <a:prstGeom prst="rect">
            <a:avLst/>
          </a:prstGeom>
          <a:noFill/>
        </p:spPr>
        <p:txBody>
          <a:bodyPr wrap="none" rtlCol="0">
            <a:spAutoFit/>
          </a:bodyPr>
          <a:lstStyle/>
          <a:p>
            <a:r>
              <a:rPr lang="zh-CN" altLang="en-US" b="1" dirty="0"/>
              <a:t>種族主義作風</a:t>
            </a:r>
          </a:p>
        </p:txBody>
      </p:sp>
    </p:spTree>
    <p:extLst>
      <p:ext uri="{BB962C8B-B14F-4D97-AF65-F5344CB8AC3E}">
        <p14:creationId xmlns:p14="http://schemas.microsoft.com/office/powerpoint/2010/main" val="7751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6" grpId="0"/>
      <p:bldP spid="16" grpId="1"/>
      <p:bldP spid="17" grpId="0"/>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51819662796240269.jpg"/>
          <p:cNvPicPr>
            <a:picLocks noChangeAspect="1"/>
          </p:cNvPicPr>
          <p:nvPr/>
        </p:nvPicPr>
        <p:blipFill>
          <a:blip r:embed="rId2" cstate="print"/>
          <a:stretch>
            <a:fillRect/>
          </a:stretch>
        </p:blipFill>
        <p:spPr>
          <a:xfrm>
            <a:off x="1" y="857250"/>
            <a:ext cx="4473773" cy="5143500"/>
          </a:xfrm>
          <a:prstGeom prst="rect">
            <a:avLst/>
          </a:prstGeom>
        </p:spPr>
      </p:pic>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3"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3"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7" name="Picture 2" descr="C:\Users\Soloman\Desktop\荷叶.png"/>
          <p:cNvPicPr>
            <a:picLocks noChangeAspect="1" noChangeArrowheads="1"/>
          </p:cNvPicPr>
          <p:nvPr/>
        </p:nvPicPr>
        <p:blipFill>
          <a:blip r:embed="rId4" cstate="print"/>
          <a:srcRect l="83331" t="36375" r="2292" b="40009"/>
          <a:stretch>
            <a:fillRect/>
          </a:stretch>
        </p:blipFill>
        <p:spPr bwMode="auto">
          <a:xfrm>
            <a:off x="1" y="4091973"/>
            <a:ext cx="2065263" cy="1908777"/>
          </a:xfrm>
          <a:prstGeom prst="rect">
            <a:avLst/>
          </a:prstGeom>
          <a:noFill/>
          <a:ln w="9525">
            <a:noFill/>
            <a:miter lim="800000"/>
            <a:headEnd/>
            <a:tailEnd/>
          </a:ln>
        </p:spPr>
      </p:pic>
      <p:pic>
        <p:nvPicPr>
          <p:cNvPr id="10" name="图片 9" descr="2232653_165410194372_2.jpg"/>
          <p:cNvPicPr>
            <a:picLocks noChangeAspect="1"/>
          </p:cNvPicPr>
          <p:nvPr/>
        </p:nvPicPr>
        <p:blipFill>
          <a:blip r:embed="rId5" cstate="print"/>
          <a:srcRect b="81250"/>
          <a:stretch>
            <a:fillRect/>
          </a:stretch>
        </p:blipFill>
        <p:spPr>
          <a:xfrm>
            <a:off x="3000365" y="1017968"/>
            <a:ext cx="5387645" cy="964413"/>
          </a:xfrm>
          <a:prstGeom prst="rect">
            <a:avLst/>
          </a:prstGeom>
        </p:spPr>
      </p:pic>
      <p:sp>
        <p:nvSpPr>
          <p:cNvPr id="11" name="TextBox 10"/>
          <p:cNvSpPr txBox="1"/>
          <p:nvPr/>
        </p:nvSpPr>
        <p:spPr>
          <a:xfrm>
            <a:off x="4286248" y="1071546"/>
            <a:ext cx="2268570" cy="830997"/>
          </a:xfrm>
          <a:prstGeom prst="rect">
            <a:avLst/>
          </a:prstGeom>
          <a:noFill/>
        </p:spPr>
        <p:txBody>
          <a:bodyPr wrap="none" rtlCol="0">
            <a:spAutoFit/>
          </a:bodyPr>
          <a:lstStyle/>
          <a:p>
            <a:r>
              <a:rPr lang="en-US" altLang="zh-CN" sz="2400" b="1" dirty="0"/>
              <a:t>1885</a:t>
            </a:r>
            <a:r>
              <a:rPr lang="zh-CN" altLang="en-US" sz="2400" b="1" dirty="0"/>
              <a:t>年 第</a:t>
            </a:r>
            <a:r>
              <a:rPr lang="en-US" altLang="zh-CN" sz="2400" b="1" dirty="0"/>
              <a:t>9</a:t>
            </a:r>
            <a:r>
              <a:rPr lang="zh-CN" altLang="en-US" sz="2400" b="1" dirty="0"/>
              <a:t>評論</a:t>
            </a:r>
            <a:endParaRPr lang="en-US" altLang="zh-CN" sz="2400" b="1" dirty="0"/>
          </a:p>
          <a:p>
            <a:r>
              <a:rPr lang="zh-TW" altLang="zh-CN" sz="2400" b="1" dirty="0"/>
              <a:t>翟理思</a:t>
            </a:r>
            <a:r>
              <a:rPr lang="zh-CN" altLang="en-US" sz="2400" b="1" dirty="0"/>
              <a:t>著</a:t>
            </a:r>
          </a:p>
        </p:txBody>
      </p:sp>
      <p:sp>
        <p:nvSpPr>
          <p:cNvPr id="12" name="矩形 11"/>
          <p:cNvSpPr/>
          <p:nvPr/>
        </p:nvSpPr>
        <p:spPr>
          <a:xfrm>
            <a:off x="4572000" y="2303852"/>
            <a:ext cx="3643338" cy="2031325"/>
          </a:xfrm>
          <a:prstGeom prst="rect">
            <a:avLst/>
          </a:prstGeom>
        </p:spPr>
        <p:txBody>
          <a:bodyPr wrap="square">
            <a:spAutoFit/>
          </a:bodyPr>
          <a:lstStyle/>
          <a:p>
            <a:r>
              <a:rPr lang="zh-TW" altLang="zh-CN" b="1" dirty="0">
                <a:solidFill>
                  <a:schemeClr val="bg1"/>
                </a:solidFill>
              </a:rPr>
              <a:t>作為中國社會生活的全景圖，《紅樓夢》向讀者展示了幾乎每一個可以想像的藝術形象。《紅樓夢》對於外國學習者來說，是極其重要的，而所有的學習者註定因為他們本身的原罪而在漢語學習中經受苦役的折磨。</a:t>
            </a:r>
            <a:endParaRPr lang="zh-CN" altLang="en-US" b="1" dirty="0">
              <a:solidFill>
                <a:schemeClr val="bg1"/>
              </a:solidFill>
            </a:endParaRPr>
          </a:p>
        </p:txBody>
      </p:sp>
      <p:pic>
        <p:nvPicPr>
          <p:cNvPr id="13" name="图片 12" descr="2232653_165410194372_2.jpg"/>
          <p:cNvPicPr>
            <a:picLocks noChangeAspect="1"/>
          </p:cNvPicPr>
          <p:nvPr/>
        </p:nvPicPr>
        <p:blipFill>
          <a:blip r:embed="rId5" cstate="print"/>
          <a:srcRect t="90625" b="-1"/>
          <a:stretch>
            <a:fillRect/>
          </a:stretch>
        </p:blipFill>
        <p:spPr>
          <a:xfrm>
            <a:off x="5072067" y="5143512"/>
            <a:ext cx="2928958" cy="319694"/>
          </a:xfrm>
          <a:prstGeom prst="rect">
            <a:avLst/>
          </a:prstGeom>
        </p:spPr>
      </p:pic>
      <p:sp>
        <p:nvSpPr>
          <p:cNvPr id="14" name="TextBox 13"/>
          <p:cNvSpPr txBox="1"/>
          <p:nvPr/>
        </p:nvSpPr>
        <p:spPr>
          <a:xfrm>
            <a:off x="5531454" y="5118735"/>
            <a:ext cx="1579278" cy="369332"/>
          </a:xfrm>
          <a:prstGeom prst="rect">
            <a:avLst/>
          </a:prstGeom>
          <a:noFill/>
        </p:spPr>
        <p:txBody>
          <a:bodyPr wrap="none" rtlCol="0">
            <a:spAutoFit/>
          </a:bodyPr>
          <a:lstStyle/>
          <a:p>
            <a:r>
              <a:rPr lang="zh-CN" altLang="en-US" b="1" dirty="0"/>
              <a:t>種族主義傾向</a:t>
            </a:r>
          </a:p>
        </p:txBody>
      </p:sp>
      <p:sp>
        <p:nvSpPr>
          <p:cNvPr id="15" name="TextBox 14"/>
          <p:cNvSpPr txBox="1"/>
          <p:nvPr/>
        </p:nvSpPr>
        <p:spPr>
          <a:xfrm>
            <a:off x="4286248" y="1071546"/>
            <a:ext cx="2424062" cy="830997"/>
          </a:xfrm>
          <a:prstGeom prst="rect">
            <a:avLst/>
          </a:prstGeom>
          <a:noFill/>
        </p:spPr>
        <p:txBody>
          <a:bodyPr wrap="none" rtlCol="0">
            <a:spAutoFit/>
          </a:bodyPr>
          <a:lstStyle/>
          <a:p>
            <a:r>
              <a:rPr lang="en-US" altLang="zh-CN" sz="2400" b="1" dirty="0"/>
              <a:t>1901</a:t>
            </a:r>
            <a:r>
              <a:rPr lang="zh-CN" altLang="en-US" sz="2400" b="1" dirty="0"/>
              <a:t>年 第</a:t>
            </a:r>
            <a:r>
              <a:rPr lang="en-US" altLang="zh-CN" sz="2400" b="1" dirty="0"/>
              <a:t>10</a:t>
            </a:r>
            <a:r>
              <a:rPr lang="zh-CN" altLang="en-US" sz="2400" b="1" dirty="0"/>
              <a:t>評論</a:t>
            </a:r>
            <a:endParaRPr lang="en-US" altLang="zh-CN" sz="2400" b="1" dirty="0"/>
          </a:p>
          <a:p>
            <a:r>
              <a:rPr lang="zh-TW" altLang="zh-CN" sz="2400" b="1" dirty="0"/>
              <a:t>翟理思</a:t>
            </a:r>
            <a:r>
              <a:rPr lang="zh-CN" altLang="en-US" sz="2400" b="1" dirty="0"/>
              <a:t>著</a:t>
            </a:r>
          </a:p>
        </p:txBody>
      </p:sp>
      <p:sp>
        <p:nvSpPr>
          <p:cNvPr id="16" name="矩形 15"/>
          <p:cNvSpPr/>
          <p:nvPr/>
        </p:nvSpPr>
        <p:spPr>
          <a:xfrm>
            <a:off x="4500562" y="2303851"/>
            <a:ext cx="3643322" cy="1200329"/>
          </a:xfrm>
          <a:prstGeom prst="rect">
            <a:avLst/>
          </a:prstGeom>
        </p:spPr>
        <p:txBody>
          <a:bodyPr wrap="square">
            <a:spAutoFit/>
          </a:bodyPr>
          <a:lstStyle/>
          <a:p>
            <a:r>
              <a:rPr lang="zh-TW" altLang="zh-CN" b="1" dirty="0">
                <a:solidFill>
                  <a:schemeClr val="bg1"/>
                </a:solidFill>
              </a:rPr>
              <a:t>“作為中國社會生活的全景圖，《紅樓夢》向讀者展示了幾乎每一個可以想像的藝術形象，而且它在藝術上一直毫無敵手。”</a:t>
            </a:r>
            <a:endParaRPr lang="zh-CN" altLang="en-US" dirty="0">
              <a:solidFill>
                <a:schemeClr val="bg1"/>
              </a:solidFill>
            </a:endParaRPr>
          </a:p>
        </p:txBody>
      </p:sp>
      <p:pic>
        <p:nvPicPr>
          <p:cNvPr id="17" name="图片 16" descr="2232653_165410194372_2.jpg"/>
          <p:cNvPicPr>
            <a:picLocks noChangeAspect="1"/>
          </p:cNvPicPr>
          <p:nvPr/>
        </p:nvPicPr>
        <p:blipFill>
          <a:blip r:embed="rId5" cstate="print"/>
          <a:srcRect t="90625" b="-1"/>
          <a:stretch>
            <a:fillRect/>
          </a:stretch>
        </p:blipFill>
        <p:spPr>
          <a:xfrm>
            <a:off x="5041308" y="4578926"/>
            <a:ext cx="2928958" cy="319694"/>
          </a:xfrm>
          <a:prstGeom prst="rect">
            <a:avLst/>
          </a:prstGeom>
        </p:spPr>
      </p:pic>
      <p:sp>
        <p:nvSpPr>
          <p:cNvPr id="18" name="TextBox 17"/>
          <p:cNvSpPr txBox="1"/>
          <p:nvPr/>
        </p:nvSpPr>
        <p:spPr>
          <a:xfrm>
            <a:off x="5793023" y="4554149"/>
            <a:ext cx="1114408" cy="369332"/>
          </a:xfrm>
          <a:prstGeom prst="rect">
            <a:avLst/>
          </a:prstGeom>
          <a:noFill/>
        </p:spPr>
        <p:txBody>
          <a:bodyPr wrap="none" rtlCol="0">
            <a:spAutoFit/>
          </a:bodyPr>
          <a:lstStyle/>
          <a:p>
            <a:r>
              <a:rPr lang="zh-CN" altLang="en-US" b="1" dirty="0"/>
              <a:t>或貶或褒</a:t>
            </a:r>
          </a:p>
        </p:txBody>
      </p:sp>
    </p:spTree>
    <p:extLst>
      <p:ext uri="{BB962C8B-B14F-4D97-AF65-F5344CB8AC3E}">
        <p14:creationId xmlns:p14="http://schemas.microsoft.com/office/powerpoint/2010/main" val="14996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4" grpId="0"/>
      <p:bldP spid="14" grpId="1"/>
      <p:bldP spid="15" grpId="0"/>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10" name="图片 9"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12" name="图片 11" descr="751819662796240294.jpg"/>
          <p:cNvPicPr>
            <a:picLocks noChangeAspect="1"/>
          </p:cNvPicPr>
          <p:nvPr/>
        </p:nvPicPr>
        <p:blipFill>
          <a:blip r:embed="rId3" cstate="print"/>
          <a:stretch>
            <a:fillRect/>
          </a:stretch>
        </p:blipFill>
        <p:spPr>
          <a:xfrm>
            <a:off x="4786314" y="857232"/>
            <a:ext cx="4406801" cy="5143500"/>
          </a:xfrm>
          <a:prstGeom prst="rect">
            <a:avLst/>
          </a:prstGeom>
        </p:spPr>
      </p:pic>
      <p:pic>
        <p:nvPicPr>
          <p:cNvPr id="11" name="图片 10" descr="2232653_165410194372_2.jpg"/>
          <p:cNvPicPr>
            <a:picLocks noChangeAspect="1"/>
          </p:cNvPicPr>
          <p:nvPr/>
        </p:nvPicPr>
        <p:blipFill>
          <a:blip r:embed="rId4" cstate="print"/>
          <a:srcRect b="81250"/>
          <a:stretch>
            <a:fillRect/>
          </a:stretch>
        </p:blipFill>
        <p:spPr>
          <a:xfrm>
            <a:off x="1071539" y="1017968"/>
            <a:ext cx="5387645" cy="964413"/>
          </a:xfrm>
          <a:prstGeom prst="rect">
            <a:avLst/>
          </a:prstGeom>
        </p:spPr>
      </p:pic>
      <p:sp>
        <p:nvSpPr>
          <p:cNvPr id="13" name="TextBox 12"/>
          <p:cNvSpPr txBox="1"/>
          <p:nvPr/>
        </p:nvSpPr>
        <p:spPr>
          <a:xfrm>
            <a:off x="2214547" y="1125125"/>
            <a:ext cx="2424062" cy="830997"/>
          </a:xfrm>
          <a:prstGeom prst="rect">
            <a:avLst/>
          </a:prstGeom>
          <a:noFill/>
        </p:spPr>
        <p:txBody>
          <a:bodyPr wrap="none" rtlCol="0">
            <a:spAutoFit/>
          </a:bodyPr>
          <a:lstStyle/>
          <a:p>
            <a:r>
              <a:rPr lang="en-US" altLang="zh-CN" sz="2400" b="1" dirty="0"/>
              <a:t>1902</a:t>
            </a:r>
            <a:r>
              <a:rPr lang="zh-CN" altLang="en-US" sz="2400" b="1" dirty="0"/>
              <a:t>年 第</a:t>
            </a:r>
            <a:r>
              <a:rPr lang="en-US" altLang="zh-CN" sz="2400" b="1" dirty="0"/>
              <a:t>11</a:t>
            </a:r>
            <a:r>
              <a:rPr lang="zh-CN" altLang="en-US" sz="2400" b="1" dirty="0"/>
              <a:t>評論</a:t>
            </a:r>
            <a:endParaRPr lang="en-US" altLang="zh-CN" sz="2400" b="1" dirty="0"/>
          </a:p>
          <a:p>
            <a:r>
              <a:rPr lang="zh-TW" altLang="zh-CN" sz="2400" b="1" dirty="0"/>
              <a:t>顧路柏著</a:t>
            </a:r>
            <a:endParaRPr lang="zh-CN" altLang="en-US" sz="2400" b="1" dirty="0"/>
          </a:p>
        </p:txBody>
      </p:sp>
      <p:sp>
        <p:nvSpPr>
          <p:cNvPr id="14" name="矩形 13"/>
          <p:cNvSpPr/>
          <p:nvPr/>
        </p:nvSpPr>
        <p:spPr>
          <a:xfrm>
            <a:off x="714349" y="2250273"/>
            <a:ext cx="3923732" cy="1477328"/>
          </a:xfrm>
          <a:prstGeom prst="rect">
            <a:avLst/>
          </a:prstGeom>
        </p:spPr>
        <p:txBody>
          <a:bodyPr wrap="square">
            <a:spAutoFit/>
          </a:bodyPr>
          <a:lstStyle/>
          <a:p>
            <a:r>
              <a:rPr lang="zh-TW" altLang="zh-CN" b="1" dirty="0">
                <a:solidFill>
                  <a:schemeClr val="bg1"/>
                </a:solidFill>
              </a:rPr>
              <a:t>“在所有的中國世俗小說中，《金瓶梅》和《紅樓夢》居於上品。”</a:t>
            </a:r>
            <a:endParaRPr lang="en-US" altLang="zh-TW" b="1" dirty="0">
              <a:solidFill>
                <a:schemeClr val="bg1"/>
              </a:solidFill>
            </a:endParaRPr>
          </a:p>
          <a:p>
            <a:endParaRPr lang="en-US" altLang="zh-TW" b="1" dirty="0">
              <a:solidFill>
                <a:schemeClr val="bg1"/>
              </a:solidFill>
            </a:endParaRPr>
          </a:p>
          <a:p>
            <a:r>
              <a:rPr lang="zh-TW" altLang="zh-CN" b="1" dirty="0">
                <a:solidFill>
                  <a:schemeClr val="bg1"/>
                </a:solidFill>
              </a:rPr>
              <a:t> “《紅樓夢》毫無疑問的是中國小說文學中最高貴的作品。”</a:t>
            </a:r>
            <a:endParaRPr lang="zh-CN" altLang="en-US" dirty="0">
              <a:solidFill>
                <a:schemeClr val="bg1"/>
              </a:solidFill>
            </a:endParaRPr>
          </a:p>
        </p:txBody>
      </p:sp>
      <p:pic>
        <p:nvPicPr>
          <p:cNvPr id="15" name="图片 14" descr="2232653_165410194372_2.jpg"/>
          <p:cNvPicPr>
            <a:picLocks noChangeAspect="1"/>
          </p:cNvPicPr>
          <p:nvPr/>
        </p:nvPicPr>
        <p:blipFill>
          <a:blip r:embed="rId4" cstate="print"/>
          <a:srcRect t="90625" b="-1"/>
          <a:stretch>
            <a:fillRect/>
          </a:stretch>
        </p:blipFill>
        <p:spPr>
          <a:xfrm>
            <a:off x="1285852" y="4607727"/>
            <a:ext cx="2571768" cy="319694"/>
          </a:xfrm>
          <a:prstGeom prst="rect">
            <a:avLst/>
          </a:prstGeom>
        </p:spPr>
      </p:pic>
      <p:sp>
        <p:nvSpPr>
          <p:cNvPr id="16" name="TextBox 15"/>
          <p:cNvSpPr txBox="1"/>
          <p:nvPr/>
        </p:nvSpPr>
        <p:spPr>
          <a:xfrm>
            <a:off x="1857356" y="4607728"/>
            <a:ext cx="1114408" cy="369332"/>
          </a:xfrm>
          <a:prstGeom prst="rect">
            <a:avLst/>
          </a:prstGeom>
          <a:noFill/>
        </p:spPr>
        <p:txBody>
          <a:bodyPr wrap="none" rtlCol="0">
            <a:spAutoFit/>
          </a:bodyPr>
          <a:lstStyle/>
          <a:p>
            <a:r>
              <a:rPr lang="zh-CN" altLang="en-US" b="1" dirty="0"/>
              <a:t>讚不絕口</a:t>
            </a:r>
          </a:p>
        </p:txBody>
      </p:sp>
      <p:sp>
        <p:nvSpPr>
          <p:cNvPr id="17" name="TextBox 16"/>
          <p:cNvSpPr txBox="1"/>
          <p:nvPr/>
        </p:nvSpPr>
        <p:spPr>
          <a:xfrm>
            <a:off x="2214547" y="1125125"/>
            <a:ext cx="2424062" cy="830997"/>
          </a:xfrm>
          <a:prstGeom prst="rect">
            <a:avLst/>
          </a:prstGeom>
          <a:noFill/>
        </p:spPr>
        <p:txBody>
          <a:bodyPr wrap="none" rtlCol="0">
            <a:spAutoFit/>
          </a:bodyPr>
          <a:lstStyle/>
          <a:p>
            <a:r>
              <a:rPr lang="en-US" altLang="zh-CN" sz="2400" b="1" dirty="0"/>
              <a:t>1904</a:t>
            </a:r>
            <a:r>
              <a:rPr lang="zh-CN" altLang="en-US" sz="2400" b="1" dirty="0"/>
              <a:t>年 第</a:t>
            </a:r>
            <a:r>
              <a:rPr lang="en-US" altLang="zh-CN" sz="2400" b="1" dirty="0"/>
              <a:t>12</a:t>
            </a:r>
            <a:r>
              <a:rPr lang="zh-CN" altLang="en-US" sz="2400" b="1" dirty="0"/>
              <a:t>評論</a:t>
            </a:r>
            <a:endParaRPr lang="en-US" altLang="zh-CN" sz="2400" b="1" dirty="0"/>
          </a:p>
          <a:p>
            <a:r>
              <a:rPr lang="zh-TW" altLang="zh-CN" sz="2400" b="1" dirty="0"/>
              <a:t>昌佑堂著</a:t>
            </a:r>
            <a:endParaRPr lang="zh-CN" altLang="en-US" sz="2400" b="1" dirty="0"/>
          </a:p>
        </p:txBody>
      </p:sp>
      <p:sp>
        <p:nvSpPr>
          <p:cNvPr id="18" name="矩形 17"/>
          <p:cNvSpPr/>
          <p:nvPr/>
        </p:nvSpPr>
        <p:spPr>
          <a:xfrm>
            <a:off x="714349" y="2250274"/>
            <a:ext cx="3929090" cy="923330"/>
          </a:xfrm>
          <a:prstGeom prst="rect">
            <a:avLst/>
          </a:prstGeom>
        </p:spPr>
        <p:txBody>
          <a:bodyPr wrap="square">
            <a:spAutoFit/>
          </a:bodyPr>
          <a:lstStyle/>
          <a:p>
            <a:r>
              <a:rPr lang="zh-TW" altLang="zh-CN" b="1" dirty="0">
                <a:solidFill>
                  <a:schemeClr val="bg1"/>
                </a:solidFill>
              </a:rPr>
              <a:t>“《紅樓夢》被認為是達到中國小說發展頂峰的作品，這類小說形式尤其為社會上層婦女所喜愛。”</a:t>
            </a:r>
            <a:endParaRPr lang="zh-CN" altLang="en-US" dirty="0">
              <a:solidFill>
                <a:schemeClr val="bg1"/>
              </a:solidFill>
            </a:endParaRPr>
          </a:p>
        </p:txBody>
      </p:sp>
      <p:pic>
        <p:nvPicPr>
          <p:cNvPr id="19" name="图片 18" descr="2232653_165410194372_2.jpg"/>
          <p:cNvPicPr>
            <a:picLocks noChangeAspect="1"/>
          </p:cNvPicPr>
          <p:nvPr/>
        </p:nvPicPr>
        <p:blipFill>
          <a:blip r:embed="rId4" cstate="print"/>
          <a:srcRect t="90625" b="-1"/>
          <a:stretch>
            <a:fillRect/>
          </a:stretch>
        </p:blipFill>
        <p:spPr>
          <a:xfrm>
            <a:off x="428596" y="3964785"/>
            <a:ext cx="4429156" cy="319694"/>
          </a:xfrm>
          <a:prstGeom prst="rect">
            <a:avLst/>
          </a:prstGeom>
        </p:spPr>
      </p:pic>
      <p:sp>
        <p:nvSpPr>
          <p:cNvPr id="20" name="TextBox 19"/>
          <p:cNvSpPr txBox="1"/>
          <p:nvPr/>
        </p:nvSpPr>
        <p:spPr>
          <a:xfrm>
            <a:off x="1000100" y="3964786"/>
            <a:ext cx="2509020" cy="369332"/>
          </a:xfrm>
          <a:prstGeom prst="rect">
            <a:avLst/>
          </a:prstGeom>
          <a:noFill/>
        </p:spPr>
        <p:txBody>
          <a:bodyPr wrap="none" rtlCol="0">
            <a:spAutoFit/>
          </a:bodyPr>
          <a:lstStyle/>
          <a:p>
            <a:r>
              <a:rPr lang="zh-CN" altLang="en-US" b="1" dirty="0"/>
              <a:t>讚揚，仍不乏種族主義</a:t>
            </a:r>
          </a:p>
        </p:txBody>
      </p:sp>
    </p:spTree>
    <p:extLst>
      <p:ext uri="{BB962C8B-B14F-4D97-AF65-F5344CB8AC3E}">
        <p14:creationId xmlns:p14="http://schemas.microsoft.com/office/powerpoint/2010/main" val="112559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6" grpId="0"/>
      <p:bldP spid="16" grpId="1"/>
      <p:bldP spid="17" grpId="0"/>
      <p:bldP spid="1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7" name="Picture 2" descr="C:\Users\Soloman\Desktop\荷叶.png"/>
          <p:cNvPicPr>
            <a:picLocks noChangeAspect="1" noChangeArrowheads="1"/>
          </p:cNvPicPr>
          <p:nvPr/>
        </p:nvPicPr>
        <p:blipFill>
          <a:blip r:embed="rId3" cstate="print"/>
          <a:srcRect l="83331" t="36375" r="2292" b="40009"/>
          <a:stretch>
            <a:fillRect/>
          </a:stretch>
        </p:blipFill>
        <p:spPr bwMode="auto">
          <a:xfrm>
            <a:off x="1" y="4091973"/>
            <a:ext cx="2065263" cy="1908777"/>
          </a:xfrm>
          <a:prstGeom prst="rect">
            <a:avLst/>
          </a:prstGeom>
          <a:noFill/>
          <a:ln w="9525">
            <a:noFill/>
            <a:miter lim="800000"/>
            <a:headEnd/>
            <a:tailEnd/>
          </a:ln>
        </p:spPr>
      </p:pic>
      <p:pic>
        <p:nvPicPr>
          <p:cNvPr id="11" name="图片 10" descr="1470988228291308087.jpg"/>
          <p:cNvPicPr>
            <a:picLocks noChangeAspect="1"/>
          </p:cNvPicPr>
          <p:nvPr/>
        </p:nvPicPr>
        <p:blipFill>
          <a:blip r:embed="rId4" cstate="print"/>
          <a:stretch>
            <a:fillRect/>
          </a:stretch>
        </p:blipFill>
        <p:spPr>
          <a:xfrm>
            <a:off x="0" y="857250"/>
            <a:ext cx="4357686" cy="5320673"/>
          </a:xfrm>
          <a:prstGeom prst="rect">
            <a:avLst/>
          </a:prstGeom>
        </p:spPr>
      </p:pic>
      <p:pic>
        <p:nvPicPr>
          <p:cNvPr id="10" name="图片 9" descr="2232653_165410194372_2.jpg"/>
          <p:cNvPicPr>
            <a:picLocks noChangeAspect="1"/>
          </p:cNvPicPr>
          <p:nvPr/>
        </p:nvPicPr>
        <p:blipFill>
          <a:blip r:embed="rId5" cstate="print"/>
          <a:srcRect b="81250"/>
          <a:stretch>
            <a:fillRect/>
          </a:stretch>
        </p:blipFill>
        <p:spPr>
          <a:xfrm>
            <a:off x="3000365" y="1017968"/>
            <a:ext cx="5387645" cy="964413"/>
          </a:xfrm>
          <a:prstGeom prst="rect">
            <a:avLst/>
          </a:prstGeom>
        </p:spPr>
      </p:pic>
      <p:sp>
        <p:nvSpPr>
          <p:cNvPr id="12" name="TextBox 11"/>
          <p:cNvSpPr txBox="1"/>
          <p:nvPr/>
        </p:nvSpPr>
        <p:spPr>
          <a:xfrm>
            <a:off x="4110775" y="1071546"/>
            <a:ext cx="2424062" cy="830997"/>
          </a:xfrm>
          <a:prstGeom prst="rect">
            <a:avLst/>
          </a:prstGeom>
          <a:noFill/>
        </p:spPr>
        <p:txBody>
          <a:bodyPr wrap="none" rtlCol="0">
            <a:spAutoFit/>
          </a:bodyPr>
          <a:lstStyle/>
          <a:p>
            <a:r>
              <a:rPr lang="en-US" altLang="zh-CN" sz="2400" b="1" dirty="0"/>
              <a:t>1922</a:t>
            </a:r>
            <a:r>
              <a:rPr lang="zh-CN" altLang="en-US" sz="2400" b="1" dirty="0"/>
              <a:t>年 第</a:t>
            </a:r>
            <a:r>
              <a:rPr lang="en-US" altLang="zh-CN" sz="2400" b="1" dirty="0"/>
              <a:t>13</a:t>
            </a:r>
            <a:r>
              <a:rPr lang="zh-CN" altLang="en-US" sz="2400" b="1" dirty="0"/>
              <a:t>評論</a:t>
            </a:r>
            <a:endParaRPr lang="en-US" altLang="zh-CN" sz="2400" b="1" dirty="0"/>
          </a:p>
          <a:p>
            <a:r>
              <a:rPr lang="de-DE" altLang="zh-CN" sz="2400" b="1" dirty="0"/>
              <a:t>埃</a:t>
            </a:r>
            <a:r>
              <a:rPr lang="zh-TW" altLang="zh-CN" sz="2400" b="1" dirty="0"/>
              <a:t>爾</a:t>
            </a:r>
            <a:r>
              <a:rPr lang="de-DE" altLang="zh-CN" sz="2400" b="1" dirty="0"/>
              <a:t>克斯</a:t>
            </a:r>
            <a:r>
              <a:rPr lang="zh-CN" altLang="en-US" sz="2400" b="1" dirty="0"/>
              <a:t>著</a:t>
            </a:r>
          </a:p>
        </p:txBody>
      </p:sp>
      <p:sp>
        <p:nvSpPr>
          <p:cNvPr id="17409" name="Rectangle 1"/>
          <p:cNvSpPr>
            <a:spLocks noChangeArrowheads="1"/>
          </p:cNvSpPr>
          <p:nvPr/>
        </p:nvSpPr>
        <p:spPr bwMode="auto">
          <a:xfrm>
            <a:off x="4429125" y="2473694"/>
            <a:ext cx="4143404" cy="173124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GB" altLang="zh-TW" b="1" dirty="0">
                <a:solidFill>
                  <a:schemeClr val="bg1"/>
                </a:solidFill>
                <a:latin typeface="Arial"/>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相對於歷史小說來說，中國通俗文學最傑出的成就是社會小說，而且僅僅近幾個世紀就誕生了許多重要作品，例如明代最著名的現實主義世俗小說</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金瓶梅</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和一部財富和權力的迷夢</a:t>
            </a:r>
            <a:r>
              <a:rPr lang="en-GB" altLang="zh-TW" b="1" dirty="0">
                <a:solidFill>
                  <a:schemeClr val="bg1"/>
                </a:solidFill>
                <a:latin typeface="Arial"/>
                <a:ea typeface="PMingLiU" pitchFamily="18" charset="-120"/>
                <a:cs typeface="Times New Roman" pitchFamily="18" charset="0"/>
              </a:rPr>
              <a:t>——</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紅樓夢</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a:t>
            </a:r>
            <a:r>
              <a:rPr lang="en-US" altLang="zh-CN" b="1" dirty="0">
                <a:solidFill>
                  <a:schemeClr val="bg1"/>
                </a:solidFill>
                <a:latin typeface="PMingLiU" pitchFamily="18" charset="-120"/>
                <a:ea typeface="PMingLiU" pitchFamily="18" charset="-120"/>
                <a:cs typeface="Times New Roman" pitchFamily="18" charset="0"/>
              </a:rPr>
              <a:t>……</a:t>
            </a:r>
            <a:endParaRPr lang="zh-CN" altLang="de-DE" b="1" dirty="0">
              <a:solidFill>
                <a:schemeClr val="bg1"/>
              </a:solidFill>
              <a:latin typeface="Arial" pitchFamily="34" charset="0"/>
              <a:ea typeface="宋体" pitchFamily="2" charset="-122"/>
              <a:cs typeface="宋体" pitchFamily="2" charset="-122"/>
            </a:endParaRPr>
          </a:p>
        </p:txBody>
      </p:sp>
      <p:pic>
        <p:nvPicPr>
          <p:cNvPr id="13" name="图片 12" descr="2232653_165410194372_2.jpg"/>
          <p:cNvPicPr>
            <a:picLocks noChangeAspect="1"/>
          </p:cNvPicPr>
          <p:nvPr/>
        </p:nvPicPr>
        <p:blipFill>
          <a:blip r:embed="rId5" cstate="print"/>
          <a:srcRect t="90625" b="-1"/>
          <a:stretch>
            <a:fillRect/>
          </a:stretch>
        </p:blipFill>
        <p:spPr>
          <a:xfrm>
            <a:off x="5000628" y="4768462"/>
            <a:ext cx="2928958" cy="319694"/>
          </a:xfrm>
          <a:prstGeom prst="rect">
            <a:avLst/>
          </a:prstGeom>
        </p:spPr>
      </p:pic>
      <p:sp>
        <p:nvSpPr>
          <p:cNvPr id="14" name="TextBox 13"/>
          <p:cNvSpPr txBox="1"/>
          <p:nvPr/>
        </p:nvSpPr>
        <p:spPr>
          <a:xfrm>
            <a:off x="5572132" y="4768463"/>
            <a:ext cx="1346844" cy="369332"/>
          </a:xfrm>
          <a:prstGeom prst="rect">
            <a:avLst/>
          </a:prstGeom>
          <a:noFill/>
        </p:spPr>
        <p:txBody>
          <a:bodyPr wrap="none" rtlCol="0">
            <a:spAutoFit/>
          </a:bodyPr>
          <a:lstStyle/>
          <a:p>
            <a:r>
              <a:rPr lang="zh-CN" altLang="en-US" b="1" dirty="0"/>
              <a:t>新文學旗艦</a:t>
            </a:r>
          </a:p>
        </p:txBody>
      </p:sp>
      <p:sp>
        <p:nvSpPr>
          <p:cNvPr id="15" name="TextBox 14"/>
          <p:cNvSpPr txBox="1"/>
          <p:nvPr/>
        </p:nvSpPr>
        <p:spPr>
          <a:xfrm>
            <a:off x="4110775" y="1071546"/>
            <a:ext cx="2424062" cy="830997"/>
          </a:xfrm>
          <a:prstGeom prst="rect">
            <a:avLst/>
          </a:prstGeom>
          <a:noFill/>
        </p:spPr>
        <p:txBody>
          <a:bodyPr wrap="none" rtlCol="0">
            <a:spAutoFit/>
          </a:bodyPr>
          <a:lstStyle/>
          <a:p>
            <a:r>
              <a:rPr lang="en-US" altLang="zh-CN" sz="2400" b="1" dirty="0"/>
              <a:t>1926</a:t>
            </a:r>
            <a:r>
              <a:rPr lang="zh-CN" altLang="en-US" sz="2400" b="1" dirty="0"/>
              <a:t>年 第</a:t>
            </a:r>
            <a:r>
              <a:rPr lang="en-US" altLang="zh-CN" sz="2400" b="1" dirty="0"/>
              <a:t>14</a:t>
            </a:r>
            <a:r>
              <a:rPr lang="zh-CN" altLang="en-US" sz="2400" b="1" dirty="0"/>
              <a:t>評論</a:t>
            </a:r>
            <a:endParaRPr lang="en-US" altLang="zh-CN" sz="2400" b="1" dirty="0"/>
          </a:p>
          <a:p>
            <a:r>
              <a:rPr lang="zh-TW" altLang="zh-CN" sz="2400" b="1" dirty="0"/>
              <a:t>艾思柯</a:t>
            </a:r>
            <a:r>
              <a:rPr lang="zh-CN" altLang="en-US" sz="2400" b="1" dirty="0"/>
              <a:t>著</a:t>
            </a:r>
          </a:p>
        </p:txBody>
      </p:sp>
      <p:sp>
        <p:nvSpPr>
          <p:cNvPr id="17410" name="Rectangle 2"/>
          <p:cNvSpPr>
            <a:spLocks noChangeArrowheads="1"/>
          </p:cNvSpPr>
          <p:nvPr/>
        </p:nvSpPr>
        <p:spPr bwMode="auto">
          <a:xfrm>
            <a:off x="4429125" y="2473694"/>
            <a:ext cx="4000528" cy="173124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GB" altLang="zh-TW" b="1" dirty="0">
                <a:solidFill>
                  <a:schemeClr val="bg1"/>
                </a:solidFill>
                <a:latin typeface="Arial"/>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或許，對中國園林最著名和最栩栩如生的描述是</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紅樓夢</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這部通俗小說一個重要內容。這部小說有</a:t>
            </a:r>
            <a:r>
              <a:rPr lang="en-GB" altLang="zh-TW" b="1" dirty="0">
                <a:solidFill>
                  <a:schemeClr val="bg1"/>
                </a:solidFill>
                <a:latin typeface="Times New Roman" pitchFamily="18" charset="0"/>
                <a:ea typeface="PMingLiU" pitchFamily="18" charset="-120"/>
                <a:cs typeface="Times New Roman" pitchFamily="18" charset="0"/>
              </a:rPr>
              <a:t>120</a:t>
            </a:r>
            <a:r>
              <a:rPr lang="zh-TW" altLang="en-GB" b="1" dirty="0">
                <a:solidFill>
                  <a:schemeClr val="bg1"/>
                </a:solidFill>
                <a:latin typeface="PMingLiU" pitchFamily="18" charset="-120"/>
                <a:ea typeface="PMingLiU" pitchFamily="18" charset="-120"/>
                <a:cs typeface="Times New Roman" pitchFamily="18" charset="0"/>
              </a:rPr>
              <a:t>回，講述的是一個賈姓富裕官宦家庭的歷史。這部小說提供了一個深入透視中國家庭生活的途徑。</a:t>
            </a:r>
            <a:r>
              <a:rPr lang="zh-TW" altLang="en-GB" b="1" dirty="0">
                <a:solidFill>
                  <a:schemeClr val="bg1"/>
                </a:solidFill>
                <a:latin typeface="Arial"/>
                <a:ea typeface="PMingLiU" pitchFamily="18" charset="-120"/>
                <a:cs typeface="Times New Roman" pitchFamily="18" charset="0"/>
              </a:rPr>
              <a:t>”</a:t>
            </a:r>
            <a:endParaRPr lang="zh-TW" altLang="en-GB" b="1" dirty="0">
              <a:solidFill>
                <a:schemeClr val="bg1"/>
              </a:solidFill>
              <a:latin typeface="Arial" pitchFamily="34" charset="0"/>
              <a:ea typeface="宋体" pitchFamily="2" charset="-122"/>
              <a:cs typeface="宋体" pitchFamily="2" charset="-122"/>
            </a:endParaRPr>
          </a:p>
        </p:txBody>
      </p:sp>
      <p:pic>
        <p:nvPicPr>
          <p:cNvPr id="16" name="图片 15" descr="2232653_165410194372_2.jpg"/>
          <p:cNvPicPr>
            <a:picLocks noChangeAspect="1"/>
          </p:cNvPicPr>
          <p:nvPr/>
        </p:nvPicPr>
        <p:blipFill>
          <a:blip r:embed="rId5" cstate="print"/>
          <a:srcRect t="90625" b="-1"/>
          <a:stretch>
            <a:fillRect/>
          </a:stretch>
        </p:blipFill>
        <p:spPr>
          <a:xfrm>
            <a:off x="5000628" y="4768462"/>
            <a:ext cx="2928958" cy="319694"/>
          </a:xfrm>
          <a:prstGeom prst="rect">
            <a:avLst/>
          </a:prstGeom>
        </p:spPr>
      </p:pic>
      <p:sp>
        <p:nvSpPr>
          <p:cNvPr id="17" name="TextBox 16"/>
          <p:cNvSpPr txBox="1"/>
          <p:nvPr/>
        </p:nvSpPr>
        <p:spPr>
          <a:xfrm>
            <a:off x="5429257" y="4768463"/>
            <a:ext cx="1579278" cy="369332"/>
          </a:xfrm>
          <a:prstGeom prst="rect">
            <a:avLst/>
          </a:prstGeom>
          <a:noFill/>
        </p:spPr>
        <p:txBody>
          <a:bodyPr wrap="none" rtlCol="0">
            <a:spAutoFit/>
          </a:bodyPr>
          <a:lstStyle/>
          <a:p>
            <a:r>
              <a:rPr lang="zh-CN" altLang="en-US" b="1" dirty="0"/>
              <a:t>“深入透視”</a:t>
            </a:r>
          </a:p>
        </p:txBody>
      </p:sp>
    </p:spTree>
    <p:extLst>
      <p:ext uri="{BB962C8B-B14F-4D97-AF65-F5344CB8AC3E}">
        <p14:creationId xmlns:p14="http://schemas.microsoft.com/office/powerpoint/2010/main" val="5688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09"/>
                                        </p:tgtEl>
                                        <p:attrNameLst>
                                          <p:attrName>style.visibility</p:attrName>
                                        </p:attrNameLst>
                                      </p:cBhvr>
                                      <p:to>
                                        <p:strVal val="visible"/>
                                      </p:to>
                                    </p:set>
                                    <p:animEffect transition="in" filter="fade">
                                      <p:cBhvr>
                                        <p:cTn id="13" dur="2000"/>
                                        <p:tgtEl>
                                          <p:spTgt spid="1740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740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410"/>
                                        </p:tgtEl>
                                        <p:attrNameLst>
                                          <p:attrName>style.visibility</p:attrName>
                                        </p:attrNameLst>
                                      </p:cBhvr>
                                      <p:to>
                                        <p:strVal val="visible"/>
                                      </p:to>
                                    </p:set>
                                    <p:animEffect transition="in" filter="fade">
                                      <p:cBhvr>
                                        <p:cTn id="39" dur="2000"/>
                                        <p:tgtEl>
                                          <p:spTgt spid="1741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409" grpId="0"/>
      <p:bldP spid="17409" grpId="1"/>
      <p:bldP spid="14" grpId="0"/>
      <p:bldP spid="14" grpId="1"/>
      <p:bldP spid="15" grpId="0"/>
      <p:bldP spid="17410"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10" name="图片 9"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6" name="图片 5" descr="1470988228291308126.jpg"/>
          <p:cNvPicPr>
            <a:picLocks noChangeAspect="1"/>
          </p:cNvPicPr>
          <p:nvPr/>
        </p:nvPicPr>
        <p:blipFill>
          <a:blip r:embed="rId3" cstate="print"/>
          <a:stretch>
            <a:fillRect/>
          </a:stretch>
        </p:blipFill>
        <p:spPr>
          <a:xfrm>
            <a:off x="4786314" y="857250"/>
            <a:ext cx="4357686" cy="5148774"/>
          </a:xfrm>
          <a:prstGeom prst="rect">
            <a:avLst/>
          </a:prstGeom>
        </p:spPr>
      </p:pic>
      <p:pic>
        <p:nvPicPr>
          <p:cNvPr id="11" name="图片 10" descr="2232653_165410194372_2.jpg"/>
          <p:cNvPicPr>
            <a:picLocks noChangeAspect="1"/>
          </p:cNvPicPr>
          <p:nvPr/>
        </p:nvPicPr>
        <p:blipFill>
          <a:blip r:embed="rId4" cstate="print"/>
          <a:srcRect b="81250"/>
          <a:stretch>
            <a:fillRect/>
          </a:stretch>
        </p:blipFill>
        <p:spPr>
          <a:xfrm>
            <a:off x="1071539" y="1017968"/>
            <a:ext cx="5387645" cy="964413"/>
          </a:xfrm>
          <a:prstGeom prst="rect">
            <a:avLst/>
          </a:prstGeom>
        </p:spPr>
      </p:pic>
      <p:sp>
        <p:nvSpPr>
          <p:cNvPr id="7" name="TextBox 6"/>
          <p:cNvSpPr txBox="1"/>
          <p:nvPr/>
        </p:nvSpPr>
        <p:spPr>
          <a:xfrm>
            <a:off x="2214547" y="1125125"/>
            <a:ext cx="2424062" cy="830997"/>
          </a:xfrm>
          <a:prstGeom prst="rect">
            <a:avLst/>
          </a:prstGeom>
          <a:noFill/>
        </p:spPr>
        <p:txBody>
          <a:bodyPr wrap="none" rtlCol="0">
            <a:spAutoFit/>
          </a:bodyPr>
          <a:lstStyle/>
          <a:p>
            <a:r>
              <a:rPr lang="en-US" altLang="zh-CN" sz="2400" b="1" dirty="0"/>
              <a:t>1926</a:t>
            </a:r>
            <a:r>
              <a:rPr lang="zh-CN" altLang="en-US" sz="2400" b="1" dirty="0"/>
              <a:t>年 第</a:t>
            </a:r>
            <a:r>
              <a:rPr lang="en-US" altLang="zh-CN" sz="2400" b="1" dirty="0"/>
              <a:t>15</a:t>
            </a:r>
            <a:r>
              <a:rPr lang="zh-CN" altLang="en-US" sz="2400" b="1" dirty="0"/>
              <a:t>評論</a:t>
            </a:r>
            <a:endParaRPr lang="en-US" altLang="zh-CN" sz="2400" b="1" dirty="0"/>
          </a:p>
          <a:p>
            <a:r>
              <a:rPr lang="zh-TW" altLang="zh-CN" sz="2400" b="1" dirty="0"/>
              <a:t>衛禮賢著</a:t>
            </a:r>
            <a:endParaRPr lang="zh-CN" altLang="en-US" sz="2400" b="1" dirty="0"/>
          </a:p>
        </p:txBody>
      </p:sp>
      <p:sp>
        <p:nvSpPr>
          <p:cNvPr id="15361" name="Rectangle 1"/>
          <p:cNvSpPr>
            <a:spLocks noChangeArrowheads="1"/>
          </p:cNvSpPr>
          <p:nvPr/>
        </p:nvSpPr>
        <p:spPr bwMode="auto">
          <a:xfrm>
            <a:off x="500034" y="2580851"/>
            <a:ext cx="4286280" cy="145424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GB" altLang="zh-TW" b="1" dirty="0">
                <a:solidFill>
                  <a:schemeClr val="bg1"/>
                </a:solidFill>
                <a:latin typeface="Arial"/>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在小說發展的第二個階段，也就是</a:t>
            </a:r>
            <a:r>
              <a:rPr lang="en-GB" altLang="zh-TW" b="1" dirty="0">
                <a:solidFill>
                  <a:schemeClr val="bg1"/>
                </a:solidFill>
                <a:latin typeface="Times New Roman" pitchFamily="18" charset="0"/>
                <a:ea typeface="PMingLiU" pitchFamily="18" charset="-120"/>
                <a:cs typeface="Times New Roman" pitchFamily="18" charset="0"/>
              </a:rPr>
              <a:t>18</a:t>
            </a:r>
            <a:r>
              <a:rPr lang="zh-TW" altLang="en-GB" b="1" dirty="0">
                <a:solidFill>
                  <a:schemeClr val="bg1"/>
                </a:solidFill>
                <a:latin typeface="PMingLiU" pitchFamily="18" charset="-120"/>
                <a:ea typeface="PMingLiU" pitchFamily="18" charset="-120"/>
                <a:cs typeface="Times New Roman" pitchFamily="18" charset="0"/>
              </a:rPr>
              <a:t>世紀，最傑出的小說是</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儒林外史</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和</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紅樓夢</a:t>
            </a:r>
            <a:r>
              <a:rPr lang="en-GB" altLang="zh-TW" b="1" dirty="0">
                <a:solidFill>
                  <a:schemeClr val="bg1"/>
                </a:solidFill>
                <a:latin typeface="PMingLiU" pitchFamily="18" charset="-120"/>
                <a:ea typeface="PMingLiU" pitchFamily="18" charset="-120"/>
                <a:cs typeface="Times New Roman" pitchFamily="18" charset="0"/>
              </a:rPr>
              <a:t>》</a:t>
            </a:r>
            <a:r>
              <a:rPr lang="zh-CN" altLang="en-US"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它的作者是曹霑（曹雪芹），這部小說相當的悲愴，因為它是一部綠亨利式的自傳體小說。</a:t>
            </a:r>
            <a:r>
              <a:rPr lang="zh-TW" altLang="en-GB" b="1" dirty="0">
                <a:solidFill>
                  <a:schemeClr val="bg1"/>
                </a:solidFill>
                <a:latin typeface="Arial"/>
                <a:ea typeface="PMingLiU" pitchFamily="18" charset="-120"/>
                <a:cs typeface="Times New Roman" pitchFamily="18" charset="0"/>
              </a:rPr>
              <a:t>”</a:t>
            </a:r>
            <a:endParaRPr lang="zh-TW" altLang="en-GB" b="1" dirty="0">
              <a:solidFill>
                <a:schemeClr val="bg1"/>
              </a:solidFill>
              <a:latin typeface="Arial" pitchFamily="34" charset="0"/>
              <a:ea typeface="宋体" pitchFamily="2" charset="-122"/>
              <a:cs typeface="宋体" pitchFamily="2" charset="-122"/>
            </a:endParaRPr>
          </a:p>
        </p:txBody>
      </p:sp>
      <p:pic>
        <p:nvPicPr>
          <p:cNvPr id="13" name="图片 12" descr="2232653_165410194372_2.jpg"/>
          <p:cNvPicPr>
            <a:picLocks noChangeAspect="1"/>
          </p:cNvPicPr>
          <p:nvPr/>
        </p:nvPicPr>
        <p:blipFill>
          <a:blip r:embed="rId4" cstate="print"/>
          <a:srcRect t="90625" b="-1"/>
          <a:stretch>
            <a:fillRect/>
          </a:stretch>
        </p:blipFill>
        <p:spPr>
          <a:xfrm>
            <a:off x="1285852" y="4607727"/>
            <a:ext cx="2571768" cy="319694"/>
          </a:xfrm>
          <a:prstGeom prst="rect">
            <a:avLst/>
          </a:prstGeom>
        </p:spPr>
      </p:pic>
      <p:sp>
        <p:nvSpPr>
          <p:cNvPr id="14" name="TextBox 13"/>
          <p:cNvSpPr txBox="1"/>
          <p:nvPr/>
        </p:nvSpPr>
        <p:spPr>
          <a:xfrm>
            <a:off x="1857356" y="4607728"/>
            <a:ext cx="1114408" cy="369332"/>
          </a:xfrm>
          <a:prstGeom prst="rect">
            <a:avLst/>
          </a:prstGeom>
          <a:noFill/>
        </p:spPr>
        <p:txBody>
          <a:bodyPr wrap="none" rtlCol="0">
            <a:spAutoFit/>
          </a:bodyPr>
          <a:lstStyle/>
          <a:p>
            <a:r>
              <a:rPr lang="zh-CN" altLang="en-US" b="1" dirty="0"/>
              <a:t>基調上揚</a:t>
            </a:r>
          </a:p>
        </p:txBody>
      </p:sp>
      <p:sp>
        <p:nvSpPr>
          <p:cNvPr id="15" name="TextBox 14"/>
          <p:cNvSpPr txBox="1"/>
          <p:nvPr/>
        </p:nvSpPr>
        <p:spPr>
          <a:xfrm>
            <a:off x="2214547" y="1125125"/>
            <a:ext cx="2424062" cy="830997"/>
          </a:xfrm>
          <a:prstGeom prst="rect">
            <a:avLst/>
          </a:prstGeom>
          <a:noFill/>
        </p:spPr>
        <p:txBody>
          <a:bodyPr wrap="none" rtlCol="0">
            <a:spAutoFit/>
          </a:bodyPr>
          <a:lstStyle/>
          <a:p>
            <a:r>
              <a:rPr lang="en-US" altLang="zh-CN" sz="2400" b="1" dirty="0"/>
              <a:t>1927</a:t>
            </a:r>
            <a:r>
              <a:rPr lang="zh-CN" altLang="en-US" sz="2400" b="1" dirty="0"/>
              <a:t>年 第</a:t>
            </a:r>
            <a:r>
              <a:rPr lang="en-US" altLang="zh-CN" sz="2400" b="1" dirty="0"/>
              <a:t>16</a:t>
            </a:r>
            <a:r>
              <a:rPr lang="zh-CN" altLang="en-US" sz="2400" b="1" dirty="0"/>
              <a:t>評論</a:t>
            </a:r>
            <a:endParaRPr lang="en-US" altLang="zh-CN" sz="2400" b="1" dirty="0"/>
          </a:p>
          <a:p>
            <a:r>
              <a:rPr lang="zh-TW" altLang="zh-CN" sz="2400" b="1" dirty="0"/>
              <a:t>庫恩著</a:t>
            </a:r>
            <a:endParaRPr lang="zh-CN" altLang="en-US" sz="2400" b="1" dirty="0"/>
          </a:p>
        </p:txBody>
      </p:sp>
      <p:sp>
        <p:nvSpPr>
          <p:cNvPr id="15362" name="Rectangle 2"/>
          <p:cNvSpPr>
            <a:spLocks noChangeArrowheads="1"/>
          </p:cNvSpPr>
          <p:nvPr/>
        </p:nvSpPr>
        <p:spPr bwMode="auto">
          <a:xfrm>
            <a:off x="214282" y="2442352"/>
            <a:ext cx="4572032" cy="145424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00025" defTabSz="685800" fontAlgn="base">
              <a:spcBef>
                <a:spcPct val="0"/>
              </a:spcBef>
              <a:spcAft>
                <a:spcPct val="0"/>
              </a:spcAft>
            </a:pPr>
            <a:r>
              <a:rPr lang="en-GB" altLang="zh-TW" b="1" dirty="0">
                <a:solidFill>
                  <a:schemeClr val="bg1"/>
                </a:solidFill>
                <a:latin typeface="Times New Roman"/>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關於這部小說的工作需要特別關心，因為它是西方科學的處女地</a:t>
            </a:r>
            <a:r>
              <a:rPr lang="en-GB" altLang="zh-TW" b="1" dirty="0">
                <a:solidFill>
                  <a:schemeClr val="bg1"/>
                </a:solidFill>
                <a:latin typeface="Arial"/>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我沸騰了，但我找出以藏在</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紅樓夢</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背後的秘密</a:t>
            </a:r>
            <a:r>
              <a:rPr lang="en-GB" altLang="zh-TW" b="1" dirty="0">
                <a:solidFill>
                  <a:schemeClr val="bg1"/>
                </a:solidFill>
                <a:latin typeface="Arial"/>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這是一個巨大的任務和獎勵的高貴，其實值得為此付出汗水。</a:t>
            </a:r>
            <a:r>
              <a:rPr lang="zh-TW" altLang="en-GB" b="1" dirty="0">
                <a:solidFill>
                  <a:schemeClr val="bg1"/>
                </a:solidFill>
                <a:latin typeface="Times New Roman"/>
                <a:ea typeface="PMingLiU" pitchFamily="18" charset="-120"/>
                <a:cs typeface="Times New Roman" pitchFamily="18" charset="0"/>
              </a:rPr>
              <a:t>”</a:t>
            </a:r>
            <a:endParaRPr lang="zh-TW" altLang="en-GB" dirty="0">
              <a:solidFill>
                <a:schemeClr val="bg1"/>
              </a:solidFill>
              <a:latin typeface="Arial" pitchFamily="34" charset="0"/>
              <a:ea typeface="宋体" pitchFamily="2" charset="-122"/>
              <a:cs typeface="宋体" pitchFamily="2" charset="-122"/>
            </a:endParaRPr>
          </a:p>
        </p:txBody>
      </p:sp>
      <p:pic>
        <p:nvPicPr>
          <p:cNvPr id="16" name="图片 15" descr="2232653_165410194372_2.jpg"/>
          <p:cNvPicPr>
            <a:picLocks noChangeAspect="1"/>
          </p:cNvPicPr>
          <p:nvPr/>
        </p:nvPicPr>
        <p:blipFill>
          <a:blip r:embed="rId4" cstate="print"/>
          <a:srcRect t="90625" b="-1"/>
          <a:stretch>
            <a:fillRect/>
          </a:stretch>
        </p:blipFill>
        <p:spPr>
          <a:xfrm>
            <a:off x="1142977" y="4607727"/>
            <a:ext cx="3071834" cy="319694"/>
          </a:xfrm>
          <a:prstGeom prst="rect">
            <a:avLst/>
          </a:prstGeom>
        </p:spPr>
      </p:pic>
      <p:sp>
        <p:nvSpPr>
          <p:cNvPr id="17" name="TextBox 16"/>
          <p:cNvSpPr txBox="1"/>
          <p:nvPr/>
        </p:nvSpPr>
        <p:spPr>
          <a:xfrm>
            <a:off x="1428729" y="4582950"/>
            <a:ext cx="3071834" cy="369332"/>
          </a:xfrm>
          <a:prstGeom prst="rect">
            <a:avLst/>
          </a:prstGeom>
          <a:noFill/>
        </p:spPr>
        <p:txBody>
          <a:bodyPr wrap="square" rtlCol="0">
            <a:spAutoFit/>
          </a:bodyPr>
          <a:lstStyle/>
          <a:p>
            <a:r>
              <a:rPr lang="zh-CN" altLang="en-US" b="1" dirty="0"/>
              <a:t>“高貴、值得”</a:t>
            </a:r>
          </a:p>
        </p:txBody>
      </p:sp>
    </p:spTree>
    <p:extLst>
      <p:ext uri="{BB962C8B-B14F-4D97-AF65-F5344CB8AC3E}">
        <p14:creationId xmlns:p14="http://schemas.microsoft.com/office/powerpoint/2010/main" val="32360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1"/>
                                        </p:tgtEl>
                                        <p:attrNameLst>
                                          <p:attrName>style.visibility</p:attrName>
                                        </p:attrNameLst>
                                      </p:cBhvr>
                                      <p:to>
                                        <p:strVal val="visible"/>
                                      </p:to>
                                    </p:set>
                                    <p:animEffect transition="in" filter="fade">
                                      <p:cBhvr>
                                        <p:cTn id="16" dur="2000"/>
                                        <p:tgtEl>
                                          <p:spTgt spid="1536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536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362"/>
                                        </p:tgtEl>
                                        <p:attrNameLst>
                                          <p:attrName>style.visibility</p:attrName>
                                        </p:attrNameLst>
                                      </p:cBhvr>
                                      <p:to>
                                        <p:strVal val="visible"/>
                                      </p:to>
                                    </p:set>
                                    <p:animEffect transition="in" filter="fade">
                                      <p:cBhvr>
                                        <p:cTn id="39" dur="2000"/>
                                        <p:tgtEl>
                                          <p:spTgt spid="15362"/>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5361" grpId="0"/>
      <p:bldP spid="15361" grpId="1"/>
      <p:bldP spid="14" grpId="0"/>
      <p:bldP spid="14" grpId="1"/>
      <p:bldP spid="15" grpId="0"/>
      <p:bldP spid="15362"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11" name="图片 10" descr="592786300953835584.jpg"/>
          <p:cNvPicPr>
            <a:picLocks noChangeAspect="1"/>
          </p:cNvPicPr>
          <p:nvPr/>
        </p:nvPicPr>
        <p:blipFill>
          <a:blip r:embed="rId3" cstate="print"/>
          <a:stretch>
            <a:fillRect/>
          </a:stretch>
        </p:blipFill>
        <p:spPr>
          <a:xfrm>
            <a:off x="1" y="857250"/>
            <a:ext cx="4429124" cy="5209139"/>
          </a:xfrm>
          <a:prstGeom prst="rect">
            <a:avLst/>
          </a:prstGeom>
        </p:spPr>
      </p:pic>
      <p:pic>
        <p:nvPicPr>
          <p:cNvPr id="10" name="图片 9" descr="2232653_165410194372_2.jpg"/>
          <p:cNvPicPr>
            <a:picLocks noChangeAspect="1"/>
          </p:cNvPicPr>
          <p:nvPr/>
        </p:nvPicPr>
        <p:blipFill>
          <a:blip r:embed="rId4" cstate="print"/>
          <a:srcRect b="81250"/>
          <a:stretch>
            <a:fillRect/>
          </a:stretch>
        </p:blipFill>
        <p:spPr>
          <a:xfrm>
            <a:off x="3000365" y="1017968"/>
            <a:ext cx="5387645" cy="964413"/>
          </a:xfrm>
          <a:prstGeom prst="rect">
            <a:avLst/>
          </a:prstGeom>
        </p:spPr>
      </p:pic>
      <p:sp>
        <p:nvSpPr>
          <p:cNvPr id="12" name="TextBox 11"/>
          <p:cNvSpPr txBox="1"/>
          <p:nvPr/>
        </p:nvSpPr>
        <p:spPr>
          <a:xfrm>
            <a:off x="4110775" y="1071546"/>
            <a:ext cx="2424062" cy="830997"/>
          </a:xfrm>
          <a:prstGeom prst="rect">
            <a:avLst/>
          </a:prstGeom>
          <a:noFill/>
        </p:spPr>
        <p:txBody>
          <a:bodyPr wrap="none" rtlCol="0">
            <a:spAutoFit/>
          </a:bodyPr>
          <a:lstStyle/>
          <a:p>
            <a:r>
              <a:rPr lang="en-US" altLang="zh-CN" sz="2400" b="1" dirty="0"/>
              <a:t>1927</a:t>
            </a:r>
            <a:r>
              <a:rPr lang="zh-CN" altLang="en-US" sz="2400" b="1" dirty="0"/>
              <a:t>年 第</a:t>
            </a:r>
            <a:r>
              <a:rPr lang="en-US" altLang="zh-CN" sz="2400" b="1" dirty="0"/>
              <a:t>17</a:t>
            </a:r>
            <a:r>
              <a:rPr lang="zh-CN" altLang="en-US" sz="2400" b="1" dirty="0"/>
              <a:t>評論</a:t>
            </a:r>
            <a:endParaRPr lang="en-US" altLang="zh-CN" sz="2400" b="1" dirty="0"/>
          </a:p>
          <a:p>
            <a:r>
              <a:rPr lang="zh-TW" altLang="zh-CN" sz="2400" b="1" dirty="0"/>
              <a:t>安東</a:t>
            </a:r>
            <a:r>
              <a:rPr lang="zh-CN" altLang="en-US" sz="2400" b="1" dirty="0"/>
              <a:t>著</a:t>
            </a:r>
          </a:p>
        </p:txBody>
      </p:sp>
      <p:sp>
        <p:nvSpPr>
          <p:cNvPr id="13" name="矩形 12"/>
          <p:cNvSpPr/>
          <p:nvPr/>
        </p:nvSpPr>
        <p:spPr>
          <a:xfrm>
            <a:off x="4572001" y="2357430"/>
            <a:ext cx="3929090" cy="923330"/>
          </a:xfrm>
          <a:prstGeom prst="rect">
            <a:avLst/>
          </a:prstGeom>
        </p:spPr>
        <p:txBody>
          <a:bodyPr wrap="square">
            <a:spAutoFit/>
          </a:bodyPr>
          <a:lstStyle/>
          <a:p>
            <a:r>
              <a:rPr lang="zh-TW" altLang="zh-CN" b="1" dirty="0">
                <a:solidFill>
                  <a:schemeClr val="bg1"/>
                </a:solidFill>
              </a:rPr>
              <a:t>“清代對中國文學史最大的貢獻就是其間出現了《紅樓夢》，一部在任何時代都堪稱最偉大的愛情小說。”</a:t>
            </a:r>
            <a:endParaRPr lang="zh-CN" altLang="en-US" dirty="0">
              <a:solidFill>
                <a:schemeClr val="bg1"/>
              </a:solidFill>
            </a:endParaRPr>
          </a:p>
        </p:txBody>
      </p:sp>
      <p:pic>
        <p:nvPicPr>
          <p:cNvPr id="14" name="图片 13" descr="2232653_165410194372_2.jpg"/>
          <p:cNvPicPr>
            <a:picLocks noChangeAspect="1"/>
          </p:cNvPicPr>
          <p:nvPr/>
        </p:nvPicPr>
        <p:blipFill>
          <a:blip r:embed="rId4" cstate="print"/>
          <a:srcRect t="90625" b="-1"/>
          <a:stretch>
            <a:fillRect/>
          </a:stretch>
        </p:blipFill>
        <p:spPr>
          <a:xfrm>
            <a:off x="5357818" y="4125520"/>
            <a:ext cx="2571768" cy="319694"/>
          </a:xfrm>
          <a:prstGeom prst="rect">
            <a:avLst/>
          </a:prstGeom>
        </p:spPr>
      </p:pic>
      <p:sp>
        <p:nvSpPr>
          <p:cNvPr id="15" name="TextBox 14"/>
          <p:cNvSpPr txBox="1"/>
          <p:nvPr/>
        </p:nvSpPr>
        <p:spPr>
          <a:xfrm>
            <a:off x="5786446" y="4125521"/>
            <a:ext cx="1346844" cy="369332"/>
          </a:xfrm>
          <a:prstGeom prst="rect">
            <a:avLst/>
          </a:prstGeom>
          <a:noFill/>
        </p:spPr>
        <p:txBody>
          <a:bodyPr wrap="none" rtlCol="0">
            <a:spAutoFit/>
          </a:bodyPr>
          <a:lstStyle/>
          <a:p>
            <a:r>
              <a:rPr lang="zh-CN" altLang="en-US" b="1" dirty="0"/>
              <a:t>“最偉大”</a:t>
            </a:r>
          </a:p>
        </p:txBody>
      </p:sp>
      <p:sp>
        <p:nvSpPr>
          <p:cNvPr id="16" name="TextBox 15"/>
          <p:cNvSpPr txBox="1"/>
          <p:nvPr/>
        </p:nvSpPr>
        <p:spPr>
          <a:xfrm>
            <a:off x="4110775" y="1071546"/>
            <a:ext cx="2424062" cy="830997"/>
          </a:xfrm>
          <a:prstGeom prst="rect">
            <a:avLst/>
          </a:prstGeom>
          <a:noFill/>
        </p:spPr>
        <p:txBody>
          <a:bodyPr wrap="none" rtlCol="0">
            <a:spAutoFit/>
          </a:bodyPr>
          <a:lstStyle/>
          <a:p>
            <a:r>
              <a:rPr lang="en-US" altLang="zh-CN" sz="2400" b="1" dirty="0"/>
              <a:t>1928</a:t>
            </a:r>
            <a:r>
              <a:rPr lang="zh-CN" altLang="en-US" sz="2400" b="1" dirty="0"/>
              <a:t>年 第</a:t>
            </a:r>
            <a:r>
              <a:rPr lang="en-US" altLang="zh-CN" sz="2400" b="1" dirty="0"/>
              <a:t>18</a:t>
            </a:r>
            <a:r>
              <a:rPr lang="zh-CN" altLang="en-US" sz="2400" b="1" dirty="0"/>
              <a:t>評論</a:t>
            </a:r>
            <a:endParaRPr lang="en-US" altLang="zh-CN" sz="2400" b="1" dirty="0"/>
          </a:p>
          <a:p>
            <a:r>
              <a:rPr lang="zh-TW" altLang="zh-CN" sz="2400" b="1" dirty="0"/>
              <a:t>威利</a:t>
            </a:r>
            <a:r>
              <a:rPr lang="zh-CN" altLang="en-US" sz="2400" b="1" dirty="0"/>
              <a:t>著</a:t>
            </a:r>
          </a:p>
        </p:txBody>
      </p:sp>
      <p:sp>
        <p:nvSpPr>
          <p:cNvPr id="16385" name="Rectangle 1"/>
          <p:cNvSpPr>
            <a:spLocks noChangeArrowheads="1"/>
          </p:cNvSpPr>
          <p:nvPr/>
        </p:nvSpPr>
        <p:spPr bwMode="auto">
          <a:xfrm>
            <a:off x="4714877" y="2357431"/>
            <a:ext cx="3786214"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GB" altLang="zh-TW" b="1" dirty="0">
                <a:solidFill>
                  <a:schemeClr val="bg1"/>
                </a:solidFill>
                <a:latin typeface="Times New Roman"/>
                <a:ea typeface="PMingLiU" pitchFamily="18" charset="-120"/>
                <a:cs typeface="Times New Roman" pitchFamily="18" charset="0"/>
              </a:rPr>
              <a:t>“</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紅樓夢</a:t>
            </a:r>
            <a:r>
              <a:rPr lang="en-GB" altLang="zh-TW" b="1" dirty="0">
                <a:solidFill>
                  <a:schemeClr val="bg1"/>
                </a:solidFill>
                <a:latin typeface="PMingLiU" pitchFamily="18" charset="-120"/>
                <a:ea typeface="PMingLiU" pitchFamily="18" charset="-120"/>
                <a:cs typeface="Times New Roman" pitchFamily="18" charset="0"/>
              </a:rPr>
              <a:t>》</a:t>
            </a:r>
            <a:r>
              <a:rPr lang="zh-TW" altLang="en-GB" b="1" dirty="0">
                <a:solidFill>
                  <a:schemeClr val="bg1"/>
                </a:solidFill>
                <a:latin typeface="PMingLiU" pitchFamily="18" charset="-120"/>
                <a:ea typeface="PMingLiU" pitchFamily="18" charset="-120"/>
                <a:cs typeface="Times New Roman" pitchFamily="18" charset="0"/>
              </a:rPr>
              <a:t>包含文學中最感人肺腑的一些段落</a:t>
            </a:r>
            <a:r>
              <a:rPr lang="zh-TW" altLang="en-GB" b="1" dirty="0">
                <a:solidFill>
                  <a:schemeClr val="bg1"/>
                </a:solidFill>
                <a:latin typeface="Times New Roman"/>
                <a:ea typeface="PMingLiU" pitchFamily="18" charset="-120"/>
                <a:cs typeface="Times New Roman" pitchFamily="18" charset="0"/>
              </a:rPr>
              <a:t>”</a:t>
            </a:r>
            <a:endParaRPr lang="zh-TW" altLang="en-GB" dirty="0">
              <a:solidFill>
                <a:schemeClr val="bg1"/>
              </a:solidFill>
              <a:latin typeface="Arial" pitchFamily="34" charset="0"/>
              <a:ea typeface="宋体" pitchFamily="2" charset="-122"/>
              <a:cs typeface="宋体" pitchFamily="2" charset="-122"/>
            </a:endParaRPr>
          </a:p>
        </p:txBody>
      </p:sp>
      <p:pic>
        <p:nvPicPr>
          <p:cNvPr id="17" name="图片 16" descr="2232653_165410194372_2.jpg"/>
          <p:cNvPicPr>
            <a:picLocks noChangeAspect="1"/>
          </p:cNvPicPr>
          <p:nvPr/>
        </p:nvPicPr>
        <p:blipFill>
          <a:blip r:embed="rId4" cstate="print"/>
          <a:srcRect t="90625" b="-1"/>
          <a:stretch>
            <a:fillRect/>
          </a:stretch>
        </p:blipFill>
        <p:spPr>
          <a:xfrm>
            <a:off x="5072066" y="4125520"/>
            <a:ext cx="3000396" cy="319694"/>
          </a:xfrm>
          <a:prstGeom prst="rect">
            <a:avLst/>
          </a:prstGeom>
        </p:spPr>
      </p:pic>
      <p:sp>
        <p:nvSpPr>
          <p:cNvPr id="18" name="TextBox 17"/>
          <p:cNvSpPr txBox="1"/>
          <p:nvPr/>
        </p:nvSpPr>
        <p:spPr>
          <a:xfrm>
            <a:off x="5364949" y="4125521"/>
            <a:ext cx="1811714" cy="369332"/>
          </a:xfrm>
          <a:prstGeom prst="rect">
            <a:avLst/>
          </a:prstGeom>
          <a:noFill/>
        </p:spPr>
        <p:txBody>
          <a:bodyPr wrap="none" rtlCol="0">
            <a:spAutoFit/>
          </a:bodyPr>
          <a:lstStyle/>
          <a:p>
            <a:r>
              <a:rPr lang="zh-CN" altLang="en-US" b="1" dirty="0"/>
              <a:t>“最感人肺腑”</a:t>
            </a:r>
          </a:p>
        </p:txBody>
      </p:sp>
    </p:spTree>
    <p:extLst>
      <p:ext uri="{BB962C8B-B14F-4D97-AF65-F5344CB8AC3E}">
        <p14:creationId xmlns:p14="http://schemas.microsoft.com/office/powerpoint/2010/main" val="39488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4"/>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385"/>
                                        </p:tgtEl>
                                        <p:attrNameLst>
                                          <p:attrName>style.visibility</p:attrName>
                                        </p:attrNameLst>
                                      </p:cBhvr>
                                      <p:to>
                                        <p:strVal val="visible"/>
                                      </p:to>
                                    </p:set>
                                    <p:animEffect transition="in" filter="fade">
                                      <p:cBhvr>
                                        <p:cTn id="39" dur="2000"/>
                                        <p:tgtEl>
                                          <p:spTgt spid="1638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p:bldP spid="15" grpId="1"/>
      <p:bldP spid="16" grpId="0"/>
      <p:bldP spid="1638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10" name="图片 9"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6" name="图片 5" descr="592786300953835537.jpg"/>
          <p:cNvPicPr>
            <a:picLocks noChangeAspect="1"/>
          </p:cNvPicPr>
          <p:nvPr/>
        </p:nvPicPr>
        <p:blipFill>
          <a:blip r:embed="rId3" cstate="print"/>
          <a:stretch>
            <a:fillRect/>
          </a:stretch>
        </p:blipFill>
        <p:spPr>
          <a:xfrm>
            <a:off x="4786314" y="857251"/>
            <a:ext cx="4357686" cy="5295416"/>
          </a:xfrm>
          <a:prstGeom prst="rect">
            <a:avLst/>
          </a:prstGeom>
        </p:spPr>
      </p:pic>
      <p:pic>
        <p:nvPicPr>
          <p:cNvPr id="11" name="图片 10" descr="2232653_165410194372_2.jpg"/>
          <p:cNvPicPr>
            <a:picLocks noChangeAspect="1"/>
          </p:cNvPicPr>
          <p:nvPr/>
        </p:nvPicPr>
        <p:blipFill>
          <a:blip r:embed="rId4" cstate="print"/>
          <a:srcRect b="81250"/>
          <a:stretch>
            <a:fillRect/>
          </a:stretch>
        </p:blipFill>
        <p:spPr>
          <a:xfrm>
            <a:off x="1071539" y="1017968"/>
            <a:ext cx="5387645" cy="964413"/>
          </a:xfrm>
          <a:prstGeom prst="rect">
            <a:avLst/>
          </a:prstGeom>
        </p:spPr>
      </p:pic>
      <p:sp>
        <p:nvSpPr>
          <p:cNvPr id="7" name="TextBox 6"/>
          <p:cNvSpPr txBox="1"/>
          <p:nvPr/>
        </p:nvSpPr>
        <p:spPr>
          <a:xfrm>
            <a:off x="2214546" y="1125125"/>
            <a:ext cx="3357586" cy="830997"/>
          </a:xfrm>
          <a:prstGeom prst="rect">
            <a:avLst/>
          </a:prstGeom>
          <a:noFill/>
        </p:spPr>
        <p:txBody>
          <a:bodyPr wrap="square" rtlCol="0">
            <a:spAutoFit/>
          </a:bodyPr>
          <a:lstStyle/>
          <a:p>
            <a:r>
              <a:rPr lang="en-US" altLang="zh-CN" sz="2400" b="1" dirty="0"/>
              <a:t>1929</a:t>
            </a:r>
            <a:r>
              <a:rPr lang="zh-CN" altLang="en-US" sz="2400" b="1" dirty="0"/>
              <a:t>年 第</a:t>
            </a:r>
            <a:r>
              <a:rPr lang="en-US" altLang="zh-CN" sz="2400" b="1" dirty="0"/>
              <a:t>19</a:t>
            </a:r>
            <a:r>
              <a:rPr lang="zh-CN" altLang="en-US" sz="2400" b="1" dirty="0"/>
              <a:t>評論</a:t>
            </a:r>
            <a:endParaRPr lang="en-US" altLang="zh-CN" sz="2400" b="1" dirty="0"/>
          </a:p>
          <a:p>
            <a:r>
              <a:rPr lang="zh-TW" altLang="zh-CN" sz="2400" b="1" dirty="0"/>
              <a:t>王際真</a:t>
            </a:r>
            <a:r>
              <a:rPr lang="zh-CN" altLang="en-US" sz="2400" b="1" dirty="0"/>
              <a:t>著</a:t>
            </a:r>
          </a:p>
        </p:txBody>
      </p:sp>
      <p:sp>
        <p:nvSpPr>
          <p:cNvPr id="8" name="矩形 7"/>
          <p:cNvSpPr/>
          <p:nvPr/>
        </p:nvSpPr>
        <p:spPr>
          <a:xfrm>
            <a:off x="571472" y="2196695"/>
            <a:ext cx="4071966" cy="1754326"/>
          </a:xfrm>
          <a:prstGeom prst="rect">
            <a:avLst/>
          </a:prstGeom>
        </p:spPr>
        <p:txBody>
          <a:bodyPr wrap="square">
            <a:spAutoFit/>
          </a:bodyPr>
          <a:lstStyle/>
          <a:p>
            <a:r>
              <a:rPr lang="zh-TW" altLang="zh-CN" b="1" dirty="0">
                <a:solidFill>
                  <a:schemeClr val="bg1"/>
                </a:solidFill>
              </a:rPr>
              <a:t>“它被看作是最偉大的中文小說。他可能是中國第一步真正意義上的現實小說，在一定程度上來說，它首次打破了傳統小說的大團圓結局，它還是真正的自傳體小說，並且正因為如此，它在中國小說史上是獨一無二的。”</a:t>
            </a:r>
            <a:endParaRPr lang="zh-CN" altLang="en-US" b="1" dirty="0">
              <a:solidFill>
                <a:schemeClr val="bg1"/>
              </a:solidFill>
            </a:endParaRPr>
          </a:p>
        </p:txBody>
      </p:sp>
      <p:pic>
        <p:nvPicPr>
          <p:cNvPr id="13" name="图片 12" descr="2232653_165410194372_2.jpg"/>
          <p:cNvPicPr>
            <a:picLocks noChangeAspect="1"/>
          </p:cNvPicPr>
          <p:nvPr/>
        </p:nvPicPr>
        <p:blipFill>
          <a:blip r:embed="rId4" cstate="print"/>
          <a:srcRect t="90625" b="-1"/>
          <a:stretch>
            <a:fillRect/>
          </a:stretch>
        </p:blipFill>
        <p:spPr>
          <a:xfrm>
            <a:off x="1000101" y="4929198"/>
            <a:ext cx="3071834" cy="319694"/>
          </a:xfrm>
          <a:prstGeom prst="rect">
            <a:avLst/>
          </a:prstGeom>
        </p:spPr>
      </p:pic>
      <p:sp>
        <p:nvSpPr>
          <p:cNvPr id="14" name="TextBox 13"/>
          <p:cNvSpPr txBox="1"/>
          <p:nvPr/>
        </p:nvSpPr>
        <p:spPr>
          <a:xfrm>
            <a:off x="1285852" y="4904421"/>
            <a:ext cx="3071834" cy="369332"/>
          </a:xfrm>
          <a:prstGeom prst="rect">
            <a:avLst/>
          </a:prstGeom>
          <a:noFill/>
        </p:spPr>
        <p:txBody>
          <a:bodyPr wrap="square" rtlCol="0">
            <a:spAutoFit/>
          </a:bodyPr>
          <a:lstStyle/>
          <a:p>
            <a:r>
              <a:rPr lang="zh-CN" altLang="en-US" b="1" dirty="0"/>
              <a:t>“獨一無二的”</a:t>
            </a:r>
          </a:p>
        </p:txBody>
      </p:sp>
      <p:sp>
        <p:nvSpPr>
          <p:cNvPr id="15" name="TextBox 14"/>
          <p:cNvSpPr txBox="1"/>
          <p:nvPr/>
        </p:nvSpPr>
        <p:spPr>
          <a:xfrm>
            <a:off x="2214546" y="1120889"/>
            <a:ext cx="3357586" cy="830997"/>
          </a:xfrm>
          <a:prstGeom prst="rect">
            <a:avLst/>
          </a:prstGeom>
          <a:noFill/>
        </p:spPr>
        <p:txBody>
          <a:bodyPr wrap="square" rtlCol="0">
            <a:spAutoFit/>
          </a:bodyPr>
          <a:lstStyle/>
          <a:p>
            <a:r>
              <a:rPr lang="en-US" altLang="zh-CN" sz="2400" b="1" dirty="0"/>
              <a:t>1930</a:t>
            </a:r>
            <a:r>
              <a:rPr lang="zh-CN" altLang="en-US" sz="2400" b="1" dirty="0"/>
              <a:t>年 第</a:t>
            </a:r>
            <a:r>
              <a:rPr lang="en-US" altLang="zh-CN" sz="2400" b="1" dirty="0"/>
              <a:t>20</a:t>
            </a:r>
            <a:r>
              <a:rPr lang="zh-CN" altLang="en-US" sz="2400" b="1" dirty="0"/>
              <a:t>評論</a:t>
            </a:r>
            <a:endParaRPr lang="en-US" altLang="zh-CN" sz="2400" b="1" dirty="0"/>
          </a:p>
          <a:p>
            <a:r>
              <a:rPr lang="zh-TW" altLang="zh-CN" sz="2400" b="1" dirty="0"/>
              <a:t>克乃文</a:t>
            </a:r>
            <a:r>
              <a:rPr lang="zh-CN" altLang="en-US" sz="2400" b="1" dirty="0"/>
              <a:t>著</a:t>
            </a:r>
          </a:p>
        </p:txBody>
      </p:sp>
      <p:sp>
        <p:nvSpPr>
          <p:cNvPr id="16" name="矩形 15"/>
          <p:cNvSpPr/>
          <p:nvPr/>
        </p:nvSpPr>
        <p:spPr>
          <a:xfrm>
            <a:off x="571472" y="2196695"/>
            <a:ext cx="4143404" cy="2031325"/>
          </a:xfrm>
          <a:prstGeom prst="rect">
            <a:avLst/>
          </a:prstGeom>
        </p:spPr>
        <p:txBody>
          <a:bodyPr wrap="square">
            <a:spAutoFit/>
          </a:bodyPr>
          <a:lstStyle/>
          <a:p>
            <a:r>
              <a:rPr lang="zh-TW" altLang="zh-CN" b="1" dirty="0">
                <a:solidFill>
                  <a:schemeClr val="bg1"/>
                </a:solidFill>
              </a:rPr>
              <a:t>“當然，沒有一部小說可以像《紅樓夢》一樣，用自己所呈現的獨特結構，恰如其分的概括和展示了異常豐富的中國社會現實和紛繁複雜的中國家庭生活。它是一部偉大的小說。他與《三國演義》一起，置身於中國古典小說的最重要地位。</a:t>
            </a:r>
            <a:endParaRPr lang="zh-CN" altLang="en-US" b="1" dirty="0">
              <a:solidFill>
                <a:schemeClr val="bg1"/>
              </a:solidFill>
            </a:endParaRPr>
          </a:p>
        </p:txBody>
      </p:sp>
      <p:pic>
        <p:nvPicPr>
          <p:cNvPr id="17" name="图片 16" descr="2232653_165410194372_2.jpg"/>
          <p:cNvPicPr>
            <a:picLocks noChangeAspect="1"/>
          </p:cNvPicPr>
          <p:nvPr/>
        </p:nvPicPr>
        <p:blipFill>
          <a:blip r:embed="rId4" cstate="print"/>
          <a:srcRect t="90625" b="-1"/>
          <a:stretch>
            <a:fillRect/>
          </a:stretch>
        </p:blipFill>
        <p:spPr>
          <a:xfrm>
            <a:off x="1000101" y="4953976"/>
            <a:ext cx="3071834" cy="319694"/>
          </a:xfrm>
          <a:prstGeom prst="rect">
            <a:avLst/>
          </a:prstGeom>
        </p:spPr>
      </p:pic>
      <p:sp>
        <p:nvSpPr>
          <p:cNvPr id="18" name="TextBox 17"/>
          <p:cNvSpPr txBox="1"/>
          <p:nvPr/>
        </p:nvSpPr>
        <p:spPr>
          <a:xfrm>
            <a:off x="1285852" y="4929199"/>
            <a:ext cx="3071834" cy="369332"/>
          </a:xfrm>
          <a:prstGeom prst="rect">
            <a:avLst/>
          </a:prstGeom>
          <a:noFill/>
        </p:spPr>
        <p:txBody>
          <a:bodyPr wrap="square" rtlCol="0">
            <a:spAutoFit/>
          </a:bodyPr>
          <a:lstStyle/>
          <a:p>
            <a:r>
              <a:rPr lang="zh-CN" altLang="en-US" b="1" dirty="0"/>
              <a:t>“偉大的小說”</a:t>
            </a:r>
          </a:p>
        </p:txBody>
      </p:sp>
    </p:spTree>
    <p:extLst>
      <p:ext uri="{BB962C8B-B14F-4D97-AF65-F5344CB8AC3E}">
        <p14:creationId xmlns:p14="http://schemas.microsoft.com/office/powerpoint/2010/main" val="18960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4" grpId="0"/>
      <p:bldP spid="14" grpId="1"/>
      <p:bldP spid="15" grpId="0"/>
      <p:bldP spid="16"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0" y="857250"/>
            <a:ext cx="1714480" cy="5143500"/>
          </a:xfrm>
          <a:prstGeom prst="rect">
            <a:avLst/>
          </a:prstGeom>
          <a:scene3d>
            <a:camera prst="orthographicFront">
              <a:rot lat="10800000" lon="0" rev="10799999"/>
            </a:camera>
            <a:lightRig rig="threePt" dir="t"/>
          </a:scene3d>
        </p:spPr>
      </p:pic>
      <p:pic>
        <p:nvPicPr>
          <p:cNvPr id="10" name="图片 9"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1714481" y="857250"/>
            <a:ext cx="3061629" cy="5143500"/>
          </a:xfrm>
          <a:prstGeom prst="rect">
            <a:avLst/>
          </a:prstGeom>
          <a:scene3d>
            <a:camera prst="orthographicFront">
              <a:rot lat="0" lon="0" rev="10799999"/>
            </a:camera>
            <a:lightRig rig="threePt" dir="t"/>
          </a:scene3d>
        </p:spPr>
      </p:pic>
      <p:pic>
        <p:nvPicPr>
          <p:cNvPr id="6" name="图片 5" descr="592786300953835537.jpg"/>
          <p:cNvPicPr>
            <a:picLocks noChangeAspect="1"/>
          </p:cNvPicPr>
          <p:nvPr/>
        </p:nvPicPr>
        <p:blipFill>
          <a:blip r:embed="rId3" cstate="print"/>
          <a:stretch>
            <a:fillRect/>
          </a:stretch>
        </p:blipFill>
        <p:spPr>
          <a:xfrm>
            <a:off x="4786314" y="857251"/>
            <a:ext cx="4357686" cy="5295416"/>
          </a:xfrm>
          <a:prstGeom prst="rect">
            <a:avLst/>
          </a:prstGeom>
        </p:spPr>
      </p:pic>
      <p:pic>
        <p:nvPicPr>
          <p:cNvPr id="11" name="图片 10" descr="2232653_165410194372_2.jpg"/>
          <p:cNvPicPr>
            <a:picLocks noChangeAspect="1"/>
          </p:cNvPicPr>
          <p:nvPr/>
        </p:nvPicPr>
        <p:blipFill>
          <a:blip r:embed="rId4" cstate="print"/>
          <a:srcRect b="81250"/>
          <a:stretch>
            <a:fillRect/>
          </a:stretch>
        </p:blipFill>
        <p:spPr>
          <a:xfrm>
            <a:off x="1071539" y="1017968"/>
            <a:ext cx="5387645" cy="964413"/>
          </a:xfrm>
          <a:prstGeom prst="rect">
            <a:avLst/>
          </a:prstGeom>
        </p:spPr>
      </p:pic>
      <p:sp>
        <p:nvSpPr>
          <p:cNvPr id="7" name="TextBox 6"/>
          <p:cNvSpPr txBox="1"/>
          <p:nvPr/>
        </p:nvSpPr>
        <p:spPr>
          <a:xfrm>
            <a:off x="3249145" y="1280884"/>
            <a:ext cx="1032431" cy="461665"/>
          </a:xfrm>
          <a:prstGeom prst="rect">
            <a:avLst/>
          </a:prstGeom>
          <a:noFill/>
        </p:spPr>
        <p:txBody>
          <a:bodyPr wrap="square" rtlCol="0">
            <a:spAutoFit/>
          </a:bodyPr>
          <a:lstStyle/>
          <a:p>
            <a:r>
              <a:rPr lang="zh-TW" altLang="en-US" sz="2400" b="1" dirty="0"/>
              <a:t>結論</a:t>
            </a:r>
            <a:endParaRPr lang="zh-CN" altLang="en-US" sz="2400" b="1" dirty="0"/>
          </a:p>
        </p:txBody>
      </p:sp>
      <p:sp>
        <p:nvSpPr>
          <p:cNvPr id="8" name="矩形 7"/>
          <p:cNvSpPr/>
          <p:nvPr/>
        </p:nvSpPr>
        <p:spPr>
          <a:xfrm>
            <a:off x="571472" y="2196695"/>
            <a:ext cx="4071966" cy="2031325"/>
          </a:xfrm>
          <a:prstGeom prst="rect">
            <a:avLst/>
          </a:prstGeom>
        </p:spPr>
        <p:txBody>
          <a:bodyPr wrap="square">
            <a:spAutoFit/>
          </a:bodyPr>
          <a:lstStyle/>
          <a:p>
            <a:pPr marL="257175" indent="-257175">
              <a:buFont typeface="Arial" pitchFamily="34" charset="0"/>
              <a:buChar char="•"/>
            </a:pPr>
            <a:r>
              <a:rPr lang="zh-TW" altLang="en-US" b="1" dirty="0">
                <a:solidFill>
                  <a:schemeClr val="bg1"/>
                </a:solidFill>
              </a:rPr>
              <a:t>異國情調（約翰</a:t>
            </a:r>
            <a:r>
              <a:rPr lang="en-US" altLang="zh-TW" b="1" dirty="0">
                <a:solidFill>
                  <a:schemeClr val="bg1"/>
                </a:solidFill>
              </a:rPr>
              <a:t>·</a:t>
            </a:r>
            <a:r>
              <a:rPr lang="zh-TW" altLang="en-US" b="1" dirty="0">
                <a:solidFill>
                  <a:schemeClr val="bg1"/>
                </a:solidFill>
              </a:rPr>
              <a:t>戴維斯、巴羅、布魯蓋爾）</a:t>
            </a:r>
            <a:endParaRPr lang="en-US" altLang="zh-TW" b="1" dirty="0">
              <a:solidFill>
                <a:schemeClr val="bg1"/>
              </a:solidFill>
            </a:endParaRPr>
          </a:p>
          <a:p>
            <a:pPr marL="257175" indent="-257175">
              <a:buFont typeface="Arial" pitchFamily="34" charset="0"/>
              <a:buChar char="•"/>
            </a:pPr>
            <a:r>
              <a:rPr lang="zh-TW" altLang="en-US" b="1" dirty="0">
                <a:solidFill>
                  <a:schemeClr val="bg1"/>
                </a:solidFill>
              </a:rPr>
              <a:t>中國文學的低級（郭士立、蘭登</a:t>
            </a:r>
            <a:r>
              <a:rPr lang="en-US" altLang="zh-TW" b="1" dirty="0">
                <a:solidFill>
                  <a:schemeClr val="bg1"/>
                </a:solidFill>
              </a:rPr>
              <a:t>·</a:t>
            </a:r>
            <a:r>
              <a:rPr lang="zh-TW" altLang="en-US" b="1" dirty="0">
                <a:solidFill>
                  <a:schemeClr val="bg1"/>
                </a:solidFill>
              </a:rPr>
              <a:t>戴維斯、哈特、翟理思、何德蘭）</a:t>
            </a:r>
            <a:endParaRPr lang="en-US" altLang="zh-TW" b="1" dirty="0">
              <a:solidFill>
                <a:schemeClr val="bg1"/>
              </a:solidFill>
            </a:endParaRPr>
          </a:p>
          <a:p>
            <a:pPr marL="257175" indent="-257175">
              <a:buFont typeface="Arial" pitchFamily="34" charset="0"/>
              <a:buChar char="•"/>
            </a:pPr>
            <a:r>
              <a:rPr lang="zh-TW" altLang="en-US" b="1" dirty="0">
                <a:solidFill>
                  <a:schemeClr val="bg1"/>
                </a:solidFill>
              </a:rPr>
              <a:t>面對理想與美麗對立面的極化（戈德史密斯</a:t>
            </a:r>
            <a:endParaRPr lang="en-US" altLang="zh-TW" b="1" dirty="0">
              <a:solidFill>
                <a:schemeClr val="bg1"/>
              </a:solidFill>
            </a:endParaRPr>
          </a:p>
          <a:p>
            <a:pPr marL="257175" indent="-257175">
              <a:buFont typeface="Arial" pitchFamily="34" charset="0"/>
              <a:buChar char="•"/>
            </a:pPr>
            <a:r>
              <a:rPr lang="zh-TW" altLang="en-US" b="1" dirty="0">
                <a:solidFill>
                  <a:schemeClr val="bg1"/>
                </a:solidFill>
              </a:rPr>
              <a:t>中國詩歌的自製分類（約翰</a:t>
            </a:r>
            <a:r>
              <a:rPr lang="en-US" altLang="zh-TW" b="1" dirty="0">
                <a:solidFill>
                  <a:schemeClr val="bg1"/>
                </a:solidFill>
              </a:rPr>
              <a:t>·</a:t>
            </a:r>
            <a:r>
              <a:rPr lang="zh-TW" altLang="en-US" b="1" dirty="0">
                <a:solidFill>
                  <a:schemeClr val="bg1"/>
                </a:solidFill>
              </a:rPr>
              <a:t>戴維斯）</a:t>
            </a:r>
            <a:endParaRPr lang="en-US" b="1" dirty="0">
              <a:solidFill>
                <a:schemeClr val="bg1"/>
              </a:solidFill>
              <a:latin typeface="+mj-ea"/>
              <a:ea typeface="+mj-ea"/>
            </a:endParaRPr>
          </a:p>
        </p:txBody>
      </p:sp>
      <p:pic>
        <p:nvPicPr>
          <p:cNvPr id="13" name="图片 12" descr="2232653_165410194372_2.jpg"/>
          <p:cNvPicPr>
            <a:picLocks noChangeAspect="1"/>
          </p:cNvPicPr>
          <p:nvPr/>
        </p:nvPicPr>
        <p:blipFill>
          <a:blip r:embed="rId4" cstate="print"/>
          <a:srcRect t="90625" b="-1"/>
          <a:stretch>
            <a:fillRect/>
          </a:stretch>
        </p:blipFill>
        <p:spPr>
          <a:xfrm>
            <a:off x="1000101" y="4929198"/>
            <a:ext cx="3071834" cy="319694"/>
          </a:xfrm>
          <a:prstGeom prst="rect">
            <a:avLst/>
          </a:prstGeom>
        </p:spPr>
      </p:pic>
      <p:sp>
        <p:nvSpPr>
          <p:cNvPr id="14" name="TextBox 13"/>
          <p:cNvSpPr txBox="1"/>
          <p:nvPr/>
        </p:nvSpPr>
        <p:spPr>
          <a:xfrm>
            <a:off x="1285852" y="4904421"/>
            <a:ext cx="3071834" cy="369332"/>
          </a:xfrm>
          <a:prstGeom prst="rect">
            <a:avLst/>
          </a:prstGeom>
          <a:noFill/>
        </p:spPr>
        <p:txBody>
          <a:bodyPr wrap="square" rtlCol="0">
            <a:spAutoFit/>
          </a:bodyPr>
          <a:lstStyle/>
          <a:p>
            <a:r>
              <a:rPr lang="zh-CN" altLang="en-US" b="1" dirty="0"/>
              <a:t>“獨一無二的”</a:t>
            </a:r>
          </a:p>
        </p:txBody>
      </p:sp>
      <p:pic>
        <p:nvPicPr>
          <p:cNvPr id="17" name="图片 16" descr="2232653_165410194372_2.jpg"/>
          <p:cNvPicPr>
            <a:picLocks noChangeAspect="1"/>
          </p:cNvPicPr>
          <p:nvPr/>
        </p:nvPicPr>
        <p:blipFill>
          <a:blip r:embed="rId4" cstate="print"/>
          <a:srcRect t="90625" b="-1"/>
          <a:stretch>
            <a:fillRect/>
          </a:stretch>
        </p:blipFill>
        <p:spPr>
          <a:xfrm>
            <a:off x="1000101" y="4953976"/>
            <a:ext cx="3071834" cy="319694"/>
          </a:xfrm>
          <a:prstGeom prst="rect">
            <a:avLst/>
          </a:prstGeom>
        </p:spPr>
      </p:pic>
      <p:sp>
        <p:nvSpPr>
          <p:cNvPr id="18" name="TextBox 17"/>
          <p:cNvSpPr txBox="1"/>
          <p:nvPr/>
        </p:nvSpPr>
        <p:spPr>
          <a:xfrm>
            <a:off x="1285852" y="4929199"/>
            <a:ext cx="2479508" cy="369332"/>
          </a:xfrm>
          <a:prstGeom prst="rect">
            <a:avLst/>
          </a:prstGeom>
          <a:noFill/>
        </p:spPr>
        <p:txBody>
          <a:bodyPr wrap="square" rtlCol="0">
            <a:spAutoFit/>
          </a:bodyPr>
          <a:lstStyle/>
          <a:p>
            <a:pPr algn="ctr"/>
            <a:r>
              <a:rPr lang="zh-CN" altLang="en-US" b="1" dirty="0"/>
              <a:t>“</a:t>
            </a:r>
            <a:r>
              <a:rPr lang="zh-TW" altLang="en-US" b="1" dirty="0"/>
              <a:t>減速</a:t>
            </a:r>
            <a:r>
              <a:rPr lang="zh-CN" altLang="en-US" b="1" dirty="0"/>
              <a:t>”</a:t>
            </a:r>
          </a:p>
        </p:txBody>
      </p:sp>
    </p:spTree>
    <p:extLst>
      <p:ext uri="{BB962C8B-B14F-4D97-AF65-F5344CB8AC3E}">
        <p14:creationId xmlns:p14="http://schemas.microsoft.com/office/powerpoint/2010/main" val="2497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4" grpId="0"/>
      <p:bldP spid="14" grpId="1"/>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67892" y="857250"/>
            <a:ext cx="4776109" cy="5143500"/>
            <a:chOff x="4367891" y="0"/>
            <a:chExt cx="4776109" cy="6858000"/>
          </a:xfrm>
        </p:grpSpPr>
        <p:pic>
          <p:nvPicPr>
            <p:cNvPr id="5" name="图片 4" descr="2227_big.jpg"/>
            <p:cNvPicPr>
              <a:picLocks noChangeAspect="1"/>
            </p:cNvPicPr>
            <p:nvPr/>
          </p:nvPicPr>
          <p:blipFill>
            <a:blip r:embed="rId2" cstate="print">
              <a:duotone>
                <a:prstClr val="black"/>
                <a:schemeClr val="accent6">
                  <a:tint val="45000"/>
                  <a:satMod val="400000"/>
                </a:schemeClr>
              </a:duotone>
            </a:blip>
            <a:srcRect l="72393"/>
            <a:stretch>
              <a:fillRect/>
            </a:stretch>
          </p:blipFill>
          <p:spPr>
            <a:xfrm>
              <a:off x="7429520" y="0"/>
              <a:ext cx="1714480" cy="6858000"/>
            </a:xfrm>
            <a:prstGeom prst="rect">
              <a:avLst/>
            </a:prstGeom>
          </p:spPr>
        </p:pic>
        <p:pic>
          <p:nvPicPr>
            <p:cNvPr id="6" name="图片 5" descr="2227_big.jpg"/>
            <p:cNvPicPr>
              <a:picLocks noChangeAspect="1"/>
            </p:cNvPicPr>
            <p:nvPr/>
          </p:nvPicPr>
          <p:blipFill>
            <a:blip r:embed="rId2" cstate="print">
              <a:duotone>
                <a:prstClr val="black"/>
                <a:schemeClr val="accent6">
                  <a:tint val="45000"/>
                  <a:satMod val="400000"/>
                </a:schemeClr>
              </a:duotone>
            </a:blip>
            <a:srcRect l="40261" r="25230" b="29054"/>
            <a:stretch>
              <a:fillRect/>
            </a:stretch>
          </p:blipFill>
          <p:spPr>
            <a:xfrm>
              <a:off x="4367891" y="0"/>
              <a:ext cx="3061629" cy="6858000"/>
            </a:xfrm>
            <a:prstGeom prst="rect">
              <a:avLst/>
            </a:prstGeom>
          </p:spPr>
        </p:pic>
      </p:grpSp>
      <p:pic>
        <p:nvPicPr>
          <p:cNvPr id="9" name="图片 8" descr="592786300953835498.jpg"/>
          <p:cNvPicPr>
            <a:picLocks noChangeAspect="1"/>
          </p:cNvPicPr>
          <p:nvPr/>
        </p:nvPicPr>
        <p:blipFill>
          <a:blip r:embed="rId3" cstate="print"/>
          <a:stretch>
            <a:fillRect/>
          </a:stretch>
        </p:blipFill>
        <p:spPr>
          <a:xfrm>
            <a:off x="0" y="857251"/>
            <a:ext cx="4357686" cy="5140865"/>
          </a:xfrm>
          <a:prstGeom prst="rect">
            <a:avLst/>
          </a:prstGeom>
        </p:spPr>
      </p:pic>
      <p:pic>
        <p:nvPicPr>
          <p:cNvPr id="7" name="Picture 2" descr="C:\Users\Soloman\Desktop\荷叶.png"/>
          <p:cNvPicPr>
            <a:picLocks noChangeAspect="1" noChangeArrowheads="1"/>
          </p:cNvPicPr>
          <p:nvPr/>
        </p:nvPicPr>
        <p:blipFill>
          <a:blip r:embed="rId4" cstate="print"/>
          <a:srcRect l="83331" t="36375" r="2292" b="40009"/>
          <a:stretch>
            <a:fillRect/>
          </a:stretch>
        </p:blipFill>
        <p:spPr bwMode="auto">
          <a:xfrm>
            <a:off x="7078738" y="4286256"/>
            <a:ext cx="2065263" cy="1908777"/>
          </a:xfrm>
          <a:prstGeom prst="rect">
            <a:avLst/>
          </a:prstGeom>
          <a:noFill/>
          <a:ln w="9525">
            <a:noFill/>
            <a:miter lim="800000"/>
            <a:headEnd/>
            <a:tailEnd/>
          </a:ln>
        </p:spPr>
      </p:pic>
      <p:sp>
        <p:nvSpPr>
          <p:cNvPr id="14" name="TextBox 13"/>
          <p:cNvSpPr txBox="1"/>
          <p:nvPr/>
        </p:nvSpPr>
        <p:spPr>
          <a:xfrm>
            <a:off x="4786314" y="2839637"/>
            <a:ext cx="2268570" cy="715581"/>
          </a:xfrm>
          <a:prstGeom prst="rect">
            <a:avLst/>
          </a:prstGeom>
          <a:noFill/>
        </p:spPr>
        <p:txBody>
          <a:bodyPr wrap="none" rtlCol="0">
            <a:spAutoFit/>
          </a:bodyPr>
          <a:lstStyle/>
          <a:p>
            <a:r>
              <a:rPr lang="zh-CN" altLang="en-US" sz="4050" b="1" dirty="0">
                <a:solidFill>
                  <a:schemeClr val="bg1"/>
                </a:solidFill>
              </a:rPr>
              <a:t>感謝觀看</a:t>
            </a:r>
          </a:p>
        </p:txBody>
      </p:sp>
    </p:spTree>
    <p:extLst>
      <p:ext uri="{BB962C8B-B14F-4D97-AF65-F5344CB8AC3E}">
        <p14:creationId xmlns:p14="http://schemas.microsoft.com/office/powerpoint/2010/main" val="303076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Student </a:t>
            </a:r>
            <a:r>
              <a:rPr lang="de-DE" altLang="zh-CN" sz="5000" b="1" dirty="0" err="1">
                <a:latin typeface="+mj-lt"/>
                <a:ea typeface="KaiTi" panose="02010609060101010101" pitchFamily="49" charset="-122"/>
              </a:rPr>
              <a:t>Presentations</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7" name="Textfeld 6">
            <a:extLst>
              <a:ext uri="{FF2B5EF4-FFF2-40B4-BE49-F238E27FC236}">
                <a16:creationId xmlns:a16="http://schemas.microsoft.com/office/drawing/2014/main" id="{C8377A69-448D-41EE-A80E-38B502D108CC}"/>
              </a:ext>
            </a:extLst>
          </p:cNvPr>
          <p:cNvSpPr txBox="1"/>
          <p:nvPr/>
        </p:nvSpPr>
        <p:spPr>
          <a:xfrm>
            <a:off x="593617" y="1502152"/>
            <a:ext cx="8154847" cy="1754326"/>
          </a:xfrm>
          <a:prstGeom prst="rect">
            <a:avLst/>
          </a:prstGeom>
          <a:noFill/>
        </p:spPr>
        <p:txBody>
          <a:bodyPr wrap="square" rtlCol="0">
            <a:spAutoFit/>
          </a:bodyPr>
          <a:lstStyle/>
          <a:p>
            <a:pPr algn="l">
              <a:buFont typeface="Arial" panose="020B0604020202020204" pitchFamily="34" charset="0"/>
              <a:buChar char="•"/>
            </a:pPr>
            <a:r>
              <a:rPr lang="zh-CN" altLang="de-DE" b="0" i="0" dirty="0">
                <a:solidFill>
                  <a:srgbClr val="000000"/>
                </a:solidFill>
                <a:effectLst/>
                <a:latin typeface="Arial" panose="020B0604020202020204" pitchFamily="34" charset="0"/>
              </a:rPr>
              <a:t>李思源 *</a:t>
            </a:r>
            <a:r>
              <a:rPr lang="de-DE" b="0" i="0" dirty="0" err="1">
                <a:solidFill>
                  <a:srgbClr val="000000"/>
                </a:solidFill>
                <a:effectLst/>
                <a:latin typeface="Arial" panose="020B0604020202020204" pitchFamily="34" charset="0"/>
              </a:rPr>
              <a:t>ppt</a:t>
            </a:r>
            <a:r>
              <a:rPr lang="de-DE" b="0" i="0" dirty="0">
                <a:solidFill>
                  <a:srgbClr val="000000"/>
                </a:solidFill>
                <a:effectLst/>
                <a:latin typeface="Arial" panose="020B0604020202020204" pitchFamily="34" charset="0"/>
              </a:rPr>
              <a:t>: </a:t>
            </a:r>
            <a:r>
              <a:rPr lang="de-DE" b="0" i="0" u="none" strike="noStrike" dirty="0">
                <a:solidFill>
                  <a:srgbClr val="002BB8"/>
                </a:solidFill>
                <a:effectLst/>
                <a:latin typeface="Arial" panose="020B0604020202020204" pitchFamily="34" charset="0"/>
                <a:hlinkClick r:id="rId7" tooltip="03 Early Translation of Chinese Literature.pptx"/>
              </a:rPr>
              <a:t>Early Translation </a:t>
            </a:r>
            <a:r>
              <a:rPr lang="de-DE" b="0" i="0" u="none" strike="noStrike" dirty="0" err="1">
                <a:solidFill>
                  <a:srgbClr val="002BB8"/>
                </a:solidFill>
                <a:effectLst/>
                <a:latin typeface="Arial" panose="020B0604020202020204" pitchFamily="34" charset="0"/>
                <a:hlinkClick r:id="rId7" tooltip="03 Early Translation of Chinese Literature.pptx"/>
              </a:rPr>
              <a:t>of</a:t>
            </a:r>
            <a:r>
              <a:rPr lang="de-DE" b="0" i="0" u="none" strike="noStrike" dirty="0">
                <a:solidFill>
                  <a:srgbClr val="002BB8"/>
                </a:solidFill>
                <a:effectLst/>
                <a:latin typeface="Arial" panose="020B0604020202020204" pitchFamily="34" charset="0"/>
                <a:hlinkClick r:id="rId7" tooltip="03 Early Translation of Chinese Literature.pptx"/>
              </a:rPr>
              <a:t> Chinese </a:t>
            </a:r>
            <a:r>
              <a:rPr lang="de-DE" b="0" i="0" u="none" strike="noStrike" dirty="0" err="1">
                <a:solidFill>
                  <a:srgbClr val="002BB8"/>
                </a:solidFill>
                <a:effectLst/>
                <a:latin typeface="Arial" panose="020B0604020202020204" pitchFamily="34" charset="0"/>
                <a:hlinkClick r:id="rId7" tooltip="03 Early Translation of Chinese Literature.pptx"/>
              </a:rPr>
              <a:t>Literature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Li </a:t>
            </a:r>
            <a:r>
              <a:rPr lang="de-DE" b="0" i="0" dirty="0" err="1">
                <a:solidFill>
                  <a:srgbClr val="000000"/>
                </a:solidFill>
                <a:effectLst/>
                <a:latin typeface="Arial" panose="020B0604020202020204" pitchFamily="34" charset="0"/>
              </a:rPr>
              <a:t>siyuan</a:t>
            </a:r>
            <a:endParaRPr lang="de-DE"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b="0" i="0" dirty="0">
                <a:solidFill>
                  <a:srgbClr val="000000"/>
                </a:solidFill>
                <a:effectLst/>
                <a:latin typeface="Arial" panose="020B0604020202020204" pitchFamily="34" charset="0"/>
              </a:rPr>
              <a:t>邓阳林 *</a:t>
            </a:r>
            <a:r>
              <a:rPr lang="de-DE" b="0" i="0" dirty="0" err="1">
                <a:solidFill>
                  <a:srgbClr val="000000"/>
                </a:solidFill>
                <a:effectLst/>
                <a:latin typeface="Arial" panose="020B0604020202020204" pitchFamily="34" charset="0"/>
              </a:rPr>
              <a:t>ppt</a:t>
            </a:r>
            <a:r>
              <a:rPr lang="de-DE" b="0" i="0" dirty="0">
                <a:solidFill>
                  <a:srgbClr val="000000"/>
                </a:solidFill>
                <a:effectLst/>
                <a:latin typeface="Arial" panose="020B0604020202020204" pitchFamily="34" charset="0"/>
              </a:rPr>
              <a:t>: </a:t>
            </a:r>
            <a:r>
              <a:rPr lang="de-DE" b="0" i="0" u="none" strike="noStrike" dirty="0">
                <a:solidFill>
                  <a:srgbClr val="002BB8"/>
                </a:solidFill>
                <a:effectLst/>
                <a:latin typeface="Arial" panose="020B0604020202020204" pitchFamily="34" charset="0"/>
                <a:hlinkClick r:id="rId8" tooltip="03 Early Translation of Chinese Literature (2).pptx"/>
              </a:rPr>
              <a:t>Early Translation </a:t>
            </a:r>
            <a:r>
              <a:rPr lang="de-DE" b="0" i="0" u="none" strike="noStrike" dirty="0" err="1">
                <a:solidFill>
                  <a:srgbClr val="002BB8"/>
                </a:solidFill>
                <a:effectLst/>
                <a:latin typeface="Arial" panose="020B0604020202020204" pitchFamily="34" charset="0"/>
                <a:hlinkClick r:id="rId8" tooltip="03 Early Translation of Chinese Literature (2).pptx"/>
              </a:rPr>
              <a:t>of</a:t>
            </a:r>
            <a:r>
              <a:rPr lang="de-DE" b="0" i="0" u="none" strike="noStrike" dirty="0">
                <a:solidFill>
                  <a:srgbClr val="002BB8"/>
                </a:solidFill>
                <a:effectLst/>
                <a:latin typeface="Arial" panose="020B0604020202020204" pitchFamily="34" charset="0"/>
                <a:hlinkClick r:id="rId8" tooltip="03 Early Translation of Chinese Literature (2).pptx"/>
              </a:rPr>
              <a:t> Chinese </a:t>
            </a:r>
            <a:r>
              <a:rPr lang="de-DE" b="0" i="0" u="none" strike="noStrike" dirty="0" err="1">
                <a:solidFill>
                  <a:srgbClr val="002BB8"/>
                </a:solidFill>
                <a:effectLst/>
                <a:latin typeface="Arial" panose="020B0604020202020204" pitchFamily="34" charset="0"/>
                <a:hlinkClick r:id="rId8" tooltip="03 Early Translation of Chinese Literature (2).pptx"/>
              </a:rPr>
              <a:t>Literature</a:t>
            </a:r>
            <a:r>
              <a:rPr lang="de-DE" b="0" i="0" u="none" strike="noStrike" dirty="0">
                <a:solidFill>
                  <a:srgbClr val="002BB8"/>
                </a:solidFill>
                <a:effectLst/>
                <a:latin typeface="Arial" panose="020B0604020202020204" pitchFamily="34" charset="0"/>
                <a:hlinkClick r:id="rId8" tooltip="03 Early Translation of Chinese Literature (2).pptx"/>
              </a:rPr>
              <a:t> (2)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Deng </a:t>
            </a:r>
            <a:r>
              <a:rPr lang="de-DE" b="0" i="0" dirty="0" err="1">
                <a:solidFill>
                  <a:srgbClr val="000000"/>
                </a:solidFill>
                <a:effectLst/>
                <a:latin typeface="Arial" panose="020B0604020202020204" pitchFamily="34" charset="0"/>
              </a:rPr>
              <a:t>Yanglin</a:t>
            </a:r>
            <a:endParaRPr lang="de-DE" b="0" i="0" dirty="0">
              <a:solidFill>
                <a:srgbClr val="000000"/>
              </a:solidFill>
              <a:effectLst/>
              <a:latin typeface="Arial" panose="020B0604020202020204" pitchFamily="34" charset="0"/>
            </a:endParaRPr>
          </a:p>
          <a:p>
            <a:pPr algn="l">
              <a:buFont typeface="Arial" panose="020B0604020202020204" pitchFamily="34" charset="0"/>
              <a:buChar char="•"/>
            </a:pPr>
            <a:r>
              <a:rPr lang="de-DE" b="0" i="0" dirty="0" err="1">
                <a:solidFill>
                  <a:srgbClr val="000000"/>
                </a:solidFill>
                <a:effectLst/>
                <a:latin typeface="Arial" panose="020B0604020202020204" pitchFamily="34" charset="0"/>
              </a:rPr>
              <a:t>literature</a:t>
            </a:r>
            <a:r>
              <a:rPr lang="de-DE" b="0" i="0" dirty="0">
                <a:solidFill>
                  <a:srgbClr val="000000"/>
                </a:solidFill>
                <a:effectLst/>
                <a:latin typeface="Arial" panose="020B0604020202020204" pitchFamily="34" charset="0"/>
              </a:rPr>
              <a:t> review </a:t>
            </a:r>
            <a:r>
              <a:rPr lang="de-DE" b="0" i="0" dirty="0" err="1">
                <a:solidFill>
                  <a:srgbClr val="000000"/>
                </a:solidFill>
                <a:effectLst/>
                <a:latin typeface="Arial" panose="020B0604020202020204" pitchFamily="34" charset="0"/>
              </a:rPr>
              <a:t>with</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handout</a:t>
            </a:r>
            <a:endParaRPr lang="de-DE"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b="0" i="0" dirty="0">
                <a:solidFill>
                  <a:srgbClr val="000000"/>
                </a:solidFill>
                <a:effectLst/>
                <a:latin typeface="Arial" panose="020B0604020202020204" pitchFamily="34" charset="0"/>
              </a:rPr>
              <a:t>胡良明 *</a:t>
            </a:r>
            <a:r>
              <a:rPr lang="de-DE" b="0" i="0" dirty="0" err="1">
                <a:solidFill>
                  <a:srgbClr val="000000"/>
                </a:solidFill>
                <a:effectLst/>
                <a:latin typeface="Arial" panose="020B0604020202020204" pitchFamily="34" charset="0"/>
              </a:rPr>
              <a:t>handout</a:t>
            </a:r>
            <a:r>
              <a:rPr lang="de-DE" b="0" i="0" dirty="0">
                <a:solidFill>
                  <a:srgbClr val="000000"/>
                </a:solidFill>
                <a:effectLst/>
                <a:latin typeface="Arial" panose="020B0604020202020204" pitchFamily="34" charset="0"/>
              </a:rPr>
              <a:t>: </a:t>
            </a:r>
            <a:r>
              <a:rPr lang="de-DE" b="0" i="0" u="none" strike="noStrike" dirty="0" err="1">
                <a:solidFill>
                  <a:srgbClr val="002BB8"/>
                </a:solidFill>
                <a:effectLst/>
                <a:latin typeface="Arial" panose="020B0604020202020204" pitchFamily="34" charset="0"/>
                <a:hlinkClick r:id="rId9" tooltip="Literature review over early translation of Chinese literature.docx"/>
              </a:rPr>
              <a:t>Literature</a:t>
            </a:r>
            <a:r>
              <a:rPr lang="de-DE" b="0" i="0" u="none" strike="noStrike" dirty="0">
                <a:solidFill>
                  <a:srgbClr val="002BB8"/>
                </a:solidFill>
                <a:effectLst/>
                <a:latin typeface="Arial" panose="020B0604020202020204" pitchFamily="34" charset="0"/>
                <a:hlinkClick r:id="rId9" tooltip="Literature review over early translation of Chinese literature.docx"/>
              </a:rPr>
              <a:t> review </a:t>
            </a:r>
            <a:r>
              <a:rPr lang="de-DE" b="0" i="0" u="none" strike="noStrike" dirty="0" err="1">
                <a:solidFill>
                  <a:srgbClr val="002BB8"/>
                </a:solidFill>
                <a:effectLst/>
                <a:latin typeface="Arial" panose="020B0604020202020204" pitchFamily="34" charset="0"/>
                <a:hlinkClick r:id="rId9" tooltip="Literature review over early translation of Chinese literature.docx"/>
              </a:rPr>
              <a:t>over</a:t>
            </a:r>
            <a:r>
              <a:rPr lang="de-DE" b="0" i="0" u="none" strike="noStrike" dirty="0">
                <a:solidFill>
                  <a:srgbClr val="002BB8"/>
                </a:solidFill>
                <a:effectLst/>
                <a:latin typeface="Arial" panose="020B0604020202020204" pitchFamily="34" charset="0"/>
                <a:hlinkClick r:id="rId9" tooltip="Literature review over early translation of Chinese literature.docx"/>
              </a:rPr>
              <a:t> </a:t>
            </a:r>
            <a:r>
              <a:rPr lang="de-DE" b="0" i="0" u="none" strike="noStrike" dirty="0" err="1">
                <a:solidFill>
                  <a:srgbClr val="002BB8"/>
                </a:solidFill>
                <a:effectLst/>
                <a:latin typeface="Arial" panose="020B0604020202020204" pitchFamily="34" charset="0"/>
                <a:hlinkClick r:id="rId9" tooltip="Literature review over early translation of Chinese literature.docx"/>
              </a:rPr>
              <a:t>early</a:t>
            </a:r>
            <a:r>
              <a:rPr lang="de-DE" b="0" i="0" u="none" strike="noStrike" dirty="0">
                <a:solidFill>
                  <a:srgbClr val="002BB8"/>
                </a:solidFill>
                <a:effectLst/>
                <a:latin typeface="Arial" panose="020B0604020202020204" pitchFamily="34" charset="0"/>
                <a:hlinkClick r:id="rId9" tooltip="Literature review over early translation of Chinese literature.docx"/>
              </a:rPr>
              <a:t> </a:t>
            </a:r>
            <a:r>
              <a:rPr lang="de-DE" b="0" i="0" u="none" strike="noStrike" dirty="0" err="1">
                <a:solidFill>
                  <a:srgbClr val="002BB8"/>
                </a:solidFill>
                <a:effectLst/>
                <a:latin typeface="Arial" panose="020B0604020202020204" pitchFamily="34" charset="0"/>
                <a:hlinkClick r:id="rId9" tooltip="Literature review over early translation of Chinese literature.docx"/>
              </a:rPr>
              <a:t>translation</a:t>
            </a:r>
            <a:r>
              <a:rPr lang="de-DE" b="0" i="0" u="none" strike="noStrike" dirty="0">
                <a:solidFill>
                  <a:srgbClr val="002BB8"/>
                </a:solidFill>
                <a:effectLst/>
                <a:latin typeface="Arial" panose="020B0604020202020204" pitchFamily="34" charset="0"/>
                <a:hlinkClick r:id="rId9" tooltip="Literature review over early translation of Chinese literature.docx"/>
              </a:rPr>
              <a:t> </a:t>
            </a:r>
            <a:r>
              <a:rPr lang="de-DE" b="0" i="0" u="none" strike="noStrike" dirty="0" err="1">
                <a:solidFill>
                  <a:srgbClr val="002BB8"/>
                </a:solidFill>
                <a:effectLst/>
                <a:latin typeface="Arial" panose="020B0604020202020204" pitchFamily="34" charset="0"/>
                <a:hlinkClick r:id="rId9" tooltip="Literature review over early translation of Chinese literature.docx"/>
              </a:rPr>
              <a:t>of</a:t>
            </a:r>
            <a:r>
              <a:rPr lang="de-DE" b="0" i="0" u="none" strike="noStrike" dirty="0">
                <a:solidFill>
                  <a:srgbClr val="002BB8"/>
                </a:solidFill>
                <a:effectLst/>
                <a:latin typeface="Arial" panose="020B0604020202020204" pitchFamily="34" charset="0"/>
                <a:hlinkClick r:id="rId9" tooltip="Literature review over early translation of Chinese literature.docx"/>
              </a:rPr>
              <a:t> Chinese </a:t>
            </a:r>
            <a:r>
              <a:rPr lang="de-DE" b="0" i="0" u="none" strike="noStrike" dirty="0" err="1">
                <a:solidFill>
                  <a:srgbClr val="002BB8"/>
                </a:solidFill>
                <a:effectLst/>
                <a:latin typeface="Arial" panose="020B0604020202020204" pitchFamily="34" charset="0"/>
                <a:hlinkClick r:id="rId9" tooltip="Literature review over early translation of Chinese literature.docx"/>
              </a:rPr>
              <a:t>literature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Hu </a:t>
            </a:r>
            <a:r>
              <a:rPr lang="de-DE" b="0" i="0" dirty="0" err="1">
                <a:solidFill>
                  <a:srgbClr val="000000"/>
                </a:solidFill>
                <a:effectLst/>
                <a:latin typeface="Arial" panose="020B0604020202020204" pitchFamily="34" charset="0"/>
              </a:rPr>
              <a:t>Liangming</a:t>
            </a:r>
            <a:endParaRPr lang="de-DE" b="0" i="0" dirty="0">
              <a:solidFill>
                <a:srgbClr val="000000"/>
              </a:solidFill>
              <a:effectLst/>
              <a:latin typeface="Arial" panose="020B0604020202020204" pitchFamily="34" charset="0"/>
            </a:endParaRPr>
          </a:p>
          <a:p>
            <a:endParaRPr lang="de-DE" dirty="0"/>
          </a:p>
        </p:txBody>
      </p:sp>
    </p:spTree>
    <p:extLst>
      <p:ext uri="{BB962C8B-B14F-4D97-AF65-F5344CB8AC3E}">
        <p14:creationId xmlns:p14="http://schemas.microsoft.com/office/powerpoint/2010/main" val="1824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096207" y="2810289"/>
            <a:ext cx="7438194" cy="2847562"/>
          </a:xfrm>
        </p:spPr>
        <p:txBody>
          <a:bodyPr>
            <a:noAutofit/>
          </a:bodyPr>
          <a:lstStyle/>
          <a:p>
            <a:pPr marL="0" indent="0">
              <a:buNone/>
            </a:pPr>
            <a:r>
              <a:rPr lang="zh-CN" altLang="de-DE" sz="1800" dirty="0">
                <a:latin typeface="Arial" pitchFamily="34" charset="0"/>
                <a:cs typeface="Arial" pitchFamily="34" charset="0"/>
              </a:rPr>
              <a:t>请用</a:t>
            </a:r>
            <a:r>
              <a:rPr lang="de-DE" altLang="zh-CN" sz="1800" dirty="0">
                <a:latin typeface="Arial" pitchFamily="34" charset="0"/>
                <a:cs typeface="Arial" pitchFamily="34" charset="0"/>
              </a:rPr>
              <a:t>20</a:t>
            </a:r>
            <a:r>
              <a:rPr lang="zh-CN" altLang="de-DE" sz="1800" dirty="0">
                <a:latin typeface="Arial" pitchFamily="34" charset="0"/>
                <a:cs typeface="Arial" pitchFamily="34" charset="0"/>
              </a:rPr>
              <a:t>秒钟在微信上回答问题：</a:t>
            </a:r>
            <a:endParaRPr lang="de-DE" altLang="zh-CN" sz="1800" dirty="0">
              <a:latin typeface="Arial" pitchFamily="34" charset="0"/>
              <a:cs typeface="Arial" pitchFamily="34" charset="0"/>
            </a:endParaRPr>
          </a:p>
          <a:p>
            <a:pPr marL="0" indent="0">
              <a:buNone/>
            </a:pP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请发</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姓（学号</a:t>
            </a:r>
            <a:r>
              <a:rPr lang="de-DE" altLang="zh-CN" sz="1800" dirty="0">
                <a:latin typeface="Arial" pitchFamily="34" charset="0"/>
                <a:cs typeface="Arial" pitchFamily="34" charset="0"/>
              </a:rPr>
              <a:t>+</a:t>
            </a:r>
            <a:r>
              <a:rPr lang="zh-CN" altLang="de-DE" sz="1800" dirty="0">
                <a:latin typeface="Arial" pitchFamily="34" charset="0"/>
                <a:cs typeface="Arial" pitchFamily="34" charset="0"/>
              </a:rPr>
              <a:t>回答号码）</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比如：吴</a:t>
            </a:r>
            <a:r>
              <a:rPr lang="de-DE" altLang="zh-CN" sz="1800" dirty="0">
                <a:latin typeface="Arial" pitchFamily="34" charset="0"/>
                <a:cs typeface="Arial" pitchFamily="34" charset="0"/>
              </a:rPr>
              <a:t>(201011011040+</a:t>
            </a:r>
            <a:r>
              <a:rPr lang="zh-CN" altLang="de-DE" sz="1800" dirty="0">
                <a:latin typeface="Arial" pitchFamily="34" charset="0"/>
                <a:cs typeface="Arial" pitchFamily="34" charset="0"/>
              </a:rPr>
              <a:t>回答</a:t>
            </a:r>
            <a:r>
              <a:rPr lang="en-US" altLang="zh-CN" sz="1800" dirty="0">
                <a:latin typeface="Arial" pitchFamily="34" charset="0"/>
                <a:cs typeface="Arial" pitchFamily="34" charset="0"/>
              </a:rPr>
              <a:t>2</a:t>
            </a:r>
            <a:r>
              <a:rPr lang="zh-CN" altLang="de-DE" sz="1800" dirty="0">
                <a:latin typeface="Arial" pitchFamily="34" charset="0"/>
                <a:cs typeface="Arial" pitchFamily="34" charset="0"/>
              </a:rPr>
              <a:t>）</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发“吴</a:t>
            </a:r>
            <a:r>
              <a:rPr lang="de-DE" altLang="zh-CN" sz="1800" dirty="0">
                <a:latin typeface="Arial" pitchFamily="34" charset="0"/>
                <a:cs typeface="Arial" pitchFamily="34" charset="0"/>
              </a:rPr>
              <a:t>20101101104</a:t>
            </a:r>
            <a:r>
              <a:rPr lang="en-US" altLang="zh-CN" sz="1800" dirty="0">
                <a:latin typeface="Arial" pitchFamily="34" charset="0"/>
                <a:cs typeface="Arial" pitchFamily="34" charset="0"/>
              </a:rPr>
              <a:t>2</a:t>
            </a:r>
            <a:r>
              <a:rPr lang="zh-CN" altLang="de-DE" sz="1800" dirty="0">
                <a:latin typeface="Arial" pitchFamily="34" charset="0"/>
                <a:cs typeface="Arial" pitchFamily="34" charset="0"/>
              </a:rPr>
              <a:t>”</a:t>
            </a:r>
            <a:endParaRPr lang="de-DE" altLang="zh-CN" sz="1800" dirty="0">
              <a:latin typeface="Arial" pitchFamily="34" charset="0"/>
              <a:cs typeface="Arial" pitchFamily="34" charset="0"/>
            </a:endParaRPr>
          </a:p>
          <a:p>
            <a:pPr marL="0" indent="0">
              <a:buNone/>
            </a:pPr>
            <a:endParaRPr lang="de-DE" altLang="zh-CN" sz="1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40</a:t>
            </a:fld>
            <a:endParaRPr lang="en-US" dirty="0"/>
          </a:p>
        </p:txBody>
      </p:sp>
      <p:sp>
        <p:nvSpPr>
          <p:cNvPr id="2" name="Titel 1"/>
          <p:cNvSpPr>
            <a:spLocks noGrp="1"/>
          </p:cNvSpPr>
          <p:nvPr>
            <p:ph type="title"/>
          </p:nvPr>
        </p:nvSpPr>
        <p:spPr>
          <a:xfrm>
            <a:off x="596347" y="1587501"/>
            <a:ext cx="7168058" cy="530223"/>
          </a:xfrm>
        </p:spPr>
        <p:txBody>
          <a:bodyPr>
            <a:normAutofit fontScale="90000"/>
          </a:bodyPr>
          <a:lstStyle/>
          <a:p>
            <a:r>
              <a:rPr kumimoji="1" lang="de-DE" altLang="zh-CN" b="1" dirty="0">
                <a:latin typeface="Calibri" panose="020F0502020204030204" pitchFamily="34" charset="0"/>
                <a:ea typeface="KaiTi" panose="02010609060101010101" pitchFamily="49" charset="-122"/>
              </a:rPr>
              <a:t>Quiz: </a:t>
            </a:r>
            <a:r>
              <a:rPr lang="de-DE" altLang="zh-CN" b="1" dirty="0" err="1">
                <a:latin typeface="Calibri" panose="020F0502020204030204" pitchFamily="34" charset="0"/>
                <a:ea typeface="KaiTi" panose="02010609060101010101" pitchFamily="49" charset="-122"/>
              </a:rPr>
              <a:t>Earliest</a:t>
            </a:r>
            <a:r>
              <a:rPr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translations</a:t>
            </a:r>
            <a:r>
              <a:rPr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Honglou</a:t>
            </a:r>
            <a:r>
              <a:rPr lang="de-DE" altLang="zh-CN" b="1" dirty="0">
                <a:latin typeface="Calibri" panose="020F0502020204030204" pitchFamily="34" charset="0"/>
                <a:ea typeface="KaiTi" panose="02010609060101010101" pitchFamily="49" charset="-122"/>
              </a:rPr>
              <a:t> meng 1</a:t>
            </a:r>
            <a:endParaRPr lang="de-DE" b="1" dirty="0"/>
          </a:p>
        </p:txBody>
      </p:sp>
    </p:spTree>
    <p:custDataLst>
      <p:tags r:id="rId1"/>
    </p:custDataLst>
    <p:extLst>
      <p:ext uri="{BB962C8B-B14F-4D97-AF65-F5344CB8AC3E}">
        <p14:creationId xmlns:p14="http://schemas.microsoft.com/office/powerpoint/2010/main" val="2782974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Calibri" panose="020F0502020204030204" pitchFamily="34" charset="0"/>
                <a:ea typeface="KaiTi" panose="02010609060101010101" pitchFamily="49" charset="-122"/>
              </a:rPr>
              <a:t>Session 4</a:t>
            </a:r>
            <a:r>
              <a:rPr kumimoji="1" lang="de-DE" altLang="zh-CN" b="1" dirty="0">
                <a:latin typeface="Calibri" panose="020F0502020204030204" pitchFamily="34" charset="0"/>
                <a:ea typeface="KaiTi" panose="02010609060101010101" pitchFamily="49" charset="-122"/>
              </a:rPr>
              <a:t>: </a:t>
            </a:r>
            <a:r>
              <a:rPr lang="de-DE" altLang="zh-CN" b="1" dirty="0">
                <a:latin typeface="Calibri" panose="020F0502020204030204" pitchFamily="34" charset="0"/>
                <a:ea typeface="KaiTi" panose="02010609060101010101" pitchFamily="49" charset="-122"/>
              </a:rPr>
              <a:t>Quiz 2</a:t>
            </a:r>
            <a:endParaRPr kumimoji="1" lang="zh-CN" altLang="en-US" b="1" dirty="0"/>
          </a:p>
        </p:txBody>
      </p:sp>
      <p:sp>
        <p:nvSpPr>
          <p:cNvPr id="3" name="内容占位符 2"/>
          <p:cNvSpPr>
            <a:spLocks noGrp="1"/>
          </p:cNvSpPr>
          <p:nvPr>
            <p:ph idx="1"/>
          </p:nvPr>
        </p:nvSpPr>
        <p:spPr>
          <a:xfrm>
            <a:off x="333633" y="2507147"/>
            <a:ext cx="8581767" cy="3493603"/>
          </a:xfrm>
        </p:spPr>
        <p:txBody>
          <a:bodyPr>
            <a:noAutofit/>
          </a:bodyPr>
          <a:lstStyle/>
          <a:p>
            <a:pPr marL="0" indent="0">
              <a:buNone/>
            </a:pPr>
            <a:r>
              <a:rPr lang="de-DE" altLang="zh-CN" sz="1500" dirty="0">
                <a:latin typeface="Calibri" panose="020F0502020204030204" pitchFamily="34" charset="0"/>
                <a:ea typeface="KaiTi" panose="02010609060101010101" pitchFamily="49" charset="-122"/>
              </a:rPr>
              <a:t>Q: In </a:t>
            </a:r>
            <a:r>
              <a:rPr lang="de-DE" altLang="zh-CN" sz="1500" dirty="0" err="1">
                <a:latin typeface="Calibri" panose="020F0502020204030204" pitchFamily="34" charset="0"/>
                <a:ea typeface="KaiTi" panose="02010609060101010101" pitchFamily="49" charset="-122"/>
              </a:rPr>
              <a:t>the</a:t>
            </a:r>
            <a:r>
              <a:rPr lang="de-DE" altLang="zh-CN" sz="1500" dirty="0">
                <a:latin typeface="Calibri" panose="020F0502020204030204" pitchFamily="34" charset="0"/>
                <a:ea typeface="KaiTi" panose="02010609060101010101" pitchFamily="49" charset="-122"/>
              </a:rPr>
              <a:t> </a:t>
            </a:r>
            <a:r>
              <a:rPr lang="de-DE" altLang="zh-CN" sz="1500" dirty="0" err="1">
                <a:latin typeface="Calibri" panose="020F0502020204030204" pitchFamily="34" charset="0"/>
                <a:ea typeface="KaiTi" panose="02010609060101010101" pitchFamily="49" charset="-122"/>
              </a:rPr>
              <a:t>beginning</a:t>
            </a:r>
            <a:r>
              <a:rPr lang="de-DE" altLang="zh-CN" sz="1500" dirty="0">
                <a:latin typeface="Calibri" panose="020F0502020204030204" pitchFamily="34" charset="0"/>
                <a:ea typeface="KaiTi" panose="02010609060101010101" pitchFamily="49" charset="-122"/>
              </a:rPr>
              <a:t> </a:t>
            </a:r>
            <a:r>
              <a:rPr lang="de-DE" altLang="zh-CN" sz="1500" dirty="0" err="1">
                <a:latin typeface="Calibri" panose="020F0502020204030204" pitchFamily="34" charset="0"/>
                <a:ea typeface="KaiTi" panose="02010609060101010101" pitchFamily="49" charset="-122"/>
              </a:rPr>
              <a:t>the</a:t>
            </a:r>
            <a:r>
              <a:rPr lang="de-DE" altLang="zh-CN" sz="1500" dirty="0">
                <a:latin typeface="Calibri" panose="020F0502020204030204" pitchFamily="34" charset="0"/>
                <a:ea typeface="KaiTi" panose="02010609060101010101" pitchFamily="49" charset="-122"/>
              </a:rPr>
              <a:t> </a:t>
            </a:r>
            <a:r>
              <a:rPr lang="de-DE" altLang="zh-CN" sz="1500" dirty="0" err="1">
                <a:latin typeface="Calibri" panose="020F0502020204030204" pitchFamily="34" charset="0"/>
                <a:ea typeface="KaiTi" panose="02010609060101010101" pitchFamily="49" charset="-122"/>
              </a:rPr>
              <a:t>Honglou</a:t>
            </a:r>
            <a:r>
              <a:rPr lang="de-DE" altLang="zh-CN" sz="1500" dirty="0">
                <a:latin typeface="Calibri" panose="020F0502020204030204" pitchFamily="34" charset="0"/>
                <a:ea typeface="KaiTi" panose="02010609060101010101" pitchFamily="49" charset="-122"/>
              </a:rPr>
              <a:t> Meng was not </a:t>
            </a:r>
            <a:r>
              <a:rPr lang="de-DE" altLang="zh-CN" sz="1500" dirty="0" err="1">
                <a:latin typeface="Calibri" panose="020F0502020204030204" pitchFamily="34" charset="0"/>
                <a:ea typeface="KaiTi" panose="02010609060101010101" pitchFamily="49" charset="-122"/>
              </a:rPr>
              <a:t>regarded</a:t>
            </a:r>
            <a:r>
              <a:rPr lang="de-DE" altLang="zh-CN" sz="1500" dirty="0">
                <a:latin typeface="Calibri" panose="020F0502020204030204" pitchFamily="34" charset="0"/>
                <a:ea typeface="KaiTi" panose="02010609060101010101" pitchFamily="49" charset="-122"/>
              </a:rPr>
              <a:t> </a:t>
            </a:r>
            <a:r>
              <a:rPr lang="de-DE" altLang="zh-CN" sz="1500" dirty="0" err="1">
                <a:latin typeface="Calibri" panose="020F0502020204030204" pitchFamily="34" charset="0"/>
                <a:ea typeface="KaiTi" panose="02010609060101010101" pitchFamily="49" charset="-122"/>
              </a:rPr>
              <a:t>highly</a:t>
            </a:r>
            <a:r>
              <a:rPr lang="de-DE" altLang="zh-CN" sz="1500" dirty="0">
                <a:latin typeface="Calibri" panose="020F0502020204030204" pitchFamily="34" charset="0"/>
                <a:ea typeface="KaiTi" panose="02010609060101010101" pitchFamily="49" charset="-122"/>
              </a:rPr>
              <a:t> in </a:t>
            </a:r>
            <a:r>
              <a:rPr lang="de-DE" altLang="zh-CN" sz="1500" dirty="0" err="1">
                <a:latin typeface="Calibri" panose="020F0502020204030204" pitchFamily="34" charset="0"/>
                <a:ea typeface="KaiTi" panose="02010609060101010101" pitchFamily="49" charset="-122"/>
              </a:rPr>
              <a:t>the</a:t>
            </a:r>
            <a:r>
              <a:rPr lang="de-DE" altLang="zh-CN" sz="1500" dirty="0">
                <a:latin typeface="Calibri" panose="020F0502020204030204" pitchFamily="34" charset="0"/>
                <a:ea typeface="KaiTi" panose="02010609060101010101" pitchFamily="49" charset="-122"/>
              </a:rPr>
              <a:t> West. </a:t>
            </a:r>
            <a:r>
              <a:rPr lang="de-DE" altLang="zh-CN" sz="1500" dirty="0" err="1">
                <a:latin typeface="Calibri" panose="020F0502020204030204" pitchFamily="34" charset="0"/>
                <a:ea typeface="KaiTi" panose="02010609060101010101" pitchFamily="49" charset="-122"/>
              </a:rPr>
              <a:t>What</a:t>
            </a:r>
            <a:r>
              <a:rPr lang="de-DE" altLang="zh-CN" sz="1500" dirty="0">
                <a:latin typeface="Calibri" panose="020F0502020204030204" pitchFamily="34" charset="0"/>
                <a:ea typeface="KaiTi" panose="02010609060101010101" pitchFamily="49" charset="-122"/>
              </a:rPr>
              <a:t> was NOT </a:t>
            </a:r>
            <a:r>
              <a:rPr lang="de-DE" altLang="zh-CN" sz="1500" dirty="0" err="1">
                <a:latin typeface="Calibri" panose="020F0502020204030204" pitchFamily="34" charset="0"/>
                <a:ea typeface="KaiTi" panose="02010609060101010101" pitchFamily="49" charset="-122"/>
              </a:rPr>
              <a:t>among</a:t>
            </a:r>
            <a:r>
              <a:rPr lang="de-DE" altLang="zh-CN" sz="1500" dirty="0">
                <a:latin typeface="Calibri" panose="020F0502020204030204" pitchFamily="34" charset="0"/>
                <a:ea typeface="KaiTi" panose="02010609060101010101" pitchFamily="49" charset="-122"/>
              </a:rPr>
              <a:t> </a:t>
            </a:r>
            <a:r>
              <a:rPr lang="de-DE" altLang="zh-CN" sz="1500" dirty="0" err="1">
                <a:latin typeface="Calibri" panose="020F0502020204030204" pitchFamily="34" charset="0"/>
                <a:ea typeface="KaiTi" panose="02010609060101010101" pitchFamily="49" charset="-122"/>
              </a:rPr>
              <a:t>the</a:t>
            </a:r>
            <a:r>
              <a:rPr lang="de-DE" altLang="zh-CN" sz="1500" dirty="0">
                <a:latin typeface="Calibri" panose="020F0502020204030204" pitchFamily="34" charset="0"/>
                <a:ea typeface="KaiTi" panose="02010609060101010101" pitchFamily="49" charset="-122"/>
              </a:rPr>
              <a:t> </a:t>
            </a:r>
            <a:r>
              <a:rPr lang="de-DE" altLang="zh-CN" sz="1500" dirty="0" err="1">
                <a:latin typeface="Calibri" panose="020F0502020204030204" pitchFamily="34" charset="0"/>
                <a:ea typeface="KaiTi" panose="02010609060101010101" pitchFamily="49" charset="-122"/>
              </a:rPr>
              <a:t>reasons</a:t>
            </a:r>
            <a:r>
              <a:rPr lang="de-DE" altLang="zh-CN" sz="1500" dirty="0">
                <a:latin typeface="Calibri" panose="020F0502020204030204" pitchFamily="34" charset="0"/>
                <a:ea typeface="KaiTi" panose="02010609060101010101" pitchFamily="49" charset="-122"/>
              </a:rPr>
              <a:t>?</a:t>
            </a:r>
          </a:p>
          <a:p>
            <a:pPr marL="0" indent="0">
              <a:buNone/>
            </a:pPr>
            <a:r>
              <a:rPr lang="zh-CN" altLang="de-DE" sz="1500" dirty="0">
                <a:latin typeface="Calibri" panose="020F0502020204030204" pitchFamily="34" charset="0"/>
                <a:ea typeface="KaiTi" panose="02010609060101010101" pitchFamily="49" charset="-122"/>
              </a:rPr>
              <a:t>为什么</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红楼梦</a:t>
            </a:r>
            <a:r>
              <a:rPr lang="de-DE" altLang="zh-CN" sz="1500" dirty="0">
                <a:latin typeface="Calibri" panose="020F0502020204030204" pitchFamily="34" charset="0"/>
                <a:ea typeface="KaiTi" panose="02010609060101010101" pitchFamily="49" charset="-122"/>
              </a:rPr>
              <a:t>》</a:t>
            </a:r>
            <a:r>
              <a:rPr lang="zh-CN" altLang="en-US" sz="1500" dirty="0">
                <a:latin typeface="Calibri" panose="020F0502020204030204" pitchFamily="34" charset="0"/>
                <a:ea typeface="KaiTi" panose="02010609060101010101" pitchFamily="49" charset="-122"/>
              </a:rPr>
              <a:t>在最初没有受到西方的高度重视</a:t>
            </a:r>
            <a:r>
              <a:rPr lang="zh-CN" altLang="de-DE" sz="1500" dirty="0">
                <a:latin typeface="Calibri" panose="020F0502020204030204" pitchFamily="34" charset="0"/>
                <a:ea typeface="KaiTi" panose="02010609060101010101" pitchFamily="49" charset="-122"/>
              </a:rPr>
              <a:t>？下面的原因</a:t>
            </a:r>
            <a:r>
              <a:rPr lang="zh-CN" altLang="en-US" sz="1500" dirty="0">
                <a:latin typeface="Calibri" panose="020F0502020204030204" pitchFamily="34" charset="0"/>
                <a:ea typeface="KaiTi" panose="02010609060101010101" pitchFamily="49" charset="-122"/>
              </a:rPr>
              <a:t>哪</a:t>
            </a:r>
            <a:r>
              <a:rPr lang="zh-CN" altLang="de-DE" sz="1500" dirty="0">
                <a:latin typeface="Calibri" panose="020F0502020204030204" pitchFamily="34" charset="0"/>
                <a:ea typeface="KaiTi" panose="02010609060101010101" pitchFamily="49" charset="-122"/>
              </a:rPr>
              <a:t>一个</a:t>
            </a:r>
            <a:r>
              <a:rPr lang="zh-CN" altLang="en-US" sz="1500" dirty="0">
                <a:latin typeface="Calibri" panose="020F0502020204030204" pitchFamily="34" charset="0"/>
                <a:ea typeface="KaiTi" panose="02010609060101010101" pitchFamily="49" charset="-122"/>
              </a:rPr>
              <a:t>是</a:t>
            </a:r>
            <a:r>
              <a:rPr lang="zh-CN" altLang="de-DE" sz="1500" dirty="0">
                <a:latin typeface="Calibri" panose="020F0502020204030204" pitchFamily="34" charset="0"/>
                <a:ea typeface="KaiTi" panose="02010609060101010101" pitchFamily="49" charset="-122"/>
              </a:rPr>
              <a:t>不对</a:t>
            </a:r>
            <a:r>
              <a:rPr lang="zh-CN" altLang="en-US" sz="1500" dirty="0">
                <a:latin typeface="Calibri" panose="020F0502020204030204" pitchFamily="34" charset="0"/>
                <a:ea typeface="KaiTi" panose="02010609060101010101" pitchFamily="49" charset="-122"/>
              </a:rPr>
              <a:t>的</a:t>
            </a:r>
            <a:r>
              <a:rPr lang="zh-CN" altLang="de-DE" sz="1500" dirty="0">
                <a:latin typeface="Calibri" panose="020F0502020204030204" pitchFamily="34" charset="0"/>
                <a:ea typeface="KaiTi" panose="02010609060101010101" pitchFamily="49" charset="-122"/>
              </a:rPr>
              <a:t>？</a:t>
            </a:r>
            <a:endParaRPr lang="de-DE" altLang="zh-CN" sz="1500" dirty="0">
              <a:latin typeface="Calibri" panose="020F0502020204030204" pitchFamily="34" charset="0"/>
              <a:ea typeface="KaiTi" panose="02010609060101010101" pitchFamily="49" charset="-122"/>
            </a:endParaRPr>
          </a:p>
          <a:p>
            <a:pPr marL="0" indent="0">
              <a:buNone/>
            </a:pPr>
            <a:r>
              <a:rPr lang="de-DE" altLang="zh-CN" sz="1500" dirty="0">
                <a:latin typeface="Calibri" panose="020F0502020204030204" pitchFamily="34" charset="0"/>
                <a:ea typeface="KaiTi" panose="02010609060101010101" pitchFamily="49" charset="-122"/>
              </a:rPr>
              <a:t>A     1: The novel was not translated fully for more than 100 years. In this time, ethnocentrism influenced speculation about its contents. </a:t>
            </a:r>
            <a:r>
              <a:rPr lang="zh-CN" altLang="en-US" sz="1500" dirty="0">
                <a:latin typeface="Calibri" panose="020F0502020204030204" pitchFamily="34" charset="0"/>
                <a:ea typeface="KaiTi" panose="02010609060101010101" pitchFamily="49" charset="-122"/>
              </a:rPr>
              <a:t>在</a:t>
            </a:r>
            <a:r>
              <a:rPr lang="en-US" altLang="zh-CN" sz="1500" dirty="0">
                <a:latin typeface="Calibri" panose="020F0502020204030204" pitchFamily="34" charset="0"/>
                <a:ea typeface="KaiTi" panose="02010609060101010101" pitchFamily="49" charset="-122"/>
              </a:rPr>
              <a:t>100</a:t>
            </a:r>
            <a:r>
              <a:rPr lang="zh-CN" altLang="en-US" sz="1500" dirty="0">
                <a:latin typeface="Calibri" panose="020F0502020204030204" pitchFamily="34" charset="0"/>
                <a:ea typeface="KaiTi" panose="02010609060101010101" pitchFamily="49" charset="-122"/>
              </a:rPr>
              <a:t>年中，这部小说并没有被完整翻译。在这期间，民族中心主义影响了（读者）对内容的理解。</a:t>
            </a:r>
            <a:endParaRPr lang="de-DE" altLang="zh-CN" sz="1500" dirty="0">
              <a:latin typeface="Calibri" panose="020F0502020204030204" pitchFamily="34" charset="0"/>
              <a:ea typeface="KaiTi" panose="02010609060101010101" pitchFamily="49" charset="-122"/>
            </a:endParaRPr>
          </a:p>
          <a:p>
            <a:pPr marL="0" indent="0">
              <a:buNone/>
            </a:pPr>
            <a:r>
              <a:rPr lang="de-DE" altLang="zh-CN" sz="1500" dirty="0">
                <a:latin typeface="Calibri" panose="020F0502020204030204" pitchFamily="34" charset="0"/>
                <a:ea typeface="KaiTi" panose="02010609060101010101" pitchFamily="49" charset="-122"/>
              </a:rPr>
              <a:t>2: Out of ethnocentrism, Chinese literature in general was considered inferior to Western literature. </a:t>
            </a:r>
            <a:r>
              <a:rPr lang="zh-CN" altLang="en-US" sz="1500" dirty="0">
                <a:latin typeface="Calibri" panose="020F0502020204030204" pitchFamily="34" charset="0"/>
                <a:ea typeface="KaiTi" panose="02010609060101010101" pitchFamily="49" charset="-122"/>
              </a:rPr>
              <a:t>出于民族中心主义，中国文学被认为不如西方文学。</a:t>
            </a:r>
            <a:endParaRPr lang="de-DE" altLang="zh-CN" sz="1500" dirty="0">
              <a:latin typeface="Calibri" panose="020F0502020204030204" pitchFamily="34" charset="0"/>
              <a:ea typeface="KaiTi" panose="02010609060101010101" pitchFamily="49" charset="-122"/>
            </a:endParaRPr>
          </a:p>
          <a:p>
            <a:pPr marL="0" indent="0">
              <a:buNone/>
            </a:pPr>
            <a:r>
              <a:rPr lang="de-DE" altLang="zh-CN" sz="1500" dirty="0">
                <a:latin typeface="Calibri" panose="020F0502020204030204" pitchFamily="34" charset="0"/>
                <a:ea typeface="KaiTi" panose="02010609060101010101" pitchFamily="49" charset="-122"/>
              </a:rPr>
              <a:t>3: It was considered pornographic.</a:t>
            </a:r>
            <a:r>
              <a:rPr lang="zh-CN" altLang="en-US" sz="1500" dirty="0">
                <a:latin typeface="Calibri" panose="020F0502020204030204" pitchFamily="34" charset="0"/>
                <a:ea typeface="KaiTi" panose="02010609060101010101" pitchFamily="49" charset="-122"/>
              </a:rPr>
              <a:t>它被认为是色情作品。</a:t>
            </a:r>
            <a:endParaRPr lang="de-DE" altLang="zh-CN" sz="1500" dirty="0">
              <a:latin typeface="Calibri" panose="020F0502020204030204" pitchFamily="34" charset="0"/>
              <a:ea typeface="KaiTi" panose="02010609060101010101" pitchFamily="49" charset="-122"/>
            </a:endParaRPr>
          </a:p>
          <a:p>
            <a:pPr marL="0" indent="0">
              <a:buNone/>
            </a:pPr>
            <a:r>
              <a:rPr lang="de-DE" altLang="zh-CN" sz="1500" dirty="0">
                <a:latin typeface="Calibri" panose="020F0502020204030204" pitchFamily="34" charset="0"/>
                <a:ea typeface="KaiTi" panose="02010609060101010101" pitchFamily="49" charset="-122"/>
              </a:rPr>
              <a:t>4. It was compared to the Classics and considered vernacular literature of low literary value, but at least useful to learn modern Beijing dialect Chinese. </a:t>
            </a:r>
            <a:r>
              <a:rPr lang="zh-CN" altLang="en-US" sz="1500" dirty="0">
                <a:latin typeface="Calibri" panose="020F0502020204030204" pitchFamily="34" charset="0"/>
                <a:ea typeface="KaiTi" panose="02010609060101010101" pitchFamily="49" charset="-122"/>
              </a:rPr>
              <a:t>人们将它和经典作品作对比，认为</a:t>
            </a:r>
            <a:r>
              <a:rPr lang="zh-CN" altLang="en-US" sz="1500">
                <a:latin typeface="Calibri" panose="020F0502020204030204" pitchFamily="34" charset="0"/>
                <a:ea typeface="KaiTi" panose="02010609060101010101" pitchFamily="49" charset="-122"/>
              </a:rPr>
              <a:t>它是白话文学，所具有的文学价值比较低，但至少对学习现代北京方言有价值。</a:t>
            </a:r>
            <a:endParaRPr lang="de-DE" altLang="zh-CN" sz="2100" dirty="0">
              <a:latin typeface="Calibri" panose="020F0502020204030204" pitchFamily="34" charset="0"/>
              <a:ea typeface="KaiTi" panose="02010609060101010101" pitchFamily="49" charset="-122"/>
            </a:endParaRPr>
          </a:p>
        </p:txBody>
      </p:sp>
    </p:spTree>
    <p:extLst>
      <p:ext uri="{BB962C8B-B14F-4D97-AF65-F5344CB8AC3E}">
        <p14:creationId xmlns:p14="http://schemas.microsoft.com/office/powerpoint/2010/main" val="4167679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096207" y="2810289"/>
            <a:ext cx="7438194" cy="2847562"/>
          </a:xfrm>
        </p:spPr>
        <p:txBody>
          <a:bodyPr>
            <a:noAutofit/>
          </a:bodyPr>
          <a:lstStyle/>
          <a:p>
            <a:pPr marL="0" indent="0">
              <a:buNone/>
            </a:pPr>
            <a:r>
              <a:rPr lang="zh-CN" altLang="de-DE" sz="1800" dirty="0">
                <a:latin typeface="Arial" pitchFamily="34" charset="0"/>
                <a:cs typeface="Arial" pitchFamily="34" charset="0"/>
              </a:rPr>
              <a:t>请用</a:t>
            </a:r>
            <a:r>
              <a:rPr lang="de-DE" altLang="zh-CN" sz="1800" dirty="0">
                <a:latin typeface="Arial" pitchFamily="34" charset="0"/>
                <a:cs typeface="Arial" pitchFamily="34" charset="0"/>
              </a:rPr>
              <a:t>15</a:t>
            </a:r>
            <a:r>
              <a:rPr lang="zh-CN" altLang="de-DE" sz="1800" dirty="0">
                <a:latin typeface="Arial" pitchFamily="34" charset="0"/>
                <a:cs typeface="Arial" pitchFamily="34" charset="0"/>
              </a:rPr>
              <a:t>秒钟在微信上回答问题：</a:t>
            </a:r>
            <a:endParaRPr lang="de-DE" altLang="zh-CN" sz="1800" dirty="0">
              <a:latin typeface="Arial" pitchFamily="34" charset="0"/>
              <a:cs typeface="Arial" pitchFamily="34" charset="0"/>
            </a:endParaRPr>
          </a:p>
          <a:p>
            <a:pPr marL="0" indent="0">
              <a:buNone/>
            </a:pP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请发</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姓（学号</a:t>
            </a:r>
            <a:r>
              <a:rPr lang="de-DE" altLang="zh-CN" sz="1800" dirty="0">
                <a:latin typeface="Arial" pitchFamily="34" charset="0"/>
                <a:cs typeface="Arial" pitchFamily="34" charset="0"/>
              </a:rPr>
              <a:t>+</a:t>
            </a:r>
            <a:r>
              <a:rPr lang="zh-CN" altLang="de-DE" sz="1800" dirty="0">
                <a:latin typeface="Arial" pitchFamily="34" charset="0"/>
                <a:cs typeface="Arial" pitchFamily="34" charset="0"/>
              </a:rPr>
              <a:t>回答号码）</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比如：吴</a:t>
            </a:r>
            <a:r>
              <a:rPr lang="de-DE" altLang="zh-CN" sz="1800" dirty="0">
                <a:latin typeface="Arial" pitchFamily="34" charset="0"/>
                <a:cs typeface="Arial" pitchFamily="34" charset="0"/>
              </a:rPr>
              <a:t>(201011011040+</a:t>
            </a:r>
            <a:r>
              <a:rPr lang="zh-CN" altLang="de-DE" sz="1800" dirty="0">
                <a:latin typeface="Arial" pitchFamily="34" charset="0"/>
                <a:cs typeface="Arial" pitchFamily="34" charset="0"/>
              </a:rPr>
              <a:t>回答</a:t>
            </a:r>
            <a:r>
              <a:rPr lang="en-US" altLang="zh-CN" sz="1800" dirty="0">
                <a:latin typeface="Arial" pitchFamily="34" charset="0"/>
                <a:cs typeface="Arial" pitchFamily="34" charset="0"/>
              </a:rPr>
              <a:t>2</a:t>
            </a:r>
            <a:r>
              <a:rPr lang="zh-CN" altLang="de-DE" sz="1800" dirty="0">
                <a:latin typeface="Arial" pitchFamily="34" charset="0"/>
                <a:cs typeface="Arial" pitchFamily="34" charset="0"/>
              </a:rPr>
              <a:t>）</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发“吴</a:t>
            </a:r>
            <a:r>
              <a:rPr lang="de-DE" altLang="zh-CN" sz="1800" dirty="0">
                <a:latin typeface="Arial" pitchFamily="34" charset="0"/>
                <a:cs typeface="Arial" pitchFamily="34" charset="0"/>
              </a:rPr>
              <a:t>20101101104</a:t>
            </a:r>
            <a:r>
              <a:rPr lang="en-US" altLang="zh-CN" sz="1800" dirty="0">
                <a:latin typeface="Arial" pitchFamily="34" charset="0"/>
                <a:cs typeface="Arial" pitchFamily="34" charset="0"/>
              </a:rPr>
              <a:t>2</a:t>
            </a:r>
            <a:r>
              <a:rPr lang="zh-CN" altLang="de-DE" sz="1800" dirty="0">
                <a:latin typeface="Arial" pitchFamily="34" charset="0"/>
                <a:cs typeface="Arial" pitchFamily="34" charset="0"/>
              </a:rPr>
              <a:t>”</a:t>
            </a:r>
            <a:endParaRPr lang="de-DE" altLang="zh-CN" sz="1800" dirty="0">
              <a:latin typeface="Arial" pitchFamily="34" charset="0"/>
              <a:cs typeface="Arial" pitchFamily="34" charset="0"/>
            </a:endParaRPr>
          </a:p>
          <a:p>
            <a:pPr marL="0" indent="0">
              <a:buNone/>
            </a:pPr>
            <a:endParaRPr lang="de-DE" altLang="zh-CN" sz="1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42</a:t>
            </a:fld>
            <a:endParaRPr lang="en-US" dirty="0"/>
          </a:p>
        </p:txBody>
      </p:sp>
      <p:sp>
        <p:nvSpPr>
          <p:cNvPr id="2" name="Titel 1"/>
          <p:cNvSpPr>
            <a:spLocks noGrp="1"/>
          </p:cNvSpPr>
          <p:nvPr>
            <p:ph type="title"/>
          </p:nvPr>
        </p:nvSpPr>
        <p:spPr>
          <a:xfrm>
            <a:off x="596347" y="1587501"/>
            <a:ext cx="7168058" cy="530223"/>
          </a:xfrm>
        </p:spPr>
        <p:txBody>
          <a:bodyPr>
            <a:normAutofit fontScale="90000"/>
          </a:bodyPr>
          <a:lstStyle/>
          <a:p>
            <a:r>
              <a:rPr kumimoji="1" lang="en-US" altLang="zh-CN" b="1" dirty="0">
                <a:latin typeface="Calibri" panose="020F0502020204030204" pitchFamily="34" charset="0"/>
                <a:ea typeface="KaiTi" panose="02010609060101010101" pitchFamily="49" charset="-122"/>
              </a:rPr>
              <a:t>Session 4</a:t>
            </a:r>
            <a:r>
              <a:rPr kumimoji="1"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Earliest</a:t>
            </a:r>
            <a:r>
              <a:rPr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translations</a:t>
            </a:r>
            <a:r>
              <a:rPr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Honglou</a:t>
            </a:r>
            <a:r>
              <a:rPr lang="de-DE" altLang="zh-CN" b="1" dirty="0">
                <a:latin typeface="Calibri" panose="020F0502020204030204" pitchFamily="34" charset="0"/>
                <a:ea typeface="KaiTi" panose="02010609060101010101" pitchFamily="49" charset="-122"/>
              </a:rPr>
              <a:t> meng 3</a:t>
            </a:r>
            <a:endParaRPr lang="de-DE" b="1" dirty="0"/>
          </a:p>
        </p:txBody>
      </p:sp>
    </p:spTree>
    <p:custDataLst>
      <p:tags r:id="rId1"/>
    </p:custDataLst>
    <p:extLst>
      <p:ext uri="{BB962C8B-B14F-4D97-AF65-F5344CB8AC3E}">
        <p14:creationId xmlns:p14="http://schemas.microsoft.com/office/powerpoint/2010/main" val="455858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Calibri" panose="020F0502020204030204" pitchFamily="34" charset="0"/>
                <a:ea typeface="KaiTi" panose="02010609060101010101" pitchFamily="49" charset="-122"/>
              </a:rPr>
              <a:t>Session 4</a:t>
            </a:r>
            <a:r>
              <a:rPr kumimoji="1" lang="de-DE" altLang="zh-CN" b="1" dirty="0">
                <a:latin typeface="Calibri" panose="020F0502020204030204" pitchFamily="34" charset="0"/>
                <a:ea typeface="KaiTi" panose="02010609060101010101" pitchFamily="49" charset="-122"/>
              </a:rPr>
              <a:t>: </a:t>
            </a:r>
            <a:r>
              <a:rPr lang="de-DE" altLang="zh-CN" b="1" dirty="0">
                <a:latin typeface="Calibri" panose="020F0502020204030204" pitchFamily="34" charset="0"/>
                <a:ea typeface="KaiTi" panose="02010609060101010101" pitchFamily="49" charset="-122"/>
              </a:rPr>
              <a:t>Quiz 4</a:t>
            </a:r>
            <a:endParaRPr kumimoji="1" lang="zh-CN" altLang="en-US" b="1" dirty="0"/>
          </a:p>
        </p:txBody>
      </p:sp>
      <p:sp>
        <p:nvSpPr>
          <p:cNvPr id="3" name="内容占位符 2"/>
          <p:cNvSpPr>
            <a:spLocks noGrp="1"/>
          </p:cNvSpPr>
          <p:nvPr>
            <p:ph idx="1"/>
          </p:nvPr>
        </p:nvSpPr>
        <p:spPr>
          <a:xfrm>
            <a:off x="333633" y="2616476"/>
            <a:ext cx="8581767" cy="3171120"/>
          </a:xfrm>
        </p:spPr>
        <p:txBody>
          <a:bodyPr>
            <a:noAutofit/>
          </a:bodyPr>
          <a:lstStyle/>
          <a:p>
            <a:pPr marL="0" indent="0">
              <a:buNone/>
            </a:pPr>
            <a:r>
              <a:rPr lang="de-DE" altLang="zh-CN" sz="2100" dirty="0">
                <a:latin typeface="Calibri" panose="020F0502020204030204" pitchFamily="34" charset="0"/>
                <a:ea typeface="KaiTi" panose="02010609060101010101" pitchFamily="49" charset="-122"/>
              </a:rPr>
              <a:t>Q: In </a:t>
            </a:r>
            <a:r>
              <a:rPr lang="de-DE" altLang="zh-CN" sz="2100" dirty="0" err="1">
                <a:latin typeface="Calibri" panose="020F0502020204030204" pitchFamily="34" charset="0"/>
                <a:ea typeface="KaiTi" panose="02010609060101010101" pitchFamily="49" charset="-122"/>
              </a:rPr>
              <a:t>roughly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how</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many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percent</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of</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European countries do </a:t>
            </a:r>
            <a:r>
              <a:rPr lang="de-DE" altLang="zh-CN" sz="2100" dirty="0" err="1">
                <a:latin typeface="Calibri" panose="020F0502020204030204" pitchFamily="34" charset="0"/>
                <a:ea typeface="KaiTi" panose="02010609060101010101" pitchFamily="49" charset="-122"/>
              </a:rPr>
              <a:t>we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currently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have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full</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translations</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of</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Dream</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of</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Red</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Chamber</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into</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national </a:t>
            </a:r>
            <a:r>
              <a:rPr lang="de-DE" altLang="zh-CN" sz="2100" dirty="0" err="1">
                <a:latin typeface="Calibri" panose="020F0502020204030204" pitchFamily="34" charset="0"/>
                <a:ea typeface="KaiTi" panose="02010609060101010101" pitchFamily="49" charset="-122"/>
              </a:rPr>
              <a:t>language</a:t>
            </a:r>
            <a:r>
              <a:rPr lang="de-DE" altLang="zh-CN" sz="2100" dirty="0">
                <a:latin typeface="Calibri" panose="020F0502020204030204" pitchFamily="34" charset="0"/>
                <a:ea typeface="KaiTi" panose="02010609060101010101" pitchFamily="49" charset="-122"/>
              </a:rPr>
              <a:t>?</a:t>
            </a:r>
          </a:p>
          <a:p>
            <a:pPr marL="0" indent="0">
              <a:buNone/>
            </a:pPr>
            <a:r>
              <a:rPr lang="zh-CN" altLang="de-DE" sz="2100" dirty="0">
                <a:latin typeface="Calibri" panose="020F0502020204030204" pitchFamily="34" charset="0"/>
                <a:ea typeface="KaiTi" panose="02010609060101010101" pitchFamily="49" charset="-122"/>
              </a:rPr>
              <a:t>在欧洲，目前百分之多少的国家有自己语言</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红楼梦</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的全译本？</a:t>
            </a:r>
            <a:endParaRPr lang="de-DE" altLang="zh-CN" sz="2100" dirty="0">
              <a:latin typeface="Calibri" panose="020F0502020204030204" pitchFamily="34" charset="0"/>
              <a:ea typeface="KaiTi" panose="02010609060101010101" pitchFamily="49" charset="-122"/>
            </a:endParaRPr>
          </a:p>
          <a:p>
            <a:pPr marL="0" indent="0">
              <a:buNone/>
            </a:pPr>
            <a:r>
              <a:rPr lang="de-DE" altLang="zh-CN" sz="2100" dirty="0">
                <a:latin typeface="Calibri" panose="020F0502020204030204" pitchFamily="34" charset="0"/>
                <a:ea typeface="KaiTi" panose="02010609060101010101" pitchFamily="49" charset="-122"/>
              </a:rPr>
              <a:t>A:</a:t>
            </a:r>
          </a:p>
          <a:p>
            <a:pPr>
              <a:buFont typeface="+mj-lt"/>
              <a:buAutoNum type="arabicPeriod"/>
            </a:pPr>
            <a:r>
              <a:rPr lang="de-DE" altLang="zh-CN" sz="2100" dirty="0">
                <a:latin typeface="Calibri" panose="020F0502020204030204" pitchFamily="34" charset="0"/>
                <a:ea typeface="KaiTi" panose="02010609060101010101" pitchFamily="49" charset="-122"/>
              </a:rPr>
              <a:t>25%</a:t>
            </a:r>
          </a:p>
          <a:p>
            <a:pPr>
              <a:buFont typeface="+mj-lt"/>
              <a:buAutoNum type="arabicPeriod"/>
            </a:pPr>
            <a:r>
              <a:rPr lang="de-DE" altLang="zh-CN" sz="2100" dirty="0">
                <a:latin typeface="Calibri" panose="020F0502020204030204" pitchFamily="34" charset="0"/>
                <a:ea typeface="KaiTi" panose="02010609060101010101" pitchFamily="49" charset="-122"/>
              </a:rPr>
              <a:t>50%</a:t>
            </a:r>
          </a:p>
          <a:p>
            <a:pPr>
              <a:buFont typeface="+mj-lt"/>
              <a:buAutoNum type="arabicPeriod"/>
            </a:pPr>
            <a:r>
              <a:rPr lang="de-DE" altLang="zh-CN" sz="2100" dirty="0">
                <a:latin typeface="Calibri" panose="020F0502020204030204" pitchFamily="34" charset="0"/>
                <a:ea typeface="KaiTi" panose="02010609060101010101" pitchFamily="49" charset="-122"/>
              </a:rPr>
              <a:t>75%</a:t>
            </a:r>
          </a:p>
        </p:txBody>
      </p:sp>
    </p:spTree>
    <p:extLst>
      <p:ext uri="{BB962C8B-B14F-4D97-AF65-F5344CB8AC3E}">
        <p14:creationId xmlns:p14="http://schemas.microsoft.com/office/powerpoint/2010/main" val="1621587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Calibri" panose="020F0502020204030204" pitchFamily="34" charset="0"/>
                <a:ea typeface="KaiTi" panose="02010609060101010101" pitchFamily="49" charset="-122"/>
              </a:rPr>
              <a:t>Session 4</a:t>
            </a:r>
            <a:r>
              <a:rPr kumimoji="1" lang="de-DE" altLang="zh-CN" b="1" dirty="0">
                <a:latin typeface="Calibri" panose="020F0502020204030204" pitchFamily="34" charset="0"/>
                <a:ea typeface="KaiTi" panose="02010609060101010101" pitchFamily="49" charset="-122"/>
              </a:rPr>
              <a:t>: </a:t>
            </a:r>
            <a:r>
              <a:rPr lang="de-DE" altLang="zh-CN" b="1" dirty="0">
                <a:latin typeface="Calibri" panose="020F0502020204030204" pitchFamily="34" charset="0"/>
                <a:ea typeface="KaiTi" panose="02010609060101010101" pitchFamily="49" charset="-122"/>
              </a:rPr>
              <a:t>Quiz 4</a:t>
            </a:r>
            <a:endParaRPr kumimoji="1" lang="zh-CN" altLang="en-US" b="1" dirty="0"/>
          </a:p>
        </p:txBody>
      </p:sp>
      <p:sp>
        <p:nvSpPr>
          <p:cNvPr id="3" name="内容占位符 2"/>
          <p:cNvSpPr>
            <a:spLocks noGrp="1"/>
          </p:cNvSpPr>
          <p:nvPr>
            <p:ph idx="1"/>
          </p:nvPr>
        </p:nvSpPr>
        <p:spPr>
          <a:xfrm>
            <a:off x="333633" y="2616476"/>
            <a:ext cx="8581767" cy="3171120"/>
          </a:xfrm>
        </p:spPr>
        <p:txBody>
          <a:bodyPr>
            <a:noAutofit/>
          </a:bodyPr>
          <a:lstStyle/>
          <a:p>
            <a:pPr marL="0" indent="0">
              <a:buNone/>
            </a:pPr>
            <a:r>
              <a:rPr lang="de-DE" altLang="zh-CN" sz="2100" dirty="0">
                <a:latin typeface="Calibri" panose="020F0502020204030204" pitchFamily="34" charset="0"/>
                <a:ea typeface="KaiTi" panose="02010609060101010101" pitchFamily="49" charset="-122"/>
              </a:rPr>
              <a:t>Q: In </a:t>
            </a:r>
            <a:r>
              <a:rPr lang="de-DE" altLang="zh-CN" sz="2100" dirty="0" err="1">
                <a:latin typeface="Calibri" panose="020F0502020204030204" pitchFamily="34" charset="0"/>
                <a:ea typeface="KaiTi" panose="02010609060101010101" pitchFamily="49" charset="-122"/>
              </a:rPr>
              <a:t>roughly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how</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many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percent</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of</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European countries do </a:t>
            </a:r>
            <a:r>
              <a:rPr lang="de-DE" altLang="zh-CN" sz="2100" dirty="0" err="1">
                <a:latin typeface="Calibri" panose="020F0502020204030204" pitchFamily="34" charset="0"/>
                <a:ea typeface="KaiTi" panose="02010609060101010101" pitchFamily="49" charset="-122"/>
              </a:rPr>
              <a:t>we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currently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have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full</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translations</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of</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Dream</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of</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Red</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Chamber</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into</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national </a:t>
            </a:r>
            <a:r>
              <a:rPr lang="de-DE" altLang="zh-CN" sz="2100" dirty="0" err="1">
                <a:latin typeface="Calibri" panose="020F0502020204030204" pitchFamily="34" charset="0"/>
                <a:ea typeface="KaiTi" panose="02010609060101010101" pitchFamily="49" charset="-122"/>
              </a:rPr>
              <a:t>language</a:t>
            </a:r>
            <a:r>
              <a:rPr lang="de-DE" altLang="zh-CN" sz="2100" dirty="0">
                <a:latin typeface="Calibri" panose="020F0502020204030204" pitchFamily="34" charset="0"/>
                <a:ea typeface="KaiTi" panose="02010609060101010101" pitchFamily="49" charset="-122"/>
              </a:rPr>
              <a:t>?</a:t>
            </a:r>
          </a:p>
          <a:p>
            <a:pPr marL="0" indent="0">
              <a:buNone/>
            </a:pPr>
            <a:r>
              <a:rPr lang="zh-CN" altLang="de-DE" sz="2100" dirty="0">
                <a:latin typeface="Calibri" panose="020F0502020204030204" pitchFamily="34" charset="0"/>
                <a:ea typeface="KaiTi" panose="02010609060101010101" pitchFamily="49" charset="-122"/>
              </a:rPr>
              <a:t>在欧洲，目前百分之多少的国家有自己语言</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红楼梦</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的全译本？</a:t>
            </a:r>
            <a:endParaRPr lang="de-DE" altLang="zh-CN" sz="2100" dirty="0">
              <a:latin typeface="Calibri" panose="020F0502020204030204" pitchFamily="34" charset="0"/>
              <a:ea typeface="KaiTi" panose="02010609060101010101" pitchFamily="49" charset="-122"/>
            </a:endParaRPr>
          </a:p>
          <a:p>
            <a:pPr marL="0" indent="0">
              <a:buNone/>
            </a:pPr>
            <a:r>
              <a:rPr lang="de-DE" altLang="zh-CN" sz="2100" dirty="0">
                <a:latin typeface="Calibri" panose="020F0502020204030204" pitchFamily="34" charset="0"/>
                <a:ea typeface="KaiTi" panose="02010609060101010101" pitchFamily="49" charset="-122"/>
              </a:rPr>
              <a:t>A:</a:t>
            </a:r>
          </a:p>
          <a:p>
            <a:pPr>
              <a:buFont typeface="+mj-lt"/>
              <a:buAutoNum type="arabicPeriod"/>
            </a:pPr>
            <a:r>
              <a:rPr lang="de-DE" altLang="zh-CN" sz="2100" dirty="0">
                <a:latin typeface="Calibri" panose="020F0502020204030204" pitchFamily="34" charset="0"/>
                <a:ea typeface="KaiTi" panose="02010609060101010101" pitchFamily="49" charset="-122"/>
              </a:rPr>
              <a:t>25%</a:t>
            </a:r>
          </a:p>
          <a:p>
            <a:pPr>
              <a:buFont typeface="+mj-lt"/>
              <a:buAutoNum type="arabicPeriod"/>
            </a:pPr>
            <a:r>
              <a:rPr lang="de-DE" altLang="zh-CN" sz="2100" dirty="0">
                <a:solidFill>
                  <a:srgbClr val="FF0000"/>
                </a:solidFill>
                <a:latin typeface="Calibri" panose="020F0502020204030204" pitchFamily="34" charset="0"/>
                <a:ea typeface="KaiTi" panose="02010609060101010101" pitchFamily="49" charset="-122"/>
              </a:rPr>
              <a:t>50%</a:t>
            </a:r>
          </a:p>
          <a:p>
            <a:pPr>
              <a:buFont typeface="+mj-lt"/>
              <a:buAutoNum type="arabicPeriod"/>
            </a:pPr>
            <a:r>
              <a:rPr lang="de-DE" altLang="zh-CN" sz="2100" dirty="0">
                <a:latin typeface="Calibri" panose="020F0502020204030204" pitchFamily="34" charset="0"/>
                <a:ea typeface="KaiTi" panose="02010609060101010101" pitchFamily="49" charset="-122"/>
              </a:rPr>
              <a:t>75%</a:t>
            </a:r>
          </a:p>
        </p:txBody>
      </p:sp>
    </p:spTree>
    <p:extLst>
      <p:ext uri="{BB962C8B-B14F-4D97-AF65-F5344CB8AC3E}">
        <p14:creationId xmlns:p14="http://schemas.microsoft.com/office/powerpoint/2010/main" val="1284362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46636"/>
            <a:ext cx="7772400" cy="3240881"/>
          </a:xfrm>
        </p:spPr>
        <p:txBody>
          <a:bodyPr/>
          <a:lstStyle/>
          <a:p>
            <a:r>
              <a:rPr lang="en-GB" altLang="de-DE" sz="2700" b="1" dirty="0"/>
              <a:t>Comparison of the </a:t>
            </a:r>
            <a:r>
              <a:rPr lang="en-GB" altLang="de-DE" sz="2700" b="1" i="1" dirty="0"/>
              <a:t>Dream of the Red Chamber</a:t>
            </a:r>
            <a:r>
              <a:rPr lang="en-GB" altLang="de-DE" sz="2700" b="1" dirty="0"/>
              <a:t> with other pieces of world literature, with the example of the </a:t>
            </a:r>
            <a:r>
              <a:rPr lang="en-GB" altLang="de-DE" sz="2700" b="1" i="1" dirty="0" err="1"/>
              <a:t>Buddenbrooks</a:t>
            </a:r>
            <a:br>
              <a:rPr lang="de-DE" altLang="de-DE" sz="2700" dirty="0"/>
            </a:br>
            <a:r>
              <a:rPr lang="en-GB" altLang="de-DE" sz="1800" b="1" dirty="0"/>
              <a:t> </a:t>
            </a:r>
            <a:br>
              <a:rPr lang="de-DE" altLang="de-DE" sz="1800" dirty="0"/>
            </a:br>
            <a:r>
              <a:rPr lang="zh-CN" altLang="de-DE" sz="3000" b="1" dirty="0">
                <a:ea typeface="宋体" charset="-122"/>
              </a:rPr>
              <a:t>红楼梦和世界文学作品的比较</a:t>
            </a:r>
            <a:br>
              <a:rPr lang="de-DE" altLang="zh-CN" sz="3000" b="1" dirty="0">
                <a:ea typeface="宋体" charset="-122"/>
              </a:rPr>
            </a:br>
            <a:r>
              <a:rPr lang="de-DE" altLang="zh-CN" sz="3000" b="1" dirty="0">
                <a:ea typeface="宋体" charset="-122"/>
              </a:rPr>
              <a:t>——</a:t>
            </a:r>
            <a:r>
              <a:rPr lang="zh-CN" altLang="de-DE" sz="3000" b="1" dirty="0">
                <a:ea typeface="宋体" charset="-122"/>
              </a:rPr>
              <a:t>以</a:t>
            </a:r>
            <a:r>
              <a:rPr lang="de-DE" altLang="zh-CN" sz="3000" b="1" dirty="0">
                <a:ea typeface="宋体" charset="-122"/>
              </a:rPr>
              <a:t>《</a:t>
            </a:r>
            <a:r>
              <a:rPr lang="zh-CN" altLang="de-DE" sz="3000" b="1" dirty="0">
                <a:ea typeface="宋体" charset="-122"/>
              </a:rPr>
              <a:t>布登勃洛克一家</a:t>
            </a:r>
            <a:r>
              <a:rPr lang="de-DE" altLang="zh-CN" sz="3000" b="1" dirty="0">
                <a:ea typeface="宋体" charset="-122"/>
              </a:rPr>
              <a:t>》</a:t>
            </a:r>
            <a:r>
              <a:rPr lang="zh-CN" altLang="de-DE" sz="3000" b="1" dirty="0">
                <a:ea typeface="宋体" charset="-122"/>
              </a:rPr>
              <a:t>为例</a:t>
            </a:r>
            <a:br>
              <a:rPr lang="de-DE" altLang="de-DE" sz="3000" dirty="0"/>
            </a:br>
            <a:r>
              <a:rPr lang="en-US" altLang="de-DE" sz="1800" b="1" dirty="0"/>
              <a:t> </a:t>
            </a:r>
            <a:br>
              <a:rPr lang="de-DE" altLang="de-DE" sz="1800" dirty="0"/>
            </a:br>
            <a:endParaRPr lang="de-DE" altLang="de-DE" sz="1800" dirty="0"/>
          </a:p>
        </p:txBody>
      </p:sp>
      <p:pic>
        <p:nvPicPr>
          <p:cNvPr id="2051" name="Picture 5" descr="C:\data\books\woesler\traum\红楼梦_images\ok_bilder红楼梦图咏_Seite_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7139" y="4274345"/>
            <a:ext cx="1566862" cy="17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4183856"/>
            <a:ext cx="1835150" cy="183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546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altLang="de-DE" i="1"/>
              <a:t>Dream </a:t>
            </a:r>
            <a:r>
              <a:rPr lang="de-DE" altLang="de-DE"/>
              <a:t>and </a:t>
            </a:r>
            <a:r>
              <a:rPr lang="de-DE" altLang="de-DE" i="1"/>
              <a:t>Buddenbrooks</a:t>
            </a:r>
          </a:p>
        </p:txBody>
      </p:sp>
      <p:sp>
        <p:nvSpPr>
          <p:cNvPr id="3075" name="Rectangle 3"/>
          <p:cNvSpPr>
            <a:spLocks noGrp="1" noChangeArrowheads="1"/>
          </p:cNvSpPr>
          <p:nvPr>
            <p:ph type="body" idx="1"/>
          </p:nvPr>
        </p:nvSpPr>
        <p:spPr>
          <a:xfrm>
            <a:off x="2690813" y="2516401"/>
            <a:ext cx="6202362" cy="3394472"/>
          </a:xfrm>
        </p:spPr>
        <p:txBody>
          <a:bodyPr>
            <a:normAutofit fontScale="92500" lnSpcReduction="10000"/>
          </a:bodyPr>
          <a:lstStyle/>
          <a:p>
            <a:pPr marL="0" indent="0">
              <a:buNone/>
              <a:defRPr/>
            </a:pPr>
            <a:r>
              <a:rPr lang="de-DE" altLang="de-DE" sz="1350" dirty="0"/>
              <a:t>    </a:t>
            </a:r>
            <a:r>
              <a:rPr lang="de-DE" altLang="de-DE" sz="1350" dirty="0" err="1"/>
              <a:t>Introduction</a:t>
            </a:r>
            <a:endParaRPr lang="de-DE" altLang="de-DE" sz="1350" dirty="0"/>
          </a:p>
          <a:p>
            <a:pPr marL="0" indent="0">
              <a:buNone/>
              <a:defRPr/>
            </a:pPr>
            <a:r>
              <a:rPr lang="de-DE" altLang="de-DE" sz="1350" dirty="0"/>
              <a:t>1. Coming </a:t>
            </a:r>
            <a:r>
              <a:rPr lang="de-DE" altLang="de-DE" sz="1350" dirty="0" err="1"/>
              <a:t>of</a:t>
            </a:r>
            <a:r>
              <a:rPr lang="de-DE" altLang="de-DE" sz="1350" dirty="0"/>
              <a:t> </a:t>
            </a:r>
            <a:r>
              <a:rPr lang="de-DE" altLang="de-DE" sz="1350" dirty="0" err="1"/>
              <a:t>age</a:t>
            </a:r>
            <a:r>
              <a:rPr lang="de-DE" altLang="de-DE" sz="1350" dirty="0"/>
              <a:t> </a:t>
            </a:r>
            <a:r>
              <a:rPr lang="de-DE" altLang="de-DE" sz="1350" dirty="0" err="1"/>
              <a:t>novel</a:t>
            </a:r>
            <a:r>
              <a:rPr lang="de-DE" altLang="de-DE" sz="1350" dirty="0"/>
              <a:t> / </a:t>
            </a:r>
            <a:br>
              <a:rPr lang="de-DE" altLang="de-DE" sz="1350" dirty="0"/>
            </a:br>
            <a:r>
              <a:rPr lang="de-DE" altLang="de-DE" sz="1350" dirty="0"/>
              <a:t>Generationenroman </a:t>
            </a:r>
          </a:p>
          <a:p>
            <a:pPr marL="0" indent="0">
              <a:buNone/>
              <a:defRPr/>
            </a:pPr>
            <a:r>
              <a:rPr lang="de-DE" altLang="de-DE" sz="1350" dirty="0"/>
              <a:t>2. </a:t>
            </a:r>
            <a:r>
              <a:rPr lang="de-DE" altLang="de-DE" sz="1350" dirty="0" err="1"/>
              <a:t>Arranged</a:t>
            </a:r>
            <a:r>
              <a:rPr lang="de-DE" altLang="de-DE" sz="1350" dirty="0"/>
              <a:t> </a:t>
            </a:r>
            <a:r>
              <a:rPr lang="de-DE" altLang="de-DE" sz="1350" dirty="0" err="1"/>
              <a:t>marriages</a:t>
            </a:r>
            <a:endParaRPr lang="de-DE" altLang="de-DE" sz="1350" dirty="0"/>
          </a:p>
          <a:p>
            <a:pPr marL="0" indent="0">
              <a:buNone/>
              <a:defRPr/>
            </a:pPr>
            <a:r>
              <a:rPr lang="de-DE" altLang="de-DE" sz="1350" dirty="0"/>
              <a:t>3. </a:t>
            </a:r>
            <a:r>
              <a:rPr lang="de-DE" altLang="de-DE" sz="1350" dirty="0" err="1"/>
              <a:t>Conversation</a:t>
            </a:r>
            <a:r>
              <a:rPr lang="de-DE" altLang="de-DE" sz="1350" dirty="0"/>
              <a:t> tone </a:t>
            </a:r>
            <a:r>
              <a:rPr lang="de-DE" altLang="de-DE" sz="1350" dirty="0" err="1"/>
              <a:t>of</a:t>
            </a:r>
            <a:r>
              <a:rPr lang="de-DE" altLang="de-DE" sz="1350" dirty="0"/>
              <a:t> </a:t>
            </a:r>
            <a:r>
              <a:rPr lang="de-DE" altLang="de-DE" sz="1350" dirty="0" err="1"/>
              <a:t>family</a:t>
            </a:r>
            <a:r>
              <a:rPr lang="de-DE" altLang="de-DE" sz="1350" dirty="0"/>
              <a:t> </a:t>
            </a:r>
            <a:r>
              <a:rPr lang="de-DE" altLang="de-DE" sz="1350" dirty="0" err="1"/>
              <a:t>members</a:t>
            </a:r>
            <a:endParaRPr lang="de-DE" altLang="de-DE" sz="1350" dirty="0"/>
          </a:p>
          <a:p>
            <a:pPr marL="0" indent="0">
              <a:buNone/>
              <a:defRPr/>
            </a:pPr>
            <a:r>
              <a:rPr lang="de-DE" altLang="de-DE" sz="1350" dirty="0"/>
              <a:t>4. The </a:t>
            </a:r>
            <a:r>
              <a:rPr lang="de-DE" altLang="de-DE" sz="1350" dirty="0" err="1"/>
              <a:t>role</a:t>
            </a:r>
            <a:r>
              <a:rPr lang="de-DE" altLang="de-DE" sz="1350" dirty="0"/>
              <a:t> </a:t>
            </a:r>
            <a:r>
              <a:rPr lang="de-DE" altLang="de-DE" sz="1350" dirty="0" err="1"/>
              <a:t>of</a:t>
            </a:r>
            <a:r>
              <a:rPr lang="de-DE" altLang="de-DE" sz="1350" dirty="0"/>
              <a:t> </a:t>
            </a:r>
            <a:r>
              <a:rPr lang="de-DE" altLang="de-DE" sz="1350" dirty="0" err="1"/>
              <a:t>doctors</a:t>
            </a:r>
            <a:endParaRPr lang="de-DE" altLang="de-DE" sz="1350" dirty="0"/>
          </a:p>
          <a:p>
            <a:pPr marL="0" indent="0">
              <a:buNone/>
              <a:defRPr/>
            </a:pPr>
            <a:r>
              <a:rPr lang="de-DE" altLang="de-DE" sz="1350" dirty="0"/>
              <a:t>5. </a:t>
            </a:r>
            <a:r>
              <a:rPr lang="de-DE" altLang="de-DE" sz="1350" dirty="0" err="1"/>
              <a:t>Comparison</a:t>
            </a:r>
            <a:r>
              <a:rPr lang="de-DE" altLang="de-DE" sz="1350" dirty="0"/>
              <a:t> </a:t>
            </a:r>
            <a:r>
              <a:rPr lang="de-DE" altLang="de-DE" sz="1350" dirty="0" err="1"/>
              <a:t>of</a:t>
            </a:r>
            <a:r>
              <a:rPr lang="de-DE" altLang="de-DE" sz="1350" dirty="0"/>
              <a:t> </a:t>
            </a:r>
            <a:r>
              <a:rPr lang="de-DE" altLang="de-DE" sz="1350" dirty="0" err="1"/>
              <a:t>elements</a:t>
            </a:r>
            <a:endParaRPr lang="de-DE" altLang="de-DE" sz="1350" dirty="0"/>
          </a:p>
          <a:p>
            <a:pPr marL="0" indent="0">
              <a:buNone/>
              <a:defRPr/>
            </a:pPr>
            <a:r>
              <a:rPr lang="de-DE" altLang="de-DE" sz="1350" dirty="0"/>
              <a:t>6. Hanno </a:t>
            </a:r>
            <a:r>
              <a:rPr lang="de-DE" altLang="de-DE" sz="1350" dirty="0" err="1"/>
              <a:t>and</a:t>
            </a:r>
            <a:r>
              <a:rPr lang="de-DE" altLang="de-DE" sz="1350" dirty="0"/>
              <a:t> </a:t>
            </a:r>
            <a:r>
              <a:rPr lang="de-DE" altLang="de-DE" sz="1350" dirty="0" err="1"/>
              <a:t>Baoyu</a:t>
            </a:r>
            <a:endParaRPr lang="de-DE" altLang="de-DE" sz="1350" dirty="0"/>
          </a:p>
          <a:p>
            <a:pPr marL="0" indent="0">
              <a:buNone/>
              <a:defRPr/>
            </a:pPr>
            <a:r>
              <a:rPr lang="de-DE" altLang="de-DE" sz="1350" dirty="0"/>
              <a:t>7. </a:t>
            </a:r>
            <a:r>
              <a:rPr lang="de-DE" altLang="de-DE" sz="1350" dirty="0" err="1"/>
              <a:t>Pretention</a:t>
            </a:r>
            <a:r>
              <a:rPr lang="de-DE" altLang="de-DE" sz="1350" dirty="0"/>
              <a:t> </a:t>
            </a:r>
            <a:r>
              <a:rPr lang="de-DE" altLang="de-DE" sz="1350" dirty="0" err="1"/>
              <a:t>and</a:t>
            </a:r>
            <a:r>
              <a:rPr lang="de-DE" altLang="de-DE" sz="1350" dirty="0"/>
              <a:t> Alternatives</a:t>
            </a:r>
          </a:p>
          <a:p>
            <a:pPr marL="0" indent="0">
              <a:buNone/>
              <a:defRPr/>
            </a:pPr>
            <a:r>
              <a:rPr lang="de-DE" altLang="de-DE" sz="1350" dirty="0"/>
              <a:t>8. </a:t>
            </a:r>
            <a:r>
              <a:rPr lang="de-DE" altLang="de-DE" sz="1350" dirty="0" err="1"/>
              <a:t>Philosophy</a:t>
            </a:r>
            <a:r>
              <a:rPr lang="de-DE" altLang="de-DE" sz="1350" dirty="0"/>
              <a:t>, </a:t>
            </a:r>
            <a:r>
              <a:rPr lang="de-DE" altLang="de-DE" sz="1350" dirty="0" err="1"/>
              <a:t>art</a:t>
            </a:r>
            <a:r>
              <a:rPr lang="de-DE" altLang="de-DE" sz="1350" dirty="0"/>
              <a:t> </a:t>
            </a:r>
            <a:r>
              <a:rPr lang="de-DE" altLang="de-DE" sz="1350" dirty="0" err="1"/>
              <a:t>and</a:t>
            </a:r>
            <a:r>
              <a:rPr lang="de-DE" altLang="de-DE" sz="1350" dirty="0"/>
              <a:t> </a:t>
            </a:r>
            <a:r>
              <a:rPr lang="de-DE" altLang="de-DE" sz="1350" dirty="0" err="1"/>
              <a:t>religion</a:t>
            </a:r>
            <a:endParaRPr lang="de-DE" altLang="de-DE" sz="1350" dirty="0"/>
          </a:p>
          <a:p>
            <a:pPr marL="0" indent="0">
              <a:buNone/>
              <a:defRPr/>
            </a:pPr>
            <a:r>
              <a:rPr lang="de-DE" altLang="de-DE" sz="1350" dirty="0"/>
              <a:t>9. </a:t>
            </a:r>
            <a:r>
              <a:rPr lang="de-DE" altLang="de-DE" sz="1350" i="1" dirty="0" err="1"/>
              <a:t>Buddenbrooks</a:t>
            </a:r>
            <a:r>
              <a:rPr lang="de-DE" altLang="de-DE" sz="1350" dirty="0"/>
              <a:t> – A German </a:t>
            </a:r>
            <a:r>
              <a:rPr lang="de-DE" altLang="de-DE" sz="1350" i="1" dirty="0" err="1"/>
              <a:t>Dream</a:t>
            </a:r>
            <a:r>
              <a:rPr lang="de-DE" altLang="de-DE" sz="1350" dirty="0"/>
              <a:t>?</a:t>
            </a:r>
          </a:p>
          <a:p>
            <a:pPr marL="0" indent="0">
              <a:buNone/>
              <a:defRPr/>
            </a:pPr>
            <a:r>
              <a:rPr lang="de-DE" altLang="de-DE" sz="1350" dirty="0"/>
              <a:t>10. The </a:t>
            </a:r>
            <a:r>
              <a:rPr lang="de-DE" altLang="de-DE" sz="1350" dirty="0" err="1"/>
              <a:t>effect</a:t>
            </a:r>
            <a:r>
              <a:rPr lang="de-DE" altLang="de-DE" sz="1350" dirty="0"/>
              <a:t> </a:t>
            </a:r>
            <a:r>
              <a:rPr lang="de-DE" altLang="de-DE" sz="1350" dirty="0" err="1"/>
              <a:t>of</a:t>
            </a:r>
            <a:r>
              <a:rPr lang="de-DE" altLang="de-DE" sz="1350" dirty="0"/>
              <a:t> </a:t>
            </a:r>
            <a:r>
              <a:rPr lang="de-DE" altLang="de-DE" sz="1350" dirty="0" err="1"/>
              <a:t>music</a:t>
            </a:r>
            <a:endParaRPr lang="de-DE" altLang="de-DE" sz="1350" dirty="0"/>
          </a:p>
          <a:p>
            <a:pPr marL="0" indent="0">
              <a:buNone/>
              <a:defRPr/>
            </a:pPr>
            <a:r>
              <a:rPr lang="de-DE" altLang="de-DE" sz="1350" dirty="0"/>
              <a:t>11. The </a:t>
            </a:r>
            <a:r>
              <a:rPr lang="de-DE" altLang="de-DE" sz="1350" dirty="0" err="1"/>
              <a:t>understanding</a:t>
            </a:r>
            <a:r>
              <a:rPr lang="de-DE" altLang="de-DE" sz="1350" dirty="0"/>
              <a:t> </a:t>
            </a:r>
            <a:r>
              <a:rPr lang="de-DE" altLang="de-DE" sz="1350" dirty="0" err="1"/>
              <a:t>of</a:t>
            </a:r>
            <a:r>
              <a:rPr lang="de-DE" altLang="de-DE" sz="1350" dirty="0"/>
              <a:t> </a:t>
            </a:r>
            <a:r>
              <a:rPr lang="de-DE" altLang="de-DE" sz="1350" dirty="0" err="1"/>
              <a:t>marriages</a:t>
            </a:r>
            <a:r>
              <a:rPr lang="de-DE" altLang="de-DE" sz="1350" dirty="0"/>
              <a:t> </a:t>
            </a:r>
            <a:br>
              <a:rPr lang="de-DE" altLang="de-DE" sz="1350" dirty="0"/>
            </a:br>
            <a:r>
              <a:rPr lang="de-DE" altLang="de-DE" sz="1350" dirty="0"/>
              <a:t>      </a:t>
            </a:r>
            <a:r>
              <a:rPr lang="de-DE" altLang="de-DE" sz="1350" dirty="0" err="1"/>
              <a:t>and</a:t>
            </a:r>
            <a:r>
              <a:rPr lang="de-DE" altLang="de-DE" sz="1350" dirty="0"/>
              <a:t> </a:t>
            </a:r>
            <a:r>
              <a:rPr lang="de-DE" altLang="de-DE" sz="1350" dirty="0" err="1"/>
              <a:t>loyalty</a:t>
            </a:r>
            <a:r>
              <a:rPr lang="de-DE" altLang="de-DE" sz="1350" dirty="0"/>
              <a:t> </a:t>
            </a:r>
            <a:r>
              <a:rPr lang="de-DE" altLang="de-DE" sz="1350" dirty="0" err="1"/>
              <a:t>to</a:t>
            </a:r>
            <a:r>
              <a:rPr lang="de-DE" altLang="de-DE" sz="1350" dirty="0"/>
              <a:t> </a:t>
            </a:r>
            <a:r>
              <a:rPr lang="de-DE" altLang="de-DE" sz="1350" dirty="0" err="1"/>
              <a:t>the</a:t>
            </a:r>
            <a:r>
              <a:rPr lang="de-DE" altLang="de-DE" sz="1350" dirty="0"/>
              <a:t> </a:t>
            </a:r>
            <a:r>
              <a:rPr lang="de-DE" altLang="de-DE" sz="1350" dirty="0" err="1"/>
              <a:t>partner</a:t>
            </a:r>
            <a:endParaRPr lang="de-DE" altLang="de-DE" sz="1350" dirty="0"/>
          </a:p>
          <a:p>
            <a:pPr marL="0" indent="0">
              <a:buNone/>
              <a:defRPr/>
            </a:pPr>
            <a:r>
              <a:rPr lang="de-DE" altLang="de-DE" sz="1350" dirty="0"/>
              <a:t>12. Colors </a:t>
            </a:r>
            <a:r>
              <a:rPr lang="de-DE" altLang="de-DE" sz="1350" dirty="0" err="1"/>
              <a:t>as</a:t>
            </a:r>
            <a:r>
              <a:rPr lang="de-DE" altLang="de-DE" sz="1350" dirty="0"/>
              <a:t> </a:t>
            </a:r>
            <a:r>
              <a:rPr lang="de-DE" altLang="de-DE" sz="1350" dirty="0" err="1"/>
              <a:t>leitmotif</a:t>
            </a:r>
            <a:r>
              <a:rPr lang="de-DE" altLang="de-DE" sz="1350" dirty="0"/>
              <a:t> =/≠</a:t>
            </a:r>
          </a:p>
          <a:p>
            <a:pPr marL="0" indent="0">
              <a:buNone/>
              <a:defRPr/>
            </a:pPr>
            <a:r>
              <a:rPr lang="de-DE" altLang="de-DE" sz="1350" dirty="0"/>
              <a:t>13. </a:t>
            </a:r>
            <a:r>
              <a:rPr lang="de-DE" altLang="de-DE" sz="1350" dirty="0" err="1"/>
              <a:t>Conclusion</a:t>
            </a:r>
            <a:endParaRPr lang="de-DE" altLang="de-DE" sz="1350" dirty="0"/>
          </a:p>
          <a:p>
            <a:pPr marL="0" indent="0">
              <a:buNone/>
              <a:defRPr/>
            </a:pPr>
            <a:endParaRPr lang="de-DE" altLang="de-DE" sz="1350" dirty="0"/>
          </a:p>
          <a:p>
            <a:pPr eaLnBrk="1" hangingPunct="1">
              <a:defRPr/>
            </a:pPr>
            <a:endParaRPr lang="de-DE" altLang="de-DE" sz="1350" dirty="0"/>
          </a:p>
        </p:txBody>
      </p:sp>
      <p:pic>
        <p:nvPicPr>
          <p:cNvPr id="307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5939" y="1754981"/>
            <a:ext cx="2282825"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023122"/>
            <a:ext cx="2676525" cy="255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006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altLang="de-DE"/>
              <a:t>Introduction</a:t>
            </a:r>
          </a:p>
        </p:txBody>
      </p:sp>
      <p:sp>
        <p:nvSpPr>
          <p:cNvPr id="4099" name="Inhaltsplatzhalter 2"/>
          <p:cNvSpPr>
            <a:spLocks noGrp="1"/>
          </p:cNvSpPr>
          <p:nvPr>
            <p:ph idx="1"/>
          </p:nvPr>
        </p:nvSpPr>
        <p:spPr/>
        <p:txBody>
          <a:bodyPr>
            <a:normAutofit/>
          </a:bodyPr>
          <a:lstStyle/>
          <a:p>
            <a:pPr algn="ctr"/>
            <a:r>
              <a:rPr lang="de-DE" altLang="de-DE" sz="6000" i="1"/>
              <a:t>Dream </a:t>
            </a:r>
            <a:r>
              <a:rPr lang="de-DE" altLang="de-DE" sz="6000"/>
              <a:t>= </a:t>
            </a:r>
            <a:br>
              <a:rPr lang="de-DE" altLang="de-DE" sz="6000"/>
            </a:br>
            <a:r>
              <a:rPr lang="de-DE" altLang="de-DE" sz="6000"/>
              <a:t>„</a:t>
            </a:r>
            <a:r>
              <a:rPr lang="en-GB" altLang="de-DE" sz="6000"/>
              <a:t>The Chinese </a:t>
            </a:r>
            <a:r>
              <a:rPr lang="en-GB" altLang="de-DE" sz="6000" i="1"/>
              <a:t>Buddenbrooks</a:t>
            </a:r>
            <a:r>
              <a:rPr lang="de-DE" altLang="de-DE" sz="6000"/>
              <a:t>“</a:t>
            </a:r>
          </a:p>
        </p:txBody>
      </p:sp>
    </p:spTree>
    <p:extLst>
      <p:ext uri="{BB962C8B-B14F-4D97-AF65-F5344CB8AC3E}">
        <p14:creationId xmlns:p14="http://schemas.microsoft.com/office/powerpoint/2010/main" val="138045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1438042"/>
            <a:ext cx="8229600" cy="475059"/>
          </a:xfrm>
        </p:spPr>
        <p:txBody>
          <a:bodyPr>
            <a:normAutofit fontScale="90000"/>
          </a:bodyPr>
          <a:lstStyle/>
          <a:p>
            <a:r>
              <a:rPr lang="zh-CN" altLang="de-DE" sz="3000" dirty="0">
                <a:latin typeface="KaiTi" pitchFamily="49" charset="-122"/>
                <a:ea typeface="KaiTi" pitchFamily="49" charset="-122"/>
              </a:rPr>
              <a:t>脂砚斋重评石头记</a:t>
            </a:r>
            <a:r>
              <a:rPr lang="de-DE" altLang="zh-CN" sz="3000" dirty="0">
                <a:latin typeface="KaiTi" pitchFamily="49" charset="-122"/>
                <a:ea typeface="KaiTi" pitchFamily="49" charset="-122"/>
              </a:rPr>
              <a:t>(</a:t>
            </a:r>
            <a:r>
              <a:rPr lang="zh-CN" altLang="de-DE" sz="3000" dirty="0">
                <a:latin typeface="KaiTi" pitchFamily="49" charset="-122"/>
                <a:ea typeface="KaiTi" pitchFamily="49" charset="-122"/>
              </a:rPr>
              <a:t>甲戌本</a:t>
            </a:r>
            <a:r>
              <a:rPr lang="de-DE" altLang="zh-CN" sz="3000" dirty="0">
                <a:latin typeface="KaiTi" pitchFamily="49" charset="-122"/>
                <a:ea typeface="KaiTi" pitchFamily="49" charset="-122"/>
              </a:rPr>
              <a:t>)</a:t>
            </a:r>
            <a:br>
              <a:rPr lang="de-DE" altLang="zh-CN" sz="3000" dirty="0">
                <a:latin typeface="KaiTi" pitchFamily="49" charset="-122"/>
                <a:ea typeface="KaiTi" pitchFamily="49" charset="-122"/>
              </a:rPr>
            </a:br>
            <a:r>
              <a:rPr lang="zh-CN" altLang="de-DE" sz="3000" dirty="0">
                <a:latin typeface="KaiTi" pitchFamily="49" charset="-122"/>
                <a:ea typeface="KaiTi" pitchFamily="49" charset="-122"/>
              </a:rPr>
              <a:t>第</a:t>
            </a:r>
            <a:r>
              <a:rPr lang="de-DE" altLang="zh-CN" sz="3000" dirty="0">
                <a:latin typeface="KaiTi" pitchFamily="49" charset="-122"/>
                <a:ea typeface="KaiTi" pitchFamily="49" charset="-122"/>
              </a:rPr>
              <a:t>247</a:t>
            </a:r>
            <a:r>
              <a:rPr lang="zh-CN" altLang="de-DE" sz="3000" dirty="0">
                <a:latin typeface="KaiTi" pitchFamily="49" charset="-122"/>
                <a:ea typeface="KaiTi" pitchFamily="49" charset="-122"/>
              </a:rPr>
              <a:t>、</a:t>
            </a:r>
            <a:r>
              <a:rPr lang="de-DE" altLang="zh-CN" sz="3000" dirty="0">
                <a:latin typeface="KaiTi" pitchFamily="49" charset="-122"/>
                <a:ea typeface="KaiTi" pitchFamily="49" charset="-122"/>
              </a:rPr>
              <a:t>267</a:t>
            </a:r>
            <a:r>
              <a:rPr lang="zh-CN" altLang="de-DE" sz="3000" dirty="0">
                <a:latin typeface="KaiTi" pitchFamily="49" charset="-122"/>
                <a:ea typeface="KaiTi" pitchFamily="49" charset="-122"/>
              </a:rPr>
              <a:t>页</a:t>
            </a:r>
            <a:endParaRPr lang="de-DE" altLang="de-DE" sz="3000" dirty="0">
              <a:latin typeface="KaiTi" pitchFamily="49" charset="-122"/>
              <a:ea typeface="KaiTi" pitchFamily="49" charset="-122"/>
            </a:endParaRPr>
          </a:p>
        </p:txBody>
      </p:sp>
      <p:pic>
        <p:nvPicPr>
          <p:cNvPr id="5123"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4" y="2275587"/>
            <a:ext cx="2776094" cy="3696589"/>
          </a:xfrm>
        </p:spPr>
      </p:pic>
      <p:pic>
        <p:nvPicPr>
          <p:cNvPr id="5124"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8682" y="2226822"/>
            <a:ext cx="2816632" cy="37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559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so74F36"/>
          <p:cNvPicPr>
            <a:picLocks noChangeAspect="1" noChangeArrowheads="1"/>
          </p:cNvPicPr>
          <p:nvPr/>
        </p:nvPicPr>
        <p:blipFill>
          <a:blip r:embed="rId2" cstate="print">
            <a:lum bright="-8000"/>
            <a:extLst>
              <a:ext uri="{28A0092B-C50C-407E-A947-70E740481C1C}">
                <a14:useLocalDpi xmlns:a14="http://schemas.microsoft.com/office/drawing/2010/main" val="0"/>
              </a:ext>
            </a:extLst>
          </a:blip>
          <a:srcRect t="1279" b="1329"/>
          <a:stretch>
            <a:fillRect/>
          </a:stretch>
        </p:blipFill>
        <p:spPr bwMode="auto">
          <a:xfrm>
            <a:off x="468313" y="857251"/>
            <a:ext cx="4830762" cy="514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5867401" y="3482579"/>
            <a:ext cx="266541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800"/>
              <a:t>„List of original </a:t>
            </a:r>
            <a:br>
              <a:rPr lang="de-DE" altLang="de-DE" sz="1800"/>
            </a:br>
            <a:r>
              <a:rPr lang="de-DE" altLang="de-DE" sz="1800"/>
              <a:t>people in the </a:t>
            </a:r>
            <a:r>
              <a:rPr lang="de-DE" altLang="de-DE" sz="1800" i="1"/>
              <a:t>Buddenbrooks</a:t>
            </a:r>
            <a:r>
              <a:rPr lang="de-DE" altLang="de-DE" sz="1800"/>
              <a:t>“</a:t>
            </a:r>
          </a:p>
          <a:p>
            <a:pPr eaLnBrk="1" hangingPunct="1">
              <a:spcBef>
                <a:spcPct val="50000"/>
              </a:spcBef>
              <a:buFontTx/>
              <a:buNone/>
            </a:pPr>
            <a:r>
              <a:rPr lang="de-DE" altLang="zh-CN" sz="1800">
                <a:ea typeface="宋体" charset="-122"/>
              </a:rPr>
              <a:t>《</a:t>
            </a:r>
            <a:r>
              <a:rPr lang="zh-CN" altLang="de-DE" sz="1800">
                <a:ea typeface="宋体" charset="-122"/>
              </a:rPr>
              <a:t>布登勃洛克一家</a:t>
            </a:r>
            <a:r>
              <a:rPr lang="de-DE" altLang="zh-CN" sz="1800">
                <a:ea typeface="宋体" charset="-122"/>
              </a:rPr>
              <a:t>》</a:t>
            </a:r>
            <a:r>
              <a:rPr lang="zh-CN" altLang="de-DE" sz="1800">
                <a:ea typeface="宋体" charset="-122"/>
              </a:rPr>
              <a:t>小说人物表原稿</a:t>
            </a:r>
            <a:endParaRPr lang="de-DE" altLang="de-DE" sz="1800"/>
          </a:p>
        </p:txBody>
      </p:sp>
    </p:spTree>
    <p:extLst>
      <p:ext uri="{BB962C8B-B14F-4D97-AF65-F5344CB8AC3E}">
        <p14:creationId xmlns:p14="http://schemas.microsoft.com/office/powerpoint/2010/main" val="269206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the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Red</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the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6456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andsch_buddenbrooks_g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57250"/>
            <a:ext cx="52387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6"/>
          <p:cNvSpPr>
            <a:spLocks noChangeArrowheads="1"/>
          </p:cNvSpPr>
          <p:nvPr/>
        </p:nvSpPr>
        <p:spPr bwMode="auto">
          <a:xfrm>
            <a:off x="6156326" y="1593056"/>
            <a:ext cx="720725" cy="53579"/>
          </a:xfrm>
          <a:prstGeom prst="leftArrow">
            <a:avLst>
              <a:gd name="adj1" fmla="val 50000"/>
              <a:gd name="adj2" fmla="val 252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350"/>
          </a:p>
        </p:txBody>
      </p:sp>
      <p:sp>
        <p:nvSpPr>
          <p:cNvPr id="7172" name="Text Box 7"/>
          <p:cNvSpPr txBox="1">
            <a:spLocks noChangeArrowheads="1"/>
          </p:cNvSpPr>
          <p:nvPr/>
        </p:nvSpPr>
        <p:spPr bwMode="auto">
          <a:xfrm>
            <a:off x="7019925" y="1376362"/>
            <a:ext cx="19446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Rom</a:t>
            </a:r>
            <a:r>
              <a:rPr lang="de-DE" altLang="zh-CN" sz="1350">
                <a:ea typeface="宋体" charset="-122"/>
              </a:rPr>
              <a:t>e</a:t>
            </a:r>
            <a:r>
              <a:rPr lang="de-DE" altLang="de-DE" sz="1350"/>
              <a:t> end of October 1897 </a:t>
            </a:r>
          </a:p>
        </p:txBody>
      </p:sp>
      <p:sp>
        <p:nvSpPr>
          <p:cNvPr id="7173" name="Text Box 8"/>
          <p:cNvSpPr txBox="1">
            <a:spLocks noChangeArrowheads="1"/>
          </p:cNvSpPr>
          <p:nvPr/>
        </p:nvSpPr>
        <p:spPr bwMode="auto">
          <a:xfrm>
            <a:off x="6300789" y="5157788"/>
            <a:ext cx="251936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i="1"/>
              <a:t>Buddenbrooks</a:t>
            </a:r>
            <a:r>
              <a:rPr lang="de-DE" altLang="de-DE" sz="1350"/>
              <a:t>, 1st page</a:t>
            </a:r>
          </a:p>
        </p:txBody>
      </p:sp>
    </p:spTree>
    <p:extLst>
      <p:ext uri="{BB962C8B-B14F-4D97-AF65-F5344CB8AC3E}">
        <p14:creationId xmlns:p14="http://schemas.microsoft.com/office/powerpoint/2010/main" val="2177367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u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857251"/>
            <a:ext cx="3816350" cy="51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8"/>
          <p:cNvSpPr txBox="1">
            <a:spLocks noChangeArrowheads="1"/>
          </p:cNvSpPr>
          <p:nvPr/>
        </p:nvSpPr>
        <p:spPr bwMode="auto">
          <a:xfrm>
            <a:off x="6300789" y="5157788"/>
            <a:ext cx="251936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i="1"/>
              <a:t>Buddenbrooks</a:t>
            </a:r>
            <a:r>
              <a:rPr lang="de-DE" altLang="de-DE" sz="1350"/>
              <a:t>, cover 1801</a:t>
            </a:r>
          </a:p>
        </p:txBody>
      </p:sp>
    </p:spTree>
    <p:extLst>
      <p:ext uri="{BB962C8B-B14F-4D97-AF65-F5344CB8AC3E}">
        <p14:creationId xmlns:p14="http://schemas.microsoft.com/office/powerpoint/2010/main" val="245723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normAutofit fontScale="90000"/>
          </a:bodyPr>
          <a:lstStyle/>
          <a:p>
            <a:r>
              <a:rPr lang="en-GB" altLang="de-DE" b="1"/>
              <a:t>1. Coming of age novel / Generationenroman</a:t>
            </a:r>
            <a:endParaRPr lang="de-DE" altLang="de-DE"/>
          </a:p>
        </p:txBody>
      </p:sp>
      <p:sp>
        <p:nvSpPr>
          <p:cNvPr id="9219" name="Inhaltsplatzhalter 2"/>
          <p:cNvSpPr>
            <a:spLocks noGrp="1"/>
          </p:cNvSpPr>
          <p:nvPr>
            <p:ph idx="1"/>
          </p:nvPr>
        </p:nvSpPr>
        <p:spPr>
          <a:xfrm>
            <a:off x="457200" y="2457451"/>
            <a:ext cx="8229600" cy="2994422"/>
          </a:xfrm>
        </p:spPr>
        <p:txBody>
          <a:bodyPr/>
          <a:lstStyle/>
          <a:p>
            <a:r>
              <a:rPr lang="de-DE" altLang="de-DE" sz="3600" i="1"/>
              <a:t>Jia = „merchants“ &lt;&gt; Cao</a:t>
            </a:r>
          </a:p>
          <a:p>
            <a:r>
              <a:rPr lang="de-DE" altLang="de-DE" sz="3600" i="1"/>
              <a:t>Buddenbrooks (merchants) &lt;&gt; Mann (merchants)</a:t>
            </a:r>
            <a:endParaRPr lang="de-DE" altLang="de-DE" sz="3600"/>
          </a:p>
        </p:txBody>
      </p:sp>
    </p:spTree>
    <p:extLst>
      <p:ext uri="{BB962C8B-B14F-4D97-AF65-F5344CB8AC3E}">
        <p14:creationId xmlns:p14="http://schemas.microsoft.com/office/powerpoint/2010/main" val="2409747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altLang="de-DE"/>
              <a:t>Quotes by Mann</a:t>
            </a:r>
          </a:p>
        </p:txBody>
      </p:sp>
      <p:sp>
        <p:nvSpPr>
          <p:cNvPr id="10243" name="Inhaltsplatzhalter 2"/>
          <p:cNvSpPr>
            <a:spLocks noGrp="1"/>
          </p:cNvSpPr>
          <p:nvPr>
            <p:ph idx="1"/>
          </p:nvPr>
        </p:nvSpPr>
        <p:spPr/>
        <p:txBody>
          <a:bodyPr/>
          <a:lstStyle/>
          <a:p>
            <a:r>
              <a:rPr lang="en-GB" altLang="de-DE"/>
              <a:t>„German bourgeois, which did not only strike a cord of the German bourgeois itself, but of the European bourgeois in general“</a:t>
            </a:r>
          </a:p>
          <a:p>
            <a:r>
              <a:rPr lang="en-GB" altLang="de-DE"/>
              <a:t>„a society novel disguised in a family saga, which as such was closer to the Wester European type of novel than to the German one, a painting of culture, overshadowed by the idea of decay“</a:t>
            </a:r>
            <a:endParaRPr lang="de-DE" altLang="de-DE"/>
          </a:p>
        </p:txBody>
      </p:sp>
    </p:spTree>
    <p:extLst>
      <p:ext uri="{BB962C8B-B14F-4D97-AF65-F5344CB8AC3E}">
        <p14:creationId xmlns:p14="http://schemas.microsoft.com/office/powerpoint/2010/main" val="828521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altLang="de-DE"/>
              <a:t>Decay </a:t>
            </a:r>
            <a:r>
              <a:rPr lang="zh-CN" altLang="de-DE">
                <a:ea typeface="宋体" charset="-122"/>
              </a:rPr>
              <a:t>没落</a:t>
            </a:r>
            <a:endParaRPr lang="de-DE" altLang="de-DE"/>
          </a:p>
        </p:txBody>
      </p:sp>
      <p:sp>
        <p:nvSpPr>
          <p:cNvPr id="11267" name="Inhaltsplatzhalter 2"/>
          <p:cNvSpPr>
            <a:spLocks noGrp="1"/>
          </p:cNvSpPr>
          <p:nvPr>
            <p:ph idx="1"/>
          </p:nvPr>
        </p:nvSpPr>
        <p:spPr/>
        <p:txBody>
          <a:bodyPr/>
          <a:lstStyle/>
          <a:p>
            <a:r>
              <a:rPr lang="zh-CN" altLang="de-DE">
                <a:ea typeface="宋体" charset="-122"/>
              </a:rPr>
              <a:t>富不過三代 </a:t>
            </a:r>
            <a:r>
              <a:rPr lang="de-DE" altLang="zh-CN">
                <a:ea typeface="宋体" charset="-122"/>
              </a:rPr>
              <a:t>„</a:t>
            </a:r>
            <a:r>
              <a:rPr lang="de-DE" altLang="de-DE"/>
              <a:t>Wealth does not outlive three generations“</a:t>
            </a:r>
          </a:p>
          <a:p>
            <a:r>
              <a:rPr lang="de-DE" altLang="de-DE"/>
              <a:t>decadence / degeneration of a young generation</a:t>
            </a:r>
          </a:p>
          <a:p>
            <a:r>
              <a:rPr lang="de-DE" altLang="de-DE"/>
              <a:t>Premature dying</a:t>
            </a:r>
          </a:p>
        </p:txBody>
      </p:sp>
    </p:spTree>
    <p:extLst>
      <p:ext uri="{BB962C8B-B14F-4D97-AF65-F5344CB8AC3E}">
        <p14:creationId xmlns:p14="http://schemas.microsoft.com/office/powerpoint/2010/main" val="263858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homas_Couture_Deca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60861"/>
            <a:ext cx="8208963" cy="36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684214" y="5049441"/>
            <a:ext cx="792003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DE" altLang="de-DE" sz="1350"/>
              <a:t>Thomas Couture: The decadent Rome (1847)</a:t>
            </a:r>
          </a:p>
        </p:txBody>
      </p:sp>
    </p:spTree>
    <p:extLst>
      <p:ext uri="{BB962C8B-B14F-4D97-AF65-F5344CB8AC3E}">
        <p14:creationId xmlns:p14="http://schemas.microsoft.com/office/powerpoint/2010/main" val="2015764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altLang="de-DE"/>
              <a:t>Décadence </a:t>
            </a:r>
            <a:r>
              <a:rPr lang="zh-CN" altLang="de-DE">
                <a:ea typeface="宋体" charset="-122"/>
              </a:rPr>
              <a:t>颓废</a:t>
            </a:r>
            <a:endParaRPr lang="de-DE" altLang="de-DE"/>
          </a:p>
        </p:txBody>
      </p:sp>
      <p:sp>
        <p:nvSpPr>
          <p:cNvPr id="13315" name="Rectangle 3"/>
          <p:cNvSpPr>
            <a:spLocks noGrp="1" noChangeArrowheads="1"/>
          </p:cNvSpPr>
          <p:nvPr>
            <p:ph type="body" idx="1"/>
          </p:nvPr>
        </p:nvSpPr>
        <p:spPr/>
        <p:txBody>
          <a:bodyPr/>
          <a:lstStyle/>
          <a:p>
            <a:pPr eaLnBrk="1" hangingPunct="1"/>
            <a:r>
              <a:rPr lang="de-DE" altLang="de-DE"/>
              <a:t>Decay</a:t>
            </a:r>
            <a:r>
              <a:rPr lang="zh-CN" altLang="de-DE">
                <a:ea typeface="宋体" charset="-122"/>
              </a:rPr>
              <a:t> 家族的没落</a:t>
            </a:r>
            <a:endParaRPr lang="de-DE" altLang="zh-CN">
              <a:ea typeface="宋体" charset="-122"/>
            </a:endParaRPr>
          </a:p>
          <a:p>
            <a:pPr eaLnBrk="1" hangingPunct="1"/>
            <a:r>
              <a:rPr lang="de-DE" altLang="de-DE"/>
              <a:t>Loss of Vitality </a:t>
            </a:r>
            <a:r>
              <a:rPr lang="zh-CN" altLang="de-DE">
                <a:ea typeface="宋体" charset="-122"/>
              </a:rPr>
              <a:t>失去生活的动力</a:t>
            </a:r>
            <a:endParaRPr lang="de-DE" altLang="de-DE"/>
          </a:p>
          <a:p>
            <a:pPr eaLnBrk="1" hangingPunct="1"/>
            <a:r>
              <a:rPr lang="de-DE" altLang="de-DE"/>
              <a:t>Loss of </a:t>
            </a:r>
            <a:r>
              <a:rPr lang="de-DE" altLang="zh-CN">
                <a:ea typeface="宋体" charset="-122"/>
              </a:rPr>
              <a:t>Capability</a:t>
            </a:r>
            <a:r>
              <a:rPr lang="zh-CN" altLang="de-DE">
                <a:ea typeface="宋体" charset="-122"/>
              </a:rPr>
              <a:t>  失去能力</a:t>
            </a:r>
            <a:endParaRPr lang="de-DE" altLang="de-DE"/>
          </a:p>
          <a:p>
            <a:pPr eaLnBrk="1" hangingPunct="1"/>
            <a:r>
              <a:rPr lang="de-DE" altLang="de-DE"/>
              <a:t>Gain of refinement</a:t>
            </a:r>
            <a:r>
              <a:rPr lang="zh-CN" altLang="de-DE">
                <a:ea typeface="宋体" charset="-122"/>
              </a:rPr>
              <a:t> 生活更加精致、讲究</a:t>
            </a:r>
            <a:endParaRPr lang="de-DE" altLang="de-DE"/>
          </a:p>
          <a:p>
            <a:pPr eaLnBrk="1" hangingPunct="1"/>
            <a:r>
              <a:rPr lang="de-DE" altLang="de-DE"/>
              <a:t>Gain of Religion</a:t>
            </a:r>
            <a:r>
              <a:rPr lang="zh-CN" altLang="de-DE">
                <a:ea typeface="宋体" charset="-122"/>
              </a:rPr>
              <a:t> 信封宗教</a:t>
            </a:r>
            <a:endParaRPr lang="de-DE" altLang="de-DE"/>
          </a:p>
          <a:p>
            <a:pPr eaLnBrk="1" hangingPunct="1"/>
            <a:r>
              <a:rPr lang="de-DE" altLang="de-DE"/>
              <a:t>Gain of Art and Spirit</a:t>
            </a:r>
            <a:r>
              <a:rPr lang="zh-CN" altLang="de-DE">
                <a:ea typeface="宋体" charset="-122"/>
              </a:rPr>
              <a:t> 逃避现实，转向艺术及精神世界</a:t>
            </a:r>
            <a:endParaRPr lang="de-DE" altLang="de-DE"/>
          </a:p>
          <a:p>
            <a:pPr eaLnBrk="1" hangingPunct="1"/>
            <a:endParaRPr lang="de-DE" altLang="de-DE"/>
          </a:p>
        </p:txBody>
      </p:sp>
    </p:spTree>
    <p:extLst>
      <p:ext uri="{BB962C8B-B14F-4D97-AF65-F5344CB8AC3E}">
        <p14:creationId xmlns:p14="http://schemas.microsoft.com/office/powerpoint/2010/main" val="2187566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so21FAC"/>
          <p:cNvPicPr>
            <a:picLocks noChangeAspect="1" noChangeArrowheads="1"/>
          </p:cNvPicPr>
          <p:nvPr/>
        </p:nvPicPr>
        <p:blipFill>
          <a:blip r:embed="rId2">
            <a:extLst>
              <a:ext uri="{28A0092B-C50C-407E-A947-70E740481C1C}">
                <a14:useLocalDpi xmlns:a14="http://schemas.microsoft.com/office/drawing/2010/main" val="0"/>
              </a:ext>
            </a:extLst>
          </a:blip>
          <a:srcRect l="2684" t="11295" b="2689"/>
          <a:stretch>
            <a:fillRect/>
          </a:stretch>
        </p:blipFill>
        <p:spPr bwMode="auto">
          <a:xfrm>
            <a:off x="1835151" y="1484710"/>
            <a:ext cx="3440113"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5867400" y="3375423"/>
            <a:ext cx="29527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Johann Siegmund Mann, Grandgrandfather</a:t>
            </a:r>
          </a:p>
          <a:p>
            <a:pPr eaLnBrk="1" hangingPunct="1">
              <a:spcBef>
                <a:spcPct val="0"/>
              </a:spcBef>
              <a:buFontTx/>
              <a:buNone/>
            </a:pPr>
            <a:r>
              <a:rPr lang="de-DE" altLang="de-DE" sz="1800"/>
              <a:t>alias Johann Buddenbrook d.Ä.</a:t>
            </a:r>
          </a:p>
        </p:txBody>
      </p:sp>
    </p:spTree>
    <p:extLst>
      <p:ext uri="{BB962C8B-B14F-4D97-AF65-F5344CB8AC3E}">
        <p14:creationId xmlns:p14="http://schemas.microsoft.com/office/powerpoint/2010/main" val="3687863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539750" y="4238626"/>
            <a:ext cx="244792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DE" altLang="de-DE" sz="1350"/>
          </a:p>
        </p:txBody>
      </p:sp>
      <p:pic>
        <p:nvPicPr>
          <p:cNvPr id="15363" name="Picture 6" descr="msoFB3B2"/>
          <p:cNvPicPr>
            <a:picLocks noChangeAspect="1" noChangeArrowheads="1"/>
          </p:cNvPicPr>
          <p:nvPr/>
        </p:nvPicPr>
        <p:blipFill>
          <a:blip r:embed="rId2" cstate="print">
            <a:extLst>
              <a:ext uri="{28A0092B-C50C-407E-A947-70E740481C1C}">
                <a14:useLocalDpi xmlns:a14="http://schemas.microsoft.com/office/drawing/2010/main" val="0"/>
              </a:ext>
            </a:extLst>
          </a:blip>
          <a:srcRect l="6229" t="2087" b="7422"/>
          <a:stretch>
            <a:fillRect/>
          </a:stretch>
        </p:blipFill>
        <p:spPr bwMode="auto">
          <a:xfrm>
            <a:off x="1547814" y="1593057"/>
            <a:ext cx="2174875" cy="232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mso20CC8"/>
          <p:cNvPicPr>
            <a:picLocks noChangeAspect="1" noChangeArrowheads="1"/>
          </p:cNvPicPr>
          <p:nvPr/>
        </p:nvPicPr>
        <p:blipFill>
          <a:blip r:embed="rId3" cstate="print">
            <a:extLst>
              <a:ext uri="{28A0092B-C50C-407E-A947-70E740481C1C}">
                <a14:useLocalDpi xmlns:a14="http://schemas.microsoft.com/office/drawing/2010/main" val="0"/>
              </a:ext>
            </a:extLst>
          </a:blip>
          <a:srcRect b="6384"/>
          <a:stretch>
            <a:fillRect/>
          </a:stretch>
        </p:blipFill>
        <p:spPr bwMode="auto">
          <a:xfrm>
            <a:off x="5724525" y="1593057"/>
            <a:ext cx="2279650"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1476375" y="4238625"/>
            <a:ext cx="2808288"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Catharina Elisabeth Marty, Grandgrandmother</a:t>
            </a:r>
          </a:p>
          <a:p>
            <a:pPr eaLnBrk="1" hangingPunct="1">
              <a:spcBef>
                <a:spcPct val="50000"/>
              </a:spcBef>
              <a:buFontTx/>
              <a:buNone/>
            </a:pPr>
            <a:r>
              <a:rPr lang="de-DE" altLang="de-DE" sz="1350"/>
              <a:t>alias Madame Kröger </a:t>
            </a:r>
          </a:p>
        </p:txBody>
      </p:sp>
      <p:sp>
        <p:nvSpPr>
          <p:cNvPr id="15366" name="Text Box 9"/>
          <p:cNvSpPr txBox="1">
            <a:spLocks noChangeArrowheads="1"/>
          </p:cNvSpPr>
          <p:nvPr/>
        </p:nvSpPr>
        <p:spPr bwMode="auto">
          <a:xfrm>
            <a:off x="5795964" y="4185047"/>
            <a:ext cx="2519362"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Johann Heinrich Marty, Grandgrandfather</a:t>
            </a:r>
          </a:p>
          <a:p>
            <a:pPr eaLnBrk="1" hangingPunct="1">
              <a:spcBef>
                <a:spcPct val="50000"/>
              </a:spcBef>
              <a:buFontTx/>
              <a:buNone/>
            </a:pPr>
            <a:r>
              <a:rPr lang="de-DE" altLang="de-DE" sz="1350"/>
              <a:t>alias Lebrecht Kröger </a:t>
            </a:r>
          </a:p>
        </p:txBody>
      </p:sp>
    </p:spTree>
    <p:extLst>
      <p:ext uri="{BB962C8B-B14F-4D97-AF65-F5344CB8AC3E}">
        <p14:creationId xmlns:p14="http://schemas.microsoft.com/office/powerpoint/2010/main" val="2248058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GB" altLang="de-DE" b="1"/>
              <a:t>2. </a:t>
            </a:r>
            <a:r>
              <a:rPr lang="de-DE" altLang="de-DE" b="1"/>
              <a:t>Arranged marriages</a:t>
            </a:r>
            <a:r>
              <a:rPr lang="en-GB" altLang="de-DE" b="1"/>
              <a:t> </a:t>
            </a:r>
            <a:endParaRPr lang="de-DE" altLang="de-DE" b="1"/>
          </a:p>
        </p:txBody>
      </p:sp>
      <p:sp>
        <p:nvSpPr>
          <p:cNvPr id="16387" name="Inhaltsplatzhalter 2"/>
          <p:cNvSpPr>
            <a:spLocks noGrp="1"/>
          </p:cNvSpPr>
          <p:nvPr>
            <p:ph idx="1"/>
          </p:nvPr>
        </p:nvSpPr>
        <p:spPr>
          <a:xfrm>
            <a:off x="457200" y="2457451"/>
            <a:ext cx="8229600" cy="2994422"/>
          </a:xfrm>
        </p:spPr>
        <p:txBody>
          <a:bodyPr/>
          <a:lstStyle/>
          <a:p>
            <a:r>
              <a:rPr lang="de-DE" altLang="de-DE" i="1"/>
              <a:t>…</a:t>
            </a:r>
            <a:endParaRPr lang="de-DE" altLang="de-DE"/>
          </a:p>
        </p:txBody>
      </p:sp>
    </p:spTree>
    <p:extLst>
      <p:ext uri="{BB962C8B-B14F-4D97-AF65-F5344CB8AC3E}">
        <p14:creationId xmlns:p14="http://schemas.microsoft.com/office/powerpoint/2010/main" val="197295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3077766"/>
          </a:xfrm>
          <a:prstGeom prst="rect">
            <a:avLst/>
          </a:prstGeom>
          <a:noFill/>
        </p:spPr>
        <p:txBody>
          <a:bodyPr wrap="square" rtlCol="0">
            <a:spAutoFit/>
          </a:bodyPr>
          <a:lstStyle/>
          <a:p>
            <a:r>
              <a:rPr lang="de-DE" altLang="zh-CN" sz="5400" b="1" i="1" dirty="0"/>
              <a:t>Reception </a:t>
            </a:r>
            <a:r>
              <a:rPr lang="de-DE" altLang="zh-CN" sz="5400" b="1" i="1" dirty="0" err="1"/>
              <a:t>of</a:t>
            </a:r>
            <a:r>
              <a:rPr lang="de-DE" altLang="zh-CN" sz="5400" b="1" i="1" dirty="0"/>
              <a:t> </a:t>
            </a:r>
            <a:r>
              <a:rPr lang="de-DE" altLang="zh-CN" sz="5400" b="1" i="1" dirty="0" err="1"/>
              <a:t>the</a:t>
            </a:r>
            <a:r>
              <a:rPr lang="de-DE" altLang="zh-CN" sz="5400" b="1" i="1" dirty="0"/>
              <a:t> </a:t>
            </a:r>
            <a:r>
              <a:rPr lang="de-DE" altLang="zh-CN" sz="5400" b="1" i="1" dirty="0" err="1"/>
              <a:t>Red</a:t>
            </a:r>
            <a:r>
              <a:rPr lang="de-DE" altLang="zh-CN" sz="5400" b="1" i="1" dirty="0"/>
              <a:t> Chamber Dreams in </a:t>
            </a:r>
            <a:r>
              <a:rPr lang="de-DE" altLang="zh-CN" sz="5400" b="1" i="1" dirty="0" err="1"/>
              <a:t>the</a:t>
            </a:r>
            <a:r>
              <a:rPr lang="de-DE" altLang="zh-CN" sz="5400" b="1" i="1" dirty="0"/>
              <a:t> West</a:t>
            </a:r>
            <a:br>
              <a:rPr lang="de-DE" altLang="zh-CN" sz="5400" b="1" i="1" dirty="0"/>
            </a:b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mso4706E"/>
          <p:cNvPicPr>
            <a:picLocks noChangeAspect="1" noChangeArrowheads="1"/>
          </p:cNvPicPr>
          <p:nvPr/>
        </p:nvPicPr>
        <p:blipFill>
          <a:blip r:embed="rId2" cstate="print">
            <a:extLst>
              <a:ext uri="{28A0092B-C50C-407E-A947-70E740481C1C}">
                <a14:useLocalDpi xmlns:a14="http://schemas.microsoft.com/office/drawing/2010/main" val="0"/>
              </a:ext>
            </a:extLst>
          </a:blip>
          <a:srcRect t="2238"/>
          <a:stretch>
            <a:fillRect/>
          </a:stretch>
        </p:blipFill>
        <p:spPr bwMode="auto">
          <a:xfrm>
            <a:off x="6300789" y="1754981"/>
            <a:ext cx="2212975" cy="233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6011864" y="4670822"/>
            <a:ext cx="273685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Therese Bousset </a:t>
            </a:r>
          </a:p>
          <a:p>
            <a:pPr eaLnBrk="1" hangingPunct="1">
              <a:spcBef>
                <a:spcPct val="50000"/>
              </a:spcBef>
              <a:buFontTx/>
              <a:buNone/>
            </a:pPr>
            <a:r>
              <a:rPr lang="de-DE" altLang="de-DE" sz="1350"/>
              <a:t>alias Sesemi Weichbrodt</a:t>
            </a:r>
          </a:p>
        </p:txBody>
      </p:sp>
      <p:pic>
        <p:nvPicPr>
          <p:cNvPr id="17412" name="Picture 6" descr="msoCC8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1" y="1269207"/>
            <a:ext cx="2279650" cy="29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7"/>
          <p:cNvSpPr txBox="1">
            <a:spLocks noChangeArrowheads="1"/>
          </p:cNvSpPr>
          <p:nvPr/>
        </p:nvSpPr>
        <p:spPr bwMode="auto">
          <a:xfrm>
            <a:off x="3492501" y="4670823"/>
            <a:ext cx="2232025"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Elisabeth Amalia Hippolyta Haag, aunt</a:t>
            </a:r>
          </a:p>
          <a:p>
            <a:pPr eaLnBrk="1" hangingPunct="1">
              <a:spcBef>
                <a:spcPct val="50000"/>
              </a:spcBef>
              <a:buFontTx/>
              <a:buNone/>
            </a:pPr>
            <a:r>
              <a:rPr lang="de-DE" altLang="de-DE" sz="1350"/>
              <a:t>alias Tony</a:t>
            </a:r>
          </a:p>
        </p:txBody>
      </p:sp>
      <p:pic>
        <p:nvPicPr>
          <p:cNvPr id="17414" name="Picture 8" descr="msoB6DC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1322785"/>
            <a:ext cx="2163762" cy="28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539751" y="4670822"/>
            <a:ext cx="2592388"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Friedrich Wilhelm Leberecht Mann, uncle</a:t>
            </a:r>
          </a:p>
          <a:p>
            <a:pPr eaLnBrk="1" hangingPunct="1">
              <a:spcBef>
                <a:spcPct val="50000"/>
              </a:spcBef>
              <a:buFontTx/>
              <a:buNone/>
            </a:pPr>
            <a:r>
              <a:rPr lang="de-DE" altLang="de-DE" sz="1350"/>
              <a:t>alias Christian</a:t>
            </a:r>
          </a:p>
        </p:txBody>
      </p:sp>
    </p:spTree>
    <p:extLst>
      <p:ext uri="{BB962C8B-B14F-4D97-AF65-F5344CB8AC3E}">
        <p14:creationId xmlns:p14="http://schemas.microsoft.com/office/powerpoint/2010/main" val="1027021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4" y="1107282"/>
            <a:ext cx="4464050" cy="439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7"/>
          <p:cNvSpPr txBox="1">
            <a:spLocks noChangeArrowheads="1"/>
          </p:cNvSpPr>
          <p:nvPr/>
        </p:nvSpPr>
        <p:spPr bwMode="auto">
          <a:xfrm>
            <a:off x="6804026" y="2803922"/>
            <a:ext cx="2232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Ernst Elfeld</a:t>
            </a:r>
          </a:p>
          <a:p>
            <a:pPr eaLnBrk="1" hangingPunct="1">
              <a:spcBef>
                <a:spcPct val="50000"/>
              </a:spcBef>
              <a:buFontTx/>
              <a:buNone/>
            </a:pPr>
            <a:r>
              <a:rPr lang="de-DE" altLang="de-DE" sz="1350"/>
              <a:t>alias</a:t>
            </a:r>
          </a:p>
          <a:p>
            <a:pPr eaLnBrk="1" hangingPunct="1">
              <a:spcBef>
                <a:spcPct val="50000"/>
              </a:spcBef>
              <a:buFontTx/>
              <a:buNone/>
            </a:pPr>
            <a:r>
              <a:rPr lang="de-DE" altLang="de-DE" sz="1350"/>
              <a:t>Bendix Grünlich</a:t>
            </a:r>
          </a:p>
        </p:txBody>
      </p:sp>
    </p:spTree>
    <p:extLst>
      <p:ext uri="{BB962C8B-B14F-4D97-AF65-F5344CB8AC3E}">
        <p14:creationId xmlns:p14="http://schemas.microsoft.com/office/powerpoint/2010/main" val="3819154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so601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4" y="1215630"/>
            <a:ext cx="6946900" cy="388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1403351" y="5103019"/>
            <a:ext cx="684053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DE" altLang="de-DE" sz="1350"/>
              <a:t>Graphik aus dem „Simplicissimus“       alias Alois Permaneder</a:t>
            </a:r>
          </a:p>
        </p:txBody>
      </p:sp>
    </p:spTree>
    <p:extLst>
      <p:ext uri="{BB962C8B-B14F-4D97-AF65-F5344CB8AC3E}">
        <p14:creationId xmlns:p14="http://schemas.microsoft.com/office/powerpoint/2010/main" val="4162480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normAutofit fontScale="90000"/>
          </a:bodyPr>
          <a:lstStyle/>
          <a:p>
            <a:pPr eaLnBrk="1" hangingPunct="1"/>
            <a:r>
              <a:rPr lang="de-DE" altLang="de-DE" b="1"/>
              <a:t>3. Conversation tone of family members</a:t>
            </a:r>
          </a:p>
        </p:txBody>
      </p:sp>
      <p:sp>
        <p:nvSpPr>
          <p:cNvPr id="20483" name="Inhaltsplatzhalter 2"/>
          <p:cNvSpPr>
            <a:spLocks noGrp="1"/>
          </p:cNvSpPr>
          <p:nvPr>
            <p:ph idx="1"/>
          </p:nvPr>
        </p:nvSpPr>
        <p:spPr>
          <a:xfrm>
            <a:off x="457200" y="2457451"/>
            <a:ext cx="8229600" cy="2994422"/>
          </a:xfrm>
        </p:spPr>
        <p:txBody>
          <a:bodyPr>
            <a:normAutofit fontScale="92500" lnSpcReduction="20000"/>
          </a:bodyPr>
          <a:lstStyle/>
          <a:p>
            <a:r>
              <a:rPr lang="en-GB" altLang="de-DE" i="1"/>
              <a:t>Buddenbrook</a:t>
            </a:r>
            <a:r>
              <a:rPr lang="de-DE" altLang="de-DE"/>
              <a:t>:</a:t>
            </a:r>
            <a:r>
              <a:rPr lang="en-GB" altLang="de-DE"/>
              <a:t> very polite, but cold, without love and warmth. </a:t>
            </a:r>
          </a:p>
          <a:p>
            <a:r>
              <a:rPr lang="en-GB" altLang="de-DE"/>
              <a:t>mannerism </a:t>
            </a:r>
            <a:r>
              <a:rPr lang="zh-CN" altLang="de-DE">
                <a:ea typeface="宋体" charset="-122"/>
              </a:rPr>
              <a:t>拘泥于形式</a:t>
            </a:r>
            <a:endParaRPr lang="de-DE" altLang="zh-CN">
              <a:ea typeface="宋体" charset="-122"/>
            </a:endParaRPr>
          </a:p>
          <a:p>
            <a:endParaRPr lang="de-DE" altLang="de-DE"/>
          </a:p>
          <a:p>
            <a:r>
              <a:rPr lang="de-DE" altLang="zh-CN" i="1">
                <a:ea typeface="宋体" charset="-122"/>
              </a:rPr>
              <a:t>Dream</a:t>
            </a:r>
            <a:r>
              <a:rPr lang="de-DE" altLang="zh-CN">
                <a:ea typeface="宋体" charset="-122"/>
              </a:rPr>
              <a:t>: indirect, not outspoken, many questions not asked (=&gt; tragic misunderstandings), sometimes prefer suicide instead of speaking out</a:t>
            </a:r>
            <a:endParaRPr lang="en-GB" altLang="de-DE"/>
          </a:p>
          <a:p>
            <a:pPr>
              <a:buFontTx/>
              <a:buNone/>
            </a:pPr>
            <a:endParaRPr lang="de-DE" altLang="de-DE"/>
          </a:p>
        </p:txBody>
      </p:sp>
    </p:spTree>
    <p:extLst>
      <p:ext uri="{BB962C8B-B14F-4D97-AF65-F5344CB8AC3E}">
        <p14:creationId xmlns:p14="http://schemas.microsoft.com/office/powerpoint/2010/main" val="3167311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e-DE" altLang="de-DE" b="1"/>
              <a:t>4. The role of doctors</a:t>
            </a:r>
          </a:p>
        </p:txBody>
      </p:sp>
      <p:sp>
        <p:nvSpPr>
          <p:cNvPr id="21507" name="Inhaltsplatzhalter 2"/>
          <p:cNvSpPr>
            <a:spLocks noGrp="1"/>
          </p:cNvSpPr>
          <p:nvPr>
            <p:ph idx="1"/>
          </p:nvPr>
        </p:nvSpPr>
        <p:spPr>
          <a:xfrm>
            <a:off x="457200" y="2457451"/>
            <a:ext cx="8229600" cy="2994422"/>
          </a:xfrm>
        </p:spPr>
        <p:txBody>
          <a:bodyPr/>
          <a:lstStyle/>
          <a:p>
            <a:r>
              <a:rPr lang="de-DE" altLang="de-DE" i="1"/>
              <a:t>Buddenbrooks</a:t>
            </a:r>
            <a:r>
              <a:rPr lang="de-DE" altLang="de-DE"/>
              <a:t>: Mistakes, which cause death</a:t>
            </a:r>
          </a:p>
          <a:p>
            <a:endParaRPr lang="de-DE" altLang="de-DE"/>
          </a:p>
          <a:p>
            <a:r>
              <a:rPr lang="de-DE" altLang="de-DE" i="1"/>
              <a:t>Dream</a:t>
            </a:r>
            <a:r>
              <a:rPr lang="de-DE" altLang="de-DE"/>
              <a:t>: Good one and cheaters with mistakes, which cause death</a:t>
            </a:r>
          </a:p>
        </p:txBody>
      </p:sp>
    </p:spTree>
    <p:extLst>
      <p:ext uri="{BB962C8B-B14F-4D97-AF65-F5344CB8AC3E}">
        <p14:creationId xmlns:p14="http://schemas.microsoft.com/office/powerpoint/2010/main" val="827253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e-DE" altLang="de-DE" b="1"/>
              <a:t>5. Comparison of elements</a:t>
            </a:r>
          </a:p>
        </p:txBody>
      </p:sp>
      <p:sp>
        <p:nvSpPr>
          <p:cNvPr id="22531" name="Inhaltsplatzhalter 2"/>
          <p:cNvSpPr>
            <a:spLocks noGrp="1"/>
          </p:cNvSpPr>
          <p:nvPr>
            <p:ph idx="1"/>
          </p:nvPr>
        </p:nvSpPr>
        <p:spPr>
          <a:xfrm>
            <a:off x="457200" y="2457451"/>
            <a:ext cx="8229600" cy="2994422"/>
          </a:xfrm>
        </p:spPr>
        <p:txBody>
          <a:bodyPr>
            <a:normAutofit fontScale="92500" lnSpcReduction="20000"/>
          </a:bodyPr>
          <a:lstStyle/>
          <a:p>
            <a:r>
              <a:rPr lang="de-DE" altLang="de-DE"/>
              <a:t>Endings of people</a:t>
            </a:r>
          </a:p>
          <a:p>
            <a:endParaRPr lang="de-DE" altLang="de-DE"/>
          </a:p>
          <a:p>
            <a:r>
              <a:rPr lang="de-DE" altLang="de-DE"/>
              <a:t>Narration style:</a:t>
            </a:r>
          </a:p>
          <a:p>
            <a:pPr lvl="1"/>
            <a:r>
              <a:rPr lang="de-DE" altLang="de-DE"/>
              <a:t>Dream: different narrator attitudes, often details of unrelated things</a:t>
            </a:r>
          </a:p>
          <a:p>
            <a:pPr lvl="1"/>
            <a:r>
              <a:rPr lang="de-DE" altLang="de-DE"/>
              <a:t>Buddenbrooks: chronology, more simple, maybe scientific details on illnesses</a:t>
            </a:r>
          </a:p>
          <a:p>
            <a:endParaRPr lang="de-DE" altLang="de-DE" i="1"/>
          </a:p>
          <a:p>
            <a:endParaRPr lang="de-DE" altLang="de-DE"/>
          </a:p>
        </p:txBody>
      </p:sp>
    </p:spTree>
    <p:extLst>
      <p:ext uri="{BB962C8B-B14F-4D97-AF65-F5344CB8AC3E}">
        <p14:creationId xmlns:p14="http://schemas.microsoft.com/office/powerpoint/2010/main" val="2681534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de-DE" altLang="de-DE" b="1"/>
              <a:t>6. Hanno and Baoyu</a:t>
            </a:r>
          </a:p>
        </p:txBody>
      </p:sp>
      <p:sp>
        <p:nvSpPr>
          <p:cNvPr id="23555" name="Inhaltsplatzhalter 2"/>
          <p:cNvSpPr>
            <a:spLocks noGrp="1"/>
          </p:cNvSpPr>
          <p:nvPr>
            <p:ph idx="1"/>
          </p:nvPr>
        </p:nvSpPr>
        <p:spPr>
          <a:xfrm>
            <a:off x="457200" y="2457451"/>
            <a:ext cx="8229600" cy="2994422"/>
          </a:xfrm>
        </p:spPr>
        <p:txBody>
          <a:bodyPr/>
          <a:lstStyle/>
          <a:p>
            <a:r>
              <a:rPr lang="de-DE" altLang="de-DE" i="1"/>
              <a:t>…</a:t>
            </a:r>
            <a:endParaRPr lang="de-DE" altLang="de-DE"/>
          </a:p>
        </p:txBody>
      </p:sp>
      <p:pic>
        <p:nvPicPr>
          <p:cNvPr id="23556"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993107"/>
            <a:ext cx="2976562" cy="35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Grafik 5"/>
          <p:cNvPicPr>
            <a:picLocks noChangeAspect="1"/>
          </p:cNvPicPr>
          <p:nvPr/>
        </p:nvPicPr>
        <p:blipFill>
          <a:blip r:embed="rId3">
            <a:extLst>
              <a:ext uri="{28A0092B-C50C-407E-A947-70E740481C1C}">
                <a14:useLocalDpi xmlns:a14="http://schemas.microsoft.com/office/drawing/2010/main" val="0"/>
              </a:ext>
            </a:extLst>
          </a:blip>
          <a:srcRect l="8777" t="40714" r="44218" b="19107"/>
          <a:stretch>
            <a:fillRect/>
          </a:stretch>
        </p:blipFill>
        <p:spPr bwMode="auto">
          <a:xfrm>
            <a:off x="250826" y="2025254"/>
            <a:ext cx="4306888" cy="38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027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866216" y="1204713"/>
            <a:ext cx="6571060" cy="530223"/>
          </a:xfrm>
        </p:spPr>
        <p:txBody>
          <a:bodyPr>
            <a:normAutofit fontScale="90000"/>
          </a:bodyPr>
          <a:lstStyle/>
          <a:p>
            <a:pPr eaLnBrk="1" hangingPunct="1"/>
            <a:r>
              <a:rPr lang="de-DE" altLang="de-DE" b="1" dirty="0"/>
              <a:t>7. </a:t>
            </a:r>
            <a:r>
              <a:rPr lang="de-DE" altLang="de-DE" b="1" dirty="0" err="1"/>
              <a:t>Pretention</a:t>
            </a:r>
            <a:r>
              <a:rPr lang="de-DE" altLang="de-DE" b="1" dirty="0"/>
              <a:t> </a:t>
            </a:r>
            <a:r>
              <a:rPr lang="de-DE" altLang="de-DE" b="1" dirty="0" err="1"/>
              <a:t>and</a:t>
            </a:r>
            <a:r>
              <a:rPr lang="de-DE" altLang="de-DE" b="1" dirty="0"/>
              <a:t> Alternatives</a:t>
            </a:r>
          </a:p>
        </p:txBody>
      </p:sp>
      <p:sp>
        <p:nvSpPr>
          <p:cNvPr id="24579" name="Inhaltsplatzhalter 2"/>
          <p:cNvSpPr>
            <a:spLocks noGrp="1"/>
          </p:cNvSpPr>
          <p:nvPr>
            <p:ph idx="1"/>
          </p:nvPr>
        </p:nvSpPr>
        <p:spPr>
          <a:xfrm>
            <a:off x="457200" y="2457451"/>
            <a:ext cx="8229600" cy="2994422"/>
          </a:xfrm>
        </p:spPr>
        <p:txBody>
          <a:bodyPr/>
          <a:lstStyle/>
          <a:p>
            <a:r>
              <a:rPr lang="de-DE" altLang="de-DE" i="1"/>
              <a:t>…</a:t>
            </a:r>
            <a:endParaRPr lang="de-DE" altLang="de-DE"/>
          </a:p>
        </p:txBody>
      </p:sp>
      <p:pic>
        <p:nvPicPr>
          <p:cNvPr id="24580"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1" y="1808560"/>
            <a:ext cx="3743325" cy="404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84749"/>
            <a:ext cx="3829050" cy="418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275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e-DE" altLang="de-DE" b="1"/>
              <a:t>8. Philosophy, art and religion</a:t>
            </a:r>
          </a:p>
        </p:txBody>
      </p:sp>
      <p:sp>
        <p:nvSpPr>
          <p:cNvPr id="25603" name="Inhaltsplatzhalter 2"/>
          <p:cNvSpPr>
            <a:spLocks noGrp="1"/>
          </p:cNvSpPr>
          <p:nvPr>
            <p:ph idx="1"/>
          </p:nvPr>
        </p:nvSpPr>
        <p:spPr>
          <a:xfrm>
            <a:off x="457200" y="2457451"/>
            <a:ext cx="8229600" cy="2994422"/>
          </a:xfrm>
        </p:spPr>
        <p:txBody>
          <a:bodyPr/>
          <a:lstStyle/>
          <a:p>
            <a:r>
              <a:rPr lang="en-GB" altLang="de-DE"/>
              <a:t>dualism of the philosophical main topic:</a:t>
            </a:r>
          </a:p>
          <a:p>
            <a:pPr lvl="1"/>
            <a:r>
              <a:rPr lang="en-GB" altLang="de-DE"/>
              <a:t>Buddenbrooks: Schopenhauer and Nietzsche</a:t>
            </a:r>
          </a:p>
          <a:p>
            <a:pPr lvl="1"/>
            <a:r>
              <a:rPr lang="en-GB" altLang="de-DE"/>
              <a:t>Dream: Daoism and Confucianism</a:t>
            </a:r>
          </a:p>
          <a:p>
            <a:endParaRPr lang="de-DE" altLang="de-DE"/>
          </a:p>
        </p:txBody>
      </p:sp>
    </p:spTree>
    <p:extLst>
      <p:ext uri="{BB962C8B-B14F-4D97-AF65-F5344CB8AC3E}">
        <p14:creationId xmlns:p14="http://schemas.microsoft.com/office/powerpoint/2010/main" val="2894660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normAutofit fontScale="90000"/>
          </a:bodyPr>
          <a:lstStyle/>
          <a:p>
            <a:pPr eaLnBrk="1" hangingPunct="1"/>
            <a:r>
              <a:rPr lang="de-DE" altLang="de-DE" b="1"/>
              <a:t>9. </a:t>
            </a:r>
            <a:r>
              <a:rPr lang="de-DE" altLang="de-DE" b="1" i="1"/>
              <a:t>Buddenbrooks</a:t>
            </a:r>
            <a:r>
              <a:rPr lang="de-DE" altLang="de-DE" b="1"/>
              <a:t> – </a:t>
            </a:r>
            <a:br>
              <a:rPr lang="de-DE" altLang="de-DE" b="1"/>
            </a:br>
            <a:r>
              <a:rPr lang="de-DE" altLang="de-DE" b="1"/>
              <a:t>A German </a:t>
            </a:r>
            <a:r>
              <a:rPr lang="de-DE" altLang="de-DE" b="1" i="1"/>
              <a:t>Dream</a:t>
            </a:r>
            <a:r>
              <a:rPr lang="de-DE" altLang="de-DE" b="1"/>
              <a:t>?</a:t>
            </a:r>
          </a:p>
        </p:txBody>
      </p:sp>
      <p:sp>
        <p:nvSpPr>
          <p:cNvPr id="26627" name="Inhaltsplatzhalter 2"/>
          <p:cNvSpPr>
            <a:spLocks noGrp="1"/>
          </p:cNvSpPr>
          <p:nvPr>
            <p:ph idx="1"/>
          </p:nvPr>
        </p:nvSpPr>
        <p:spPr>
          <a:xfrm>
            <a:off x="457200" y="2457451"/>
            <a:ext cx="8229600" cy="2994422"/>
          </a:xfrm>
        </p:spPr>
        <p:txBody>
          <a:bodyPr/>
          <a:lstStyle/>
          <a:p>
            <a:r>
              <a:rPr lang="de-DE" altLang="de-DE"/>
              <a:t>Goethe described Chinese novels as comparative to European ones, this coined the term „world literature“</a:t>
            </a:r>
          </a:p>
        </p:txBody>
      </p:sp>
    </p:spTree>
    <p:extLst>
      <p:ext uri="{BB962C8B-B14F-4D97-AF65-F5344CB8AC3E}">
        <p14:creationId xmlns:p14="http://schemas.microsoft.com/office/powerpoint/2010/main" val="324002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Student </a:t>
            </a:r>
            <a:r>
              <a:rPr lang="de-DE" altLang="zh-CN" sz="5000" b="1" dirty="0" err="1">
                <a:latin typeface="+mj-lt"/>
                <a:ea typeface="KaiTi" panose="02010609060101010101" pitchFamily="49" charset="-122"/>
              </a:rPr>
              <a:t>Presentations</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11" name="Textfeld 10">
            <a:extLst>
              <a:ext uri="{FF2B5EF4-FFF2-40B4-BE49-F238E27FC236}">
                <a16:creationId xmlns:a16="http://schemas.microsoft.com/office/drawing/2014/main" id="{0EDE5C06-48AD-441B-8CAD-30D4D761B6D1}"/>
              </a:ext>
            </a:extLst>
          </p:cNvPr>
          <p:cNvSpPr txBox="1"/>
          <p:nvPr/>
        </p:nvSpPr>
        <p:spPr>
          <a:xfrm>
            <a:off x="593617" y="1502152"/>
            <a:ext cx="8154847" cy="2308324"/>
          </a:xfrm>
          <a:prstGeom prst="rect">
            <a:avLst/>
          </a:prstGeom>
          <a:noFill/>
        </p:spPr>
        <p:txBody>
          <a:bodyPr wrap="square" rtlCol="0">
            <a:spAutoFit/>
          </a:bodyPr>
          <a:lstStyle/>
          <a:p>
            <a:r>
              <a:rPr lang="de-DE" dirty="0"/>
              <a:t>* HLM </a:t>
            </a:r>
            <a:r>
              <a:rPr lang="de-DE" dirty="0" err="1"/>
              <a:t>reception</a:t>
            </a:r>
            <a:r>
              <a:rPr lang="de-DE" dirty="0"/>
              <a:t>: </a:t>
            </a:r>
            <a:r>
              <a:rPr lang="zh-CN" altLang="de-DE" dirty="0"/>
              <a:t>李媛  </a:t>
            </a:r>
            <a:r>
              <a:rPr lang="de-DE" dirty="0" err="1"/>
              <a:t>ppt</a:t>
            </a:r>
            <a:r>
              <a:rPr lang="de-DE" dirty="0"/>
              <a:t>: [[Media:03 </a:t>
            </a:r>
            <a:r>
              <a:rPr lang="de-DE" dirty="0" err="1"/>
              <a:t>Liyuan.pptx|Liyuan</a:t>
            </a:r>
            <a:r>
              <a:rPr lang="de-DE" dirty="0"/>
              <a:t> ]] </a:t>
            </a:r>
            <a:r>
              <a:rPr lang="de-DE" dirty="0" err="1"/>
              <a:t>by</a:t>
            </a:r>
            <a:r>
              <a:rPr lang="de-DE" dirty="0"/>
              <a:t> Li </a:t>
            </a:r>
            <a:r>
              <a:rPr lang="de-DE" dirty="0" err="1"/>
              <a:t>yuan</a:t>
            </a:r>
            <a:endParaRPr lang="de-DE" dirty="0"/>
          </a:p>
          <a:p>
            <a:r>
              <a:rPr lang="de-DE" dirty="0"/>
              <a:t>* </a:t>
            </a:r>
            <a:r>
              <a:rPr lang="de-DE" dirty="0" err="1"/>
              <a:t>literature</a:t>
            </a:r>
            <a:r>
              <a:rPr lang="de-DE" dirty="0"/>
              <a:t> review: </a:t>
            </a:r>
            <a:r>
              <a:rPr lang="zh-CN" altLang="de-DE" dirty="0"/>
              <a:t>梁思婷  </a:t>
            </a:r>
            <a:r>
              <a:rPr lang="de-DE" dirty="0" err="1"/>
              <a:t>ppt</a:t>
            </a:r>
            <a:r>
              <a:rPr lang="de-DE" dirty="0"/>
              <a:t>: [[Media:03 The </a:t>
            </a:r>
            <a:r>
              <a:rPr lang="de-DE" dirty="0" err="1"/>
              <a:t>reception</a:t>
            </a:r>
            <a:r>
              <a:rPr lang="de-DE" dirty="0"/>
              <a:t> </a:t>
            </a:r>
            <a:r>
              <a:rPr lang="de-DE" dirty="0" err="1"/>
              <a:t>of</a:t>
            </a:r>
            <a:r>
              <a:rPr lang="de-DE" dirty="0"/>
              <a:t> </a:t>
            </a:r>
            <a:r>
              <a:rPr lang="de-DE" dirty="0" err="1"/>
              <a:t>the</a:t>
            </a:r>
            <a:r>
              <a:rPr lang="de-DE" dirty="0"/>
              <a:t> </a:t>
            </a:r>
            <a:r>
              <a:rPr lang="de-DE" dirty="0" err="1"/>
              <a:t>red</a:t>
            </a:r>
            <a:r>
              <a:rPr lang="de-DE" dirty="0"/>
              <a:t> </a:t>
            </a:r>
            <a:r>
              <a:rPr lang="de-DE" dirty="0" err="1"/>
              <a:t>chamber</a:t>
            </a:r>
            <a:r>
              <a:rPr lang="de-DE" dirty="0"/>
              <a:t> </a:t>
            </a:r>
            <a:r>
              <a:rPr lang="de-DE" dirty="0" err="1"/>
              <a:t>dreams.pptx|The</a:t>
            </a:r>
            <a:r>
              <a:rPr lang="de-DE" dirty="0"/>
              <a:t> </a:t>
            </a:r>
            <a:r>
              <a:rPr lang="de-DE" dirty="0" err="1"/>
              <a:t>reception</a:t>
            </a:r>
            <a:r>
              <a:rPr lang="de-DE" dirty="0"/>
              <a:t> </a:t>
            </a:r>
            <a:r>
              <a:rPr lang="de-DE" dirty="0" err="1"/>
              <a:t>of</a:t>
            </a:r>
            <a:r>
              <a:rPr lang="de-DE" dirty="0"/>
              <a:t> </a:t>
            </a:r>
            <a:r>
              <a:rPr lang="de-DE" dirty="0" err="1"/>
              <a:t>the</a:t>
            </a:r>
            <a:r>
              <a:rPr lang="de-DE" dirty="0"/>
              <a:t> </a:t>
            </a:r>
            <a:r>
              <a:rPr lang="de-DE" dirty="0" err="1"/>
              <a:t>red</a:t>
            </a:r>
            <a:r>
              <a:rPr lang="de-DE" dirty="0"/>
              <a:t> </a:t>
            </a:r>
            <a:r>
              <a:rPr lang="de-DE" dirty="0" err="1"/>
              <a:t>chamber</a:t>
            </a:r>
            <a:r>
              <a:rPr lang="de-DE" dirty="0"/>
              <a:t> </a:t>
            </a:r>
            <a:r>
              <a:rPr lang="de-DE" dirty="0" err="1"/>
              <a:t>dreams</a:t>
            </a:r>
            <a:r>
              <a:rPr lang="de-DE" dirty="0"/>
              <a:t>]] </a:t>
            </a:r>
            <a:r>
              <a:rPr lang="de-DE" dirty="0" err="1"/>
              <a:t>by</a:t>
            </a:r>
            <a:r>
              <a:rPr lang="de-DE" dirty="0"/>
              <a:t> Liang </a:t>
            </a:r>
            <a:r>
              <a:rPr lang="de-DE" dirty="0" err="1"/>
              <a:t>Siting</a:t>
            </a:r>
            <a:endParaRPr lang="de-DE" dirty="0"/>
          </a:p>
          <a:p>
            <a:r>
              <a:rPr lang="de-DE" dirty="0"/>
              <a:t>* argumentative </a:t>
            </a:r>
            <a:r>
              <a:rPr lang="de-DE" dirty="0" err="1"/>
              <a:t>debate</a:t>
            </a:r>
            <a:r>
              <a:rPr lang="de-DE" dirty="0"/>
              <a:t> live in </a:t>
            </a:r>
            <a:r>
              <a:rPr lang="de-DE" dirty="0" err="1"/>
              <a:t>class</a:t>
            </a:r>
            <a:r>
              <a:rPr lang="de-DE" dirty="0"/>
              <a:t> on HLM, </a:t>
            </a:r>
            <a:r>
              <a:rPr lang="de-DE" dirty="0" err="1"/>
              <a:t>with</a:t>
            </a:r>
            <a:r>
              <a:rPr lang="de-DE" dirty="0"/>
              <a:t> </a:t>
            </a:r>
            <a:r>
              <a:rPr lang="de-DE" dirty="0" err="1"/>
              <a:t>list</a:t>
            </a:r>
            <a:r>
              <a:rPr lang="de-DE" dirty="0"/>
              <a:t> </a:t>
            </a:r>
            <a:r>
              <a:rPr lang="de-DE" dirty="0" err="1"/>
              <a:t>of</a:t>
            </a:r>
            <a:r>
              <a:rPr lang="de-DE" dirty="0"/>
              <a:t> </a:t>
            </a:r>
            <a:r>
              <a:rPr lang="de-DE" dirty="0" err="1"/>
              <a:t>arguments</a:t>
            </a:r>
            <a:r>
              <a:rPr lang="de-DE" dirty="0"/>
              <a:t> </a:t>
            </a:r>
            <a:r>
              <a:rPr lang="de-DE" dirty="0" err="1"/>
              <a:t>posted</a:t>
            </a:r>
            <a:r>
              <a:rPr lang="de-DE" dirty="0"/>
              <a:t> </a:t>
            </a:r>
            <a:r>
              <a:rPr lang="de-DE" dirty="0" err="1"/>
              <a:t>here</a:t>
            </a:r>
            <a:r>
              <a:rPr lang="de-DE" dirty="0"/>
              <a:t> </a:t>
            </a:r>
            <a:r>
              <a:rPr lang="zh-CN" altLang="de-DE" dirty="0"/>
              <a:t>廖诗韵</a:t>
            </a:r>
            <a:r>
              <a:rPr lang="de-DE" altLang="zh-CN" dirty="0"/>
              <a:t>+</a:t>
            </a:r>
            <a:r>
              <a:rPr lang="zh-CN" altLang="de-DE" dirty="0"/>
              <a:t>刘乐乐 *</a:t>
            </a:r>
            <a:r>
              <a:rPr lang="de-DE" dirty="0" err="1"/>
              <a:t>handout</a:t>
            </a:r>
            <a:r>
              <a:rPr lang="de-DE" dirty="0"/>
              <a:t>: [[</a:t>
            </a:r>
            <a:r>
              <a:rPr lang="de-DE" dirty="0" err="1"/>
              <a:t>Media:Debate.docx|As</a:t>
            </a:r>
            <a:r>
              <a:rPr lang="de-DE" dirty="0"/>
              <a:t> </a:t>
            </a:r>
            <a:r>
              <a:rPr lang="de-DE" dirty="0" err="1"/>
              <a:t>for</a:t>
            </a:r>
            <a:r>
              <a:rPr lang="de-DE" dirty="0"/>
              <a:t> </a:t>
            </a:r>
            <a:r>
              <a:rPr lang="de-DE" dirty="0" err="1"/>
              <a:t>the</a:t>
            </a:r>
            <a:r>
              <a:rPr lang="de-DE" dirty="0"/>
              <a:t> </a:t>
            </a:r>
            <a:r>
              <a:rPr lang="de-DE" dirty="0" err="1"/>
              <a:t>translation</a:t>
            </a:r>
            <a:r>
              <a:rPr lang="de-DE" dirty="0"/>
              <a:t> </a:t>
            </a:r>
            <a:r>
              <a:rPr lang="de-DE" dirty="0" err="1"/>
              <a:t>of</a:t>
            </a:r>
            <a:r>
              <a:rPr lang="de-DE" dirty="0"/>
              <a:t> </a:t>
            </a:r>
            <a:r>
              <a:rPr lang="de-DE" dirty="0" err="1"/>
              <a:t>Hongloumeng</a:t>
            </a:r>
            <a:r>
              <a:rPr lang="de-DE" dirty="0"/>
              <a:t>, Yang </a:t>
            </a:r>
            <a:r>
              <a:rPr lang="de-DE" dirty="0" err="1"/>
              <a:t>Xianyi’s</a:t>
            </a:r>
            <a:r>
              <a:rPr lang="de-DE" dirty="0"/>
              <a:t> </a:t>
            </a:r>
            <a:r>
              <a:rPr lang="de-DE" dirty="0" err="1"/>
              <a:t>work</a:t>
            </a:r>
            <a:r>
              <a:rPr lang="de-DE" dirty="0"/>
              <a:t> </a:t>
            </a:r>
            <a:r>
              <a:rPr lang="de-DE" dirty="0" err="1"/>
              <a:t>or</a:t>
            </a:r>
            <a:r>
              <a:rPr lang="de-DE" dirty="0"/>
              <a:t> Hawkes’ </a:t>
            </a:r>
            <a:r>
              <a:rPr lang="de-DE" dirty="0" err="1"/>
              <a:t>work</a:t>
            </a:r>
            <a:r>
              <a:rPr lang="de-DE" dirty="0"/>
              <a:t>, </a:t>
            </a:r>
            <a:r>
              <a:rPr lang="de-DE" dirty="0" err="1"/>
              <a:t>which</a:t>
            </a:r>
            <a:r>
              <a:rPr lang="de-DE" dirty="0"/>
              <a:t> </a:t>
            </a:r>
            <a:r>
              <a:rPr lang="de-DE" dirty="0" err="1"/>
              <a:t>one</a:t>
            </a:r>
            <a:r>
              <a:rPr lang="de-DE" dirty="0"/>
              <a:t> do </a:t>
            </a:r>
            <a:r>
              <a:rPr lang="de-DE" dirty="0" err="1"/>
              <a:t>you</a:t>
            </a:r>
            <a:r>
              <a:rPr lang="de-DE" dirty="0"/>
              <a:t> like </a:t>
            </a:r>
            <a:r>
              <a:rPr lang="de-DE" dirty="0" err="1"/>
              <a:t>more</a:t>
            </a:r>
            <a:r>
              <a:rPr lang="de-DE" dirty="0"/>
              <a:t>? ]] </a:t>
            </a:r>
            <a:r>
              <a:rPr lang="de-DE" dirty="0" err="1"/>
              <a:t>by</a:t>
            </a:r>
            <a:r>
              <a:rPr lang="de-DE" dirty="0"/>
              <a:t> Liao </a:t>
            </a:r>
            <a:r>
              <a:rPr lang="de-DE" dirty="0" err="1"/>
              <a:t>Shiyun</a:t>
            </a:r>
            <a:r>
              <a:rPr lang="de-DE" dirty="0"/>
              <a:t> and Liu </a:t>
            </a:r>
            <a:r>
              <a:rPr lang="de-DE" dirty="0" err="1"/>
              <a:t>Lele</a:t>
            </a:r>
            <a:endParaRPr lang="de-DE" dirty="0"/>
          </a:p>
          <a:p>
            <a:endParaRPr lang="de-DE" dirty="0"/>
          </a:p>
        </p:txBody>
      </p:sp>
    </p:spTree>
    <p:extLst>
      <p:ext uri="{BB962C8B-B14F-4D97-AF65-F5344CB8AC3E}">
        <p14:creationId xmlns:p14="http://schemas.microsoft.com/office/powerpoint/2010/main" val="30207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DE" altLang="de-DE" b="1"/>
              <a:t>10. The effect of music</a:t>
            </a:r>
          </a:p>
        </p:txBody>
      </p:sp>
      <p:sp>
        <p:nvSpPr>
          <p:cNvPr id="27651" name="Inhaltsplatzhalter 2"/>
          <p:cNvSpPr>
            <a:spLocks noGrp="1"/>
          </p:cNvSpPr>
          <p:nvPr>
            <p:ph idx="1"/>
          </p:nvPr>
        </p:nvSpPr>
        <p:spPr>
          <a:xfrm>
            <a:off x="457200" y="2457451"/>
            <a:ext cx="8229600" cy="2994422"/>
          </a:xfrm>
        </p:spPr>
        <p:txBody>
          <a:bodyPr/>
          <a:lstStyle/>
          <a:p>
            <a:r>
              <a:rPr lang="de-DE" altLang="de-DE" i="1"/>
              <a:t>…</a:t>
            </a:r>
            <a:endParaRPr lang="de-DE" altLang="de-DE"/>
          </a:p>
        </p:txBody>
      </p:sp>
    </p:spTree>
    <p:extLst>
      <p:ext uri="{BB962C8B-B14F-4D97-AF65-F5344CB8AC3E}">
        <p14:creationId xmlns:p14="http://schemas.microsoft.com/office/powerpoint/2010/main" val="13659199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altLang="de-DE"/>
              <a:t>Generations</a:t>
            </a:r>
          </a:p>
        </p:txBody>
      </p:sp>
      <p:sp>
        <p:nvSpPr>
          <p:cNvPr id="28675" name="Rectangle 3"/>
          <p:cNvSpPr>
            <a:spLocks noGrp="1" noChangeArrowheads="1"/>
          </p:cNvSpPr>
          <p:nvPr>
            <p:ph type="body" idx="1"/>
          </p:nvPr>
        </p:nvSpPr>
        <p:spPr/>
        <p:txBody>
          <a:bodyPr>
            <a:normAutofit/>
          </a:bodyPr>
          <a:lstStyle/>
          <a:p>
            <a:pPr eaLnBrk="1" hangingPunct="1">
              <a:lnSpc>
                <a:spcPct val="90000"/>
              </a:lnSpc>
            </a:pPr>
            <a:r>
              <a:rPr lang="de-DE" altLang="de-DE" sz="1800"/>
              <a:t>Johann d.Ä.: tüchtig, erfolgreich, pragmatisch, politisch konservativ, </a:t>
            </a:r>
            <a:r>
              <a:rPr lang="de-DE" altLang="de-DE" sz="1800">
                <a:solidFill>
                  <a:srgbClr val="FF3300"/>
                </a:solidFill>
              </a:rPr>
              <a:t>music to relax</a:t>
            </a:r>
          </a:p>
          <a:p>
            <a:pPr eaLnBrk="1" hangingPunct="1">
              <a:lnSpc>
                <a:spcPct val="90000"/>
              </a:lnSpc>
            </a:pPr>
            <a:r>
              <a:rPr lang="de-DE" altLang="de-DE" sz="1800"/>
              <a:t>Jean: geschäftstüchtig, politisch erfolgreich; </a:t>
            </a:r>
            <a:r>
              <a:rPr lang="de-DE" altLang="de-DE" sz="1800">
                <a:solidFill>
                  <a:schemeClr val="accent2"/>
                </a:solidFill>
              </a:rPr>
              <a:t>fromm, politisch fortschrittlich, mangelnde Menschenkenntnis. </a:t>
            </a:r>
            <a:r>
              <a:rPr lang="de-DE" altLang="de-DE" sz="1800">
                <a:solidFill>
                  <a:srgbClr val="FF3300"/>
                </a:solidFill>
              </a:rPr>
              <a:t>music as religious encouragement</a:t>
            </a:r>
          </a:p>
          <a:p>
            <a:pPr eaLnBrk="1" hangingPunct="1">
              <a:lnSpc>
                <a:spcPct val="90000"/>
              </a:lnSpc>
            </a:pPr>
            <a:r>
              <a:rPr lang="de-DE" altLang="de-DE" sz="1800"/>
              <a:t>Thomas:</a:t>
            </a:r>
            <a:r>
              <a:rPr lang="de-DE" altLang="de-DE" sz="1800">
                <a:solidFill>
                  <a:schemeClr val="accent2"/>
                </a:solidFill>
              </a:rPr>
              <a:t> </a:t>
            </a:r>
            <a:r>
              <a:rPr lang="de-DE" altLang="de-DE" sz="1800"/>
              <a:t>politisch sehr erfolgreich</a:t>
            </a:r>
            <a:r>
              <a:rPr lang="de-DE" altLang="de-DE" sz="1800">
                <a:solidFill>
                  <a:schemeClr val="accent2"/>
                </a:solidFill>
              </a:rPr>
              <a:t>; geschäftlich instinktlos, angestrengt, kränklich, hochkultiviert, reflektiert. </a:t>
            </a:r>
            <a:r>
              <a:rPr lang="de-DE" altLang="de-DE" sz="1800">
                <a:solidFill>
                  <a:srgbClr val="FF3300"/>
                </a:solidFill>
              </a:rPr>
              <a:t>Music delegated to his wife. Threatening concurrency to life and marital bliss</a:t>
            </a:r>
          </a:p>
          <a:p>
            <a:pPr eaLnBrk="1" hangingPunct="1">
              <a:lnSpc>
                <a:spcPct val="90000"/>
              </a:lnSpc>
            </a:pPr>
            <a:r>
              <a:rPr lang="de-DE" altLang="de-DE" sz="1800"/>
              <a:t>Hanno:</a:t>
            </a:r>
            <a:r>
              <a:rPr lang="de-DE" altLang="de-DE" sz="1800">
                <a:solidFill>
                  <a:schemeClr val="accent2"/>
                </a:solidFill>
              </a:rPr>
              <a:t> keine politischen und geschäftlichen Erfolge, Schulversager, Kunst-Dilettant, kränklich, verweichlicht, sensibel. </a:t>
            </a:r>
            <a:r>
              <a:rPr lang="de-DE" altLang="de-DE" sz="1800">
                <a:solidFill>
                  <a:srgbClr val="FF3300"/>
                </a:solidFill>
              </a:rPr>
              <a:t>music as replacement of life</a:t>
            </a:r>
            <a:endParaRPr lang="de-DE" altLang="de-DE" sz="1800">
              <a:solidFill>
                <a:schemeClr val="accent2"/>
              </a:solidFill>
            </a:endParaRPr>
          </a:p>
          <a:p>
            <a:pPr eaLnBrk="1" hangingPunct="1">
              <a:lnSpc>
                <a:spcPct val="90000"/>
              </a:lnSpc>
            </a:pPr>
            <a:endParaRPr lang="de-DE" altLang="de-DE" sz="1800">
              <a:solidFill>
                <a:schemeClr val="accent2"/>
              </a:solidFill>
            </a:endParaRPr>
          </a:p>
        </p:txBody>
      </p:sp>
    </p:spTree>
    <p:extLst>
      <p:ext uri="{BB962C8B-B14F-4D97-AF65-F5344CB8AC3E}">
        <p14:creationId xmlns:p14="http://schemas.microsoft.com/office/powerpoint/2010/main" val="3441836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pPr eaLnBrk="1" hangingPunct="1"/>
            <a:r>
              <a:rPr lang="de-DE" altLang="de-DE" sz="2700" b="1"/>
              <a:t>11. The understanding of marriages and loyalty to the partner</a:t>
            </a:r>
          </a:p>
        </p:txBody>
      </p:sp>
      <p:sp>
        <p:nvSpPr>
          <p:cNvPr id="29699" name="Inhaltsplatzhalter 2"/>
          <p:cNvSpPr>
            <a:spLocks noGrp="1"/>
          </p:cNvSpPr>
          <p:nvPr>
            <p:ph idx="1"/>
          </p:nvPr>
        </p:nvSpPr>
        <p:spPr>
          <a:xfrm>
            <a:off x="457200" y="2457451"/>
            <a:ext cx="8229600" cy="2994422"/>
          </a:xfrm>
        </p:spPr>
        <p:txBody>
          <a:bodyPr/>
          <a:lstStyle/>
          <a:p>
            <a:r>
              <a:rPr lang="en-GB" altLang="de-DE" sz="1800"/>
              <a:t>Similar understanding of marriages: family heads sacrifice happiness of children by arranging marriages.</a:t>
            </a:r>
          </a:p>
          <a:p>
            <a:r>
              <a:rPr lang="en-GB" altLang="de-DE" sz="1800" i="1"/>
              <a:t>Dream</a:t>
            </a:r>
            <a:r>
              <a:rPr lang="en-GB" altLang="de-DE" sz="1800"/>
              <a:t>: Chinese traditions allow to have several wives/concubines, slaves/servants can be used as sex partners, and Jia Baoyu receives his initiation by a servant.</a:t>
            </a:r>
          </a:p>
          <a:p>
            <a:r>
              <a:rPr lang="en-GB" altLang="de-DE" sz="1800"/>
              <a:t>Christian is looking the whole time for girls, later he is described better. When Alois betrays Tony: divorce.</a:t>
            </a:r>
          </a:p>
          <a:p>
            <a:r>
              <a:rPr lang="en-GB" altLang="de-DE" sz="1800"/>
              <a:t>Jia Liän, Wang Xifeng’s husband, is also looking for girls.</a:t>
            </a:r>
          </a:p>
        </p:txBody>
      </p:sp>
    </p:spTree>
    <p:extLst>
      <p:ext uri="{BB962C8B-B14F-4D97-AF65-F5344CB8AC3E}">
        <p14:creationId xmlns:p14="http://schemas.microsoft.com/office/powerpoint/2010/main" val="3721414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de-DE" altLang="de-DE" sz="2700" b="1"/>
              <a:t>11. The understanding of marriages and loyalty to the partner</a:t>
            </a:r>
          </a:p>
        </p:txBody>
      </p:sp>
      <p:sp>
        <p:nvSpPr>
          <p:cNvPr id="30723" name="Inhaltsplatzhalter 2"/>
          <p:cNvSpPr>
            <a:spLocks noGrp="1"/>
          </p:cNvSpPr>
          <p:nvPr>
            <p:ph idx="1"/>
          </p:nvPr>
        </p:nvSpPr>
        <p:spPr>
          <a:xfrm>
            <a:off x="457200" y="2457451"/>
            <a:ext cx="8229600" cy="2994422"/>
          </a:xfrm>
        </p:spPr>
        <p:txBody>
          <a:bodyPr/>
          <a:lstStyle/>
          <a:p>
            <a:r>
              <a:rPr lang="zh-CN" altLang="de-DE" sz="4950">
                <a:ea typeface="宋体" charset="-122"/>
              </a:rPr>
              <a:t>宁愿在宝马车里哭，也不愿在自行车后笑</a:t>
            </a:r>
            <a:endParaRPr lang="de-DE" altLang="zh-CN" sz="4950">
              <a:ea typeface="宋体" charset="-122"/>
            </a:endParaRPr>
          </a:p>
          <a:p>
            <a:r>
              <a:rPr lang="de-DE" altLang="de-DE" sz="4950"/>
              <a:t>Money makes sexy</a:t>
            </a:r>
          </a:p>
        </p:txBody>
      </p:sp>
    </p:spTree>
    <p:extLst>
      <p:ext uri="{BB962C8B-B14F-4D97-AF65-F5344CB8AC3E}">
        <p14:creationId xmlns:p14="http://schemas.microsoft.com/office/powerpoint/2010/main" val="4078048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r>
              <a:rPr lang="de-DE" altLang="de-DE" sz="2700" b="1"/>
              <a:t>1</a:t>
            </a:r>
            <a:r>
              <a:rPr lang="de-DE" altLang="zh-CN" sz="2700" b="1">
                <a:ea typeface="宋体" charset="-122"/>
              </a:rPr>
              <a:t>2</a:t>
            </a:r>
            <a:r>
              <a:rPr lang="de-DE" altLang="de-DE" sz="2700" b="1"/>
              <a:t>. </a:t>
            </a:r>
            <a:r>
              <a:rPr lang="de-DE" altLang="zh-CN" sz="2700" b="1">
                <a:ea typeface="宋体" charset="-122"/>
              </a:rPr>
              <a:t>Colors as leitmotif</a:t>
            </a:r>
            <a:endParaRPr lang="de-DE" altLang="de-DE" sz="2700" b="1"/>
          </a:p>
        </p:txBody>
      </p:sp>
      <p:sp>
        <p:nvSpPr>
          <p:cNvPr id="31747" name="Inhaltsplatzhalter 2"/>
          <p:cNvSpPr>
            <a:spLocks noGrp="1"/>
          </p:cNvSpPr>
          <p:nvPr>
            <p:ph idx="1"/>
          </p:nvPr>
        </p:nvSpPr>
        <p:spPr>
          <a:xfrm>
            <a:off x="457200" y="2842880"/>
            <a:ext cx="8229600" cy="2608992"/>
          </a:xfrm>
        </p:spPr>
        <p:txBody>
          <a:bodyPr>
            <a:normAutofit lnSpcReduction="10000"/>
          </a:bodyPr>
          <a:lstStyle/>
          <a:p>
            <a:r>
              <a:rPr lang="de-DE" altLang="de-DE" sz="3300" dirty="0" err="1"/>
              <a:t>Dream</a:t>
            </a:r>
            <a:r>
              <a:rPr lang="de-DE" altLang="de-DE" sz="3300" dirty="0"/>
              <a:t>: </a:t>
            </a:r>
            <a:r>
              <a:rPr lang="de-DE" altLang="de-DE" sz="3300" dirty="0" err="1"/>
              <a:t>Red</a:t>
            </a:r>
            <a:r>
              <a:rPr lang="de-DE" altLang="de-DE" sz="3300" dirty="0"/>
              <a:t> </a:t>
            </a:r>
          </a:p>
          <a:p>
            <a:r>
              <a:rPr lang="en-GB" altLang="de-DE" sz="3300" dirty="0" err="1"/>
              <a:t>Buddenbrooks</a:t>
            </a:r>
            <a:r>
              <a:rPr lang="en-GB" altLang="de-DE" sz="3300" dirty="0"/>
              <a:t>: Yellow (prosperous) and blue (decay), often mentioned when describing protagonists faces</a:t>
            </a:r>
            <a:endParaRPr lang="de-DE" altLang="de-DE" sz="3300" dirty="0"/>
          </a:p>
          <a:p>
            <a:r>
              <a:rPr lang="en-GB" altLang="de-DE" sz="3300" dirty="0"/>
              <a:t> </a:t>
            </a:r>
            <a:endParaRPr lang="de-DE" altLang="de-DE" sz="3300" dirty="0"/>
          </a:p>
        </p:txBody>
      </p:sp>
    </p:spTree>
    <p:extLst>
      <p:ext uri="{BB962C8B-B14F-4D97-AF65-F5344CB8AC3E}">
        <p14:creationId xmlns:p14="http://schemas.microsoft.com/office/powerpoint/2010/main" val="36024743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de-DE" altLang="de-DE" sz="2700" b="1"/>
              <a:t>13. Conclusion</a:t>
            </a:r>
          </a:p>
        </p:txBody>
      </p:sp>
      <p:sp>
        <p:nvSpPr>
          <p:cNvPr id="32771" name="Inhaltsplatzhalter 2"/>
          <p:cNvSpPr>
            <a:spLocks noGrp="1"/>
          </p:cNvSpPr>
          <p:nvPr>
            <p:ph idx="1"/>
          </p:nvPr>
        </p:nvSpPr>
        <p:spPr>
          <a:xfrm>
            <a:off x="457200" y="2457451"/>
            <a:ext cx="8229600" cy="2994422"/>
          </a:xfrm>
        </p:spPr>
        <p:txBody>
          <a:bodyPr>
            <a:normAutofit lnSpcReduction="10000"/>
          </a:bodyPr>
          <a:lstStyle/>
          <a:p>
            <a:pPr marL="0" indent="0">
              <a:buNone/>
            </a:pPr>
            <a:r>
              <a:rPr lang="de-DE" altLang="de-DE" sz="1350"/>
              <a:t>1. Coming of age novel / Generationenroman =</a:t>
            </a:r>
          </a:p>
          <a:p>
            <a:pPr marL="0" indent="0">
              <a:buNone/>
            </a:pPr>
            <a:r>
              <a:rPr lang="de-DE" altLang="de-DE" sz="1350"/>
              <a:t>2. Arranged marriages =</a:t>
            </a:r>
          </a:p>
          <a:p>
            <a:pPr marL="0" indent="0">
              <a:buNone/>
            </a:pPr>
            <a:r>
              <a:rPr lang="de-DE" altLang="de-DE" sz="1350"/>
              <a:t>3. Conversation tone of family members ≠</a:t>
            </a:r>
          </a:p>
          <a:p>
            <a:pPr marL="0" indent="0">
              <a:buNone/>
            </a:pPr>
            <a:r>
              <a:rPr lang="de-DE" altLang="de-DE" sz="1350"/>
              <a:t>4. The role of doctors ≠</a:t>
            </a:r>
          </a:p>
          <a:p>
            <a:pPr marL="0" indent="0">
              <a:buNone/>
            </a:pPr>
            <a:r>
              <a:rPr lang="de-DE" altLang="de-DE" sz="1350"/>
              <a:t>5. Comparison of elements ≠</a:t>
            </a:r>
          </a:p>
          <a:p>
            <a:pPr marL="0" indent="0">
              <a:buNone/>
            </a:pPr>
            <a:r>
              <a:rPr lang="de-DE" altLang="de-DE" sz="1350"/>
              <a:t>6. Hanno and Baoyu =/≠</a:t>
            </a:r>
          </a:p>
          <a:p>
            <a:pPr marL="0" indent="0">
              <a:buNone/>
            </a:pPr>
            <a:r>
              <a:rPr lang="de-DE" altLang="de-DE" sz="1350"/>
              <a:t>7. Pretention and Alternatives =</a:t>
            </a:r>
          </a:p>
          <a:p>
            <a:pPr marL="0" indent="0">
              <a:buNone/>
            </a:pPr>
            <a:r>
              <a:rPr lang="de-DE" altLang="de-DE" sz="1350"/>
              <a:t>8. Philosophy, art and religion =/≠</a:t>
            </a:r>
          </a:p>
          <a:p>
            <a:pPr marL="0" indent="0">
              <a:buNone/>
            </a:pPr>
            <a:r>
              <a:rPr lang="de-DE" altLang="de-DE" sz="1350"/>
              <a:t>9. </a:t>
            </a:r>
            <a:r>
              <a:rPr lang="de-DE" altLang="de-DE" sz="1350" i="1"/>
              <a:t>Buddenbrooks</a:t>
            </a:r>
            <a:r>
              <a:rPr lang="de-DE" altLang="de-DE" sz="1350"/>
              <a:t> – A German </a:t>
            </a:r>
            <a:r>
              <a:rPr lang="de-DE" altLang="de-DE" sz="1350" i="1"/>
              <a:t>Dream</a:t>
            </a:r>
            <a:r>
              <a:rPr lang="de-DE" altLang="de-DE" sz="1350"/>
              <a:t>? (Goethe) =</a:t>
            </a:r>
          </a:p>
          <a:p>
            <a:pPr marL="0" indent="0">
              <a:buNone/>
            </a:pPr>
            <a:r>
              <a:rPr lang="de-DE" altLang="de-DE" sz="1350"/>
              <a:t>10. The effect of music ≠</a:t>
            </a:r>
          </a:p>
          <a:p>
            <a:pPr marL="0" indent="0">
              <a:buNone/>
            </a:pPr>
            <a:r>
              <a:rPr lang="de-DE" altLang="de-DE" sz="1350"/>
              <a:t>11. The understanding of marriages and loyalty to the partner =</a:t>
            </a:r>
          </a:p>
          <a:p>
            <a:pPr marL="0" indent="0">
              <a:buNone/>
            </a:pPr>
            <a:r>
              <a:rPr lang="de-DE" altLang="de-DE" sz="1350"/>
              <a:t>12. Colors as leitmotif =/≠</a:t>
            </a:r>
          </a:p>
        </p:txBody>
      </p:sp>
    </p:spTree>
    <p:extLst>
      <p:ext uri="{BB962C8B-B14F-4D97-AF65-F5344CB8AC3E}">
        <p14:creationId xmlns:p14="http://schemas.microsoft.com/office/powerpoint/2010/main" val="2200287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de-DE" altLang="de-DE" sz="2700" b="1"/>
              <a:t>13. Conclusion</a:t>
            </a:r>
          </a:p>
        </p:txBody>
      </p:sp>
      <p:sp>
        <p:nvSpPr>
          <p:cNvPr id="33795" name="Inhaltsplatzhalter 2"/>
          <p:cNvSpPr>
            <a:spLocks noGrp="1"/>
          </p:cNvSpPr>
          <p:nvPr>
            <p:ph idx="1"/>
          </p:nvPr>
        </p:nvSpPr>
        <p:spPr>
          <a:xfrm>
            <a:off x="457200" y="2457451"/>
            <a:ext cx="8229600" cy="2994422"/>
          </a:xfrm>
        </p:spPr>
        <p:txBody>
          <a:bodyPr/>
          <a:lstStyle/>
          <a:p>
            <a:r>
              <a:rPr lang="en-GB" altLang="de-DE" sz="1350"/>
              <a:t>It is very fruitful to compare the two novels of world literature, the </a:t>
            </a:r>
            <a:r>
              <a:rPr lang="en-GB" altLang="de-DE" sz="1350" i="1"/>
              <a:t>Dream</a:t>
            </a:r>
            <a:r>
              <a:rPr lang="en-GB" altLang="de-DE" sz="1350"/>
              <a:t> and </a:t>
            </a:r>
            <a:r>
              <a:rPr lang="en-GB" altLang="de-DE" sz="1350" i="1"/>
              <a:t>Buddenbrooks</a:t>
            </a:r>
            <a:r>
              <a:rPr lang="en-GB" altLang="de-DE" sz="1350"/>
              <a:t>. It is noteworthy that they have many things in common, like the autobiographical experience of a family in decay, arranged marriages. They also use similar techniques like describing the decay of the families with many foreshadowing omen and symbolizing it in the diseases of the protagonists, which often lead to premature death. Both novels also go different ways due to their cultural environment. For example are many more protagonists and descriptions of unrelated things in the </a:t>
            </a:r>
            <a:r>
              <a:rPr lang="en-GB" altLang="de-DE" sz="1350" i="1"/>
              <a:t>Dream</a:t>
            </a:r>
            <a:r>
              <a:rPr lang="en-GB" altLang="de-DE" sz="1350"/>
              <a:t>. </a:t>
            </a:r>
            <a:endParaRPr lang="de-DE" altLang="de-DE" sz="1350"/>
          </a:p>
          <a:p>
            <a:r>
              <a:rPr lang="en-GB" altLang="de-DE" sz="1350"/>
              <a:t>It is fruitful to explore the underlying Daoist/Buddhist/Confucian philosophy on the Chinese side as well as the religious/philosophic (Schopenhauer, Nietzsche) background on the German side.</a:t>
            </a:r>
            <a:endParaRPr lang="de-DE" altLang="de-DE" sz="1350"/>
          </a:p>
        </p:txBody>
      </p:sp>
    </p:spTree>
    <p:extLst>
      <p:ext uri="{BB962C8B-B14F-4D97-AF65-F5344CB8AC3E}">
        <p14:creationId xmlns:p14="http://schemas.microsoft.com/office/powerpoint/2010/main" val="1222395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altLang="de-DE"/>
              <a:t>Thesen in „Bilse und ich“</a:t>
            </a:r>
          </a:p>
        </p:txBody>
      </p:sp>
      <p:sp>
        <p:nvSpPr>
          <p:cNvPr id="34819" name="Rectangle 3"/>
          <p:cNvSpPr>
            <a:spLocks noGrp="1" noChangeArrowheads="1"/>
          </p:cNvSpPr>
          <p:nvPr>
            <p:ph type="body" idx="1"/>
          </p:nvPr>
        </p:nvSpPr>
        <p:spPr/>
        <p:txBody>
          <a:bodyPr/>
          <a:lstStyle/>
          <a:p>
            <a:pPr eaLnBrk="1" hangingPunct="1"/>
            <a:r>
              <a:rPr lang="de-DE" altLang="de-DE"/>
              <a:t>„finden statt erfinden“</a:t>
            </a:r>
          </a:p>
          <a:p>
            <a:pPr eaLnBrk="1" hangingPunct="1"/>
            <a:r>
              <a:rPr lang="de-DE" altLang="de-DE"/>
              <a:t>der Roman als Abrechnung mit sich selbst</a:t>
            </a:r>
          </a:p>
          <a:p>
            <a:pPr eaLnBrk="1" hangingPunct="1"/>
            <a:r>
              <a:rPr lang="de-DE" altLang="de-DE"/>
              <a:t>„alle Figuren sind Emanationen des dichtenden Ich“</a:t>
            </a:r>
          </a:p>
          <a:p>
            <a:pPr eaLnBrk="1" hangingPunct="1"/>
            <a:r>
              <a:rPr lang="de-DE" altLang="de-DE"/>
              <a:t>Relativismus (statt moralische Parteinahme)</a:t>
            </a:r>
          </a:p>
        </p:txBody>
      </p:sp>
    </p:spTree>
    <p:extLst>
      <p:ext uri="{BB962C8B-B14F-4D97-AF65-F5344CB8AC3E}">
        <p14:creationId xmlns:p14="http://schemas.microsoft.com/office/powerpoint/2010/main" val="2889312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tLang="de-DE"/>
              <a:t>Vorbilder, Einflüsse, Merkmale </a:t>
            </a:r>
          </a:p>
        </p:txBody>
      </p:sp>
      <p:sp>
        <p:nvSpPr>
          <p:cNvPr id="35843" name="Rectangle 3"/>
          <p:cNvSpPr>
            <a:spLocks noGrp="1" noChangeArrowheads="1"/>
          </p:cNvSpPr>
          <p:nvPr>
            <p:ph type="body" idx="1"/>
          </p:nvPr>
        </p:nvSpPr>
        <p:spPr/>
        <p:txBody>
          <a:bodyPr/>
          <a:lstStyle/>
          <a:p>
            <a:pPr eaLnBrk="1" hangingPunct="1"/>
            <a:r>
              <a:rPr lang="de-DE" altLang="de-DE"/>
              <a:t>Realistischer skandinavischer Kaufmannsroman: Jonas Lie (1833-1908, Alexander Lange Kielland (1849-1906)</a:t>
            </a:r>
          </a:p>
          <a:p>
            <a:pPr eaLnBrk="1" hangingPunct="1"/>
            <a:endParaRPr lang="de-DE" altLang="de-DE"/>
          </a:p>
          <a:p>
            <a:pPr eaLnBrk="1" hangingPunct="1">
              <a:buFontTx/>
              <a:buNone/>
            </a:pPr>
            <a:r>
              <a:rPr lang="de-DE" altLang="de-DE">
                <a:cs typeface="Arial" charset="0"/>
              </a:rPr>
              <a:t>  →  Zeitgeschichte, Stadtgeschichte neben oder kontra Familiengeschichte</a:t>
            </a:r>
          </a:p>
          <a:p>
            <a:pPr eaLnBrk="1" hangingPunct="1">
              <a:buFontTx/>
              <a:buNone/>
            </a:pPr>
            <a:endParaRPr lang="de-DE" altLang="de-DE">
              <a:cs typeface="Arial" charset="0"/>
            </a:endParaRPr>
          </a:p>
          <a:p>
            <a:pPr eaLnBrk="1" hangingPunct="1">
              <a:buFontTx/>
              <a:buNone/>
            </a:pPr>
            <a:r>
              <a:rPr lang="de-DE" altLang="de-DE">
                <a:cs typeface="Arial" charset="0"/>
              </a:rPr>
              <a:t>Did Thomas Mann know the </a:t>
            </a:r>
            <a:r>
              <a:rPr lang="de-DE" altLang="de-DE" i="1">
                <a:cs typeface="Arial" charset="0"/>
              </a:rPr>
              <a:t>Dream</a:t>
            </a:r>
            <a:r>
              <a:rPr lang="de-DE" altLang="de-DE">
                <a:cs typeface="Arial" charset="0"/>
              </a:rPr>
              <a:t>?</a:t>
            </a:r>
          </a:p>
        </p:txBody>
      </p:sp>
    </p:spTree>
    <p:extLst>
      <p:ext uri="{BB962C8B-B14F-4D97-AF65-F5344CB8AC3E}">
        <p14:creationId xmlns:p14="http://schemas.microsoft.com/office/powerpoint/2010/main" val="1805528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de-DE"/>
              <a:t>Vorbilder, Einflüsse, Merkmale</a:t>
            </a:r>
          </a:p>
        </p:txBody>
      </p:sp>
      <p:sp>
        <p:nvSpPr>
          <p:cNvPr id="36867" name="Rectangle 3"/>
          <p:cNvSpPr>
            <a:spLocks noGrp="1" noChangeArrowheads="1"/>
          </p:cNvSpPr>
          <p:nvPr>
            <p:ph type="body" idx="1"/>
          </p:nvPr>
        </p:nvSpPr>
        <p:spPr/>
        <p:txBody>
          <a:bodyPr/>
          <a:lstStyle/>
          <a:p>
            <a:pPr eaLnBrk="1" hangingPunct="1">
              <a:lnSpc>
                <a:spcPct val="90000"/>
              </a:lnSpc>
            </a:pPr>
            <a:r>
              <a:rPr lang="de-DE" altLang="de-DE"/>
              <a:t>Französischer Roman:</a:t>
            </a:r>
          </a:p>
          <a:p>
            <a:pPr lvl="1" eaLnBrk="1" hangingPunct="1">
              <a:lnSpc>
                <a:spcPct val="90000"/>
              </a:lnSpc>
            </a:pPr>
            <a:r>
              <a:rPr lang="de-DE" altLang="de-DE"/>
              <a:t>Realismus: Honoré de Balzac (1799-1850)</a:t>
            </a:r>
          </a:p>
          <a:p>
            <a:pPr lvl="1" eaLnBrk="1" hangingPunct="1">
              <a:lnSpc>
                <a:spcPct val="90000"/>
              </a:lnSpc>
            </a:pPr>
            <a:r>
              <a:rPr lang="de-DE" altLang="de-DE"/>
              <a:t>Naturalismus: Edmont Goncourt (1822-1896) und Jules Goncourt (1830-1870), v.a. </a:t>
            </a:r>
            <a:r>
              <a:rPr lang="de-DE" altLang="de-DE" i="1"/>
              <a:t>Renée Mauperin</a:t>
            </a:r>
            <a:r>
              <a:rPr lang="de-DE" altLang="de-DE"/>
              <a:t>. Emile Zola. Milieu-Theorie des Hippoyte Adolphe Taine (1828-93)</a:t>
            </a:r>
          </a:p>
          <a:p>
            <a:pPr eaLnBrk="1" hangingPunct="1">
              <a:lnSpc>
                <a:spcPct val="90000"/>
              </a:lnSpc>
              <a:buFontTx/>
              <a:buNone/>
            </a:pPr>
            <a:r>
              <a:rPr lang="de-DE" altLang="de-DE">
                <a:cs typeface="Arial" charset="0"/>
              </a:rPr>
              <a:t> → Detailschilderung, Szenenhaftigkeit, unvermitteltes Einsetzen.</a:t>
            </a:r>
          </a:p>
          <a:p>
            <a:pPr eaLnBrk="1" hangingPunct="1">
              <a:lnSpc>
                <a:spcPct val="90000"/>
              </a:lnSpc>
              <a:buFontTx/>
              <a:buNone/>
            </a:pPr>
            <a:r>
              <a:rPr lang="de-DE" altLang="de-DE">
                <a:cs typeface="Arial" charset="0"/>
              </a:rPr>
              <a:t> → Epochenbild. Milieu und Vererbung</a:t>
            </a:r>
          </a:p>
          <a:p>
            <a:pPr eaLnBrk="1" hangingPunct="1">
              <a:lnSpc>
                <a:spcPct val="90000"/>
              </a:lnSpc>
              <a:buFontTx/>
              <a:buNone/>
            </a:pPr>
            <a:endParaRPr lang="de-DE" altLang="de-DE">
              <a:cs typeface="Arial" charset="0"/>
            </a:endParaRPr>
          </a:p>
        </p:txBody>
      </p:sp>
    </p:spTree>
    <p:extLst>
      <p:ext uri="{BB962C8B-B14F-4D97-AF65-F5344CB8AC3E}">
        <p14:creationId xmlns:p14="http://schemas.microsoft.com/office/powerpoint/2010/main" val="373194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096207" y="2810289"/>
            <a:ext cx="7438194" cy="2847562"/>
          </a:xfrm>
        </p:spPr>
        <p:txBody>
          <a:bodyPr>
            <a:noAutofit/>
          </a:bodyPr>
          <a:lstStyle/>
          <a:p>
            <a:pPr marL="0" indent="0">
              <a:buNone/>
            </a:pPr>
            <a:r>
              <a:rPr lang="zh-CN" altLang="de-DE" sz="1800" dirty="0">
                <a:latin typeface="Arial" pitchFamily="34" charset="0"/>
                <a:cs typeface="Arial" pitchFamily="34" charset="0"/>
              </a:rPr>
              <a:t>请用</a:t>
            </a:r>
            <a:r>
              <a:rPr lang="de-DE" altLang="zh-CN" sz="1800" dirty="0">
                <a:latin typeface="Arial" pitchFamily="34" charset="0"/>
                <a:cs typeface="Arial" pitchFamily="34" charset="0"/>
              </a:rPr>
              <a:t>20</a:t>
            </a:r>
            <a:r>
              <a:rPr lang="zh-CN" altLang="de-DE" sz="1800" dirty="0">
                <a:latin typeface="Arial" pitchFamily="34" charset="0"/>
                <a:cs typeface="Arial" pitchFamily="34" charset="0"/>
              </a:rPr>
              <a:t>秒钟在微信上回答问题：</a:t>
            </a:r>
            <a:endParaRPr lang="de-DE" altLang="zh-CN" sz="1800" dirty="0">
              <a:latin typeface="Arial" pitchFamily="34" charset="0"/>
              <a:cs typeface="Arial" pitchFamily="34" charset="0"/>
            </a:endParaRPr>
          </a:p>
          <a:p>
            <a:pPr marL="0" indent="0">
              <a:buNone/>
            </a:pP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请发</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姓（学号</a:t>
            </a:r>
            <a:r>
              <a:rPr lang="de-DE" altLang="zh-CN" sz="1800" dirty="0">
                <a:latin typeface="Arial" pitchFamily="34" charset="0"/>
                <a:cs typeface="Arial" pitchFamily="34" charset="0"/>
              </a:rPr>
              <a:t>+</a:t>
            </a:r>
            <a:r>
              <a:rPr lang="zh-CN" altLang="de-DE" sz="1800" dirty="0">
                <a:latin typeface="Arial" pitchFamily="34" charset="0"/>
                <a:cs typeface="Arial" pitchFamily="34" charset="0"/>
              </a:rPr>
              <a:t>回答号码）</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比如：吴</a:t>
            </a:r>
            <a:r>
              <a:rPr lang="de-DE" altLang="zh-CN" sz="1800" dirty="0">
                <a:latin typeface="Arial" pitchFamily="34" charset="0"/>
                <a:cs typeface="Arial" pitchFamily="34" charset="0"/>
              </a:rPr>
              <a:t>(201011011040+</a:t>
            </a:r>
            <a:r>
              <a:rPr lang="zh-CN" altLang="de-DE" sz="1800" dirty="0">
                <a:latin typeface="Arial" pitchFamily="34" charset="0"/>
                <a:cs typeface="Arial" pitchFamily="34" charset="0"/>
              </a:rPr>
              <a:t>回答</a:t>
            </a:r>
            <a:r>
              <a:rPr lang="en-US" altLang="zh-CN" sz="1800" dirty="0">
                <a:latin typeface="Arial" pitchFamily="34" charset="0"/>
                <a:cs typeface="Arial" pitchFamily="34" charset="0"/>
              </a:rPr>
              <a:t>2</a:t>
            </a:r>
            <a:r>
              <a:rPr lang="zh-CN" altLang="de-DE" sz="1800" dirty="0">
                <a:latin typeface="Arial" pitchFamily="34" charset="0"/>
                <a:cs typeface="Arial" pitchFamily="34" charset="0"/>
              </a:rPr>
              <a:t>）</a:t>
            </a:r>
            <a:endParaRPr lang="de-DE" altLang="zh-CN" sz="1800" dirty="0">
              <a:latin typeface="Arial" pitchFamily="34" charset="0"/>
              <a:cs typeface="Arial" pitchFamily="34" charset="0"/>
            </a:endParaRPr>
          </a:p>
          <a:p>
            <a:pPr marL="0" indent="0">
              <a:buNone/>
            </a:pPr>
            <a:r>
              <a:rPr lang="zh-CN" altLang="de-DE" sz="1800" dirty="0">
                <a:latin typeface="Arial" pitchFamily="34" charset="0"/>
                <a:cs typeface="Arial" pitchFamily="34" charset="0"/>
              </a:rPr>
              <a:t>发“吴</a:t>
            </a:r>
            <a:r>
              <a:rPr lang="de-DE" altLang="zh-CN" sz="1800" dirty="0">
                <a:latin typeface="Arial" pitchFamily="34" charset="0"/>
                <a:cs typeface="Arial" pitchFamily="34" charset="0"/>
              </a:rPr>
              <a:t>20101101104</a:t>
            </a:r>
            <a:r>
              <a:rPr lang="en-US" altLang="zh-CN" sz="1800" dirty="0">
                <a:latin typeface="Arial" pitchFamily="34" charset="0"/>
                <a:cs typeface="Arial" pitchFamily="34" charset="0"/>
              </a:rPr>
              <a:t>2</a:t>
            </a:r>
            <a:r>
              <a:rPr lang="zh-CN" altLang="de-DE" sz="1800" dirty="0">
                <a:latin typeface="Arial" pitchFamily="34" charset="0"/>
                <a:cs typeface="Arial" pitchFamily="34" charset="0"/>
              </a:rPr>
              <a:t>”</a:t>
            </a:r>
            <a:endParaRPr lang="de-DE" altLang="zh-CN" sz="1800" dirty="0">
              <a:latin typeface="Arial" pitchFamily="34" charset="0"/>
              <a:cs typeface="Arial" pitchFamily="34" charset="0"/>
            </a:endParaRPr>
          </a:p>
          <a:p>
            <a:pPr marL="0" indent="0">
              <a:buNone/>
            </a:pPr>
            <a:endParaRPr lang="de-DE" altLang="zh-CN" sz="1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8</a:t>
            </a:fld>
            <a:endParaRPr lang="en-US" dirty="0"/>
          </a:p>
        </p:txBody>
      </p:sp>
      <p:sp>
        <p:nvSpPr>
          <p:cNvPr id="2" name="Titel 1"/>
          <p:cNvSpPr>
            <a:spLocks noGrp="1"/>
          </p:cNvSpPr>
          <p:nvPr>
            <p:ph type="title"/>
          </p:nvPr>
        </p:nvSpPr>
        <p:spPr>
          <a:xfrm>
            <a:off x="596347" y="1587501"/>
            <a:ext cx="7168058" cy="530223"/>
          </a:xfrm>
        </p:spPr>
        <p:txBody>
          <a:bodyPr>
            <a:normAutofit fontScale="90000"/>
          </a:bodyPr>
          <a:lstStyle/>
          <a:p>
            <a:r>
              <a:rPr kumimoji="1" lang="en-US" altLang="zh-CN" b="1" dirty="0">
                <a:latin typeface="Calibri" panose="020F0502020204030204" pitchFamily="34" charset="0"/>
                <a:ea typeface="KaiTi" panose="02010609060101010101" pitchFamily="49" charset="-122"/>
              </a:rPr>
              <a:t>Session 6</a:t>
            </a:r>
            <a:r>
              <a:rPr kumimoji="1"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Earliest</a:t>
            </a:r>
            <a:r>
              <a:rPr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translations</a:t>
            </a:r>
            <a:r>
              <a:rPr lang="de-DE" altLang="zh-CN" b="1" dirty="0">
                <a:latin typeface="Calibri" panose="020F0502020204030204" pitchFamily="34" charset="0"/>
                <a:ea typeface="KaiTi" panose="02010609060101010101" pitchFamily="49" charset="-122"/>
              </a:rPr>
              <a:t>: </a:t>
            </a:r>
            <a:r>
              <a:rPr lang="de-DE" altLang="zh-CN" b="1" dirty="0" err="1">
                <a:latin typeface="Calibri" panose="020F0502020204030204" pitchFamily="34" charset="0"/>
                <a:ea typeface="KaiTi" panose="02010609060101010101" pitchFamily="49" charset="-122"/>
              </a:rPr>
              <a:t>Honglou</a:t>
            </a:r>
            <a:r>
              <a:rPr lang="de-DE" altLang="zh-CN" b="1" dirty="0">
                <a:latin typeface="Calibri" panose="020F0502020204030204" pitchFamily="34" charset="0"/>
                <a:ea typeface="KaiTi" panose="02010609060101010101" pitchFamily="49" charset="-122"/>
              </a:rPr>
              <a:t> meng 1</a:t>
            </a:r>
            <a:endParaRPr lang="de-DE" b="1" dirty="0"/>
          </a:p>
        </p:txBody>
      </p:sp>
    </p:spTree>
    <p:custDataLst>
      <p:tags r:id="rId1"/>
    </p:custDataLst>
    <p:extLst>
      <p:ext uri="{BB962C8B-B14F-4D97-AF65-F5344CB8AC3E}">
        <p14:creationId xmlns:p14="http://schemas.microsoft.com/office/powerpoint/2010/main" val="1836857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de-DE"/>
              <a:t>Vorbilder, Einflüsse </a:t>
            </a:r>
          </a:p>
        </p:txBody>
      </p:sp>
      <p:sp>
        <p:nvSpPr>
          <p:cNvPr id="37891" name="Rectangle 3"/>
          <p:cNvSpPr>
            <a:spLocks noGrp="1" noChangeArrowheads="1"/>
          </p:cNvSpPr>
          <p:nvPr>
            <p:ph type="body" idx="1"/>
          </p:nvPr>
        </p:nvSpPr>
        <p:spPr/>
        <p:txBody>
          <a:bodyPr>
            <a:normAutofit/>
          </a:bodyPr>
          <a:lstStyle/>
          <a:p>
            <a:pPr eaLnBrk="1" hangingPunct="1">
              <a:lnSpc>
                <a:spcPct val="90000"/>
              </a:lnSpc>
            </a:pPr>
            <a:r>
              <a:rPr lang="de-DE" altLang="de-DE" sz="1800"/>
              <a:t>Realistischer skandinavischer Kaufmannsroman: Jonas Lie (1833-1908, Alexander Lange Kielland (1849-1906) </a:t>
            </a:r>
          </a:p>
          <a:p>
            <a:pPr eaLnBrk="1" hangingPunct="1">
              <a:lnSpc>
                <a:spcPct val="90000"/>
              </a:lnSpc>
            </a:pPr>
            <a:r>
              <a:rPr lang="de-DE" altLang="de-DE" sz="1800"/>
              <a:t>Französischer Roman:</a:t>
            </a:r>
          </a:p>
          <a:p>
            <a:pPr lvl="1" eaLnBrk="1" hangingPunct="1">
              <a:lnSpc>
                <a:spcPct val="90000"/>
              </a:lnSpc>
            </a:pPr>
            <a:r>
              <a:rPr lang="de-DE" altLang="de-DE" sz="1500"/>
              <a:t>Realismus: Honoré de Balzac (1799-1850)</a:t>
            </a:r>
          </a:p>
          <a:p>
            <a:pPr lvl="1" eaLnBrk="1" hangingPunct="1">
              <a:lnSpc>
                <a:spcPct val="90000"/>
              </a:lnSpc>
            </a:pPr>
            <a:r>
              <a:rPr lang="de-DE" altLang="de-DE" sz="1500"/>
              <a:t>Naturalismus: Edmont Goncourt (1822-1896) und Jules Goncourt (1830-1870), v.a. </a:t>
            </a:r>
            <a:r>
              <a:rPr lang="de-DE" altLang="de-DE" sz="1500" i="1"/>
              <a:t>Renée Mauperin</a:t>
            </a:r>
            <a:r>
              <a:rPr lang="de-DE" altLang="de-DE" sz="1500"/>
              <a:t>. Emile Zola. Milieu-Theorie des Hippoyte Adolphe Taine (1828-93) </a:t>
            </a:r>
          </a:p>
          <a:p>
            <a:pPr eaLnBrk="1" hangingPunct="1">
              <a:lnSpc>
                <a:spcPct val="90000"/>
              </a:lnSpc>
            </a:pPr>
            <a:r>
              <a:rPr lang="de-DE" altLang="de-DE" sz="1800"/>
              <a:t>Deutscher Realismus </a:t>
            </a:r>
          </a:p>
          <a:p>
            <a:pPr lvl="1" eaLnBrk="1" hangingPunct="1">
              <a:lnSpc>
                <a:spcPct val="90000"/>
              </a:lnSpc>
            </a:pPr>
            <a:r>
              <a:rPr lang="de-DE" altLang="de-DE" sz="1500"/>
              <a:t>Fontane </a:t>
            </a:r>
          </a:p>
          <a:p>
            <a:pPr lvl="1" eaLnBrk="1" hangingPunct="1">
              <a:lnSpc>
                <a:spcPct val="90000"/>
              </a:lnSpc>
            </a:pPr>
            <a:r>
              <a:rPr lang="de-DE" altLang="de-DE" sz="1500"/>
              <a:t>Fritz Reutter</a:t>
            </a:r>
          </a:p>
          <a:p>
            <a:pPr eaLnBrk="1" hangingPunct="1">
              <a:lnSpc>
                <a:spcPct val="90000"/>
              </a:lnSpc>
            </a:pPr>
            <a:r>
              <a:rPr lang="de-DE" altLang="de-DE" sz="1800"/>
              <a:t>Russischer Roman: Tolstoi, Dostojewski </a:t>
            </a:r>
          </a:p>
          <a:p>
            <a:pPr eaLnBrk="1" hangingPunct="1">
              <a:lnSpc>
                <a:spcPct val="90000"/>
              </a:lnSpc>
            </a:pPr>
            <a:endParaRPr lang="de-DE" altLang="de-DE" sz="1800"/>
          </a:p>
        </p:txBody>
      </p:sp>
    </p:spTree>
    <p:extLst>
      <p:ext uri="{BB962C8B-B14F-4D97-AF65-F5344CB8AC3E}">
        <p14:creationId xmlns:p14="http://schemas.microsoft.com/office/powerpoint/2010/main" val="3133679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altLang="de-DE"/>
              <a:t>Gattungstraditionen</a:t>
            </a:r>
          </a:p>
        </p:txBody>
      </p:sp>
      <p:sp>
        <p:nvSpPr>
          <p:cNvPr id="38915" name="Rectangle 3"/>
          <p:cNvSpPr>
            <a:spLocks noGrp="1" noChangeArrowheads="1"/>
          </p:cNvSpPr>
          <p:nvPr>
            <p:ph type="body" idx="1"/>
          </p:nvPr>
        </p:nvSpPr>
        <p:spPr/>
        <p:txBody>
          <a:bodyPr>
            <a:normAutofit/>
          </a:bodyPr>
          <a:lstStyle/>
          <a:p>
            <a:pPr eaLnBrk="1" hangingPunct="1">
              <a:lnSpc>
                <a:spcPct val="90000"/>
              </a:lnSpc>
            </a:pPr>
            <a:r>
              <a:rPr lang="de-DE" altLang="de-DE" sz="1800"/>
              <a:t>Familien-Chronik </a:t>
            </a:r>
          </a:p>
          <a:p>
            <a:pPr lvl="1" eaLnBrk="1" hangingPunct="1">
              <a:lnSpc>
                <a:spcPct val="90000"/>
              </a:lnSpc>
            </a:pPr>
            <a:r>
              <a:rPr lang="de-DE" altLang="de-DE" sz="1500"/>
              <a:t>Streng chronologisch erzählt</a:t>
            </a:r>
          </a:p>
          <a:p>
            <a:pPr lvl="1" eaLnBrk="1" hangingPunct="1">
              <a:lnSpc>
                <a:spcPct val="90000"/>
              </a:lnSpc>
            </a:pPr>
            <a:r>
              <a:rPr lang="de-DE" altLang="de-DE" sz="1500"/>
              <a:t>Viele Dokumente eingefügt</a:t>
            </a:r>
          </a:p>
          <a:p>
            <a:pPr lvl="1" eaLnBrk="1" hangingPunct="1">
              <a:lnSpc>
                <a:spcPct val="90000"/>
              </a:lnSpc>
            </a:pPr>
            <a:r>
              <a:rPr lang="de-DE" altLang="de-DE" sz="1500"/>
              <a:t>Erzähler bleibt im Hintergrund</a:t>
            </a:r>
          </a:p>
          <a:p>
            <a:pPr lvl="1" eaLnBrk="1" hangingPunct="1">
              <a:lnSpc>
                <a:spcPct val="90000"/>
              </a:lnSpc>
            </a:pPr>
            <a:r>
              <a:rPr lang="de-DE" altLang="de-DE" sz="1500"/>
              <a:t>Häufige Angaben über Lebensalter, Daten, Geldsummen </a:t>
            </a:r>
          </a:p>
          <a:p>
            <a:pPr lvl="1" eaLnBrk="1" hangingPunct="1">
              <a:lnSpc>
                <a:spcPct val="90000"/>
              </a:lnSpc>
            </a:pPr>
            <a:r>
              <a:rPr lang="de-DE" altLang="de-DE" sz="1500"/>
              <a:t>Die Familienchronik als Rückgrad des Romans</a:t>
            </a:r>
          </a:p>
          <a:p>
            <a:pPr eaLnBrk="1" hangingPunct="1">
              <a:lnSpc>
                <a:spcPct val="90000"/>
              </a:lnSpc>
            </a:pPr>
            <a:r>
              <a:rPr lang="de-DE" altLang="de-DE" sz="1800"/>
              <a:t>Gesellschaftsroman</a:t>
            </a:r>
          </a:p>
          <a:p>
            <a:pPr lvl="1" eaLnBrk="1" hangingPunct="1">
              <a:lnSpc>
                <a:spcPct val="90000"/>
              </a:lnSpc>
            </a:pPr>
            <a:r>
              <a:rPr lang="de-DE" altLang="de-DE" sz="1500"/>
              <a:t>Entwicklung einer Familie in ihrer Umgebung</a:t>
            </a:r>
          </a:p>
          <a:p>
            <a:pPr lvl="1" eaLnBrk="1" hangingPunct="1">
              <a:lnSpc>
                <a:spcPct val="90000"/>
              </a:lnSpc>
            </a:pPr>
            <a:r>
              <a:rPr lang="de-DE" altLang="de-DE" sz="1500"/>
              <a:t>(Zunehmende) psychologisch Verfeinerung</a:t>
            </a:r>
          </a:p>
          <a:p>
            <a:pPr eaLnBrk="1" hangingPunct="1">
              <a:lnSpc>
                <a:spcPct val="90000"/>
              </a:lnSpc>
            </a:pPr>
            <a:r>
              <a:rPr lang="de-DE" altLang="de-DE" sz="1800"/>
              <a:t>Zeitroman</a:t>
            </a:r>
          </a:p>
          <a:p>
            <a:pPr lvl="1" eaLnBrk="1" hangingPunct="1">
              <a:lnSpc>
                <a:spcPct val="90000"/>
              </a:lnSpc>
            </a:pPr>
            <a:r>
              <a:rPr lang="de-DE" altLang="de-DE" sz="1500"/>
              <a:t>Epochentypische Figurenzeichnung</a:t>
            </a:r>
          </a:p>
          <a:p>
            <a:pPr lvl="1" eaLnBrk="1" hangingPunct="1">
              <a:lnSpc>
                <a:spcPct val="90000"/>
              </a:lnSpc>
            </a:pPr>
            <a:r>
              <a:rPr lang="de-DE" altLang="de-DE" sz="1500"/>
              <a:t>Historische Ereignisse mit einbezogen</a:t>
            </a:r>
          </a:p>
          <a:p>
            <a:pPr lvl="1" eaLnBrk="1" hangingPunct="1">
              <a:lnSpc>
                <a:spcPct val="90000"/>
              </a:lnSpc>
              <a:buFontTx/>
              <a:buNone/>
            </a:pPr>
            <a:endParaRPr lang="de-DE" altLang="de-DE" sz="1500"/>
          </a:p>
        </p:txBody>
      </p:sp>
    </p:spTree>
    <p:extLst>
      <p:ext uri="{BB962C8B-B14F-4D97-AF65-F5344CB8AC3E}">
        <p14:creationId xmlns:p14="http://schemas.microsoft.com/office/powerpoint/2010/main" val="702668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de-DE"/>
              <a:t>Strukturmerkmale</a:t>
            </a:r>
          </a:p>
        </p:txBody>
      </p:sp>
      <p:sp>
        <p:nvSpPr>
          <p:cNvPr id="39939" name="Rectangle 3"/>
          <p:cNvSpPr>
            <a:spLocks noGrp="1" noChangeArrowheads="1"/>
          </p:cNvSpPr>
          <p:nvPr>
            <p:ph type="body" idx="1"/>
          </p:nvPr>
        </p:nvSpPr>
        <p:spPr/>
        <p:txBody>
          <a:bodyPr/>
          <a:lstStyle/>
          <a:p>
            <a:pPr eaLnBrk="1" hangingPunct="1"/>
            <a:r>
              <a:rPr lang="de-DE" altLang="de-DE"/>
              <a:t>Sukzessivität</a:t>
            </a:r>
          </a:p>
          <a:p>
            <a:pPr eaLnBrk="1" hangingPunct="1"/>
            <a:r>
              <a:rPr lang="de-DE" altLang="de-DE"/>
              <a:t>Verbreiterung (Psychologisierung)</a:t>
            </a:r>
          </a:p>
          <a:p>
            <a:pPr eaLnBrk="1" hangingPunct="1"/>
            <a:r>
              <a:rPr lang="de-DE" altLang="de-DE"/>
              <a:t>Spiegelung, Wiederholung, Steigerung</a:t>
            </a:r>
          </a:p>
          <a:p>
            <a:pPr eaLnBrk="1" hangingPunct="1"/>
            <a:r>
              <a:rPr lang="de-DE" altLang="de-DE"/>
              <a:t>Entfaltung</a:t>
            </a:r>
          </a:p>
          <a:p>
            <a:pPr eaLnBrk="1" hangingPunct="1"/>
            <a:r>
              <a:rPr lang="de-DE" altLang="de-DE"/>
              <a:t>Kontrast und Komplementarität</a:t>
            </a:r>
          </a:p>
        </p:txBody>
      </p:sp>
    </p:spTree>
    <p:extLst>
      <p:ext uri="{BB962C8B-B14F-4D97-AF65-F5344CB8AC3E}">
        <p14:creationId xmlns:p14="http://schemas.microsoft.com/office/powerpoint/2010/main" val="29826095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altLang="de-DE" sz="3000"/>
              <a:t>Komplementäre Figurenkonstellation</a:t>
            </a:r>
          </a:p>
        </p:txBody>
      </p:sp>
      <p:sp>
        <p:nvSpPr>
          <p:cNvPr id="40963" name="Rectangle 3"/>
          <p:cNvSpPr>
            <a:spLocks noGrp="1" noChangeArrowheads="1"/>
          </p:cNvSpPr>
          <p:nvPr>
            <p:ph type="body" idx="1"/>
          </p:nvPr>
        </p:nvSpPr>
        <p:spPr>
          <a:xfrm>
            <a:off x="457200" y="2672955"/>
            <a:ext cx="8229600" cy="2778919"/>
          </a:xfrm>
        </p:spPr>
        <p:txBody>
          <a:bodyPr>
            <a:normAutofit fontScale="92500" lnSpcReduction="10000"/>
          </a:bodyPr>
          <a:lstStyle/>
          <a:p>
            <a:pPr eaLnBrk="1" hangingPunct="1">
              <a:lnSpc>
                <a:spcPct val="80000"/>
              </a:lnSpc>
            </a:pPr>
            <a:r>
              <a:rPr lang="de-DE" altLang="de-DE" sz="1500"/>
              <a:t>Gesund  (aber primitiv) 		krank (aber phantasievoll)</a:t>
            </a:r>
          </a:p>
          <a:p>
            <a:pPr eaLnBrk="1" hangingPunct="1">
              <a:lnSpc>
                <a:spcPct val="80000"/>
              </a:lnSpc>
            </a:pPr>
            <a:r>
              <a:rPr lang="de-DE" altLang="de-DE" sz="1500"/>
              <a:t>Naiv (aber unreflektiert) 		reflektiert (aber dekadent)</a:t>
            </a:r>
          </a:p>
          <a:p>
            <a:pPr eaLnBrk="1" hangingPunct="1">
              <a:lnSpc>
                <a:spcPct val="80000"/>
              </a:lnSpc>
            </a:pPr>
            <a:r>
              <a:rPr lang="de-DE" altLang="de-DE" sz="1500"/>
              <a:t>Erfolgreich (aber skrupellos) 		erfolglos (aber herzlich)</a:t>
            </a:r>
          </a:p>
          <a:p>
            <a:pPr eaLnBrk="1" hangingPunct="1">
              <a:lnSpc>
                <a:spcPct val="80000"/>
              </a:lnSpc>
            </a:pPr>
            <a:r>
              <a:rPr lang="de-DE" altLang="de-DE" sz="1500"/>
              <a:t>Tüchtig (aber unzivilisiert) 		träumerisch (aber faul)</a:t>
            </a:r>
          </a:p>
          <a:p>
            <a:pPr eaLnBrk="1" hangingPunct="1">
              <a:lnSpc>
                <a:spcPct val="80000"/>
              </a:lnSpc>
            </a:pPr>
            <a:r>
              <a:rPr lang="de-DE" altLang="de-DE" sz="1500"/>
              <a:t>Fleißig (aber borniert)		verbummelt (aber spontan)</a:t>
            </a:r>
          </a:p>
          <a:p>
            <a:pPr eaLnBrk="1" hangingPunct="1">
              <a:lnSpc>
                <a:spcPct val="80000"/>
              </a:lnSpc>
              <a:buFontTx/>
              <a:buNone/>
            </a:pPr>
            <a:endParaRPr lang="de-DE" altLang="de-DE" sz="1500"/>
          </a:p>
          <a:p>
            <a:pPr eaLnBrk="1" hangingPunct="1">
              <a:lnSpc>
                <a:spcPct val="80000"/>
              </a:lnSpc>
              <a:buFontTx/>
              <a:buNone/>
            </a:pPr>
            <a:r>
              <a:rPr lang="de-DE" altLang="de-DE" sz="1500"/>
              <a:t>Vgl. </a:t>
            </a:r>
          </a:p>
          <a:p>
            <a:pPr eaLnBrk="1" hangingPunct="1">
              <a:lnSpc>
                <a:spcPct val="80000"/>
              </a:lnSpc>
            </a:pPr>
            <a:r>
              <a:rPr lang="de-DE" altLang="de-DE" sz="1500"/>
              <a:t>Johann d.Ä.				Hanno</a:t>
            </a:r>
          </a:p>
          <a:p>
            <a:pPr eaLnBrk="1" hangingPunct="1">
              <a:lnSpc>
                <a:spcPct val="80000"/>
              </a:lnSpc>
            </a:pPr>
            <a:r>
              <a:rPr lang="de-DE" altLang="de-DE" sz="1500"/>
              <a:t>Thomas 				Christian</a:t>
            </a:r>
          </a:p>
          <a:p>
            <a:pPr eaLnBrk="1" hangingPunct="1">
              <a:lnSpc>
                <a:spcPct val="80000"/>
              </a:lnSpc>
            </a:pPr>
            <a:r>
              <a:rPr lang="de-DE" altLang="de-DE" sz="1500"/>
              <a:t>Anna 				Gerda 	</a:t>
            </a:r>
          </a:p>
          <a:p>
            <a:pPr eaLnBrk="1" hangingPunct="1">
              <a:lnSpc>
                <a:spcPct val="80000"/>
              </a:lnSpc>
            </a:pPr>
            <a:r>
              <a:rPr lang="de-DE" altLang="de-DE" sz="1500"/>
              <a:t>Kai Graf Mölln 			Hanno</a:t>
            </a:r>
          </a:p>
          <a:p>
            <a:pPr eaLnBrk="1" hangingPunct="1">
              <a:lnSpc>
                <a:spcPct val="80000"/>
              </a:lnSpc>
            </a:pPr>
            <a:r>
              <a:rPr lang="de-DE" altLang="de-DE" sz="1500"/>
              <a:t>Konsul Hagenström			Thomas Buddenbrook				</a:t>
            </a:r>
          </a:p>
        </p:txBody>
      </p:sp>
    </p:spTree>
    <p:extLst>
      <p:ext uri="{BB962C8B-B14F-4D97-AF65-F5344CB8AC3E}">
        <p14:creationId xmlns:p14="http://schemas.microsoft.com/office/powerpoint/2010/main" val="1109799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de-DE"/>
              <a:t>Generationen</a:t>
            </a:r>
          </a:p>
        </p:txBody>
      </p:sp>
      <p:sp>
        <p:nvSpPr>
          <p:cNvPr id="41987" name="Rectangle 4"/>
          <p:cNvSpPr>
            <a:spLocks noGrp="1" noChangeArrowheads="1"/>
          </p:cNvSpPr>
          <p:nvPr>
            <p:ph type="body" idx="1"/>
          </p:nvPr>
        </p:nvSpPr>
        <p:spPr/>
        <p:txBody>
          <a:bodyPr>
            <a:normAutofit/>
          </a:bodyPr>
          <a:lstStyle/>
          <a:p>
            <a:pPr eaLnBrk="1" hangingPunct="1">
              <a:lnSpc>
                <a:spcPct val="90000"/>
              </a:lnSpc>
              <a:buFontTx/>
              <a:buNone/>
            </a:pPr>
            <a:r>
              <a:rPr lang="de-DE" altLang="de-DE" sz="1800"/>
              <a:t>Johann:</a:t>
            </a:r>
          </a:p>
          <a:p>
            <a:pPr eaLnBrk="1" hangingPunct="1">
              <a:lnSpc>
                <a:spcPct val="90000"/>
              </a:lnSpc>
              <a:buFontTx/>
              <a:buNone/>
            </a:pPr>
            <a:r>
              <a:rPr lang="de-DE" altLang="de-DE" sz="1800"/>
              <a:t>   18. Jh., tüchtig, erfolgreich, von Zweifeln unangekränkelt</a:t>
            </a:r>
          </a:p>
          <a:p>
            <a:pPr eaLnBrk="1" hangingPunct="1">
              <a:lnSpc>
                <a:spcPct val="90000"/>
              </a:lnSpc>
              <a:buFontTx/>
              <a:buNone/>
            </a:pPr>
            <a:r>
              <a:rPr lang="de-DE" altLang="de-DE" sz="1800"/>
              <a:t>Jean: </a:t>
            </a:r>
          </a:p>
          <a:p>
            <a:pPr eaLnBrk="1" hangingPunct="1">
              <a:lnSpc>
                <a:spcPct val="90000"/>
              </a:lnSpc>
              <a:buFontTx/>
              <a:buNone/>
            </a:pPr>
            <a:r>
              <a:rPr lang="de-DE" altLang="de-DE" sz="1800"/>
              <a:t>   19. Jh., geschäftstüchtig, pietistisch, nachdenklich</a:t>
            </a:r>
          </a:p>
          <a:p>
            <a:pPr eaLnBrk="1" hangingPunct="1">
              <a:lnSpc>
                <a:spcPct val="90000"/>
              </a:lnSpc>
              <a:buFontTx/>
              <a:buNone/>
            </a:pPr>
            <a:endParaRPr lang="de-DE" altLang="de-DE" sz="1800"/>
          </a:p>
          <a:p>
            <a:pPr eaLnBrk="1" hangingPunct="1">
              <a:lnSpc>
                <a:spcPct val="90000"/>
              </a:lnSpc>
              <a:buFontTx/>
              <a:buNone/>
            </a:pPr>
            <a:r>
              <a:rPr lang="de-DE" altLang="de-DE" sz="1800"/>
              <a:t>(Schwarzes Schaf: Gotthold)</a:t>
            </a:r>
          </a:p>
          <a:p>
            <a:pPr eaLnBrk="1" hangingPunct="1">
              <a:lnSpc>
                <a:spcPct val="90000"/>
              </a:lnSpc>
              <a:buFontTx/>
              <a:buNone/>
            </a:pPr>
            <a:endParaRPr lang="de-DE" altLang="de-DE" sz="1800"/>
          </a:p>
          <a:p>
            <a:pPr eaLnBrk="1" hangingPunct="1">
              <a:lnSpc>
                <a:spcPct val="90000"/>
              </a:lnSpc>
              <a:buFontTx/>
              <a:buNone/>
            </a:pPr>
            <a:endParaRPr lang="de-DE" altLang="de-DE" sz="1800"/>
          </a:p>
          <a:p>
            <a:pPr eaLnBrk="1" hangingPunct="1">
              <a:lnSpc>
                <a:spcPct val="90000"/>
              </a:lnSpc>
              <a:buFontTx/>
              <a:buNone/>
            </a:pPr>
            <a:r>
              <a:rPr lang="de-DE" altLang="de-DE" sz="1800">
                <a:solidFill>
                  <a:schemeClr val="accent2"/>
                </a:solidFill>
              </a:rPr>
              <a:t>Darstellungsmittel: Szenische Darstellung</a:t>
            </a:r>
            <a:r>
              <a:rPr lang="de-DE" altLang="de-DE" sz="1350">
                <a:solidFill>
                  <a:schemeClr val="accent2"/>
                </a:solidFill>
              </a:rPr>
              <a:t> </a:t>
            </a:r>
          </a:p>
          <a:p>
            <a:pPr eaLnBrk="1" hangingPunct="1">
              <a:lnSpc>
                <a:spcPct val="90000"/>
              </a:lnSpc>
              <a:buFontTx/>
              <a:buNone/>
            </a:pPr>
            <a:endParaRPr lang="de-DE" altLang="de-DE" sz="1350">
              <a:solidFill>
                <a:schemeClr val="accent2"/>
              </a:solidFill>
            </a:endParaRPr>
          </a:p>
          <a:p>
            <a:pPr eaLnBrk="1" hangingPunct="1">
              <a:lnSpc>
                <a:spcPct val="90000"/>
              </a:lnSpc>
              <a:buFontTx/>
              <a:buNone/>
            </a:pPr>
            <a:endParaRPr lang="de-DE" altLang="de-DE" sz="1800"/>
          </a:p>
        </p:txBody>
      </p:sp>
    </p:spTree>
    <p:extLst>
      <p:ext uri="{BB962C8B-B14F-4D97-AF65-F5344CB8AC3E}">
        <p14:creationId xmlns:p14="http://schemas.microsoft.com/office/powerpoint/2010/main" val="233363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e-DE" altLang="de-DE"/>
              <a:t>Generationen</a:t>
            </a:r>
          </a:p>
        </p:txBody>
      </p:sp>
      <p:sp>
        <p:nvSpPr>
          <p:cNvPr id="43011" name="Rectangle 3"/>
          <p:cNvSpPr>
            <a:spLocks noGrp="1" noChangeArrowheads="1"/>
          </p:cNvSpPr>
          <p:nvPr>
            <p:ph type="body" idx="1"/>
          </p:nvPr>
        </p:nvSpPr>
        <p:spPr/>
        <p:txBody>
          <a:bodyPr>
            <a:normAutofit/>
          </a:bodyPr>
          <a:lstStyle/>
          <a:p>
            <a:pPr eaLnBrk="1" hangingPunct="1">
              <a:lnSpc>
                <a:spcPct val="90000"/>
              </a:lnSpc>
              <a:buFontTx/>
              <a:buNone/>
            </a:pPr>
            <a:r>
              <a:rPr lang="de-DE" altLang="de-DE" sz="1800"/>
              <a:t>Thomas </a:t>
            </a:r>
          </a:p>
          <a:p>
            <a:pPr eaLnBrk="1" hangingPunct="1">
              <a:lnSpc>
                <a:spcPct val="90000"/>
              </a:lnSpc>
              <a:buFontTx/>
              <a:buNone/>
            </a:pPr>
            <a:r>
              <a:rPr lang="de-DE" altLang="de-DE" sz="1800"/>
              <a:t>   äußerer Erfolg, innerer Niedergang, Zerrissenheit, Angestrengtheit</a:t>
            </a:r>
          </a:p>
          <a:p>
            <a:pPr eaLnBrk="1" hangingPunct="1">
              <a:lnSpc>
                <a:spcPct val="90000"/>
              </a:lnSpc>
              <a:buFontTx/>
              <a:buNone/>
            </a:pPr>
            <a:r>
              <a:rPr lang="de-DE" altLang="de-DE" sz="1800"/>
              <a:t>Hanno</a:t>
            </a:r>
          </a:p>
          <a:p>
            <a:pPr eaLnBrk="1" hangingPunct="1">
              <a:lnSpc>
                <a:spcPct val="90000"/>
              </a:lnSpc>
              <a:buFontTx/>
              <a:buNone/>
            </a:pPr>
            <a:r>
              <a:rPr lang="de-DE" altLang="de-DE" sz="1800"/>
              <a:t>   Hingabe an Erfolglosigkeit, Müßiggang, Tod </a:t>
            </a:r>
          </a:p>
          <a:p>
            <a:pPr eaLnBrk="1" hangingPunct="1">
              <a:lnSpc>
                <a:spcPct val="90000"/>
              </a:lnSpc>
              <a:buFontTx/>
              <a:buNone/>
            </a:pPr>
            <a:endParaRPr lang="de-DE" altLang="de-DE" sz="1800"/>
          </a:p>
          <a:p>
            <a:pPr eaLnBrk="1" hangingPunct="1">
              <a:lnSpc>
                <a:spcPct val="90000"/>
              </a:lnSpc>
              <a:buFontTx/>
              <a:buNone/>
            </a:pPr>
            <a:r>
              <a:rPr lang="de-DE" altLang="de-DE" sz="1800"/>
              <a:t>(Schwarzes Schaf: Christian)</a:t>
            </a:r>
          </a:p>
          <a:p>
            <a:pPr eaLnBrk="1" hangingPunct="1">
              <a:lnSpc>
                <a:spcPct val="90000"/>
              </a:lnSpc>
              <a:buFontTx/>
              <a:buNone/>
            </a:pPr>
            <a:endParaRPr lang="de-DE" altLang="de-DE" sz="1800"/>
          </a:p>
          <a:p>
            <a:pPr eaLnBrk="1" hangingPunct="1">
              <a:lnSpc>
                <a:spcPct val="90000"/>
              </a:lnSpc>
              <a:buFontTx/>
              <a:buNone/>
            </a:pPr>
            <a:endParaRPr lang="de-DE" altLang="de-DE" sz="1800">
              <a:solidFill>
                <a:schemeClr val="accent2"/>
              </a:solidFill>
            </a:endParaRPr>
          </a:p>
          <a:p>
            <a:pPr eaLnBrk="1" hangingPunct="1">
              <a:lnSpc>
                <a:spcPct val="90000"/>
              </a:lnSpc>
              <a:buFontTx/>
              <a:buNone/>
            </a:pPr>
            <a:endParaRPr lang="de-DE" altLang="de-DE" sz="1800">
              <a:solidFill>
                <a:schemeClr val="accent2"/>
              </a:solidFill>
            </a:endParaRPr>
          </a:p>
          <a:p>
            <a:pPr eaLnBrk="1" hangingPunct="1">
              <a:lnSpc>
                <a:spcPct val="90000"/>
              </a:lnSpc>
              <a:buFontTx/>
              <a:buNone/>
            </a:pPr>
            <a:r>
              <a:rPr lang="de-DE" altLang="de-DE" sz="1800">
                <a:solidFill>
                  <a:schemeClr val="accent2"/>
                </a:solidFill>
              </a:rPr>
              <a:t>Darstellungsmittel: Erlebte Rede, innerer Monolog</a:t>
            </a:r>
          </a:p>
        </p:txBody>
      </p:sp>
    </p:spTree>
    <p:extLst>
      <p:ext uri="{BB962C8B-B14F-4D97-AF65-F5344CB8AC3E}">
        <p14:creationId xmlns:p14="http://schemas.microsoft.com/office/powerpoint/2010/main" val="3241236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altLang="de-DE"/>
              <a:t>Stilmittel, Komposition</a:t>
            </a:r>
          </a:p>
        </p:txBody>
      </p:sp>
      <p:sp>
        <p:nvSpPr>
          <p:cNvPr id="44035" name="Rectangle 3"/>
          <p:cNvSpPr>
            <a:spLocks noGrp="1" noChangeArrowheads="1"/>
          </p:cNvSpPr>
          <p:nvPr>
            <p:ph type="body" idx="1"/>
          </p:nvPr>
        </p:nvSpPr>
        <p:spPr/>
        <p:txBody>
          <a:bodyPr/>
          <a:lstStyle/>
          <a:p>
            <a:pPr eaLnBrk="1" hangingPunct="1"/>
            <a:endParaRPr lang="de-DE" altLang="de-DE"/>
          </a:p>
          <a:p>
            <a:pPr eaLnBrk="1" hangingPunct="1"/>
            <a:r>
              <a:rPr lang="de-DE" altLang="de-DE"/>
              <a:t>Montage</a:t>
            </a:r>
          </a:p>
          <a:p>
            <a:pPr eaLnBrk="1" hangingPunct="1"/>
            <a:r>
              <a:rPr lang="de-DE" altLang="de-DE"/>
              <a:t>Leitmotivtechnik</a:t>
            </a:r>
          </a:p>
          <a:p>
            <a:pPr eaLnBrk="1" hangingPunct="1"/>
            <a:r>
              <a:rPr lang="de-DE" altLang="de-DE"/>
              <a:t>Ironie, Karikatur</a:t>
            </a:r>
          </a:p>
        </p:txBody>
      </p:sp>
    </p:spTree>
    <p:extLst>
      <p:ext uri="{BB962C8B-B14F-4D97-AF65-F5344CB8AC3E}">
        <p14:creationId xmlns:p14="http://schemas.microsoft.com/office/powerpoint/2010/main" val="1051786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de-DE" altLang="de-DE" sz="3000"/>
              <a:t>Leitmotivtechnik in </a:t>
            </a:r>
            <a:r>
              <a:rPr lang="de-DE" altLang="de-DE" sz="3000" i="1"/>
              <a:t>Buddenbrooks</a:t>
            </a:r>
          </a:p>
        </p:txBody>
      </p:sp>
      <p:sp>
        <p:nvSpPr>
          <p:cNvPr id="45059" name="Rectangle 3"/>
          <p:cNvSpPr>
            <a:spLocks noGrp="1" noChangeArrowheads="1"/>
          </p:cNvSpPr>
          <p:nvPr>
            <p:ph type="body" idx="1"/>
          </p:nvPr>
        </p:nvSpPr>
        <p:spPr/>
        <p:txBody>
          <a:bodyPr>
            <a:normAutofit/>
          </a:bodyPr>
          <a:lstStyle/>
          <a:p>
            <a:pPr marL="457200" indent="-457200">
              <a:lnSpc>
                <a:spcPct val="80000"/>
              </a:lnSpc>
              <a:buNone/>
            </a:pPr>
            <a:r>
              <a:rPr lang="de-DE" altLang="de-DE" sz="2100"/>
              <a:t>Homerisches Leitmotiv: Gleichlautende Epitheta, formelhaft wiederkehrende gleichbleibende Beschreibung, Sentenzen, Floskeln</a:t>
            </a:r>
          </a:p>
          <a:p>
            <a:pPr marL="457200" indent="-457200">
              <a:lnSpc>
                <a:spcPct val="80000"/>
              </a:lnSpc>
              <a:buNone/>
            </a:pPr>
            <a:r>
              <a:rPr lang="de-DE" altLang="de-DE" sz="2100"/>
              <a:t>Leitmotive mit Verweischarakter: schlechte Zähne, blaue Augenschatten, Nervosität </a:t>
            </a:r>
            <a:r>
              <a:rPr lang="de-DE" altLang="de-DE" sz="2100">
                <a:cs typeface="Arial" charset="0"/>
              </a:rPr>
              <a:t>→</a:t>
            </a:r>
            <a:r>
              <a:rPr lang="de-DE" altLang="de-DE" sz="2100">
                <a:sym typeface="Symbol" pitchFamily="18" charset="2"/>
              </a:rPr>
              <a:t> Décadence</a:t>
            </a:r>
          </a:p>
          <a:p>
            <a:pPr marL="457200" indent="-457200">
              <a:lnSpc>
                <a:spcPct val="80000"/>
              </a:lnSpc>
              <a:buNone/>
            </a:pPr>
            <a:r>
              <a:rPr lang="de-DE" altLang="de-DE" sz="2100"/>
              <a:t>Wirkung: </a:t>
            </a:r>
          </a:p>
          <a:p>
            <a:pPr lvl="1" indent="-400050">
              <a:lnSpc>
                <a:spcPct val="80000"/>
              </a:lnSpc>
            </a:pPr>
            <a:r>
              <a:rPr lang="de-DE" altLang="de-DE" sz="1800"/>
              <a:t>Festlegung </a:t>
            </a:r>
          </a:p>
          <a:p>
            <a:pPr lvl="1" indent="-400050">
              <a:lnSpc>
                <a:spcPct val="80000"/>
              </a:lnSpc>
            </a:pPr>
            <a:r>
              <a:rPr lang="de-DE" altLang="de-DE" sz="1800"/>
              <a:t>Komik durch stereotype Wiederholung </a:t>
            </a:r>
          </a:p>
          <a:p>
            <a:pPr lvl="1" indent="-400050">
              <a:lnSpc>
                <a:spcPct val="80000"/>
              </a:lnSpc>
            </a:pPr>
            <a:r>
              <a:rPr lang="de-DE" altLang="de-DE" sz="1800"/>
              <a:t>Ironie durch intratextuelle Sinnkonstitution</a:t>
            </a:r>
          </a:p>
          <a:p>
            <a:pPr lvl="1" indent="-400050">
              <a:lnSpc>
                <a:spcPct val="80000"/>
              </a:lnSpc>
            </a:pPr>
            <a:r>
              <a:rPr lang="de-DE" altLang="de-DE" sz="1800"/>
              <a:t>Verweis auf einen abstrakten Sinnzusammenhang</a:t>
            </a:r>
          </a:p>
          <a:p>
            <a:pPr marL="457200" indent="-457200">
              <a:lnSpc>
                <a:spcPct val="80000"/>
              </a:lnSpc>
            </a:pPr>
            <a:endParaRPr lang="de-DE" altLang="de-DE" sz="2100"/>
          </a:p>
        </p:txBody>
      </p:sp>
    </p:spTree>
    <p:extLst>
      <p:ext uri="{BB962C8B-B14F-4D97-AF65-F5344CB8AC3E}">
        <p14:creationId xmlns:p14="http://schemas.microsoft.com/office/powerpoint/2010/main" val="851679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marienkirche"/>
          <p:cNvPicPr>
            <a:picLocks noGrp="1" noChangeAspect="1" noChangeArrowheads="1"/>
          </p:cNvPicPr>
          <p:nvPr>
            <p:ph idx="4294967295"/>
          </p:nvPr>
        </p:nvPicPr>
        <p:blipFill>
          <a:blip r:embed="rId2">
            <a:grayscl/>
            <a:extLst>
              <a:ext uri="{28A0092B-C50C-407E-A947-70E740481C1C}">
                <a14:useLocalDpi xmlns:a14="http://schemas.microsoft.com/office/drawing/2010/main" val="0"/>
              </a:ext>
            </a:extLst>
          </a:blip>
          <a:srcRect/>
          <a:stretch>
            <a:fillRect/>
          </a:stretch>
        </p:blipFill>
        <p:spPr>
          <a:xfrm>
            <a:off x="2771776" y="1107283"/>
            <a:ext cx="3789363" cy="4612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13416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5 3.25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How</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to</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make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people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read</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classics</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again</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6665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Calibri" panose="020F0502020204030204" pitchFamily="34" charset="0"/>
                <a:ea typeface="KaiTi" panose="02010609060101010101" pitchFamily="49" charset="-122"/>
              </a:rPr>
              <a:t>Session 4</a:t>
            </a:r>
            <a:r>
              <a:rPr kumimoji="1" lang="de-DE" altLang="zh-CN" b="1" dirty="0">
                <a:latin typeface="Calibri" panose="020F0502020204030204" pitchFamily="34" charset="0"/>
                <a:ea typeface="KaiTi" panose="02010609060101010101" pitchFamily="49" charset="-122"/>
              </a:rPr>
              <a:t>: </a:t>
            </a:r>
            <a:r>
              <a:rPr lang="de-DE" altLang="zh-CN" b="1" dirty="0">
                <a:latin typeface="Calibri" panose="020F0502020204030204" pitchFamily="34" charset="0"/>
                <a:ea typeface="KaiTi" panose="02010609060101010101" pitchFamily="49" charset="-122"/>
              </a:rPr>
              <a:t>Quiz</a:t>
            </a:r>
            <a:endParaRPr kumimoji="1" lang="zh-CN" altLang="en-US" b="1" dirty="0"/>
          </a:p>
        </p:txBody>
      </p:sp>
      <p:sp>
        <p:nvSpPr>
          <p:cNvPr id="3" name="内容占位符 2"/>
          <p:cNvSpPr>
            <a:spLocks noGrp="1"/>
          </p:cNvSpPr>
          <p:nvPr>
            <p:ph idx="1"/>
          </p:nvPr>
        </p:nvSpPr>
        <p:spPr>
          <a:xfrm>
            <a:off x="333633" y="2616476"/>
            <a:ext cx="8581767" cy="3171120"/>
          </a:xfrm>
        </p:spPr>
        <p:txBody>
          <a:bodyPr>
            <a:noAutofit/>
          </a:bodyPr>
          <a:lstStyle/>
          <a:p>
            <a:pPr marL="0" indent="0">
              <a:buNone/>
            </a:pPr>
            <a:r>
              <a:rPr lang="de-DE" altLang="zh-CN" sz="2100" dirty="0">
                <a:latin typeface="Calibri" panose="020F0502020204030204" pitchFamily="34" charset="0"/>
                <a:ea typeface="KaiTi" panose="02010609060101010101" pitchFamily="49" charset="-122"/>
              </a:rPr>
              <a:t>Q: The </a:t>
            </a:r>
            <a:r>
              <a:rPr lang="de-DE" altLang="zh-CN" sz="2100" dirty="0" err="1">
                <a:latin typeface="Calibri" panose="020F0502020204030204" pitchFamily="34" charset="0"/>
                <a:ea typeface="KaiTi" panose="02010609060101010101" pitchFamily="49" charset="-122"/>
              </a:rPr>
              <a:t>Honglou</a:t>
            </a:r>
            <a:r>
              <a:rPr lang="de-DE" altLang="zh-CN" sz="2100" dirty="0">
                <a:latin typeface="Calibri" panose="020F0502020204030204" pitchFamily="34" charset="0"/>
                <a:ea typeface="KaiTi" panose="02010609060101010101" pitchFamily="49" charset="-122"/>
              </a:rPr>
              <a:t> meng was </a:t>
            </a:r>
            <a:r>
              <a:rPr lang="de-DE" altLang="zh-CN" sz="2100" dirty="0" err="1">
                <a:latin typeface="Calibri" panose="020F0502020204030204" pitchFamily="34" charset="0"/>
                <a:ea typeface="KaiTi" panose="02010609060101010101" pitchFamily="49" charset="-122"/>
              </a:rPr>
              <a:t>first</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published</a:t>
            </a:r>
            <a:r>
              <a:rPr lang="de-DE" altLang="zh-CN" sz="2100" dirty="0">
                <a:latin typeface="Calibri" panose="020F0502020204030204" pitchFamily="34" charset="0"/>
                <a:ea typeface="KaiTi" panose="02010609060101010101" pitchFamily="49" charset="-122"/>
              </a:rPr>
              <a:t> in China in 1791. </a:t>
            </a:r>
            <a:r>
              <a:rPr lang="de-DE" altLang="zh-CN" sz="2100" dirty="0" err="1">
                <a:latin typeface="Calibri" panose="020F0502020204030204" pitchFamily="34" charset="0"/>
                <a:ea typeface="KaiTi" panose="02010609060101010101" pitchFamily="49" charset="-122"/>
              </a:rPr>
              <a:t>How</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many</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years</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did</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it</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take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to</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have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the</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first</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excerpts</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been</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translated</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and</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published</a:t>
            </a:r>
            <a:r>
              <a:rPr lang="de-DE" altLang="zh-CN" sz="2100" dirty="0">
                <a:latin typeface="Calibri" panose="020F0502020204030204" pitchFamily="34" charset="0"/>
                <a:ea typeface="KaiTi" panose="02010609060101010101" pitchFamily="49" charset="-122"/>
              </a:rPr>
              <a:t> in Great </a:t>
            </a:r>
            <a:r>
              <a:rPr lang="de-DE" altLang="zh-CN" sz="2100" dirty="0" err="1">
                <a:latin typeface="Calibri" panose="020F0502020204030204" pitchFamily="34" charset="0"/>
                <a:ea typeface="KaiTi" panose="02010609060101010101" pitchFamily="49" charset="-122"/>
              </a:rPr>
              <a:t>Britain</a:t>
            </a:r>
            <a:r>
              <a:rPr lang="de-DE" altLang="zh-CN" sz="2100" dirty="0">
                <a:latin typeface="Calibri" panose="020F0502020204030204" pitchFamily="34" charset="0"/>
                <a:ea typeface="KaiTi" panose="02010609060101010101" pitchFamily="49" charset="-122"/>
              </a:rPr>
              <a:t> </a:t>
            </a:r>
            <a:r>
              <a:rPr lang="de-DE" altLang="zh-CN" sz="2100" dirty="0" err="1">
                <a:latin typeface="Calibri" panose="020F0502020204030204" pitchFamily="34" charset="0"/>
                <a:ea typeface="KaiTi" panose="02010609060101010101" pitchFamily="49" charset="-122"/>
              </a:rPr>
              <a:t>and</a:t>
            </a:r>
            <a:r>
              <a:rPr lang="de-DE" altLang="zh-CN" sz="2100" dirty="0">
                <a:latin typeface="Calibri" panose="020F0502020204030204" pitchFamily="34" charset="0"/>
                <a:ea typeface="KaiTi" panose="02010609060101010101" pitchFamily="49" charset="-122"/>
              </a:rPr>
              <a:t> France?</a:t>
            </a:r>
          </a:p>
          <a:p>
            <a:pPr marL="0" indent="0">
              <a:buNone/>
            </a:pPr>
            <a:r>
              <a:rPr lang="de-DE" altLang="zh-CN" sz="2100" dirty="0">
                <a:latin typeface="Calibri" panose="020F0502020204030204" pitchFamily="34" charset="0"/>
                <a:ea typeface="KaiTi" panose="02010609060101010101" pitchFamily="49" charset="-122"/>
              </a:rPr>
              <a:t>1791</a:t>
            </a:r>
            <a:r>
              <a:rPr lang="zh-CN" altLang="de-DE" sz="2100" dirty="0">
                <a:latin typeface="Calibri" panose="020F0502020204030204" pitchFamily="34" charset="0"/>
                <a:ea typeface="KaiTi" panose="02010609060101010101" pitchFamily="49" charset="-122"/>
              </a:rPr>
              <a:t>年</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红楼梦</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在中国首次发表的。英文和</a:t>
            </a:r>
            <a:r>
              <a:rPr lang="zh-CN" altLang="en-US" sz="2100" dirty="0">
                <a:latin typeface="Calibri" panose="020F0502020204030204" pitchFamily="34" charset="0"/>
                <a:ea typeface="KaiTi" panose="02010609060101010101" pitchFamily="49" charset="-122"/>
              </a:rPr>
              <a:t>法</a:t>
            </a:r>
            <a:r>
              <a:rPr lang="zh-CN" altLang="de-DE" sz="2100" dirty="0">
                <a:latin typeface="Calibri" panose="020F0502020204030204" pitchFamily="34" charset="0"/>
                <a:ea typeface="KaiTi" panose="02010609060101010101" pitchFamily="49" charset="-122"/>
              </a:rPr>
              <a:t>文的节译</a:t>
            </a:r>
            <a:r>
              <a:rPr lang="zh-CN" altLang="en-US" sz="2100" dirty="0">
                <a:latin typeface="Calibri" panose="020F0502020204030204" pitchFamily="34" charset="0"/>
                <a:ea typeface="KaiTi" panose="02010609060101010101" pitchFamily="49" charset="-122"/>
              </a:rPr>
              <a:t>本是在距</a:t>
            </a:r>
            <a:r>
              <a:rPr lang="de-DE" altLang="zh-CN" sz="2100" dirty="0">
                <a:latin typeface="Calibri" panose="020F0502020204030204" pitchFamily="34" charset="0"/>
                <a:ea typeface="KaiTi" panose="02010609060101010101" pitchFamily="49" charset="-122"/>
              </a:rPr>
              <a:t>1791</a:t>
            </a:r>
            <a:r>
              <a:rPr lang="zh-CN" altLang="de-DE" sz="2100" dirty="0">
                <a:latin typeface="Calibri" panose="020F0502020204030204" pitchFamily="34" charset="0"/>
                <a:ea typeface="KaiTi" panose="02010609060101010101" pitchFamily="49" charset="-122"/>
              </a:rPr>
              <a:t>年多少年</a:t>
            </a:r>
            <a:r>
              <a:rPr lang="zh-CN" altLang="en-US" sz="2100" dirty="0">
                <a:latin typeface="Calibri" panose="020F0502020204030204" pitchFamily="34" charset="0"/>
                <a:ea typeface="KaiTi" panose="02010609060101010101" pitchFamily="49" charset="-122"/>
              </a:rPr>
              <a:t>之后</a:t>
            </a:r>
            <a:r>
              <a:rPr lang="zh-CN" altLang="de-DE" sz="2100" dirty="0">
                <a:latin typeface="Calibri" panose="020F0502020204030204" pitchFamily="34" charset="0"/>
                <a:ea typeface="KaiTi" panose="02010609060101010101" pitchFamily="49" charset="-122"/>
              </a:rPr>
              <a:t>在英国和法国首次发表</a:t>
            </a:r>
            <a:r>
              <a:rPr lang="zh-CN" altLang="en-US" sz="2100" dirty="0">
                <a:latin typeface="Calibri" panose="020F0502020204030204" pitchFamily="34" charset="0"/>
                <a:ea typeface="KaiTi" panose="02010609060101010101" pitchFamily="49" charset="-122"/>
              </a:rPr>
              <a:t>的呢</a:t>
            </a:r>
            <a:r>
              <a:rPr lang="zh-CN" altLang="de-DE" sz="2100" dirty="0">
                <a:latin typeface="Calibri" panose="020F0502020204030204" pitchFamily="34" charset="0"/>
                <a:ea typeface="KaiTi" panose="02010609060101010101" pitchFamily="49" charset="-122"/>
              </a:rPr>
              <a:t>？</a:t>
            </a:r>
            <a:endParaRPr lang="de-DE" altLang="zh-CN" sz="2100" dirty="0">
              <a:latin typeface="Calibri" panose="020F0502020204030204" pitchFamily="34" charset="0"/>
              <a:ea typeface="KaiTi" panose="02010609060101010101" pitchFamily="49" charset="-122"/>
            </a:endParaRPr>
          </a:p>
          <a:p>
            <a:pPr marL="0" indent="0">
              <a:buNone/>
            </a:pPr>
            <a:r>
              <a:rPr lang="de-DE" altLang="zh-CN" sz="2100" dirty="0">
                <a:latin typeface="Calibri" panose="020F0502020204030204" pitchFamily="34" charset="0"/>
                <a:ea typeface="KaiTi" panose="02010609060101010101" pitchFamily="49" charset="-122"/>
              </a:rPr>
              <a:t>A: 0-25 </a:t>
            </a:r>
            <a:r>
              <a:rPr lang="de-DE" altLang="zh-CN" sz="2100" dirty="0" err="1">
                <a:latin typeface="Calibri" panose="020F0502020204030204" pitchFamily="34" charset="0"/>
                <a:ea typeface="KaiTi" panose="02010609060101010101" pitchFamily="49" charset="-122"/>
              </a:rPr>
              <a:t>years</a:t>
            </a:r>
            <a:r>
              <a:rPr lang="de-DE" altLang="zh-CN" sz="2100" dirty="0">
                <a:latin typeface="Calibri" panose="020F0502020204030204" pitchFamily="34" charset="0"/>
                <a:ea typeface="KaiTi" panose="02010609060101010101" pitchFamily="49" charset="-122"/>
              </a:rPr>
              <a:t> /</a:t>
            </a:r>
            <a:r>
              <a:rPr lang="zh-CN" altLang="de-DE" sz="2100" dirty="0">
                <a:latin typeface="Calibri" panose="020F0502020204030204" pitchFamily="34" charset="0"/>
                <a:ea typeface="KaiTi" panose="02010609060101010101" pitchFamily="49" charset="-122"/>
              </a:rPr>
              <a:t>年</a:t>
            </a:r>
            <a:endParaRPr lang="de-DE" altLang="zh-CN" sz="2100" dirty="0">
              <a:latin typeface="Calibri" panose="020F0502020204030204" pitchFamily="34" charset="0"/>
              <a:ea typeface="KaiTi" panose="02010609060101010101" pitchFamily="49" charset="-122"/>
            </a:endParaRPr>
          </a:p>
          <a:p>
            <a:pPr marL="0" indent="0">
              <a:buNone/>
            </a:pPr>
            <a:r>
              <a:rPr lang="de-DE" altLang="zh-CN" sz="2100" dirty="0">
                <a:latin typeface="Calibri" panose="020F0502020204030204" pitchFamily="34" charset="0"/>
                <a:ea typeface="KaiTi" panose="02010609060101010101" pitchFamily="49" charset="-122"/>
              </a:rPr>
              <a:t>B: 25-100 </a:t>
            </a:r>
            <a:r>
              <a:rPr lang="de-DE" altLang="zh-CN" sz="2100" dirty="0" err="1">
                <a:latin typeface="Calibri" panose="020F0502020204030204" pitchFamily="34" charset="0"/>
                <a:ea typeface="KaiTi" panose="02010609060101010101" pitchFamily="49" charset="-122"/>
              </a:rPr>
              <a:t>years</a:t>
            </a:r>
            <a:r>
              <a:rPr lang="de-DE" altLang="zh-CN" sz="2100" dirty="0">
                <a:latin typeface="Calibri" panose="020F0502020204030204" pitchFamily="34" charset="0"/>
                <a:ea typeface="KaiTi" panose="02010609060101010101" pitchFamily="49" charset="-122"/>
              </a:rPr>
              <a:t> /</a:t>
            </a:r>
            <a:r>
              <a:rPr lang="zh-CN" altLang="de-DE" sz="2100" dirty="0">
                <a:latin typeface="Calibri" panose="020F0502020204030204" pitchFamily="34" charset="0"/>
                <a:ea typeface="KaiTi" panose="02010609060101010101" pitchFamily="49" charset="-122"/>
              </a:rPr>
              <a:t>年</a:t>
            </a:r>
            <a:endParaRPr lang="de-DE" altLang="zh-CN" sz="2100" dirty="0">
              <a:latin typeface="Calibri" panose="020F0502020204030204" pitchFamily="34" charset="0"/>
              <a:ea typeface="KaiTi" panose="02010609060101010101" pitchFamily="49" charset="-122"/>
            </a:endParaRPr>
          </a:p>
          <a:p>
            <a:pPr marL="0" indent="0">
              <a:buNone/>
            </a:pPr>
            <a:r>
              <a:rPr lang="de-DE" altLang="zh-CN" sz="2100" dirty="0">
                <a:latin typeface="Calibri" panose="020F0502020204030204" pitchFamily="34" charset="0"/>
                <a:ea typeface="KaiTi" panose="02010609060101010101" pitchFamily="49" charset="-122"/>
              </a:rPr>
              <a:t>C: 101-300 </a:t>
            </a:r>
            <a:r>
              <a:rPr lang="de-DE" altLang="zh-CN" sz="2100" dirty="0" err="1">
                <a:latin typeface="Calibri" panose="020F0502020204030204" pitchFamily="34" charset="0"/>
                <a:ea typeface="KaiTi" panose="02010609060101010101" pitchFamily="49" charset="-122"/>
              </a:rPr>
              <a:t>years</a:t>
            </a:r>
            <a:r>
              <a:rPr lang="de-DE" altLang="zh-CN" sz="2100" dirty="0">
                <a:latin typeface="Calibri" panose="020F0502020204030204" pitchFamily="34" charset="0"/>
                <a:ea typeface="KaiTi" panose="02010609060101010101" pitchFamily="49" charset="-122"/>
              </a:rPr>
              <a:t>/</a:t>
            </a:r>
            <a:r>
              <a:rPr lang="zh-CN" altLang="de-DE" sz="2100" dirty="0">
                <a:latin typeface="Calibri" panose="020F0502020204030204" pitchFamily="34" charset="0"/>
                <a:ea typeface="KaiTi" panose="02010609060101010101" pitchFamily="49" charset="-122"/>
              </a:rPr>
              <a:t>年</a:t>
            </a:r>
            <a:endParaRPr lang="de-DE" altLang="zh-CN" sz="2100" dirty="0">
              <a:latin typeface="Calibri" panose="020F0502020204030204" pitchFamily="34" charset="0"/>
              <a:ea typeface="KaiTi" panose="02010609060101010101" pitchFamily="49" charset="-122"/>
            </a:endParaRPr>
          </a:p>
          <a:p>
            <a:pPr marL="0" indent="0">
              <a:buNone/>
            </a:pPr>
            <a:endParaRPr lang="de-DE" altLang="zh-CN" sz="2100" dirty="0">
              <a:latin typeface="Calibri" panose="020F0502020204030204" pitchFamily="34" charset="0"/>
              <a:ea typeface="KaiTi" panose="02010609060101010101" pitchFamily="49" charset="-122"/>
            </a:endParaRPr>
          </a:p>
        </p:txBody>
      </p:sp>
    </p:spTree>
    <p:extLst>
      <p:ext uri="{BB962C8B-B14F-4D97-AF65-F5344CB8AC3E}">
        <p14:creationId xmlns:p14="http://schemas.microsoft.com/office/powerpoint/2010/main" val="3996773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r>
              <a:rPr lang="de-DE" sz="2400" dirty="0" err="1">
                <a:latin typeface="Calibri" panose="020F0502020204030204" pitchFamily="34" charset="0"/>
                <a:ea typeface="SimSun" panose="02010600030101010101" pitchFamily="2" charset="-122"/>
                <a:cs typeface="Calibri" panose="020F0502020204030204" pitchFamily="34" charset="0"/>
              </a:rPr>
              <a:t>Everybody</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needs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to</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add</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information</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government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policies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events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products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ideas</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to</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the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following</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website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a:latin typeface="Calibri" panose="020F0502020204030204" pitchFamily="34" charset="0"/>
                <a:ea typeface="SimSun" panose="02010600030101010101" pitchFamily="2" charset="-122"/>
                <a:cs typeface="Calibri" panose="020F0502020204030204" pitchFamily="34" charset="0"/>
                <a:hlinkClick r:id="rId2"/>
              </a:rPr>
              <a:t>https://wiki.rub.de/uvu/index.php/How_to_Make_People_Read_Classics_Again%3F</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(This time </a:t>
            </a:r>
            <a:r>
              <a:rPr lang="de-DE" sz="2400" dirty="0" err="1">
                <a:latin typeface="Calibri" panose="020F0502020204030204" pitchFamily="34" charset="0"/>
                <a:ea typeface="SimSun" panose="02010600030101010101" pitchFamily="2" charset="-122"/>
                <a:cs typeface="Calibri" panose="020F0502020204030204" pitchFamily="34" charset="0"/>
              </a:rPr>
              <a:t>no</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quiz</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Translation</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Correction</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of</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translation</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Please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choose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your</a:t>
            </a:r>
            <a:r>
              <a:rPr lang="de-DE" sz="2400" dirty="0">
                <a:latin typeface="Calibri" panose="020F0502020204030204" pitchFamily="34" charset="0"/>
                <a:ea typeface="SimSun" panose="02010600030101010101" pitchFamily="2" charset="-122"/>
                <a:cs typeface="Calibri" panose="020F0502020204030204" pitchFamily="34" charset="0"/>
              </a:rPr>
              <a:t> final </a:t>
            </a:r>
            <a:r>
              <a:rPr lang="de-DE" sz="2400" dirty="0" err="1">
                <a:latin typeface="Calibri" panose="020F0502020204030204" pitchFamily="34" charset="0"/>
                <a:ea typeface="SimSun" panose="02010600030101010101" pitchFamily="2" charset="-122"/>
                <a:cs typeface="Calibri" panose="020F0502020204030204" pitchFamily="34" charset="0"/>
              </a:rPr>
              <a:t>exam</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paper</a:t>
            </a:r>
            <a:r>
              <a:rPr lang="de-DE" sz="2400" dirty="0">
                <a:latin typeface="Calibri" panose="020F0502020204030204" pitchFamily="34" charset="0"/>
                <a:ea typeface="SimSun" panose="02010600030101010101" pitchFamily="2" charset="-122"/>
                <a:cs typeface="Calibri" panose="020F0502020204030204" pitchFamily="34" charset="0"/>
              </a:rPr>
              <a:t> and </a:t>
            </a:r>
            <a:r>
              <a:rPr lang="de-DE" sz="2400" dirty="0" err="1">
                <a:latin typeface="Calibri" panose="020F0502020204030204" pitchFamily="34" charset="0"/>
                <a:ea typeface="SimSun" panose="02010600030101010101" pitchFamily="2" charset="-122"/>
                <a:cs typeface="Calibri" panose="020F0502020204030204" pitchFamily="34" charset="0"/>
              </a:rPr>
              <a:t>start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writing</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a:latin typeface="Calibri" panose="020F0502020204030204" pitchFamily="34" charset="0"/>
                <a:ea typeface="SimSun" panose="02010600030101010101" pitchFamily="2" charset="-122"/>
                <a:cs typeface="Calibri" panose="020F0502020204030204" pitchFamily="34" charset="0"/>
              </a:rPr>
              <a:t>(grade)</a:t>
            </a:r>
            <a:endParaRPr lang="de-DE" sz="24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326783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8486</Words>
  <Application>Microsoft Office PowerPoint</Application>
  <PresentationFormat>Bildschirmpräsentation (4:3)</PresentationFormat>
  <Paragraphs>1088</Paragraphs>
  <Slides>91</Slides>
  <Notes>6</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91</vt:i4>
      </vt:variant>
    </vt:vector>
  </HeadingPairs>
  <TitlesOfParts>
    <vt:vector size="104" baseType="lpstr">
      <vt:lpstr>굴림</vt:lpstr>
      <vt:lpstr>楷体</vt:lpstr>
      <vt:lpstr>楷体</vt:lpstr>
      <vt:lpstr>PMingLiU</vt:lpstr>
      <vt:lpstr>黑体</vt:lpstr>
      <vt:lpstr>宋体</vt:lpstr>
      <vt:lpstr>华文行楷</vt:lpstr>
      <vt:lpstr>Arial</vt:lpstr>
      <vt:lpstr>Arial Black</vt:lpstr>
      <vt:lpstr>Calibri</vt:lpstr>
      <vt:lpstr>Times New Roman</vt:lpstr>
      <vt:lpstr>Wingdings</vt:lpstr>
      <vt:lpstr>Office 主题</vt:lpstr>
      <vt:lpstr>中华典籍外译 Chinese Classics Translation for Master Students of Translation Studies</vt:lpstr>
      <vt:lpstr>Schedule 学期题目</vt:lpstr>
      <vt:lpstr>PowerPoint-Präsentation</vt:lpstr>
      <vt:lpstr>PowerPoint-Präsentation</vt:lpstr>
      <vt:lpstr>Schedule 学期题目</vt:lpstr>
      <vt:lpstr>PowerPoint-Präsentation</vt:lpstr>
      <vt:lpstr>PowerPoint-Präsentation</vt:lpstr>
      <vt:lpstr>Session 6: Earliest translations: Honglou meng 1</vt:lpstr>
      <vt:lpstr>Session 4: Quiz</vt:lpstr>
      <vt:lpstr>PowerPoint-Präsentation</vt:lpstr>
      <vt:lpstr>PowerPoint-Präsentation</vt:lpstr>
      <vt:lpstr>PowerPoint-Präsentation</vt:lpstr>
      <vt:lpstr>四大名著+金瓶梅的早期翻译结果总结表</vt:lpstr>
      <vt:lpstr>《红楼梦》早期部分翻译情况一览表（草案）</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Quiz: Earliest translations: Honglou meng 1</vt:lpstr>
      <vt:lpstr>Session 4: Quiz 2</vt:lpstr>
      <vt:lpstr>Session 4: Earliest translations: Honglou meng 3</vt:lpstr>
      <vt:lpstr>Session 4: Quiz 4</vt:lpstr>
      <vt:lpstr>Session 4: Quiz 4</vt:lpstr>
      <vt:lpstr>Comparison of the Dream of the Red Chamber with other pieces of world literature, with the example of the Buddenbrooks   红楼梦和世界文学作品的比较 ——以《布登勃洛克一家》为例   </vt:lpstr>
      <vt:lpstr>Dream and Buddenbrooks</vt:lpstr>
      <vt:lpstr>Introduction</vt:lpstr>
      <vt:lpstr>脂砚斋重评石头记(甲戌本) 第247、267页</vt:lpstr>
      <vt:lpstr>PowerPoint-Präsentation</vt:lpstr>
      <vt:lpstr>PowerPoint-Präsentation</vt:lpstr>
      <vt:lpstr>PowerPoint-Präsentation</vt:lpstr>
      <vt:lpstr>1. Coming of age novel / Generationenroman</vt:lpstr>
      <vt:lpstr>Quotes by Mann</vt:lpstr>
      <vt:lpstr>Decay 没落</vt:lpstr>
      <vt:lpstr>PowerPoint-Präsentation</vt:lpstr>
      <vt:lpstr>Décadence 颓废</vt:lpstr>
      <vt:lpstr>PowerPoint-Präsentation</vt:lpstr>
      <vt:lpstr>PowerPoint-Präsentation</vt:lpstr>
      <vt:lpstr>2. Arranged marriages </vt:lpstr>
      <vt:lpstr>PowerPoint-Präsentation</vt:lpstr>
      <vt:lpstr>PowerPoint-Präsentation</vt:lpstr>
      <vt:lpstr>PowerPoint-Präsentation</vt:lpstr>
      <vt:lpstr>3. Conversation tone of family members</vt:lpstr>
      <vt:lpstr>4. The role of doctors</vt:lpstr>
      <vt:lpstr>5. Comparison of elements</vt:lpstr>
      <vt:lpstr>6. Hanno and Baoyu</vt:lpstr>
      <vt:lpstr>7. Pretention and Alternatives</vt:lpstr>
      <vt:lpstr>8. Philosophy, art and religion</vt:lpstr>
      <vt:lpstr>9. Buddenbrooks –  A German Dream?</vt:lpstr>
      <vt:lpstr>10. The effect of music</vt:lpstr>
      <vt:lpstr>Generations</vt:lpstr>
      <vt:lpstr>11. The understanding of marriages and loyalty to the partner</vt:lpstr>
      <vt:lpstr>11. The understanding of marriages and loyalty to the partner</vt:lpstr>
      <vt:lpstr>12. Colors as leitmotif</vt:lpstr>
      <vt:lpstr>13. Conclusion</vt:lpstr>
      <vt:lpstr>13. Conclusion</vt:lpstr>
      <vt:lpstr>Thesen in „Bilse und ich“</vt:lpstr>
      <vt:lpstr>Vorbilder, Einflüsse, Merkmale </vt:lpstr>
      <vt:lpstr>Vorbilder, Einflüsse, Merkmale</vt:lpstr>
      <vt:lpstr>Vorbilder, Einflüsse </vt:lpstr>
      <vt:lpstr>Gattungstraditionen</vt:lpstr>
      <vt:lpstr>Strukturmerkmale</vt:lpstr>
      <vt:lpstr>Komplementäre Figurenkonstellation</vt:lpstr>
      <vt:lpstr>Generationen</vt:lpstr>
      <vt:lpstr>Generationen</vt:lpstr>
      <vt:lpstr>Stilmittel, Komposition</vt:lpstr>
      <vt:lpstr>Leitmotivtechnik in Buddenbrooks</vt:lpstr>
      <vt:lpstr>PowerPoint-Präsentation</vt:lpstr>
      <vt:lpstr>Preparation for next session</vt:lpstr>
      <vt:lpstr>Preparation for next session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79</cp:revision>
  <dcterms:created xsi:type="dcterms:W3CDTF">2012-05-20T08:41:50Z</dcterms:created>
  <dcterms:modified xsi:type="dcterms:W3CDTF">2022-03-18T05:32:23Z</dcterms:modified>
</cp:coreProperties>
</file>