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56" r:id="rId3"/>
    <p:sldId id="257" r:id="rId5"/>
    <p:sldId id="258" r:id="rId6"/>
    <p:sldId id="259" r:id="rId7"/>
    <p:sldId id="275" r:id="rId8"/>
    <p:sldId id="260" r:id="rId9"/>
    <p:sldId id="262" r:id="rId10"/>
    <p:sldId id="277" r:id="rId11"/>
    <p:sldId id="279" r:id="rId12"/>
    <p:sldId id="280" r:id="rId13"/>
    <p:sldId id="276" r:id="rId14"/>
    <p:sldId id="282" r:id="rId15"/>
    <p:sldId id="283" r:id="rId16"/>
    <p:sldId id="284" r:id="rId17"/>
    <p:sldId id="274" r:id="rId18"/>
  </p:sld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521970" y="270000"/>
            <a:ext cx="8100000" cy="540000"/>
          </a:xfrm>
        </p:spPr>
        <p:txBody>
          <a:bodyPr wrap="square">
            <a:normAutofit/>
          </a:body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a:xfrm>
            <a:off x="521970" y="4767263"/>
            <a:ext cx="2057400" cy="273844"/>
          </a:xfrm>
        </p:spPr>
        <p:txBody>
          <a:bodyPr wrap="square">
            <a:normAutofit/>
          </a:bodyPr>
          <a:lstStyle/>
          <a:p>
            <a:fld id="{5592522B-0F24-4480-B9DD-A9474A6880D6}"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a:xfrm>
            <a:off x="3028950" y="4767263"/>
            <a:ext cx="3086100" cy="273844"/>
          </a:xfrm>
        </p:spPr>
        <p:txBody>
          <a:bodyPr/>
          <a:lstStyle/>
          <a:p>
            <a:endParaRPr lang="zh-CN" altLang="en-US"/>
          </a:p>
        </p:txBody>
      </p:sp>
      <p:sp>
        <p:nvSpPr>
          <p:cNvPr id="5" name="灯片编号占位符 4"/>
          <p:cNvSpPr>
            <a:spLocks noGrp="1"/>
          </p:cNvSpPr>
          <p:nvPr>
            <p:ph type="sldNum" sz="quarter" idx="12"/>
            <p:custDataLst>
              <p:tags r:id="rId5"/>
            </p:custDataLst>
          </p:nvPr>
        </p:nvSpPr>
        <p:spPr>
          <a:xfrm>
            <a:off x="6565487" y="4767263"/>
            <a:ext cx="2057400" cy="273844"/>
          </a:xfrm>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xml.rels><?xml version="1.0" encoding="UTF-8" standalone="yes"?>
<Relationships xmlns="http://schemas.openxmlformats.org/package/2006/relationships"><Relationship Id="rId4" Type="http://schemas.openxmlformats.org/officeDocument/2006/relationships/notesSlide" Target="../notesSlides/notesSlide12.xml"/><Relationship Id="rId3" Type="http://schemas.openxmlformats.org/officeDocument/2006/relationships/slideLayout" Target="../slideLayouts/slideLayout1.xml"/><Relationship Id="rId2" Type="http://schemas.openxmlformats.org/officeDocument/2006/relationships/themeOverride" Target="../theme/themeOverride1.xml"/><Relationship Id="rId1" Type="http://schemas.openxmlformats.org/officeDocument/2006/relationships/image" Target="../media/image3.jpeg"/></Relationships>
</file>

<file path=ppt/slides/_rels/slide13.xml.rels><?xml version="1.0" encoding="UTF-8" standalone="yes"?>
<Relationships xmlns="http://schemas.openxmlformats.org/package/2006/relationships"><Relationship Id="rId4" Type="http://schemas.openxmlformats.org/officeDocument/2006/relationships/notesSlide" Target="../notesSlides/notesSlide13.xml"/><Relationship Id="rId3" Type="http://schemas.openxmlformats.org/officeDocument/2006/relationships/slideLayout" Target="../slideLayouts/slideLayout1.xml"/><Relationship Id="rId2" Type="http://schemas.openxmlformats.org/officeDocument/2006/relationships/themeOverride" Target="../theme/themeOverride2.xml"/><Relationship Id="rId1" Type="http://schemas.openxmlformats.org/officeDocument/2006/relationships/image" Target="../media/image3.jpeg"/></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14.xml"/><Relationship Id="rId3" Type="http://schemas.openxmlformats.org/officeDocument/2006/relationships/slideLayout" Target="../slideLayouts/slideLayout1.xml"/><Relationship Id="rId2" Type="http://schemas.openxmlformats.org/officeDocument/2006/relationships/themeOverride" Target="../theme/themeOverride3.xml"/><Relationship Id="rId1"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2.xml"/><Relationship Id="rId8" Type="http://schemas.openxmlformats.org/officeDocument/2006/relationships/slideLayout" Target="../slideLayouts/slideLayout1.xml"/><Relationship Id="rId7" Type="http://schemas.openxmlformats.org/officeDocument/2006/relationships/tags" Target="../tags/tag10.xml"/><Relationship Id="rId6" Type="http://schemas.openxmlformats.org/officeDocument/2006/relationships/tags" Target="../tags/tag9.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225280" cy="5143500"/>
          </a:xfrm>
          <a:prstGeom prst="rect">
            <a:avLst/>
          </a:prstGeom>
        </p:spPr>
      </p:pic>
      <p:sp>
        <p:nvSpPr>
          <p:cNvPr id="3" name="Text 0"/>
          <p:cNvSpPr/>
          <p:nvPr/>
        </p:nvSpPr>
        <p:spPr>
          <a:xfrm>
            <a:off x="571500" y="1500188"/>
            <a:ext cx="8001000" cy="666750"/>
          </a:xfrm>
          <a:prstGeom prst="rect">
            <a:avLst/>
          </a:prstGeom>
          <a:noFill/>
        </p:spPr>
        <p:txBody>
          <a:bodyPr vert="horz" wrap="square" lIns="0" tIns="0" rIns="0" bIns="0" rtlCol="0" anchor="ctr"/>
          <a:lstStyle/>
          <a:p>
            <a:pPr marL="0" indent="0" algn="ctr">
              <a:lnSpc>
                <a:spcPts val="5250"/>
              </a:lnSpc>
              <a:buNone/>
            </a:pPr>
            <a:r>
              <a:rPr lang="en-US" sz="37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Skopos Theory  </a:t>
            </a:r>
            <a:r>
              <a:rPr lang="zh-CN" altLang="en-US" sz="37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目的论</a:t>
            </a:r>
            <a:endParaRPr lang="zh-CN" altLang="en-US" sz="37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4" name="Text 1"/>
          <p:cNvSpPr/>
          <p:nvPr/>
        </p:nvSpPr>
        <p:spPr>
          <a:xfrm>
            <a:off x="571500" y="2243138"/>
            <a:ext cx="8001000" cy="400050"/>
          </a:xfrm>
          <a:prstGeom prst="rect">
            <a:avLst/>
          </a:prstGeom>
          <a:noFill/>
        </p:spPr>
        <p:txBody>
          <a:bodyPr vert="horz" wrap="square" lIns="0" tIns="0" rIns="0" bIns="0" rtlCol="0" anchor="ctr"/>
          <a:lstStyle/>
          <a:p>
            <a:pPr marL="0" indent="0" algn="ctr">
              <a:lnSpc>
                <a:spcPts val="3150"/>
              </a:lnSpc>
              <a:buNone/>
            </a:pPr>
            <a:endParaRPr lang="en-US" sz="2250" dirty="0"/>
          </a:p>
        </p:txBody>
      </p:sp>
      <p:sp>
        <p:nvSpPr>
          <p:cNvPr id="6" name="Text 3"/>
          <p:cNvSpPr/>
          <p:nvPr/>
        </p:nvSpPr>
        <p:spPr>
          <a:xfrm>
            <a:off x="1579880" y="2656205"/>
            <a:ext cx="5622925" cy="307975"/>
          </a:xfrm>
          <a:prstGeom prst="rect">
            <a:avLst/>
          </a:prstGeom>
          <a:noFill/>
        </p:spPr>
        <p:txBody>
          <a:bodyPr vert="horz" wrap="square" lIns="0" tIns="0" rIns="0" bIns="0" rtlCol="0" anchor="ctr"/>
          <a:lstStyle/>
          <a:p>
            <a:pPr marL="0" indent="0" algn="ctr">
              <a:lnSpc>
                <a:spcPts val="1725"/>
              </a:lnSpc>
              <a:buNone/>
            </a:pPr>
            <a:r>
              <a:rPr lang="en-US" altLang="zh-CN" sz="1200" b="1" dirty="0"/>
              <a:t>202230092201           </a:t>
            </a:r>
            <a:r>
              <a:rPr lang="zh-CN" altLang="en-US" sz="1200" b="1" dirty="0"/>
              <a:t>王灼辰</a:t>
            </a:r>
            <a:endParaRPr lang="zh-CN" altLang="en-US" sz="1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译者角色转变</a:t>
            </a:r>
            <a:endParaRPr lang="zh-CN" altLang="en-US" sz="2250" dirty="0"/>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endParaRPr lang="zh-CN" altLang="en-US">
              <a:solidFill>
                <a:schemeClr val="tx1">
                  <a:lumMod val="85000"/>
                  <a:lumOff val="15000"/>
                </a:schemeClr>
              </a:solidFill>
              <a:latin typeface="+mn-ea"/>
              <a:cs typeface="+mn-ea"/>
              <a:sym typeface="+mn-ea"/>
            </a:endParaRPr>
          </a:p>
          <a:p>
            <a:pPr marL="285750" indent="-285750" algn="just">
              <a:lnSpc>
                <a:spcPct val="150000"/>
              </a:lnSpc>
              <a:spcBef>
                <a:spcPct val="0"/>
              </a:spcBef>
              <a:spcAft>
                <a:spcPct val="0"/>
              </a:spcAft>
              <a:buFont typeface="Wingdings" panose="05000000000000000000" charset="0"/>
              <a:buChar char="Ø"/>
            </a:pPr>
            <a:r>
              <a:rPr lang="zh-CN" altLang="en-US"/>
              <a:t>传统翻译理论通常将译者视为一个透明的中介，其任务是准确无误地传递源作者的信息。</a:t>
            </a:r>
            <a:endParaRPr lang="zh-CN" altLang="en-US"/>
          </a:p>
          <a:p>
            <a:pPr marL="285750" indent="-285750" algn="just">
              <a:lnSpc>
                <a:spcPct val="150000"/>
              </a:lnSpc>
              <a:spcBef>
                <a:spcPct val="0"/>
              </a:spcBef>
              <a:spcAft>
                <a:spcPct val="0"/>
              </a:spcAft>
              <a:buFont typeface="Wingdings" panose="05000000000000000000" charset="0"/>
              <a:buChar char="Ø"/>
            </a:pPr>
            <a:r>
              <a:rPr lang="zh-CN" altLang="en-US"/>
              <a:t>而在</a:t>
            </a:r>
            <a:r>
              <a:rPr lang="en-US" altLang="zh-CN"/>
              <a:t>Skopos</a:t>
            </a:r>
            <a:r>
              <a:rPr lang="zh-CN" altLang="en-US"/>
              <a:t>理论框架下，译者扮演着更为积极的角色，他们不仅负责信息的传递，还需要根据翻译的目的和预期的功能做出决策，这包括选择适当的翻译策略以及调整文本内容以更好地服务于特定的翻译目的。</a:t>
            </a:r>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571500" y="3572510"/>
            <a:ext cx="6384925" cy="599440"/>
          </a:xfrm>
          <a:prstGeom prst="rect">
            <a:avLst/>
          </a:prstGeom>
          <a:noFill/>
        </p:spPr>
        <p:txBody>
          <a:bodyPr vert="horz" wrap="square" lIns="0" tIns="0" rIns="0" bIns="0" rtlCol="0" anchor="ctr"/>
          <a:lstStyle/>
          <a:p>
            <a:pPr marL="0" indent="0" algn="l">
              <a:lnSpc>
                <a:spcPts val="1650"/>
              </a:lnSpc>
              <a:buNone/>
            </a:pPr>
            <a:r>
              <a:rPr lang="zh-CN" altLang="en-US" sz="24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sym typeface="+mn-ea"/>
              </a:rPr>
              <a:t>目的论的应用</a:t>
            </a:r>
            <a:endParaRPr lang="en-US" sz="2400" dirty="0"/>
          </a:p>
        </p:txBody>
      </p:sp>
      <p:sp>
        <p:nvSpPr>
          <p:cNvPr id="4" name="Shape 1"/>
          <p:cNvSpPr/>
          <p:nvPr/>
        </p:nvSpPr>
        <p:spPr>
          <a:xfrm>
            <a:off x="571500" y="4157662"/>
            <a:ext cx="4762500" cy="14288"/>
          </a:xfrm>
          <a:prstGeom prst="rect">
            <a:avLst/>
          </a:prstGeom>
          <a:solidFill>
            <a:srgbClr val="000000">
              <a:alpha val="30000"/>
            </a:srgbClr>
          </a:solidFill>
        </p:spPr>
      </p:sp>
      <p:sp>
        <p:nvSpPr>
          <p:cNvPr id="5" name="Text 2"/>
          <p:cNvSpPr/>
          <p:nvPr/>
        </p:nvSpPr>
        <p:spPr>
          <a:xfrm>
            <a:off x="571500" y="4362450"/>
            <a:ext cx="4762500"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6" name="Text 3"/>
          <p:cNvSpPr/>
          <p:nvPr/>
        </p:nvSpPr>
        <p:spPr>
          <a:xfrm>
            <a:off x="5419725" y="3009900"/>
            <a:ext cx="3729038" cy="2857500"/>
          </a:xfrm>
          <a:prstGeom prst="rect">
            <a:avLst/>
          </a:prstGeom>
          <a:noFill/>
        </p:spPr>
        <p:txBody>
          <a:bodyPr vert="horz" wrap="square" lIns="0" tIns="0" rIns="0" bIns="0" rtlCol="0" anchor="ctr"/>
          <a:lstStyle/>
          <a:p>
            <a:pPr marL="0" indent="0" algn="ctr">
              <a:lnSpc>
                <a:spcPts val="22500"/>
              </a:lnSpc>
              <a:buNone/>
            </a:pPr>
            <a:r>
              <a:rPr lang="en-US" sz="22500"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03</a:t>
            </a:r>
            <a:endParaRPr lang="en-US" sz="22500"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菜品</a:t>
            </a:r>
            <a:endPar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38250"/>
            <a:ext cx="8715375" cy="3721735"/>
          </a:xfrm>
          <a:prstGeom prst="rect">
            <a:avLst/>
          </a:prstGeom>
          <a:noFill/>
        </p:spPr>
        <p:txBody>
          <a:bodyPr wrap="square" rtlCol="0">
            <a:noAutofit/>
          </a:bodyPr>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原文：</a:t>
            </a:r>
            <a:r>
              <a:rPr lang="en-US" altLang="zh-CN">
                <a:solidFill>
                  <a:schemeClr val="tx1">
                    <a:lumMod val="85000"/>
                    <a:lumOff val="15000"/>
                  </a:schemeClr>
                </a:solidFill>
                <a:latin typeface="+mn-ea"/>
                <a:cs typeface="+mn-ea"/>
                <a:sym typeface="+mn-ea"/>
              </a:rPr>
              <a:t>Foie Gras</a:t>
            </a: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中文翻译：法式鹅肝酱（而非直译</a:t>
            </a:r>
            <a:r>
              <a:rPr lang="en-US" altLang="zh-CN">
                <a:solidFill>
                  <a:schemeClr val="tx1">
                    <a:lumMod val="85000"/>
                    <a:lumOff val="15000"/>
                  </a:schemeClr>
                </a:solidFill>
                <a:latin typeface="+mn-ea"/>
                <a:cs typeface="+mn-ea"/>
                <a:sym typeface="+mn-ea"/>
              </a:rPr>
              <a:t>“</a:t>
            </a:r>
            <a:r>
              <a:rPr lang="zh-CN" altLang="en-US">
                <a:solidFill>
                  <a:schemeClr val="tx1">
                    <a:lumMod val="85000"/>
                    <a:lumOff val="15000"/>
                  </a:schemeClr>
                </a:solidFill>
                <a:latin typeface="+mn-ea"/>
                <a:cs typeface="+mn-ea"/>
                <a:sym typeface="+mn-ea"/>
              </a:rPr>
              <a:t>脂肪肝</a:t>
            </a:r>
            <a:r>
              <a:rPr lang="en-US" altLang="zh-CN">
                <a:solidFill>
                  <a:schemeClr val="tx1">
                    <a:lumMod val="85000"/>
                    <a:lumOff val="15000"/>
                  </a:schemeClr>
                </a:solidFill>
                <a:latin typeface="+mn-ea"/>
                <a:cs typeface="+mn-ea"/>
                <a:sym typeface="+mn-ea"/>
              </a:rPr>
              <a:t>”</a:t>
            </a:r>
            <a:r>
              <a:rPr lang="zh-CN" altLang="en-US">
                <a:solidFill>
                  <a:schemeClr val="tx1">
                    <a:lumMod val="85000"/>
                    <a:lumOff val="15000"/>
                  </a:schemeClr>
                </a:solidFill>
                <a:latin typeface="+mn-ea"/>
                <a:cs typeface="+mn-ea"/>
                <a:sym typeface="+mn-ea"/>
              </a:rPr>
              <a:t>）</a:t>
            </a:r>
            <a:r>
              <a:rPr lang="en-US" altLang="zh-CN">
                <a:solidFill>
                  <a:schemeClr val="tx1">
                    <a:lumMod val="85000"/>
                    <a:lumOff val="15000"/>
                  </a:schemeClr>
                </a:solidFill>
                <a:latin typeface="+mn-ea"/>
                <a:cs typeface="+mn-ea"/>
                <a:sym typeface="+mn-ea"/>
              </a:rPr>
              <a:t>  </a:t>
            </a: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目的：提升菜品吸引力，避免</a:t>
            </a:r>
            <a:r>
              <a:rPr lang="zh-CN" altLang="en-US">
                <a:solidFill>
                  <a:schemeClr val="tx1">
                    <a:lumMod val="85000"/>
                    <a:lumOff val="15000"/>
                  </a:schemeClr>
                </a:solidFill>
                <a:latin typeface="+mn-ea"/>
                <a:cs typeface="+mn-ea"/>
                <a:sym typeface="+mn-ea"/>
              </a:rPr>
              <a:t>病理联想。</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广告</a:t>
            </a:r>
            <a:endPar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r>
              <a:rPr lang="zh-CN" altLang="en-US"/>
              <a:t>原</a:t>
            </a:r>
            <a:r>
              <a:rPr lang="zh-CN" altLang="en-US"/>
              <a:t>文：</a:t>
            </a:r>
            <a:r>
              <a:rPr lang="en-US" altLang="zh-CN"/>
              <a:t>Coca-Cola</a:t>
            </a:r>
            <a:endParaRPr lang="en-US" altLang="zh-CN"/>
          </a:p>
          <a:p>
            <a:pPr algn="just">
              <a:lnSpc>
                <a:spcPct val="150000"/>
              </a:lnSpc>
              <a:spcBef>
                <a:spcPct val="0"/>
              </a:spcBef>
              <a:spcAft>
                <a:spcPct val="0"/>
              </a:spcAft>
            </a:pPr>
            <a:r>
              <a:rPr lang="zh-CN" altLang="en-US"/>
              <a:t>中文翻译：可口可乐</a:t>
            </a:r>
            <a:r>
              <a:rPr lang="en-US" altLang="zh-CN"/>
              <a:t>  </a:t>
            </a:r>
            <a:endParaRPr lang="en-US" altLang="zh-CN"/>
          </a:p>
          <a:p>
            <a:pPr algn="just">
              <a:lnSpc>
                <a:spcPct val="150000"/>
              </a:lnSpc>
              <a:spcBef>
                <a:spcPct val="0"/>
              </a:spcBef>
              <a:spcAft>
                <a:spcPct val="0"/>
              </a:spcAft>
            </a:pPr>
            <a:r>
              <a:rPr lang="zh-CN" altLang="en-US"/>
              <a:t>目的：</a:t>
            </a:r>
            <a:r>
              <a:rPr lang="en-US" altLang="zh-CN"/>
              <a:t>“</a:t>
            </a:r>
            <a:r>
              <a:rPr lang="zh-CN" altLang="en-US"/>
              <a:t>可口</a:t>
            </a:r>
            <a:r>
              <a:rPr lang="en-US" altLang="zh-CN"/>
              <a:t>”</a:t>
            </a:r>
            <a:r>
              <a:rPr lang="zh-CN" altLang="en-US"/>
              <a:t>传达了饮料美味、令人愉悦的特点，</a:t>
            </a:r>
            <a:r>
              <a:rPr lang="en-US" altLang="zh-CN"/>
              <a:t>“</a:t>
            </a:r>
            <a:r>
              <a:rPr lang="zh-CN" altLang="en-US"/>
              <a:t>可乐</a:t>
            </a:r>
            <a:r>
              <a:rPr lang="en-US" altLang="zh-CN"/>
              <a:t>”</a:t>
            </a:r>
            <a:r>
              <a:rPr lang="zh-CN" altLang="en-US"/>
              <a:t>则直接借用了英文发音，并创造了一种欢乐、畅快的感觉。这个翻译既符合汉语的语言习惯，又达到了吸引消费者的目的。</a:t>
            </a:r>
            <a:endParaRPr lang="zh-CN" altLang="en-US"/>
          </a:p>
        </p:txBody>
      </p:sp>
    </p:spTree>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文学</a:t>
            </a:r>
            <a:endPar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原名：</a:t>
            </a:r>
            <a:r>
              <a:rPr lang="en-US" altLang="zh-CN">
                <a:solidFill>
                  <a:schemeClr val="tx1">
                    <a:lumMod val="85000"/>
                    <a:lumOff val="15000"/>
                  </a:schemeClr>
                </a:solidFill>
                <a:latin typeface="+mn-ea"/>
                <a:cs typeface="+mn-ea"/>
                <a:sym typeface="+mn-ea"/>
              </a:rPr>
              <a:t>Harry Potter and the Philosopher's Stone</a:t>
            </a: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美国版书名：</a:t>
            </a:r>
            <a:r>
              <a:rPr lang="en-US" altLang="zh-CN">
                <a:solidFill>
                  <a:schemeClr val="tx1">
                    <a:lumMod val="85000"/>
                    <a:lumOff val="15000"/>
                  </a:schemeClr>
                </a:solidFill>
                <a:latin typeface="+mn-ea"/>
                <a:cs typeface="+mn-ea"/>
                <a:sym typeface="+mn-ea"/>
              </a:rPr>
              <a:t>Harry Potter and the Sorcerer's Stone</a:t>
            </a: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目的：</a:t>
            </a:r>
            <a:r>
              <a:rPr lang="en-US" altLang="zh-CN">
                <a:solidFill>
                  <a:schemeClr val="tx1">
                    <a:lumMod val="85000"/>
                    <a:lumOff val="15000"/>
                  </a:schemeClr>
                </a:solidFill>
                <a:latin typeface="+mn-ea"/>
                <a:cs typeface="+mn-ea"/>
                <a:sym typeface="+mn-ea"/>
              </a:rPr>
              <a:t>“philosopher”</a:t>
            </a:r>
            <a:r>
              <a:rPr lang="zh-CN" altLang="en-US">
                <a:solidFill>
                  <a:schemeClr val="tx1">
                    <a:lumMod val="85000"/>
                    <a:lumOff val="15000"/>
                  </a:schemeClr>
                </a:solidFill>
                <a:latin typeface="+mn-ea"/>
                <a:cs typeface="+mn-ea"/>
                <a:sym typeface="+mn-ea"/>
              </a:rPr>
              <a:t>这个词通常与哲学家或深奥的哲学思想联系在一起，对于儿童和青少年来说可能显得过于学术化、不够吸引人。而</a:t>
            </a:r>
            <a:r>
              <a:rPr lang="en-US" altLang="zh-CN">
                <a:solidFill>
                  <a:schemeClr val="tx1">
                    <a:lumMod val="85000"/>
                    <a:lumOff val="15000"/>
                  </a:schemeClr>
                </a:solidFill>
                <a:latin typeface="+mn-ea"/>
                <a:cs typeface="+mn-ea"/>
                <a:sym typeface="+mn-ea"/>
              </a:rPr>
              <a:t>“sorcerer”</a:t>
            </a:r>
            <a:r>
              <a:rPr lang="zh-CN" altLang="en-US">
                <a:solidFill>
                  <a:schemeClr val="tx1">
                    <a:lumMod val="85000"/>
                    <a:lumOff val="15000"/>
                  </a:schemeClr>
                </a:solidFill>
                <a:latin typeface="+mn-ea"/>
                <a:cs typeface="+mn-ea"/>
                <a:sym typeface="+mn-ea"/>
              </a:rPr>
              <a:t>则直接与魔法、巫师等奇幻元素相关联，更符合《哈利</a:t>
            </a:r>
            <a:r>
              <a:rPr lang="en-US" altLang="zh-CN">
                <a:solidFill>
                  <a:schemeClr val="tx1">
                    <a:lumMod val="85000"/>
                    <a:lumOff val="15000"/>
                  </a:schemeClr>
                </a:solidFill>
                <a:latin typeface="+mn-ea"/>
                <a:cs typeface="+mn-ea"/>
                <a:sym typeface="+mn-ea"/>
              </a:rPr>
              <a:t>·</a:t>
            </a:r>
            <a:r>
              <a:rPr lang="zh-CN" altLang="en-US">
                <a:solidFill>
                  <a:schemeClr val="tx1">
                    <a:lumMod val="85000"/>
                    <a:lumOff val="15000"/>
                  </a:schemeClr>
                </a:solidFill>
                <a:latin typeface="+mn-ea"/>
                <a:cs typeface="+mn-ea"/>
                <a:sym typeface="+mn-ea"/>
              </a:rPr>
              <a:t>波特》系列的魔幻主题，也更容易激发年轻读者的兴趣。</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689610" y="2571433"/>
            <a:ext cx="8001000" cy="666750"/>
          </a:xfrm>
          <a:prstGeom prst="rect">
            <a:avLst/>
          </a:prstGeom>
          <a:noFill/>
        </p:spPr>
        <p:txBody>
          <a:bodyPr vert="horz" wrap="square" lIns="0" tIns="0" rIns="0" bIns="0" rtlCol="0" anchor="ctr"/>
          <a:lstStyle/>
          <a:p>
            <a:pPr marL="0" indent="0" algn="l">
              <a:lnSpc>
                <a:spcPts val="5250"/>
              </a:lnSpc>
              <a:buNone/>
            </a:pPr>
            <a:r>
              <a:rPr lang="en-US" sz="6000" dirty="0"/>
              <a:t>Vielen </a:t>
            </a:r>
            <a:r>
              <a:rPr lang="en-US" sz="6000" dirty="0"/>
              <a:t>Dank</a:t>
            </a:r>
            <a:endParaRPr lang="en-US" sz="6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a:stretch>
            <a:fillRect/>
          </a:stretch>
        </p:blipFill>
        <p:spPr>
          <a:xfrm>
            <a:off x="0" y="0"/>
            <a:ext cx="2952750" cy="5143500"/>
          </a:xfrm>
          <a:prstGeom prst="rect">
            <a:avLst/>
          </a:prstGeom>
        </p:spPr>
      </p:pic>
      <p:sp>
        <p:nvSpPr>
          <p:cNvPr id="4" name="Text 1"/>
          <p:cNvSpPr/>
          <p:nvPr/>
        </p:nvSpPr>
        <p:spPr>
          <a:xfrm>
            <a:off x="571500" y="3433763"/>
            <a:ext cx="1857375" cy="666750"/>
          </a:xfrm>
          <a:prstGeom prst="rect">
            <a:avLst/>
          </a:prstGeom>
          <a:noFill/>
        </p:spPr>
        <p:txBody>
          <a:bodyPr vert="horz" wrap="square" lIns="0" tIns="0" rIns="0" bIns="0" rtlCol="0" anchor="ctr"/>
          <a:lstStyle/>
          <a:p>
            <a:pPr marL="0" indent="0" algn="l">
              <a:lnSpc>
                <a:spcPts val="5250"/>
              </a:lnSpc>
              <a:buNone/>
            </a:pPr>
            <a:r>
              <a:rPr lang="zh-CN" altLang="en-US" sz="37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目录</a:t>
            </a:r>
            <a:endParaRPr lang="en-US" sz="3750" dirty="0"/>
          </a:p>
        </p:txBody>
      </p:sp>
      <p:sp>
        <p:nvSpPr>
          <p:cNvPr id="5" name="Text 2"/>
          <p:cNvSpPr/>
          <p:nvPr/>
        </p:nvSpPr>
        <p:spPr>
          <a:xfrm>
            <a:off x="571500" y="4176713"/>
            <a:ext cx="1809750" cy="400050"/>
          </a:xfrm>
          <a:prstGeom prst="rect">
            <a:avLst/>
          </a:prstGeom>
          <a:noFill/>
        </p:spPr>
        <p:txBody>
          <a:bodyPr vert="horz" wrap="square" lIns="0" tIns="0" rIns="0" bIns="0" rtlCol="0" anchor="ctr"/>
          <a:lstStyle/>
          <a:p>
            <a:pPr marL="0" indent="0" algn="l">
              <a:lnSpc>
                <a:spcPts val="3150"/>
              </a:lnSpc>
              <a:buNone/>
            </a:pPr>
            <a:endParaRPr lang="en-US" sz="2250" dirty="0"/>
          </a:p>
        </p:txBody>
      </p:sp>
      <p:sp>
        <p:nvSpPr>
          <p:cNvPr id="6" name="Text 3"/>
          <p:cNvSpPr/>
          <p:nvPr>
            <p:custDataLst>
              <p:tags r:id="rId2"/>
            </p:custDataLst>
          </p:nvPr>
        </p:nvSpPr>
        <p:spPr>
          <a:xfrm>
            <a:off x="3524250" y="1302544"/>
            <a:ext cx="352425" cy="333375"/>
          </a:xfrm>
          <a:prstGeom prst="rect">
            <a:avLst/>
          </a:prstGeom>
          <a:noFill/>
        </p:spPr>
        <p:txBody>
          <a:bodyPr vert="horz" wrap="square" lIns="0" tIns="0" rIns="0" bIns="0" rtlCol="0" anchor="ctr"/>
          <a:lstStyle/>
          <a:p>
            <a:pPr marL="0" indent="0" algn="l">
              <a:lnSpc>
                <a:spcPts val="3040"/>
              </a:lnSpc>
              <a:buNone/>
            </a:pPr>
            <a:r>
              <a:rPr lang="en-US" sz="1875"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01</a:t>
            </a:r>
            <a:endParaRPr lang="en-US" sz="1875" dirty="0"/>
          </a:p>
        </p:txBody>
      </p:sp>
      <p:sp>
        <p:nvSpPr>
          <p:cNvPr id="7" name="Text 4"/>
          <p:cNvSpPr/>
          <p:nvPr>
            <p:custDataLst>
              <p:tags r:id="rId3"/>
            </p:custDataLst>
          </p:nvPr>
        </p:nvSpPr>
        <p:spPr>
          <a:xfrm>
            <a:off x="3990975" y="1373981"/>
            <a:ext cx="4581525" cy="209550"/>
          </a:xfrm>
          <a:prstGeom prst="rect">
            <a:avLst/>
          </a:prstGeom>
          <a:noFill/>
        </p:spPr>
        <p:txBody>
          <a:bodyPr vert="horz" wrap="square" lIns="0" tIns="0" rIns="0" bIns="0" rtlCol="0" anchor="ctr"/>
          <a:lstStyle/>
          <a:p>
            <a:pPr marL="0" indent="0" algn="l">
              <a:lnSpc>
                <a:spcPts val="1650"/>
              </a:lnSpc>
              <a:buNone/>
            </a:pPr>
            <a:r>
              <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目的论</a:t>
            </a: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的</a:t>
            </a:r>
            <a:r>
              <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内容</a:t>
            </a:r>
            <a:endPar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8" name="Text 5"/>
          <p:cNvSpPr/>
          <p:nvPr/>
        </p:nvSpPr>
        <p:spPr>
          <a:xfrm>
            <a:off x="3990975" y="1621631"/>
            <a:ext cx="4581525"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9" name="Text 6"/>
          <p:cNvSpPr/>
          <p:nvPr>
            <p:custDataLst>
              <p:tags r:id="rId4"/>
            </p:custDataLst>
          </p:nvPr>
        </p:nvSpPr>
        <p:spPr>
          <a:xfrm>
            <a:off x="3524250" y="1931194"/>
            <a:ext cx="352425" cy="333375"/>
          </a:xfrm>
          <a:prstGeom prst="rect">
            <a:avLst/>
          </a:prstGeom>
          <a:noFill/>
        </p:spPr>
        <p:txBody>
          <a:bodyPr vert="horz" wrap="square" lIns="0" tIns="0" rIns="0" bIns="0" rtlCol="0" anchor="ctr"/>
          <a:lstStyle/>
          <a:p>
            <a:pPr marL="0" indent="0" algn="l">
              <a:lnSpc>
                <a:spcPts val="3040"/>
              </a:lnSpc>
              <a:buNone/>
            </a:pPr>
            <a:r>
              <a:rPr lang="en-US" sz="1875"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02</a:t>
            </a:r>
            <a:endParaRPr lang="en-US" sz="1875" dirty="0"/>
          </a:p>
        </p:txBody>
      </p:sp>
      <p:sp>
        <p:nvSpPr>
          <p:cNvPr id="10" name="Text 7"/>
          <p:cNvSpPr/>
          <p:nvPr>
            <p:custDataLst>
              <p:tags r:id="rId5"/>
            </p:custDataLst>
          </p:nvPr>
        </p:nvSpPr>
        <p:spPr>
          <a:xfrm>
            <a:off x="3990975" y="2002631"/>
            <a:ext cx="4581525" cy="209550"/>
          </a:xfrm>
          <a:prstGeom prst="rect">
            <a:avLst/>
          </a:prstGeom>
          <a:noFill/>
        </p:spPr>
        <p:txBody>
          <a:bodyPr vert="horz" wrap="square" lIns="0" tIns="0" rIns="0" bIns="0" rtlCol="0" anchor="ctr"/>
          <a:lstStyle/>
          <a:p>
            <a:pPr marL="0" indent="0" algn="l">
              <a:lnSpc>
                <a:spcPts val="1650"/>
              </a:lnSpc>
              <a:buNone/>
            </a:pPr>
            <a:r>
              <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目的论与传统翻译理论的</a:t>
            </a:r>
            <a:r>
              <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区别</a:t>
            </a:r>
            <a:endPar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11" name="Text 8"/>
          <p:cNvSpPr/>
          <p:nvPr/>
        </p:nvSpPr>
        <p:spPr>
          <a:xfrm>
            <a:off x="3990975" y="2250281"/>
            <a:ext cx="4581525"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12" name="Text 9"/>
          <p:cNvSpPr/>
          <p:nvPr>
            <p:custDataLst>
              <p:tags r:id="rId6"/>
            </p:custDataLst>
          </p:nvPr>
        </p:nvSpPr>
        <p:spPr>
          <a:xfrm>
            <a:off x="3524250" y="2559844"/>
            <a:ext cx="352425" cy="333375"/>
          </a:xfrm>
          <a:prstGeom prst="rect">
            <a:avLst/>
          </a:prstGeom>
          <a:noFill/>
        </p:spPr>
        <p:txBody>
          <a:bodyPr vert="horz" wrap="square" lIns="0" tIns="0" rIns="0" bIns="0" rtlCol="0" anchor="ctr"/>
          <a:lstStyle/>
          <a:p>
            <a:pPr marL="0" indent="0" algn="l">
              <a:lnSpc>
                <a:spcPts val="3040"/>
              </a:lnSpc>
              <a:buNone/>
            </a:pPr>
            <a:r>
              <a:rPr lang="en-US" sz="1875"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03</a:t>
            </a:r>
            <a:endParaRPr lang="en-US" sz="1875" dirty="0"/>
          </a:p>
        </p:txBody>
      </p:sp>
      <p:sp>
        <p:nvSpPr>
          <p:cNvPr id="13" name="Text 10"/>
          <p:cNvSpPr/>
          <p:nvPr>
            <p:custDataLst>
              <p:tags r:id="rId7"/>
            </p:custDataLst>
          </p:nvPr>
        </p:nvSpPr>
        <p:spPr>
          <a:xfrm>
            <a:off x="3990975" y="2631281"/>
            <a:ext cx="4581525" cy="209550"/>
          </a:xfrm>
          <a:prstGeom prst="rect">
            <a:avLst/>
          </a:prstGeom>
          <a:noFill/>
        </p:spPr>
        <p:txBody>
          <a:bodyPr vert="horz" wrap="square" lIns="0" tIns="0" rIns="0" bIns="0" rtlCol="0" anchor="ctr"/>
          <a:lstStyle/>
          <a:p>
            <a:pPr marL="0" indent="0" algn="l">
              <a:lnSpc>
                <a:spcPts val="1650"/>
              </a:lnSpc>
              <a:buNone/>
            </a:pPr>
            <a:r>
              <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目的论的应用</a:t>
            </a:r>
            <a:endParaRPr lang="zh-CN" alt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14" name="Text 11"/>
          <p:cNvSpPr/>
          <p:nvPr/>
        </p:nvSpPr>
        <p:spPr>
          <a:xfrm>
            <a:off x="3990975" y="2878931"/>
            <a:ext cx="4581525"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17" name="Text 14"/>
          <p:cNvSpPr/>
          <p:nvPr/>
        </p:nvSpPr>
        <p:spPr>
          <a:xfrm>
            <a:off x="3990975" y="3507581"/>
            <a:ext cx="4581525" cy="209550"/>
          </a:xfrm>
          <a:prstGeom prst="rect">
            <a:avLst/>
          </a:prstGeom>
          <a:noFill/>
        </p:spPr>
        <p:txBody>
          <a:bodyPr vert="horz" wrap="square" lIns="0" tIns="0" rIns="0" bIns="0" rtlCol="0" anchor="ctr"/>
          <a:lstStyle/>
          <a:p>
            <a:pPr marL="0" indent="0" algn="l">
              <a:lnSpc>
                <a:spcPts val="1650"/>
              </a:lnSpc>
              <a:buNone/>
            </a:pPr>
            <a:endParaRPr lang="en-US" sz="10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571500" y="2647950"/>
            <a:ext cx="4762500" cy="1333500"/>
          </a:xfrm>
          <a:prstGeom prst="rect">
            <a:avLst/>
          </a:prstGeom>
          <a:noFill/>
        </p:spPr>
        <p:txBody>
          <a:bodyPr vert="horz" wrap="square" lIns="0" tIns="0" rIns="0" bIns="0" rtlCol="0" anchor="ctr"/>
          <a:lstStyle/>
          <a:p>
            <a:pPr marL="0" indent="0" algn="l">
              <a:lnSpc>
                <a:spcPts val="5250"/>
              </a:lnSpc>
              <a:buNone/>
            </a:pPr>
            <a:r>
              <a:rPr lang="zh-CN" altLang="en-US" sz="2800" dirty="0"/>
              <a:t>目的论</a:t>
            </a:r>
            <a:r>
              <a:rPr lang="zh-CN" altLang="en-US" sz="2800" dirty="0"/>
              <a:t>的内容</a:t>
            </a:r>
            <a:endParaRPr lang="zh-CN" altLang="en-US" sz="2800" dirty="0"/>
          </a:p>
        </p:txBody>
      </p:sp>
      <p:sp>
        <p:nvSpPr>
          <p:cNvPr id="4" name="Shape 1"/>
          <p:cNvSpPr/>
          <p:nvPr/>
        </p:nvSpPr>
        <p:spPr>
          <a:xfrm>
            <a:off x="571500" y="4157662"/>
            <a:ext cx="4762500" cy="14288"/>
          </a:xfrm>
          <a:prstGeom prst="rect">
            <a:avLst/>
          </a:prstGeom>
          <a:solidFill>
            <a:srgbClr val="000000">
              <a:alpha val="30000"/>
            </a:srgbClr>
          </a:solidFill>
        </p:spPr>
      </p:sp>
      <p:sp>
        <p:nvSpPr>
          <p:cNvPr id="5" name="Text 2"/>
          <p:cNvSpPr/>
          <p:nvPr/>
        </p:nvSpPr>
        <p:spPr>
          <a:xfrm>
            <a:off x="571500" y="4362450"/>
            <a:ext cx="4762500"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6" name="Text 3"/>
          <p:cNvSpPr/>
          <p:nvPr/>
        </p:nvSpPr>
        <p:spPr>
          <a:xfrm>
            <a:off x="5419725" y="3009900"/>
            <a:ext cx="3729038" cy="2857500"/>
          </a:xfrm>
          <a:prstGeom prst="rect">
            <a:avLst/>
          </a:prstGeom>
          <a:noFill/>
        </p:spPr>
        <p:txBody>
          <a:bodyPr vert="horz" wrap="square" lIns="0" tIns="0" rIns="0" bIns="0" rtlCol="0" anchor="ctr"/>
          <a:lstStyle/>
          <a:p>
            <a:pPr marL="0" indent="0" algn="ctr">
              <a:lnSpc>
                <a:spcPts val="22500"/>
              </a:lnSpc>
              <a:buNone/>
            </a:pPr>
            <a:r>
              <a:rPr lang="en-US" sz="22500"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01</a:t>
            </a:r>
            <a:endParaRPr lang="en-US" sz="22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翻译的目的决定了翻译的方法和策略</a:t>
            </a:r>
            <a:endParaRPr lang="en-US" sz="2250" dirty="0"/>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r>
              <a:rPr lang="zh-CN" altLang="en-US">
                <a:solidFill>
                  <a:schemeClr val="tx1">
                    <a:lumMod val="85000"/>
                    <a:lumOff val="15000"/>
                  </a:schemeClr>
                </a:solidFill>
                <a:latin typeface="+mn-ea"/>
                <a:cs typeface="+mn-ea"/>
                <a:sym typeface="+mn-ea"/>
              </a:rPr>
              <a:t>斯科波斯理论是由德国翻译学者汉斯</a:t>
            </a:r>
            <a:r>
              <a:rPr lang="en-US" altLang="zh-CN">
                <a:solidFill>
                  <a:schemeClr val="tx1">
                    <a:lumMod val="85000"/>
                    <a:lumOff val="15000"/>
                  </a:schemeClr>
                </a:solidFill>
                <a:latin typeface="+mn-ea"/>
                <a:cs typeface="+mn-ea"/>
                <a:sym typeface="+mn-ea"/>
              </a:rPr>
              <a:t>·</a:t>
            </a:r>
            <a:r>
              <a:rPr lang="zh-CN" altLang="en-US">
                <a:solidFill>
                  <a:schemeClr val="tx1">
                    <a:lumMod val="85000"/>
                    <a:lumOff val="15000"/>
                  </a:schemeClr>
                </a:solidFill>
                <a:latin typeface="+mn-ea"/>
                <a:cs typeface="+mn-ea"/>
                <a:sym typeface="+mn-ea"/>
              </a:rPr>
              <a:t>弗米尔（</a:t>
            </a:r>
            <a:r>
              <a:rPr lang="en-US" altLang="zh-CN">
                <a:solidFill>
                  <a:schemeClr val="tx1">
                    <a:lumMod val="85000"/>
                    <a:lumOff val="15000"/>
                  </a:schemeClr>
                </a:solidFill>
                <a:latin typeface="+mn-ea"/>
                <a:cs typeface="+mn-ea"/>
                <a:sym typeface="+mn-ea"/>
              </a:rPr>
              <a:t>Hans Vermeer</a:t>
            </a:r>
            <a:r>
              <a:rPr lang="zh-CN" altLang="en-US">
                <a:solidFill>
                  <a:schemeClr val="tx1">
                    <a:lumMod val="85000"/>
                    <a:lumOff val="15000"/>
                  </a:schemeClr>
                </a:solidFill>
                <a:latin typeface="+mn-ea"/>
                <a:cs typeface="+mn-ea"/>
                <a:sym typeface="+mn-ea"/>
              </a:rPr>
              <a:t>）提出的一种功能主义翻译理论。该理论的核心是认为翻译的目的（</a:t>
            </a:r>
            <a:r>
              <a:rPr lang="en-US" altLang="zh-CN">
                <a:solidFill>
                  <a:schemeClr val="tx1">
                    <a:lumMod val="85000"/>
                    <a:lumOff val="15000"/>
                  </a:schemeClr>
                </a:solidFill>
                <a:latin typeface="+mn-ea"/>
                <a:cs typeface="+mn-ea"/>
                <a:sym typeface="+mn-ea"/>
              </a:rPr>
              <a:t>Skopos</a:t>
            </a:r>
            <a:r>
              <a:rPr lang="zh-CN" altLang="en-US">
                <a:solidFill>
                  <a:schemeClr val="tx1">
                    <a:lumMod val="85000"/>
                    <a:lumOff val="15000"/>
                  </a:schemeClr>
                </a:solidFill>
                <a:latin typeface="+mn-ea"/>
                <a:cs typeface="+mn-ea"/>
                <a:sym typeface="+mn-ea"/>
              </a:rPr>
              <a:t>，源自希腊语</a:t>
            </a:r>
            <a:r>
              <a:rPr lang="en-US" altLang="zh-CN">
                <a:solidFill>
                  <a:schemeClr val="tx1">
                    <a:lumMod val="85000"/>
                    <a:lumOff val="15000"/>
                  </a:schemeClr>
                </a:solidFill>
                <a:latin typeface="+mn-ea"/>
                <a:cs typeface="+mn-ea"/>
                <a:sym typeface="+mn-ea"/>
              </a:rPr>
              <a:t>σκοπός</a:t>
            </a:r>
            <a:r>
              <a:rPr lang="zh-CN" altLang="en-US">
                <a:solidFill>
                  <a:schemeClr val="tx1">
                    <a:lumMod val="85000"/>
                    <a:lumOff val="15000"/>
                  </a:schemeClr>
                </a:solidFill>
                <a:latin typeface="+mn-ea"/>
                <a:cs typeface="+mn-ea"/>
                <a:sym typeface="+mn-ea"/>
              </a:rPr>
              <a:t>，意为目标或目的）决定了翻译的方法和策略。简而言之，翻译并非仅限于语言层面的转换，而是基于特定目的进行的一种跨文化交流活动。因此，译者在翻译过程中应首先考虑翻译的目的、目标受众以及使用场景。</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翻译的目的决定了翻译的方法和策略</a:t>
            </a:r>
            <a:endParaRPr lang="en-US" sz="2250" dirty="0"/>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r>
              <a:rPr lang="zh-CN" altLang="de-DE">
                <a:solidFill>
                  <a:schemeClr val="tx1">
                    <a:lumMod val="85000"/>
                    <a:lumOff val="15000"/>
                  </a:schemeClr>
                </a:solidFill>
                <a:latin typeface="Calibri" panose="020F0502020204030204" charset="0"/>
                <a:cs typeface="+mn-ea"/>
                <a:sym typeface="+mn-ea"/>
              </a:rPr>
              <a:t>目的原则（</a:t>
            </a:r>
            <a:r>
              <a:rPr lang="de-DE" altLang="en-US">
                <a:solidFill>
                  <a:schemeClr val="tx1">
                    <a:lumMod val="85000"/>
                    <a:lumOff val="15000"/>
                  </a:schemeClr>
                </a:solidFill>
                <a:latin typeface="Calibri" panose="020F0502020204030204" charset="0"/>
                <a:cs typeface="+mn-ea"/>
                <a:sym typeface="+mn-ea"/>
              </a:rPr>
              <a:t>Skoposregel</a:t>
            </a:r>
            <a:r>
              <a:rPr lang="zh-CN" altLang="de-DE">
                <a:solidFill>
                  <a:schemeClr val="tx1">
                    <a:lumMod val="85000"/>
                    <a:lumOff val="15000"/>
                  </a:schemeClr>
                </a:solidFill>
                <a:latin typeface="Calibri" panose="020F0502020204030204" charset="0"/>
                <a:cs typeface="+mn-ea"/>
                <a:sym typeface="+mn-ea"/>
              </a:rPr>
              <a:t>）</a:t>
            </a:r>
            <a:r>
              <a:rPr lang="zh-CN" altLang="en-US">
                <a:solidFill>
                  <a:schemeClr val="tx1">
                    <a:lumMod val="85000"/>
                    <a:lumOff val="15000"/>
                  </a:schemeClr>
                </a:solidFill>
                <a:latin typeface="+mn-ea"/>
                <a:cs typeface="+mn-ea"/>
                <a:sym typeface="+mn-ea"/>
              </a:rPr>
              <a:t>：翻译需根据其目的来调整。</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zh-CN" altLang="de-DE">
                <a:solidFill>
                  <a:schemeClr val="tx1">
                    <a:lumMod val="85000"/>
                    <a:lumOff val="15000"/>
                  </a:schemeClr>
                </a:solidFill>
                <a:latin typeface="Calibri" panose="020F0502020204030204" charset="0"/>
                <a:cs typeface="+mn-ea"/>
                <a:sym typeface="+mn-ea"/>
              </a:rPr>
              <a:t>连贯性原则（</a:t>
            </a:r>
            <a:r>
              <a:rPr lang="de-DE" altLang="en-US">
                <a:solidFill>
                  <a:schemeClr val="tx1">
                    <a:lumMod val="85000"/>
                    <a:lumOff val="15000"/>
                  </a:schemeClr>
                </a:solidFill>
                <a:latin typeface="Calibri" panose="020F0502020204030204" charset="0"/>
                <a:cs typeface="+mn-ea"/>
                <a:sym typeface="+mn-ea"/>
              </a:rPr>
              <a:t>Kohärenzregel</a:t>
            </a:r>
            <a:r>
              <a:rPr lang="en-US" altLang="zh-CN">
                <a:solidFill>
                  <a:schemeClr val="tx1">
                    <a:lumMod val="85000"/>
                    <a:lumOff val="15000"/>
                  </a:schemeClr>
                </a:solidFill>
                <a:latin typeface="+mn-ea"/>
                <a:cs typeface="+mn-ea"/>
                <a:sym typeface="+mn-ea"/>
              </a:rPr>
              <a:t> </a:t>
            </a:r>
            <a:r>
              <a:rPr lang="zh-CN" altLang="en-US">
                <a:solidFill>
                  <a:schemeClr val="tx1">
                    <a:lumMod val="85000"/>
                    <a:lumOff val="15000"/>
                  </a:schemeClr>
                </a:solidFill>
                <a:latin typeface="+mn-ea"/>
                <a:cs typeface="+mn-ea"/>
                <a:sym typeface="+mn-ea"/>
              </a:rPr>
              <a:t>）：不仅要在源文本与目标文本之间保持逻辑连贯，还需确保目标文本内部的一致性。</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r>
              <a:rPr lang="zh-CN" altLang="de-DE">
                <a:solidFill>
                  <a:schemeClr val="tx1">
                    <a:lumMod val="85000"/>
                    <a:lumOff val="15000"/>
                  </a:schemeClr>
                </a:solidFill>
                <a:latin typeface="Calibri" panose="020F0502020204030204" charset="0"/>
                <a:cs typeface="+mn-ea"/>
                <a:sym typeface="+mn-ea"/>
              </a:rPr>
              <a:t>忠诚原则（</a:t>
            </a:r>
            <a:r>
              <a:rPr lang="de-DE" altLang="en-US">
                <a:solidFill>
                  <a:schemeClr val="tx1">
                    <a:lumMod val="85000"/>
                    <a:lumOff val="15000"/>
                  </a:schemeClr>
                </a:solidFill>
                <a:latin typeface="Calibri" panose="020F0502020204030204" charset="0"/>
                <a:cs typeface="+mn-ea"/>
                <a:sym typeface="+mn-ea"/>
              </a:rPr>
              <a:t>Fidelitätsregel</a:t>
            </a:r>
            <a:r>
              <a:rPr lang="zh-CN" altLang="de-DE">
                <a:solidFill>
                  <a:schemeClr val="tx1">
                    <a:lumMod val="85000"/>
                    <a:lumOff val="15000"/>
                  </a:schemeClr>
                </a:solidFill>
                <a:latin typeface="Calibri" panose="020F0502020204030204" charset="0"/>
                <a:cs typeface="+mn-ea"/>
                <a:sym typeface="+mn-ea"/>
              </a:rPr>
              <a:t>）</a:t>
            </a:r>
            <a:r>
              <a:rPr lang="zh-CN" altLang="en-US">
                <a:solidFill>
                  <a:schemeClr val="tx1">
                    <a:lumMod val="85000"/>
                    <a:lumOff val="15000"/>
                  </a:schemeClr>
                </a:solidFill>
                <a:latin typeface="+mn-ea"/>
                <a:cs typeface="+mn-ea"/>
                <a:sym typeface="+mn-ea"/>
              </a:rPr>
              <a:t>：指译者对原文作者及目标读者的责任感，需要在两者之间找到平衡</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考虑文本的功能、目标受众以及翻译的具体目的</a:t>
            </a:r>
            <a:endParaRPr lang="en-US" sz="2250" dirty="0"/>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pic>
        <p:nvPicPr>
          <p:cNvPr id="6" name="Image 1" descr="preencoded.png"/>
          <p:cNvPicPr>
            <a:picLocks noChangeAspect="1"/>
          </p:cNvPicPr>
          <p:nvPr/>
        </p:nvPicPr>
        <p:blipFill>
          <a:blip r:embed="rId2"/>
          <a:srcRect/>
          <a:stretch>
            <a:fillRect/>
          </a:stretch>
        </p:blipFill>
        <p:spPr>
          <a:xfrm>
            <a:off x="381000" y="1428750"/>
            <a:ext cx="8382000" cy="3409950"/>
          </a:xfrm>
          <a:prstGeom prst="rect">
            <a:avLst/>
          </a:prstGeom>
        </p:spPr>
      </p:pic>
      <p:sp>
        <p:nvSpPr>
          <p:cNvPr id="7" name="Text 3"/>
          <p:cNvSpPr/>
          <p:nvPr/>
        </p:nvSpPr>
        <p:spPr>
          <a:xfrm>
            <a:off x="595313" y="4052888"/>
            <a:ext cx="2362200" cy="252413"/>
          </a:xfrm>
          <a:prstGeom prst="rect">
            <a:avLst/>
          </a:prstGeom>
          <a:noFill/>
        </p:spPr>
        <p:txBody>
          <a:bodyPr vert="horz" wrap="square" lIns="0" tIns="0" rIns="0" bIns="0" rtlCol="0" anchor="ctr"/>
          <a:lstStyle/>
          <a:p>
            <a:pPr marL="0" indent="0" algn="r">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核心功能关注</a:t>
            </a:r>
            <a:endParaRPr lang="en-US" sz="1200" dirty="0"/>
          </a:p>
        </p:txBody>
      </p:sp>
      <p:sp>
        <p:nvSpPr>
          <p:cNvPr id="8" name="Text 4"/>
          <p:cNvSpPr/>
          <p:nvPr/>
        </p:nvSpPr>
        <p:spPr>
          <a:xfrm>
            <a:off x="595313" y="4343400"/>
            <a:ext cx="2362200" cy="457200"/>
          </a:xfrm>
          <a:prstGeom prst="rect">
            <a:avLst/>
          </a:prstGeom>
          <a:noFill/>
        </p:spPr>
        <p:txBody>
          <a:bodyPr vert="horz" wrap="square" lIns="0" tIns="0" rIns="0" bIns="0" rtlCol="0" anchor="ctr"/>
          <a:lstStyle/>
          <a:p>
            <a:pPr marL="0" indent="0" algn="r">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翻译时应重点关注文本的核心功能，包括信息传递、说服或娱乐等。</a:t>
            </a:r>
            <a:endParaRPr lang="en-US" sz="1050" dirty="0"/>
          </a:p>
        </p:txBody>
      </p:sp>
      <p:sp>
        <p:nvSpPr>
          <p:cNvPr id="9" name="Text 5"/>
          <p:cNvSpPr/>
          <p:nvPr/>
        </p:nvSpPr>
        <p:spPr>
          <a:xfrm>
            <a:off x="595313" y="3190875"/>
            <a:ext cx="2362200" cy="252413"/>
          </a:xfrm>
          <a:prstGeom prst="rect">
            <a:avLst/>
          </a:prstGeom>
          <a:noFill/>
        </p:spPr>
        <p:txBody>
          <a:bodyPr vert="horz" wrap="square" lIns="0" tIns="0" rIns="0" bIns="0" rtlCol="0" anchor="ctr"/>
          <a:lstStyle/>
          <a:p>
            <a:pPr marL="0" indent="0" algn="r">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文化背景理解</a:t>
            </a:r>
            <a:endParaRPr lang="en-US" sz="1200" dirty="0"/>
          </a:p>
        </p:txBody>
      </p:sp>
      <p:sp>
        <p:nvSpPr>
          <p:cNvPr id="10" name="Text 6"/>
          <p:cNvSpPr/>
          <p:nvPr/>
        </p:nvSpPr>
        <p:spPr>
          <a:xfrm>
            <a:off x="595313" y="3481388"/>
            <a:ext cx="2362200" cy="457200"/>
          </a:xfrm>
          <a:prstGeom prst="rect">
            <a:avLst/>
          </a:prstGeom>
          <a:noFill/>
        </p:spPr>
        <p:txBody>
          <a:bodyPr vert="horz" wrap="square" lIns="0" tIns="0" rIns="0" bIns="0" rtlCol="0" anchor="ctr"/>
          <a:lstStyle/>
          <a:p>
            <a:pPr marL="0" indent="0" algn="r">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理解目标受众的文化背景，有助于更准确地传达原文意图。</a:t>
            </a:r>
            <a:endParaRPr lang="en-US" sz="1050" dirty="0"/>
          </a:p>
        </p:txBody>
      </p:sp>
      <p:sp>
        <p:nvSpPr>
          <p:cNvPr id="11" name="Text 7"/>
          <p:cNvSpPr/>
          <p:nvPr/>
        </p:nvSpPr>
        <p:spPr>
          <a:xfrm>
            <a:off x="595313" y="2328863"/>
            <a:ext cx="2362200" cy="252413"/>
          </a:xfrm>
          <a:prstGeom prst="rect">
            <a:avLst/>
          </a:prstGeom>
          <a:noFill/>
        </p:spPr>
        <p:txBody>
          <a:bodyPr vert="horz" wrap="square" lIns="0" tIns="0" rIns="0" bIns="0" rtlCol="0" anchor="ctr"/>
          <a:lstStyle/>
          <a:p>
            <a:pPr marL="0" indent="0" algn="r">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语言习惯考虑</a:t>
            </a:r>
            <a:endParaRPr lang="en-US" sz="1200" dirty="0"/>
          </a:p>
        </p:txBody>
      </p:sp>
      <p:sp>
        <p:nvSpPr>
          <p:cNvPr id="12" name="Text 8"/>
          <p:cNvSpPr/>
          <p:nvPr/>
        </p:nvSpPr>
        <p:spPr>
          <a:xfrm>
            <a:off x="595313" y="2619375"/>
            <a:ext cx="2362200" cy="457200"/>
          </a:xfrm>
          <a:prstGeom prst="rect">
            <a:avLst/>
          </a:prstGeom>
          <a:noFill/>
        </p:spPr>
        <p:txBody>
          <a:bodyPr vert="horz" wrap="square" lIns="0" tIns="0" rIns="0" bIns="0" rtlCol="0" anchor="ctr"/>
          <a:lstStyle/>
          <a:p>
            <a:pPr marL="0" indent="0" algn="r">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考虑目标受众的语言习惯，使翻译更加自然流畅。</a:t>
            </a:r>
            <a:endParaRPr lang="en-US" sz="1050" dirty="0"/>
          </a:p>
        </p:txBody>
      </p:sp>
      <p:sp>
        <p:nvSpPr>
          <p:cNvPr id="13" name="Text 9"/>
          <p:cNvSpPr/>
          <p:nvPr/>
        </p:nvSpPr>
        <p:spPr>
          <a:xfrm>
            <a:off x="595313" y="1466850"/>
            <a:ext cx="2362200" cy="252413"/>
          </a:xfrm>
          <a:prstGeom prst="rect">
            <a:avLst/>
          </a:prstGeom>
          <a:noFill/>
        </p:spPr>
        <p:txBody>
          <a:bodyPr vert="horz" wrap="square" lIns="0" tIns="0" rIns="0" bIns="0" rtlCol="0" anchor="ctr"/>
          <a:lstStyle/>
          <a:p>
            <a:pPr marL="0" indent="0" algn="r">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阅读偏好适应</a:t>
            </a:r>
            <a:endParaRPr lang="en-US" sz="1200" dirty="0"/>
          </a:p>
        </p:txBody>
      </p:sp>
      <p:sp>
        <p:nvSpPr>
          <p:cNvPr id="14" name="Text 10"/>
          <p:cNvSpPr/>
          <p:nvPr/>
        </p:nvSpPr>
        <p:spPr>
          <a:xfrm>
            <a:off x="595313" y="1757362"/>
            <a:ext cx="2362200" cy="457200"/>
          </a:xfrm>
          <a:prstGeom prst="rect">
            <a:avLst/>
          </a:prstGeom>
          <a:noFill/>
        </p:spPr>
        <p:txBody>
          <a:bodyPr vert="horz" wrap="square" lIns="0" tIns="0" rIns="0" bIns="0" rtlCol="0" anchor="ctr"/>
          <a:lstStyle/>
          <a:p>
            <a:pPr marL="0" indent="0" algn="r">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适应目标受众的阅读偏好，提高翻译文本的接受度。</a:t>
            </a:r>
            <a:endParaRPr lang="en-US" sz="1050" dirty="0"/>
          </a:p>
        </p:txBody>
      </p:sp>
      <p:sp>
        <p:nvSpPr>
          <p:cNvPr id="15" name="Text 11"/>
          <p:cNvSpPr/>
          <p:nvPr/>
        </p:nvSpPr>
        <p:spPr>
          <a:xfrm>
            <a:off x="6186488" y="1897856"/>
            <a:ext cx="2362200" cy="252413"/>
          </a:xfrm>
          <a:prstGeom prst="rect">
            <a:avLst/>
          </a:prstGeom>
          <a:noFill/>
        </p:spPr>
        <p:txBody>
          <a:bodyPr vert="horz" wrap="square" lIns="0" tIns="0" rIns="0" bIns="0" rtlCol="0" anchor="ctr"/>
          <a:lstStyle/>
          <a:p>
            <a:pPr marL="0" indent="0" algn="l">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翻译策略调整</a:t>
            </a:r>
            <a:endParaRPr lang="en-US" sz="1200" dirty="0"/>
          </a:p>
        </p:txBody>
      </p:sp>
      <p:sp>
        <p:nvSpPr>
          <p:cNvPr id="16" name="Text 12"/>
          <p:cNvSpPr/>
          <p:nvPr/>
        </p:nvSpPr>
        <p:spPr>
          <a:xfrm>
            <a:off x="6186488" y="2188369"/>
            <a:ext cx="2362200" cy="457200"/>
          </a:xfrm>
          <a:prstGeom prst="rect">
            <a:avLst/>
          </a:prstGeom>
          <a:noFill/>
        </p:spPr>
        <p:txBody>
          <a:bodyPr vert="horz" wrap="square" lIns="0" tIns="0" rIns="0" bIns="0" rtlCol="0" anchor="ctr"/>
          <a:lstStyle/>
          <a:p>
            <a:pPr marL="0" indent="0" algn="l">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根据目标受众的特点调整翻译策略，以实现最佳的沟通效果。</a:t>
            </a:r>
            <a:endParaRPr lang="en-US" sz="1050" dirty="0"/>
          </a:p>
        </p:txBody>
      </p:sp>
      <p:sp>
        <p:nvSpPr>
          <p:cNvPr id="17" name="Text 13"/>
          <p:cNvSpPr/>
          <p:nvPr/>
        </p:nvSpPr>
        <p:spPr>
          <a:xfrm>
            <a:off x="6186488" y="2759869"/>
            <a:ext cx="2362200" cy="252413"/>
          </a:xfrm>
          <a:prstGeom prst="rect">
            <a:avLst/>
          </a:prstGeom>
          <a:noFill/>
        </p:spPr>
        <p:txBody>
          <a:bodyPr vert="horz" wrap="square" lIns="0" tIns="0" rIns="0" bIns="0" rtlCol="0" anchor="ctr"/>
          <a:lstStyle/>
          <a:p>
            <a:pPr marL="0" indent="0" algn="l">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项目目的明确</a:t>
            </a:r>
            <a:endParaRPr lang="en-US" sz="1200" dirty="0"/>
          </a:p>
        </p:txBody>
      </p:sp>
      <p:sp>
        <p:nvSpPr>
          <p:cNvPr id="18" name="Text 14"/>
          <p:cNvSpPr/>
          <p:nvPr/>
        </p:nvSpPr>
        <p:spPr>
          <a:xfrm>
            <a:off x="6186488" y="3050381"/>
            <a:ext cx="2362200" cy="457200"/>
          </a:xfrm>
          <a:prstGeom prst="rect">
            <a:avLst/>
          </a:prstGeom>
          <a:noFill/>
        </p:spPr>
        <p:txBody>
          <a:bodyPr vert="horz" wrap="square" lIns="0" tIns="0" rIns="0" bIns="0" rtlCol="0" anchor="ctr"/>
          <a:lstStyle/>
          <a:p>
            <a:pPr marL="0" indent="0" algn="l">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明确翻译项目的具体目的，如教育、商业或艺术，以指导翻译决策。</a:t>
            </a:r>
            <a:endParaRPr lang="en-US" sz="1050" dirty="0"/>
          </a:p>
        </p:txBody>
      </p:sp>
      <p:sp>
        <p:nvSpPr>
          <p:cNvPr id="19" name="Text 15"/>
          <p:cNvSpPr/>
          <p:nvPr/>
        </p:nvSpPr>
        <p:spPr>
          <a:xfrm>
            <a:off x="6186488" y="3621881"/>
            <a:ext cx="2362200" cy="252413"/>
          </a:xfrm>
          <a:prstGeom prst="rect">
            <a:avLst/>
          </a:prstGeom>
          <a:noFill/>
        </p:spPr>
        <p:txBody>
          <a:bodyPr vert="horz" wrap="square" lIns="0" tIns="0" rIns="0" bIns="0" rtlCol="0" anchor="ctr"/>
          <a:lstStyle/>
          <a:p>
            <a:pPr marL="0" indent="0" algn="l">
              <a:lnSpc>
                <a:spcPts val="1690"/>
              </a:lnSpc>
              <a:buNone/>
            </a:pPr>
            <a:r>
              <a:rPr lang="en-US"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预期效果实现</a:t>
            </a:r>
            <a:endParaRPr lang="en-US" sz="1200" dirty="0"/>
          </a:p>
        </p:txBody>
      </p:sp>
      <p:sp>
        <p:nvSpPr>
          <p:cNvPr id="20" name="Text 16"/>
          <p:cNvSpPr/>
          <p:nvPr/>
        </p:nvSpPr>
        <p:spPr>
          <a:xfrm>
            <a:off x="6186488" y="3912394"/>
            <a:ext cx="2362200" cy="457200"/>
          </a:xfrm>
          <a:prstGeom prst="rect">
            <a:avLst/>
          </a:prstGeom>
          <a:noFill/>
        </p:spPr>
        <p:txBody>
          <a:bodyPr vert="horz" wrap="square" lIns="0" tIns="0" rIns="0" bIns="0" rtlCol="0" anchor="ctr"/>
          <a:lstStyle/>
          <a:p>
            <a:pPr marL="0" indent="0" algn="l">
              <a:lnSpc>
                <a:spcPts val="1650"/>
              </a:lnSpc>
              <a:buNone/>
            </a:pPr>
            <a:r>
              <a:rPr lang="en-US" sz="1050" dirty="0">
                <a:solidFill>
                  <a:srgbClr val="666666"/>
                </a:solidFill>
                <a:latin typeface="微软雅黑" panose="020B0503020204020204" pitchFamily="34" charset="-122"/>
                <a:ea typeface="微软雅黑" panose="020B0503020204020204" pitchFamily="34" charset="-122"/>
                <a:cs typeface="微软雅黑" panose="020B0503020204020204" pitchFamily="34" charset="-120"/>
              </a:rPr>
              <a:t>通过有效的翻译策略实现预期效果，确保信息的有效传达。</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1"/>
          <a:srcRect/>
          <a:stretch>
            <a:fillRect/>
          </a:stretch>
        </p:blipFill>
        <p:spPr>
          <a:xfrm>
            <a:off x="0" y="0"/>
            <a:ext cx="9144000" cy="5143500"/>
          </a:xfrm>
          <a:prstGeom prst="rect">
            <a:avLst/>
          </a:prstGeom>
        </p:spPr>
      </p:pic>
      <p:sp>
        <p:nvSpPr>
          <p:cNvPr id="3" name="Text 0"/>
          <p:cNvSpPr/>
          <p:nvPr/>
        </p:nvSpPr>
        <p:spPr>
          <a:xfrm>
            <a:off x="571500" y="3572510"/>
            <a:ext cx="6384925" cy="599440"/>
          </a:xfrm>
          <a:prstGeom prst="rect">
            <a:avLst/>
          </a:prstGeom>
          <a:noFill/>
        </p:spPr>
        <p:txBody>
          <a:bodyPr vert="horz" wrap="square" lIns="0" tIns="0" rIns="0" bIns="0" rtlCol="0" anchor="ctr"/>
          <a:lstStyle/>
          <a:p>
            <a:pPr marL="0" indent="0" algn="l">
              <a:lnSpc>
                <a:spcPts val="1650"/>
              </a:lnSpc>
              <a:buNone/>
            </a:pPr>
            <a:r>
              <a:rPr lang="zh-CN" altLang="en-US" sz="24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sym typeface="+mn-ea"/>
              </a:rPr>
              <a:t>目的论与传统翻译理论的区别</a:t>
            </a:r>
            <a:endParaRPr lang="en-US" sz="2400" dirty="0"/>
          </a:p>
        </p:txBody>
      </p:sp>
      <p:sp>
        <p:nvSpPr>
          <p:cNvPr id="4" name="Shape 1"/>
          <p:cNvSpPr/>
          <p:nvPr/>
        </p:nvSpPr>
        <p:spPr>
          <a:xfrm>
            <a:off x="571500" y="4157662"/>
            <a:ext cx="4762500" cy="14288"/>
          </a:xfrm>
          <a:prstGeom prst="rect">
            <a:avLst/>
          </a:prstGeom>
          <a:solidFill>
            <a:srgbClr val="000000">
              <a:alpha val="30000"/>
            </a:srgbClr>
          </a:solidFill>
        </p:spPr>
      </p:sp>
      <p:sp>
        <p:nvSpPr>
          <p:cNvPr id="5" name="Text 2"/>
          <p:cNvSpPr/>
          <p:nvPr/>
        </p:nvSpPr>
        <p:spPr>
          <a:xfrm>
            <a:off x="571500" y="4362450"/>
            <a:ext cx="4762500" cy="209550"/>
          </a:xfrm>
          <a:prstGeom prst="rect">
            <a:avLst/>
          </a:prstGeom>
          <a:noFill/>
        </p:spPr>
        <p:txBody>
          <a:bodyPr vert="horz" wrap="square" lIns="0" tIns="0" rIns="0" bIns="0" rtlCol="0" anchor="ctr"/>
          <a:lstStyle/>
          <a:p>
            <a:pPr marL="0" indent="0" algn="l">
              <a:lnSpc>
                <a:spcPts val="1650"/>
              </a:lnSpc>
              <a:buNone/>
            </a:pPr>
            <a:endParaRPr lang="en-US" sz="1050" dirty="0"/>
          </a:p>
        </p:txBody>
      </p:sp>
      <p:sp>
        <p:nvSpPr>
          <p:cNvPr id="6" name="Text 3"/>
          <p:cNvSpPr/>
          <p:nvPr/>
        </p:nvSpPr>
        <p:spPr>
          <a:xfrm>
            <a:off x="5419725" y="3009900"/>
            <a:ext cx="3729038" cy="2857500"/>
          </a:xfrm>
          <a:prstGeom prst="rect">
            <a:avLst/>
          </a:prstGeom>
          <a:noFill/>
        </p:spPr>
        <p:txBody>
          <a:bodyPr vert="horz" wrap="square" lIns="0" tIns="0" rIns="0" bIns="0" rtlCol="0" anchor="ctr"/>
          <a:lstStyle/>
          <a:p>
            <a:pPr marL="0" indent="0" algn="ctr">
              <a:lnSpc>
                <a:spcPts val="22500"/>
              </a:lnSpc>
              <a:buNone/>
            </a:pPr>
            <a:r>
              <a:rPr lang="en-US" sz="22500" b="1" dirty="0">
                <a:solidFill>
                  <a:srgbClr val="1395FF"/>
                </a:solidFill>
                <a:latin typeface="微软雅黑" panose="020B0503020204020204" pitchFamily="34" charset="-122"/>
                <a:ea typeface="微软雅黑" panose="020B0503020204020204" pitchFamily="34" charset="-122"/>
                <a:cs typeface="微软雅黑" panose="020B0503020204020204" pitchFamily="34" charset="-120"/>
              </a:rPr>
              <a:t>02</a:t>
            </a:r>
            <a:endParaRPr lang="en-US" sz="22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indent="0" algn="l">
              <a:lnSpc>
                <a:spcPts val="3150"/>
              </a:lnSpc>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sym typeface="+mn-ea"/>
              </a:rPr>
              <a:t>翻译目的</a:t>
            </a:r>
            <a:endParaRPr lang="en-US" sz="2250" dirty="0"/>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endParaRPr lang="zh-CN" altLang="en-US">
              <a:solidFill>
                <a:schemeClr val="tx1">
                  <a:lumMod val="85000"/>
                  <a:lumOff val="15000"/>
                </a:schemeClr>
              </a:solidFill>
              <a:latin typeface="+mn-ea"/>
              <a:cs typeface="+mn-ea"/>
              <a:sym typeface="+mn-ea"/>
            </a:endParaRPr>
          </a:p>
          <a:p>
            <a:pPr marL="285750" indent="-285750" algn="just">
              <a:lnSpc>
                <a:spcPct val="150000"/>
              </a:lnSpc>
              <a:spcBef>
                <a:spcPct val="0"/>
              </a:spcBef>
              <a:spcAft>
                <a:spcPct val="0"/>
              </a:spcAft>
              <a:buFont typeface="Wingdings" panose="05000000000000000000" charset="0"/>
              <a:buChar char="Ø"/>
            </a:pPr>
            <a:r>
              <a:rPr lang="zh-CN" altLang="en-US">
                <a:solidFill>
                  <a:schemeClr val="tx1">
                    <a:lumMod val="85000"/>
                    <a:lumOff val="15000"/>
                  </a:schemeClr>
                </a:solidFill>
                <a:latin typeface="+mn-ea"/>
                <a:cs typeface="+mn-ea"/>
                <a:sym typeface="+mn-ea"/>
              </a:rPr>
              <a:t>传统翻译理论往往强调对源文本的忠实，力求在目标语言中复制出尽可能接近原文的内容、风格和意图。这意味着传统翻译倾向于以源文本为中心，重视译文与原文的一致性。</a:t>
            </a:r>
            <a:endParaRPr lang="zh-CN" altLang="en-US">
              <a:solidFill>
                <a:schemeClr val="tx1">
                  <a:lumMod val="85000"/>
                  <a:lumOff val="15000"/>
                </a:schemeClr>
              </a:solidFill>
              <a:latin typeface="+mn-ea"/>
              <a:cs typeface="+mn-ea"/>
              <a:sym typeface="+mn-ea"/>
            </a:endParaRPr>
          </a:p>
          <a:p>
            <a:pPr marL="285750" indent="-285750" algn="just">
              <a:lnSpc>
                <a:spcPct val="150000"/>
              </a:lnSpc>
              <a:spcBef>
                <a:spcPct val="0"/>
              </a:spcBef>
              <a:spcAft>
                <a:spcPct val="0"/>
              </a:spcAft>
              <a:buFont typeface="Wingdings" panose="05000000000000000000" charset="0"/>
              <a:buChar char="Ø"/>
            </a:pPr>
            <a:r>
              <a:rPr lang="en-US" altLang="zh-CN">
                <a:solidFill>
                  <a:schemeClr val="tx1">
                    <a:lumMod val="85000"/>
                    <a:lumOff val="15000"/>
                  </a:schemeClr>
                </a:solidFill>
                <a:latin typeface="+mn-ea"/>
                <a:cs typeface="+mn-ea"/>
                <a:sym typeface="+mn-ea"/>
              </a:rPr>
              <a:t>Skopos</a:t>
            </a:r>
            <a:r>
              <a:rPr lang="zh-CN" altLang="en-US">
                <a:solidFill>
                  <a:schemeClr val="tx1">
                    <a:lumMod val="85000"/>
                    <a:lumOff val="15000"/>
                  </a:schemeClr>
                </a:solidFill>
                <a:latin typeface="+mn-ea"/>
                <a:cs typeface="+mn-ea"/>
                <a:sym typeface="+mn-ea"/>
              </a:rPr>
              <a:t>理论则认为翻译的目的决定了翻译的方法和策略。它更关注于翻译行为的目标或功能（即</a:t>
            </a:r>
            <a:r>
              <a:rPr lang="en-US" altLang="zh-CN">
                <a:solidFill>
                  <a:schemeClr val="tx1">
                    <a:lumMod val="85000"/>
                    <a:lumOff val="15000"/>
                  </a:schemeClr>
                </a:solidFill>
                <a:latin typeface="+mn-ea"/>
                <a:cs typeface="+mn-ea"/>
                <a:sym typeface="+mn-ea"/>
              </a:rPr>
              <a:t>“skopos”</a:t>
            </a:r>
            <a:r>
              <a:rPr lang="zh-CN" altLang="en-US">
                <a:solidFill>
                  <a:schemeClr val="tx1">
                    <a:lumMod val="85000"/>
                    <a:lumOff val="15000"/>
                  </a:schemeClr>
                </a:solidFill>
                <a:latin typeface="+mn-ea"/>
                <a:cs typeface="+mn-ea"/>
                <a:sym typeface="+mn-ea"/>
              </a:rPr>
              <a:t>），并根据不同的翻译目的采取不同的翻译策略。因此，</a:t>
            </a:r>
            <a:r>
              <a:rPr lang="en-US" altLang="zh-CN">
                <a:solidFill>
                  <a:schemeClr val="tx1">
                    <a:lumMod val="85000"/>
                    <a:lumOff val="15000"/>
                  </a:schemeClr>
                </a:solidFill>
                <a:latin typeface="+mn-ea"/>
                <a:cs typeface="+mn-ea"/>
                <a:sym typeface="+mn-ea"/>
              </a:rPr>
              <a:t>Skopos</a:t>
            </a:r>
            <a:r>
              <a:rPr lang="zh-CN" altLang="en-US">
                <a:solidFill>
                  <a:schemeClr val="tx1">
                    <a:lumMod val="85000"/>
                    <a:lumOff val="15000"/>
                  </a:schemeClr>
                </a:solidFill>
                <a:latin typeface="+mn-ea"/>
                <a:cs typeface="+mn-ea"/>
                <a:sym typeface="+mn-ea"/>
              </a:rPr>
              <a:t>理论更加注重目标文化和受众的需求。</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en-US" altLang="zh-CN">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FFFFFF"/>
          </a:solidFill>
        </p:spPr>
      </p:sp>
      <p:pic>
        <p:nvPicPr>
          <p:cNvPr id="3" name="Image 0" descr="preencoded.png"/>
          <p:cNvPicPr>
            <a:picLocks noChangeAspect="1"/>
          </p:cNvPicPr>
          <p:nvPr/>
        </p:nvPicPr>
        <p:blipFill>
          <a:blip r:embed="rId1"/>
          <a:srcRect t="3571" b="3571"/>
          <a:stretch>
            <a:fillRect/>
          </a:stretch>
        </p:blipFill>
        <p:spPr>
          <a:xfrm>
            <a:off x="0" y="0"/>
            <a:ext cx="9144000" cy="1238250"/>
          </a:xfrm>
          <a:prstGeom prst="rect">
            <a:avLst/>
          </a:prstGeom>
        </p:spPr>
      </p:pic>
      <p:sp>
        <p:nvSpPr>
          <p:cNvPr id="4" name="Text 1"/>
          <p:cNvSpPr/>
          <p:nvPr/>
        </p:nvSpPr>
        <p:spPr>
          <a:xfrm>
            <a:off x="571500" y="285750"/>
            <a:ext cx="8001000" cy="400050"/>
          </a:xfrm>
          <a:prstGeom prst="rect">
            <a:avLst/>
          </a:prstGeom>
          <a:noFill/>
        </p:spPr>
        <p:txBody>
          <a:bodyPr vert="horz" wrap="square" lIns="0" tIns="0" rIns="0" bIns="0" rtlCol="0" anchor="ctr"/>
          <a:lstStyle/>
          <a:p>
            <a:pPr marL="0" algn="l">
              <a:lnSpc>
                <a:spcPts val="3150"/>
              </a:lnSpc>
              <a:buClrTx/>
              <a:buSzTx/>
              <a:buFontTx/>
              <a:buNone/>
            </a:pPr>
            <a:r>
              <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rPr>
              <a:t>文化定位</a:t>
            </a:r>
            <a:endParaRPr lang="en-US" sz="225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0"/>
            </a:endParaRPr>
          </a:p>
        </p:txBody>
      </p:sp>
      <p:sp>
        <p:nvSpPr>
          <p:cNvPr id="5" name="Text 2"/>
          <p:cNvSpPr/>
          <p:nvPr/>
        </p:nvSpPr>
        <p:spPr>
          <a:xfrm>
            <a:off x="571500" y="742950"/>
            <a:ext cx="8001000" cy="209550"/>
          </a:xfrm>
          <a:prstGeom prst="rect">
            <a:avLst/>
          </a:prstGeom>
          <a:noFill/>
        </p:spPr>
        <p:txBody>
          <a:bodyPr vert="horz" wrap="square" lIns="0" tIns="0" rIns="0" bIns="0" rtlCol="0" anchor="ctr"/>
          <a:lstStyle/>
          <a:p>
            <a:pPr marL="0" indent="0" algn="l">
              <a:lnSpc>
                <a:spcPts val="1650"/>
              </a:lnSpc>
              <a:buNone/>
            </a:pPr>
            <a:endParaRPr lang="en-US" sz="1200" dirty="0"/>
          </a:p>
        </p:txBody>
      </p:sp>
      <p:sp>
        <p:nvSpPr>
          <p:cNvPr id="15" name="文本框 14"/>
          <p:cNvSpPr txBox="1"/>
          <p:nvPr/>
        </p:nvSpPr>
        <p:spPr>
          <a:xfrm>
            <a:off x="270510" y="1256030"/>
            <a:ext cx="8715375" cy="3721735"/>
          </a:xfrm>
          <a:prstGeom prst="rect">
            <a:avLst/>
          </a:prstGeom>
          <a:noFill/>
        </p:spPr>
        <p:txBody>
          <a:bodyPr wrap="square" rtlCol="0">
            <a:noAutofit/>
          </a:bodyPr>
          <a:p>
            <a:pPr algn="just">
              <a:lnSpc>
                <a:spcPct val="150000"/>
              </a:lnSpc>
              <a:spcBef>
                <a:spcPct val="0"/>
              </a:spcBef>
              <a:spcAft>
                <a:spcPct val="0"/>
              </a:spcAft>
            </a:pPr>
            <a:endParaRPr lang="zh-CN" altLang="en-US">
              <a:solidFill>
                <a:schemeClr val="tx1">
                  <a:lumMod val="85000"/>
                  <a:lumOff val="15000"/>
                </a:schemeClr>
              </a:solidFill>
              <a:latin typeface="+mn-ea"/>
              <a:cs typeface="+mn-ea"/>
              <a:sym typeface="+mn-ea"/>
            </a:endParaRPr>
          </a:p>
          <a:p>
            <a:pPr marL="285750" indent="-285750" algn="just">
              <a:lnSpc>
                <a:spcPct val="150000"/>
              </a:lnSpc>
              <a:spcBef>
                <a:spcPct val="0"/>
              </a:spcBef>
              <a:spcAft>
                <a:spcPct val="0"/>
              </a:spcAft>
              <a:buFont typeface="Wingdings" panose="05000000000000000000" charset="0"/>
              <a:buChar char="Ø"/>
            </a:pPr>
            <a:r>
              <a:rPr lang="zh-CN" altLang="en-US">
                <a:solidFill>
                  <a:schemeClr val="tx1">
                    <a:lumMod val="85000"/>
                    <a:lumOff val="15000"/>
                  </a:schemeClr>
                </a:solidFill>
                <a:latin typeface="+mn-ea"/>
                <a:cs typeface="+mn-ea"/>
                <a:sym typeface="+mn-ea"/>
              </a:rPr>
              <a:t>在传统翻译理论中，翻译过程更多地被视为一种从源语言到目标语言的语言转换活动，而较少考虑文化差异对翻译的影响。</a:t>
            </a:r>
            <a:endParaRPr lang="zh-CN" altLang="en-US">
              <a:solidFill>
                <a:schemeClr val="tx1">
                  <a:lumMod val="85000"/>
                  <a:lumOff val="15000"/>
                </a:schemeClr>
              </a:solidFill>
              <a:latin typeface="+mn-ea"/>
              <a:cs typeface="+mn-ea"/>
              <a:sym typeface="+mn-ea"/>
            </a:endParaRPr>
          </a:p>
          <a:p>
            <a:pPr marL="285750" indent="-285750" algn="just">
              <a:lnSpc>
                <a:spcPct val="150000"/>
              </a:lnSpc>
              <a:spcBef>
                <a:spcPct val="0"/>
              </a:spcBef>
              <a:spcAft>
                <a:spcPct val="0"/>
              </a:spcAft>
              <a:buFont typeface="Wingdings" panose="05000000000000000000" charset="0"/>
              <a:buChar char="Ø"/>
            </a:pPr>
            <a:r>
              <a:rPr lang="en-US" altLang="zh-CN">
                <a:solidFill>
                  <a:schemeClr val="tx1">
                    <a:lumMod val="85000"/>
                    <a:lumOff val="15000"/>
                  </a:schemeClr>
                </a:solidFill>
                <a:latin typeface="+mn-ea"/>
                <a:cs typeface="+mn-ea"/>
                <a:sym typeface="+mn-ea"/>
              </a:rPr>
              <a:t>Skopos</a:t>
            </a:r>
            <a:r>
              <a:rPr lang="zh-CN" altLang="en-US">
                <a:solidFill>
                  <a:schemeClr val="tx1">
                    <a:lumMod val="85000"/>
                    <a:lumOff val="15000"/>
                  </a:schemeClr>
                </a:solidFill>
                <a:latin typeface="+mn-ea"/>
                <a:cs typeface="+mn-ea"/>
                <a:sym typeface="+mn-ea"/>
              </a:rPr>
              <a:t>理论强调翻译的文化适应性，考虑到不同文化背景下的读者可能有不同的期待和理解方式，因此在翻译过程中需要灵活处理源文本中的文化元素。</a:t>
            </a:r>
            <a:endParaRPr lang="zh-CN" altLang="en-US">
              <a:solidFill>
                <a:schemeClr val="tx1">
                  <a:lumMod val="85000"/>
                  <a:lumOff val="15000"/>
                </a:schemeClr>
              </a:solidFill>
              <a:latin typeface="+mn-ea"/>
              <a:cs typeface="+mn-ea"/>
              <a:sym typeface="+mn-ea"/>
            </a:endParaRPr>
          </a:p>
          <a:p>
            <a:pPr algn="just">
              <a:lnSpc>
                <a:spcPct val="150000"/>
              </a:lnSpc>
              <a:spcBef>
                <a:spcPct val="0"/>
              </a:spcBef>
              <a:spcAft>
                <a:spcPct val="0"/>
              </a:spcAft>
            </a:pPr>
            <a:endParaRPr lang="zh-CN" altLang="en-US"/>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a*1"/>
  <p:tag name="KSO_WM_UNIT_LAYERLEVEL" val="1"/>
  <p:tag name="KSO_WM_TAG_VERSION" val="3.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10.xml><?xml version="1.0" encoding="utf-8"?>
<p:tagLst xmlns:p="http://schemas.openxmlformats.org/presentationml/2006/main">
  <p:tag name="KSO_WM_DIAGRAM_VIRTUALLY_FRAME" val="{&quot;height&quot;:174.75000000000003,&quot;left&quot;:277.5,&quot;top&quot;:102.56251968503936,&quot;width&quot;:397.5}"/>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5.xml><?xml version="1.0" encoding="utf-8"?>
<p:tagLst xmlns:p="http://schemas.openxmlformats.org/presentationml/2006/main">
  <p:tag name="KSO_WM_DIAGRAM_VIRTUALLY_FRAME" val="{&quot;height&quot;:174.75000000000003,&quot;left&quot;:277.5,&quot;top&quot;:102.56251968503936,&quot;width&quot;:397.5}"/>
</p:tagLst>
</file>

<file path=ppt/tags/tag6.xml><?xml version="1.0" encoding="utf-8"?>
<p:tagLst xmlns:p="http://schemas.openxmlformats.org/presentationml/2006/main">
  <p:tag name="KSO_WM_DIAGRAM_VIRTUALLY_FRAME" val="{&quot;height&quot;:174.75000000000003,&quot;left&quot;:277.5,&quot;top&quot;:102.56251968503936,&quot;width&quot;:397.5}"/>
</p:tagLst>
</file>

<file path=ppt/tags/tag7.xml><?xml version="1.0" encoding="utf-8"?>
<p:tagLst xmlns:p="http://schemas.openxmlformats.org/presentationml/2006/main">
  <p:tag name="KSO_WM_DIAGRAM_VIRTUALLY_FRAME" val="{&quot;height&quot;:174.75000000000003,&quot;left&quot;:277.5,&quot;top&quot;:102.56251968503936,&quot;width&quot;:397.5}"/>
</p:tagLst>
</file>

<file path=ppt/tags/tag8.xml><?xml version="1.0" encoding="utf-8"?>
<p:tagLst xmlns:p="http://schemas.openxmlformats.org/presentationml/2006/main">
  <p:tag name="KSO_WM_DIAGRAM_VIRTUALLY_FRAME" val="{&quot;height&quot;:174.75000000000003,&quot;left&quot;:277.5,&quot;top&quot;:102.56251968503936,&quot;width&quot;:397.5}"/>
</p:tagLst>
</file>

<file path=ppt/tags/tag9.xml><?xml version="1.0" encoding="utf-8"?>
<p:tagLst xmlns:p="http://schemas.openxmlformats.org/presentationml/2006/main">
  <p:tag name="KSO_WM_DIAGRAM_VIRTUALLY_FRAME" val="{&quot;height&quot;:174.75000000000003,&quot;left&quot;:277.5,&quot;top&quot;:102.56251968503936,&quot;width&quot;:397.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1541</Words>
  <Application>WPS 演示</Application>
  <PresentationFormat>On-screen Show (16:9)</PresentationFormat>
  <Paragraphs>118</Paragraphs>
  <Slides>15</Slides>
  <Notes>19</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15</vt:i4>
      </vt:variant>
    </vt:vector>
  </HeadingPairs>
  <TitlesOfParts>
    <vt:vector size="25" baseType="lpstr">
      <vt:lpstr>Arial</vt:lpstr>
      <vt:lpstr>宋体</vt:lpstr>
      <vt:lpstr>Wingdings</vt:lpstr>
      <vt:lpstr>微软雅黑</vt:lpstr>
      <vt:lpstr>微软雅黑</vt:lpstr>
      <vt:lpstr>Calibri</vt:lpstr>
      <vt:lpstr>Wingdings</vt:lpstr>
      <vt:lpstr>等线</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creator>PptxGenJS</dc:creator>
  <dc:subject>PptxGenJS Presentation</dc:subject>
  <cp:lastModifiedBy>Hana</cp:lastModifiedBy>
  <cp:revision>12</cp:revision>
  <dcterms:created xsi:type="dcterms:W3CDTF">2025-04-02T07:55:00Z</dcterms:created>
  <dcterms:modified xsi:type="dcterms:W3CDTF">2025-04-10T00:03:03Z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7224F10C91364AC8A18051A0AD5FE87A_12</vt:lpwstr>
  </property>
  <property fmtid="{D5CDD505-2E9C-101B-9397-08002B2CF9AE}" pid="3" name="KSOProductBuildVer">
    <vt:lpwstr>2052-12.1.0.20784</vt:lpwstr>
  </property>
</Properties>
</file>