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3" r:id="rId6"/>
    <p:sldId id="305" r:id="rId7"/>
    <p:sldId id="264" r:id="rId8"/>
    <p:sldId id="279" r:id="rId9"/>
    <p:sldId id="280" r:id="rId10"/>
    <p:sldId id="281" r:id="rId11"/>
    <p:sldId id="282" r:id="rId12"/>
    <p:sldId id="306" r:id="rId13"/>
    <p:sldId id="259" r:id="rId14"/>
    <p:sldId id="295" r:id="rId15"/>
    <p:sldId id="266" r:id="rId16"/>
    <p:sldId id="292" r:id="rId17"/>
    <p:sldId id="304" r:id="rId18"/>
    <p:sldId id="283" r:id="rId19"/>
    <p:sldId id="307" r:id="rId20"/>
    <p:sldId id="268" r:id="rId21"/>
    <p:sldId id="308" r:id="rId22"/>
    <p:sldId id="289" r:id="rId23"/>
    <p:sldId id="262" r:id="rId24"/>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B759"/>
    <a:srgbClr val="819FA1"/>
    <a:srgbClr val="C75346"/>
    <a:srgbClr val="71BE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7" d="100"/>
          <a:sy n="67" d="100"/>
        </p:scale>
        <p:origin x="644" y="52"/>
      </p:cViewPr>
      <p:guideLst>
        <p:guide orient="horz" pos="2160"/>
        <p:guide pos="37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4.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129C66-0B8E-4984-8651-D0CFCAB57E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F2911C-5866-4C23-9D0E-2F8349179BC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129C66-0B8E-4984-8651-D0CFCAB57E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F2911C-5866-4C23-9D0E-2F8349179BC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129C66-0B8E-4984-8651-D0CFCAB57E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F2911C-5866-4C23-9D0E-2F8349179BC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129C66-0B8E-4984-8651-D0CFCAB57E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F2911C-5866-4C23-9D0E-2F8349179BC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129C66-0B8E-4984-8651-D0CFCAB57E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F2911C-5866-4C23-9D0E-2F8349179BC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129C66-0B8E-4984-8651-D0CFCAB57EF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F2911C-5866-4C23-9D0E-2F8349179BC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129C66-0B8E-4984-8651-D0CFCAB57EF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DF2911C-5866-4C23-9D0E-2F8349179BC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129C66-0B8E-4984-8651-D0CFCAB57EF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F2911C-5866-4C23-9D0E-2F8349179BC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129C66-0B8E-4984-8651-D0CFCAB57EF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F2911C-5866-4C23-9D0E-2F8349179BC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129C66-0B8E-4984-8651-D0CFCAB57EF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F2911C-5866-4C23-9D0E-2F8349179BC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129C66-0B8E-4984-8651-D0CFCAB57EF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F2911C-5866-4C23-9D0E-2F8349179BC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29C66-0B8E-4984-8651-D0CFCAB57EF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2911C-5866-4C23-9D0E-2F8349179BC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slide" Target="slide10.xml"/><Relationship Id="rId3" Type="http://schemas.openxmlformats.org/officeDocument/2006/relationships/slide" Target="slide9.xml"/><Relationship Id="rId2" Type="http://schemas.openxmlformats.org/officeDocument/2006/relationships/slide" Target="slide7.xml"/><Relationship Id="rId1" Type="http://schemas.openxmlformats.org/officeDocument/2006/relationships/slide" Target="slide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a:xfrm>
            <a:off x="7878445" y="4964430"/>
            <a:ext cx="3797935" cy="1655445"/>
          </a:xfrm>
        </p:spPr>
        <p:txBody>
          <a:bodyPr/>
          <a:lstStyle/>
          <a:p>
            <a:pPr algn="r"/>
            <a:r>
              <a:rPr lang="en-US" altLang="zh-CN" sz="2800"/>
              <a:t>Presenter:Quan Yonghui</a:t>
            </a:r>
            <a:endParaRPr lang="en-US" altLang="zh-CN" sz="2800"/>
          </a:p>
          <a:p>
            <a:pPr algn="r"/>
            <a:r>
              <a:rPr lang="zh-CN" altLang="en-US" sz="2800"/>
              <a:t>全永慧</a:t>
            </a:r>
            <a:endParaRPr lang="zh-CN" altLang="en-US" sz="2800"/>
          </a:p>
          <a:p>
            <a:pPr algn="r"/>
            <a:r>
              <a:rPr lang="en-US" altLang="zh-CN" sz="2800"/>
              <a:t>English Translation</a:t>
            </a:r>
            <a:endParaRPr lang="en-US" altLang="zh-CN" sz="2800"/>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 y="0"/>
            <a:ext cx="10058400" cy="4069715"/>
          </a:xfrm>
          <a:prstGeom prst="rect">
            <a:avLst/>
          </a:prstGeom>
        </p:spPr>
      </p:pic>
      <p:sp>
        <p:nvSpPr>
          <p:cNvPr id="10" name="TextBox 23"/>
          <p:cNvSpPr txBox="1"/>
          <p:nvPr>
            <p:custDataLst>
              <p:tags r:id="rId2"/>
            </p:custDataLst>
          </p:nvPr>
        </p:nvSpPr>
        <p:spPr>
          <a:xfrm>
            <a:off x="24765" y="2741295"/>
            <a:ext cx="12166600" cy="2362835"/>
          </a:xfrm>
          <a:prstGeom prst="rect">
            <a:avLst/>
          </a:prstGeom>
          <a:noFill/>
          <a:ln>
            <a:noFill/>
          </a:ln>
        </p:spPr>
        <p:txBody>
          <a:bodyPr vert="horz" wrap="none" lIns="0" tIns="0" rIns="0" bIns="0" numCol="1" anchor="t" anchorCtr="0" compatLnSpc="1">
            <a:noAutofit/>
          </a:bodyPr>
          <a:lst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4860"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025" algn="l" defTabSz="684530" rtl="0" eaLnBrk="1" latinLnBrk="0" hangingPunct="1">
              <a:defRPr sz="1400" kern="1200">
                <a:solidFill>
                  <a:schemeClr val="tx1"/>
                </a:solidFill>
                <a:latin typeface="+mn-lt"/>
                <a:ea typeface="+mn-ea"/>
                <a:cs typeface="+mn-cs"/>
              </a:defRPr>
            </a:lvl9pPr>
          </a:lstStyle>
          <a:p>
            <a:pPr algn="l"/>
            <a:r>
              <a:rPr lang="en-US" altLang="zh-CN" sz="40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STHeiti Light" charset="-122"/>
              </a:rPr>
              <a:t>The Influence of Traditional Chinese Philosophy</a:t>
            </a:r>
            <a:endParaRPr lang="en-US" altLang="zh-CN" sz="40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STHeiti Light" charset="-122"/>
            </a:endParaRPr>
          </a:p>
          <a:p>
            <a:pPr algn="l"/>
            <a:r>
              <a:rPr lang="en-US" altLang="zh-CN" sz="40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STHeiti Light" charset="-122"/>
              </a:rPr>
              <a:t> in Contemporary Times</a:t>
            </a:r>
            <a:endParaRPr lang="en-US" altLang="zh-CN" sz="40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STHeiti Light"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a:effectLst>
                  <a:outerShdw blurRad="38100" dist="19050" dir="2700000" algn="tl" rotWithShape="0">
                    <a:schemeClr val="dk1">
                      <a:alpha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sym typeface="+mn-ea"/>
              </a:rPr>
              <a:t>Traditional Chinese Philosophy</a:t>
            </a:r>
            <a:endParaRPr lang="zh-CN" altLang="en-US">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838200" y="1534795"/>
            <a:ext cx="10515600" cy="4922520"/>
          </a:xfrm>
        </p:spPr>
        <p:txBody>
          <a:bodyPr>
            <a:normAutofit fontScale="90000" lnSpcReduction="10000"/>
          </a:bodyPr>
          <a:lstStyle/>
          <a:p>
            <a:r>
              <a:rPr lang="en-US" altLang="zh-CN"/>
              <a:t>It originates in the Spring and Autumn period (春秋) and Warring States period</a:t>
            </a:r>
            <a:r>
              <a:rPr lang="zh-CN" altLang="en-US"/>
              <a:t>（战国</a:t>
            </a:r>
            <a:r>
              <a:rPr lang="zh-CN" altLang="en-US"/>
              <a:t>时期）</a:t>
            </a:r>
            <a:endParaRPr lang="en-US" altLang="zh-CN"/>
          </a:p>
          <a:p>
            <a:r>
              <a:rPr lang="en-US" altLang="zh-CN"/>
              <a:t>Seven  stages:</a:t>
            </a:r>
            <a:endParaRPr lang="en-US" altLang="zh-CN"/>
          </a:p>
          <a:p>
            <a:pPr marL="0" indent="0">
              <a:buNone/>
            </a:pPr>
            <a:r>
              <a:t>the Pre-Qin philosophy 先秦哲学</a:t>
            </a:r>
          </a:p>
          <a:p>
            <a:pPr marL="0" indent="0">
              <a:buNone/>
            </a:pPr>
            <a:r>
              <a:t>the Study of Confucian Classics in the Han Dynasty 汉代经学</a:t>
            </a:r>
          </a:p>
          <a:p>
            <a:pPr marL="0" indent="0">
              <a:buNone/>
            </a:pPr>
            <a:r>
              <a:t>the Metaphysics of the Wei and Jin Dynasties 魏晋玄学</a:t>
            </a:r>
          </a:p>
          <a:p>
            <a:pPr marL="0" indent="0">
              <a:buNone/>
            </a:pPr>
            <a:r>
              <a:t>the Buddhist philosophy during the Sui and Tang Dynasties 隋唐佛学</a:t>
            </a:r>
          </a:p>
          <a:p>
            <a:pPr marL="0" indent="0">
              <a:buNone/>
            </a:pPr>
            <a:r>
              <a:t>Neo-Confucianism in the Song and Ming Dynasties 宋明理学</a:t>
            </a:r>
          </a:p>
          <a:p>
            <a:pPr marL="0" indent="0">
              <a:buNone/>
            </a:pPr>
            <a:r>
              <a:t>the Practical Thought in the Ming and Qing Dynasties 明清实学</a:t>
            </a:r>
          </a:p>
          <a:p>
            <a:pPr marL="0" indent="0">
              <a:buNone/>
            </a:pPr>
            <a:r>
              <a:t>Textual Studies in the late Qing Dynasty 乾嘉朴学</a:t>
            </a:r>
          </a:p>
          <a:p>
            <a:pPr marL="0" indent="0">
              <a:buNone/>
            </a:pPr>
            <a:r>
              <a:rPr lang="zh-CN" altLang="en-US" sz="2500"/>
              <a:t>（</a:t>
            </a:r>
            <a:r>
              <a:rPr lang="en-US" altLang="zh-CN" sz="2500"/>
              <a:t>Chinese Language and Culture中国语言文化 Textbook</a:t>
            </a:r>
            <a:r>
              <a:rPr lang="zh-CN" altLang="en-US" sz="2500"/>
              <a:t>）</a:t>
            </a:r>
            <a:endParaRPr lang="zh-CN" altLang="en-US" sz="25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capture_20221021110040016"/>
          <p:cNvPicPr>
            <a:picLocks noChangeAspect="1"/>
          </p:cNvPicPr>
          <p:nvPr/>
        </p:nvPicPr>
        <p:blipFill>
          <a:blip r:embed="rId1"/>
          <a:stretch>
            <a:fillRect/>
          </a:stretch>
        </p:blipFill>
        <p:spPr>
          <a:xfrm>
            <a:off x="1941830" y="324485"/>
            <a:ext cx="7960360" cy="62090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4400" y="1"/>
            <a:ext cx="10058400" cy="3751244"/>
          </a:xfrm>
          <a:prstGeom prst="rect">
            <a:avLst/>
          </a:prstGeom>
        </p:spPr>
      </p:pic>
      <p:grpSp>
        <p:nvGrpSpPr>
          <p:cNvPr id="35" name="组合 34"/>
          <p:cNvGrpSpPr/>
          <p:nvPr/>
        </p:nvGrpSpPr>
        <p:grpSpPr>
          <a:xfrm>
            <a:off x="597217" y="2396817"/>
            <a:ext cx="10997565" cy="2936240"/>
            <a:chOff x="1249906" y="1843785"/>
            <a:chExt cx="10997565" cy="2936240"/>
          </a:xfrm>
        </p:grpSpPr>
        <p:grpSp>
          <p:nvGrpSpPr>
            <p:cNvPr id="36" name="组 19"/>
            <p:cNvGrpSpPr/>
            <p:nvPr/>
          </p:nvGrpSpPr>
          <p:grpSpPr>
            <a:xfrm>
              <a:off x="6096000" y="1843785"/>
              <a:ext cx="1730521" cy="1585215"/>
              <a:chOff x="2730658" y="995587"/>
              <a:chExt cx="1971191" cy="2170282"/>
            </a:xfrm>
            <a:solidFill>
              <a:srgbClr val="042C89"/>
            </a:solidFill>
          </p:grpSpPr>
          <p:sp>
            <p:nvSpPr>
              <p:cNvPr id="39" name="矩形 38"/>
              <p:cNvSpPr/>
              <p:nvPr/>
            </p:nvSpPr>
            <p:spPr>
              <a:xfrm>
                <a:off x="2730658" y="995587"/>
                <a:ext cx="45719" cy="504245"/>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endParaRPr>
              </a:p>
            </p:txBody>
          </p:sp>
          <p:sp>
            <p:nvSpPr>
              <p:cNvPr id="40" name="矩形 39"/>
              <p:cNvSpPr/>
              <p:nvPr/>
            </p:nvSpPr>
            <p:spPr>
              <a:xfrm>
                <a:off x="2730658" y="995587"/>
                <a:ext cx="1971191" cy="45719"/>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endParaRPr>
              </a:p>
            </p:txBody>
          </p:sp>
          <p:sp>
            <p:nvSpPr>
              <p:cNvPr id="41" name="矩形 40"/>
              <p:cNvSpPr/>
              <p:nvPr/>
            </p:nvSpPr>
            <p:spPr>
              <a:xfrm rot="5400000">
                <a:off x="3573856" y="2037876"/>
                <a:ext cx="2170282" cy="85704"/>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endParaRPr>
              </a:p>
            </p:txBody>
          </p:sp>
          <p:sp>
            <p:nvSpPr>
              <p:cNvPr id="42" name="矩形 41"/>
              <p:cNvSpPr/>
              <p:nvPr/>
            </p:nvSpPr>
            <p:spPr>
              <a:xfrm flipV="1">
                <a:off x="2730658" y="2725917"/>
                <a:ext cx="45719" cy="369542"/>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endParaRPr>
              </a:p>
            </p:txBody>
          </p:sp>
          <p:sp>
            <p:nvSpPr>
              <p:cNvPr id="43" name="矩形 42"/>
              <p:cNvSpPr/>
              <p:nvPr/>
            </p:nvSpPr>
            <p:spPr>
              <a:xfrm flipV="1">
                <a:off x="2730658" y="3095461"/>
                <a:ext cx="1971191" cy="70407"/>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endParaRPr>
              </a:p>
            </p:txBody>
          </p:sp>
        </p:grpSp>
        <p:sp>
          <p:nvSpPr>
            <p:cNvPr id="37" name="TextBox 23"/>
            <p:cNvSpPr txBox="1"/>
            <p:nvPr/>
          </p:nvSpPr>
          <p:spPr>
            <a:xfrm>
              <a:off x="4643765" y="2112029"/>
              <a:ext cx="3122650" cy="1015663"/>
            </a:xfrm>
            <a:prstGeom prst="rect">
              <a:avLst/>
            </a:prstGeom>
            <a:noFill/>
            <a:ln>
              <a:noFill/>
            </a:ln>
          </p:spPr>
          <p:txBody>
            <a:bodyPr vert="horz" wrap="none" lIns="0" tIns="0" rIns="0" bIns="0" numCol="1" anchor="t" anchorCtr="0" compatLnSpc="1">
              <a:spAutoFit/>
            </a:bodyPr>
            <a:lst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4860"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025" algn="l" defTabSz="684530" rtl="0" eaLnBrk="1" latinLnBrk="0" hangingPunct="1">
                <a:defRPr sz="1400" kern="1200">
                  <a:solidFill>
                    <a:schemeClr val="tx1"/>
                  </a:solidFill>
                  <a:latin typeface="+mn-lt"/>
                  <a:ea typeface="+mn-ea"/>
                  <a:cs typeface="+mn-cs"/>
                </a:defRPr>
              </a:lvl9pPr>
            </a:lstStyle>
            <a:p>
              <a:r>
                <a:rPr lang="en-US" altLang="zh-CN" sz="6000" dirty="0">
                  <a:solidFill>
                    <a:srgbClr val="F7B759"/>
                  </a:solidFill>
                  <a:latin typeface="Humnst777 BT" panose="020B0603030504020204" pitchFamily="34" charset="0"/>
                  <a:ea typeface="微软雅黑" panose="020B0503020204020204" pitchFamily="34" charset="-122"/>
                  <a:cs typeface="STHeiti Light" charset="-122"/>
                </a:rPr>
                <a:t>PART </a:t>
              </a:r>
              <a:r>
                <a:rPr lang="en-US" altLang="zh-CN" sz="6600" dirty="0">
                  <a:solidFill>
                    <a:srgbClr val="F7B759"/>
                  </a:solidFill>
                  <a:latin typeface="Humnst777 BT" panose="020B0603030504020204" pitchFamily="34" charset="0"/>
                  <a:ea typeface="微软雅黑" panose="020B0503020204020204" pitchFamily="34" charset="-122"/>
                  <a:cs typeface="STHeiti Light" charset="-122"/>
                </a:rPr>
                <a:t>02</a:t>
              </a:r>
              <a:endParaRPr lang="zh-CN" altLang="en-US" sz="6600" dirty="0">
                <a:solidFill>
                  <a:srgbClr val="F7B759"/>
                </a:solidFill>
                <a:latin typeface="Humnst777 BT" panose="020B0603030504020204" pitchFamily="34" charset="0"/>
                <a:ea typeface="微软雅黑" panose="020B0503020204020204" pitchFamily="34" charset="-122"/>
                <a:cs typeface="STHeiti Light" charset="-122"/>
              </a:endParaRPr>
            </a:p>
          </p:txBody>
        </p:sp>
        <p:sp>
          <p:nvSpPr>
            <p:cNvPr id="38" name="文本框 37"/>
            <p:cNvSpPr txBox="1"/>
            <p:nvPr/>
          </p:nvSpPr>
          <p:spPr>
            <a:xfrm>
              <a:off x="1249906" y="3543680"/>
              <a:ext cx="10997565" cy="1236345"/>
            </a:xfrm>
            <a:prstGeom prst="rect">
              <a:avLst/>
            </a:prstGeom>
            <a:noFill/>
          </p:spPr>
          <p:txBody>
            <a:bodyPr wrap="square" rtlCol="0">
              <a:noAutofit/>
            </a:bodyPr>
            <a:lstStyle/>
            <a:p>
              <a:pPr algn="ctr"/>
              <a:r>
                <a:rPr lang="en-US" altLang="zh-CN" sz="36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The Influence of the Yinyang Doctrines on TCM </a:t>
              </a:r>
              <a:endParaRPr lang="en-US" altLang="zh-CN" sz="36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endParaRPr>
            </a:p>
            <a:p>
              <a:pPr algn="l"/>
              <a:r>
                <a:rPr lang="en-US" altLang="zh-CN" sz="3600" dirty="0">
                  <a:solidFill>
                    <a:srgbClr val="424242"/>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3600" dirty="0">
                <a:solidFill>
                  <a:srgbClr val="42424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71450" y="381000"/>
            <a:ext cx="4783903" cy="400050"/>
            <a:chOff x="171450" y="381000"/>
            <a:chExt cx="4783903" cy="400050"/>
          </a:xfrm>
        </p:grpSpPr>
        <p:sp>
          <p:nvSpPr>
            <p:cNvPr id="4" name="平行四边形 3"/>
            <p:cNvSpPr/>
            <p:nvPr/>
          </p:nvSpPr>
          <p:spPr>
            <a:xfrm>
              <a:off x="1562100" y="476250"/>
              <a:ext cx="495300" cy="247650"/>
            </a:xfrm>
            <a:prstGeom prst="parallelogram">
              <a:avLst/>
            </a:prstGeom>
            <a:solidFill>
              <a:srgbClr val="F7B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71450" y="381000"/>
              <a:ext cx="1695450" cy="400050"/>
            </a:xfrm>
            <a:prstGeom prst="parallelogram">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057401" y="381000"/>
              <a:ext cx="2897952" cy="368300"/>
            </a:xfrm>
            <a:prstGeom prst="rect">
              <a:avLst/>
            </a:prstGeom>
            <a:noFill/>
          </p:spPr>
          <p:txBody>
            <a:bodyPr wrap="square" rtlCol="0">
              <a:spAutoFit/>
            </a:bodyPr>
            <a:lstStyle/>
            <a:p>
              <a:endParaRPr lang="zh-CN" altLang="en-US" dirty="0">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314325" y="328386"/>
            <a:ext cx="1409700" cy="523220"/>
          </a:xfrm>
          <a:prstGeom prst="rect">
            <a:avLst/>
          </a:prstGeom>
          <a:noFill/>
        </p:spPr>
        <p:txBody>
          <a:bodyPr wrap="square" rtlCol="0">
            <a:spAutoFit/>
          </a:bodyPr>
          <a:lstStyle/>
          <a:p>
            <a:r>
              <a:rPr lang="en-US" altLang="zh-CN" sz="2400" dirty="0">
                <a:solidFill>
                  <a:schemeClr val="bg1"/>
                </a:solidFill>
              </a:rPr>
              <a:t>PART </a:t>
            </a:r>
            <a:r>
              <a:rPr lang="en-US" altLang="zh-CN" sz="2800" dirty="0">
                <a:solidFill>
                  <a:schemeClr val="bg1"/>
                </a:solidFill>
              </a:rPr>
              <a:t>02</a:t>
            </a:r>
            <a:endParaRPr lang="zh-CN" altLang="en-US" sz="2400" dirty="0">
              <a:solidFill>
                <a:schemeClr val="bg1"/>
              </a:solidFill>
            </a:endParaRPr>
          </a:p>
        </p:txBody>
      </p:sp>
      <p:sp>
        <p:nvSpPr>
          <p:cNvPr id="2" name="文本框 1"/>
          <p:cNvSpPr txBox="1"/>
          <p:nvPr/>
        </p:nvSpPr>
        <p:spPr>
          <a:xfrm>
            <a:off x="2273935" y="381000"/>
            <a:ext cx="7565390" cy="583565"/>
          </a:xfrm>
          <a:prstGeom prst="rect">
            <a:avLst/>
          </a:prstGeom>
          <a:noFill/>
        </p:spPr>
        <p:txBody>
          <a:bodyPr wrap="square" rtlCol="0">
            <a:spAutoFit/>
          </a:bodyPr>
          <a:lstStyle/>
          <a:p>
            <a:r>
              <a:rPr sz="3200" dirty="0">
                <a:effectLst/>
                <a:latin typeface="Times New Roman" panose="02020603050405020304" pitchFamily="18" charset="0"/>
                <a:cs typeface="Times New Roman" panose="02020603050405020304" pitchFamily="18" charset="0"/>
                <a:sym typeface="+mn-ea"/>
              </a:rPr>
              <a:t>The </a:t>
            </a:r>
            <a:r>
              <a:rPr lang="en-US" sz="3200" dirty="0">
                <a:effectLst/>
                <a:latin typeface="Times New Roman" panose="02020603050405020304" pitchFamily="18" charset="0"/>
                <a:cs typeface="Times New Roman" panose="02020603050405020304" pitchFamily="18" charset="0"/>
                <a:sym typeface="+mn-ea"/>
              </a:rPr>
              <a:t>Y</a:t>
            </a:r>
            <a:r>
              <a:rPr sz="3200" dirty="0">
                <a:effectLst/>
                <a:latin typeface="Times New Roman" panose="02020603050405020304" pitchFamily="18" charset="0"/>
                <a:cs typeface="Times New Roman" panose="02020603050405020304" pitchFamily="18" charset="0"/>
                <a:sym typeface="+mn-ea"/>
              </a:rPr>
              <a:t>inyang </a:t>
            </a:r>
            <a:r>
              <a:rPr lang="en-US" sz="3200" dirty="0">
                <a:effectLst/>
                <a:latin typeface="Times New Roman" panose="02020603050405020304" pitchFamily="18" charset="0"/>
                <a:cs typeface="Times New Roman" panose="02020603050405020304" pitchFamily="18" charset="0"/>
                <a:sym typeface="+mn-ea"/>
              </a:rPr>
              <a:t>P</a:t>
            </a:r>
            <a:r>
              <a:rPr sz="3200" dirty="0">
                <a:effectLst/>
                <a:latin typeface="Times New Roman" panose="02020603050405020304" pitchFamily="18" charset="0"/>
                <a:cs typeface="Times New Roman" panose="02020603050405020304" pitchFamily="18" charset="0"/>
                <a:sym typeface="+mn-ea"/>
              </a:rPr>
              <a:t>hilosophy </a:t>
            </a:r>
            <a:endParaRPr lang="en-US" altLang="zh-CN" sz="3200" b="1"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755650" y="1527175"/>
            <a:ext cx="9875520" cy="4872355"/>
          </a:xfrm>
          <a:prstGeom prst="rect">
            <a:avLst/>
          </a:prstGeom>
          <a:noFill/>
        </p:spPr>
        <p:txBody>
          <a:bodyPr wrap="square" rtlCol="0">
            <a:noAutofit/>
          </a:bodyPr>
          <a:lstStyle/>
          <a:p>
            <a:pPr>
              <a:lnSpc>
                <a:spcPct val="160000"/>
              </a:lnSpc>
            </a:pPr>
            <a:r>
              <a:rPr sz="2800" dirty="0">
                <a:effectLst/>
                <a:latin typeface="Times New Roman" panose="02020603050405020304" pitchFamily="18" charset="0"/>
                <a:cs typeface="Times New Roman" panose="02020603050405020304" pitchFamily="18" charset="0"/>
                <a:sym typeface="+mn-ea"/>
              </a:rPr>
              <a:t>The philosophy is at least 3,500 years old, discussed in the ninth-century BCE text known as </a:t>
            </a:r>
            <a:r>
              <a:rPr sz="2800" i="1" dirty="0">
                <a:effectLst/>
                <a:latin typeface="Times New Roman" panose="02020603050405020304" pitchFamily="18" charset="0"/>
                <a:cs typeface="Times New Roman" panose="02020603050405020304" pitchFamily="18" charset="0"/>
                <a:sym typeface="+mn-ea"/>
              </a:rPr>
              <a:t>I Ching</a:t>
            </a:r>
            <a:r>
              <a:rPr sz="2800" dirty="0">
                <a:effectLst/>
                <a:latin typeface="Times New Roman" panose="02020603050405020304" pitchFamily="18" charset="0"/>
                <a:cs typeface="Times New Roman" panose="02020603050405020304" pitchFamily="18" charset="0"/>
                <a:sym typeface="+mn-ea"/>
              </a:rPr>
              <a:t> or </a:t>
            </a:r>
            <a:r>
              <a:rPr sz="2800" i="1" dirty="0">
                <a:effectLst/>
                <a:latin typeface="Times New Roman" panose="02020603050405020304" pitchFamily="18" charset="0"/>
                <a:cs typeface="Times New Roman" panose="02020603050405020304" pitchFamily="18" charset="0"/>
                <a:sym typeface="+mn-ea"/>
              </a:rPr>
              <a:t>Book of Changes</a:t>
            </a:r>
            <a:r>
              <a:rPr sz="2800" dirty="0">
                <a:effectLst/>
                <a:latin typeface="Times New Roman" panose="02020603050405020304" pitchFamily="18" charset="0"/>
                <a:cs typeface="Times New Roman" panose="02020603050405020304" pitchFamily="18" charset="0"/>
                <a:sym typeface="+mn-ea"/>
              </a:rPr>
              <a:t>, and influences the philosophies of Taoism and Confucianism.</a:t>
            </a:r>
            <a:endParaRPr sz="2800" dirty="0">
              <a:effectLst/>
              <a:latin typeface="Times New Roman" panose="02020603050405020304" pitchFamily="18" charset="0"/>
              <a:cs typeface="Times New Roman" panose="02020603050405020304" pitchFamily="18" charset="0"/>
            </a:endParaRPr>
          </a:p>
          <a:p>
            <a:pPr>
              <a:lnSpc>
                <a:spcPct val="160000"/>
              </a:lnSpc>
            </a:pPr>
            <a:r>
              <a:rPr sz="2800" dirty="0">
                <a:effectLst/>
                <a:latin typeface="Times New Roman" panose="02020603050405020304" pitchFamily="18" charset="0"/>
                <a:cs typeface="Times New Roman" panose="02020603050405020304" pitchFamily="18" charset="0"/>
              </a:rPr>
              <a:t>The yin-yang philosophy says that the universe is composed of competing and complementary forces of dark and light, sun and moon, male and female. </a:t>
            </a:r>
            <a:endParaRPr sz="2800" dirty="0">
              <a:effectLst/>
              <a:latin typeface="Times New Roman" panose="02020603050405020304" pitchFamily="18" charset="0"/>
              <a:cs typeface="Times New Roman" panose="02020603050405020304" pitchFamily="18" charset="0"/>
            </a:endParaRPr>
          </a:p>
          <a:p>
            <a:pPr>
              <a:lnSpc>
                <a:spcPct val="160000"/>
              </a:lnSpc>
            </a:pPr>
            <a:r>
              <a:rPr lang="zh-CN" altLang="en-US" sz="2800" dirty="0">
                <a:latin typeface="Times New Roman" panose="02020603050405020304" pitchFamily="18" charset="0"/>
                <a:cs typeface="Times New Roman" panose="02020603050405020304" pitchFamily="18" charset="0"/>
                <a:sym typeface="+mn-ea"/>
              </a:rPr>
              <a:t>（</a:t>
            </a:r>
            <a:r>
              <a:rPr lang="en-US" altLang="zh-CN" sz="2800" dirty="0">
                <a:latin typeface="Times New Roman" panose="02020603050405020304" pitchFamily="18" charset="0"/>
                <a:cs typeface="Times New Roman" panose="02020603050405020304" pitchFamily="18" charset="0"/>
                <a:sym typeface="+mn-ea"/>
              </a:rPr>
              <a:t>https://www.philosophybasics.com/general_whatis.html</a:t>
            </a:r>
            <a:r>
              <a:rPr lang="zh-CN" altLang="en-US" sz="2800" dirty="0">
                <a:latin typeface="Times New Roman" panose="02020603050405020304" pitchFamily="18" charset="0"/>
                <a:cs typeface="Times New Roman" panose="02020603050405020304" pitchFamily="18" charset="0"/>
                <a:sym typeface="+mn-ea"/>
              </a:rPr>
              <a:t>）</a:t>
            </a:r>
            <a:endParaRPr lang="en-US" altLang="zh-CN" sz="2800" dirty="0">
              <a:latin typeface="Times New Roman" panose="02020603050405020304" pitchFamily="18" charset="0"/>
              <a:cs typeface="Times New Roman" panose="02020603050405020304" pitchFamily="18" charset="0"/>
            </a:endParaRPr>
          </a:p>
          <a:p>
            <a:pPr>
              <a:lnSpc>
                <a:spcPct val="160000"/>
              </a:lnSpc>
            </a:pPr>
            <a:endParaRPr sz="2800" dirty="0">
              <a:effectLst/>
              <a:latin typeface="Times New Roman" panose="02020603050405020304" pitchFamily="18" charset="0"/>
              <a:cs typeface="Times New Roman" panose="02020603050405020304" pitchFamily="18" charset="0"/>
            </a:endParaRPr>
          </a:p>
          <a:p>
            <a:pPr>
              <a:lnSpc>
                <a:spcPct val="150000"/>
              </a:lnSpc>
            </a:pPr>
            <a:endParaRPr sz="2800" dirty="0">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71450" y="381000"/>
            <a:ext cx="4783903" cy="400050"/>
            <a:chOff x="171450" y="381000"/>
            <a:chExt cx="4783903" cy="400050"/>
          </a:xfrm>
        </p:grpSpPr>
        <p:sp>
          <p:nvSpPr>
            <p:cNvPr id="4" name="平行四边形 3"/>
            <p:cNvSpPr/>
            <p:nvPr/>
          </p:nvSpPr>
          <p:spPr>
            <a:xfrm>
              <a:off x="1562100" y="476250"/>
              <a:ext cx="495300" cy="247650"/>
            </a:xfrm>
            <a:prstGeom prst="parallelogram">
              <a:avLst/>
            </a:prstGeom>
            <a:solidFill>
              <a:srgbClr val="F7B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71450" y="381000"/>
              <a:ext cx="1695450" cy="400050"/>
            </a:xfrm>
            <a:prstGeom prst="parallelogram">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057401" y="381000"/>
              <a:ext cx="2897952" cy="368300"/>
            </a:xfrm>
            <a:prstGeom prst="rect">
              <a:avLst/>
            </a:prstGeom>
            <a:noFill/>
          </p:spPr>
          <p:txBody>
            <a:bodyPr wrap="square" rtlCol="0">
              <a:spAutoFit/>
            </a:bodyPr>
            <a:lstStyle/>
            <a:p>
              <a:endParaRPr lang="zh-CN" altLang="en-US" dirty="0">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314325" y="328386"/>
            <a:ext cx="1409700" cy="523220"/>
          </a:xfrm>
          <a:prstGeom prst="rect">
            <a:avLst/>
          </a:prstGeom>
          <a:noFill/>
        </p:spPr>
        <p:txBody>
          <a:bodyPr wrap="square" rtlCol="0">
            <a:spAutoFit/>
          </a:bodyPr>
          <a:lstStyle/>
          <a:p>
            <a:r>
              <a:rPr lang="en-US" altLang="zh-CN" sz="2400" dirty="0">
                <a:solidFill>
                  <a:schemeClr val="bg1"/>
                </a:solidFill>
              </a:rPr>
              <a:t>PART </a:t>
            </a:r>
            <a:r>
              <a:rPr lang="en-US" altLang="zh-CN" sz="2800" dirty="0">
                <a:solidFill>
                  <a:schemeClr val="bg1"/>
                </a:solidFill>
              </a:rPr>
              <a:t>02</a:t>
            </a:r>
            <a:endParaRPr lang="zh-CN" altLang="en-US" sz="2400" dirty="0">
              <a:solidFill>
                <a:schemeClr val="bg1"/>
              </a:solidFill>
            </a:endParaRPr>
          </a:p>
        </p:txBody>
      </p:sp>
      <p:sp>
        <p:nvSpPr>
          <p:cNvPr id="2" name="文本框 1"/>
          <p:cNvSpPr txBox="1"/>
          <p:nvPr/>
        </p:nvSpPr>
        <p:spPr>
          <a:xfrm>
            <a:off x="2273935" y="381000"/>
            <a:ext cx="7565390" cy="584775"/>
          </a:xfrm>
          <a:prstGeom prst="rect">
            <a:avLst/>
          </a:prstGeom>
          <a:no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Traditional Chinese Medicine/TCM</a:t>
            </a:r>
            <a:endParaRPr lang="en-US" altLang="zh-CN" sz="3200" b="1"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1724025" y="1650365"/>
            <a:ext cx="8039100" cy="3967480"/>
          </a:xfrm>
          <a:prstGeom prst="rect">
            <a:avLst/>
          </a:prstGeom>
          <a:noFill/>
        </p:spPr>
        <p:txBody>
          <a:bodyPr wrap="square" rtlCol="0">
            <a:spAutoFit/>
          </a:bodyPr>
          <a:lstStyle/>
          <a:p>
            <a:pPr>
              <a:lnSpc>
                <a:spcPct val="180000"/>
              </a:lnSpc>
            </a:pPr>
            <a:r>
              <a:rPr lang="en-US" altLang="zh-CN" sz="2800" dirty="0">
                <a:effectLst/>
                <a:latin typeface="Times New Roman" panose="02020603050405020304" pitchFamily="18" charset="0"/>
                <a:cs typeface="Times New Roman" panose="02020603050405020304" pitchFamily="18" charset="0"/>
              </a:rPr>
              <a:t>It is a medicine that combines modern medical knowledge with a holistic</a:t>
            </a:r>
            <a:r>
              <a:rPr lang="zh-CN" altLang="en-US" sz="2800" dirty="0">
                <a:effectLst/>
                <a:latin typeface="Times New Roman" panose="02020603050405020304" pitchFamily="18" charset="0"/>
                <a:cs typeface="Times New Roman" panose="02020603050405020304" pitchFamily="18" charset="0"/>
              </a:rPr>
              <a:t>（整体的）</a:t>
            </a:r>
            <a:r>
              <a:rPr lang="en-US" altLang="zh-CN" sz="2800" dirty="0">
                <a:effectLst/>
                <a:latin typeface="Times New Roman" panose="02020603050405020304" pitchFamily="18" charset="0"/>
                <a:cs typeface="Times New Roman" panose="02020603050405020304" pitchFamily="18" charset="0"/>
              </a:rPr>
              <a:t> approach to medical diagnosis and treatment. </a:t>
            </a:r>
            <a:endParaRPr lang="en-US" altLang="zh-CN" sz="2800" dirty="0">
              <a:latin typeface="Times New Roman" panose="02020603050405020304" pitchFamily="18" charset="0"/>
              <a:cs typeface="Times New Roman" panose="02020603050405020304" pitchFamily="18" charset="0"/>
            </a:endParaRPr>
          </a:p>
          <a:p>
            <a:pPr>
              <a:lnSpc>
                <a:spcPct val="180000"/>
              </a:lnSpc>
            </a:pPr>
            <a:r>
              <a:rPr lang="en-US" altLang="zh-CN" sz="2800" dirty="0">
                <a:latin typeface="Times New Roman" panose="02020603050405020304" pitchFamily="18" charset="0"/>
                <a:cs typeface="Times New Roman" panose="02020603050405020304" pitchFamily="18" charset="0"/>
              </a:rPr>
              <a:t>Adapted</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from</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Traditional Chinese Medicine by Tang, </a:t>
            </a:r>
            <a:r>
              <a:rPr lang="en-US" altLang="zh-CN" sz="2800" dirty="0" err="1">
                <a:latin typeface="Times New Roman" panose="02020603050405020304" pitchFamily="18" charset="0"/>
                <a:cs typeface="Times New Roman" panose="02020603050405020304" pitchFamily="18" charset="0"/>
              </a:rPr>
              <a:t>Jin</a:t>
            </a:r>
            <a:r>
              <a:rPr lang="en-US" altLang="zh-CN" sz="2800" dirty="0">
                <a:latin typeface="Times New Roman" panose="02020603050405020304" pitchFamily="18" charset="0"/>
                <a:cs typeface="Times New Roman" panose="02020603050405020304" pitchFamily="18" charset="0"/>
              </a:rPr>
              <a:t>-Ling et al. </a:t>
            </a:r>
            <a:r>
              <a:rPr lang="en-US" altLang="zh-CN" sz="2800" i="1" dirty="0">
                <a:latin typeface="Times New Roman" panose="02020603050405020304" pitchFamily="18" charset="0"/>
                <a:cs typeface="Times New Roman" panose="02020603050405020304" pitchFamily="18" charset="0"/>
              </a:rPr>
              <a:t>The lancet ,</a:t>
            </a:r>
            <a:r>
              <a:rPr lang="en-US" altLang="zh-CN" sz="2800" dirty="0">
                <a:latin typeface="Times New Roman" panose="02020603050405020304" pitchFamily="18" charset="0"/>
                <a:cs typeface="Times New Roman" panose="02020603050405020304" pitchFamily="18" charset="0"/>
              </a:rPr>
              <a:t>372(9654</a:t>
            </a:r>
            <a:r>
              <a:rPr lang="zh-CN" altLang="en-US" sz="2800" dirty="0">
                <a:latin typeface="Times New Roman" panose="02020603050405020304" pitchFamily="18" charset="0"/>
                <a:cs typeface="Times New Roman" panose="02020603050405020304" pitchFamily="18" charset="0"/>
              </a:rPr>
              <a:t>）</a:t>
            </a:r>
            <a:endParaRPr lang="zh-CN" alt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endParaRPr lang="zh-CN" altLang="en-US"/>
          </a:p>
        </p:txBody>
      </p:sp>
      <p:pic>
        <p:nvPicPr>
          <p:cNvPr id="4" name="图片 3" descr="capture_20221020164953818"/>
          <p:cNvPicPr>
            <a:picLocks noChangeAspect="1"/>
          </p:cNvPicPr>
          <p:nvPr>
            <p:custDataLst>
              <p:tags r:id="rId1"/>
            </p:custDataLst>
          </p:nvPr>
        </p:nvPicPr>
        <p:blipFill>
          <a:blip r:embed="rId2"/>
          <a:stretch>
            <a:fillRect/>
          </a:stretch>
        </p:blipFill>
        <p:spPr>
          <a:xfrm>
            <a:off x="470535" y="440055"/>
            <a:ext cx="11250930" cy="4468495"/>
          </a:xfrm>
          <a:prstGeom prst="rect">
            <a:avLst/>
          </a:prstGeom>
        </p:spPr>
      </p:pic>
      <p:sp>
        <p:nvSpPr>
          <p:cNvPr id="5" name="文本框 4"/>
          <p:cNvSpPr txBox="1"/>
          <p:nvPr/>
        </p:nvSpPr>
        <p:spPr>
          <a:xfrm>
            <a:off x="2683510" y="5287645"/>
            <a:ext cx="7545070" cy="460375"/>
          </a:xfrm>
          <a:prstGeom prst="rect">
            <a:avLst/>
          </a:prstGeom>
          <a:noFill/>
        </p:spPr>
        <p:txBody>
          <a:bodyPr wrap="square" rtlCol="0">
            <a:spAutoFit/>
          </a:bodyPr>
          <a:p>
            <a:r>
              <a:rPr lang="zh-CN" altLang="en-US" sz="2400" b="1"/>
              <a:t> Different methods of treatment in Chinese medicin</a:t>
            </a:r>
            <a:r>
              <a:rPr lang="en-US" altLang="zh-CN" sz="2400" b="1"/>
              <a:t>e</a:t>
            </a:r>
            <a:endParaRPr lang="en-US" altLang="zh-CN" sz="24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33350" y="389890"/>
            <a:ext cx="10340340" cy="598805"/>
            <a:chOff x="171450" y="381000"/>
            <a:chExt cx="10340340" cy="598805"/>
          </a:xfrm>
        </p:grpSpPr>
        <p:sp>
          <p:nvSpPr>
            <p:cNvPr id="4" name="平行四边形 3"/>
            <p:cNvSpPr/>
            <p:nvPr/>
          </p:nvSpPr>
          <p:spPr>
            <a:xfrm>
              <a:off x="1562100" y="476250"/>
              <a:ext cx="495300" cy="247650"/>
            </a:xfrm>
            <a:prstGeom prst="parallelogram">
              <a:avLst/>
            </a:prstGeom>
            <a:solidFill>
              <a:srgbClr val="F7B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71450" y="381000"/>
              <a:ext cx="1695450" cy="400050"/>
            </a:xfrm>
            <a:prstGeom prst="parallelogram">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062480" y="396240"/>
              <a:ext cx="8449310" cy="583565"/>
            </a:xfrm>
            <a:prstGeom prst="rect">
              <a:avLst/>
            </a:prstGeom>
            <a:noFill/>
          </p:spPr>
          <p:txBody>
            <a:bodyPr wrap="square" rtlCol="0">
              <a:spAutoFit/>
            </a:bodyPr>
            <a:lstStyle/>
            <a:p>
              <a:r>
                <a:rPr lang="en-US" sz="3200" b="1" dirty="0">
                  <a:latin typeface="Times New Roman" panose="02020603050405020304" pitchFamily="18" charset="0"/>
                  <a:ea typeface="微软雅黑" panose="020B0503020204020204" pitchFamily="34" charset="-122"/>
                  <a:cs typeface="Times New Roman" panose="02020603050405020304" pitchFamily="18" charset="0"/>
                </a:rPr>
                <a:t>Medical Use of </a:t>
              </a:r>
              <a:r>
                <a:rPr lang="en-US" altLang="zh-CN" sz="3200" b="1" dirty="0">
                  <a:latin typeface="Times New Roman" panose="02020603050405020304" pitchFamily="18" charset="0"/>
                  <a:ea typeface="微软雅黑" panose="020B0503020204020204" pitchFamily="34" charset="-122"/>
                  <a:cs typeface="Times New Roman" panose="02020603050405020304" pitchFamily="18" charset="0"/>
                  <a:sym typeface="+mn-ea"/>
                </a:rPr>
                <a:t>the </a:t>
              </a:r>
              <a:r>
                <a:rPr lang="zh-CN" altLang="en-US" sz="3200" b="1" dirty="0">
                  <a:latin typeface="Times New Roman" panose="02020603050405020304" pitchFamily="18" charset="0"/>
                  <a:ea typeface="微软雅黑" panose="020B0503020204020204" pitchFamily="34" charset="-122"/>
                  <a:cs typeface="Times New Roman" panose="02020603050405020304" pitchFamily="18" charset="0"/>
                  <a:sym typeface="+mn-ea"/>
                </a:rPr>
                <a:t>Yinyang </a:t>
              </a:r>
              <a:r>
                <a:rPr lang="en-US" altLang="zh-CN" sz="3200" b="1" dirty="0">
                  <a:latin typeface="Times New Roman" panose="02020603050405020304" pitchFamily="18" charset="0"/>
                  <a:ea typeface="微软雅黑" panose="020B0503020204020204" pitchFamily="34" charset="-122"/>
                  <a:cs typeface="Times New Roman" panose="02020603050405020304" pitchFamily="18" charset="0"/>
                  <a:sym typeface="+mn-ea"/>
                </a:rPr>
                <a:t>D</a:t>
              </a:r>
              <a:r>
                <a:rPr lang="zh-CN" altLang="en-US" sz="3200" b="1" dirty="0">
                  <a:latin typeface="Times New Roman" panose="02020603050405020304" pitchFamily="18" charset="0"/>
                  <a:ea typeface="微软雅黑" panose="020B0503020204020204" pitchFamily="34" charset="-122"/>
                  <a:cs typeface="Times New Roman" panose="02020603050405020304" pitchFamily="18" charset="0"/>
                  <a:sym typeface="+mn-ea"/>
                </a:rPr>
                <a:t>octrines</a:t>
              </a:r>
              <a:r>
                <a:rPr lang="zh-CN" altLang="en-US" sz="3200" dirty="0">
                  <a:latin typeface="Times New Roman" panose="02020603050405020304" pitchFamily="18" charset="0"/>
                  <a:ea typeface="微软雅黑" panose="020B0503020204020204" pitchFamily="34" charset="-122"/>
                  <a:cs typeface="Times New Roman" panose="02020603050405020304" pitchFamily="18" charset="0"/>
                  <a:sym typeface="+mn-ea"/>
                </a:rPr>
                <a:t> </a:t>
              </a:r>
              <a:endParaRPr lang="en-US" sz="32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0" name="文本框 9"/>
          <p:cNvSpPr txBox="1"/>
          <p:nvPr/>
        </p:nvSpPr>
        <p:spPr>
          <a:xfrm>
            <a:off x="314325" y="328386"/>
            <a:ext cx="1409700" cy="523220"/>
          </a:xfrm>
          <a:prstGeom prst="rect">
            <a:avLst/>
          </a:prstGeom>
          <a:noFill/>
        </p:spPr>
        <p:txBody>
          <a:bodyPr wrap="square" rtlCol="0">
            <a:spAutoFit/>
          </a:bodyPr>
          <a:lstStyle/>
          <a:p>
            <a:r>
              <a:rPr lang="en-US" altLang="zh-CN" sz="2400" dirty="0">
                <a:solidFill>
                  <a:schemeClr val="bg1"/>
                </a:solidFill>
              </a:rPr>
              <a:t>PART </a:t>
            </a:r>
            <a:r>
              <a:rPr lang="en-US" altLang="zh-CN" sz="2800" dirty="0">
                <a:solidFill>
                  <a:schemeClr val="bg1"/>
                </a:solidFill>
              </a:rPr>
              <a:t>02</a:t>
            </a:r>
            <a:endParaRPr lang="zh-CN" altLang="en-US" sz="2400" dirty="0">
              <a:solidFill>
                <a:schemeClr val="bg1"/>
              </a:solidFill>
            </a:endParaRPr>
          </a:p>
        </p:txBody>
      </p:sp>
      <p:sp>
        <p:nvSpPr>
          <p:cNvPr id="7" name="文本框 6"/>
          <p:cNvSpPr txBox="1"/>
          <p:nvPr/>
        </p:nvSpPr>
        <p:spPr>
          <a:xfrm>
            <a:off x="505460" y="1821815"/>
            <a:ext cx="11042015" cy="3774440"/>
          </a:xfrm>
          <a:prstGeom prst="rect">
            <a:avLst/>
          </a:prstGeom>
          <a:noFill/>
        </p:spPr>
        <p:txBody>
          <a:bodyPr wrap="square" rtlCol="0">
            <a:noAutofit/>
          </a:bodyPr>
          <a:p>
            <a:pPr>
              <a:lnSpc>
                <a:spcPct val="140000"/>
              </a:lnSpc>
            </a:pPr>
            <a:r>
              <a:rPr sz="2800">
                <a:latin typeface="Times New Roman" panose="02020603050405020304" pitchFamily="18" charset="0"/>
                <a:cs typeface="Times New Roman" panose="02020603050405020304" pitchFamily="18" charset="0"/>
              </a:rPr>
              <a:t>The principles of yin and yang are an important part of </a:t>
            </a:r>
            <a:r>
              <a:rPr sz="2800" i="1">
                <a:latin typeface="Times New Roman" panose="02020603050405020304" pitchFamily="18" charset="0"/>
                <a:cs typeface="Times New Roman" panose="02020603050405020304" pitchFamily="18" charset="0"/>
              </a:rPr>
              <a:t>Huangdi Neijing</a:t>
            </a:r>
            <a:r>
              <a:rPr sz="2800">
                <a:latin typeface="Times New Roman" panose="02020603050405020304" pitchFamily="18" charset="0"/>
                <a:cs typeface="Times New Roman" panose="02020603050405020304" pitchFamily="18" charset="0"/>
              </a:rPr>
              <a:t>. Written about 2,000 years ago, it is the earliest Chinese medical book. It is believed that to be healthy, one needs to balance the yin and yang forces within one's own body.</a:t>
            </a:r>
            <a:endParaRPr sz="2800">
              <a:latin typeface="Times New Roman" panose="02020603050405020304" pitchFamily="18" charset="0"/>
              <a:cs typeface="Times New Roman" panose="02020603050405020304" pitchFamily="18" charset="0"/>
            </a:endParaRPr>
          </a:p>
          <a:p>
            <a:pPr>
              <a:lnSpc>
                <a:spcPct val="140000"/>
              </a:lnSpc>
            </a:pPr>
            <a:endParaRPr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b="1" dirty="0">
                <a:latin typeface="Times New Roman" panose="02020603050405020304" pitchFamily="18" charset="0"/>
                <a:ea typeface="微软雅黑" panose="020B0503020204020204" pitchFamily="34" charset="-122"/>
                <a:cs typeface="Times New Roman" panose="02020603050405020304" pitchFamily="18" charset="0"/>
              </a:rPr>
              <a:t>The </a:t>
            </a:r>
            <a:r>
              <a:rPr lang="zh-CN" altLang="en-US" sz="4400" b="1" dirty="0">
                <a:latin typeface="Times New Roman" panose="02020603050405020304" pitchFamily="18" charset="0"/>
                <a:ea typeface="微软雅黑" panose="020B0503020204020204" pitchFamily="34" charset="-122"/>
                <a:cs typeface="Times New Roman" panose="02020603050405020304" pitchFamily="18" charset="0"/>
              </a:rPr>
              <a:t>Yinyang </a:t>
            </a:r>
            <a:r>
              <a:rPr lang="en-US" altLang="zh-CN" sz="4400" b="1" dirty="0">
                <a:latin typeface="Times New Roman" panose="02020603050405020304" pitchFamily="18" charset="0"/>
                <a:ea typeface="微软雅黑" panose="020B0503020204020204" pitchFamily="34" charset="-122"/>
                <a:cs typeface="Times New Roman" panose="02020603050405020304" pitchFamily="18" charset="0"/>
              </a:rPr>
              <a:t>Symbol</a:t>
            </a:r>
            <a:endParaRPr lang="zh-CN" altLang="en-US" dirty="0">
              <a:latin typeface="Times New Roman" panose="02020603050405020304" pitchFamily="18" charset="0"/>
              <a:cs typeface="Times New Roman" panose="02020603050405020304" pitchFamily="18" charset="0"/>
            </a:endParaRPr>
          </a:p>
        </p:txBody>
      </p:sp>
      <p:pic>
        <p:nvPicPr>
          <p:cNvPr id="5" name="内容占位符 4"/>
          <p:cNvPicPr>
            <a:picLocks noGrp="1" noChangeAspect="1"/>
          </p:cNvPicPr>
          <p:nvPr>
            <p:ph idx="1"/>
          </p:nvPr>
        </p:nvPicPr>
        <p:blipFill>
          <a:blip r:embed="rId1" cstate="print">
            <a:extLst>
              <a:ext uri="{28A0092B-C50C-407E-A947-70E740481C1C}">
                <a14:useLocalDpi xmlns:a14="http://schemas.microsoft.com/office/drawing/2010/main" val="0"/>
              </a:ext>
            </a:extLst>
          </a:blip>
          <a:srcRect b="5414"/>
          <a:stretch>
            <a:fillRect/>
          </a:stretch>
        </p:blipFill>
        <p:spPr>
          <a:xfrm>
            <a:off x="838200" y="1577975"/>
            <a:ext cx="4351655" cy="4116070"/>
          </a:xfrm>
        </p:spPr>
      </p:pic>
      <p:sp>
        <p:nvSpPr>
          <p:cNvPr id="6" name="文本框 5"/>
          <p:cNvSpPr txBox="1"/>
          <p:nvPr/>
        </p:nvSpPr>
        <p:spPr>
          <a:xfrm>
            <a:off x="5819775" y="1855528"/>
            <a:ext cx="5324475" cy="3169285"/>
          </a:xfrm>
          <a:prstGeom prst="rect">
            <a:avLst/>
          </a:prstGeom>
          <a:noFill/>
        </p:spPr>
        <p:txBody>
          <a:bodyPr wrap="square" rtlCol="0">
            <a:spAutoFit/>
          </a:bodyPr>
          <a:lstStyle/>
          <a:p>
            <a:pPr>
              <a:lnSpc>
                <a:spcPct val="200000"/>
              </a:lnSpc>
            </a:pPr>
            <a:r>
              <a:rPr lang="en-US" altLang="zh-CN" sz="2800" b="1" kern="0" dirty="0">
                <a:effectLst/>
                <a:latin typeface="Times New Roman" panose="02020603050405020304" pitchFamily="18" charset="0"/>
                <a:cs typeface="Times New Roman" panose="02020603050405020304" pitchFamily="18" charset="0"/>
              </a:rPr>
              <a:t>Classic Yin Yang Symbol </a:t>
            </a:r>
            <a:endParaRPr lang="en-US" altLang="zh-CN" sz="2800" b="1" dirty="0">
              <a:latin typeface="Times New Roman" panose="02020603050405020304" pitchFamily="18" charset="0"/>
              <a:cs typeface="Times New Roman" panose="02020603050405020304" pitchFamily="18" charset="0"/>
            </a:endParaRPr>
          </a:p>
          <a:p>
            <a:pPr>
              <a:lnSpc>
                <a:spcPct val="200000"/>
              </a:lnSpc>
            </a:pPr>
            <a:r>
              <a:rPr lang="en-US" altLang="zh-CN" sz="2400" kern="0" dirty="0">
                <a:effectLst/>
                <a:latin typeface="Times New Roman" panose="02020603050405020304" pitchFamily="18" charset="0"/>
                <a:cs typeface="Times New Roman" panose="02020603050405020304" pitchFamily="18" charset="0"/>
              </a:rPr>
              <a:t>The symbol represents the primal </a:t>
            </a:r>
            <a:endParaRPr lang="en-US" altLang="zh-CN" sz="2400" dirty="0">
              <a:latin typeface="Times New Roman" panose="02020603050405020304" pitchFamily="18" charset="0"/>
              <a:cs typeface="Times New Roman" panose="02020603050405020304" pitchFamily="18" charset="0"/>
            </a:endParaRPr>
          </a:p>
          <a:p>
            <a:pPr>
              <a:lnSpc>
                <a:spcPct val="200000"/>
              </a:lnSpc>
            </a:pPr>
            <a:r>
              <a:rPr lang="en-US" altLang="zh-CN" sz="2400" kern="0" dirty="0">
                <a:effectLst/>
                <a:latin typeface="Times New Roman" panose="02020603050405020304" pitchFamily="18" charset="0"/>
                <a:cs typeface="Times New Roman" panose="02020603050405020304" pitchFamily="18" charset="0"/>
              </a:rPr>
              <a:t>opposing but complementary forces </a:t>
            </a:r>
            <a:endParaRPr lang="en-US" altLang="zh-CN" sz="2400" dirty="0">
              <a:latin typeface="Times New Roman" panose="02020603050405020304" pitchFamily="18" charset="0"/>
              <a:cs typeface="Times New Roman" panose="02020603050405020304" pitchFamily="18" charset="0"/>
            </a:endParaRPr>
          </a:p>
          <a:p>
            <a:pPr>
              <a:lnSpc>
                <a:spcPct val="200000"/>
              </a:lnSpc>
            </a:pPr>
            <a:r>
              <a:rPr lang="en-US" altLang="zh-CN" sz="2400" kern="0" dirty="0">
                <a:effectLst/>
                <a:latin typeface="Times New Roman" panose="02020603050405020304" pitchFamily="18" charset="0"/>
                <a:cs typeface="Times New Roman" panose="02020603050405020304" pitchFamily="18" charset="0"/>
              </a:rPr>
              <a:t>found in all things in the universe.</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capture_20221021111955391"/>
          <p:cNvPicPr>
            <a:picLocks noChangeAspect="1"/>
          </p:cNvPicPr>
          <p:nvPr/>
        </p:nvPicPr>
        <p:blipFill>
          <a:blip r:embed="rId1"/>
          <a:stretch>
            <a:fillRect/>
          </a:stretch>
        </p:blipFill>
        <p:spPr>
          <a:xfrm>
            <a:off x="669290" y="240665"/>
            <a:ext cx="10814685" cy="637667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71450" y="381000"/>
            <a:ext cx="10340340" cy="537210"/>
            <a:chOff x="171450" y="381000"/>
            <a:chExt cx="10340340" cy="537210"/>
          </a:xfrm>
        </p:grpSpPr>
        <p:sp>
          <p:nvSpPr>
            <p:cNvPr id="4" name="平行四边形 3"/>
            <p:cNvSpPr/>
            <p:nvPr/>
          </p:nvSpPr>
          <p:spPr>
            <a:xfrm>
              <a:off x="1562100" y="476250"/>
              <a:ext cx="495300" cy="247650"/>
            </a:xfrm>
            <a:prstGeom prst="parallelogram">
              <a:avLst/>
            </a:prstGeom>
            <a:solidFill>
              <a:srgbClr val="F7B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71450" y="381000"/>
              <a:ext cx="1695450" cy="400050"/>
            </a:xfrm>
            <a:prstGeom prst="parallelogram">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062480" y="396240"/>
              <a:ext cx="8449310" cy="521970"/>
            </a:xfrm>
            <a:prstGeom prst="rect">
              <a:avLst/>
            </a:prstGeom>
            <a:noFill/>
          </p:spPr>
          <p:txBody>
            <a:bodyPr wrap="square" rtlCol="0">
              <a:spAutoFit/>
            </a:bodyPr>
            <a:lstStyle/>
            <a:p>
              <a:r>
                <a:rPr lang="en-US" altLang="zh-CN" sz="2800" dirty="0">
                  <a:latin typeface="微软雅黑" panose="020B0503020204020204" pitchFamily="34" charset="-122"/>
                  <a:ea typeface="微软雅黑" panose="020B0503020204020204" pitchFamily="34" charset="-122"/>
                </a:rPr>
                <a:t>General Principles of Diagnosis </a:t>
              </a:r>
              <a:r>
                <a:rPr lang="zh-CN" altLang="en-US" sz="2800" dirty="0">
                  <a:latin typeface="微软雅黑" panose="020B0503020204020204" pitchFamily="34" charset="-122"/>
                  <a:ea typeface="微软雅黑" panose="020B0503020204020204" pitchFamily="34" charset="-122"/>
                </a:rPr>
                <a:t>诊断总纲</a:t>
              </a:r>
              <a:r>
                <a:rPr lang="zh-CN" altLang="en-US" sz="2800" dirty="0">
                  <a:latin typeface="微软雅黑" panose="020B0503020204020204" pitchFamily="34" charset="-122"/>
                  <a:ea typeface="微软雅黑" panose="020B0503020204020204" pitchFamily="34" charset="-122"/>
                </a:rPr>
                <a:t>领</a:t>
              </a:r>
              <a:endParaRPr lang="zh-CN" altLang="en-US" sz="2800" dirty="0">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314325" y="328386"/>
            <a:ext cx="1409700" cy="523220"/>
          </a:xfrm>
          <a:prstGeom prst="rect">
            <a:avLst/>
          </a:prstGeom>
          <a:noFill/>
        </p:spPr>
        <p:txBody>
          <a:bodyPr wrap="square" rtlCol="0">
            <a:spAutoFit/>
          </a:bodyPr>
          <a:lstStyle/>
          <a:p>
            <a:r>
              <a:rPr lang="en-US" altLang="zh-CN" sz="2400" dirty="0">
                <a:solidFill>
                  <a:schemeClr val="bg1"/>
                </a:solidFill>
              </a:rPr>
              <a:t>PART </a:t>
            </a:r>
            <a:r>
              <a:rPr lang="en-US" altLang="zh-CN" sz="2800" dirty="0">
                <a:solidFill>
                  <a:schemeClr val="bg1"/>
                </a:solidFill>
              </a:rPr>
              <a:t>02</a:t>
            </a:r>
            <a:endParaRPr lang="zh-CN" altLang="en-US" sz="2400" dirty="0">
              <a:solidFill>
                <a:schemeClr val="bg1"/>
              </a:solidFill>
            </a:endParaRPr>
          </a:p>
        </p:txBody>
      </p:sp>
      <p:sp>
        <p:nvSpPr>
          <p:cNvPr id="7" name="文本框 6"/>
          <p:cNvSpPr txBox="1"/>
          <p:nvPr/>
        </p:nvSpPr>
        <p:spPr>
          <a:xfrm>
            <a:off x="505460" y="1821815"/>
            <a:ext cx="11042015" cy="2153920"/>
          </a:xfrm>
          <a:prstGeom prst="rect">
            <a:avLst/>
          </a:prstGeom>
          <a:noFill/>
        </p:spPr>
        <p:txBody>
          <a:bodyPr wrap="square" rtlCol="0">
            <a:noAutofit/>
          </a:bodyPr>
          <a:p>
            <a:pPr>
              <a:lnSpc>
                <a:spcPct val="120000"/>
              </a:lnSpc>
            </a:pPr>
            <a:r>
              <a:rPr lang="en-US" altLang="zh-CN" sz="2800">
                <a:latin typeface="Times New Roman" panose="02020603050405020304" pitchFamily="18" charset="0"/>
                <a:cs typeface="Times New Roman" panose="02020603050405020304" pitchFamily="18" charset="0"/>
              </a:rPr>
              <a:t>Proper diagnosis involoves inspecting the c</a:t>
            </a:r>
            <a:r>
              <a:rPr lang="en-US" altLang="zh-CN" sz="2800">
                <a:latin typeface="Times New Roman" panose="02020603050405020304" pitchFamily="18" charset="0"/>
                <a:cs typeface="Times New Roman" panose="02020603050405020304" pitchFamily="18" charset="0"/>
              </a:rPr>
              <a:t>omplexion(</a:t>
            </a:r>
            <a:r>
              <a:rPr lang="zh-CN" altLang="en-US" sz="2800">
                <a:latin typeface="Times New Roman" panose="02020603050405020304" pitchFamily="18" charset="0"/>
                <a:cs typeface="Times New Roman" panose="02020603050405020304" pitchFamily="18" charset="0"/>
              </a:rPr>
              <a:t>面色</a:t>
            </a:r>
            <a:r>
              <a:rPr lang="en-US" altLang="zh-CN" sz="2800">
                <a:latin typeface="Times New Roman" panose="02020603050405020304" pitchFamily="18" charset="0"/>
                <a:cs typeface="Times New Roman" panose="02020603050405020304" pitchFamily="18" charset="0"/>
              </a:rPr>
              <a:t>) and feeling the pulse</a:t>
            </a:r>
            <a:r>
              <a:rPr lang="zh-CN" altLang="en-US" sz="2800">
                <a:latin typeface="Times New Roman" panose="02020603050405020304" pitchFamily="18" charset="0"/>
                <a:cs typeface="Times New Roman" panose="02020603050405020304" pitchFamily="18" charset="0"/>
              </a:rPr>
              <a:t>（把脉）</a:t>
            </a:r>
            <a:r>
              <a:rPr lang="en-US" altLang="zh-CN" sz="2800">
                <a:latin typeface="Times New Roman" panose="02020603050405020304" pitchFamily="18" charset="0"/>
                <a:cs typeface="Times New Roman" panose="02020603050405020304" pitchFamily="18" charset="0"/>
              </a:rPr>
              <a:t> and first differentiating yin and yang.   </a:t>
            </a:r>
            <a:r>
              <a:rPr lang="en-US" altLang="zh-CN" sz="2800" i="1">
                <a:latin typeface="Times New Roman" panose="02020603050405020304" pitchFamily="18" charset="0"/>
                <a:cs typeface="Times New Roman" panose="02020603050405020304" pitchFamily="18" charset="0"/>
                <a:sym typeface="+mn-ea"/>
              </a:rPr>
              <a:t>Su Wen</a:t>
            </a:r>
            <a:r>
              <a:rPr lang="zh-CN" altLang="en-US" sz="2800" i="1">
                <a:latin typeface="Times New Roman" panose="02020603050405020304" pitchFamily="18" charset="0"/>
                <a:cs typeface="Times New Roman" panose="02020603050405020304" pitchFamily="18" charset="0"/>
                <a:sym typeface="+mn-ea"/>
              </a:rPr>
              <a:t>《</a:t>
            </a:r>
            <a:r>
              <a:rPr lang="zh-CN" altLang="en-US" sz="2800" i="1">
                <a:latin typeface="Times New Roman" panose="02020603050405020304" pitchFamily="18" charset="0"/>
                <a:cs typeface="Times New Roman" panose="02020603050405020304" pitchFamily="18" charset="0"/>
                <a:sym typeface="+mn-ea"/>
              </a:rPr>
              <a:t>素问》</a:t>
            </a:r>
            <a:endParaRPr lang="en-US" altLang="zh-CN" sz="2800" i="1">
              <a:latin typeface="Times New Roman" panose="02020603050405020304" pitchFamily="18" charset="0"/>
              <a:cs typeface="Times New Roman" panose="02020603050405020304" pitchFamily="18" charset="0"/>
            </a:endParaRPr>
          </a:p>
          <a:p>
            <a:pPr>
              <a:lnSpc>
                <a:spcPct val="120000"/>
              </a:lnSpc>
            </a:pPr>
            <a:r>
              <a:rPr lang="en-US" altLang="zh-CN" sz="2800">
                <a:latin typeface="Times New Roman" panose="02020603050405020304" pitchFamily="18" charset="0"/>
                <a:cs typeface="Times New Roman" panose="02020603050405020304" pitchFamily="18" charset="0"/>
              </a:rPr>
              <a:t> </a:t>
            </a:r>
            <a:endParaRPr lang="en-US" altLang="zh-CN" sz="2800">
              <a:latin typeface="Times New Roman" panose="02020603050405020304" pitchFamily="18" charset="0"/>
              <a:cs typeface="Times New Roman" panose="02020603050405020304" pitchFamily="18" charset="0"/>
            </a:endParaRPr>
          </a:p>
          <a:p>
            <a:pPr>
              <a:lnSpc>
                <a:spcPct val="120000"/>
              </a:lnSpc>
            </a:pPr>
            <a:r>
              <a:rPr lang="zh-CN" altLang="en-US" sz="2800">
                <a:latin typeface="Times New Roman" panose="02020603050405020304" pitchFamily="18" charset="0"/>
                <a:cs typeface="Times New Roman" panose="02020603050405020304" pitchFamily="18" charset="0"/>
              </a:rPr>
              <a:t>善诊者，察色按脉，先别阴阳</a:t>
            </a:r>
            <a:endParaRPr lang="zh-CN" altLang="en-US" sz="2800">
              <a:latin typeface="Times New Roman" panose="02020603050405020304" pitchFamily="18" charset="0"/>
              <a:cs typeface="Times New Roman" panose="02020603050405020304" pitchFamily="18" charset="0"/>
            </a:endParaRPr>
          </a:p>
          <a:p>
            <a:pPr>
              <a:lnSpc>
                <a:spcPct val="120000"/>
              </a:lnSpc>
            </a:pPr>
            <a:endParaRPr lang="zh-CN" altLang="en-US" sz="2800">
              <a:latin typeface="Times New Roman" panose="02020603050405020304" pitchFamily="18" charset="0"/>
              <a:cs typeface="Times New Roman" panose="02020603050405020304" pitchFamily="18" charset="0"/>
            </a:endParaRPr>
          </a:p>
          <a:p>
            <a:pPr>
              <a:lnSpc>
                <a:spcPct val="120000"/>
              </a:lnSpc>
            </a:pPr>
            <a:r>
              <a:rPr lang="en-US" altLang="zh-CN" sz="2800">
                <a:latin typeface="Times New Roman" panose="02020603050405020304" pitchFamily="18" charset="0"/>
                <a:cs typeface="Times New Roman" panose="02020603050405020304" pitchFamily="18" charset="0"/>
              </a:rPr>
              <a:t>The </a:t>
            </a:r>
            <a:r>
              <a:rPr lang="en-US" altLang="zh-CN" sz="2800">
                <a:latin typeface="Times New Roman" panose="02020603050405020304" pitchFamily="18" charset="0"/>
                <a:cs typeface="Times New Roman" panose="02020603050405020304" pitchFamily="18" charset="0"/>
              </a:rPr>
              <a:t>four examinations</a:t>
            </a:r>
            <a:r>
              <a:rPr lang="zh-CN" altLang="en-US" sz="2800">
                <a:latin typeface="Times New Roman" panose="02020603050405020304" pitchFamily="18" charset="0"/>
                <a:cs typeface="Times New Roman" panose="02020603050405020304" pitchFamily="18" charset="0"/>
              </a:rPr>
              <a:t>四诊</a:t>
            </a:r>
            <a:r>
              <a:rPr lang="en-US" altLang="zh-CN" sz="2800">
                <a:latin typeface="Times New Roman" panose="02020603050405020304" pitchFamily="18" charset="0"/>
                <a:cs typeface="Times New Roman" panose="02020603050405020304" pitchFamily="18" charset="0"/>
              </a:rPr>
              <a:t>: Looking   Listening/Smelling  Asking  Palpation  </a:t>
            </a:r>
            <a:endParaRPr lang="zh-CN" altLang="en-US" sz="2800">
              <a:latin typeface="Times New Roman" panose="02020603050405020304" pitchFamily="18" charset="0"/>
              <a:cs typeface="Times New Roman" panose="02020603050405020304" pitchFamily="18" charset="0"/>
            </a:endParaRPr>
          </a:p>
          <a:p>
            <a:pPr>
              <a:lnSpc>
                <a:spcPct val="120000"/>
              </a:lnSpc>
            </a:pPr>
            <a:endParaRPr lang="zh-CN" altLang="en-US" sz="2800" i="1">
              <a:latin typeface="Times New Roman" panose="02020603050405020304" pitchFamily="18" charset="0"/>
              <a:cs typeface="Times New Roman" panose="02020603050405020304" pitchFamily="18" charset="0"/>
            </a:endParaRPr>
          </a:p>
          <a:p>
            <a:pPr>
              <a:lnSpc>
                <a:spcPct val="120000"/>
              </a:lnSpc>
            </a:pPr>
            <a:endParaRPr lang="zh-CN" altLang="en-US" sz="2800" i="1">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902335" y="-92075"/>
            <a:ext cx="10058400" cy="3811905"/>
          </a:xfrm>
          <a:prstGeom prst="rect">
            <a:avLst/>
          </a:prstGeom>
        </p:spPr>
      </p:pic>
      <p:grpSp>
        <p:nvGrpSpPr>
          <p:cNvPr id="2" name="组合 1"/>
          <p:cNvGrpSpPr/>
          <p:nvPr/>
        </p:nvGrpSpPr>
        <p:grpSpPr>
          <a:xfrm>
            <a:off x="1838387" y="1873885"/>
            <a:ext cx="8769924" cy="3525425"/>
            <a:chOff x="2545542" y="2886151"/>
            <a:chExt cx="3968149" cy="3188170"/>
          </a:xfrm>
        </p:grpSpPr>
        <p:sp>
          <p:nvSpPr>
            <p:cNvPr id="18" name="TextBox 23"/>
            <p:cNvSpPr txBox="1"/>
            <p:nvPr/>
          </p:nvSpPr>
          <p:spPr>
            <a:xfrm>
              <a:off x="3993036" y="2886151"/>
              <a:ext cx="2257028" cy="500749"/>
            </a:xfrm>
            <a:prstGeom prst="rect">
              <a:avLst/>
            </a:prstGeom>
            <a:noFill/>
            <a:ln>
              <a:noFill/>
            </a:ln>
          </p:spPr>
          <p:txBody>
            <a:bodyPr vert="horz" wrap="square" lIns="0" tIns="0" rIns="0" bIns="0" numCol="1" anchor="t" anchorCtr="0" compatLnSpc="1">
              <a:spAutoFit/>
            </a:bodyPr>
            <a:lst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4860"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025" algn="l" defTabSz="684530" rtl="0" eaLnBrk="1" latinLnBrk="0" hangingPunct="1">
                <a:defRPr sz="1400" kern="1200">
                  <a:solidFill>
                    <a:schemeClr val="tx1"/>
                  </a:solidFill>
                  <a:latin typeface="+mn-lt"/>
                  <a:ea typeface="+mn-ea"/>
                  <a:cs typeface="+mn-cs"/>
                </a:defRPr>
              </a:lvl9pPr>
            </a:lstStyle>
            <a:p>
              <a:r>
                <a:rPr lang="en-US" altLang="zh-CN" sz="36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CONTENTS</a:t>
              </a:r>
              <a:endParaRPr lang="en-US" altLang="zh-CN" sz="36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4" name="矩形: 圆角 10"/>
            <p:cNvSpPr/>
            <p:nvPr/>
          </p:nvSpPr>
          <p:spPr>
            <a:xfrm>
              <a:off x="2545717" y="3793714"/>
              <a:ext cx="652803" cy="370029"/>
            </a:xfrm>
            <a:prstGeom prst="roundRect">
              <a:avLst/>
            </a:prstGeom>
            <a:solidFill>
              <a:srgbClr val="F7B759"/>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r>
                <a:rPr lang="en-US" altLang="zh-CN" sz="2800" b="1" dirty="0">
                  <a:solidFill>
                    <a:srgbClr val="424242"/>
                  </a:solidFill>
                  <a:latin typeface="黑体" panose="02010609060101010101" pitchFamily="49" charset="-122"/>
                  <a:ea typeface="黑体" panose="02010609060101010101" pitchFamily="49" charset="-122"/>
                </a:rPr>
                <a:t>01</a:t>
              </a:r>
              <a:endParaRPr lang="zh-CN" altLang="en-US" sz="2800" b="1" dirty="0">
                <a:solidFill>
                  <a:srgbClr val="424242"/>
                </a:solidFill>
                <a:latin typeface="黑体" panose="02010609060101010101" pitchFamily="49" charset="-122"/>
                <a:ea typeface="黑体" panose="02010609060101010101" pitchFamily="49" charset="-122"/>
              </a:endParaRPr>
            </a:p>
          </p:txBody>
        </p:sp>
        <p:sp>
          <p:nvSpPr>
            <p:cNvPr id="26" name="矩形: 圆角 18"/>
            <p:cNvSpPr/>
            <p:nvPr/>
          </p:nvSpPr>
          <p:spPr>
            <a:xfrm>
              <a:off x="2545661" y="4787834"/>
              <a:ext cx="652803" cy="370028"/>
            </a:xfrm>
            <a:prstGeom prst="roundRect">
              <a:avLst/>
            </a:prstGeom>
            <a:solidFill>
              <a:schemeClr val="bg1"/>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endParaRPr lang="zh-CN" altLang="en-US" sz="1800" b="1">
                <a:solidFill>
                  <a:srgbClr val="424242"/>
                </a:solidFill>
                <a:latin typeface="华文细黑" panose="02010600040101010101" pitchFamily="2" charset="-122"/>
                <a:ea typeface="华文细黑" panose="02010600040101010101" pitchFamily="2" charset="-122"/>
              </a:endParaRPr>
            </a:p>
          </p:txBody>
        </p:sp>
        <p:sp>
          <p:nvSpPr>
            <p:cNvPr id="28" name="文本框 48"/>
            <p:cNvSpPr txBox="1">
              <a:spLocks noChangeArrowheads="1"/>
            </p:cNvSpPr>
            <p:nvPr/>
          </p:nvSpPr>
          <p:spPr bwMode="auto">
            <a:xfrm>
              <a:off x="3292970" y="3820463"/>
              <a:ext cx="2784426" cy="47203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defRPr/>
              </a:pPr>
              <a:r>
                <a:rPr lang="en-US" altLang="zh-CN" sz="2800" b="1"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Philosophy</a:t>
              </a:r>
              <a:endParaRPr lang="en-US" altLang="zh-CN" sz="2800" b="1"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0" name="文本框 48"/>
            <p:cNvSpPr txBox="1">
              <a:spLocks noChangeArrowheads="1"/>
            </p:cNvSpPr>
            <p:nvPr/>
          </p:nvSpPr>
          <p:spPr bwMode="auto">
            <a:xfrm>
              <a:off x="3292970" y="4787834"/>
              <a:ext cx="3220721" cy="47316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l"/>
              <a:r>
                <a:rPr lang="en-US" altLang="zh-CN" sz="2800" b="1"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Influence</a:t>
              </a:r>
              <a:r>
                <a:rPr lang="en-US" altLang="zh-CN" sz="28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of the </a:t>
              </a:r>
              <a:r>
                <a:rPr lang="en-US" altLang="zh-CN" sz="2800" b="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Yinyang</a:t>
              </a:r>
              <a:r>
                <a:rPr lang="en-US" altLang="zh-CN" sz="28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Doctrines </a:t>
              </a:r>
              <a:r>
                <a:rPr lang="en-US" altLang="zh-CN" sz="2800" b="1" dirty="0">
                  <a:solidFill>
                    <a:schemeClr val="tx1"/>
                  </a:solidFill>
                  <a:latin typeface="Times New Roman" panose="02020603050405020304" pitchFamily="18" charset="0"/>
                  <a:cs typeface="Times New Roman" panose="02020603050405020304" pitchFamily="18" charset="0"/>
                  <a:sym typeface="+mn-ea"/>
                </a:rPr>
                <a:t>o</a:t>
              </a:r>
              <a:r>
                <a:rPr lang="en-US" altLang="zh-CN" sz="28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n TCM </a:t>
              </a:r>
              <a:endParaRPr lang="en-US" altLang="zh-CN" sz="28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31" name="文本框 48"/>
            <p:cNvSpPr txBox="1">
              <a:spLocks noChangeArrowheads="1"/>
            </p:cNvSpPr>
            <p:nvPr/>
          </p:nvSpPr>
          <p:spPr bwMode="auto">
            <a:xfrm>
              <a:off x="3292970" y="5602285"/>
              <a:ext cx="2886539" cy="47203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defRPr/>
              </a:pPr>
              <a:endParaRPr lang="en-US" altLang="id-ID" sz="2800" b="1"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sp>
          <p:nvSpPr>
            <p:cNvPr id="32" name="矩形: 圆角 10"/>
            <p:cNvSpPr/>
            <p:nvPr/>
          </p:nvSpPr>
          <p:spPr>
            <a:xfrm>
              <a:off x="2545542" y="4788080"/>
              <a:ext cx="652803" cy="370029"/>
            </a:xfrm>
            <a:prstGeom prst="roundRect">
              <a:avLst/>
            </a:prstGeom>
            <a:solidFill>
              <a:srgbClr val="C75346"/>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r>
                <a:rPr lang="en-US" altLang="zh-CN" sz="2800" b="1" dirty="0">
                  <a:solidFill>
                    <a:srgbClr val="424242"/>
                  </a:solidFill>
                  <a:latin typeface="黑体" panose="02010609060101010101" pitchFamily="49" charset="-122"/>
                  <a:ea typeface="黑体" panose="02010609060101010101" pitchFamily="49" charset="-122"/>
                </a:rPr>
                <a:t>02</a:t>
              </a:r>
              <a:endParaRPr lang="zh-CN" altLang="en-US" sz="2800" b="1" dirty="0">
                <a:solidFill>
                  <a:srgbClr val="424242"/>
                </a:solidFill>
                <a:latin typeface="黑体" panose="02010609060101010101" pitchFamily="49" charset="-122"/>
                <a:ea typeface="黑体" panose="02010609060101010101" pitchFamily="49" charset="-122"/>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4800">
                <a:solidFill>
                  <a:schemeClr val="tx1"/>
                </a:solidFill>
                <a:effectLst>
                  <a:outerShdw blurRad="38100" dist="19050" dir="2700000" algn="tl" rotWithShape="0">
                    <a:schemeClr val="dk1">
                      <a:alpha val="40000"/>
                    </a:schemeClr>
                  </a:outerShdw>
                </a:effectLst>
              </a:rPr>
              <a:t>Basic Concepts of TCM</a:t>
            </a:r>
            <a:endParaRPr lang="en-US" altLang="zh-CN" sz="4800">
              <a:solidFill>
                <a:schemeClr val="tx1"/>
              </a:solidFill>
              <a:effectLst>
                <a:outerShdw blurRad="38100" dist="19050" dir="2700000" algn="tl" rotWithShape="0">
                  <a:schemeClr val="dk1">
                    <a:alpha val="40000"/>
                  </a:schemeClr>
                </a:outerShdw>
              </a:effectLst>
            </a:endParaRPr>
          </a:p>
        </p:txBody>
      </p:sp>
      <p:sp>
        <p:nvSpPr>
          <p:cNvPr id="3" name="内容占位符 2"/>
          <p:cNvSpPr>
            <a:spLocks noGrp="1"/>
          </p:cNvSpPr>
          <p:nvPr>
            <p:ph idx="1"/>
          </p:nvPr>
        </p:nvSpPr>
        <p:spPr/>
        <p:txBody>
          <a:bodyPr>
            <a:normAutofit lnSpcReduction="20000"/>
          </a:bodyPr>
          <a:p>
            <a:pPr>
              <a:lnSpc>
                <a:spcPct val="100000"/>
              </a:lnSpc>
            </a:pPr>
            <a:r>
              <a:rPr lang="en-US" altLang="zh-CN"/>
              <a:t>Yin refers largely to the material aspects of the organism(</a:t>
            </a:r>
            <a:r>
              <a:rPr lang="zh-CN" altLang="en-US"/>
              <a:t>有机体</a:t>
            </a:r>
            <a:r>
              <a:rPr lang="en-US" altLang="zh-CN"/>
              <a:t>) and yang to function.</a:t>
            </a:r>
            <a:endParaRPr lang="en-US" altLang="zh-CN"/>
          </a:p>
          <a:p>
            <a:pPr>
              <a:lnSpc>
                <a:spcPct val="100000"/>
              </a:lnSpc>
            </a:pPr>
            <a:r>
              <a:rPr lang="en-US" altLang="zh-CN"/>
              <a:t>A circulation of qi(energy) and blood</a:t>
            </a:r>
            <a:endParaRPr lang="en-US" altLang="zh-CN"/>
          </a:p>
          <a:p>
            <a:pPr>
              <a:lnSpc>
                <a:spcPct val="100000"/>
              </a:lnSpc>
            </a:pPr>
            <a:r>
              <a:rPr lang="en-US" altLang="zh-CN"/>
              <a:t>The organs work together by regulating and perserving qi and blood through the so called channels(</a:t>
            </a:r>
            <a:r>
              <a:rPr lang="zh-CN" altLang="en-US"/>
              <a:t>脉络</a:t>
            </a:r>
            <a:r>
              <a:rPr lang="en-US" altLang="zh-CN"/>
              <a:t>).</a:t>
            </a:r>
            <a:endParaRPr lang="en-US" altLang="zh-CN"/>
          </a:p>
          <a:p>
            <a:pPr>
              <a:lnSpc>
                <a:spcPct val="100000"/>
              </a:lnSpc>
            </a:pPr>
            <a:r>
              <a:rPr lang="en-US" altLang="zh-CN"/>
              <a:t>Disease occours after a disturbance in yin-yang or flow of qi or blood, or disharmony in the organs caused by pathogens(</a:t>
            </a:r>
            <a:r>
              <a:rPr lang="zh-CN" altLang="en-US"/>
              <a:t>病原体</a:t>
            </a:r>
            <a:r>
              <a:rPr lang="en-US" altLang="zh-CN"/>
              <a:t>) and climate factors.</a:t>
            </a:r>
            <a:endParaRPr lang="en-US" altLang="zh-CN"/>
          </a:p>
          <a:p>
            <a:pPr>
              <a:lnSpc>
                <a:spcPct val="100000"/>
              </a:lnSpc>
            </a:pPr>
            <a:r>
              <a:rPr lang="en-US" altLang="zh-CN" dirty="0">
                <a:latin typeface="Times New Roman" panose="02020603050405020304" pitchFamily="18" charset="0"/>
                <a:cs typeface="Times New Roman" panose="02020603050405020304" pitchFamily="18" charset="0"/>
                <a:sym typeface="+mn-ea"/>
              </a:rPr>
              <a:t>Adapted</a:t>
            </a:r>
            <a:r>
              <a:rPr lang="zh-CN" altLang="en-US" dirty="0">
                <a:latin typeface="Times New Roman" panose="02020603050405020304" pitchFamily="18" charset="0"/>
                <a:cs typeface="Times New Roman" panose="02020603050405020304" pitchFamily="18" charset="0"/>
                <a:sym typeface="+mn-ea"/>
              </a:rPr>
              <a:t> </a:t>
            </a:r>
            <a:r>
              <a:rPr lang="en-US" altLang="zh-CN" dirty="0">
                <a:latin typeface="Times New Roman" panose="02020603050405020304" pitchFamily="18" charset="0"/>
                <a:cs typeface="Times New Roman" panose="02020603050405020304" pitchFamily="18" charset="0"/>
                <a:sym typeface="+mn-ea"/>
              </a:rPr>
              <a:t>from</a:t>
            </a:r>
            <a:r>
              <a:rPr lang="zh-CN" altLang="en-US" dirty="0">
                <a:latin typeface="Times New Roman" panose="02020603050405020304" pitchFamily="18" charset="0"/>
                <a:cs typeface="Times New Roman" panose="02020603050405020304" pitchFamily="18" charset="0"/>
                <a:sym typeface="+mn-ea"/>
              </a:rPr>
              <a:t> </a:t>
            </a:r>
            <a:r>
              <a:rPr lang="en-US" altLang="zh-CN" dirty="0">
                <a:latin typeface="Times New Roman" panose="02020603050405020304" pitchFamily="18" charset="0"/>
                <a:cs typeface="Times New Roman" panose="02020603050405020304" pitchFamily="18" charset="0"/>
                <a:sym typeface="+mn-ea"/>
              </a:rPr>
              <a:t>Traditional Chinese Medicine by Tang, </a:t>
            </a:r>
            <a:r>
              <a:rPr lang="en-US" altLang="zh-CN" dirty="0" err="1">
                <a:latin typeface="Times New Roman" panose="02020603050405020304" pitchFamily="18" charset="0"/>
                <a:cs typeface="Times New Roman" panose="02020603050405020304" pitchFamily="18" charset="0"/>
                <a:sym typeface="+mn-ea"/>
              </a:rPr>
              <a:t>Jin</a:t>
            </a:r>
            <a:r>
              <a:rPr lang="en-US" altLang="zh-CN" dirty="0">
                <a:latin typeface="Times New Roman" panose="02020603050405020304" pitchFamily="18" charset="0"/>
                <a:cs typeface="Times New Roman" panose="02020603050405020304" pitchFamily="18" charset="0"/>
                <a:sym typeface="+mn-ea"/>
              </a:rPr>
              <a:t>-Ling et al. </a:t>
            </a:r>
            <a:r>
              <a:rPr lang="en-US" altLang="zh-CN" i="1" dirty="0">
                <a:latin typeface="Times New Roman" panose="02020603050405020304" pitchFamily="18" charset="0"/>
                <a:cs typeface="Times New Roman" panose="02020603050405020304" pitchFamily="18" charset="0"/>
                <a:sym typeface="+mn-ea"/>
              </a:rPr>
              <a:t>The lancet ,</a:t>
            </a:r>
            <a:r>
              <a:rPr lang="en-US" altLang="zh-CN" dirty="0">
                <a:latin typeface="Times New Roman" panose="02020603050405020304" pitchFamily="18" charset="0"/>
                <a:cs typeface="Times New Roman" panose="02020603050405020304" pitchFamily="18" charset="0"/>
                <a:sym typeface="+mn-ea"/>
              </a:rPr>
              <a:t>372(9654</a:t>
            </a:r>
            <a:r>
              <a:rPr lang="zh-CN" altLang="en-US" dirty="0">
                <a:latin typeface="Times New Roman" panose="02020603050405020304" pitchFamily="18" charset="0"/>
                <a:cs typeface="Times New Roman" panose="02020603050405020304" pitchFamily="18" charset="0"/>
                <a:sym typeface="+mn-ea"/>
              </a:rPr>
              <a:t>）</a:t>
            </a:r>
            <a:endParaRPr lang="zh-CN" altLang="en-US" dirty="0">
              <a:latin typeface="Times New Roman" panose="02020603050405020304" pitchFamily="18" charset="0"/>
              <a:cs typeface="Times New Roman" panose="02020603050405020304" pitchFamily="18" charset="0"/>
            </a:endParaRPr>
          </a:p>
          <a:p>
            <a:pPr>
              <a:lnSpc>
                <a:spcPct val="100000"/>
              </a:lnSpc>
            </a:pP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4800">
                <a:latin typeface="Times New Roman" panose="02020603050405020304" pitchFamily="18" charset="0"/>
                <a:cs typeface="Times New Roman" panose="02020603050405020304" pitchFamily="18" charset="0"/>
              </a:rPr>
              <a:t>References</a:t>
            </a:r>
            <a:endParaRPr lang="en-US" altLang="zh-CN" sz="480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p:txBody>
          <a:bodyPr>
            <a:normAutofit lnSpcReduction="10000"/>
          </a:bodyPr>
          <a:p>
            <a:pPr marL="0" indent="0">
              <a:buNone/>
            </a:pPr>
            <a:r>
              <a:rPr lang="en-US">
                <a:latin typeface="Times New Roman" panose="02020603050405020304" pitchFamily="18" charset="0"/>
                <a:cs typeface="Times New Roman" panose="02020603050405020304" pitchFamily="18" charset="0"/>
              </a:rPr>
              <a:t>[1]</a:t>
            </a:r>
            <a:r>
              <a:rPr>
                <a:latin typeface="Times New Roman" panose="02020603050405020304" pitchFamily="18" charset="0"/>
                <a:cs typeface="Times New Roman" panose="02020603050405020304" pitchFamily="18" charset="0"/>
              </a:rPr>
              <a:t>肖平. Basic English For TCM purposes[M]. 3. 湖南中医药大学, 2020.</a:t>
            </a:r>
            <a:endParaRPr>
              <a:latin typeface="Times New Roman" panose="02020603050405020304" pitchFamily="18" charset="0"/>
              <a:cs typeface="Times New Roman" panose="02020603050405020304" pitchFamily="18" charset="0"/>
            </a:endParaRPr>
          </a:p>
          <a:p>
            <a:pPr marL="0" indent="0">
              <a:buNone/>
            </a:pPr>
            <a:r>
              <a:rPr lang="en-US" altLang="zh-CN">
                <a:latin typeface="Times New Roman" panose="02020603050405020304" pitchFamily="18" charset="0"/>
                <a:cs typeface="Times New Roman" panose="02020603050405020304" pitchFamily="18" charset="0"/>
              </a:rPr>
              <a:t>[2]Wang Jie </a:t>
            </a:r>
            <a:r>
              <a:rPr lang="zh-CN" altLang="en-US">
                <a:latin typeface="Times New Roman" panose="02020603050405020304" pitchFamily="18" charset="0"/>
                <a:cs typeface="Times New Roman" panose="02020603050405020304" pitchFamily="18" charset="0"/>
              </a:rPr>
              <a:t>王杰</a:t>
            </a:r>
            <a:r>
              <a:rPr lang="en-US" altLang="zh-CN">
                <a:latin typeface="Times New Roman" panose="02020603050405020304" pitchFamily="18" charset="0"/>
                <a:cs typeface="Times New Roman" panose="02020603050405020304" pitchFamily="18" charset="0"/>
              </a:rPr>
              <a:t>.(2020). </a:t>
            </a:r>
            <a:r>
              <a:rPr lang="zh-CN" altLang="en-US">
                <a:latin typeface="Times New Roman" panose="02020603050405020304" pitchFamily="18" charset="0"/>
                <a:cs typeface="Times New Roman" panose="02020603050405020304" pitchFamily="18" charset="0"/>
              </a:rPr>
              <a:t>中国传统哲学的发展脉络</a:t>
            </a:r>
            <a:r>
              <a:rPr lang="en-US" altLang="zh-CN">
                <a:latin typeface="Times New Roman" panose="02020603050405020304" pitchFamily="18" charset="0"/>
                <a:cs typeface="Times New Roman" panose="02020603050405020304" pitchFamily="18" charset="0"/>
              </a:rPr>
              <a:t> [The Developmentof Traditional Chinese Philosophy]. </a:t>
            </a:r>
            <a:r>
              <a:rPr lang="zh-CN" altLang="en-US">
                <a:latin typeface="Times New Roman" panose="02020603050405020304" pitchFamily="18" charset="0"/>
                <a:cs typeface="Times New Roman" panose="02020603050405020304" pitchFamily="18" charset="0"/>
              </a:rPr>
              <a:t>新华文摘</a:t>
            </a:r>
            <a:r>
              <a:rPr lang="en-US" altLang="zh-CN">
                <a:latin typeface="Times New Roman" panose="02020603050405020304" pitchFamily="18" charset="0"/>
                <a:cs typeface="Times New Roman" panose="02020603050405020304" pitchFamily="18" charset="0"/>
              </a:rPr>
              <a:t> Xinhua News Digest(24)45.</a:t>
            </a:r>
            <a:endParaRPr lang="en-US" altLang="zh-CN">
              <a:latin typeface="Times New Roman" panose="02020603050405020304" pitchFamily="18" charset="0"/>
              <a:cs typeface="Times New Roman" panose="02020603050405020304" pitchFamily="18" charset="0"/>
            </a:endParaRPr>
          </a:p>
          <a:p>
            <a:pPr marL="0" indent="0">
              <a:buNone/>
            </a:pPr>
            <a:r>
              <a:rPr lang="en-US" altLang="zh-CN">
                <a:latin typeface="Times New Roman" panose="02020603050405020304" pitchFamily="18" charset="0"/>
                <a:cs typeface="Times New Roman" panose="02020603050405020304" pitchFamily="18" charset="0"/>
                <a:sym typeface="+mn-ea"/>
              </a:rPr>
              <a:t>[3]Paul U. Unschuld. </a:t>
            </a:r>
            <a:r>
              <a:rPr lang="en-US" altLang="zh-CN">
                <a:latin typeface="Times New Roman" panose="02020603050405020304" pitchFamily="18" charset="0"/>
                <a:cs typeface="Times New Roman" panose="02020603050405020304" pitchFamily="18" charset="0"/>
              </a:rPr>
              <a:t>Traditional Chinese Medicine and Public Health   </a:t>
            </a:r>
            <a:endParaRPr lang="en-US" altLang="zh-CN">
              <a:latin typeface="Times New Roman" panose="02020603050405020304" pitchFamily="18" charset="0"/>
              <a:cs typeface="Times New Roman" panose="02020603050405020304" pitchFamily="18" charset="0"/>
            </a:endParaRPr>
          </a:p>
          <a:p>
            <a:pPr marL="0" indent="0">
              <a:buNone/>
            </a:pPr>
            <a:r>
              <a:rPr lang="en-US" altLang="zh-CN">
                <a:latin typeface="Times New Roman" panose="02020603050405020304" pitchFamily="18" charset="0"/>
                <a:cs typeface="Times New Roman" panose="02020603050405020304" pitchFamily="18" charset="0"/>
                <a:sym typeface="+mn-ea"/>
              </a:rPr>
              <a:t>[4]Lee H, PhD. The Challenges Facing Traditional Chinese Medicine in the West. [J]. Asia-Pacific Biotech, No. 1 2001., Vol. 5(1).</a:t>
            </a:r>
            <a:endParaRPr lang="en-US" altLang="zh-CN">
              <a:latin typeface="Times New Roman" panose="02020603050405020304" pitchFamily="18" charset="0"/>
              <a:cs typeface="Times New Roman" panose="02020603050405020304" pitchFamily="18" charset="0"/>
              <a:sym typeface="+mn-ea"/>
            </a:endParaRPr>
          </a:p>
          <a:p>
            <a:pPr marL="0" indent="0">
              <a:buNone/>
            </a:pPr>
            <a:r>
              <a:rPr lang="en-US" altLang="zh-CN" dirty="0">
                <a:latin typeface="Times New Roman" panose="02020603050405020304" pitchFamily="18" charset="0"/>
                <a:cs typeface="Times New Roman" panose="02020603050405020304" pitchFamily="18" charset="0"/>
                <a:sym typeface="+mn-ea"/>
              </a:rPr>
              <a:t>[5]https://www.philosophybasics.com/general_whatis.html</a:t>
            </a:r>
            <a:endParaRPr lang="en-US" altLang="zh-CN" dirty="0">
              <a:latin typeface="Times New Roman" panose="02020603050405020304" pitchFamily="18" charset="0"/>
              <a:cs typeface="Times New Roman" panose="02020603050405020304" pitchFamily="18" charset="0"/>
            </a:endParaRPr>
          </a:p>
          <a:p>
            <a:endParaRPr lang="en-US" altLang="zh-CN">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4400" y="0"/>
            <a:ext cx="10058400" cy="5029200"/>
          </a:xfrm>
          <a:prstGeom prst="rect">
            <a:avLst/>
          </a:prstGeom>
        </p:spPr>
      </p:pic>
      <p:sp>
        <p:nvSpPr>
          <p:cNvPr id="14" name="原创设计师QQ598969553      _12"/>
          <p:cNvSpPr>
            <a:spLocks noChangeArrowheads="1"/>
          </p:cNvSpPr>
          <p:nvPr/>
        </p:nvSpPr>
        <p:spPr bwMode="auto">
          <a:xfrm>
            <a:off x="3619842" y="3206375"/>
            <a:ext cx="495231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zh-CN" sz="8800" dirty="0">
                <a:solidFill>
                  <a:srgbClr val="C75346"/>
                </a:solidFill>
                <a:latin typeface="Times New Roman" panose="02020603050405020304" pitchFamily="18" charset="0"/>
                <a:ea typeface="微软雅黑" panose="020B0503020204020204" pitchFamily="34" charset="-122"/>
                <a:cs typeface="Times New Roman" panose="02020603050405020304" pitchFamily="18" charset="0"/>
              </a:rPr>
              <a:t>Thank You</a:t>
            </a:r>
            <a:endParaRPr lang="en-US" altLang="zh-CN" sz="8800" dirty="0">
              <a:solidFill>
                <a:srgbClr val="C75346"/>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4400" y="0"/>
            <a:ext cx="10058400" cy="4206240"/>
          </a:xfrm>
          <a:prstGeom prst="rect">
            <a:avLst/>
          </a:prstGeom>
        </p:spPr>
      </p:pic>
      <p:grpSp>
        <p:nvGrpSpPr>
          <p:cNvPr id="35" name="组合 34"/>
          <p:cNvGrpSpPr/>
          <p:nvPr/>
        </p:nvGrpSpPr>
        <p:grpSpPr>
          <a:xfrm>
            <a:off x="3682230" y="2339032"/>
            <a:ext cx="4203065" cy="2354987"/>
            <a:chOff x="4313781" y="1843785"/>
            <a:chExt cx="4203065" cy="2354987"/>
          </a:xfrm>
        </p:grpSpPr>
        <p:grpSp>
          <p:nvGrpSpPr>
            <p:cNvPr id="36" name="组 19"/>
            <p:cNvGrpSpPr/>
            <p:nvPr/>
          </p:nvGrpSpPr>
          <p:grpSpPr>
            <a:xfrm>
              <a:off x="6096000" y="1843785"/>
              <a:ext cx="1730521" cy="1585215"/>
              <a:chOff x="2730658" y="995587"/>
              <a:chExt cx="1971191" cy="2170282"/>
            </a:xfrm>
            <a:solidFill>
              <a:srgbClr val="042C89"/>
            </a:solidFill>
          </p:grpSpPr>
          <p:sp>
            <p:nvSpPr>
              <p:cNvPr id="39" name="矩形 38"/>
              <p:cNvSpPr/>
              <p:nvPr/>
            </p:nvSpPr>
            <p:spPr>
              <a:xfrm>
                <a:off x="2730658" y="995587"/>
                <a:ext cx="45719" cy="504245"/>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endParaRPr>
              </a:p>
            </p:txBody>
          </p:sp>
          <p:sp>
            <p:nvSpPr>
              <p:cNvPr id="40" name="矩形 39"/>
              <p:cNvSpPr/>
              <p:nvPr/>
            </p:nvSpPr>
            <p:spPr>
              <a:xfrm>
                <a:off x="2730658" y="995587"/>
                <a:ext cx="1971191" cy="45719"/>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endParaRPr>
              </a:p>
            </p:txBody>
          </p:sp>
          <p:sp>
            <p:nvSpPr>
              <p:cNvPr id="41" name="矩形 40"/>
              <p:cNvSpPr/>
              <p:nvPr/>
            </p:nvSpPr>
            <p:spPr>
              <a:xfrm rot="5400000">
                <a:off x="3573856" y="2037876"/>
                <a:ext cx="2170282" cy="85704"/>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endParaRPr>
              </a:p>
            </p:txBody>
          </p:sp>
          <p:sp>
            <p:nvSpPr>
              <p:cNvPr id="42" name="矩形 41"/>
              <p:cNvSpPr/>
              <p:nvPr/>
            </p:nvSpPr>
            <p:spPr>
              <a:xfrm flipV="1">
                <a:off x="2730658" y="2725917"/>
                <a:ext cx="45719" cy="369542"/>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endParaRPr>
              </a:p>
            </p:txBody>
          </p:sp>
          <p:sp>
            <p:nvSpPr>
              <p:cNvPr id="43" name="矩形 42"/>
              <p:cNvSpPr/>
              <p:nvPr/>
            </p:nvSpPr>
            <p:spPr>
              <a:xfrm flipV="1">
                <a:off x="2730658" y="3095461"/>
                <a:ext cx="1971191" cy="70407"/>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424242"/>
                  </a:solidFill>
                </a:endParaRPr>
              </a:p>
            </p:txBody>
          </p:sp>
        </p:grpSp>
        <p:sp>
          <p:nvSpPr>
            <p:cNvPr id="37" name="TextBox 23"/>
            <p:cNvSpPr txBox="1"/>
            <p:nvPr/>
          </p:nvSpPr>
          <p:spPr>
            <a:xfrm>
              <a:off x="4643765" y="2112029"/>
              <a:ext cx="3122650" cy="1015663"/>
            </a:xfrm>
            <a:prstGeom prst="rect">
              <a:avLst/>
            </a:prstGeom>
            <a:noFill/>
            <a:ln>
              <a:noFill/>
            </a:ln>
          </p:spPr>
          <p:txBody>
            <a:bodyPr vert="horz" wrap="none" lIns="0" tIns="0" rIns="0" bIns="0" numCol="1" anchor="t" anchorCtr="0" compatLnSpc="1">
              <a:spAutoFit/>
            </a:bodyPr>
            <a:lst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4860"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025" algn="l" defTabSz="684530" rtl="0" eaLnBrk="1" latinLnBrk="0" hangingPunct="1">
                <a:defRPr sz="1400" kern="1200">
                  <a:solidFill>
                    <a:schemeClr val="tx1"/>
                  </a:solidFill>
                  <a:latin typeface="+mn-lt"/>
                  <a:ea typeface="+mn-ea"/>
                  <a:cs typeface="+mn-cs"/>
                </a:defRPr>
              </a:lvl9pPr>
            </a:lstStyle>
            <a:p>
              <a:r>
                <a:rPr lang="en-US" altLang="zh-CN" sz="6000" dirty="0">
                  <a:solidFill>
                    <a:srgbClr val="C75346"/>
                  </a:solidFill>
                  <a:latin typeface="Humnst777 BT" panose="020B0603030504020204" pitchFamily="34" charset="0"/>
                  <a:ea typeface="微软雅黑" panose="020B0503020204020204" pitchFamily="34" charset="-122"/>
                  <a:cs typeface="STHeiti Light" charset="-122"/>
                </a:rPr>
                <a:t>PART </a:t>
              </a:r>
              <a:r>
                <a:rPr lang="en-US" altLang="zh-CN" sz="6600" dirty="0">
                  <a:solidFill>
                    <a:srgbClr val="C75346"/>
                  </a:solidFill>
                  <a:latin typeface="Humnst777 BT" panose="020B0603030504020204" pitchFamily="34" charset="0"/>
                  <a:ea typeface="微软雅黑" panose="020B0503020204020204" pitchFamily="34" charset="-122"/>
                  <a:cs typeface="STHeiti Light" charset="-122"/>
                </a:rPr>
                <a:t>01</a:t>
              </a:r>
              <a:endParaRPr lang="zh-CN" altLang="en-US" sz="6600" dirty="0">
                <a:solidFill>
                  <a:srgbClr val="C75346"/>
                </a:solidFill>
                <a:latin typeface="Humnst777 BT" panose="020B0603030504020204" pitchFamily="34" charset="0"/>
                <a:ea typeface="微软雅黑" panose="020B0503020204020204" pitchFamily="34" charset="-122"/>
                <a:cs typeface="STHeiti Light" charset="-122"/>
              </a:endParaRPr>
            </a:p>
          </p:txBody>
        </p:sp>
        <p:sp>
          <p:nvSpPr>
            <p:cNvPr id="38" name="文本框 37"/>
            <p:cNvSpPr txBox="1"/>
            <p:nvPr/>
          </p:nvSpPr>
          <p:spPr>
            <a:xfrm>
              <a:off x="4313781" y="3553612"/>
              <a:ext cx="4203065" cy="645160"/>
            </a:xfrm>
            <a:prstGeom prst="rect">
              <a:avLst/>
            </a:prstGeom>
            <a:noFill/>
          </p:spPr>
          <p:txBody>
            <a:bodyPr wrap="square" rtlCol="0">
              <a:spAutoFit/>
            </a:bodyPr>
            <a:lstStyle/>
            <a:p>
              <a:pPr algn="dist"/>
              <a:endParaRPr lang="zh-CN" altLang="en-US" sz="3600" dirty="0">
                <a:solidFill>
                  <a:srgbClr val="424242"/>
                </a:solidFill>
                <a:latin typeface="微软雅黑" panose="020B0503020204020204" pitchFamily="34" charset="-122"/>
                <a:ea typeface="微软雅黑" panose="020B0503020204020204" pitchFamily="34" charset="-122"/>
              </a:endParaRPr>
            </a:p>
          </p:txBody>
        </p:sp>
      </p:grpSp>
      <p:sp>
        <p:nvSpPr>
          <p:cNvPr id="2" name="文本框 1"/>
          <p:cNvSpPr txBox="1"/>
          <p:nvPr/>
        </p:nvSpPr>
        <p:spPr>
          <a:xfrm>
            <a:off x="2599690" y="4257675"/>
            <a:ext cx="7642860" cy="1782445"/>
          </a:xfrm>
          <a:prstGeom prst="rect">
            <a:avLst/>
          </a:prstGeom>
          <a:noFill/>
        </p:spPr>
        <p:txBody>
          <a:bodyPr wrap="square" rtlCol="0">
            <a:noAutofit/>
          </a:bodyPr>
          <a:lstStyle/>
          <a:p>
            <a:pPr algn="ctr"/>
            <a:r>
              <a:rPr lang="en-US" altLang="zh-CN" sz="3600" b="1">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STHeiti Light" charset="-122"/>
                <a:sym typeface="+mn-ea"/>
              </a:rPr>
              <a:t> Philosophy</a:t>
            </a:r>
            <a:endParaRPr lang="en-US" altLang="zh-CN" sz="3600" b="1">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STHeiti Light"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71450" y="381000"/>
            <a:ext cx="5984240" cy="573405"/>
            <a:chOff x="171450" y="381000"/>
            <a:chExt cx="5984240" cy="573405"/>
          </a:xfrm>
        </p:grpSpPr>
        <p:sp>
          <p:nvSpPr>
            <p:cNvPr id="4" name="平行四边形 3"/>
            <p:cNvSpPr/>
            <p:nvPr/>
          </p:nvSpPr>
          <p:spPr>
            <a:xfrm>
              <a:off x="1562100" y="476250"/>
              <a:ext cx="495300" cy="247650"/>
            </a:xfrm>
            <a:prstGeom prst="parallelogram">
              <a:avLst/>
            </a:prstGeom>
            <a:solidFill>
              <a:srgbClr val="C75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71450" y="381000"/>
              <a:ext cx="1695450" cy="400050"/>
            </a:xfrm>
            <a:prstGeom prst="parallelogram">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288540" y="381000"/>
              <a:ext cx="3867150" cy="573405"/>
            </a:xfrm>
            <a:prstGeom prst="rect">
              <a:avLst/>
            </a:prstGeom>
            <a:noFill/>
          </p:spPr>
          <p:txBody>
            <a:bodyPr wrap="square" rtlCol="0">
              <a:noAutofit/>
            </a:bodyPr>
            <a:lstStyle/>
            <a:p>
              <a:r>
                <a:rPr lang="en-US" altLang="zh-CN" sz="3200" b="1" dirty="0">
                  <a:latin typeface="Times New Roman" panose="02020603050405020304" pitchFamily="18" charset="0"/>
                  <a:ea typeface="微软雅黑" panose="020B0503020204020204" pitchFamily="34" charset="-122"/>
                  <a:cs typeface="Times New Roman" panose="02020603050405020304" pitchFamily="18" charset="0"/>
                </a:rPr>
                <a:t>What is Philosophy</a:t>
              </a:r>
              <a:r>
                <a:rPr lang="en-US" altLang="zh-CN" sz="2400" b="1" dirty="0">
                  <a:latin typeface="微软雅黑" panose="020B0503020204020204" pitchFamily="34" charset="-122"/>
                  <a:ea typeface="微软雅黑" panose="020B0503020204020204" pitchFamily="34" charset="-122"/>
                </a:rPr>
                <a:t>?</a:t>
              </a:r>
              <a:endParaRPr lang="en-US" altLang="zh-CN" sz="2400" b="1" dirty="0">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314325" y="328386"/>
            <a:ext cx="1409700" cy="523220"/>
          </a:xfrm>
          <a:prstGeom prst="rect">
            <a:avLst/>
          </a:prstGeom>
          <a:noFill/>
        </p:spPr>
        <p:txBody>
          <a:bodyPr wrap="square" rtlCol="0">
            <a:spAutoFit/>
          </a:bodyPr>
          <a:lstStyle/>
          <a:p>
            <a:r>
              <a:rPr lang="en-US" altLang="zh-CN" sz="2400" dirty="0">
                <a:solidFill>
                  <a:schemeClr val="bg1"/>
                </a:solidFill>
              </a:rPr>
              <a:t>PART </a:t>
            </a:r>
            <a:r>
              <a:rPr lang="en-US" altLang="zh-CN" sz="2800" dirty="0">
                <a:solidFill>
                  <a:schemeClr val="bg1"/>
                </a:solidFill>
              </a:rPr>
              <a:t>01</a:t>
            </a:r>
            <a:endParaRPr lang="zh-CN" altLang="en-US" sz="2400" dirty="0">
              <a:solidFill>
                <a:schemeClr val="bg1"/>
              </a:solidFill>
            </a:endParaRPr>
          </a:p>
        </p:txBody>
      </p:sp>
      <p:sp>
        <p:nvSpPr>
          <p:cNvPr id="3" name="文本框 2"/>
          <p:cNvSpPr txBox="1"/>
          <p:nvPr/>
        </p:nvSpPr>
        <p:spPr>
          <a:xfrm>
            <a:off x="441325" y="1466850"/>
            <a:ext cx="11534140" cy="3433445"/>
          </a:xfrm>
          <a:prstGeom prst="rect">
            <a:avLst/>
          </a:prstGeom>
          <a:noFill/>
        </p:spPr>
        <p:txBody>
          <a:bodyPr wrap="square" rtlCol="0">
            <a:noAutofit/>
          </a:bodyPr>
          <a:lstStyle/>
          <a:p>
            <a:r>
              <a:rPr lang="en-US" altLang="zh-CN" sz="3200" b="1" dirty="0"/>
              <a:t>Origins of philosophy in ancient Greece</a:t>
            </a:r>
            <a:endParaRPr lang="en-US" altLang="zh-CN" sz="3200" b="1" dirty="0"/>
          </a:p>
          <a:p>
            <a:endParaRPr lang="en-US" altLang="zh-CN" sz="3200" b="1" dirty="0"/>
          </a:p>
          <a:p>
            <a:pPr algn="l">
              <a:lnSpc>
                <a:spcPct val="130000"/>
              </a:lnSpc>
            </a:pPr>
            <a:r>
              <a:rPr lang="en-US" altLang="zh-CN" sz="2800" dirty="0"/>
              <a:t>Philosophy (from the Greek </a:t>
            </a:r>
            <a:r>
              <a:rPr lang="en-US" altLang="zh-CN" sz="2800" dirty="0" err="1"/>
              <a:t>phílosophía</a:t>
            </a:r>
            <a:r>
              <a:rPr lang="en-US" altLang="zh-CN" sz="2800" dirty="0"/>
              <a:t> , meaning ‘the love of wisdom’) is the study of knowledge, or "thinking about thinking". </a:t>
            </a:r>
            <a:endParaRPr lang="en-US" altLang="zh-CN" sz="2800" dirty="0"/>
          </a:p>
          <a:p>
            <a:pPr algn="l">
              <a:lnSpc>
                <a:spcPct val="130000"/>
              </a:lnSpc>
            </a:pPr>
            <a:r>
              <a:rPr lang="en-US" altLang="zh-CN" sz="2800" dirty="0" err="1">
                <a:sym typeface="+mn-ea"/>
              </a:rPr>
              <a:t>phílosophía</a:t>
            </a:r>
            <a:r>
              <a:rPr lang="en-US" altLang="zh-CN" sz="2800" dirty="0"/>
              <a:t>=</a:t>
            </a:r>
            <a:r>
              <a:rPr lang="en-US" altLang="zh-CN" sz="2800" dirty="0" err="1">
                <a:sym typeface="+mn-ea"/>
              </a:rPr>
              <a:t>phílos</a:t>
            </a:r>
            <a:r>
              <a:rPr lang="en-US" altLang="zh-CN" sz="2800" dirty="0">
                <a:sym typeface="+mn-ea"/>
              </a:rPr>
              <a:t>(love)+</a:t>
            </a:r>
            <a:r>
              <a:rPr lang="en-US" altLang="zh-CN" sz="2800" dirty="0" err="1">
                <a:sym typeface="+mn-ea"/>
              </a:rPr>
              <a:t>sophía</a:t>
            </a:r>
            <a:r>
              <a:rPr lang="en-US" altLang="zh-CN" sz="2800" dirty="0">
                <a:sym typeface="+mn-ea"/>
              </a:rPr>
              <a:t>(wisdom) </a:t>
            </a:r>
            <a:endParaRPr lang="en-US" altLang="zh-CN" sz="2800" dirty="0">
              <a:sym typeface="+mn-ea"/>
            </a:endParaRPr>
          </a:p>
          <a:p>
            <a:pPr algn="l">
              <a:lnSpc>
                <a:spcPct val="130000"/>
              </a:lnSpc>
            </a:pPr>
            <a:r>
              <a:rPr lang="en-US" altLang="zh-CN" sz="2800" dirty="0"/>
              <a:t>Retrieved from https://www.philosophybasics.com/general_whatis.html</a:t>
            </a:r>
            <a:endParaRPr lang="en-US" altLang="zh-CN"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capture_20221021101336648"/>
          <p:cNvPicPr>
            <a:picLocks noChangeAspect="1"/>
          </p:cNvPicPr>
          <p:nvPr/>
        </p:nvPicPr>
        <p:blipFill>
          <a:blip r:embed="rId1"/>
          <a:stretch>
            <a:fillRect/>
          </a:stretch>
        </p:blipFill>
        <p:spPr>
          <a:xfrm>
            <a:off x="6136005" y="895350"/>
            <a:ext cx="5524500" cy="4460875"/>
          </a:xfrm>
          <a:prstGeom prst="rect">
            <a:avLst/>
          </a:prstGeom>
        </p:spPr>
      </p:pic>
      <p:pic>
        <p:nvPicPr>
          <p:cNvPr id="100" name="图片 99"/>
          <p:cNvPicPr/>
          <p:nvPr/>
        </p:nvPicPr>
        <p:blipFill>
          <a:blip r:embed="rId2"/>
          <a:stretch>
            <a:fillRect/>
          </a:stretch>
        </p:blipFill>
        <p:spPr>
          <a:xfrm>
            <a:off x="287655" y="929640"/>
            <a:ext cx="5601970" cy="438658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71450" y="381000"/>
            <a:ext cx="7898130" cy="583565"/>
            <a:chOff x="171450" y="381000"/>
            <a:chExt cx="7898130" cy="583565"/>
          </a:xfrm>
        </p:grpSpPr>
        <p:sp>
          <p:nvSpPr>
            <p:cNvPr id="4" name="平行四边形 3"/>
            <p:cNvSpPr/>
            <p:nvPr/>
          </p:nvSpPr>
          <p:spPr>
            <a:xfrm>
              <a:off x="1562100" y="476250"/>
              <a:ext cx="495300" cy="247650"/>
            </a:xfrm>
            <a:prstGeom prst="parallelogram">
              <a:avLst/>
            </a:prstGeom>
            <a:solidFill>
              <a:srgbClr val="C75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71450" y="381000"/>
              <a:ext cx="1695450" cy="400050"/>
            </a:xfrm>
            <a:prstGeom prst="parallelogram">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036445" y="381000"/>
              <a:ext cx="6033135" cy="583565"/>
            </a:xfrm>
            <a:prstGeom prst="rect">
              <a:avLst/>
            </a:prstGeom>
            <a:noFill/>
          </p:spPr>
          <p:txBody>
            <a:bodyPr wrap="square" rtlCol="0">
              <a:spAutoFit/>
            </a:bodyPr>
            <a:lstStyle/>
            <a:p>
              <a:r>
                <a:rPr lang="en-US" altLang="zh-CN" sz="3200" b="1" dirty="0">
                  <a:latin typeface="Times New Roman" panose="02020603050405020304" pitchFamily="18" charset="0"/>
                  <a:ea typeface="微软雅黑" panose="020B0503020204020204" pitchFamily="34" charset="-122"/>
                  <a:cs typeface="Times New Roman" panose="02020603050405020304" pitchFamily="18" charset="0"/>
                </a:rPr>
                <a:t>Main Divisions of Philosophy</a:t>
              </a:r>
              <a:endParaRPr lang="en-US" altLang="zh-CN" sz="32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0" name="文本框 9"/>
          <p:cNvSpPr txBox="1"/>
          <p:nvPr/>
        </p:nvSpPr>
        <p:spPr>
          <a:xfrm>
            <a:off x="314325" y="328386"/>
            <a:ext cx="1409700" cy="523220"/>
          </a:xfrm>
          <a:prstGeom prst="rect">
            <a:avLst/>
          </a:prstGeom>
          <a:noFill/>
        </p:spPr>
        <p:txBody>
          <a:bodyPr wrap="square" rtlCol="0">
            <a:spAutoFit/>
          </a:bodyPr>
          <a:lstStyle/>
          <a:p>
            <a:r>
              <a:rPr lang="en-US" altLang="zh-CN" sz="2400" dirty="0">
                <a:solidFill>
                  <a:schemeClr val="bg1"/>
                </a:solidFill>
              </a:rPr>
              <a:t>PART </a:t>
            </a:r>
            <a:r>
              <a:rPr lang="en-US" altLang="zh-CN" sz="2800" dirty="0">
                <a:solidFill>
                  <a:schemeClr val="bg1"/>
                </a:solidFill>
              </a:rPr>
              <a:t>01</a:t>
            </a:r>
            <a:endParaRPr lang="zh-CN" altLang="en-US" sz="2400" dirty="0">
              <a:solidFill>
                <a:schemeClr val="bg1"/>
              </a:solidFill>
            </a:endParaRPr>
          </a:p>
        </p:txBody>
      </p:sp>
      <p:grpSp>
        <p:nvGrpSpPr>
          <p:cNvPr id="2" name="组合 1"/>
          <p:cNvGrpSpPr/>
          <p:nvPr/>
        </p:nvGrpSpPr>
        <p:grpSpPr>
          <a:xfrm>
            <a:off x="381335" y="1585595"/>
            <a:ext cx="11394202" cy="4817110"/>
            <a:chOff x="875804" y="2040623"/>
            <a:chExt cx="10417468" cy="4817377"/>
          </a:xfrm>
        </p:grpSpPr>
        <p:grpSp>
          <p:nvGrpSpPr>
            <p:cNvPr id="11" name="组合 10"/>
            <p:cNvGrpSpPr/>
            <p:nvPr/>
          </p:nvGrpSpPr>
          <p:grpSpPr>
            <a:xfrm>
              <a:off x="875804" y="2040623"/>
              <a:ext cx="1166327" cy="4817377"/>
              <a:chOff x="35193" y="1756933"/>
              <a:chExt cx="1024564" cy="4231842"/>
            </a:xfrm>
          </p:grpSpPr>
          <p:sp>
            <p:nvSpPr>
              <p:cNvPr id="12" name="Rectangle 12"/>
              <p:cNvSpPr/>
              <p:nvPr/>
            </p:nvSpPr>
            <p:spPr>
              <a:xfrm>
                <a:off x="35193" y="1799410"/>
                <a:ext cx="45719" cy="3823943"/>
              </a:xfrm>
              <a:prstGeom prst="rect">
                <a:avLst/>
              </a:prstGeom>
              <a:solidFill>
                <a:srgbClr val="C28C1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grpSp>
            <p:nvGrpSpPr>
              <p:cNvPr id="14" name="Group 5"/>
              <p:cNvGrpSpPr/>
              <p:nvPr/>
            </p:nvGrpSpPr>
            <p:grpSpPr>
              <a:xfrm>
                <a:off x="65104" y="1756933"/>
                <a:ext cx="909546" cy="925862"/>
                <a:chOff x="65104" y="899683"/>
                <a:chExt cx="909546" cy="925862"/>
              </a:xfrm>
            </p:grpSpPr>
            <p:grpSp>
              <p:nvGrpSpPr>
                <p:cNvPr id="29" name="Group 4"/>
                <p:cNvGrpSpPr/>
                <p:nvPr/>
              </p:nvGrpSpPr>
              <p:grpSpPr>
                <a:xfrm>
                  <a:off x="65104" y="899683"/>
                  <a:ext cx="909546" cy="925862"/>
                  <a:chOff x="-950176" y="557182"/>
                  <a:chExt cx="1114154" cy="1134140"/>
                </a:xfrm>
              </p:grpSpPr>
              <p:sp>
                <p:nvSpPr>
                  <p:cNvPr id="31" name="Round Diagonal Corner Rectangle 3"/>
                  <p:cNvSpPr/>
                  <p:nvPr/>
                </p:nvSpPr>
                <p:spPr>
                  <a:xfrm rot="16200000">
                    <a:off x="-960169" y="567175"/>
                    <a:ext cx="1134140" cy="1114154"/>
                  </a:xfrm>
                  <a:prstGeom prst="round2DiagRect">
                    <a:avLst>
                      <a:gd name="adj1" fmla="val 50000"/>
                      <a:gd name="adj2" fmla="val 0"/>
                    </a:avLst>
                  </a:prstGeom>
                  <a:noFill/>
                  <a:ln>
                    <a:solidFill>
                      <a:srgbClr val="C75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 Diagonal Corner Rectangle 23"/>
                  <p:cNvSpPr/>
                  <p:nvPr/>
                </p:nvSpPr>
                <p:spPr>
                  <a:xfrm rot="16200000">
                    <a:off x="-938822" y="657666"/>
                    <a:ext cx="950796" cy="934040"/>
                  </a:xfrm>
                  <a:prstGeom prst="round2DiagRect">
                    <a:avLst>
                      <a:gd name="adj1" fmla="val 50000"/>
                      <a:gd name="adj2" fmla="val 0"/>
                    </a:avLst>
                  </a:prstGeom>
                  <a:solidFill>
                    <a:srgbClr val="C75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103"/>
                <p:cNvSpPr>
                  <a:spLocks noEditPoints="1"/>
                </p:cNvSpPr>
                <p:nvPr/>
              </p:nvSpPr>
              <p:spPr bwMode="auto">
                <a:xfrm>
                  <a:off x="314556" y="1112162"/>
                  <a:ext cx="295390" cy="434968"/>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68580" tIns="34290" rIns="68580" bIns="34290" numCol="1" anchor="t" anchorCtr="0" compatLnSpc="1"/>
                <a:lstStyle/>
                <a:p>
                  <a:endParaRPr lang="en-US" sz="1015" dirty="0"/>
                </a:p>
              </p:txBody>
            </p:sp>
          </p:grpSp>
          <p:grpSp>
            <p:nvGrpSpPr>
              <p:cNvPr id="15" name="Group 6"/>
              <p:cNvGrpSpPr/>
              <p:nvPr/>
            </p:nvGrpSpPr>
            <p:grpSpPr>
              <a:xfrm>
                <a:off x="35370" y="3059834"/>
                <a:ext cx="938715" cy="925862"/>
                <a:chOff x="35370" y="2202584"/>
                <a:chExt cx="938715" cy="925862"/>
              </a:xfrm>
            </p:grpSpPr>
            <p:grpSp>
              <p:nvGrpSpPr>
                <p:cNvPr id="25" name="Group 31"/>
                <p:cNvGrpSpPr/>
                <p:nvPr/>
              </p:nvGrpSpPr>
              <p:grpSpPr>
                <a:xfrm>
                  <a:off x="35370" y="2202584"/>
                  <a:ext cx="938715" cy="925862"/>
                  <a:chOff x="-2192958" y="984254"/>
                  <a:chExt cx="1149885" cy="1134140"/>
                </a:xfrm>
              </p:grpSpPr>
              <p:sp>
                <p:nvSpPr>
                  <p:cNvPr id="27" name="Round Diagonal Corner Rectangle 32"/>
                  <p:cNvSpPr/>
                  <p:nvPr/>
                </p:nvSpPr>
                <p:spPr>
                  <a:xfrm rot="16200000">
                    <a:off x="-2167220" y="994247"/>
                    <a:ext cx="1134140" cy="1114154"/>
                  </a:xfrm>
                  <a:prstGeom prst="round2DiagRect">
                    <a:avLst>
                      <a:gd name="adj1" fmla="val 50000"/>
                      <a:gd name="adj2" fmla="val 0"/>
                    </a:avLst>
                  </a:prstGeom>
                  <a:noFill/>
                  <a:ln>
                    <a:solidFill>
                      <a:srgbClr val="819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 Diagonal Corner Rectangle 33"/>
                  <p:cNvSpPr/>
                  <p:nvPr/>
                </p:nvSpPr>
                <p:spPr>
                  <a:xfrm rot="16200000">
                    <a:off x="-2201336" y="1084056"/>
                    <a:ext cx="950796" cy="934040"/>
                  </a:xfrm>
                  <a:prstGeom prst="round2DiagRect">
                    <a:avLst>
                      <a:gd name="adj1" fmla="val 50000"/>
                      <a:gd name="adj2" fmla="val 0"/>
                    </a:avLst>
                  </a:prstGeom>
                  <a:solidFill>
                    <a:srgbClr val="81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Freeform 86"/>
                <p:cNvSpPr>
                  <a:spLocks noEditPoints="1"/>
                </p:cNvSpPr>
                <p:nvPr/>
              </p:nvSpPr>
              <p:spPr bwMode="auto">
                <a:xfrm flipH="1">
                  <a:off x="283672" y="2442873"/>
                  <a:ext cx="265002" cy="445874"/>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68580" tIns="34290" rIns="68580" bIns="34290" numCol="1" anchor="t" anchorCtr="0" compatLnSpc="1"/>
                <a:lstStyle/>
                <a:p>
                  <a:endParaRPr lang="en-US" sz="1015" dirty="0"/>
                </a:p>
              </p:txBody>
            </p:sp>
          </p:grpSp>
          <p:grpSp>
            <p:nvGrpSpPr>
              <p:cNvPr id="16" name="Group 45"/>
              <p:cNvGrpSpPr/>
              <p:nvPr/>
            </p:nvGrpSpPr>
            <p:grpSpPr>
              <a:xfrm>
                <a:off x="35629" y="4964647"/>
                <a:ext cx="1024128" cy="1024128"/>
                <a:chOff x="-10809" y="2580056"/>
                <a:chExt cx="2574255" cy="2563444"/>
              </a:xfrm>
              <a:noFill/>
            </p:grpSpPr>
            <p:sp>
              <p:nvSpPr>
                <p:cNvPr id="22" name="Right Triangle 17"/>
                <p:cNvSpPr/>
                <p:nvPr/>
              </p:nvSpPr>
              <p:spPr>
                <a:xfrm>
                  <a:off x="-10808" y="2580056"/>
                  <a:ext cx="2574254" cy="2563443"/>
                </a:xfrm>
                <a:custGeom>
                  <a:avLst/>
                  <a:gdLst>
                    <a:gd name="connsiteX0" fmla="*/ 0 w 2407162"/>
                    <a:gd name="connsiteY0" fmla="*/ 2397053 h 2397053"/>
                    <a:gd name="connsiteX1" fmla="*/ 0 w 2407162"/>
                    <a:gd name="connsiteY1" fmla="*/ 0 h 2397053"/>
                    <a:gd name="connsiteX2" fmla="*/ 2407162 w 2407162"/>
                    <a:gd name="connsiteY2" fmla="*/ 2397053 h 2397053"/>
                    <a:gd name="connsiteX3" fmla="*/ 0 w 2407162"/>
                    <a:gd name="connsiteY3" fmla="*/ 2397053 h 2397053"/>
                    <a:gd name="connsiteX0-1" fmla="*/ 0 w 2407162"/>
                    <a:gd name="connsiteY0-2" fmla="*/ 2397053 h 2397053"/>
                    <a:gd name="connsiteX1-3" fmla="*/ 0 w 2407162"/>
                    <a:gd name="connsiteY1-4" fmla="*/ 0 h 2397053"/>
                    <a:gd name="connsiteX2-5" fmla="*/ 2407162 w 2407162"/>
                    <a:gd name="connsiteY2-6" fmla="*/ 2397053 h 2397053"/>
                    <a:gd name="connsiteX3-7" fmla="*/ 0 w 2407162"/>
                    <a:gd name="connsiteY3-8" fmla="*/ 2397053 h 2397053"/>
                    <a:gd name="connsiteX0-9" fmla="*/ 0 w 2407162"/>
                    <a:gd name="connsiteY0-10" fmla="*/ 2397053 h 2397053"/>
                    <a:gd name="connsiteX1-11" fmla="*/ 0 w 2407162"/>
                    <a:gd name="connsiteY1-12" fmla="*/ 0 h 2397053"/>
                    <a:gd name="connsiteX2-13" fmla="*/ 2407162 w 2407162"/>
                    <a:gd name="connsiteY2-14" fmla="*/ 2397053 h 2397053"/>
                    <a:gd name="connsiteX3-15" fmla="*/ 0 w 2407162"/>
                    <a:gd name="connsiteY3-16" fmla="*/ 2397053 h 2397053"/>
                    <a:gd name="connsiteX0-17" fmla="*/ 0 w 2407162"/>
                    <a:gd name="connsiteY0-18" fmla="*/ 2397053 h 2397053"/>
                    <a:gd name="connsiteX1-19" fmla="*/ 0 w 2407162"/>
                    <a:gd name="connsiteY1-20" fmla="*/ 0 h 2397053"/>
                    <a:gd name="connsiteX2-21" fmla="*/ 2407162 w 2407162"/>
                    <a:gd name="connsiteY2-22" fmla="*/ 2397053 h 2397053"/>
                    <a:gd name="connsiteX3-23" fmla="*/ 0 w 2407162"/>
                    <a:gd name="connsiteY3-24" fmla="*/ 2397053 h 2397053"/>
                  </a:gdLst>
                  <a:ahLst/>
                  <a:cxnLst>
                    <a:cxn ang="0">
                      <a:pos x="connsiteX0-1" y="connsiteY0-2"/>
                    </a:cxn>
                    <a:cxn ang="0">
                      <a:pos x="connsiteX1-3" y="connsiteY1-4"/>
                    </a:cxn>
                    <a:cxn ang="0">
                      <a:pos x="connsiteX2-5" y="connsiteY2-6"/>
                    </a:cxn>
                    <a:cxn ang="0">
                      <a:pos x="connsiteX3-7" y="connsiteY3-8"/>
                    </a:cxn>
                  </a:cxnLst>
                  <a:rect l="l" t="t" r="r" b="b"/>
                  <a:pathLst>
                    <a:path w="2407162" h="2397053">
                      <a:moveTo>
                        <a:pt x="0" y="2397053"/>
                      </a:moveTo>
                      <a:lnTo>
                        <a:pt x="0" y="0"/>
                      </a:lnTo>
                      <a:cubicBezTo>
                        <a:pt x="536664" y="1252310"/>
                        <a:pt x="1729820" y="2082589"/>
                        <a:pt x="2407162" y="2397053"/>
                      </a:cubicBezTo>
                      <a:lnTo>
                        <a:pt x="0" y="23970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17"/>
                <p:cNvSpPr/>
                <p:nvPr/>
              </p:nvSpPr>
              <p:spPr>
                <a:xfrm>
                  <a:off x="-10809" y="2649416"/>
                  <a:ext cx="2504603" cy="2494084"/>
                </a:xfrm>
                <a:custGeom>
                  <a:avLst/>
                  <a:gdLst>
                    <a:gd name="connsiteX0" fmla="*/ 0 w 2407162"/>
                    <a:gd name="connsiteY0" fmla="*/ 2397053 h 2397053"/>
                    <a:gd name="connsiteX1" fmla="*/ 0 w 2407162"/>
                    <a:gd name="connsiteY1" fmla="*/ 0 h 2397053"/>
                    <a:gd name="connsiteX2" fmla="*/ 2407162 w 2407162"/>
                    <a:gd name="connsiteY2" fmla="*/ 2397053 h 2397053"/>
                    <a:gd name="connsiteX3" fmla="*/ 0 w 2407162"/>
                    <a:gd name="connsiteY3" fmla="*/ 2397053 h 2397053"/>
                    <a:gd name="connsiteX0-1" fmla="*/ 0 w 2407162"/>
                    <a:gd name="connsiteY0-2" fmla="*/ 2397053 h 2397053"/>
                    <a:gd name="connsiteX1-3" fmla="*/ 0 w 2407162"/>
                    <a:gd name="connsiteY1-4" fmla="*/ 0 h 2397053"/>
                    <a:gd name="connsiteX2-5" fmla="*/ 2407162 w 2407162"/>
                    <a:gd name="connsiteY2-6" fmla="*/ 2397053 h 2397053"/>
                    <a:gd name="connsiteX3-7" fmla="*/ 0 w 2407162"/>
                    <a:gd name="connsiteY3-8" fmla="*/ 2397053 h 2397053"/>
                    <a:gd name="connsiteX0-9" fmla="*/ 0 w 2407162"/>
                    <a:gd name="connsiteY0-10" fmla="*/ 2397053 h 2397053"/>
                    <a:gd name="connsiteX1-11" fmla="*/ 0 w 2407162"/>
                    <a:gd name="connsiteY1-12" fmla="*/ 0 h 2397053"/>
                    <a:gd name="connsiteX2-13" fmla="*/ 2407162 w 2407162"/>
                    <a:gd name="connsiteY2-14" fmla="*/ 2397053 h 2397053"/>
                    <a:gd name="connsiteX3-15" fmla="*/ 0 w 2407162"/>
                    <a:gd name="connsiteY3-16" fmla="*/ 2397053 h 2397053"/>
                    <a:gd name="connsiteX0-17" fmla="*/ 0 w 2407162"/>
                    <a:gd name="connsiteY0-18" fmla="*/ 2397053 h 2397053"/>
                    <a:gd name="connsiteX1-19" fmla="*/ 0 w 2407162"/>
                    <a:gd name="connsiteY1-20" fmla="*/ 0 h 2397053"/>
                    <a:gd name="connsiteX2-21" fmla="*/ 2407162 w 2407162"/>
                    <a:gd name="connsiteY2-22" fmla="*/ 2397053 h 2397053"/>
                    <a:gd name="connsiteX3-23" fmla="*/ 0 w 2407162"/>
                    <a:gd name="connsiteY3-24" fmla="*/ 2397053 h 2397053"/>
                  </a:gdLst>
                  <a:ahLst/>
                  <a:cxnLst>
                    <a:cxn ang="0">
                      <a:pos x="connsiteX0-1" y="connsiteY0-2"/>
                    </a:cxn>
                    <a:cxn ang="0">
                      <a:pos x="connsiteX1-3" y="connsiteY1-4"/>
                    </a:cxn>
                    <a:cxn ang="0">
                      <a:pos x="connsiteX2-5" y="connsiteY2-6"/>
                    </a:cxn>
                    <a:cxn ang="0">
                      <a:pos x="connsiteX3-7" y="connsiteY3-8"/>
                    </a:cxn>
                  </a:cxnLst>
                  <a:rect l="l" t="t" r="r" b="b"/>
                  <a:pathLst>
                    <a:path w="2407162" h="2397053">
                      <a:moveTo>
                        <a:pt x="0" y="2397053"/>
                      </a:moveTo>
                      <a:lnTo>
                        <a:pt x="0" y="0"/>
                      </a:lnTo>
                      <a:cubicBezTo>
                        <a:pt x="536664" y="1252310"/>
                        <a:pt x="1729820" y="2082589"/>
                        <a:pt x="2407162" y="2397053"/>
                      </a:cubicBezTo>
                      <a:lnTo>
                        <a:pt x="0" y="23970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Triangle 17"/>
                <p:cNvSpPr/>
                <p:nvPr/>
              </p:nvSpPr>
              <p:spPr>
                <a:xfrm>
                  <a:off x="-10809" y="2720143"/>
                  <a:ext cx="2433577" cy="2423357"/>
                </a:xfrm>
                <a:custGeom>
                  <a:avLst/>
                  <a:gdLst>
                    <a:gd name="connsiteX0" fmla="*/ 0 w 2407162"/>
                    <a:gd name="connsiteY0" fmla="*/ 2397053 h 2397053"/>
                    <a:gd name="connsiteX1" fmla="*/ 0 w 2407162"/>
                    <a:gd name="connsiteY1" fmla="*/ 0 h 2397053"/>
                    <a:gd name="connsiteX2" fmla="*/ 2407162 w 2407162"/>
                    <a:gd name="connsiteY2" fmla="*/ 2397053 h 2397053"/>
                    <a:gd name="connsiteX3" fmla="*/ 0 w 2407162"/>
                    <a:gd name="connsiteY3" fmla="*/ 2397053 h 2397053"/>
                    <a:gd name="connsiteX0-1" fmla="*/ 0 w 2407162"/>
                    <a:gd name="connsiteY0-2" fmla="*/ 2397053 h 2397053"/>
                    <a:gd name="connsiteX1-3" fmla="*/ 0 w 2407162"/>
                    <a:gd name="connsiteY1-4" fmla="*/ 0 h 2397053"/>
                    <a:gd name="connsiteX2-5" fmla="*/ 2407162 w 2407162"/>
                    <a:gd name="connsiteY2-6" fmla="*/ 2397053 h 2397053"/>
                    <a:gd name="connsiteX3-7" fmla="*/ 0 w 2407162"/>
                    <a:gd name="connsiteY3-8" fmla="*/ 2397053 h 2397053"/>
                    <a:gd name="connsiteX0-9" fmla="*/ 0 w 2407162"/>
                    <a:gd name="connsiteY0-10" fmla="*/ 2397053 h 2397053"/>
                    <a:gd name="connsiteX1-11" fmla="*/ 0 w 2407162"/>
                    <a:gd name="connsiteY1-12" fmla="*/ 0 h 2397053"/>
                    <a:gd name="connsiteX2-13" fmla="*/ 2407162 w 2407162"/>
                    <a:gd name="connsiteY2-14" fmla="*/ 2397053 h 2397053"/>
                    <a:gd name="connsiteX3-15" fmla="*/ 0 w 2407162"/>
                    <a:gd name="connsiteY3-16" fmla="*/ 2397053 h 2397053"/>
                    <a:gd name="connsiteX0-17" fmla="*/ 0 w 2407162"/>
                    <a:gd name="connsiteY0-18" fmla="*/ 2397053 h 2397053"/>
                    <a:gd name="connsiteX1-19" fmla="*/ 0 w 2407162"/>
                    <a:gd name="connsiteY1-20" fmla="*/ 0 h 2397053"/>
                    <a:gd name="connsiteX2-21" fmla="*/ 2407162 w 2407162"/>
                    <a:gd name="connsiteY2-22" fmla="*/ 2397053 h 2397053"/>
                    <a:gd name="connsiteX3-23" fmla="*/ 0 w 2407162"/>
                    <a:gd name="connsiteY3-24" fmla="*/ 2397053 h 2397053"/>
                  </a:gdLst>
                  <a:ahLst/>
                  <a:cxnLst>
                    <a:cxn ang="0">
                      <a:pos x="connsiteX0-1" y="connsiteY0-2"/>
                    </a:cxn>
                    <a:cxn ang="0">
                      <a:pos x="connsiteX1-3" y="connsiteY1-4"/>
                    </a:cxn>
                    <a:cxn ang="0">
                      <a:pos x="connsiteX2-5" y="connsiteY2-6"/>
                    </a:cxn>
                    <a:cxn ang="0">
                      <a:pos x="connsiteX3-7" y="connsiteY3-8"/>
                    </a:cxn>
                  </a:cxnLst>
                  <a:rect l="l" t="t" r="r" b="b"/>
                  <a:pathLst>
                    <a:path w="2407162" h="2397053">
                      <a:moveTo>
                        <a:pt x="0" y="2397053"/>
                      </a:moveTo>
                      <a:lnTo>
                        <a:pt x="0" y="0"/>
                      </a:lnTo>
                      <a:cubicBezTo>
                        <a:pt x="536664" y="1252310"/>
                        <a:pt x="1729820" y="2082589"/>
                        <a:pt x="2407162" y="2397053"/>
                      </a:cubicBezTo>
                      <a:lnTo>
                        <a:pt x="0" y="23970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7"/>
              <p:cNvGrpSpPr/>
              <p:nvPr/>
            </p:nvGrpSpPr>
            <p:grpSpPr>
              <a:xfrm>
                <a:off x="35512" y="4546362"/>
                <a:ext cx="909546" cy="925862"/>
                <a:chOff x="35512" y="3689112"/>
                <a:chExt cx="909546" cy="925862"/>
              </a:xfrm>
            </p:grpSpPr>
            <p:grpSp>
              <p:nvGrpSpPr>
                <p:cNvPr id="18" name="Group 34"/>
                <p:cNvGrpSpPr/>
                <p:nvPr/>
              </p:nvGrpSpPr>
              <p:grpSpPr>
                <a:xfrm>
                  <a:off x="35512" y="3689112"/>
                  <a:ext cx="909546" cy="925862"/>
                  <a:chOff x="-2193455" y="924120"/>
                  <a:chExt cx="1114154" cy="1134140"/>
                </a:xfrm>
              </p:grpSpPr>
              <p:sp>
                <p:nvSpPr>
                  <p:cNvPr id="20" name="Round Diagonal Corner Rectangle 35"/>
                  <p:cNvSpPr/>
                  <p:nvPr/>
                </p:nvSpPr>
                <p:spPr>
                  <a:xfrm rot="16200000">
                    <a:off x="-2203448" y="934113"/>
                    <a:ext cx="1134140" cy="1114154"/>
                  </a:xfrm>
                  <a:prstGeom prst="round2DiagRect">
                    <a:avLst>
                      <a:gd name="adj1" fmla="val 50000"/>
                      <a:gd name="adj2" fmla="val 0"/>
                    </a:avLst>
                  </a:prstGeom>
                  <a:noFill/>
                  <a:ln>
                    <a:solidFill>
                      <a:srgbClr val="F7B7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 Diagonal Corner Rectangle 36"/>
                  <p:cNvSpPr/>
                  <p:nvPr/>
                </p:nvSpPr>
                <p:spPr>
                  <a:xfrm rot="16200000">
                    <a:off x="-2165444" y="1049205"/>
                    <a:ext cx="950796" cy="934040"/>
                  </a:xfrm>
                  <a:prstGeom prst="round2DiagRect">
                    <a:avLst>
                      <a:gd name="adj1" fmla="val 50000"/>
                      <a:gd name="adj2" fmla="val 0"/>
                    </a:avLst>
                  </a:prstGeom>
                  <a:solidFill>
                    <a:srgbClr val="F7B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01"/>
                <p:cNvSpPr>
                  <a:spLocks noEditPoints="1"/>
                </p:cNvSpPr>
                <p:nvPr/>
              </p:nvSpPr>
              <p:spPr bwMode="auto">
                <a:xfrm>
                  <a:off x="196084" y="3917829"/>
                  <a:ext cx="441150" cy="319090"/>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sp>
          <p:nvSpPr>
            <p:cNvPr id="37" name="Text Placeholder 32"/>
            <p:cNvSpPr txBox="1"/>
            <p:nvPr/>
          </p:nvSpPr>
          <p:spPr>
            <a:xfrm>
              <a:off x="2389123" y="3608525"/>
              <a:ext cx="8904149" cy="133357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a:lnSpc>
                  <a:spcPct val="100000"/>
                </a:lnSpc>
                <a:buNone/>
              </a:pPr>
              <a:r>
                <a:rPr lang="en-US" sz="3200" b="1" dirty="0">
                  <a:latin typeface="Times New Roman" panose="02020603050405020304" pitchFamily="18" charset="0"/>
                  <a:ea typeface="微软雅黑" panose="020B0503020204020204" pitchFamily="34" charset="-122"/>
                  <a:cs typeface="Times New Roman" panose="02020603050405020304" pitchFamily="18" charset="0"/>
                  <a:hlinkClick r:id="rId1" action="ppaction://hlinksldjump"/>
                </a:rPr>
                <a:t>Epistemologhy </a:t>
              </a:r>
              <a:r>
                <a:rPr lang="zh-CN" altLang="en-US" sz="3200" b="1" dirty="0">
                  <a:latin typeface="+mn-ea"/>
                  <a:cs typeface="Times New Roman" panose="02020603050405020304" pitchFamily="18" charset="0"/>
                  <a:hlinkClick r:id="rId1" action="ppaction://hlinksldjump"/>
                </a:rPr>
                <a:t>认识论</a:t>
              </a:r>
              <a:endParaRPr lang="en-US" sz="3200" b="1" dirty="0">
                <a:latin typeface="+mn-ea"/>
                <a:cs typeface="Times New Roman" panose="02020603050405020304" pitchFamily="18" charset="0"/>
              </a:endParaRPr>
            </a:p>
            <a:p>
              <a:pPr marL="0" indent="0" algn="l">
                <a:lnSpc>
                  <a:spcPct val="100000"/>
                </a:lnSpc>
                <a:buNone/>
              </a:pPr>
              <a:r>
                <a:rPr lang="en-US" altLang="zh-CN" sz="2400">
                  <a:latin typeface="Calibri" panose="020F0502020204030204" charset="0"/>
                  <a:cs typeface="Calibri" panose="020F0502020204030204" charset="0"/>
                  <a:sym typeface="+mn-ea"/>
                </a:rPr>
                <a:t>The branch of philosophy that studies the nature and scope of knowledge</a:t>
              </a:r>
              <a:endParaRPr lang="en-US" sz="2400" b="1" dirty="0">
                <a:latin typeface="Calibri" panose="020F0502020204030204" charset="0"/>
                <a:ea typeface="微软雅黑" panose="020B0503020204020204" pitchFamily="34" charset="-122"/>
                <a:cs typeface="Calibri" panose="020F0502020204030204" charset="0"/>
              </a:endParaRPr>
            </a:p>
            <a:p>
              <a:pPr marL="0" indent="0" algn="l">
                <a:lnSpc>
                  <a:spcPct val="100000"/>
                </a:lnSpc>
                <a:buNone/>
              </a:pPr>
              <a:endParaRPr lang="en-US" sz="2800" b="1" dirty="0">
                <a:latin typeface="微软雅黑" panose="020B0503020204020204" pitchFamily="34" charset="-122"/>
                <a:ea typeface="微软雅黑" panose="020B0503020204020204" pitchFamily="34" charset="-122"/>
              </a:endParaRPr>
            </a:p>
            <a:p>
              <a:pPr marL="0" indent="0" algn="ctr">
                <a:lnSpc>
                  <a:spcPct val="100000"/>
                </a:lnSpc>
                <a:buNone/>
              </a:pPr>
              <a:endParaRPr lang="en-US" sz="1400" dirty="0">
                <a:latin typeface="微软雅黑" panose="020B0503020204020204" pitchFamily="34" charset="-122"/>
                <a:ea typeface="微软雅黑" panose="020B0503020204020204" pitchFamily="34" charset="-122"/>
              </a:endParaRPr>
            </a:p>
          </p:txBody>
        </p:sp>
      </p:grpSp>
      <p:sp>
        <p:nvSpPr>
          <p:cNvPr id="41" name="文本框 40"/>
          <p:cNvSpPr txBox="1"/>
          <p:nvPr/>
        </p:nvSpPr>
        <p:spPr>
          <a:xfrm>
            <a:off x="1875155" y="1682115"/>
            <a:ext cx="9044940" cy="953135"/>
          </a:xfrm>
          <a:prstGeom prst="rect">
            <a:avLst/>
          </a:prstGeom>
          <a:noFill/>
        </p:spPr>
        <p:txBody>
          <a:bodyPr wrap="square" rtlCol="0">
            <a:spAutoFit/>
          </a:bodyPr>
          <a:lstStyle/>
          <a:p>
            <a:r>
              <a:rPr lang="en-US" altLang="zh-CN" sz="3200" b="1">
                <a:latin typeface="Times New Roman" panose="02020603050405020304" pitchFamily="18" charset="0"/>
                <a:cs typeface="Times New Roman" panose="02020603050405020304" pitchFamily="18" charset="0"/>
                <a:hlinkClick r:id="rId2" action="ppaction://hlinksldjump"/>
              </a:rPr>
              <a:t>Metaphysics  </a:t>
            </a:r>
            <a:r>
              <a:rPr lang="zh-CN" altLang="en-US" sz="3200" b="1">
                <a:latin typeface="Times New Roman" panose="02020603050405020304" pitchFamily="18" charset="0"/>
                <a:cs typeface="Times New Roman" panose="02020603050405020304" pitchFamily="18" charset="0"/>
                <a:hlinkClick r:id="rId2" action="ppaction://hlinksldjump"/>
              </a:rPr>
              <a:t>形而上学</a:t>
            </a:r>
            <a:r>
              <a:rPr lang="en-US" altLang="zh-CN" sz="3200" b="1">
                <a:latin typeface="Times New Roman" panose="02020603050405020304" pitchFamily="18" charset="0"/>
                <a:cs typeface="Times New Roman" panose="02020603050405020304" pitchFamily="18" charset="0"/>
                <a:hlinkClick r:id="rId2" action="ppaction://hlinksldjump"/>
              </a:rPr>
              <a:t>/</a:t>
            </a:r>
            <a:r>
              <a:rPr lang="zh-CN" altLang="en-US" sz="3200" b="1">
                <a:latin typeface="Times New Roman" panose="02020603050405020304" pitchFamily="18" charset="0"/>
                <a:cs typeface="Times New Roman" panose="02020603050405020304" pitchFamily="18" charset="0"/>
                <a:hlinkClick r:id="rId2" action="ppaction://hlinksldjump"/>
              </a:rPr>
              <a:t>玄学</a:t>
            </a:r>
            <a:endParaRPr lang="en-US" altLang="zh-CN" sz="3200" b="1">
              <a:latin typeface="Times New Roman" panose="02020603050405020304" pitchFamily="18" charset="0"/>
              <a:cs typeface="Times New Roman" panose="02020603050405020304" pitchFamily="18" charset="0"/>
            </a:endParaRPr>
          </a:p>
          <a:p>
            <a:r>
              <a:rPr lang="en-US" altLang="zh-CN" sz="2400"/>
              <a:t>The branch of philosophy that studies the nature of existence and truth </a:t>
            </a:r>
            <a:endParaRPr lang="en-US" altLang="zh-CN" sz="2400"/>
          </a:p>
        </p:txBody>
      </p:sp>
      <p:sp>
        <p:nvSpPr>
          <p:cNvPr id="42" name="文本框 41"/>
          <p:cNvSpPr txBox="1"/>
          <p:nvPr/>
        </p:nvSpPr>
        <p:spPr>
          <a:xfrm>
            <a:off x="2036445" y="4698365"/>
            <a:ext cx="9978390" cy="1961515"/>
          </a:xfrm>
          <a:prstGeom prst="rect">
            <a:avLst/>
          </a:prstGeom>
          <a:noFill/>
        </p:spPr>
        <p:txBody>
          <a:bodyPr wrap="square" rtlCol="0">
            <a:noAutofit/>
          </a:bodyPr>
          <a:lstStyle/>
          <a:p>
            <a:r>
              <a:rPr lang="en-US" altLang="zh-CN" sz="3200" b="1">
                <a:latin typeface="Times New Roman" panose="02020603050405020304" pitchFamily="18" charset="0"/>
                <a:cs typeface="Times New Roman" panose="02020603050405020304" pitchFamily="18" charset="0"/>
                <a:hlinkClick r:id="rId3" action="ppaction://hlinksldjump"/>
              </a:rPr>
              <a:t>Value Theroy </a:t>
            </a:r>
            <a:r>
              <a:rPr lang="zh-CN" altLang="en-US" sz="3200" b="1">
                <a:hlinkClick r:id="rId3" action="ppaction://hlinksldjump"/>
              </a:rPr>
              <a:t>价值论</a:t>
            </a:r>
            <a:endParaRPr lang="zh-CN" altLang="en-US" sz="3200" b="1"/>
          </a:p>
          <a:p>
            <a:pPr marL="514350" indent="-514350">
              <a:buFont typeface="+mj-lt"/>
              <a:buAutoNum type="alphaUcPeriod"/>
            </a:pPr>
            <a:r>
              <a:rPr lang="en-US" altLang="zh-CN" sz="2800" b="1"/>
              <a:t>Ethics</a:t>
            </a:r>
            <a:r>
              <a:rPr lang="en-US" altLang="zh-CN" sz="3200" b="1"/>
              <a:t> </a:t>
            </a:r>
            <a:r>
              <a:rPr lang="en-US" altLang="zh-CN" sz="2400">
                <a:latin typeface="Calibri" panose="020F0502020204030204" charset="0"/>
                <a:cs typeface="Calibri" panose="020F0502020204030204" charset="0"/>
              </a:rPr>
              <a:t>The branch of philosophy that studies &amp; evaluates human conduct</a:t>
            </a:r>
            <a:endParaRPr lang="en-US" altLang="zh-CN" sz="2400">
              <a:latin typeface="Calibri" panose="020F0502020204030204" charset="0"/>
              <a:cs typeface="Calibri" panose="020F0502020204030204" charset="0"/>
            </a:endParaRPr>
          </a:p>
          <a:p>
            <a:pPr marL="514350" indent="-514350">
              <a:buFont typeface="+mj-lt"/>
              <a:buAutoNum type="alphaUcPeriod"/>
            </a:pPr>
            <a:r>
              <a:rPr lang="en-US" altLang="zh-CN" sz="2800" b="1">
                <a:latin typeface="Times New Roman" panose="02020603050405020304" pitchFamily="18" charset="0"/>
                <a:cs typeface="Times New Roman" panose="02020603050405020304" pitchFamily="18" charset="0"/>
              </a:rPr>
              <a:t>Aesthetics</a:t>
            </a:r>
            <a:r>
              <a:rPr lang="en-US" altLang="zh-CN" sz="2000">
                <a:latin typeface="Calibri" panose="020F0502020204030204" charset="0"/>
                <a:cs typeface="Calibri" panose="020F0502020204030204" charset="0"/>
              </a:rPr>
              <a:t> </a:t>
            </a:r>
            <a:r>
              <a:rPr lang="en-US" altLang="zh-CN" sz="2400">
                <a:latin typeface="Calibri" panose="020F0502020204030204" charset="0"/>
                <a:cs typeface="Calibri" panose="020F0502020204030204" charset="0"/>
              </a:rPr>
              <a:t> The branch of philosophy that studies the nature of beauty</a:t>
            </a:r>
            <a:endParaRPr lang="en-US" altLang="zh-CN" sz="2400">
              <a:latin typeface="Calibri" panose="020F0502020204030204" charset="0"/>
              <a:cs typeface="Calibri" panose="020F0502020204030204" charset="0"/>
            </a:endParaRPr>
          </a:p>
          <a:p>
            <a:pPr marL="514350" indent="-514350">
              <a:buFont typeface="+mj-lt"/>
              <a:buAutoNum type="alphaUcPeriod"/>
            </a:pPr>
            <a:endParaRPr lang="zh-CN" altLang="en-US" sz="2400">
              <a:latin typeface="Calibri" panose="020F0502020204030204" charset="0"/>
              <a:cs typeface="Calibri" panose="020F0502020204030204" charset="0"/>
            </a:endParaRPr>
          </a:p>
          <a:p>
            <a:pPr marL="457200" indent="-457200">
              <a:buFont typeface="+mj-lt"/>
              <a:buAutoNum type="alphaUcPeriod"/>
            </a:pPr>
            <a:endParaRPr lang="zh-CN" altLang="en-US" sz="2400">
              <a:latin typeface="Calibri" panose="020F0502020204030204" charset="0"/>
              <a:cs typeface="Calibri" panose="020F0502020204030204" charset="0"/>
            </a:endParaRPr>
          </a:p>
        </p:txBody>
      </p:sp>
      <p:sp>
        <p:nvSpPr>
          <p:cNvPr id="43" name="Shape 4550"/>
          <p:cNvSpPr/>
          <p:nvPr/>
        </p:nvSpPr>
        <p:spPr>
          <a:xfrm>
            <a:off x="6648157" y="2948371"/>
            <a:ext cx="176530" cy="20066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bg1"/>
          </a:solidFill>
          <a:ln w="12700" cap="flat">
            <a:solidFill>
              <a:schemeClr val="bg1"/>
            </a:solid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p>
        </p:txBody>
      </p:sp>
      <p:sp>
        <p:nvSpPr>
          <p:cNvPr id="45" name="右箭头 44">
            <a:hlinkClick r:id="rId4" action="ppaction://hlinksldjump"/>
          </p:cNvPr>
          <p:cNvSpPr/>
          <p:nvPr/>
        </p:nvSpPr>
        <p:spPr>
          <a:xfrm>
            <a:off x="11102340" y="6508115"/>
            <a:ext cx="506730" cy="290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altLang="zh-CN" b="1" dirty="0">
                <a:latin typeface="Times New Roman" panose="02020603050405020304" pitchFamily="18" charset="0"/>
                <a:cs typeface="Times New Roman" panose="02020603050405020304" pitchFamily="18" charset="0"/>
                <a:sym typeface="+mn-ea"/>
              </a:rPr>
              <a:t>Metaphysics  </a:t>
            </a:r>
            <a:r>
              <a:rPr lang="zh-CN" altLang="en-US" b="1" dirty="0">
                <a:latin typeface="Times New Roman" panose="02020603050405020304" pitchFamily="18" charset="0"/>
                <a:cs typeface="Times New Roman" panose="02020603050405020304" pitchFamily="18" charset="0"/>
                <a:sym typeface="+mn-ea"/>
              </a:rPr>
              <a:t>形而上学</a:t>
            </a:r>
            <a:r>
              <a:rPr lang="en-US" altLang="zh-CN" b="1" dirty="0">
                <a:latin typeface="Times New Roman" panose="02020603050405020304" pitchFamily="18" charset="0"/>
                <a:cs typeface="Times New Roman" panose="02020603050405020304" pitchFamily="18" charset="0"/>
                <a:sym typeface="+mn-ea"/>
              </a:rPr>
              <a:t>/</a:t>
            </a:r>
            <a:r>
              <a:rPr lang="zh-CN" altLang="en-US" b="1" dirty="0">
                <a:latin typeface="Times New Roman" panose="02020603050405020304" pitchFamily="18" charset="0"/>
                <a:cs typeface="Times New Roman" panose="02020603050405020304" pitchFamily="18" charset="0"/>
                <a:sym typeface="+mn-ea"/>
              </a:rPr>
              <a:t>玄学</a:t>
            </a:r>
            <a:endParaRPr lang="zh-CN" altLang="en-US" b="1" dirty="0">
              <a:latin typeface="Times New Roman" panose="02020603050405020304" pitchFamily="18" charset="0"/>
              <a:cs typeface="Times New Roman" panose="02020603050405020304" pitchFamily="18" charset="0"/>
              <a:sym typeface="+mn-ea"/>
            </a:endParaRPr>
          </a:p>
        </p:txBody>
      </p:sp>
      <p:sp>
        <p:nvSpPr>
          <p:cNvPr id="3" name="内容占位符 2"/>
          <p:cNvSpPr>
            <a:spLocks noGrp="1"/>
          </p:cNvSpPr>
          <p:nvPr>
            <p:ph idx="1"/>
          </p:nvPr>
        </p:nvSpPr>
        <p:spPr/>
        <p:txBody>
          <a:bodyPr/>
          <a:lstStyle/>
          <a:p>
            <a:pPr>
              <a:lnSpc>
                <a:spcPct val="100000"/>
              </a:lnSpc>
            </a:pPr>
            <a:r>
              <a:rPr lang="zh-CN" altLang="en-US" sz="3200">
                <a:latin typeface="Times New Roman" panose="02020603050405020304" pitchFamily="18" charset="0"/>
                <a:cs typeface="Times New Roman" panose="02020603050405020304" pitchFamily="18" charset="0"/>
              </a:rPr>
              <a:t>What is the world be like?</a:t>
            </a:r>
            <a:endParaRPr lang="zh-CN" altLang="en-US" sz="3200">
              <a:latin typeface="Times New Roman" panose="02020603050405020304" pitchFamily="18" charset="0"/>
              <a:cs typeface="Times New Roman" panose="02020603050405020304" pitchFamily="18" charset="0"/>
            </a:endParaRPr>
          </a:p>
          <a:p>
            <a:pPr>
              <a:lnSpc>
                <a:spcPct val="100000"/>
              </a:lnSpc>
            </a:pPr>
            <a:r>
              <a:rPr lang="en-US" altLang="zh-CN" sz="3200">
                <a:latin typeface="Times New Roman" panose="02020603050405020304" pitchFamily="18" charset="0"/>
                <a:cs typeface="Times New Roman" panose="02020603050405020304" pitchFamily="18" charset="0"/>
              </a:rPr>
              <a:t>W</a:t>
            </a:r>
            <a:r>
              <a:rPr lang="zh-CN" altLang="en-US" sz="3200">
                <a:latin typeface="Times New Roman" panose="02020603050405020304" pitchFamily="18" charset="0"/>
                <a:cs typeface="Times New Roman" panose="02020603050405020304" pitchFamily="18" charset="0"/>
              </a:rPr>
              <a:t>hat</a:t>
            </a:r>
            <a:r>
              <a:rPr lang="en-US" altLang="zh-CN" sz="3200">
                <a:latin typeface="Times New Roman" panose="02020603050405020304" pitchFamily="18" charset="0"/>
                <a:cs typeface="Times New Roman" panose="02020603050405020304" pitchFamily="18" charset="0"/>
              </a:rPr>
              <a:t> i</a:t>
            </a:r>
            <a:r>
              <a:rPr lang="zh-CN" altLang="en-US" sz="3200">
                <a:latin typeface="Times New Roman" panose="02020603050405020304" pitchFamily="18" charset="0"/>
                <a:cs typeface="Times New Roman" panose="02020603050405020304" pitchFamily="18" charset="0"/>
              </a:rPr>
              <a:t>s the nature of reality</a:t>
            </a:r>
            <a:r>
              <a:rPr lang="en-US" altLang="zh-CN" sz="3200">
                <a:latin typeface="Times New Roman" panose="02020603050405020304" pitchFamily="18" charset="0"/>
                <a:cs typeface="Times New Roman" panose="02020603050405020304" pitchFamily="18" charset="0"/>
              </a:rPr>
              <a:t>?</a:t>
            </a:r>
            <a:endParaRPr lang="zh-CN" altLang="en-US" sz="3200">
              <a:latin typeface="Times New Roman" panose="02020603050405020304" pitchFamily="18" charset="0"/>
              <a:cs typeface="Times New Roman" panose="02020603050405020304" pitchFamily="18" charset="0"/>
            </a:endParaRPr>
          </a:p>
          <a:p>
            <a:pPr>
              <a:lnSpc>
                <a:spcPct val="100000"/>
              </a:lnSpc>
            </a:pPr>
            <a:r>
              <a:rPr lang="en-US" altLang="zh-CN" sz="3200">
                <a:latin typeface="Times New Roman" panose="02020603050405020304" pitchFamily="18" charset="0"/>
                <a:cs typeface="Times New Roman" panose="02020603050405020304" pitchFamily="18" charset="0"/>
              </a:rPr>
              <a:t>W</a:t>
            </a:r>
            <a:r>
              <a:rPr lang="zh-CN" altLang="en-US" sz="3200">
                <a:latin typeface="Times New Roman" panose="02020603050405020304" pitchFamily="18" charset="0"/>
                <a:cs typeface="Times New Roman" panose="02020603050405020304" pitchFamily="18" charset="0"/>
              </a:rPr>
              <a:t>hat kind of being am I</a:t>
            </a:r>
            <a:r>
              <a:rPr lang="en-US" altLang="zh-CN" sz="3200">
                <a:latin typeface="Times New Roman" panose="02020603050405020304" pitchFamily="18" charset="0"/>
                <a:cs typeface="Times New Roman" panose="02020603050405020304" pitchFamily="18" charset="0"/>
              </a:rPr>
              <a:t>?</a:t>
            </a:r>
            <a:endParaRPr lang="zh-CN" altLang="en-US" sz="3200">
              <a:latin typeface="Times New Roman" panose="02020603050405020304" pitchFamily="18" charset="0"/>
              <a:cs typeface="Times New Roman" panose="02020603050405020304" pitchFamily="18" charset="0"/>
            </a:endParaRPr>
          </a:p>
          <a:p>
            <a:pPr>
              <a:lnSpc>
                <a:spcPct val="100000"/>
              </a:lnSpc>
            </a:pPr>
            <a:r>
              <a:rPr lang="zh-CN" altLang="en-US" sz="3200">
                <a:latin typeface="Times New Roman" panose="02020603050405020304" pitchFamily="18" charset="0"/>
                <a:cs typeface="Times New Roman" panose="02020603050405020304" pitchFamily="18" charset="0"/>
              </a:rPr>
              <a:t> </a:t>
            </a:r>
            <a:r>
              <a:rPr lang="en-US" altLang="zh-CN" sz="3200">
                <a:latin typeface="Times New Roman" panose="02020603050405020304" pitchFamily="18" charset="0"/>
                <a:cs typeface="Times New Roman" panose="02020603050405020304" pitchFamily="18" charset="0"/>
              </a:rPr>
              <a:t>T</a:t>
            </a:r>
            <a:r>
              <a:rPr lang="zh-CN" altLang="en-US" sz="3200">
                <a:latin typeface="Times New Roman" panose="02020603050405020304" pitchFamily="18" charset="0"/>
                <a:cs typeface="Times New Roman" panose="02020603050405020304" pitchFamily="18" charset="0"/>
              </a:rPr>
              <a:t>o understand the fundamental nature of the world, of the universe, and of being.</a:t>
            </a:r>
            <a:endParaRPr lang="zh-CN" altLang="en-US" sz="3200">
              <a:latin typeface="Times New Roman" panose="02020603050405020304" pitchFamily="18" charset="0"/>
              <a:cs typeface="Times New Roman" panose="02020603050405020304" pitchFamily="18" charset="0"/>
            </a:endParaRPr>
          </a:p>
        </p:txBody>
      </p:sp>
      <p:sp>
        <p:nvSpPr>
          <p:cNvPr id="4" name="右弧形箭头 3">
            <a:hlinkClick r:id="rId1" action="ppaction://hlinksldjump"/>
          </p:cNvPr>
          <p:cNvSpPr/>
          <p:nvPr/>
        </p:nvSpPr>
        <p:spPr>
          <a:xfrm>
            <a:off x="11038205" y="6220460"/>
            <a:ext cx="624840" cy="47434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b="1" dirty="0">
                <a:latin typeface="Times New Roman" panose="02020603050405020304" pitchFamily="18" charset="0"/>
                <a:ea typeface="微软雅黑" panose="020B0503020204020204" pitchFamily="34" charset="-122"/>
                <a:cs typeface="Times New Roman" panose="02020603050405020304" pitchFamily="18" charset="0"/>
                <a:sym typeface="+mn-ea"/>
              </a:rPr>
              <a:t>Epistemologhy </a:t>
            </a:r>
            <a:r>
              <a:rPr lang="zh-CN" altLang="en-US" b="1" dirty="0">
                <a:latin typeface="+mn-ea"/>
                <a:cs typeface="Times New Roman" panose="02020603050405020304" pitchFamily="18" charset="0"/>
                <a:sym typeface="+mn-ea"/>
              </a:rPr>
              <a:t>认识论</a:t>
            </a:r>
            <a:endParaRPr lang="zh-CN" altLang="en-US"/>
          </a:p>
        </p:txBody>
      </p:sp>
      <p:sp>
        <p:nvSpPr>
          <p:cNvPr id="3" name="内容占位符 2"/>
          <p:cNvSpPr>
            <a:spLocks noGrp="1"/>
          </p:cNvSpPr>
          <p:nvPr>
            <p:ph idx="1"/>
          </p:nvPr>
        </p:nvSpPr>
        <p:spPr/>
        <p:txBody>
          <a:bodyPr/>
          <a:lstStyle/>
          <a:p>
            <a:pPr>
              <a:lnSpc>
                <a:spcPct val="120000"/>
              </a:lnSpc>
            </a:pPr>
            <a:r>
              <a:rPr lang="en-US" altLang="zh-CN">
                <a:latin typeface="Times New Roman" panose="02020603050405020304" pitchFamily="18" charset="0"/>
                <a:cs typeface="Times New Roman" panose="02020603050405020304" pitchFamily="18" charset="0"/>
              </a:rPr>
              <a:t>T</a:t>
            </a:r>
            <a:r>
              <a:rPr lang="zh-CN" altLang="en-US">
                <a:latin typeface="Times New Roman" panose="02020603050405020304" pitchFamily="18" charset="0"/>
                <a:cs typeface="Times New Roman" panose="02020603050405020304" pitchFamily="18" charset="0"/>
              </a:rPr>
              <a:t>he study of knowledge</a:t>
            </a:r>
            <a:r>
              <a:rPr lang="en-US" altLang="zh-CN">
                <a:latin typeface="Times New Roman" panose="02020603050405020304" pitchFamily="18" charset="0"/>
                <a:cs typeface="Times New Roman" panose="02020603050405020304" pitchFamily="18" charset="0"/>
              </a:rPr>
              <a:t>, esp the critical study of its validity</a:t>
            </a:r>
            <a:r>
              <a:rPr lang="zh-CN" altLang="en-US">
                <a:latin typeface="Times New Roman" panose="02020603050405020304" pitchFamily="18" charset="0"/>
                <a:cs typeface="Times New Roman" panose="02020603050405020304" pitchFamily="18" charset="0"/>
              </a:rPr>
              <a:t>有效性</a:t>
            </a:r>
            <a:r>
              <a:rPr lang="en-US" altLang="zh-CN">
                <a:latin typeface="Times New Roman" panose="02020603050405020304" pitchFamily="18" charset="0"/>
                <a:cs typeface="Times New Roman" panose="02020603050405020304" pitchFamily="18" charset="0"/>
              </a:rPr>
              <a:t>, methods and scope</a:t>
            </a:r>
            <a:r>
              <a:rPr lang="zh-CN" altLang="en-US">
                <a:latin typeface="Times New Roman" panose="02020603050405020304" pitchFamily="18" charset="0"/>
                <a:cs typeface="Times New Roman" panose="02020603050405020304" pitchFamily="18" charset="0"/>
              </a:rPr>
              <a:t>范围</a:t>
            </a:r>
            <a:r>
              <a:rPr lang="en-US" altLang="zh-CN">
                <a:latin typeface="Times New Roman" panose="02020603050405020304" pitchFamily="18" charset="0"/>
                <a:cs typeface="Times New Roman" panose="02020603050405020304" pitchFamily="18" charset="0"/>
              </a:rPr>
              <a:t>.</a:t>
            </a:r>
            <a:endParaRPr lang="en-US" altLang="zh-CN">
              <a:latin typeface="Times New Roman" panose="02020603050405020304" pitchFamily="18" charset="0"/>
              <a:cs typeface="Times New Roman" panose="02020603050405020304" pitchFamily="18" charset="0"/>
            </a:endParaRPr>
          </a:p>
          <a:p>
            <a:pPr>
              <a:lnSpc>
                <a:spcPct val="120000"/>
              </a:lnSpc>
            </a:pPr>
            <a:r>
              <a:rPr lang="en-US" altLang="zh-CN">
                <a:latin typeface="Times New Roman" panose="02020603050405020304" pitchFamily="18" charset="0"/>
                <a:cs typeface="Times New Roman" panose="02020603050405020304" pitchFamily="18" charset="0"/>
              </a:rPr>
              <a:t>I</a:t>
            </a:r>
            <a:r>
              <a:rPr lang="zh-CN" altLang="en-US">
                <a:latin typeface="Times New Roman" panose="02020603050405020304" pitchFamily="18" charset="0"/>
                <a:cs typeface="Times New Roman" panose="02020603050405020304" pitchFamily="18" charset="0"/>
              </a:rPr>
              <a:t>s the world really what I think it is?</a:t>
            </a:r>
            <a:endParaRPr lang="zh-CN" altLang="en-US">
              <a:latin typeface="Times New Roman" panose="02020603050405020304" pitchFamily="18" charset="0"/>
              <a:cs typeface="Times New Roman" panose="02020603050405020304" pitchFamily="18" charset="0"/>
            </a:endParaRPr>
          </a:p>
          <a:p>
            <a:pPr>
              <a:lnSpc>
                <a:spcPct val="120000"/>
              </a:lnSpc>
            </a:pPr>
            <a:r>
              <a:rPr lang="en-US" altLang="zh-CN">
                <a:latin typeface="Times New Roman" panose="02020603050405020304" pitchFamily="18" charset="0"/>
                <a:cs typeface="Times New Roman" panose="02020603050405020304" pitchFamily="18" charset="0"/>
              </a:rPr>
              <a:t>I</a:t>
            </a:r>
            <a:r>
              <a:rPr lang="zh-CN" altLang="en-US">
                <a:latin typeface="Times New Roman" panose="02020603050405020304" pitchFamily="18" charset="0"/>
                <a:cs typeface="Times New Roman" panose="02020603050405020304" pitchFamily="18" charset="0"/>
              </a:rPr>
              <a:t>s everything I see </a:t>
            </a:r>
            <a:r>
              <a:rPr lang="en-US" altLang="zh-CN">
                <a:latin typeface="Times New Roman" panose="02020603050405020304" pitchFamily="18" charset="0"/>
                <a:cs typeface="Times New Roman" panose="02020603050405020304" pitchFamily="18" charset="0"/>
              </a:rPr>
              <a:t>,</a:t>
            </a:r>
            <a:r>
              <a:rPr lang="zh-CN" altLang="en-US">
                <a:latin typeface="Times New Roman" panose="02020603050405020304" pitchFamily="18" charset="0"/>
                <a:cs typeface="Times New Roman" panose="02020603050405020304" pitchFamily="18" charset="0"/>
              </a:rPr>
              <a:t> think and experience actually true? </a:t>
            </a:r>
            <a:endParaRPr lang="zh-CN" altLang="en-US">
              <a:latin typeface="Times New Roman" panose="02020603050405020304" pitchFamily="18" charset="0"/>
              <a:cs typeface="Times New Roman" panose="02020603050405020304" pitchFamily="18" charset="0"/>
            </a:endParaRPr>
          </a:p>
          <a:p>
            <a:pPr>
              <a:lnSpc>
                <a:spcPct val="120000"/>
              </a:lnSpc>
            </a:pPr>
            <a:r>
              <a:rPr lang="zh-CN" altLang="en-US">
                <a:latin typeface="Times New Roman" panose="02020603050405020304" pitchFamily="18" charset="0"/>
                <a:cs typeface="Times New Roman" panose="02020603050405020304" pitchFamily="18" charset="0"/>
              </a:rPr>
              <a:t>If it isn</a:t>
            </a:r>
            <a:r>
              <a:rPr lang="en-US" altLang="zh-CN">
                <a:latin typeface="Times New Roman" panose="02020603050405020304" pitchFamily="18" charset="0"/>
                <a:cs typeface="Times New Roman" panose="02020603050405020304" pitchFamily="18" charset="0"/>
              </a:rPr>
              <a:t>’</a:t>
            </a:r>
            <a:r>
              <a:rPr lang="zh-CN" altLang="en-US">
                <a:latin typeface="Times New Roman" panose="02020603050405020304" pitchFamily="18" charset="0"/>
                <a:cs typeface="Times New Roman" panose="02020603050405020304" pitchFamily="18" charset="0"/>
              </a:rPr>
              <a:t>t then what is true</a:t>
            </a:r>
            <a:r>
              <a:rPr lang="en-US" altLang="zh-CN">
                <a:latin typeface="Times New Roman" panose="02020603050405020304" pitchFamily="18" charset="0"/>
                <a:cs typeface="Times New Roman" panose="02020603050405020304" pitchFamily="18" charset="0"/>
              </a:rPr>
              <a:t>? </a:t>
            </a:r>
            <a:endParaRPr lang="en-US" altLang="zh-CN">
              <a:latin typeface="Times New Roman" panose="02020603050405020304" pitchFamily="18" charset="0"/>
              <a:cs typeface="Times New Roman" panose="02020603050405020304" pitchFamily="18" charset="0"/>
            </a:endParaRPr>
          </a:p>
          <a:p>
            <a:pPr>
              <a:lnSpc>
                <a:spcPct val="120000"/>
              </a:lnSpc>
            </a:pPr>
            <a:r>
              <a:rPr lang="en-US" altLang="zh-CN">
                <a:latin typeface="Times New Roman" panose="02020603050405020304" pitchFamily="18" charset="0"/>
                <a:cs typeface="Times New Roman" panose="02020603050405020304" pitchFamily="18" charset="0"/>
              </a:rPr>
              <a:t>W</a:t>
            </a:r>
            <a:r>
              <a:rPr lang="zh-CN" altLang="en-US">
                <a:latin typeface="Times New Roman" panose="02020603050405020304" pitchFamily="18" charset="0"/>
                <a:cs typeface="Times New Roman" panose="02020603050405020304" pitchFamily="18" charset="0"/>
              </a:rPr>
              <a:t>hat is the best way to figure out the truth? </a:t>
            </a:r>
            <a:endParaRPr lang="zh-CN" altLang="en-US">
              <a:latin typeface="Times New Roman" panose="02020603050405020304" pitchFamily="18" charset="0"/>
              <a:cs typeface="Times New Roman" panose="02020603050405020304" pitchFamily="18" charset="0"/>
            </a:endParaRPr>
          </a:p>
        </p:txBody>
      </p:sp>
      <p:sp>
        <p:nvSpPr>
          <p:cNvPr id="4" name="右弧形箭头 3">
            <a:hlinkClick r:id="rId1" action="ppaction://hlinksldjump"/>
          </p:cNvPr>
          <p:cNvSpPr/>
          <p:nvPr/>
        </p:nvSpPr>
        <p:spPr>
          <a:xfrm>
            <a:off x="11038205" y="6220460"/>
            <a:ext cx="678815" cy="5175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a:latin typeface="Times New Roman" panose="02020603050405020304" pitchFamily="18" charset="0"/>
                <a:cs typeface="Times New Roman" panose="02020603050405020304" pitchFamily="18" charset="0"/>
                <a:sym typeface="+mn-ea"/>
              </a:rPr>
              <a:t>Value </a:t>
            </a:r>
            <a:r>
              <a:rPr lang="en-US" altLang="zh-CN" b="1" dirty="0" err="1">
                <a:latin typeface="Times New Roman" panose="02020603050405020304" pitchFamily="18" charset="0"/>
                <a:cs typeface="Times New Roman" panose="02020603050405020304" pitchFamily="18" charset="0"/>
                <a:sym typeface="+mn-ea"/>
              </a:rPr>
              <a:t>Theroy</a:t>
            </a:r>
            <a:r>
              <a:rPr lang="en-US" altLang="zh-CN" b="1" dirty="0">
                <a:latin typeface="Times New Roman" panose="02020603050405020304" pitchFamily="18" charset="0"/>
                <a:cs typeface="Times New Roman" panose="02020603050405020304" pitchFamily="18" charset="0"/>
                <a:sym typeface="+mn-ea"/>
              </a:rPr>
              <a:t> </a:t>
            </a:r>
            <a:r>
              <a:rPr lang="zh-CN" altLang="en-US" b="1" dirty="0">
                <a:sym typeface="+mn-ea"/>
              </a:rPr>
              <a:t>价值论</a:t>
            </a:r>
            <a:endParaRPr lang="zh-CN" altLang="en-US" dirty="0"/>
          </a:p>
        </p:txBody>
      </p:sp>
      <p:sp>
        <p:nvSpPr>
          <p:cNvPr id="3" name="内容占位符 2"/>
          <p:cNvSpPr>
            <a:spLocks noGrp="1"/>
          </p:cNvSpPr>
          <p:nvPr>
            <p:ph idx="1"/>
          </p:nvPr>
        </p:nvSpPr>
        <p:spPr/>
        <p:txBody>
          <a:bodyPr>
            <a:normAutofit lnSpcReduction="10000"/>
          </a:bodyPr>
          <a:lstStyle/>
          <a:p>
            <a:pPr marL="0" indent="0">
              <a:lnSpc>
                <a:spcPct val="110000"/>
              </a:lnSpc>
              <a:buFont typeface="+mj-lt"/>
              <a:buNone/>
            </a:pPr>
            <a:r>
              <a:rPr lang="en-US" altLang="zh-CN" dirty="0">
                <a:latin typeface="Times New Roman" panose="02020603050405020304" pitchFamily="18" charset="0"/>
                <a:cs typeface="Times New Roman" panose="02020603050405020304" pitchFamily="18" charset="0"/>
                <a:sym typeface="+mn-ea"/>
              </a:rPr>
              <a:t>How do I know if I am right? </a:t>
            </a:r>
            <a:endParaRPr lang="en-US" altLang="zh-CN" dirty="0">
              <a:latin typeface="Times New Roman" panose="02020603050405020304" pitchFamily="18" charset="0"/>
              <a:cs typeface="Times New Roman" panose="02020603050405020304" pitchFamily="18" charset="0"/>
              <a:sym typeface="+mn-ea"/>
            </a:endParaRPr>
          </a:p>
          <a:p>
            <a:pPr marL="0" indent="0">
              <a:lnSpc>
                <a:spcPct val="110000"/>
              </a:lnSpc>
              <a:buFont typeface="+mj-lt"/>
              <a:buNone/>
            </a:pPr>
            <a:r>
              <a:rPr lang="en-US" altLang="zh-CN" dirty="0">
                <a:latin typeface="Times New Roman" panose="02020603050405020304" pitchFamily="18" charset="0"/>
                <a:cs typeface="Times New Roman" panose="02020603050405020304" pitchFamily="18" charset="0"/>
                <a:sym typeface="+mn-ea"/>
              </a:rPr>
              <a:t>How will I ever know I am wrong? </a:t>
            </a:r>
            <a:endParaRPr lang="en-US" altLang="zh-CN" dirty="0">
              <a:latin typeface="Times New Roman" panose="02020603050405020304" pitchFamily="18" charset="0"/>
              <a:cs typeface="Times New Roman" panose="02020603050405020304" pitchFamily="18" charset="0"/>
              <a:sym typeface="+mn-ea"/>
            </a:endParaRPr>
          </a:p>
          <a:p>
            <a:pPr marL="0" indent="0">
              <a:lnSpc>
                <a:spcPct val="110000"/>
              </a:lnSpc>
              <a:buFont typeface="+mj-lt"/>
              <a:buNone/>
            </a:pPr>
            <a:r>
              <a:rPr lang="en-US" altLang="zh-CN" dirty="0">
                <a:latin typeface="Times New Roman" panose="02020603050405020304" pitchFamily="18" charset="0"/>
                <a:cs typeface="Times New Roman" panose="02020603050405020304" pitchFamily="18" charset="0"/>
                <a:sym typeface="+mn-ea"/>
              </a:rPr>
              <a:t>Can I ever be certain about anything?</a:t>
            </a:r>
            <a:endParaRPr lang="en-US" altLang="zh-CN" dirty="0">
              <a:latin typeface="Times New Roman" panose="02020603050405020304" pitchFamily="18" charset="0"/>
              <a:cs typeface="Times New Roman" panose="02020603050405020304" pitchFamily="18" charset="0"/>
              <a:sym typeface="+mn-ea"/>
            </a:endParaRPr>
          </a:p>
          <a:p>
            <a:pPr marL="514350" indent="-514350">
              <a:lnSpc>
                <a:spcPct val="100000"/>
              </a:lnSpc>
              <a:buFont typeface="+mj-lt"/>
              <a:buAutoNum type="alphaUcPeriod"/>
            </a:pPr>
            <a:endParaRPr lang="en-US" altLang="zh-CN" b="1" dirty="0">
              <a:latin typeface="Times New Roman" panose="02020603050405020304" pitchFamily="18" charset="0"/>
              <a:cs typeface="Times New Roman" panose="02020603050405020304" pitchFamily="18" charset="0"/>
              <a:sym typeface="+mn-ea"/>
            </a:endParaRPr>
          </a:p>
          <a:p>
            <a:pPr marL="514350" indent="-514350">
              <a:buFont typeface="+mj-lt"/>
              <a:buAutoNum type="alphaUcPeriod"/>
            </a:pPr>
            <a:r>
              <a:rPr lang="en-US" altLang="zh-CN" b="1" dirty="0">
                <a:latin typeface="Times New Roman" panose="02020603050405020304" pitchFamily="18" charset="0"/>
                <a:cs typeface="Times New Roman" panose="02020603050405020304" pitchFamily="18" charset="0"/>
                <a:sym typeface="+mn-ea"/>
              </a:rPr>
              <a:t>Ethics </a:t>
            </a:r>
            <a:r>
              <a:rPr lang="en-US" altLang="zh-CN" b="1" dirty="0">
                <a:sym typeface="+mn-ea"/>
              </a:rPr>
              <a:t> </a:t>
            </a:r>
            <a:r>
              <a:rPr lang="zh-CN" altLang="en-US" b="1" dirty="0">
                <a:sym typeface="+mn-ea"/>
              </a:rPr>
              <a:t>伦理</a:t>
            </a:r>
            <a:r>
              <a:rPr lang="en-US" altLang="zh-CN" b="1" dirty="0">
                <a:sym typeface="+mn-ea"/>
              </a:rPr>
              <a:t> </a:t>
            </a:r>
            <a:r>
              <a:rPr lang="en-US" altLang="zh-CN" dirty="0">
                <a:latin typeface="Times New Roman" panose="02020603050405020304" pitchFamily="18" charset="0"/>
                <a:cs typeface="Times New Roman" panose="02020603050405020304" pitchFamily="18" charset="0"/>
                <a:sym typeface="+mn-ea"/>
              </a:rPr>
              <a:t>T</a:t>
            </a:r>
            <a:r>
              <a:rPr lang="en-US" altLang="zh-CN" dirty="0">
                <a:latin typeface="Times New Roman" panose="02020603050405020304" pitchFamily="18" charset="0"/>
                <a:cs typeface="Times New Roman" panose="02020603050405020304" pitchFamily="18" charset="0"/>
                <a:sym typeface="+mn-ea"/>
              </a:rPr>
              <a:t>he study of how humans should live with each other</a:t>
            </a:r>
            <a:endParaRPr lang="en-US" altLang="zh-CN" b="1" dirty="0">
              <a:sym typeface="+mn-ea"/>
            </a:endParaRPr>
          </a:p>
          <a:p>
            <a:pPr marL="514350" indent="-514350">
              <a:buFont typeface="+mj-lt"/>
              <a:buAutoNum type="alphaUcPeriod"/>
            </a:pPr>
            <a:endParaRPr lang="en-US" altLang="zh-CN" b="1" dirty="0">
              <a:latin typeface="Times New Roman" panose="02020603050405020304" pitchFamily="18" charset="0"/>
              <a:cs typeface="Times New Roman" panose="02020603050405020304" pitchFamily="18" charset="0"/>
              <a:sym typeface="+mn-ea"/>
            </a:endParaRPr>
          </a:p>
          <a:p>
            <a:pPr marL="514350" indent="-514350">
              <a:buFont typeface="+mj-lt"/>
              <a:buAutoNum type="alphaUcPeriod"/>
            </a:pPr>
            <a:r>
              <a:rPr lang="en-US" altLang="zh-CN" b="1" dirty="0">
                <a:latin typeface="Times New Roman" panose="02020603050405020304" pitchFamily="18" charset="0"/>
                <a:cs typeface="Times New Roman" panose="02020603050405020304" pitchFamily="18" charset="0"/>
                <a:sym typeface="+mn-ea"/>
              </a:rPr>
              <a:t>Aesthetics</a:t>
            </a:r>
            <a:r>
              <a:rPr lang="en-US" altLang="zh-CN" dirty="0">
                <a:latin typeface="Calibri" panose="020F0502020204030204" charset="0"/>
                <a:cs typeface="Calibri" panose="020F0502020204030204" charset="0"/>
                <a:sym typeface="+mn-ea"/>
              </a:rPr>
              <a:t> </a:t>
            </a:r>
            <a:r>
              <a:rPr lang="zh-CN" altLang="en-US" b="1" dirty="0">
                <a:latin typeface="Calibri" panose="020F0502020204030204" charset="0"/>
                <a:cs typeface="Calibri" panose="020F0502020204030204" charset="0"/>
                <a:sym typeface="+mn-ea"/>
              </a:rPr>
              <a:t>美学</a:t>
            </a:r>
            <a:r>
              <a:rPr lang="en-US" altLang="zh-CN" b="1" dirty="0">
                <a:latin typeface="Calibri" panose="020F0502020204030204" charset="0"/>
                <a:cs typeface="Calibri" panose="020F0502020204030204" charset="0"/>
                <a:sym typeface="+mn-ea"/>
              </a:rPr>
              <a:t>   </a:t>
            </a:r>
            <a:r>
              <a:rPr lang="en-US" altLang="zh-CN" dirty="0">
                <a:latin typeface="Times New Roman" panose="02020603050405020304" pitchFamily="18" charset="0"/>
                <a:cs typeface="Times New Roman" panose="02020603050405020304" pitchFamily="18" charset="0"/>
                <a:sym typeface="+mn-ea"/>
              </a:rPr>
              <a:t>T</a:t>
            </a:r>
            <a:r>
              <a:rPr lang="en-US" altLang="zh-CN" dirty="0">
                <a:latin typeface="Times New Roman" panose="02020603050405020304" pitchFamily="18" charset="0"/>
                <a:cs typeface="Times New Roman" panose="02020603050405020304" pitchFamily="18" charset="0"/>
                <a:sym typeface="+mn-ea"/>
              </a:rPr>
              <a:t>he study of beauty and art</a:t>
            </a:r>
            <a:endParaRPr lang="en-US" altLang="zh-CN" dirty="0">
              <a:latin typeface="Times New Roman" panose="02020603050405020304" pitchFamily="18" charset="0"/>
              <a:cs typeface="Times New Roman" panose="02020603050405020304" pitchFamily="18" charset="0"/>
              <a:sym typeface="+mn-ea"/>
            </a:endParaRPr>
          </a:p>
        </p:txBody>
      </p:sp>
      <p:sp>
        <p:nvSpPr>
          <p:cNvPr id="4" name="右弧形箭头 3">
            <a:hlinkClick r:id="rId1" action="ppaction://hlinksldjump"/>
          </p:cNvPr>
          <p:cNvSpPr/>
          <p:nvPr/>
        </p:nvSpPr>
        <p:spPr>
          <a:xfrm>
            <a:off x="10779125" y="6090920"/>
            <a:ext cx="765175" cy="59309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
</file>

<file path=ppt/tags/tag1.xml><?xml version="1.0" encoding="utf-8"?>
<p:tagLst xmlns:p="http://schemas.openxmlformats.org/presentationml/2006/main">
  <p:tag name="KSO_WM_UNIT_PLACING_PICTURE_USER_VIEWPORT" val="{&quot;height&quot;:1453.9999999999995,&quot;width&quot;:13145.999759536044}"/>
</p:tagLst>
</file>

<file path=ppt/tags/tag2.xml><?xml version="1.0" encoding="utf-8"?>
<p:tagLst xmlns:p="http://schemas.openxmlformats.org/presentationml/2006/main">
  <p:tag name="KSO_WM_UNIT_PLACING_PICTURE_USER_VIEWPORT" val="{&quot;height&quot;:7920,&quot;width&quot;:15840}"/>
</p:tagLst>
</file>

<file path=ppt/tags/tag3.xml><?xml version="1.0" encoding="utf-8"?>
<p:tagLst xmlns:p="http://schemas.openxmlformats.org/presentationml/2006/main">
  <p:tag name="KSO_WM_UNIT_PLACING_PICTURE_USER_VIEWPORT" val="{&quot;height&quot;:3610,&quot;width&quot;:9090}"/>
</p:tagLst>
</file>

<file path=ppt/tags/tag4.xml><?xml version="1.0" encoding="utf-8"?>
<p:tagLst xmlns:p="http://schemas.openxmlformats.org/presentationml/2006/main">
  <p:tag name="KSO_WPP_MARK_KEY" val="15a55283-2d48-45f6-9986-172984ec54dc"/>
  <p:tag name="COMMONDATA" val="eyJoZGlkIjoiNmU5YjEyZWUyMmZhYjlkOWViYjY1Y2ZjNjgyZGQzMjg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4459</Words>
  <Application>WPS 演示</Application>
  <PresentationFormat>宽屏</PresentationFormat>
  <Paragraphs>157</Paragraphs>
  <Slides>22</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22</vt:i4>
      </vt:variant>
    </vt:vector>
  </HeadingPairs>
  <TitlesOfParts>
    <vt:vector size="38" baseType="lpstr">
      <vt:lpstr>Arial</vt:lpstr>
      <vt:lpstr>宋体</vt:lpstr>
      <vt:lpstr>Wingdings</vt:lpstr>
      <vt:lpstr>微软雅黑</vt:lpstr>
      <vt:lpstr>STHeiti Light</vt:lpstr>
      <vt:lpstr>Times New Roman</vt:lpstr>
      <vt:lpstr>黑体</vt:lpstr>
      <vt:lpstr>华文细黑</vt:lpstr>
      <vt:lpstr>Humnst777 BT</vt:lpstr>
      <vt:lpstr>Segoe Print</vt:lpstr>
      <vt:lpstr>Neris Thin</vt:lpstr>
      <vt:lpstr>Calibri</vt:lpstr>
      <vt:lpstr>Helvetica Light</vt:lpstr>
      <vt:lpstr>Calibri Light</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Metaphysics  形而上学/玄学</vt:lpstr>
      <vt:lpstr>Epistemologhy 认识论</vt:lpstr>
      <vt:lpstr>Value Theroy 价值论</vt:lpstr>
      <vt:lpstr>Traditional Chinese Philosophy</vt:lpstr>
      <vt:lpstr>PowerPoint 演示文稿</vt:lpstr>
      <vt:lpstr>PowerPoint 演示文稿</vt:lpstr>
      <vt:lpstr>PowerPoint 演示文稿</vt:lpstr>
      <vt:lpstr>PowerPoint 演示文稿</vt:lpstr>
      <vt:lpstr>PowerPoint 演示文稿</vt:lpstr>
      <vt:lpstr>PowerPoint 演示文稿</vt:lpstr>
      <vt:lpstr>The Yinyang Symbol</vt:lpstr>
      <vt:lpstr>PowerPoint 演示文稿</vt:lpstr>
      <vt:lpstr>PowerPoint 演示文稿</vt:lpstr>
      <vt:lpstr>Basic Concepts of TCM</vt:lpstr>
      <vt:lpstr>References</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慧星星～全永慧</cp:lastModifiedBy>
  <cp:revision>47</cp:revision>
  <dcterms:created xsi:type="dcterms:W3CDTF">2017-12-01T03:39:00Z</dcterms:created>
  <dcterms:modified xsi:type="dcterms:W3CDTF">2022-10-28T14:42:19Z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2052-11.1.0.12598</vt:lpwstr>
  </property>
  <property fmtid="{D5CDD505-2E9C-101B-9397-08002B2CF9AE}" pid="3" name="ICV">
    <vt:lpwstr>65388620875944D6B2D43D2B632DBFF2</vt:lpwstr>
  </property>
</Properties>
</file>