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7" r:id="rId3"/>
    <p:sldId id="268" r:id="rId5"/>
    <p:sldId id="263" r:id="rId6"/>
    <p:sldId id="264" r:id="rId7"/>
    <p:sldId id="265" r:id="rId8"/>
    <p:sldId id="266" r:id="rId9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https://www.ypppt.com/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https://www.ypppt.com/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  <a:lvl2pPr>
              <a:defRPr>
                <a:latin typeface="印品黑体" panose="00000500000000000000" pitchFamily="2" charset="-122"/>
              </a:defRPr>
            </a:lvl2pPr>
            <a:lvl3pPr>
              <a:defRPr>
                <a:latin typeface="印品黑体" panose="00000500000000000000" pitchFamily="2" charset="-122"/>
              </a:defRPr>
            </a:lvl3pPr>
            <a:lvl4pPr>
              <a:defRPr>
                <a:latin typeface="印品黑体" panose="00000500000000000000" pitchFamily="2" charset="-122"/>
              </a:defRPr>
            </a:lvl4pPr>
            <a:lvl5pPr>
              <a:defRPr>
                <a:latin typeface="印品黑体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6D6C4CFC-38ED-46D9-ACF4-E44C3921F50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17B58761-3C3F-4CED-BDCD-7A8A2110AE8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  <a:lvl2pPr>
              <a:defRPr>
                <a:latin typeface="印品黑体" panose="00000500000000000000" pitchFamily="2" charset="-122"/>
              </a:defRPr>
            </a:lvl2pPr>
            <a:lvl3pPr>
              <a:defRPr>
                <a:latin typeface="印品黑体" panose="00000500000000000000" pitchFamily="2" charset="-122"/>
              </a:defRPr>
            </a:lvl3pPr>
            <a:lvl4pPr>
              <a:defRPr>
                <a:latin typeface="印品黑体" panose="00000500000000000000" pitchFamily="2" charset="-122"/>
              </a:defRPr>
            </a:lvl4pPr>
            <a:lvl5pPr>
              <a:defRPr>
                <a:latin typeface="印品黑体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6D6C4CFC-38ED-46D9-ACF4-E44C3921F50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17B58761-3C3F-4CED-BDCD-7A8A2110AE8D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91705" y="673957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 smtClean="0">
                <a:solidFill>
                  <a:prstClr val="black"/>
                </a:solidFill>
                <a:latin typeface="微软雅黑" charset="-122"/>
                <a:ea typeface="微软雅黑" charset="-122"/>
                <a:hlinkClick r:id="rId2"/>
              </a:rPr>
              <a:t>PPT</a:t>
            </a:r>
            <a:r>
              <a:rPr lang="zh-CN" altLang="en-US" sz="100" dirty="0" smtClean="0">
                <a:solidFill>
                  <a:prstClr val="black"/>
                </a:solidFill>
                <a:latin typeface="微软雅黑" charset="-122"/>
                <a:ea typeface="微软雅黑" charset="-122"/>
                <a:hlinkClick r:id="rId2"/>
              </a:rPr>
              <a:t>模板</a:t>
            </a:r>
            <a:r>
              <a:rPr lang="zh-CN" altLang="en-US" sz="100" dirty="0" smtClean="0">
                <a:solidFill>
                  <a:prstClr val="black"/>
                </a:solidFill>
                <a:latin typeface="微软雅黑" charset="-122"/>
                <a:ea typeface="微软雅黑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latin typeface="微软雅黑" charset="-122"/>
                <a:ea typeface="微软雅黑" charset="-122"/>
              </a:rPr>
              <a:t>http://www.1ppt.com/moban/</a:t>
            </a:r>
            <a:r>
              <a:rPr lang="zh-CN" altLang="en-US" sz="100" dirty="0" smtClean="0">
                <a:solidFill>
                  <a:prstClr val="black"/>
                </a:solidFill>
                <a:latin typeface="微软雅黑" charset="-122"/>
                <a:ea typeface="微软雅黑" charset="-122"/>
              </a:rPr>
              <a:t> </a:t>
            </a:r>
            <a:endParaRPr lang="en-US" altLang="zh-CN" sz="100" dirty="0" smtClean="0">
              <a:solidFill>
                <a:prstClr val="black"/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2.jpe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" y="0"/>
            <a:ext cx="12180884" cy="686426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4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2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953"/>
          <p:cNvSpPr txBox="1"/>
          <p:nvPr/>
        </p:nvSpPr>
        <p:spPr>
          <a:xfrm>
            <a:off x="236220" y="672465"/>
            <a:ext cx="5220335" cy="618553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  </a:t>
            </a:r>
            <a:r>
              <a:rPr lang="en-US" sz="18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2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 Today, celadon has two basic meanings. </a:t>
            </a:r>
            <a:endParaRPr lang="en-US" sz="24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endParaRPr lang="en-US" sz="24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en-US" sz="2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    One refers to</a:t>
            </a:r>
            <a:r>
              <a:rPr lang="en-US" sz="2400" b="1" dirty="0">
                <a:solidFill>
                  <a:srgbClr val="FF0000"/>
                </a:solidFill>
                <a:latin typeface="+mn-lt"/>
                <a:cs typeface="+mn-ea"/>
                <a:sym typeface="+mn-lt"/>
              </a:rPr>
              <a:t> a reduction-fired, iron- containing glaze </a:t>
            </a:r>
            <a:r>
              <a:rPr lang="en-US" sz="2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originating in China that creates a</a:t>
            </a:r>
            <a:r>
              <a:rPr lang="en-US" sz="2400" b="1" dirty="0">
                <a:solidFill>
                  <a:srgbClr val="FF0000"/>
                </a:solidFill>
                <a:latin typeface="+mn-lt"/>
                <a:cs typeface="+mn-ea"/>
                <a:sym typeface="+mn-lt"/>
              </a:rPr>
              <a:t> translucent</a:t>
            </a:r>
            <a:r>
              <a:rPr lang="zh-CN" altLang="en-US" sz="2400" b="1" dirty="0">
                <a:solidFill>
                  <a:srgbClr val="FF0000"/>
                </a:solidFill>
                <a:latin typeface="+mn-lt"/>
                <a:cs typeface="+mn-ea"/>
                <a:sym typeface="+mn-lt"/>
              </a:rPr>
              <a:t>（半透明的）</a:t>
            </a:r>
            <a:r>
              <a:rPr lang="en-US" sz="2400" b="1" dirty="0">
                <a:solidFill>
                  <a:srgbClr val="FF0000"/>
                </a:solidFill>
                <a:latin typeface="+mn-lt"/>
                <a:cs typeface="+mn-ea"/>
                <a:sym typeface="+mn-lt"/>
              </a:rPr>
              <a:t> green glaze with a velvet texture</a:t>
            </a:r>
            <a:r>
              <a:rPr lang="zh-CN" altLang="en-US" sz="2400" b="1" dirty="0">
                <a:solidFill>
                  <a:srgbClr val="FF0000"/>
                </a:solidFill>
                <a:latin typeface="+mn-lt"/>
                <a:cs typeface="+mn-ea"/>
                <a:sym typeface="+mn-lt"/>
              </a:rPr>
              <a:t>（质感，质地）</a:t>
            </a:r>
            <a:r>
              <a:rPr lang="en-US" sz="2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. </a:t>
            </a:r>
            <a:endParaRPr lang="en-US" sz="24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endParaRPr lang="en-US" sz="24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en-US" sz="2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    The other refers to </a:t>
            </a:r>
            <a:r>
              <a:rPr lang="en-US" sz="2400" b="1" dirty="0">
                <a:solidFill>
                  <a:srgbClr val="FF0000"/>
                </a:solidFill>
                <a:latin typeface="+mn-lt"/>
                <a:cs typeface="+mn-ea"/>
                <a:sym typeface="+mn-lt"/>
              </a:rPr>
              <a:t>any article or ware with a celadon glaze</a:t>
            </a:r>
            <a:r>
              <a:rPr lang="en-US" sz="2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.</a:t>
            </a:r>
            <a:endParaRPr lang="en-US" sz="24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55600" y="286385"/>
            <a:ext cx="147320" cy="437515"/>
          </a:xfrm>
          <a:prstGeom prst="rect">
            <a:avLst/>
          </a:prstGeom>
          <a:solidFill>
            <a:srgbClr val="465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465E3C"/>
              </a:solidFill>
              <a:cs typeface="+mn-ea"/>
              <a:sym typeface="+mn-lt"/>
            </a:endParaRPr>
          </a:p>
        </p:txBody>
      </p:sp>
      <p:sp>
        <p:nvSpPr>
          <p:cNvPr id="21" name="文本框 22"/>
          <p:cNvSpPr txBox="1"/>
          <p:nvPr/>
        </p:nvSpPr>
        <p:spPr>
          <a:xfrm>
            <a:off x="502920" y="306070"/>
            <a:ext cx="29616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Origination</a:t>
            </a:r>
            <a:endParaRPr lang="en-US" altLang="zh-CN" sz="3200" b="1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</p:txBody>
      </p:sp>
      <p:pic>
        <p:nvPicPr>
          <p:cNvPr id="22" name="图片 21" descr="边框 9复的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0419715" y="-60325"/>
            <a:ext cx="1988185" cy="249936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555" y="1847215"/>
            <a:ext cx="3743960" cy="24993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7035" y="2505075"/>
            <a:ext cx="2742565" cy="1327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8340" y="4486275"/>
            <a:ext cx="1800225" cy="22453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0350" y="4486275"/>
            <a:ext cx="2741930" cy="21755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953"/>
          <p:cNvSpPr txBox="1"/>
          <p:nvPr/>
        </p:nvSpPr>
        <p:spPr>
          <a:xfrm>
            <a:off x="223520" y="890270"/>
            <a:ext cx="5220335" cy="563118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  </a:t>
            </a:r>
            <a:r>
              <a:rPr lang="en-US" sz="18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sz="20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 One type of celadon, known as </a:t>
            </a:r>
            <a:r>
              <a:rPr lang="en-US" sz="2000" b="1" dirty="0">
                <a:solidFill>
                  <a:srgbClr val="FF0000"/>
                </a:solidFill>
                <a:latin typeface="+mn-lt"/>
                <a:cs typeface="+mn-ea"/>
                <a:sym typeface="+mn-lt"/>
              </a:rPr>
              <a:t>“crackleware”</a:t>
            </a:r>
            <a:r>
              <a:rPr lang="en-US" sz="20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, has </a:t>
            </a:r>
            <a:r>
              <a:rPr lang="en-US" sz="2000" b="1" dirty="0">
                <a:solidFill>
                  <a:srgbClr val="FF0000"/>
                </a:solidFill>
                <a:latin typeface="+mn-lt"/>
                <a:cs typeface="+mn-ea"/>
                <a:sym typeface="+mn-lt"/>
              </a:rPr>
              <a:t>broad and fine cracks</a:t>
            </a:r>
            <a:r>
              <a:rPr lang="en-US" sz="20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 on its surface.</a:t>
            </a:r>
            <a:endParaRPr lang="en-US" sz="20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endParaRPr lang="en-US" sz="20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en-US" sz="20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    These characteristics appear in the glaze as a result of the firing process when the glaze shrinks more than the body of the pottery. The potters from </a:t>
            </a:r>
            <a:r>
              <a:rPr lang="en-US" sz="2000" b="1" dirty="0">
                <a:solidFill>
                  <a:srgbClr val="FF0000"/>
                </a:solidFill>
                <a:latin typeface="+mn-lt"/>
                <a:cs typeface="+mn-ea"/>
                <a:sym typeface="+mn-lt"/>
              </a:rPr>
              <a:t>the Song Dynasty</a:t>
            </a:r>
            <a:r>
              <a:rPr lang="en-US" sz="20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 cleverly used the crackle in the glaze for a </a:t>
            </a:r>
            <a:r>
              <a:rPr lang="en-US" sz="2000" b="1" dirty="0">
                <a:solidFill>
                  <a:srgbClr val="FF0000"/>
                </a:solidFill>
                <a:latin typeface="+mn-lt"/>
                <a:cs typeface="+mn-ea"/>
                <a:sym typeface="+mn-lt"/>
              </a:rPr>
              <a:t>decorative</a:t>
            </a:r>
            <a:r>
              <a:rPr lang="en-US" sz="20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 effect. That is how a world-famous brand of ceramics was born in ancient China.</a:t>
            </a:r>
            <a:endParaRPr lang="en-US" sz="20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55600" y="286385"/>
            <a:ext cx="147320" cy="437515"/>
          </a:xfrm>
          <a:prstGeom prst="rect">
            <a:avLst/>
          </a:prstGeom>
          <a:solidFill>
            <a:srgbClr val="465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465E3C"/>
              </a:solidFill>
              <a:cs typeface="+mn-ea"/>
              <a:sym typeface="+mn-lt"/>
            </a:endParaRPr>
          </a:p>
        </p:txBody>
      </p:sp>
      <p:sp>
        <p:nvSpPr>
          <p:cNvPr id="21" name="文本框 22"/>
          <p:cNvSpPr txBox="1"/>
          <p:nvPr/>
        </p:nvSpPr>
        <p:spPr>
          <a:xfrm>
            <a:off x="502920" y="306070"/>
            <a:ext cx="29616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Origination</a:t>
            </a:r>
            <a:endParaRPr lang="en-US" altLang="zh-CN" sz="3200" b="1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</p:txBody>
      </p:sp>
      <p:pic>
        <p:nvPicPr>
          <p:cNvPr id="22" name="图片 21" descr="边框 9复的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0419715" y="-60325"/>
            <a:ext cx="1988185" cy="249936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630" y="113030"/>
            <a:ext cx="2733675" cy="2733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1965" y="113030"/>
            <a:ext cx="2317750" cy="3377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3855" y="3077845"/>
            <a:ext cx="2318385" cy="3091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4835" y="3606800"/>
            <a:ext cx="3642360" cy="2733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666615" y="1806575"/>
            <a:ext cx="28581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PART.04</a:t>
            </a:r>
            <a:endParaRPr lang="en-US" altLang="zh-CN" sz="44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3994785" y="2743835"/>
            <a:ext cx="4202430" cy="0"/>
          </a:xfrm>
          <a:prstGeom prst="line">
            <a:avLst/>
          </a:prstGeom>
          <a:ln w="19050">
            <a:solidFill>
              <a:srgbClr val="465E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3117215" y="2990850"/>
            <a:ext cx="58540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The Celadon Song</a:t>
            </a:r>
            <a:endParaRPr lang="zh-CN" altLang="en-US" sz="36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</p:txBody>
      </p:sp>
      <p:pic>
        <p:nvPicPr>
          <p:cNvPr id="10" name="图片 9" descr="花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8896985" y="-30480"/>
            <a:ext cx="3294380" cy="16129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 flipV="1">
            <a:off x="-934720" y="2876550"/>
            <a:ext cx="4051935" cy="40519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355600" y="286385"/>
            <a:ext cx="147320" cy="437515"/>
          </a:xfrm>
          <a:prstGeom prst="rect">
            <a:avLst/>
          </a:prstGeom>
          <a:solidFill>
            <a:srgbClr val="465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465E3C"/>
              </a:solidFill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02920" y="306070"/>
            <a:ext cx="37738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The Celadon Song</a:t>
            </a:r>
            <a:endParaRPr lang="en-US" altLang="zh-CN" sz="3200" b="1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</p:txBody>
      </p:sp>
      <p:pic>
        <p:nvPicPr>
          <p:cNvPr id="24" name="图片 23" descr="边框 9复的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0419715" y="-60325"/>
            <a:ext cx="1988185" cy="2499360"/>
          </a:xfrm>
          <a:prstGeom prst="rect">
            <a:avLst/>
          </a:prstGeom>
        </p:spPr>
      </p:pic>
      <p:pic>
        <p:nvPicPr>
          <p:cNvPr id="20" name="图片 19" descr="C:\Users\Administrator\Desktop\避灾\590c3004dc3ff.png590c3004dc3ff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 flipH="1">
            <a:off x="9416415" y="4579620"/>
            <a:ext cx="3215640" cy="238442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77570" y="889635"/>
            <a:ext cx="4254500" cy="6248400"/>
          </a:xfrm>
          <a:prstGeom prst="rect">
            <a:avLst/>
          </a:prstGeom>
          <a:noFill/>
        </p:spPr>
        <p:txBody>
          <a:bodyPr wrap="square" lIns="68560" tIns="34279" rIns="68560" bIns="34279" rtlCol="0">
            <a:spAutoFit/>
          </a:bodyPr>
          <a:p>
            <a:pPr algn="l">
              <a:lnSpc>
                <a:spcPct val="150000"/>
              </a:lnSpc>
              <a:spcBef>
                <a:spcPct val="20000"/>
              </a:spcBef>
              <a:buFont typeface="Arial" panose="020B0604020202090204" pitchFamily="34" charset="0"/>
            </a:pP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素胚勾勒出青花, 笔锋浓转淡 </a:t>
            </a:r>
            <a:endParaRPr lang="zh-CN" altLang="en-US" sz="14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  <a:buFont typeface="Arial" panose="020B0604020202090204" pitchFamily="34" charset="0"/>
            </a:pP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瓶身描绘的牡丹</a:t>
            </a:r>
            <a:r>
              <a:rPr lang="en-US" altLang="zh-CN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,</a:t>
            </a: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一如你初妆 </a:t>
            </a:r>
            <a:endParaRPr lang="zh-CN" altLang="en-US" sz="14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  <a:buFont typeface="Arial" panose="020B0604020202090204" pitchFamily="34" charset="0"/>
            </a:pP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冉冉檀香透过窗, 心事我了然 </a:t>
            </a:r>
            <a:endParaRPr lang="zh-CN" altLang="en-US" sz="14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  <a:buFont typeface="Arial" panose="020B0604020202090204" pitchFamily="34" charset="0"/>
            </a:pP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宣纸上走笔, 至此搁一半</a:t>
            </a:r>
            <a:endParaRPr lang="zh-CN" altLang="en-US" sz="14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  <a:buFont typeface="Arial" panose="020B0604020202090204" pitchFamily="34" charset="0"/>
            </a:pP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釉色渲染仕女图, 韵味被私藏</a:t>
            </a:r>
            <a:endParaRPr lang="zh-CN" altLang="en-US" sz="14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  <a:buFont typeface="Arial" panose="020B0604020202090204" pitchFamily="34" charset="0"/>
            </a:pP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而你嫣然的一笑</a:t>
            </a:r>
            <a:r>
              <a:rPr lang="en-US" altLang="zh-CN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,</a:t>
            </a: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如含苞待放</a:t>
            </a:r>
            <a:endParaRPr lang="zh-CN" altLang="en-US" sz="14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  <a:buFont typeface="Arial" panose="020B0604020202090204" pitchFamily="34" charset="0"/>
            </a:pP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你的美一缕飘散, 去到我去不了的地方</a:t>
            </a:r>
            <a:endParaRPr lang="zh-CN" altLang="en-US" sz="14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  <a:buFont typeface="Arial" panose="020B0604020202090204" pitchFamily="34" charset="0"/>
            </a:pP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天青色等烟雨, 而我在等你 </a:t>
            </a:r>
            <a:endParaRPr lang="zh-CN" altLang="en-US" sz="14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  <a:buFont typeface="Arial" panose="020B0604020202090204" pitchFamily="34" charset="0"/>
            </a:pP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炊烟袅袅升起, 隔江千万里 </a:t>
            </a:r>
            <a:endParaRPr lang="zh-CN" altLang="en-US" sz="14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  <a:buFont typeface="Arial" panose="020B0604020202090204" pitchFamily="34" charset="0"/>
            </a:pP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在瓶底书汉隶, 仿前朝的飘逸 </a:t>
            </a:r>
            <a:endParaRPr lang="zh-CN" altLang="en-US" sz="14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  <a:buFont typeface="Arial" panose="020B0604020202090204" pitchFamily="34" charset="0"/>
            </a:pP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就当我为遇见你伏笔</a:t>
            </a:r>
            <a:endParaRPr lang="zh-CN" altLang="en-US" sz="14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  <a:buFont typeface="Arial" panose="020B0604020202090204" pitchFamily="34" charset="0"/>
            </a:pP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天青色等烟雨, 而我在等你</a:t>
            </a:r>
            <a:endParaRPr lang="zh-CN" altLang="en-US" sz="14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  <a:buFont typeface="Arial" panose="020B0604020202090204" pitchFamily="34" charset="0"/>
            </a:pP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月色被打捞起, 晕开了结局</a:t>
            </a:r>
            <a:endParaRPr lang="zh-CN" altLang="en-US" sz="14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  <a:buFont typeface="Arial" panose="020B0604020202090204" pitchFamily="34" charset="0"/>
            </a:pP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如传世的青花瓷自顾自美丽, 你眼带笑意</a:t>
            </a:r>
            <a:endParaRPr lang="zh-CN" altLang="en-US" sz="14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  <a:buFont typeface="Arial" panose="020B0604020202090204" pitchFamily="34" charset="0"/>
            </a:pP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色白花青的锦鲤跃然于碗底</a:t>
            </a:r>
            <a:endParaRPr lang="zh-CN" altLang="en-US" sz="14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  <a:buFont typeface="Arial" panose="020B0604020202090204" pitchFamily="34" charset="0"/>
            </a:pP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临摹宋体落款时却惦记著你</a:t>
            </a:r>
            <a:endParaRPr lang="zh-CN" altLang="en-US" sz="14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  <a:buFont typeface="Arial" panose="020B0604020202090204" pitchFamily="34" charset="0"/>
            </a:pPr>
            <a:endParaRPr lang="zh-CN" altLang="en-US" sz="14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3" name="TextBox 24"/>
          <p:cNvSpPr txBox="1"/>
          <p:nvPr/>
        </p:nvSpPr>
        <p:spPr>
          <a:xfrm>
            <a:off x="4421505" y="0"/>
            <a:ext cx="4254500" cy="6980555"/>
          </a:xfrm>
          <a:prstGeom prst="rect">
            <a:avLst/>
          </a:prstGeom>
          <a:noFill/>
        </p:spPr>
        <p:txBody>
          <a:bodyPr wrap="square" lIns="68560" tIns="34279" rIns="68560" bIns="34279" rtlCol="0">
            <a:spAutoFit/>
          </a:bodyPr>
          <a:p>
            <a:pPr algn="l">
              <a:lnSpc>
                <a:spcPct val="150000"/>
              </a:lnSpc>
              <a:spcBef>
                <a:spcPct val="20000"/>
              </a:spcBef>
              <a:buFont typeface="Arial" panose="020B0604020202090204" pitchFamily="34" charset="0"/>
            </a:pP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你隐藏在窑烧里千年的秘密</a:t>
            </a:r>
            <a:endParaRPr lang="zh-CN" altLang="en-US" sz="14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  <a:buFont typeface="Arial" panose="020B0604020202090204" pitchFamily="34" charset="0"/>
            </a:pP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极细腻犹如绣花针落地</a:t>
            </a:r>
            <a:endParaRPr lang="zh-CN" altLang="en-US" sz="14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  <a:buFont typeface="Arial" panose="020B0604020202090204" pitchFamily="34" charset="0"/>
            </a:pP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帘外芭蕉</a:t>
            </a:r>
            <a:r>
              <a:rPr lang="en-US" altLang="zh-CN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,</a:t>
            </a: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惹骤雨门环惹铜绿</a:t>
            </a:r>
            <a:endParaRPr lang="zh-CN" altLang="en-US" sz="14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  <a:buFont typeface="Arial" panose="020B0604020202090204" pitchFamily="34" charset="0"/>
            </a:pP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而我路过那江南小镇惹了你</a:t>
            </a:r>
            <a:endParaRPr lang="zh-CN" altLang="en-US" sz="14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  <a:buFont typeface="Arial" panose="020B0604020202090204" pitchFamily="34" charset="0"/>
            </a:pP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在泼墨山水画里</a:t>
            </a:r>
            <a:r>
              <a:rPr lang="en-US" altLang="zh-CN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,</a:t>
            </a: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你从墨色深处被隐去</a:t>
            </a:r>
            <a:endParaRPr lang="zh-CN" altLang="en-US" sz="14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  <a:buFont typeface="Arial" panose="020B0604020202090204" pitchFamily="34" charset="0"/>
            </a:pP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天青色等烟雨</a:t>
            </a:r>
            <a:r>
              <a:rPr lang="en-US" altLang="zh-CN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,</a:t>
            </a: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而我在等你</a:t>
            </a:r>
            <a:endParaRPr lang="zh-CN" altLang="en-US" sz="14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  <a:buFont typeface="Arial" panose="020B0604020202090204" pitchFamily="34" charset="0"/>
            </a:pP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炊烟袅袅升起</a:t>
            </a:r>
            <a:r>
              <a:rPr lang="en-US" altLang="zh-CN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,</a:t>
            </a: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隔江千万里</a:t>
            </a:r>
            <a:endParaRPr lang="zh-CN" altLang="en-US" sz="14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  <a:buFont typeface="Arial" panose="020B0604020202090204" pitchFamily="34" charset="0"/>
            </a:pP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在瓶底书汉隶仿前朝的飘逸</a:t>
            </a:r>
            <a:r>
              <a:rPr lang="en-US" altLang="zh-CN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,</a:t>
            </a: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就当我为遇见你伏笔</a:t>
            </a:r>
            <a:endParaRPr lang="zh-CN" altLang="en-US" sz="14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  <a:buFont typeface="Arial" panose="020B0604020202090204" pitchFamily="34" charset="0"/>
            </a:pP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天青色等烟雨</a:t>
            </a:r>
            <a:r>
              <a:rPr lang="en-US" altLang="zh-CN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,</a:t>
            </a: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而我在等你</a:t>
            </a:r>
            <a:endParaRPr lang="zh-CN" altLang="en-US" sz="14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  <a:buFont typeface="Arial" panose="020B0604020202090204" pitchFamily="34" charset="0"/>
            </a:pP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月色被打捞起</a:t>
            </a:r>
            <a:r>
              <a:rPr lang="en-US" altLang="zh-CN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,</a:t>
            </a: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晕开了结局</a:t>
            </a:r>
            <a:endParaRPr lang="zh-CN" altLang="en-US" sz="14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  <a:buFont typeface="Arial" panose="020B0604020202090204" pitchFamily="34" charset="0"/>
            </a:pP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如传世的青花瓷自顾自美丽</a:t>
            </a:r>
            <a:r>
              <a:rPr lang="en-US" altLang="zh-CN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,</a:t>
            </a: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你眼带笑意</a:t>
            </a:r>
            <a:endParaRPr lang="zh-CN" altLang="en-US" sz="14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  <a:buFont typeface="Arial" panose="020B0604020202090204" pitchFamily="34" charset="0"/>
            </a:pP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天青色等烟雨</a:t>
            </a:r>
            <a:r>
              <a:rPr lang="en-US" altLang="zh-CN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,</a:t>
            </a: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而我在等你</a:t>
            </a:r>
            <a:endParaRPr lang="zh-CN" altLang="en-US" sz="14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  <a:buFont typeface="Arial" panose="020B0604020202090204" pitchFamily="34" charset="0"/>
            </a:pP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炊烟袅袅升起</a:t>
            </a:r>
            <a:r>
              <a:rPr lang="en-US" altLang="zh-CN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,</a:t>
            </a: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隔江千万里</a:t>
            </a:r>
            <a:endParaRPr lang="zh-CN" altLang="en-US" sz="14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  <a:buFont typeface="Arial" panose="020B0604020202090204" pitchFamily="34" charset="0"/>
            </a:pP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在瓶底书汉隶仿前朝的飘逸</a:t>
            </a:r>
            <a:endParaRPr lang="zh-CN" altLang="en-US" sz="14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  <a:buFont typeface="Arial" panose="020B0604020202090204" pitchFamily="34" charset="0"/>
            </a:pP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就当我为遇见你伏笔</a:t>
            </a:r>
            <a:endParaRPr lang="zh-CN" altLang="en-US" sz="14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  <a:buFont typeface="Arial" panose="020B0604020202090204" pitchFamily="34" charset="0"/>
            </a:pP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天青色等烟雨</a:t>
            </a:r>
            <a:r>
              <a:rPr lang="en-US" altLang="zh-CN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,</a:t>
            </a: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而我在等你</a:t>
            </a:r>
            <a:endParaRPr lang="zh-CN" altLang="en-US" sz="14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  <a:buFont typeface="Arial" panose="020B0604020202090204" pitchFamily="34" charset="0"/>
            </a:pP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月色被打捞起</a:t>
            </a:r>
            <a:r>
              <a:rPr lang="en-US" altLang="zh-CN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,</a:t>
            </a: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晕开了结局</a:t>
            </a:r>
            <a:endParaRPr lang="zh-CN" altLang="en-US" sz="14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  <a:buFont typeface="Arial" panose="020B0604020202090204" pitchFamily="34" charset="0"/>
            </a:pP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如传世的青花瓷自顾自美丽</a:t>
            </a:r>
            <a:r>
              <a:rPr lang="en-US" altLang="zh-CN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,</a:t>
            </a:r>
            <a:r>
              <a:rPr lang="zh-CN" altLang="en-US" sz="1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你眼带笑意</a:t>
            </a:r>
            <a:endParaRPr lang="zh-CN" altLang="en-US" sz="14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  <a:buFont typeface="Arial" panose="020B0604020202090204" pitchFamily="34" charset="0"/>
            </a:pPr>
            <a:endParaRPr lang="zh-CN" altLang="en-US" sz="14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</p:txBody>
      </p:sp>
      <p:pic>
        <p:nvPicPr>
          <p:cNvPr id="4" name="周杰伦-青花瓷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4422775"/>
            <a:ext cx="716280" cy="5829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355600" y="286385"/>
            <a:ext cx="147320" cy="437515"/>
          </a:xfrm>
          <a:prstGeom prst="rect">
            <a:avLst/>
          </a:prstGeom>
          <a:solidFill>
            <a:srgbClr val="465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465E3C"/>
              </a:solidFill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02920" y="306070"/>
            <a:ext cx="37738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The Celadon Song</a:t>
            </a:r>
            <a:endParaRPr lang="en-US" altLang="zh-CN" sz="3200" b="1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</p:txBody>
      </p:sp>
      <p:pic>
        <p:nvPicPr>
          <p:cNvPr id="24" name="图片 23" descr="边框 9复的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0419715" y="-60325"/>
            <a:ext cx="1988185" cy="2499360"/>
          </a:xfrm>
          <a:prstGeom prst="rect">
            <a:avLst/>
          </a:prstGeom>
        </p:spPr>
      </p:pic>
      <p:pic>
        <p:nvPicPr>
          <p:cNvPr id="20" name="图片 19" descr="C:\Users\Administrator\Desktop\避灾\590c3004dc3ff.png590c3004dc3ff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 flipH="1">
            <a:off x="9416415" y="4579620"/>
            <a:ext cx="3215640" cy="2384425"/>
          </a:xfrm>
          <a:prstGeom prst="rect">
            <a:avLst/>
          </a:prstGeom>
        </p:spPr>
      </p:pic>
      <p:sp>
        <p:nvSpPr>
          <p:cNvPr id="2" name="TextBox 24"/>
          <p:cNvSpPr txBox="1"/>
          <p:nvPr/>
        </p:nvSpPr>
        <p:spPr>
          <a:xfrm>
            <a:off x="502920" y="1044575"/>
            <a:ext cx="7975600" cy="2984500"/>
          </a:xfrm>
          <a:prstGeom prst="rect">
            <a:avLst/>
          </a:prstGeom>
          <a:noFill/>
        </p:spPr>
        <p:txBody>
          <a:bodyPr wrap="square" lIns="68560" tIns="34279" rIns="68560" bIns="34279" rtlCol="0">
            <a:spAutoFit/>
          </a:bodyPr>
          <a:p>
            <a:pPr algn="l">
              <a:lnSpc>
                <a:spcPct val="150000"/>
              </a:lnSpc>
              <a:spcBef>
                <a:spcPct val="20000"/>
              </a:spcBef>
              <a:buFont typeface="Arial" panose="020B0604020202090204" pitchFamily="34" charset="0"/>
            </a:pPr>
            <a:r>
              <a:rPr lang="en-US" altLang="zh-CN" sz="2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    </a:t>
            </a:r>
            <a:r>
              <a:rPr lang="zh-CN" altLang="en-US" sz="2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Do you like Zhou Jielun and Fang Wenshan’s pop song “Blue-and-White Porcelain”?</a:t>
            </a:r>
            <a:endParaRPr lang="zh-CN" altLang="en-US" sz="24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  <a:buFont typeface="Arial" panose="020B0604020202090204" pitchFamily="34" charset="0"/>
            </a:pPr>
            <a:endParaRPr lang="zh-CN" altLang="en-US" sz="24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  <a:buFont typeface="Arial" panose="020B0604020202090204" pitchFamily="34" charset="0"/>
            </a:pPr>
            <a:r>
              <a:rPr lang="zh-CN" altLang="en-US" sz="2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     What on earth is it about, </a:t>
            </a:r>
            <a:r>
              <a:rPr lang="zh-CN" altLang="en-US" sz="2400" b="1" dirty="0">
                <a:solidFill>
                  <a:srgbClr val="FF0000"/>
                </a:solidFill>
                <a:latin typeface="+mn-lt"/>
                <a:cs typeface="+mn-ea"/>
                <a:sym typeface="+mn-lt"/>
              </a:rPr>
              <a:t>a love story</a:t>
            </a:r>
            <a:r>
              <a:rPr lang="zh-CN" altLang="en-US" sz="2400" dirty="0">
                <a:solidFill>
                  <a:srgbClr val="465E3C"/>
                </a:solidFill>
                <a:latin typeface="+mn-lt"/>
                <a:cs typeface="+mn-ea"/>
                <a:sym typeface="+mn-lt"/>
              </a:rPr>
              <a:t> or the making of blue-and-white porcelain?</a:t>
            </a:r>
            <a:endParaRPr lang="zh-CN" altLang="en-US" sz="2400" dirty="0">
              <a:solidFill>
                <a:srgbClr val="465E3C"/>
              </a:solidFill>
              <a:latin typeface="+mn-lt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7" name="Oval 9"/>
          <p:cNvSpPr/>
          <p:nvPr/>
        </p:nvSpPr>
        <p:spPr>
          <a:xfrm>
            <a:off x="3727450" y="5557838"/>
            <a:ext cx="1504950" cy="314325"/>
          </a:xfrm>
          <a:prstGeom prst="ellipse">
            <a:avLst/>
          </a:prstGeom>
          <a:noFill/>
          <a:ln w="25400" cap="flat" cmpd="sng">
            <a:solidFill>
              <a:schemeClr val="tx1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eaLnBrk="0" hangingPunct="0"/>
            <a:endParaRPr lang="zh-CN" altLang="en-US" b="1" dirty="0">
              <a:solidFill>
                <a:srgbClr val="000000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48140" name="Oval 12"/>
          <p:cNvSpPr/>
          <p:nvPr/>
        </p:nvSpPr>
        <p:spPr>
          <a:xfrm>
            <a:off x="8378825" y="4933950"/>
            <a:ext cx="1349375" cy="280988"/>
          </a:xfrm>
          <a:prstGeom prst="ellipse">
            <a:avLst/>
          </a:prstGeom>
          <a:noFill/>
          <a:ln w="28575" cap="flat" cmpd="sng">
            <a:solidFill>
              <a:schemeClr val="tx1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eaLnBrk="0" hangingPunct="0"/>
            <a:endParaRPr lang="zh-CN" altLang="en-US" b="1" dirty="0">
              <a:solidFill>
                <a:srgbClr val="000000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48141" name="Oval 13"/>
          <p:cNvSpPr/>
          <p:nvPr/>
        </p:nvSpPr>
        <p:spPr>
          <a:xfrm>
            <a:off x="6324600" y="6061075"/>
            <a:ext cx="2193925" cy="457200"/>
          </a:xfrm>
          <a:prstGeom prst="ellipse">
            <a:avLst/>
          </a:prstGeom>
          <a:noFill/>
          <a:ln w="25400" cap="flat" cmpd="sng">
            <a:solidFill>
              <a:schemeClr val="tx1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eaLnBrk="0" hangingPunct="0"/>
            <a:endParaRPr lang="zh-CN" altLang="en-US" b="1" dirty="0">
              <a:solidFill>
                <a:srgbClr val="000000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48142" name="Oval 14"/>
          <p:cNvSpPr/>
          <p:nvPr/>
        </p:nvSpPr>
        <p:spPr>
          <a:xfrm>
            <a:off x="5019675" y="5346700"/>
            <a:ext cx="762000" cy="158750"/>
          </a:xfrm>
          <a:prstGeom prst="ellipse">
            <a:avLst/>
          </a:prstGeom>
          <a:noFill/>
          <a:ln w="25400" cap="flat" cmpd="sng">
            <a:solidFill>
              <a:schemeClr val="tx1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eaLnBrk="0" hangingPunct="0"/>
            <a:endParaRPr lang="zh-CN" altLang="en-US" b="1" dirty="0">
              <a:solidFill>
                <a:srgbClr val="000000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48144" name="[动画大师]_Oval 3"/>
          <p:cNvSpPr/>
          <p:nvPr/>
        </p:nvSpPr>
        <p:spPr>
          <a:xfrm rot="1800000">
            <a:off x="2203450" y="-588962"/>
            <a:ext cx="84138" cy="1146175"/>
          </a:xfrm>
          <a:prstGeom prst="ellipse">
            <a:avLst/>
          </a:prstGeom>
          <a:gradFill rotWithShape="1">
            <a:gsLst>
              <a:gs pos="0">
                <a:srgbClr val="777777">
                  <a:alpha val="79999"/>
                </a:srgbClr>
              </a:gs>
              <a:gs pos="100000">
                <a:srgbClr val="373737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/>
          <a:lstStyle/>
          <a:p>
            <a:pPr algn="ctr" eaLnBrk="0" hangingPunct="0"/>
            <a:endParaRPr lang="zh-CN" altLang="en-US" b="1" dirty="0">
              <a:solidFill>
                <a:srgbClr val="000000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48145" name="[动画大师]_Oval 3"/>
          <p:cNvSpPr/>
          <p:nvPr/>
        </p:nvSpPr>
        <p:spPr>
          <a:xfrm rot="1800000">
            <a:off x="3865563" y="868363"/>
            <a:ext cx="84137" cy="1146175"/>
          </a:xfrm>
          <a:prstGeom prst="ellipse">
            <a:avLst/>
          </a:prstGeom>
          <a:gradFill rotWithShape="1">
            <a:gsLst>
              <a:gs pos="0">
                <a:srgbClr val="777777">
                  <a:alpha val="79999"/>
                </a:srgbClr>
              </a:gs>
              <a:gs pos="100000">
                <a:srgbClr val="373737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/>
          <a:lstStyle/>
          <a:p>
            <a:pPr algn="ctr" eaLnBrk="0" hangingPunct="0"/>
            <a:endParaRPr lang="zh-CN" altLang="en-US" b="1" dirty="0">
              <a:solidFill>
                <a:srgbClr val="000000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48146" name="[动画大师]_Oval 3"/>
          <p:cNvSpPr/>
          <p:nvPr/>
        </p:nvSpPr>
        <p:spPr>
          <a:xfrm rot="1800000">
            <a:off x="6407150" y="2014538"/>
            <a:ext cx="84138" cy="1146175"/>
          </a:xfrm>
          <a:prstGeom prst="ellipse">
            <a:avLst/>
          </a:prstGeom>
          <a:gradFill rotWithShape="1">
            <a:gsLst>
              <a:gs pos="0">
                <a:srgbClr val="777777">
                  <a:alpha val="79999"/>
                </a:srgbClr>
              </a:gs>
              <a:gs pos="100000">
                <a:srgbClr val="373737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/>
          <a:lstStyle/>
          <a:p>
            <a:pPr algn="ctr" eaLnBrk="0" hangingPunct="0"/>
            <a:endParaRPr lang="zh-CN" altLang="en-US" b="1" dirty="0">
              <a:solidFill>
                <a:srgbClr val="000000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48147" name="[动画大师]_Oval 3"/>
          <p:cNvSpPr/>
          <p:nvPr/>
        </p:nvSpPr>
        <p:spPr>
          <a:xfrm rot="1800000">
            <a:off x="5626100" y="295275"/>
            <a:ext cx="84138" cy="1146175"/>
          </a:xfrm>
          <a:prstGeom prst="ellipse">
            <a:avLst/>
          </a:prstGeom>
          <a:gradFill rotWithShape="1">
            <a:gsLst>
              <a:gs pos="0">
                <a:srgbClr val="777777">
                  <a:alpha val="60001"/>
                </a:srgbClr>
              </a:gs>
              <a:gs pos="100000">
                <a:srgbClr val="373737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/>
          <a:lstStyle/>
          <a:p>
            <a:pPr algn="ctr" eaLnBrk="0" hangingPunct="0"/>
            <a:endParaRPr lang="zh-CN" altLang="en-US" b="1" dirty="0">
              <a:solidFill>
                <a:srgbClr val="000000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48148" name="[动画大师]_Oval 3"/>
          <p:cNvSpPr/>
          <p:nvPr/>
        </p:nvSpPr>
        <p:spPr>
          <a:xfrm rot="1800000">
            <a:off x="9164638" y="-277812"/>
            <a:ext cx="84137" cy="1146175"/>
          </a:xfrm>
          <a:prstGeom prst="ellipse">
            <a:avLst/>
          </a:prstGeom>
          <a:gradFill rotWithShape="1">
            <a:gsLst>
              <a:gs pos="0">
                <a:srgbClr val="777777">
                  <a:alpha val="79999"/>
                </a:srgbClr>
              </a:gs>
              <a:gs pos="100000">
                <a:srgbClr val="373737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/>
          <a:lstStyle/>
          <a:p>
            <a:pPr algn="ctr" eaLnBrk="0" hangingPunct="0"/>
            <a:endParaRPr lang="zh-CN" altLang="en-US" b="1" dirty="0">
              <a:solidFill>
                <a:srgbClr val="000000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48149" name="[动画大师]_Oval 3"/>
          <p:cNvSpPr/>
          <p:nvPr/>
        </p:nvSpPr>
        <p:spPr>
          <a:xfrm rot="1800000">
            <a:off x="10975975" y="2743200"/>
            <a:ext cx="84138" cy="1146175"/>
          </a:xfrm>
          <a:prstGeom prst="ellipse">
            <a:avLst/>
          </a:prstGeom>
          <a:gradFill rotWithShape="1">
            <a:gsLst>
              <a:gs pos="0">
                <a:srgbClr val="777777">
                  <a:alpha val="79999"/>
                </a:srgbClr>
              </a:gs>
              <a:gs pos="100000">
                <a:srgbClr val="373737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/>
          <a:lstStyle/>
          <a:p>
            <a:pPr algn="ctr" eaLnBrk="0" hangingPunct="0"/>
            <a:endParaRPr lang="zh-CN" altLang="en-US" b="1" dirty="0">
              <a:solidFill>
                <a:srgbClr val="000000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48150" name="[动画大师]_Oval 3"/>
          <p:cNvSpPr/>
          <p:nvPr/>
        </p:nvSpPr>
        <p:spPr>
          <a:xfrm rot="1800000">
            <a:off x="11763375" y="-571500"/>
            <a:ext cx="84138" cy="1146175"/>
          </a:xfrm>
          <a:prstGeom prst="ellipse">
            <a:avLst/>
          </a:prstGeom>
          <a:gradFill rotWithShape="1">
            <a:gsLst>
              <a:gs pos="0">
                <a:srgbClr val="777777">
                  <a:alpha val="79999"/>
                </a:srgbClr>
              </a:gs>
              <a:gs pos="100000">
                <a:srgbClr val="373737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/>
          <a:lstStyle/>
          <a:p>
            <a:pPr algn="ctr" eaLnBrk="0" hangingPunct="0"/>
            <a:endParaRPr lang="zh-CN" altLang="en-US" b="1" dirty="0">
              <a:solidFill>
                <a:srgbClr val="000000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48151" name="[动画大师]_Oval 3"/>
          <p:cNvSpPr/>
          <p:nvPr/>
        </p:nvSpPr>
        <p:spPr>
          <a:xfrm rot="1800000">
            <a:off x="3375025" y="3449638"/>
            <a:ext cx="84138" cy="1146175"/>
          </a:xfrm>
          <a:prstGeom prst="ellipse">
            <a:avLst/>
          </a:prstGeom>
          <a:gradFill rotWithShape="1">
            <a:gsLst>
              <a:gs pos="0">
                <a:srgbClr val="777777">
                  <a:alpha val="39998"/>
                </a:srgbClr>
              </a:gs>
              <a:gs pos="100000">
                <a:srgbClr val="373737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/>
          <a:lstStyle/>
          <a:p>
            <a:pPr algn="ctr" eaLnBrk="0" hangingPunct="0"/>
            <a:endParaRPr lang="zh-CN" altLang="en-US" b="1" dirty="0">
              <a:solidFill>
                <a:srgbClr val="000000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48152" name="[动画大师]_Oval 3"/>
          <p:cNvSpPr/>
          <p:nvPr/>
        </p:nvSpPr>
        <p:spPr>
          <a:xfrm rot="1800000">
            <a:off x="9447213" y="2743200"/>
            <a:ext cx="84137" cy="1146175"/>
          </a:xfrm>
          <a:prstGeom prst="ellipse">
            <a:avLst/>
          </a:prstGeom>
          <a:gradFill rotWithShape="1">
            <a:gsLst>
              <a:gs pos="0">
                <a:srgbClr val="777777">
                  <a:alpha val="79999"/>
                </a:srgbClr>
              </a:gs>
              <a:gs pos="100000">
                <a:srgbClr val="373737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/>
          <a:lstStyle/>
          <a:p>
            <a:pPr algn="ctr" eaLnBrk="0" hangingPunct="0"/>
            <a:endParaRPr lang="zh-CN" altLang="en-US" b="1" dirty="0">
              <a:solidFill>
                <a:srgbClr val="000000"/>
              </a:solidFill>
              <a:latin typeface="+mn-lt"/>
              <a:cs typeface="+mn-ea"/>
              <a:sym typeface="+mn-lt"/>
            </a:endParaRPr>
          </a:p>
        </p:txBody>
      </p:sp>
      <p:pic>
        <p:nvPicPr>
          <p:cNvPr id="2" name="图片 1" descr="边框 (1)-恢复的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0" y="4874260"/>
            <a:ext cx="2636520" cy="2831465"/>
          </a:xfrm>
          <a:prstGeom prst="rect">
            <a:avLst/>
          </a:prstGeom>
        </p:spPr>
      </p:pic>
      <p:pic>
        <p:nvPicPr>
          <p:cNvPr id="17" name="图片 16" descr="边框 9复的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16200000">
            <a:off x="340360" y="-486410"/>
            <a:ext cx="2798445" cy="3517900"/>
          </a:xfrm>
          <a:prstGeom prst="rect">
            <a:avLst/>
          </a:prstGeom>
        </p:spPr>
      </p:pic>
      <p:sp>
        <p:nvSpPr>
          <p:cNvPr id="48138" name="Oval 10"/>
          <p:cNvSpPr/>
          <p:nvPr/>
        </p:nvSpPr>
        <p:spPr>
          <a:xfrm>
            <a:off x="1976438" y="4870450"/>
            <a:ext cx="974725" cy="204788"/>
          </a:xfrm>
          <a:prstGeom prst="ellipse">
            <a:avLst/>
          </a:prstGeom>
          <a:noFill/>
          <a:ln w="25400" cap="flat" cmpd="sng">
            <a:solidFill>
              <a:schemeClr val="tx1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eaLnBrk="0" hangingPunct="0"/>
            <a:endParaRPr lang="zh-CN" altLang="en-US" b="1" dirty="0">
              <a:solidFill>
                <a:srgbClr val="000000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48153" name="Oval 25"/>
          <p:cNvSpPr/>
          <p:nvPr/>
        </p:nvSpPr>
        <p:spPr>
          <a:xfrm>
            <a:off x="992188" y="5919788"/>
            <a:ext cx="2062162" cy="428625"/>
          </a:xfrm>
          <a:prstGeom prst="ellipse">
            <a:avLst/>
          </a:prstGeom>
          <a:noFill/>
          <a:ln w="28575" cap="flat" cmpd="sng">
            <a:solidFill>
              <a:schemeClr val="tx1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eaLnBrk="0" hangingPunct="0"/>
            <a:endParaRPr lang="zh-CN" altLang="en-US" b="1" dirty="0">
              <a:solidFill>
                <a:srgbClr val="000000"/>
              </a:solidFill>
              <a:latin typeface="+mn-lt"/>
              <a:cs typeface="+mn-ea"/>
              <a:sym typeface="+mn-lt"/>
            </a:endParaRPr>
          </a:p>
        </p:txBody>
      </p:sp>
      <p:pic>
        <p:nvPicPr>
          <p:cNvPr id="3" name="图片 2" descr="边框 恢复的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9717405" y="4634230"/>
            <a:ext cx="2576195" cy="2592070"/>
          </a:xfrm>
          <a:prstGeom prst="rect">
            <a:avLst/>
          </a:prstGeom>
        </p:spPr>
      </p:pic>
      <p:sp>
        <p:nvSpPr>
          <p:cNvPr id="48139" name="Oval 11"/>
          <p:cNvSpPr/>
          <p:nvPr/>
        </p:nvSpPr>
        <p:spPr>
          <a:xfrm>
            <a:off x="10061575" y="5661025"/>
            <a:ext cx="1504950" cy="314325"/>
          </a:xfrm>
          <a:prstGeom prst="ellipse">
            <a:avLst/>
          </a:prstGeom>
          <a:noFill/>
          <a:ln w="28575" cap="flat" cmpd="sng">
            <a:solidFill>
              <a:schemeClr val="tx1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eaLnBrk="0" hangingPunct="0"/>
            <a:endParaRPr lang="zh-CN" altLang="en-US" b="1" dirty="0">
              <a:solidFill>
                <a:srgbClr val="000000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48143" name="Oval 15"/>
          <p:cNvSpPr/>
          <p:nvPr/>
        </p:nvSpPr>
        <p:spPr>
          <a:xfrm>
            <a:off x="11261725" y="4732338"/>
            <a:ext cx="620713" cy="130175"/>
          </a:xfrm>
          <a:prstGeom prst="ellipse">
            <a:avLst/>
          </a:prstGeom>
          <a:noFill/>
          <a:ln w="28575" cap="flat" cmpd="sng">
            <a:solidFill>
              <a:schemeClr val="tx1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eaLnBrk="0" hangingPunct="0"/>
            <a:endParaRPr lang="zh-CN" altLang="en-US" b="1" dirty="0">
              <a:solidFill>
                <a:srgbClr val="000000"/>
              </a:solidFill>
              <a:latin typeface="+mn-lt"/>
              <a:cs typeface="+mn-ea"/>
              <a:sym typeface="+mn-lt"/>
            </a:endParaRPr>
          </a:p>
        </p:txBody>
      </p:sp>
      <p:pic>
        <p:nvPicPr>
          <p:cNvPr id="10" name="图片 9" descr="花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9049385" y="-87630"/>
            <a:ext cx="3294380" cy="16129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601845" y="2360930"/>
            <a:ext cx="3542665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7200" b="1" i="1" dirty="0">
                <a:solidFill>
                  <a:srgbClr val="465E3C"/>
                </a:solidFill>
                <a:latin typeface="+mn-lt"/>
                <a:cs typeface="+mn-ea"/>
              </a:rPr>
              <a:t>Thanks!</a:t>
            </a:r>
            <a:endParaRPr lang="en-US" altLang="zh-CN" sz="7200" b="1" i="1" dirty="0">
              <a:solidFill>
                <a:srgbClr val="465E3C"/>
              </a:solidFill>
              <a:latin typeface="+mn-lt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22hbtrat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1376</Words>
  <Application>WPS 文字</Application>
  <PresentationFormat>宽屏</PresentationFormat>
  <Paragraphs>66</Paragraphs>
  <Slides>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20" baseType="lpstr">
      <vt:lpstr>Arial</vt:lpstr>
      <vt:lpstr>方正书宋_GBK</vt:lpstr>
      <vt:lpstr>Wingdings</vt:lpstr>
      <vt:lpstr>印品黑体</vt:lpstr>
      <vt:lpstr>苹方-简</vt:lpstr>
      <vt:lpstr>微软雅黑</vt:lpstr>
      <vt:lpstr>汉仪旗黑</vt:lpstr>
      <vt:lpstr>宋体</vt:lpstr>
      <vt:lpstr>Arial Unicode MS</vt:lpstr>
      <vt:lpstr>Calibri</vt:lpstr>
      <vt:lpstr>Helvetica Neue</vt:lpstr>
      <vt:lpstr>汉仪书宋二KW</vt:lpstr>
      <vt:lpstr>义启小魏楷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caowen</dc:creator>
  <cp:lastModifiedBy>caowen</cp:lastModifiedBy>
  <cp:revision>4</cp:revision>
  <dcterms:created xsi:type="dcterms:W3CDTF">2023-03-28T15:25:34Z</dcterms:created>
  <dcterms:modified xsi:type="dcterms:W3CDTF">2023-03-28T15:25:34Z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2052-3.9.0.6159</vt:lpwstr>
  </property>
</Properties>
</file>