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256" r:id="rId3"/>
    <p:sldId id="258" r:id="rId5"/>
    <p:sldId id="273" r:id="rId6"/>
    <p:sldId id="274" r:id="rId7"/>
    <p:sldId id="296" r:id="rId8"/>
    <p:sldId id="276" r:id="rId9"/>
    <p:sldId id="279" r:id="rId10"/>
    <p:sldId id="328" r:id="rId11"/>
    <p:sldId id="283" r:id="rId12"/>
    <p:sldId id="312" r:id="rId13"/>
    <p:sldId id="313" r:id="rId14"/>
    <p:sldId id="314" r:id="rId15"/>
    <p:sldId id="315" r:id="rId16"/>
    <p:sldId id="299" r:id="rId17"/>
    <p:sldId id="263" r:id="rId18"/>
    <p:sldId id="300" r:id="rId19"/>
    <p:sldId id="298" r:id="rId20"/>
    <p:sldId id="278" r:id="rId21"/>
    <p:sldId id="297" r:id="rId22"/>
    <p:sldId id="277" r:id="rId23"/>
    <p:sldId id="310" r:id="rId24"/>
    <p:sldId id="311" r:id="rId25"/>
    <p:sldId id="319" r:id="rId26"/>
    <p:sldId id="318" r:id="rId27"/>
    <p:sldId id="286"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B8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66" d="100"/>
          <a:sy n="66" d="100"/>
        </p:scale>
        <p:origin x="1301" y="398"/>
      </p:cViewPr>
      <p:guideLst>
        <p:guide orient="horz" pos="2160"/>
        <p:guide pos="38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26.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B0571-0274-4773-A1AE-E042F1E379E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6B3A9-B1F5-4DED-8F72-13BF84042AB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链接：https://pan.baidu.com/s/1dBUOykZfGkjoJj8YrmZuTw?pwd=7788 </a:t>
            </a:r>
            <a:endParaRPr lang="zh-CN" altLang="en-US"/>
          </a:p>
          <a:p>
            <a:r>
              <a:rPr lang="zh-CN" altLang="en-US"/>
              <a:t>提取码：7788</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D5563C1-3E39-412F-B6BC-0AD5C68DCB87}"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1E130B-F3A0-4333-894A-DDEEFE6F69A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D5563C1-3E39-412F-B6BC-0AD5C68DCB87}"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1E130B-F3A0-4333-894A-DDEEFE6F69A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D5563C1-3E39-412F-B6BC-0AD5C68DCB87}"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1E130B-F3A0-4333-894A-DDEEFE6F69A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D5563C1-3E39-412F-B6BC-0AD5C68DCB87}"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1E130B-F3A0-4333-894A-DDEEFE6F69A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D5563C1-3E39-412F-B6BC-0AD5C68DCB87}"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1E130B-F3A0-4333-894A-DDEEFE6F69A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D5563C1-3E39-412F-B6BC-0AD5C68DCB87}"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1E130B-F3A0-4333-894A-DDEEFE6F69A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D5563C1-3E39-412F-B6BC-0AD5C68DCB87}"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51E130B-F3A0-4333-894A-DDEEFE6F69A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D5563C1-3E39-412F-B6BC-0AD5C68DCB8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51E130B-F3A0-4333-894A-DDEEFE6F69A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D5563C1-3E39-412F-B6BC-0AD5C68DCB87}"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51E130B-F3A0-4333-894A-DDEEFE6F69A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D5563C1-3E39-412F-B6BC-0AD5C68DCB87}"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1E130B-F3A0-4333-894A-DDEEFE6F69A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D5563C1-3E39-412F-B6BC-0AD5C68DCB87}"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1E130B-F3A0-4333-894A-DDEEFE6F69A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5400000">
            <a:off x="2701214" y="-2701213"/>
            <a:ext cx="6858000" cy="12260426"/>
          </a:xfrm>
          <a:prstGeom prst="rect">
            <a:avLst/>
          </a:prstGeom>
        </p:spPr>
      </p:pic>
      <p:sp>
        <p:nvSpPr>
          <p:cNvPr id="8" name="矩形: 圆角 7"/>
          <p:cNvSpPr/>
          <p:nvPr userDrawn="1"/>
        </p:nvSpPr>
        <p:spPr>
          <a:xfrm>
            <a:off x="237392" y="207964"/>
            <a:ext cx="11799277" cy="6421435"/>
          </a:xfrm>
          <a:prstGeom prst="roundRect">
            <a:avLst>
              <a:gd name="adj" fmla="val 1840"/>
            </a:avLst>
          </a:prstGeom>
          <a:solidFill>
            <a:schemeClr val="bg1">
              <a:alpha val="80000"/>
            </a:schemeClr>
          </a:solidFill>
          <a:ln w="19050">
            <a:solidFill>
              <a:srgbClr val="BBB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8.jpe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6" Type="http://schemas.openxmlformats.org/officeDocument/2006/relationships/slideLayout" Target="../slideLayouts/slideLayout2.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s://haokan.baidu.com/v?pd=wisenatural&amp;vid=1352546150997446453" TargetMode="Externa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701214" y="-2701213"/>
            <a:ext cx="6858000" cy="12260426"/>
          </a:xfrm>
          <a:prstGeom prst="rect">
            <a:avLst/>
          </a:prstGeom>
        </p:spPr>
      </p:pic>
      <p:sp>
        <p:nvSpPr>
          <p:cNvPr id="21" name="矩形: 圆角 20"/>
          <p:cNvSpPr/>
          <p:nvPr/>
        </p:nvSpPr>
        <p:spPr>
          <a:xfrm>
            <a:off x="1713053" y="1623527"/>
            <a:ext cx="8912505" cy="2929812"/>
          </a:xfrm>
          <a:prstGeom prst="roundRect">
            <a:avLst>
              <a:gd name="adj" fmla="val 6501"/>
            </a:avLst>
          </a:prstGeom>
          <a:solidFill>
            <a:schemeClr val="bg1">
              <a:alpha val="74000"/>
            </a:schemeClr>
          </a:solidFill>
          <a:ln w="57150">
            <a:solidFill>
              <a:srgbClr val="BBB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474429" y="3592442"/>
            <a:ext cx="3339646" cy="385762"/>
            <a:chOff x="4483760" y="3592442"/>
            <a:chExt cx="3339646" cy="385762"/>
          </a:xfrm>
        </p:grpSpPr>
        <p:sp>
          <p:nvSpPr>
            <p:cNvPr id="7" name="圆角矩形 8"/>
            <p:cNvSpPr/>
            <p:nvPr/>
          </p:nvSpPr>
          <p:spPr>
            <a:xfrm>
              <a:off x="4483760" y="3592442"/>
              <a:ext cx="1585913" cy="385762"/>
            </a:xfrm>
            <a:prstGeom prst="roundRect">
              <a:avLst>
                <a:gd name="adj" fmla="val 5556"/>
              </a:avLst>
            </a:prstGeom>
            <a:noFill/>
            <a:ln>
              <a:solidFill>
                <a:srgbClr val="544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9"/>
            <p:cNvSpPr/>
            <p:nvPr/>
          </p:nvSpPr>
          <p:spPr>
            <a:xfrm>
              <a:off x="6237493" y="3592442"/>
              <a:ext cx="1585913" cy="385762"/>
            </a:xfrm>
            <a:prstGeom prst="roundRect">
              <a:avLst>
                <a:gd name="adj" fmla="val 5556"/>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555515" y="3608952"/>
              <a:ext cx="1516380" cy="368300"/>
            </a:xfrm>
            <a:prstGeom prst="rect">
              <a:avLst/>
            </a:prstGeom>
            <a:noFill/>
          </p:spPr>
          <p:txBody>
            <a:bodyPr wrap="square" rtlCol="0">
              <a:spAutoFit/>
            </a:bodyPr>
            <a:lstStyle/>
            <a:p>
              <a:r>
                <a:rPr lang="en-US" altLang="zh-CN" dirty="0">
                  <a:solidFill>
                    <a:srgbClr val="544430"/>
                  </a:solidFill>
                  <a:latin typeface="微软雅黑" panose="020B0503020204020204" pitchFamily="34" charset="-122"/>
                  <a:ea typeface="微软雅黑" panose="020B0503020204020204" pitchFamily="34" charset="-122"/>
                </a:rPr>
                <a:t>Ludy </a:t>
              </a:r>
              <a:r>
                <a:rPr lang="zh-CN" altLang="en-US" dirty="0">
                  <a:solidFill>
                    <a:srgbClr val="544430"/>
                  </a:solidFill>
                  <a:latin typeface="微软雅黑" panose="020B0503020204020204" pitchFamily="34" charset="-122"/>
                  <a:ea typeface="微软雅黑" panose="020B0503020204020204" pitchFamily="34" charset="-122"/>
                </a:rPr>
                <a:t>吕迪</a:t>
              </a:r>
              <a:endParaRPr lang="zh-CN" altLang="en-US" dirty="0">
                <a:solidFill>
                  <a:srgbClr val="5444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338319" y="3592442"/>
              <a:ext cx="1450340" cy="368300"/>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2024/10/17</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926469" y="2337527"/>
            <a:ext cx="6429478" cy="1142616"/>
            <a:chOff x="2926469" y="2337527"/>
            <a:chExt cx="6429478" cy="1142616"/>
          </a:xfrm>
        </p:grpSpPr>
        <p:sp>
          <p:nvSpPr>
            <p:cNvPr id="13" name="文本框 12"/>
            <p:cNvSpPr txBox="1"/>
            <p:nvPr/>
          </p:nvSpPr>
          <p:spPr>
            <a:xfrm>
              <a:off x="3018118" y="2337527"/>
              <a:ext cx="5516880" cy="1014730"/>
            </a:xfrm>
            <a:prstGeom prst="rect">
              <a:avLst/>
            </a:prstGeom>
            <a:noFill/>
          </p:spPr>
          <p:txBody>
            <a:bodyPr wrap="none" rtlCol="0">
              <a:spAutoFit/>
            </a:bodyPr>
            <a:lstStyle/>
            <a:p>
              <a:r>
                <a:rPr lang="en-US" altLang="zh-CN" sz="6000" dirty="0">
                  <a:solidFill>
                    <a:srgbClr val="544430"/>
                  </a:solidFill>
                  <a:latin typeface="幼圆" panose="02010509060101010101" pitchFamily="49" charset="-122"/>
                  <a:ea typeface="幼圆" panose="02010509060101010101" pitchFamily="49" charset="-122"/>
                </a:rPr>
                <a:t>Crosstalk </a:t>
              </a:r>
              <a:r>
                <a:rPr lang="zh-CN" altLang="en-US" sz="6000" dirty="0">
                  <a:solidFill>
                    <a:srgbClr val="544430"/>
                  </a:solidFill>
                  <a:latin typeface="幼圆" panose="02010509060101010101" pitchFamily="49" charset="-122"/>
                  <a:ea typeface="幼圆" panose="02010509060101010101" pitchFamily="49" charset="-122"/>
                </a:rPr>
                <a:t>相声</a:t>
              </a:r>
              <a:endParaRPr lang="zh-CN" altLang="en-US" sz="6000" dirty="0">
                <a:solidFill>
                  <a:srgbClr val="544430"/>
                </a:solidFill>
                <a:latin typeface="幼圆" panose="02010509060101010101" pitchFamily="49" charset="-122"/>
                <a:ea typeface="幼圆" panose="02010509060101010101" pitchFamily="49" charset="-122"/>
              </a:endParaRPr>
            </a:p>
          </p:txBody>
        </p:sp>
        <p:grpSp>
          <p:nvGrpSpPr>
            <p:cNvPr id="14" name="组合 13"/>
            <p:cNvGrpSpPr/>
            <p:nvPr/>
          </p:nvGrpSpPr>
          <p:grpSpPr>
            <a:xfrm>
              <a:off x="2926469" y="2452067"/>
              <a:ext cx="335280" cy="347880"/>
              <a:chOff x="2926469" y="2466355"/>
              <a:chExt cx="335280" cy="347880"/>
            </a:xfrm>
          </p:grpSpPr>
          <p:sp>
            <p:nvSpPr>
              <p:cNvPr id="18" name="矩形 17"/>
              <p:cNvSpPr/>
              <p:nvPr/>
            </p:nvSpPr>
            <p:spPr>
              <a:xfrm>
                <a:off x="2926469" y="2466355"/>
                <a:ext cx="335280" cy="25200"/>
              </a:xfrm>
              <a:prstGeom prst="rect">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16200000">
                <a:off x="2771429" y="2633995"/>
                <a:ext cx="335280" cy="25200"/>
              </a:xfrm>
              <a:prstGeom prst="rect">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rot="10800000">
              <a:off x="9020667" y="3132263"/>
              <a:ext cx="335280" cy="347880"/>
              <a:chOff x="2926469" y="2466355"/>
              <a:chExt cx="335280" cy="347880"/>
            </a:xfrm>
          </p:grpSpPr>
          <p:sp>
            <p:nvSpPr>
              <p:cNvPr id="16" name="矩形 15"/>
              <p:cNvSpPr/>
              <p:nvPr/>
            </p:nvSpPr>
            <p:spPr>
              <a:xfrm>
                <a:off x="2926469" y="2466355"/>
                <a:ext cx="335280" cy="25200"/>
              </a:xfrm>
              <a:prstGeom prst="rect">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16200000">
                <a:off x="2771429" y="2633995"/>
                <a:ext cx="335280" cy="25200"/>
              </a:xfrm>
              <a:prstGeom prst="rect">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32790" y="1868805"/>
            <a:ext cx="10963910" cy="1568450"/>
          </a:xfrm>
          <a:prstGeom prst="rect">
            <a:avLst/>
          </a:prstGeom>
          <a:noFill/>
        </p:spPr>
        <p:txBody>
          <a:bodyPr wrap="square" rtlCol="0" anchor="t">
            <a:spAutoFit/>
          </a:bodyPr>
          <a:p>
            <a:r>
              <a:rPr lang="zh-CN" altLang="en-US" sz="3200">
                <a:latin typeface="Times New Roman" panose="02020603050405020304" charset="0"/>
                <a:cs typeface="Times New Roman" panose="02020603050405020304" charset="0"/>
              </a:rPr>
              <a:t>The main forms of Chinese crosstalk include </a:t>
            </a:r>
            <a:endParaRPr lang="zh-CN" altLang="en-US" sz="3200">
              <a:latin typeface="Times New Roman" panose="02020603050405020304" charset="0"/>
              <a:cs typeface="Times New Roman" panose="02020603050405020304" charset="0"/>
            </a:endParaRPr>
          </a:p>
          <a:p>
            <a:pPr indent="0">
              <a:buFont typeface="Arial" panose="020B0604020202020204" pitchFamily="34" charset="0"/>
              <a:buNone/>
            </a:pPr>
            <a:r>
              <a:rPr lang="zh-CN" altLang="en-US" sz="3200" b="1">
                <a:latin typeface="Times New Roman" panose="02020603050405020304" charset="0"/>
                <a:cs typeface="Times New Roman" panose="02020603050405020304" charset="0"/>
              </a:rPr>
              <a:t>stand-up crosstalk</a:t>
            </a:r>
            <a:r>
              <a:rPr lang="en-US" altLang="zh-CN" sz="3200">
                <a:latin typeface="Times New Roman" panose="02020603050405020304" charset="0"/>
                <a:cs typeface="Times New Roman" panose="02020603050405020304" charset="0"/>
              </a:rPr>
              <a:t>         </a:t>
            </a:r>
            <a:r>
              <a:rPr lang="zh-CN" altLang="en-US" sz="3200" b="1">
                <a:latin typeface="Times New Roman" panose="02020603050405020304" charset="0"/>
                <a:cs typeface="Times New Roman" panose="02020603050405020304" charset="0"/>
              </a:rPr>
              <a:t>pair crosstalk</a:t>
            </a:r>
            <a:r>
              <a:rPr lang="en-US" altLang="zh-CN" sz="3200" b="1">
                <a:latin typeface="Times New Roman" panose="02020603050405020304" charset="0"/>
                <a:cs typeface="Times New Roman" panose="02020603050405020304" charset="0"/>
              </a:rPr>
              <a:t> </a:t>
            </a:r>
            <a:r>
              <a:rPr lang="en-US" altLang="zh-CN" sz="3200">
                <a:latin typeface="Times New Roman" panose="02020603050405020304" charset="0"/>
                <a:cs typeface="Times New Roman" panose="02020603050405020304" charset="0"/>
              </a:rPr>
              <a:t>           </a:t>
            </a:r>
            <a:r>
              <a:rPr lang="en-US" altLang="zh-CN" sz="3200" b="1">
                <a:latin typeface="Times New Roman" panose="02020603050405020304" charset="0"/>
                <a:cs typeface="Times New Roman" panose="02020603050405020304" charset="0"/>
              </a:rPr>
              <a:t> </a:t>
            </a:r>
            <a:r>
              <a:rPr lang="zh-CN" altLang="en-US" sz="3200" b="1">
                <a:latin typeface="Times New Roman" panose="02020603050405020304" charset="0"/>
                <a:cs typeface="Times New Roman" panose="02020603050405020304" charset="0"/>
              </a:rPr>
              <a:t>group</a:t>
            </a:r>
            <a:r>
              <a:rPr lang="en-US" altLang="zh-CN" sz="3200" b="1">
                <a:latin typeface="Times New Roman" panose="02020603050405020304" charset="0"/>
                <a:cs typeface="Times New Roman" panose="02020603050405020304" charset="0"/>
              </a:rPr>
              <a:t> </a:t>
            </a:r>
            <a:r>
              <a:rPr lang="zh-CN" altLang="en-US" sz="3200" b="1">
                <a:latin typeface="Times New Roman" panose="02020603050405020304" charset="0"/>
                <a:cs typeface="Times New Roman" panose="02020603050405020304" charset="0"/>
              </a:rPr>
              <a:t>crosstalk</a:t>
            </a:r>
            <a:endParaRPr lang="zh-CN" altLang="en-US" sz="3200" b="1">
              <a:latin typeface="Times New Roman" panose="02020603050405020304" charset="0"/>
              <a:cs typeface="Times New Roman" panose="02020603050405020304" charset="0"/>
            </a:endParaRPr>
          </a:p>
          <a:p>
            <a:pPr indent="0">
              <a:buFont typeface="Arial" panose="020B0604020202020204" pitchFamily="34" charset="0"/>
              <a:buNone/>
            </a:pPr>
            <a:r>
              <a:rPr lang="en-US" altLang="zh-CN" sz="3200">
                <a:latin typeface="Times New Roman" panose="02020603050405020304" charset="0"/>
                <a:cs typeface="Times New Roman" panose="02020603050405020304" charset="0"/>
              </a:rPr>
              <a:t>     </a:t>
            </a:r>
            <a:r>
              <a:rPr lang="zh-CN" altLang="en-US" sz="3200">
                <a:latin typeface="Times New Roman" panose="02020603050405020304" charset="0"/>
                <a:cs typeface="Times New Roman" panose="02020603050405020304" charset="0"/>
              </a:rPr>
              <a:t>单口相声</a:t>
            </a:r>
            <a:r>
              <a:rPr lang="en-US" altLang="zh-CN" sz="3200">
                <a:latin typeface="Times New Roman" panose="02020603050405020304" charset="0"/>
                <a:cs typeface="Times New Roman" panose="02020603050405020304" charset="0"/>
              </a:rPr>
              <a:t>                        </a:t>
            </a:r>
            <a:r>
              <a:rPr lang="zh-CN" altLang="en-US" sz="3200">
                <a:latin typeface="Times New Roman" panose="02020603050405020304" charset="0"/>
                <a:cs typeface="Times New Roman" panose="02020603050405020304" charset="0"/>
              </a:rPr>
              <a:t>对口相声</a:t>
            </a:r>
            <a:r>
              <a:rPr lang="en-US" altLang="zh-CN" sz="3200">
                <a:latin typeface="Times New Roman" panose="02020603050405020304" charset="0"/>
                <a:cs typeface="Times New Roman" panose="02020603050405020304" charset="0"/>
              </a:rPr>
              <a:t>                      </a:t>
            </a:r>
            <a:r>
              <a:rPr lang="zh-CN" altLang="en-US" sz="3200">
                <a:latin typeface="Times New Roman" panose="02020603050405020304" charset="0"/>
                <a:cs typeface="Times New Roman" panose="02020603050405020304" charset="0"/>
              </a:rPr>
              <a:t>群口相声</a:t>
            </a:r>
            <a:endParaRPr lang="zh-CN" altLang="en-US" sz="3200">
              <a:latin typeface="Times New Roman" panose="02020603050405020304" charset="0"/>
              <a:cs typeface="Times New Roman" panose="02020603050405020304" charset="0"/>
            </a:endParaRPr>
          </a:p>
        </p:txBody>
      </p:sp>
      <p:sp>
        <p:nvSpPr>
          <p:cNvPr id="4" name="标题 1"/>
          <p:cNvSpPr>
            <a:spLocks noGrp="1"/>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6600" b="1" dirty="0">
                <a:solidFill>
                  <a:srgbClr val="544430"/>
                </a:solidFill>
                <a:latin typeface="Times New Roman" panose="02020603050405020304" charset="0"/>
                <a:ea typeface="微软雅黑" panose="020B0503020204020204" pitchFamily="34" charset="-122"/>
                <a:cs typeface="Times New Roman" panose="02020603050405020304" charset="0"/>
                <a:sym typeface="+mn-ea"/>
              </a:rPr>
              <a:t>Forms</a:t>
            </a:r>
            <a:endParaRPr lang="en-US" altLang="zh-CN" sz="6600" b="1" dirty="0">
              <a:solidFill>
                <a:srgbClr val="544430"/>
              </a:solidFill>
              <a:latin typeface="Times New Roman" panose="02020603050405020304" charset="0"/>
              <a:ea typeface="微软雅黑" panose="020B0503020204020204" pitchFamily="34" charset="-122"/>
              <a:cs typeface="Times New Roman" panose="02020603050405020304" charset="0"/>
              <a:sym typeface="+mn-ea"/>
            </a:endParaRPr>
          </a:p>
        </p:txBody>
      </p:sp>
      <p:pic>
        <p:nvPicPr>
          <p:cNvPr id="5" name="图片 4"/>
          <p:cNvPicPr/>
          <p:nvPr/>
        </p:nvPicPr>
        <p:blipFill>
          <a:blip r:embed="rId1"/>
          <a:stretch>
            <a:fillRect/>
          </a:stretch>
        </p:blipFill>
        <p:spPr>
          <a:xfrm>
            <a:off x="873760" y="3810000"/>
            <a:ext cx="2953385" cy="1968500"/>
          </a:xfrm>
          <a:prstGeom prst="rect">
            <a:avLst/>
          </a:prstGeom>
        </p:spPr>
      </p:pic>
      <p:pic>
        <p:nvPicPr>
          <p:cNvPr id="6" name="图片 5"/>
          <p:cNvPicPr/>
          <p:nvPr/>
        </p:nvPicPr>
        <p:blipFill>
          <a:blip r:embed="rId2"/>
          <a:stretch>
            <a:fillRect/>
          </a:stretch>
        </p:blipFill>
        <p:spPr>
          <a:xfrm>
            <a:off x="4674870" y="3810000"/>
            <a:ext cx="2922905" cy="1948815"/>
          </a:xfrm>
          <a:prstGeom prst="rect">
            <a:avLst/>
          </a:prstGeom>
        </p:spPr>
      </p:pic>
      <p:pic>
        <p:nvPicPr>
          <p:cNvPr id="7" name="图片 6"/>
          <p:cNvPicPr/>
          <p:nvPr/>
        </p:nvPicPr>
        <p:blipFill>
          <a:blip r:embed="rId3"/>
          <a:stretch>
            <a:fillRect/>
          </a:stretch>
        </p:blipFill>
        <p:spPr>
          <a:xfrm>
            <a:off x="8314055" y="3848100"/>
            <a:ext cx="3211830" cy="1930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38200" y="2700020"/>
            <a:ext cx="6096000" cy="2245360"/>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It is performed by </a:t>
            </a:r>
            <a:r>
              <a:rPr lang="zh-CN" altLang="en-US" sz="2800" b="1">
                <a:solidFill>
                  <a:schemeClr val="accent1"/>
                </a:solidFill>
                <a:latin typeface="Times New Roman" panose="02020603050405020304" charset="0"/>
                <a:cs typeface="Times New Roman" panose="02020603050405020304" charset="0"/>
              </a:rPr>
              <a:t>an actor</a:t>
            </a:r>
            <a:r>
              <a:rPr lang="en-US" altLang="zh-CN" sz="2800" b="1">
                <a:solidFill>
                  <a:schemeClr val="tx1"/>
                </a:solidFill>
                <a:latin typeface="Times New Roman" panose="02020603050405020304" charset="0"/>
                <a:cs typeface="Times New Roman" panose="02020603050405020304" charset="0"/>
              </a:rPr>
              <a:t>.</a:t>
            </a:r>
            <a:endParaRPr lang="zh-CN" altLang="en-US" sz="2800" b="1">
              <a:solidFill>
                <a:schemeClr val="accent1"/>
              </a:solidFill>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This form of crosstalk is the simplest, with actors using their own words and expressions to achieve the humorous effect of the whole show.</a:t>
            </a:r>
            <a:endParaRPr lang="zh-CN" altLang="en-US" sz="2800">
              <a:latin typeface="Times New Roman" panose="02020603050405020304" charset="0"/>
              <a:cs typeface="Times New Roman" panose="02020603050405020304" charset="0"/>
            </a:endParaRPr>
          </a:p>
        </p:txBody>
      </p:sp>
      <p:sp>
        <p:nvSpPr>
          <p:cNvPr id="4" name="标题 1"/>
          <p:cNvSpPr>
            <a:spLocks noGrp="1"/>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800" b="1">
                <a:latin typeface="Times New Roman" panose="02020603050405020304" charset="0"/>
                <a:cs typeface="Times New Roman" panose="02020603050405020304" charset="0"/>
                <a:sym typeface="+mn-ea"/>
              </a:rPr>
              <a:t>stand-up crosstalk</a:t>
            </a:r>
            <a:endParaRPr lang="zh-CN" altLang="en-US" sz="4800" b="1" dirty="0">
              <a:solidFill>
                <a:srgbClr val="544430"/>
              </a:solidFill>
              <a:latin typeface="Times New Roman" panose="02020603050405020304" charset="0"/>
              <a:ea typeface="微软雅黑" panose="020B0503020204020204" pitchFamily="34" charset="-122"/>
              <a:cs typeface="Times New Roman" panose="02020603050405020304" charset="0"/>
              <a:sym typeface="+mn-ea"/>
            </a:endParaRPr>
          </a:p>
        </p:txBody>
      </p:sp>
      <p:pic>
        <p:nvPicPr>
          <p:cNvPr id="2" name="图片 1"/>
          <p:cNvPicPr/>
          <p:nvPr/>
        </p:nvPicPr>
        <p:blipFill>
          <a:blip r:embed="rId1"/>
          <a:stretch>
            <a:fillRect/>
          </a:stretch>
        </p:blipFill>
        <p:spPr>
          <a:xfrm>
            <a:off x="6096000" y="-110490"/>
            <a:ext cx="6858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38200" y="1804670"/>
            <a:ext cx="6096000" cy="4433570"/>
          </a:xfrm>
          <a:prstGeom prst="rect">
            <a:avLst/>
          </a:prstGeom>
          <a:noFill/>
        </p:spPr>
        <p:txBody>
          <a:bodyPr wrap="square" rtlCol="0" anchor="t">
            <a:noAutofit/>
          </a:bodyPr>
          <a:p>
            <a:r>
              <a:rPr sz="2800">
                <a:latin typeface="Times New Roman" panose="02020603050405020304" charset="0"/>
                <a:cs typeface="Times New Roman" panose="02020603050405020304" charset="0"/>
              </a:rPr>
              <a:t>It is performed by </a:t>
            </a:r>
            <a:r>
              <a:rPr sz="2800" b="1">
                <a:solidFill>
                  <a:schemeClr val="accent1"/>
                </a:solidFill>
                <a:latin typeface="Times New Roman" panose="02020603050405020304" charset="0"/>
                <a:cs typeface="Times New Roman" panose="02020603050405020304" charset="0"/>
              </a:rPr>
              <a:t>two actors</a:t>
            </a:r>
            <a:r>
              <a:rPr lang="en-US" sz="2800" b="1">
                <a:solidFill>
                  <a:schemeClr val="accent1"/>
                </a:solidFill>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 </a:t>
            </a:r>
            <a:endParaRPr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One acts as the main character to make fun with jokes for audience (</a:t>
            </a:r>
            <a:r>
              <a:rPr lang="zh-CN" altLang="en-US" sz="2800">
                <a:latin typeface="Times New Roman" panose="02020603050405020304" charset="0"/>
                <a:cs typeface="Times New Roman" panose="02020603050405020304" charset="0"/>
              </a:rPr>
              <a:t>捧哏</a:t>
            </a:r>
            <a:r>
              <a:rPr lang="en-US" sz="2800">
                <a:latin typeface="Times New Roman" panose="02020603050405020304" charset="0"/>
                <a:cs typeface="Times New Roman" panose="02020603050405020304" charset="0"/>
              </a:rPr>
              <a:t>)and another acts as the secondary character to help the main character to create laughter(</a:t>
            </a:r>
            <a:r>
              <a:rPr lang="zh-CN" altLang="en-US" sz="2800">
                <a:latin typeface="Times New Roman" panose="02020603050405020304" charset="0"/>
                <a:cs typeface="Times New Roman" panose="02020603050405020304" charset="0"/>
              </a:rPr>
              <a:t>逗哏</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rPr>
              <a:t>The pair crosstalk, which t</a:t>
            </a:r>
            <a:r>
              <a:rPr sz="2800">
                <a:latin typeface="Times New Roman" panose="02020603050405020304" charset="0"/>
                <a:cs typeface="Times New Roman" panose="02020603050405020304" charset="0"/>
              </a:rPr>
              <a:t>wo actors communicate their sense of humor </a:t>
            </a:r>
            <a:r>
              <a:rPr lang="en-US" sz="2800">
                <a:latin typeface="Times New Roman" panose="02020603050405020304" charset="0"/>
                <a:cs typeface="Times New Roman" panose="02020603050405020304" charset="0"/>
              </a:rPr>
              <a:t>t</a:t>
            </a:r>
            <a:r>
              <a:rPr sz="2800">
                <a:latin typeface="Times New Roman" panose="02020603050405020304" charset="0"/>
                <a:cs typeface="Times New Roman" panose="02020603050405020304" charset="0"/>
              </a:rPr>
              <a:t>hrough interaction and dialogue, is </a:t>
            </a:r>
            <a:r>
              <a:rPr lang="en-US" sz="2800">
                <a:solidFill>
                  <a:schemeClr val="accent1"/>
                </a:solidFill>
                <a:latin typeface="Times New Roman" panose="02020603050405020304" charset="0"/>
                <a:cs typeface="Times New Roman" panose="02020603050405020304" charset="0"/>
              </a:rPr>
              <a:t>the most</a:t>
            </a:r>
            <a:r>
              <a:rPr sz="2800">
                <a:solidFill>
                  <a:schemeClr val="accent1"/>
                </a:solidFill>
                <a:latin typeface="Times New Roman" panose="02020603050405020304" charset="0"/>
                <a:cs typeface="Times New Roman" panose="02020603050405020304" charset="0"/>
              </a:rPr>
              <a:t> popular</a:t>
            </a:r>
            <a:r>
              <a:rPr sz="2800">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rPr>
              <a:t>form </a:t>
            </a:r>
            <a:r>
              <a:rPr sz="2800">
                <a:latin typeface="Times New Roman" panose="02020603050405020304" charset="0"/>
                <a:cs typeface="Times New Roman" panose="02020603050405020304" charset="0"/>
              </a:rPr>
              <a:t>in China</a:t>
            </a:r>
            <a:r>
              <a:rPr lang="en-US" sz="2800">
                <a:latin typeface="Times New Roman" panose="02020603050405020304" charset="0"/>
                <a:cs typeface="Times New Roman" panose="02020603050405020304" charset="0"/>
              </a:rPr>
              <a:t>.</a:t>
            </a:r>
            <a:endParaRPr lang="en-US" sz="2800">
              <a:latin typeface="Times New Roman" panose="02020603050405020304" charset="0"/>
              <a:cs typeface="Times New Roman" panose="02020603050405020304" charset="0"/>
            </a:endParaRPr>
          </a:p>
        </p:txBody>
      </p:sp>
      <p:sp>
        <p:nvSpPr>
          <p:cNvPr id="4" name="标题 1"/>
          <p:cNvSpPr>
            <a:spLocks noGrp="1"/>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b="1">
                <a:latin typeface="Times New Roman" panose="02020603050405020304" charset="0"/>
                <a:cs typeface="Times New Roman" panose="02020603050405020304" charset="0"/>
                <a:sym typeface="+mn-ea"/>
              </a:rPr>
              <a:t>pair</a:t>
            </a:r>
            <a:r>
              <a:rPr lang="zh-CN" altLang="en-US" sz="4800" b="1">
                <a:latin typeface="Times New Roman" panose="02020603050405020304" charset="0"/>
                <a:cs typeface="Times New Roman" panose="02020603050405020304" charset="0"/>
                <a:sym typeface="+mn-ea"/>
              </a:rPr>
              <a:t> crosstalk</a:t>
            </a:r>
            <a:endParaRPr lang="zh-CN" altLang="en-US" sz="4800" b="1" dirty="0">
              <a:solidFill>
                <a:srgbClr val="544430"/>
              </a:solidFill>
              <a:latin typeface="Times New Roman" panose="02020603050405020304" charset="0"/>
              <a:ea typeface="微软雅黑" panose="020B0503020204020204" pitchFamily="34" charset="-122"/>
              <a:cs typeface="Times New Roman" panose="02020603050405020304" charset="0"/>
              <a:sym typeface="+mn-ea"/>
            </a:endParaRPr>
          </a:p>
        </p:txBody>
      </p:sp>
      <p:pic>
        <p:nvPicPr>
          <p:cNvPr id="5" name="图片 4"/>
          <p:cNvPicPr/>
          <p:nvPr/>
        </p:nvPicPr>
        <p:blipFill>
          <a:blip r:embed="rId1"/>
          <a:stretch>
            <a:fillRect/>
          </a:stretch>
        </p:blipFill>
        <p:spPr>
          <a:xfrm>
            <a:off x="6826885" y="549910"/>
            <a:ext cx="5068570" cy="2324735"/>
          </a:xfrm>
          <a:prstGeom prst="rect">
            <a:avLst/>
          </a:prstGeom>
        </p:spPr>
      </p:pic>
      <p:pic>
        <p:nvPicPr>
          <p:cNvPr id="6" name="图片 5"/>
          <p:cNvPicPr/>
          <p:nvPr/>
        </p:nvPicPr>
        <p:blipFill>
          <a:blip r:embed="rId2"/>
          <a:stretch>
            <a:fillRect/>
          </a:stretch>
        </p:blipFill>
        <p:spPr>
          <a:xfrm>
            <a:off x="7123430" y="3437255"/>
            <a:ext cx="4230370" cy="29502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38200" y="1804670"/>
            <a:ext cx="6096000" cy="4433570"/>
          </a:xfrm>
          <a:prstGeom prst="rect">
            <a:avLst/>
          </a:prstGeom>
          <a:noFill/>
        </p:spPr>
        <p:txBody>
          <a:bodyPr wrap="square" rtlCol="0" anchor="t">
            <a:noAutofit/>
          </a:bodyPr>
          <a:p>
            <a:r>
              <a:rPr lang="en-US" sz="2800">
                <a:latin typeface="Times New Roman" panose="02020603050405020304" charset="0"/>
                <a:cs typeface="Times New Roman" panose="02020603050405020304" charset="0"/>
              </a:rPr>
              <a:t>It is p</a:t>
            </a:r>
            <a:r>
              <a:rPr sz="2800">
                <a:latin typeface="Times New Roman" panose="02020603050405020304" charset="0"/>
                <a:cs typeface="Times New Roman" panose="02020603050405020304" charset="0"/>
              </a:rPr>
              <a:t>erformed by </a:t>
            </a:r>
            <a:r>
              <a:rPr sz="2800" b="1">
                <a:solidFill>
                  <a:schemeClr val="accent1"/>
                </a:solidFill>
                <a:latin typeface="Times New Roman" panose="02020603050405020304" charset="0"/>
                <a:cs typeface="Times New Roman" panose="02020603050405020304" charset="0"/>
              </a:rPr>
              <a:t>three or more people</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 </a:t>
            </a:r>
            <a:r>
              <a:rPr lang="en-US" sz="2800">
                <a:latin typeface="Times New Roman" panose="02020603050405020304" charset="0"/>
                <a:cs typeface="Times New Roman" panose="02020603050405020304" charset="0"/>
              </a:rPr>
              <a:t>A</a:t>
            </a:r>
            <a:r>
              <a:rPr sz="2800">
                <a:latin typeface="Times New Roman" panose="02020603050405020304" charset="0"/>
                <a:cs typeface="Times New Roman" panose="02020603050405020304" charset="0"/>
              </a:rPr>
              <a:t>ctors perform their respective duties and coo</a:t>
            </a:r>
            <a:r>
              <a:rPr lang="en-US" sz="2800">
                <a:latin typeface="Times New Roman" panose="02020603050405020304" charset="0"/>
                <a:cs typeface="Times New Roman" panose="02020603050405020304" charset="0"/>
              </a:rPr>
              <a:t>p</a:t>
            </a:r>
            <a:r>
              <a:rPr sz="2800">
                <a:latin typeface="Times New Roman" panose="02020603050405020304" charset="0"/>
                <a:cs typeface="Times New Roman" panose="02020603050405020304" charset="0"/>
              </a:rPr>
              <a:t>erate with each other to complete the humorous effect of the whole show. </a:t>
            </a:r>
            <a:endParaRPr sz="2800">
              <a:latin typeface="Times New Roman" panose="02020603050405020304" charset="0"/>
              <a:cs typeface="Times New Roman" panose="02020603050405020304" charset="0"/>
            </a:endParaRPr>
          </a:p>
          <a:p>
            <a:r>
              <a:rPr sz="2800">
                <a:latin typeface="Times New Roman" panose="02020603050405020304" charset="0"/>
                <a:cs typeface="Times New Roman" panose="02020603050405020304" charset="0"/>
              </a:rPr>
              <a:t>Group crosstalk needs more cooperation, and the structure should be more rigorous.</a:t>
            </a:r>
            <a:endParaRPr sz="2800">
              <a:latin typeface="Times New Roman" panose="02020603050405020304" charset="0"/>
              <a:cs typeface="Times New Roman" panose="02020603050405020304" charset="0"/>
            </a:endParaRPr>
          </a:p>
        </p:txBody>
      </p:sp>
      <p:sp>
        <p:nvSpPr>
          <p:cNvPr id="4" name="标题 1"/>
          <p:cNvSpPr>
            <a:spLocks noGrp="1"/>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b="1">
                <a:latin typeface="Times New Roman" panose="02020603050405020304" charset="0"/>
                <a:cs typeface="Times New Roman" panose="02020603050405020304" charset="0"/>
                <a:sym typeface="+mn-ea"/>
              </a:rPr>
              <a:t>group</a:t>
            </a:r>
            <a:r>
              <a:rPr lang="zh-CN" altLang="en-US" sz="4800" b="1">
                <a:latin typeface="Times New Roman" panose="02020603050405020304" charset="0"/>
                <a:cs typeface="Times New Roman" panose="02020603050405020304" charset="0"/>
                <a:sym typeface="+mn-ea"/>
              </a:rPr>
              <a:t> crosstalk</a:t>
            </a:r>
            <a:endParaRPr lang="zh-CN" altLang="en-US" sz="4800" b="1" dirty="0">
              <a:solidFill>
                <a:srgbClr val="544430"/>
              </a:solidFill>
              <a:latin typeface="Times New Roman" panose="02020603050405020304" charset="0"/>
              <a:ea typeface="微软雅黑" panose="020B0503020204020204" pitchFamily="34" charset="-122"/>
              <a:cs typeface="Times New Roman" panose="02020603050405020304" charset="0"/>
              <a:sym typeface="+mn-ea"/>
            </a:endParaRPr>
          </a:p>
        </p:txBody>
      </p:sp>
      <p:pic>
        <p:nvPicPr>
          <p:cNvPr id="7" name="图片 6"/>
          <p:cNvPicPr/>
          <p:nvPr/>
        </p:nvPicPr>
        <p:blipFill>
          <a:blip r:embed="rId1"/>
          <a:stretch>
            <a:fillRect/>
          </a:stretch>
        </p:blipFill>
        <p:spPr>
          <a:xfrm>
            <a:off x="7030720" y="495935"/>
            <a:ext cx="4498340" cy="2997200"/>
          </a:xfrm>
          <a:prstGeom prst="rect">
            <a:avLst/>
          </a:prstGeom>
        </p:spPr>
      </p:pic>
      <p:pic>
        <p:nvPicPr>
          <p:cNvPr id="8" name="图片 7"/>
          <p:cNvPicPr/>
          <p:nvPr/>
        </p:nvPicPr>
        <p:blipFill>
          <a:blip r:embed="rId2"/>
          <a:stretch>
            <a:fillRect/>
          </a:stretch>
        </p:blipFill>
        <p:spPr>
          <a:xfrm>
            <a:off x="7030720" y="3824605"/>
            <a:ext cx="4464685" cy="24758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6600" b="1" dirty="0">
                <a:solidFill>
                  <a:srgbClr val="544430"/>
                </a:solidFill>
                <a:latin typeface="Times New Roman" panose="02020603050405020304" charset="0"/>
                <a:ea typeface="微软雅黑" panose="020B0503020204020204" pitchFamily="34" charset="-122"/>
                <a:cs typeface="Times New Roman" panose="02020603050405020304" charset="0"/>
                <a:sym typeface="+mn-ea"/>
              </a:rPr>
              <a:t>Two Characteristics</a:t>
            </a:r>
            <a:endParaRPr lang="en-US" altLang="zh-CN" sz="6600" b="1" dirty="0">
              <a:solidFill>
                <a:srgbClr val="544430"/>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3" name="内容占位符 2"/>
          <p:cNvSpPr>
            <a:spLocks noGrp="1"/>
          </p:cNvSpPr>
          <p:nvPr>
            <p:ph idx="1"/>
          </p:nvPr>
        </p:nvSpPr>
        <p:spPr/>
        <p:txBody>
          <a:bodyPr/>
          <a:p>
            <a:endParaRPr lang="zh-CN" altLang="en-US" sz="4800">
              <a:latin typeface="Times New Roman" panose="02020603050405020304" charset="0"/>
              <a:cs typeface="Times New Roman" panose="02020603050405020304" charset="0"/>
            </a:endParaRPr>
          </a:p>
          <a:p>
            <a:r>
              <a:rPr lang="zh-CN" altLang="en-US" sz="4800">
                <a:latin typeface="Times New Roman" panose="02020603050405020304" charset="0"/>
                <a:cs typeface="Times New Roman" panose="02020603050405020304" charset="0"/>
              </a:rPr>
              <a:t>the art of “speaking</a:t>
            </a:r>
            <a:r>
              <a:rPr lang="en-US" altLang="zh-CN" sz="4800">
                <a:latin typeface="Times New Roman" panose="02020603050405020304" charset="0"/>
                <a:cs typeface="Times New Roman" panose="02020603050405020304" charset="0"/>
              </a:rPr>
              <a:t>”</a:t>
            </a:r>
            <a:endParaRPr lang="en-US" altLang="zh-CN" sz="4800">
              <a:latin typeface="Times New Roman" panose="02020603050405020304" charset="0"/>
              <a:cs typeface="Times New Roman" panose="02020603050405020304" charset="0"/>
            </a:endParaRPr>
          </a:p>
          <a:p>
            <a:r>
              <a:rPr lang="en-US" altLang="zh-CN" sz="4800">
                <a:latin typeface="Times New Roman" panose="02020603050405020304" charset="0"/>
                <a:cs typeface="Times New Roman" panose="02020603050405020304" charset="0"/>
              </a:rPr>
              <a:t>the art of "laughter"</a:t>
            </a:r>
            <a:endParaRPr lang="en-US" altLang="zh-CN" sz="4800">
              <a:latin typeface="Times New Roman" panose="02020603050405020304" charset="0"/>
              <a:cs typeface="Times New Roman" panose="02020603050405020304" charset="0"/>
            </a:endParaRPr>
          </a:p>
        </p:txBody>
      </p:sp>
      <p:sp>
        <p:nvSpPr>
          <p:cNvPr id="4" name="文本框 3"/>
          <p:cNvSpPr txBox="1"/>
          <p:nvPr/>
        </p:nvSpPr>
        <p:spPr>
          <a:xfrm>
            <a:off x="7632700" y="2566035"/>
            <a:ext cx="3947160" cy="1511300"/>
          </a:xfrm>
          <a:prstGeom prst="rect">
            <a:avLst/>
          </a:prstGeom>
        </p:spPr>
        <p:txBody>
          <a:bodyPr wrap="square">
            <a:noAutofit/>
          </a:bodyPr>
          <a:p>
            <a:r>
              <a:rPr lang="en-US" altLang="zh-CN" sz="4000" b="1">
                <a:solidFill>
                  <a:srgbClr val="000000"/>
                </a:solidFill>
                <a:latin typeface="Times New Roman" panose="02020603050405020304"/>
                <a:ea typeface="Times New Roman" panose="02020603050405020304"/>
              </a:rPr>
              <a:t>interdependent</a:t>
            </a:r>
            <a:endParaRPr lang="en-US" altLang="zh-CN" sz="4000" b="1">
              <a:solidFill>
                <a:srgbClr val="000000"/>
              </a:solidFill>
              <a:latin typeface="Times New Roman" panose="02020603050405020304"/>
              <a:ea typeface="Times New Roman" panose="02020603050405020304"/>
            </a:endParaRPr>
          </a:p>
          <a:p>
            <a:r>
              <a:rPr lang="en-US" altLang="zh-CN" sz="4000" b="1">
                <a:solidFill>
                  <a:srgbClr val="000000"/>
                </a:solidFill>
                <a:latin typeface="Times New Roman" panose="02020603050405020304"/>
                <a:ea typeface="Times New Roman" panose="02020603050405020304"/>
              </a:rPr>
              <a:t>complementary</a:t>
            </a:r>
            <a:endParaRPr lang="en-US" altLang="zh-CN" sz="4000" b="1">
              <a:solidFill>
                <a:srgbClr val="000000"/>
              </a:solidFill>
              <a:latin typeface="Times New Roman" panose="02020603050405020304"/>
              <a:ea typeface="Times New Roman" panose="02020603050405020304"/>
            </a:endParaRPr>
          </a:p>
        </p:txBody>
      </p:sp>
      <p:sp>
        <p:nvSpPr>
          <p:cNvPr id="5" name="右箭头 4"/>
          <p:cNvSpPr/>
          <p:nvPr/>
        </p:nvSpPr>
        <p:spPr>
          <a:xfrm>
            <a:off x="6129020" y="3109595"/>
            <a:ext cx="1318260" cy="51435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8455" y="1195705"/>
            <a:ext cx="7205345" cy="5301615"/>
          </a:xfrm>
          <a:prstGeom prst="rect">
            <a:avLst/>
          </a:prstGeom>
          <a:noFill/>
        </p:spPr>
        <p:txBody>
          <a:bodyPr wrap="square" rtlCol="0">
            <a:noAutofit/>
          </a:bodyPr>
          <a:p>
            <a:pPr marL="457200" indent="-457200" fontAlgn="auto">
              <a:lnSpc>
                <a:spcPct val="100000"/>
              </a:lnSpc>
              <a:buFont typeface="Arial" panose="020B0604020202020204" pitchFamily="34" charset="0"/>
              <a:buChar char="•"/>
            </a:pPr>
            <a:endParaRPr lang="en-US" altLang="zh-CN" sz="3200">
              <a:latin typeface="Times New Roman" panose="02020603050405020304" charset="0"/>
              <a:cs typeface="Times New Roman" panose="02020603050405020304" charset="0"/>
            </a:endParaRPr>
          </a:p>
          <a:p>
            <a:pPr marL="457200" indent="-457200" fontAlgn="auto">
              <a:lnSpc>
                <a:spcPct val="100000"/>
              </a:lnSpc>
              <a:buFont typeface="Arial" panose="020B0604020202020204" pitchFamily="34" charset="0"/>
              <a:buChar char="•"/>
            </a:pPr>
            <a:r>
              <a:rPr lang="en-US" altLang="zh-CN" sz="3200">
                <a:latin typeface="Times New Roman" panose="02020603050405020304" charset="0"/>
                <a:cs typeface="Times New Roman" panose="02020603050405020304" charset="0"/>
              </a:rPr>
              <a:t>perform with words</a:t>
            </a:r>
            <a:endParaRPr lang="en-US" altLang="zh-CN" sz="3200">
              <a:latin typeface="Times New Roman" panose="02020603050405020304" charset="0"/>
              <a:cs typeface="Times New Roman" panose="02020603050405020304" charset="0"/>
            </a:endParaRPr>
          </a:p>
          <a:p>
            <a:pPr marL="457200" indent="-457200" fontAlgn="auto">
              <a:lnSpc>
                <a:spcPct val="100000"/>
              </a:lnSpc>
              <a:buFont typeface="Arial" panose="020B0604020202020204" pitchFamily="34" charset="0"/>
              <a:buChar char="•"/>
            </a:pPr>
            <a:r>
              <a:rPr lang="en-US" altLang="zh-CN" sz="3200">
                <a:latin typeface="Times New Roman" panose="02020603050405020304" charset="0"/>
                <a:cs typeface="Times New Roman" panose="02020603050405020304" charset="0"/>
              </a:rPr>
              <a:t>shorten the distance between the stage and the audience</a:t>
            </a:r>
            <a:endParaRPr lang="en-US" altLang="zh-CN" sz="3200">
              <a:latin typeface="Times New Roman" panose="02020603050405020304" charset="0"/>
              <a:cs typeface="Times New Roman" panose="02020603050405020304" charset="0"/>
            </a:endParaRPr>
          </a:p>
          <a:p>
            <a:pPr marL="457200" indent="-457200" fontAlgn="auto">
              <a:lnSpc>
                <a:spcPct val="100000"/>
              </a:lnSpc>
              <a:buFont typeface="Arial" panose="020B0604020202020204" pitchFamily="34" charset="0"/>
              <a:buChar char="•"/>
            </a:pPr>
            <a:r>
              <a:rPr lang="en-US" altLang="zh-CN" sz="3200">
                <a:latin typeface="Times New Roman" panose="02020603050405020304" charset="0"/>
                <a:cs typeface="Times New Roman" panose="02020603050405020304" charset="0"/>
              </a:rPr>
              <a:t>directly communicate with the audience and perform with the audience’s cooperation and tacit understanding to obtain artistic effect</a:t>
            </a:r>
            <a:endParaRPr lang="en-US" altLang="zh-CN" sz="3200">
              <a:latin typeface="Times New Roman" panose="02020603050405020304" charset="0"/>
              <a:cs typeface="Times New Roman" panose="02020603050405020304" charset="0"/>
            </a:endParaRPr>
          </a:p>
          <a:p>
            <a:pPr marL="457200" indent="-457200" fontAlgn="auto">
              <a:lnSpc>
                <a:spcPct val="150000"/>
              </a:lnSpc>
              <a:buFont typeface="Arial" panose="020B0604020202020204" pitchFamily="34" charset="0"/>
              <a:buChar char="•"/>
            </a:pPr>
            <a:endParaRPr lang="en-US" altLang="zh-CN" sz="3200">
              <a:latin typeface="Times New Roman" panose="02020603050405020304" charset="0"/>
              <a:cs typeface="Times New Roman" panose="02020603050405020304" charset="0"/>
            </a:endParaRPr>
          </a:p>
        </p:txBody>
      </p:sp>
      <p:sp>
        <p:nvSpPr>
          <p:cNvPr id="6" name="文本框 5"/>
          <p:cNvSpPr txBox="1"/>
          <p:nvPr/>
        </p:nvSpPr>
        <p:spPr>
          <a:xfrm>
            <a:off x="495300" y="365760"/>
            <a:ext cx="6096000" cy="829945"/>
          </a:xfrm>
          <a:prstGeom prst="rect">
            <a:avLst/>
          </a:prstGeom>
          <a:noFill/>
        </p:spPr>
        <p:txBody>
          <a:bodyPr wrap="square" rtlCol="0" anchor="t">
            <a:spAutoFit/>
          </a:bodyPr>
          <a:p>
            <a:r>
              <a:rPr lang="zh-CN" altLang="en-US" sz="4800">
                <a:latin typeface="Times New Roman" panose="02020603050405020304" charset="0"/>
                <a:cs typeface="Times New Roman" panose="02020603050405020304" charset="0"/>
                <a:sym typeface="+mn-ea"/>
              </a:rPr>
              <a:t>the art of </a:t>
            </a:r>
            <a:r>
              <a:rPr lang="en-US" altLang="zh-CN" sz="4800">
                <a:latin typeface="Times New Roman" panose="02020603050405020304" charset="0"/>
                <a:cs typeface="Times New Roman" panose="02020603050405020304" charset="0"/>
                <a:sym typeface="+mn-ea"/>
              </a:rPr>
              <a:t>“</a:t>
            </a:r>
            <a:r>
              <a:rPr lang="zh-CN" altLang="en-US" sz="4800">
                <a:latin typeface="Times New Roman" panose="02020603050405020304" charset="0"/>
                <a:cs typeface="Times New Roman" panose="02020603050405020304" charset="0"/>
                <a:sym typeface="+mn-ea"/>
              </a:rPr>
              <a:t>speaking</a:t>
            </a:r>
            <a:r>
              <a:rPr lang="en-US" altLang="zh-CN" sz="4800">
                <a:latin typeface="Times New Roman" panose="02020603050405020304" charset="0"/>
                <a:cs typeface="Times New Roman" panose="02020603050405020304" charset="0"/>
                <a:sym typeface="+mn-ea"/>
              </a:rPr>
              <a:t>”</a:t>
            </a:r>
            <a:endParaRPr lang="en-US" altLang="zh-CN" sz="4800">
              <a:latin typeface="Times New Roman" panose="02020603050405020304" charset="0"/>
              <a:cs typeface="Times New Roman" panose="02020603050405020304" charset="0"/>
              <a:sym typeface="+mn-ea"/>
            </a:endParaRPr>
          </a:p>
        </p:txBody>
      </p:sp>
      <p:pic>
        <p:nvPicPr>
          <p:cNvPr id="2" name="图片 1"/>
          <p:cNvPicPr/>
          <p:nvPr/>
        </p:nvPicPr>
        <p:blipFill>
          <a:blip r:embed="rId1"/>
          <a:stretch>
            <a:fillRect/>
          </a:stretch>
        </p:blipFill>
        <p:spPr>
          <a:xfrm>
            <a:off x="8008620" y="1778000"/>
            <a:ext cx="3302000" cy="3302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81025" y="451485"/>
            <a:ext cx="6096000" cy="829945"/>
          </a:xfrm>
          <a:prstGeom prst="rect">
            <a:avLst/>
          </a:prstGeom>
          <a:noFill/>
        </p:spPr>
        <p:txBody>
          <a:bodyPr wrap="square" rtlCol="0" anchor="t">
            <a:spAutoFit/>
          </a:bodyPr>
          <a:p>
            <a:r>
              <a:rPr lang="en-US" altLang="zh-CN" sz="4800">
                <a:latin typeface="Times New Roman" panose="02020603050405020304" charset="0"/>
                <a:cs typeface="Times New Roman" panose="02020603050405020304" charset="0"/>
                <a:sym typeface="+mn-ea"/>
              </a:rPr>
              <a:t>the art of “laughter”</a:t>
            </a:r>
            <a:endParaRPr lang="en-US" altLang="zh-CN" sz="4800">
              <a:latin typeface="Times New Roman" panose="02020603050405020304" charset="0"/>
              <a:cs typeface="Times New Roman" panose="02020603050405020304" charset="0"/>
              <a:sym typeface="+mn-ea"/>
            </a:endParaRPr>
          </a:p>
        </p:txBody>
      </p:sp>
      <p:sp>
        <p:nvSpPr>
          <p:cNvPr id="3" name="文本框 2"/>
          <p:cNvSpPr txBox="1"/>
          <p:nvPr/>
        </p:nvSpPr>
        <p:spPr>
          <a:xfrm>
            <a:off x="400685" y="2275205"/>
            <a:ext cx="7406640" cy="3538220"/>
          </a:xfrm>
          <a:prstGeom prst="rect">
            <a:avLst/>
          </a:prstGeom>
          <a:noFill/>
        </p:spPr>
        <p:txBody>
          <a:bodyPr wrap="square" rtlCol="0" anchor="t">
            <a:spAutoFit/>
          </a:bodyPr>
          <a:p>
            <a:pPr marL="457200" indent="-457200" fontAlgn="auto">
              <a:lnSpc>
                <a:spcPct val="100000"/>
              </a:lnSpc>
              <a:buFont typeface="Arial" panose="020B0604020202020204" pitchFamily="34" charset="0"/>
              <a:buChar char="•"/>
            </a:pPr>
            <a:r>
              <a:rPr lang="en-US" altLang="zh-CN" sz="3200">
                <a:latin typeface="Times New Roman" panose="02020603050405020304" charset="0"/>
                <a:cs typeface="Times New Roman" panose="02020603050405020304" charset="0"/>
                <a:sym typeface="+mn-ea"/>
              </a:rPr>
              <a:t>a weapon to expose contradictions, </a:t>
            </a:r>
            <a:endParaRPr lang="en-US" altLang="zh-CN" sz="3200">
              <a:latin typeface="Times New Roman" panose="02020603050405020304" charset="0"/>
              <a:cs typeface="Times New Roman" panose="02020603050405020304" charset="0"/>
              <a:sym typeface="+mn-ea"/>
            </a:endParaRPr>
          </a:p>
          <a:p>
            <a:pPr indent="0" fontAlgn="auto">
              <a:lnSpc>
                <a:spcPct val="100000"/>
              </a:lnSpc>
              <a:buFont typeface="Arial" panose="020B0604020202020204" pitchFamily="34" charset="0"/>
              <a:buNone/>
            </a:pPr>
            <a:r>
              <a:rPr lang="en-US" altLang="zh-CN" sz="3200">
                <a:latin typeface="Times New Roman" panose="02020603050405020304" charset="0"/>
                <a:cs typeface="Times New Roman" panose="02020603050405020304" charset="0"/>
                <a:sym typeface="+mn-ea"/>
              </a:rPr>
              <a:t>shape characters and evaluate life</a:t>
            </a:r>
            <a:endParaRPr lang="en-US" altLang="zh-CN" sz="3200">
              <a:latin typeface="Times New Roman" panose="02020603050405020304" charset="0"/>
              <a:cs typeface="Times New Roman" panose="02020603050405020304" charset="0"/>
              <a:sym typeface="+mn-ea"/>
            </a:endParaRPr>
          </a:p>
          <a:p>
            <a:pPr marL="457200" indent="-457200" fontAlgn="auto">
              <a:lnSpc>
                <a:spcPct val="100000"/>
              </a:lnSpc>
              <a:buFont typeface="Arial" panose="020B0604020202020204" pitchFamily="34" charset="0"/>
              <a:buChar char="•"/>
            </a:pPr>
            <a:r>
              <a:rPr lang="en-US" altLang="zh-CN" sz="3200">
                <a:latin typeface="Times New Roman" panose="02020603050405020304" charset="0"/>
                <a:cs typeface="Times New Roman" panose="02020603050405020304" charset="0"/>
                <a:sym typeface="+mn-ea"/>
              </a:rPr>
              <a:t>humor and satire</a:t>
            </a:r>
            <a:endParaRPr lang="en-US" altLang="zh-CN" sz="3200">
              <a:latin typeface="Times New Roman" panose="02020603050405020304" charset="0"/>
              <a:cs typeface="Times New Roman" panose="02020603050405020304" charset="0"/>
              <a:sym typeface="+mn-ea"/>
            </a:endParaRPr>
          </a:p>
          <a:p>
            <a:pPr marL="457200" indent="-457200" fontAlgn="auto">
              <a:lnSpc>
                <a:spcPct val="100000"/>
              </a:lnSpc>
              <a:buFont typeface="Arial" panose="020B0604020202020204" pitchFamily="34" charset="0"/>
              <a:buChar char="•"/>
            </a:pPr>
            <a:r>
              <a:rPr lang="en-US" altLang="zh-CN" sz="3200">
                <a:latin typeface="Times New Roman" panose="02020603050405020304" charset="0"/>
                <a:cs typeface="Times New Roman" panose="02020603050405020304" charset="0"/>
                <a:sym typeface="+mn-ea"/>
              </a:rPr>
              <a:t>a tool of cultural expression and social criticism, which can satirize backword phenomena and praise the truth and beauty</a:t>
            </a:r>
            <a:endParaRPr lang="en-US" altLang="zh-CN" sz="3200">
              <a:latin typeface="Times New Roman" panose="02020603050405020304" charset="0"/>
              <a:cs typeface="Times New Roman" panose="02020603050405020304" charset="0"/>
              <a:sym typeface="+mn-ea"/>
            </a:endParaRPr>
          </a:p>
        </p:txBody>
      </p:sp>
      <p:pic>
        <p:nvPicPr>
          <p:cNvPr id="4" name="图片 3"/>
          <p:cNvPicPr/>
          <p:nvPr/>
        </p:nvPicPr>
        <p:blipFill>
          <a:blip r:embed="rId1"/>
          <a:stretch>
            <a:fillRect/>
          </a:stretch>
        </p:blipFill>
        <p:spPr>
          <a:xfrm>
            <a:off x="8125460" y="1630680"/>
            <a:ext cx="3302000" cy="3302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en-US" altLang="zh-CN">
                <a:latin typeface="Times New Roman" panose="02020603050405020304" charset="0"/>
                <a:cs typeface="Times New Roman" panose="02020603050405020304" charset="0"/>
              </a:rPr>
              <a:t>Laughter</a:t>
            </a:r>
            <a:endParaRPr lang="en-US" altLang="zh-CN">
              <a:latin typeface="Times New Roman" panose="02020603050405020304" charset="0"/>
              <a:cs typeface="Times New Roman" panose="02020603050405020304" charset="0"/>
            </a:endParaRPr>
          </a:p>
        </p:txBody>
      </p:sp>
      <p:sp>
        <p:nvSpPr>
          <p:cNvPr id="3" name="文本占位符 2"/>
          <p:cNvSpPr>
            <a:spLocks noGrp="1"/>
          </p:cNvSpPr>
          <p:nvPr>
            <p:ph type="body" idx="1"/>
          </p:nvPr>
        </p:nvSpPr>
        <p:spPr/>
        <p:txBody>
          <a:bodyPr/>
          <a:p>
            <a:r>
              <a:rPr lang="en-US" altLang="zh-CN" sz="3200">
                <a:solidFill>
                  <a:srgbClr val="FF0000"/>
                </a:solidFill>
                <a:latin typeface="Times New Roman" panose="02020603050405020304" charset="0"/>
                <a:cs typeface="Times New Roman" panose="02020603050405020304" charset="0"/>
              </a:rPr>
              <a:t>Comedy</a:t>
            </a:r>
            <a:r>
              <a:rPr lang="en-US" altLang="zh-CN" sz="2800"/>
              <a:t>:</a:t>
            </a:r>
            <a:r>
              <a:rPr lang="en-US" altLang="zh-CN" sz="2800">
                <a:solidFill>
                  <a:srgbClr val="000000"/>
                </a:solidFill>
                <a:latin typeface="Times New Roman" panose="02020603050405020304"/>
                <a:ea typeface="Times New Roman" panose="02020603050405020304"/>
                <a:sym typeface="+mn-ea"/>
              </a:rPr>
              <a:t>mainly comes from </a:t>
            </a:r>
            <a:r>
              <a:rPr lang="en-US" altLang="zh-CN" sz="2800">
                <a:solidFill>
                  <a:schemeClr val="accent1"/>
                </a:solidFill>
                <a:latin typeface="Times New Roman" panose="02020603050405020304"/>
                <a:ea typeface="Times New Roman" panose="02020603050405020304"/>
                <a:sym typeface="+mn-ea"/>
              </a:rPr>
              <a:t>plot and comic characters</a:t>
            </a:r>
            <a:endParaRPr lang="en-US" altLang="zh-CN" sz="2800">
              <a:solidFill>
                <a:schemeClr val="accent1"/>
              </a:solidFill>
              <a:latin typeface="Times New Roman" panose="02020603050405020304"/>
              <a:ea typeface="Times New Roman" panose="02020603050405020304"/>
              <a:sym typeface="+mn-ea"/>
            </a:endParaRPr>
          </a:p>
        </p:txBody>
      </p:sp>
      <p:sp>
        <p:nvSpPr>
          <p:cNvPr id="5" name="文本占位符 4"/>
          <p:cNvSpPr>
            <a:spLocks noGrp="1"/>
          </p:cNvSpPr>
          <p:nvPr>
            <p:ph type="body" sz="quarter" idx="3"/>
          </p:nvPr>
        </p:nvSpPr>
        <p:spPr/>
        <p:txBody>
          <a:bodyPr/>
          <a:p>
            <a:r>
              <a:rPr lang="en-US" altLang="zh-CN" sz="3200">
                <a:solidFill>
                  <a:srgbClr val="FF0000"/>
                </a:solidFill>
                <a:latin typeface="Times New Roman" panose="02020603050405020304" charset="0"/>
                <a:cs typeface="Times New Roman" panose="02020603050405020304" charset="0"/>
              </a:rPr>
              <a:t>Crosstalk</a:t>
            </a:r>
            <a:r>
              <a:rPr lang="en-US" altLang="zh-CN"/>
              <a:t>:</a:t>
            </a:r>
            <a:r>
              <a:rPr lang="en-US" altLang="zh-CN" sz="2800">
                <a:solidFill>
                  <a:srgbClr val="000000"/>
                </a:solidFill>
                <a:latin typeface="Times New Roman" panose="02020603050405020304"/>
                <a:ea typeface="Times New Roman" panose="02020603050405020304"/>
                <a:sym typeface="+mn-ea"/>
              </a:rPr>
              <a:t>mainly comes from </a:t>
            </a:r>
            <a:r>
              <a:rPr lang="en-US" altLang="zh-CN" sz="2800">
                <a:solidFill>
                  <a:schemeClr val="accent1"/>
                </a:solidFill>
                <a:latin typeface="Times New Roman" panose="02020603050405020304"/>
                <a:ea typeface="Times New Roman" panose="02020603050405020304"/>
                <a:sym typeface="+mn-ea"/>
              </a:rPr>
              <a:t>“baofu” (jokes)</a:t>
            </a:r>
            <a:endParaRPr lang="en-US" altLang="zh-CN" sz="2800">
              <a:solidFill>
                <a:schemeClr val="accent1"/>
              </a:solidFill>
              <a:latin typeface="Times New Roman" panose="02020603050405020304"/>
              <a:ea typeface="Times New Roman" panose="02020603050405020304"/>
              <a:sym typeface="+mn-ea"/>
            </a:endParaRPr>
          </a:p>
        </p:txBody>
      </p:sp>
      <p:sp>
        <p:nvSpPr>
          <p:cNvPr id="6" name="内容占位符 5"/>
          <p:cNvSpPr>
            <a:spLocks noGrp="1"/>
          </p:cNvSpPr>
          <p:nvPr>
            <p:ph sz="quarter" idx="4"/>
          </p:nvPr>
        </p:nvSpPr>
        <p:spPr/>
        <p:txBody>
          <a:bodyPr/>
          <a:p>
            <a:pPr marL="0" algn="l">
              <a:buClrTx/>
              <a:buSzTx/>
              <a:buNone/>
            </a:pPr>
            <a:r>
              <a:rPr lang="en-US" altLang="zh-CN" sz="2400" b="1">
                <a:latin typeface="Times New Roman" panose="02020603050405020304" charset="0"/>
                <a:cs typeface="Times New Roman" panose="02020603050405020304" charset="0"/>
              </a:rPr>
              <a:t>the charm of the language</a:t>
            </a:r>
            <a:endParaRPr lang="en-US" altLang="zh-CN" sz="2400" b="1">
              <a:latin typeface="Times New Roman" panose="02020603050405020304" charset="0"/>
              <a:cs typeface="Times New Roman" panose="02020603050405020304" charset="0"/>
            </a:endParaRPr>
          </a:p>
        </p:txBody>
      </p:sp>
      <p:pic>
        <p:nvPicPr>
          <p:cNvPr id="7" name="图片 6"/>
          <p:cNvPicPr>
            <a:picLocks noChangeAspect="1"/>
          </p:cNvPicPr>
          <p:nvPr/>
        </p:nvPicPr>
        <p:blipFill>
          <a:blip r:embed="rId1"/>
          <a:stretch>
            <a:fillRect/>
          </a:stretch>
        </p:blipFill>
        <p:spPr>
          <a:xfrm>
            <a:off x="1889760" y="3023235"/>
            <a:ext cx="2476500" cy="3366770"/>
          </a:xfrm>
          <a:prstGeom prst="rect">
            <a:avLst/>
          </a:prstGeom>
        </p:spPr>
      </p:pic>
      <p:pic>
        <p:nvPicPr>
          <p:cNvPr id="8" name="图片 7"/>
          <p:cNvPicPr/>
          <p:nvPr/>
        </p:nvPicPr>
        <p:blipFill>
          <a:blip r:embed="rId2"/>
          <a:stretch>
            <a:fillRect/>
          </a:stretch>
        </p:blipFill>
        <p:spPr>
          <a:xfrm>
            <a:off x="6769100" y="3267710"/>
            <a:ext cx="4707255" cy="32156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grpSp>
        <p:nvGrpSpPr>
          <p:cNvPr id="42" name="组合 41"/>
          <p:cNvGrpSpPr/>
          <p:nvPr/>
        </p:nvGrpSpPr>
        <p:grpSpPr>
          <a:xfrm>
            <a:off x="2527817" y="2262186"/>
            <a:ext cx="7144822" cy="966789"/>
            <a:chOff x="3480750" y="2370424"/>
            <a:chExt cx="3870632" cy="508595"/>
          </a:xfrm>
        </p:grpSpPr>
        <p:sp>
          <p:nvSpPr>
            <p:cNvPr id="38" name="圆角矩形 37"/>
            <p:cNvSpPr/>
            <p:nvPr/>
          </p:nvSpPr>
          <p:spPr>
            <a:xfrm>
              <a:off x="4144218" y="2378433"/>
              <a:ext cx="3207164" cy="469649"/>
            </a:xfrm>
            <a:prstGeom prst="roundRect">
              <a:avLst>
                <a:gd name="adj" fmla="val 5556"/>
              </a:avLst>
            </a:prstGeom>
            <a:noFill/>
            <a:ln>
              <a:solidFill>
                <a:srgbClr val="544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39" name="圆角矩形 38"/>
            <p:cNvSpPr/>
            <p:nvPr/>
          </p:nvSpPr>
          <p:spPr>
            <a:xfrm>
              <a:off x="3480750" y="2370424"/>
              <a:ext cx="547036" cy="508595"/>
            </a:xfrm>
            <a:prstGeom prst="roundRect">
              <a:avLst>
                <a:gd name="adj" fmla="val 5556"/>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40" name="文本框 39"/>
            <p:cNvSpPr txBox="1"/>
            <p:nvPr/>
          </p:nvSpPr>
          <p:spPr>
            <a:xfrm>
              <a:off x="4198399" y="2455394"/>
              <a:ext cx="3067841" cy="339397"/>
            </a:xfrm>
            <a:prstGeom prst="rect">
              <a:avLst/>
            </a:prstGeom>
            <a:noFill/>
          </p:spPr>
          <p:txBody>
            <a:bodyPr wrap="square" rtlCol="0">
              <a:spAutoFit/>
            </a:bodyPr>
            <a:lstStyle/>
            <a:p>
              <a:pPr algn="l"/>
              <a:r>
                <a:rPr lang="en-US" altLang="zh-CN" sz="3600" dirty="0">
                  <a:solidFill>
                    <a:srgbClr val="544430"/>
                  </a:solidFill>
                  <a:latin typeface="Times New Roman" panose="02020603050405020304" charset="0"/>
                  <a:ea typeface="微软雅黑" panose="020B0503020204020204" pitchFamily="34" charset="-122"/>
                  <a:cs typeface="Times New Roman" panose="02020603050405020304" charset="0"/>
                </a:rPr>
                <a:t>Famous Artists and Works</a:t>
              </a:r>
              <a:endParaRPr lang="en-US" altLang="zh-CN" sz="3600" dirty="0">
                <a:solidFill>
                  <a:srgbClr val="544430"/>
                </a:solidFill>
                <a:latin typeface="Times New Roman" panose="02020603050405020304" charset="0"/>
                <a:ea typeface="微软雅黑" panose="020B0503020204020204" pitchFamily="34" charset="-122"/>
                <a:cs typeface="Times New Roman" panose="02020603050405020304" charset="0"/>
              </a:endParaRPr>
            </a:p>
          </p:txBody>
        </p:sp>
        <p:sp>
          <p:nvSpPr>
            <p:cNvPr id="41" name="文本框 40"/>
            <p:cNvSpPr txBox="1"/>
            <p:nvPr/>
          </p:nvSpPr>
          <p:spPr>
            <a:xfrm>
              <a:off x="3506869" y="2394732"/>
              <a:ext cx="508193" cy="453350"/>
            </a:xfrm>
            <a:prstGeom prst="rect">
              <a:avLst/>
            </a:prstGeom>
            <a:noFill/>
          </p:spPr>
          <p:txBody>
            <a:bodyPr wrap="none" rtlCol="0">
              <a:spAutoFit/>
            </a:bodyPr>
            <a:lstStyle/>
            <a:p>
              <a:r>
                <a:rPr lang="en-US" altLang="zh-CN" sz="5000" dirty="0">
                  <a:solidFill>
                    <a:schemeClr val="bg1"/>
                  </a:solidFill>
                  <a:latin typeface="微软雅黑" panose="020B0503020204020204" pitchFamily="34" charset="-122"/>
                  <a:ea typeface="微软雅黑" panose="020B0503020204020204" pitchFamily="34" charset="-122"/>
                </a:rPr>
                <a:t>04</a:t>
              </a:r>
              <a:endParaRPr lang="zh-CN" altLang="en-US" sz="5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5610" y="451485"/>
            <a:ext cx="5516245" cy="2105025"/>
          </a:xfrm>
          <a:prstGeom prst="rect">
            <a:avLst/>
          </a:prstGeom>
        </p:spPr>
        <p:txBody>
          <a:bodyPr wrap="square">
            <a:noAutofit/>
          </a:bodyPr>
          <a:p>
            <a:r>
              <a:rPr lang="en-US" altLang="zh-CN" sz="3200" b="1">
                <a:solidFill>
                  <a:srgbClr val="000000"/>
                </a:solidFill>
                <a:latin typeface="Times New Roman" panose="02020603050405020304"/>
                <a:ea typeface="Times New Roman" panose="02020603050405020304"/>
              </a:rPr>
              <a:t>Zhu Shaowen</a:t>
            </a:r>
            <a:r>
              <a:rPr lang="en-US" altLang="zh-CN" sz="3200">
                <a:solidFill>
                  <a:srgbClr val="000000"/>
                </a:solidFill>
                <a:latin typeface="Times New Roman" panose="02020603050405020304"/>
                <a:ea typeface="Times New Roman" panose="02020603050405020304"/>
              </a:rPr>
              <a:t> </a:t>
            </a:r>
            <a:endParaRPr lang="en-US" altLang="zh-CN" sz="3200">
              <a:solidFill>
                <a:srgbClr val="000000"/>
              </a:solidFill>
              <a:latin typeface="Times New Roman" panose="02020603050405020304"/>
              <a:ea typeface="Times New Roman" panose="02020603050405020304"/>
            </a:endParaRPr>
          </a:p>
          <a:p>
            <a:pPr marL="457200" indent="-457200">
              <a:buFont typeface="Arial" panose="020B0604020202020204" pitchFamily="34" charset="0"/>
              <a:buChar char="•"/>
            </a:pPr>
            <a:r>
              <a:rPr lang="en-US" altLang="zh-CN" sz="3200">
                <a:solidFill>
                  <a:srgbClr val="000000"/>
                </a:solidFill>
                <a:latin typeface="Times New Roman" panose="02020603050405020304"/>
                <a:ea typeface="Times New Roman" panose="02020603050405020304"/>
              </a:rPr>
              <a:t>“A</a:t>
            </a:r>
            <a:r>
              <a:rPr lang="en-US" altLang="zh-CN" sz="3200">
                <a:solidFill>
                  <a:schemeClr val="tx1"/>
                </a:solidFill>
                <a:latin typeface="Times New Roman" panose="02020603050405020304"/>
                <a:ea typeface="Times New Roman" panose="02020603050405020304"/>
              </a:rPr>
              <a:t>ncestor</a:t>
            </a:r>
            <a:r>
              <a:rPr lang="en-US" altLang="zh-CN" sz="3200">
                <a:solidFill>
                  <a:srgbClr val="000000"/>
                </a:solidFill>
                <a:latin typeface="Times New Roman" panose="02020603050405020304"/>
                <a:ea typeface="Times New Roman" panose="02020603050405020304"/>
              </a:rPr>
              <a:t>”of crosstalk art</a:t>
            </a:r>
            <a:endParaRPr lang="en-US" altLang="zh-CN" sz="3200">
              <a:solidFill>
                <a:srgbClr val="000000"/>
              </a:solidFill>
              <a:latin typeface="Times New Roman" panose="02020603050405020304"/>
              <a:ea typeface="Times New Roman" panose="02020603050405020304"/>
            </a:endParaRPr>
          </a:p>
          <a:p>
            <a:pPr marL="457200" indent="-457200">
              <a:buFont typeface="Arial" panose="020B0604020202020204" pitchFamily="34" charset="0"/>
              <a:buChar char="•"/>
            </a:pPr>
            <a:r>
              <a:rPr lang="en-US" altLang="zh-CN" sz="3200">
                <a:solidFill>
                  <a:srgbClr val="000000"/>
                </a:solidFill>
                <a:latin typeface="Times New Roman" panose="02020603050405020304"/>
                <a:ea typeface="Times New Roman" panose="02020603050405020304"/>
              </a:rPr>
              <a:t>Stage name: Qiong Bupa, which means not afraid of poverty </a:t>
            </a:r>
            <a:r>
              <a:rPr lang="zh-CN" altLang="en-US" sz="3200">
                <a:solidFill>
                  <a:srgbClr val="000000"/>
                </a:solidFill>
                <a:latin typeface="Times New Roman" panose="02020603050405020304"/>
                <a:ea typeface="宋体" panose="02010600030101010101" pitchFamily="2" charset="-122"/>
              </a:rPr>
              <a:t>穷不怕</a:t>
            </a:r>
            <a:endParaRPr lang="en-US" altLang="zh-CN" sz="3200">
              <a:solidFill>
                <a:srgbClr val="000000"/>
              </a:solidFill>
              <a:latin typeface="Times New Roman" panose="02020603050405020304"/>
              <a:ea typeface="Times New Roman" panose="02020603050405020304"/>
            </a:endParaRPr>
          </a:p>
          <a:p>
            <a:endParaRPr lang="en-US" altLang="zh-CN" sz="3200">
              <a:solidFill>
                <a:srgbClr val="000000"/>
              </a:solidFill>
              <a:latin typeface="Times New Roman" panose="02020603050405020304"/>
              <a:ea typeface="Times New Roman" panose="02020603050405020304"/>
            </a:endParaRPr>
          </a:p>
        </p:txBody>
      </p:sp>
      <p:sp>
        <p:nvSpPr>
          <p:cNvPr id="3" name="文本框 2"/>
          <p:cNvSpPr txBox="1"/>
          <p:nvPr/>
        </p:nvSpPr>
        <p:spPr>
          <a:xfrm>
            <a:off x="6341110" y="451485"/>
            <a:ext cx="5986145" cy="2553335"/>
          </a:xfrm>
          <a:prstGeom prst="rect">
            <a:avLst/>
          </a:prstGeom>
          <a:noFill/>
        </p:spPr>
        <p:txBody>
          <a:bodyPr wrap="square" rtlCol="0" anchor="t">
            <a:spAutoFit/>
          </a:bodyPr>
          <a:p>
            <a:r>
              <a:rPr lang="en-US" altLang="zh-CN" sz="3200" b="1">
                <a:solidFill>
                  <a:srgbClr val="000000"/>
                </a:solidFill>
                <a:latin typeface="Times New Roman" panose="02020603050405020304"/>
                <a:ea typeface="Times New Roman" panose="02020603050405020304"/>
                <a:sym typeface="+mn-ea"/>
              </a:rPr>
              <a:t>Hou Baolin</a:t>
            </a:r>
            <a:endParaRPr lang="en-US" altLang="zh-CN" sz="3200">
              <a:solidFill>
                <a:srgbClr val="000000"/>
              </a:solidFill>
              <a:latin typeface="Times New Roman" panose="02020603050405020304"/>
              <a:ea typeface="Times New Roman" panose="02020603050405020304"/>
              <a:sym typeface="+mn-ea"/>
            </a:endParaRPr>
          </a:p>
          <a:p>
            <a:pPr marL="457200" indent="-457200">
              <a:buFont typeface="Arial" panose="020B0604020202020204" pitchFamily="34" charset="0"/>
              <a:buChar char="•"/>
            </a:pPr>
            <a:r>
              <a:rPr lang="en-US" altLang="zh-CN" sz="3200">
                <a:solidFill>
                  <a:srgbClr val="000000"/>
                </a:solidFill>
                <a:latin typeface="Times New Roman" panose="02020603050405020304"/>
                <a:ea typeface="Times New Roman" panose="02020603050405020304"/>
                <a:sym typeface="+mn-ea"/>
              </a:rPr>
              <a:t>A pioneering master</a:t>
            </a:r>
            <a:endParaRPr lang="en-US" altLang="zh-CN" sz="3200">
              <a:solidFill>
                <a:srgbClr val="000000"/>
              </a:solidFill>
              <a:latin typeface="Times New Roman" panose="02020603050405020304"/>
              <a:ea typeface="Times New Roman" panose="02020603050405020304"/>
              <a:sym typeface="+mn-ea"/>
            </a:endParaRPr>
          </a:p>
          <a:p>
            <a:pPr marL="457200" indent="-457200">
              <a:buFont typeface="Arial" panose="020B0604020202020204" pitchFamily="34" charset="0"/>
              <a:buChar char="•"/>
            </a:pPr>
            <a:r>
              <a:rPr lang="en-US" altLang="zh-CN" sz="3200">
                <a:solidFill>
                  <a:srgbClr val="000000"/>
                </a:solidFill>
                <a:latin typeface="Times New Roman" panose="02020603050405020304"/>
                <a:ea typeface="Times New Roman" panose="02020603050405020304"/>
                <a:sym typeface="+mn-ea"/>
              </a:rPr>
              <a:t>60 years of art career</a:t>
            </a:r>
            <a:endParaRPr lang="en-US" altLang="zh-CN" sz="3200">
              <a:solidFill>
                <a:srgbClr val="000000"/>
              </a:solidFill>
              <a:latin typeface="Times New Roman" panose="02020603050405020304"/>
              <a:ea typeface="Times New Roman" panose="02020603050405020304"/>
              <a:sym typeface="+mn-ea"/>
            </a:endParaRPr>
          </a:p>
          <a:p>
            <a:pPr marL="457200" indent="-457200">
              <a:buFont typeface="Arial" panose="020B0604020202020204" pitchFamily="34" charset="0"/>
              <a:buChar char="•"/>
            </a:pPr>
            <a:r>
              <a:rPr lang="en-US" altLang="zh-CN" sz="3200">
                <a:solidFill>
                  <a:srgbClr val="000000"/>
                </a:solidFill>
                <a:latin typeface="Times New Roman" panose="02020603050405020304"/>
                <a:ea typeface="Times New Roman" panose="02020603050405020304"/>
                <a:sym typeface="+mn-ea"/>
              </a:rPr>
              <a:t>Works: Drama Talks, Drunkenness </a:t>
            </a:r>
            <a:endParaRPr lang="en-US" altLang="zh-CN" sz="3200">
              <a:solidFill>
                <a:srgbClr val="000000"/>
              </a:solidFill>
              <a:latin typeface="Times New Roman" panose="02020603050405020304"/>
              <a:ea typeface="Times New Roman" panose="02020603050405020304"/>
              <a:sym typeface="+mn-ea"/>
            </a:endParaRPr>
          </a:p>
        </p:txBody>
      </p:sp>
      <p:pic>
        <p:nvPicPr>
          <p:cNvPr id="4" name="图片 3"/>
          <p:cNvPicPr/>
          <p:nvPr/>
        </p:nvPicPr>
        <p:blipFill>
          <a:blip r:embed="rId1"/>
          <a:stretch>
            <a:fillRect/>
          </a:stretch>
        </p:blipFill>
        <p:spPr>
          <a:xfrm>
            <a:off x="820420" y="3015615"/>
            <a:ext cx="5039360" cy="3383915"/>
          </a:xfrm>
          <a:prstGeom prst="rect">
            <a:avLst/>
          </a:prstGeom>
        </p:spPr>
      </p:pic>
      <p:pic>
        <p:nvPicPr>
          <p:cNvPr id="5" name="图片 4"/>
          <p:cNvPicPr/>
          <p:nvPr/>
        </p:nvPicPr>
        <p:blipFill>
          <a:blip r:embed="rId2"/>
          <a:stretch>
            <a:fillRect/>
          </a:stretch>
        </p:blipFill>
        <p:spPr>
          <a:xfrm>
            <a:off x="6451600" y="3004820"/>
            <a:ext cx="4501515" cy="33762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custDataLst>
              <p:tags r:id="rId1"/>
            </p:custDataLst>
          </p:nvPr>
        </p:nvGrpSpPr>
        <p:grpSpPr>
          <a:xfrm>
            <a:off x="4716008" y="771843"/>
            <a:ext cx="5250246" cy="636646"/>
            <a:chOff x="3480750" y="2370424"/>
            <a:chExt cx="4319206" cy="508595"/>
          </a:xfrm>
        </p:grpSpPr>
        <p:sp>
          <p:nvSpPr>
            <p:cNvPr id="38" name="圆角矩形 37"/>
            <p:cNvSpPr/>
            <p:nvPr>
              <p:custDataLst>
                <p:tags r:id="rId2"/>
              </p:custDataLst>
            </p:nvPr>
          </p:nvSpPr>
          <p:spPr>
            <a:xfrm>
              <a:off x="4144218" y="2378433"/>
              <a:ext cx="3655738" cy="469649"/>
            </a:xfrm>
            <a:prstGeom prst="roundRect">
              <a:avLst>
                <a:gd name="adj" fmla="val 5556"/>
              </a:avLst>
            </a:prstGeom>
            <a:noFill/>
            <a:ln>
              <a:solidFill>
                <a:srgbClr val="544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39" name="圆角矩形 38"/>
            <p:cNvSpPr/>
            <p:nvPr>
              <p:custDataLst>
                <p:tags r:id="rId3"/>
              </p:custDataLst>
            </p:nvPr>
          </p:nvSpPr>
          <p:spPr>
            <a:xfrm>
              <a:off x="3480750" y="2370424"/>
              <a:ext cx="547036" cy="508595"/>
            </a:xfrm>
            <a:prstGeom prst="roundRect">
              <a:avLst>
                <a:gd name="adj" fmla="val 5556"/>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40" name="文本框 39"/>
            <p:cNvSpPr txBox="1"/>
            <p:nvPr>
              <p:custDataLst>
                <p:tags r:id="rId4"/>
              </p:custDataLst>
            </p:nvPr>
          </p:nvSpPr>
          <p:spPr>
            <a:xfrm>
              <a:off x="4144218" y="2421390"/>
              <a:ext cx="3526582" cy="367778"/>
            </a:xfrm>
            <a:prstGeom prst="rect">
              <a:avLst/>
            </a:prstGeom>
            <a:noFill/>
          </p:spPr>
          <p:txBody>
            <a:bodyPr wrap="square" rtlCol="0">
              <a:spAutoFit/>
            </a:bodyPr>
            <a:lstStyle/>
            <a:p>
              <a:pPr algn="l"/>
              <a:r>
                <a:rPr lang="en-US" altLang="zh-CN" sz="2400" dirty="0">
                  <a:solidFill>
                    <a:srgbClr val="544430"/>
                  </a:solidFill>
                  <a:latin typeface="Times New Roman" panose="02020603050405020304" charset="0"/>
                  <a:ea typeface="微软雅黑" panose="020B0503020204020204" pitchFamily="34" charset="-122"/>
                  <a:cs typeface="Times New Roman" panose="02020603050405020304" charset="0"/>
                </a:rPr>
                <a:t>Definition and History</a:t>
              </a:r>
              <a:endParaRPr lang="en-US" altLang="zh-CN" sz="2400" dirty="0">
                <a:solidFill>
                  <a:srgbClr val="544430"/>
                </a:solidFill>
                <a:latin typeface="Times New Roman" panose="02020603050405020304" charset="0"/>
                <a:ea typeface="微软雅黑" panose="020B0503020204020204" pitchFamily="34" charset="-122"/>
                <a:cs typeface="Times New Roman" panose="02020603050405020304" charset="0"/>
              </a:endParaRPr>
            </a:p>
          </p:txBody>
        </p:sp>
        <p:sp>
          <p:nvSpPr>
            <p:cNvPr id="41" name="文本框 40"/>
            <p:cNvSpPr txBox="1"/>
            <p:nvPr>
              <p:custDataLst>
                <p:tags r:id="rId5"/>
              </p:custDataLst>
            </p:nvPr>
          </p:nvSpPr>
          <p:spPr>
            <a:xfrm>
              <a:off x="3548907" y="2440023"/>
              <a:ext cx="423579" cy="344221"/>
            </a:xfrm>
            <a:prstGeom prst="rect">
              <a:avLst/>
            </a:prstGeom>
            <a:noFill/>
          </p:spPr>
          <p:txBody>
            <a:bodyPr wrap="none" rtlCol="0">
              <a:spAutoFit/>
            </a:body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custDataLst>
              <p:tags r:id="rId6"/>
            </p:custDataLst>
          </p:nvPr>
        </p:nvGrpSpPr>
        <p:grpSpPr>
          <a:xfrm>
            <a:off x="4747439" y="1831710"/>
            <a:ext cx="5250246" cy="636646"/>
            <a:chOff x="3480750" y="2370424"/>
            <a:chExt cx="4319206" cy="508595"/>
          </a:xfrm>
        </p:grpSpPr>
        <p:sp>
          <p:nvSpPr>
            <p:cNvPr id="44" name="圆角矩形 43"/>
            <p:cNvSpPr/>
            <p:nvPr>
              <p:custDataLst>
                <p:tags r:id="rId7"/>
              </p:custDataLst>
            </p:nvPr>
          </p:nvSpPr>
          <p:spPr>
            <a:xfrm>
              <a:off x="4144218" y="2378433"/>
              <a:ext cx="3655738" cy="469649"/>
            </a:xfrm>
            <a:prstGeom prst="roundRect">
              <a:avLst>
                <a:gd name="adj" fmla="val 5556"/>
              </a:avLst>
            </a:prstGeom>
            <a:noFill/>
            <a:ln>
              <a:solidFill>
                <a:srgbClr val="544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45" name="圆角矩形 44"/>
            <p:cNvSpPr/>
            <p:nvPr>
              <p:custDataLst>
                <p:tags r:id="rId8"/>
              </p:custDataLst>
            </p:nvPr>
          </p:nvSpPr>
          <p:spPr>
            <a:xfrm>
              <a:off x="3480750" y="2370424"/>
              <a:ext cx="547036" cy="508595"/>
            </a:xfrm>
            <a:prstGeom prst="roundRect">
              <a:avLst>
                <a:gd name="adj" fmla="val 5556"/>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46" name="文本框 45"/>
            <p:cNvSpPr txBox="1"/>
            <p:nvPr>
              <p:custDataLst>
                <p:tags r:id="rId9"/>
              </p:custDataLst>
            </p:nvPr>
          </p:nvSpPr>
          <p:spPr>
            <a:xfrm>
              <a:off x="4144218" y="2421390"/>
              <a:ext cx="3526582" cy="367778"/>
            </a:xfrm>
            <a:prstGeom prst="rect">
              <a:avLst/>
            </a:prstGeom>
            <a:noFill/>
          </p:spPr>
          <p:txBody>
            <a:bodyPr wrap="square" rtlCol="0">
              <a:spAutoFit/>
            </a:bodyPr>
            <a:lstStyle/>
            <a:p>
              <a:pPr lvl="0" algn="l">
                <a:buClrTx/>
                <a:buSzTx/>
                <a:buFontTx/>
              </a:pPr>
              <a:r>
                <a:rPr lang="en-US" altLang="zh-CN" sz="2400" dirty="0">
                  <a:solidFill>
                    <a:srgbClr val="544430"/>
                  </a:solidFill>
                  <a:latin typeface="Times New Roman" panose="02020603050405020304" charset="0"/>
                  <a:ea typeface="微软雅黑" panose="020B0503020204020204" pitchFamily="34" charset="-122"/>
                  <a:cs typeface="Times New Roman" panose="02020603050405020304" charset="0"/>
                  <a:sym typeface="+mn-ea"/>
                </a:rPr>
                <a:t>Four Basic Skills</a:t>
              </a:r>
              <a:endParaRPr lang="en-US" altLang="zh-CN" sz="2400" dirty="0">
                <a:solidFill>
                  <a:srgbClr val="544430"/>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7" name="文本框 46"/>
            <p:cNvSpPr txBox="1"/>
            <p:nvPr>
              <p:custDataLst>
                <p:tags r:id="rId10"/>
              </p:custDataLst>
            </p:nvPr>
          </p:nvSpPr>
          <p:spPr>
            <a:xfrm>
              <a:off x="3525399" y="2440023"/>
              <a:ext cx="423579" cy="344221"/>
            </a:xfrm>
            <a:prstGeom prst="rect">
              <a:avLst/>
            </a:prstGeom>
            <a:noFill/>
          </p:spPr>
          <p:txBody>
            <a:bodyPr wrap="none" rtlCol="0">
              <a:spAutoFit/>
            </a:bodyPr>
            <a:lstStyle/>
            <a:p>
              <a:r>
                <a:rPr lang="en-US" altLang="zh-CN" sz="2200" dirty="0">
                  <a:solidFill>
                    <a:schemeClr val="bg1"/>
                  </a:solidFill>
                  <a:latin typeface="微软雅黑" panose="020B0503020204020204" pitchFamily="34" charset="-122"/>
                  <a:ea typeface="微软雅黑" panose="020B0503020204020204" pitchFamily="34" charset="-122"/>
                </a:rPr>
                <a:t>02</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custDataLst>
              <p:tags r:id="rId11"/>
            </p:custDataLst>
          </p:nvPr>
        </p:nvGrpSpPr>
        <p:grpSpPr>
          <a:xfrm>
            <a:off x="4727416" y="2891561"/>
            <a:ext cx="5250246" cy="636646"/>
            <a:chOff x="3480750" y="2370424"/>
            <a:chExt cx="4319206" cy="508595"/>
          </a:xfrm>
        </p:grpSpPr>
        <p:sp>
          <p:nvSpPr>
            <p:cNvPr id="49" name="圆角矩形 48"/>
            <p:cNvSpPr/>
            <p:nvPr>
              <p:custDataLst>
                <p:tags r:id="rId12"/>
              </p:custDataLst>
            </p:nvPr>
          </p:nvSpPr>
          <p:spPr>
            <a:xfrm>
              <a:off x="4144218" y="2378433"/>
              <a:ext cx="3655738" cy="469649"/>
            </a:xfrm>
            <a:prstGeom prst="roundRect">
              <a:avLst>
                <a:gd name="adj" fmla="val 5556"/>
              </a:avLst>
            </a:prstGeom>
            <a:noFill/>
            <a:ln>
              <a:solidFill>
                <a:srgbClr val="544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50" name="圆角矩形 49"/>
            <p:cNvSpPr/>
            <p:nvPr>
              <p:custDataLst>
                <p:tags r:id="rId13"/>
              </p:custDataLst>
            </p:nvPr>
          </p:nvSpPr>
          <p:spPr>
            <a:xfrm>
              <a:off x="3480750" y="2370424"/>
              <a:ext cx="547036" cy="508595"/>
            </a:xfrm>
            <a:prstGeom prst="roundRect">
              <a:avLst>
                <a:gd name="adj" fmla="val 5556"/>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51" name="文本框 50"/>
            <p:cNvSpPr txBox="1"/>
            <p:nvPr>
              <p:custDataLst>
                <p:tags r:id="rId14"/>
              </p:custDataLst>
            </p:nvPr>
          </p:nvSpPr>
          <p:spPr>
            <a:xfrm>
              <a:off x="4144218" y="2421390"/>
              <a:ext cx="3526582" cy="367778"/>
            </a:xfrm>
            <a:prstGeom prst="rect">
              <a:avLst/>
            </a:prstGeom>
            <a:noFill/>
          </p:spPr>
          <p:txBody>
            <a:bodyPr wrap="square" rtlCol="0">
              <a:spAutoFit/>
            </a:bodyPr>
            <a:lstStyle/>
            <a:p>
              <a:pPr algn="l"/>
              <a:r>
                <a:rPr lang="en-US" altLang="zh-CN" sz="2400" dirty="0">
                  <a:solidFill>
                    <a:srgbClr val="544430"/>
                  </a:solidFill>
                  <a:latin typeface="Times New Roman" panose="02020603050405020304" charset="0"/>
                  <a:ea typeface="微软雅黑" panose="020B0503020204020204" pitchFamily="34" charset="-122"/>
                </a:rPr>
                <a:t>Forms and Characteristics</a:t>
              </a:r>
              <a:endParaRPr lang="en-US" altLang="zh-CN" sz="2400" dirty="0">
                <a:solidFill>
                  <a:srgbClr val="544430"/>
                </a:solidFill>
                <a:latin typeface="Times New Roman" panose="02020603050405020304" charset="0"/>
                <a:ea typeface="微软雅黑" panose="020B0503020204020204" pitchFamily="34" charset="-122"/>
              </a:endParaRPr>
            </a:p>
          </p:txBody>
        </p:sp>
        <p:sp>
          <p:nvSpPr>
            <p:cNvPr id="52" name="文本框 51"/>
            <p:cNvSpPr txBox="1"/>
            <p:nvPr>
              <p:custDataLst>
                <p:tags r:id="rId15"/>
              </p:custDataLst>
            </p:nvPr>
          </p:nvSpPr>
          <p:spPr>
            <a:xfrm>
              <a:off x="3537153" y="2428609"/>
              <a:ext cx="423579" cy="344221"/>
            </a:xfrm>
            <a:prstGeom prst="rect">
              <a:avLst/>
            </a:prstGeom>
            <a:noFill/>
          </p:spPr>
          <p:txBody>
            <a:bodyPr wrap="none" rtlCol="0">
              <a:spAutoFit/>
            </a:bodyPr>
            <a:lstStyle/>
            <a:p>
              <a:r>
                <a:rPr lang="en-US" altLang="zh-CN" sz="2200" dirty="0">
                  <a:solidFill>
                    <a:schemeClr val="bg1"/>
                  </a:solidFill>
                  <a:latin typeface="微软雅黑" panose="020B0503020204020204" pitchFamily="34" charset="-122"/>
                  <a:ea typeface="微软雅黑" panose="020B0503020204020204" pitchFamily="34" charset="-122"/>
                </a:rPr>
                <a:t>03</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53" name="组合 52"/>
          <p:cNvGrpSpPr/>
          <p:nvPr>
            <p:custDataLst>
              <p:tags r:id="rId16"/>
            </p:custDataLst>
          </p:nvPr>
        </p:nvGrpSpPr>
        <p:grpSpPr>
          <a:xfrm>
            <a:off x="4738824" y="3907097"/>
            <a:ext cx="5250246" cy="636646"/>
            <a:chOff x="3480750" y="2370424"/>
            <a:chExt cx="4319206" cy="508595"/>
          </a:xfrm>
        </p:grpSpPr>
        <p:sp>
          <p:nvSpPr>
            <p:cNvPr id="54" name="圆角矩形 53"/>
            <p:cNvSpPr/>
            <p:nvPr>
              <p:custDataLst>
                <p:tags r:id="rId17"/>
              </p:custDataLst>
            </p:nvPr>
          </p:nvSpPr>
          <p:spPr>
            <a:xfrm>
              <a:off x="4144218" y="2378433"/>
              <a:ext cx="3655738" cy="469649"/>
            </a:xfrm>
            <a:prstGeom prst="roundRect">
              <a:avLst>
                <a:gd name="adj" fmla="val 5556"/>
              </a:avLst>
            </a:prstGeom>
            <a:noFill/>
            <a:ln>
              <a:solidFill>
                <a:srgbClr val="544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55" name="圆角矩形 54"/>
            <p:cNvSpPr/>
            <p:nvPr>
              <p:custDataLst>
                <p:tags r:id="rId18"/>
              </p:custDataLst>
            </p:nvPr>
          </p:nvSpPr>
          <p:spPr>
            <a:xfrm>
              <a:off x="3480750" y="2370424"/>
              <a:ext cx="547036" cy="508595"/>
            </a:xfrm>
            <a:prstGeom prst="roundRect">
              <a:avLst>
                <a:gd name="adj" fmla="val 5556"/>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56" name="文本框 55"/>
            <p:cNvSpPr txBox="1"/>
            <p:nvPr>
              <p:custDataLst>
                <p:tags r:id="rId19"/>
              </p:custDataLst>
            </p:nvPr>
          </p:nvSpPr>
          <p:spPr>
            <a:xfrm>
              <a:off x="4144218" y="2421390"/>
              <a:ext cx="3526582" cy="367778"/>
            </a:xfrm>
            <a:prstGeom prst="rect">
              <a:avLst/>
            </a:prstGeom>
            <a:noFill/>
          </p:spPr>
          <p:txBody>
            <a:bodyPr wrap="square" rtlCol="0">
              <a:spAutoFit/>
            </a:bodyPr>
            <a:lstStyle/>
            <a:p>
              <a:pPr algn="l"/>
              <a:r>
                <a:rPr lang="en-US" altLang="zh-CN" sz="2400" dirty="0">
                  <a:solidFill>
                    <a:srgbClr val="544430"/>
                  </a:solidFill>
                  <a:latin typeface="Times New Roman" panose="02020603050405020304" charset="0"/>
                  <a:ea typeface="微软雅黑" panose="020B0503020204020204" pitchFamily="34" charset="-122"/>
                  <a:cs typeface="Times New Roman" panose="02020603050405020304" charset="0"/>
                </a:rPr>
                <a:t>Famous Artists and Works</a:t>
              </a:r>
              <a:endParaRPr lang="en-US" altLang="zh-CN" sz="2400" dirty="0">
                <a:solidFill>
                  <a:srgbClr val="544430"/>
                </a:solidFill>
                <a:latin typeface="Times New Roman" panose="02020603050405020304" charset="0"/>
                <a:ea typeface="微软雅黑" panose="020B0503020204020204" pitchFamily="34" charset="-122"/>
                <a:cs typeface="Times New Roman" panose="02020603050405020304" charset="0"/>
              </a:endParaRPr>
            </a:p>
          </p:txBody>
        </p:sp>
        <p:sp>
          <p:nvSpPr>
            <p:cNvPr id="57" name="文本框 56"/>
            <p:cNvSpPr txBox="1"/>
            <p:nvPr>
              <p:custDataLst>
                <p:tags r:id="rId20"/>
              </p:custDataLst>
            </p:nvPr>
          </p:nvSpPr>
          <p:spPr>
            <a:xfrm>
              <a:off x="3537153" y="2440023"/>
              <a:ext cx="423579" cy="344221"/>
            </a:xfrm>
            <a:prstGeom prst="rect">
              <a:avLst/>
            </a:prstGeom>
            <a:noFill/>
          </p:spPr>
          <p:txBody>
            <a:bodyPr wrap="none" rtlCol="0">
              <a:spAutoFit/>
            </a:bodyPr>
            <a:lstStyle/>
            <a:p>
              <a:r>
                <a:rPr lang="en-US" altLang="zh-CN" sz="2200" dirty="0">
                  <a:solidFill>
                    <a:schemeClr val="bg1"/>
                  </a:solidFill>
                  <a:latin typeface="微软雅黑" panose="020B0503020204020204" pitchFamily="34" charset="-122"/>
                  <a:ea typeface="微软雅黑" panose="020B0503020204020204" pitchFamily="34" charset="-122"/>
                </a:rPr>
                <a:t>04</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1110265" y="2689977"/>
            <a:ext cx="2761061" cy="937242"/>
            <a:chOff x="1472576" y="2751566"/>
            <a:chExt cx="2982379" cy="937242"/>
          </a:xfrm>
        </p:grpSpPr>
        <p:sp>
          <p:nvSpPr>
            <p:cNvPr id="13" name="文本框 12"/>
            <p:cNvSpPr txBox="1"/>
            <p:nvPr/>
          </p:nvSpPr>
          <p:spPr>
            <a:xfrm>
              <a:off x="1491869" y="2751566"/>
              <a:ext cx="2963086" cy="860425"/>
            </a:xfrm>
            <a:prstGeom prst="rect">
              <a:avLst/>
            </a:prstGeom>
            <a:noFill/>
          </p:spPr>
          <p:txBody>
            <a:bodyPr wrap="none" rtlCol="0">
              <a:spAutoFit/>
            </a:bodyPr>
            <a:lstStyle/>
            <a:p>
              <a:r>
                <a:rPr lang="en-US" altLang="zh-CN" sz="5000" b="1" dirty="0">
                  <a:solidFill>
                    <a:srgbClr val="544430"/>
                  </a:solidFill>
                  <a:latin typeface="幼圆" panose="02010509060101010101" pitchFamily="49" charset="-122"/>
                  <a:ea typeface="幼圆" panose="02010509060101010101" pitchFamily="49" charset="-122"/>
                </a:rPr>
                <a:t>Contents</a:t>
              </a:r>
              <a:endParaRPr lang="en-US" altLang="zh-CN" sz="5000" b="1" dirty="0">
                <a:solidFill>
                  <a:srgbClr val="544430"/>
                </a:solidFill>
                <a:latin typeface="幼圆" panose="02010509060101010101" pitchFamily="49" charset="-122"/>
                <a:ea typeface="幼圆" panose="02010509060101010101" pitchFamily="49" charset="-122"/>
              </a:endParaRPr>
            </a:p>
          </p:txBody>
        </p:sp>
        <p:grpSp>
          <p:nvGrpSpPr>
            <p:cNvPr id="58" name="组合 57"/>
            <p:cNvGrpSpPr/>
            <p:nvPr/>
          </p:nvGrpSpPr>
          <p:grpSpPr>
            <a:xfrm>
              <a:off x="1472576" y="2805430"/>
              <a:ext cx="198413" cy="242564"/>
              <a:chOff x="2933426" y="2411706"/>
              <a:chExt cx="335277" cy="347904"/>
            </a:xfrm>
          </p:grpSpPr>
          <p:sp>
            <p:nvSpPr>
              <p:cNvPr id="59" name="矩形 58"/>
              <p:cNvSpPr/>
              <p:nvPr/>
            </p:nvSpPr>
            <p:spPr>
              <a:xfrm>
                <a:off x="2933426" y="2411706"/>
                <a:ext cx="335277" cy="25200"/>
              </a:xfrm>
              <a:prstGeom prst="rect">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6200000">
                <a:off x="2778389" y="2579371"/>
                <a:ext cx="335278" cy="25199"/>
              </a:xfrm>
              <a:prstGeom prst="rect">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rot="10800000">
              <a:off x="3260428" y="3481534"/>
              <a:ext cx="220479" cy="207274"/>
              <a:chOff x="2788808" y="2466355"/>
              <a:chExt cx="335265" cy="347882"/>
            </a:xfrm>
          </p:grpSpPr>
          <p:sp>
            <p:nvSpPr>
              <p:cNvPr id="62" name="矩形 61"/>
              <p:cNvSpPr/>
              <p:nvPr/>
            </p:nvSpPr>
            <p:spPr>
              <a:xfrm>
                <a:off x="2788809" y="2466355"/>
                <a:ext cx="335264" cy="25201"/>
              </a:xfrm>
              <a:prstGeom prst="rect">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rot="16200000">
                <a:off x="2633767" y="2633997"/>
                <a:ext cx="335281" cy="25199"/>
              </a:xfrm>
              <a:prstGeom prst="rect">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 name="组合 1"/>
          <p:cNvGrpSpPr/>
          <p:nvPr>
            <p:custDataLst>
              <p:tags r:id="rId21"/>
            </p:custDataLst>
          </p:nvPr>
        </p:nvGrpSpPr>
        <p:grpSpPr>
          <a:xfrm>
            <a:off x="4727394" y="5065337"/>
            <a:ext cx="5250246" cy="636646"/>
            <a:chOff x="3480750" y="2370424"/>
            <a:chExt cx="4319206" cy="508595"/>
          </a:xfrm>
        </p:grpSpPr>
        <p:sp>
          <p:nvSpPr>
            <p:cNvPr id="3" name="圆角矩形 2"/>
            <p:cNvSpPr/>
            <p:nvPr>
              <p:custDataLst>
                <p:tags r:id="rId22"/>
              </p:custDataLst>
            </p:nvPr>
          </p:nvSpPr>
          <p:spPr>
            <a:xfrm>
              <a:off x="4144218" y="2378433"/>
              <a:ext cx="3655738" cy="469649"/>
            </a:xfrm>
            <a:prstGeom prst="roundRect">
              <a:avLst>
                <a:gd name="adj" fmla="val 5556"/>
              </a:avLst>
            </a:prstGeom>
            <a:noFill/>
            <a:ln>
              <a:solidFill>
                <a:srgbClr val="544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200"/>
            </a:p>
          </p:txBody>
        </p:sp>
        <p:sp>
          <p:nvSpPr>
            <p:cNvPr id="4" name="圆角矩形 3"/>
            <p:cNvSpPr/>
            <p:nvPr>
              <p:custDataLst>
                <p:tags r:id="rId23"/>
              </p:custDataLst>
            </p:nvPr>
          </p:nvSpPr>
          <p:spPr>
            <a:xfrm>
              <a:off x="3480750" y="2370424"/>
              <a:ext cx="547036" cy="508595"/>
            </a:xfrm>
            <a:prstGeom prst="roundRect">
              <a:avLst>
                <a:gd name="adj" fmla="val 5556"/>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200"/>
            </a:p>
          </p:txBody>
        </p:sp>
        <p:sp>
          <p:nvSpPr>
            <p:cNvPr id="5" name="文本框 4"/>
            <p:cNvSpPr txBox="1"/>
            <p:nvPr>
              <p:custDataLst>
                <p:tags r:id="rId24"/>
              </p:custDataLst>
            </p:nvPr>
          </p:nvSpPr>
          <p:spPr>
            <a:xfrm>
              <a:off x="4144218" y="2421390"/>
              <a:ext cx="3526582" cy="367778"/>
            </a:xfrm>
            <a:prstGeom prst="rect">
              <a:avLst/>
            </a:prstGeom>
            <a:noFill/>
          </p:spPr>
          <p:txBody>
            <a:bodyPr wrap="square" rtlCol="0">
              <a:spAutoFit/>
            </a:bodyPr>
            <a:p>
              <a:pPr algn="l"/>
              <a:r>
                <a:rPr lang="en-US" altLang="zh-CN" sz="2400" dirty="0">
                  <a:solidFill>
                    <a:srgbClr val="544430"/>
                  </a:solidFill>
                  <a:latin typeface="Times New Roman" panose="02020603050405020304" charset="0"/>
                  <a:ea typeface="微软雅黑" panose="020B0503020204020204" pitchFamily="34" charset="-122"/>
                  <a:cs typeface="Times New Roman" panose="02020603050405020304" charset="0"/>
                </a:rPr>
                <a:t>Cultural Significance</a:t>
              </a:r>
              <a:endParaRPr lang="en-US" altLang="zh-CN" sz="2400" dirty="0">
                <a:solidFill>
                  <a:srgbClr val="544430"/>
                </a:solidFill>
                <a:latin typeface="Times New Roman" panose="02020603050405020304" charset="0"/>
                <a:ea typeface="微软雅黑" panose="020B0503020204020204" pitchFamily="34" charset="-122"/>
                <a:cs typeface="Times New Roman" panose="02020603050405020304" charset="0"/>
              </a:endParaRPr>
            </a:p>
          </p:txBody>
        </p:sp>
        <p:sp>
          <p:nvSpPr>
            <p:cNvPr id="6" name="文本框 5"/>
            <p:cNvSpPr txBox="1"/>
            <p:nvPr>
              <p:custDataLst>
                <p:tags r:id="rId25"/>
              </p:custDataLst>
            </p:nvPr>
          </p:nvSpPr>
          <p:spPr>
            <a:xfrm>
              <a:off x="3537153" y="2440023"/>
              <a:ext cx="420005" cy="343429"/>
            </a:xfrm>
            <a:prstGeom prst="rect">
              <a:avLst/>
            </a:prstGeom>
            <a:noFill/>
          </p:spPr>
          <p:txBody>
            <a:bodyPr wrap="none" rtlCol="0">
              <a:spAutoFit/>
            </a:bodyPr>
            <a:p>
              <a:r>
                <a:rPr lang="en-US" altLang="zh-CN" sz="2200" dirty="0">
                  <a:solidFill>
                    <a:schemeClr val="bg1"/>
                  </a:solidFill>
                  <a:latin typeface="微软雅黑" panose="020B0503020204020204" pitchFamily="34" charset="-122"/>
                  <a:ea typeface="微软雅黑" panose="020B0503020204020204" pitchFamily="34" charset="-122"/>
                </a:rPr>
                <a:t>05</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randombar(horizontal)">
                                      <p:cBhvr>
                                        <p:cTn id="7" dur="500"/>
                                        <p:tgtEl>
                                          <p:spTgt spid="6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left)">
                                      <p:cBhvr>
                                        <p:cTn id="19" dur="500"/>
                                        <p:tgtEl>
                                          <p:spTgt spid="4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left)">
                                      <p:cBhvr>
                                        <p:cTn id="23" dur="500"/>
                                        <p:tgtEl>
                                          <p:spTgt spid="5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3060" y="252730"/>
            <a:ext cx="5742940" cy="3538220"/>
          </a:xfrm>
          <a:prstGeom prst="rect">
            <a:avLst/>
          </a:prstGeom>
        </p:spPr>
        <p:txBody>
          <a:bodyPr wrap="square">
            <a:spAutoFit/>
          </a:bodyPr>
          <a:p>
            <a:r>
              <a:rPr lang="en-US" altLang="zh-CN" sz="3200" b="1">
                <a:solidFill>
                  <a:srgbClr val="000000"/>
                </a:solidFill>
                <a:latin typeface="Times New Roman" panose="02020603050405020304"/>
                <a:ea typeface="Times New Roman" panose="02020603050405020304"/>
              </a:rPr>
              <a:t>Ma Sanli </a:t>
            </a:r>
            <a:endParaRPr lang="en-US" altLang="zh-CN" sz="3200" b="1">
              <a:solidFill>
                <a:srgbClr val="000000"/>
              </a:solidFill>
              <a:latin typeface="Times New Roman" panose="02020603050405020304"/>
              <a:ea typeface="Times New Roman" panose="02020603050405020304"/>
            </a:endParaRPr>
          </a:p>
          <a:p>
            <a:pPr marL="342900" indent="-342900">
              <a:buFont typeface="Arial" panose="020B0604020202020204" pitchFamily="34" charset="0"/>
              <a:buChar char="•"/>
            </a:pPr>
            <a:r>
              <a:rPr lang="en-US" altLang="zh-CN" sz="3200">
                <a:solidFill>
                  <a:srgbClr val="000000"/>
                </a:solidFill>
                <a:latin typeface="Times New Roman" panose="02020603050405020304"/>
                <a:ea typeface="Times New Roman" panose="02020603050405020304"/>
              </a:rPr>
              <a:t>Created the unique “Ma’s Style of Crosstalk”</a:t>
            </a:r>
            <a:endParaRPr lang="en-US" altLang="zh-CN" sz="3200">
              <a:solidFill>
                <a:srgbClr val="000000"/>
              </a:solidFill>
              <a:latin typeface="Times New Roman" panose="02020603050405020304"/>
              <a:ea typeface="Times New Roman" panose="02020603050405020304"/>
            </a:endParaRPr>
          </a:p>
          <a:p>
            <a:pPr marL="342900" indent="-342900">
              <a:buFont typeface="Arial" panose="020B0604020202020204" pitchFamily="34" charset="0"/>
              <a:buChar char="•"/>
            </a:pPr>
            <a:r>
              <a:rPr lang="en-US" altLang="zh-CN" sz="3200">
                <a:solidFill>
                  <a:srgbClr val="000000"/>
                </a:solidFill>
                <a:latin typeface="Times New Roman" panose="02020603050405020304"/>
                <a:ea typeface="Times New Roman" panose="02020603050405020304"/>
              </a:rPr>
              <a:t>Works:Eating Yuanxiao (dumpling), Selling Tickets, the Yellow Crane Tower</a:t>
            </a:r>
            <a:endParaRPr lang="en-US" altLang="zh-CN" sz="3200">
              <a:solidFill>
                <a:srgbClr val="000000"/>
              </a:solidFill>
              <a:latin typeface="Times New Roman" panose="02020603050405020304"/>
              <a:ea typeface="Times New Roman" panose="02020603050405020304"/>
            </a:endParaRPr>
          </a:p>
          <a:p>
            <a:endParaRPr lang="en-US" altLang="zh-CN" sz="3200">
              <a:solidFill>
                <a:srgbClr val="000000"/>
              </a:solidFill>
              <a:latin typeface="Times New Roman" panose="02020603050405020304"/>
              <a:ea typeface="Times New Roman" panose="02020603050405020304"/>
            </a:endParaRPr>
          </a:p>
        </p:txBody>
      </p:sp>
      <p:pic>
        <p:nvPicPr>
          <p:cNvPr id="3" name="图片 2"/>
          <p:cNvPicPr/>
          <p:nvPr/>
        </p:nvPicPr>
        <p:blipFill>
          <a:blip r:embed="rId1"/>
          <a:stretch>
            <a:fillRect/>
          </a:stretch>
        </p:blipFill>
        <p:spPr>
          <a:xfrm>
            <a:off x="1693545" y="3597275"/>
            <a:ext cx="2900045" cy="2962275"/>
          </a:xfrm>
          <a:prstGeom prst="rect">
            <a:avLst/>
          </a:prstGeom>
        </p:spPr>
      </p:pic>
      <p:sp>
        <p:nvSpPr>
          <p:cNvPr id="34" name="文本框 33"/>
          <p:cNvSpPr txBox="1"/>
          <p:nvPr/>
        </p:nvSpPr>
        <p:spPr>
          <a:xfrm>
            <a:off x="6645275" y="300990"/>
            <a:ext cx="4812030" cy="1829435"/>
          </a:xfrm>
          <a:prstGeom prst="rect">
            <a:avLst/>
          </a:prstGeom>
          <a:noFill/>
        </p:spPr>
        <p:txBody>
          <a:bodyPr wrap="square" rtlCol="0">
            <a:noAutofit/>
          </a:bodyPr>
          <a:p>
            <a:r>
              <a:rPr lang="en-US" altLang="zh-CN" sz="3200" b="1">
                <a:latin typeface="Times New Roman" panose="02020603050405020304" charset="0"/>
                <a:cs typeface="Times New Roman" panose="02020603050405020304" charset="0"/>
              </a:rPr>
              <a:t>Guo Degang</a:t>
            </a:r>
            <a:endParaRPr lang="en-US" altLang="zh-CN" sz="3200" b="1">
              <a:latin typeface="Times New Roman" panose="02020603050405020304" charset="0"/>
              <a:cs typeface="Times New Roman" panose="02020603050405020304" charset="0"/>
            </a:endParaRPr>
          </a:p>
          <a:p>
            <a:pPr marL="342900" indent="-342900">
              <a:buFont typeface="Arial" panose="020B0604020202020204" pitchFamily="34" charset="0"/>
              <a:buChar char="•"/>
            </a:pPr>
            <a:r>
              <a:rPr lang="en-US" altLang="zh-CN" sz="3200">
                <a:latin typeface="Times New Roman" panose="02020603050405020304" charset="0"/>
                <a:cs typeface="Times New Roman" panose="02020603050405020304" charset="0"/>
              </a:rPr>
              <a:t>Founded Deyun society</a:t>
            </a:r>
            <a:endParaRPr lang="en-US" altLang="zh-CN" sz="3200">
              <a:latin typeface="Times New Roman" panose="02020603050405020304" charset="0"/>
              <a:cs typeface="Times New Roman" panose="02020603050405020304" charset="0"/>
            </a:endParaRPr>
          </a:p>
          <a:p>
            <a:pPr marL="342900" indent="-342900">
              <a:buFont typeface="Arial" panose="020B0604020202020204" pitchFamily="34" charset="0"/>
              <a:buChar char="•"/>
            </a:pPr>
            <a:r>
              <a:rPr lang="en-US" altLang="zh-CN" sz="3200">
                <a:latin typeface="Times New Roman" panose="02020603050405020304" charset="0"/>
                <a:cs typeface="Times New Roman" panose="02020603050405020304" charset="0"/>
              </a:rPr>
              <a:t>Bring crosstalk into the world</a:t>
            </a:r>
            <a:endParaRPr lang="en-US" altLang="zh-CN" sz="3200">
              <a:latin typeface="Times New Roman" panose="02020603050405020304" charset="0"/>
              <a:cs typeface="Times New Roman" panose="02020603050405020304" charset="0"/>
            </a:endParaRPr>
          </a:p>
          <a:p>
            <a:endParaRPr lang="en-US" altLang="zh-CN" sz="3200">
              <a:latin typeface="Times New Roman" panose="02020603050405020304" charset="0"/>
              <a:cs typeface="Times New Roman" panose="02020603050405020304" charset="0"/>
            </a:endParaRPr>
          </a:p>
        </p:txBody>
      </p:sp>
      <p:pic>
        <p:nvPicPr>
          <p:cNvPr id="35" name="图片 34"/>
          <p:cNvPicPr/>
          <p:nvPr/>
        </p:nvPicPr>
        <p:blipFill>
          <a:blip r:embed="rId2"/>
          <a:stretch>
            <a:fillRect/>
          </a:stretch>
        </p:blipFill>
        <p:spPr>
          <a:xfrm>
            <a:off x="7420610" y="3597910"/>
            <a:ext cx="3200400" cy="29616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grpSp>
        <p:nvGrpSpPr>
          <p:cNvPr id="42" name="组合 41"/>
          <p:cNvGrpSpPr/>
          <p:nvPr/>
        </p:nvGrpSpPr>
        <p:grpSpPr>
          <a:xfrm>
            <a:off x="2527817" y="2262186"/>
            <a:ext cx="7144822" cy="966789"/>
            <a:chOff x="3480750" y="2370424"/>
            <a:chExt cx="3870632" cy="508595"/>
          </a:xfrm>
        </p:grpSpPr>
        <p:sp>
          <p:nvSpPr>
            <p:cNvPr id="38" name="圆角矩形 37"/>
            <p:cNvSpPr/>
            <p:nvPr/>
          </p:nvSpPr>
          <p:spPr>
            <a:xfrm>
              <a:off x="4144218" y="2378433"/>
              <a:ext cx="3207164" cy="469649"/>
            </a:xfrm>
            <a:prstGeom prst="roundRect">
              <a:avLst>
                <a:gd name="adj" fmla="val 5556"/>
              </a:avLst>
            </a:prstGeom>
            <a:noFill/>
            <a:ln>
              <a:solidFill>
                <a:srgbClr val="544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39" name="圆角矩形 38"/>
            <p:cNvSpPr/>
            <p:nvPr/>
          </p:nvSpPr>
          <p:spPr>
            <a:xfrm>
              <a:off x="3480750" y="2370424"/>
              <a:ext cx="547036" cy="508595"/>
            </a:xfrm>
            <a:prstGeom prst="roundRect">
              <a:avLst>
                <a:gd name="adj" fmla="val 5556"/>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40" name="文本框 39"/>
            <p:cNvSpPr txBox="1"/>
            <p:nvPr/>
          </p:nvSpPr>
          <p:spPr>
            <a:xfrm>
              <a:off x="4198399" y="2455394"/>
              <a:ext cx="3067841" cy="339397"/>
            </a:xfrm>
            <a:prstGeom prst="rect">
              <a:avLst/>
            </a:prstGeom>
            <a:noFill/>
          </p:spPr>
          <p:txBody>
            <a:bodyPr wrap="square" rtlCol="0">
              <a:spAutoFit/>
            </a:bodyPr>
            <a:lstStyle/>
            <a:p>
              <a:pPr algn="l"/>
              <a:r>
                <a:rPr lang="en-US" altLang="zh-CN" sz="3600" dirty="0">
                  <a:solidFill>
                    <a:srgbClr val="544430"/>
                  </a:solidFill>
                  <a:latin typeface="Times New Roman" panose="02020603050405020304" charset="0"/>
                  <a:ea typeface="微软雅黑" panose="020B0503020204020204" pitchFamily="34" charset="-122"/>
                  <a:cs typeface="Times New Roman" panose="02020603050405020304" charset="0"/>
                </a:rPr>
                <a:t>Cultural Significance</a:t>
              </a:r>
              <a:endParaRPr lang="en-US" altLang="zh-CN" sz="3600" dirty="0">
                <a:solidFill>
                  <a:srgbClr val="544430"/>
                </a:solidFill>
                <a:latin typeface="Times New Roman" panose="02020603050405020304" charset="0"/>
                <a:ea typeface="微软雅黑" panose="020B0503020204020204" pitchFamily="34" charset="-122"/>
                <a:cs typeface="Times New Roman" panose="02020603050405020304" charset="0"/>
              </a:endParaRPr>
            </a:p>
          </p:txBody>
        </p:sp>
        <p:sp>
          <p:nvSpPr>
            <p:cNvPr id="41" name="文本框 40"/>
            <p:cNvSpPr txBox="1"/>
            <p:nvPr/>
          </p:nvSpPr>
          <p:spPr>
            <a:xfrm>
              <a:off x="3506869" y="2394732"/>
              <a:ext cx="502247" cy="452640"/>
            </a:xfrm>
            <a:prstGeom prst="rect">
              <a:avLst/>
            </a:prstGeom>
            <a:noFill/>
          </p:spPr>
          <p:txBody>
            <a:bodyPr wrap="none" rtlCol="0">
              <a:spAutoFit/>
            </a:bodyPr>
            <a:lstStyle/>
            <a:p>
              <a:r>
                <a:rPr lang="en-US" altLang="zh-CN" sz="5000" dirty="0">
                  <a:solidFill>
                    <a:schemeClr val="bg1"/>
                  </a:solidFill>
                  <a:latin typeface="微软雅黑" panose="020B0503020204020204" pitchFamily="34" charset="-122"/>
                  <a:ea typeface="微软雅黑" panose="020B0503020204020204" pitchFamily="34" charset="-122"/>
                </a:rPr>
                <a:t>05</a:t>
              </a:r>
              <a:endParaRPr lang="zh-CN" altLang="en-US" sz="5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02005" y="1704340"/>
            <a:ext cx="6205855" cy="3631565"/>
          </a:xfrm>
          <a:prstGeom prst="rect">
            <a:avLst/>
          </a:prstGeom>
          <a:noFill/>
        </p:spPr>
        <p:txBody>
          <a:bodyPr wrap="square" rtlCol="0" anchor="t">
            <a:noAutofit/>
          </a:bodyPr>
          <a:p>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As a traditional art form, crosstalk carries the essence of excellent traditional Chinese culture. Through the creative transformation and innovative development of traditional culture, crosstalk not only </a:t>
            </a:r>
            <a:r>
              <a:rPr lang="zh-CN" altLang="en-US" sz="2400" b="1">
                <a:latin typeface="Times New Roman" panose="02020603050405020304" charset="0"/>
                <a:cs typeface="Times New Roman" panose="02020603050405020304" charset="0"/>
              </a:rPr>
              <a:t>retains traditional elements</a:t>
            </a:r>
            <a:r>
              <a:rPr lang="zh-CN" altLang="en-US" sz="2400">
                <a:latin typeface="Times New Roman" panose="02020603050405020304" charset="0"/>
                <a:cs typeface="Times New Roman" panose="02020603050405020304" charset="0"/>
              </a:rPr>
              <a:t>, but also constantly </a:t>
            </a:r>
            <a:r>
              <a:rPr lang="zh-CN" altLang="en-US" sz="2400" b="1">
                <a:latin typeface="Times New Roman" panose="02020603050405020304" charset="0"/>
                <a:cs typeface="Times New Roman" panose="02020603050405020304" charset="0"/>
              </a:rPr>
              <a:t>absorbs new social content</a:t>
            </a:r>
            <a:r>
              <a:rPr lang="zh-CN" altLang="en-US" sz="2400">
                <a:latin typeface="Times New Roman" panose="02020603050405020304" charset="0"/>
                <a:cs typeface="Times New Roman" panose="02020603050405020304" charset="0"/>
              </a:rPr>
              <a:t> and the spirit of The Times, giving it a new lease of life in modern society.</a:t>
            </a:r>
            <a:endParaRPr lang="zh-CN" altLang="en-US" sz="2400">
              <a:latin typeface="Times New Roman" panose="02020603050405020304" charset="0"/>
              <a:cs typeface="Times New Roman" panose="02020603050405020304" charset="0"/>
            </a:endParaRPr>
          </a:p>
        </p:txBody>
      </p:sp>
      <p:sp>
        <p:nvSpPr>
          <p:cNvPr id="5" name="文本框 4"/>
          <p:cNvSpPr txBox="1"/>
          <p:nvPr/>
        </p:nvSpPr>
        <p:spPr>
          <a:xfrm>
            <a:off x="581025" y="451485"/>
            <a:ext cx="7296150" cy="829945"/>
          </a:xfrm>
          <a:prstGeom prst="rect">
            <a:avLst/>
          </a:prstGeom>
          <a:noFill/>
        </p:spPr>
        <p:txBody>
          <a:bodyPr wrap="square" rtlCol="0" anchor="t">
            <a:spAutoFit/>
          </a:bodyPr>
          <a:p>
            <a:r>
              <a:rPr lang="en-US" altLang="zh-CN" sz="4800">
                <a:latin typeface="Times New Roman" panose="02020603050405020304" charset="0"/>
                <a:cs typeface="Times New Roman" panose="02020603050405020304" charset="0"/>
                <a:sym typeface="+mn-ea"/>
              </a:rPr>
              <a:t>Inheritance and Innovation</a:t>
            </a:r>
            <a:endParaRPr lang="en-US" altLang="zh-CN" sz="4800">
              <a:latin typeface="Times New Roman" panose="02020603050405020304" charset="0"/>
              <a:cs typeface="Times New Roman" panose="02020603050405020304" charset="0"/>
              <a:sym typeface="+mn-ea"/>
            </a:endParaRPr>
          </a:p>
        </p:txBody>
      </p:sp>
      <p:pic>
        <p:nvPicPr>
          <p:cNvPr id="6" name="图片 5"/>
          <p:cNvPicPr/>
          <p:nvPr/>
        </p:nvPicPr>
        <p:blipFill>
          <a:blip r:embed="rId1"/>
          <a:stretch>
            <a:fillRect/>
          </a:stretch>
        </p:blipFill>
        <p:spPr>
          <a:xfrm>
            <a:off x="7313295" y="2209800"/>
            <a:ext cx="4260850" cy="284924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02005" y="1704340"/>
            <a:ext cx="6205855" cy="3631565"/>
          </a:xfrm>
          <a:prstGeom prst="rect">
            <a:avLst/>
          </a:prstGeom>
          <a:noFill/>
        </p:spPr>
        <p:txBody>
          <a:bodyPr wrap="square" rtlCol="0" anchor="t">
            <a:noAutofit/>
          </a:bodyPr>
          <a:p>
            <a:pPr indent="0">
              <a:buFont typeface="Arial" panose="020B0604020202020204" pitchFamily="34" charset="0"/>
              <a:buNone/>
            </a:pPr>
            <a:r>
              <a:rPr lang="zh-CN" altLang="en-US" sz="2400">
                <a:latin typeface="Times New Roman" panose="02020603050405020304" charset="0"/>
                <a:cs typeface="Times New Roman" panose="02020603050405020304" charset="0"/>
              </a:rPr>
              <a:t>While inheriting history and culture, crosstalk also incorporates a large number of informative content, such as lantern riddles, couplets, and characters, showing the charm of Chinese language and characters as well as the intelligence and resourcefulness of actors. </a:t>
            </a:r>
            <a:endParaRPr lang="zh-CN" altLang="en-US" sz="2400">
              <a:latin typeface="Times New Roman" panose="02020603050405020304" charset="0"/>
              <a:cs typeface="Times New Roman" panose="02020603050405020304" charset="0"/>
            </a:endParaRPr>
          </a:p>
          <a:p>
            <a:pPr indent="0">
              <a:buFont typeface="Arial" panose="020B0604020202020204" pitchFamily="34" charset="0"/>
              <a:buNone/>
            </a:pPr>
            <a:endParaRPr lang="zh-CN" altLang="en-US" sz="2400">
              <a:latin typeface="Times New Roman" panose="02020603050405020304" charset="0"/>
              <a:cs typeface="Times New Roman" panose="02020603050405020304" charset="0"/>
            </a:endParaRPr>
          </a:p>
          <a:p>
            <a:pPr indent="0">
              <a:buFont typeface="Arial" panose="020B0604020202020204" pitchFamily="34" charset="0"/>
              <a:buNone/>
            </a:pPr>
            <a:r>
              <a:rPr lang="zh-CN" altLang="en-US" sz="2400">
                <a:latin typeface="Times New Roman" panose="02020603050405020304" charset="0"/>
                <a:cs typeface="Times New Roman" panose="02020603050405020304" charset="0"/>
              </a:rPr>
              <a:t>This combination of knowledge and entertainment makes crosstalk an art form that not only </a:t>
            </a:r>
            <a:r>
              <a:rPr lang="zh-CN" altLang="en-US" sz="2400" b="1">
                <a:latin typeface="Times New Roman" panose="02020603050405020304" charset="0"/>
                <a:cs typeface="Times New Roman" panose="02020603050405020304" charset="0"/>
              </a:rPr>
              <a:t>benefits intellectual development</a:t>
            </a:r>
            <a:r>
              <a:rPr lang="zh-CN" altLang="en-US" sz="2400">
                <a:latin typeface="Times New Roman" panose="02020603050405020304" charset="0"/>
                <a:cs typeface="Times New Roman" panose="02020603050405020304" charset="0"/>
              </a:rPr>
              <a:t> but also </a:t>
            </a:r>
            <a:r>
              <a:rPr lang="zh-CN" altLang="en-US" sz="2400" b="1">
                <a:latin typeface="Times New Roman" panose="02020603050405020304" charset="0"/>
                <a:cs typeface="Times New Roman" panose="02020603050405020304" charset="0"/>
              </a:rPr>
              <a:t>brings joy to the audience</a:t>
            </a:r>
            <a:r>
              <a:rPr lang="zh-CN" altLang="en-US"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p:txBody>
      </p:sp>
      <p:sp>
        <p:nvSpPr>
          <p:cNvPr id="2" name="文本框 1"/>
          <p:cNvSpPr txBox="1"/>
          <p:nvPr/>
        </p:nvSpPr>
        <p:spPr>
          <a:xfrm>
            <a:off x="581025" y="451485"/>
            <a:ext cx="7296150" cy="829945"/>
          </a:xfrm>
          <a:prstGeom prst="rect">
            <a:avLst/>
          </a:prstGeom>
          <a:noFill/>
        </p:spPr>
        <p:txBody>
          <a:bodyPr wrap="square" rtlCol="0" anchor="t">
            <a:spAutoFit/>
          </a:bodyPr>
          <a:p>
            <a:r>
              <a:rPr lang="en-US" altLang="zh-CN" sz="4800">
                <a:latin typeface="Times New Roman" panose="02020603050405020304" charset="0"/>
                <a:cs typeface="Times New Roman" panose="02020603050405020304" charset="0"/>
                <a:sym typeface="+mn-ea"/>
              </a:rPr>
              <a:t>Informative and Entertaining</a:t>
            </a:r>
            <a:endParaRPr lang="en-US" altLang="zh-CN" sz="4800">
              <a:latin typeface="Times New Roman" panose="02020603050405020304" charset="0"/>
              <a:cs typeface="Times New Roman" panose="02020603050405020304" charset="0"/>
              <a:sym typeface="+mn-ea"/>
            </a:endParaRPr>
          </a:p>
        </p:txBody>
      </p:sp>
      <p:pic>
        <p:nvPicPr>
          <p:cNvPr id="3" name="图片 2"/>
          <p:cNvPicPr/>
          <p:nvPr/>
        </p:nvPicPr>
        <p:blipFill>
          <a:blip r:embed="rId1"/>
          <a:stretch>
            <a:fillRect/>
          </a:stretch>
        </p:blipFill>
        <p:spPr>
          <a:xfrm>
            <a:off x="7099935" y="1623060"/>
            <a:ext cx="4572000" cy="44386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02005" y="1704340"/>
            <a:ext cx="6205855" cy="3631565"/>
          </a:xfrm>
          <a:prstGeom prst="rect">
            <a:avLst/>
          </a:prstGeom>
          <a:noFill/>
        </p:spPr>
        <p:txBody>
          <a:bodyPr wrap="square" rtlCol="0" anchor="t">
            <a:noAutofit/>
          </a:bodyPr>
          <a:p>
            <a:endParaRPr lang="zh-CN" altLang="en-US" sz="2400">
              <a:latin typeface="Times New Roman" panose="02020603050405020304" charset="0"/>
              <a:cs typeface="Times New Roman" panose="02020603050405020304" charset="0"/>
            </a:endParaRPr>
          </a:p>
          <a:p>
            <a:r>
              <a:rPr lang="zh-CN" altLang="en-US" sz="2400">
                <a:latin typeface="Times New Roman" panose="02020603050405020304" charset="0"/>
                <a:cs typeface="Times New Roman" panose="02020603050405020304" charset="0"/>
              </a:rPr>
              <a:t>The art of cross</a:t>
            </a:r>
            <a:r>
              <a:rPr lang="en-US" altLang="zh-CN" sz="2400">
                <a:latin typeface="Times New Roman" panose="02020603050405020304" charset="0"/>
                <a:cs typeface="Times New Roman" panose="02020603050405020304" charset="0"/>
              </a:rPr>
              <a:t>t</a:t>
            </a:r>
            <a:r>
              <a:rPr lang="zh-CN" altLang="en-US" sz="2400">
                <a:latin typeface="Times New Roman" panose="02020603050405020304" charset="0"/>
                <a:cs typeface="Times New Roman" panose="02020603050405020304" charset="0"/>
              </a:rPr>
              <a:t>alk tells about traditional Chinese culture through humorous language and expression forms, and embodies cultural confidence.</a:t>
            </a:r>
            <a:r>
              <a:rPr lang="en-US" altLang="zh-CN" sz="2400">
                <a:latin typeface="Times New Roman" panose="02020603050405020304" charset="0"/>
                <a:cs typeface="Times New Roman" panose="02020603050405020304" charset="0"/>
              </a:rPr>
              <a:t> Besides, crosstalk is played all over the world. Perhaps more foreigners are attracted by crosstalk.</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Crosstalk, based on its special features, builds </a:t>
            </a:r>
            <a:r>
              <a:rPr lang="en-US" altLang="zh-CN" sz="2400" b="1">
                <a:latin typeface="Times New Roman" panose="02020603050405020304" charset="0"/>
                <a:cs typeface="Times New Roman" panose="02020603050405020304" charset="0"/>
              </a:rPr>
              <a:t>cultural confidence</a:t>
            </a:r>
            <a:r>
              <a:rPr lang="en-US" altLang="zh-CN" sz="2400">
                <a:latin typeface="Times New Roman" panose="02020603050405020304" charset="0"/>
                <a:cs typeface="Times New Roman" panose="02020603050405020304" charset="0"/>
              </a:rPr>
              <a:t> and also </a:t>
            </a:r>
            <a:r>
              <a:rPr lang="en-US" altLang="zh-CN" sz="2400" b="1">
                <a:latin typeface="Times New Roman" panose="02020603050405020304" charset="0"/>
                <a:cs typeface="Times New Roman" panose="02020603050405020304" charset="0"/>
              </a:rPr>
              <a:t>spread Chinese culture to the whole world</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sp>
        <p:nvSpPr>
          <p:cNvPr id="5" name="文本框 4"/>
          <p:cNvSpPr txBox="1"/>
          <p:nvPr/>
        </p:nvSpPr>
        <p:spPr>
          <a:xfrm>
            <a:off x="581025" y="451485"/>
            <a:ext cx="7296150" cy="1568450"/>
          </a:xfrm>
          <a:prstGeom prst="rect">
            <a:avLst/>
          </a:prstGeom>
          <a:noFill/>
        </p:spPr>
        <p:txBody>
          <a:bodyPr wrap="square" rtlCol="0" anchor="t">
            <a:spAutoFit/>
          </a:bodyPr>
          <a:p>
            <a:r>
              <a:rPr lang="en-US" altLang="zh-CN" sz="4800">
                <a:latin typeface="Times New Roman" panose="02020603050405020304" charset="0"/>
                <a:cs typeface="Times New Roman" panose="02020603050405020304" charset="0"/>
                <a:sym typeface="+mn-ea"/>
              </a:rPr>
              <a:t>Cultural Confidence and Overseas Communication</a:t>
            </a:r>
            <a:endParaRPr lang="zh-CN" altLang="en-US" sz="4800">
              <a:latin typeface="Times New Roman" panose="02020603050405020304" charset="0"/>
              <a:cs typeface="Times New Roman" panose="02020603050405020304" charset="0"/>
              <a:sym typeface="+mn-ea"/>
            </a:endParaRPr>
          </a:p>
        </p:txBody>
      </p:sp>
      <p:pic>
        <p:nvPicPr>
          <p:cNvPr id="3" name="图片 2"/>
          <p:cNvPicPr/>
          <p:nvPr/>
        </p:nvPicPr>
        <p:blipFill>
          <a:blip r:embed="rId1"/>
          <a:stretch>
            <a:fillRect/>
          </a:stretch>
        </p:blipFill>
        <p:spPr>
          <a:xfrm>
            <a:off x="6891020" y="2226310"/>
            <a:ext cx="5116830" cy="350393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701214" y="-2701213"/>
            <a:ext cx="6858000" cy="12260426"/>
          </a:xfrm>
          <a:prstGeom prst="rect">
            <a:avLst/>
          </a:prstGeom>
        </p:spPr>
      </p:pic>
      <p:sp>
        <p:nvSpPr>
          <p:cNvPr id="21" name="矩形: 圆角 20"/>
          <p:cNvSpPr/>
          <p:nvPr/>
        </p:nvSpPr>
        <p:spPr>
          <a:xfrm>
            <a:off x="1278294" y="1623527"/>
            <a:ext cx="9750490" cy="2929812"/>
          </a:xfrm>
          <a:prstGeom prst="roundRect">
            <a:avLst>
              <a:gd name="adj" fmla="val 19580"/>
            </a:avLst>
          </a:prstGeom>
          <a:solidFill>
            <a:schemeClr val="bg1">
              <a:alpha val="74000"/>
            </a:schemeClr>
          </a:solidFill>
          <a:ln w="57150">
            <a:solidFill>
              <a:srgbClr val="BBB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474429" y="3592442"/>
            <a:ext cx="3339646" cy="385762"/>
            <a:chOff x="4483760" y="3592442"/>
            <a:chExt cx="3339646" cy="385762"/>
          </a:xfrm>
        </p:grpSpPr>
        <p:sp>
          <p:nvSpPr>
            <p:cNvPr id="7" name="圆角矩形 8"/>
            <p:cNvSpPr/>
            <p:nvPr/>
          </p:nvSpPr>
          <p:spPr>
            <a:xfrm>
              <a:off x="4483760" y="3592442"/>
              <a:ext cx="1585913" cy="385762"/>
            </a:xfrm>
            <a:prstGeom prst="roundRect">
              <a:avLst>
                <a:gd name="adj" fmla="val 5556"/>
              </a:avLst>
            </a:prstGeom>
            <a:noFill/>
            <a:ln>
              <a:solidFill>
                <a:srgbClr val="544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9"/>
            <p:cNvSpPr/>
            <p:nvPr/>
          </p:nvSpPr>
          <p:spPr>
            <a:xfrm>
              <a:off x="6237493" y="3592442"/>
              <a:ext cx="1585913" cy="385762"/>
            </a:xfrm>
            <a:prstGeom prst="roundRect">
              <a:avLst>
                <a:gd name="adj" fmla="val 5556"/>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648225" y="3608952"/>
              <a:ext cx="1453515" cy="368300"/>
            </a:xfrm>
            <a:prstGeom prst="rect">
              <a:avLst/>
            </a:prstGeom>
            <a:noFill/>
          </p:spPr>
          <p:txBody>
            <a:bodyPr wrap="square" rtlCol="0">
              <a:spAutoFit/>
            </a:bodyPr>
            <a:lstStyle/>
            <a:p>
              <a:r>
                <a:rPr lang="zh-CN" altLang="en-US" dirty="0">
                  <a:solidFill>
                    <a:srgbClr val="544430"/>
                  </a:solidFill>
                  <a:latin typeface="微软雅黑" panose="020B0503020204020204" pitchFamily="34" charset="-122"/>
                  <a:ea typeface="微软雅黑" panose="020B0503020204020204" pitchFamily="34" charset="-122"/>
                </a:rPr>
                <a:t>吕迪</a:t>
              </a:r>
              <a:r>
                <a:rPr lang="en-US" altLang="zh-CN" dirty="0">
                  <a:solidFill>
                    <a:srgbClr val="544430"/>
                  </a:solidFill>
                  <a:latin typeface="微软雅黑" panose="020B0503020204020204" pitchFamily="34" charset="-122"/>
                  <a:ea typeface="微软雅黑" panose="020B0503020204020204" pitchFamily="34" charset="-122"/>
                </a:rPr>
                <a:t>/Ludy</a:t>
              </a:r>
              <a:endParaRPr lang="en-US" altLang="zh-CN" dirty="0">
                <a:solidFill>
                  <a:srgbClr val="54443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338319" y="3592442"/>
              <a:ext cx="1450340" cy="368300"/>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2024/10/17</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2" name="文本框 21"/>
          <p:cNvSpPr txBox="1"/>
          <p:nvPr/>
        </p:nvSpPr>
        <p:spPr>
          <a:xfrm>
            <a:off x="2030495" y="2405051"/>
            <a:ext cx="8286051" cy="1014730"/>
          </a:xfrm>
          <a:prstGeom prst="rect">
            <a:avLst/>
          </a:prstGeom>
          <a:noFill/>
        </p:spPr>
        <p:txBody>
          <a:bodyPr wrap="square" rtlCol="0">
            <a:spAutoFit/>
          </a:bodyPr>
          <a:lstStyle/>
          <a:p>
            <a:pPr algn="l"/>
            <a:r>
              <a:rPr lang="en-US" altLang="zh-CN" sz="6000" dirty="0">
                <a:solidFill>
                  <a:srgbClr val="544430"/>
                </a:solidFill>
                <a:latin typeface="Times New Roman" panose="02020603050405020304" charset="0"/>
                <a:ea typeface="阿里汉仪智能黑体" panose="00020600040101010101" pitchFamily="18" charset="-122"/>
                <a:cs typeface="Times New Roman" panose="02020603050405020304" charset="0"/>
              </a:rPr>
              <a:t>Thanks for your listening</a:t>
            </a:r>
            <a:endParaRPr lang="en-US" altLang="zh-CN" sz="6000" dirty="0">
              <a:solidFill>
                <a:srgbClr val="544430"/>
              </a:solidFill>
              <a:latin typeface="Times New Roman" panose="02020603050405020304" charset="0"/>
              <a:ea typeface="阿里汉仪智能黑体" panose="00020600040101010101" pitchFamily="18"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outVertic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2527817" y="2262186"/>
            <a:ext cx="7144822" cy="966789"/>
            <a:chOff x="3480750" y="2370424"/>
            <a:chExt cx="3870632" cy="508595"/>
          </a:xfrm>
        </p:grpSpPr>
        <p:sp>
          <p:nvSpPr>
            <p:cNvPr id="38" name="圆角矩形 37"/>
            <p:cNvSpPr/>
            <p:nvPr/>
          </p:nvSpPr>
          <p:spPr>
            <a:xfrm>
              <a:off x="4144218" y="2378433"/>
              <a:ext cx="3207164" cy="469649"/>
            </a:xfrm>
            <a:prstGeom prst="roundRect">
              <a:avLst>
                <a:gd name="adj" fmla="val 5556"/>
              </a:avLst>
            </a:prstGeom>
            <a:noFill/>
            <a:ln>
              <a:solidFill>
                <a:srgbClr val="544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39" name="圆角矩形 38"/>
            <p:cNvSpPr/>
            <p:nvPr/>
          </p:nvSpPr>
          <p:spPr>
            <a:xfrm>
              <a:off x="3480750" y="2370424"/>
              <a:ext cx="547036" cy="508595"/>
            </a:xfrm>
            <a:prstGeom prst="roundRect">
              <a:avLst>
                <a:gd name="adj" fmla="val 5556"/>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40" name="文本框 39"/>
            <p:cNvSpPr txBox="1"/>
            <p:nvPr/>
          </p:nvSpPr>
          <p:spPr>
            <a:xfrm>
              <a:off x="4198399" y="2455394"/>
              <a:ext cx="3067841" cy="339397"/>
            </a:xfrm>
            <a:prstGeom prst="rect">
              <a:avLst/>
            </a:prstGeom>
            <a:noFill/>
          </p:spPr>
          <p:txBody>
            <a:bodyPr wrap="square" rtlCol="0">
              <a:spAutoFit/>
            </a:bodyPr>
            <a:lstStyle/>
            <a:p>
              <a:pPr algn="l"/>
              <a:r>
                <a:rPr lang="en-US" altLang="zh-CN" sz="3600" dirty="0">
                  <a:solidFill>
                    <a:srgbClr val="544430"/>
                  </a:solidFill>
                  <a:latin typeface="Times New Roman" panose="02020603050405020304" charset="0"/>
                  <a:ea typeface="微软雅黑" panose="020B0503020204020204" pitchFamily="34" charset="-122"/>
                  <a:cs typeface="Times New Roman" panose="02020603050405020304" charset="0"/>
                </a:rPr>
                <a:t>Definition and History</a:t>
              </a:r>
              <a:endParaRPr lang="en-US" altLang="zh-CN" sz="3600" dirty="0">
                <a:solidFill>
                  <a:srgbClr val="544430"/>
                </a:solidFill>
                <a:latin typeface="Times New Roman" panose="02020603050405020304" charset="0"/>
                <a:ea typeface="微软雅黑" panose="020B0503020204020204" pitchFamily="34" charset="-122"/>
                <a:cs typeface="Times New Roman" panose="02020603050405020304" charset="0"/>
              </a:endParaRPr>
            </a:p>
          </p:txBody>
        </p:sp>
        <p:sp>
          <p:nvSpPr>
            <p:cNvPr id="41" name="文本框 40"/>
            <p:cNvSpPr txBox="1"/>
            <p:nvPr/>
          </p:nvSpPr>
          <p:spPr>
            <a:xfrm>
              <a:off x="3506869" y="2394732"/>
              <a:ext cx="508193" cy="453350"/>
            </a:xfrm>
            <a:prstGeom prst="rect">
              <a:avLst/>
            </a:prstGeom>
            <a:noFill/>
          </p:spPr>
          <p:txBody>
            <a:bodyPr wrap="none" rtlCol="0">
              <a:spAutoFit/>
            </a:bodyPr>
            <a:lstStyle/>
            <a:p>
              <a:r>
                <a:rPr lang="en-US" altLang="zh-CN" sz="5000" dirty="0">
                  <a:solidFill>
                    <a:schemeClr val="bg1"/>
                  </a:solidFill>
                  <a:latin typeface="微软雅黑" panose="020B0503020204020204" pitchFamily="34" charset="-122"/>
                  <a:ea typeface="微软雅黑" panose="020B0503020204020204" pitchFamily="34" charset="-122"/>
                </a:rPr>
                <a:t>01</a:t>
              </a:r>
              <a:endParaRPr lang="zh-CN" altLang="en-US" sz="5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flipH="1">
            <a:off x="2878107" y="881063"/>
            <a:ext cx="9071006" cy="0"/>
          </a:xfrm>
          <a:prstGeom prst="line">
            <a:avLst/>
          </a:prstGeom>
          <a:ln w="28575">
            <a:solidFill>
              <a:srgbClr val="544430"/>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6990034" y="256743"/>
            <a:ext cx="4959079" cy="553085"/>
          </a:xfrm>
          <a:prstGeom prst="rect">
            <a:avLst/>
          </a:prstGeom>
          <a:noFill/>
        </p:spPr>
        <p:txBody>
          <a:bodyPr wrap="square" rtlCol="0">
            <a:spAutoFit/>
          </a:bodyPr>
          <a:lstStyle/>
          <a:p>
            <a:pPr algn="l"/>
            <a:r>
              <a:rPr lang="en-US" altLang="zh-CN" sz="3000" dirty="0">
                <a:solidFill>
                  <a:srgbClr val="544430"/>
                </a:solidFill>
                <a:latin typeface="Times New Roman" panose="02020603050405020304" charset="0"/>
                <a:ea typeface="微软雅黑" panose="020B0503020204020204" pitchFamily="34" charset="-122"/>
                <a:cs typeface="Times New Roman" panose="02020603050405020304" charset="0"/>
                <a:sym typeface="+mn-ea"/>
              </a:rPr>
              <a:t>Definition and History</a:t>
            </a:r>
            <a:endParaRPr lang="en-US" altLang="zh-CN" sz="3000" dirty="0">
              <a:solidFill>
                <a:srgbClr val="544430"/>
              </a:solidFill>
              <a:latin typeface="Times New Roman" panose="02020603050405020304" charset="0"/>
              <a:ea typeface="微软雅黑" panose="020B0503020204020204" pitchFamily="34" charset="-122"/>
              <a:cs typeface="Times New Roman" panose="02020603050405020304" charset="0"/>
              <a:sym typeface="+mn-ea"/>
            </a:endParaRPr>
          </a:p>
        </p:txBody>
      </p:sp>
      <p:pic>
        <p:nvPicPr>
          <p:cNvPr id="3" name="图片 2"/>
          <p:cNvPicPr/>
          <p:nvPr/>
        </p:nvPicPr>
        <p:blipFill>
          <a:blip r:embed="rId1"/>
          <a:stretch>
            <a:fillRect/>
          </a:stretch>
        </p:blipFill>
        <p:spPr>
          <a:xfrm>
            <a:off x="8651240" y="2485390"/>
            <a:ext cx="3244850" cy="3177540"/>
          </a:xfrm>
          <a:prstGeom prst="rect">
            <a:avLst/>
          </a:prstGeom>
        </p:spPr>
      </p:pic>
      <p:sp>
        <p:nvSpPr>
          <p:cNvPr id="4" name="文本框 3"/>
          <p:cNvSpPr txBox="1"/>
          <p:nvPr/>
        </p:nvSpPr>
        <p:spPr>
          <a:xfrm>
            <a:off x="711200" y="1097280"/>
            <a:ext cx="7038975" cy="4100830"/>
          </a:xfrm>
          <a:prstGeom prst="rect">
            <a:avLst/>
          </a:prstGeom>
        </p:spPr>
        <p:txBody>
          <a:bodyPr>
            <a:noAutofit/>
          </a:bodyPr>
          <a:p>
            <a:r>
              <a:rPr lang="en-US" altLang="zh-CN" sz="2800">
                <a:solidFill>
                  <a:srgbClr val="000000"/>
                </a:solidFill>
                <a:latin typeface="Times New Roman" panose="02020603050405020304"/>
                <a:ea typeface="Times New Roman" panose="02020603050405020304"/>
              </a:rPr>
              <a:t>Crosstalk, in the ancient time known as </a:t>
            </a:r>
            <a:r>
              <a:rPr lang="en-US" altLang="zh-CN" sz="2800" b="1">
                <a:solidFill>
                  <a:srgbClr val="000000"/>
                </a:solidFill>
                <a:latin typeface="Times New Roman" panose="02020603050405020304"/>
                <a:ea typeface="Times New Roman" panose="02020603050405020304"/>
              </a:rPr>
              <a:t>onomatopoeia</a:t>
            </a:r>
            <a:r>
              <a:rPr lang="en-US" altLang="zh-CN" sz="2800">
                <a:solidFill>
                  <a:srgbClr val="000000"/>
                </a:solidFill>
                <a:latin typeface="Times New Roman" panose="02020603050405020304"/>
                <a:ea typeface="Times New Roman" panose="02020603050405020304"/>
              </a:rPr>
              <a:t>, originally refers to imitate others’ voices. </a:t>
            </a:r>
            <a:endParaRPr lang="en-US" altLang="zh-CN" sz="2800">
              <a:solidFill>
                <a:srgbClr val="000000"/>
              </a:solidFill>
              <a:latin typeface="Times New Roman" panose="02020603050405020304"/>
              <a:ea typeface="Times New Roman" panose="02020603050405020304"/>
            </a:endParaRPr>
          </a:p>
          <a:p>
            <a:r>
              <a:rPr lang="en-US" altLang="zh-CN" sz="2800">
                <a:solidFill>
                  <a:srgbClr val="000000"/>
                </a:solidFill>
                <a:latin typeface="Times New Roman" panose="02020603050405020304"/>
                <a:ea typeface="Times New Roman" panose="02020603050405020304"/>
              </a:rPr>
              <a:t>It is integrated with imitating oral skills and other folk art forms. It is generally believed to be formed during the </a:t>
            </a:r>
            <a:r>
              <a:rPr lang="en-US" altLang="zh-CN" sz="2800" b="1">
                <a:solidFill>
                  <a:srgbClr val="000000"/>
                </a:solidFill>
                <a:latin typeface="Times New Roman" panose="02020603050405020304"/>
                <a:ea typeface="Times New Roman" panose="02020603050405020304"/>
              </a:rPr>
              <a:t>Emperor Xianfeng</a:t>
            </a:r>
            <a:r>
              <a:rPr lang="en-US" altLang="zh-CN" sz="2800">
                <a:solidFill>
                  <a:srgbClr val="000000"/>
                </a:solidFill>
                <a:latin typeface="Times New Roman" panose="02020603050405020304"/>
                <a:ea typeface="Times New Roman" panose="02020603050405020304"/>
              </a:rPr>
              <a:t> (1850—1861) and </a:t>
            </a:r>
            <a:r>
              <a:rPr lang="en-US" altLang="zh-CN" sz="2800" b="1">
                <a:solidFill>
                  <a:srgbClr val="000000"/>
                </a:solidFill>
                <a:latin typeface="Times New Roman" panose="02020603050405020304"/>
                <a:ea typeface="Times New Roman" panose="02020603050405020304"/>
              </a:rPr>
              <a:t>Emperor Tongzhi </a:t>
            </a:r>
            <a:r>
              <a:rPr lang="en-US" altLang="zh-CN" sz="2800">
                <a:solidFill>
                  <a:srgbClr val="000000"/>
                </a:solidFill>
                <a:latin typeface="Times New Roman" panose="02020603050405020304"/>
                <a:ea typeface="Times New Roman" panose="02020603050405020304"/>
              </a:rPr>
              <a:t>(1861—1874) period in Qing dynasty(1636-1912). </a:t>
            </a:r>
            <a:endParaRPr lang="en-US" altLang="zh-CN" sz="2800">
              <a:solidFill>
                <a:srgbClr val="000000"/>
              </a:solidFill>
              <a:latin typeface="Times New Roman" panose="02020603050405020304"/>
              <a:ea typeface="Times New Roman" panose="02020603050405020304"/>
            </a:endParaRPr>
          </a:p>
          <a:p>
            <a:r>
              <a:rPr lang="en-US" altLang="zh-CN" sz="2800">
                <a:solidFill>
                  <a:srgbClr val="000000"/>
                </a:solidFill>
                <a:latin typeface="Times New Roman" panose="02020603050405020304"/>
                <a:ea typeface="Times New Roman" panose="02020603050405020304"/>
              </a:rPr>
              <a:t>It’s a folk vocal art that uses</a:t>
            </a:r>
            <a:r>
              <a:rPr lang="en-US" altLang="zh-CN" sz="2800" b="1">
                <a:solidFill>
                  <a:srgbClr val="000000"/>
                </a:solidFill>
                <a:latin typeface="Times New Roman" panose="02020603050405020304"/>
                <a:ea typeface="Times New Roman" panose="02020603050405020304"/>
              </a:rPr>
              <a:t> jokes</a:t>
            </a:r>
            <a:r>
              <a:rPr lang="en-US" altLang="zh-CN" sz="2800">
                <a:solidFill>
                  <a:srgbClr val="000000"/>
                </a:solidFill>
                <a:latin typeface="Times New Roman" panose="02020603050405020304"/>
                <a:ea typeface="Times New Roman" panose="02020603050405020304"/>
              </a:rPr>
              <a:t> or funny </a:t>
            </a:r>
            <a:r>
              <a:rPr lang="en-US" altLang="zh-CN" sz="2800" b="1">
                <a:solidFill>
                  <a:srgbClr val="000000"/>
                </a:solidFill>
                <a:latin typeface="Times New Roman" panose="02020603050405020304"/>
                <a:ea typeface="Times New Roman" panose="02020603050405020304"/>
              </a:rPr>
              <a:t>questioning and answering</a:t>
            </a:r>
            <a:r>
              <a:rPr lang="en-US" altLang="zh-CN" sz="2800">
                <a:solidFill>
                  <a:srgbClr val="000000"/>
                </a:solidFill>
                <a:latin typeface="Times New Roman" panose="02020603050405020304"/>
                <a:ea typeface="Times New Roman" panose="02020603050405020304"/>
              </a:rPr>
              <a:t> to </a:t>
            </a:r>
            <a:r>
              <a:rPr lang="en-US" altLang="zh-CN" sz="2800" b="1">
                <a:solidFill>
                  <a:srgbClr val="000000"/>
                </a:solidFill>
                <a:latin typeface="Times New Roman" panose="02020603050405020304"/>
                <a:ea typeface="Times New Roman" panose="02020603050405020304"/>
              </a:rPr>
              <a:t>make the audience laugh.</a:t>
            </a:r>
            <a:endParaRPr lang="en-US" altLang="zh-CN" sz="2800" b="1">
              <a:solidFill>
                <a:srgbClr val="000000"/>
              </a:solidFill>
              <a:latin typeface="Times New Roman" panose="02020603050405020304"/>
              <a:ea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6226175" y="873760"/>
            <a:ext cx="5124450" cy="4090035"/>
          </a:xfrm>
          <a:prstGeom prst="rect">
            <a:avLst/>
          </a:prstGeom>
        </p:spPr>
      </p:pic>
      <p:sp>
        <p:nvSpPr>
          <p:cNvPr id="8" name="文本框 7"/>
          <p:cNvSpPr txBox="1"/>
          <p:nvPr/>
        </p:nvSpPr>
        <p:spPr>
          <a:xfrm>
            <a:off x="476250" y="683260"/>
            <a:ext cx="5619115" cy="4022725"/>
          </a:xfrm>
          <a:prstGeom prst="rect">
            <a:avLst/>
          </a:prstGeom>
        </p:spPr>
        <p:txBody>
          <a:bodyPr>
            <a:noAutofit/>
          </a:bodyPr>
          <a:p>
            <a:r>
              <a:rPr lang="en-US" altLang="zh-CN" sz="2800">
                <a:solidFill>
                  <a:srgbClr val="000000"/>
                </a:solidFill>
                <a:latin typeface="Times New Roman" panose="02020603050405020304"/>
                <a:ea typeface="Times New Roman" panose="02020603050405020304"/>
              </a:rPr>
              <a:t>The crosstalk art almost </a:t>
            </a:r>
            <a:endParaRPr lang="en-US" altLang="zh-CN" sz="2800">
              <a:solidFill>
                <a:srgbClr val="000000"/>
              </a:solidFill>
              <a:latin typeface="Times New Roman" panose="02020603050405020304"/>
              <a:ea typeface="Times New Roman" panose="02020603050405020304"/>
            </a:endParaRPr>
          </a:p>
          <a:p>
            <a:r>
              <a:rPr lang="en-US" altLang="zh-CN" sz="2800">
                <a:solidFill>
                  <a:srgbClr val="000000"/>
                </a:solidFill>
                <a:latin typeface="Times New Roman" panose="02020603050405020304"/>
                <a:ea typeface="Times New Roman" panose="02020603050405020304"/>
              </a:rPr>
              <a:t>disappeared but has been</a:t>
            </a:r>
            <a:r>
              <a:rPr lang="en-US" altLang="zh-CN" sz="2800" b="1">
                <a:solidFill>
                  <a:srgbClr val="000000"/>
                </a:solidFill>
                <a:latin typeface="Times New Roman" panose="02020603050405020304"/>
                <a:ea typeface="Times New Roman" panose="02020603050405020304"/>
              </a:rPr>
              <a:t> reborn</a:t>
            </a:r>
            <a:r>
              <a:rPr lang="en-US" altLang="zh-CN" sz="2800">
                <a:solidFill>
                  <a:srgbClr val="000000"/>
                </a:solidFill>
                <a:latin typeface="Times New Roman" panose="02020603050405020304"/>
                <a:ea typeface="Times New Roman" panose="02020603050405020304"/>
              </a:rPr>
              <a:t> and developed very rapidly especially </a:t>
            </a:r>
            <a:endParaRPr lang="en-US" altLang="zh-CN" sz="2800">
              <a:solidFill>
                <a:srgbClr val="000000"/>
              </a:solidFill>
              <a:latin typeface="Times New Roman" panose="02020603050405020304"/>
              <a:ea typeface="Times New Roman" panose="02020603050405020304"/>
            </a:endParaRPr>
          </a:p>
          <a:p>
            <a:r>
              <a:rPr lang="en-US" altLang="zh-CN" sz="2800">
                <a:solidFill>
                  <a:srgbClr val="000000"/>
                </a:solidFill>
                <a:latin typeface="Times New Roman" panose="02020603050405020304"/>
                <a:ea typeface="Times New Roman" panose="02020603050405020304"/>
              </a:rPr>
              <a:t>since </a:t>
            </a:r>
            <a:r>
              <a:rPr lang="en-US" altLang="zh-CN" sz="2800" b="1">
                <a:solidFill>
                  <a:srgbClr val="000000"/>
                </a:solidFill>
                <a:latin typeface="Times New Roman" panose="02020603050405020304"/>
                <a:ea typeface="Times New Roman" panose="02020603050405020304"/>
              </a:rPr>
              <a:t>the founding of the People’s Republic of China.</a:t>
            </a:r>
            <a:r>
              <a:rPr lang="en-US" altLang="zh-CN" sz="2800">
                <a:solidFill>
                  <a:srgbClr val="000000"/>
                </a:solidFill>
                <a:latin typeface="Times New Roman" panose="02020603050405020304"/>
                <a:ea typeface="Times New Roman" panose="02020603050405020304"/>
              </a:rPr>
              <a:t> </a:t>
            </a:r>
            <a:endParaRPr lang="en-US" altLang="zh-CN" sz="2800">
              <a:solidFill>
                <a:srgbClr val="000000"/>
              </a:solidFill>
              <a:latin typeface="Times New Roman" panose="02020603050405020304"/>
              <a:ea typeface="Times New Roman" panose="02020603050405020304"/>
            </a:endParaRPr>
          </a:p>
          <a:p>
            <a:r>
              <a:rPr lang="en-US" altLang="zh-CN" sz="2800">
                <a:solidFill>
                  <a:srgbClr val="000000"/>
                </a:solidFill>
                <a:latin typeface="Times New Roman" panose="02020603050405020304"/>
                <a:ea typeface="Times New Roman" panose="02020603050405020304"/>
              </a:rPr>
              <a:t>It is no longer only played in several cities in the north, or spread only within the citizens, but also spread from the north to the whole country, and from the city to the countryside,</a:t>
            </a:r>
            <a:endParaRPr lang="en-US" altLang="zh-CN" sz="2800">
              <a:solidFill>
                <a:srgbClr val="000000"/>
              </a:solidFill>
              <a:latin typeface="Times New Roman" panose="02020603050405020304"/>
              <a:ea typeface="Times New Roman" panose="02020603050405020304"/>
            </a:endParaRPr>
          </a:p>
          <a:p>
            <a:r>
              <a:rPr lang="en-US" altLang="zh-CN" sz="2800">
                <a:solidFill>
                  <a:srgbClr val="000000"/>
                </a:solidFill>
                <a:latin typeface="Times New Roman" panose="02020603050405020304"/>
                <a:ea typeface="Times New Roman" panose="02020603050405020304"/>
              </a:rPr>
              <a:t>from China to the world.</a:t>
            </a:r>
            <a:endParaRPr lang="en-US" altLang="zh-CN" sz="2800">
              <a:solidFill>
                <a:srgbClr val="000000"/>
              </a:solidFill>
              <a:latin typeface="Times New Roman" panose="02020603050405020304"/>
              <a:ea typeface="Times New Roman" panose="02020603050405020304"/>
            </a:endParaRPr>
          </a:p>
        </p:txBody>
      </p:sp>
      <p:sp>
        <p:nvSpPr>
          <p:cNvPr id="2" name="文本框 1"/>
          <p:cNvSpPr txBox="1"/>
          <p:nvPr/>
        </p:nvSpPr>
        <p:spPr>
          <a:xfrm>
            <a:off x="6149975" y="6420485"/>
            <a:ext cx="4044315" cy="320675"/>
          </a:xfrm>
          <a:prstGeom prst="rect">
            <a:avLst/>
          </a:prstGeom>
          <a:noFill/>
        </p:spPr>
        <p:txBody>
          <a:bodyPr wrap="square" rtlCol="0">
            <a:noAutofit/>
          </a:bodyPr>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grpSp>
        <p:nvGrpSpPr>
          <p:cNvPr id="42" name="组合 41"/>
          <p:cNvGrpSpPr/>
          <p:nvPr/>
        </p:nvGrpSpPr>
        <p:grpSpPr>
          <a:xfrm>
            <a:off x="2527817" y="2262186"/>
            <a:ext cx="7144822" cy="966789"/>
            <a:chOff x="3480750" y="2370424"/>
            <a:chExt cx="3870632" cy="508595"/>
          </a:xfrm>
        </p:grpSpPr>
        <p:sp>
          <p:nvSpPr>
            <p:cNvPr id="38" name="圆角矩形 37"/>
            <p:cNvSpPr/>
            <p:nvPr/>
          </p:nvSpPr>
          <p:spPr>
            <a:xfrm>
              <a:off x="4144218" y="2378433"/>
              <a:ext cx="3207164" cy="469649"/>
            </a:xfrm>
            <a:prstGeom prst="roundRect">
              <a:avLst>
                <a:gd name="adj" fmla="val 5556"/>
              </a:avLst>
            </a:prstGeom>
            <a:noFill/>
            <a:ln>
              <a:solidFill>
                <a:srgbClr val="544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39" name="圆角矩形 38"/>
            <p:cNvSpPr/>
            <p:nvPr/>
          </p:nvSpPr>
          <p:spPr>
            <a:xfrm>
              <a:off x="3480750" y="2370424"/>
              <a:ext cx="547036" cy="508595"/>
            </a:xfrm>
            <a:prstGeom prst="roundRect">
              <a:avLst>
                <a:gd name="adj" fmla="val 5556"/>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40" name="文本框 39"/>
            <p:cNvSpPr txBox="1"/>
            <p:nvPr/>
          </p:nvSpPr>
          <p:spPr>
            <a:xfrm>
              <a:off x="4198399" y="2455394"/>
              <a:ext cx="3067841" cy="339397"/>
            </a:xfrm>
            <a:prstGeom prst="rect">
              <a:avLst/>
            </a:prstGeom>
            <a:noFill/>
          </p:spPr>
          <p:txBody>
            <a:bodyPr wrap="square" rtlCol="0">
              <a:spAutoFit/>
            </a:bodyPr>
            <a:lstStyle/>
            <a:p>
              <a:pPr algn="l"/>
              <a:r>
                <a:rPr lang="en-US" altLang="zh-CN" sz="3600" dirty="0">
                  <a:solidFill>
                    <a:srgbClr val="544430"/>
                  </a:solidFill>
                  <a:latin typeface="Times New Roman" panose="02020603050405020304" charset="0"/>
                  <a:ea typeface="微软雅黑" panose="020B0503020204020204" pitchFamily="34" charset="-122"/>
                  <a:cs typeface="Times New Roman" panose="02020603050405020304" charset="0"/>
                </a:rPr>
                <a:t>Four basic skills</a:t>
              </a:r>
              <a:endParaRPr lang="en-US" altLang="zh-CN" sz="3600" dirty="0">
                <a:solidFill>
                  <a:srgbClr val="544430"/>
                </a:solidFill>
                <a:latin typeface="Times New Roman" panose="02020603050405020304" charset="0"/>
                <a:ea typeface="微软雅黑" panose="020B0503020204020204" pitchFamily="34" charset="-122"/>
                <a:cs typeface="Times New Roman" panose="02020603050405020304" charset="0"/>
              </a:endParaRPr>
            </a:p>
          </p:txBody>
        </p:sp>
        <p:sp>
          <p:nvSpPr>
            <p:cNvPr id="41" name="文本框 40"/>
            <p:cNvSpPr txBox="1"/>
            <p:nvPr/>
          </p:nvSpPr>
          <p:spPr>
            <a:xfrm>
              <a:off x="3506869" y="2394732"/>
              <a:ext cx="508193" cy="453350"/>
            </a:xfrm>
            <a:prstGeom prst="rect">
              <a:avLst/>
            </a:prstGeom>
            <a:noFill/>
          </p:spPr>
          <p:txBody>
            <a:bodyPr wrap="none" rtlCol="0">
              <a:spAutoFit/>
            </a:bodyPr>
            <a:lstStyle/>
            <a:p>
              <a:r>
                <a:rPr lang="en-US" altLang="zh-CN" sz="5000" dirty="0">
                  <a:solidFill>
                    <a:schemeClr val="bg1"/>
                  </a:solidFill>
                  <a:latin typeface="微软雅黑" panose="020B0503020204020204" pitchFamily="34" charset="-122"/>
                  <a:ea typeface="微软雅黑" panose="020B0503020204020204" pitchFamily="34" charset="-122"/>
                </a:rPr>
                <a:t>02</a:t>
              </a:r>
              <a:endParaRPr lang="zh-CN" altLang="en-US" sz="5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flipH="1">
            <a:off x="2859057" y="728663"/>
            <a:ext cx="9071006" cy="0"/>
          </a:xfrm>
          <a:prstGeom prst="line">
            <a:avLst/>
          </a:prstGeom>
          <a:ln w="28575">
            <a:solidFill>
              <a:srgbClr val="544430"/>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999560" y="143132"/>
            <a:ext cx="4959079" cy="553085"/>
          </a:xfrm>
          <a:prstGeom prst="rect">
            <a:avLst/>
          </a:prstGeom>
          <a:noFill/>
        </p:spPr>
        <p:txBody>
          <a:bodyPr wrap="square" rtlCol="0">
            <a:spAutoFit/>
          </a:bodyPr>
          <a:lstStyle/>
          <a:p>
            <a:pPr algn="l"/>
            <a:r>
              <a:rPr lang="en-US" altLang="zh-CN" sz="3000" b="1" dirty="0">
                <a:solidFill>
                  <a:srgbClr val="544430"/>
                </a:solidFill>
                <a:latin typeface="Times New Roman" panose="02020603050405020304" charset="0"/>
                <a:ea typeface="微软雅黑" panose="020B0503020204020204" pitchFamily="34" charset="-122"/>
                <a:cs typeface="Times New Roman" panose="02020603050405020304" charset="0"/>
              </a:rPr>
              <a:t>Four basic skills</a:t>
            </a:r>
            <a:endParaRPr lang="en-US" altLang="zh-CN" sz="3000" b="1" dirty="0">
              <a:solidFill>
                <a:srgbClr val="544430"/>
              </a:solidFill>
              <a:latin typeface="Times New Roman" panose="02020603050405020304" charset="0"/>
              <a:ea typeface="微软雅黑" panose="020B0503020204020204" pitchFamily="34" charset="-122"/>
              <a:cs typeface="Times New Roman" panose="02020603050405020304" charset="0"/>
            </a:endParaRPr>
          </a:p>
        </p:txBody>
      </p:sp>
      <p:sp>
        <p:nvSpPr>
          <p:cNvPr id="2" name="文本框 1"/>
          <p:cNvSpPr txBox="1"/>
          <p:nvPr/>
        </p:nvSpPr>
        <p:spPr>
          <a:xfrm>
            <a:off x="367030" y="1341120"/>
            <a:ext cx="7066915" cy="4523105"/>
          </a:xfrm>
          <a:prstGeom prst="rect">
            <a:avLst/>
          </a:prstGeom>
        </p:spPr>
        <p:txBody>
          <a:bodyPr wrap="square">
            <a:spAutoFit/>
          </a:bodyPr>
          <a:p>
            <a:pPr indent="0" fontAlgn="auto">
              <a:lnSpc>
                <a:spcPct val="100000"/>
              </a:lnSpc>
            </a:pPr>
            <a:r>
              <a:rPr lang="en-US" altLang="zh-CN" sz="3600" b="1" u="sng">
                <a:solidFill>
                  <a:srgbClr val="000000"/>
                </a:solidFill>
                <a:latin typeface="TimesNewRomanPSMT"/>
                <a:ea typeface="TimesNewRomanPSMT"/>
              </a:rPr>
              <a:t>Speaking </a:t>
            </a:r>
            <a:r>
              <a:rPr lang="zh-CN" altLang="en-US" sz="3600" b="0">
                <a:solidFill>
                  <a:srgbClr val="000000"/>
                </a:solidFill>
                <a:latin typeface="TimesNewRomanPSMT"/>
                <a:ea typeface="宋体" panose="02010600030101010101" pitchFamily="2" charset="-122"/>
              </a:rPr>
              <a:t>说</a:t>
            </a:r>
            <a:r>
              <a:rPr lang="en-US" altLang="zh-CN" sz="3600" b="0">
                <a:solidFill>
                  <a:srgbClr val="000000"/>
                </a:solidFill>
                <a:latin typeface="TimesNewRomanPSMT"/>
                <a:ea typeface="宋体" panose="02010600030101010101" pitchFamily="2" charset="-122"/>
              </a:rPr>
              <a:t> tell jokes, stories, lantern riddles, </a:t>
            </a:r>
            <a:r>
              <a:rPr lang="en-US" altLang="zh-CN" sz="3600" b="0">
                <a:solidFill>
                  <a:srgbClr val="000000"/>
                </a:solidFill>
                <a:latin typeface="TimesNewRomanPSMT"/>
                <a:ea typeface="TimesNewRomanPSMT"/>
              </a:rPr>
              <a:t>drinking games, etc.</a:t>
            </a:r>
            <a:endParaRPr lang="en-US" altLang="zh-CN" sz="3600" b="0">
              <a:solidFill>
                <a:srgbClr val="000000"/>
              </a:solidFill>
              <a:latin typeface="TimesNewRomanPSMT"/>
              <a:ea typeface="TimesNewRomanPSMT"/>
            </a:endParaRPr>
          </a:p>
          <a:p>
            <a:r>
              <a:rPr lang="en-US" altLang="zh-CN" sz="3600" b="1" u="sng">
                <a:solidFill>
                  <a:srgbClr val="000000"/>
                </a:solidFill>
                <a:latin typeface="TimesNewRomanPSMT"/>
                <a:ea typeface="TimesNewRomanPSMT"/>
              </a:rPr>
              <a:t>Imitating </a:t>
            </a:r>
            <a:r>
              <a:rPr lang="zh-CN" altLang="en-US" sz="3600" b="0">
                <a:solidFill>
                  <a:srgbClr val="000000"/>
                </a:solidFill>
                <a:latin typeface="TimesNewRomanPSMT"/>
                <a:ea typeface="宋体" panose="02010600030101010101" pitchFamily="2" charset="-122"/>
              </a:rPr>
              <a:t>学</a:t>
            </a:r>
            <a:r>
              <a:rPr lang="en-US" altLang="zh-CN" sz="3600" b="0">
                <a:solidFill>
                  <a:srgbClr val="000000"/>
                </a:solidFill>
                <a:latin typeface="TimesNewRomanPSMT"/>
                <a:ea typeface="宋体" panose="02010600030101010101" pitchFamily="2" charset="-122"/>
              </a:rPr>
              <a:t> </a:t>
            </a:r>
            <a:r>
              <a:rPr lang="en-US" altLang="zh-CN" sz="3600" b="0">
                <a:solidFill>
                  <a:srgbClr val="000000"/>
                </a:solidFill>
                <a:latin typeface="TimesNewRomanPSMT"/>
                <a:ea typeface="TimesNewRomanPSMT"/>
              </a:rPr>
              <a:t>dialects of various provinces, various local operas, folk arts, etc.</a:t>
            </a:r>
            <a:endParaRPr lang="en-US" altLang="zh-CN" sz="3600" b="0">
              <a:solidFill>
                <a:srgbClr val="000000"/>
              </a:solidFill>
              <a:latin typeface="TimesNewRomanPSMT"/>
              <a:ea typeface="TimesNewRomanPSMT"/>
            </a:endParaRPr>
          </a:p>
          <a:p>
            <a:r>
              <a:rPr lang="en-US" altLang="zh-CN" sz="3600" b="1" u="sng">
                <a:solidFill>
                  <a:srgbClr val="000000"/>
                </a:solidFill>
                <a:latin typeface="TimesNewRomanPSMT"/>
                <a:ea typeface="TimesNewRomanPSMT"/>
              </a:rPr>
              <a:t>Teasing </a:t>
            </a:r>
            <a:r>
              <a:rPr lang="zh-CN" altLang="en-US" sz="3600" b="0">
                <a:solidFill>
                  <a:srgbClr val="000000"/>
                </a:solidFill>
                <a:latin typeface="TimesNewRomanPSMT"/>
                <a:ea typeface="宋体" panose="02010600030101010101" pitchFamily="2" charset="-122"/>
              </a:rPr>
              <a:t>逗</a:t>
            </a:r>
            <a:r>
              <a:rPr lang="en-US" altLang="zh-CN" sz="3600" b="0">
                <a:solidFill>
                  <a:srgbClr val="000000"/>
                </a:solidFill>
                <a:latin typeface="TimesNewRomanPSMT"/>
                <a:ea typeface="宋体" panose="02010600030101010101" pitchFamily="2" charset="-122"/>
              </a:rPr>
              <a:t> gag and tease</a:t>
            </a:r>
            <a:endParaRPr lang="en-US" altLang="zh-CN" sz="3600" b="0">
              <a:solidFill>
                <a:srgbClr val="000000"/>
              </a:solidFill>
              <a:latin typeface="TimesNewRomanPSMT"/>
              <a:ea typeface="宋体" panose="02010600030101010101" pitchFamily="2" charset="-122"/>
            </a:endParaRPr>
          </a:p>
          <a:p>
            <a:r>
              <a:rPr lang="en-US" altLang="zh-CN" sz="3600" b="1" u="sng">
                <a:solidFill>
                  <a:srgbClr val="000000"/>
                </a:solidFill>
                <a:latin typeface="TimesNewRomanPSMT"/>
                <a:ea typeface="TimesNewRomanPSMT"/>
              </a:rPr>
              <a:t>Singing </a:t>
            </a:r>
            <a:r>
              <a:rPr lang="zh-CN" altLang="en-US" sz="3600" b="0">
                <a:solidFill>
                  <a:srgbClr val="000000"/>
                </a:solidFill>
                <a:latin typeface="TimesNewRomanPSMT"/>
                <a:ea typeface="宋体" panose="02010600030101010101" pitchFamily="2" charset="-122"/>
              </a:rPr>
              <a:t>唱</a:t>
            </a:r>
            <a:r>
              <a:rPr lang="en-US" altLang="zh-CN" sz="3600" b="0">
                <a:solidFill>
                  <a:srgbClr val="000000"/>
                </a:solidFill>
                <a:latin typeface="TimesNewRomanPSMT"/>
                <a:ea typeface="宋体" panose="02010600030101010101" pitchFamily="2" charset="-122"/>
              </a:rPr>
              <a:t> sing Taiping Lyrics, opera lyrics, songs, etc.</a:t>
            </a:r>
            <a:endParaRPr lang="en-US" altLang="zh-CN" sz="3600" b="0">
              <a:solidFill>
                <a:srgbClr val="000000"/>
              </a:solidFill>
              <a:latin typeface="TimesNewRomanPSMT"/>
              <a:ea typeface="宋体" panose="02010600030101010101" pitchFamily="2" charset="-122"/>
            </a:endParaRPr>
          </a:p>
        </p:txBody>
      </p:sp>
      <p:pic>
        <p:nvPicPr>
          <p:cNvPr id="4" name="图片 3"/>
          <p:cNvPicPr/>
          <p:nvPr/>
        </p:nvPicPr>
        <p:blipFill>
          <a:blip r:embed="rId1"/>
          <a:stretch>
            <a:fillRect/>
          </a:stretch>
        </p:blipFill>
        <p:spPr>
          <a:xfrm>
            <a:off x="7581265" y="1630045"/>
            <a:ext cx="4093210" cy="40932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293495" y="1127760"/>
            <a:ext cx="9778365" cy="5226685"/>
          </a:xfrm>
          <a:prstGeom prst="rect">
            <a:avLst/>
          </a:prstGeom>
        </p:spPr>
      </p:pic>
      <p:sp>
        <p:nvSpPr>
          <p:cNvPr id="4" name="文本框 3"/>
          <p:cNvSpPr txBox="1"/>
          <p:nvPr/>
        </p:nvSpPr>
        <p:spPr>
          <a:xfrm>
            <a:off x="4454525" y="387985"/>
            <a:ext cx="7087870" cy="735330"/>
          </a:xfrm>
          <a:prstGeom prst="rect">
            <a:avLst/>
          </a:prstGeom>
        </p:spPr>
        <p:txBody>
          <a:bodyPr>
            <a:noAutofit/>
          </a:bodyPr>
          <a:p>
            <a:r>
              <a:rPr lang="zh-CN" altLang="en-US" sz="1600">
                <a:hlinkClick r:id="rId2"/>
              </a:rPr>
              <a:t>潘长江说相声</a:t>
            </a:r>
            <a:r>
              <a:rPr lang="en-US" altLang="zh-CN" sz="1600">
                <a:hlinkClick r:id="rId2"/>
              </a:rPr>
              <a:t>《</a:t>
            </a:r>
            <a:r>
              <a:rPr lang="zh-CN" altLang="en-US" sz="1600">
                <a:hlinkClick r:id="rId2"/>
              </a:rPr>
              <a:t>说学逗唱</a:t>
            </a:r>
            <a:r>
              <a:rPr lang="en-US" altLang="zh-CN" sz="1600">
                <a:hlinkClick r:id="rId2"/>
              </a:rPr>
              <a:t>》</a:t>
            </a:r>
            <a:r>
              <a:rPr lang="zh-CN" altLang="en-US" sz="1600">
                <a:hlinkClick r:id="rId2"/>
              </a:rPr>
              <a:t>，郭金杰来拆台，包袱横飞台下观众听嗨了</a:t>
            </a:r>
            <a:r>
              <a:rPr lang="en-US" altLang="zh-CN" sz="1600">
                <a:hlinkClick r:id="rId2"/>
              </a:rPr>
              <a:t>,</a:t>
            </a:r>
            <a:r>
              <a:rPr lang="zh-CN" altLang="en-US" sz="1600">
                <a:hlinkClick r:id="rId2"/>
              </a:rPr>
              <a:t>综艺</a:t>
            </a:r>
            <a:r>
              <a:rPr lang="en-US" altLang="zh-CN" sz="1600">
                <a:hlinkClick r:id="rId2"/>
              </a:rPr>
              <a:t>,</a:t>
            </a:r>
            <a:r>
              <a:rPr lang="zh-CN" altLang="en-US" sz="1600">
                <a:hlinkClick r:id="rId2"/>
              </a:rPr>
              <a:t>喜剧综艺</a:t>
            </a:r>
            <a:r>
              <a:rPr lang="en-US" altLang="zh-CN" sz="1600">
                <a:hlinkClick r:id="rId2"/>
              </a:rPr>
              <a:t>,</a:t>
            </a:r>
            <a:r>
              <a:rPr lang="zh-CN" altLang="en-US" sz="1600">
                <a:hlinkClick r:id="rId2"/>
              </a:rPr>
              <a:t>好看视频 </a:t>
            </a:r>
            <a:r>
              <a:rPr lang="en-US" altLang="zh-CN" sz="1600">
                <a:hlinkClick r:id="rId2"/>
              </a:rPr>
              <a:t>(baidu.com)</a:t>
            </a:r>
            <a:endParaRPr lang="en-US" altLang="zh-CN" sz="1600">
              <a:hlinkClick r:id="rId2"/>
            </a:endParaRPr>
          </a:p>
        </p:txBody>
      </p:sp>
      <p:sp>
        <p:nvSpPr>
          <p:cNvPr id="5" name="文本框 4"/>
          <p:cNvSpPr txBox="1"/>
          <p:nvPr/>
        </p:nvSpPr>
        <p:spPr>
          <a:xfrm>
            <a:off x="959485" y="387985"/>
            <a:ext cx="3679190" cy="645160"/>
          </a:xfrm>
          <a:prstGeom prst="rect">
            <a:avLst/>
          </a:prstGeom>
          <a:noFill/>
        </p:spPr>
        <p:txBody>
          <a:bodyPr wrap="square" rtlCol="0">
            <a:spAutoFit/>
          </a:bodyPr>
          <a:p>
            <a:r>
              <a:rPr lang="en-US" altLang="zh-CN" sz="3600" b="1"/>
              <a:t>A video link</a:t>
            </a:r>
            <a:endParaRPr lang="en-US" altLang="zh-CN" sz="3600" b="1"/>
          </a:p>
        </p:txBody>
      </p:sp>
      <p:sp>
        <p:nvSpPr>
          <p:cNvPr id="7" name="右箭头 6"/>
          <p:cNvSpPr/>
          <p:nvPr/>
        </p:nvSpPr>
        <p:spPr>
          <a:xfrm>
            <a:off x="3714115" y="579120"/>
            <a:ext cx="662305" cy="26225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grpSp>
        <p:nvGrpSpPr>
          <p:cNvPr id="42" name="组合 41"/>
          <p:cNvGrpSpPr/>
          <p:nvPr/>
        </p:nvGrpSpPr>
        <p:grpSpPr>
          <a:xfrm>
            <a:off x="2527817" y="2262186"/>
            <a:ext cx="7144822" cy="966789"/>
            <a:chOff x="3480750" y="2370424"/>
            <a:chExt cx="3870632" cy="508595"/>
          </a:xfrm>
        </p:grpSpPr>
        <p:sp>
          <p:nvSpPr>
            <p:cNvPr id="38" name="圆角矩形 37"/>
            <p:cNvSpPr/>
            <p:nvPr/>
          </p:nvSpPr>
          <p:spPr>
            <a:xfrm>
              <a:off x="4144218" y="2378433"/>
              <a:ext cx="3207164" cy="469649"/>
            </a:xfrm>
            <a:prstGeom prst="roundRect">
              <a:avLst>
                <a:gd name="adj" fmla="val 5556"/>
              </a:avLst>
            </a:prstGeom>
            <a:noFill/>
            <a:ln>
              <a:solidFill>
                <a:srgbClr val="5444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39" name="圆角矩形 38"/>
            <p:cNvSpPr/>
            <p:nvPr/>
          </p:nvSpPr>
          <p:spPr>
            <a:xfrm>
              <a:off x="3480750" y="2370424"/>
              <a:ext cx="547036" cy="508595"/>
            </a:xfrm>
            <a:prstGeom prst="roundRect">
              <a:avLst>
                <a:gd name="adj" fmla="val 5556"/>
              </a:avLst>
            </a:prstGeom>
            <a:solidFill>
              <a:srgbClr val="544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40" name="文本框 39"/>
            <p:cNvSpPr txBox="1"/>
            <p:nvPr/>
          </p:nvSpPr>
          <p:spPr>
            <a:xfrm>
              <a:off x="4198399" y="2455394"/>
              <a:ext cx="3067841" cy="339397"/>
            </a:xfrm>
            <a:prstGeom prst="rect">
              <a:avLst/>
            </a:prstGeom>
            <a:noFill/>
          </p:spPr>
          <p:txBody>
            <a:bodyPr wrap="square" rtlCol="0">
              <a:spAutoFit/>
            </a:bodyPr>
            <a:lstStyle/>
            <a:p>
              <a:pPr algn="l"/>
              <a:r>
                <a:rPr lang="en-US" altLang="zh-CN" sz="3600" dirty="0">
                  <a:solidFill>
                    <a:srgbClr val="544430"/>
                  </a:solidFill>
                  <a:latin typeface="Times New Roman" panose="02020603050405020304" charset="0"/>
                  <a:ea typeface="微软雅黑" panose="020B0503020204020204" pitchFamily="34" charset="-122"/>
                  <a:cs typeface="Times New Roman" panose="02020603050405020304" charset="0"/>
                </a:rPr>
                <a:t>Forms and Characteristics</a:t>
              </a:r>
              <a:endParaRPr lang="en-US" altLang="zh-CN" sz="3600" dirty="0">
                <a:solidFill>
                  <a:srgbClr val="544430"/>
                </a:solidFill>
                <a:latin typeface="Times New Roman" panose="02020603050405020304" charset="0"/>
                <a:ea typeface="微软雅黑" panose="020B0503020204020204" pitchFamily="34" charset="-122"/>
                <a:cs typeface="Times New Roman" panose="02020603050405020304" charset="0"/>
              </a:endParaRPr>
            </a:p>
          </p:txBody>
        </p:sp>
        <p:sp>
          <p:nvSpPr>
            <p:cNvPr id="41" name="文本框 40"/>
            <p:cNvSpPr txBox="1"/>
            <p:nvPr/>
          </p:nvSpPr>
          <p:spPr>
            <a:xfrm>
              <a:off x="3506869" y="2394732"/>
              <a:ext cx="508193" cy="453350"/>
            </a:xfrm>
            <a:prstGeom prst="rect">
              <a:avLst/>
            </a:prstGeom>
            <a:noFill/>
          </p:spPr>
          <p:txBody>
            <a:bodyPr wrap="none" rtlCol="0">
              <a:spAutoFit/>
            </a:bodyPr>
            <a:lstStyle/>
            <a:p>
              <a:r>
                <a:rPr lang="en-US" altLang="zh-CN" sz="5000" dirty="0">
                  <a:solidFill>
                    <a:schemeClr val="bg1"/>
                  </a:solidFill>
                  <a:latin typeface="微软雅黑" panose="020B0503020204020204" pitchFamily="34" charset="-122"/>
                  <a:ea typeface="微软雅黑" panose="020B0503020204020204" pitchFamily="34" charset="-122"/>
                </a:rPr>
                <a:t>03</a:t>
              </a:r>
              <a:endParaRPr lang="zh-CN" altLang="en-US" sz="5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tags/tag1.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10.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11.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12.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13.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14.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15.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16.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17.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18.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19.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2.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20.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21.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22.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23.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24.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25.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26.xml><?xml version="1.0" encoding="utf-8"?>
<p:tagLst xmlns:p="http://schemas.openxmlformats.org/presentationml/2006/main">
  <p:tag name="commondata" val="eyJjb3VudCI6MjUsImhkaWQiOiIyMjY5YmZkODc3NmFjZjgwYjM1NTE1MjEwZjQwOWUyZiIsInVzZXJDb3VudCI6MjR9"/>
</p:tagLst>
</file>

<file path=ppt/tags/tag3.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4.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5.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6.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7.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8.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ags/tag9.xml><?xml version="1.0" encoding="utf-8"?>
<p:tagLst xmlns:p="http://schemas.openxmlformats.org/presentationml/2006/main">
  <p:tag name="KSO_WM_DIAGRAM_VIRTUALLY_FRAME" val="{&quot;height&quot;:388.19999999999993,&quot;left&quot;:371.33921259842515,&quot;top&quot;:60.77503937007873,&quot;width&quot;:416.88007874015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4688</Words>
  <Application>WPS 演示</Application>
  <PresentationFormat>宽屏</PresentationFormat>
  <Paragraphs>163</Paragraphs>
  <Slides>25</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微软雅黑</vt:lpstr>
      <vt:lpstr>幼圆</vt:lpstr>
      <vt:lpstr>Times New Roman</vt:lpstr>
      <vt:lpstr>Times New Roman</vt:lpstr>
      <vt:lpstr>TimesNewRomanPSMT</vt:lpstr>
      <vt:lpstr>等线</vt:lpstr>
      <vt:lpstr>Arial Unicode MS</vt:lpstr>
      <vt:lpstr>等线 Light</vt:lpstr>
      <vt:lpstr>阿里汉仪智能黑体</vt:lpstr>
      <vt:lpstr>黑体</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Two Characteristics</vt:lpstr>
      <vt:lpstr>PowerPoint 演示文稿</vt:lpstr>
      <vt:lpstr>PowerPoint 演示文稿</vt:lpstr>
      <vt:lpstr>Laughter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梦想稀饭</dc:creator>
  <cp:lastModifiedBy>夯D</cp:lastModifiedBy>
  <cp:revision>32</cp:revision>
  <dcterms:created xsi:type="dcterms:W3CDTF">2018-11-22T13:14:00Z</dcterms:created>
  <dcterms:modified xsi:type="dcterms:W3CDTF">2024-10-31T11:41:21Z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KSOTemplateUUID">
    <vt:lpwstr>v1.0_mb_2j1pN6KH+B72iDx15TlTpA==</vt:lpwstr>
  </property>
  <property fmtid="{D5CDD505-2E9C-101B-9397-08002B2CF9AE}" pid="4" name="ICV">
    <vt:lpwstr>4A602B00EAC94E898C34FD46B4CDD15A_12</vt:lpwstr>
  </property>
</Properties>
</file>