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8_0.xml" ContentType="application/vnd.ms-powerpoint.comments+xml"/>
  <Override PartName="/ppt/comments/modernComment_126_541AE2AC.xml" ContentType="application/vnd.ms-powerpoint.comments+xml"/>
  <Override PartName="/ppt/notesSlides/notesSlide5.xml" ContentType="application/vnd.openxmlformats-officedocument.presentationml.notesSlide+xml"/>
  <Override PartName="/ppt/comments/modernComment_110_0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0C_0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21_0.xml" ContentType="application/vnd.ms-powerpoint.comments+xml"/>
  <Override PartName="/ppt/notesSlides/notesSlide12.xml" ContentType="application/vnd.openxmlformats-officedocument.presentationml.notesSlide+xml"/>
  <Override PartName="/ppt/comments/modernComment_125_0.xml" ContentType="application/vnd.ms-powerpoint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46" r:id="rId2"/>
  </p:sldMasterIdLst>
  <p:notesMasterIdLst>
    <p:notesMasterId r:id="rId19"/>
  </p:notesMasterIdLst>
  <p:sldIdLst>
    <p:sldId id="256" r:id="rId3"/>
    <p:sldId id="258" r:id="rId4"/>
    <p:sldId id="260" r:id="rId5"/>
    <p:sldId id="264" r:id="rId6"/>
    <p:sldId id="294" r:id="rId7"/>
    <p:sldId id="272" r:id="rId8"/>
    <p:sldId id="261" r:id="rId9"/>
    <p:sldId id="273" r:id="rId10"/>
    <p:sldId id="267" r:id="rId11"/>
    <p:sldId id="268" r:id="rId12"/>
    <p:sldId id="262" r:id="rId13"/>
    <p:sldId id="289" r:id="rId14"/>
    <p:sldId id="293" r:id="rId15"/>
    <p:sldId id="270" r:id="rId16"/>
    <p:sldId id="292" r:id="rId17"/>
    <p:sldId id="257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A5437B-F829-4BBB-1E50-10166AF9F2A1}" name="振 戴" initials="振戴" userId="a99b66db24953e4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FFFFFF"/>
    <a:srgbClr val="B01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6150" autoAdjust="0"/>
  </p:normalViewPr>
  <p:slideViewPr>
    <p:cSldViewPr snapToGrid="0">
      <p:cViewPr varScale="1">
        <p:scale>
          <a:sx n="57" d="100"/>
          <a:sy n="57" d="100"/>
        </p:scale>
        <p:origin x="77" y="6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modernComment_108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E25485C-4568-4786-B413-ACC346D77F2F}" authorId="{3CA5437B-F829-4BBB-1E50-10166AF9F2A1}" created="2024-02-26T14:02:06.28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4"/>
      <ac:spMk id="6" creationId="{00000000-0000-0000-0000-000000000000}"/>
      <ac:txMk cp="15" len="10">
        <ac:context len="303" hash="975591744"/>
      </ac:txMk>
    </ac:txMkLst>
    <p188:pos x="3793551" y="3526279"/>
    <p188:txBody>
      <a:bodyPr/>
      <a:lstStyle/>
      <a:p>
        <a:r>
          <a:rPr lang="zh-CN" altLang="en-US"/>
          <a:t>/ɪnˈdɪdʒənəs/</a:t>
        </a:r>
      </a:p>
    </p188:txBody>
  </p188:cm>
  <p188:cm id="{838D65EE-832C-4527-87BF-A7E7CEF95437}" authorId="{3CA5437B-F829-4BBB-1E50-10166AF9F2A1}" created="2024-02-26T14:02:42.36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4"/>
      <ac:spMk id="6" creationId="{00000000-0000-0000-0000-000000000000}"/>
      <ac:txMk cp="149" len="11">
        <ac:context len="303" hash="975591744"/>
      </ac:txMk>
    </ac:txMkLst>
    <p188:pos x="2421951" y="4109938"/>
    <p188:txBody>
      <a:bodyPr/>
      <a:lstStyle/>
      <a:p>
        <a:r>
          <a:rPr lang="zh-CN" altLang="en-US"/>
          <a:t>/ˌɪmɔːˈtæləti/</a:t>
        </a:r>
      </a:p>
    </p188:txBody>
  </p188:cm>
</p188:cmLst>
</file>

<file path=ppt/comments/modernComment_10C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0ECFA0-F2CB-46CD-B5E6-B7662E740981}" authorId="{3CA5437B-F829-4BBB-1E50-10166AF9F2A1}" created="2024-02-26T14:06:23.29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8"/>
      <ac:spMk id="9" creationId="{C9C7666A-5DB0-FF07-83F0-4612CCAD047D}"/>
      <ac:txMk cp="13" len="9">
        <ac:context len="94" hash="2178868038"/>
      </ac:txMk>
    </ac:txMkLst>
    <p188:pos x="4185542" y="274286"/>
    <p188:txBody>
      <a:bodyPr/>
      <a:lstStyle/>
      <a:p>
        <a:r>
          <a:rPr lang="zh-CN" altLang="en-US"/>
          <a:t>/səˈlestiəl/</a:t>
        </a:r>
      </a:p>
    </p188:txBody>
  </p188:cm>
</p188:cmLst>
</file>

<file path=ppt/comments/modernComment_11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6B27416-833A-4E22-8DCB-53630EEEE594}" authorId="{3CA5437B-F829-4BBB-1E50-10166AF9F2A1}" created="2024-02-26T14:03:35.61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2"/>
      <ac:spMk id="12" creationId="{51A4D3E0-3476-24FF-238B-E6846FD9A1C8}"/>
      <ac:txMk cp="0" len="11">
        <ac:context len="257" hash="745682952"/>
      </ac:txMk>
    </ac:txMkLst>
    <p188:pos x="1995686" y="269683"/>
    <p188:txBody>
      <a:bodyPr/>
      <a:lstStyle/>
      <a:p>
        <a:r>
          <a:rPr lang="zh-CN" altLang="en-US"/>
          <a:t>/bə'nevələns/</a:t>
        </a:r>
      </a:p>
    </p188:txBody>
  </p188:cm>
  <p188:cm id="{29F5E44A-CC8C-4635-8E02-995129459092}" authorId="{3CA5437B-F829-4BBB-1E50-10166AF9F2A1}" created="2024-02-26T14:04:13.51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2"/>
      <ac:spMk id="12" creationId="{51A4D3E0-3476-24FF-238B-E6846FD9A1C8}"/>
      <ac:txMk cp="203" len="11">
        <ac:context len="257" hash="745682952"/>
      </ac:txMk>
    </ac:txMkLst>
    <p188:pos x="3182461" y="3042066"/>
    <p188:txBody>
      <a:bodyPr/>
      <a:lstStyle/>
      <a:p>
        <a:r>
          <a:rPr lang="zh-CN" altLang="en-US"/>
          <a:t>/səˈpresɪŋ/</a:t>
        </a:r>
      </a:p>
    </p188:txBody>
  </p188:cm>
  <p188:cm id="{E77C513A-F332-4C57-A341-828746BB9CDB}" authorId="{3CA5437B-F829-4BBB-1E50-10166AF9F2A1}" created="2024-02-26T14:04:46.18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2"/>
      <ac:spMk id="12" creationId="{51A4D3E0-3476-24FF-238B-E6846FD9A1C8}"/>
      <ac:txMk cp="247" len="9">
        <ac:context len="257" hash="745682952"/>
      </ac:txMk>
    </ac:txMkLst>
    <p188:pos x="3513201" y="3440900"/>
    <p188:txBody>
      <a:bodyPr/>
      <a:lstStyle/>
      <a:p>
        <a:r>
          <a:rPr lang="zh-CN" altLang="en-US"/>
          <a:t>/kəʊˈɜːʃn/</a:t>
        </a:r>
      </a:p>
    </p188:txBody>
  </p188:cm>
</p188:cmLst>
</file>

<file path=ppt/comments/modernComment_12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7442281-79CD-4647-8124-335197D70B5D}" authorId="{3CA5437B-F829-4BBB-1E50-10166AF9F2A1}" created="2024-02-26T14:08:59.99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89"/>
      <ac:spMk id="7" creationId="{2FE336C1-DB14-2A53-0C0C-DE8FB4A99F1C}"/>
      <ac:txMk cp="28" len="8">
        <ac:context len="132" hash="3773211769"/>
      </ac:txMk>
    </ac:txMkLst>
    <p188:pos x="6410087" y="273771"/>
    <p188:txBody>
      <a:bodyPr/>
      <a:lstStyle/>
      <a:p>
        <a:r>
          <a:rPr lang="zh-CN" altLang="en-US"/>
          <a:t>/ˈɪntɪɡrəl/</a:t>
        </a:r>
      </a:p>
    </p188:txBody>
  </p188:cm>
</p188:cmLst>
</file>

<file path=ppt/comments/modernComment_125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2137BBF-4F4E-4A57-96B9-C74EFAAD8406}" authorId="{3CA5437B-F829-4BBB-1E50-10166AF9F2A1}" created="2024-02-26T14:09:47.77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93"/>
      <ac:spMk id="8" creationId="{02E119B1-AC57-9198-C6D6-CBFC4E8E5BB3}"/>
      <ac:txMk cp="81" len="9">
        <ac:context len="170" hash="913475864"/>
      </ac:txMk>
    </ac:txMkLst>
    <p188:pos x="3571148" y="1133210"/>
    <p188:txBody>
      <a:bodyPr/>
      <a:lstStyle/>
      <a:p>
        <a:r>
          <a:rPr lang="zh-CN" altLang="en-US"/>
          <a:t>/lɒnˈdʒevəti/</a:t>
        </a:r>
      </a:p>
    </p188:txBody>
  </p188:cm>
  <p188:cm id="{3C7A5B42-F1C4-44F9-AAE5-AF41049C5CDB}" authorId="{3CA5437B-F829-4BBB-1E50-10166AF9F2A1}" created="2024-02-26T14:10:16.32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93"/>
      <ac:spMk id="8" creationId="{02E119B1-AC57-9198-C6D6-CBFC4E8E5BB3}"/>
      <ac:txMk cp="92" len="8">
        <ac:context len="170" hash="913475864"/>
      </ac:txMk>
    </ac:txMkLst>
    <p188:pos x="4923293" y="1133210"/>
    <p188:txBody>
      <a:bodyPr/>
      <a:lstStyle/>
      <a:p>
        <a:r>
          <a:rPr lang="zh-CN" altLang="en-US"/>
          <a:t>/ɪɡˈzɜːtɪŋ/</a:t>
        </a:r>
      </a:p>
    </p188:txBody>
  </p188:cm>
</p188:cmLst>
</file>

<file path=ppt/comments/modernComment_126_541AE2A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E9C30C5-69AF-4E24-8245-F7723D78C1C8}" authorId="{3CA5437B-F829-4BBB-1E50-10166AF9F2A1}" created="2024-02-26T14:03:13.77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11048108" sldId="294"/>
      <ac:spMk id="4" creationId="{EB925F4D-0D80-6B38-8100-D64B07D5DF1E}"/>
      <ac:txMk cp="69" len="7">
        <ac:context len="115" hash="2796068224"/>
      </ac:txMk>
    </ac:txMkLst>
    <p188:pos x="4798220" y="1245249"/>
    <p188:txBody>
      <a:bodyPr/>
      <a:lstStyle/>
      <a:p>
        <a:r>
          <a:rPr lang="zh-CN" altLang="en-US"/>
          <a:t>/ˈpeznt/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9544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 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2024/2/27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18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2024/2/27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25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94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8452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1ppt.com/uploads/allimg/1812/1_181201173729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62356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7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745" r:id="rId6"/>
    <p:sldLayoutId id="2147483654" r:id="rId7"/>
    <p:sldLayoutId id="2147483655" r:id="rId8"/>
    <p:sldLayoutId id="2147483662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61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C_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1_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5_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8_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26_541AE2AC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1752599"/>
            <a:ext cx="12192000" cy="3352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957443" y="290443"/>
            <a:ext cx="6277113" cy="62771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5"/>
          <a:stretch>
            <a:fillRect/>
          </a:stretch>
        </p:blipFill>
        <p:spPr>
          <a:xfrm rot="2378948" flipH="1">
            <a:off x="1904042" y="2531929"/>
            <a:ext cx="4542723" cy="3708930"/>
          </a:xfrm>
          <a:custGeom>
            <a:avLst/>
            <a:gdLst>
              <a:gd name="connsiteX0" fmla="*/ 2529226 w 2529226"/>
              <a:gd name="connsiteY0" fmla="*/ 0 h 2065000"/>
              <a:gd name="connsiteX1" fmla="*/ 0 w 2529226"/>
              <a:gd name="connsiteY1" fmla="*/ 0 h 2065000"/>
              <a:gd name="connsiteX2" fmla="*/ 0 w 2529226"/>
              <a:gd name="connsiteY2" fmla="*/ 2065000 h 2065000"/>
              <a:gd name="connsiteX3" fmla="*/ 2487821 w 2529226"/>
              <a:gd name="connsiteY3" fmla="*/ 415962 h 2065000"/>
              <a:gd name="connsiteX4" fmla="*/ 2529226 w 2529226"/>
              <a:gd name="connsiteY4" fmla="*/ 302834 h 206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9226" h="2065000">
                <a:moveTo>
                  <a:pt x="2529226" y="0"/>
                </a:moveTo>
                <a:lnTo>
                  <a:pt x="0" y="0"/>
                </a:lnTo>
                <a:lnTo>
                  <a:pt x="0" y="2065000"/>
                </a:lnTo>
                <a:cubicBezTo>
                  <a:pt x="1118377" y="2065000"/>
                  <a:pt x="2077938" y="1385033"/>
                  <a:pt x="2487821" y="415962"/>
                </a:cubicBezTo>
                <a:lnTo>
                  <a:pt x="2529226" y="302834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4" r="22550" b="-1"/>
          <a:stretch>
            <a:fillRect/>
          </a:stretch>
        </p:blipFill>
        <p:spPr>
          <a:xfrm>
            <a:off x="6714352" y="0"/>
            <a:ext cx="5477648" cy="33528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274027" y="2012045"/>
            <a:ext cx="5754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atin typeface="Arial"/>
                <a:ea typeface="汉仪大宋简"/>
                <a:sym typeface="Arial"/>
              </a:rPr>
              <a:t>The Past and Present of Taoism</a:t>
            </a:r>
            <a:endParaRPr lang="zh-CN" altLang="en-US" sz="4000" dirty="0">
              <a:latin typeface="Arial"/>
              <a:ea typeface="汉仪大宋简"/>
              <a:sym typeface="Arial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132480" y="4386394"/>
            <a:ext cx="1632585" cy="373996"/>
            <a:chOff x="-164379" y="2115819"/>
            <a:chExt cx="4132029" cy="946576"/>
          </a:xfrm>
        </p:grpSpPr>
        <p:grpSp>
          <p:nvGrpSpPr>
            <p:cNvPr id="13" name="组合 1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18" name="弧形 1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cxnSp>
            <p:nvCxnSpPr>
              <p:cNvPr id="19" name="直接连接符 18"/>
              <p:cNvCxnSpPr>
                <a:stCxn id="1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弧形 2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15" name="弧形 1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cxnSp>
            <p:nvCxnSpPr>
              <p:cNvPr id="16" name="直接连接符 15"/>
              <p:cNvCxnSpPr>
                <a:stCxn id="1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组合 21"/>
          <p:cNvGrpSpPr/>
          <p:nvPr/>
        </p:nvGrpSpPr>
        <p:grpSpPr>
          <a:xfrm flipH="1">
            <a:off x="172010" y="1894977"/>
            <a:ext cx="3236880" cy="741511"/>
            <a:chOff x="-164379" y="2115819"/>
            <a:chExt cx="4132029" cy="946576"/>
          </a:xfrm>
        </p:grpSpPr>
        <p:grpSp>
          <p:nvGrpSpPr>
            <p:cNvPr id="23" name="组合 22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28" name="弧形 27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cxnSp>
            <p:nvCxnSpPr>
              <p:cNvPr id="29" name="直接连接符 28"/>
              <p:cNvCxnSpPr>
                <a:stCxn id="28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弧形 30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25" name="弧形 24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cxnSp>
            <p:nvCxnSpPr>
              <p:cNvPr id="26" name="直接连接符 25"/>
              <p:cNvCxnSpPr>
                <a:stCxn id="25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067941C3-B4DA-5E28-28C3-081264207B7D}"/>
              </a:ext>
            </a:extLst>
          </p:cNvPr>
          <p:cNvSpPr/>
          <p:nvPr/>
        </p:nvSpPr>
        <p:spPr>
          <a:xfrm>
            <a:off x="5492205" y="4182069"/>
            <a:ext cx="24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DaiZhen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760457" y="566536"/>
            <a:ext cx="2671086" cy="2671085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  <a:effectLst>
            <a:outerShdw blurRad="635000" dist="762000" dir="7800000" sx="88000" sy="88000" algn="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Arial"/>
              <a:ea typeface="汉仪大宋简"/>
              <a:sym typeface="Arial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08BF060-530D-7888-D5B4-45B65F22DAD5}"/>
              </a:ext>
            </a:extLst>
          </p:cNvPr>
          <p:cNvSpPr/>
          <p:nvPr/>
        </p:nvSpPr>
        <p:spPr>
          <a:xfrm>
            <a:off x="2303583" y="1290935"/>
            <a:ext cx="75848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0" i="0" dirty="0">
                <a:solidFill>
                  <a:srgbClr val="0D0D0D"/>
                </a:solidFill>
                <a:effectLst/>
                <a:latin typeface="Söhne"/>
              </a:rPr>
              <a:t>Sects and Evolution of Taoism</a:t>
            </a:r>
            <a:endParaRPr lang="zh-CN" alt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9C7666A-5DB0-FF07-83F0-4612CCAD047D}"/>
              </a:ext>
            </a:extLst>
          </p:cNvPr>
          <p:cNvSpPr txBox="1"/>
          <p:nvPr/>
        </p:nvSpPr>
        <p:spPr>
          <a:xfrm>
            <a:off x="337820" y="2858020"/>
            <a:ext cx="47320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0" i="0" dirty="0">
                <a:solidFill>
                  <a:srgbClr val="0D0D0D"/>
                </a:solidFill>
                <a:effectLst/>
                <a:latin typeface="Söhne"/>
              </a:rPr>
              <a:t>Major Sects: </a:t>
            </a:r>
            <a:r>
              <a:rPr lang="en-US" altLang="zh-CN" sz="3200" b="1" i="0" dirty="0">
                <a:solidFill>
                  <a:srgbClr val="0D0D0D"/>
                </a:solidFill>
                <a:effectLst/>
                <a:latin typeface="Söhne"/>
              </a:rPr>
              <a:t>Celestial </a:t>
            </a:r>
            <a:r>
              <a:rPr lang="en-US" altLang="zh-CN" sz="3200" b="0" i="0" dirty="0">
                <a:solidFill>
                  <a:srgbClr val="0D0D0D"/>
                </a:solidFill>
                <a:effectLst/>
                <a:latin typeface="Söhne"/>
              </a:rPr>
              <a:t>Masters, Way of the Great Peace, Zhengyi Taoism, </a:t>
            </a:r>
            <a:r>
              <a:rPr lang="en-US" altLang="zh-CN" sz="3200" b="0" i="0" dirty="0" err="1">
                <a:solidFill>
                  <a:srgbClr val="0D0D0D"/>
                </a:solidFill>
                <a:effectLst/>
                <a:latin typeface="Söhne"/>
              </a:rPr>
              <a:t>Quanzhen</a:t>
            </a:r>
            <a:r>
              <a:rPr lang="en-US" altLang="zh-CN" sz="3200" b="0" i="0" dirty="0">
                <a:solidFill>
                  <a:srgbClr val="0D0D0D"/>
                </a:solidFill>
                <a:effectLst/>
                <a:latin typeface="Söhne"/>
              </a:rPr>
              <a:t> School, etc.</a:t>
            </a:r>
            <a:endParaRPr lang="zh-CN" altLang="en-US" sz="32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C6F529A-D1D7-8425-2613-0EDC1AA4951A}"/>
              </a:ext>
            </a:extLst>
          </p:cNvPr>
          <p:cNvSpPr txBox="1"/>
          <p:nvPr/>
        </p:nvSpPr>
        <p:spPr>
          <a:xfrm>
            <a:off x="5831842" y="2846330"/>
            <a:ext cx="636015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0" i="0" dirty="0">
                <a:solidFill>
                  <a:srgbClr val="0D0D0D"/>
                </a:solidFill>
                <a:effectLst/>
                <a:latin typeface="Söhne"/>
              </a:rPr>
              <a:t>Evolutionary Process:</a:t>
            </a:r>
          </a:p>
          <a:p>
            <a:pPr algn="ctr"/>
            <a:r>
              <a:rPr lang="en-US" altLang="zh-CN" sz="3200" b="0" i="0" dirty="0">
                <a:solidFill>
                  <a:srgbClr val="0D0D0D"/>
                </a:solidFill>
                <a:effectLst/>
                <a:latin typeface="Söhne"/>
              </a:rPr>
              <a:t> From the late Eastern Han Dynasty to modern times, it has undergone multiple reforms and mergers.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4" r="22550" b="-1"/>
          <a:stretch>
            <a:fillRect/>
          </a:stretch>
        </p:blipFill>
        <p:spPr>
          <a:xfrm flipH="1">
            <a:off x="0" y="0"/>
            <a:ext cx="3414561" cy="20900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93602" y="886113"/>
            <a:ext cx="2345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latin typeface="Arial"/>
                <a:ea typeface="汉仪大宋简"/>
                <a:sym typeface="Arial"/>
              </a:rPr>
              <a:t>Part</a:t>
            </a:r>
          </a:p>
          <a:p>
            <a:pPr algn="ctr"/>
            <a:r>
              <a:rPr lang="en-US" altLang="zh-CN" sz="6000" b="1" dirty="0">
                <a:latin typeface="Arial"/>
                <a:ea typeface="汉仪大宋简"/>
                <a:sym typeface="Arial"/>
              </a:rPr>
              <a:t>3</a:t>
            </a:r>
            <a:endParaRPr lang="zh-CN" altLang="en-US" sz="6000" b="1" dirty="0">
              <a:latin typeface="Arial"/>
              <a:ea typeface="汉仪大宋简"/>
              <a:sym typeface="Arial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AF48A99-06D7-C0D4-6F6D-4B742F711A76}"/>
              </a:ext>
            </a:extLst>
          </p:cNvPr>
          <p:cNvSpPr/>
          <p:nvPr/>
        </p:nvSpPr>
        <p:spPr>
          <a:xfrm>
            <a:off x="1233780" y="2967335"/>
            <a:ext cx="1031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Practical Significance of Taoism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92124" y="1333911"/>
            <a:ext cx="3800929" cy="3800929"/>
            <a:chOff x="4212360" y="1133989"/>
            <a:chExt cx="3800929" cy="3800929"/>
          </a:xfrm>
        </p:grpSpPr>
        <p:sp>
          <p:nvSpPr>
            <p:cNvPr id="3" name="椭圆 2"/>
            <p:cNvSpPr/>
            <p:nvPr/>
          </p:nvSpPr>
          <p:spPr>
            <a:xfrm>
              <a:off x="4212360" y="1133989"/>
              <a:ext cx="3800929" cy="380092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03864"/>
                </a:solidFill>
                <a:latin typeface="Arial"/>
                <a:ea typeface="汉仪大宋简"/>
                <a:sym typeface="Arial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" b="12638"/>
            <a:stretch>
              <a:fillRect/>
            </a:stretch>
          </p:blipFill>
          <p:spPr>
            <a:xfrm>
              <a:off x="4287858" y="1199554"/>
              <a:ext cx="3671287" cy="3675540"/>
            </a:xfrm>
            <a:custGeom>
              <a:avLst/>
              <a:gdLst>
                <a:gd name="connsiteX0" fmla="*/ 1544715 w 3085855"/>
                <a:gd name="connsiteY0" fmla="*/ 0 h 3089430"/>
                <a:gd name="connsiteX1" fmla="*/ 3081455 w 3085855"/>
                <a:gd name="connsiteY1" fmla="*/ 1386777 h 3089430"/>
                <a:gd name="connsiteX2" fmla="*/ 3085855 w 3085855"/>
                <a:gd name="connsiteY2" fmla="*/ 1473918 h 3089430"/>
                <a:gd name="connsiteX3" fmla="*/ 3085855 w 3085855"/>
                <a:gd name="connsiteY3" fmla="*/ 1615513 h 3089430"/>
                <a:gd name="connsiteX4" fmla="*/ 3081455 w 3085855"/>
                <a:gd name="connsiteY4" fmla="*/ 1702653 h 3089430"/>
                <a:gd name="connsiteX5" fmla="*/ 1544715 w 3085855"/>
                <a:gd name="connsiteY5" fmla="*/ 3089430 h 3089430"/>
                <a:gd name="connsiteX6" fmla="*/ 0 w 3085855"/>
                <a:gd name="connsiteY6" fmla="*/ 1544715 h 3089430"/>
                <a:gd name="connsiteX7" fmla="*/ 1544715 w 3085855"/>
                <a:gd name="connsiteY7" fmla="*/ 0 h 308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5855" h="3089430">
                  <a:moveTo>
                    <a:pt x="1544715" y="0"/>
                  </a:moveTo>
                  <a:cubicBezTo>
                    <a:pt x="2344518" y="0"/>
                    <a:pt x="3002350" y="607845"/>
                    <a:pt x="3081455" y="1386777"/>
                  </a:cubicBezTo>
                  <a:lnTo>
                    <a:pt x="3085855" y="1473918"/>
                  </a:lnTo>
                  <a:lnTo>
                    <a:pt x="3085855" y="1615513"/>
                  </a:lnTo>
                  <a:lnTo>
                    <a:pt x="3081455" y="1702653"/>
                  </a:lnTo>
                  <a:cubicBezTo>
                    <a:pt x="3002350" y="2481586"/>
                    <a:pt x="2344518" y="3089430"/>
                    <a:pt x="1544715" y="3089430"/>
                  </a:cubicBezTo>
                  <a:cubicBezTo>
                    <a:pt x="691592" y="3089430"/>
                    <a:pt x="0" y="2397838"/>
                    <a:pt x="0" y="1544715"/>
                  </a:cubicBezTo>
                  <a:cubicBezTo>
                    <a:pt x="0" y="691592"/>
                    <a:pt x="691592" y="0"/>
                    <a:pt x="1544715" y="0"/>
                  </a:cubicBezTo>
                  <a:close/>
                </a:path>
              </a:pathLst>
            </a:cu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286834" y="266057"/>
            <a:ext cx="661325" cy="130070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FE336C1-DB14-2A53-0C0C-DE8FB4A99F1C}"/>
              </a:ext>
            </a:extLst>
          </p:cNvPr>
          <p:cNvSpPr txBox="1"/>
          <p:nvPr/>
        </p:nvSpPr>
        <p:spPr>
          <a:xfrm>
            <a:off x="5068551" y="2284603"/>
            <a:ext cx="64702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/>
              <a:t>Cultural Inheritance: As an </a:t>
            </a:r>
            <a:r>
              <a:rPr lang="en-US" altLang="zh-CN" sz="3200" b="1" dirty="0"/>
              <a:t>integral</a:t>
            </a:r>
            <a:r>
              <a:rPr lang="en-US" altLang="zh-CN" sz="3200" dirty="0"/>
              <a:t> part of traditional Chinese culture, Taoism carries profound philosophical and moral concepts.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9" r="56465" b="18122"/>
          <a:stretch>
            <a:fillRect/>
          </a:stretch>
        </p:blipFill>
        <p:spPr>
          <a:xfrm>
            <a:off x="1518139" y="621650"/>
            <a:ext cx="3486888" cy="248507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39" r="56465" b="18122"/>
          <a:stretch>
            <a:fillRect/>
          </a:stretch>
        </p:blipFill>
        <p:spPr>
          <a:xfrm>
            <a:off x="7269087" y="621650"/>
            <a:ext cx="3486888" cy="248507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55924" y="1311251"/>
            <a:ext cx="562265" cy="11058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2CD5C2C-E626-DA87-8480-0FC2B48CE227}"/>
              </a:ext>
            </a:extLst>
          </p:cNvPr>
          <p:cNvSpPr txBox="1"/>
          <p:nvPr/>
        </p:nvSpPr>
        <p:spPr>
          <a:xfrm>
            <a:off x="558800" y="3431241"/>
            <a:ext cx="52971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/>
              <a:t>Social Harmony: The teachings and practices of Taoism contribute to the cultivation of moral qualities in individuals and the promotion of social harmony.</a:t>
            </a:r>
            <a:endParaRPr lang="zh-CN" altLang="en-US" sz="2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2E119B1-AC57-9198-C6D6-CBFC4E8E5BB3}"/>
              </a:ext>
            </a:extLst>
          </p:cNvPr>
          <p:cNvSpPr txBox="1"/>
          <p:nvPr/>
        </p:nvSpPr>
        <p:spPr>
          <a:xfrm>
            <a:off x="6137056" y="3526339"/>
            <a:ext cx="57962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0" i="0" dirty="0">
                <a:solidFill>
                  <a:srgbClr val="0D0D0D"/>
                </a:solidFill>
                <a:effectLst/>
                <a:latin typeface="Söhne"/>
              </a:rPr>
              <a:t>Physical and Mental Health: Taoism emphasizes physical and mental well-being and </a:t>
            </a:r>
            <a:r>
              <a:rPr lang="en-US" altLang="zh-CN" sz="2800" b="1" i="0" dirty="0">
                <a:solidFill>
                  <a:srgbClr val="0D0D0D"/>
                </a:solidFill>
                <a:effectLst/>
                <a:latin typeface="Söhne"/>
              </a:rPr>
              <a:t>longevity</a:t>
            </a:r>
            <a:r>
              <a:rPr lang="en-US" altLang="zh-CN" sz="2800" b="0" i="0" dirty="0">
                <a:solidFill>
                  <a:srgbClr val="0D0D0D"/>
                </a:solidFill>
                <a:effectLst/>
                <a:latin typeface="Söhne"/>
              </a:rPr>
              <a:t>, </a:t>
            </a:r>
            <a:r>
              <a:rPr lang="en-US" altLang="zh-CN" sz="2800" b="1" i="0" dirty="0">
                <a:solidFill>
                  <a:srgbClr val="0D0D0D"/>
                </a:solidFill>
                <a:effectLst/>
                <a:latin typeface="Söhne"/>
              </a:rPr>
              <a:t>exerting</a:t>
            </a:r>
            <a:r>
              <a:rPr lang="en-US" altLang="zh-CN" sz="2800" b="0" i="0" dirty="0">
                <a:solidFill>
                  <a:srgbClr val="0D0D0D"/>
                </a:solidFill>
                <a:effectLst/>
                <a:latin typeface="Söhne"/>
              </a:rPr>
              <a:t> a positive influence on contemporary lifestyles and health concepts.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4" b="24139"/>
          <a:stretch>
            <a:fillRect/>
          </a:stretch>
        </p:blipFill>
        <p:spPr bwMode="auto">
          <a:xfrm>
            <a:off x="127878" y="0"/>
            <a:ext cx="6381750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 bwMode="auto">
          <a:xfrm>
            <a:off x="7254582" y="1413395"/>
            <a:ext cx="3315092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Arial"/>
                <a:ea typeface="汉仪大宋简"/>
                <a:sym typeface="Arial"/>
              </a:rPr>
              <a:t>International Exchange</a:t>
            </a:r>
            <a:endParaRPr lang="zh-CN" altLang="en-US" sz="2400" dirty="0">
              <a:solidFill>
                <a:schemeClr val="tx1"/>
              </a:solidFill>
              <a:latin typeface="Arial"/>
              <a:ea typeface="汉仪大宋简"/>
              <a:sym typeface="Arial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BA902AF-316D-B82A-184E-A7C7F12DC148}"/>
              </a:ext>
            </a:extLst>
          </p:cNvPr>
          <p:cNvSpPr txBox="1"/>
          <p:nvPr/>
        </p:nvSpPr>
        <p:spPr>
          <a:xfrm>
            <a:off x="6242956" y="2728575"/>
            <a:ext cx="53383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200" b="0" i="0" dirty="0">
                <a:solidFill>
                  <a:srgbClr val="0D0D0D"/>
                </a:solidFill>
                <a:effectLst/>
                <a:latin typeface="Söhne"/>
              </a:rPr>
              <a:t>As a part of Chinese traditional culture, Taoism plays an important role in international cultural exchange, contributing to a better understanding and recognition of China worldwide.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2168269"/>
            <a:ext cx="12192000" cy="2520000"/>
            <a:chOff x="0" y="2749929"/>
            <a:chExt cx="12192000" cy="2520000"/>
          </a:xfrm>
        </p:grpSpPr>
        <p:sp>
          <p:nvSpPr>
            <p:cNvPr id="4" name="矩形 3"/>
            <p:cNvSpPr/>
            <p:nvPr/>
          </p:nvSpPr>
          <p:spPr>
            <a:xfrm>
              <a:off x="3795181" y="2749929"/>
              <a:ext cx="8396819" cy="25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汉仪大宋简"/>
                <a:sym typeface="Arial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9929"/>
              <a:ext cx="3795181" cy="2520000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4"/>
          <a:stretch>
            <a:fillRect/>
          </a:stretch>
        </p:blipFill>
        <p:spPr>
          <a:xfrm>
            <a:off x="9716971" y="850228"/>
            <a:ext cx="3009499" cy="57671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34340" y="2168269"/>
            <a:ext cx="6317100" cy="240065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zh-CN" sz="3000" dirty="0"/>
              <a:t>In modern times, we should respect Daoism as a valuable cultural heritage, appreciating its wisdom and practices while understanding its relevance in today's world.</a:t>
            </a:r>
            <a:endParaRPr lang="zh-CN" altLang="en-US" sz="3000" spc="600" dirty="0">
              <a:solidFill>
                <a:srgbClr val="203864"/>
              </a:solidFill>
              <a:latin typeface="Arial"/>
              <a:ea typeface="汉仪大宋简"/>
              <a:sym typeface="Arial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044962" y="2609725"/>
            <a:ext cx="206478" cy="406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1752599"/>
            <a:ext cx="12192000" cy="3352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957443" y="290443"/>
            <a:ext cx="6277113" cy="62771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5"/>
          <a:stretch>
            <a:fillRect/>
          </a:stretch>
        </p:blipFill>
        <p:spPr>
          <a:xfrm rot="2378948" flipH="1">
            <a:off x="1904042" y="2531929"/>
            <a:ext cx="4542723" cy="3708930"/>
          </a:xfrm>
          <a:custGeom>
            <a:avLst/>
            <a:gdLst>
              <a:gd name="connsiteX0" fmla="*/ 2529226 w 2529226"/>
              <a:gd name="connsiteY0" fmla="*/ 0 h 2065000"/>
              <a:gd name="connsiteX1" fmla="*/ 0 w 2529226"/>
              <a:gd name="connsiteY1" fmla="*/ 0 h 2065000"/>
              <a:gd name="connsiteX2" fmla="*/ 0 w 2529226"/>
              <a:gd name="connsiteY2" fmla="*/ 2065000 h 2065000"/>
              <a:gd name="connsiteX3" fmla="*/ 2487821 w 2529226"/>
              <a:gd name="connsiteY3" fmla="*/ 415962 h 2065000"/>
              <a:gd name="connsiteX4" fmla="*/ 2529226 w 2529226"/>
              <a:gd name="connsiteY4" fmla="*/ 302834 h 206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9226" h="2065000">
                <a:moveTo>
                  <a:pt x="2529226" y="0"/>
                </a:moveTo>
                <a:lnTo>
                  <a:pt x="0" y="0"/>
                </a:lnTo>
                <a:lnTo>
                  <a:pt x="0" y="2065000"/>
                </a:lnTo>
                <a:cubicBezTo>
                  <a:pt x="1118377" y="2065000"/>
                  <a:pt x="2077938" y="1385033"/>
                  <a:pt x="2487821" y="415962"/>
                </a:cubicBezTo>
                <a:lnTo>
                  <a:pt x="2529226" y="302834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4" r="22550" b="-1"/>
          <a:stretch>
            <a:fillRect/>
          </a:stretch>
        </p:blipFill>
        <p:spPr>
          <a:xfrm>
            <a:off x="6714352" y="0"/>
            <a:ext cx="5477648" cy="33528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99349" y="1861611"/>
            <a:ext cx="3871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spc="300" dirty="0">
                <a:latin typeface="Arial"/>
                <a:ea typeface="汉仪大宋简"/>
                <a:sym typeface="Arial"/>
              </a:rPr>
              <a:t>Thank</a:t>
            </a:r>
          </a:p>
          <a:p>
            <a:pPr algn="ctr"/>
            <a:r>
              <a:rPr lang="en-US" altLang="zh-CN" sz="8800" spc="300" dirty="0">
                <a:latin typeface="Arial"/>
                <a:ea typeface="汉仪大宋简"/>
                <a:sym typeface="Arial"/>
              </a:rPr>
              <a:t>You!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0132480" y="4386394"/>
            <a:ext cx="1632585" cy="373996"/>
            <a:chOff x="-164379" y="2115819"/>
            <a:chExt cx="4132029" cy="946576"/>
          </a:xfrm>
        </p:grpSpPr>
        <p:grpSp>
          <p:nvGrpSpPr>
            <p:cNvPr id="12" name="组合 11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17" name="弧形 16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cxnSp>
            <p:nvCxnSpPr>
              <p:cNvPr id="18" name="直接连接符 17"/>
              <p:cNvCxnSpPr>
                <a:stCxn id="17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弧形 19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14" name="弧形 13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cxnSp>
            <p:nvCxnSpPr>
              <p:cNvPr id="15" name="直接连接符 14"/>
              <p:cNvCxnSpPr>
                <a:stCxn id="14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组合 30"/>
          <p:cNvGrpSpPr/>
          <p:nvPr/>
        </p:nvGrpSpPr>
        <p:grpSpPr>
          <a:xfrm flipH="1">
            <a:off x="172010" y="1894977"/>
            <a:ext cx="3236880" cy="741511"/>
            <a:chOff x="-164379" y="2115819"/>
            <a:chExt cx="4132029" cy="946576"/>
          </a:xfrm>
        </p:grpSpPr>
        <p:grpSp>
          <p:nvGrpSpPr>
            <p:cNvPr id="32" name="组合 31"/>
            <p:cNvGrpSpPr/>
            <p:nvPr/>
          </p:nvGrpSpPr>
          <p:grpSpPr>
            <a:xfrm>
              <a:off x="-164379" y="2115819"/>
              <a:ext cx="2833724" cy="473287"/>
              <a:chOff x="-8578756" y="1524000"/>
              <a:chExt cx="7847236" cy="1310640"/>
            </a:xfrm>
          </p:grpSpPr>
          <p:sp>
            <p:nvSpPr>
              <p:cNvPr id="37" name="弧形 36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cxnSp>
            <p:nvCxnSpPr>
              <p:cNvPr id="38" name="直接连接符 37"/>
              <p:cNvCxnSpPr>
                <a:stCxn id="37" idx="0"/>
              </p:cNvCxnSpPr>
              <p:nvPr/>
            </p:nvCxnSpPr>
            <p:spPr>
              <a:xfrm flipH="1">
                <a:off x="-8578756" y="1524000"/>
                <a:ext cx="719191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弧形 39"/>
              <p:cNvSpPr/>
              <p:nvPr/>
            </p:nvSpPr>
            <p:spPr>
              <a:xfrm>
                <a:off x="-2255791" y="1524000"/>
                <a:ext cx="1310641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 flipH="1" flipV="1">
              <a:off x="1601698" y="2589108"/>
              <a:ext cx="2365952" cy="473287"/>
              <a:chOff x="-7283387" y="1524000"/>
              <a:chExt cx="6551867" cy="1310640"/>
            </a:xfrm>
          </p:grpSpPr>
          <p:sp>
            <p:nvSpPr>
              <p:cNvPr id="34" name="弧形 33"/>
              <p:cNvSpPr/>
              <p:nvPr/>
            </p:nvSpPr>
            <p:spPr>
              <a:xfrm>
                <a:off x="-2042160" y="1524000"/>
                <a:ext cx="1310640" cy="131064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汉仪大宋简"/>
                  <a:sym typeface="Arial"/>
                </a:endParaRPr>
              </a:p>
            </p:txBody>
          </p:sp>
          <p:cxnSp>
            <p:nvCxnSpPr>
              <p:cNvPr id="35" name="直接连接符 34"/>
              <p:cNvCxnSpPr>
                <a:stCxn id="34" idx="0"/>
              </p:cNvCxnSpPr>
              <p:nvPr/>
            </p:nvCxnSpPr>
            <p:spPr>
              <a:xfrm flipH="1" flipV="1">
                <a:off x="-7283387" y="1524001"/>
                <a:ext cx="589654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H="1">
                <a:off x="-2971800" y="2834640"/>
                <a:ext cx="158496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067167" y="2398857"/>
            <a:ext cx="10381957" cy="322150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9" t="3077" r="3140" b="55897"/>
          <a:stretch>
            <a:fillRect/>
          </a:stretch>
        </p:blipFill>
        <p:spPr>
          <a:xfrm>
            <a:off x="-104727" y="-359270"/>
            <a:ext cx="3419180" cy="3975791"/>
          </a:xfrm>
          <a:prstGeom prst="rect">
            <a:avLst/>
          </a:prstGeom>
        </p:spPr>
      </p:pic>
      <p:sp>
        <p:nvSpPr>
          <p:cNvPr id="18" name="等腰三角形 17"/>
          <p:cNvSpPr/>
          <p:nvPr/>
        </p:nvSpPr>
        <p:spPr>
          <a:xfrm rot="3711088">
            <a:off x="861000" y="281909"/>
            <a:ext cx="2754251" cy="2604889"/>
          </a:xfrm>
          <a:prstGeom prst="triangle">
            <a:avLst>
              <a:gd name="adj" fmla="val 50511"/>
            </a:avLst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outerShdw blurRad="63500" dist="88900" dir="9000000" sx="101000" sy="101000" algn="ctr" rotWithShape="0">
              <a:srgbClr val="000000">
                <a:alpha val="4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0" y="1060125"/>
            <a:ext cx="3689930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203864"/>
                </a:solidFill>
                <a:latin typeface="Arial"/>
                <a:ea typeface="汉仪大宋简"/>
                <a:sym typeface="Arial"/>
              </a:rPr>
              <a:t>Content</a:t>
            </a:r>
            <a:endParaRPr lang="zh-CN" altLang="en-US" sz="5400" dirty="0">
              <a:solidFill>
                <a:srgbClr val="203864"/>
              </a:solidFill>
              <a:latin typeface="Arial"/>
              <a:ea typeface="汉仪大宋简"/>
              <a:sym typeface="Arial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82846" y="3133343"/>
            <a:ext cx="792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rial"/>
                <a:ea typeface="汉仪大宋简"/>
                <a:sym typeface="Arial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Arial"/>
              <a:ea typeface="汉仪大宋简"/>
              <a:sym typeface="Arial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88561" y="3129162"/>
            <a:ext cx="792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rial"/>
                <a:ea typeface="汉仪大宋简"/>
                <a:sym typeface="Arial"/>
              </a:rPr>
              <a:t>2</a:t>
            </a:r>
            <a:endParaRPr lang="zh-CN" altLang="en-US" sz="3600" dirty="0">
              <a:solidFill>
                <a:schemeClr val="bg1"/>
              </a:solidFill>
              <a:latin typeface="Arial"/>
              <a:ea typeface="汉仪大宋简"/>
              <a:sym typeface="Arial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53783" y="3102012"/>
            <a:ext cx="792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rial"/>
                <a:ea typeface="汉仪大宋简"/>
                <a:sym typeface="Arial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Arial"/>
              <a:ea typeface="汉仪大宋简"/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38125" y="4009608"/>
            <a:ext cx="1772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/>
                <a:ea typeface="汉仪大宋简"/>
                <a:sym typeface="Arial"/>
              </a:rPr>
              <a:t>The Origin of Taoism</a:t>
            </a:r>
            <a:endParaRPr lang="zh-CN" altLang="en-US" sz="2400" dirty="0">
              <a:solidFill>
                <a:schemeClr val="bg1"/>
              </a:solidFill>
              <a:latin typeface="Arial"/>
              <a:ea typeface="汉仪大宋简"/>
              <a:sym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01676" y="3808731"/>
            <a:ext cx="19886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  <a:latin typeface="Arial"/>
                <a:ea typeface="汉仪大宋简"/>
                <a:sym typeface="Arial"/>
              </a:rPr>
              <a:t>The Content     of Taoism</a:t>
            </a:r>
            <a:endParaRPr lang="zh-CN" altLang="en-US" sz="2600" dirty="0">
              <a:solidFill>
                <a:schemeClr val="bg1"/>
              </a:solidFill>
              <a:latin typeface="Arial"/>
              <a:ea typeface="汉仪大宋简"/>
              <a:sym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09321" y="3747172"/>
            <a:ext cx="21684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>
                <a:solidFill>
                  <a:schemeClr val="bg1"/>
                </a:solidFill>
                <a:latin typeface="Arial"/>
                <a:ea typeface="汉仪大宋简"/>
                <a:sym typeface="Arial"/>
              </a:rPr>
              <a:t>The Practical Significance of Taoism</a:t>
            </a:r>
            <a:endParaRPr lang="zh-CN" altLang="en-US" sz="2600" dirty="0">
              <a:solidFill>
                <a:schemeClr val="bg1"/>
              </a:solidFill>
              <a:latin typeface="Arial"/>
              <a:ea typeface="汉仪大宋简"/>
              <a:sym typeface="Arial"/>
            </a:endParaRP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8" grpId="0" bldLvl="0" animBg="1"/>
      <p:bldP spid="1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4" r="22550" b="-1"/>
          <a:stretch>
            <a:fillRect/>
          </a:stretch>
        </p:blipFill>
        <p:spPr>
          <a:xfrm flipH="1">
            <a:off x="0" y="0"/>
            <a:ext cx="3414561" cy="20900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13803" y="804833"/>
            <a:ext cx="25643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latin typeface="Arial"/>
                <a:ea typeface="汉仪大宋简"/>
                <a:sym typeface="Arial"/>
              </a:rPr>
              <a:t>Part </a:t>
            </a:r>
          </a:p>
          <a:p>
            <a:pPr algn="ctr"/>
            <a:r>
              <a:rPr lang="en-US" altLang="zh-CN" sz="7200" b="1" dirty="0">
                <a:latin typeface="Arial"/>
                <a:ea typeface="汉仪大宋简"/>
                <a:sym typeface="Arial"/>
              </a:rPr>
              <a:t>1</a:t>
            </a:r>
            <a:endParaRPr lang="zh-CN" altLang="en-US" sz="7200" b="1" dirty="0">
              <a:latin typeface="Arial"/>
              <a:ea typeface="汉仪大宋简"/>
              <a:sym typeface="Arial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D3E64DC-BA9F-2C3E-76AB-7AE960CE4E1B}"/>
              </a:ext>
            </a:extLst>
          </p:cNvPr>
          <p:cNvSpPr/>
          <p:nvPr/>
        </p:nvSpPr>
        <p:spPr>
          <a:xfrm>
            <a:off x="3414561" y="3033005"/>
            <a:ext cx="6077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Origin of Taoism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5"/>
          <a:stretch>
            <a:fillRect/>
          </a:stretch>
        </p:blipFill>
        <p:spPr>
          <a:xfrm>
            <a:off x="7656984" y="3155362"/>
            <a:ext cx="4535016" cy="370263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" t="16046"/>
          <a:stretch>
            <a:fillRect/>
          </a:stretch>
        </p:blipFill>
        <p:spPr>
          <a:xfrm flipH="1">
            <a:off x="7117667" y="102082"/>
            <a:ext cx="5074333" cy="415262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16200000">
            <a:off x="2130258" y="105354"/>
            <a:ext cx="3877985" cy="71754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just"/>
            <a:r>
              <a:rPr lang="en-US" altLang="zh-CN" sz="3000" dirty="0"/>
              <a:t>The only major </a:t>
            </a:r>
            <a:r>
              <a:rPr lang="en-US" altLang="zh-CN" sz="3000" b="1" dirty="0"/>
              <a:t>indigenous</a:t>
            </a:r>
            <a:r>
              <a:rPr lang="en-US" altLang="zh-CN" sz="3000" dirty="0"/>
              <a:t> religion originating from China. Originating from the late Eastern Han Dynasty, based on ancient witchcraft and the art of </a:t>
            </a:r>
            <a:r>
              <a:rPr lang="en-US" altLang="zh-CN" sz="3000" b="1" dirty="0"/>
              <a:t>immortality</a:t>
            </a:r>
            <a:r>
              <a:rPr lang="en-US" altLang="zh-CN" sz="3000" dirty="0"/>
              <a:t>, with Laozi's </a:t>
            </a:r>
            <a:r>
              <a:rPr lang="en-US" altLang="zh-CN" sz="3000" i="1" dirty="0"/>
              <a:t>Tao </a:t>
            </a:r>
            <a:r>
              <a:rPr lang="en-US" altLang="zh-CN" sz="3000" i="1" dirty="0" err="1"/>
              <a:t>Te</a:t>
            </a:r>
            <a:r>
              <a:rPr lang="en-US" altLang="zh-CN" sz="3000" i="1" dirty="0"/>
              <a:t> Ching </a:t>
            </a:r>
            <a:r>
              <a:rPr lang="en-US" altLang="zh-CN" sz="3000" dirty="0"/>
              <a:t>as the classic, it has a history of thousands of years through the evolution and development of various dynasties.</a:t>
            </a:r>
            <a:endParaRPr lang="en-US" altLang="zh-CN" sz="3000" kern="0" dirty="0">
              <a:latin typeface="Arial"/>
              <a:ea typeface="汉仪大宋简"/>
              <a:sym typeface="Ari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DE6E988-D2A8-DB09-EFA8-032D4D225737}"/>
              </a:ext>
            </a:extLst>
          </p:cNvPr>
          <p:cNvSpPr/>
          <p:nvPr/>
        </p:nvSpPr>
        <p:spPr>
          <a:xfrm>
            <a:off x="2925604" y="764255"/>
            <a:ext cx="2148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i="0" dirty="0">
                <a:solidFill>
                  <a:srgbClr val="0D0D0D"/>
                </a:solidFill>
                <a:effectLst/>
                <a:latin typeface="Söhne"/>
              </a:rPr>
              <a:t>Taoism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34DF4E1-5C9A-B1EB-FF9F-C51B2C0C7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" y="1190625"/>
            <a:ext cx="6578785" cy="427153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B925F4D-0D80-6B38-8100-D64B07D5DF1E}"/>
              </a:ext>
            </a:extLst>
          </p:cNvPr>
          <p:cNvSpPr txBox="1"/>
          <p:nvPr/>
        </p:nvSpPr>
        <p:spPr>
          <a:xfrm>
            <a:off x="7088980" y="1848147"/>
            <a:ext cx="487441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/>
              <a:t>Zhang Jiao was one of the founders of Taoism, who launched a massive </a:t>
            </a:r>
            <a:r>
              <a:rPr lang="en-US" altLang="zh-CN" sz="3200" b="1" dirty="0"/>
              <a:t>peasant</a:t>
            </a:r>
            <a:r>
              <a:rPr lang="en-US" altLang="zh-CN" sz="3200" dirty="0"/>
              <a:t> uprising with the slogan: "</a:t>
            </a:r>
            <a:r>
              <a:rPr lang="zh-CN" altLang="en-US" sz="3200" dirty="0"/>
              <a:t>苍天已死，黄天当立</a:t>
            </a:r>
            <a:r>
              <a:rPr lang="en-US" altLang="zh-CN" sz="3200" dirty="0"/>
              <a:t>"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110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08805" y="1880751"/>
            <a:ext cx="3514688" cy="433256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28562" y="1694961"/>
            <a:ext cx="3052689" cy="4039576"/>
          </a:xfrm>
          <a:prstGeom prst="rect">
            <a:avLst/>
          </a:prstGeom>
          <a:noFill/>
          <a:ln>
            <a:solidFill>
              <a:srgbClr val="614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3E09B4-4FDF-8916-A2A1-E28E00430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805" y="1880751"/>
            <a:ext cx="3052688" cy="366799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553649C-82AD-DF33-41CE-4FEB502DA6C2}"/>
              </a:ext>
            </a:extLst>
          </p:cNvPr>
          <p:cNvSpPr/>
          <p:nvPr/>
        </p:nvSpPr>
        <p:spPr>
          <a:xfrm>
            <a:off x="5323493" y="644682"/>
            <a:ext cx="65848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0" i="0" dirty="0">
                <a:solidFill>
                  <a:srgbClr val="0D0D0D"/>
                </a:solidFill>
                <a:effectLst/>
                <a:latin typeface="Söhne"/>
              </a:rPr>
              <a:t>Three Major Principles of Laozi</a:t>
            </a:r>
            <a:endParaRPr lang="zh-CN" alt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1A4D3E0-3476-24FF-238B-E6846FD9A1C8}"/>
              </a:ext>
            </a:extLst>
          </p:cNvPr>
          <p:cNvSpPr txBox="1"/>
          <p:nvPr/>
        </p:nvSpPr>
        <p:spPr>
          <a:xfrm>
            <a:off x="5543250" y="2006589"/>
            <a:ext cx="61010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600" b="1" i="0" dirty="0">
                <a:solidFill>
                  <a:srgbClr val="0D0D0D"/>
                </a:solidFill>
                <a:effectLst/>
                <a:latin typeface="Söhne"/>
              </a:rPr>
              <a:t>Benevolence</a:t>
            </a:r>
            <a:r>
              <a:rPr lang="en-US" altLang="zh-CN" sz="2600" b="0" i="0" dirty="0">
                <a:solidFill>
                  <a:srgbClr val="0D0D0D"/>
                </a:solidFill>
                <a:effectLst/>
                <a:latin typeface="Söhne"/>
              </a:rPr>
              <a:t>: Maintaining a friendly attitude towards all things in the universe, seeking universal harmony.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600" b="0" i="0" dirty="0">
              <a:solidFill>
                <a:srgbClr val="0D0D0D"/>
              </a:solidFill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600" b="0" i="0" dirty="0">
                <a:solidFill>
                  <a:srgbClr val="0D0D0D"/>
                </a:solidFill>
                <a:effectLst/>
                <a:latin typeface="Söhne"/>
              </a:rPr>
              <a:t>Simplicity: Freeing oneself from desires, maintaining simplicity in body and mind.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zh-CN" sz="2600" b="0" i="0" dirty="0">
              <a:solidFill>
                <a:srgbClr val="0D0D0D"/>
              </a:solidFill>
              <a:effectLst/>
              <a:latin typeface="Söhn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600" b="0" i="0" dirty="0">
                <a:solidFill>
                  <a:srgbClr val="0D0D0D"/>
                </a:solidFill>
                <a:effectLst/>
                <a:latin typeface="Söhne"/>
              </a:rPr>
              <a:t>Humility: </a:t>
            </a:r>
            <a:r>
              <a:rPr lang="en-US" altLang="zh-CN" sz="2600" b="1" i="0" dirty="0">
                <a:solidFill>
                  <a:srgbClr val="0D0D0D"/>
                </a:solidFill>
                <a:effectLst/>
                <a:latin typeface="Söhne"/>
              </a:rPr>
              <a:t>Suppressing</a:t>
            </a:r>
            <a:r>
              <a:rPr lang="en-US" altLang="zh-CN" sz="2600" b="0" i="0" dirty="0">
                <a:solidFill>
                  <a:srgbClr val="0D0D0D"/>
                </a:solidFill>
                <a:effectLst/>
                <a:latin typeface="Söhne"/>
              </a:rPr>
              <a:t> the ego, avoiding dominance and coercion.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4" r="22550" b="-1"/>
          <a:stretch>
            <a:fillRect/>
          </a:stretch>
        </p:blipFill>
        <p:spPr>
          <a:xfrm flipH="1">
            <a:off x="0" y="0"/>
            <a:ext cx="3414561" cy="20900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10919" y="1045005"/>
            <a:ext cx="3414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latin typeface="Arial"/>
                <a:ea typeface="汉仪大宋简"/>
                <a:sym typeface="Arial"/>
              </a:rPr>
              <a:t>Part </a:t>
            </a:r>
          </a:p>
          <a:p>
            <a:pPr algn="ctr"/>
            <a:r>
              <a:rPr lang="en-US" altLang="zh-CN" sz="6000" b="1" dirty="0">
                <a:latin typeface="Arial"/>
                <a:ea typeface="汉仪大宋简"/>
                <a:sym typeface="Arial"/>
              </a:rPr>
              <a:t>2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F02274-4661-523C-2631-A07CC3B6E239}"/>
              </a:ext>
            </a:extLst>
          </p:cNvPr>
          <p:cNvSpPr/>
          <p:nvPr/>
        </p:nvSpPr>
        <p:spPr>
          <a:xfrm>
            <a:off x="2321560" y="3111778"/>
            <a:ext cx="7548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Content of Taoism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9" t="49560" r="3140" b="11421"/>
          <a:stretch>
            <a:fillRect/>
          </a:stretch>
        </p:blipFill>
        <p:spPr>
          <a:xfrm rot="5400000">
            <a:off x="260076" y="414950"/>
            <a:ext cx="4909976" cy="543012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7EE93AD-7EAB-6842-8424-B0340F736A09}"/>
              </a:ext>
            </a:extLst>
          </p:cNvPr>
          <p:cNvSpPr/>
          <p:nvPr/>
        </p:nvSpPr>
        <p:spPr>
          <a:xfrm>
            <a:off x="3990870" y="558377"/>
            <a:ext cx="78678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0" i="0" dirty="0">
                <a:solidFill>
                  <a:srgbClr val="0D0D0D"/>
                </a:solidFill>
                <a:effectLst/>
                <a:latin typeface="Söhne"/>
              </a:rPr>
              <a:t>The "Tao" and Water in Taoism</a:t>
            </a:r>
            <a:endParaRPr lang="zh-CN" alt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EC6D23A-F160-0156-ABB4-0CE803631838}"/>
              </a:ext>
            </a:extLst>
          </p:cNvPr>
          <p:cNvSpPr txBox="1"/>
          <p:nvPr/>
        </p:nvSpPr>
        <p:spPr>
          <a:xfrm>
            <a:off x="5151928" y="1829106"/>
            <a:ext cx="61010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altLang="zh-CN" sz="3200" b="0" i="0" dirty="0">
                <a:solidFill>
                  <a:srgbClr val="0D0D0D"/>
                </a:solidFill>
                <a:effectLst/>
                <a:latin typeface="Söhne"/>
              </a:rPr>
              <a:t>Definition of "Tao": The way the universe operates, the path of natural events.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altLang="zh-CN" sz="3200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zh-CN" sz="3200" b="0" i="0" dirty="0">
                <a:solidFill>
                  <a:srgbClr val="0D0D0D"/>
                </a:solidFill>
                <a:effectLst/>
                <a:latin typeface="Söhne"/>
              </a:rPr>
              <a:t>Symbolism of Water: Represents effortless action and wisdom in accordance with nature.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043489" y="2613968"/>
            <a:ext cx="4479882" cy="2458545"/>
          </a:xfrm>
          <a:prstGeom prst="rect">
            <a:avLst/>
          </a:prstGeom>
          <a:noFill/>
          <a:ln>
            <a:solidFill>
              <a:srgbClr val="614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36081" y="2613967"/>
            <a:ext cx="5193356" cy="2458545"/>
          </a:xfrm>
          <a:prstGeom prst="rect">
            <a:avLst/>
          </a:prstGeom>
          <a:noFill/>
          <a:ln>
            <a:solidFill>
              <a:srgbClr val="614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汉仪大宋简"/>
              <a:sym typeface="Arial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" t="16046"/>
          <a:stretch>
            <a:fillRect/>
          </a:stretch>
        </p:blipFill>
        <p:spPr>
          <a:xfrm flipH="1">
            <a:off x="-131468" y="186744"/>
            <a:ext cx="5074333" cy="415262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E84DF4D-63AB-C06D-71E1-94EEF53C8D3E}"/>
              </a:ext>
            </a:extLst>
          </p:cNvPr>
          <p:cNvSpPr/>
          <p:nvPr/>
        </p:nvSpPr>
        <p:spPr>
          <a:xfrm>
            <a:off x="4787241" y="1290410"/>
            <a:ext cx="54216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800" b="0" i="0" dirty="0">
                <a:solidFill>
                  <a:srgbClr val="0D0D0D"/>
                </a:solidFill>
                <a:effectLst/>
                <a:latin typeface="Söhne"/>
              </a:rPr>
              <a:t>Cosmology in Taoism</a:t>
            </a:r>
            <a:endParaRPr lang="zh-CN" alt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8F21525-5788-08E8-F781-D04B4040D2C0}"/>
              </a:ext>
            </a:extLst>
          </p:cNvPr>
          <p:cNvSpPr txBox="1"/>
          <p:nvPr/>
        </p:nvSpPr>
        <p:spPr>
          <a:xfrm>
            <a:off x="2370767" y="2652417"/>
            <a:ext cx="377097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Söhne"/>
                <a:ea typeface="宋体" panose="02010600030101010101" pitchFamily="2" charset="-122"/>
                <a:cs typeface="+mn-cs"/>
              </a:rPr>
              <a:t>Cosmic Harmony: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Söhne"/>
                <a:ea typeface="宋体" panose="02010600030101010101" pitchFamily="2" charset="-122"/>
                <a:cs typeface="+mn-cs"/>
              </a:rPr>
              <a:t>The universe is an embodiment of order and harmony.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汉仪大宋简"/>
              <a:cs typeface="+mn-cs"/>
              <a:sym typeface="Arial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C266B92-5B26-0AEF-ED64-33DF31E63FB4}"/>
              </a:ext>
            </a:extLst>
          </p:cNvPr>
          <p:cNvSpPr txBox="1"/>
          <p:nvPr/>
        </p:nvSpPr>
        <p:spPr>
          <a:xfrm>
            <a:off x="6948791" y="2844991"/>
            <a:ext cx="47679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3200" dirty="0"/>
              <a:t>Interaction of Yin and Yang: The fundamental forces in the universe, operating through mutual interaction.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7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452</Words>
  <Application>Microsoft Office PowerPoint</Application>
  <PresentationFormat>宽屏</PresentationFormat>
  <Paragraphs>49</Paragraphs>
  <Slides>16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Lato Hairline</vt:lpstr>
      <vt:lpstr>Lato Regular</vt:lpstr>
      <vt:lpstr>Söhne</vt:lpstr>
      <vt:lpstr>微软雅黑</vt:lpstr>
      <vt:lpstr>Arial</vt:lpstr>
      <vt:lpstr>Calibri</vt:lpstr>
      <vt:lpstr>Calibri Light</vt:lpstr>
      <vt:lpstr>Lato Light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古风花鸟</dc:title>
  <dc:creator>第一PPT</dc:creator>
  <cp:keywords>www.1ppt.com</cp:keywords>
  <dc:description>www.1ppt.com</dc:description>
  <cp:lastModifiedBy>振 戴</cp:lastModifiedBy>
  <cp:revision>36</cp:revision>
  <dcterms:created xsi:type="dcterms:W3CDTF">2015-05-05T08:02:00Z</dcterms:created>
  <dcterms:modified xsi:type="dcterms:W3CDTF">2024-02-27T04:12:36Z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5DDA5A19FDED4B93BEA8F5C7A020B9AE_12</vt:lpwstr>
  </property>
  <property fmtid="{D5CDD505-2E9C-101B-9397-08002B2CF9AE}" pid="3" name="KSOProductBuildVer">
    <vt:lpwstr>2052-12.1.0.15374</vt:lpwstr>
  </property>
</Properties>
</file>