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8" r:id="rId16"/>
    <p:sldId id="269" r:id="rId17"/>
    <p:sldId id="274" r:id="rId18"/>
    <p:sldId id="276" r:id="rId19"/>
  </p:sldIdLst>
  <p:sldSz cx="12192000" cy="6858000"/>
  <p:notesSz cx="6858000" cy="9144000"/>
  <p:custDataLst>
    <p:tags r:id="rId23"/>
  </p:custDataLst>
  <p:defaultTextStyle>
    <a:defPPr marR="0" lvl="0" algn="l" rtl="0">
      <a:lnSpc>
        <a:spcPct val="100000"/>
      </a:lnSpc>
      <a:spcBef>
        <a:spcPts val="0"/>
      </a:spcBef>
      <a:spcAft>
        <a:spcPts val="0"/>
      </a:spcAft>
    </a:defPPr>
    <a:lvl1pPr marL="0"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457200"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914400"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371600"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1828800"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286000"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2743200"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200400"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3657600"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566" userDrawn="1">
          <p15:clr>
            <a:srgbClr val="747775"/>
          </p15:clr>
        </p15:guide>
        <p15:guide id="2" pos="292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566"/>
        <p:guide pos="292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gs" Target="tags/tag43.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Welcome everyone. Today, we embark on a journey through one of the most influential texts in human history: "The Art of War" by Sun Tzu. This ancient Chinese masterpiece is not just about warfare; it's a profound guide to strategy, leadership, and achieving victory in any competitive field. Let's explore its timeless wisdom together.</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Speed and preparation go hand in hand. Sun Tzu emphasizes that speed is the essence of war, allowing you to strike where the enemy is unprepared. However, this speed must be built on a foundation of meticulous preparation. The successful general, he says, makes all his calculations before the battle even begins. This balance between careful planning and rapid execution is crucial for success in any field.</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Finally, Sun Tzu stresses the importance of understanding and using the terrain. He devotes two entire chapters to different types of ground and how to leverage them. In a modern context, "terrain" isn't just physical geography. It can be market segments, customer demographics, or even online platforms. Understanding the environment you operate in is key to finding the best strategic position.</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For example, "Deceive the Sky to Cross the Sea" means hiding a big plan in plain sight. A business might use this by leaking a small update to cover a major product launch. Another strategy is "Besiege Wei to Rescue Zhao," which involves attacking an enemy's weak point to relieve pressure elsewhere. In business, this could mean countering a competitor's price cut by targeting their most profitable market.</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"Kill with a Borrowed Knife" involves using a third party to achieve your goal, like getting a regulator to investigate a competitor. And "Wait at Leisure for the Exhausted" is about conserving your strength. A company with deep pockets might use this strategy to outlast a competitor in a price war, knowing the competitor can't sustain the losses.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In conclusion, "The Art of War" offers a profound framework for strategic thinking. Its key takeaways—plan thoroughly, know yourself and your competition, seek strategic victory, be adaptable, and use your environment—are as relevant today as they were 2,500 years ago. The true art lies in achieving your goals with wisdom and minimal conflict.</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Thank you again for joining me. I hope this exploration of Sun Tzu's wisdom has given you valuable insights that you can apply in your own life and work.</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Here's an overview of what we'll cover today. We'll start with an introduction to the book, then look at its author, Sun Tzu. We'll break down its structure into thirteen chapters and dive into its core principles. We'll also explore some famous stratagems and discuss how these ancient teachings apply to our modern world in business, leadership, and even sports. Finally, we'll conclude with the enduring wisdom of Sun Tzu.</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So, what exactly is "The Art of War"? Despite its title, it's much more than a military manual. Written over 2,500 years ago, it's a foundational text on strategy and philosophy. Its core message is that the highest form of victory is to win without fighting. It teaches us to rely on strategy, psychological insight, and meticulous preparation rather than sheer force. Its principles are so powerful that they've been adapted across countless fields, proving their timeless relevance.</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The mastermind behind this work is Sun Tzu, a legendary figure from ancient China. While historical records of his life are scarce, his legacy lives on through his writing. A famous story about him demonstrates his uncompromising approach to discipline. When tasked with training the king's concubines, he showed that a commander's authority must be absolute by enforcing the ultimate punishment on those who disobeyed. This story highlights a key theme: the necessity of clear command and strict adherence to rules.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The book itself is structured into thirteen distinct chapters, each a masterclass on a different facet of strategy. From the initial planning stages in "Laying Plans" to the crucial role of intelligence in "The Use of Spies," Sun Tzu covers every aspect of conflict. This structure provides a comprehensive framework for understanding and executing strategy in any domain.</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Now, let's delve into the heart of "The Art of War"—its core principles. These are the fundamental ideas that make the book so powerful and universally applicable.</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The most famous and central tenet is "to subdue the enemy without fighting." Sun Tzu argues that winning every battle is not the highest skill; the true master achieves their goal without conflict. This can be done through diplomacy, building a deterrent force, or undermining the enemy's resolve. In modern business, think of it as building a brand so strong that customers choose you over competitors without needing a price war.</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Another cornerstone is the principle of "knowing yourself and your enemy." Sun Tzu states that this knowledge is the foundation of victory. Knowing yourself means understanding your own capabilities and limits. Knowing your enemy means gathering intelligence about their strategies and weaknesses. This is why he dedicates a whole chapter to the use of spies—information is power. In business, this translates directly to conducting thorough SWOT analyses and competitive research.</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r>
              <a:rPr lang="en-US" sz="1400" b="0" i="0" u="none" strike="noStrike">
                <a:solidFill>
                  <a:srgbClr val="000000"/>
                </a:solidFill>
              </a:rPr>
              <a:t>Sun Tzu also teaches that "all warfare is based on deception." This isn't about being unethical; it's about gaining a strategic advantage through misdirection and surprise. You might appear weak when you are strong, or far when you are near. The goal is to create opportunities by manipulating your opponent's perception. In modern terms, think of a company leaking false information to keep competitors off balance.</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2.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2" Type="http://schemas.openxmlformats.org/officeDocument/2006/relationships/notesSlide" Target="../notesSlides/notesSlide13.xml"/><Relationship Id="rId11" Type="http://schemas.openxmlformats.org/officeDocument/2006/relationships/slideLayout" Target="../slideLayouts/slideLayout12.xml"/><Relationship Id="rId10" Type="http://schemas.openxmlformats.org/officeDocument/2006/relationships/tags" Target="../tags/tag42.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6" Type="http://schemas.openxmlformats.org/officeDocument/2006/relationships/notesSlide" Target="../notesSlides/notesSlide2.xml"/><Relationship Id="rId25" Type="http://schemas.openxmlformats.org/officeDocument/2006/relationships/slideLayout" Target="../slideLayouts/slideLayout12.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2.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2.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4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6858000" y="2286000"/>
            <a:ext cx="5080000" cy="177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4800" b="1" i="0" u="none" strike="noStrike">
                <a:solidFill>
                  <a:srgbClr val="FFFFFF"/>
                </a:solidFill>
                <a:latin typeface="Noto Serif SC"/>
                <a:ea typeface="Noto Serif SC"/>
                <a:cs typeface="Noto Serif SC"/>
                <a:sym typeface="Noto Serif SC"/>
              </a:rPr>
              <a:t>The Art of War</a:t>
            </a:r>
            <a:br>
              <a:rPr lang="en-US" sz="4800" b="1" i="0" u="none" strike="noStrike">
                <a:solidFill>
                  <a:srgbClr val="FFFFFF"/>
                </a:solidFill>
                <a:latin typeface="Noto Serif SC"/>
                <a:ea typeface="Noto Serif SC"/>
                <a:cs typeface="Noto Serif SC"/>
                <a:sym typeface="Noto Serif SC"/>
              </a:rPr>
            </a:br>
            <a:r>
              <a:rPr lang="en-US" sz="4800" b="1" i="0" u="none" strike="noStrike">
                <a:solidFill>
                  <a:srgbClr val="FFFFFF"/>
                </a:solidFill>
                <a:latin typeface="Noto Serif SC"/>
                <a:ea typeface="Noto Serif SC"/>
                <a:cs typeface="Noto Serif SC"/>
                <a:sym typeface="Noto Serif SC"/>
              </a:rPr>
              <a:t>by Sun Tzu</a:t>
            </a:r>
            <a:endParaRPr lang="en-US" sz="1100"/>
          </a:p>
        </p:txBody>
      </p:sp>
      <p:sp>
        <p:nvSpPr>
          <p:cNvPr id="4" name="AutoShape 4"/>
          <p:cNvSpPr/>
          <p:nvPr/>
        </p:nvSpPr>
        <p:spPr>
          <a:xfrm>
            <a:off x="6858000" y="4191000"/>
            <a:ext cx="4953000" cy="1524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2000" b="0" i="0" u="none" strike="noStrike">
                <a:solidFill>
                  <a:srgbClr val="FFFFFF">
                    <a:alpha val="94902"/>
                  </a:srgbClr>
                </a:solidFill>
                <a:latin typeface="Noto Serif SC"/>
                <a:ea typeface="Noto Serif SC"/>
                <a:cs typeface="Noto Serif SC"/>
                <a:sym typeface="Noto Serif SC"/>
              </a:rPr>
              <a:t>A Timeless Guide to Strategy, Leadership, and Victory</a:t>
            </a:r>
            <a:endParaRPr lang="en-US"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erif SC"/>
                <a:ea typeface="Noto Serif SC"/>
                <a:cs typeface="Noto Serif SC"/>
                <a:sym typeface="Noto Serif SC"/>
              </a:rPr>
              <a:t>Core Principle 4: Subtlety and Surprise Tactics </a:t>
            </a:r>
            <a:endParaRPr lang="en-US" sz="1100"/>
          </a:p>
        </p:txBody>
      </p:sp>
      <p:sp>
        <p:nvSpPr>
          <p:cNvPr id="4" name="AutoShape 4"/>
          <p:cNvSpPr/>
          <p:nvPr/>
        </p:nvSpPr>
        <p:spPr>
          <a:xfrm>
            <a:off x="762000" y="1524000"/>
            <a:ext cx="5207000" cy="2476500"/>
          </a:xfrm>
          <a:prstGeom prst="roundRect">
            <a:avLst>
              <a:gd name="adj" fmla="val 0"/>
            </a:avLst>
          </a:prstGeom>
          <a:solidFill>
            <a:srgbClr val="FAFAFA">
              <a:alpha val="92000"/>
            </a:srgbClr>
          </a:solidFill>
          <a:ln w="12700" cap="flat" cmpd="sng">
            <a:solidFill>
              <a:srgbClr val="333333">
                <a:alpha val="18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1016000" y="1714500"/>
            <a:ext cx="4699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333333"/>
                </a:solidFill>
                <a:latin typeface="Noto Serif SC"/>
                <a:ea typeface="Noto Serif SC"/>
                <a:cs typeface="Noto Serif SC"/>
                <a:sym typeface="Noto Serif SC"/>
              </a:rPr>
              <a:t>R</a:t>
            </a:r>
            <a:r>
              <a:rPr lang="en-US" b="1" i="0" u="none" strike="noStrike">
                <a:solidFill>
                  <a:srgbClr val="333333"/>
                </a:solidFill>
                <a:latin typeface="Noto Serif SC"/>
                <a:ea typeface="Noto Serif SC"/>
                <a:cs typeface="Noto Serif SC"/>
                <a:sym typeface="Noto Serif SC"/>
              </a:rPr>
              <a:t>egular troops for containment,;surprise troops for decisive victory</a:t>
            </a:r>
            <a:endParaRPr lang="en-US"/>
          </a:p>
        </p:txBody>
      </p:sp>
      <p:sp>
        <p:nvSpPr>
          <p:cNvPr id="6" name="AutoShape 6"/>
          <p:cNvSpPr/>
          <p:nvPr/>
        </p:nvSpPr>
        <p:spPr>
          <a:xfrm>
            <a:off x="1016000" y="2286000"/>
            <a:ext cx="4699000" cy="825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464646"/>
                </a:solidFill>
                <a:latin typeface="Noto Serif SC"/>
                <a:ea typeface="Noto Serif SC"/>
                <a:cs typeface="Noto Serif SC"/>
                <a:sym typeface="Noto Serif SC"/>
              </a:rPr>
              <a:t>"Align with the orthodox to combine, and use the unorthodox to triumph."</a:t>
            </a:r>
            <a:endParaRPr lang="en-US" sz="1100"/>
          </a:p>
        </p:txBody>
      </p:sp>
      <p:sp>
        <p:nvSpPr>
          <p:cNvPr id="7" name="AutoShape 7"/>
          <p:cNvSpPr/>
          <p:nvPr/>
        </p:nvSpPr>
        <p:spPr>
          <a:xfrm>
            <a:off x="1016000" y="3238500"/>
            <a:ext cx="4699000" cy="635000"/>
          </a:xfrm>
          <a:prstGeom prst="roundRect">
            <a:avLst>
              <a:gd name="adj" fmla="val 0"/>
            </a:avLst>
          </a:prstGeom>
          <a:solidFill>
            <a:srgbClr val="333333">
              <a:alpha val="5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143000" y="3276600"/>
            <a:ext cx="4445000" cy="5588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262626"/>
                </a:solidFill>
                <a:latin typeface="Noto Serif SC"/>
                <a:ea typeface="Noto Serif SC"/>
                <a:cs typeface="Noto Serif SC"/>
                <a:sym typeface="Noto Serif SC"/>
              </a:rPr>
              <a:t>—— 以正合，以奇胜。</a:t>
            </a:r>
            <a:endParaRPr lang="en-US" sz="1100"/>
          </a:p>
        </p:txBody>
      </p:sp>
      <p:sp>
        <p:nvSpPr>
          <p:cNvPr id="15" name="AutoShape 15"/>
          <p:cNvSpPr/>
          <p:nvPr/>
        </p:nvSpPr>
        <p:spPr>
          <a:xfrm>
            <a:off x="1079500" y="4470400"/>
            <a:ext cx="9906000" cy="38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700" b="1" i="0" u="none" strike="noStrike">
                <a:solidFill>
                  <a:srgbClr val="F5F0E6"/>
                </a:solidFill>
                <a:latin typeface="Noto Serif SC"/>
                <a:ea typeface="Noto Serif SC"/>
                <a:cs typeface="Noto Serif SC"/>
                <a:sym typeface="Noto Serif SC"/>
              </a:rPr>
              <a:t>Key Takeaway</a:t>
            </a:r>
            <a:endParaRPr lang="en-US" sz="1100"/>
          </a:p>
        </p:txBody>
      </p:sp>
      <p:cxnSp>
        <p:nvCxnSpPr>
          <p:cNvPr id="17" name="Connector 17"/>
          <p:cNvCxnSpPr/>
          <p:nvPr/>
        </p:nvCxnSpPr>
        <p:spPr>
          <a:xfrm rot="5355928">
            <a:off x="5981700" y="5467391"/>
            <a:ext cx="990600" cy="12700"/>
          </a:xfrm>
          <a:prstGeom prst="straightConnector1">
            <a:avLst/>
          </a:prstGeom>
          <a:solidFill>
            <a:srgbClr val="DEE0E3">
              <a:alpha val="100000"/>
            </a:srgbClr>
          </a:solidFill>
          <a:ln w="12700" cap="flat" cmpd="sng">
            <a:solidFill>
              <a:srgbClr val="FFFFFF">
                <a:alpha val="30000"/>
              </a:srgbClr>
            </a:solidFill>
            <a:prstDash val="solid"/>
            <a:round/>
            <a:headEnd type="none" w="med" len="med"/>
            <a:tailEnd type="none" w="med" len="med"/>
          </a:ln>
        </p:spPr>
      </p:cxnSp>
      <p:sp>
        <p:nvSpPr>
          <p:cNvPr id="19" name="AutoShape 4"/>
          <p:cNvSpPr/>
          <p:nvPr>
            <p:custDataLst>
              <p:tags r:id="rId2"/>
            </p:custDataLst>
          </p:nvPr>
        </p:nvSpPr>
        <p:spPr>
          <a:xfrm>
            <a:off x="6464300" y="1524000"/>
            <a:ext cx="5207000" cy="2476500"/>
          </a:xfrm>
          <a:prstGeom prst="roundRect">
            <a:avLst>
              <a:gd name="adj" fmla="val 0"/>
            </a:avLst>
          </a:prstGeom>
          <a:solidFill>
            <a:srgbClr val="FAFAFA">
              <a:alpha val="92000"/>
            </a:srgbClr>
          </a:solidFill>
          <a:ln w="12700" cap="flat" cmpd="sng">
            <a:solidFill>
              <a:srgbClr val="333333">
                <a:alpha val="18000"/>
              </a:srgbClr>
            </a:solidFill>
            <a:prstDash val="solid"/>
            <a:round/>
          </a:ln>
        </p:spPr>
        <p:txBody>
          <a:bodyPr vert="horz" wrap="square" lIns="63500" tIns="63500" rIns="63500" bIns="63500" rtlCol="0" anchor="ctr"/>
          <a:p>
            <a:pPr algn="ctr">
              <a:defRPr/>
            </a:pPr>
          </a:p>
        </p:txBody>
      </p:sp>
      <p:sp>
        <p:nvSpPr>
          <p:cNvPr id="21" name="AutoShape 7"/>
          <p:cNvSpPr/>
          <p:nvPr>
            <p:custDataLst>
              <p:tags r:id="rId3"/>
            </p:custDataLst>
          </p:nvPr>
        </p:nvSpPr>
        <p:spPr>
          <a:xfrm>
            <a:off x="6667500" y="3200400"/>
            <a:ext cx="4699000" cy="635000"/>
          </a:xfrm>
          <a:prstGeom prst="roundRect">
            <a:avLst>
              <a:gd name="adj" fmla="val 0"/>
            </a:avLst>
          </a:prstGeom>
          <a:solidFill>
            <a:srgbClr val="333333">
              <a:alpha val="5000"/>
            </a:srgbClr>
          </a:solidFill>
          <a:ln w="25400" cap="flat" cmpd="sng">
            <a:noFill/>
            <a:prstDash val="solid"/>
            <a:round/>
          </a:ln>
        </p:spPr>
        <p:txBody>
          <a:bodyPr vert="horz" wrap="square" lIns="63500" tIns="63500" rIns="63500" bIns="63500" rtlCol="0" anchor="ctr"/>
          <a:p>
            <a:pPr algn="ctr">
              <a:defRPr/>
            </a:pPr>
          </a:p>
        </p:txBody>
      </p:sp>
      <p:sp>
        <p:nvSpPr>
          <p:cNvPr id="20" name="AutoShape 8"/>
          <p:cNvSpPr/>
          <p:nvPr>
            <p:custDataLst>
              <p:tags r:id="rId4"/>
            </p:custDataLst>
          </p:nvPr>
        </p:nvSpPr>
        <p:spPr>
          <a:xfrm>
            <a:off x="6845300" y="3276600"/>
            <a:ext cx="4445000" cy="558800"/>
          </a:xfrm>
          <a:prstGeom prst="rect">
            <a:avLst/>
          </a:prstGeom>
          <a:noFill/>
          <a:ln w="12700" cap="flat" cmpd="sng">
            <a:noFill/>
            <a:prstDash val="solid"/>
            <a:round/>
          </a:ln>
        </p:spPr>
        <p:txBody>
          <a:bodyPr vert="horz" wrap="square" lIns="0" tIns="0" rIns="0" bIns="0" rtlCol="0" anchor="ctr" anchorCtr="0"/>
          <a:p>
            <a:pPr marL="0" indent="0" algn="l">
              <a:lnSpc>
                <a:spcPct val="125000"/>
              </a:lnSpc>
              <a:defRPr/>
            </a:pPr>
            <a:r>
              <a:rPr lang="en-US" sz="1500" b="1" i="0" u="none" strike="noStrike">
                <a:solidFill>
                  <a:srgbClr val="262626"/>
                </a:solidFill>
                <a:latin typeface="Noto Serif SC"/>
                <a:ea typeface="Noto Serif SC"/>
                <a:cs typeface="Noto Serif SC"/>
                <a:sym typeface="Noto Serif SC"/>
              </a:rPr>
              <a:t>——  避实击虚。</a:t>
            </a:r>
            <a:endParaRPr lang="en-US" sz="1100"/>
          </a:p>
        </p:txBody>
      </p:sp>
      <p:sp>
        <p:nvSpPr>
          <p:cNvPr id="22" name="文本框 21"/>
          <p:cNvSpPr txBox="1"/>
          <p:nvPr/>
        </p:nvSpPr>
        <p:spPr>
          <a:xfrm>
            <a:off x="6666865" y="2487295"/>
            <a:ext cx="4623435" cy="627380"/>
          </a:xfrm>
          <a:prstGeom prst="rect">
            <a:avLst/>
          </a:prstGeom>
          <a:noFill/>
        </p:spPr>
        <p:txBody>
          <a:bodyPr wrap="square" rtlCol="0">
            <a:noAutofit/>
          </a:bodyPr>
          <a:p>
            <a:r>
              <a:rPr lang="en-US" sz="1300">
                <a:solidFill>
                  <a:srgbClr val="464646"/>
                </a:solidFill>
                <a:latin typeface="Noto Serif SC"/>
                <a:ea typeface="Noto Serif SC"/>
                <a:cs typeface="Noto Serif SC"/>
              </a:rPr>
              <a:t>“to attack weak points instead of strong ones”</a:t>
            </a:r>
            <a:endParaRPr lang="zh-CN" altLang="en-US"/>
          </a:p>
        </p:txBody>
      </p:sp>
      <p:sp>
        <p:nvSpPr>
          <p:cNvPr id="23" name="文本框 22"/>
          <p:cNvSpPr txBox="1"/>
          <p:nvPr/>
        </p:nvSpPr>
        <p:spPr>
          <a:xfrm>
            <a:off x="6845300" y="1772920"/>
            <a:ext cx="2736215" cy="360680"/>
          </a:xfrm>
          <a:prstGeom prst="rect">
            <a:avLst/>
          </a:prstGeom>
          <a:noFill/>
        </p:spPr>
        <p:txBody>
          <a:bodyPr wrap="square" rtlCol="0">
            <a:spAutoFit/>
          </a:bodyPr>
          <a:p>
            <a:pPr algn="l">
              <a:lnSpc>
                <a:spcPct val="125000"/>
              </a:lnSpc>
              <a:buSzTx/>
              <a:defRPr/>
            </a:pPr>
            <a:r>
              <a:rPr lang="en-US" b="1">
                <a:solidFill>
                  <a:srgbClr val="333333"/>
                </a:solidFill>
                <a:latin typeface="Noto Serif SC"/>
                <a:ea typeface="Noto Serif SC"/>
                <a:cs typeface="Noto Serif SC"/>
              </a:rPr>
              <a:t>Targeting the weak points</a:t>
            </a:r>
            <a:endParaRPr lang="en-US" b="1">
              <a:solidFill>
                <a:srgbClr val="333333"/>
              </a:solidFill>
              <a:latin typeface="Noto Serif SC"/>
              <a:ea typeface="Noto Serif SC"/>
              <a:cs typeface="Noto Serif S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10287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98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erif SC"/>
                <a:ea typeface="Noto Serif SC"/>
                <a:cs typeface="Noto Serif SC"/>
                <a:sym typeface="Noto Serif SC"/>
              </a:rPr>
              <a:t>Core Principle 5: Use the Terrain</a:t>
            </a:r>
            <a:endParaRPr lang="en-US" sz="1100"/>
          </a:p>
        </p:txBody>
      </p:sp>
      <p:sp>
        <p:nvSpPr>
          <p:cNvPr id="4" name="AutoShape 4"/>
          <p:cNvSpPr/>
          <p:nvPr/>
        </p:nvSpPr>
        <p:spPr>
          <a:xfrm>
            <a:off x="762000" y="1397000"/>
            <a:ext cx="10668000" cy="1524000"/>
          </a:xfrm>
          <a:prstGeom prst="roundRect">
            <a:avLst>
              <a:gd name="adj" fmla="val 0"/>
            </a:avLst>
          </a:prstGeom>
          <a:solidFill>
            <a:srgbClr val="EEECE8">
              <a:alpha val="92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762000" y="1397000"/>
            <a:ext cx="50800" cy="1524000"/>
          </a:xfrm>
          <a:prstGeom prst="roundRect">
            <a:avLst>
              <a:gd name="adj" fmla="val 0"/>
            </a:avLst>
          </a:prstGeom>
          <a:solidFill>
            <a:srgbClr val="59524A">
              <a:alpha val="7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016000" y="1524000"/>
            <a:ext cx="10033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600" b="0" i="1" u="none" strike="noStrike">
                <a:solidFill>
                  <a:srgbClr val="333333"/>
                </a:solidFill>
                <a:latin typeface="Noto Serif SC"/>
                <a:ea typeface="Noto Serif SC"/>
                <a:cs typeface="Noto Serif SC"/>
                <a:sym typeface="Noto Serif SC"/>
              </a:rPr>
              <a:t>"He who knows the art of war recognizes the importance of the land."</a:t>
            </a:r>
            <a:endParaRPr lang="en-US" sz="1100"/>
          </a:p>
        </p:txBody>
      </p:sp>
      <p:sp>
        <p:nvSpPr>
          <p:cNvPr id="7" name="AutoShape 7"/>
          <p:cNvSpPr/>
          <p:nvPr/>
        </p:nvSpPr>
        <p:spPr>
          <a:xfrm>
            <a:off x="1016000" y="2222500"/>
            <a:ext cx="10033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D2D2D"/>
                </a:solidFill>
                <a:latin typeface="Noto Serif SC"/>
                <a:ea typeface="Noto Serif SC"/>
                <a:cs typeface="Noto Serif SC"/>
                <a:sym typeface="Noto Serif SC"/>
              </a:rPr>
              <a:t>—— 知地知天，胜乃可全。</a:t>
            </a:r>
            <a:endParaRPr lang="en-US" sz="1100"/>
          </a:p>
        </p:txBody>
      </p:sp>
      <p:sp>
        <p:nvSpPr>
          <p:cNvPr id="8" name="AutoShape 8"/>
          <p:cNvSpPr/>
          <p:nvPr/>
        </p:nvSpPr>
        <p:spPr>
          <a:xfrm>
            <a:off x="812800" y="3164205"/>
            <a:ext cx="10352405" cy="2794000"/>
          </a:xfrm>
          <a:prstGeom prst="roundRect">
            <a:avLst>
              <a:gd name="adj" fmla="val 0"/>
            </a:avLst>
          </a:prstGeom>
          <a:solidFill>
            <a:srgbClr val="FCFCFB">
              <a:alpha val="90000"/>
            </a:srgbClr>
          </a:solidFill>
          <a:ln w="12700" cap="flat" cmpd="sng">
            <a:solidFill>
              <a:srgbClr val="9E9891">
                <a:alpha val="40000"/>
              </a:srgbClr>
            </a:solidFill>
            <a:prstDash val="solid"/>
            <a:round/>
          </a:ln>
        </p:spPr>
        <p:txBody>
          <a:bodyPr vert="horz" wrap="square" lIns="63500" tIns="63500" rIns="63500" bIns="63500" rtlCol="0" anchor="ctr"/>
          <a:lstStyle/>
          <a:p>
            <a:pPr algn="ctr">
              <a:defRPr/>
            </a:pPr>
          </a:p>
        </p:txBody>
      </p:sp>
      <p:sp>
        <p:nvSpPr>
          <p:cNvPr id="9" name="AutoShape 9"/>
          <p:cNvSpPr/>
          <p:nvPr/>
        </p:nvSpPr>
        <p:spPr>
          <a:xfrm>
            <a:off x="762000" y="3175000"/>
            <a:ext cx="5270500" cy="38100"/>
          </a:xfrm>
          <a:prstGeom prst="roundRect">
            <a:avLst>
              <a:gd name="adj" fmla="val 0"/>
            </a:avLst>
          </a:prstGeom>
          <a:solidFill>
            <a:srgbClr val="4D463F">
              <a:alpha val="100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952500" y="3365500"/>
            <a:ext cx="48895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333333"/>
                </a:solidFill>
                <a:latin typeface="Noto Serif SC"/>
                <a:ea typeface="Noto Serif SC"/>
                <a:cs typeface="Noto Serif SC"/>
                <a:sym typeface="Noto Serif SC"/>
              </a:rPr>
              <a:t>Understanding the Environment</a:t>
            </a:r>
            <a:endParaRPr lang="en-US" sz="1100"/>
          </a:p>
        </p:txBody>
      </p:sp>
      <p:sp>
        <p:nvSpPr>
          <p:cNvPr id="11" name="AutoShape 11"/>
          <p:cNvSpPr/>
          <p:nvPr/>
        </p:nvSpPr>
        <p:spPr>
          <a:xfrm>
            <a:off x="952500" y="4064000"/>
            <a:ext cx="10213340" cy="1651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0" i="0" u="none" strike="noStrike">
                <a:solidFill>
                  <a:srgbClr val="3C3C3C"/>
                </a:solidFill>
                <a:latin typeface="Noto Sans SC"/>
                <a:ea typeface="Noto Sans SC"/>
                <a:cs typeface="Noto Sans SC"/>
                <a:sym typeface="Noto Sans SC"/>
              </a:rPr>
              <a:t>Sun Tzu dedicates two full chapters (Chapters 10 &amp; 11) to the profound importance of terrain. He argues that victory is not merely won by force, but by recognizing the lay of the land and using the natural environment to one’s strategic advantage. Adapting to the conditions of the battlefield—whether it be distance, danger, or openness—allows a commander to turn the landscape into an ally rather than an obstacle</a:t>
            </a:r>
            <a:r>
              <a:rPr lang="en-US" sz="1300" b="0" i="0" u="none" strike="noStrike">
                <a:solidFill>
                  <a:srgbClr val="3C3C3C"/>
                </a:solidFill>
                <a:latin typeface="Noto Sans SC"/>
                <a:ea typeface="Noto Sans SC"/>
                <a:cs typeface="Noto Sans SC"/>
                <a:sym typeface="Noto Sans SC"/>
              </a:rPr>
              <a:t>.</a:t>
            </a:r>
            <a:endParaRPr lang="en-US"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erif SC"/>
                <a:ea typeface="Noto Serif SC"/>
                <a:cs typeface="Noto Serif SC"/>
                <a:sym typeface="Noto Serif SC"/>
              </a:rPr>
              <a:t>Famous Stratagems - Part 1</a:t>
            </a:r>
            <a:endParaRPr lang="en-US" sz="1100"/>
          </a:p>
        </p:txBody>
      </p:sp>
      <p:sp>
        <p:nvSpPr>
          <p:cNvPr id="4" name="AutoShape 4"/>
          <p:cNvSpPr/>
          <p:nvPr/>
        </p:nvSpPr>
        <p:spPr>
          <a:xfrm>
            <a:off x="762000" y="1524000"/>
            <a:ext cx="5270500" cy="2921000"/>
          </a:xfrm>
          <a:prstGeom prst="roundRect">
            <a:avLst>
              <a:gd name="adj" fmla="val 0"/>
            </a:avLst>
          </a:prstGeom>
          <a:solidFill>
            <a:srgbClr val="FFFFFF">
              <a:alpha val="88000"/>
            </a:srgbClr>
          </a:solidFill>
          <a:ln w="12700" cap="flat" cmpd="sng">
            <a:solidFill>
              <a:srgbClr val="333333">
                <a:alpha val="18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952500" y="1676400"/>
            <a:ext cx="48895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333333"/>
                </a:solidFill>
                <a:latin typeface="Noto Serif SC"/>
                <a:ea typeface="Noto Serif SC"/>
                <a:cs typeface="Noto Serif SC"/>
                <a:sym typeface="Noto Serif SC"/>
              </a:rPr>
              <a:t>Deceive the Sky to Cross the Sea (瞒天过海)</a:t>
            </a:r>
            <a:endParaRPr lang="en-US" sz="1100"/>
          </a:p>
        </p:txBody>
      </p:sp>
      <p:sp>
        <p:nvSpPr>
          <p:cNvPr id="6" name="AutoShape 6"/>
          <p:cNvSpPr/>
          <p:nvPr/>
        </p:nvSpPr>
        <p:spPr>
          <a:xfrm>
            <a:off x="952500" y="2349500"/>
            <a:ext cx="4890135" cy="1804035"/>
          </a:xfrm>
          <a:prstGeom prst="roundRect">
            <a:avLst>
              <a:gd name="adj" fmla="val 0"/>
            </a:avLst>
          </a:prstGeom>
          <a:solidFill>
            <a:srgbClr val="333333">
              <a:alpha val="5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1079500" y="2413000"/>
            <a:ext cx="4762500" cy="1740535"/>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464646"/>
                </a:solidFill>
                <a:latin typeface="Noto Serif SC"/>
                <a:ea typeface="Noto Serif SC"/>
                <a:cs typeface="Noto Serif SC"/>
                <a:sym typeface="Noto Serif SC"/>
              </a:rPr>
              <a:t>Meaning: Hide a large-scale operation in plain sight by making it appear ordinary. The key is to mask the extraordinary within the mundane, so the opponent lowers their guard and overlooks the true intention.</a:t>
            </a:r>
            <a:endParaRPr lang="en-US" sz="1100"/>
          </a:p>
        </p:txBody>
      </p:sp>
      <p:sp>
        <p:nvSpPr>
          <p:cNvPr id="10" name="AutoShape 10"/>
          <p:cNvSpPr/>
          <p:nvPr/>
        </p:nvSpPr>
        <p:spPr>
          <a:xfrm>
            <a:off x="6159500" y="1524000"/>
            <a:ext cx="5270500" cy="2921000"/>
          </a:xfrm>
          <a:prstGeom prst="roundRect">
            <a:avLst>
              <a:gd name="adj" fmla="val 0"/>
            </a:avLst>
          </a:prstGeom>
          <a:solidFill>
            <a:srgbClr val="FFFFFF">
              <a:alpha val="88000"/>
            </a:srgbClr>
          </a:solidFill>
          <a:ln w="12700" cap="flat" cmpd="sng">
            <a:solidFill>
              <a:srgbClr val="333333">
                <a:alpha val="18000"/>
              </a:srgbClr>
            </a:solidFill>
            <a:prstDash val="solid"/>
            <a:round/>
          </a:ln>
        </p:spPr>
        <p:txBody>
          <a:bodyPr vert="horz" wrap="square" lIns="63500" tIns="63500" rIns="63500" bIns="63500" rtlCol="0" anchor="ctr"/>
          <a:lstStyle/>
          <a:p>
            <a:pPr algn="ctr">
              <a:defRPr/>
            </a:pPr>
          </a:p>
        </p:txBody>
      </p:sp>
      <p:sp>
        <p:nvSpPr>
          <p:cNvPr id="11" name="AutoShape 11"/>
          <p:cNvSpPr/>
          <p:nvPr/>
        </p:nvSpPr>
        <p:spPr>
          <a:xfrm>
            <a:off x="6350000" y="1676400"/>
            <a:ext cx="48895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333333"/>
                </a:solidFill>
                <a:latin typeface="Noto Serif SC"/>
                <a:ea typeface="Noto Serif SC"/>
                <a:cs typeface="Noto Serif SC"/>
                <a:sym typeface="Noto Serif SC"/>
              </a:rPr>
              <a:t>Besiege Wei to Rescue Zhao (围魏救赵)</a:t>
            </a:r>
            <a:endParaRPr lang="en-US" sz="1100"/>
          </a:p>
        </p:txBody>
      </p:sp>
      <p:sp>
        <p:nvSpPr>
          <p:cNvPr id="12" name="AutoShape 12"/>
          <p:cNvSpPr/>
          <p:nvPr/>
        </p:nvSpPr>
        <p:spPr>
          <a:xfrm>
            <a:off x="6350000" y="2349500"/>
            <a:ext cx="4826635" cy="1804035"/>
          </a:xfrm>
          <a:prstGeom prst="roundRect">
            <a:avLst>
              <a:gd name="adj" fmla="val 0"/>
            </a:avLst>
          </a:prstGeom>
          <a:solidFill>
            <a:srgbClr val="333333">
              <a:alpha val="5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6477000" y="2413000"/>
            <a:ext cx="4761865" cy="1740535"/>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300" b="0" i="0" u="none" strike="noStrike">
                <a:solidFill>
                  <a:srgbClr val="464646"/>
                </a:solidFill>
                <a:latin typeface="Noto Serif SC"/>
                <a:ea typeface="Noto Serif SC"/>
                <a:cs typeface="Noto Serif SC"/>
                <a:sym typeface="Noto Serif SC"/>
              </a:rPr>
              <a:t>Meaning: Instead of directly confronting the enemy to save an ally, attack their vital and undefended home base. This forces the aggressor to retreat and relieve the pressure on your side.</a:t>
            </a:r>
            <a:endParaRPr lang="en-US"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erif SC"/>
                <a:ea typeface="Noto Serif SC"/>
                <a:cs typeface="Noto Serif SC"/>
                <a:sym typeface="Noto Serif SC"/>
              </a:rPr>
              <a:t>Famous Stratagems - Part 2</a:t>
            </a:r>
            <a:endParaRPr lang="en-US" sz="1100"/>
          </a:p>
        </p:txBody>
      </p:sp>
      <p:sp>
        <p:nvSpPr>
          <p:cNvPr id="4" name="AutoShape 4"/>
          <p:cNvSpPr/>
          <p:nvPr>
            <p:custDataLst>
              <p:tags r:id="rId2"/>
            </p:custDataLst>
          </p:nvPr>
        </p:nvSpPr>
        <p:spPr>
          <a:xfrm>
            <a:off x="762000" y="1524000"/>
            <a:ext cx="5270500" cy="2921000"/>
          </a:xfrm>
          <a:prstGeom prst="roundRect">
            <a:avLst>
              <a:gd name="adj" fmla="val 0"/>
            </a:avLst>
          </a:prstGeom>
          <a:solidFill>
            <a:srgbClr val="F9F9F7">
              <a:alpha val="92000"/>
            </a:srgbClr>
          </a:solidFill>
          <a:ln w="12700" cap="flat" cmpd="sng">
            <a:solidFill>
              <a:srgbClr val="524E46">
                <a:alpha val="25000"/>
              </a:srgbClr>
            </a:solidFill>
            <a:prstDash val="solid"/>
            <a:round/>
          </a:ln>
        </p:spPr>
        <p:txBody>
          <a:bodyPr vert="horz" wrap="square" lIns="63500" tIns="63500" rIns="63500" bIns="63500" rtlCol="0" anchor="ctr"/>
          <a:lstStyle/>
          <a:p>
            <a:pPr algn="ctr">
              <a:defRPr/>
            </a:pPr>
          </a:p>
        </p:txBody>
      </p:sp>
      <p:sp>
        <p:nvSpPr>
          <p:cNvPr id="5" name="AutoShape 5"/>
          <p:cNvSpPr/>
          <p:nvPr>
            <p:custDataLst>
              <p:tags r:id="rId3"/>
            </p:custDataLst>
          </p:nvPr>
        </p:nvSpPr>
        <p:spPr>
          <a:xfrm>
            <a:off x="1016000" y="1714500"/>
            <a:ext cx="47625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333333"/>
                </a:solidFill>
                <a:latin typeface="Noto Serif SC"/>
                <a:ea typeface="Noto Serif SC"/>
                <a:cs typeface="Noto Serif SC"/>
                <a:sym typeface="Noto Serif SC"/>
              </a:rPr>
              <a:t>Stratagem 3: Kill with a Borrowed Knife (借刀杀人)</a:t>
            </a:r>
            <a:endParaRPr lang="en-US" sz="1100"/>
          </a:p>
        </p:txBody>
      </p:sp>
      <p:sp>
        <p:nvSpPr>
          <p:cNvPr id="6" name="AutoShape 6"/>
          <p:cNvSpPr/>
          <p:nvPr>
            <p:custDataLst>
              <p:tags r:id="rId4"/>
            </p:custDataLst>
          </p:nvPr>
        </p:nvSpPr>
        <p:spPr>
          <a:xfrm>
            <a:off x="1016000" y="2413000"/>
            <a:ext cx="4763135" cy="1844040"/>
          </a:xfrm>
          <a:prstGeom prst="roundRect">
            <a:avLst>
              <a:gd name="adj" fmla="val 0"/>
            </a:avLst>
          </a:prstGeom>
          <a:solidFill>
            <a:srgbClr val="333333">
              <a:alpha val="5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custDataLst>
              <p:tags r:id="rId5"/>
            </p:custDataLst>
          </p:nvPr>
        </p:nvSpPr>
        <p:spPr>
          <a:xfrm>
            <a:off x="1143000" y="2438400"/>
            <a:ext cx="4508500" cy="1818005"/>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b="0" i="0" u="none" strike="noStrike">
                <a:solidFill>
                  <a:srgbClr val="464646"/>
                </a:solidFill>
                <a:latin typeface="Noto Sans SC"/>
                <a:ea typeface="Noto Sans SC"/>
                <a:cs typeface="Noto Sans SC"/>
                <a:sym typeface="Noto Sans SC"/>
              </a:rPr>
              <a:t>To defeat a formidable enemy indirectly by manipulating a third party to act on your behalf, thus preserving your own strength while achieving the desired outcome.</a:t>
            </a:r>
            <a:endParaRPr lang="en-US"/>
          </a:p>
        </p:txBody>
      </p:sp>
      <p:sp>
        <p:nvSpPr>
          <p:cNvPr id="8" name="AutoShape 8"/>
          <p:cNvSpPr/>
          <p:nvPr>
            <p:custDataLst>
              <p:tags r:id="rId6"/>
            </p:custDataLst>
          </p:nvPr>
        </p:nvSpPr>
        <p:spPr>
          <a:xfrm>
            <a:off x="1016000" y="3365500"/>
            <a:ext cx="47625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endParaRPr lang="en-US" sz="1100"/>
          </a:p>
        </p:txBody>
      </p:sp>
      <p:sp>
        <p:nvSpPr>
          <p:cNvPr id="9" name="AutoShape 9"/>
          <p:cNvSpPr/>
          <p:nvPr>
            <p:custDataLst>
              <p:tags r:id="rId7"/>
            </p:custDataLst>
          </p:nvPr>
        </p:nvSpPr>
        <p:spPr>
          <a:xfrm>
            <a:off x="6223000" y="1524000"/>
            <a:ext cx="5270500" cy="2921000"/>
          </a:xfrm>
          <a:prstGeom prst="roundRect">
            <a:avLst>
              <a:gd name="adj" fmla="val 0"/>
            </a:avLst>
          </a:prstGeom>
          <a:solidFill>
            <a:srgbClr val="F9F9F7">
              <a:alpha val="92000"/>
            </a:srgbClr>
          </a:solidFill>
          <a:ln w="12700" cap="flat" cmpd="sng">
            <a:solidFill>
              <a:srgbClr val="524E46">
                <a:alpha val="25000"/>
              </a:srgbClr>
            </a:solidFill>
            <a:prstDash val="solid"/>
            <a:round/>
          </a:ln>
        </p:spPr>
        <p:txBody>
          <a:bodyPr vert="horz" wrap="square" lIns="63500" tIns="63500" rIns="63500" bIns="63500" rtlCol="0" anchor="ctr"/>
          <a:lstStyle/>
          <a:p>
            <a:pPr algn="ctr">
              <a:defRPr/>
            </a:pPr>
          </a:p>
        </p:txBody>
      </p:sp>
      <p:sp>
        <p:nvSpPr>
          <p:cNvPr id="10" name="AutoShape 10"/>
          <p:cNvSpPr/>
          <p:nvPr>
            <p:custDataLst>
              <p:tags r:id="rId8"/>
            </p:custDataLst>
          </p:nvPr>
        </p:nvSpPr>
        <p:spPr>
          <a:xfrm>
            <a:off x="6477000" y="1714500"/>
            <a:ext cx="47625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333333"/>
                </a:solidFill>
                <a:latin typeface="Noto Serif SC"/>
                <a:ea typeface="Noto Serif SC"/>
                <a:cs typeface="Noto Serif SC"/>
                <a:sym typeface="Noto Serif SC"/>
              </a:rPr>
              <a:t>Stratagem 4: Wait at Leisure for the Exhausted (以逸待劳)</a:t>
            </a:r>
            <a:endParaRPr lang="en-US" sz="1100"/>
          </a:p>
        </p:txBody>
      </p:sp>
      <p:sp>
        <p:nvSpPr>
          <p:cNvPr id="11" name="AutoShape 11"/>
          <p:cNvSpPr/>
          <p:nvPr>
            <p:custDataLst>
              <p:tags r:id="rId9"/>
            </p:custDataLst>
          </p:nvPr>
        </p:nvSpPr>
        <p:spPr>
          <a:xfrm>
            <a:off x="6477000" y="2413000"/>
            <a:ext cx="4762500" cy="1844040"/>
          </a:xfrm>
          <a:prstGeom prst="roundRect">
            <a:avLst>
              <a:gd name="adj" fmla="val 0"/>
            </a:avLst>
          </a:prstGeom>
          <a:solidFill>
            <a:srgbClr val="333333">
              <a:alpha val="5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custDataLst>
              <p:tags r:id="rId10"/>
            </p:custDataLst>
          </p:nvPr>
        </p:nvSpPr>
        <p:spPr>
          <a:xfrm>
            <a:off x="6604000" y="2438400"/>
            <a:ext cx="4539615" cy="1818005"/>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b="0" i="0" u="none" strike="noStrike">
                <a:solidFill>
                  <a:srgbClr val="464646"/>
                </a:solidFill>
                <a:latin typeface="Noto Sans SC"/>
                <a:ea typeface="Noto Sans SC"/>
                <a:cs typeface="Noto Sans SC"/>
                <a:sym typeface="Noto Sans SC"/>
              </a:rPr>
              <a:t>Conserve your energy and resources while allowing the opponent to expend theirs in pursuit. Strike only when they are weakened and vulnerable due to overextension.</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erif SC"/>
                <a:ea typeface="Noto Serif SC"/>
                <a:cs typeface="Noto Serif SC"/>
                <a:sym typeface="Noto Serif SC"/>
              </a:rPr>
              <a:t>Conclusion - The Wisdom of Sun Tzu</a:t>
            </a:r>
            <a:endParaRPr lang="en-US" sz="1100"/>
          </a:p>
        </p:txBody>
      </p:sp>
      <p:sp>
        <p:nvSpPr>
          <p:cNvPr id="3" name="AutoShape 3"/>
          <p:cNvSpPr/>
          <p:nvPr/>
        </p:nvSpPr>
        <p:spPr>
          <a:xfrm>
            <a:off x="762000" y="1397000"/>
            <a:ext cx="10668000" cy="1206500"/>
          </a:xfrm>
          <a:prstGeom prst="roundRect">
            <a:avLst>
              <a:gd name="adj" fmla="val 0"/>
            </a:avLst>
          </a:prstGeom>
          <a:solidFill>
            <a:srgbClr val="FAFAFA">
              <a:alpha val="88000"/>
            </a:srgbClr>
          </a:solidFill>
          <a:ln w="12700" cap="flat" cmpd="sng">
            <a:solidFill>
              <a:srgbClr val="787878">
                <a:alpha val="35000"/>
              </a:srgbClr>
            </a:solidFill>
            <a:prstDash val="solid"/>
            <a:round/>
          </a:ln>
        </p:spPr>
        <p:txBody>
          <a:bodyPr vert="horz" wrap="square" lIns="63500" tIns="63500" rIns="63500" bIns="63500" rtlCol="0" anchor="ctr"/>
          <a:lstStyle/>
          <a:p>
            <a:pPr algn="ctr">
              <a:defRPr/>
            </a:pPr>
          </a:p>
        </p:txBody>
      </p:sp>
      <p:sp>
        <p:nvSpPr>
          <p:cNvPr id="4" name="AutoShape 4"/>
          <p:cNvSpPr/>
          <p:nvPr/>
        </p:nvSpPr>
        <p:spPr>
          <a:xfrm>
            <a:off x="1016000" y="1498600"/>
            <a:ext cx="10160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a:solidFill>
                  <a:srgbClr val="333333">
                    <a:alpha val="94902"/>
                  </a:srgbClr>
                </a:solidFill>
                <a:latin typeface="Noto Serif SC"/>
                <a:ea typeface="Noto Serif SC"/>
                <a:cs typeface="Noto Serif SC"/>
                <a:sym typeface="Noto Serif SC"/>
              </a:rPr>
              <a:t>The Art of War is far more than a historical military manual; it is a timeless guide to strategic thinking that transcends battlefields and eras. Its core lies not in the art of fighting, but in the art of seeing — providing a profound framework to anticipate challenges, align resources, and act with intentionality in navigating the complexities of any competitive landscape.</a:t>
            </a:r>
            <a:endParaRPr lang="en-US" sz="1100"/>
          </a:p>
        </p:txBody>
      </p:sp>
      <p:sp>
        <p:nvSpPr>
          <p:cNvPr id="5" name="AutoShape 5"/>
          <p:cNvSpPr/>
          <p:nvPr/>
        </p:nvSpPr>
        <p:spPr>
          <a:xfrm>
            <a:off x="762000" y="2794000"/>
            <a:ext cx="2006600" cy="1841500"/>
          </a:xfrm>
          <a:prstGeom prst="roundRect">
            <a:avLst>
              <a:gd name="adj" fmla="val 0"/>
            </a:avLst>
          </a:prstGeom>
          <a:solidFill>
            <a:srgbClr val="FFFFFF">
              <a:alpha val="92000"/>
            </a:srgbClr>
          </a:solidFill>
          <a:ln w="12700" cap="flat" cmpd="sng">
            <a:solidFill>
              <a:srgbClr val="5A5A5A">
                <a:alpha val="25000"/>
              </a:srgbClr>
            </a:solidFill>
            <a:prstDash val="solid"/>
            <a:round/>
          </a:ln>
        </p:spPr>
        <p:txBody>
          <a:bodyPr vert="horz" wrap="square" lIns="63500" tIns="63500" rIns="63500" bIns="63500" rtlCol="0" anchor="ctr"/>
          <a:lstStyle/>
          <a:p>
            <a:pPr algn="ctr">
              <a:defRPr/>
            </a:pPr>
          </a:p>
        </p:txBody>
      </p:sp>
      <p:sp>
        <p:nvSpPr>
          <p:cNvPr id="6" name="AutoShape 6"/>
          <p:cNvSpPr/>
          <p:nvPr/>
        </p:nvSpPr>
        <p:spPr>
          <a:xfrm>
            <a:off x="889000" y="2895600"/>
            <a:ext cx="1752600" cy="1613535"/>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82828"/>
                </a:solidFill>
                <a:latin typeface="Noto Serif SC"/>
                <a:ea typeface="Noto Serif SC"/>
                <a:cs typeface="Noto Serif SC"/>
                <a:sym typeface="Noto Serif SC"/>
              </a:rPr>
              <a:t>Plan Thoroughly</a:t>
            </a:r>
            <a:endParaRPr lang="en-US" sz="1100"/>
          </a:p>
        </p:txBody>
      </p:sp>
      <p:sp>
        <p:nvSpPr>
          <p:cNvPr id="8" name="AutoShape 8"/>
          <p:cNvSpPr/>
          <p:nvPr/>
        </p:nvSpPr>
        <p:spPr>
          <a:xfrm>
            <a:off x="2933700" y="2794000"/>
            <a:ext cx="2006600" cy="1841500"/>
          </a:xfrm>
          <a:prstGeom prst="roundRect">
            <a:avLst>
              <a:gd name="adj" fmla="val 0"/>
            </a:avLst>
          </a:prstGeom>
          <a:solidFill>
            <a:srgbClr val="FFFFFF">
              <a:alpha val="92000"/>
            </a:srgbClr>
          </a:solidFill>
          <a:ln w="12700" cap="flat" cmpd="sng">
            <a:solidFill>
              <a:srgbClr val="5A5A5A">
                <a:alpha val="25000"/>
              </a:srgbClr>
            </a:solidFill>
            <a:prstDash val="solid"/>
            <a:round/>
          </a:ln>
        </p:spPr>
        <p:txBody>
          <a:bodyPr vert="horz" wrap="square" lIns="63500" tIns="63500" rIns="63500" bIns="63500" rtlCol="0" anchor="ctr"/>
          <a:lstStyle/>
          <a:p>
            <a:pPr algn="ctr">
              <a:defRPr/>
            </a:pPr>
          </a:p>
        </p:txBody>
      </p:sp>
      <p:sp>
        <p:nvSpPr>
          <p:cNvPr id="9" name="AutoShape 9"/>
          <p:cNvSpPr/>
          <p:nvPr/>
        </p:nvSpPr>
        <p:spPr>
          <a:xfrm>
            <a:off x="3060700" y="2895600"/>
            <a:ext cx="1752600" cy="161036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82828"/>
                </a:solidFill>
                <a:latin typeface="Noto Serif SC"/>
                <a:ea typeface="Noto Serif SC"/>
                <a:cs typeface="Noto Serif SC"/>
                <a:sym typeface="Noto Serif SC"/>
              </a:rPr>
              <a:t>Know Thyself</a:t>
            </a:r>
            <a:endParaRPr lang="en-US" sz="1100"/>
          </a:p>
        </p:txBody>
      </p:sp>
      <p:sp>
        <p:nvSpPr>
          <p:cNvPr id="11" name="AutoShape 11"/>
          <p:cNvSpPr/>
          <p:nvPr/>
        </p:nvSpPr>
        <p:spPr>
          <a:xfrm>
            <a:off x="5105400" y="2794000"/>
            <a:ext cx="2006600" cy="1841500"/>
          </a:xfrm>
          <a:prstGeom prst="roundRect">
            <a:avLst>
              <a:gd name="adj" fmla="val 0"/>
            </a:avLst>
          </a:prstGeom>
          <a:solidFill>
            <a:srgbClr val="FFFFFF">
              <a:alpha val="92000"/>
            </a:srgbClr>
          </a:solidFill>
          <a:ln w="12700" cap="flat" cmpd="sng">
            <a:solidFill>
              <a:srgbClr val="5A5A5A">
                <a:alpha val="25000"/>
              </a:srgbClr>
            </a:solidFill>
            <a:prstDash val="solid"/>
            <a:round/>
          </a:ln>
        </p:spPr>
        <p:txBody>
          <a:bodyPr vert="horz" wrap="square" lIns="63500" tIns="63500" rIns="63500" bIns="63500" rtlCol="0" anchor="ctr"/>
          <a:lstStyle/>
          <a:p>
            <a:pPr algn="ctr">
              <a:defRPr/>
            </a:pPr>
          </a:p>
        </p:txBody>
      </p:sp>
      <p:sp>
        <p:nvSpPr>
          <p:cNvPr id="12" name="AutoShape 12"/>
          <p:cNvSpPr/>
          <p:nvPr/>
        </p:nvSpPr>
        <p:spPr>
          <a:xfrm>
            <a:off x="5232400" y="2895600"/>
            <a:ext cx="1752600" cy="161036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82828"/>
                </a:solidFill>
                <a:latin typeface="Noto Serif SC"/>
                <a:ea typeface="Noto Serif SC"/>
                <a:cs typeface="Noto Serif SC"/>
                <a:sym typeface="Noto Serif SC"/>
              </a:rPr>
              <a:t>Strategic Victory</a:t>
            </a:r>
            <a:endParaRPr lang="en-US" sz="1100"/>
          </a:p>
        </p:txBody>
      </p:sp>
      <p:sp>
        <p:nvSpPr>
          <p:cNvPr id="14" name="AutoShape 14"/>
          <p:cNvSpPr/>
          <p:nvPr/>
        </p:nvSpPr>
        <p:spPr>
          <a:xfrm>
            <a:off x="7277100" y="2794000"/>
            <a:ext cx="2006600" cy="1841500"/>
          </a:xfrm>
          <a:prstGeom prst="roundRect">
            <a:avLst>
              <a:gd name="adj" fmla="val 0"/>
            </a:avLst>
          </a:prstGeom>
          <a:solidFill>
            <a:srgbClr val="FFFFFF">
              <a:alpha val="92000"/>
            </a:srgbClr>
          </a:solidFill>
          <a:ln w="12700" cap="flat" cmpd="sng">
            <a:solidFill>
              <a:srgbClr val="5A5A5A">
                <a:alpha val="25000"/>
              </a:srgbClr>
            </a:solidFill>
            <a:prstDash val="solid"/>
            <a:round/>
          </a:ln>
        </p:spPr>
        <p:txBody>
          <a:bodyPr vert="horz" wrap="square" lIns="63500" tIns="63500" rIns="63500" bIns="63500" rtlCol="0" anchor="ctr"/>
          <a:lstStyle/>
          <a:p>
            <a:pPr algn="ctr">
              <a:defRPr/>
            </a:pPr>
          </a:p>
        </p:txBody>
      </p:sp>
      <p:sp>
        <p:nvSpPr>
          <p:cNvPr id="15" name="AutoShape 15"/>
          <p:cNvSpPr/>
          <p:nvPr/>
        </p:nvSpPr>
        <p:spPr>
          <a:xfrm>
            <a:off x="7404100" y="2895600"/>
            <a:ext cx="1752600" cy="1633855"/>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82828"/>
                </a:solidFill>
                <a:latin typeface="Noto Serif SC"/>
                <a:ea typeface="Noto Serif SC"/>
                <a:cs typeface="Noto Serif SC"/>
                <a:sym typeface="Noto Serif SC"/>
              </a:rPr>
              <a:t>Be Adaptable</a:t>
            </a:r>
            <a:endParaRPr lang="en-US" sz="1100"/>
          </a:p>
        </p:txBody>
      </p:sp>
      <p:sp>
        <p:nvSpPr>
          <p:cNvPr id="17" name="AutoShape 17"/>
          <p:cNvSpPr/>
          <p:nvPr/>
        </p:nvSpPr>
        <p:spPr>
          <a:xfrm>
            <a:off x="9448800" y="2794000"/>
            <a:ext cx="2006600" cy="1841500"/>
          </a:xfrm>
          <a:prstGeom prst="roundRect">
            <a:avLst>
              <a:gd name="adj" fmla="val 0"/>
            </a:avLst>
          </a:prstGeom>
          <a:solidFill>
            <a:srgbClr val="FFFFFF">
              <a:alpha val="92000"/>
            </a:srgbClr>
          </a:solidFill>
          <a:ln w="12700" cap="flat" cmpd="sng">
            <a:solidFill>
              <a:srgbClr val="5A5A5A">
                <a:alpha val="25000"/>
              </a:srgbClr>
            </a:solidFill>
            <a:prstDash val="solid"/>
            <a:round/>
          </a:ln>
        </p:spPr>
        <p:txBody>
          <a:bodyPr vert="horz" wrap="square" lIns="63500" tIns="63500" rIns="63500" bIns="63500" rtlCol="0" anchor="ctr"/>
          <a:lstStyle/>
          <a:p>
            <a:pPr algn="ctr">
              <a:defRPr/>
            </a:pPr>
          </a:p>
        </p:txBody>
      </p:sp>
      <p:sp>
        <p:nvSpPr>
          <p:cNvPr id="18" name="AutoShape 18"/>
          <p:cNvSpPr/>
          <p:nvPr/>
        </p:nvSpPr>
        <p:spPr>
          <a:xfrm>
            <a:off x="9575800" y="2895600"/>
            <a:ext cx="1752600" cy="1543685"/>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282828"/>
                </a:solidFill>
                <a:latin typeface="Noto Serif SC"/>
                <a:ea typeface="Noto Serif SC"/>
                <a:cs typeface="Noto Serif SC"/>
                <a:sym typeface="Noto Serif SC"/>
              </a:rPr>
              <a:t>Harmony with Nature</a:t>
            </a:r>
            <a:endParaRPr lang="en-US" sz="1100"/>
          </a:p>
        </p:txBody>
      </p:sp>
      <p:sp>
        <p:nvSpPr>
          <p:cNvPr id="20" name="AutoShape 20"/>
          <p:cNvSpPr/>
          <p:nvPr/>
        </p:nvSpPr>
        <p:spPr>
          <a:xfrm>
            <a:off x="762000" y="4826000"/>
            <a:ext cx="10668000" cy="1651000"/>
          </a:xfrm>
          <a:prstGeom prst="roundRect">
            <a:avLst>
              <a:gd name="adj" fmla="val 0"/>
            </a:avLst>
          </a:prstGeom>
          <a:solidFill>
            <a:srgbClr val="333333">
              <a:alpha val="82000"/>
            </a:srgbClr>
          </a:solidFill>
          <a:ln w="25400" cap="flat" cmpd="sng">
            <a:noFill/>
            <a:prstDash val="solid"/>
            <a:round/>
          </a:ln>
        </p:spPr>
        <p:txBody>
          <a:bodyPr vert="horz" wrap="square" lIns="63500" tIns="63500" rIns="63500" bIns="63500" rtlCol="0" anchor="ctr"/>
          <a:lstStyle/>
          <a:p>
            <a:pPr algn="ctr">
              <a:defRPr/>
            </a:pPr>
          </a:p>
        </p:txBody>
      </p:sp>
      <p:sp>
        <p:nvSpPr>
          <p:cNvPr id="21" name="AutoShape 21"/>
          <p:cNvSpPr/>
          <p:nvPr/>
        </p:nvSpPr>
        <p:spPr>
          <a:xfrm>
            <a:off x="1016000" y="4927600"/>
            <a:ext cx="9906000" cy="3556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FFF8EB"/>
                </a:solidFill>
                <a:latin typeface="Noto Serif SC"/>
                <a:ea typeface="Noto Serif SC"/>
                <a:cs typeface="Noto Serif SC"/>
                <a:sym typeface="Noto Serif SC"/>
              </a:rPr>
              <a:t>Final Thought</a:t>
            </a:r>
            <a:endParaRPr lang="en-US" sz="1100"/>
          </a:p>
        </p:txBody>
      </p:sp>
      <p:sp>
        <p:nvSpPr>
          <p:cNvPr id="22" name="AutoShape 22"/>
          <p:cNvSpPr/>
          <p:nvPr/>
        </p:nvSpPr>
        <p:spPr>
          <a:xfrm>
            <a:off x="1016000" y="5397500"/>
            <a:ext cx="100330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300" b="0" i="0" u="none" strike="noStrike">
                <a:solidFill>
                  <a:srgbClr val="F0F0F0">
                    <a:alpha val="98039"/>
                  </a:srgbClr>
                </a:solidFill>
                <a:latin typeface="Noto Sans SC"/>
                <a:ea typeface="Noto Sans SC"/>
                <a:cs typeface="Noto Sans SC"/>
                <a:sym typeface="Noto Sans SC"/>
              </a:rPr>
              <a:t>The true "art of war" is not the art of destruction, but the art of wisdom. It is the ability to achieve your highest objectives with the least amount of unnecessary conflict, to turn potential strife into alignment, and to lead with a vision that outlasts the moment. In this way, the principles of Sun Tzu remain not just relevant, but essential, for leaders navigating an ever-changing world.</a:t>
            </a:r>
            <a:endParaRPr lang="en-US"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2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0" y="2857500"/>
            <a:ext cx="12192000" cy="15240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4800" b="1" i="0" u="none" strike="noStrike">
                <a:solidFill>
                  <a:srgbClr val="333333"/>
                </a:solidFill>
                <a:latin typeface="Noto Serif SC"/>
                <a:ea typeface="Noto Serif SC"/>
                <a:cs typeface="Noto Serif SC"/>
                <a:sym typeface="Noto Serif SC"/>
              </a:rPr>
              <a:t>Thank You</a:t>
            </a:r>
            <a:endParaRPr lang="en-US" sz="1100"/>
          </a:p>
        </p:txBody>
      </p:sp>
      <p:pic>
        <p:nvPicPr>
          <p:cNvPr id="4" name="Picture 4"/>
          <p:cNvPicPr>
            <a:picLocks noChangeAspect="1"/>
          </p:cNvPicPr>
          <p:nvPr/>
        </p:nvPicPr>
        <p:blipFill>
          <a:blip r:embed="rId2"/>
          <a:stretch>
            <a:fillRect/>
          </a:stretch>
        </p:blipFill>
        <p:spPr>
          <a:xfrm>
            <a:off x="10668000" y="6190112"/>
            <a:ext cx="1524000" cy="6678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160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erif SC"/>
                <a:ea typeface="Noto Serif SC"/>
                <a:cs typeface="Noto Serif SC"/>
                <a:sym typeface="Noto Serif SC"/>
              </a:rPr>
              <a:t>CONTENTS</a:t>
            </a:r>
            <a:endParaRPr lang="en-US" sz="1100"/>
          </a:p>
        </p:txBody>
      </p:sp>
      <p:sp>
        <p:nvSpPr>
          <p:cNvPr id="4" name="AutoShape 4"/>
          <p:cNvSpPr/>
          <p:nvPr>
            <p:custDataLst>
              <p:tags r:id="rId2"/>
            </p:custDataLst>
          </p:nvPr>
        </p:nvSpPr>
        <p:spPr>
          <a:xfrm>
            <a:off x="762000" y="1524000"/>
            <a:ext cx="2603500" cy="2095500"/>
          </a:xfrm>
          <a:prstGeom prst="roundRect">
            <a:avLst>
              <a:gd name="adj" fmla="val 0"/>
            </a:avLst>
          </a:prstGeom>
          <a:solidFill>
            <a:srgbClr val="FCFCFC">
              <a:alpha val="82000"/>
            </a:srgbClr>
          </a:solidFill>
          <a:ln w="12700" cap="flat" cmpd="sng">
            <a:solidFill>
              <a:srgbClr val="333333">
                <a:alpha val="12000"/>
              </a:srgbClr>
            </a:solidFill>
            <a:prstDash val="solid"/>
            <a:round/>
          </a:ln>
        </p:spPr>
        <p:txBody>
          <a:bodyPr vert="horz" wrap="square" lIns="63500" tIns="63500" rIns="63500" bIns="63500" rtlCol="0" anchor="ctr"/>
          <a:lstStyle/>
          <a:p>
            <a:pPr algn="ctr">
              <a:defRPr/>
            </a:pPr>
          </a:p>
        </p:txBody>
      </p:sp>
      <p:sp>
        <p:nvSpPr>
          <p:cNvPr id="5" name="AutoShape 5"/>
          <p:cNvSpPr/>
          <p:nvPr>
            <p:custDataLst>
              <p:tags r:id="rId3"/>
            </p:custDataLst>
          </p:nvPr>
        </p:nvSpPr>
        <p:spPr>
          <a:xfrm>
            <a:off x="889000" y="1587500"/>
            <a:ext cx="762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1" i="0" u="none" strike="noStrike">
                <a:solidFill>
                  <a:srgbClr val="333333">
                    <a:alpha val="27843"/>
                  </a:srgbClr>
                </a:solidFill>
                <a:latin typeface="Noto Serif SC"/>
                <a:ea typeface="Noto Serif SC"/>
                <a:cs typeface="Noto Serif SC"/>
                <a:sym typeface="Noto Serif SC"/>
              </a:rPr>
              <a:t>01</a:t>
            </a:r>
            <a:endParaRPr lang="en-US" sz="1100"/>
          </a:p>
        </p:txBody>
      </p:sp>
      <p:sp>
        <p:nvSpPr>
          <p:cNvPr id="6" name="AutoShape 6"/>
          <p:cNvSpPr/>
          <p:nvPr>
            <p:custDataLst>
              <p:tags r:id="rId4"/>
            </p:custDataLst>
          </p:nvPr>
        </p:nvSpPr>
        <p:spPr>
          <a:xfrm>
            <a:off x="889000" y="2286000"/>
            <a:ext cx="2349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333333"/>
                </a:solidFill>
                <a:latin typeface="Noto Serif SC"/>
                <a:ea typeface="Noto Serif SC"/>
                <a:cs typeface="Noto Serif SC"/>
                <a:sym typeface="Noto Serif SC"/>
              </a:rPr>
              <a:t>Introduction</a:t>
            </a:r>
            <a:endParaRPr lang="en-US" sz="1100"/>
          </a:p>
        </p:txBody>
      </p:sp>
      <p:sp>
        <p:nvSpPr>
          <p:cNvPr id="7" name="AutoShape 7"/>
          <p:cNvSpPr/>
          <p:nvPr>
            <p:custDataLst>
              <p:tags r:id="rId5"/>
            </p:custDataLst>
          </p:nvPr>
        </p:nvSpPr>
        <p:spPr>
          <a:xfrm>
            <a:off x="889000" y="2794000"/>
            <a:ext cx="23495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endParaRPr lang="en-US" sz="1100"/>
          </a:p>
        </p:txBody>
      </p:sp>
      <p:sp>
        <p:nvSpPr>
          <p:cNvPr id="8" name="AutoShape 8"/>
          <p:cNvSpPr/>
          <p:nvPr>
            <p:custDataLst>
              <p:tags r:id="rId6"/>
            </p:custDataLst>
          </p:nvPr>
        </p:nvSpPr>
        <p:spPr>
          <a:xfrm>
            <a:off x="3530600" y="1524000"/>
            <a:ext cx="2603500" cy="2095500"/>
          </a:xfrm>
          <a:prstGeom prst="roundRect">
            <a:avLst>
              <a:gd name="adj" fmla="val 0"/>
            </a:avLst>
          </a:prstGeom>
          <a:solidFill>
            <a:srgbClr val="FCFCFC">
              <a:alpha val="82000"/>
            </a:srgbClr>
          </a:solidFill>
          <a:ln w="12700" cap="flat" cmpd="sng">
            <a:solidFill>
              <a:srgbClr val="333333">
                <a:alpha val="12000"/>
              </a:srgbClr>
            </a:solidFill>
            <a:prstDash val="solid"/>
            <a:round/>
          </a:ln>
        </p:spPr>
        <p:txBody>
          <a:bodyPr vert="horz" wrap="square" lIns="63500" tIns="63500" rIns="63500" bIns="63500" rtlCol="0" anchor="ctr"/>
          <a:lstStyle/>
          <a:p>
            <a:pPr algn="ctr">
              <a:defRPr/>
            </a:pPr>
          </a:p>
        </p:txBody>
      </p:sp>
      <p:sp>
        <p:nvSpPr>
          <p:cNvPr id="9" name="AutoShape 9"/>
          <p:cNvSpPr/>
          <p:nvPr>
            <p:custDataLst>
              <p:tags r:id="rId7"/>
            </p:custDataLst>
          </p:nvPr>
        </p:nvSpPr>
        <p:spPr>
          <a:xfrm>
            <a:off x="3657600" y="1587500"/>
            <a:ext cx="762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1" i="0" u="none" strike="noStrike">
                <a:solidFill>
                  <a:srgbClr val="333333">
                    <a:alpha val="27843"/>
                  </a:srgbClr>
                </a:solidFill>
                <a:latin typeface="Noto Serif SC"/>
                <a:ea typeface="Noto Serif SC"/>
                <a:cs typeface="Noto Serif SC"/>
                <a:sym typeface="Noto Serif SC"/>
              </a:rPr>
              <a:t>02</a:t>
            </a:r>
            <a:endParaRPr lang="en-US" sz="1100"/>
          </a:p>
        </p:txBody>
      </p:sp>
      <p:sp>
        <p:nvSpPr>
          <p:cNvPr id="10" name="AutoShape 10"/>
          <p:cNvSpPr/>
          <p:nvPr>
            <p:custDataLst>
              <p:tags r:id="rId8"/>
            </p:custDataLst>
          </p:nvPr>
        </p:nvSpPr>
        <p:spPr>
          <a:xfrm>
            <a:off x="3657600" y="2286000"/>
            <a:ext cx="2349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333333"/>
                </a:solidFill>
                <a:latin typeface="Noto Serif SC"/>
                <a:ea typeface="Noto Serif SC"/>
                <a:cs typeface="Noto Serif SC"/>
                <a:sym typeface="Noto Serif SC"/>
              </a:rPr>
              <a:t>The Author</a:t>
            </a:r>
            <a:endParaRPr lang="en-US" sz="1100"/>
          </a:p>
        </p:txBody>
      </p:sp>
      <p:sp>
        <p:nvSpPr>
          <p:cNvPr id="11" name="AutoShape 11"/>
          <p:cNvSpPr/>
          <p:nvPr>
            <p:custDataLst>
              <p:tags r:id="rId9"/>
            </p:custDataLst>
          </p:nvPr>
        </p:nvSpPr>
        <p:spPr>
          <a:xfrm>
            <a:off x="3657600" y="2794000"/>
            <a:ext cx="23495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200" b="0" i="0" u="none" strike="noStrike">
                <a:solidFill>
                  <a:srgbClr val="525252">
                    <a:alpha val="94902"/>
                  </a:srgbClr>
                </a:solidFill>
                <a:latin typeface="Noto Sans SC"/>
                <a:ea typeface="Noto Sans SC"/>
                <a:cs typeface="Noto Sans SC"/>
                <a:sym typeface="Noto Sans SC"/>
              </a:rPr>
              <a:t>.</a:t>
            </a:r>
            <a:endParaRPr lang="en-US" sz="1100"/>
          </a:p>
        </p:txBody>
      </p:sp>
      <p:sp>
        <p:nvSpPr>
          <p:cNvPr id="12" name="AutoShape 12"/>
          <p:cNvSpPr/>
          <p:nvPr>
            <p:custDataLst>
              <p:tags r:id="rId10"/>
            </p:custDataLst>
          </p:nvPr>
        </p:nvSpPr>
        <p:spPr>
          <a:xfrm>
            <a:off x="6299200" y="1524000"/>
            <a:ext cx="2603500" cy="2095500"/>
          </a:xfrm>
          <a:prstGeom prst="roundRect">
            <a:avLst>
              <a:gd name="adj" fmla="val 0"/>
            </a:avLst>
          </a:prstGeom>
          <a:solidFill>
            <a:srgbClr val="FCFCFC">
              <a:alpha val="82000"/>
            </a:srgbClr>
          </a:solidFill>
          <a:ln w="12700" cap="flat" cmpd="sng">
            <a:solidFill>
              <a:srgbClr val="333333">
                <a:alpha val="12000"/>
              </a:srgbClr>
            </a:solidFill>
            <a:prstDash val="solid"/>
            <a:round/>
          </a:ln>
        </p:spPr>
        <p:txBody>
          <a:bodyPr vert="horz" wrap="square" lIns="63500" tIns="63500" rIns="63500" bIns="63500" rtlCol="0" anchor="ctr"/>
          <a:lstStyle/>
          <a:p>
            <a:pPr algn="ctr">
              <a:defRPr/>
            </a:pPr>
          </a:p>
        </p:txBody>
      </p:sp>
      <p:sp>
        <p:nvSpPr>
          <p:cNvPr id="13" name="AutoShape 13"/>
          <p:cNvSpPr/>
          <p:nvPr>
            <p:custDataLst>
              <p:tags r:id="rId11"/>
            </p:custDataLst>
          </p:nvPr>
        </p:nvSpPr>
        <p:spPr>
          <a:xfrm>
            <a:off x="6426200" y="1587500"/>
            <a:ext cx="762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1" i="0" u="none" strike="noStrike">
                <a:solidFill>
                  <a:srgbClr val="333333">
                    <a:alpha val="27843"/>
                  </a:srgbClr>
                </a:solidFill>
                <a:latin typeface="Noto Serif SC"/>
                <a:ea typeface="Noto Serif SC"/>
                <a:cs typeface="Noto Serif SC"/>
                <a:sym typeface="Noto Serif SC"/>
              </a:rPr>
              <a:t>03</a:t>
            </a:r>
            <a:endParaRPr lang="en-US" sz="1100"/>
          </a:p>
        </p:txBody>
      </p:sp>
      <p:sp>
        <p:nvSpPr>
          <p:cNvPr id="14" name="AutoShape 14"/>
          <p:cNvSpPr/>
          <p:nvPr>
            <p:custDataLst>
              <p:tags r:id="rId12"/>
            </p:custDataLst>
          </p:nvPr>
        </p:nvSpPr>
        <p:spPr>
          <a:xfrm>
            <a:off x="6426200" y="2286000"/>
            <a:ext cx="2349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333333"/>
                </a:solidFill>
                <a:latin typeface="Noto Serif SC"/>
                <a:ea typeface="Noto Serif SC"/>
                <a:cs typeface="Noto Serif SC"/>
                <a:sym typeface="Noto Serif SC"/>
              </a:rPr>
              <a:t>The Structure</a:t>
            </a:r>
            <a:endParaRPr lang="en-US" sz="1100"/>
          </a:p>
        </p:txBody>
      </p:sp>
      <p:sp>
        <p:nvSpPr>
          <p:cNvPr id="16" name="AutoShape 16"/>
          <p:cNvSpPr/>
          <p:nvPr>
            <p:custDataLst>
              <p:tags r:id="rId13"/>
            </p:custDataLst>
          </p:nvPr>
        </p:nvSpPr>
        <p:spPr>
          <a:xfrm>
            <a:off x="9067800" y="1524000"/>
            <a:ext cx="2603500" cy="2095500"/>
          </a:xfrm>
          <a:prstGeom prst="roundRect">
            <a:avLst>
              <a:gd name="adj" fmla="val 0"/>
            </a:avLst>
          </a:prstGeom>
          <a:solidFill>
            <a:srgbClr val="FCFCFC">
              <a:alpha val="82000"/>
            </a:srgbClr>
          </a:solidFill>
          <a:ln w="12700" cap="flat" cmpd="sng">
            <a:solidFill>
              <a:srgbClr val="333333">
                <a:alpha val="12000"/>
              </a:srgbClr>
            </a:solidFill>
            <a:prstDash val="solid"/>
            <a:round/>
          </a:ln>
        </p:spPr>
        <p:txBody>
          <a:bodyPr vert="horz" wrap="square" lIns="63500" tIns="63500" rIns="63500" bIns="63500" rtlCol="0" anchor="ctr"/>
          <a:lstStyle/>
          <a:p>
            <a:pPr algn="ctr">
              <a:defRPr/>
            </a:pPr>
          </a:p>
        </p:txBody>
      </p:sp>
      <p:sp>
        <p:nvSpPr>
          <p:cNvPr id="17" name="AutoShape 17"/>
          <p:cNvSpPr/>
          <p:nvPr>
            <p:custDataLst>
              <p:tags r:id="rId14"/>
            </p:custDataLst>
          </p:nvPr>
        </p:nvSpPr>
        <p:spPr>
          <a:xfrm>
            <a:off x="9194800" y="1587500"/>
            <a:ext cx="762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1" i="0" u="none" strike="noStrike">
                <a:solidFill>
                  <a:srgbClr val="333333">
                    <a:alpha val="27843"/>
                  </a:srgbClr>
                </a:solidFill>
                <a:latin typeface="Noto Serif SC"/>
                <a:ea typeface="Noto Serif SC"/>
                <a:cs typeface="Noto Serif SC"/>
                <a:sym typeface="Noto Serif SC"/>
              </a:rPr>
              <a:t>04</a:t>
            </a:r>
            <a:endParaRPr lang="en-US" sz="1100"/>
          </a:p>
        </p:txBody>
      </p:sp>
      <p:sp>
        <p:nvSpPr>
          <p:cNvPr id="18" name="AutoShape 18"/>
          <p:cNvSpPr/>
          <p:nvPr>
            <p:custDataLst>
              <p:tags r:id="rId15"/>
            </p:custDataLst>
          </p:nvPr>
        </p:nvSpPr>
        <p:spPr>
          <a:xfrm>
            <a:off x="9194800" y="2286000"/>
            <a:ext cx="2349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333333"/>
                </a:solidFill>
                <a:latin typeface="Noto Serif SC"/>
                <a:ea typeface="Noto Serif SC"/>
                <a:cs typeface="Noto Serif SC"/>
                <a:sym typeface="Noto Serif SC"/>
              </a:rPr>
              <a:t>Core Principles</a:t>
            </a:r>
            <a:endParaRPr lang="en-US" sz="1100"/>
          </a:p>
        </p:txBody>
      </p:sp>
      <p:sp>
        <p:nvSpPr>
          <p:cNvPr id="20" name="AutoShape 20"/>
          <p:cNvSpPr/>
          <p:nvPr>
            <p:custDataLst>
              <p:tags r:id="rId16"/>
            </p:custDataLst>
          </p:nvPr>
        </p:nvSpPr>
        <p:spPr>
          <a:xfrm>
            <a:off x="762000" y="3937000"/>
            <a:ext cx="3556000" cy="1968500"/>
          </a:xfrm>
          <a:prstGeom prst="roundRect">
            <a:avLst>
              <a:gd name="adj" fmla="val 0"/>
            </a:avLst>
          </a:prstGeom>
          <a:solidFill>
            <a:srgbClr val="FCFCFC">
              <a:alpha val="82000"/>
            </a:srgbClr>
          </a:solidFill>
          <a:ln w="12700" cap="flat" cmpd="sng">
            <a:solidFill>
              <a:srgbClr val="333333">
                <a:alpha val="12000"/>
              </a:srgbClr>
            </a:solidFill>
            <a:prstDash val="solid"/>
            <a:round/>
          </a:ln>
        </p:spPr>
        <p:txBody>
          <a:bodyPr vert="horz" wrap="square" lIns="63500" tIns="63500" rIns="63500" bIns="63500" rtlCol="0" anchor="ctr"/>
          <a:lstStyle/>
          <a:p>
            <a:pPr algn="ctr">
              <a:defRPr/>
            </a:pPr>
          </a:p>
        </p:txBody>
      </p:sp>
      <p:sp>
        <p:nvSpPr>
          <p:cNvPr id="21" name="AutoShape 21"/>
          <p:cNvSpPr/>
          <p:nvPr>
            <p:custDataLst>
              <p:tags r:id="rId17"/>
            </p:custDataLst>
          </p:nvPr>
        </p:nvSpPr>
        <p:spPr>
          <a:xfrm>
            <a:off x="889000" y="4000500"/>
            <a:ext cx="762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1" i="0" u="none" strike="noStrike">
                <a:solidFill>
                  <a:srgbClr val="333333">
                    <a:alpha val="27843"/>
                  </a:srgbClr>
                </a:solidFill>
                <a:latin typeface="Noto Serif SC"/>
                <a:ea typeface="Noto Serif SC"/>
                <a:cs typeface="Noto Serif SC"/>
                <a:sym typeface="Noto Serif SC"/>
              </a:rPr>
              <a:t>05</a:t>
            </a:r>
            <a:endParaRPr lang="en-US" sz="1100"/>
          </a:p>
        </p:txBody>
      </p:sp>
      <p:sp>
        <p:nvSpPr>
          <p:cNvPr id="22" name="AutoShape 22"/>
          <p:cNvSpPr/>
          <p:nvPr>
            <p:custDataLst>
              <p:tags r:id="rId18"/>
            </p:custDataLst>
          </p:nvPr>
        </p:nvSpPr>
        <p:spPr>
          <a:xfrm>
            <a:off x="889000" y="4699000"/>
            <a:ext cx="3302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333333"/>
                </a:solidFill>
                <a:latin typeface="Noto Serif SC"/>
                <a:ea typeface="Noto Serif SC"/>
                <a:cs typeface="Noto Serif SC"/>
                <a:sym typeface="Noto Serif SC"/>
              </a:rPr>
              <a:t>Famous Stratagems</a:t>
            </a:r>
            <a:endParaRPr lang="en-US" sz="1100"/>
          </a:p>
        </p:txBody>
      </p:sp>
      <p:sp>
        <p:nvSpPr>
          <p:cNvPr id="24" name="AutoShape 24"/>
          <p:cNvSpPr/>
          <p:nvPr>
            <p:custDataLst>
              <p:tags r:id="rId19"/>
            </p:custDataLst>
          </p:nvPr>
        </p:nvSpPr>
        <p:spPr>
          <a:xfrm>
            <a:off x="4508500" y="3937000"/>
            <a:ext cx="3556000" cy="1968500"/>
          </a:xfrm>
          <a:prstGeom prst="roundRect">
            <a:avLst>
              <a:gd name="adj" fmla="val 0"/>
            </a:avLst>
          </a:prstGeom>
          <a:solidFill>
            <a:srgbClr val="FCFCFC">
              <a:alpha val="82000"/>
            </a:srgbClr>
          </a:solidFill>
          <a:ln w="12700" cap="flat" cmpd="sng">
            <a:solidFill>
              <a:srgbClr val="333333">
                <a:alpha val="12000"/>
              </a:srgbClr>
            </a:solidFill>
            <a:prstDash val="solid"/>
            <a:round/>
          </a:ln>
        </p:spPr>
        <p:txBody>
          <a:bodyPr vert="horz" wrap="square" lIns="63500" tIns="63500" rIns="63500" bIns="63500" rtlCol="0" anchor="ctr"/>
          <a:lstStyle/>
          <a:p>
            <a:pPr algn="ctr">
              <a:defRPr/>
            </a:pPr>
          </a:p>
        </p:txBody>
      </p:sp>
      <p:sp>
        <p:nvSpPr>
          <p:cNvPr id="25" name="AutoShape 25"/>
          <p:cNvSpPr/>
          <p:nvPr>
            <p:custDataLst>
              <p:tags r:id="rId20"/>
            </p:custDataLst>
          </p:nvPr>
        </p:nvSpPr>
        <p:spPr>
          <a:xfrm>
            <a:off x="4635500" y="4000500"/>
            <a:ext cx="762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1" i="0" u="none" strike="noStrike">
                <a:solidFill>
                  <a:srgbClr val="333333">
                    <a:alpha val="27843"/>
                  </a:srgbClr>
                </a:solidFill>
                <a:latin typeface="Noto Serif SC"/>
                <a:ea typeface="Noto Serif SC"/>
                <a:cs typeface="Noto Serif SC"/>
                <a:sym typeface="Noto Serif SC"/>
              </a:rPr>
              <a:t>06</a:t>
            </a:r>
            <a:endParaRPr lang="en-US" sz="1100"/>
          </a:p>
        </p:txBody>
      </p:sp>
      <p:sp>
        <p:nvSpPr>
          <p:cNvPr id="26" name="AutoShape 26"/>
          <p:cNvSpPr/>
          <p:nvPr>
            <p:custDataLst>
              <p:tags r:id="rId21"/>
            </p:custDataLst>
          </p:nvPr>
        </p:nvSpPr>
        <p:spPr>
          <a:xfrm>
            <a:off x="4635500" y="4699000"/>
            <a:ext cx="3302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333333"/>
                </a:solidFill>
                <a:latin typeface="Noto Serif SC"/>
                <a:ea typeface="Noto Serif SC"/>
                <a:cs typeface="Noto Serif SC"/>
                <a:sym typeface="Noto Serif SC"/>
              </a:rPr>
              <a:t>Modern Applications</a:t>
            </a:r>
            <a:endParaRPr lang="en-US" sz="1100"/>
          </a:p>
        </p:txBody>
      </p:sp>
      <p:sp>
        <p:nvSpPr>
          <p:cNvPr id="28" name="AutoShape 28"/>
          <p:cNvSpPr/>
          <p:nvPr>
            <p:custDataLst>
              <p:tags r:id="rId22"/>
            </p:custDataLst>
          </p:nvPr>
        </p:nvSpPr>
        <p:spPr>
          <a:xfrm>
            <a:off x="8255000" y="3937000"/>
            <a:ext cx="3556000" cy="1968500"/>
          </a:xfrm>
          <a:prstGeom prst="roundRect">
            <a:avLst>
              <a:gd name="adj" fmla="val 0"/>
            </a:avLst>
          </a:prstGeom>
          <a:solidFill>
            <a:srgbClr val="FCFCFC">
              <a:alpha val="82000"/>
            </a:srgbClr>
          </a:solidFill>
          <a:ln w="12700" cap="flat" cmpd="sng">
            <a:solidFill>
              <a:srgbClr val="333333">
                <a:alpha val="12000"/>
              </a:srgbClr>
            </a:solidFill>
            <a:prstDash val="solid"/>
            <a:round/>
          </a:ln>
        </p:spPr>
        <p:txBody>
          <a:bodyPr vert="horz" wrap="square" lIns="63500" tIns="63500" rIns="63500" bIns="63500" rtlCol="0" anchor="ctr"/>
          <a:lstStyle/>
          <a:p>
            <a:pPr algn="ctr">
              <a:defRPr/>
            </a:pPr>
          </a:p>
        </p:txBody>
      </p:sp>
      <p:sp>
        <p:nvSpPr>
          <p:cNvPr id="29" name="AutoShape 29"/>
          <p:cNvSpPr/>
          <p:nvPr>
            <p:custDataLst>
              <p:tags r:id="rId23"/>
            </p:custDataLst>
          </p:nvPr>
        </p:nvSpPr>
        <p:spPr>
          <a:xfrm>
            <a:off x="8382000" y="4000500"/>
            <a:ext cx="762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600" b="1" i="0" u="none" strike="noStrike">
                <a:solidFill>
                  <a:srgbClr val="333333">
                    <a:alpha val="27843"/>
                  </a:srgbClr>
                </a:solidFill>
                <a:latin typeface="Noto Serif SC"/>
                <a:ea typeface="Noto Serif SC"/>
                <a:cs typeface="Noto Serif SC"/>
                <a:sym typeface="Noto Serif SC"/>
              </a:rPr>
              <a:t>07</a:t>
            </a:r>
            <a:endParaRPr lang="en-US" sz="1100"/>
          </a:p>
        </p:txBody>
      </p:sp>
      <p:sp>
        <p:nvSpPr>
          <p:cNvPr id="30" name="AutoShape 30"/>
          <p:cNvSpPr/>
          <p:nvPr>
            <p:custDataLst>
              <p:tags r:id="rId24"/>
            </p:custDataLst>
          </p:nvPr>
        </p:nvSpPr>
        <p:spPr>
          <a:xfrm>
            <a:off x="8382000" y="4699000"/>
            <a:ext cx="3302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333333"/>
                </a:solidFill>
                <a:latin typeface="Noto Serif SC"/>
                <a:ea typeface="Noto Serif SC"/>
                <a:cs typeface="Noto Serif SC"/>
                <a:sym typeface="Noto Serif SC"/>
              </a:rPr>
              <a:t>Conclusion</a:t>
            </a:r>
            <a:endParaRPr 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erif SC"/>
                <a:ea typeface="Noto Serif SC"/>
                <a:cs typeface="Noto Serif SC"/>
                <a:sym typeface="Noto Serif SC"/>
              </a:rPr>
              <a:t>Introduction - What is The Art of War?</a:t>
            </a:r>
            <a:endParaRPr lang="en-US" sz="1100"/>
          </a:p>
        </p:txBody>
      </p:sp>
      <p:sp>
        <p:nvSpPr>
          <p:cNvPr id="4" name="AutoShape 4"/>
          <p:cNvSpPr/>
          <p:nvPr/>
        </p:nvSpPr>
        <p:spPr>
          <a:xfrm>
            <a:off x="762000" y="1640840"/>
            <a:ext cx="9633585" cy="4201160"/>
          </a:xfrm>
          <a:prstGeom prst="roundRect">
            <a:avLst>
              <a:gd name="adj" fmla="val 0"/>
            </a:avLst>
          </a:prstGeom>
          <a:solidFill>
            <a:srgbClr val="FAFAFA">
              <a:alpha val="88000"/>
            </a:srgbClr>
          </a:solidFill>
          <a:ln w="12700" cap="flat" cmpd="sng">
            <a:solidFill>
              <a:srgbClr val="333333">
                <a:alpha val="18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952500" y="1841500"/>
            <a:ext cx="3111500" cy="508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endParaRPr lang="en-US" sz="1100"/>
          </a:p>
        </p:txBody>
      </p:sp>
      <p:cxnSp>
        <p:nvCxnSpPr>
          <p:cNvPr id="6" name="Connector 6"/>
          <p:cNvCxnSpPr/>
          <p:nvPr/>
        </p:nvCxnSpPr>
        <p:spPr>
          <a:xfrm>
            <a:off x="997565" y="2064952"/>
            <a:ext cx="2939460" cy="5148"/>
          </a:xfrm>
          <a:prstGeom prst="straightConnector1">
            <a:avLst/>
          </a:prstGeom>
          <a:solidFill>
            <a:srgbClr val="DEE0E3">
              <a:alpha val="100000"/>
            </a:srgbClr>
          </a:solidFill>
          <a:ln w="12700" cap="flat" cmpd="sng">
            <a:solidFill>
              <a:srgbClr val="333333">
                <a:alpha val="12000"/>
              </a:srgbClr>
            </a:solidFill>
            <a:prstDash val="solid"/>
            <a:round/>
            <a:headEnd type="none" w="med" len="med"/>
            <a:tailEnd type="none" w="med" len="med"/>
          </a:ln>
        </p:spPr>
      </p:cxnSp>
      <p:sp>
        <p:nvSpPr>
          <p:cNvPr id="7" name="AutoShape 7"/>
          <p:cNvSpPr/>
          <p:nvPr/>
        </p:nvSpPr>
        <p:spPr>
          <a:xfrm>
            <a:off x="1220470" y="2628900"/>
            <a:ext cx="3111500" cy="1587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0" i="0" u="none" strike="noStrike">
                <a:solidFill>
                  <a:srgbClr val="414141"/>
                </a:solidFill>
                <a:latin typeface="Noto Serif SC"/>
                <a:ea typeface="Noto Serif SC"/>
                <a:cs typeface="Noto Serif SC"/>
                <a:sym typeface="Noto Serif SC"/>
              </a:rPr>
              <a:t>Known in Chinese as </a:t>
            </a:r>
            <a:r>
              <a:rPr lang="en-US" sz="1800" b="0" i="1" u="none" strike="noStrike">
                <a:solidFill>
                  <a:srgbClr val="414141"/>
                </a:solidFill>
                <a:latin typeface="Noto Serif SC"/>
                <a:ea typeface="Noto Serif SC"/>
                <a:cs typeface="Noto Serif SC"/>
                <a:sym typeface="Noto Serif SC"/>
              </a:rPr>
              <a:t>Sūn Zǐ Bīng Fǎ</a:t>
            </a:r>
            <a:r>
              <a:rPr lang="en-US" sz="1800" b="0" i="0" u="none" strike="noStrike">
                <a:solidFill>
                  <a:srgbClr val="414141"/>
                </a:solidFill>
                <a:latin typeface="Noto Serif SC"/>
                <a:ea typeface="Noto Serif SC"/>
                <a:cs typeface="Noto Serif SC"/>
                <a:sym typeface="Noto Serif SC"/>
              </a:rPr>
              <a:t>  </a:t>
            </a:r>
            <a:endParaRPr lang="en-US" sz="1800" b="0" i="0" u="none" strike="noStrike">
              <a:solidFill>
                <a:srgbClr val="414141"/>
              </a:solidFill>
              <a:latin typeface="Noto Serif SC"/>
              <a:ea typeface="Noto Serif SC"/>
              <a:cs typeface="Noto Serif SC"/>
              <a:sym typeface="Noto Serif SC"/>
            </a:endParaRPr>
          </a:p>
          <a:p>
            <a:pPr marL="0" indent="0" algn="l">
              <a:lnSpc>
                <a:spcPct val="125000"/>
              </a:lnSpc>
              <a:defRPr/>
            </a:pPr>
            <a:endParaRPr lang="en-US" sz="1800" b="0" i="0" u="none" strike="noStrike">
              <a:solidFill>
                <a:srgbClr val="414141"/>
              </a:solidFill>
              <a:latin typeface="Noto Serif SC"/>
              <a:ea typeface="Noto Serif SC"/>
              <a:cs typeface="Noto Serif SC"/>
              <a:sym typeface="Noto Serif SC"/>
            </a:endParaRPr>
          </a:p>
          <a:p>
            <a:pPr marL="0" indent="0" algn="l">
              <a:lnSpc>
                <a:spcPct val="125000"/>
              </a:lnSpc>
              <a:defRPr/>
            </a:pPr>
            <a:endParaRPr lang="en-US" sz="1800"/>
          </a:p>
        </p:txBody>
      </p:sp>
      <p:sp>
        <p:nvSpPr>
          <p:cNvPr id="8" name="AutoShape 8"/>
          <p:cNvSpPr/>
          <p:nvPr/>
        </p:nvSpPr>
        <p:spPr>
          <a:xfrm>
            <a:off x="1220470" y="4393565"/>
            <a:ext cx="8759190" cy="1256030"/>
          </a:xfrm>
          <a:prstGeom prst="roundRect">
            <a:avLst>
              <a:gd name="adj" fmla="val 0"/>
            </a:avLst>
          </a:prstGeom>
          <a:solidFill>
            <a:srgbClr val="333333">
              <a:alpha val="5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1293495" y="4495800"/>
            <a:ext cx="86868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b="0" i="0" u="none" strike="noStrike">
                <a:solidFill>
                  <a:srgbClr val="282828"/>
                </a:solidFill>
                <a:latin typeface="Noto Serif SC"/>
                <a:ea typeface="Noto Serif SC"/>
                <a:cs typeface="Noto Serif SC"/>
                <a:sym typeface="Noto Serif SC"/>
              </a:rPr>
              <a:t>“A guide to achieving success through careful planning, situational awareness, and understanding the fundamental dynamics of struggle.”</a:t>
            </a:r>
            <a:endParaRPr lang="en-US"/>
          </a:p>
        </p:txBody>
      </p:sp>
      <p:sp>
        <p:nvSpPr>
          <p:cNvPr id="22" name="文本框 21"/>
          <p:cNvSpPr txBox="1"/>
          <p:nvPr/>
        </p:nvSpPr>
        <p:spPr>
          <a:xfrm>
            <a:off x="7322820" y="2628900"/>
            <a:ext cx="2994660" cy="1198880"/>
          </a:xfrm>
          <a:prstGeom prst="rect">
            <a:avLst/>
          </a:prstGeom>
          <a:noFill/>
        </p:spPr>
        <p:txBody>
          <a:bodyPr wrap="square" rtlCol="0">
            <a:spAutoFit/>
          </a:bodyPr>
          <a:p>
            <a:r>
              <a:rPr lang="en-US" sz="1800">
                <a:solidFill>
                  <a:srgbClr val="414141"/>
                </a:solidFill>
                <a:latin typeface="Noto Serif SC"/>
                <a:ea typeface="Noto Serif SC"/>
                <a:cs typeface="Noto Serif SC"/>
              </a:rPr>
              <a:t>The Art of War is one of the earliest and most influential military strategy books extant</a:t>
            </a:r>
            <a:endParaRPr lang="en-US" sz="1800">
              <a:solidFill>
                <a:srgbClr val="414141"/>
              </a:solidFill>
              <a:latin typeface="Noto Serif SC"/>
              <a:ea typeface="Noto Serif SC"/>
              <a:cs typeface="Noto Serif SC"/>
            </a:endParaRPr>
          </a:p>
        </p:txBody>
      </p:sp>
      <p:cxnSp>
        <p:nvCxnSpPr>
          <p:cNvPr id="24" name="Connector 6"/>
          <p:cNvCxnSpPr/>
          <p:nvPr>
            <p:custDataLst>
              <p:tags r:id="rId2"/>
            </p:custDataLst>
          </p:nvPr>
        </p:nvCxnSpPr>
        <p:spPr>
          <a:xfrm flipV="1">
            <a:off x="7263175" y="2095500"/>
            <a:ext cx="2900026" cy="10566"/>
          </a:xfrm>
          <a:prstGeom prst="straightConnector1">
            <a:avLst/>
          </a:prstGeom>
          <a:solidFill>
            <a:srgbClr val="DEE0E3">
              <a:alpha val="100000"/>
            </a:srgbClr>
          </a:solidFill>
          <a:ln w="12700" cap="flat" cmpd="sng">
            <a:solidFill>
              <a:srgbClr val="333333">
                <a:alpha val="12000"/>
              </a:srgbClr>
            </a:solidFill>
            <a:prstDash val="solid"/>
            <a:round/>
            <a:headEnd type="none" w="med" len="med"/>
            <a:tailEnd type="none" w="med" len="med"/>
          </a:ln>
        </p:spPr>
      </p:cxnSp>
      <p:cxnSp>
        <p:nvCxnSpPr>
          <p:cNvPr id="25" name="Connector 6"/>
          <p:cNvCxnSpPr/>
          <p:nvPr>
            <p:custDataLst>
              <p:tags r:id="rId3"/>
            </p:custDataLst>
          </p:nvPr>
        </p:nvCxnSpPr>
        <p:spPr>
          <a:xfrm>
            <a:off x="4361817" y="2034309"/>
            <a:ext cx="2432709" cy="866"/>
          </a:xfrm>
          <a:prstGeom prst="straightConnector1">
            <a:avLst/>
          </a:prstGeom>
          <a:solidFill>
            <a:srgbClr val="DEE0E3">
              <a:alpha val="100000"/>
            </a:srgbClr>
          </a:solidFill>
          <a:ln w="12700" cap="flat" cmpd="sng">
            <a:solidFill>
              <a:srgbClr val="333333">
                <a:alpha val="12000"/>
              </a:srgbClr>
            </a:solidFill>
            <a:prstDash val="solid"/>
            <a:round/>
            <a:headEnd type="none" w="med" len="med"/>
            <a:tailEnd type="none" w="med" len="med"/>
          </a:ln>
        </p:spPr>
      </p:cxnSp>
      <p:sp>
        <p:nvSpPr>
          <p:cNvPr id="26" name="文本框 25"/>
          <p:cNvSpPr txBox="1"/>
          <p:nvPr/>
        </p:nvSpPr>
        <p:spPr>
          <a:xfrm>
            <a:off x="4361815" y="2799715"/>
            <a:ext cx="2551430" cy="1137285"/>
          </a:xfrm>
          <a:prstGeom prst="rect">
            <a:avLst/>
          </a:prstGeom>
          <a:noFill/>
        </p:spPr>
        <p:txBody>
          <a:bodyPr wrap="square" rtlCol="0">
            <a:spAutoFit/>
          </a:bodyPr>
          <a:p>
            <a:r>
              <a:rPr lang="en-US" sz="1800">
                <a:solidFill>
                  <a:srgbClr val="414141"/>
                </a:solidFill>
                <a:latin typeface="Noto Serif SC"/>
                <a:ea typeface="Noto Serif SC"/>
                <a:cs typeface="Noto Serif SC"/>
                <a:sym typeface="Noto Serif SC"/>
              </a:rPr>
              <a:t>during the Spring and Autumn Period (~5th century BCE).</a:t>
            </a:r>
            <a:r>
              <a:rPr lang="en-US">
                <a:solidFill>
                  <a:srgbClr val="414141"/>
                </a:solidFill>
                <a:latin typeface="Noto Serif SC"/>
                <a:ea typeface="Noto Serif SC"/>
                <a:cs typeface="Noto Serif SC"/>
                <a:sym typeface="Noto Serif SC"/>
              </a:rPr>
              <a:t> </a:t>
            </a:r>
            <a:endParaRPr lang="en-US"/>
          </a:p>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erif SC"/>
                <a:ea typeface="Noto Serif SC"/>
                <a:cs typeface="Noto Serif SC"/>
                <a:sym typeface="Noto Serif SC"/>
              </a:rPr>
              <a:t>The Author - Sun Tzu (孙武)</a:t>
            </a:r>
            <a:endParaRPr lang="en-US" sz="1100"/>
          </a:p>
        </p:txBody>
      </p:sp>
      <p:sp>
        <p:nvSpPr>
          <p:cNvPr id="4" name="AutoShape 4"/>
          <p:cNvSpPr/>
          <p:nvPr/>
        </p:nvSpPr>
        <p:spPr>
          <a:xfrm>
            <a:off x="762000" y="1524000"/>
            <a:ext cx="8089900" cy="4609465"/>
          </a:xfrm>
          <a:prstGeom prst="roundRect">
            <a:avLst>
              <a:gd name="adj" fmla="val 0"/>
            </a:avLst>
          </a:prstGeom>
          <a:solidFill>
            <a:srgbClr val="FAFAFA">
              <a:alpha val="92000"/>
            </a:srgbClr>
          </a:solidFill>
          <a:ln w="12700" cap="flat" cmpd="sng">
            <a:solidFill>
              <a:srgbClr val="333333">
                <a:alpha val="15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952500" y="1676400"/>
            <a:ext cx="4889500" cy="444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333333"/>
                </a:solidFill>
                <a:latin typeface="Noto Serif SC"/>
                <a:ea typeface="Noto Serif SC"/>
                <a:cs typeface="Noto Serif SC"/>
                <a:sym typeface="Noto Serif SC"/>
              </a:rPr>
              <a:t>Historical Figure</a:t>
            </a:r>
            <a:endParaRPr lang="en-US" sz="1100"/>
          </a:p>
        </p:txBody>
      </p:sp>
      <p:sp>
        <p:nvSpPr>
          <p:cNvPr id="6" name="AutoShape 6"/>
          <p:cNvSpPr/>
          <p:nvPr/>
        </p:nvSpPr>
        <p:spPr>
          <a:xfrm>
            <a:off x="952500" y="2388235"/>
            <a:ext cx="7606030" cy="1322705"/>
          </a:xfrm>
          <a:prstGeom prst="rect">
            <a:avLst/>
          </a:prstGeom>
          <a:noFill/>
          <a:ln w="12700" cap="flat" cmpd="sng">
            <a:noFill/>
            <a:prstDash val="solid"/>
            <a:round/>
          </a:ln>
        </p:spPr>
        <p:txBody>
          <a:bodyPr vert="horz" wrap="square" lIns="0" tIns="0" rIns="0" bIns="0" rtlCol="0" anchor="ctr" anchorCtr="0"/>
          <a:lstStyle/>
          <a:p>
            <a:pPr marL="0" indent="0" algn="l">
              <a:lnSpc>
                <a:spcPct val="145000"/>
              </a:lnSpc>
              <a:defRPr/>
            </a:pPr>
            <a:r>
              <a:rPr lang="en-US" sz="2000" b="1" i="0" u="none" strike="noStrike">
                <a:solidFill>
                  <a:srgbClr val="3C3C3C"/>
                </a:solidFill>
                <a:latin typeface="Noto Serif SC"/>
                <a:ea typeface="Noto Serif SC"/>
                <a:cs typeface="Noto Serif SC"/>
                <a:sym typeface="Noto Serif SC"/>
              </a:rPr>
              <a:t>Sun Tzu, also known as Sun Wu, was a revered military general, strategist, and philosopher of ancient China.</a:t>
            </a:r>
            <a:r>
              <a:rPr lang="en-US" sz="1300" b="0" i="0" u="none" strike="noStrike">
                <a:solidFill>
                  <a:srgbClr val="3C3C3C"/>
                </a:solidFill>
                <a:latin typeface="Noto Serif SC"/>
                <a:ea typeface="Noto Serif SC"/>
                <a:cs typeface="Noto Serif SC"/>
                <a:sym typeface="Noto Serif SC"/>
              </a:rPr>
              <a:t>  </a:t>
            </a:r>
            <a:endParaRPr lang="en-US" sz="1300" b="0" i="0" u="none" strike="noStrike">
              <a:solidFill>
                <a:srgbClr val="3C3C3C"/>
              </a:solidFill>
              <a:latin typeface="Noto Serif SC"/>
              <a:ea typeface="Noto Serif SC"/>
              <a:cs typeface="Noto Serif SC"/>
              <a:sym typeface="Noto Serif SC"/>
            </a:endParaRPr>
          </a:p>
          <a:p>
            <a:pPr marL="0" indent="0" algn="l">
              <a:lnSpc>
                <a:spcPct val="145000"/>
              </a:lnSpc>
              <a:defRPr/>
            </a:pPr>
            <a:endParaRPr lang="en-US" sz="1300" b="0" i="0" u="none" strike="noStrike">
              <a:solidFill>
                <a:srgbClr val="3C3C3C"/>
              </a:solidFill>
              <a:latin typeface="Noto Serif SC"/>
              <a:ea typeface="Noto Serif SC"/>
              <a:cs typeface="Noto Serif SC"/>
              <a:sym typeface="Noto Serif SC"/>
            </a:endParaRPr>
          </a:p>
          <a:p>
            <a:pPr marL="0" indent="0" algn="l">
              <a:lnSpc>
                <a:spcPct val="145000"/>
              </a:lnSpc>
              <a:defRPr/>
            </a:pPr>
            <a:endParaRPr lang="en-US" sz="1300" b="0" i="0" u="none" strike="noStrike">
              <a:solidFill>
                <a:srgbClr val="3C3C3C"/>
              </a:solidFill>
              <a:latin typeface="Noto Serif SC"/>
              <a:ea typeface="Noto Serif SC"/>
              <a:cs typeface="Noto Serif SC"/>
              <a:sym typeface="Noto Serif SC"/>
            </a:endParaRPr>
          </a:p>
          <a:p>
            <a:pPr marL="0" indent="0" algn="l">
              <a:lnSpc>
                <a:spcPct val="145000"/>
              </a:lnSpc>
              <a:defRPr/>
            </a:pPr>
            <a:endParaRPr lang="zh-CN" altLang="en-US" sz="1300" b="0" i="0" u="none" strike="noStrike">
              <a:solidFill>
                <a:srgbClr val="3C3C3C"/>
              </a:solidFill>
              <a:latin typeface="Noto Serif SC"/>
              <a:ea typeface="宋体" panose="02010600030101010101" pitchFamily="2" charset="-122"/>
              <a:cs typeface="Noto Serif SC"/>
              <a:sym typeface="Noto Serif SC"/>
            </a:endParaRPr>
          </a:p>
        </p:txBody>
      </p:sp>
      <p:sp>
        <p:nvSpPr>
          <p:cNvPr id="12" name="文本框 11"/>
          <p:cNvSpPr txBox="1"/>
          <p:nvPr/>
        </p:nvSpPr>
        <p:spPr>
          <a:xfrm>
            <a:off x="869950" y="3429000"/>
            <a:ext cx="6584950" cy="1350010"/>
          </a:xfrm>
          <a:prstGeom prst="rect">
            <a:avLst/>
          </a:prstGeom>
          <a:noFill/>
        </p:spPr>
        <p:txBody>
          <a:bodyPr wrap="square" rtlCol="0">
            <a:noAutofit/>
          </a:bodyPr>
          <a:p>
            <a:pPr marL="0" indent="0" algn="l">
              <a:lnSpc>
                <a:spcPct val="145000"/>
              </a:lnSpc>
              <a:defRPr/>
            </a:pPr>
            <a:endParaRPr lang="en-US" sz="1600" b="0" i="0" u="none" strike="noStrike">
              <a:solidFill>
                <a:srgbClr val="3C3C3C"/>
              </a:solidFill>
              <a:latin typeface="Noto Serif SC"/>
              <a:ea typeface="Noto Serif SC"/>
              <a:cs typeface="Noto Serif SC"/>
              <a:sym typeface="Noto Serif SC"/>
            </a:endParaRPr>
          </a:p>
          <a:p>
            <a:pPr marL="0" indent="0" algn="l">
              <a:lnSpc>
                <a:spcPct val="145000"/>
              </a:lnSpc>
              <a:defRPr/>
            </a:pPr>
            <a:r>
              <a:rPr lang="en-US" sz="1600">
                <a:solidFill>
                  <a:srgbClr val="3C3C3C"/>
                </a:solidFill>
                <a:latin typeface="Noto Serif SC"/>
                <a:ea typeface="Noto Serif SC"/>
                <a:cs typeface="Noto Serif SC"/>
                <a:sym typeface="Noto Serif SC"/>
              </a:rPr>
              <a:t>Traditionally, he is believed to have served as a military advisor to King Helü of the state of Wu during the tumultuous Spring and Autumn period.</a:t>
            </a:r>
            <a:endParaRPr lang="zh-CN" altLang="en-US" sz="1600" b="0" i="0" u="none" strike="noStrike">
              <a:solidFill>
                <a:srgbClr val="3C3C3C"/>
              </a:solidFill>
              <a:latin typeface="Noto Serif SC"/>
              <a:ea typeface="宋体" panose="02010600030101010101" pitchFamily="2" charset="-122"/>
              <a:cs typeface="Noto Serif SC"/>
              <a:sym typeface="Noto Serif SC"/>
            </a:endParaRPr>
          </a:p>
          <a:p>
            <a:endParaRPr lang="zh-CN" altLang="en-US"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4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erif SC"/>
                <a:ea typeface="Noto Serif SC"/>
                <a:cs typeface="Noto Serif SC"/>
                <a:sym typeface="Noto Serif SC"/>
              </a:rPr>
              <a:t>The Structure of the Book: The Thirteen Chapters</a:t>
            </a:r>
            <a:endParaRPr lang="en-US" sz="1100"/>
          </a:p>
        </p:txBody>
      </p:sp>
      <p:sp>
        <p:nvSpPr>
          <p:cNvPr id="4" name="AutoShape 4"/>
          <p:cNvSpPr/>
          <p:nvPr/>
        </p:nvSpPr>
        <p:spPr>
          <a:xfrm>
            <a:off x="762000" y="1524000"/>
            <a:ext cx="3556000" cy="4826000"/>
          </a:xfrm>
          <a:prstGeom prst="roundRect">
            <a:avLst>
              <a:gd name="adj" fmla="val 0"/>
            </a:avLst>
          </a:prstGeom>
          <a:solidFill>
            <a:srgbClr val="F9F8F4">
              <a:alpha val="92000"/>
            </a:srgbClr>
          </a:solidFill>
          <a:ln w="12700" cap="flat" cmpd="sng">
            <a:solidFill>
              <a:srgbClr val="524B41">
                <a:alpha val="2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952500" y="1714500"/>
            <a:ext cx="3175000" cy="825500"/>
          </a:xfrm>
          <a:prstGeom prst="roundRect">
            <a:avLst>
              <a:gd name="adj" fmla="val 0"/>
            </a:avLst>
          </a:prstGeom>
          <a:solidFill>
            <a:srgbClr val="333333">
              <a:alpha val="5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016000" y="1739900"/>
            <a:ext cx="3048000" cy="279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erif SC"/>
                <a:ea typeface="Noto Serif SC"/>
                <a:cs typeface="Noto Serif SC"/>
                <a:sym typeface="Noto Serif SC"/>
              </a:rPr>
              <a:t>01. Laying Plans</a:t>
            </a:r>
            <a:endParaRPr lang="en-US" sz="1100"/>
          </a:p>
        </p:txBody>
      </p:sp>
      <p:sp>
        <p:nvSpPr>
          <p:cNvPr id="7" name="AutoShape 7"/>
          <p:cNvSpPr/>
          <p:nvPr/>
        </p:nvSpPr>
        <p:spPr>
          <a:xfrm>
            <a:off x="1016000" y="2057400"/>
            <a:ext cx="3048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endParaRPr lang="en-US" sz="1100"/>
          </a:p>
        </p:txBody>
      </p:sp>
      <p:sp>
        <p:nvSpPr>
          <p:cNvPr id="8" name="AutoShape 8"/>
          <p:cNvSpPr/>
          <p:nvPr/>
        </p:nvSpPr>
        <p:spPr>
          <a:xfrm>
            <a:off x="952500" y="2603500"/>
            <a:ext cx="3175000" cy="825500"/>
          </a:xfrm>
          <a:prstGeom prst="roundRect">
            <a:avLst>
              <a:gd name="adj" fmla="val 0"/>
            </a:avLst>
          </a:prstGeom>
          <a:solidFill>
            <a:srgbClr val="333333">
              <a:alpha val="5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1016000" y="2628900"/>
            <a:ext cx="3048000" cy="279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erif SC"/>
                <a:ea typeface="Noto Serif SC"/>
                <a:cs typeface="Noto Serif SC"/>
                <a:sym typeface="Noto Serif SC"/>
              </a:rPr>
              <a:t>02. Waging War</a:t>
            </a:r>
            <a:endParaRPr lang="en-US" sz="1100"/>
          </a:p>
        </p:txBody>
      </p:sp>
      <p:sp>
        <p:nvSpPr>
          <p:cNvPr id="10" name="AutoShape 10"/>
          <p:cNvSpPr/>
          <p:nvPr/>
        </p:nvSpPr>
        <p:spPr>
          <a:xfrm>
            <a:off x="1016000" y="2946400"/>
            <a:ext cx="3048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endParaRPr lang="en-US" sz="1100"/>
          </a:p>
        </p:txBody>
      </p:sp>
      <p:sp>
        <p:nvSpPr>
          <p:cNvPr id="11" name="AutoShape 11"/>
          <p:cNvSpPr/>
          <p:nvPr/>
        </p:nvSpPr>
        <p:spPr>
          <a:xfrm>
            <a:off x="952500" y="3492500"/>
            <a:ext cx="3175000" cy="825500"/>
          </a:xfrm>
          <a:prstGeom prst="roundRect">
            <a:avLst>
              <a:gd name="adj" fmla="val 0"/>
            </a:avLst>
          </a:prstGeom>
          <a:solidFill>
            <a:srgbClr val="333333">
              <a:alpha val="5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1016000" y="3517900"/>
            <a:ext cx="3048000" cy="279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erif SC"/>
                <a:ea typeface="Noto Serif SC"/>
                <a:cs typeface="Noto Serif SC"/>
                <a:sym typeface="Noto Serif SC"/>
              </a:rPr>
              <a:t>03. Attack by Stratagem</a:t>
            </a:r>
            <a:endParaRPr lang="en-US" sz="1100"/>
          </a:p>
        </p:txBody>
      </p:sp>
      <p:sp>
        <p:nvSpPr>
          <p:cNvPr id="13" name="AutoShape 13"/>
          <p:cNvSpPr/>
          <p:nvPr/>
        </p:nvSpPr>
        <p:spPr>
          <a:xfrm>
            <a:off x="1016000" y="3835400"/>
            <a:ext cx="3048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endParaRPr lang="en-US" sz="1100"/>
          </a:p>
        </p:txBody>
      </p:sp>
      <p:sp>
        <p:nvSpPr>
          <p:cNvPr id="14" name="AutoShape 14"/>
          <p:cNvSpPr/>
          <p:nvPr/>
        </p:nvSpPr>
        <p:spPr>
          <a:xfrm>
            <a:off x="952500" y="4381500"/>
            <a:ext cx="3175000" cy="825500"/>
          </a:xfrm>
          <a:prstGeom prst="roundRect">
            <a:avLst>
              <a:gd name="adj" fmla="val 0"/>
            </a:avLst>
          </a:prstGeom>
          <a:solidFill>
            <a:srgbClr val="333333">
              <a:alpha val="5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1016000" y="4406900"/>
            <a:ext cx="3048000" cy="279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erif SC"/>
                <a:ea typeface="Noto Serif SC"/>
                <a:cs typeface="Noto Serif SC"/>
                <a:sym typeface="Noto Serif SC"/>
              </a:rPr>
              <a:t>04. Tactical Dispositions</a:t>
            </a:r>
            <a:endParaRPr lang="en-US" sz="1100"/>
          </a:p>
        </p:txBody>
      </p:sp>
      <p:sp>
        <p:nvSpPr>
          <p:cNvPr id="16" name="AutoShape 16"/>
          <p:cNvSpPr/>
          <p:nvPr/>
        </p:nvSpPr>
        <p:spPr>
          <a:xfrm>
            <a:off x="1016000" y="4724400"/>
            <a:ext cx="3048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endParaRPr lang="en-US" sz="1100"/>
          </a:p>
        </p:txBody>
      </p:sp>
      <p:sp>
        <p:nvSpPr>
          <p:cNvPr id="17" name="AutoShape 17"/>
          <p:cNvSpPr/>
          <p:nvPr/>
        </p:nvSpPr>
        <p:spPr>
          <a:xfrm>
            <a:off x="952500" y="5270500"/>
            <a:ext cx="3175000" cy="825500"/>
          </a:xfrm>
          <a:prstGeom prst="roundRect">
            <a:avLst>
              <a:gd name="adj" fmla="val 0"/>
            </a:avLst>
          </a:prstGeom>
          <a:solidFill>
            <a:srgbClr val="333333">
              <a:alpha val="5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1016000" y="5295900"/>
            <a:ext cx="3048000" cy="279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erif SC"/>
                <a:ea typeface="Noto Serif SC"/>
                <a:cs typeface="Noto Serif SC"/>
                <a:sym typeface="Noto Serif SC"/>
              </a:rPr>
              <a:t>05. Energy</a:t>
            </a:r>
            <a:endParaRPr lang="en-US" sz="1100"/>
          </a:p>
        </p:txBody>
      </p:sp>
      <p:sp>
        <p:nvSpPr>
          <p:cNvPr id="19" name="AutoShape 19"/>
          <p:cNvSpPr/>
          <p:nvPr/>
        </p:nvSpPr>
        <p:spPr>
          <a:xfrm>
            <a:off x="1016000" y="5613400"/>
            <a:ext cx="3048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endParaRPr lang="en-US" sz="1100"/>
          </a:p>
        </p:txBody>
      </p:sp>
      <p:sp>
        <p:nvSpPr>
          <p:cNvPr id="20" name="AutoShape 20"/>
          <p:cNvSpPr/>
          <p:nvPr/>
        </p:nvSpPr>
        <p:spPr>
          <a:xfrm>
            <a:off x="4508500" y="1524000"/>
            <a:ext cx="3556000" cy="4826000"/>
          </a:xfrm>
          <a:prstGeom prst="roundRect">
            <a:avLst>
              <a:gd name="adj" fmla="val 0"/>
            </a:avLst>
          </a:prstGeom>
          <a:solidFill>
            <a:srgbClr val="F9F8F4">
              <a:alpha val="92000"/>
            </a:srgbClr>
          </a:solidFill>
          <a:ln w="12700" cap="flat" cmpd="sng">
            <a:solidFill>
              <a:srgbClr val="524B41">
                <a:alpha val="20000"/>
              </a:srgbClr>
            </a:solidFill>
            <a:prstDash val="solid"/>
            <a:round/>
          </a:ln>
        </p:spPr>
        <p:txBody>
          <a:bodyPr vert="horz" wrap="square" lIns="63500" tIns="63500" rIns="63500" bIns="63500" rtlCol="0" anchor="ctr"/>
          <a:lstStyle/>
          <a:p>
            <a:pPr algn="ctr">
              <a:defRPr/>
            </a:pPr>
          </a:p>
        </p:txBody>
      </p:sp>
      <p:sp>
        <p:nvSpPr>
          <p:cNvPr id="21" name="AutoShape 21"/>
          <p:cNvSpPr/>
          <p:nvPr/>
        </p:nvSpPr>
        <p:spPr>
          <a:xfrm>
            <a:off x="4699000" y="1714500"/>
            <a:ext cx="3175000" cy="825500"/>
          </a:xfrm>
          <a:prstGeom prst="roundRect">
            <a:avLst>
              <a:gd name="adj" fmla="val 0"/>
            </a:avLst>
          </a:prstGeom>
          <a:solidFill>
            <a:srgbClr val="333333">
              <a:alpha val="5000"/>
            </a:srgbClr>
          </a:solidFill>
          <a:ln w="25400" cap="flat" cmpd="sng">
            <a:noFill/>
            <a:prstDash val="solid"/>
            <a:round/>
          </a:ln>
        </p:spPr>
        <p:txBody>
          <a:bodyPr vert="horz" wrap="square" lIns="63500" tIns="63500" rIns="63500" bIns="63500" rtlCol="0" anchor="ctr"/>
          <a:lstStyle/>
          <a:p>
            <a:pPr algn="ctr">
              <a:defRPr/>
            </a:pPr>
          </a:p>
        </p:txBody>
      </p:sp>
      <p:sp>
        <p:nvSpPr>
          <p:cNvPr id="22" name="AutoShape 22"/>
          <p:cNvSpPr/>
          <p:nvPr/>
        </p:nvSpPr>
        <p:spPr>
          <a:xfrm>
            <a:off x="4762500" y="1739900"/>
            <a:ext cx="3048000" cy="279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erif SC"/>
                <a:ea typeface="Noto Serif SC"/>
                <a:cs typeface="Noto Serif SC"/>
                <a:sym typeface="Noto Serif SC"/>
              </a:rPr>
              <a:t>06. Weak Points and Strong</a:t>
            </a:r>
            <a:endParaRPr lang="en-US" sz="1100"/>
          </a:p>
        </p:txBody>
      </p:sp>
      <p:sp>
        <p:nvSpPr>
          <p:cNvPr id="23" name="AutoShape 23"/>
          <p:cNvSpPr/>
          <p:nvPr/>
        </p:nvSpPr>
        <p:spPr>
          <a:xfrm>
            <a:off x="4762500" y="2057400"/>
            <a:ext cx="3048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endParaRPr lang="en-US" sz="1100"/>
          </a:p>
        </p:txBody>
      </p:sp>
      <p:sp>
        <p:nvSpPr>
          <p:cNvPr id="24" name="AutoShape 24"/>
          <p:cNvSpPr/>
          <p:nvPr/>
        </p:nvSpPr>
        <p:spPr>
          <a:xfrm>
            <a:off x="4699000" y="2603500"/>
            <a:ext cx="3175000" cy="825500"/>
          </a:xfrm>
          <a:prstGeom prst="roundRect">
            <a:avLst>
              <a:gd name="adj" fmla="val 0"/>
            </a:avLst>
          </a:prstGeom>
          <a:solidFill>
            <a:srgbClr val="333333">
              <a:alpha val="5000"/>
            </a:srgbClr>
          </a:solidFill>
          <a:ln w="25400" cap="flat" cmpd="sng">
            <a:noFill/>
            <a:prstDash val="solid"/>
            <a:round/>
          </a:ln>
        </p:spPr>
        <p:txBody>
          <a:bodyPr vert="horz" wrap="square" lIns="63500" tIns="63500" rIns="63500" bIns="63500" rtlCol="0" anchor="ctr"/>
          <a:lstStyle/>
          <a:p>
            <a:pPr algn="ctr">
              <a:defRPr/>
            </a:pPr>
          </a:p>
        </p:txBody>
      </p:sp>
      <p:sp>
        <p:nvSpPr>
          <p:cNvPr id="25" name="AutoShape 25"/>
          <p:cNvSpPr/>
          <p:nvPr/>
        </p:nvSpPr>
        <p:spPr>
          <a:xfrm>
            <a:off x="4762500" y="2628900"/>
            <a:ext cx="3048000" cy="279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erif SC"/>
                <a:ea typeface="Noto Serif SC"/>
                <a:cs typeface="Noto Serif SC"/>
                <a:sym typeface="Noto Serif SC"/>
              </a:rPr>
              <a:t>07. Maneuvering an Army</a:t>
            </a:r>
            <a:endParaRPr lang="en-US" sz="1100"/>
          </a:p>
        </p:txBody>
      </p:sp>
      <p:sp>
        <p:nvSpPr>
          <p:cNvPr id="26" name="AutoShape 26"/>
          <p:cNvSpPr/>
          <p:nvPr/>
        </p:nvSpPr>
        <p:spPr>
          <a:xfrm>
            <a:off x="4762500" y="2946400"/>
            <a:ext cx="3048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endParaRPr lang="en-US" sz="1100"/>
          </a:p>
        </p:txBody>
      </p:sp>
      <p:sp>
        <p:nvSpPr>
          <p:cNvPr id="27" name="AutoShape 27"/>
          <p:cNvSpPr/>
          <p:nvPr/>
        </p:nvSpPr>
        <p:spPr>
          <a:xfrm>
            <a:off x="4699000" y="3492500"/>
            <a:ext cx="3175000" cy="825500"/>
          </a:xfrm>
          <a:prstGeom prst="roundRect">
            <a:avLst>
              <a:gd name="adj" fmla="val 0"/>
            </a:avLst>
          </a:prstGeom>
          <a:solidFill>
            <a:srgbClr val="333333">
              <a:alpha val="5000"/>
            </a:srgbClr>
          </a:solidFill>
          <a:ln w="25400" cap="flat" cmpd="sng">
            <a:noFill/>
            <a:prstDash val="solid"/>
            <a:round/>
          </a:ln>
        </p:spPr>
        <p:txBody>
          <a:bodyPr vert="horz" wrap="square" lIns="63500" tIns="63500" rIns="63500" bIns="63500" rtlCol="0" anchor="ctr"/>
          <a:lstStyle/>
          <a:p>
            <a:pPr algn="ctr">
              <a:defRPr/>
            </a:pPr>
          </a:p>
        </p:txBody>
      </p:sp>
      <p:sp>
        <p:nvSpPr>
          <p:cNvPr id="28" name="AutoShape 28"/>
          <p:cNvSpPr/>
          <p:nvPr/>
        </p:nvSpPr>
        <p:spPr>
          <a:xfrm>
            <a:off x="4762500" y="3517900"/>
            <a:ext cx="3048000" cy="279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erif SC"/>
                <a:ea typeface="Noto Serif SC"/>
                <a:cs typeface="Noto Serif SC"/>
                <a:sym typeface="Noto Serif SC"/>
              </a:rPr>
              <a:t>08. Variation of Tactics</a:t>
            </a:r>
            <a:endParaRPr lang="en-US" sz="1100"/>
          </a:p>
        </p:txBody>
      </p:sp>
      <p:sp>
        <p:nvSpPr>
          <p:cNvPr id="29" name="AutoShape 29"/>
          <p:cNvSpPr/>
          <p:nvPr/>
        </p:nvSpPr>
        <p:spPr>
          <a:xfrm>
            <a:off x="4762500" y="3835400"/>
            <a:ext cx="3048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endParaRPr lang="en-US" sz="1100"/>
          </a:p>
        </p:txBody>
      </p:sp>
      <p:sp>
        <p:nvSpPr>
          <p:cNvPr id="30" name="AutoShape 30"/>
          <p:cNvSpPr/>
          <p:nvPr/>
        </p:nvSpPr>
        <p:spPr>
          <a:xfrm>
            <a:off x="4699000" y="4381500"/>
            <a:ext cx="3175000" cy="825500"/>
          </a:xfrm>
          <a:prstGeom prst="roundRect">
            <a:avLst>
              <a:gd name="adj" fmla="val 0"/>
            </a:avLst>
          </a:prstGeom>
          <a:solidFill>
            <a:srgbClr val="333333">
              <a:alpha val="5000"/>
            </a:srgbClr>
          </a:solidFill>
          <a:ln w="25400" cap="flat" cmpd="sng">
            <a:noFill/>
            <a:prstDash val="solid"/>
            <a:round/>
          </a:ln>
        </p:spPr>
        <p:txBody>
          <a:bodyPr vert="horz" wrap="square" lIns="63500" tIns="63500" rIns="63500" bIns="63500" rtlCol="0" anchor="ctr"/>
          <a:lstStyle/>
          <a:p>
            <a:pPr algn="ctr">
              <a:defRPr/>
            </a:pPr>
          </a:p>
        </p:txBody>
      </p:sp>
      <p:sp>
        <p:nvSpPr>
          <p:cNvPr id="31" name="AutoShape 31"/>
          <p:cNvSpPr/>
          <p:nvPr/>
        </p:nvSpPr>
        <p:spPr>
          <a:xfrm>
            <a:off x="4762500" y="4406900"/>
            <a:ext cx="3048000" cy="279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erif SC"/>
                <a:ea typeface="Noto Serif SC"/>
                <a:cs typeface="Noto Serif SC"/>
                <a:sym typeface="Noto Serif SC"/>
              </a:rPr>
              <a:t>09. The Army on the March</a:t>
            </a:r>
            <a:endParaRPr lang="en-US" sz="1100"/>
          </a:p>
        </p:txBody>
      </p:sp>
      <p:sp>
        <p:nvSpPr>
          <p:cNvPr id="32" name="AutoShape 32"/>
          <p:cNvSpPr/>
          <p:nvPr/>
        </p:nvSpPr>
        <p:spPr>
          <a:xfrm>
            <a:off x="4762500" y="4724400"/>
            <a:ext cx="3048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endParaRPr lang="en-US" sz="1100"/>
          </a:p>
        </p:txBody>
      </p:sp>
      <p:sp>
        <p:nvSpPr>
          <p:cNvPr id="33" name="AutoShape 33"/>
          <p:cNvSpPr/>
          <p:nvPr/>
        </p:nvSpPr>
        <p:spPr>
          <a:xfrm>
            <a:off x="4699000" y="5270500"/>
            <a:ext cx="3175000" cy="825500"/>
          </a:xfrm>
          <a:prstGeom prst="roundRect">
            <a:avLst>
              <a:gd name="adj" fmla="val 0"/>
            </a:avLst>
          </a:prstGeom>
          <a:solidFill>
            <a:srgbClr val="A67C52">
              <a:alpha val="10000"/>
            </a:srgbClr>
          </a:solidFill>
          <a:ln w="25400" cap="flat" cmpd="sng">
            <a:noFill/>
            <a:prstDash val="solid"/>
            <a:round/>
          </a:ln>
        </p:spPr>
        <p:txBody>
          <a:bodyPr vert="horz" wrap="square" lIns="63500" tIns="63500" rIns="63500" bIns="63500" rtlCol="0" anchor="ctr"/>
          <a:lstStyle/>
          <a:p>
            <a:pPr algn="ctr">
              <a:defRPr/>
            </a:pPr>
          </a:p>
        </p:txBody>
      </p:sp>
      <p:sp>
        <p:nvSpPr>
          <p:cNvPr id="34" name="AutoShape 34"/>
          <p:cNvSpPr/>
          <p:nvPr/>
        </p:nvSpPr>
        <p:spPr>
          <a:xfrm>
            <a:off x="4762500" y="5334000"/>
            <a:ext cx="3048000" cy="698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endParaRPr lang="en-US" sz="1100"/>
          </a:p>
        </p:txBody>
      </p:sp>
      <p:sp>
        <p:nvSpPr>
          <p:cNvPr id="35" name="AutoShape 35"/>
          <p:cNvSpPr/>
          <p:nvPr/>
        </p:nvSpPr>
        <p:spPr>
          <a:xfrm>
            <a:off x="8191500" y="1524000"/>
            <a:ext cx="3556000" cy="4826000"/>
          </a:xfrm>
          <a:prstGeom prst="roundRect">
            <a:avLst>
              <a:gd name="adj" fmla="val 0"/>
            </a:avLst>
          </a:prstGeom>
          <a:solidFill>
            <a:srgbClr val="F9F8F4">
              <a:alpha val="92000"/>
            </a:srgbClr>
          </a:solidFill>
          <a:ln w="12700" cap="flat" cmpd="sng">
            <a:solidFill>
              <a:srgbClr val="524B41">
                <a:alpha val="20000"/>
              </a:srgbClr>
            </a:solidFill>
            <a:prstDash val="solid"/>
            <a:round/>
          </a:ln>
        </p:spPr>
        <p:txBody>
          <a:bodyPr vert="horz" wrap="square" lIns="63500" tIns="63500" rIns="63500" bIns="63500" rtlCol="0" anchor="ctr"/>
          <a:lstStyle/>
          <a:p>
            <a:pPr algn="ctr">
              <a:defRPr/>
            </a:pPr>
          </a:p>
        </p:txBody>
      </p:sp>
      <p:sp>
        <p:nvSpPr>
          <p:cNvPr id="36" name="AutoShape 36"/>
          <p:cNvSpPr/>
          <p:nvPr/>
        </p:nvSpPr>
        <p:spPr>
          <a:xfrm>
            <a:off x="8382000" y="1714500"/>
            <a:ext cx="3175000" cy="825500"/>
          </a:xfrm>
          <a:prstGeom prst="roundRect">
            <a:avLst>
              <a:gd name="adj" fmla="val 0"/>
            </a:avLst>
          </a:prstGeom>
          <a:solidFill>
            <a:srgbClr val="333333">
              <a:alpha val="5000"/>
            </a:srgbClr>
          </a:solidFill>
          <a:ln w="25400" cap="flat" cmpd="sng">
            <a:noFill/>
            <a:prstDash val="solid"/>
            <a:round/>
          </a:ln>
        </p:spPr>
        <p:txBody>
          <a:bodyPr vert="horz" wrap="square" lIns="63500" tIns="63500" rIns="63500" bIns="63500" rtlCol="0" anchor="ctr"/>
          <a:lstStyle/>
          <a:p>
            <a:pPr algn="ctr">
              <a:defRPr/>
            </a:pPr>
          </a:p>
        </p:txBody>
      </p:sp>
      <p:sp>
        <p:nvSpPr>
          <p:cNvPr id="37" name="AutoShape 37"/>
          <p:cNvSpPr/>
          <p:nvPr/>
        </p:nvSpPr>
        <p:spPr>
          <a:xfrm>
            <a:off x="8445500" y="1739900"/>
            <a:ext cx="3048000" cy="279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erif SC"/>
                <a:ea typeface="Noto Serif SC"/>
                <a:cs typeface="Noto Serif SC"/>
                <a:sym typeface="Noto Serif SC"/>
              </a:rPr>
              <a:t>10. Terrain</a:t>
            </a:r>
            <a:endParaRPr lang="en-US" sz="1100"/>
          </a:p>
        </p:txBody>
      </p:sp>
      <p:sp>
        <p:nvSpPr>
          <p:cNvPr id="38" name="AutoShape 38"/>
          <p:cNvSpPr/>
          <p:nvPr/>
        </p:nvSpPr>
        <p:spPr>
          <a:xfrm>
            <a:off x="8445500" y="2057400"/>
            <a:ext cx="3048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endParaRPr lang="en-US" sz="1100"/>
          </a:p>
        </p:txBody>
      </p:sp>
      <p:sp>
        <p:nvSpPr>
          <p:cNvPr id="39" name="AutoShape 39"/>
          <p:cNvSpPr/>
          <p:nvPr/>
        </p:nvSpPr>
        <p:spPr>
          <a:xfrm>
            <a:off x="8382000" y="2603500"/>
            <a:ext cx="3175000" cy="825500"/>
          </a:xfrm>
          <a:prstGeom prst="roundRect">
            <a:avLst>
              <a:gd name="adj" fmla="val 0"/>
            </a:avLst>
          </a:prstGeom>
          <a:solidFill>
            <a:srgbClr val="333333">
              <a:alpha val="5000"/>
            </a:srgbClr>
          </a:solidFill>
          <a:ln w="25400" cap="flat" cmpd="sng">
            <a:noFill/>
            <a:prstDash val="solid"/>
            <a:round/>
          </a:ln>
        </p:spPr>
        <p:txBody>
          <a:bodyPr vert="horz" wrap="square" lIns="63500" tIns="63500" rIns="63500" bIns="63500" rtlCol="0" anchor="ctr"/>
          <a:lstStyle/>
          <a:p>
            <a:pPr algn="ctr">
              <a:defRPr/>
            </a:pPr>
          </a:p>
        </p:txBody>
      </p:sp>
      <p:sp>
        <p:nvSpPr>
          <p:cNvPr id="40" name="AutoShape 40"/>
          <p:cNvSpPr/>
          <p:nvPr/>
        </p:nvSpPr>
        <p:spPr>
          <a:xfrm>
            <a:off x="8445500" y="2628900"/>
            <a:ext cx="3048000" cy="279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erif SC"/>
                <a:ea typeface="Noto Serif SC"/>
                <a:cs typeface="Noto Serif SC"/>
                <a:sym typeface="Noto Serif SC"/>
              </a:rPr>
              <a:t>11. The Nine Situations</a:t>
            </a:r>
            <a:endParaRPr lang="en-US" sz="1100"/>
          </a:p>
        </p:txBody>
      </p:sp>
      <p:sp>
        <p:nvSpPr>
          <p:cNvPr id="41" name="AutoShape 41"/>
          <p:cNvSpPr/>
          <p:nvPr/>
        </p:nvSpPr>
        <p:spPr>
          <a:xfrm>
            <a:off x="8445500" y="2946400"/>
            <a:ext cx="3048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endParaRPr lang="en-US" sz="1100"/>
          </a:p>
        </p:txBody>
      </p:sp>
      <p:sp>
        <p:nvSpPr>
          <p:cNvPr id="42" name="AutoShape 42"/>
          <p:cNvSpPr/>
          <p:nvPr/>
        </p:nvSpPr>
        <p:spPr>
          <a:xfrm>
            <a:off x="8382000" y="3492500"/>
            <a:ext cx="3175000" cy="825500"/>
          </a:xfrm>
          <a:prstGeom prst="roundRect">
            <a:avLst>
              <a:gd name="adj" fmla="val 0"/>
            </a:avLst>
          </a:prstGeom>
          <a:solidFill>
            <a:srgbClr val="333333">
              <a:alpha val="5000"/>
            </a:srgbClr>
          </a:solidFill>
          <a:ln w="25400" cap="flat" cmpd="sng">
            <a:noFill/>
            <a:prstDash val="solid"/>
            <a:round/>
          </a:ln>
        </p:spPr>
        <p:txBody>
          <a:bodyPr vert="horz" wrap="square" lIns="63500" tIns="63500" rIns="63500" bIns="63500" rtlCol="0" anchor="ctr"/>
          <a:lstStyle/>
          <a:p>
            <a:pPr algn="ctr">
              <a:defRPr/>
            </a:pPr>
          </a:p>
        </p:txBody>
      </p:sp>
      <p:sp>
        <p:nvSpPr>
          <p:cNvPr id="43" name="AutoShape 43"/>
          <p:cNvSpPr/>
          <p:nvPr/>
        </p:nvSpPr>
        <p:spPr>
          <a:xfrm>
            <a:off x="8445500" y="3517900"/>
            <a:ext cx="3048000" cy="279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erif SC"/>
                <a:ea typeface="Noto Serif SC"/>
                <a:cs typeface="Noto Serif SC"/>
                <a:sym typeface="Noto Serif SC"/>
              </a:rPr>
              <a:t>12. The Attack by Fire</a:t>
            </a:r>
            <a:endParaRPr lang="en-US" sz="1100"/>
          </a:p>
        </p:txBody>
      </p:sp>
      <p:sp>
        <p:nvSpPr>
          <p:cNvPr id="44" name="AutoShape 44"/>
          <p:cNvSpPr/>
          <p:nvPr/>
        </p:nvSpPr>
        <p:spPr>
          <a:xfrm>
            <a:off x="8445500" y="3835400"/>
            <a:ext cx="3048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200" b="0" i="0" u="none" strike="noStrike">
                <a:solidFill>
                  <a:srgbClr val="4B4B4B"/>
                </a:solidFill>
                <a:latin typeface="Noto Serif SC"/>
                <a:ea typeface="Noto Serif SC"/>
                <a:cs typeface="Noto Serif SC"/>
                <a:sym typeface="Noto Serif SC"/>
              </a:rPr>
              <a:t>.</a:t>
            </a:r>
            <a:endParaRPr lang="en-US" sz="1100"/>
          </a:p>
        </p:txBody>
      </p:sp>
      <p:sp>
        <p:nvSpPr>
          <p:cNvPr id="45" name="AutoShape 45"/>
          <p:cNvSpPr/>
          <p:nvPr/>
        </p:nvSpPr>
        <p:spPr>
          <a:xfrm>
            <a:off x="8382000" y="4381500"/>
            <a:ext cx="3175000" cy="825500"/>
          </a:xfrm>
          <a:prstGeom prst="roundRect">
            <a:avLst>
              <a:gd name="adj" fmla="val 0"/>
            </a:avLst>
          </a:prstGeom>
          <a:solidFill>
            <a:srgbClr val="333333">
              <a:alpha val="5000"/>
            </a:srgbClr>
          </a:solidFill>
          <a:ln w="25400" cap="flat" cmpd="sng">
            <a:noFill/>
            <a:prstDash val="solid"/>
            <a:round/>
          </a:ln>
        </p:spPr>
        <p:txBody>
          <a:bodyPr vert="horz" wrap="square" lIns="63500" tIns="63500" rIns="63500" bIns="63500" rtlCol="0" anchor="ctr"/>
          <a:lstStyle/>
          <a:p>
            <a:pPr algn="ctr">
              <a:defRPr/>
            </a:pPr>
          </a:p>
        </p:txBody>
      </p:sp>
      <p:sp>
        <p:nvSpPr>
          <p:cNvPr id="46" name="AutoShape 46"/>
          <p:cNvSpPr/>
          <p:nvPr/>
        </p:nvSpPr>
        <p:spPr>
          <a:xfrm>
            <a:off x="8445500" y="4406900"/>
            <a:ext cx="3048000" cy="279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333333"/>
                </a:solidFill>
                <a:latin typeface="Noto Serif SC"/>
                <a:ea typeface="Noto Serif SC"/>
                <a:cs typeface="Noto Serif SC"/>
                <a:sym typeface="Noto Serif SC"/>
              </a:rPr>
              <a:t>13. The Use of Spies</a:t>
            </a:r>
            <a:endParaRPr lang="en-US" sz="1100"/>
          </a:p>
        </p:txBody>
      </p:sp>
      <p:sp>
        <p:nvSpPr>
          <p:cNvPr id="47" name="AutoShape 47"/>
          <p:cNvSpPr/>
          <p:nvPr/>
        </p:nvSpPr>
        <p:spPr>
          <a:xfrm>
            <a:off x="8445500" y="4724400"/>
            <a:ext cx="3048000" cy="444500"/>
          </a:xfrm>
          <a:prstGeom prst="rect">
            <a:avLst/>
          </a:prstGeom>
          <a:noFill/>
          <a:ln w="12700" cap="flat" cmpd="sng">
            <a:noFill/>
            <a:prstDash val="solid"/>
            <a:round/>
          </a:ln>
        </p:spPr>
        <p:txBody>
          <a:bodyPr vert="horz" wrap="square" lIns="0" tIns="0" rIns="0" bIns="0" rtlCol="0" anchor="ctr" anchorCtr="0"/>
          <a:lstStyle/>
          <a:p>
            <a:pPr marL="0" indent="0" algn="l">
              <a:lnSpc>
                <a:spcPct val="100000"/>
              </a:lnSpc>
              <a:defRPr/>
            </a:pPr>
            <a:r>
              <a:rPr lang="en-US" sz="1200" b="0" i="0" u="none" strike="noStrike">
                <a:solidFill>
                  <a:srgbClr val="4B4B4B"/>
                </a:solidFill>
                <a:latin typeface="Noto Serif SC"/>
                <a:ea typeface="Noto Serif SC"/>
                <a:cs typeface="Noto Serif SC"/>
                <a:sym typeface="Noto Serif SC"/>
              </a:rPr>
              <a:t>.</a:t>
            </a:r>
            <a:endParaRPr lang="en-US" sz="1100"/>
          </a:p>
        </p:txBody>
      </p:sp>
      <p:sp>
        <p:nvSpPr>
          <p:cNvPr id="48" name="AutoShape 48"/>
          <p:cNvSpPr/>
          <p:nvPr/>
        </p:nvSpPr>
        <p:spPr>
          <a:xfrm>
            <a:off x="8382000" y="5270500"/>
            <a:ext cx="3175000" cy="825500"/>
          </a:xfrm>
          <a:prstGeom prst="roundRect">
            <a:avLst>
              <a:gd name="adj" fmla="val 0"/>
            </a:avLst>
          </a:prstGeom>
          <a:solidFill>
            <a:srgbClr val="2D5046">
              <a:alpha val="10000"/>
            </a:srgbClr>
          </a:soli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2000" y="508000"/>
            <a:ext cx="10160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erif SC"/>
                <a:ea typeface="Noto Serif SC"/>
                <a:cs typeface="Noto Serif SC"/>
                <a:sym typeface="Noto Serif SC"/>
              </a:rPr>
              <a:t>CORE PRINCIPLES</a:t>
            </a:r>
            <a:endParaRPr lang="en-US" sz="1100"/>
          </a:p>
        </p:txBody>
      </p:sp>
      <p:sp>
        <p:nvSpPr>
          <p:cNvPr id="4" name="AutoShape 4"/>
          <p:cNvSpPr/>
          <p:nvPr>
            <p:custDataLst>
              <p:tags r:id="rId2"/>
            </p:custDataLst>
          </p:nvPr>
        </p:nvSpPr>
        <p:spPr>
          <a:xfrm>
            <a:off x="762000" y="1524000"/>
            <a:ext cx="8089900" cy="4609465"/>
          </a:xfrm>
          <a:prstGeom prst="roundRect">
            <a:avLst>
              <a:gd name="adj" fmla="val 0"/>
            </a:avLst>
          </a:prstGeom>
          <a:solidFill>
            <a:srgbClr val="FAFAFA">
              <a:alpha val="92000"/>
            </a:srgbClr>
          </a:solidFill>
          <a:ln w="12700" cap="flat" cmpd="sng">
            <a:solidFill>
              <a:srgbClr val="333333">
                <a:alpha val="15000"/>
              </a:srgbClr>
            </a:solidFill>
            <a:prstDash val="solid"/>
            <a:round/>
          </a:ln>
        </p:spPr>
        <p:txBody>
          <a:bodyPr vert="horz" wrap="square" lIns="63500" tIns="63500" rIns="63500" bIns="63500" rtlCol="0" anchor="t" anchorCtr="0"/>
          <a:p>
            <a:pPr indent="0" algn="l" eaLnBrk="1" fontAlgn="auto" latinLnBrk="0" hangingPunct="1">
              <a:lnSpc>
                <a:spcPct val="110000"/>
              </a:lnSpc>
              <a:defRPr/>
            </a:pPr>
            <a:r>
              <a:rPr sz="1800" i="1"/>
              <a:t>“Prudence in Warfare” First: The opening states “War is a matter of life and death, a way to survival or death, a matter of survival or destruction, which must not be ignored”, advocating for calm and rationality, treating war as the last means to resolve conflicts</a:t>
            </a:r>
            <a:endParaRPr sz="1800" i="1"/>
          </a:p>
          <a:p>
            <a:pPr indent="0" algn="l" eaLnBrk="1" fontAlgn="auto" latinLnBrk="0" hangingPunct="1">
              <a:lnSpc>
                <a:spcPct val="110000"/>
              </a:lnSpc>
              <a:defRPr/>
            </a:pPr>
            <a:endParaRPr sz="1800" i="1"/>
          </a:p>
          <a:p>
            <a:pPr indent="0" algn="l" eaLnBrk="1" fontAlgn="auto" latinLnBrk="0" hangingPunct="1">
              <a:lnSpc>
                <a:spcPct val="110000"/>
              </a:lnSpc>
              <a:defRPr/>
            </a:pPr>
            <a:endParaRPr sz="1800" i="1"/>
          </a:p>
          <a:p>
            <a:pPr indent="0" algn="l" eaLnBrk="1" fontAlgn="auto" latinLnBrk="0" hangingPunct="1">
              <a:lnSpc>
                <a:spcPct val="110000"/>
              </a:lnSpc>
              <a:defRPr/>
            </a:pPr>
            <a:endParaRPr sz="1800" i="1"/>
          </a:p>
          <a:p>
            <a:pPr indent="0" algn="l" eaLnBrk="1" fontAlgn="auto" latinLnBrk="0" hangingPunct="1">
              <a:lnSpc>
                <a:spcPct val="110000"/>
              </a:lnSpc>
              <a:defRPr/>
            </a:pPr>
            <a:endParaRPr sz="1800" i="1"/>
          </a:p>
          <a:p>
            <a:pPr indent="0" algn="l" eaLnBrk="1" fontAlgn="auto" latinLnBrk="0" hangingPunct="1">
              <a:lnSpc>
                <a:spcPct val="110000"/>
              </a:lnSpc>
              <a:defRPr/>
            </a:pPr>
            <a:r>
              <a:rPr sz="1800" i="1"/>
              <a:t>Comprehensive evaluation (Five Factors and Seven Calculations): Proposed the “Five Factors” for assessing victory or defeat: Morale (political/public support), Heaven (timing), Earth (terrain), General (leadership ability), and Method (discipline)</a:t>
            </a:r>
            <a:endParaRPr sz="1800" i="1"/>
          </a:p>
        </p:txBody>
      </p:sp>
      <p:sp>
        <p:nvSpPr>
          <p:cNvPr id="3" name="椭圆 2"/>
          <p:cNvSpPr/>
          <p:nvPr/>
        </p:nvSpPr>
        <p:spPr>
          <a:xfrm>
            <a:off x="1054735" y="3068955"/>
            <a:ext cx="1522730" cy="864235"/>
          </a:xfrm>
          <a:prstGeom prst="ellipse">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i="1">
                <a:solidFill>
                  <a:schemeClr val="tx1"/>
                </a:solidFill>
                <a:sym typeface="+mn-ea"/>
              </a:rPr>
              <a:t>Morale</a:t>
            </a:r>
            <a:endParaRPr lang="zh-CN" altLang="en-US" i="1">
              <a:solidFill>
                <a:schemeClr val="tx1"/>
              </a:solidFill>
              <a:sym typeface="+mn-ea"/>
            </a:endParaRPr>
          </a:p>
        </p:txBody>
      </p:sp>
      <p:sp>
        <p:nvSpPr>
          <p:cNvPr id="5" name="椭圆 4"/>
          <p:cNvSpPr/>
          <p:nvPr>
            <p:custDataLst>
              <p:tags r:id="rId3"/>
            </p:custDataLst>
          </p:nvPr>
        </p:nvSpPr>
        <p:spPr>
          <a:xfrm>
            <a:off x="5334635" y="5072380"/>
            <a:ext cx="1522730" cy="864235"/>
          </a:xfrm>
          <a:prstGeom prst="ellipse">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i="1">
                <a:solidFill>
                  <a:schemeClr val="tx1"/>
                </a:solidFill>
                <a:sym typeface="+mn-ea"/>
              </a:rPr>
              <a:t>Method</a:t>
            </a:r>
            <a:endParaRPr lang="zh-CN" altLang="en-US" i="1">
              <a:solidFill>
                <a:schemeClr val="tx1"/>
              </a:solidFill>
              <a:sym typeface="+mn-ea"/>
            </a:endParaRPr>
          </a:p>
        </p:txBody>
      </p:sp>
      <p:sp>
        <p:nvSpPr>
          <p:cNvPr id="6" name="椭圆 5"/>
          <p:cNvSpPr/>
          <p:nvPr>
            <p:custDataLst>
              <p:tags r:id="rId4"/>
            </p:custDataLst>
          </p:nvPr>
        </p:nvSpPr>
        <p:spPr>
          <a:xfrm>
            <a:off x="2927985" y="5072380"/>
            <a:ext cx="1522730" cy="864235"/>
          </a:xfrm>
          <a:prstGeom prst="ellipse">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i="1">
                <a:solidFill>
                  <a:schemeClr val="tx1"/>
                </a:solidFill>
                <a:sym typeface="+mn-ea"/>
              </a:rPr>
              <a:t>General</a:t>
            </a:r>
            <a:endParaRPr lang="zh-CN" altLang="en-US" i="1">
              <a:solidFill>
                <a:schemeClr val="tx1"/>
              </a:solidFill>
              <a:sym typeface="+mn-ea"/>
            </a:endParaRPr>
          </a:p>
        </p:txBody>
      </p:sp>
      <p:sp>
        <p:nvSpPr>
          <p:cNvPr id="7" name="椭圆 6"/>
          <p:cNvSpPr/>
          <p:nvPr>
            <p:custDataLst>
              <p:tags r:id="rId5"/>
            </p:custDataLst>
          </p:nvPr>
        </p:nvSpPr>
        <p:spPr>
          <a:xfrm>
            <a:off x="6785610" y="3068955"/>
            <a:ext cx="1522730" cy="864235"/>
          </a:xfrm>
          <a:prstGeom prst="ellipse">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i="1">
                <a:solidFill>
                  <a:schemeClr val="tx1"/>
                </a:solidFill>
                <a:sym typeface="+mn-ea"/>
              </a:rPr>
              <a:t>Earth</a:t>
            </a:r>
            <a:endParaRPr lang="zh-CN" altLang="en-US" i="1">
              <a:solidFill>
                <a:schemeClr val="tx1"/>
              </a:solidFill>
              <a:sym typeface="+mn-ea"/>
            </a:endParaRPr>
          </a:p>
        </p:txBody>
      </p:sp>
      <p:sp>
        <p:nvSpPr>
          <p:cNvPr id="8" name="椭圆 7"/>
          <p:cNvSpPr/>
          <p:nvPr>
            <p:custDataLst>
              <p:tags r:id="rId6"/>
            </p:custDataLst>
          </p:nvPr>
        </p:nvSpPr>
        <p:spPr>
          <a:xfrm>
            <a:off x="4045585" y="3068955"/>
            <a:ext cx="1522730" cy="864235"/>
          </a:xfrm>
          <a:prstGeom prst="ellipse">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i="1">
                <a:solidFill>
                  <a:schemeClr val="tx1"/>
                </a:solidFill>
                <a:sym typeface="+mn-ea"/>
              </a:rPr>
              <a:t>Heaven</a:t>
            </a:r>
            <a:endParaRPr lang="zh-CN" altLang="en-US" i="1">
              <a:solidFill>
                <a:schemeClr val="tx1"/>
              </a:solidFill>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erif SC"/>
                <a:ea typeface="Noto Serif SC"/>
                <a:cs typeface="Noto Serif SC"/>
                <a:sym typeface="Noto Serif SC"/>
              </a:rPr>
              <a:t>Core Principle 1: Win Without Fighting</a:t>
            </a:r>
            <a:endParaRPr lang="en-US" sz="1100"/>
          </a:p>
        </p:txBody>
      </p:sp>
      <p:sp>
        <p:nvSpPr>
          <p:cNvPr id="4" name="AutoShape 4"/>
          <p:cNvSpPr/>
          <p:nvPr/>
        </p:nvSpPr>
        <p:spPr>
          <a:xfrm>
            <a:off x="762000" y="1397000"/>
            <a:ext cx="10909300" cy="1460500"/>
          </a:xfrm>
          <a:prstGeom prst="roundRect">
            <a:avLst>
              <a:gd name="adj" fmla="val 0"/>
            </a:avLst>
          </a:prstGeom>
          <a:solidFill>
            <a:srgbClr val="F5F5F2">
              <a:alpha val="92000"/>
            </a:srgbClr>
          </a:solidFill>
          <a:ln w="12700" cap="flat" cmpd="sng">
            <a:solidFill>
              <a:srgbClr val="524E46">
                <a:alpha val="18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952500" y="1498600"/>
            <a:ext cx="10528300" cy="5334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500" b="0" i="1" u="none" strike="noStrike">
                <a:solidFill>
                  <a:srgbClr val="2D2D2D"/>
                </a:solidFill>
                <a:latin typeface="Noto Serif SC"/>
                <a:ea typeface="Noto Serif SC"/>
                <a:cs typeface="Noto Serif SC"/>
                <a:sym typeface="Noto Serif SC"/>
              </a:rPr>
              <a:t>"To win one hundred victories in one hundred battles is not the acme of skill. To subdue the enemy without fighting is the acme of skill."</a:t>
            </a:r>
            <a:endParaRPr lang="en-US" sz="1100"/>
          </a:p>
        </p:txBody>
      </p:sp>
      <p:sp>
        <p:nvSpPr>
          <p:cNvPr id="6" name="AutoShape 6"/>
          <p:cNvSpPr/>
          <p:nvPr/>
        </p:nvSpPr>
        <p:spPr>
          <a:xfrm>
            <a:off x="952500" y="2057400"/>
            <a:ext cx="10528300" cy="698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0" u="none" strike="noStrike">
                <a:solidFill>
                  <a:srgbClr val="464646"/>
                </a:solidFill>
                <a:latin typeface="Noto Serif SC"/>
                <a:ea typeface="Noto Serif SC"/>
                <a:cs typeface="Noto Serif SC"/>
                <a:sym typeface="Noto Serif SC"/>
              </a:rPr>
              <a:t>—— 百战百胜，非善之善者也；不战而屈人之兵，善之善者也。《孙子兵法·谋攻篇》</a:t>
            </a:r>
            <a:endParaRPr lang="en-US" sz="1100"/>
          </a:p>
        </p:txBody>
      </p:sp>
      <p:sp>
        <p:nvSpPr>
          <p:cNvPr id="7" name="AutoShape 7"/>
          <p:cNvSpPr/>
          <p:nvPr/>
        </p:nvSpPr>
        <p:spPr>
          <a:xfrm>
            <a:off x="762000" y="3048000"/>
            <a:ext cx="2603500" cy="1714500"/>
          </a:xfrm>
          <a:prstGeom prst="roundRect">
            <a:avLst>
              <a:gd name="adj" fmla="val 0"/>
            </a:avLst>
          </a:prstGeom>
          <a:solidFill>
            <a:srgbClr val="FCFCFB">
              <a:alpha val="88000"/>
            </a:srgbClr>
          </a:solidFill>
          <a:ln w="12700" cap="flat" cmpd="sng">
            <a:solidFill>
              <a:srgbClr val="645F5A">
                <a:alpha val="15000"/>
              </a:srgbClr>
            </a:solidFill>
            <a:prstDash val="solid"/>
            <a:round/>
          </a:ln>
        </p:spPr>
        <p:txBody>
          <a:bodyPr vert="horz" wrap="square" lIns="63500" tIns="63500" rIns="63500" bIns="63500" rtlCol="0" anchor="ctr"/>
          <a:lstStyle/>
          <a:p>
            <a:pPr algn="ctr">
              <a:defRPr/>
            </a:pPr>
          </a:p>
        </p:txBody>
      </p:sp>
      <p:sp>
        <p:nvSpPr>
          <p:cNvPr id="8" name="AutoShape 8"/>
          <p:cNvSpPr/>
          <p:nvPr/>
        </p:nvSpPr>
        <p:spPr>
          <a:xfrm>
            <a:off x="889000" y="3727450"/>
            <a:ext cx="2349500" cy="3556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600" b="1" i="0" u="none" strike="noStrike">
                <a:solidFill>
                  <a:srgbClr val="333333"/>
                </a:solidFill>
                <a:latin typeface="Noto Serif SC"/>
                <a:ea typeface="Noto Serif SC"/>
                <a:cs typeface="Noto Serif SC"/>
                <a:sym typeface="Noto Serif SC"/>
              </a:rPr>
              <a:t>Diplomacy </a:t>
            </a:r>
            <a:endParaRPr lang="en-US" sz="1100"/>
          </a:p>
        </p:txBody>
      </p:sp>
      <p:sp>
        <p:nvSpPr>
          <p:cNvPr id="9" name="AutoShape 9"/>
          <p:cNvSpPr/>
          <p:nvPr/>
        </p:nvSpPr>
        <p:spPr>
          <a:xfrm>
            <a:off x="889000" y="3594100"/>
            <a:ext cx="23495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endParaRPr lang="en-US" sz="1100"/>
          </a:p>
        </p:txBody>
      </p:sp>
      <p:sp>
        <p:nvSpPr>
          <p:cNvPr id="10" name="AutoShape 10"/>
          <p:cNvSpPr/>
          <p:nvPr/>
        </p:nvSpPr>
        <p:spPr>
          <a:xfrm>
            <a:off x="3467100" y="3048000"/>
            <a:ext cx="2603500" cy="1714500"/>
          </a:xfrm>
          <a:prstGeom prst="roundRect">
            <a:avLst>
              <a:gd name="adj" fmla="val 0"/>
            </a:avLst>
          </a:prstGeom>
          <a:solidFill>
            <a:srgbClr val="FCFCFB">
              <a:alpha val="88000"/>
            </a:srgbClr>
          </a:solidFill>
          <a:ln w="12700" cap="flat" cmpd="sng">
            <a:solidFill>
              <a:srgbClr val="645F5A">
                <a:alpha val="15000"/>
              </a:srgbClr>
            </a:solidFill>
            <a:prstDash val="solid"/>
            <a:round/>
          </a:ln>
        </p:spPr>
        <p:txBody>
          <a:bodyPr vert="horz" wrap="square" lIns="63500" tIns="63500" rIns="63500" bIns="63500" rtlCol="0" anchor="ctr"/>
          <a:lstStyle/>
          <a:p>
            <a:pPr algn="ctr">
              <a:defRPr/>
            </a:pPr>
          </a:p>
        </p:txBody>
      </p:sp>
      <p:sp>
        <p:nvSpPr>
          <p:cNvPr id="11" name="AutoShape 11"/>
          <p:cNvSpPr/>
          <p:nvPr/>
        </p:nvSpPr>
        <p:spPr>
          <a:xfrm>
            <a:off x="3594100" y="3727450"/>
            <a:ext cx="2349500" cy="3556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600" b="1" i="0" u="none" strike="noStrike">
                <a:solidFill>
                  <a:srgbClr val="333333"/>
                </a:solidFill>
                <a:latin typeface="Noto Serif SC"/>
                <a:ea typeface="Noto Serif SC"/>
                <a:cs typeface="Noto Serif SC"/>
                <a:sym typeface="Noto Serif SC"/>
              </a:rPr>
              <a:t>Deterrence</a:t>
            </a:r>
            <a:endParaRPr lang="en-US" sz="1100"/>
          </a:p>
        </p:txBody>
      </p:sp>
      <p:sp>
        <p:nvSpPr>
          <p:cNvPr id="12" name="AutoShape 12"/>
          <p:cNvSpPr/>
          <p:nvPr/>
        </p:nvSpPr>
        <p:spPr>
          <a:xfrm>
            <a:off x="3594100" y="3594100"/>
            <a:ext cx="2349500" cy="10160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200" b="0" i="0" u="none" strike="noStrike">
                <a:solidFill>
                  <a:srgbClr val="444444"/>
                </a:solidFill>
                <a:latin typeface="Noto Serif SC"/>
                <a:ea typeface="Noto Serif SC"/>
                <a:cs typeface="Noto Serif SC"/>
                <a:sym typeface="Noto Serif SC"/>
              </a:rPr>
              <a:t>。</a:t>
            </a:r>
            <a:endParaRPr lang="en-US" sz="1100"/>
          </a:p>
        </p:txBody>
      </p:sp>
      <p:sp>
        <p:nvSpPr>
          <p:cNvPr id="13" name="AutoShape 13"/>
          <p:cNvSpPr/>
          <p:nvPr/>
        </p:nvSpPr>
        <p:spPr>
          <a:xfrm>
            <a:off x="6172200" y="3048000"/>
            <a:ext cx="2603500" cy="1714500"/>
          </a:xfrm>
          <a:prstGeom prst="roundRect">
            <a:avLst>
              <a:gd name="adj" fmla="val 0"/>
            </a:avLst>
          </a:prstGeom>
          <a:solidFill>
            <a:srgbClr val="FCFCFB">
              <a:alpha val="88000"/>
            </a:srgbClr>
          </a:solidFill>
          <a:ln w="12700" cap="flat" cmpd="sng">
            <a:solidFill>
              <a:srgbClr val="645F5A">
                <a:alpha val="15000"/>
              </a:srgbClr>
            </a:solidFill>
            <a:prstDash val="solid"/>
            <a:round/>
          </a:ln>
        </p:spPr>
        <p:txBody>
          <a:bodyPr vert="horz" wrap="square" lIns="63500" tIns="63500" rIns="63500" bIns="63500" rtlCol="0" anchor="ctr"/>
          <a:lstStyle/>
          <a:p>
            <a:pPr algn="ctr">
              <a:defRPr/>
            </a:pPr>
          </a:p>
        </p:txBody>
      </p:sp>
      <p:sp>
        <p:nvSpPr>
          <p:cNvPr id="14" name="AutoShape 14"/>
          <p:cNvSpPr/>
          <p:nvPr/>
        </p:nvSpPr>
        <p:spPr>
          <a:xfrm>
            <a:off x="6299200" y="3727450"/>
            <a:ext cx="2349500" cy="3556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600" b="1" i="0" u="none" strike="noStrike">
                <a:solidFill>
                  <a:srgbClr val="333333"/>
                </a:solidFill>
                <a:latin typeface="Noto Serif SC"/>
                <a:ea typeface="Noto Serif SC"/>
                <a:cs typeface="Noto Serif SC"/>
                <a:sym typeface="Noto Serif SC"/>
              </a:rPr>
              <a:t>Subversion</a:t>
            </a:r>
            <a:endParaRPr lang="en-US" sz="1100"/>
          </a:p>
        </p:txBody>
      </p:sp>
      <p:sp>
        <p:nvSpPr>
          <p:cNvPr id="16" name="AutoShape 16"/>
          <p:cNvSpPr/>
          <p:nvPr/>
        </p:nvSpPr>
        <p:spPr>
          <a:xfrm>
            <a:off x="8877300" y="3048000"/>
            <a:ext cx="2603500" cy="1714500"/>
          </a:xfrm>
          <a:prstGeom prst="roundRect">
            <a:avLst>
              <a:gd name="adj" fmla="val 0"/>
            </a:avLst>
          </a:prstGeom>
          <a:solidFill>
            <a:srgbClr val="FCFCFB">
              <a:alpha val="88000"/>
            </a:srgbClr>
          </a:solidFill>
          <a:ln w="12700" cap="flat" cmpd="sng">
            <a:solidFill>
              <a:srgbClr val="645F5A">
                <a:alpha val="15000"/>
              </a:srgbClr>
            </a:solidFill>
            <a:prstDash val="solid"/>
            <a:round/>
          </a:ln>
        </p:spPr>
        <p:txBody>
          <a:bodyPr vert="horz" wrap="square" lIns="63500" tIns="63500" rIns="63500" bIns="63500" rtlCol="0" anchor="ctr"/>
          <a:lstStyle/>
          <a:p>
            <a:pPr algn="ctr">
              <a:defRPr/>
            </a:pPr>
          </a:p>
        </p:txBody>
      </p:sp>
      <p:sp>
        <p:nvSpPr>
          <p:cNvPr id="17" name="AutoShape 17"/>
          <p:cNvSpPr/>
          <p:nvPr/>
        </p:nvSpPr>
        <p:spPr>
          <a:xfrm>
            <a:off x="9004300" y="3727450"/>
            <a:ext cx="2349500" cy="355600"/>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600" b="1" i="0" u="none" strike="noStrike">
                <a:solidFill>
                  <a:srgbClr val="333333"/>
                </a:solidFill>
                <a:latin typeface="Noto Serif SC"/>
                <a:ea typeface="Noto Serif SC"/>
                <a:cs typeface="Noto Serif SC"/>
                <a:sym typeface="Noto Serif SC"/>
              </a:rPr>
              <a:t>Economic Warfare </a:t>
            </a:r>
            <a:endParaRPr lang="en-US" sz="1100"/>
          </a:p>
        </p:txBody>
      </p:sp>
      <p:sp>
        <p:nvSpPr>
          <p:cNvPr id="20" name="AutoShape 20"/>
          <p:cNvSpPr/>
          <p:nvPr/>
        </p:nvSpPr>
        <p:spPr>
          <a:xfrm>
            <a:off x="952500" y="5054600"/>
            <a:ext cx="10414000" cy="3302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500" b="1" i="0" u="none" strike="noStrike">
                <a:solidFill>
                  <a:srgbClr val="F5F2EB"/>
                </a:solidFill>
                <a:latin typeface="Noto Serif SC"/>
                <a:ea typeface="Noto Serif SC"/>
                <a:cs typeface="Noto Serif SC"/>
                <a:sym typeface="Noto Serif SC"/>
              </a:rPr>
              <a:t>Modern Analogy · 现代商业映射</a:t>
            </a:r>
            <a:endParaRPr lang="en-US"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0795000" cy="635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erif SC"/>
                <a:ea typeface="Noto Serif SC"/>
                <a:cs typeface="Noto Serif SC"/>
                <a:sym typeface="Noto Serif SC"/>
              </a:rPr>
              <a:t>Core Principle 2: Know Yourself and Your Enemy</a:t>
            </a:r>
            <a:endParaRPr lang="en-US" sz="1100"/>
          </a:p>
        </p:txBody>
      </p:sp>
      <p:sp>
        <p:nvSpPr>
          <p:cNvPr id="4" name="AutoShape 4"/>
          <p:cNvSpPr/>
          <p:nvPr/>
        </p:nvSpPr>
        <p:spPr>
          <a:xfrm>
            <a:off x="762000" y="1397000"/>
            <a:ext cx="10668000" cy="1397000"/>
          </a:xfrm>
          <a:prstGeom prst="roundRect">
            <a:avLst>
              <a:gd name="adj" fmla="val 0"/>
            </a:avLst>
          </a:prstGeom>
          <a:solidFill>
            <a:srgbClr val="F7F6F2">
              <a:alpha val="85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1016000" y="1498600"/>
            <a:ext cx="10160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r>
              <a:rPr lang="en-US" sz="1600" b="0" i="1" u="none" strike="noStrike">
                <a:solidFill>
                  <a:srgbClr val="333333">
                    <a:alpha val="94902"/>
                  </a:srgbClr>
                </a:solidFill>
                <a:latin typeface="Noto Serif SC"/>
                <a:ea typeface="Noto Serif SC"/>
                <a:cs typeface="Noto Serif SC"/>
                <a:sym typeface="Noto Serif SC"/>
              </a:rPr>
              <a:t>“If you know the enemy and know yourself, you need not fear the result of a hundred battles.”</a:t>
            </a:r>
            <a:endParaRPr lang="en-US" sz="1100"/>
          </a:p>
        </p:txBody>
      </p:sp>
      <p:sp>
        <p:nvSpPr>
          <p:cNvPr id="6" name="AutoShape 6"/>
          <p:cNvSpPr/>
          <p:nvPr/>
        </p:nvSpPr>
        <p:spPr>
          <a:xfrm>
            <a:off x="1016000" y="2095500"/>
            <a:ext cx="10160000" cy="5715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800" b="1" i="0" u="none" strike="noStrike">
                <a:solidFill>
                  <a:srgbClr val="282828"/>
                </a:solidFill>
                <a:latin typeface="Noto Serif SC"/>
                <a:ea typeface="Noto Serif SC"/>
                <a:cs typeface="Noto Serif SC"/>
                <a:sym typeface="Noto Serif SC"/>
              </a:rPr>
              <a:t>—— 知己知彼，百战不殆。</a:t>
            </a:r>
            <a:endParaRPr lang="en-US" sz="1100"/>
          </a:p>
        </p:txBody>
      </p:sp>
      <p:sp>
        <p:nvSpPr>
          <p:cNvPr id="7" name="AutoShape 7"/>
          <p:cNvSpPr/>
          <p:nvPr/>
        </p:nvSpPr>
        <p:spPr>
          <a:xfrm>
            <a:off x="762000" y="3048000"/>
            <a:ext cx="9642475" cy="3161665"/>
          </a:xfrm>
          <a:prstGeom prst="roundRect">
            <a:avLst>
              <a:gd name="adj" fmla="val 0"/>
            </a:avLst>
          </a:prstGeom>
          <a:solidFill>
            <a:srgbClr val="FDFCF8">
              <a:alpha val="92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736600" y="3048000"/>
            <a:ext cx="76200" cy="3172460"/>
          </a:xfrm>
          <a:prstGeom prst="roundRect">
            <a:avLst>
              <a:gd name="adj" fmla="val 0"/>
            </a:avLst>
          </a:prstGeom>
          <a:solidFill>
            <a:srgbClr val="645546">
              <a:alpha val="7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952500" y="3149600"/>
            <a:ext cx="4826000" cy="4064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333333"/>
                </a:solidFill>
                <a:latin typeface="Noto Serif SC"/>
                <a:ea typeface="Noto Serif SC"/>
                <a:cs typeface="Noto Serif SC"/>
                <a:sym typeface="Noto Serif SC"/>
              </a:rPr>
              <a:t>Application: The Dual Lens of Insight</a:t>
            </a:r>
            <a:endParaRPr lang="en-US" sz="1100"/>
          </a:p>
        </p:txBody>
      </p:sp>
      <p:sp>
        <p:nvSpPr>
          <p:cNvPr id="10" name="AutoShape 10"/>
          <p:cNvSpPr/>
          <p:nvPr/>
        </p:nvSpPr>
        <p:spPr>
          <a:xfrm>
            <a:off x="952500" y="3657600"/>
            <a:ext cx="8922385" cy="217805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800" b="0" i="0" u="none" strike="noStrike">
                <a:solidFill>
                  <a:srgbClr val="3C3C3C"/>
                </a:solidFill>
                <a:latin typeface="Noto Sans SC"/>
                <a:ea typeface="Noto Sans SC"/>
                <a:cs typeface="Noto Sans SC"/>
                <a:sym typeface="Noto Sans SC"/>
              </a:rPr>
              <a:t>To act with certainty, one must first look inward to understand inherent strengths, limitations, and available resources. Equally critical is the outward gaze: gathering clear intelligence on competitors—their strategies, vulnerabilities, and true capabilities. This balance of self-awareness and external vigilance eliminates the fog of uncertainty.</a:t>
            </a:r>
            <a:endParaRPr 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3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508000"/>
            <a:ext cx="11176000" cy="762000"/>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3200" b="1" i="0" u="none" strike="noStrike">
                <a:solidFill>
                  <a:srgbClr val="333333"/>
                </a:solidFill>
                <a:latin typeface="Noto Serif SC"/>
                <a:ea typeface="Noto Serif SC"/>
                <a:cs typeface="Noto Serif SC"/>
                <a:sym typeface="Noto Serif SC"/>
              </a:rPr>
              <a:t>Core Principle 3: All Warfare is Based on Deception</a:t>
            </a:r>
            <a:endParaRPr lang="en-US" sz="1100"/>
          </a:p>
        </p:txBody>
      </p:sp>
      <p:sp>
        <p:nvSpPr>
          <p:cNvPr id="4" name="AutoShape 4"/>
          <p:cNvSpPr/>
          <p:nvPr/>
        </p:nvSpPr>
        <p:spPr>
          <a:xfrm>
            <a:off x="762000" y="1460500"/>
            <a:ext cx="10668000" cy="1651000"/>
          </a:xfrm>
          <a:prstGeom prst="roundRect">
            <a:avLst>
              <a:gd name="adj" fmla="val 0"/>
            </a:avLst>
          </a:prstGeom>
          <a:solidFill>
            <a:srgbClr val="FAF9F6">
              <a:alpha val="92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1016000" y="1587500"/>
            <a:ext cx="10160000" cy="825500"/>
          </a:xfrm>
          <a:prstGeom prst="rect">
            <a:avLst/>
          </a:prstGeom>
          <a:noFill/>
          <a:ln w="12700" cap="flat" cmpd="sng">
            <a:noFill/>
            <a:prstDash val="solid"/>
            <a:round/>
          </a:ln>
        </p:spPr>
        <p:txBody>
          <a:bodyPr vert="horz" wrap="square" lIns="0" tIns="0" rIns="0" bIns="0" rtlCol="0" anchor="ctr" anchorCtr="0"/>
          <a:lstStyle/>
          <a:p>
            <a:pPr marL="0" indent="0" algn="l">
              <a:lnSpc>
                <a:spcPct val="117000"/>
              </a:lnSpc>
              <a:defRPr/>
            </a:pPr>
            <a:r>
              <a:rPr lang="en-US" sz="1400" b="0" i="1" u="none" strike="noStrike">
                <a:solidFill>
                  <a:srgbClr val="3C3C3C"/>
                </a:solidFill>
                <a:latin typeface="Noto Serif SC"/>
                <a:ea typeface="Noto Serif SC"/>
                <a:cs typeface="Noto Serif SC"/>
                <a:sym typeface="Noto Serif SC"/>
              </a:rPr>
              <a:t>“All warfare is based on deception. Hence, when able to attack, we must seem unable; when using our forces, we must seem inactive; when we are near, we must make the enemy believe we are far away; when far away, we must make him believe we are near.”</a:t>
            </a:r>
            <a:endParaRPr lang="en-US" sz="1100"/>
          </a:p>
        </p:txBody>
      </p:sp>
      <p:sp>
        <p:nvSpPr>
          <p:cNvPr id="6" name="AutoShape 6"/>
          <p:cNvSpPr/>
          <p:nvPr/>
        </p:nvSpPr>
        <p:spPr>
          <a:xfrm>
            <a:off x="1016000" y="2540000"/>
            <a:ext cx="10160000" cy="444500"/>
          </a:xfrm>
          <a:prstGeom prst="rect">
            <a:avLst/>
          </a:prstGeom>
          <a:noFill/>
          <a:ln w="12700" cap="flat" cmpd="sng">
            <a:noFill/>
            <a:prstDash val="solid"/>
            <a:round/>
          </a:ln>
        </p:spPr>
        <p:txBody>
          <a:bodyPr vert="horz" wrap="square" lIns="0" tIns="0" rIns="0" bIns="0" rtlCol="0" anchor="ctr" anchorCtr="0"/>
          <a:lstStyle/>
          <a:p>
            <a:pPr marL="0" indent="0" algn="r">
              <a:lnSpc>
                <a:spcPct val="125000"/>
              </a:lnSpc>
              <a:defRPr/>
            </a:pPr>
            <a:r>
              <a:rPr lang="en-US" sz="1600" b="1" i="0" u="none" strike="noStrike">
                <a:solidFill>
                  <a:srgbClr val="333333"/>
                </a:solidFill>
                <a:latin typeface="Noto Serif SC"/>
                <a:ea typeface="Noto Serif SC"/>
                <a:cs typeface="Noto Serif SC"/>
                <a:sym typeface="Noto Serif SC"/>
              </a:rPr>
              <a:t>—— 兵者，诡道也。</a:t>
            </a:r>
            <a:endParaRPr lang="en-US" sz="1100"/>
          </a:p>
        </p:txBody>
      </p:sp>
      <p:sp>
        <p:nvSpPr>
          <p:cNvPr id="7" name="AutoShape 7"/>
          <p:cNvSpPr/>
          <p:nvPr/>
        </p:nvSpPr>
        <p:spPr>
          <a:xfrm>
            <a:off x="762000" y="3302000"/>
            <a:ext cx="3467100" cy="1292860"/>
          </a:xfrm>
          <a:prstGeom prst="roundRect">
            <a:avLst>
              <a:gd name="adj" fmla="val 0"/>
            </a:avLst>
          </a:prstGeom>
          <a:solidFill>
            <a:srgbClr val="F2F0EB">
              <a:alpha val="9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762000" y="3302000"/>
            <a:ext cx="3467100" cy="38100"/>
          </a:xfrm>
          <a:prstGeom prst="roundRect">
            <a:avLst>
              <a:gd name="adj" fmla="val 0"/>
            </a:avLst>
          </a:prstGeom>
          <a:solidFill>
            <a:srgbClr val="5C5248">
              <a:alpha val="85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889000" y="3512820"/>
            <a:ext cx="3213100" cy="861695"/>
          </a:xfrm>
          <a:prstGeom prst="rect">
            <a:avLst/>
          </a:prstGeom>
          <a:noFill/>
          <a:ln w="12700" cap="flat" cmpd="sng">
            <a:noFill/>
            <a:prstDash val="solid"/>
            <a:round/>
          </a:ln>
        </p:spPr>
        <p:txBody>
          <a:bodyPr vert="horz" wrap="square" lIns="0" tIns="0" rIns="0" bIns="0" rtlCol="0" anchor="ctr" anchorCtr="0"/>
          <a:lstStyle/>
          <a:p>
            <a:pPr marL="0" indent="0" algn="ctr">
              <a:lnSpc>
                <a:spcPct val="125000"/>
              </a:lnSpc>
              <a:defRPr/>
            </a:pPr>
            <a:r>
              <a:rPr lang="en-US" sz="1600" b="1" i="0" u="none" strike="noStrike">
                <a:solidFill>
                  <a:srgbClr val="333333"/>
                </a:solidFill>
                <a:latin typeface="Noto Serif SC"/>
                <a:ea typeface="Noto Serif SC"/>
                <a:cs typeface="Noto Serif SC"/>
                <a:sym typeface="Noto Serif SC"/>
              </a:rPr>
              <a:t>Misdirection</a:t>
            </a:r>
            <a:endParaRPr lang="en-US" sz="1100"/>
          </a:p>
        </p:txBody>
      </p:sp>
      <p:sp>
        <p:nvSpPr>
          <p:cNvPr id="11" name="AutoShape 11"/>
          <p:cNvSpPr/>
          <p:nvPr/>
        </p:nvSpPr>
        <p:spPr>
          <a:xfrm>
            <a:off x="4381500" y="3302000"/>
            <a:ext cx="3467100" cy="1292225"/>
          </a:xfrm>
          <a:prstGeom prst="roundRect">
            <a:avLst>
              <a:gd name="adj" fmla="val 0"/>
            </a:avLst>
          </a:prstGeom>
          <a:solidFill>
            <a:srgbClr val="F2F0EB">
              <a:alpha val="90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4381500" y="3302000"/>
            <a:ext cx="3467100" cy="38100"/>
          </a:xfrm>
          <a:prstGeom prst="roundRect">
            <a:avLst>
              <a:gd name="adj" fmla="val 0"/>
            </a:avLst>
          </a:prstGeom>
          <a:solidFill>
            <a:srgbClr val="5C5248">
              <a:alpha val="85000"/>
            </a:srgbClr>
          </a:solidFill>
          <a:ln w="25400" cap="flat" cmpd="sng">
            <a:noFill/>
            <a:prstDash val="solid"/>
            <a:round/>
          </a:ln>
        </p:spPr>
        <p:txBody>
          <a:bodyPr vert="horz" wrap="square" lIns="63500" tIns="63500" rIns="63500" bIns="63500" rtlCol="0" anchor="ctr"/>
          <a:lstStyle/>
          <a:p>
            <a:pPr algn="ctr">
              <a:defRPr/>
            </a:pPr>
          </a:p>
        </p:txBody>
      </p:sp>
      <p:sp>
        <p:nvSpPr>
          <p:cNvPr id="13" name="AutoShape 13"/>
          <p:cNvSpPr/>
          <p:nvPr/>
        </p:nvSpPr>
        <p:spPr>
          <a:xfrm>
            <a:off x="4508500" y="3454400"/>
            <a:ext cx="3213100" cy="926465"/>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333333"/>
                </a:solidFill>
                <a:latin typeface="Noto Serif SC"/>
                <a:ea typeface="Noto Serif SC"/>
                <a:cs typeface="Noto Serif SC"/>
                <a:sym typeface="Noto Serif SC"/>
              </a:rPr>
              <a:t>Feigned Weakness / Strength</a:t>
            </a:r>
            <a:endParaRPr lang="en-US" sz="1100"/>
          </a:p>
        </p:txBody>
      </p:sp>
      <p:sp>
        <p:nvSpPr>
          <p:cNvPr id="15" name="AutoShape 15"/>
          <p:cNvSpPr/>
          <p:nvPr/>
        </p:nvSpPr>
        <p:spPr>
          <a:xfrm>
            <a:off x="8001000" y="3302000"/>
            <a:ext cx="3467100" cy="1333500"/>
          </a:xfrm>
          <a:prstGeom prst="roundRect">
            <a:avLst>
              <a:gd name="adj" fmla="val 0"/>
            </a:avLst>
          </a:prstGeom>
          <a:solidFill>
            <a:srgbClr val="F2F0EB">
              <a:alpha val="9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8001000" y="3302000"/>
            <a:ext cx="3467100" cy="38100"/>
          </a:xfrm>
          <a:prstGeom prst="roundRect">
            <a:avLst>
              <a:gd name="adj" fmla="val 0"/>
            </a:avLst>
          </a:prstGeom>
          <a:solidFill>
            <a:srgbClr val="5C5248">
              <a:alpha val="85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8128000" y="3454400"/>
            <a:ext cx="3213100" cy="926465"/>
          </a:xfrm>
          <a:prstGeom prst="rect">
            <a:avLst/>
          </a:prstGeom>
          <a:noFill/>
          <a:ln w="12700" cap="flat" cmpd="sng">
            <a:noFill/>
            <a:prstDash val="solid"/>
            <a:round/>
          </a:ln>
        </p:spPr>
        <p:txBody>
          <a:bodyPr vert="horz" wrap="square" lIns="0" tIns="0" rIns="0" bIns="0" rtlCol="0" anchor="ctr" anchorCtr="0"/>
          <a:lstStyle/>
          <a:p>
            <a:pPr marL="0" indent="0" algn="l">
              <a:lnSpc>
                <a:spcPct val="125000"/>
              </a:lnSpc>
              <a:defRPr/>
            </a:pPr>
            <a:r>
              <a:rPr lang="en-US" sz="1600" b="1" i="0" u="none" strike="noStrike">
                <a:solidFill>
                  <a:srgbClr val="333333"/>
                </a:solidFill>
                <a:latin typeface="Noto Serif SC"/>
                <a:ea typeface="Noto Serif SC"/>
                <a:cs typeface="Noto Serif SC"/>
                <a:sym typeface="Noto Serif SC"/>
              </a:rPr>
              <a:t>Creating Opportunities</a:t>
            </a:r>
            <a:endParaRPr lang="en-US" sz="1100"/>
          </a:p>
        </p:txBody>
      </p:sp>
      <p:sp>
        <p:nvSpPr>
          <p:cNvPr id="18" name="AutoShape 18"/>
          <p:cNvSpPr/>
          <p:nvPr/>
        </p:nvSpPr>
        <p:spPr>
          <a:xfrm>
            <a:off x="8128000" y="3937000"/>
            <a:ext cx="3213100" cy="952500"/>
          </a:xfrm>
          <a:prstGeom prst="rect">
            <a:avLst/>
          </a:prstGeom>
          <a:noFill/>
          <a:ln w="12700" cap="flat" cmpd="sng">
            <a:noFill/>
            <a:prstDash val="solid"/>
            <a:round/>
          </a:ln>
        </p:spPr>
        <p:txBody>
          <a:bodyPr vert="horz" wrap="square" lIns="0" tIns="0" rIns="0" bIns="0" rtlCol="0" anchor="ctr" anchorCtr="0"/>
          <a:lstStyle/>
          <a:p>
            <a:pPr marL="0" indent="0" algn="l">
              <a:lnSpc>
                <a:spcPct val="108000"/>
              </a:lnSpc>
              <a:defRPr/>
            </a:pPr>
            <a:endParaRPr lang="en-US" sz="1100"/>
          </a:p>
        </p:txBody>
      </p:sp>
    </p:spTree>
  </p:cSld>
  <p:clrMapOvr>
    <a:masterClrMapping/>
  </p:clrMapOvr>
</p:sld>
</file>

<file path=ppt/tags/tag1.xml><?xml version="1.0" encoding="utf-8"?>
<p:tagLst xmlns:p="http://schemas.openxmlformats.org/presentationml/2006/main">
  <p:tag name="KSO_WM_DIAGRAM_VIRTUALLY_FRAME" val="{&quot;height&quot;:345,&quot;left&quot;:60,&quot;top&quot;:120,&quot;width&quot;:870}"/>
</p:tagLst>
</file>

<file path=ppt/tags/tag10.xml><?xml version="1.0" encoding="utf-8"?>
<p:tagLst xmlns:p="http://schemas.openxmlformats.org/presentationml/2006/main">
  <p:tag name="KSO_WM_DIAGRAM_VIRTUALLY_FRAME" val="{&quot;height&quot;:345,&quot;left&quot;:60,&quot;top&quot;:120,&quot;width&quot;:870}"/>
</p:tagLst>
</file>

<file path=ppt/tags/tag11.xml><?xml version="1.0" encoding="utf-8"?>
<p:tagLst xmlns:p="http://schemas.openxmlformats.org/presentationml/2006/main">
  <p:tag name="KSO_WM_DIAGRAM_VIRTUALLY_FRAME" val="{&quot;height&quot;:345,&quot;left&quot;:60,&quot;top&quot;:120,&quot;width&quot;:870}"/>
</p:tagLst>
</file>

<file path=ppt/tags/tag12.xml><?xml version="1.0" encoding="utf-8"?>
<p:tagLst xmlns:p="http://schemas.openxmlformats.org/presentationml/2006/main">
  <p:tag name="KSO_WM_DIAGRAM_VIRTUALLY_FRAME" val="{&quot;height&quot;:345,&quot;left&quot;:60,&quot;top&quot;:120,&quot;width&quot;:870}"/>
</p:tagLst>
</file>

<file path=ppt/tags/tag13.xml><?xml version="1.0" encoding="utf-8"?>
<p:tagLst xmlns:p="http://schemas.openxmlformats.org/presentationml/2006/main">
  <p:tag name="KSO_WM_DIAGRAM_VIRTUALLY_FRAME" val="{&quot;height&quot;:345,&quot;left&quot;:60,&quot;top&quot;:120,&quot;width&quot;:870}"/>
</p:tagLst>
</file>

<file path=ppt/tags/tag14.xml><?xml version="1.0" encoding="utf-8"?>
<p:tagLst xmlns:p="http://schemas.openxmlformats.org/presentationml/2006/main">
  <p:tag name="KSO_WM_DIAGRAM_VIRTUALLY_FRAME" val="{&quot;height&quot;:345,&quot;left&quot;:60,&quot;top&quot;:120,&quot;width&quot;:870}"/>
</p:tagLst>
</file>

<file path=ppt/tags/tag15.xml><?xml version="1.0" encoding="utf-8"?>
<p:tagLst xmlns:p="http://schemas.openxmlformats.org/presentationml/2006/main">
  <p:tag name="KSO_WM_DIAGRAM_VIRTUALLY_FRAME" val="{&quot;height&quot;:345,&quot;left&quot;:60,&quot;top&quot;:120,&quot;width&quot;:870}"/>
</p:tagLst>
</file>

<file path=ppt/tags/tag16.xml><?xml version="1.0" encoding="utf-8"?>
<p:tagLst xmlns:p="http://schemas.openxmlformats.org/presentationml/2006/main">
  <p:tag name="KSO_WM_DIAGRAM_VIRTUALLY_FRAME" val="{&quot;height&quot;:345,&quot;left&quot;:60,&quot;top&quot;:120,&quot;width&quot;:870}"/>
</p:tagLst>
</file>

<file path=ppt/tags/tag17.xml><?xml version="1.0" encoding="utf-8"?>
<p:tagLst xmlns:p="http://schemas.openxmlformats.org/presentationml/2006/main">
  <p:tag name="KSO_WM_DIAGRAM_VIRTUALLY_FRAME" val="{&quot;height&quot;:345,&quot;left&quot;:60,&quot;top&quot;:120,&quot;width&quot;:870}"/>
</p:tagLst>
</file>

<file path=ppt/tags/tag18.xml><?xml version="1.0" encoding="utf-8"?>
<p:tagLst xmlns:p="http://schemas.openxmlformats.org/presentationml/2006/main">
  <p:tag name="KSO_WM_DIAGRAM_VIRTUALLY_FRAME" val="{&quot;height&quot;:345,&quot;left&quot;:60,&quot;top&quot;:120,&quot;width&quot;:870}"/>
</p:tagLst>
</file>

<file path=ppt/tags/tag19.xml><?xml version="1.0" encoding="utf-8"?>
<p:tagLst xmlns:p="http://schemas.openxmlformats.org/presentationml/2006/main">
  <p:tag name="KSO_WM_DIAGRAM_VIRTUALLY_FRAME" val="{&quot;height&quot;:345,&quot;left&quot;:60,&quot;top&quot;:120,&quot;width&quot;:870}"/>
</p:tagLst>
</file>

<file path=ppt/tags/tag2.xml><?xml version="1.0" encoding="utf-8"?>
<p:tagLst xmlns:p="http://schemas.openxmlformats.org/presentationml/2006/main">
  <p:tag name="KSO_WM_DIAGRAM_VIRTUALLY_FRAME" val="{&quot;height&quot;:345,&quot;left&quot;:60,&quot;top&quot;:120,&quot;width&quot;:870}"/>
</p:tagLst>
</file>

<file path=ppt/tags/tag20.xml><?xml version="1.0" encoding="utf-8"?>
<p:tagLst xmlns:p="http://schemas.openxmlformats.org/presentationml/2006/main">
  <p:tag name="KSO_WM_DIAGRAM_VIRTUALLY_FRAME" val="{&quot;height&quot;:345,&quot;left&quot;:60,&quot;top&quot;:120,&quot;width&quot;:870}"/>
</p:tagLst>
</file>

<file path=ppt/tags/tag21.xml><?xml version="1.0" encoding="utf-8"?>
<p:tagLst xmlns:p="http://schemas.openxmlformats.org/presentationml/2006/main">
  <p:tag name="KSO_WM_DIAGRAM_VIRTUALLY_FRAME" val="{&quot;height&quot;:345,&quot;left&quot;:60,&quot;top&quot;:120,&quot;width&quot;:870}"/>
</p:tagLst>
</file>

<file path=ppt/tags/tag22.xml><?xml version="1.0" encoding="utf-8"?>
<p:tagLst xmlns:p="http://schemas.openxmlformats.org/presentationml/2006/main">
  <p:tag name="KSO_WM_DIAGRAM_VIRTUALLY_FRAME" val="{&quot;height&quot;:345,&quot;left&quot;:60,&quot;top&quot;:120,&quot;width&quot;:870}"/>
</p:tagLst>
</file>

<file path=ppt/tags/tag23.xml><?xml version="1.0" encoding="utf-8"?>
<p:tagLst xmlns:p="http://schemas.openxmlformats.org/presentationml/2006/main">
  <p:tag name="KSO_WM_DIAGRAM_VIRTUALLY_FRAME" val="{&quot;height&quot;:345,&quot;left&quot;:60,&quot;top&quot;:120,&quot;width&quot;:870}"/>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DIAGRAM_VIRTUALLY_FRAME" val="{&quot;height&quot;:345,&quot;left&quot;:60,&quot;top&quot;:120,&quot;width&quot;:870}"/>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DIAGRAM_VIRTUALLY_FRAME" val="{&quot;height&quot;:230,&quot;left&quot;:60,&quot;top&quot;:120,&quot;width&quot;:845}"/>
</p:tagLst>
</file>

<file path=ppt/tags/tag35.xml><?xml version="1.0" encoding="utf-8"?>
<p:tagLst xmlns:p="http://schemas.openxmlformats.org/presentationml/2006/main">
  <p:tag name="KSO_WM_DIAGRAM_VIRTUALLY_FRAME" val="{&quot;height&quot;:230,&quot;left&quot;:60,&quot;top&quot;:120,&quot;width&quot;:845}"/>
</p:tagLst>
</file>

<file path=ppt/tags/tag36.xml><?xml version="1.0" encoding="utf-8"?>
<p:tagLst xmlns:p="http://schemas.openxmlformats.org/presentationml/2006/main">
  <p:tag name="KSO_WM_DIAGRAM_VIRTUALLY_FRAME" val="{&quot;height&quot;:230,&quot;left&quot;:60,&quot;top&quot;:120,&quot;width&quot;:845}"/>
</p:tagLst>
</file>

<file path=ppt/tags/tag37.xml><?xml version="1.0" encoding="utf-8"?>
<p:tagLst xmlns:p="http://schemas.openxmlformats.org/presentationml/2006/main">
  <p:tag name="KSO_WM_DIAGRAM_VIRTUALLY_FRAME" val="{&quot;height&quot;:230,&quot;left&quot;:60,&quot;top&quot;:120,&quot;width&quot;:845}"/>
</p:tagLst>
</file>

<file path=ppt/tags/tag38.xml><?xml version="1.0" encoding="utf-8"?>
<p:tagLst xmlns:p="http://schemas.openxmlformats.org/presentationml/2006/main">
  <p:tag name="KSO_WM_DIAGRAM_VIRTUALLY_FRAME" val="{&quot;height&quot;:230,&quot;left&quot;:60,&quot;top&quot;:120,&quot;width&quot;:845}"/>
</p:tagLst>
</file>

<file path=ppt/tags/tag39.xml><?xml version="1.0" encoding="utf-8"?>
<p:tagLst xmlns:p="http://schemas.openxmlformats.org/presentationml/2006/main">
  <p:tag name="KSO_WM_DIAGRAM_VIRTUALLY_FRAME" val="{&quot;height&quot;:230,&quot;left&quot;:60,&quot;top&quot;:120,&quot;width&quot;:845}"/>
</p:tagLst>
</file>

<file path=ppt/tags/tag4.xml><?xml version="1.0" encoding="utf-8"?>
<p:tagLst xmlns:p="http://schemas.openxmlformats.org/presentationml/2006/main">
  <p:tag name="KSO_WM_DIAGRAM_VIRTUALLY_FRAME" val="{&quot;height&quot;:345,&quot;left&quot;:60,&quot;top&quot;:120,&quot;width&quot;:870}"/>
</p:tagLst>
</file>

<file path=ppt/tags/tag40.xml><?xml version="1.0" encoding="utf-8"?>
<p:tagLst xmlns:p="http://schemas.openxmlformats.org/presentationml/2006/main">
  <p:tag name="KSO_WM_DIAGRAM_VIRTUALLY_FRAME" val="{&quot;height&quot;:230,&quot;left&quot;:60,&quot;top&quot;:120,&quot;width&quot;:845}"/>
</p:tagLst>
</file>

<file path=ppt/tags/tag41.xml><?xml version="1.0" encoding="utf-8"?>
<p:tagLst xmlns:p="http://schemas.openxmlformats.org/presentationml/2006/main">
  <p:tag name="KSO_WM_DIAGRAM_VIRTUALLY_FRAME" val="{&quot;height&quot;:230,&quot;left&quot;:60,&quot;top&quot;:120,&quot;width&quot;:845}"/>
</p:tagLst>
</file>

<file path=ppt/tags/tag42.xml><?xml version="1.0" encoding="utf-8"?>
<p:tagLst xmlns:p="http://schemas.openxmlformats.org/presentationml/2006/main">
  <p:tag name="KSO_WM_DIAGRAM_VIRTUALLY_FRAME" val="{&quot;height&quot;:230,&quot;left&quot;:60,&quot;top&quot;:120,&quot;width&quot;:845}"/>
</p:tagLst>
</file>

<file path=ppt/tags/tag43.xml><?xml version="1.0" encoding="utf-8"?>
<p:tagLst xmlns:p="http://schemas.openxmlformats.org/presentationml/2006/main">
  <p:tag name="commondata" val="eyJoZGlkIjoiODlhZDEzYTFiNmY1NGNiZDVhMjBjOGVmNGZhNTVkYTkifQ=="/>
</p:tagLst>
</file>

<file path=ppt/tags/tag5.xml><?xml version="1.0" encoding="utf-8"?>
<p:tagLst xmlns:p="http://schemas.openxmlformats.org/presentationml/2006/main">
  <p:tag name="KSO_WM_DIAGRAM_VIRTUALLY_FRAME" val="{&quot;height&quot;:345,&quot;left&quot;:60,&quot;top&quot;:120,&quot;width&quot;:870}"/>
</p:tagLst>
</file>

<file path=ppt/tags/tag6.xml><?xml version="1.0" encoding="utf-8"?>
<p:tagLst xmlns:p="http://schemas.openxmlformats.org/presentationml/2006/main">
  <p:tag name="KSO_WM_DIAGRAM_VIRTUALLY_FRAME" val="{&quot;height&quot;:345,&quot;left&quot;:60,&quot;top&quot;:120,&quot;width&quot;:870}"/>
</p:tagLst>
</file>

<file path=ppt/tags/tag7.xml><?xml version="1.0" encoding="utf-8"?>
<p:tagLst xmlns:p="http://schemas.openxmlformats.org/presentationml/2006/main">
  <p:tag name="KSO_WM_DIAGRAM_VIRTUALLY_FRAME" val="{&quot;height&quot;:345,&quot;left&quot;:60,&quot;top&quot;:120,&quot;width&quot;:870}"/>
</p:tagLst>
</file>

<file path=ppt/tags/tag8.xml><?xml version="1.0" encoding="utf-8"?>
<p:tagLst xmlns:p="http://schemas.openxmlformats.org/presentationml/2006/main">
  <p:tag name="KSO_WM_DIAGRAM_VIRTUALLY_FRAME" val="{&quot;height&quot;:345,&quot;left&quot;:60,&quot;top&quot;:120,&quot;width&quot;:870}"/>
</p:tagLst>
</file>

<file path=ppt/tags/tag9.xml><?xml version="1.0" encoding="utf-8"?>
<p:tagLst xmlns:p="http://schemas.openxmlformats.org/presentationml/2006/main">
  <p:tag name="KSO_WM_DIAGRAM_VIRTUALLY_FRAME" val="{&quot;height&quot;:345,&quot;left&quot;:60,&quot;top&quot;:120,&quot;width&quot;:870}"/>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5614</Words>
  <Application>WPS 演示</Application>
  <PresentationFormat/>
  <Paragraphs>218</Paragraphs>
  <Slides>15</Slides>
  <Notes>0</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15</vt:i4>
      </vt:variant>
    </vt:vector>
  </HeadingPairs>
  <TitlesOfParts>
    <vt:vector size="35" baseType="lpstr">
      <vt:lpstr>Arial</vt:lpstr>
      <vt:lpstr>宋体</vt:lpstr>
      <vt:lpstr>Wingdings</vt:lpstr>
      <vt:lpstr>Arial</vt:lpstr>
      <vt:lpstr>Noto Serif SC</vt:lpstr>
      <vt:lpstr>Segoe Print</vt:lpstr>
      <vt:lpstr>Noto Sans SC</vt:lpstr>
      <vt:lpstr>微软雅黑</vt:lpstr>
      <vt:lpstr>Arial Unicode MS</vt:lpstr>
      <vt:lpstr>Eras Bold ITC</vt:lpstr>
      <vt:lpstr>Calibri</vt:lpstr>
      <vt:lpstr>华文琥珀</vt:lpstr>
      <vt:lpstr>华文行楷</vt:lpstr>
      <vt:lpstr>华文中宋</vt:lpstr>
      <vt:lpstr>华文楷体</vt:lpstr>
      <vt:lpstr>华文新魏</vt:lpstr>
      <vt:lpstr>幼圆</vt:lpstr>
      <vt:lpstr>仿宋</vt:lpstr>
      <vt:lpstr>Office 主题​​</vt:lpstr>
      <vt:lpstr>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李思成</cp:lastModifiedBy>
  <cp:revision>2</cp:revision>
  <dcterms:created xsi:type="dcterms:W3CDTF">2026-05-29T18:53:00Z</dcterms:created>
  <dcterms:modified xsi:type="dcterms:W3CDTF">2026-05-31T14:11:25Z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{"Label":"1","ContentProducer":"001191110102MACQD9K64010000","ProduceID":"7645221774033259481","ReservedCode1":"","ContentPropagator":"","PropagateID":"","ReservedCode2":""}</vt:lpwstr>
  </property>
  <property fmtid="{D5CDD505-2E9C-101B-9397-08002B2CF9AE}" pid="3" name="ICV">
    <vt:lpwstr>64858C588F9E46398053FDBE66AFB7F0_12</vt:lpwstr>
  </property>
  <property fmtid="{D5CDD505-2E9C-101B-9397-08002B2CF9AE}" pid="4" name="KSOProductBuildVer">
    <vt:lpwstr>2052-12.1.0.16250</vt:lpwstr>
  </property>
</Properties>
</file>