
<file path=[Content_Types].xml><?xml version="1.0" encoding="utf-8"?>
<Types xmlns="http://schemas.openxmlformats.org/package/2006/content-types">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8"/>
  </p:notesMasterIdLst>
  <p:sldIdLst>
    <p:sldId id="256" r:id="rId3"/>
    <p:sldId id="257" r:id="rId4"/>
    <p:sldId id="258" r:id="rId5"/>
    <p:sldId id="259" r:id="rId6"/>
    <p:sldId id="260"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27" y="339"/>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22.06.2026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dirty="0">
                <a:solidFill>
                  <a:srgbClr val="000000"/>
                </a:solidFill>
              </a:rPr>
              <a:t>Hello everyone! Welcome to our journey into the world of the Guzheng. Let's start with a fun question. Look at this beautiful instrument. Can you guess how many strings it typically has? Is it 7, 16, 21, or 25? Take a moment to think... The answer is C) 21! While modern Guzhengs are standardized to 21 strings for their versatility, ancient versions varied quite a bit. This is just the first glimpse into the fascinating history of this instrument.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Often confused, the Guzheng and Guqin are actually quite different. The Guqin, over 3,000 years old, was the instrument of scholars, known for its deep, introspective sound. The Guzheng, while also ancient, has a brighter sound and a more populist history. Their differences are clear in their strings, bridges, and cultural roles. And who can forget the touching story of Boya and Ziqi, a testament to the power of music to connect souls, forever linked to the Guqin.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So, what makes the Guzheng so special? Three key features stand out. First, the movable bridges allow for precise tuning and incredible flexibility. Second, the expressive left-hand techniques, like sliding and vibrating, give the music a voice-like quality. And third, its bright and resonant tone, supported by 21 strings, makes it incredibly versatile, capable of playing everything from traditional melodies to modern music.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Let's take a closer look at what makes up a Guzheng. From the Paulownia wood soundboard to the movable bridges, every part plays a role. Now, for a quick game. Looking at these two instruments, which one do you think is more expensive? The plain one or the ornate one? The answer is almost always the ornate one. The quality of the wood, the craftsmanship, and the decoration are the main factors that drive up the price.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Finally, we come to a crucial question: should the Guzheng stick to tradition or embrace innovation? The answer is both. We must "守正" - preserve its rich cultural heritage and traditional techniques, as this is the foundation of its artistry. But we must also "创新" - embrace new music, new collaborations, and new audiences to ensure it remains relevant and vibrant. The Guzheng's future is a harmonious journey of honoring the past while fearlessly exploring the future.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1"/>
        <p:cNvGrpSpPr/>
        <p:nvPr/>
      </p:nvGrpSpPr>
      <p:grpSpPr>
        <a:xfrm>
          <a:off x="0" y="0"/>
          <a:ext cx="0" cy="0"/>
          <a:chOff x="0" y="0"/>
          <a:chExt cx="0" cy="0"/>
        </a:xfrm>
      </p:grpSpPr>
      <p:sp>
        <p:nvSpPr>
          <p:cNvPr id="12" name="Shape 3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 name="Shape 31"/>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 name="Shape 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 name="Shape 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 name="Shape 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8"/>
        <p:cNvGrpSpPr/>
        <p:nvPr/>
      </p:nvGrpSpPr>
      <p:grpSpPr>
        <a:xfrm>
          <a:off x="0" y="0"/>
          <a:ext cx="0" cy="0"/>
          <a:chOff x="0" y="0"/>
          <a:chExt cx="0" cy="0"/>
        </a:xfrm>
      </p:grpSpPr>
      <p:sp>
        <p:nvSpPr>
          <p:cNvPr id="69" name="Shape 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Shape 50"/>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Shape 5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Shape 5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Shape 5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4"/>
        <p:cNvGrpSpPr/>
        <p:nvPr/>
      </p:nvGrpSpPr>
      <p:grpSpPr>
        <a:xfrm>
          <a:off x="0" y="0"/>
          <a:ext cx="0" cy="0"/>
          <a:chOff x="0" y="0"/>
          <a:chExt cx="0" cy="0"/>
        </a:xfrm>
      </p:grpSpPr>
      <p:sp>
        <p:nvSpPr>
          <p:cNvPr id="75" name="Shape 15"/>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Shape 1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Shape 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Shape 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Shape 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7"/>
        <p:cNvGrpSpPr/>
        <p:nvPr/>
      </p:nvGrpSpPr>
      <p:grpSpPr>
        <a:xfrm>
          <a:off x="0" y="0"/>
          <a:ext cx="0" cy="0"/>
          <a:chOff x="0" y="0"/>
          <a:chExt cx="0" cy="0"/>
        </a:xfrm>
      </p:grpSpPr>
      <p:sp>
        <p:nvSpPr>
          <p:cNvPr id="18" name="Shape 5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 name="Shape 5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 name="Shape 5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 name="Shape 5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 name="Shape 5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3"/>
        <p:cNvGrpSpPr/>
        <p:nvPr/>
      </p:nvGrpSpPr>
      <p:grpSpPr>
        <a:xfrm>
          <a:off x="0" y="0"/>
          <a:ext cx="0" cy="0"/>
          <a:chOff x="0" y="0"/>
          <a:chExt cx="0" cy="0"/>
        </a:xfrm>
      </p:grpSpPr>
      <p:sp>
        <p:nvSpPr>
          <p:cNvPr id="24" name="Shape 5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 name="Shape 6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6" name="Shape 6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 name="Shape 6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 name="Shape 6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29"/>
        <p:cNvGrpSpPr/>
        <p:nvPr/>
      </p:nvGrpSpPr>
      <p:grpSpPr>
        <a:xfrm>
          <a:off x="0" y="0"/>
          <a:ext cx="0" cy="0"/>
          <a:chOff x="0" y="0"/>
          <a:chExt cx="0" cy="0"/>
        </a:xfrm>
      </p:grpSpPr>
      <p:sp>
        <p:nvSpPr>
          <p:cNvPr id="30" name="Shape 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Shape 1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Shape 1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Shape 1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 name="Shape 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 name="Shape 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36"/>
        <p:cNvGrpSpPr/>
        <p:nvPr/>
      </p:nvGrpSpPr>
      <p:grpSpPr>
        <a:xfrm>
          <a:off x="0" y="0"/>
          <a:ext cx="0" cy="0"/>
          <a:chOff x="0" y="0"/>
          <a:chExt cx="0" cy="0"/>
        </a:xfrm>
      </p:grpSpPr>
      <p:sp>
        <p:nvSpPr>
          <p:cNvPr id="37" name="Shape 35"/>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Shape 36"/>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 name="Shape 37"/>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Shape 3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1" name="Shape 3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Shape 4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 name="Shape 4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Shape 4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5"/>
        <p:cNvGrpSpPr/>
        <p:nvPr/>
      </p:nvGrpSpPr>
      <p:grpSpPr>
        <a:xfrm>
          <a:off x="0" y="0"/>
          <a:ext cx="0" cy="0"/>
          <a:chOff x="0" y="0"/>
          <a:chExt cx="0" cy="0"/>
        </a:xfrm>
      </p:grpSpPr>
      <p:sp>
        <p:nvSpPr>
          <p:cNvPr id="46" name="Shape 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 name="Shape 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 name="Shape 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 name="Shape 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0"/>
        <p:cNvGrpSpPr/>
        <p:nvPr/>
      </p:nvGrpSpPr>
      <p:grpSpPr>
        <a:xfrm>
          <a:off x="0" y="0"/>
          <a:ext cx="0" cy="0"/>
          <a:chOff x="0" y="0"/>
          <a:chExt cx="0" cy="0"/>
        </a:xfrm>
      </p:grpSpPr>
      <p:sp>
        <p:nvSpPr>
          <p:cNvPr id="51" name="Shape 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 name="Shape 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 name="Shape 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4"/>
        <p:cNvGrpSpPr/>
        <p:nvPr/>
      </p:nvGrpSpPr>
      <p:grpSpPr>
        <a:xfrm>
          <a:off x="0" y="0"/>
          <a:ext cx="0" cy="0"/>
          <a:chOff x="0" y="0"/>
          <a:chExt cx="0" cy="0"/>
        </a:xfrm>
      </p:grpSpPr>
      <p:sp>
        <p:nvSpPr>
          <p:cNvPr id="55" name="Shape 4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Shape 4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7" name="Shape 4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8" name="Shape 4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Shape 4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Shape 4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1"/>
        <p:cNvGrpSpPr/>
        <p:nvPr/>
      </p:nvGrpSpPr>
      <p:grpSpPr>
        <a:xfrm>
          <a:off x="0" y="0"/>
          <a:ext cx="0" cy="0"/>
          <a:chOff x="0" y="0"/>
          <a:chExt cx="0" cy="0"/>
        </a:xfrm>
      </p:grpSpPr>
      <p:sp>
        <p:nvSpPr>
          <p:cNvPr id="62" name="Shape 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Shape 25"/>
          <p:cNvSpPr>
            <a:spLocks noGrp="1"/>
          </p:cNvSpPr>
          <p:nvPr>
            <p:ph type="pic" idx="2"/>
          </p:nvPr>
        </p:nvSpPr>
        <p:spPr>
          <a:xfrm>
            <a:off x="3887391" y="740569"/>
            <a:ext cx="4629150" cy="3655219"/>
          </a:xfrm>
          <a:prstGeom prst="rect">
            <a:avLst/>
          </a:prstGeom>
          <a:noFill/>
          <a:ln>
            <a:noFill/>
          </a:ln>
        </p:spPr>
      </p:sp>
      <p:sp>
        <p:nvSpPr>
          <p:cNvPr id="64" name="Shape 2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5" name="Shape 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Shape 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Shape 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Shape 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Shape 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9" name="Shape 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 name="Shape 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默认主题">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5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166" b="-9166"/>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lstStyle/>
          <a:p>
            <a:pPr algn="ctr">
              <a:defRPr/>
            </a:pPr>
            <a:endParaRPr/>
          </a:p>
        </p:txBody>
      </p:sp>
      <p:sp>
        <p:nvSpPr>
          <p:cNvPr id="3" name="AutoShape 3"/>
          <p:cNvSpPr/>
          <p:nvPr/>
        </p:nvSpPr>
        <p:spPr>
          <a:xfrm>
            <a:off x="762000" y="635000"/>
            <a:ext cx="10668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37474F"/>
                </a:solidFill>
                <a:latin typeface="Noto Serif SC"/>
                <a:ea typeface="Noto Serif SC"/>
                <a:cs typeface="Noto Serif SC"/>
                <a:sym typeface="Noto Serif SC"/>
              </a:rPr>
              <a:t>Let's Start with a Mystery!</a:t>
            </a:r>
            <a:endParaRPr lang="en-US" sz="1100"/>
          </a:p>
        </p:txBody>
      </p:sp>
      <p:sp>
        <p:nvSpPr>
          <p:cNvPr id="4" name="AutoShape 4"/>
          <p:cNvSpPr/>
          <p:nvPr/>
        </p:nvSpPr>
        <p:spPr>
          <a:xfrm>
            <a:off x="762000" y="1651000"/>
            <a:ext cx="10668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400" b="1" i="0" u="none" strike="noStrike">
                <a:solidFill>
                  <a:srgbClr val="2D3748"/>
                </a:solidFill>
                <a:latin typeface="Noto Sans SC"/>
                <a:ea typeface="Noto Sans SC"/>
                <a:cs typeface="Noto Sans SC"/>
                <a:sym typeface="Noto Sans SC"/>
              </a:rPr>
              <a:t>How many strings does a Guzheng typically have?</a:t>
            </a:r>
            <a:endParaRPr lang="en-US" sz="1100"/>
          </a:p>
        </p:txBody>
      </p:sp>
      <p:sp>
        <p:nvSpPr>
          <p:cNvPr id="5" name="AutoShape 5"/>
          <p:cNvSpPr/>
          <p:nvPr/>
        </p:nvSpPr>
        <p:spPr>
          <a:xfrm>
            <a:off x="762000" y="2667000"/>
            <a:ext cx="2540000" cy="1270000"/>
          </a:xfrm>
          <a:prstGeom prst="roundRect">
            <a:avLst>
              <a:gd name="adj" fmla="val 8000"/>
            </a:avLst>
          </a:prstGeom>
          <a:solidFill>
            <a:srgbClr val="FFFFFF">
              <a:alpha val="90000"/>
            </a:srgbClr>
          </a:solidFill>
          <a:ln w="12700" cap="flat" cmpd="sng">
            <a:solidFill>
              <a:srgbClr val="B0BEC5">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p>
        </p:txBody>
      </p:sp>
      <p:sp>
        <p:nvSpPr>
          <p:cNvPr id="6" name="AutoShape 6"/>
          <p:cNvSpPr/>
          <p:nvPr/>
        </p:nvSpPr>
        <p:spPr>
          <a:xfrm>
            <a:off x="762000" y="2857500"/>
            <a:ext cx="2540000" cy="889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200" b="1" i="0" u="none" strike="noStrike">
                <a:solidFill>
                  <a:srgbClr val="607D8B"/>
                </a:solidFill>
                <a:latin typeface="Noto Sans SC"/>
                <a:ea typeface="Noto Sans SC"/>
                <a:cs typeface="Noto Sans SC"/>
                <a:sym typeface="Noto Sans SC"/>
              </a:rPr>
              <a:t>A) 7</a:t>
            </a:r>
            <a:endParaRPr lang="en-US" sz="1100"/>
          </a:p>
        </p:txBody>
      </p:sp>
      <p:sp>
        <p:nvSpPr>
          <p:cNvPr id="7" name="AutoShape 7"/>
          <p:cNvSpPr/>
          <p:nvPr/>
        </p:nvSpPr>
        <p:spPr>
          <a:xfrm>
            <a:off x="3556000" y="2667000"/>
            <a:ext cx="2540000" cy="1270000"/>
          </a:xfrm>
          <a:prstGeom prst="roundRect">
            <a:avLst>
              <a:gd name="adj" fmla="val 8000"/>
            </a:avLst>
          </a:prstGeom>
          <a:solidFill>
            <a:srgbClr val="FFFFFF">
              <a:alpha val="90000"/>
            </a:srgbClr>
          </a:solidFill>
          <a:ln w="12700" cap="flat" cmpd="sng">
            <a:solidFill>
              <a:srgbClr val="B0BEC5">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p>
        </p:txBody>
      </p:sp>
      <p:sp>
        <p:nvSpPr>
          <p:cNvPr id="8" name="AutoShape 8"/>
          <p:cNvSpPr/>
          <p:nvPr/>
        </p:nvSpPr>
        <p:spPr>
          <a:xfrm>
            <a:off x="3556000" y="2857500"/>
            <a:ext cx="2540000" cy="889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200" b="1" i="0" u="none" strike="noStrike" dirty="0">
                <a:solidFill>
                  <a:srgbClr val="607D8B"/>
                </a:solidFill>
                <a:latin typeface="Noto Sans SC"/>
                <a:ea typeface="Noto Sans SC"/>
                <a:cs typeface="Noto Sans SC"/>
                <a:sym typeface="Noto Sans SC"/>
              </a:rPr>
              <a:t>B) 16</a:t>
            </a:r>
            <a:endParaRPr lang="en-US" sz="1100" dirty="0"/>
          </a:p>
        </p:txBody>
      </p:sp>
      <p:sp>
        <p:nvSpPr>
          <p:cNvPr id="9" name="AutoShape 9"/>
          <p:cNvSpPr/>
          <p:nvPr/>
        </p:nvSpPr>
        <p:spPr>
          <a:xfrm>
            <a:off x="6350000" y="2667000"/>
            <a:ext cx="2540000" cy="1270000"/>
          </a:xfrm>
          <a:prstGeom prst="roundRect">
            <a:avLst>
              <a:gd name="adj" fmla="val 8000"/>
            </a:avLst>
          </a:prstGeom>
          <a:solidFill>
            <a:srgbClr val="FFFFFF">
              <a:alpha val="90000"/>
            </a:srgbClr>
          </a:solidFill>
          <a:ln w="12700" cap="flat" cmpd="sng">
            <a:solidFill>
              <a:srgbClr val="B0BEC5">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endParaRPr/>
          </a:p>
        </p:txBody>
      </p:sp>
      <p:sp>
        <p:nvSpPr>
          <p:cNvPr id="10" name="AutoShape 10"/>
          <p:cNvSpPr/>
          <p:nvPr/>
        </p:nvSpPr>
        <p:spPr>
          <a:xfrm>
            <a:off x="6350000" y="2857500"/>
            <a:ext cx="2540000" cy="889000"/>
          </a:xfrm>
          <a:prstGeom prst="rect">
            <a:avLst/>
          </a:prstGeom>
          <a:noFill/>
          <a:ln w="12700" cap="flat" cmpd="sng">
            <a:noFill/>
            <a:prstDash val="solid"/>
            <a:round/>
          </a:ln>
        </p:spPr>
        <p:txBody>
          <a:bodyPr vert="horz" wrap="square" lIns="0" tIns="0" rIns="0" bIns="0" rtlCol="0" anchor="ctr" anchorCtr="0"/>
          <a:lstStyle/>
          <a:p>
            <a:pPr algn="ctr">
              <a:lnSpc>
                <a:spcPct val="125000"/>
              </a:lnSpc>
            </a:pPr>
            <a:r>
              <a:rPr lang="en-US" sz="2200" b="1" dirty="0">
                <a:solidFill>
                  <a:srgbClr val="607D8B"/>
                </a:solidFill>
                <a:latin typeface="Noto Sans SC"/>
                <a:ea typeface="Noto Sans SC"/>
                <a:sym typeface="Noto Sans SC"/>
              </a:rPr>
              <a:t>C) 21</a:t>
            </a:r>
            <a:endParaRPr lang="en-US" sz="2200" b="1" dirty="0">
              <a:solidFill>
                <a:srgbClr val="607D8B"/>
              </a:solidFill>
              <a:latin typeface="Noto Sans SC"/>
              <a:ea typeface="Noto Sans SC"/>
            </a:endParaRPr>
          </a:p>
        </p:txBody>
      </p:sp>
      <p:sp>
        <p:nvSpPr>
          <p:cNvPr id="11" name="AutoShape 11"/>
          <p:cNvSpPr/>
          <p:nvPr/>
        </p:nvSpPr>
        <p:spPr>
          <a:xfrm>
            <a:off x="9144000" y="2667000"/>
            <a:ext cx="2286000" cy="1270000"/>
          </a:xfrm>
          <a:prstGeom prst="roundRect">
            <a:avLst>
              <a:gd name="adj" fmla="val 8000"/>
            </a:avLst>
          </a:prstGeom>
          <a:solidFill>
            <a:srgbClr val="FFFFFF">
              <a:alpha val="90000"/>
            </a:srgbClr>
          </a:solidFill>
          <a:ln w="12700" cap="flat" cmpd="sng">
            <a:solidFill>
              <a:srgbClr val="B0BEC5">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p>
        </p:txBody>
      </p:sp>
      <p:sp>
        <p:nvSpPr>
          <p:cNvPr id="12" name="AutoShape 12"/>
          <p:cNvSpPr/>
          <p:nvPr/>
        </p:nvSpPr>
        <p:spPr>
          <a:xfrm>
            <a:off x="9144000" y="2857500"/>
            <a:ext cx="2286000" cy="889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200" b="1" i="0" u="none" strike="noStrike">
                <a:solidFill>
                  <a:srgbClr val="607D8B"/>
                </a:solidFill>
                <a:latin typeface="Noto Sans SC"/>
                <a:ea typeface="Noto Sans SC"/>
                <a:cs typeface="Noto Sans SC"/>
                <a:sym typeface="Noto Sans SC"/>
              </a:rPr>
              <a:t>D) 25</a:t>
            </a:r>
            <a:endParaRPr lang="en-US" sz="1100"/>
          </a:p>
        </p:txBody>
      </p:sp>
      <p:sp>
        <p:nvSpPr>
          <p:cNvPr id="13" name="AutoShape 13"/>
          <p:cNvSpPr/>
          <p:nvPr/>
        </p:nvSpPr>
        <p:spPr>
          <a:xfrm>
            <a:off x="762000" y="4572000"/>
            <a:ext cx="3302000" cy="1778000"/>
          </a:xfrm>
          <a:prstGeom prst="roundRect">
            <a:avLst>
              <a:gd name="adj" fmla="val 7142"/>
            </a:avLst>
          </a:prstGeom>
          <a:solidFill>
            <a:srgbClr val="FFFFFF">
              <a:alpha val="95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p>
        </p:txBody>
      </p:sp>
      <p:sp>
        <p:nvSpPr>
          <p:cNvPr id="14" name="AutoShape 14"/>
          <p:cNvSpPr/>
          <p:nvPr/>
        </p:nvSpPr>
        <p:spPr>
          <a:xfrm>
            <a:off x="889000" y="4762500"/>
            <a:ext cx="3048000" cy="1397000"/>
          </a:xfrm>
          <a:prstGeom prst="rect">
            <a:avLst/>
          </a:prstGeom>
          <a:noFill/>
          <a:ln w="12700" cap="flat" cmpd="sng">
            <a:noFill/>
            <a:prstDash val="solid"/>
            <a:round/>
          </a:ln>
        </p:spPr>
        <p:txBody>
          <a:bodyPr vert="horz" wrap="square" lIns="0" tIns="0" rIns="0" bIns="0" rtlCol="0" anchor="ctr" anchorCtr="0"/>
          <a:lstStyle/>
          <a:p>
            <a:pPr indent="0" algn="ctr">
              <a:lnSpc>
                <a:spcPct val="100000"/>
              </a:lnSpc>
              <a:defRPr/>
            </a:pPr>
            <a:r>
              <a:rPr lang="en-US" sz="1400" b="0" i="0" u="none" strike="noStrike" dirty="0">
                <a:solidFill>
                  <a:srgbClr val="90A4AE"/>
                </a:solidFill>
                <a:latin typeface="Noto Sans SC"/>
                <a:ea typeface="Noto Sans SC"/>
                <a:cs typeface="Noto Sans SC"/>
                <a:sym typeface="Noto Sans SC"/>
              </a:rPr>
              <a:t>THE ANSWER IS</a:t>
            </a:r>
            <a:endParaRPr lang="en-US" sz="1100" dirty="0"/>
          </a:p>
          <a:p>
            <a:pPr indent="0" algn="ctr">
              <a:lnSpc>
                <a:spcPct val="108333"/>
              </a:lnSpc>
            </a:pPr>
            <a:r>
              <a:rPr lang="en-US" sz="3200" b="1" i="0" u="none" strike="noStrike" dirty="0">
                <a:solidFill>
                  <a:srgbClr val="607D8B"/>
                </a:solidFill>
                <a:latin typeface="Noto Serif SC"/>
                <a:ea typeface="Noto Serif SC"/>
                <a:cs typeface="Noto Serif SC"/>
                <a:sym typeface="Noto Serif SC"/>
              </a:rPr>
              <a:t>C) 21</a:t>
            </a:r>
          </a:p>
        </p:txBody>
      </p:sp>
      <p:sp>
        <p:nvSpPr>
          <p:cNvPr id="15" name="AutoShape 15"/>
          <p:cNvSpPr/>
          <p:nvPr/>
        </p:nvSpPr>
        <p:spPr>
          <a:xfrm>
            <a:off x="4318000" y="4572000"/>
            <a:ext cx="7112000" cy="1778000"/>
          </a:xfrm>
          <a:prstGeom prst="roundRect">
            <a:avLst>
              <a:gd name="adj" fmla="val 7142"/>
            </a:avLst>
          </a:prstGeom>
          <a:solidFill>
            <a:srgbClr val="FFFFFF">
              <a:alpha val="95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p>
        </p:txBody>
      </p:sp>
      <p:sp>
        <p:nvSpPr>
          <p:cNvPr id="16" name="AutoShape 16"/>
          <p:cNvSpPr/>
          <p:nvPr/>
        </p:nvSpPr>
        <p:spPr>
          <a:xfrm>
            <a:off x="4318000" y="4762500"/>
            <a:ext cx="76200" cy="1397000"/>
          </a:xfrm>
          <a:prstGeom prst="roundRect">
            <a:avLst>
              <a:gd name="adj" fmla="val 0"/>
            </a:avLst>
          </a:prstGeom>
          <a:solidFill>
            <a:srgbClr val="607D8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7" name="AutoShape 17"/>
          <p:cNvSpPr/>
          <p:nvPr/>
        </p:nvSpPr>
        <p:spPr>
          <a:xfrm>
            <a:off x="4635500" y="4762500"/>
            <a:ext cx="6604000" cy="1397000"/>
          </a:xfrm>
          <a:prstGeom prst="rect">
            <a:avLst/>
          </a:prstGeom>
          <a:noFill/>
          <a:ln w="12700" cap="flat" cmpd="sng">
            <a:noFill/>
            <a:prstDash val="solid"/>
            <a:round/>
          </a:ln>
        </p:spPr>
        <p:txBody>
          <a:bodyPr vert="horz" wrap="square" lIns="0" tIns="0" rIns="0" bIns="0" rtlCol="0" anchor="ctr" anchorCtr="0"/>
          <a:lstStyle/>
          <a:p>
            <a:pPr indent="0" algn="l">
              <a:lnSpc>
                <a:spcPct val="108333"/>
              </a:lnSpc>
              <a:defRPr/>
            </a:pPr>
            <a:r>
              <a:rPr lang="en-US" sz="1600" b="1" i="0" u="none" strike="noStrike" dirty="0">
                <a:solidFill>
                  <a:srgbClr val="37474F"/>
                </a:solidFill>
                <a:latin typeface="Noto Sans SC"/>
                <a:ea typeface="Noto Sans SC"/>
                <a:cs typeface="Noto Sans SC"/>
                <a:sym typeface="Noto Sans SC"/>
              </a:rPr>
              <a:t>✨ Fun Fact</a:t>
            </a:r>
            <a:endParaRPr lang="en-US" sz="1100" dirty="0"/>
          </a:p>
          <a:p>
            <a:pPr indent="0" algn="l">
              <a:lnSpc>
                <a:spcPct val="116666"/>
              </a:lnSpc>
            </a:pPr>
            <a:r>
              <a:rPr lang="en-US" sz="1300" b="0" i="0" u="none" strike="noStrike" dirty="0">
                <a:solidFill>
                  <a:srgbClr val="455A64"/>
                </a:solidFill>
                <a:latin typeface="Noto Sans SC"/>
                <a:ea typeface="Noto Sans SC"/>
                <a:cs typeface="Noto Sans SC"/>
                <a:sym typeface="Noto Sans SC"/>
              </a:rPr>
              <a:t>While modern Guzhengs almost always have 21 strings, ancient versions could have as few as 12 or as many as 26 strings. The 21-string configuration became standard in the 1960s for its rich range and versatility.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7FA">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7474F"/>
                </a:solidFill>
                <a:latin typeface="Noto Serif SC"/>
                <a:ea typeface="Noto Serif SC"/>
                <a:cs typeface="Noto Serif SC"/>
                <a:sym typeface="Noto Serif SC"/>
              </a:rPr>
              <a:t>Guzheng vs. Guqin: A Tale of Two Instruments</a:t>
            </a:r>
            <a:endParaRPr lang="en-US" sz="1100"/>
          </a:p>
        </p:txBody>
      </p:sp>
      <p:pic>
        <p:nvPicPr>
          <p:cNvPr id="3" name="Picture 3"/>
          <p:cNvPicPr>
            <a:picLocks noChangeAspect="1"/>
          </p:cNvPicPr>
          <p:nvPr/>
        </p:nvPicPr>
        <p:blipFill>
          <a:blip r:embed="rId3"/>
          <a:srcRect l="14294" r="14294"/>
          <a:stretch>
            <a:fillRect/>
          </a:stretch>
        </p:blipFill>
        <p:spPr>
          <a:xfrm>
            <a:off x="762000" y="1778000"/>
            <a:ext cx="3048000" cy="4318000"/>
          </a:xfrm>
          <a:prstGeom prst="roundRect">
            <a:avLst>
              <a:gd name="adj" fmla="val 5000"/>
            </a:avLst>
          </a:prstGeom>
          <a:noFill/>
          <a:ln w="25400" cap="flat" cmpd="sng">
            <a:solidFill>
              <a:srgbClr val="607D8B">
                <a:alpha val="100000"/>
              </a:srgbClr>
            </a:solidFill>
            <a:prstDash val="solid"/>
            <a:round/>
          </a:ln>
          <a:effectLst>
            <a:outerShdw blurRad="444500" dist="190500" dir="2700000" algn="tl" rotWithShape="0">
              <a:srgbClr val="000000">
                <a:alpha val="25000"/>
              </a:srgbClr>
            </a:outerShdw>
          </a:effectLst>
        </p:spPr>
      </p:pic>
      <p:sp>
        <p:nvSpPr>
          <p:cNvPr id="4" name="AutoShape 4"/>
          <p:cNvSpPr/>
          <p:nvPr/>
        </p:nvSpPr>
        <p:spPr>
          <a:xfrm>
            <a:off x="4318000" y="1778000"/>
            <a:ext cx="711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dirty="0">
                <a:solidFill>
                  <a:srgbClr val="607D8B"/>
                </a:solidFill>
                <a:latin typeface="Noto Serif SC"/>
                <a:ea typeface="Noto Serif SC"/>
                <a:cs typeface="Noto Serif SC"/>
                <a:sym typeface="Noto Serif SC"/>
              </a:rPr>
              <a:t>Cousins with Distinct Personalities</a:t>
            </a:r>
            <a:endParaRPr lang="en-US" sz="1100" dirty="0"/>
          </a:p>
        </p:txBody>
      </p:sp>
      <p:sp>
        <p:nvSpPr>
          <p:cNvPr id="5" name="AutoShape 5"/>
          <p:cNvSpPr/>
          <p:nvPr/>
        </p:nvSpPr>
        <p:spPr>
          <a:xfrm>
            <a:off x="4318000" y="2286000"/>
            <a:ext cx="7112000" cy="635000"/>
          </a:xfrm>
          <a:prstGeom prst="rect">
            <a:avLst/>
          </a:prstGeom>
          <a:noFill/>
          <a:ln w="12700" cap="flat" cmpd="sng">
            <a:noFill/>
            <a:prstDash val="solid"/>
            <a:round/>
          </a:ln>
        </p:spPr>
        <p:txBody>
          <a:bodyPr vert="horz" wrap="square" lIns="0" tIns="0" rIns="0" bIns="0" rtlCol="0" anchor="ctr" anchorCtr="0"/>
          <a:lstStyle/>
          <a:p>
            <a:pPr indent="0" algn="l">
              <a:lnSpc>
                <a:spcPct val="116666"/>
              </a:lnSpc>
              <a:defRPr/>
            </a:pPr>
            <a:r>
              <a:rPr lang="en-US" sz="1300" b="0" i="0" u="none" strike="noStrike">
                <a:solidFill>
                  <a:srgbClr val="455A64"/>
                </a:solidFill>
                <a:latin typeface="Noto Sans SC"/>
                <a:ea typeface="Noto Sans SC"/>
                <a:cs typeface="Noto Sans SC"/>
                <a:sym typeface="Noto Sans SC"/>
              </a:rPr>
              <a:t>Both are ancient Chinese plucked string instruments, but they have evolved into very different instruments with unique histories and characters.</a:t>
            </a:r>
            <a:endParaRPr lang="en-US" sz="1100"/>
          </a:p>
        </p:txBody>
      </p:sp>
      <p:sp>
        <p:nvSpPr>
          <p:cNvPr id="6" name="AutoShape 6"/>
          <p:cNvSpPr/>
          <p:nvPr/>
        </p:nvSpPr>
        <p:spPr>
          <a:xfrm>
            <a:off x="4318000" y="3048000"/>
            <a:ext cx="3429000" cy="1143000"/>
          </a:xfrm>
          <a:prstGeom prst="roundRect">
            <a:avLst>
              <a:gd name="adj" fmla="val 8888"/>
            </a:avLst>
          </a:prstGeom>
          <a:solidFill>
            <a:srgbClr val="ECF0F1">
              <a:alpha val="100000"/>
            </a:srgbClr>
          </a:solidFill>
          <a:ln w="12700" cap="flat" cmpd="sng">
            <a:solidFill>
              <a:srgbClr val="CFD8DC">
                <a:alpha val="100000"/>
              </a:srgbClr>
            </a:solidFill>
            <a:prstDash val="solid"/>
            <a:round/>
          </a:ln>
        </p:spPr>
        <p:txBody>
          <a:bodyPr vert="horz" wrap="square" lIns="63500" tIns="63500" rIns="63500" bIns="63500" rtlCol="0" anchor="ctr"/>
          <a:lstStyle/>
          <a:p>
            <a:pPr algn="ctr">
              <a:defRPr/>
            </a:pPr>
            <a:endParaRPr/>
          </a:p>
        </p:txBody>
      </p:sp>
      <p:pic>
        <p:nvPicPr>
          <p:cNvPr id="7" name="Picture 7"/>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5000" y="3238500"/>
            <a:ext cx="304800" cy="304800"/>
          </a:xfrm>
          <a:prstGeom prst="rect">
            <a:avLst/>
          </a:prstGeom>
        </p:spPr>
      </p:pic>
      <p:sp>
        <p:nvSpPr>
          <p:cNvPr id="8" name="AutoShape 8"/>
          <p:cNvSpPr/>
          <p:nvPr/>
        </p:nvSpPr>
        <p:spPr>
          <a:xfrm>
            <a:off x="4826000" y="3175000"/>
            <a:ext cx="2794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7474F"/>
                </a:solidFill>
                <a:latin typeface="Noto Sans SC"/>
                <a:ea typeface="Noto Sans SC"/>
                <a:cs typeface="Noto Sans SC"/>
                <a:sym typeface="Noto Sans SC"/>
              </a:rPr>
              <a:t>Guqin (古琴): The "Father"</a:t>
            </a:r>
            <a:endParaRPr lang="en-US" sz="1100"/>
          </a:p>
          <a:p>
            <a:pPr indent="0" algn="l">
              <a:lnSpc>
                <a:spcPct val="108333"/>
              </a:lnSpc>
            </a:pPr>
            <a:r>
              <a:rPr lang="en-US" sz="1100" b="0" i="0" u="none" strike="noStrike">
                <a:solidFill>
                  <a:srgbClr val="546E7A"/>
                </a:solidFill>
                <a:latin typeface="Noto Sans SC"/>
                <a:ea typeface="Noto Sans SC"/>
                <a:cs typeface="Noto Sans SC"/>
                <a:sym typeface="Noto Sans SC"/>
              </a:rPr>
              <a:t>Over 3,000 years old, favored by scholars for self-cultivation and deep thinking.</a:t>
            </a:r>
          </a:p>
        </p:txBody>
      </p:sp>
      <p:sp>
        <p:nvSpPr>
          <p:cNvPr id="9" name="AutoShape 9"/>
          <p:cNvSpPr/>
          <p:nvPr/>
        </p:nvSpPr>
        <p:spPr>
          <a:xfrm>
            <a:off x="8001000" y="3048000"/>
            <a:ext cx="3429000" cy="1143000"/>
          </a:xfrm>
          <a:prstGeom prst="roundRect">
            <a:avLst>
              <a:gd name="adj" fmla="val 8888"/>
            </a:avLst>
          </a:prstGeom>
          <a:solidFill>
            <a:srgbClr val="ECF0F1">
              <a:alpha val="100000"/>
            </a:srgbClr>
          </a:solidFill>
          <a:ln w="12700" cap="flat" cmpd="sng">
            <a:solidFill>
              <a:srgbClr val="CFD8DC">
                <a:alpha val="100000"/>
              </a:srgbClr>
            </a:solidFill>
            <a:prstDash val="solid"/>
            <a:round/>
          </a:ln>
        </p:spPr>
        <p:txBody>
          <a:bodyPr vert="horz" wrap="square" lIns="63500" tIns="63500" rIns="63500" bIns="63500" rtlCol="0" anchor="ctr"/>
          <a:lstStyle/>
          <a:p>
            <a:pPr algn="ctr">
              <a:defRPr/>
            </a:pPr>
            <a:endParaRPr/>
          </a:p>
        </p:txBody>
      </p:sp>
      <p:pic>
        <p:nvPicPr>
          <p:cNvPr id="10" name="Picture 10"/>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8000" y="3238500"/>
            <a:ext cx="304800" cy="304800"/>
          </a:xfrm>
          <a:prstGeom prst="rect">
            <a:avLst/>
          </a:prstGeom>
        </p:spPr>
      </p:pic>
      <p:sp>
        <p:nvSpPr>
          <p:cNvPr id="11" name="AutoShape 11"/>
          <p:cNvSpPr/>
          <p:nvPr/>
        </p:nvSpPr>
        <p:spPr>
          <a:xfrm>
            <a:off x="8509000" y="3175000"/>
            <a:ext cx="2794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7474F"/>
                </a:solidFill>
                <a:latin typeface="Noto Sans SC"/>
                <a:ea typeface="Noto Sans SC"/>
                <a:cs typeface="Noto Sans SC"/>
                <a:sym typeface="Noto Sans SC"/>
              </a:rPr>
              <a:t>Guzheng (古筝): The "People's"</a:t>
            </a:r>
            <a:endParaRPr lang="en-US" sz="1100"/>
          </a:p>
          <a:p>
            <a:pPr indent="0" algn="l">
              <a:lnSpc>
                <a:spcPct val="108333"/>
              </a:lnSpc>
            </a:pPr>
            <a:r>
              <a:rPr lang="en-US" sz="1100" b="0" i="0" u="none" strike="noStrike">
                <a:solidFill>
                  <a:srgbClr val="546E7A"/>
                </a:solidFill>
                <a:latin typeface="Noto Sans SC"/>
                <a:ea typeface="Noto Sans SC"/>
                <a:cs typeface="Noto Sans SC"/>
                <a:sym typeface="Noto Sans SC"/>
              </a:rPr>
              <a:t>Over 2,500 years old, with a populist origin and a vibrant presence in folk music.</a:t>
            </a:r>
          </a:p>
        </p:txBody>
      </p:sp>
      <p:sp>
        <p:nvSpPr>
          <p:cNvPr id="12" name="AutoShape 12"/>
          <p:cNvSpPr/>
          <p:nvPr/>
        </p:nvSpPr>
        <p:spPr>
          <a:xfrm>
            <a:off x="4318000" y="4381500"/>
            <a:ext cx="7112000" cy="1206500"/>
          </a:xfrm>
          <a:prstGeom prst="roundRect">
            <a:avLst>
              <a:gd name="adj" fmla="val 8421"/>
            </a:avLst>
          </a:prstGeom>
          <a:solidFill>
            <a:srgbClr val="607D8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3" name="AutoShape 13"/>
          <p:cNvSpPr/>
          <p:nvPr/>
        </p:nvSpPr>
        <p:spPr>
          <a:xfrm>
            <a:off x="4445000" y="4508500"/>
            <a:ext cx="33020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1" i="0" u="none" strike="noStrike" dirty="0">
                <a:solidFill>
                  <a:srgbClr val="FFFFFF">
                    <a:alpha val="90196"/>
                  </a:srgbClr>
                </a:solidFill>
                <a:latin typeface="Noto Sans SC"/>
                <a:ea typeface="Noto Sans SC"/>
                <a:cs typeface="Noto Sans SC"/>
                <a:sym typeface="Noto Sans SC"/>
              </a:rPr>
              <a:t>🎵 Guzheng · </a:t>
            </a:r>
            <a:r>
              <a:rPr lang="en-US" sz="1200" b="1" i="0" u="none" strike="noStrike" dirty="0" err="1">
                <a:solidFill>
                  <a:srgbClr val="FFFFFF">
                    <a:alpha val="90196"/>
                  </a:srgbClr>
                </a:solidFill>
                <a:latin typeface="Noto Sans SC"/>
                <a:ea typeface="Noto Sans SC"/>
                <a:cs typeface="Noto Sans SC"/>
                <a:sym typeface="Noto Sans SC"/>
              </a:rPr>
              <a:t>古筝</a:t>
            </a:r>
            <a:endParaRPr lang="en-US" sz="1100" dirty="0"/>
          </a:p>
          <a:p>
            <a:pPr indent="0" algn="l">
              <a:lnSpc>
                <a:spcPct val="125000"/>
              </a:lnSpc>
            </a:pPr>
            <a:r>
              <a:rPr lang="en-US" sz="1100" b="0" i="0" u="none" strike="noStrike" dirty="0">
                <a:solidFill>
                  <a:srgbClr val="FFFFFF">
                    <a:alpha val="80000"/>
                  </a:srgbClr>
                </a:solidFill>
                <a:latin typeface="Noto Sans SC"/>
                <a:ea typeface="Noto Sans SC"/>
                <a:cs typeface="Noto Sans SC"/>
                <a:sym typeface="Noto Sans SC"/>
              </a:rPr>
              <a:t>21 Strings | Movable Bridges | Bright &amp; Resonant | For Performance</a:t>
            </a:r>
          </a:p>
        </p:txBody>
      </p:sp>
      <p:sp>
        <p:nvSpPr>
          <p:cNvPr id="14" name="AutoShape 14"/>
          <p:cNvSpPr/>
          <p:nvPr/>
        </p:nvSpPr>
        <p:spPr>
          <a:xfrm>
            <a:off x="7874000" y="4508500"/>
            <a:ext cx="33020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1" i="0" u="none" strike="noStrike" dirty="0">
                <a:solidFill>
                  <a:srgbClr val="FFFFFF">
                    <a:alpha val="90196"/>
                  </a:srgbClr>
                </a:solidFill>
                <a:latin typeface="Noto Sans SC"/>
                <a:ea typeface="Noto Sans SC"/>
                <a:cs typeface="Noto Sans SC"/>
                <a:sym typeface="Noto Sans SC"/>
              </a:rPr>
              <a:t>🎶 </a:t>
            </a:r>
            <a:r>
              <a:rPr lang="en-US" sz="1200" b="1" i="0" u="none" strike="noStrike" dirty="0" err="1">
                <a:solidFill>
                  <a:srgbClr val="FFFFFF">
                    <a:alpha val="90196"/>
                  </a:srgbClr>
                </a:solidFill>
                <a:latin typeface="Noto Sans SC"/>
                <a:ea typeface="Noto Sans SC"/>
                <a:cs typeface="Noto Sans SC"/>
                <a:sym typeface="Noto Sans SC"/>
              </a:rPr>
              <a:t>Guqin</a:t>
            </a:r>
            <a:r>
              <a:rPr lang="en-US" sz="1200" b="1" i="0" u="none" strike="noStrike" dirty="0">
                <a:solidFill>
                  <a:srgbClr val="FFFFFF">
                    <a:alpha val="90196"/>
                  </a:srgbClr>
                </a:solidFill>
                <a:latin typeface="Noto Sans SC"/>
                <a:ea typeface="Noto Sans SC"/>
                <a:cs typeface="Noto Sans SC"/>
                <a:sym typeface="Noto Sans SC"/>
              </a:rPr>
              <a:t> · </a:t>
            </a:r>
            <a:r>
              <a:rPr lang="en-US" sz="1200" b="1" i="0" u="none" strike="noStrike" dirty="0" err="1">
                <a:solidFill>
                  <a:srgbClr val="FFFFFF">
                    <a:alpha val="90196"/>
                  </a:srgbClr>
                </a:solidFill>
                <a:latin typeface="Noto Sans SC"/>
                <a:ea typeface="Noto Sans SC"/>
                <a:cs typeface="Noto Sans SC"/>
                <a:sym typeface="Noto Sans SC"/>
              </a:rPr>
              <a:t>古琴</a:t>
            </a:r>
            <a:endParaRPr lang="en-US" sz="1100" dirty="0"/>
          </a:p>
          <a:p>
            <a:pPr indent="0" algn="l">
              <a:lnSpc>
                <a:spcPct val="125000"/>
              </a:lnSpc>
            </a:pPr>
            <a:r>
              <a:rPr lang="en-US" sz="1100" b="0" i="0" u="none" strike="noStrike" dirty="0">
                <a:solidFill>
                  <a:srgbClr val="FFFFFF">
                    <a:alpha val="80000"/>
                  </a:srgbClr>
                </a:solidFill>
                <a:latin typeface="Noto Sans SC"/>
                <a:ea typeface="Noto Sans SC"/>
                <a:cs typeface="Noto Sans SC"/>
                <a:sym typeface="Noto Sans SC"/>
              </a:rPr>
              <a:t>7 Strings | No Bridges | Deep &amp; Quiet | For Self-Cultivation</a:t>
            </a:r>
          </a:p>
        </p:txBody>
      </p:sp>
      <p:sp>
        <p:nvSpPr>
          <p:cNvPr id="15" name="AutoShape 15"/>
          <p:cNvSpPr/>
          <p:nvPr/>
        </p:nvSpPr>
        <p:spPr>
          <a:xfrm>
            <a:off x="4318000" y="5715000"/>
            <a:ext cx="3937000" cy="101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1" i="0" u="none" strike="noStrike" dirty="0">
                <a:solidFill>
                  <a:srgbClr val="37474F"/>
                </a:solidFill>
                <a:latin typeface="Noto Serif SC"/>
                <a:ea typeface="Noto Serif SC"/>
                <a:cs typeface="Noto Serif SC"/>
                <a:sym typeface="Noto Serif SC"/>
              </a:rPr>
              <a:t>Boya and Ziqi: A Soulful Bond</a:t>
            </a:r>
            <a:endParaRPr lang="en-US" sz="1100" dirty="0"/>
          </a:p>
          <a:p>
            <a:pPr indent="0" algn="l">
              <a:lnSpc>
                <a:spcPct val="100000"/>
              </a:lnSpc>
            </a:pPr>
            <a:r>
              <a:rPr lang="en-US" sz="1000" b="0" i="0" u="none" strike="noStrike" dirty="0">
                <a:solidFill>
                  <a:srgbClr val="546E7A"/>
                </a:solidFill>
                <a:latin typeface="Noto Sans SC"/>
                <a:ea typeface="Noto Sans SC"/>
                <a:cs typeface="Noto Sans SC"/>
                <a:sym typeface="Noto Sans SC"/>
              </a:rPr>
              <a:t>The famous legend of Boya (</a:t>
            </a:r>
            <a:r>
              <a:rPr lang="en-US" sz="1000" b="0" i="0" u="none" strike="noStrike" dirty="0" err="1">
                <a:solidFill>
                  <a:srgbClr val="546E7A"/>
                </a:solidFill>
                <a:latin typeface="Noto Sans SC"/>
                <a:ea typeface="Noto Sans SC"/>
                <a:cs typeface="Noto Sans SC"/>
                <a:sym typeface="Noto Sans SC"/>
              </a:rPr>
              <a:t>琴师</a:t>
            </a:r>
            <a:r>
              <a:rPr lang="en-US" sz="1000" b="0" i="0" u="none" strike="noStrike" dirty="0">
                <a:solidFill>
                  <a:srgbClr val="546E7A"/>
                </a:solidFill>
                <a:latin typeface="Noto Sans SC"/>
                <a:ea typeface="Noto Sans SC"/>
                <a:cs typeface="Noto Sans SC"/>
                <a:sym typeface="Noto Sans SC"/>
              </a:rPr>
              <a:t>) and Ziqi (</a:t>
            </a:r>
            <a:r>
              <a:rPr lang="en-US" sz="1000" b="0" i="0" u="none" strike="noStrike" dirty="0" err="1">
                <a:solidFill>
                  <a:srgbClr val="546E7A"/>
                </a:solidFill>
                <a:latin typeface="Noto Sans SC"/>
                <a:ea typeface="Noto Sans SC"/>
                <a:cs typeface="Noto Sans SC"/>
                <a:sym typeface="Noto Sans SC"/>
              </a:rPr>
              <a:t>樵夫</a:t>
            </a:r>
            <a:r>
              <a:rPr lang="en-US" sz="1000" b="0" i="0" u="none" strike="noStrike" dirty="0">
                <a:solidFill>
                  <a:srgbClr val="546E7A"/>
                </a:solidFill>
                <a:latin typeface="Noto Sans SC"/>
                <a:ea typeface="Noto Sans SC"/>
                <a:cs typeface="Noto Sans SC"/>
                <a:sym typeface="Noto Sans SC"/>
              </a:rPr>
              <a:t>) symbolizes the profound connection between music and understanding. After Ziqi's death, Boya broke his </a:t>
            </a:r>
            <a:r>
              <a:rPr lang="en-US" sz="1000" b="0" i="0" u="none" strike="noStrike" dirty="0" err="1">
                <a:solidFill>
                  <a:srgbClr val="546E7A"/>
                </a:solidFill>
                <a:latin typeface="Noto Sans SC"/>
                <a:ea typeface="Noto Sans SC"/>
                <a:cs typeface="Noto Sans SC"/>
                <a:sym typeface="Noto Sans SC"/>
              </a:rPr>
              <a:t>Guqin</a:t>
            </a:r>
            <a:r>
              <a:rPr lang="en-US" sz="1000" b="0" i="0" u="none" strike="noStrike" dirty="0">
                <a:solidFill>
                  <a:srgbClr val="546E7A"/>
                </a:solidFill>
                <a:latin typeface="Noto Sans SC"/>
                <a:ea typeface="Noto Sans SC"/>
                <a:cs typeface="Noto Sans SC"/>
                <a:sym typeface="Noto Sans SC"/>
              </a:rPr>
              <a:t> forever.</a:t>
            </a:r>
          </a:p>
        </p:txBody>
      </p:sp>
      <p:pic>
        <p:nvPicPr>
          <p:cNvPr id="16" name="Picture 16"/>
          <p:cNvPicPr>
            <a:picLocks noChangeAspect="1"/>
          </p:cNvPicPr>
          <p:nvPr/>
        </p:nvPicPr>
        <p:blipFill>
          <a:blip r:embed="rId6"/>
          <a:srcRect t="17149" b="17149"/>
          <a:stretch>
            <a:fillRect/>
          </a:stretch>
        </p:blipFill>
        <p:spPr>
          <a:xfrm>
            <a:off x="8509000" y="5651500"/>
            <a:ext cx="2921000" cy="1079500"/>
          </a:xfrm>
          <a:prstGeom prst="roundRect">
            <a:avLst>
              <a:gd name="adj" fmla="val 11764"/>
            </a:avLst>
          </a:prstGeom>
          <a:noFill/>
          <a:ln w="25400" cap="flat" cmpd="sng">
            <a:noFill/>
            <a:prstDash val="solid"/>
            <a:round/>
          </a:ln>
          <a:effectLst>
            <a:outerShdw blurRad="444500" dist="190500" dir="2700000" algn="tl" rotWithShape="0">
              <a:srgbClr val="000000">
                <a:alpha val="2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FF1">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7474F"/>
                </a:solidFill>
                <a:latin typeface="Noto Serif SC"/>
                <a:ea typeface="Noto Serif SC"/>
                <a:cs typeface="Noto Serif SC"/>
                <a:sym typeface="Noto Serif SC"/>
              </a:rPr>
              <a:t>The Magic of Guzheng: Three Key Features</a:t>
            </a:r>
            <a:endParaRPr lang="en-US" sz="1100"/>
          </a:p>
        </p:txBody>
      </p:sp>
      <p:sp>
        <p:nvSpPr>
          <p:cNvPr id="3" name="AutoShape 3"/>
          <p:cNvSpPr/>
          <p:nvPr/>
        </p:nvSpPr>
        <p:spPr>
          <a:xfrm>
            <a:off x="762000" y="1651000"/>
            <a:ext cx="5207000" cy="1587500"/>
          </a:xfrm>
          <a:prstGeom prst="roundRect">
            <a:avLst>
              <a:gd name="adj" fmla="val 9600"/>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p>
        </p:txBody>
      </p:sp>
      <p:sp>
        <p:nvSpPr>
          <p:cNvPr id="4" name="AutoShape 4"/>
          <p:cNvSpPr/>
          <p:nvPr/>
        </p:nvSpPr>
        <p:spPr>
          <a:xfrm>
            <a:off x="762000" y="1841500"/>
            <a:ext cx="76200" cy="1206500"/>
          </a:xfrm>
          <a:prstGeom prst="roundRect">
            <a:avLst>
              <a:gd name="adj" fmla="val 0"/>
            </a:avLst>
          </a:prstGeom>
          <a:solidFill>
            <a:srgbClr val="607D8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1092200" y="1803400"/>
            <a:ext cx="4699000" cy="1270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7474F"/>
                </a:solidFill>
                <a:latin typeface="Noto Sans SC"/>
                <a:ea typeface="Noto Sans SC"/>
                <a:cs typeface="Noto Sans SC"/>
                <a:sym typeface="Noto Sans SC"/>
              </a:rPr>
              <a:t>01. Movable Bridges (可移动的琴码)</a:t>
            </a:r>
            <a:endParaRPr lang="en-US" sz="1100"/>
          </a:p>
          <a:p>
            <a:pPr indent="0" algn="l">
              <a:lnSpc>
                <a:spcPct val="108333"/>
              </a:lnSpc>
              <a:spcBef>
                <a:spcPts val="800"/>
              </a:spcBef>
            </a:pPr>
            <a:r>
              <a:rPr lang="en-US" sz="1300" b="0" i="0" u="none" strike="noStrike">
                <a:solidFill>
                  <a:srgbClr val="546E7A"/>
                </a:solidFill>
                <a:latin typeface="Noto Sans SC"/>
                <a:ea typeface="Noto Sans SC"/>
                <a:cs typeface="Noto Sans SC"/>
                <a:sym typeface="Noto Sans SC"/>
              </a:rPr>
              <a:t>Each string rests on a small, individual bridge. These bridges can be moved to precisely tune each note, giving the player incredible flexibility.</a:t>
            </a:r>
          </a:p>
        </p:txBody>
      </p:sp>
      <p:sp>
        <p:nvSpPr>
          <p:cNvPr id="6" name="AutoShape 6"/>
          <p:cNvSpPr/>
          <p:nvPr/>
        </p:nvSpPr>
        <p:spPr>
          <a:xfrm>
            <a:off x="762000" y="3429000"/>
            <a:ext cx="5207000" cy="1587500"/>
          </a:xfrm>
          <a:prstGeom prst="roundRect">
            <a:avLst>
              <a:gd name="adj" fmla="val 9600"/>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p>
        </p:txBody>
      </p:sp>
      <p:sp>
        <p:nvSpPr>
          <p:cNvPr id="7" name="AutoShape 7"/>
          <p:cNvSpPr/>
          <p:nvPr/>
        </p:nvSpPr>
        <p:spPr>
          <a:xfrm>
            <a:off x="762000" y="3619500"/>
            <a:ext cx="76200" cy="1206500"/>
          </a:xfrm>
          <a:prstGeom prst="roundRect">
            <a:avLst>
              <a:gd name="adj" fmla="val 0"/>
            </a:avLst>
          </a:prstGeom>
          <a:solidFill>
            <a:srgbClr val="607D8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8" name="AutoShape 8"/>
          <p:cNvSpPr/>
          <p:nvPr/>
        </p:nvSpPr>
        <p:spPr>
          <a:xfrm>
            <a:off x="1092200" y="3581400"/>
            <a:ext cx="4699000" cy="1270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37474F"/>
                </a:solidFill>
                <a:latin typeface="Noto Sans SC"/>
                <a:ea typeface="Noto Sans SC"/>
                <a:cs typeface="Noto Sans SC"/>
                <a:sym typeface="Noto Sans SC"/>
              </a:rPr>
              <a:t>02. Expressive Left-Hand Techniques (</a:t>
            </a:r>
            <a:r>
              <a:rPr lang="en-US" sz="1800" b="1" i="0" u="none" strike="noStrike" dirty="0" err="1">
                <a:solidFill>
                  <a:srgbClr val="37474F"/>
                </a:solidFill>
                <a:latin typeface="Noto Sans SC"/>
                <a:ea typeface="Noto Sans SC"/>
                <a:cs typeface="Noto Sans SC"/>
                <a:sym typeface="Noto Sans SC"/>
              </a:rPr>
              <a:t>丰富的左手技巧</a:t>
            </a:r>
            <a:r>
              <a:rPr lang="en-US" sz="1800" b="1" i="0" u="none" strike="noStrike" dirty="0">
                <a:solidFill>
                  <a:srgbClr val="37474F"/>
                </a:solidFill>
                <a:latin typeface="Noto Sans SC"/>
                <a:ea typeface="Noto Sans SC"/>
                <a:cs typeface="Noto Sans SC"/>
                <a:sym typeface="Noto Sans SC"/>
              </a:rPr>
              <a:t>)</a:t>
            </a:r>
            <a:endParaRPr lang="en-US" sz="1100" dirty="0"/>
          </a:p>
          <a:p>
            <a:pPr indent="0" algn="l">
              <a:lnSpc>
                <a:spcPct val="108333"/>
              </a:lnSpc>
              <a:spcBef>
                <a:spcPts val="800"/>
              </a:spcBef>
            </a:pPr>
            <a:r>
              <a:rPr lang="en-US" sz="1300" b="0" i="0" u="none" strike="noStrike" dirty="0">
                <a:solidFill>
                  <a:srgbClr val="546E7A"/>
                </a:solidFill>
                <a:latin typeface="Noto Sans SC"/>
                <a:ea typeface="Noto Sans SC"/>
                <a:cs typeface="Noto Sans SC"/>
                <a:sym typeface="Noto Sans SC"/>
              </a:rPr>
              <a:t>While the right hand plucks, the left hand presses the strings on the left side of the bridges. This allows for techniques like sliding and vibrating, creating a singing, vocal-like quality.</a:t>
            </a:r>
          </a:p>
        </p:txBody>
      </p:sp>
      <p:sp>
        <p:nvSpPr>
          <p:cNvPr id="9" name="AutoShape 9"/>
          <p:cNvSpPr/>
          <p:nvPr/>
        </p:nvSpPr>
        <p:spPr>
          <a:xfrm>
            <a:off x="762000" y="5080000"/>
            <a:ext cx="5207000" cy="1460500"/>
          </a:xfrm>
          <a:prstGeom prst="roundRect">
            <a:avLst>
              <a:gd name="adj" fmla="val 10434"/>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p>
        </p:txBody>
      </p:sp>
      <p:sp>
        <p:nvSpPr>
          <p:cNvPr id="10" name="AutoShape 10"/>
          <p:cNvSpPr/>
          <p:nvPr/>
        </p:nvSpPr>
        <p:spPr>
          <a:xfrm>
            <a:off x="762000" y="5270500"/>
            <a:ext cx="76200" cy="1079500"/>
          </a:xfrm>
          <a:prstGeom prst="roundRect">
            <a:avLst>
              <a:gd name="adj" fmla="val 0"/>
            </a:avLst>
          </a:prstGeom>
          <a:solidFill>
            <a:srgbClr val="607D8B">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1" name="AutoShape 11"/>
          <p:cNvSpPr/>
          <p:nvPr/>
        </p:nvSpPr>
        <p:spPr>
          <a:xfrm>
            <a:off x="1092200" y="5207000"/>
            <a:ext cx="4699000" cy="1206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7474F"/>
                </a:solidFill>
                <a:latin typeface="Noto Sans SC"/>
                <a:ea typeface="Noto Sans SC"/>
                <a:cs typeface="Noto Sans SC"/>
                <a:sym typeface="Noto Sans SC"/>
              </a:rPr>
              <a:t>03. Bright and Resonant Tone (明亮清脆的音色)</a:t>
            </a:r>
            <a:endParaRPr lang="en-US" sz="1100"/>
          </a:p>
          <a:p>
            <a:pPr indent="0" algn="l">
              <a:lnSpc>
                <a:spcPct val="108333"/>
              </a:lnSpc>
              <a:spcBef>
                <a:spcPts val="800"/>
              </a:spcBef>
            </a:pPr>
            <a:r>
              <a:rPr lang="en-US" sz="1300" b="0" i="0" u="none" strike="noStrike">
                <a:solidFill>
                  <a:srgbClr val="546E7A"/>
                </a:solidFill>
                <a:latin typeface="Noto Sans SC"/>
                <a:ea typeface="Noto Sans SC"/>
                <a:cs typeface="Noto Sans SC"/>
                <a:sym typeface="Noto Sans SC"/>
              </a:rPr>
              <a:t>The Guzheng produces a bright, clear, and projectable sound. Its 21 strings offer a wide range, suitable for both delicate melodies and powerful passages.</a:t>
            </a:r>
          </a:p>
        </p:txBody>
      </p:sp>
      <p:pic>
        <p:nvPicPr>
          <p:cNvPr id="12" name="Picture 12"/>
          <p:cNvPicPr>
            <a:picLocks noChangeAspect="1"/>
          </p:cNvPicPr>
          <p:nvPr/>
        </p:nvPicPr>
        <p:blipFill>
          <a:blip r:embed="rId3"/>
          <a:srcRect l="14426" r="14426"/>
          <a:stretch>
            <a:fillRect/>
          </a:stretch>
        </p:blipFill>
        <p:spPr>
          <a:xfrm>
            <a:off x="6350000" y="1778000"/>
            <a:ext cx="5080000" cy="4762500"/>
          </a:xfrm>
          <a:prstGeom prst="roundRect">
            <a:avLst>
              <a:gd name="adj" fmla="val 4266"/>
            </a:avLst>
          </a:prstGeom>
          <a:noFill/>
          <a:ln w="25400" cap="flat" cmpd="sng">
            <a:noFill/>
            <a:prstDash val="solid"/>
            <a:round/>
          </a:ln>
          <a:effectLst>
            <a:outerShdw blurRad="444500" dist="190500" dir="2700000" algn="tl" rotWithShape="0">
              <a:srgbClr val="000000">
                <a:alpha val="2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0">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7474F"/>
                </a:solidFill>
                <a:latin typeface="Noto Serif SC"/>
                <a:ea typeface="Noto Serif SC"/>
                <a:cs typeface="Noto Serif SC"/>
                <a:sym typeface="Noto Serif SC"/>
              </a:rPr>
              <a:t>Anatomy of a Guzheng &amp; The Price Game</a:t>
            </a:r>
            <a:endParaRPr lang="en-US" sz="1100"/>
          </a:p>
        </p:txBody>
      </p:sp>
      <p:pic>
        <p:nvPicPr>
          <p:cNvPr id="3" name="Picture 3"/>
          <p:cNvPicPr>
            <a:picLocks noChangeAspect="1"/>
          </p:cNvPicPr>
          <p:nvPr/>
        </p:nvPicPr>
        <p:blipFill>
          <a:blip r:embed="rId3"/>
          <a:srcRect t="3801" b="3801"/>
          <a:stretch>
            <a:fillRect/>
          </a:stretch>
        </p:blipFill>
        <p:spPr>
          <a:xfrm>
            <a:off x="762000" y="1524000"/>
            <a:ext cx="3302000" cy="2286000"/>
          </a:xfrm>
          <a:prstGeom prst="roundRect">
            <a:avLst>
              <a:gd name="adj" fmla="val 4444"/>
            </a:avLst>
          </a:prstGeom>
          <a:noFill/>
          <a:ln w="38100" cap="flat" cmpd="sng">
            <a:solidFill>
              <a:srgbClr val="FFFFFF">
                <a:alpha val="100000"/>
              </a:srgbClr>
            </a:solidFill>
            <a:prstDash val="solid"/>
            <a:round/>
          </a:ln>
          <a:effectLst>
            <a:outerShdw blurRad="444500" dist="190500" dir="2700000" algn="tl" rotWithShape="0">
              <a:srgbClr val="000000">
                <a:alpha val="25000"/>
              </a:srgbClr>
            </a:outerShdw>
          </a:effectLst>
        </p:spPr>
      </p:pic>
      <p:sp>
        <p:nvSpPr>
          <p:cNvPr id="4" name="AutoShape 4"/>
          <p:cNvSpPr/>
          <p:nvPr/>
        </p:nvSpPr>
        <p:spPr>
          <a:xfrm>
            <a:off x="4318000" y="1524000"/>
            <a:ext cx="7112000" cy="2286000"/>
          </a:xfrm>
          <a:prstGeom prst="roundRect">
            <a:avLst>
              <a:gd name="adj" fmla="val 4444"/>
            </a:avLst>
          </a:prstGeom>
          <a:solidFill>
            <a:srgbClr val="FFFFFF">
              <a:alpha val="95000"/>
            </a:srgbClr>
          </a:solidFill>
          <a:ln w="12700" cap="flat" cmpd="sng">
            <a:solidFill>
              <a:srgbClr val="E0E0E0">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p>
        </p:txBody>
      </p:sp>
      <p:sp>
        <p:nvSpPr>
          <p:cNvPr id="5" name="AutoShape 5"/>
          <p:cNvSpPr/>
          <p:nvPr/>
        </p:nvSpPr>
        <p:spPr>
          <a:xfrm>
            <a:off x="4572000" y="1651000"/>
            <a:ext cx="3175000" cy="2032000"/>
          </a:xfrm>
          <a:prstGeom prst="rect">
            <a:avLst/>
          </a:prstGeom>
          <a:noFill/>
          <a:ln w="12700" cap="flat" cmpd="sng">
            <a:noFill/>
            <a:prstDash val="solid"/>
            <a:round/>
          </a:ln>
        </p:spPr>
        <p:txBody>
          <a:bodyPr vert="horz" wrap="square" lIns="0" tIns="0" rIns="0" bIns="0" rtlCol="0" anchor="ctr" anchorCtr="0"/>
          <a:lstStyle/>
          <a:p>
            <a:pPr indent="0" algn="l">
              <a:lnSpc>
                <a:spcPct val="108333"/>
              </a:lnSpc>
              <a:defRPr/>
            </a:pPr>
            <a:r>
              <a:rPr lang="en-US" sz="1600" b="1" i="0" u="none" strike="noStrike">
                <a:solidFill>
                  <a:srgbClr val="607D8B"/>
                </a:solidFill>
                <a:latin typeface="Noto Sans SC"/>
                <a:ea typeface="Noto Sans SC"/>
                <a:cs typeface="Noto Sans SC"/>
                <a:sym typeface="Noto Sans SC"/>
              </a:rPr>
              <a:t>Basic Components (Part 1)</a:t>
            </a:r>
            <a:endParaRPr lang="en-US" sz="1100"/>
          </a:p>
          <a:p>
            <a:pPr indent="0" algn="l">
              <a:lnSpc>
                <a:spcPct val="100000"/>
              </a:lnSpc>
              <a:spcBef>
                <a:spcPts val="600"/>
              </a:spcBef>
            </a:pPr>
            <a:r>
              <a:rPr lang="en-US" sz="1200" b="1" i="0" u="none" strike="noStrike">
                <a:solidFill>
                  <a:srgbClr val="37474F"/>
                </a:solidFill>
                <a:latin typeface="Noto Sans SC"/>
                <a:ea typeface="Noto Sans SC"/>
                <a:cs typeface="Noto Sans SC"/>
                <a:sym typeface="Noto Sans SC"/>
              </a:rPr>
              <a:t>• Soundboard (面板):</a:t>
            </a:r>
            <a:r>
              <a:rPr lang="en-US" sz="1100" b="0" i="0" u="none" strike="noStrike">
                <a:solidFill>
                  <a:srgbClr val="546E7A"/>
                </a:solidFill>
                <a:latin typeface="Noto Sans SC"/>
                <a:ea typeface="Noto Sans SC"/>
                <a:cs typeface="Noto Sans SC"/>
                <a:sym typeface="Noto Sans SC"/>
              </a:rPr>
              <a:t>Paulownia wood, key for resonance.</a:t>
            </a:r>
          </a:p>
          <a:p>
            <a:pPr indent="0" algn="l">
              <a:lnSpc>
                <a:spcPct val="100000"/>
              </a:lnSpc>
            </a:pPr>
            <a:r>
              <a:rPr lang="en-US" sz="1200" b="1" i="0" u="none" strike="noStrike">
                <a:solidFill>
                  <a:srgbClr val="37474F"/>
                </a:solidFill>
                <a:latin typeface="Noto Sans SC"/>
                <a:ea typeface="Noto Sans SC"/>
                <a:cs typeface="Noto Sans SC"/>
                <a:sym typeface="Noto Sans SC"/>
              </a:rPr>
              <a:t>• Baseboard (底板):</a:t>
            </a:r>
            <a:r>
              <a:rPr lang="en-US" sz="1100" b="0" i="0" u="none" strike="noStrike">
                <a:solidFill>
                  <a:srgbClr val="546E7A"/>
                </a:solidFill>
                <a:latin typeface="Noto Sans SC"/>
                <a:ea typeface="Noto Sans SC"/>
                <a:cs typeface="Noto Sans SC"/>
                <a:sym typeface="Noto Sans SC"/>
              </a:rPr>
              <a:t>Hard woods (e.g., Rosewood) for structure.</a:t>
            </a:r>
          </a:p>
          <a:p>
            <a:pPr indent="0" algn="l">
              <a:lnSpc>
                <a:spcPct val="100000"/>
              </a:lnSpc>
            </a:pPr>
            <a:r>
              <a:rPr lang="en-US" sz="1200" b="1" i="0" u="none" strike="noStrike">
                <a:solidFill>
                  <a:srgbClr val="37474F"/>
                </a:solidFill>
                <a:latin typeface="Noto Sans SC"/>
                <a:ea typeface="Noto Sans SC"/>
                <a:cs typeface="Noto Sans SC"/>
                <a:sym typeface="Noto Sans SC"/>
              </a:rPr>
              <a:t>• Bridges (琴码):</a:t>
            </a:r>
            <a:r>
              <a:rPr lang="en-US" sz="1100" b="0" i="0" u="none" strike="noStrike">
                <a:solidFill>
                  <a:srgbClr val="546E7A"/>
                </a:solidFill>
                <a:latin typeface="Noto Sans SC"/>
                <a:ea typeface="Noto Sans SC"/>
                <a:cs typeface="Noto Sans SC"/>
                <a:sym typeface="Noto Sans SC"/>
              </a:rPr>
              <a:t>Transfer string vibrations to the soundboard.</a:t>
            </a:r>
          </a:p>
        </p:txBody>
      </p:sp>
      <p:sp>
        <p:nvSpPr>
          <p:cNvPr id="6" name="AutoShape 6"/>
          <p:cNvSpPr/>
          <p:nvPr/>
        </p:nvSpPr>
        <p:spPr>
          <a:xfrm>
            <a:off x="7874000" y="1651000"/>
            <a:ext cx="3302000" cy="2032000"/>
          </a:xfrm>
          <a:prstGeom prst="rect">
            <a:avLst/>
          </a:prstGeom>
          <a:noFill/>
          <a:ln w="12700" cap="flat" cmpd="sng">
            <a:noFill/>
            <a:prstDash val="solid"/>
            <a:round/>
          </a:ln>
        </p:spPr>
        <p:txBody>
          <a:bodyPr vert="horz" wrap="square" lIns="0" tIns="0" rIns="0" bIns="0" rtlCol="0" anchor="ctr" anchorCtr="0"/>
          <a:lstStyle/>
          <a:p>
            <a:pPr indent="0" algn="l">
              <a:lnSpc>
                <a:spcPct val="108333"/>
              </a:lnSpc>
              <a:defRPr/>
            </a:pPr>
            <a:r>
              <a:rPr lang="en-US" sz="1600" b="1" i="0" u="none" strike="noStrike">
                <a:solidFill>
                  <a:srgbClr val="607D8B"/>
                </a:solidFill>
                <a:latin typeface="Noto Sans SC"/>
                <a:ea typeface="Noto Sans SC"/>
                <a:cs typeface="Noto Sans SC"/>
                <a:sym typeface="Noto Sans SC"/>
              </a:rPr>
              <a:t>Basic Components (Part 2)</a:t>
            </a:r>
            <a:endParaRPr lang="en-US" sz="1100"/>
          </a:p>
          <a:p>
            <a:pPr indent="0" algn="l">
              <a:lnSpc>
                <a:spcPct val="100000"/>
              </a:lnSpc>
              <a:spcBef>
                <a:spcPts val="600"/>
              </a:spcBef>
            </a:pPr>
            <a:r>
              <a:rPr lang="en-US" sz="1200" b="1" i="0" u="none" strike="noStrike">
                <a:solidFill>
                  <a:srgbClr val="37474F"/>
                </a:solidFill>
                <a:latin typeface="Noto Sans SC"/>
                <a:ea typeface="Noto Sans SC"/>
                <a:cs typeface="Noto Sans SC"/>
                <a:sym typeface="Noto Sans SC"/>
              </a:rPr>
              <a:t>• Yueshan (岳山):</a:t>
            </a:r>
            <a:r>
              <a:rPr lang="en-US" sz="1100" b="0" i="0" u="none" strike="noStrike">
                <a:solidFill>
                  <a:srgbClr val="546E7A"/>
                </a:solidFill>
                <a:latin typeface="Noto Sans SC"/>
                <a:ea typeface="Noto Sans SC"/>
                <a:cs typeface="Noto Sans SC"/>
                <a:sym typeface="Noto Sans SC"/>
              </a:rPr>
              <a:t>Fixed end bridges anchoring all strings.</a:t>
            </a:r>
          </a:p>
          <a:p>
            <a:pPr indent="0" algn="l">
              <a:lnSpc>
                <a:spcPct val="100000"/>
              </a:lnSpc>
            </a:pPr>
            <a:r>
              <a:rPr lang="en-US" sz="1200" b="1" i="0" u="none" strike="noStrike">
                <a:solidFill>
                  <a:srgbClr val="37474F"/>
                </a:solidFill>
                <a:latin typeface="Noto Sans SC"/>
                <a:ea typeface="Noto Sans SC"/>
                <a:cs typeface="Noto Sans SC"/>
                <a:sym typeface="Noto Sans SC"/>
              </a:rPr>
              <a:t>• Strings (琴弦):</a:t>
            </a:r>
            <a:r>
              <a:rPr lang="en-US" sz="1100" b="0" i="0" u="none" strike="noStrike">
                <a:solidFill>
                  <a:srgbClr val="546E7A"/>
                </a:solidFill>
                <a:latin typeface="Noto Sans SC"/>
                <a:ea typeface="Noto Sans SC"/>
                <a:cs typeface="Noto Sans SC"/>
                <a:sym typeface="Noto Sans SC"/>
              </a:rPr>
              <a:t>Steel core wrapped in nylon for tone.</a:t>
            </a:r>
          </a:p>
          <a:p>
            <a:pPr indent="0" algn="l">
              <a:lnSpc>
                <a:spcPct val="100000"/>
              </a:lnSpc>
            </a:pPr>
            <a:r>
              <a:rPr lang="en-US" sz="1200" b="1" i="0" u="none" strike="noStrike">
                <a:solidFill>
                  <a:srgbClr val="37474F"/>
                </a:solidFill>
                <a:latin typeface="Noto Sans SC"/>
                <a:ea typeface="Noto Sans SC"/>
                <a:cs typeface="Noto Sans SC"/>
                <a:sym typeface="Noto Sans SC"/>
              </a:rPr>
              <a:t>• Sound Holes (出音孔):</a:t>
            </a:r>
            <a:r>
              <a:rPr lang="en-US" sz="1100" b="0" i="0" u="none" strike="noStrike">
                <a:solidFill>
                  <a:srgbClr val="546E7A"/>
                </a:solidFill>
                <a:latin typeface="Noto Sans SC"/>
                <a:ea typeface="Noto Sans SC"/>
                <a:cs typeface="Noto Sans SC"/>
                <a:sym typeface="Noto Sans SC"/>
              </a:rPr>
              <a:t>Strategically placed to project sound.</a:t>
            </a:r>
          </a:p>
        </p:txBody>
      </p:sp>
      <p:pic>
        <p:nvPicPr>
          <p:cNvPr id="7" name="Picture 7"/>
          <p:cNvPicPr>
            <a:picLocks noChangeAspect="1"/>
          </p:cNvPicPr>
          <p:nvPr/>
        </p:nvPicPr>
        <p:blipFill>
          <a:blip r:embed="rId4"/>
          <a:srcRect t="21153" b="21153"/>
          <a:stretch>
            <a:fillRect/>
          </a:stretch>
        </p:blipFill>
        <p:spPr>
          <a:xfrm>
            <a:off x="762000" y="4064000"/>
            <a:ext cx="3302000" cy="1905000"/>
          </a:xfrm>
          <a:prstGeom prst="roundRect">
            <a:avLst>
              <a:gd name="adj" fmla="val 5333"/>
            </a:avLst>
          </a:prstGeom>
          <a:noFill/>
          <a:ln w="38100" cap="flat" cmpd="sng">
            <a:solidFill>
              <a:srgbClr val="FFFFFF">
                <a:alpha val="100000"/>
              </a:srgbClr>
            </a:solidFill>
            <a:prstDash val="solid"/>
            <a:round/>
          </a:ln>
          <a:effectLst>
            <a:outerShdw blurRad="444500" dist="190500" dir="2700000" algn="tl" rotWithShape="0">
              <a:srgbClr val="000000">
                <a:alpha val="25000"/>
              </a:srgbClr>
            </a:outerShdw>
          </a:effectLst>
        </p:spPr>
      </p:pic>
      <p:sp>
        <p:nvSpPr>
          <p:cNvPr id="8" name="AutoShape 8"/>
          <p:cNvSpPr/>
          <p:nvPr/>
        </p:nvSpPr>
        <p:spPr>
          <a:xfrm>
            <a:off x="762000" y="6032500"/>
            <a:ext cx="330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300" b="1" i="0" u="none" strike="noStrike">
                <a:solidFill>
                  <a:srgbClr val="37474F"/>
                </a:solidFill>
                <a:latin typeface="Noto Sans SC"/>
                <a:ea typeface="Noto Sans SC"/>
                <a:cs typeface="Noto Sans SC"/>
                <a:sym typeface="Noto Sans SC"/>
              </a:rPr>
              <a:t>Plain / Unadorned Guzheng</a:t>
            </a:r>
            <a:endParaRPr lang="en-US" sz="1100"/>
          </a:p>
        </p:txBody>
      </p:sp>
      <p:sp>
        <p:nvSpPr>
          <p:cNvPr id="9" name="AutoShape 9"/>
          <p:cNvSpPr/>
          <p:nvPr/>
        </p:nvSpPr>
        <p:spPr>
          <a:xfrm>
            <a:off x="4318000" y="4064000"/>
            <a:ext cx="3302000" cy="1905000"/>
          </a:xfrm>
          <a:prstGeom prst="roundRect">
            <a:avLst>
              <a:gd name="adj" fmla="val 5333"/>
            </a:avLst>
          </a:prstGeom>
          <a:solidFill>
            <a:srgbClr val="607D8B">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p>
        </p:txBody>
      </p:sp>
      <p:sp>
        <p:nvSpPr>
          <p:cNvPr id="10" name="AutoShape 10"/>
          <p:cNvSpPr/>
          <p:nvPr/>
        </p:nvSpPr>
        <p:spPr>
          <a:xfrm>
            <a:off x="4508500" y="4191000"/>
            <a:ext cx="2921000" cy="1651000"/>
          </a:xfrm>
          <a:prstGeom prst="rect">
            <a:avLst/>
          </a:prstGeom>
          <a:noFill/>
          <a:ln w="12700" cap="flat" cmpd="sng">
            <a:noFill/>
            <a:prstDash val="solid"/>
            <a:round/>
          </a:ln>
        </p:spPr>
        <p:txBody>
          <a:bodyPr vert="horz" wrap="square" lIns="0" tIns="0" rIns="0" bIns="0" rtlCol="0" anchor="ctr" anchorCtr="0"/>
          <a:lstStyle/>
          <a:p>
            <a:pPr indent="0" algn="ctr">
              <a:lnSpc>
                <a:spcPct val="100000"/>
              </a:lnSpc>
              <a:defRPr/>
            </a:pPr>
            <a:r>
              <a:rPr lang="en-US" sz="1500" b="1" i="0" u="none" strike="noStrike">
                <a:solidFill>
                  <a:srgbClr val="FFFFFF"/>
                </a:solidFill>
                <a:latin typeface="Noto Sans SC"/>
                <a:ea typeface="Noto Sans SC"/>
                <a:cs typeface="Noto Sans SC"/>
                <a:sym typeface="Noto Sans SC"/>
              </a:rPr>
              <a:t>What Drives the Price?</a:t>
            </a:r>
            <a:endParaRPr lang="en-US" sz="1100"/>
          </a:p>
          <a:p>
            <a:pPr indent="0" algn="ctr">
              <a:lnSpc>
                <a:spcPct val="116666"/>
              </a:lnSpc>
              <a:spcBef>
                <a:spcPts val="800"/>
              </a:spcBef>
            </a:pPr>
            <a:r>
              <a:rPr lang="en-US" sz="1100" b="0" i="0" u="none" strike="noStrike">
                <a:solidFill>
                  <a:srgbClr val="F0F4F8"/>
                </a:solidFill>
                <a:latin typeface="Noto Sans SC"/>
                <a:ea typeface="Noto Sans SC"/>
                <a:cs typeface="Noto Sans SC"/>
                <a:sym typeface="Noto Sans SC"/>
              </a:rPr>
              <a:t>1. Wood Grade &amp; Age (The biggest factor)</a:t>
            </a:r>
            <a:br>
              <a:rPr lang="en-US" sz="1600" b="0" i="0" u="none" strike="noStrike">
                <a:solidFill>
                  <a:srgbClr val="1F2329"/>
                </a:solidFill>
                <a:latin typeface="Noto Sans SC"/>
                <a:ea typeface="Noto Sans SC"/>
                <a:cs typeface="Noto Sans SC"/>
                <a:sym typeface="Noto Sans SC"/>
              </a:rPr>
            </a:br>
            <a:r>
              <a:rPr lang="en-US" sz="1100" b="0" i="0" u="none" strike="noStrike">
                <a:solidFill>
                  <a:srgbClr val="F0F4F8"/>
                </a:solidFill>
                <a:latin typeface="Noto Sans SC"/>
                <a:ea typeface="Noto Sans SC"/>
                <a:cs typeface="Noto Sans SC"/>
                <a:sym typeface="Noto Sans SC"/>
              </a:rPr>
              <a:t>2. Luthier's Craftsmanship</a:t>
            </a:r>
            <a:br>
              <a:rPr lang="en-US" sz="1600" b="0" i="0" u="none" strike="noStrike">
                <a:solidFill>
                  <a:srgbClr val="1F2329"/>
                </a:solidFill>
                <a:latin typeface="Noto Sans SC"/>
                <a:ea typeface="Noto Sans SC"/>
                <a:cs typeface="Noto Sans SC"/>
                <a:sym typeface="Noto Sans SC"/>
              </a:rPr>
            </a:br>
            <a:r>
              <a:rPr lang="en-US" sz="1100" b="0" i="0" u="none" strike="noStrike">
                <a:solidFill>
                  <a:srgbClr val="F0F4F8"/>
                </a:solidFill>
                <a:latin typeface="Noto Sans SC"/>
                <a:ea typeface="Noto Sans SC"/>
                <a:cs typeface="Noto Sans SC"/>
                <a:sym typeface="Noto Sans SC"/>
              </a:rPr>
              <a:t>3. Artistic Decoration/Carving</a:t>
            </a:r>
            <a:br>
              <a:rPr lang="en-US" sz="1600" b="0" i="0" u="none" strike="noStrike">
                <a:solidFill>
                  <a:srgbClr val="1F2329"/>
                </a:solidFill>
                <a:latin typeface="Noto Sans SC"/>
                <a:ea typeface="Noto Sans SC"/>
                <a:cs typeface="Noto Sans SC"/>
                <a:sym typeface="Noto Sans SC"/>
              </a:rPr>
            </a:br>
            <a:r>
              <a:rPr lang="en-US" sz="1100" b="0" i="0" u="none" strike="noStrike">
                <a:solidFill>
                  <a:srgbClr val="F0F4F8"/>
                </a:solidFill>
                <a:latin typeface="Noto Sans SC"/>
                <a:ea typeface="Noto Sans SC"/>
                <a:cs typeface="Noto Sans SC"/>
                <a:sym typeface="Noto Sans SC"/>
              </a:rPr>
              <a:t>4. Reputation of Brand/Maker</a:t>
            </a:r>
          </a:p>
        </p:txBody>
      </p:sp>
      <p:pic>
        <p:nvPicPr>
          <p:cNvPr id="11" name="Picture 11"/>
          <p:cNvPicPr>
            <a:picLocks noChangeAspect="1"/>
          </p:cNvPicPr>
          <p:nvPr/>
        </p:nvPicPr>
        <p:blipFill>
          <a:blip r:embed="rId5"/>
          <a:srcRect t="11538" b="11538"/>
          <a:stretch>
            <a:fillRect/>
          </a:stretch>
        </p:blipFill>
        <p:spPr>
          <a:xfrm>
            <a:off x="8128000" y="4064000"/>
            <a:ext cx="3302000" cy="1905000"/>
          </a:xfrm>
          <a:prstGeom prst="roundRect">
            <a:avLst>
              <a:gd name="adj" fmla="val 5333"/>
            </a:avLst>
          </a:prstGeom>
          <a:noFill/>
          <a:ln w="38100" cap="flat" cmpd="sng">
            <a:solidFill>
              <a:srgbClr val="FFFFFF">
                <a:alpha val="100000"/>
              </a:srgbClr>
            </a:solidFill>
            <a:prstDash val="solid"/>
            <a:round/>
          </a:ln>
          <a:effectLst>
            <a:outerShdw blurRad="444500" dist="190500" dir="2700000" algn="tl" rotWithShape="0">
              <a:srgbClr val="000000">
                <a:alpha val="25000"/>
              </a:srgbClr>
            </a:outerShdw>
          </a:effectLst>
        </p:spPr>
      </p:pic>
      <p:sp>
        <p:nvSpPr>
          <p:cNvPr id="12" name="AutoShape 12"/>
          <p:cNvSpPr/>
          <p:nvPr/>
        </p:nvSpPr>
        <p:spPr>
          <a:xfrm>
            <a:off x="8128000" y="6032500"/>
            <a:ext cx="330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300" b="1" i="0" u="none" strike="noStrike">
                <a:solidFill>
                  <a:srgbClr val="37474F"/>
                </a:solidFill>
                <a:latin typeface="Noto Sans SC"/>
                <a:ea typeface="Noto Sans SC"/>
                <a:cs typeface="Noto Sans SC"/>
                <a:sym typeface="Noto Sans SC"/>
              </a:rPr>
              <a:t>Elaborately Carved Guzheng</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7F9">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dirty="0">
                <a:solidFill>
                  <a:srgbClr val="37474F"/>
                </a:solidFill>
                <a:latin typeface="Noto Serif SC"/>
                <a:ea typeface="Noto Serif SC"/>
                <a:cs typeface="Noto Serif SC"/>
                <a:sym typeface="Noto Serif SC"/>
              </a:rPr>
              <a:t>Tradition or Innovation? </a:t>
            </a:r>
            <a:endParaRPr lang="en-US" sz="1100" dirty="0"/>
          </a:p>
        </p:txBody>
      </p:sp>
      <p:sp>
        <p:nvSpPr>
          <p:cNvPr id="3" name="AutoShape 3"/>
          <p:cNvSpPr/>
          <p:nvPr/>
        </p:nvSpPr>
        <p:spPr>
          <a:xfrm>
            <a:off x="762000" y="1524000"/>
            <a:ext cx="10668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200" b="1" i="0" u="none" strike="noStrike" dirty="0">
                <a:solidFill>
                  <a:srgbClr val="607D8B"/>
                </a:solidFill>
                <a:latin typeface="Noto Sans SC"/>
                <a:ea typeface="Noto Sans SC"/>
                <a:cs typeface="Noto Sans SC"/>
                <a:sym typeface="Noto Sans SC"/>
              </a:rPr>
              <a:t>Inheriting Traditions while Embracing Innovation (</a:t>
            </a:r>
            <a:r>
              <a:rPr lang="en-US" sz="2200" b="1" i="0" u="none" strike="noStrike" dirty="0" err="1">
                <a:solidFill>
                  <a:srgbClr val="607D8B"/>
                </a:solidFill>
                <a:latin typeface="Noto Sans SC"/>
                <a:ea typeface="Noto Sans SC"/>
                <a:cs typeface="Noto Sans SC"/>
                <a:sym typeface="Noto Sans SC"/>
              </a:rPr>
              <a:t>守正创新</a:t>
            </a:r>
            <a:r>
              <a:rPr lang="en-US" sz="2200" b="1" i="0" u="none" strike="noStrike" dirty="0">
                <a:solidFill>
                  <a:srgbClr val="607D8B"/>
                </a:solidFill>
                <a:latin typeface="Noto Sans SC"/>
                <a:ea typeface="Noto Sans SC"/>
                <a:cs typeface="Noto Sans SC"/>
                <a:sym typeface="Noto Sans SC"/>
              </a:rPr>
              <a:t>)</a:t>
            </a:r>
            <a:endParaRPr lang="en-US" sz="1100" dirty="0"/>
          </a:p>
        </p:txBody>
      </p:sp>
      <p:sp>
        <p:nvSpPr>
          <p:cNvPr id="4" name="AutoShape 4"/>
          <p:cNvSpPr/>
          <p:nvPr/>
        </p:nvSpPr>
        <p:spPr>
          <a:xfrm>
            <a:off x="762000" y="2540000"/>
            <a:ext cx="5207000" cy="1905000"/>
          </a:xfrm>
          <a:prstGeom prst="roundRect">
            <a:avLst>
              <a:gd name="adj" fmla="val 0"/>
            </a:avLst>
          </a:prstGeom>
          <a:solidFill>
            <a:srgbClr val="FFFFFF">
              <a:alpha val="100000"/>
            </a:srgbClr>
          </a:solidFill>
          <a:ln w="12700" cap="flat" cmpd="sng">
            <a:solidFill>
              <a:srgbClr val="E0E0E0">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p>
        </p:txBody>
      </p:sp>
      <p:pic>
        <p:nvPicPr>
          <p:cNvPr id="5" name="Picture 5"/>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2500" y="2730500"/>
            <a:ext cx="304800" cy="304800"/>
          </a:xfrm>
          <a:prstGeom prst="rect">
            <a:avLst/>
          </a:prstGeom>
        </p:spPr>
      </p:pic>
      <p:sp>
        <p:nvSpPr>
          <p:cNvPr id="6" name="AutoShape 6"/>
          <p:cNvSpPr/>
          <p:nvPr/>
        </p:nvSpPr>
        <p:spPr>
          <a:xfrm>
            <a:off x="1397000" y="2692400"/>
            <a:ext cx="431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37474F"/>
                </a:solidFill>
                <a:latin typeface="Noto Sans SC"/>
                <a:ea typeface="Noto Sans SC"/>
                <a:cs typeface="Noto Sans SC"/>
                <a:sym typeface="Noto Sans SC"/>
              </a:rPr>
              <a:t>Why "</a:t>
            </a:r>
            <a:r>
              <a:rPr lang="en-US" sz="1800" b="1" i="0" u="none" strike="noStrike" dirty="0" err="1">
                <a:solidFill>
                  <a:srgbClr val="37474F"/>
                </a:solidFill>
                <a:latin typeface="Noto Sans SC"/>
                <a:ea typeface="Noto Sans SC"/>
                <a:cs typeface="Noto Sans SC"/>
                <a:sym typeface="Noto Sans SC"/>
              </a:rPr>
              <a:t>守正</a:t>
            </a:r>
            <a:r>
              <a:rPr lang="en-US" sz="1800" b="1" i="0" u="none" strike="noStrike" dirty="0">
                <a:solidFill>
                  <a:srgbClr val="37474F"/>
                </a:solidFill>
                <a:latin typeface="Noto Sans SC"/>
                <a:ea typeface="Noto Sans SC"/>
                <a:cs typeface="Noto Sans SC"/>
                <a:sym typeface="Noto Sans SC"/>
              </a:rPr>
              <a:t>" (Preserving the Core)</a:t>
            </a:r>
            <a:endParaRPr lang="en-US" sz="1100" dirty="0"/>
          </a:p>
        </p:txBody>
      </p:sp>
      <p:sp>
        <p:nvSpPr>
          <p:cNvPr id="7" name="AutoShape 7"/>
          <p:cNvSpPr/>
          <p:nvPr/>
        </p:nvSpPr>
        <p:spPr>
          <a:xfrm>
            <a:off x="952500" y="3302000"/>
            <a:ext cx="4826000" cy="1016000"/>
          </a:xfrm>
          <a:prstGeom prst="rect">
            <a:avLst/>
          </a:prstGeom>
          <a:noFill/>
          <a:ln w="12700" cap="flat" cmpd="sng">
            <a:noFill/>
            <a:prstDash val="solid"/>
            <a:round/>
          </a:ln>
        </p:spPr>
        <p:txBody>
          <a:bodyPr vert="horz" wrap="square" lIns="0" tIns="0" rIns="0" bIns="0" rtlCol="0" anchor="ctr" anchorCtr="0"/>
          <a:lstStyle/>
          <a:p>
            <a:pPr indent="0" algn="l">
              <a:lnSpc>
                <a:spcPct val="108333"/>
              </a:lnSpc>
              <a:defRPr/>
            </a:pPr>
            <a:r>
              <a:rPr lang="en-US" sz="1300" b="0" i="0" u="none" strike="noStrike" dirty="0">
                <a:solidFill>
                  <a:srgbClr val="455A64"/>
                </a:solidFill>
                <a:latin typeface="Noto Sans SC"/>
                <a:ea typeface="Noto Sans SC"/>
                <a:cs typeface="Noto Sans SC"/>
                <a:sym typeface="Noto Sans SC"/>
              </a:rPr>
              <a:t>•</a:t>
            </a:r>
            <a:r>
              <a:rPr lang="en-US" sz="1300" b="1" i="0" u="none" strike="noStrike" dirty="0">
                <a:solidFill>
                  <a:srgbClr val="455A64"/>
                </a:solidFill>
                <a:latin typeface="Noto Sans SC"/>
                <a:ea typeface="Noto Sans SC"/>
                <a:cs typeface="Noto Sans SC"/>
                <a:sym typeface="Noto Sans SC"/>
              </a:rPr>
              <a:t>Cultural </a:t>
            </a:r>
            <a:r>
              <a:rPr lang="en-US" sz="1300" b="1" i="0" u="none" strike="noStrike" dirty="0" err="1">
                <a:solidFill>
                  <a:srgbClr val="455A64"/>
                </a:solidFill>
                <a:latin typeface="Noto Sans SC"/>
                <a:ea typeface="Noto Sans SC"/>
                <a:cs typeface="Noto Sans SC"/>
                <a:sym typeface="Noto Sans SC"/>
              </a:rPr>
              <a:t>Heritage:</a:t>
            </a:r>
            <a:r>
              <a:rPr lang="en-US" sz="1300" b="0" i="0" u="none" strike="noStrike" dirty="0" err="1">
                <a:solidFill>
                  <a:srgbClr val="455A64"/>
                </a:solidFill>
                <a:latin typeface="Noto Sans SC"/>
                <a:ea typeface="Noto Sans SC"/>
                <a:cs typeface="Noto Sans SC"/>
                <a:sym typeface="Noto Sans SC"/>
              </a:rPr>
              <a:t>Preserve</a:t>
            </a:r>
            <a:r>
              <a:rPr lang="en-US" sz="1300" b="0" i="0" u="none" strike="noStrike" dirty="0">
                <a:solidFill>
                  <a:srgbClr val="455A64"/>
                </a:solidFill>
                <a:latin typeface="Noto Sans SC"/>
                <a:ea typeface="Noto Sans SC"/>
                <a:cs typeface="Noto Sans SC"/>
                <a:sym typeface="Noto Sans SC"/>
              </a:rPr>
              <a:t> traditional repertoire and playing techniques.</a:t>
            </a:r>
            <a:endParaRPr lang="en-US" sz="1100" dirty="0"/>
          </a:p>
          <a:p>
            <a:pPr indent="0" algn="l">
              <a:lnSpc>
                <a:spcPct val="108333"/>
              </a:lnSpc>
            </a:pPr>
            <a:r>
              <a:rPr lang="en-US" sz="1300" b="0" i="0" u="none" strike="noStrike" dirty="0">
                <a:solidFill>
                  <a:srgbClr val="455A64"/>
                </a:solidFill>
                <a:latin typeface="Noto Sans SC"/>
                <a:ea typeface="Noto Sans SC"/>
                <a:cs typeface="Noto Sans SC"/>
                <a:sym typeface="Noto Sans SC"/>
              </a:rPr>
              <a:t>•</a:t>
            </a:r>
            <a:r>
              <a:rPr lang="en-US" sz="1300" b="1" i="0" u="none" strike="noStrike" dirty="0">
                <a:solidFill>
                  <a:srgbClr val="455A64"/>
                </a:solidFill>
                <a:latin typeface="Noto Sans SC"/>
                <a:ea typeface="Noto Sans SC"/>
                <a:cs typeface="Noto Sans SC"/>
                <a:sym typeface="Noto Sans SC"/>
              </a:rPr>
              <a:t>Foundation of </a:t>
            </a:r>
            <a:r>
              <a:rPr lang="en-US" sz="1300" b="1" i="0" u="none" strike="noStrike" dirty="0" err="1">
                <a:solidFill>
                  <a:srgbClr val="455A64"/>
                </a:solidFill>
                <a:latin typeface="Noto Sans SC"/>
                <a:ea typeface="Noto Sans SC"/>
                <a:cs typeface="Noto Sans SC"/>
                <a:sym typeface="Noto Sans SC"/>
              </a:rPr>
              <a:t>Artistry:</a:t>
            </a:r>
            <a:r>
              <a:rPr lang="en-US" sz="1300" b="0" i="0" u="none" strike="noStrike" dirty="0" err="1">
                <a:solidFill>
                  <a:srgbClr val="455A64"/>
                </a:solidFill>
                <a:latin typeface="Noto Sans SC"/>
                <a:ea typeface="Noto Sans SC"/>
                <a:cs typeface="Noto Sans SC"/>
                <a:sym typeface="Noto Sans SC"/>
              </a:rPr>
              <a:t>Mastery</a:t>
            </a:r>
            <a:r>
              <a:rPr lang="en-US" sz="1300" b="0" i="0" u="none" strike="noStrike" dirty="0">
                <a:solidFill>
                  <a:srgbClr val="455A64"/>
                </a:solidFill>
                <a:latin typeface="Noto Sans SC"/>
                <a:ea typeface="Noto Sans SC"/>
                <a:cs typeface="Noto Sans SC"/>
                <a:sym typeface="Noto Sans SC"/>
              </a:rPr>
              <a:t> of tradition is the solid base for any meaningful innovation.</a:t>
            </a:r>
          </a:p>
        </p:txBody>
      </p:sp>
      <p:sp>
        <p:nvSpPr>
          <p:cNvPr id="8" name="AutoShape 8"/>
          <p:cNvSpPr/>
          <p:nvPr/>
        </p:nvSpPr>
        <p:spPr>
          <a:xfrm>
            <a:off x="762000" y="4635500"/>
            <a:ext cx="5207000" cy="1905000"/>
          </a:xfrm>
          <a:prstGeom prst="roundRect">
            <a:avLst>
              <a:gd name="adj" fmla="val 0"/>
            </a:avLst>
          </a:prstGeom>
          <a:solidFill>
            <a:srgbClr val="FFFFFF">
              <a:alpha val="100000"/>
            </a:srgbClr>
          </a:solidFill>
          <a:ln w="12700" cap="flat" cmpd="sng">
            <a:solidFill>
              <a:srgbClr val="E0E0E0">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p>
        </p:txBody>
      </p:sp>
      <p:pic>
        <p:nvPicPr>
          <p:cNvPr id="9" name="Picture 9"/>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500" y="4826000"/>
            <a:ext cx="304800" cy="304800"/>
          </a:xfrm>
          <a:prstGeom prst="rect">
            <a:avLst/>
          </a:prstGeom>
        </p:spPr>
      </p:pic>
      <p:sp>
        <p:nvSpPr>
          <p:cNvPr id="10" name="AutoShape 10"/>
          <p:cNvSpPr/>
          <p:nvPr/>
        </p:nvSpPr>
        <p:spPr>
          <a:xfrm>
            <a:off x="1397000" y="4787900"/>
            <a:ext cx="431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dirty="0">
                <a:solidFill>
                  <a:srgbClr val="37474F"/>
                </a:solidFill>
                <a:latin typeface="Noto Sans SC"/>
                <a:ea typeface="Noto Sans SC"/>
                <a:cs typeface="Noto Sans SC"/>
                <a:sym typeface="Noto Sans SC"/>
              </a:rPr>
              <a:t>Why "</a:t>
            </a:r>
            <a:r>
              <a:rPr lang="en-US" sz="1800" b="1" i="0" u="none" strike="noStrike" dirty="0" err="1">
                <a:solidFill>
                  <a:srgbClr val="37474F"/>
                </a:solidFill>
                <a:latin typeface="Noto Sans SC"/>
                <a:ea typeface="Noto Sans SC"/>
                <a:cs typeface="Noto Sans SC"/>
                <a:sym typeface="Noto Sans SC"/>
              </a:rPr>
              <a:t>创新</a:t>
            </a:r>
            <a:r>
              <a:rPr lang="en-US" sz="1800" b="1" i="0" u="none" strike="noStrike" dirty="0">
                <a:solidFill>
                  <a:srgbClr val="37474F"/>
                </a:solidFill>
                <a:latin typeface="Noto Sans SC"/>
                <a:ea typeface="Noto Sans SC"/>
                <a:cs typeface="Noto Sans SC"/>
                <a:sym typeface="Noto Sans SC"/>
              </a:rPr>
              <a:t>" (Embracing Innovation)</a:t>
            </a:r>
            <a:endParaRPr lang="en-US" sz="1100" dirty="0"/>
          </a:p>
        </p:txBody>
      </p:sp>
      <p:sp>
        <p:nvSpPr>
          <p:cNvPr id="11" name="AutoShape 11"/>
          <p:cNvSpPr/>
          <p:nvPr/>
        </p:nvSpPr>
        <p:spPr>
          <a:xfrm>
            <a:off x="952500" y="5334000"/>
            <a:ext cx="4826000" cy="1143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200" b="0" i="0" u="none" strike="noStrike">
                <a:solidFill>
                  <a:srgbClr val="455A64"/>
                </a:solidFill>
                <a:latin typeface="Noto Sans SC"/>
                <a:ea typeface="Noto Sans SC"/>
                <a:cs typeface="Noto Sans SC"/>
                <a:sym typeface="Noto Sans SC"/>
              </a:rPr>
              <a:t>•</a:t>
            </a:r>
            <a:r>
              <a:rPr lang="en-US" sz="1200" b="1" i="0" u="none" strike="noStrike">
                <a:solidFill>
                  <a:srgbClr val="455A64"/>
                </a:solidFill>
                <a:latin typeface="Noto Sans SC"/>
                <a:ea typeface="Noto Sans SC"/>
                <a:cs typeface="Noto Sans SC"/>
                <a:sym typeface="Noto Sans SC"/>
              </a:rPr>
              <a:t>Relevance to Youth:</a:t>
            </a:r>
            <a:r>
              <a:rPr lang="en-US" sz="1200" b="0" i="0" u="none" strike="noStrike">
                <a:solidFill>
                  <a:srgbClr val="455A64"/>
                </a:solidFill>
                <a:latin typeface="Noto Sans SC"/>
                <a:ea typeface="Noto Sans SC"/>
                <a:cs typeface="Noto Sans SC"/>
                <a:sym typeface="Noto Sans SC"/>
              </a:rPr>
              <a:t>Connect with younger generations through new music styles.</a:t>
            </a:r>
            <a:endParaRPr lang="en-US" sz="1100"/>
          </a:p>
          <a:p>
            <a:pPr indent="0" algn="l">
              <a:lnSpc>
                <a:spcPct val="100000"/>
              </a:lnSpc>
            </a:pPr>
            <a:r>
              <a:rPr lang="en-US" sz="1200" b="0" i="0" u="none" strike="noStrike">
                <a:solidFill>
                  <a:srgbClr val="455A64"/>
                </a:solidFill>
                <a:latin typeface="Noto Sans SC"/>
                <a:ea typeface="Noto Sans SC"/>
                <a:cs typeface="Noto Sans SC"/>
                <a:sym typeface="Noto Sans SC"/>
              </a:rPr>
              <a:t>•</a:t>
            </a:r>
            <a:r>
              <a:rPr lang="en-US" sz="1200" b="1" i="0" u="none" strike="noStrike">
                <a:solidFill>
                  <a:srgbClr val="455A64"/>
                </a:solidFill>
                <a:latin typeface="Noto Sans SC"/>
                <a:ea typeface="Noto Sans SC"/>
                <a:cs typeface="Noto Sans SC"/>
                <a:sym typeface="Noto Sans SC"/>
              </a:rPr>
              <a:t>Expanding Voice:</a:t>
            </a:r>
            <a:r>
              <a:rPr lang="en-US" sz="1200" b="0" i="0" u="none" strike="noStrike">
                <a:solidFill>
                  <a:srgbClr val="455A64"/>
                </a:solidFill>
                <a:latin typeface="Noto Sans SC"/>
                <a:ea typeface="Noto Sans SC"/>
                <a:cs typeface="Noto Sans SC"/>
                <a:sym typeface="Noto Sans SC"/>
              </a:rPr>
              <a:t>Fusion with pop, jazz, electronic music, and cross-genre collaboration.</a:t>
            </a:r>
          </a:p>
          <a:p>
            <a:pPr indent="0" algn="l">
              <a:lnSpc>
                <a:spcPct val="100000"/>
              </a:lnSpc>
            </a:pPr>
            <a:r>
              <a:rPr lang="en-US" sz="1200" b="0" i="0" u="none" strike="noStrike">
                <a:solidFill>
                  <a:srgbClr val="455A64"/>
                </a:solidFill>
                <a:latin typeface="Noto Sans SC"/>
                <a:ea typeface="Noto Sans SC"/>
                <a:cs typeface="Noto Sans SC"/>
                <a:sym typeface="Noto Sans SC"/>
              </a:rPr>
              <a:t>•</a:t>
            </a:r>
            <a:r>
              <a:rPr lang="en-US" sz="1200" b="1" i="0" u="none" strike="noStrike">
                <a:solidFill>
                  <a:srgbClr val="455A64"/>
                </a:solidFill>
                <a:latin typeface="Noto Sans SC"/>
                <a:ea typeface="Noto Sans SC"/>
                <a:cs typeface="Noto Sans SC"/>
                <a:sym typeface="Noto Sans SC"/>
              </a:rPr>
              <a:t>Global Appreciation:</a:t>
            </a:r>
            <a:r>
              <a:rPr lang="en-US" sz="1200" b="0" i="0" u="none" strike="noStrike">
                <a:solidFill>
                  <a:srgbClr val="455A64"/>
                </a:solidFill>
                <a:latin typeface="Noto Sans SC"/>
                <a:ea typeface="Noto Sans SC"/>
                <a:cs typeface="Noto Sans SC"/>
                <a:sym typeface="Noto Sans SC"/>
              </a:rPr>
              <a:t>Adapt to international audiences to make the Guzheng accessible worldwide.</a:t>
            </a:r>
          </a:p>
        </p:txBody>
      </p:sp>
      <p:pic>
        <p:nvPicPr>
          <p:cNvPr id="12" name="Picture 12"/>
          <p:cNvPicPr>
            <a:picLocks noChangeAspect="1"/>
          </p:cNvPicPr>
          <p:nvPr/>
        </p:nvPicPr>
        <p:blipFill>
          <a:blip r:embed="rId5"/>
          <a:srcRect t="6080" b="6080"/>
          <a:stretch>
            <a:fillRect/>
          </a:stretch>
        </p:blipFill>
        <p:spPr>
          <a:xfrm>
            <a:off x="6223000" y="2540000"/>
            <a:ext cx="5207000" cy="3048000"/>
          </a:xfrm>
          <a:prstGeom prst="rect">
            <a:avLst/>
          </a:prstGeom>
          <a:noFill/>
          <a:ln w="50800" cap="flat" cmpd="sng">
            <a:solidFill>
              <a:srgbClr val="FFFFFF">
                <a:alpha val="100000"/>
              </a:srgbClr>
            </a:solidFill>
            <a:prstDash val="solid"/>
            <a:round/>
          </a:ln>
          <a:effectLst>
            <a:outerShdw blurRad="444500" dist="190500" dir="2700000" algn="tl" rotWithShape="0">
              <a:srgbClr val="000000">
                <a:alpha val="25000"/>
              </a:srgbClr>
            </a:outerShdw>
          </a:effectLst>
        </p:spPr>
      </p:pic>
      <p:sp>
        <p:nvSpPr>
          <p:cNvPr id="13" name="AutoShape 13"/>
          <p:cNvSpPr/>
          <p:nvPr/>
        </p:nvSpPr>
        <p:spPr>
          <a:xfrm>
            <a:off x="6223000" y="4635500"/>
            <a:ext cx="5207000" cy="1905000"/>
          </a:xfrm>
          <a:prstGeom prst="roundRect">
            <a:avLst>
              <a:gd name="adj" fmla="val 0"/>
            </a:avLst>
          </a:prstGeom>
          <a:solidFill>
            <a:srgbClr val="607D8B">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endParaRPr/>
          </a:p>
        </p:txBody>
      </p:sp>
      <p:sp>
        <p:nvSpPr>
          <p:cNvPr id="14" name="AutoShape 14"/>
          <p:cNvSpPr/>
          <p:nvPr/>
        </p:nvSpPr>
        <p:spPr>
          <a:xfrm>
            <a:off x="6477000" y="4953000"/>
            <a:ext cx="4699000" cy="1270000"/>
          </a:xfrm>
          <a:prstGeom prst="rect">
            <a:avLst/>
          </a:prstGeom>
          <a:noFill/>
          <a:ln w="12700" cap="flat" cmpd="sng">
            <a:noFill/>
            <a:prstDash val="solid"/>
            <a:round/>
          </a:ln>
        </p:spPr>
        <p:txBody>
          <a:bodyPr vert="horz" wrap="square" lIns="0" tIns="0" rIns="0" bIns="0" rtlCol="0" anchor="ctr" anchorCtr="0"/>
          <a:lstStyle/>
          <a:p>
            <a:pPr indent="0" algn="ctr">
              <a:lnSpc>
                <a:spcPct val="133333"/>
              </a:lnSpc>
              <a:defRPr/>
            </a:pPr>
            <a:r>
              <a:rPr lang="en-US" sz="1500" b="1" i="0" u="none" strike="noStrike">
                <a:solidFill>
                  <a:srgbClr val="FFFFFF"/>
                </a:solidFill>
                <a:latin typeface="Noto Serif SC"/>
                <a:ea typeface="Noto Serif SC"/>
                <a:cs typeface="Noto Serif SC"/>
                <a:sym typeface="Noto Serif SC"/>
              </a:rPr>
              <a:t>Conclusion</a:t>
            </a:r>
            <a:endParaRPr lang="en-US" sz="1100"/>
          </a:p>
          <a:p>
            <a:pPr indent="0" algn="ctr">
              <a:lnSpc>
                <a:spcPct val="116666"/>
              </a:lnSpc>
            </a:pPr>
            <a:r>
              <a:rPr lang="en-US" sz="1300" b="0" i="0" u="none" strike="noStrike">
                <a:solidFill>
                  <a:srgbClr val="FFFFFF">
                    <a:alpha val="90196"/>
                  </a:srgbClr>
                </a:solidFill>
                <a:latin typeface="Noto Sans SC"/>
                <a:ea typeface="Noto Sans SC"/>
                <a:cs typeface="Noto Sans SC"/>
                <a:sym typeface="Noto Sans SC"/>
              </a:rPr>
              <a:t>The Guzheng's future is not about choosing one path over the other,</a:t>
            </a:r>
            <a:br>
              <a:rPr lang="en-US" sz="1600" b="0" i="0" u="none" strike="noStrike">
                <a:solidFill>
                  <a:srgbClr val="1F2329"/>
                </a:solidFill>
                <a:latin typeface="Noto Sans SC"/>
                <a:ea typeface="Noto Sans SC"/>
                <a:cs typeface="Noto Sans SC"/>
                <a:sym typeface="Noto Sans SC"/>
              </a:rPr>
            </a:br>
            <a:r>
              <a:rPr lang="en-US" sz="1300" b="0" i="0" u="none" strike="noStrike">
                <a:solidFill>
                  <a:srgbClr val="FFFFFF">
                    <a:alpha val="90196"/>
                  </a:srgbClr>
                </a:solidFill>
                <a:latin typeface="Noto Sans SC"/>
                <a:ea typeface="Noto Sans SC"/>
                <a:cs typeface="Noto Sans SC"/>
                <a:sym typeface="Noto Sans SC"/>
              </a:rPr>
              <a:t>but walking both paths hand in hand.</a:t>
            </a:r>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1075</Words>
  <Application>Microsoft Office PowerPoint</Application>
  <PresentationFormat>宽屏</PresentationFormat>
  <Paragraphs>69</Paragraphs>
  <Slides>5</Slides>
  <Notes>5</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5</vt:i4>
      </vt:variant>
    </vt:vector>
  </HeadingPairs>
  <TitlesOfParts>
    <vt:vector size="10" baseType="lpstr">
      <vt:lpstr>Noto Sans SC</vt:lpstr>
      <vt:lpstr>Noto Serif SC</vt:lpstr>
      <vt:lpstr>Arial</vt:lpstr>
      <vt:lpstr>Office 主题​​</vt:lpstr>
      <vt:lpstr>默认主题</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周颖微</cp:lastModifiedBy>
  <cp:revision>2</cp:revision>
  <dcterms:modified xsi:type="dcterms:W3CDTF">2026-06-22T08:37:43Z</dcterms:modified>
</cp:coreProperties>
</file>