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9" r:id="rId4"/>
    <p:sldId id="260" r:id="rId5"/>
    <p:sldId id="261" r:id="rId6"/>
    <p:sldId id="262" r:id="rId7"/>
    <p:sldId id="263" r:id="rId8"/>
    <p:sldId id="264" r:id="rId9"/>
    <p:sldId id="265" r:id="rId10"/>
    <p:sldId id="25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FC616E-ED2E-43B2-8B3D-EAB3DE70813F}" type="datetimeFigureOut">
              <a:rPr lang="en-US" smtClean="0"/>
              <a:t>11/12/2012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D39CCC-4FA7-473F-9905-B86DE1B1D96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FC616E-ED2E-43B2-8B3D-EAB3DE70813F}" type="datetimeFigureOut">
              <a:rPr lang="en-US" smtClean="0"/>
              <a:t>11/12/2012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D39CCC-4FA7-473F-9905-B86DE1B1D96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FC616E-ED2E-43B2-8B3D-EAB3DE70813F}" type="datetimeFigureOut">
              <a:rPr lang="en-US" smtClean="0"/>
              <a:t>11/12/2012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D39CCC-4FA7-473F-9905-B86DE1B1D96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FC616E-ED2E-43B2-8B3D-EAB3DE70813F}" type="datetimeFigureOut">
              <a:rPr lang="en-US" smtClean="0"/>
              <a:t>11/12/2012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D39CCC-4FA7-473F-9905-B86DE1B1D96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FC616E-ED2E-43B2-8B3D-EAB3DE70813F}" type="datetimeFigureOut">
              <a:rPr lang="en-US" smtClean="0"/>
              <a:t>11/12/2012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D39CCC-4FA7-473F-9905-B86DE1B1D96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FC616E-ED2E-43B2-8B3D-EAB3DE70813F}" type="datetimeFigureOut">
              <a:rPr lang="en-US" smtClean="0"/>
              <a:t>11/12/2012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D39CCC-4FA7-473F-9905-B86DE1B1D96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FC616E-ED2E-43B2-8B3D-EAB3DE70813F}" type="datetimeFigureOut">
              <a:rPr lang="en-US" smtClean="0"/>
              <a:t>11/12/2012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D39CCC-4FA7-473F-9905-B86DE1B1D96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FC616E-ED2E-43B2-8B3D-EAB3DE70813F}" type="datetimeFigureOut">
              <a:rPr lang="en-US" smtClean="0"/>
              <a:t>11/12/2012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D39CCC-4FA7-473F-9905-B86DE1B1D96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FC616E-ED2E-43B2-8B3D-EAB3DE70813F}" type="datetimeFigureOut">
              <a:rPr lang="en-US" smtClean="0"/>
              <a:t>11/12/2012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D39CCC-4FA7-473F-9905-B86DE1B1D96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FC616E-ED2E-43B2-8B3D-EAB3DE70813F}" type="datetimeFigureOut">
              <a:rPr lang="en-US" smtClean="0"/>
              <a:t>11/12/2012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D39CCC-4FA7-473F-9905-B86DE1B1D96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FC616E-ED2E-43B2-8B3D-EAB3DE70813F}" type="datetimeFigureOut">
              <a:rPr lang="en-US" smtClean="0"/>
              <a:t>11/12/2012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D39CCC-4FA7-473F-9905-B86DE1B1D96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FC616E-ED2E-43B2-8B3D-EAB3DE70813F}" type="datetimeFigureOut">
              <a:rPr lang="en-US" smtClean="0"/>
              <a:t>11/12/2012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D39CCC-4FA7-473F-9905-B86DE1B1D96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eb.cn.edu/kwheeler/chinese_poetry.html" TargetMode="External"/><Relationship Id="rId2" Type="http://schemas.openxmlformats.org/officeDocument/2006/relationships/hyperlink" Target="http://www.chinese-poems.com/" TargetMode="External"/><Relationship Id="rId1" Type="http://schemas.openxmlformats.org/officeDocument/2006/relationships/slideLayout" Target="../slideLayouts/slideLayout2.xml"/><Relationship Id="rId6" Type="http://schemas.openxmlformats.org/officeDocument/2006/relationships/hyperlink" Target="http://www.vbtutor.net/xiyouji/summary.htm" TargetMode="External"/><Relationship Id="rId5" Type="http://schemas.openxmlformats.org/officeDocument/2006/relationships/hyperlink" Target="http://www.foreignercn.com/index.php?option=com_content&amp;view=article&amp;id=2890:tang-poetry-&amp;catid=1:history-and-culture&amp;Itemid=114" TargetMode="External"/><Relationship Id="rId4" Type="http://schemas.openxmlformats.org/officeDocument/2006/relationships/hyperlink" Target="http://www.chinaknowledge.de/Literature/Classics/shijing.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www.chinaknowledge.de/Literature/Classics/shijing.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youtu.be/y9T_9jrPepA"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youtu.be/I8cxaCVRrHQ"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youtu.be/C7iCAnDlwtM"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rot="20971742">
            <a:off x="457200" y="533400"/>
            <a:ext cx="8229600" cy="5592763"/>
          </a:xfrm>
        </p:spPr>
        <p:txBody>
          <a:bodyPr>
            <a:noAutofit/>
          </a:bodyPr>
          <a:lstStyle/>
          <a:p>
            <a:pPr algn="ctr">
              <a:buNone/>
            </a:pPr>
            <a:r>
              <a:rPr lang="en-US" sz="4800" dirty="0" smtClean="0">
                <a:solidFill>
                  <a:schemeClr val="bg1"/>
                </a:solidFill>
                <a:latin typeface="DOORJAM" pitchFamily="2" charset="0"/>
              </a:rPr>
              <a:t>Pre-modern Chinese Literature through the end of the Ming Dynasty</a:t>
            </a:r>
          </a:p>
          <a:p>
            <a:pPr algn="ctr">
              <a:buNone/>
            </a:pPr>
            <a:endParaRPr lang="en-US" sz="4800" dirty="0" smtClean="0">
              <a:solidFill>
                <a:schemeClr val="bg1"/>
              </a:solidFill>
              <a:latin typeface="DOORJAM" pitchFamily="2" charset="0"/>
            </a:endParaRPr>
          </a:p>
          <a:p>
            <a:pPr algn="ctr">
              <a:buNone/>
            </a:pPr>
            <a:r>
              <a:rPr lang="en-US" sz="4800" dirty="0" smtClean="0">
                <a:solidFill>
                  <a:schemeClr val="bg1"/>
                </a:solidFill>
                <a:latin typeface="DOORJAM" pitchFamily="2" charset="0"/>
              </a:rPr>
              <a:t>Highlights</a:t>
            </a:r>
            <a:endParaRPr lang="en-US" sz="4800" dirty="0">
              <a:solidFill>
                <a:schemeClr val="bg1"/>
              </a:solidFill>
              <a:latin typeface="DOORJAM"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solidFill>
                  <a:schemeClr val="bg1"/>
                </a:solidFill>
                <a:latin typeface="DOORJAM" pitchFamily="2" charset="0"/>
              </a:rPr>
              <a:t>Resources</a:t>
            </a:r>
            <a:endParaRPr lang="en-US" sz="6000" dirty="0">
              <a:solidFill>
                <a:schemeClr val="bg1"/>
              </a:solidFill>
              <a:latin typeface="DOORJAM" pitchFamily="2" charset="0"/>
            </a:endParaRPr>
          </a:p>
        </p:txBody>
      </p:sp>
      <p:sp>
        <p:nvSpPr>
          <p:cNvPr id="3" name="Content Placeholder 2"/>
          <p:cNvSpPr>
            <a:spLocks noGrp="1"/>
          </p:cNvSpPr>
          <p:nvPr>
            <p:ph idx="1"/>
          </p:nvPr>
        </p:nvSpPr>
        <p:spPr/>
        <p:txBody>
          <a:bodyPr>
            <a:normAutofit/>
          </a:bodyPr>
          <a:lstStyle/>
          <a:p>
            <a:r>
              <a:rPr lang="en-US" sz="2400" dirty="0" smtClean="0">
                <a:solidFill>
                  <a:schemeClr val="bg1"/>
                </a:solidFill>
                <a:hlinkClick r:id="rId2"/>
              </a:rPr>
              <a:t>http://www.chinese-poems.com/</a:t>
            </a:r>
            <a:endParaRPr lang="en-US" sz="2400" dirty="0" smtClean="0">
              <a:solidFill>
                <a:schemeClr val="bg1"/>
              </a:solidFill>
            </a:endParaRPr>
          </a:p>
          <a:p>
            <a:r>
              <a:rPr lang="en-US" sz="2400" dirty="0" smtClean="0">
                <a:solidFill>
                  <a:schemeClr val="bg1"/>
                </a:solidFill>
                <a:hlinkClick r:id="rId3"/>
              </a:rPr>
              <a:t>http://web.cn.edu/kwheeler/chinese_poetry.html</a:t>
            </a:r>
            <a:endParaRPr lang="en-US" sz="2400" dirty="0" smtClean="0">
              <a:solidFill>
                <a:schemeClr val="bg1"/>
              </a:solidFill>
            </a:endParaRPr>
          </a:p>
          <a:p>
            <a:r>
              <a:rPr lang="en-US" sz="2400" dirty="0" smtClean="0">
                <a:solidFill>
                  <a:schemeClr val="bg1"/>
                </a:solidFill>
                <a:hlinkClick r:id="rId4"/>
              </a:rPr>
              <a:t>http://www.chinaknowledge.de/Literature/Classics/shijing.html#xiaoya</a:t>
            </a:r>
            <a:endParaRPr lang="en-US" sz="2400" dirty="0" smtClean="0">
              <a:solidFill>
                <a:schemeClr val="bg1"/>
              </a:solidFill>
            </a:endParaRPr>
          </a:p>
          <a:p>
            <a:r>
              <a:rPr lang="en-US" sz="2400" dirty="0" smtClean="0">
                <a:solidFill>
                  <a:schemeClr val="bg1"/>
                </a:solidFill>
                <a:hlinkClick r:id="rId5"/>
              </a:rPr>
              <a:t>http://www.foreignercn.com/index.php?option=com_content&amp;view=article&amp;id=2890:tang-poetry-&amp;catid=1:history-and-culture&amp;Itemid=114</a:t>
            </a:r>
            <a:endParaRPr lang="en-US" sz="2400" dirty="0" smtClean="0">
              <a:solidFill>
                <a:schemeClr val="bg1"/>
              </a:solidFill>
            </a:endParaRPr>
          </a:p>
          <a:p>
            <a:r>
              <a:rPr lang="en-US" sz="2400" dirty="0" smtClean="0">
                <a:solidFill>
                  <a:schemeClr val="bg1"/>
                </a:solidFill>
                <a:hlinkClick r:id="rId6"/>
              </a:rPr>
              <a:t>http://www.vbtutor.net/xiyouji/summary.htm</a:t>
            </a:r>
            <a:endParaRPr lang="en-US" sz="2400" dirty="0" smtClean="0">
              <a:solidFill>
                <a:schemeClr val="bg1"/>
              </a:solidFill>
            </a:endParaRPr>
          </a:p>
          <a:p>
            <a:endParaRPr lang="en-US" sz="2000" dirty="0" smtClean="0">
              <a:solidFill>
                <a:schemeClr val="bg1"/>
              </a:solidFill>
            </a:endParaRPr>
          </a:p>
          <a:p>
            <a:endParaRPr lang="en-US"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ja-JP" altLang="en-US" sz="30000" smtClean="0">
                <a:solidFill>
                  <a:schemeClr val="bg1"/>
                </a:solidFill>
                <a:latin typeface="Wide Latin" pitchFamily="18" charset="0"/>
                <a:cs typeface="Andalus" pitchFamily="2" charset="-78"/>
              </a:rPr>
              <a:t>詩</a:t>
            </a:r>
            <a:endParaRPr lang="en-US" sz="30000" dirty="0">
              <a:solidFill>
                <a:schemeClr val="bg1"/>
              </a:solidFill>
              <a:latin typeface="Wide Latin" pitchFamily="18" charset="0"/>
              <a:cs typeface="Andalus" pitchFamily="2" charset="-78"/>
            </a:endParaRPr>
          </a:p>
        </p:txBody>
      </p:sp>
      <p:sp>
        <p:nvSpPr>
          <p:cNvPr id="3" name="Subtitle 2"/>
          <p:cNvSpPr>
            <a:spLocks noGrp="1"/>
          </p:cNvSpPr>
          <p:nvPr>
            <p:ph type="subTitle" idx="1"/>
          </p:nvPr>
        </p:nvSpPr>
        <p:spPr>
          <a:xfrm>
            <a:off x="304800" y="457200"/>
            <a:ext cx="2362200" cy="6172200"/>
          </a:xfrm>
        </p:spPr>
        <p:txBody>
          <a:bodyPr/>
          <a:lstStyle/>
          <a:p>
            <a:r>
              <a:rPr lang="en-US" dirty="0" smtClean="0">
                <a:latin typeface="Century Gothic" pitchFamily="34" charset="0"/>
              </a:rPr>
              <a:t>P</a:t>
            </a:r>
          </a:p>
          <a:p>
            <a:r>
              <a:rPr lang="en-US" dirty="0" smtClean="0">
                <a:latin typeface="Century Gothic" pitchFamily="34" charset="0"/>
              </a:rPr>
              <a:t>O</a:t>
            </a:r>
          </a:p>
          <a:p>
            <a:r>
              <a:rPr lang="en-US" dirty="0" smtClean="0">
                <a:latin typeface="Century Gothic" pitchFamily="34" charset="0"/>
              </a:rPr>
              <a:t>E</a:t>
            </a:r>
          </a:p>
          <a:p>
            <a:r>
              <a:rPr lang="en-US" dirty="0" smtClean="0">
                <a:latin typeface="Century Gothic" pitchFamily="34" charset="0"/>
              </a:rPr>
              <a:t>T</a:t>
            </a:r>
          </a:p>
          <a:p>
            <a:r>
              <a:rPr lang="en-US" dirty="0" smtClean="0">
                <a:latin typeface="Century Gothic" pitchFamily="34" charset="0"/>
              </a:rPr>
              <a:t>R</a:t>
            </a:r>
          </a:p>
          <a:p>
            <a:r>
              <a:rPr lang="en-US" dirty="0">
                <a:latin typeface="Century Gothic" pitchFamily="34" charset="0"/>
              </a:rPr>
              <a:t>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bg1"/>
                </a:solidFill>
              </a:rPr>
              <a:t>☆</a:t>
            </a:r>
            <a:r>
              <a:rPr lang="en-US" dirty="0" smtClean="0">
                <a:solidFill>
                  <a:schemeClr val="bg1"/>
                </a:solidFill>
                <a:latin typeface="DOORJAM" pitchFamily="2" charset="0"/>
              </a:rPr>
              <a:t>Book of Songs </a:t>
            </a:r>
            <a:r>
              <a:rPr lang="en-US" dirty="0" smtClean="0">
                <a:solidFill>
                  <a:schemeClr val="bg1"/>
                </a:solidFill>
              </a:rPr>
              <a:t>☆</a:t>
            </a:r>
            <a:endParaRPr lang="en-US" dirty="0">
              <a:solidFill>
                <a:schemeClr val="bg1"/>
              </a:solidFill>
              <a:latin typeface="DOORJAM" pitchFamily="2" charset="0"/>
            </a:endParaRPr>
          </a:p>
        </p:txBody>
      </p:sp>
      <p:sp>
        <p:nvSpPr>
          <p:cNvPr id="3" name="Content Placeholder 2"/>
          <p:cNvSpPr>
            <a:spLocks noGrp="1"/>
          </p:cNvSpPr>
          <p:nvPr>
            <p:ph idx="1"/>
          </p:nvPr>
        </p:nvSpPr>
        <p:spPr>
          <a:xfrm rot="20614840">
            <a:off x="457200" y="1600200"/>
            <a:ext cx="8229600" cy="5257800"/>
          </a:xfrm>
        </p:spPr>
        <p:txBody>
          <a:bodyPr>
            <a:normAutofit fontScale="85000" lnSpcReduction="20000"/>
          </a:bodyPr>
          <a:lstStyle/>
          <a:p>
            <a:pPr>
              <a:buNone/>
            </a:pPr>
            <a:r>
              <a:rPr lang="en-US" b="1" dirty="0">
                <a:solidFill>
                  <a:schemeClr val="bg1"/>
                </a:solidFill>
                <a:latin typeface="Century Gothic" pitchFamily="34" charset="0"/>
              </a:rPr>
              <a:t>f</a:t>
            </a:r>
            <a:r>
              <a:rPr lang="en-US" b="1" dirty="0" smtClean="0">
                <a:solidFill>
                  <a:schemeClr val="bg1"/>
                </a:solidFill>
                <a:latin typeface="Century Gothic" pitchFamily="34" charset="0"/>
              </a:rPr>
              <a:t>olksongs </a:t>
            </a:r>
          </a:p>
          <a:p>
            <a:pPr>
              <a:buNone/>
            </a:pPr>
            <a:r>
              <a:rPr lang="en-US" b="1" dirty="0" smtClean="0">
                <a:solidFill>
                  <a:schemeClr val="bg1"/>
                </a:solidFill>
                <a:latin typeface="Century Gothic" pitchFamily="34" charset="0"/>
              </a:rPr>
              <a:t> ballads</a:t>
            </a:r>
          </a:p>
          <a:p>
            <a:pPr>
              <a:buNone/>
            </a:pPr>
            <a:r>
              <a:rPr lang="en-US" b="1" dirty="0" smtClean="0">
                <a:solidFill>
                  <a:schemeClr val="bg1"/>
                </a:solidFill>
                <a:latin typeface="Century Gothic" pitchFamily="34" charset="0"/>
              </a:rPr>
              <a:t> court songs </a:t>
            </a:r>
          </a:p>
          <a:p>
            <a:pPr>
              <a:buNone/>
            </a:pPr>
            <a:r>
              <a:rPr lang="en-US" b="1" dirty="0" smtClean="0">
                <a:solidFill>
                  <a:schemeClr val="bg1"/>
                </a:solidFill>
                <a:latin typeface="Century Gothic" pitchFamily="34" charset="0"/>
              </a:rPr>
              <a:t>sacrificial songs</a:t>
            </a:r>
          </a:p>
          <a:p>
            <a:pPr>
              <a:buNone/>
            </a:pPr>
            <a:endParaRPr lang="en-US" dirty="0">
              <a:solidFill>
                <a:schemeClr val="bg1"/>
              </a:solidFill>
              <a:latin typeface="Century Gothic" pitchFamily="34" charset="0"/>
            </a:endParaRPr>
          </a:p>
          <a:p>
            <a:pPr>
              <a:buNone/>
            </a:pPr>
            <a:r>
              <a:rPr lang="en-US" dirty="0" smtClean="0">
                <a:solidFill>
                  <a:schemeClr val="bg1"/>
                </a:solidFill>
                <a:latin typeface="Century Gothic" pitchFamily="34" charset="0"/>
                <a:hlinkClick r:id="rId2"/>
              </a:rPr>
              <a:t>http://www.chinaknowledge.de/Literature/Classics/shijing.html#xiaoya</a:t>
            </a:r>
            <a:endParaRPr lang="en-US" dirty="0" smtClean="0">
              <a:solidFill>
                <a:schemeClr val="bg1"/>
              </a:solidFill>
              <a:latin typeface="Century Gothic" pitchFamily="34" charset="0"/>
            </a:endParaRPr>
          </a:p>
          <a:p>
            <a:pPr>
              <a:buNone/>
            </a:pPr>
            <a:endParaRPr lang="en-US" dirty="0" smtClean="0">
              <a:solidFill>
                <a:schemeClr val="bg1"/>
              </a:solidFill>
              <a:latin typeface="Century Gothic" pitchFamily="34" charset="0"/>
            </a:endParaRPr>
          </a:p>
          <a:p>
            <a:pPr>
              <a:buNone/>
            </a:pPr>
            <a:endParaRPr lang="en-US" dirty="0">
              <a:solidFill>
                <a:schemeClr val="bg1"/>
              </a:solidFill>
              <a:latin typeface="Century Gothic" pitchFamily="34" charset="0"/>
            </a:endParaRPr>
          </a:p>
          <a:p>
            <a:pPr>
              <a:buNone/>
            </a:pPr>
            <a:endParaRPr lang="en-US" dirty="0" smtClean="0">
              <a:solidFill>
                <a:schemeClr val="bg1"/>
              </a:solidFill>
              <a:latin typeface="Century Gothic" pitchFamily="34" charset="0"/>
            </a:endParaRPr>
          </a:p>
          <a:p>
            <a:pPr algn="ctr">
              <a:buNone/>
            </a:pPr>
            <a:endParaRPr lang="en-US" b="1" dirty="0" smtClean="0">
              <a:solidFill>
                <a:schemeClr val="bg1"/>
              </a:solidFill>
              <a:latin typeface="Century Gothic" pitchFamily="34" charset="0"/>
            </a:endParaRPr>
          </a:p>
          <a:p>
            <a:pPr algn="ctr">
              <a:buNone/>
            </a:pPr>
            <a:r>
              <a:rPr lang="en-US" b="1" dirty="0" smtClean="0">
                <a:solidFill>
                  <a:schemeClr val="bg1"/>
                </a:solidFill>
                <a:latin typeface="Century Gothic" pitchFamily="34" charset="0"/>
              </a:rPr>
              <a:t>(c. 600 B.C.)</a:t>
            </a:r>
            <a:r>
              <a:rPr lang="en-US" dirty="0" smtClean="0">
                <a:solidFill>
                  <a:schemeClr val="bg1"/>
                </a:solidFill>
              </a:rPr>
              <a:t/>
            </a:r>
            <a:br>
              <a:rPr lang="en-US" dirty="0" smtClean="0">
                <a:solidFill>
                  <a:schemeClr val="bg1"/>
                </a:solidFill>
              </a:rPr>
            </a:br>
            <a:endParaRPr lang="en-US" dirty="0">
              <a:solidFill>
                <a:schemeClr val="bg1"/>
              </a:solidFill>
              <a:latin typeface="Century Gothic"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457200"/>
            <a:ext cx="8229600" cy="5668963"/>
          </a:xfrm>
        </p:spPr>
        <p:txBody>
          <a:bodyPr>
            <a:normAutofit fontScale="62500" lnSpcReduction="20000"/>
          </a:bodyPr>
          <a:lstStyle/>
          <a:p>
            <a:r>
              <a:rPr lang="ja-JP" altLang="en-US" b="1" smtClean="0">
                <a:solidFill>
                  <a:schemeClr val="bg1"/>
                </a:solidFill>
              </a:rPr>
              <a:t>２．小雅２．１．鹿鳴之什２．１．１．鹿鳴（１６１）</a:t>
            </a:r>
            <a:r>
              <a:rPr lang="ja-JP" altLang="en-US" smtClean="0">
                <a:solidFill>
                  <a:schemeClr val="bg1"/>
                </a:solidFill>
              </a:rPr>
              <a:t/>
            </a:r>
            <a:br>
              <a:rPr lang="ja-JP" altLang="en-US" smtClean="0">
                <a:solidFill>
                  <a:schemeClr val="bg1"/>
                </a:solidFill>
              </a:rPr>
            </a:br>
            <a:r>
              <a:rPr lang="ja-JP" altLang="en-US" smtClean="0">
                <a:solidFill>
                  <a:schemeClr val="bg1"/>
                </a:solidFill>
              </a:rPr>
              <a:t>呦呦鹿鳴，食野之苹。我有嘉賓，鼓瑟吹笙。</a:t>
            </a:r>
            <a:br>
              <a:rPr lang="ja-JP" altLang="en-US" smtClean="0">
                <a:solidFill>
                  <a:schemeClr val="bg1"/>
                </a:solidFill>
              </a:rPr>
            </a:br>
            <a:r>
              <a:rPr lang="ja-JP" altLang="en-US" smtClean="0">
                <a:solidFill>
                  <a:schemeClr val="bg1"/>
                </a:solidFill>
              </a:rPr>
              <a:t>吹笙鼓簧，承筐是將。人之好我，示我周行。</a:t>
            </a:r>
            <a:br>
              <a:rPr lang="ja-JP" altLang="en-US" smtClean="0">
                <a:solidFill>
                  <a:schemeClr val="bg1"/>
                </a:solidFill>
              </a:rPr>
            </a:br>
            <a:r>
              <a:rPr lang="ja-JP" altLang="en-US" smtClean="0">
                <a:solidFill>
                  <a:schemeClr val="bg1"/>
                </a:solidFill>
              </a:rPr>
              <a:t>呦呦鹿鳴，食野之蒿。我有嘉賓，德音孔昭。</a:t>
            </a:r>
            <a:br>
              <a:rPr lang="ja-JP" altLang="en-US" smtClean="0">
                <a:solidFill>
                  <a:schemeClr val="bg1"/>
                </a:solidFill>
              </a:rPr>
            </a:br>
            <a:r>
              <a:rPr lang="ja-JP" altLang="en-US" smtClean="0">
                <a:solidFill>
                  <a:schemeClr val="bg1"/>
                </a:solidFill>
              </a:rPr>
              <a:t>視民不恌，君子是則是傚。我有旨酒，嘉賓式燕以敖。</a:t>
            </a:r>
            <a:br>
              <a:rPr lang="ja-JP" altLang="en-US" smtClean="0">
                <a:solidFill>
                  <a:schemeClr val="bg1"/>
                </a:solidFill>
              </a:rPr>
            </a:br>
            <a:r>
              <a:rPr lang="ja-JP" altLang="en-US" smtClean="0">
                <a:solidFill>
                  <a:schemeClr val="bg1"/>
                </a:solidFill>
              </a:rPr>
              <a:t>呦呦鹿鳴，食野之芩。我有嘉賓，鼓瑟鼓琴。</a:t>
            </a:r>
            <a:br>
              <a:rPr lang="ja-JP" altLang="en-US" smtClean="0">
                <a:solidFill>
                  <a:schemeClr val="bg1"/>
                </a:solidFill>
              </a:rPr>
            </a:br>
            <a:r>
              <a:rPr lang="ja-JP" altLang="en-US" smtClean="0">
                <a:solidFill>
                  <a:schemeClr val="bg1"/>
                </a:solidFill>
              </a:rPr>
              <a:t>鼓瑟鼓琴，和樂且湛。我有旨酒，以燕樂嘉賓之心。</a:t>
            </a:r>
            <a:br>
              <a:rPr lang="ja-JP" altLang="en-US" smtClean="0">
                <a:solidFill>
                  <a:schemeClr val="bg1"/>
                </a:solidFill>
              </a:rPr>
            </a:br>
            <a:r>
              <a:rPr lang="en-US" b="1" dirty="0" smtClean="0">
                <a:solidFill>
                  <a:schemeClr val="bg1"/>
                </a:solidFill>
              </a:rPr>
              <a:t>The Minor Odes, 1st Decade, The deer cry</a:t>
            </a:r>
            <a:r>
              <a:rPr lang="en-US" dirty="0" smtClean="0">
                <a:solidFill>
                  <a:schemeClr val="bg1"/>
                </a:solidFill>
              </a:rPr>
              <a:t/>
            </a:r>
            <a:br>
              <a:rPr lang="en-US" dirty="0" smtClean="0">
                <a:solidFill>
                  <a:schemeClr val="bg1"/>
                </a:solidFill>
              </a:rPr>
            </a:br>
            <a:r>
              <a:rPr lang="en-US" dirty="0" err="1" smtClean="0">
                <a:solidFill>
                  <a:schemeClr val="bg1"/>
                </a:solidFill>
              </a:rPr>
              <a:t>Hoo</a:t>
            </a:r>
            <a:r>
              <a:rPr lang="en-US" dirty="0" smtClean="0">
                <a:solidFill>
                  <a:schemeClr val="bg1"/>
                </a:solidFill>
              </a:rPr>
              <a:t>, </a:t>
            </a:r>
            <a:r>
              <a:rPr lang="en-US" dirty="0" err="1" smtClean="0">
                <a:solidFill>
                  <a:schemeClr val="bg1"/>
                </a:solidFill>
              </a:rPr>
              <a:t>hoo</a:t>
            </a:r>
            <a:r>
              <a:rPr lang="en-US" dirty="0" smtClean="0">
                <a:solidFill>
                  <a:schemeClr val="bg1"/>
                </a:solidFill>
              </a:rPr>
              <a:t>, cry the deer nibbling the black southernwood in the fields. I have a lucky guest. Let me play my zither, blow my reed-organ.</a:t>
            </a:r>
            <a:br>
              <a:rPr lang="en-US" dirty="0" smtClean="0">
                <a:solidFill>
                  <a:schemeClr val="bg1"/>
                </a:solidFill>
              </a:rPr>
            </a:br>
            <a:r>
              <a:rPr lang="en-US" dirty="0" smtClean="0">
                <a:solidFill>
                  <a:schemeClr val="bg1"/>
                </a:solidFill>
              </a:rPr>
              <a:t>Blow my reed-organ, trill their tongues, take up the baskets of offerings. Here is a man that loves me and will teach me the ways of Zhou.</a:t>
            </a:r>
            <a:br>
              <a:rPr lang="en-US" dirty="0" smtClean="0">
                <a:solidFill>
                  <a:schemeClr val="bg1"/>
                </a:solidFill>
              </a:rPr>
            </a:br>
            <a:r>
              <a:rPr lang="en-US" dirty="0" err="1" smtClean="0">
                <a:solidFill>
                  <a:schemeClr val="bg1"/>
                </a:solidFill>
              </a:rPr>
              <a:t>Hoo</a:t>
            </a:r>
            <a:r>
              <a:rPr lang="en-US" dirty="0" smtClean="0">
                <a:solidFill>
                  <a:schemeClr val="bg1"/>
                </a:solidFill>
              </a:rPr>
              <a:t>, </a:t>
            </a:r>
            <a:r>
              <a:rPr lang="en-US" dirty="0" err="1" smtClean="0">
                <a:solidFill>
                  <a:schemeClr val="bg1"/>
                </a:solidFill>
              </a:rPr>
              <a:t>hoo</a:t>
            </a:r>
            <a:r>
              <a:rPr lang="en-US" dirty="0" smtClean="0">
                <a:solidFill>
                  <a:schemeClr val="bg1"/>
                </a:solidFill>
              </a:rPr>
              <a:t>, cry the deer nibbling the white southernwood of the fields. I have a lucky guest, whose fair fame is very bright.</a:t>
            </a:r>
            <a:br>
              <a:rPr lang="en-US" dirty="0" smtClean="0">
                <a:solidFill>
                  <a:schemeClr val="bg1"/>
                </a:solidFill>
              </a:rPr>
            </a:br>
            <a:r>
              <a:rPr lang="en-US" dirty="0" smtClean="0">
                <a:solidFill>
                  <a:schemeClr val="bg1"/>
                </a:solidFill>
              </a:rPr>
              <a:t>He sees to it that the common people do not waver, of all gentlemen he is the pattern and example. I have good wine; let my lucky guest now feast and play.</a:t>
            </a:r>
            <a:br>
              <a:rPr lang="en-US" dirty="0" smtClean="0">
                <a:solidFill>
                  <a:schemeClr val="bg1"/>
                </a:solidFill>
              </a:rPr>
            </a:br>
            <a:r>
              <a:rPr lang="en-US" dirty="0" err="1" smtClean="0">
                <a:solidFill>
                  <a:schemeClr val="bg1"/>
                </a:solidFill>
              </a:rPr>
              <a:t>Hoo</a:t>
            </a:r>
            <a:r>
              <a:rPr lang="en-US" dirty="0" smtClean="0">
                <a:solidFill>
                  <a:schemeClr val="bg1"/>
                </a:solidFill>
              </a:rPr>
              <a:t>, </a:t>
            </a:r>
            <a:r>
              <a:rPr lang="en-US" dirty="0" err="1" smtClean="0">
                <a:solidFill>
                  <a:schemeClr val="bg1"/>
                </a:solidFill>
              </a:rPr>
              <a:t>hoo</a:t>
            </a:r>
            <a:r>
              <a:rPr lang="en-US" dirty="0" smtClean="0">
                <a:solidFill>
                  <a:schemeClr val="bg1"/>
                </a:solidFill>
              </a:rPr>
              <a:t>, cry the deer nibbling the wild garlic of the fields. I have a lucky guest</a:t>
            </a:r>
            <a:r>
              <a:rPr lang="en-US" dirty="0" smtClean="0"/>
              <a:t>. I </a:t>
            </a:r>
            <a:r>
              <a:rPr lang="en-US" dirty="0" smtClean="0">
                <a:solidFill>
                  <a:schemeClr val="bg1"/>
                </a:solidFill>
              </a:rPr>
              <a:t>play my zithers, small and big.</a:t>
            </a:r>
            <a:br>
              <a:rPr lang="en-US" dirty="0" smtClean="0">
                <a:solidFill>
                  <a:schemeClr val="bg1"/>
                </a:solidFill>
              </a:rPr>
            </a:br>
            <a:r>
              <a:rPr lang="en-US" dirty="0" smtClean="0">
                <a:solidFill>
                  <a:schemeClr val="bg1"/>
                </a:solidFill>
              </a:rPr>
              <a:t>Play my zithers, small and big. Let us make music together, let us be merry, for I have good wine to comfort and delight the heart of a lucky guest.</a:t>
            </a:r>
            <a:endParaRPr lang="en-US"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a:t>
            </a:r>
            <a:r>
              <a:rPr lang="en-US" dirty="0" smtClean="0">
                <a:solidFill>
                  <a:schemeClr val="bg1"/>
                </a:solidFill>
                <a:latin typeface="DOORJAM" pitchFamily="2" charset="0"/>
              </a:rPr>
              <a:t>Tang Dynasty</a:t>
            </a:r>
            <a:r>
              <a:rPr lang="en-US" dirty="0" smtClean="0">
                <a:solidFill>
                  <a:schemeClr val="bg1"/>
                </a:solidFill>
              </a:rPr>
              <a:t>☆</a:t>
            </a:r>
            <a:endParaRPr lang="en-US" dirty="0"/>
          </a:p>
        </p:txBody>
      </p:sp>
      <p:sp>
        <p:nvSpPr>
          <p:cNvPr id="3" name="Content Placeholder 2"/>
          <p:cNvSpPr>
            <a:spLocks noGrp="1"/>
          </p:cNvSpPr>
          <p:nvPr>
            <p:ph idx="1"/>
          </p:nvPr>
        </p:nvSpPr>
        <p:spPr>
          <a:xfrm rot="20843236">
            <a:off x="457200" y="1600200"/>
            <a:ext cx="3581400" cy="4724400"/>
          </a:xfrm>
        </p:spPr>
        <p:txBody>
          <a:bodyPr>
            <a:normAutofit/>
          </a:bodyPr>
          <a:lstStyle/>
          <a:p>
            <a:pPr>
              <a:buNone/>
            </a:pPr>
            <a:r>
              <a:rPr lang="en-US" sz="2400" dirty="0" smtClean="0">
                <a:solidFill>
                  <a:schemeClr val="bg1"/>
                </a:solidFill>
                <a:latin typeface="Century Gothic" pitchFamily="34" charset="0"/>
              </a:rPr>
              <a:t>The 300 Tang Poems</a:t>
            </a:r>
          </a:p>
          <a:p>
            <a:pPr>
              <a:buNone/>
            </a:pPr>
            <a:r>
              <a:rPr lang="en-US" sz="2400" dirty="0" smtClean="0">
                <a:solidFill>
                  <a:schemeClr val="bg1"/>
                </a:solidFill>
                <a:latin typeface="Century Gothic" pitchFamily="34" charset="0"/>
              </a:rPr>
              <a:t>Lu </a:t>
            </a:r>
            <a:r>
              <a:rPr lang="en-US" sz="2400" dirty="0" err="1" smtClean="0">
                <a:solidFill>
                  <a:schemeClr val="bg1"/>
                </a:solidFill>
                <a:latin typeface="Century Gothic" pitchFamily="34" charset="0"/>
              </a:rPr>
              <a:t>Zhaolin</a:t>
            </a:r>
            <a:endParaRPr lang="en-US" sz="2400" dirty="0">
              <a:solidFill>
                <a:schemeClr val="bg1"/>
              </a:solidFill>
              <a:latin typeface="Century Gothic" pitchFamily="34" charset="0"/>
            </a:endParaRPr>
          </a:p>
          <a:p>
            <a:pPr>
              <a:buNone/>
            </a:pPr>
            <a:r>
              <a:rPr lang="en-US" sz="2400" dirty="0" smtClean="0">
                <a:solidFill>
                  <a:schemeClr val="bg1"/>
                </a:solidFill>
                <a:latin typeface="Century Gothic" pitchFamily="34" charset="0"/>
              </a:rPr>
              <a:t> </a:t>
            </a:r>
            <a:r>
              <a:rPr lang="en-US" sz="2400" dirty="0" err="1" smtClean="0">
                <a:solidFill>
                  <a:schemeClr val="bg1"/>
                </a:solidFill>
                <a:latin typeface="Century Gothic" pitchFamily="34" charset="0"/>
              </a:rPr>
              <a:t>Luo</a:t>
            </a:r>
            <a:r>
              <a:rPr lang="en-US" sz="2400" dirty="0" smtClean="0">
                <a:solidFill>
                  <a:schemeClr val="bg1"/>
                </a:solidFill>
                <a:latin typeface="Century Gothic" pitchFamily="34" charset="0"/>
              </a:rPr>
              <a:t> </a:t>
            </a:r>
            <a:r>
              <a:rPr lang="en-US" sz="2400" dirty="0" err="1" smtClean="0">
                <a:solidFill>
                  <a:schemeClr val="bg1"/>
                </a:solidFill>
                <a:latin typeface="Century Gothic" pitchFamily="34" charset="0"/>
              </a:rPr>
              <a:t>Binwang</a:t>
            </a:r>
            <a:endParaRPr lang="en-US" sz="2400" dirty="0">
              <a:solidFill>
                <a:schemeClr val="bg1"/>
              </a:solidFill>
              <a:latin typeface="Century Gothic" pitchFamily="34" charset="0"/>
            </a:endParaRPr>
          </a:p>
          <a:p>
            <a:pPr>
              <a:buNone/>
            </a:pPr>
            <a:r>
              <a:rPr lang="en-US" sz="2400" dirty="0" smtClean="0">
                <a:solidFill>
                  <a:schemeClr val="bg1"/>
                </a:solidFill>
                <a:latin typeface="Century Gothic" pitchFamily="34" charset="0"/>
              </a:rPr>
              <a:t> Yang </a:t>
            </a:r>
            <a:r>
              <a:rPr lang="en-US" sz="2400" dirty="0" err="1" smtClean="0">
                <a:solidFill>
                  <a:schemeClr val="bg1"/>
                </a:solidFill>
                <a:latin typeface="Century Gothic" pitchFamily="34" charset="0"/>
              </a:rPr>
              <a:t>Jiong</a:t>
            </a:r>
            <a:endParaRPr lang="en-US" sz="2400" dirty="0" smtClean="0">
              <a:solidFill>
                <a:schemeClr val="bg1"/>
              </a:solidFill>
              <a:latin typeface="Century Gothic" pitchFamily="34" charset="0"/>
            </a:endParaRPr>
          </a:p>
          <a:p>
            <a:pPr>
              <a:buNone/>
            </a:pPr>
            <a:r>
              <a:rPr lang="en-US" sz="2400" dirty="0" smtClean="0">
                <a:solidFill>
                  <a:schemeClr val="bg1"/>
                </a:solidFill>
                <a:latin typeface="Century Gothic" pitchFamily="34" charset="0"/>
              </a:rPr>
              <a:t>Wang Bo</a:t>
            </a:r>
          </a:p>
          <a:p>
            <a:pPr>
              <a:buNone/>
            </a:pPr>
            <a:r>
              <a:rPr lang="en-US" sz="2400" dirty="0" smtClean="0">
                <a:solidFill>
                  <a:schemeClr val="bg1"/>
                </a:solidFill>
                <a:latin typeface="Century Gothic" pitchFamily="34" charset="0"/>
              </a:rPr>
              <a:t>Du Fu</a:t>
            </a:r>
          </a:p>
          <a:p>
            <a:pPr>
              <a:buNone/>
            </a:pPr>
            <a:r>
              <a:rPr lang="en-US" sz="2400" dirty="0" smtClean="0">
                <a:solidFill>
                  <a:schemeClr val="bg1"/>
                </a:solidFill>
                <a:latin typeface="Century Gothic" pitchFamily="34" charset="0"/>
              </a:rPr>
              <a:t>Li </a:t>
            </a:r>
            <a:r>
              <a:rPr lang="en-US" sz="2400" dirty="0" err="1" smtClean="0">
                <a:solidFill>
                  <a:schemeClr val="bg1"/>
                </a:solidFill>
                <a:latin typeface="Century Gothic" pitchFamily="34" charset="0"/>
              </a:rPr>
              <a:t>Bai</a:t>
            </a:r>
            <a:r>
              <a:rPr lang="en-US" sz="2400" dirty="0" smtClean="0">
                <a:solidFill>
                  <a:schemeClr val="bg1"/>
                </a:solidFill>
                <a:latin typeface="Century Gothic" pitchFamily="34" charset="0"/>
              </a:rPr>
              <a:t> </a:t>
            </a:r>
            <a:r>
              <a:rPr lang="en-US" sz="2400" b="1" dirty="0" smtClean="0">
                <a:solidFill>
                  <a:schemeClr val="bg1"/>
                </a:solidFill>
              </a:rPr>
              <a:t>→ </a:t>
            </a:r>
          </a:p>
          <a:p>
            <a:pPr>
              <a:buNone/>
            </a:pPr>
            <a:endParaRPr lang="en-US" sz="2400" b="1" dirty="0">
              <a:solidFill>
                <a:schemeClr val="bg1"/>
              </a:solidFill>
            </a:endParaRPr>
          </a:p>
          <a:p>
            <a:pPr>
              <a:buNone/>
            </a:pPr>
            <a:r>
              <a:rPr lang="en-US" sz="2400" dirty="0" smtClean="0">
                <a:solidFill>
                  <a:schemeClr val="bg1"/>
                </a:solidFill>
                <a:hlinkClick r:id="rId2"/>
              </a:rPr>
              <a:t>http://youtu.be/y9T_9jrPepA</a:t>
            </a:r>
            <a:endParaRPr lang="en-US" sz="2400" dirty="0" smtClean="0">
              <a:solidFill>
                <a:schemeClr val="bg1"/>
              </a:solidFill>
            </a:endParaRPr>
          </a:p>
          <a:p>
            <a:pPr>
              <a:buNone/>
            </a:pPr>
            <a:endParaRPr lang="en-US" sz="2400" dirty="0" smtClean="0">
              <a:solidFill>
                <a:schemeClr val="bg1"/>
              </a:solidFill>
            </a:endParaRPr>
          </a:p>
          <a:p>
            <a:pPr>
              <a:buNone/>
            </a:pPr>
            <a:endParaRPr lang="en-US" sz="2400" b="1" dirty="0">
              <a:solidFill>
                <a:schemeClr val="bg1"/>
              </a:solidFill>
            </a:endParaRPr>
          </a:p>
        </p:txBody>
      </p:sp>
      <p:sp>
        <p:nvSpPr>
          <p:cNvPr id="5" name="Rectangle 4"/>
          <p:cNvSpPr/>
          <p:nvPr/>
        </p:nvSpPr>
        <p:spPr>
          <a:xfrm>
            <a:off x="2286000" y="1371600"/>
            <a:ext cx="5715000" cy="369332"/>
          </a:xfrm>
          <a:prstGeom prst="rect">
            <a:avLst/>
          </a:prstGeom>
        </p:spPr>
        <p:txBody>
          <a:bodyPr wrap="square">
            <a:spAutoFit/>
          </a:bodyPr>
          <a:lstStyle/>
          <a:p>
            <a:r>
              <a:rPr lang="en-US" dirty="0" smtClean="0"/>
              <a:t>http://</a:t>
            </a:r>
            <a:endParaRPr lang="en-US" dirty="0"/>
          </a:p>
        </p:txBody>
      </p:sp>
      <p:pic>
        <p:nvPicPr>
          <p:cNvPr id="2050" name="Picture 2" descr="In the Quiet Night"/>
          <p:cNvPicPr>
            <a:picLocks noChangeAspect="1" noChangeArrowheads="1"/>
          </p:cNvPicPr>
          <p:nvPr/>
        </p:nvPicPr>
        <p:blipFill>
          <a:blip r:embed="rId3" cstate="print"/>
          <a:srcRect/>
          <a:stretch>
            <a:fillRect/>
          </a:stretch>
        </p:blipFill>
        <p:spPr bwMode="auto">
          <a:xfrm>
            <a:off x="3886200" y="2209800"/>
            <a:ext cx="4295967" cy="3810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038600"/>
            <a:ext cx="3276600" cy="914400"/>
          </a:xfrm>
        </p:spPr>
        <p:txBody>
          <a:bodyPr>
            <a:normAutofit/>
          </a:bodyPr>
          <a:lstStyle/>
          <a:p>
            <a:r>
              <a:rPr lang="en-US" sz="3200" dirty="0" smtClean="0">
                <a:solidFill>
                  <a:schemeClr val="bg1"/>
                </a:solidFill>
                <a:latin typeface="Century Gothic" pitchFamily="34" charset="0"/>
              </a:rPr>
              <a:t>Du Fu</a:t>
            </a:r>
            <a:endParaRPr lang="en-US" sz="3200" dirty="0">
              <a:solidFill>
                <a:schemeClr val="bg1"/>
              </a:solidFill>
              <a:latin typeface="Century Gothic" pitchFamily="34" charset="0"/>
            </a:endParaRPr>
          </a:p>
        </p:txBody>
      </p:sp>
      <p:pic>
        <p:nvPicPr>
          <p:cNvPr id="4" name="Content Placeholder 3" descr="du-fu1.jpg"/>
          <p:cNvPicPr>
            <a:picLocks noGrp="1" noChangeAspect="1"/>
          </p:cNvPicPr>
          <p:nvPr>
            <p:ph idx="1"/>
          </p:nvPr>
        </p:nvPicPr>
        <p:blipFill>
          <a:blip r:embed="rId2" cstate="print"/>
          <a:stretch>
            <a:fillRect/>
          </a:stretch>
        </p:blipFill>
        <p:spPr>
          <a:xfrm>
            <a:off x="457200" y="228600"/>
            <a:ext cx="3000375" cy="3705225"/>
          </a:xfrm>
        </p:spPr>
      </p:pic>
      <p:sp>
        <p:nvSpPr>
          <p:cNvPr id="5" name="Rectangle 4"/>
          <p:cNvSpPr/>
          <p:nvPr/>
        </p:nvSpPr>
        <p:spPr>
          <a:xfrm rot="19630000">
            <a:off x="3069117" y="3274102"/>
            <a:ext cx="5683845" cy="2369880"/>
          </a:xfrm>
          <a:prstGeom prst="rect">
            <a:avLst/>
          </a:prstGeom>
        </p:spPr>
        <p:txBody>
          <a:bodyPr wrap="square">
            <a:spAutoFit/>
          </a:bodyPr>
          <a:lstStyle/>
          <a:p>
            <a:endParaRPr lang="en-US" dirty="0" smtClean="0">
              <a:solidFill>
                <a:schemeClr val="bg1"/>
              </a:solidFill>
              <a:hlinkClick r:id="rId3"/>
            </a:endParaRPr>
          </a:p>
          <a:p>
            <a:endParaRPr lang="en-US" dirty="0">
              <a:solidFill>
                <a:schemeClr val="bg1"/>
              </a:solidFill>
              <a:hlinkClick r:id="rId3"/>
            </a:endParaRPr>
          </a:p>
          <a:p>
            <a:endParaRPr lang="en-US" dirty="0" smtClean="0">
              <a:solidFill>
                <a:schemeClr val="bg1"/>
              </a:solidFill>
              <a:hlinkClick r:id="rId3"/>
            </a:endParaRPr>
          </a:p>
          <a:p>
            <a:endParaRPr lang="en-US" dirty="0">
              <a:solidFill>
                <a:schemeClr val="bg1"/>
              </a:solidFill>
              <a:hlinkClick r:id="rId3"/>
            </a:endParaRPr>
          </a:p>
          <a:p>
            <a:r>
              <a:rPr lang="en-US" dirty="0" smtClean="0">
                <a:solidFill>
                  <a:schemeClr val="bg1"/>
                </a:solidFill>
                <a:hlinkClick r:id="rId3"/>
              </a:rPr>
              <a:t>http://youtu.be/I8cxaCVRrHQ</a:t>
            </a:r>
            <a:r>
              <a:rPr lang="en-US" dirty="0" smtClean="0">
                <a:solidFill>
                  <a:schemeClr val="bg1"/>
                </a:solidFill>
              </a:rPr>
              <a:t>   </a:t>
            </a:r>
            <a:r>
              <a:rPr lang="en-US" altLang="ja-JP" sz="4000" b="1" dirty="0" smtClean="0">
                <a:solidFill>
                  <a:schemeClr val="bg1"/>
                </a:solidFill>
              </a:rPr>
              <a:t>”</a:t>
            </a:r>
            <a:r>
              <a:rPr lang="ja-JP" altLang="en-US" sz="4000" b="1" smtClean="0">
                <a:solidFill>
                  <a:schemeClr val="bg1"/>
                </a:solidFill>
              </a:rPr>
              <a:t>杜甫登高</a:t>
            </a:r>
            <a:r>
              <a:rPr lang="en-US" altLang="ja-JP" sz="4000" b="1" dirty="0" smtClean="0">
                <a:solidFill>
                  <a:schemeClr val="bg1"/>
                </a:solidFill>
              </a:rPr>
              <a:t>”</a:t>
            </a:r>
            <a:endParaRPr lang="ja-JP" altLang="en-US" sz="4000" b="1" smtClean="0">
              <a:solidFill>
                <a:schemeClr val="bg1"/>
              </a:solidFill>
            </a:endParaRPr>
          </a:p>
          <a:p>
            <a:endParaRPr lang="en-US" dirty="0" smtClean="0">
              <a:solidFill>
                <a:schemeClr val="bg1"/>
              </a:solidFill>
            </a:endParaRPr>
          </a:p>
          <a:p>
            <a:endParaRPr lang="en-US"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a:t>
            </a:r>
            <a:r>
              <a:rPr lang="en-US" dirty="0" smtClean="0">
                <a:solidFill>
                  <a:schemeClr val="bg1"/>
                </a:solidFill>
                <a:latin typeface="DOORJAM" pitchFamily="2" charset="0"/>
              </a:rPr>
              <a:t>Ming Dynasty</a:t>
            </a:r>
            <a:r>
              <a:rPr lang="en-US" dirty="0" smtClean="0">
                <a:solidFill>
                  <a:schemeClr val="bg1"/>
                </a:solidFill>
              </a:rPr>
              <a:t>☆</a:t>
            </a:r>
            <a:endParaRPr lang="en-US" dirty="0"/>
          </a:p>
        </p:txBody>
      </p:sp>
      <p:sp>
        <p:nvSpPr>
          <p:cNvPr id="3" name="Content Placeholder 2"/>
          <p:cNvSpPr>
            <a:spLocks noGrp="1"/>
          </p:cNvSpPr>
          <p:nvPr>
            <p:ph idx="1"/>
          </p:nvPr>
        </p:nvSpPr>
        <p:spPr>
          <a:xfrm rot="20713970">
            <a:off x="457200" y="1600200"/>
            <a:ext cx="8229600" cy="4525963"/>
          </a:xfrm>
        </p:spPr>
        <p:txBody>
          <a:bodyPr/>
          <a:lstStyle/>
          <a:p>
            <a:pPr>
              <a:buNone/>
            </a:pPr>
            <a:r>
              <a:rPr lang="en-US" dirty="0" smtClean="0">
                <a:solidFill>
                  <a:schemeClr val="bg1"/>
                </a:solidFill>
                <a:latin typeface="Century Gothic" pitchFamily="34" charset="0"/>
              </a:rPr>
              <a:t>Romance of the 3 kingdoms</a:t>
            </a:r>
          </a:p>
          <a:p>
            <a:pPr>
              <a:buNone/>
            </a:pPr>
            <a:r>
              <a:rPr lang="en-US" dirty="0" smtClean="0">
                <a:solidFill>
                  <a:schemeClr val="bg1"/>
                </a:solidFill>
                <a:latin typeface="Century Gothic" pitchFamily="34" charset="0"/>
              </a:rPr>
              <a:t>Water Margin</a:t>
            </a:r>
          </a:p>
          <a:p>
            <a:pPr>
              <a:buNone/>
            </a:pPr>
            <a:r>
              <a:rPr lang="en-US" dirty="0" smtClean="0">
                <a:solidFill>
                  <a:schemeClr val="bg1"/>
                </a:solidFill>
                <a:latin typeface="Century Gothic" pitchFamily="34" charset="0"/>
              </a:rPr>
              <a:t>Journey to the West</a:t>
            </a:r>
          </a:p>
          <a:p>
            <a:pPr>
              <a:buNone/>
            </a:pPr>
            <a:r>
              <a:rPr lang="en-US" dirty="0" smtClean="0">
                <a:solidFill>
                  <a:schemeClr val="bg1"/>
                </a:solidFill>
                <a:latin typeface="Century Gothic" pitchFamily="34" charset="0"/>
              </a:rPr>
              <a:t>Golden Lotus</a:t>
            </a:r>
            <a:endParaRPr lang="en-US" dirty="0">
              <a:solidFill>
                <a:schemeClr val="bg1"/>
              </a:solidFill>
              <a:latin typeface="Century Gothic"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lstStyle/>
          <a:p>
            <a:r>
              <a:rPr lang="en-US" dirty="0" smtClean="0">
                <a:solidFill>
                  <a:schemeClr val="bg1"/>
                </a:solidFill>
                <a:latin typeface="DOORJAM" pitchFamily="2" charset="0"/>
              </a:rPr>
              <a:t>Journey to the West</a:t>
            </a:r>
            <a:endParaRPr lang="en-US" dirty="0"/>
          </a:p>
        </p:txBody>
      </p:sp>
      <p:pic>
        <p:nvPicPr>
          <p:cNvPr id="4" name="Content Placeholder 3" descr="Journey-to-the-west.jpg"/>
          <p:cNvPicPr>
            <a:picLocks noGrp="1" noChangeAspect="1"/>
          </p:cNvPicPr>
          <p:nvPr>
            <p:ph idx="1"/>
          </p:nvPr>
        </p:nvPicPr>
        <p:blipFill>
          <a:blip r:embed="rId2" cstate="print"/>
          <a:stretch>
            <a:fillRect/>
          </a:stretch>
        </p:blipFill>
        <p:spPr>
          <a:xfrm>
            <a:off x="1752600" y="1141281"/>
            <a:ext cx="6019800" cy="5716719"/>
          </a:xfrm>
        </p:spPr>
      </p:pic>
      <p:sp>
        <p:nvSpPr>
          <p:cNvPr id="5" name="Rectangle 4"/>
          <p:cNvSpPr/>
          <p:nvPr/>
        </p:nvSpPr>
        <p:spPr>
          <a:xfrm flipH="1">
            <a:off x="152400" y="685800"/>
            <a:ext cx="8001000" cy="646331"/>
          </a:xfrm>
          <a:prstGeom prst="rect">
            <a:avLst/>
          </a:prstGeom>
        </p:spPr>
        <p:txBody>
          <a:bodyPr wrap="square">
            <a:spAutoFit/>
          </a:bodyPr>
          <a:lstStyle/>
          <a:p>
            <a:pPr algn="ctr"/>
            <a:r>
              <a:rPr lang="en-US" dirty="0" smtClean="0">
                <a:solidFill>
                  <a:schemeClr val="bg1"/>
                </a:solidFill>
                <a:hlinkClick r:id="rId3"/>
              </a:rPr>
              <a:t>http://youtu.be/C7iCAnDlwtM</a:t>
            </a:r>
            <a:endParaRPr lang="en-US" dirty="0" smtClean="0">
              <a:solidFill>
                <a:schemeClr val="bg1"/>
              </a:solidFill>
            </a:endParaRPr>
          </a:p>
          <a:p>
            <a:pPr algn="ctr"/>
            <a:endParaRPr lang="en-US"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28600"/>
            <a:ext cx="8229600" cy="5897563"/>
          </a:xfrm>
        </p:spPr>
        <p:txBody>
          <a:bodyPr>
            <a:normAutofit fontScale="25000" lnSpcReduction="20000"/>
          </a:bodyPr>
          <a:lstStyle/>
          <a:p>
            <a:pPr algn="ctr">
              <a:buNone/>
            </a:pPr>
            <a:r>
              <a:rPr lang="en-US" sz="4800" dirty="0" smtClean="0">
                <a:solidFill>
                  <a:schemeClr val="bg1"/>
                </a:solidFill>
                <a:latin typeface="Century Gothic" pitchFamily="34" charset="0"/>
              </a:rPr>
              <a:t>Summary</a:t>
            </a:r>
          </a:p>
          <a:p>
            <a:pPr algn="ctr">
              <a:buNone/>
            </a:pPr>
            <a:r>
              <a:rPr lang="en-US" sz="4800" dirty="0" smtClean="0">
                <a:solidFill>
                  <a:schemeClr val="bg1"/>
                </a:solidFill>
                <a:latin typeface="Century Gothic" pitchFamily="34" charset="0"/>
              </a:rPr>
              <a:t>        This book can be divided into three sections.</a:t>
            </a:r>
          </a:p>
          <a:p>
            <a:pPr algn="ctr">
              <a:buNone/>
            </a:pPr>
            <a:r>
              <a:rPr lang="en-US" sz="4800" dirty="0" smtClean="0">
                <a:solidFill>
                  <a:schemeClr val="bg1"/>
                </a:solidFill>
                <a:latin typeface="Century Gothic" pitchFamily="34" charset="0"/>
              </a:rPr>
              <a:t>        The first section describes Sun Wu Kong's origins. He is born from a rock on the summit of Flower Fruit Mountain and goes on to become the king of the monkeys. 300 years later, he learns the way of immortality and various other powerful magical skills from an immortal far away from his home. When he returns, he trains his monkeys into a lethal army, takes a powerful weapon from the Eastern Dragon King by force, and cancels his and all monkeys' names from the Book of Life and Death, releasing them from the endless circle of death and rebirth. This triggers a series of events, which includes Wu Kong defeating the Heavenly warriors sent to capture him, getting a post in Heaven only to leave it in anger when he finds out it has no rank whatsoever, returning yet again as The Great Sage Equal of Heaven, and lastly, committing a series of crimes. He steals quite a variety of things, including the Heavenly Empress's peaches, the dishes prepared for an important banquet, all the holy wine, and the pills of immortality created by Lao Tzu. This results in a terrible war between Heaven and Flower Fruit Mountain. At the end of the war, Wu Kong is captured and punished. As no weapon or lighting can harm him, he is burnt in Lao Tzu's furnace for 49 days, which only manages to transform his eyes into Golden Fiery Eyes and make him really angry. So when the furnace is opened, he leaps out of it and proceeds to wreck total havoc in Heaven, fighting thousands of Heavenly soldiers by himself. But the Heavenly Emperor asks the Buddha for help, who crushes Wu Kong underneath the Mountain of Five Elements. He is trapped there for 500 years. Thus ends the first section.</a:t>
            </a:r>
          </a:p>
          <a:p>
            <a:pPr algn="ctr">
              <a:buNone/>
            </a:pPr>
            <a:r>
              <a:rPr lang="en-US" sz="4800" dirty="0" smtClean="0">
                <a:solidFill>
                  <a:schemeClr val="bg1"/>
                </a:solidFill>
                <a:latin typeface="Century Gothic" pitchFamily="34" charset="0"/>
              </a:rPr>
              <a:t>         The second section is about Tan San </a:t>
            </a:r>
            <a:r>
              <a:rPr lang="en-US" sz="4800" dirty="0" err="1" smtClean="0">
                <a:solidFill>
                  <a:schemeClr val="bg1"/>
                </a:solidFill>
                <a:latin typeface="Century Gothic" pitchFamily="34" charset="0"/>
              </a:rPr>
              <a:t>Zang's</a:t>
            </a:r>
            <a:r>
              <a:rPr lang="en-US" sz="4800" dirty="0" smtClean="0">
                <a:solidFill>
                  <a:schemeClr val="bg1"/>
                </a:solidFill>
                <a:latin typeface="Century Gothic" pitchFamily="34" charset="0"/>
              </a:rPr>
              <a:t> origins. His father is killed and impersonated, and his mother taken away forcibly by thieves. He himself is abandoned to float down a river by his mother to prevent him from being killed by the thieves. Luckily, he is found by the head monk of a monastery. Eventually, he manages to save his mother and revenge his father. Happily, his father is resurrected by a dragon king. This section also describes the Emperor of Tang, who fails to save another dragon king, resulting in his death. He manages to return to life, and holds a religious ceremony, '</a:t>
            </a:r>
            <a:r>
              <a:rPr lang="en-US" sz="4800" dirty="0" err="1" smtClean="0">
                <a:solidFill>
                  <a:schemeClr val="bg1"/>
                </a:solidFill>
                <a:latin typeface="Century Gothic" pitchFamily="34" charset="0"/>
              </a:rPr>
              <a:t>Shui</a:t>
            </a:r>
            <a:r>
              <a:rPr lang="en-US" sz="4800" dirty="0" smtClean="0">
                <a:solidFill>
                  <a:schemeClr val="bg1"/>
                </a:solidFill>
                <a:latin typeface="Century Gothic" pitchFamily="34" charset="0"/>
              </a:rPr>
              <a:t> Lu </a:t>
            </a:r>
            <a:r>
              <a:rPr lang="en-US" sz="4800" dirty="0" err="1" smtClean="0">
                <a:solidFill>
                  <a:schemeClr val="bg1"/>
                </a:solidFill>
                <a:latin typeface="Century Gothic" pitchFamily="34" charset="0"/>
              </a:rPr>
              <a:t>Da</a:t>
            </a:r>
            <a:r>
              <a:rPr lang="en-US" sz="4800" dirty="0" smtClean="0">
                <a:solidFill>
                  <a:schemeClr val="bg1"/>
                </a:solidFill>
                <a:latin typeface="Century Gothic" pitchFamily="34" charset="0"/>
              </a:rPr>
              <a:t> </a:t>
            </a:r>
            <a:r>
              <a:rPr lang="en-US" sz="4800" dirty="0" err="1" smtClean="0">
                <a:solidFill>
                  <a:schemeClr val="bg1"/>
                </a:solidFill>
                <a:latin typeface="Century Gothic" pitchFamily="34" charset="0"/>
              </a:rPr>
              <a:t>Hui</a:t>
            </a:r>
            <a:r>
              <a:rPr lang="en-US" sz="4800" dirty="0" smtClean="0">
                <a:solidFill>
                  <a:schemeClr val="bg1"/>
                </a:solidFill>
                <a:latin typeface="Century Gothic" pitchFamily="34" charset="0"/>
              </a:rPr>
              <a:t>', for the dead. The now grown-up San </a:t>
            </a:r>
            <a:r>
              <a:rPr lang="en-US" sz="4800" dirty="0" err="1" smtClean="0">
                <a:solidFill>
                  <a:schemeClr val="bg1"/>
                </a:solidFill>
                <a:latin typeface="Century Gothic" pitchFamily="34" charset="0"/>
              </a:rPr>
              <a:t>Zang</a:t>
            </a:r>
            <a:r>
              <a:rPr lang="en-US" sz="4800" dirty="0" smtClean="0">
                <a:solidFill>
                  <a:schemeClr val="bg1"/>
                </a:solidFill>
                <a:latin typeface="Century Gothic" pitchFamily="34" charset="0"/>
              </a:rPr>
              <a:t> is chosen to conduct this ceremony. The Goddess </a:t>
            </a:r>
            <a:r>
              <a:rPr lang="en-US" sz="4800" dirty="0" err="1" smtClean="0">
                <a:solidFill>
                  <a:schemeClr val="bg1"/>
                </a:solidFill>
                <a:latin typeface="Century Gothic" pitchFamily="34" charset="0"/>
              </a:rPr>
              <a:t>Guanyin</a:t>
            </a:r>
            <a:r>
              <a:rPr lang="en-US" sz="4800" dirty="0" smtClean="0">
                <a:solidFill>
                  <a:schemeClr val="bg1"/>
                </a:solidFill>
                <a:latin typeface="Century Gothic" pitchFamily="34" charset="0"/>
              </a:rPr>
              <a:t> and her disciple disguise themselves as monks and tell him to go to the Western Heaven to fetch the holy scriptures. After that, they reveal their true forms and leave. Thus Tang San </a:t>
            </a:r>
            <a:r>
              <a:rPr lang="en-US" sz="4800" dirty="0" err="1" smtClean="0">
                <a:solidFill>
                  <a:schemeClr val="bg1"/>
                </a:solidFill>
                <a:latin typeface="Century Gothic" pitchFamily="34" charset="0"/>
              </a:rPr>
              <a:t>Zang</a:t>
            </a:r>
            <a:r>
              <a:rPr lang="en-US" sz="4800" dirty="0" smtClean="0">
                <a:solidFill>
                  <a:schemeClr val="bg1"/>
                </a:solidFill>
                <a:latin typeface="Century Gothic" pitchFamily="34" charset="0"/>
              </a:rPr>
              <a:t> starts on his pilgrimage to the Western Heavens.</a:t>
            </a:r>
          </a:p>
          <a:p>
            <a:pPr algn="ctr">
              <a:buNone/>
            </a:pPr>
            <a:r>
              <a:rPr lang="en-US" sz="4800" dirty="0" smtClean="0">
                <a:solidFill>
                  <a:schemeClr val="bg1"/>
                </a:solidFill>
                <a:latin typeface="Century Gothic" pitchFamily="34" charset="0"/>
              </a:rPr>
              <a:t>         The third section is the main section of the book. Tang San </a:t>
            </a:r>
            <a:r>
              <a:rPr lang="en-US" sz="4800" dirty="0" err="1" smtClean="0">
                <a:solidFill>
                  <a:schemeClr val="bg1"/>
                </a:solidFill>
                <a:latin typeface="Century Gothic" pitchFamily="34" charset="0"/>
              </a:rPr>
              <a:t>Zang</a:t>
            </a:r>
            <a:r>
              <a:rPr lang="en-US" sz="4800" dirty="0" smtClean="0">
                <a:solidFill>
                  <a:schemeClr val="bg1"/>
                </a:solidFill>
                <a:latin typeface="Century Gothic" pitchFamily="34" charset="0"/>
              </a:rPr>
              <a:t> rescues Sun Wu Kong from the mountain. They meet Zhu </a:t>
            </a:r>
            <a:r>
              <a:rPr lang="en-US" sz="4800" dirty="0" err="1" smtClean="0">
                <a:solidFill>
                  <a:schemeClr val="bg1"/>
                </a:solidFill>
                <a:latin typeface="Century Gothic" pitchFamily="34" charset="0"/>
              </a:rPr>
              <a:t>Ba</a:t>
            </a:r>
            <a:r>
              <a:rPr lang="en-US" sz="4800" dirty="0" smtClean="0">
                <a:solidFill>
                  <a:schemeClr val="bg1"/>
                </a:solidFill>
                <a:latin typeface="Century Gothic" pitchFamily="34" charset="0"/>
              </a:rPr>
              <a:t> </a:t>
            </a:r>
            <a:r>
              <a:rPr lang="en-US" sz="4800" dirty="0" err="1" smtClean="0">
                <a:solidFill>
                  <a:schemeClr val="bg1"/>
                </a:solidFill>
                <a:latin typeface="Century Gothic" pitchFamily="34" charset="0"/>
              </a:rPr>
              <a:t>Jie</a:t>
            </a:r>
            <a:r>
              <a:rPr lang="en-US" sz="4800" dirty="0" smtClean="0">
                <a:solidFill>
                  <a:schemeClr val="bg1"/>
                </a:solidFill>
                <a:latin typeface="Century Gothic" pitchFamily="34" charset="0"/>
              </a:rPr>
              <a:t> and </a:t>
            </a:r>
            <a:r>
              <a:rPr lang="en-US" sz="4800" dirty="0" err="1" smtClean="0">
                <a:solidFill>
                  <a:schemeClr val="bg1"/>
                </a:solidFill>
                <a:latin typeface="Century Gothic" pitchFamily="34" charset="0"/>
              </a:rPr>
              <a:t>Sha</a:t>
            </a:r>
            <a:r>
              <a:rPr lang="en-US" sz="4800" dirty="0" smtClean="0">
                <a:solidFill>
                  <a:schemeClr val="bg1"/>
                </a:solidFill>
                <a:latin typeface="Century Gothic" pitchFamily="34" charset="0"/>
              </a:rPr>
              <a:t> Wu Jing later who become San </a:t>
            </a:r>
            <a:r>
              <a:rPr lang="en-US" sz="4800" dirty="0" err="1" smtClean="0">
                <a:solidFill>
                  <a:schemeClr val="bg1"/>
                </a:solidFill>
                <a:latin typeface="Century Gothic" pitchFamily="34" charset="0"/>
              </a:rPr>
              <a:t>Zang's</a:t>
            </a:r>
            <a:r>
              <a:rPr lang="en-US" sz="4800" dirty="0" smtClean="0">
                <a:solidFill>
                  <a:schemeClr val="bg1"/>
                </a:solidFill>
                <a:latin typeface="Century Gothic" pitchFamily="34" charset="0"/>
              </a:rPr>
              <a:t> disciples. Throughout the journey, Tan San </a:t>
            </a:r>
            <a:r>
              <a:rPr lang="en-US" sz="4800" dirty="0" err="1" smtClean="0">
                <a:solidFill>
                  <a:schemeClr val="bg1"/>
                </a:solidFill>
                <a:latin typeface="Century Gothic" pitchFamily="34" charset="0"/>
              </a:rPr>
              <a:t>Zang</a:t>
            </a:r>
            <a:r>
              <a:rPr lang="en-US" sz="4800" dirty="0" smtClean="0">
                <a:solidFill>
                  <a:schemeClr val="bg1"/>
                </a:solidFill>
                <a:latin typeface="Century Gothic" pitchFamily="34" charset="0"/>
              </a:rPr>
              <a:t> is regularly attacked and kidnapped by demons as they want to gain immortality by eating his flesh. This section describes the difficulties they meet, the demons they fight, and all the adventures they have on the way. Sun Wu Kong is the strongest of the group and the main fighting power, but he faces conflicts with his master a few times because of his tendency to kill. Zhu </a:t>
            </a:r>
            <a:r>
              <a:rPr lang="en-US" sz="4800" dirty="0" err="1" smtClean="0">
                <a:solidFill>
                  <a:schemeClr val="bg1"/>
                </a:solidFill>
                <a:latin typeface="Century Gothic" pitchFamily="34" charset="0"/>
              </a:rPr>
              <a:t>Ba</a:t>
            </a:r>
            <a:r>
              <a:rPr lang="en-US" sz="4800" dirty="0" smtClean="0">
                <a:solidFill>
                  <a:schemeClr val="bg1"/>
                </a:solidFill>
                <a:latin typeface="Century Gothic" pitchFamily="34" charset="0"/>
              </a:rPr>
              <a:t> </a:t>
            </a:r>
            <a:r>
              <a:rPr lang="en-US" sz="4800" dirty="0" err="1" smtClean="0">
                <a:solidFill>
                  <a:schemeClr val="bg1"/>
                </a:solidFill>
                <a:latin typeface="Century Gothic" pitchFamily="34" charset="0"/>
              </a:rPr>
              <a:t>Jie</a:t>
            </a:r>
            <a:r>
              <a:rPr lang="en-US" sz="4800" dirty="0" smtClean="0">
                <a:solidFill>
                  <a:schemeClr val="bg1"/>
                </a:solidFill>
                <a:latin typeface="Century Gothic" pitchFamily="34" charset="0"/>
              </a:rPr>
              <a:t> is significantly weaker, and he is also lazy, greedy and lustful, though he is a great help when fighting demons in rivers or seas. He and Wu Kong are constantly quarrelling and Wu Kong likes to play tricks on him. </a:t>
            </a:r>
            <a:r>
              <a:rPr lang="en-US" sz="4800" dirty="0" err="1" smtClean="0">
                <a:solidFill>
                  <a:schemeClr val="bg1"/>
                </a:solidFill>
                <a:latin typeface="Century Gothic" pitchFamily="34" charset="0"/>
              </a:rPr>
              <a:t>Sha</a:t>
            </a:r>
            <a:r>
              <a:rPr lang="en-US" sz="4800" dirty="0" smtClean="0">
                <a:solidFill>
                  <a:schemeClr val="bg1"/>
                </a:solidFill>
                <a:latin typeface="Century Gothic" pitchFamily="34" charset="0"/>
              </a:rPr>
              <a:t> Wu Jing is the weakest one, but he is hardworking and patient. He also does his best to help his elder brothers.</a:t>
            </a:r>
          </a:p>
          <a:p>
            <a:pPr algn="ctr">
              <a:buNone/>
            </a:pPr>
            <a:r>
              <a:rPr lang="en-US" sz="4800" dirty="0" smtClean="0">
                <a:solidFill>
                  <a:schemeClr val="bg1"/>
                </a:solidFill>
                <a:latin typeface="Century Gothic" pitchFamily="34" charset="0"/>
              </a:rPr>
              <a:t>         The fourth and last section is the shortest. They finally reach the Western Heavens and bring back the scriptures to China. At the end of the book, Tang San </a:t>
            </a:r>
            <a:r>
              <a:rPr lang="en-US" sz="4800" dirty="0" err="1" smtClean="0">
                <a:solidFill>
                  <a:schemeClr val="bg1"/>
                </a:solidFill>
                <a:latin typeface="Century Gothic" pitchFamily="34" charset="0"/>
              </a:rPr>
              <a:t>Zang</a:t>
            </a:r>
            <a:r>
              <a:rPr lang="en-US" sz="4800" dirty="0" smtClean="0">
                <a:solidFill>
                  <a:schemeClr val="bg1"/>
                </a:solidFill>
                <a:latin typeface="Century Gothic" pitchFamily="34" charset="0"/>
              </a:rPr>
              <a:t> and his disciples attain </a:t>
            </a:r>
            <a:r>
              <a:rPr lang="en-US" sz="4800" dirty="0" err="1" smtClean="0">
                <a:solidFill>
                  <a:schemeClr val="bg1"/>
                </a:solidFill>
                <a:latin typeface="Century Gothic" pitchFamily="34" charset="0"/>
              </a:rPr>
              <a:t>Buddhahood</a:t>
            </a:r>
            <a:r>
              <a:rPr lang="en-US" sz="4800" dirty="0" smtClean="0">
                <a:solidFill>
                  <a:schemeClr val="bg1"/>
                </a:solidFill>
                <a:latin typeface="Century Gothic" pitchFamily="34" charset="0"/>
              </a:rPr>
              <a:t>.</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TotalTime>
  <Words>140</Words>
  <Application>Microsoft Office PowerPoint</Application>
  <PresentationFormat>On-screen Show (4:3)</PresentationFormat>
  <Paragraphs>59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詩</vt:lpstr>
      <vt:lpstr>☆Book of Songs ☆</vt:lpstr>
      <vt:lpstr>Slide 4</vt:lpstr>
      <vt:lpstr>☆Tang Dynasty☆</vt:lpstr>
      <vt:lpstr>Du Fu</vt:lpstr>
      <vt:lpstr>☆Ming Dynasty☆</vt:lpstr>
      <vt:lpstr>Journey to the West</vt:lpstr>
      <vt:lpstr>Slide 9</vt:lpstr>
      <vt:lpstr>Resources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Telmar</dc:creator>
  <cp:lastModifiedBy>Telmar</cp:lastModifiedBy>
  <cp:revision>13</cp:revision>
  <dcterms:created xsi:type="dcterms:W3CDTF">2012-11-13T06:18:53Z</dcterms:created>
  <dcterms:modified xsi:type="dcterms:W3CDTF">2012-11-13T08:28:26Z</dcterms:modified>
</cp:coreProperties>
</file>