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9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6" r:id="rId3"/>
    <p:sldId id="258" r:id="rId4"/>
    <p:sldId id="259" r:id="rId5"/>
    <p:sldId id="3947" r:id="rId6"/>
    <p:sldId id="260" r:id="rId7"/>
    <p:sldId id="3954" r:id="rId8"/>
    <p:sldId id="261" r:id="rId9"/>
    <p:sldId id="3955" r:id="rId10"/>
    <p:sldId id="3948" r:id="rId11"/>
    <p:sldId id="3957" r:id="rId12"/>
    <p:sldId id="262" r:id="rId13"/>
    <p:sldId id="3958" r:id="rId14"/>
    <p:sldId id="3965" r:id="rId1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5" d="100"/>
          <a:sy n="75" d="100"/>
        </p:scale>
        <p:origin x="1014" y="7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notesMaster" Target="notesMasters/notesMaster1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06BF71-2977-421D-B8C5-AEC8CABFB16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6CD838-2616-429E-9122-4A003C8C79F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7" Type="http://schemas.microsoft.com/office/2007/relationships/hdphoto" Target="../media/image6.wdp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E014B-1FCD-41E7-8BF1-BB0F982AE89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F5C9E-FDBC-4EEF-ABE6-12CEE457F8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E014B-1FCD-41E7-8BF1-BB0F982AE89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F5C9E-FDBC-4EEF-ABE6-12CEE457F8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E014B-1FCD-41E7-8BF1-BB0F982AE89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F5C9E-FDBC-4EEF-ABE6-12CEE457F8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E014B-1FCD-41E7-8BF1-BB0F982AE89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F5C9E-FDBC-4EEF-ABE6-12CEE457F8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E014B-1FCD-41E7-8BF1-BB0F982AE89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F5C9E-FDBC-4EEF-ABE6-12CEE457F8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E014B-1FCD-41E7-8BF1-BB0F982AE89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F5C9E-FDBC-4EEF-ABE6-12CEE457F8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E014B-1FCD-41E7-8BF1-BB0F982AE89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F5C9E-FDBC-4EEF-ABE6-12CEE457F8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E014B-1FCD-41E7-8BF1-BB0F982AE89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F5C9E-FDBC-4EEF-ABE6-12CEE457F8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E014B-1FCD-41E7-8BF1-BB0F982AE89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F5C9E-FDBC-4EEF-ABE6-12CEE457F803}" type="slidenum">
              <a:rPr lang="zh-CN" altLang="en-US" smtClean="0"/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4935"/>
            <a:ext cx="1817375" cy="6889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6528" y="3312186"/>
            <a:ext cx="1040194" cy="19825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689" y="715847"/>
            <a:ext cx="2023872" cy="38709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67" y="6184935"/>
            <a:ext cx="1499616" cy="27736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356" y="349175"/>
            <a:ext cx="1074571" cy="25054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17015" y="3915657"/>
            <a:ext cx="1353719" cy="2503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E014B-1FCD-41E7-8BF1-BB0F982AE89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F5C9E-FDBC-4EEF-ABE6-12CEE457F8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E014B-1FCD-41E7-8BF1-BB0F982AE89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F5C9E-FDBC-4EEF-ABE6-12CEE457F8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1E014B-1FCD-41E7-8BF1-BB0F982AE89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DF5C9E-FDBC-4EEF-ABE6-12CEE457F80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microsoft.com/office/2007/relationships/hdphoto" Target="../media/image28.wdp"/><Relationship Id="rId3" Type="http://schemas.openxmlformats.org/officeDocument/2006/relationships/image" Target="../media/image27.png"/><Relationship Id="rId2" Type="http://schemas.openxmlformats.org/officeDocument/2006/relationships/tags" Target="../tags/tag12.xml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5.GIF"/><Relationship Id="rId5" Type="http://schemas.openxmlformats.org/officeDocument/2006/relationships/image" Target="../media/image14.jpe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9.jpeg"/><Relationship Id="rId1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9.jpeg"/><Relationship Id="rId1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tags" Target="../tags/tag2.xml"/><Relationship Id="rId4" Type="http://schemas.openxmlformats.org/officeDocument/2006/relationships/tags" Target="../tags/tag1.xml"/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6" Type="http://schemas.openxmlformats.org/officeDocument/2006/relationships/slideLayout" Target="../slideLayouts/slideLayout1.xml"/><Relationship Id="rId15" Type="http://schemas.openxmlformats.org/officeDocument/2006/relationships/tags" Target="../tags/tag11.xml"/><Relationship Id="rId14" Type="http://schemas.openxmlformats.org/officeDocument/2006/relationships/image" Target="../media/image12.png"/><Relationship Id="rId13" Type="http://schemas.openxmlformats.org/officeDocument/2006/relationships/tags" Target="../tags/tag10.xml"/><Relationship Id="rId12" Type="http://schemas.openxmlformats.org/officeDocument/2006/relationships/tags" Target="../tags/tag9.xml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5.GIF"/><Relationship Id="rId5" Type="http://schemas.openxmlformats.org/officeDocument/2006/relationships/image" Target="../media/image14.jpe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5.GIF"/><Relationship Id="rId5" Type="http://schemas.openxmlformats.org/officeDocument/2006/relationships/image" Target="../media/image14.jpe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5.GIF"/><Relationship Id="rId5" Type="http://schemas.openxmlformats.org/officeDocument/2006/relationships/image" Target="../media/image14.jpe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4.png"/><Relationship Id="rId3" Type="http://schemas.microsoft.com/office/2007/relationships/hdphoto" Target="../media/image23.wdp"/><Relationship Id="rId2" Type="http://schemas.openxmlformats.org/officeDocument/2006/relationships/image" Target="../media/image22.png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microsoft.com/office/2007/relationships/hdphoto" Target="../media/image26.wdp"/><Relationship Id="rId2" Type="http://schemas.openxmlformats.org/officeDocument/2006/relationships/image" Target="../media/image25.png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/>
          <a:srcRect r="1031" b="1018"/>
          <a:stretch>
            <a:fillRect/>
          </a:stretch>
        </p:blipFill>
        <p:spPr>
          <a:xfrm>
            <a:off x="3632" y="1936"/>
            <a:ext cx="12188368" cy="685606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7" r="45917"/>
          <a:stretch>
            <a:fillRect/>
          </a:stretch>
        </p:blipFill>
        <p:spPr>
          <a:xfrm>
            <a:off x="0" y="-1130"/>
            <a:ext cx="3647371" cy="685719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0" t="28147" r="24167" b="48518"/>
          <a:stretch>
            <a:fillRect/>
          </a:stretch>
        </p:blipFill>
        <p:spPr>
          <a:xfrm>
            <a:off x="8915403" y="2949"/>
            <a:ext cx="3280229" cy="1519518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4841788" y="3141729"/>
            <a:ext cx="31546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latin typeface="字体视界-靖康体" panose="02000500000000000000" pitchFamily="2" charset="-122"/>
                <a:ea typeface="字体视界-靖康体" panose="02000500000000000000" pitchFamily="2" charset="-122"/>
              </a:rPr>
              <a:t>许渊冲</a:t>
            </a:r>
            <a:r>
              <a:rPr lang="en-US" altLang="zh-CN" sz="3600" dirty="0">
                <a:latin typeface="字体视界-靖康体" panose="02000500000000000000" pitchFamily="2" charset="-122"/>
                <a:ea typeface="字体视界-靖康体" panose="02000500000000000000" pitchFamily="2" charset="-122"/>
              </a:rPr>
              <a:t> </a:t>
            </a:r>
            <a:r>
              <a:rPr lang="zh-CN" altLang="en-US" sz="3600" dirty="0">
                <a:latin typeface="字体视界-靖康体" panose="02000500000000000000" pitchFamily="2" charset="-122"/>
                <a:ea typeface="字体视界-靖康体" panose="02000500000000000000" pitchFamily="2" charset="-122"/>
              </a:rPr>
              <a:t>三美论</a:t>
            </a:r>
            <a:endParaRPr lang="zh-CN" altLang="en-US" sz="3600" dirty="0">
              <a:latin typeface="字体视界-靖康体" panose="02000500000000000000" pitchFamily="2" charset="-122"/>
              <a:ea typeface="字体视界-靖康体" panose="02000500000000000000" pitchFamily="2" charset="-122"/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3850244" y="3496170"/>
            <a:ext cx="51462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8473681" y="3496170"/>
            <a:ext cx="51462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3798570" y="4479925"/>
            <a:ext cx="1621155" cy="81978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800" dirty="0">
                <a:latin typeface="字体视界-靖康体" panose="02000500000000000000" pitchFamily="2" charset="-122"/>
                <a:ea typeface="字体视界-靖康体" panose="02000500000000000000" pitchFamily="2" charset="-122"/>
              </a:rPr>
              <a:t>汇报人：金海娇</a:t>
            </a:r>
            <a:endParaRPr lang="zh-CN" altLang="en-US" sz="2800" dirty="0">
              <a:latin typeface="字体视界-靖康体" panose="02000500000000000000" pitchFamily="2" charset="-122"/>
              <a:ea typeface="字体视界-靖康体" panose="02000500000000000000" pitchFamily="2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634862" y="4479690"/>
            <a:ext cx="302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latin typeface="字体视界-靖康体" panose="02000500000000000000" pitchFamily="2" charset="-122"/>
                <a:ea typeface="字体视界-靖康体" panose="02000500000000000000" pitchFamily="2" charset="-122"/>
              </a:rPr>
              <a:t>时 间：</a:t>
            </a:r>
            <a:r>
              <a:rPr lang="en-US" altLang="zh-CN" sz="2800" dirty="0">
                <a:latin typeface="字体视界-靖康体" panose="02000500000000000000" pitchFamily="2" charset="-122"/>
                <a:ea typeface="字体视界-靖康体" panose="02000500000000000000" pitchFamily="2" charset="-122"/>
              </a:rPr>
              <a:t>2025.4.10</a:t>
            </a:r>
            <a:endParaRPr lang="en-US" altLang="zh-CN" sz="2800" dirty="0">
              <a:latin typeface="字体视界-靖康体" panose="02000500000000000000" pitchFamily="2" charset="-122"/>
              <a:ea typeface="字体视界-靖康体" panose="02000500000000000000" pitchFamily="2" charset="-122"/>
            </a:endParaRPr>
          </a:p>
        </p:txBody>
      </p:sp>
      <p:pic>
        <p:nvPicPr>
          <p:cNvPr id="2" name="pd-5b766d77abd3280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37156" y="0"/>
            <a:ext cx="487363" cy="487363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2015764" y="993023"/>
            <a:ext cx="9279255" cy="1861185"/>
            <a:chOff x="2048601" y="1447455"/>
            <a:chExt cx="9279255" cy="1861185"/>
          </a:xfrm>
        </p:grpSpPr>
        <p:sp>
          <p:nvSpPr>
            <p:cNvPr id="23" name="文本框 22"/>
            <p:cNvSpPr txBox="1"/>
            <p:nvPr/>
          </p:nvSpPr>
          <p:spPr>
            <a:xfrm>
              <a:off x="2888071" y="1447455"/>
              <a:ext cx="6618514" cy="1861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endParaRPr lang="zh-CN" altLang="en-US" sz="11500" dirty="0">
                <a:latin typeface="李旭科书法" panose="02000603000000000000" pitchFamily="2" charset="-122"/>
                <a:ea typeface="李旭科书法" panose="02000603000000000000" pitchFamily="2" charset="-122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2048601" y="1732570"/>
              <a:ext cx="9279255" cy="15684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dirty="0">
                  <a:latin typeface="Times New Roman" panose="02020603050405020304" charset="0"/>
                  <a:ea typeface="立夏手写体" panose="02010604000101010101" pitchFamily="2" charset="-122"/>
                  <a:cs typeface="Times New Roman" panose="02020603050405020304" charset="0"/>
                </a:rPr>
                <a:t>Die Theorie der drei Sch</a:t>
              </a:r>
              <a:r>
                <a:rPr lang="en-US" altLang="en-US" sz="4800" dirty="0">
                  <a:latin typeface="Times New Roman" panose="02020603050405020304" charset="0"/>
                  <a:ea typeface="立夏手写体" panose="02010604000101010101" pitchFamily="2" charset="-122"/>
                  <a:cs typeface="Times New Roman" panose="02020603050405020304" charset="0"/>
                </a:rPr>
                <a:t>ö</a:t>
              </a:r>
              <a:r>
                <a:rPr lang="en-US" altLang="zh-CN" sz="4800" dirty="0">
                  <a:latin typeface="Times New Roman" panose="02020603050405020304" charset="0"/>
                  <a:ea typeface="立夏手写体" panose="02010604000101010101" pitchFamily="2" charset="-122"/>
                  <a:cs typeface="Times New Roman" panose="02020603050405020304" charset="0"/>
                </a:rPr>
                <a:t>nheiten </a:t>
              </a:r>
              <a:endParaRPr lang="en-US" altLang="zh-CN" sz="4800" dirty="0">
                <a:latin typeface="Times New Roman" panose="02020603050405020304" charset="0"/>
                <a:ea typeface="立夏手写体" panose="02010604000101010101" pitchFamily="2" charset="-122"/>
                <a:cs typeface="Times New Roman" panose="02020603050405020304" charset="0"/>
              </a:endParaRPr>
            </a:p>
            <a:p>
              <a:pPr algn="ctr"/>
              <a:r>
                <a:rPr lang="en-US" altLang="zh-CN" sz="4800" dirty="0">
                  <a:latin typeface="Times New Roman" panose="02020603050405020304" charset="0"/>
                  <a:ea typeface="立夏手写体" panose="02010604000101010101" pitchFamily="2" charset="-122"/>
                  <a:cs typeface="Times New Roman" panose="02020603050405020304" charset="0"/>
                </a:rPr>
                <a:t>von Xu Yuanchong</a:t>
              </a:r>
              <a:endParaRPr lang="en-US" altLang="zh-CN" sz="4800" dirty="0">
                <a:latin typeface="Times New Roman" panose="02020603050405020304" charset="0"/>
                <a:ea typeface="立夏手写体" panose="02010604000101010101" pitchFamily="2" charset="-122"/>
                <a:cs typeface="Times New Roman" panose="0202060305040502030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95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45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  <p:bldP spid="19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78" y="276736"/>
            <a:ext cx="781676" cy="765573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262439" y="272868"/>
            <a:ext cx="2710180" cy="768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b="1" dirty="0">
                <a:latin typeface="字体视界-靖康体" panose="02000500000000000000" pitchFamily="2" charset="-122"/>
                <a:ea typeface="字体视界-靖康体" panose="02000500000000000000" pitchFamily="2" charset="-122"/>
              </a:rPr>
              <a:t>核心内容 </a:t>
            </a:r>
            <a:endParaRPr lang="zh-CN" altLang="en-US" sz="4400" b="1" dirty="0">
              <a:latin typeface="字体视界-靖康体" panose="02000500000000000000" pitchFamily="2" charset="-122"/>
              <a:ea typeface="字体视界-靖康体" panose="02000500000000000000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50388" y="195923"/>
            <a:ext cx="871855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zh-CN" altLang="en-US" sz="5400" b="1" dirty="0">
                <a:solidFill>
                  <a:srgbClr val="CC0000"/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</a:rPr>
              <a:t>叁</a:t>
            </a:r>
            <a:endParaRPr lang="zh-CN" altLang="en-US" sz="5400" b="1" dirty="0">
              <a:solidFill>
                <a:srgbClr val="CC0000"/>
              </a:solidFill>
              <a:latin typeface="字体视界-靖康体" panose="02000500000000000000" pitchFamily="2" charset="-122"/>
              <a:ea typeface="字体视界-靖康体" panose="02000500000000000000" pitchFamily="2" charset="-122"/>
            </a:endParaRPr>
          </a:p>
        </p:txBody>
      </p:sp>
      <p:pic>
        <p:nvPicPr>
          <p:cNvPr id="26" name="图片 2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91" y="2101253"/>
            <a:ext cx="4314529" cy="4844584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25780" y="1474485"/>
            <a:ext cx="736600" cy="226187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字体视界-靖康体" panose="02000500000000000000" pitchFamily="2" charset="-122"/>
                <a:ea typeface="字体视界-靖康体" panose="02000500000000000000" pitchFamily="2" charset="-122"/>
              </a:rPr>
              <a:t>形美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字体视界-靖康体" panose="02000500000000000000" pitchFamily="2" charset="-122"/>
              <a:ea typeface="字体视界-靖康体" panose="02000500000000000000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532255" y="1314450"/>
            <a:ext cx="6851015" cy="48926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defTabSz="609600" fontAlgn="auto"/>
            <a:r>
              <a:rPr lang="en-US" altLang="zh-CN" sz="2400" dirty="0">
                <a:solidFill>
                  <a:prstClr val="black"/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方正仿宋简体" panose="02010601030101010101" pitchFamily="2" charset="-122"/>
              </a:rPr>
              <a:t>• </a:t>
            </a:r>
            <a:r>
              <a:rPr lang="zh-CN" altLang="en-US" sz="2400" dirty="0">
                <a:solidFill>
                  <a:prstClr val="black"/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方正仿宋简体" panose="02010601030101010101" pitchFamily="2" charset="-122"/>
              </a:rPr>
              <a:t>定义：译诗在形式上，如行数、字数、排列等，尽量接近原诗</a:t>
            </a:r>
            <a:r>
              <a:rPr lang="en-US" altLang="zh-CN" sz="2400" dirty="0">
                <a:solidFill>
                  <a:prstClr val="black"/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方正仿宋简体" panose="02010601030101010101" pitchFamily="2" charset="-122"/>
              </a:rPr>
              <a:t> </a:t>
            </a:r>
            <a:r>
              <a:rPr lang="zh-CN" altLang="en-US" sz="2400" dirty="0">
                <a:solidFill>
                  <a:prstClr val="black"/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方正仿宋简体" panose="02010601030101010101" pitchFamily="2" charset="-122"/>
              </a:rPr>
              <a:t>。</a:t>
            </a:r>
            <a:endParaRPr lang="zh-CN" altLang="en-US" sz="2400" dirty="0">
              <a:solidFill>
                <a:prstClr val="black"/>
              </a:solidFill>
              <a:latin typeface="字体视界-靖康体" panose="02000500000000000000" pitchFamily="2" charset="-122"/>
              <a:ea typeface="字体视界-靖康体" panose="02000500000000000000" pitchFamily="2" charset="-122"/>
              <a:sym typeface="方正仿宋简体" panose="02010601030101010101" pitchFamily="2" charset="-122"/>
            </a:endParaRPr>
          </a:p>
          <a:p>
            <a:pPr indent="0" defTabSz="609600" fontAlgn="auto"/>
            <a:endParaRPr lang="en-US" altLang="zh-CN" sz="2400" dirty="0">
              <a:solidFill>
                <a:prstClr val="black"/>
              </a:solidFill>
              <a:latin typeface="字体视界-靖康体" panose="02000500000000000000" pitchFamily="2" charset="-122"/>
              <a:ea typeface="字体视界-靖康体" panose="02000500000000000000" pitchFamily="2" charset="-122"/>
              <a:sym typeface="方正仿宋简体" panose="02010601030101010101" pitchFamily="2" charset="-122"/>
            </a:endParaRPr>
          </a:p>
          <a:p>
            <a:pPr indent="0" defTabSz="609600" fontAlgn="auto"/>
            <a:r>
              <a:rPr lang="en-US" altLang="zh-CN" sz="2400" dirty="0">
                <a:solidFill>
                  <a:prstClr val="black"/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方正仿宋简体" panose="02010601030101010101" pitchFamily="2" charset="-122"/>
              </a:rPr>
              <a:t>• </a:t>
            </a:r>
            <a:r>
              <a:rPr lang="zh-CN" altLang="en-US" sz="2400" dirty="0">
                <a:solidFill>
                  <a:prstClr val="black"/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方正仿宋简体" panose="02010601030101010101" pitchFamily="2" charset="-122"/>
              </a:rPr>
              <a:t>内涵：给读者直观视觉美感，展现诗歌外在形式整齐、对称之美</a:t>
            </a:r>
            <a:r>
              <a:rPr lang="en-US" altLang="zh-CN" sz="2400" dirty="0">
                <a:solidFill>
                  <a:prstClr val="black"/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方正仿宋简体" panose="02010601030101010101" pitchFamily="2" charset="-122"/>
              </a:rPr>
              <a:t> </a:t>
            </a:r>
            <a:r>
              <a:rPr lang="zh-CN" altLang="en-US" sz="2400" dirty="0">
                <a:solidFill>
                  <a:prstClr val="black"/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方正仿宋简体" panose="02010601030101010101" pitchFamily="2" charset="-122"/>
              </a:rPr>
              <a:t>。</a:t>
            </a:r>
            <a:endParaRPr lang="zh-CN" altLang="en-US" sz="2400" dirty="0">
              <a:solidFill>
                <a:prstClr val="black"/>
              </a:solidFill>
              <a:latin typeface="字体视界-靖康体" panose="02000500000000000000" pitchFamily="2" charset="-122"/>
              <a:ea typeface="字体视界-靖康体" panose="02000500000000000000" pitchFamily="2" charset="-122"/>
              <a:sym typeface="方正仿宋简体" panose="02010601030101010101" pitchFamily="2" charset="-122"/>
            </a:endParaRPr>
          </a:p>
          <a:p>
            <a:pPr indent="0" defTabSz="609600" fontAlgn="auto"/>
            <a:endParaRPr lang="en-US" altLang="zh-CN" sz="2400" dirty="0">
              <a:solidFill>
                <a:prstClr val="black"/>
              </a:solidFill>
              <a:latin typeface="字体视界-靖康体" panose="02000500000000000000" pitchFamily="2" charset="-122"/>
              <a:ea typeface="字体视界-靖康体" panose="02000500000000000000" pitchFamily="2" charset="-122"/>
              <a:sym typeface="方正仿宋简体" panose="02010601030101010101" pitchFamily="2" charset="-122"/>
            </a:endParaRPr>
          </a:p>
          <a:p>
            <a:pPr indent="0" defTabSz="609600" fontAlgn="auto"/>
            <a:r>
              <a:rPr lang="en-US" altLang="zh-CN" sz="2400" dirty="0">
                <a:solidFill>
                  <a:prstClr val="black"/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方正仿宋简体" panose="02010601030101010101" pitchFamily="2" charset="-122"/>
              </a:rPr>
              <a:t>• </a:t>
            </a:r>
            <a:r>
              <a:rPr lang="zh-CN" altLang="en-US" sz="2400" dirty="0">
                <a:solidFill>
                  <a:prstClr val="black"/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方正仿宋简体" panose="02010601030101010101" pitchFamily="2" charset="-122"/>
              </a:rPr>
              <a:t>实现方法：保持原诗行数、字数相对一致；运用对仗、排比等修辞手法</a:t>
            </a:r>
            <a:r>
              <a:rPr lang="en-US" altLang="zh-CN" sz="2400" dirty="0">
                <a:solidFill>
                  <a:prstClr val="black"/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方正仿宋简体" panose="02010601030101010101" pitchFamily="2" charset="-122"/>
              </a:rPr>
              <a:t> </a:t>
            </a:r>
            <a:r>
              <a:rPr lang="zh-CN" altLang="en-US" sz="2400" dirty="0">
                <a:solidFill>
                  <a:prstClr val="black"/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方正仿宋简体" panose="02010601030101010101" pitchFamily="2" charset="-122"/>
              </a:rPr>
              <a:t>。</a:t>
            </a:r>
            <a:endParaRPr lang="zh-CN" altLang="en-US" sz="2400" dirty="0">
              <a:solidFill>
                <a:prstClr val="black"/>
              </a:solidFill>
              <a:latin typeface="字体视界-靖康体" panose="02000500000000000000" pitchFamily="2" charset="-122"/>
              <a:ea typeface="字体视界-靖康体" panose="02000500000000000000" pitchFamily="2" charset="-122"/>
              <a:sym typeface="方正仿宋简体" panose="02010601030101010101" pitchFamily="2" charset="-122"/>
            </a:endParaRPr>
          </a:p>
          <a:p>
            <a:pPr indent="0" defTabSz="609600" fontAlgn="auto"/>
            <a:endParaRPr lang="en-US" altLang="zh-CN" sz="2400" dirty="0">
              <a:solidFill>
                <a:prstClr val="black"/>
              </a:solidFill>
              <a:latin typeface="字体视界-靖康体" panose="02000500000000000000" pitchFamily="2" charset="-122"/>
              <a:ea typeface="字体视界-靖康体" panose="02000500000000000000" pitchFamily="2" charset="-122"/>
              <a:sym typeface="方正仿宋简体" panose="02010601030101010101" pitchFamily="2" charset="-122"/>
            </a:endParaRPr>
          </a:p>
          <a:p>
            <a:pPr indent="0" defTabSz="609600" fontAlgn="auto"/>
            <a:r>
              <a:rPr lang="en-US" altLang="zh-CN" sz="2400" dirty="0">
                <a:solidFill>
                  <a:prstClr val="black"/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方正仿宋简体" panose="02010601030101010101" pitchFamily="2" charset="-122"/>
              </a:rPr>
              <a:t>• </a:t>
            </a:r>
            <a:r>
              <a:rPr lang="zh-CN" altLang="en-US" sz="2400" dirty="0">
                <a:solidFill>
                  <a:prstClr val="black"/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方正仿宋简体" panose="02010601030101010101" pitchFamily="2" charset="-122"/>
              </a:rPr>
              <a:t>示例：</a:t>
            </a:r>
            <a:r>
              <a:rPr lang="en-US" altLang="zh-CN" sz="2400" dirty="0">
                <a:solidFill>
                  <a:prstClr val="black"/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方正仿宋简体" panose="02010601030101010101" pitchFamily="2" charset="-122"/>
              </a:rPr>
              <a:t>“</a:t>
            </a:r>
            <a:r>
              <a:rPr lang="zh-CN" altLang="en-US" sz="2400" dirty="0">
                <a:solidFill>
                  <a:prstClr val="black"/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方正仿宋简体" panose="02010601030101010101" pitchFamily="2" charset="-122"/>
              </a:rPr>
              <a:t>欲穷千里目，更上一层楼</a:t>
            </a:r>
            <a:r>
              <a:rPr lang="en-US" altLang="zh-CN" sz="2400" dirty="0">
                <a:solidFill>
                  <a:prstClr val="black"/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方正仿宋简体" panose="02010601030101010101" pitchFamily="2" charset="-122"/>
              </a:rPr>
              <a:t>” </a:t>
            </a:r>
            <a:r>
              <a:rPr lang="zh-CN" altLang="en-US" sz="2400" dirty="0">
                <a:solidFill>
                  <a:prstClr val="black"/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方正仿宋简体" panose="02010601030101010101" pitchFamily="2" charset="-122"/>
              </a:rPr>
              <a:t>译为</a:t>
            </a:r>
            <a:r>
              <a:rPr lang="en-US" altLang="zh-CN" sz="2400" dirty="0">
                <a:solidFill>
                  <a:prstClr val="black"/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方正仿宋简体" panose="02010601030101010101" pitchFamily="2" charset="-122"/>
              </a:rPr>
              <a:t>“ You can enjoy a great sight; By climbing to a greater height.” </a:t>
            </a:r>
            <a:r>
              <a:rPr lang="zh-CN" altLang="en-US" sz="2400" dirty="0">
                <a:solidFill>
                  <a:prstClr val="black"/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方正仿宋简体" panose="02010601030101010101" pitchFamily="2" charset="-122"/>
              </a:rPr>
              <a:t>，两行字数相近，结构对仗</a:t>
            </a:r>
            <a:r>
              <a:rPr lang="en-US" altLang="zh-CN" sz="2400" dirty="0">
                <a:solidFill>
                  <a:prstClr val="black"/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方正仿宋简体" panose="02010601030101010101" pitchFamily="2" charset="-122"/>
              </a:rPr>
              <a:t> </a:t>
            </a:r>
            <a:r>
              <a:rPr lang="zh-CN" altLang="en-US" sz="2400" dirty="0">
                <a:solidFill>
                  <a:prstClr val="black"/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方正仿宋简体" panose="02010601030101010101" pitchFamily="2" charset="-122"/>
              </a:rPr>
              <a:t>。</a:t>
            </a:r>
            <a:endParaRPr lang="zh-CN" altLang="en-US" sz="2400" dirty="0">
              <a:solidFill>
                <a:prstClr val="black"/>
              </a:solidFill>
              <a:latin typeface="字体视界-靖康体" panose="02000500000000000000" pitchFamily="2" charset="-122"/>
              <a:ea typeface="字体视界-靖康体" panose="02000500000000000000" pitchFamily="2" charset="-122"/>
              <a:sym typeface="方正仿宋简体" panose="02010601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 advClick="0" advTm="0">
        <p15:prstTrans prst="curtains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/>
          <a:srcRect r="3924" b="3911"/>
          <a:stretch>
            <a:fillRect/>
          </a:stretch>
        </p:blipFill>
        <p:spPr>
          <a:xfrm>
            <a:off x="7442" y="31"/>
            <a:ext cx="12188368" cy="685606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0" t="28147" r="24167" b="48518"/>
          <a:stretch>
            <a:fillRect/>
          </a:stretch>
        </p:blipFill>
        <p:spPr>
          <a:xfrm>
            <a:off x="8915403" y="2949"/>
            <a:ext cx="3280229" cy="151951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8" t="3556" r="7011" b="7112"/>
          <a:stretch>
            <a:fillRect/>
          </a:stretch>
        </p:blipFill>
        <p:spPr>
          <a:xfrm>
            <a:off x="0" y="4592547"/>
            <a:ext cx="2649173" cy="2216087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59780" y="461010"/>
            <a:ext cx="1343660" cy="552196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2777364" y="1763715"/>
            <a:ext cx="2811152" cy="2828832"/>
            <a:chOff x="2777364" y="1763715"/>
            <a:chExt cx="2811152" cy="2828832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7364" y="1763715"/>
              <a:ext cx="2811152" cy="2828832"/>
            </a:xfrm>
            <a:prstGeom prst="rect">
              <a:avLst/>
            </a:prstGeom>
          </p:spPr>
        </p:pic>
        <p:sp>
          <p:nvSpPr>
            <p:cNvPr id="38" name="文本框 37"/>
            <p:cNvSpPr txBox="1"/>
            <p:nvPr/>
          </p:nvSpPr>
          <p:spPr>
            <a:xfrm>
              <a:off x="3000657" y="2203340"/>
              <a:ext cx="2269054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1500" dirty="0">
                  <a:latin typeface="字体视界-靖康体" panose="02000500000000000000" pitchFamily="2" charset="-122"/>
                  <a:ea typeface="字体视界-靖康体" panose="02000500000000000000" pitchFamily="2" charset="-122"/>
                </a:rPr>
                <a:t>肆</a:t>
              </a:r>
              <a:endParaRPr lang="zh-CN" altLang="en-US" sz="11500" dirty="0">
                <a:latin typeface="字体视界-靖康体" panose="02000500000000000000" pitchFamily="2" charset="-122"/>
                <a:ea typeface="字体视界-靖康体" panose="02000500000000000000" pitchFamily="2" charset="-122"/>
              </a:endParaRPr>
            </a:p>
          </p:txBody>
        </p:sp>
      </p:grpSp>
      <p:sp>
        <p:nvSpPr>
          <p:cNvPr id="44" name="文本框 43"/>
          <p:cNvSpPr txBox="1"/>
          <p:nvPr/>
        </p:nvSpPr>
        <p:spPr>
          <a:xfrm>
            <a:off x="5946775" y="1097915"/>
            <a:ext cx="1013460" cy="438467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5400" dirty="0">
                <a:latin typeface="李旭科毛笔行书" panose="02010600030101010101" pitchFamily="2" charset="-122"/>
                <a:ea typeface="李旭科毛笔行书" panose="02010600030101010101" pitchFamily="2" charset="-122"/>
              </a:rPr>
              <a:t>翻译中的实践</a:t>
            </a:r>
            <a:endParaRPr lang="zh-CN" altLang="en-US" sz="5400" dirty="0">
              <a:latin typeface="李旭科毛笔行书" panose="02010600030101010101" pitchFamily="2" charset="-122"/>
              <a:ea typeface="李旭科毛笔行书" panose="02010600030101010101" pitchFamily="2" charset="-122"/>
            </a:endParaRP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395" y="3846788"/>
            <a:ext cx="386118" cy="4778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:circle/>
      </p:transition>
    </mc:Choice>
    <mc:Fallback>
      <p:transition spd="slow" advClick="0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1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78" y="276736"/>
            <a:ext cx="781676" cy="765573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262439" y="272868"/>
            <a:ext cx="4394200" cy="768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b="1" dirty="0">
                <a:latin typeface="字体视界-靖康体" panose="02000500000000000000" pitchFamily="2" charset="-122"/>
                <a:ea typeface="字体视界-靖康体" panose="02000500000000000000" pitchFamily="2" charset="-122"/>
              </a:rPr>
              <a:t>在翻译中的实践 </a:t>
            </a:r>
            <a:endParaRPr lang="zh-CN" altLang="en-US" sz="4400" b="1" dirty="0">
              <a:latin typeface="字体视界-靖康体" panose="02000500000000000000" pitchFamily="2" charset="-122"/>
              <a:ea typeface="字体视界-靖康体" panose="02000500000000000000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50388" y="195923"/>
            <a:ext cx="871855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zh-CN" altLang="en-US" sz="5400" b="1" dirty="0">
                <a:solidFill>
                  <a:srgbClr val="CC0000"/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</a:rPr>
              <a:t>肆</a:t>
            </a:r>
            <a:endParaRPr lang="zh-CN" altLang="en-US" sz="5400" b="1" dirty="0">
              <a:solidFill>
                <a:srgbClr val="CC0000"/>
              </a:solidFill>
              <a:latin typeface="字体视界-靖康体" panose="02000500000000000000" pitchFamily="2" charset="-122"/>
              <a:ea typeface="字体视界-靖康体" panose="02000500000000000000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55" y="1680845"/>
            <a:ext cx="3173730" cy="3496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文本框 3"/>
          <p:cNvSpPr txBox="1"/>
          <p:nvPr/>
        </p:nvSpPr>
        <p:spPr>
          <a:xfrm>
            <a:off x="4207510" y="1515745"/>
            <a:ext cx="7265670" cy="47078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just" defTabSz="609600" fontAlgn="auto"/>
            <a:r>
              <a:rPr lang="en-US" altLang="zh-CN" sz="2800" dirty="0">
                <a:solidFill>
                  <a:prstClr val="black"/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方正仿宋简体" panose="02010601030101010101" pitchFamily="2" charset="-122"/>
              </a:rPr>
              <a:t>•</a:t>
            </a:r>
            <a:r>
              <a:rPr lang="zh-CN" altLang="en-US" sz="2800" dirty="0">
                <a:solidFill>
                  <a:prstClr val="black"/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方正仿宋简体" panose="02010601030101010101" pitchFamily="2" charset="-122"/>
              </a:rPr>
              <a:t>《将进酒》：</a:t>
            </a:r>
            <a:r>
              <a:rPr lang="en-US" altLang="zh-CN" sz="2800" dirty="0">
                <a:solidFill>
                  <a:prstClr val="black"/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方正仿宋简体" panose="02010601030101010101" pitchFamily="2" charset="-122"/>
              </a:rPr>
              <a:t>“</a:t>
            </a:r>
            <a:r>
              <a:rPr lang="zh-CN" altLang="en-US" sz="2800" dirty="0">
                <a:solidFill>
                  <a:prstClr val="black"/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方正仿宋简体" panose="02010601030101010101" pitchFamily="2" charset="-122"/>
              </a:rPr>
              <a:t>君不见，黄河之水天上来，奔流到海不复回</a:t>
            </a:r>
            <a:r>
              <a:rPr lang="en-US" altLang="zh-CN" sz="2800" dirty="0">
                <a:solidFill>
                  <a:prstClr val="black"/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方正仿宋简体" panose="02010601030101010101" pitchFamily="2" charset="-122"/>
              </a:rPr>
              <a:t>”</a:t>
            </a:r>
            <a:endParaRPr lang="en-US" altLang="zh-CN" sz="2800" dirty="0">
              <a:solidFill>
                <a:prstClr val="black"/>
              </a:solidFill>
              <a:latin typeface="字体视界-靖康体" panose="02000500000000000000" pitchFamily="2" charset="-122"/>
              <a:ea typeface="字体视界-靖康体" panose="02000500000000000000" pitchFamily="2" charset="-122"/>
              <a:sym typeface="方正仿宋简体" panose="02010601030101010101" pitchFamily="2" charset="-122"/>
            </a:endParaRPr>
          </a:p>
          <a:p>
            <a:pPr indent="0" algn="just" defTabSz="609600" fontAlgn="auto"/>
            <a:r>
              <a:rPr lang="zh-CN" altLang="en-US" sz="2800" dirty="0">
                <a:solidFill>
                  <a:prstClr val="black"/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方正仿宋简体" panose="02010601030101010101" pitchFamily="2" charset="-122"/>
              </a:rPr>
              <a:t>译为</a:t>
            </a:r>
            <a:r>
              <a:rPr lang="en-US" altLang="zh-CN" sz="2800" dirty="0">
                <a:solidFill>
                  <a:prstClr val="black"/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方正仿宋简体" panose="02010601030101010101" pitchFamily="2" charset="-122"/>
              </a:rPr>
              <a:t>“See how the Yellow River's waters move out of heaven, Entering the ocean, never to return.” </a:t>
            </a:r>
            <a:r>
              <a:rPr lang="zh-CN" altLang="en-US" sz="2800" dirty="0">
                <a:solidFill>
                  <a:prstClr val="black"/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方正仿宋简体" panose="02010601030101010101" pitchFamily="2" charset="-122"/>
              </a:rPr>
              <a:t>。</a:t>
            </a:r>
            <a:endParaRPr lang="zh-CN" altLang="en-US" sz="2800" dirty="0">
              <a:solidFill>
                <a:prstClr val="black"/>
              </a:solidFill>
              <a:latin typeface="字体视界-靖康体" panose="02000500000000000000" pitchFamily="2" charset="-122"/>
              <a:ea typeface="字体视界-靖康体" panose="02000500000000000000" pitchFamily="2" charset="-122"/>
              <a:sym typeface="方正仿宋简体" panose="02010601030101010101" pitchFamily="2" charset="-122"/>
            </a:endParaRPr>
          </a:p>
          <a:p>
            <a:pPr indent="0" algn="just" defTabSz="609600" fontAlgn="auto"/>
            <a:r>
              <a:rPr lang="zh-CN" altLang="en-US" sz="2800" dirty="0">
                <a:solidFill>
                  <a:prstClr val="black"/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方正仿宋简体" panose="02010601030101010101" pitchFamily="2" charset="-122"/>
              </a:rPr>
              <a:t>意美上，</a:t>
            </a:r>
            <a:r>
              <a:rPr lang="en-US" altLang="zh-CN" sz="2800" dirty="0">
                <a:solidFill>
                  <a:prstClr val="black"/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方正仿宋简体" panose="02010601030101010101" pitchFamily="2" charset="-122"/>
              </a:rPr>
              <a:t>“move out of heaven” </a:t>
            </a:r>
            <a:r>
              <a:rPr lang="zh-CN" altLang="en-US" sz="2800" dirty="0">
                <a:solidFill>
                  <a:prstClr val="black"/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方正仿宋简体" panose="02010601030101010101" pitchFamily="2" charset="-122"/>
              </a:rPr>
              <a:t>生动展现黄河水从天而降的磅礴气势；</a:t>
            </a:r>
            <a:endParaRPr lang="zh-CN" altLang="en-US" sz="2800" dirty="0">
              <a:solidFill>
                <a:prstClr val="black"/>
              </a:solidFill>
              <a:latin typeface="字体视界-靖康体" panose="02000500000000000000" pitchFamily="2" charset="-122"/>
              <a:ea typeface="字体视界-靖康体" panose="02000500000000000000" pitchFamily="2" charset="-122"/>
              <a:sym typeface="方正仿宋简体" panose="02010601030101010101" pitchFamily="2" charset="-122"/>
            </a:endParaRPr>
          </a:p>
          <a:p>
            <a:pPr indent="0" algn="just" defTabSz="609600" fontAlgn="auto"/>
            <a:r>
              <a:rPr lang="zh-CN" altLang="en-US" sz="2800" dirty="0">
                <a:solidFill>
                  <a:prstClr val="black"/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方正仿宋简体" panose="02010601030101010101" pitchFamily="2" charset="-122"/>
              </a:rPr>
              <a:t>音美上，</a:t>
            </a:r>
            <a:r>
              <a:rPr lang="en-US" altLang="zh-CN" sz="2800" dirty="0">
                <a:solidFill>
                  <a:prstClr val="black"/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方正仿宋简体" panose="02010601030101010101" pitchFamily="2" charset="-122"/>
              </a:rPr>
              <a:t>“heaven” </a:t>
            </a:r>
            <a:r>
              <a:rPr lang="zh-CN" altLang="en-US" sz="2800" dirty="0">
                <a:solidFill>
                  <a:prstClr val="black"/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方正仿宋简体" panose="02010601030101010101" pitchFamily="2" charset="-122"/>
              </a:rPr>
              <a:t>和</a:t>
            </a:r>
            <a:r>
              <a:rPr lang="en-US" altLang="zh-CN" sz="2800" dirty="0">
                <a:solidFill>
                  <a:prstClr val="black"/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方正仿宋简体" panose="02010601030101010101" pitchFamily="2" charset="-122"/>
              </a:rPr>
              <a:t>“return” </a:t>
            </a:r>
            <a:r>
              <a:rPr lang="zh-CN" altLang="en-US" sz="2800" dirty="0">
                <a:solidFill>
                  <a:prstClr val="black"/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方正仿宋简体" panose="02010601030101010101" pitchFamily="2" charset="-122"/>
              </a:rPr>
              <a:t>押尾韵；</a:t>
            </a:r>
            <a:endParaRPr lang="zh-CN" altLang="en-US" sz="2800" dirty="0">
              <a:solidFill>
                <a:prstClr val="black"/>
              </a:solidFill>
              <a:latin typeface="字体视界-靖康体" panose="02000500000000000000" pitchFamily="2" charset="-122"/>
              <a:ea typeface="字体视界-靖康体" panose="02000500000000000000" pitchFamily="2" charset="-122"/>
              <a:sym typeface="方正仿宋简体" panose="02010601030101010101" pitchFamily="2" charset="-122"/>
            </a:endParaRPr>
          </a:p>
          <a:p>
            <a:pPr indent="0" algn="just" defTabSz="609600" fontAlgn="auto"/>
            <a:r>
              <a:rPr lang="zh-CN" altLang="en-US" sz="2800" dirty="0">
                <a:solidFill>
                  <a:prstClr val="black"/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方正仿宋简体" panose="02010601030101010101" pitchFamily="2" charset="-122"/>
              </a:rPr>
              <a:t>形美上，行数、结构与原句有一定对应</a:t>
            </a:r>
            <a:r>
              <a:rPr lang="en-US" altLang="zh-CN" sz="2800" dirty="0">
                <a:solidFill>
                  <a:prstClr val="black"/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方正仿宋简体" panose="02010601030101010101" pitchFamily="2" charset="-122"/>
              </a:rPr>
              <a:t> </a:t>
            </a:r>
            <a:r>
              <a:rPr lang="zh-CN" altLang="en-US" sz="2800" dirty="0">
                <a:solidFill>
                  <a:prstClr val="black"/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方正仿宋简体" panose="02010601030101010101" pitchFamily="2" charset="-122"/>
              </a:rPr>
              <a:t>。</a:t>
            </a:r>
            <a:endParaRPr lang="zh-CN" altLang="en-US" sz="2800" dirty="0">
              <a:solidFill>
                <a:prstClr val="black"/>
              </a:solidFill>
              <a:latin typeface="字体视界-靖康体" panose="02000500000000000000" pitchFamily="2" charset="-122"/>
              <a:ea typeface="字体视界-靖康体" panose="02000500000000000000" pitchFamily="2" charset="-122"/>
              <a:sym typeface="方正仿宋简体" panose="02010601030101010101" pitchFamily="2" charset="-122"/>
            </a:endParaRPr>
          </a:p>
          <a:p>
            <a:pPr indent="0" defTabSz="609600" fontAlgn="auto"/>
            <a:endParaRPr lang="en-US" altLang="zh-CN" sz="2400" dirty="0">
              <a:solidFill>
                <a:prstClr val="black"/>
              </a:solidFill>
              <a:latin typeface="字体视界-靖康体" panose="02000500000000000000" pitchFamily="2" charset="-122"/>
              <a:ea typeface="字体视界-靖康体" panose="02000500000000000000" pitchFamily="2" charset="-122"/>
              <a:sym typeface="方正仿宋简体" panose="02010601030101010101" pitchFamily="2" charset="-122"/>
            </a:endParaRPr>
          </a:p>
          <a:p>
            <a:pPr indent="0" defTabSz="609600" fontAlgn="auto"/>
            <a:endParaRPr lang="zh-CN" altLang="en-US" sz="2400" dirty="0">
              <a:solidFill>
                <a:prstClr val="black"/>
              </a:solidFill>
              <a:latin typeface="字体视界-靖康体" panose="02000500000000000000" pitchFamily="2" charset="-122"/>
              <a:ea typeface="字体视界-靖康体" panose="02000500000000000000" pitchFamily="2" charset="-122"/>
              <a:sym typeface="方正仿宋简体" panose="02010601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 advClick="0" advTm="0">
        <p15:prstTrans prst="curtains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78" y="276736"/>
            <a:ext cx="781676" cy="765573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262439" y="272868"/>
            <a:ext cx="4394200" cy="768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b="1" dirty="0">
                <a:latin typeface="字体视界-靖康体" panose="02000500000000000000" pitchFamily="2" charset="-122"/>
                <a:ea typeface="字体视界-靖康体" panose="02000500000000000000" pitchFamily="2" charset="-122"/>
              </a:rPr>
              <a:t>在翻译中的实践 </a:t>
            </a:r>
            <a:endParaRPr lang="zh-CN" altLang="en-US" sz="4400" b="1" dirty="0">
              <a:latin typeface="字体视界-靖康体" panose="02000500000000000000" pitchFamily="2" charset="-122"/>
              <a:ea typeface="字体视界-靖康体" panose="02000500000000000000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50388" y="195923"/>
            <a:ext cx="871855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zh-CN" altLang="en-US" sz="5400" b="1" dirty="0">
                <a:solidFill>
                  <a:srgbClr val="CC0000"/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</a:rPr>
              <a:t>肆</a:t>
            </a:r>
            <a:endParaRPr lang="zh-CN" altLang="en-US" sz="5400" b="1" dirty="0">
              <a:solidFill>
                <a:srgbClr val="CC0000"/>
              </a:solidFill>
              <a:latin typeface="字体视界-靖康体" panose="02000500000000000000" pitchFamily="2" charset="-122"/>
              <a:ea typeface="字体视界-靖康体" panose="02000500000000000000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585" y="1647190"/>
            <a:ext cx="3173730" cy="3496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文本框 3"/>
          <p:cNvSpPr txBox="1"/>
          <p:nvPr/>
        </p:nvSpPr>
        <p:spPr>
          <a:xfrm>
            <a:off x="651510" y="1753870"/>
            <a:ext cx="726567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just" defTabSz="609600" fontAlgn="auto"/>
            <a:r>
              <a:rPr lang="en-US" altLang="zh-CN" sz="2800" dirty="0">
                <a:solidFill>
                  <a:prstClr val="black"/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方正仿宋简体" panose="02010601030101010101" pitchFamily="2" charset="-122"/>
              </a:rPr>
              <a:t>•</a:t>
            </a:r>
            <a:r>
              <a:rPr lang="zh-CN" altLang="en-US" sz="2800" dirty="0">
                <a:solidFill>
                  <a:prstClr val="black"/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方正仿宋简体" panose="02010601030101010101" pitchFamily="2" charset="-122"/>
              </a:rPr>
              <a:t>《沁园春</a:t>
            </a:r>
            <a:r>
              <a:rPr lang="en-US" altLang="zh-CN" sz="2800" dirty="0">
                <a:solidFill>
                  <a:prstClr val="black"/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方正仿宋简体" panose="02010601030101010101" pitchFamily="2" charset="-122"/>
              </a:rPr>
              <a:t>·</a:t>
            </a:r>
            <a:r>
              <a:rPr lang="zh-CN" altLang="en-US" sz="2800" dirty="0">
                <a:solidFill>
                  <a:prstClr val="black"/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方正仿宋简体" panose="02010601030101010101" pitchFamily="2" charset="-122"/>
              </a:rPr>
              <a:t>雪》：</a:t>
            </a:r>
            <a:r>
              <a:rPr lang="en-US" altLang="zh-CN" sz="2800" dirty="0">
                <a:solidFill>
                  <a:prstClr val="black"/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方正仿宋简体" panose="02010601030101010101" pitchFamily="2" charset="-122"/>
              </a:rPr>
              <a:t>“</a:t>
            </a:r>
            <a:r>
              <a:rPr lang="zh-CN" altLang="en-US" sz="2800" dirty="0">
                <a:solidFill>
                  <a:prstClr val="black"/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方正仿宋简体" panose="02010601030101010101" pitchFamily="2" charset="-122"/>
              </a:rPr>
              <a:t>山舞银蛇，原驰蜡象</a:t>
            </a:r>
            <a:r>
              <a:rPr lang="en-US" altLang="zh-CN" sz="2800" dirty="0">
                <a:solidFill>
                  <a:prstClr val="black"/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方正仿宋简体" panose="02010601030101010101" pitchFamily="2" charset="-122"/>
              </a:rPr>
              <a:t>”</a:t>
            </a:r>
            <a:endParaRPr lang="en-US" altLang="zh-CN" sz="2800" dirty="0">
              <a:solidFill>
                <a:prstClr val="black"/>
              </a:solidFill>
              <a:latin typeface="字体视界-靖康体" panose="02000500000000000000" pitchFamily="2" charset="-122"/>
              <a:ea typeface="字体视界-靖康体" panose="02000500000000000000" pitchFamily="2" charset="-122"/>
              <a:sym typeface="方正仿宋简体" panose="02010601030101010101" pitchFamily="2" charset="-122"/>
            </a:endParaRPr>
          </a:p>
          <a:p>
            <a:pPr indent="0" algn="just" defTabSz="609600" fontAlgn="auto"/>
            <a:r>
              <a:rPr lang="zh-CN" altLang="en-US" sz="2800" dirty="0">
                <a:solidFill>
                  <a:prstClr val="black"/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方正仿宋简体" panose="02010601030101010101" pitchFamily="2" charset="-122"/>
              </a:rPr>
              <a:t>译为</a:t>
            </a:r>
            <a:r>
              <a:rPr lang="en-US" altLang="zh-CN" sz="2800" dirty="0">
                <a:solidFill>
                  <a:prstClr val="black"/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方正仿宋简体" panose="02010601030101010101" pitchFamily="2" charset="-122"/>
              </a:rPr>
              <a:t>“Like silver snakes the mountains dance, and wax - hued elephants the highlands charge.” </a:t>
            </a:r>
            <a:r>
              <a:rPr lang="zh-CN" altLang="en-US" sz="2800" dirty="0">
                <a:solidFill>
                  <a:prstClr val="black"/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方正仿宋简体" panose="02010601030101010101" pitchFamily="2" charset="-122"/>
              </a:rPr>
              <a:t>。</a:t>
            </a:r>
            <a:endParaRPr lang="zh-CN" altLang="en-US" sz="2800" dirty="0">
              <a:solidFill>
                <a:prstClr val="black"/>
              </a:solidFill>
              <a:latin typeface="字体视界-靖康体" panose="02000500000000000000" pitchFamily="2" charset="-122"/>
              <a:ea typeface="字体视界-靖康体" panose="02000500000000000000" pitchFamily="2" charset="-122"/>
              <a:sym typeface="方正仿宋简体" panose="02010601030101010101" pitchFamily="2" charset="-122"/>
            </a:endParaRPr>
          </a:p>
          <a:p>
            <a:pPr indent="0" algn="just" defTabSz="609600" fontAlgn="auto"/>
            <a:r>
              <a:rPr lang="zh-CN" altLang="en-US" sz="2800" dirty="0">
                <a:solidFill>
                  <a:prstClr val="black"/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方正仿宋简体" panose="02010601030101010101" pitchFamily="2" charset="-122"/>
              </a:rPr>
              <a:t>意美上，</a:t>
            </a:r>
            <a:r>
              <a:rPr lang="en-US" altLang="zh-CN" sz="2800" dirty="0">
                <a:solidFill>
                  <a:prstClr val="black"/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方正仿宋简体" panose="02010601030101010101" pitchFamily="2" charset="-122"/>
              </a:rPr>
              <a:t>“dance”“charge” </a:t>
            </a:r>
            <a:r>
              <a:rPr lang="zh-CN" altLang="en-US" sz="2800" dirty="0">
                <a:solidFill>
                  <a:prstClr val="black"/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方正仿宋简体" panose="02010601030101010101" pitchFamily="2" charset="-122"/>
              </a:rPr>
              <a:t>让山、原的动态跃然纸上；</a:t>
            </a:r>
            <a:endParaRPr lang="zh-CN" altLang="en-US" sz="2800" dirty="0">
              <a:solidFill>
                <a:prstClr val="black"/>
              </a:solidFill>
              <a:latin typeface="字体视界-靖康体" panose="02000500000000000000" pitchFamily="2" charset="-122"/>
              <a:ea typeface="字体视界-靖康体" panose="02000500000000000000" pitchFamily="2" charset="-122"/>
              <a:sym typeface="方正仿宋简体" panose="02010601030101010101" pitchFamily="2" charset="-122"/>
            </a:endParaRPr>
          </a:p>
          <a:p>
            <a:pPr indent="0" algn="just" defTabSz="609600" fontAlgn="auto"/>
            <a:r>
              <a:rPr lang="zh-CN" altLang="en-US" sz="2800" dirty="0">
                <a:solidFill>
                  <a:prstClr val="black"/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方正仿宋简体" panose="02010601030101010101" pitchFamily="2" charset="-122"/>
              </a:rPr>
              <a:t>音美上，</a:t>
            </a:r>
            <a:r>
              <a:rPr lang="en-US" altLang="zh-CN" sz="2800" dirty="0">
                <a:solidFill>
                  <a:prstClr val="black"/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方正仿宋简体" panose="02010601030101010101" pitchFamily="2" charset="-122"/>
              </a:rPr>
              <a:t>“dance” </a:t>
            </a:r>
            <a:r>
              <a:rPr lang="zh-CN" altLang="en-US" sz="2800" dirty="0">
                <a:solidFill>
                  <a:prstClr val="black"/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方正仿宋简体" panose="02010601030101010101" pitchFamily="2" charset="-122"/>
              </a:rPr>
              <a:t>和</a:t>
            </a:r>
            <a:r>
              <a:rPr lang="en-US" altLang="zh-CN" sz="2800" dirty="0">
                <a:solidFill>
                  <a:prstClr val="black"/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方正仿宋简体" panose="02010601030101010101" pitchFamily="2" charset="-122"/>
              </a:rPr>
              <a:t>“charge” </a:t>
            </a:r>
            <a:r>
              <a:rPr lang="zh-CN" altLang="en-US" sz="2800" dirty="0">
                <a:solidFill>
                  <a:prstClr val="black"/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方正仿宋简体" panose="02010601030101010101" pitchFamily="2" charset="-122"/>
              </a:rPr>
              <a:t>押韵；</a:t>
            </a:r>
            <a:endParaRPr lang="zh-CN" altLang="en-US" sz="2800" dirty="0">
              <a:solidFill>
                <a:prstClr val="black"/>
              </a:solidFill>
              <a:latin typeface="字体视界-靖康体" panose="02000500000000000000" pitchFamily="2" charset="-122"/>
              <a:ea typeface="字体视界-靖康体" panose="02000500000000000000" pitchFamily="2" charset="-122"/>
              <a:sym typeface="方正仿宋简体" panose="02010601030101010101" pitchFamily="2" charset="-122"/>
            </a:endParaRPr>
          </a:p>
          <a:p>
            <a:pPr indent="0" algn="just" defTabSz="609600" fontAlgn="auto"/>
            <a:r>
              <a:rPr lang="zh-CN" altLang="en-US" sz="2800" dirty="0">
                <a:solidFill>
                  <a:prstClr val="black"/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方正仿宋简体" panose="02010601030101010101" pitchFamily="2" charset="-122"/>
              </a:rPr>
              <a:t>形美上，结构对仗</a:t>
            </a:r>
            <a:r>
              <a:rPr lang="en-US" altLang="zh-CN" sz="2800" dirty="0">
                <a:solidFill>
                  <a:prstClr val="black"/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方正仿宋简体" panose="02010601030101010101" pitchFamily="2" charset="-122"/>
              </a:rPr>
              <a:t> </a:t>
            </a:r>
            <a:r>
              <a:rPr lang="zh-CN" altLang="en-US" sz="2800" dirty="0">
                <a:solidFill>
                  <a:prstClr val="black"/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方正仿宋简体" panose="02010601030101010101" pitchFamily="2" charset="-122"/>
              </a:rPr>
              <a:t>。</a:t>
            </a:r>
            <a:endParaRPr lang="zh-CN" altLang="en-US" sz="2800" dirty="0">
              <a:solidFill>
                <a:prstClr val="black"/>
              </a:solidFill>
              <a:latin typeface="字体视界-靖康体" panose="02000500000000000000" pitchFamily="2" charset="-122"/>
              <a:ea typeface="字体视界-靖康体" panose="02000500000000000000" pitchFamily="2" charset="-122"/>
              <a:sym typeface="方正仿宋简体" panose="02010601030101010101" pitchFamily="2" charset="-122"/>
            </a:endParaRPr>
          </a:p>
          <a:p>
            <a:pPr indent="0" algn="just" defTabSz="609600" fontAlgn="auto"/>
            <a:endParaRPr lang="zh-CN" altLang="en-US" sz="2800" dirty="0">
              <a:solidFill>
                <a:prstClr val="black"/>
              </a:solidFill>
              <a:latin typeface="字体视界-靖康体" panose="02000500000000000000" pitchFamily="2" charset="-122"/>
              <a:ea typeface="字体视界-靖康体" panose="02000500000000000000" pitchFamily="2" charset="-122"/>
              <a:sym typeface="方正仿宋简体" panose="02010601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 advClick="0" advTm="0">
        <p15:prstTrans prst="curtains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/>
          <a:srcRect r="3924" b="3911"/>
          <a:stretch>
            <a:fillRect/>
          </a:stretch>
        </p:blipFill>
        <p:spPr>
          <a:xfrm>
            <a:off x="3632" y="1936"/>
            <a:ext cx="12188368" cy="685606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0" t="28147" r="24167" b="48518"/>
          <a:stretch>
            <a:fillRect/>
          </a:stretch>
        </p:blipFill>
        <p:spPr>
          <a:xfrm>
            <a:off x="8915403" y="2949"/>
            <a:ext cx="3280229" cy="1519518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2471722" y="769872"/>
            <a:ext cx="2700513" cy="1144097"/>
            <a:chOff x="6230261" y="1394045"/>
            <a:chExt cx="2700513" cy="1144097"/>
          </a:xfrm>
        </p:grpSpPr>
        <p:grpSp>
          <p:nvGrpSpPr>
            <p:cNvPr id="21" name="组合 20"/>
            <p:cNvGrpSpPr/>
            <p:nvPr/>
          </p:nvGrpSpPr>
          <p:grpSpPr>
            <a:xfrm>
              <a:off x="6230261" y="1394045"/>
              <a:ext cx="2700513" cy="1132347"/>
              <a:chOff x="7500636" y="754555"/>
              <a:chExt cx="2700513" cy="1132347"/>
            </a:xfrm>
          </p:grpSpPr>
          <p:pic>
            <p:nvPicPr>
              <p:cNvPr id="26" name="图片 2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00636" y="754555"/>
                <a:ext cx="1132347" cy="1132347"/>
              </a:xfrm>
              <a:prstGeom prst="rect">
                <a:avLst/>
              </a:prstGeom>
            </p:spPr>
          </p:pic>
          <p:pic>
            <p:nvPicPr>
              <p:cNvPr id="27" name="图片 2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68802" y="754555"/>
                <a:ext cx="1132347" cy="1132347"/>
              </a:xfrm>
              <a:prstGeom prst="rect">
                <a:avLst/>
              </a:prstGeom>
            </p:spPr>
          </p:pic>
        </p:grpSp>
        <p:grpSp>
          <p:nvGrpSpPr>
            <p:cNvPr id="23" name="组合 22"/>
            <p:cNvGrpSpPr/>
            <p:nvPr/>
          </p:nvGrpSpPr>
          <p:grpSpPr>
            <a:xfrm>
              <a:off x="6232837" y="1458001"/>
              <a:ext cx="2673582" cy="1080141"/>
              <a:chOff x="7524987" y="818511"/>
              <a:chExt cx="2673582" cy="1080141"/>
            </a:xfrm>
          </p:grpSpPr>
          <p:sp>
            <p:nvSpPr>
              <p:cNvPr id="24" name="文本框 23"/>
              <p:cNvSpPr txBox="1"/>
              <p:nvPr/>
            </p:nvSpPr>
            <p:spPr>
              <a:xfrm>
                <a:off x="7524987" y="818511"/>
                <a:ext cx="1107996" cy="1080141"/>
              </a:xfrm>
              <a:prstGeom prst="rect">
                <a:avLst/>
              </a:prstGeom>
              <a:noFill/>
            </p:spPr>
            <p:txBody>
              <a:bodyPr vert="eaVert" wrap="square" rtlCol="0" anchor="ctr">
                <a:spAutoFit/>
              </a:bodyPr>
              <a:lstStyle/>
              <a:p>
                <a:pPr algn="ctr"/>
                <a:r>
                  <a:rPr lang="zh-CN" altLang="en-US" sz="6000" b="1" dirty="0">
                    <a:latin typeface="字体视界-靖康体" panose="02000500000000000000" pitchFamily="2" charset="-122"/>
                    <a:ea typeface="字体视界-靖康体" panose="02000500000000000000" pitchFamily="2" charset="-122"/>
                    <a:cs typeface="+mn-ea"/>
                    <a:sym typeface="+mn-lt"/>
                  </a:rPr>
                  <a:t>目</a:t>
                </a:r>
                <a:endParaRPr lang="zh-CN" altLang="en-US" sz="6000" b="1" dirty="0">
                  <a:latin typeface="字体视界-靖康体" panose="02000500000000000000" pitchFamily="2" charset="-122"/>
                  <a:ea typeface="字体视界-靖康体" panose="02000500000000000000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>
                <a:off x="9090573" y="818511"/>
                <a:ext cx="1107996" cy="1080141"/>
              </a:xfrm>
              <a:prstGeom prst="rect">
                <a:avLst/>
              </a:prstGeom>
              <a:noFill/>
            </p:spPr>
            <p:txBody>
              <a:bodyPr vert="eaVert" wrap="square" rtlCol="0" anchor="ctr">
                <a:spAutoFit/>
              </a:bodyPr>
              <a:lstStyle/>
              <a:p>
                <a:pPr algn="ctr"/>
                <a:r>
                  <a:rPr lang="zh-CN" altLang="en-US" sz="6000" b="1" dirty="0">
                    <a:latin typeface="字体视界-靖康体" panose="02000500000000000000" pitchFamily="2" charset="-122"/>
                    <a:ea typeface="字体视界-靖康体" panose="02000500000000000000" pitchFamily="2" charset="-122"/>
                    <a:cs typeface="+mn-ea"/>
                    <a:sym typeface="+mn-lt"/>
                  </a:rPr>
                  <a:t>录</a:t>
                </a:r>
                <a:endParaRPr lang="zh-CN" altLang="en-US" sz="6000" b="1" dirty="0">
                  <a:latin typeface="字体视界-靖康体" panose="02000500000000000000" pitchFamily="2" charset="-122"/>
                  <a:ea typeface="字体视界-靖康体" panose="02000500000000000000" pitchFamily="2" charset="-122"/>
                  <a:cs typeface="+mn-ea"/>
                  <a:sym typeface="+mn-lt"/>
                </a:endParaRPr>
              </a:p>
            </p:txBody>
          </p:sp>
        </p:grpSp>
      </p:grpSp>
      <p:sp>
        <p:nvSpPr>
          <p:cNvPr id="28" name="文本框 27"/>
          <p:cNvSpPr txBox="1"/>
          <p:nvPr>
            <p:custDataLst>
              <p:tags r:id="rId4"/>
            </p:custDataLst>
          </p:nvPr>
        </p:nvSpPr>
        <p:spPr>
          <a:xfrm>
            <a:off x="6623265" y="2132224"/>
            <a:ext cx="10885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b="1" dirty="0">
                <a:solidFill>
                  <a:srgbClr val="CC0000"/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cs typeface="+mn-ea"/>
                <a:sym typeface="+mn-lt"/>
              </a:rPr>
              <a:t>壹</a:t>
            </a:r>
            <a:endParaRPr lang="zh-CN" altLang="en-US" sz="6000" b="1" dirty="0">
              <a:solidFill>
                <a:srgbClr val="CC0000"/>
              </a:solidFill>
              <a:latin typeface="字体视界-靖康体" panose="02000500000000000000" pitchFamily="2" charset="-122"/>
              <a:ea typeface="字体视界-靖康体" panose="02000500000000000000" pitchFamily="2" charset="-122"/>
              <a:cs typeface="+mn-ea"/>
              <a:sym typeface="+mn-lt"/>
            </a:endParaRPr>
          </a:p>
        </p:txBody>
      </p:sp>
      <p:cxnSp>
        <p:nvCxnSpPr>
          <p:cNvPr id="30" name="直接连接符 29"/>
          <p:cNvCxnSpPr/>
          <p:nvPr>
            <p:custDataLst>
              <p:tags r:id="rId5"/>
            </p:custDataLst>
          </p:nvPr>
        </p:nvCxnSpPr>
        <p:spPr>
          <a:xfrm>
            <a:off x="6104785" y="2483738"/>
            <a:ext cx="0" cy="1553706"/>
          </a:xfrm>
          <a:prstGeom prst="line">
            <a:avLst/>
          </a:prstGeom>
          <a:ln>
            <a:solidFill>
              <a:srgbClr val="2C3F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/>
          <p:cNvSpPr txBox="1"/>
          <p:nvPr>
            <p:custDataLst>
              <p:tags r:id="rId6"/>
            </p:custDataLst>
          </p:nvPr>
        </p:nvSpPr>
        <p:spPr>
          <a:xfrm>
            <a:off x="4529599" y="2132224"/>
            <a:ext cx="10885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b="1" dirty="0">
                <a:solidFill>
                  <a:srgbClr val="CC0000"/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cs typeface="+mn-ea"/>
                <a:sym typeface="+mn-lt"/>
              </a:rPr>
              <a:t>贰</a:t>
            </a:r>
            <a:endParaRPr lang="zh-CN" altLang="en-US" sz="6000" b="1" dirty="0">
              <a:solidFill>
                <a:srgbClr val="CC0000"/>
              </a:solidFill>
              <a:latin typeface="字体视界-靖康体" panose="02000500000000000000" pitchFamily="2" charset="-122"/>
              <a:ea typeface="字体视界-靖康体" panose="02000500000000000000" pitchFamily="2" charset="-122"/>
              <a:cs typeface="+mn-ea"/>
              <a:sym typeface="+mn-lt"/>
            </a:endParaRPr>
          </a:p>
        </p:txBody>
      </p:sp>
      <p:sp>
        <p:nvSpPr>
          <p:cNvPr id="32" name="文本框 31"/>
          <p:cNvSpPr txBox="1"/>
          <p:nvPr>
            <p:custDataLst>
              <p:tags r:id="rId7"/>
            </p:custDataLst>
          </p:nvPr>
        </p:nvSpPr>
        <p:spPr>
          <a:xfrm>
            <a:off x="2435932" y="2132224"/>
            <a:ext cx="10885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b="1" dirty="0">
                <a:solidFill>
                  <a:srgbClr val="CC0000"/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cs typeface="+mn-ea"/>
                <a:sym typeface="+mn-lt"/>
              </a:rPr>
              <a:t>叁</a:t>
            </a:r>
            <a:endParaRPr lang="zh-CN" altLang="en-US" sz="6000" b="1" dirty="0">
              <a:solidFill>
                <a:srgbClr val="CC0000"/>
              </a:solidFill>
              <a:latin typeface="字体视界-靖康体" panose="02000500000000000000" pitchFamily="2" charset="-122"/>
              <a:ea typeface="字体视界-靖康体" panose="02000500000000000000" pitchFamily="2" charset="-122"/>
              <a:cs typeface="+mn-ea"/>
              <a:sym typeface="+mn-lt"/>
            </a:endParaRPr>
          </a:p>
        </p:txBody>
      </p:sp>
      <p:cxnSp>
        <p:nvCxnSpPr>
          <p:cNvPr id="33" name="直接连接符 32"/>
          <p:cNvCxnSpPr/>
          <p:nvPr>
            <p:custDataLst>
              <p:tags r:id="rId8"/>
            </p:custDataLst>
          </p:nvPr>
        </p:nvCxnSpPr>
        <p:spPr>
          <a:xfrm>
            <a:off x="4149599" y="2483738"/>
            <a:ext cx="0" cy="1553706"/>
          </a:xfrm>
          <a:prstGeom prst="line">
            <a:avLst/>
          </a:prstGeom>
          <a:ln>
            <a:solidFill>
              <a:srgbClr val="2C3F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33"/>
          <p:cNvSpPr txBox="1"/>
          <p:nvPr>
            <p:custDataLst>
              <p:tags r:id="rId9"/>
            </p:custDataLst>
          </p:nvPr>
        </p:nvSpPr>
        <p:spPr>
          <a:xfrm>
            <a:off x="342265" y="2132224"/>
            <a:ext cx="10885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b="1" dirty="0">
                <a:solidFill>
                  <a:srgbClr val="CC0000"/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cs typeface="+mn-ea"/>
                <a:sym typeface="+mn-lt"/>
              </a:rPr>
              <a:t>肆</a:t>
            </a:r>
            <a:endParaRPr lang="zh-CN" altLang="en-US" sz="6000" b="1" dirty="0">
              <a:solidFill>
                <a:srgbClr val="CC0000"/>
              </a:solidFill>
              <a:latin typeface="字体视界-靖康体" panose="02000500000000000000" pitchFamily="2" charset="-122"/>
              <a:ea typeface="字体视界-靖康体" panose="02000500000000000000" pitchFamily="2" charset="-122"/>
              <a:cs typeface="+mn-ea"/>
              <a:sym typeface="+mn-lt"/>
            </a:endParaRPr>
          </a:p>
        </p:txBody>
      </p:sp>
      <p:cxnSp>
        <p:nvCxnSpPr>
          <p:cNvPr id="35" name="直接连接符 34"/>
          <p:cNvCxnSpPr/>
          <p:nvPr>
            <p:custDataLst>
              <p:tags r:id="rId10"/>
            </p:custDataLst>
          </p:nvPr>
        </p:nvCxnSpPr>
        <p:spPr>
          <a:xfrm>
            <a:off x="1953894" y="2483738"/>
            <a:ext cx="0" cy="1553706"/>
          </a:xfrm>
          <a:prstGeom prst="line">
            <a:avLst/>
          </a:prstGeom>
          <a:ln>
            <a:solidFill>
              <a:srgbClr val="2C3F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标题 13"/>
          <p:cNvSpPr txBox="1"/>
          <p:nvPr>
            <p:custDataLst>
              <p:tags r:id="rId11"/>
            </p:custDataLst>
          </p:nvPr>
        </p:nvSpPr>
        <p:spPr>
          <a:xfrm>
            <a:off x="6863080" y="3087370"/>
            <a:ext cx="494030" cy="2708910"/>
          </a:xfrm>
          <a:prstGeom prst="rect">
            <a:avLst/>
          </a:prstGeom>
        </p:spPr>
        <p:txBody>
          <a:bodyPr vert="eaVert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李旭科毛笔行书" panose="02010600030101010101" pitchFamily="2" charset="-122"/>
                <a:ea typeface="李旭科毛笔行书" panose="02010600030101010101" pitchFamily="2" charset="-122"/>
              </a:rPr>
              <a:t>许渊冲</a:t>
            </a:r>
            <a:r>
              <a:rPr lang="zh-CN" altLang="en-US" sz="3600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李旭科毛笔行书" panose="02010600030101010101" pitchFamily="2" charset="-122"/>
                <a:ea typeface="李旭科毛笔行书" panose="02010600030101010101" pitchFamily="2" charset="-122"/>
              </a:rPr>
              <a:t>简介</a:t>
            </a:r>
            <a:endParaRPr lang="zh-CN" altLang="en-US" sz="3600" spc="300" dirty="0">
              <a:solidFill>
                <a:prstClr val="black">
                  <a:lumMod val="85000"/>
                  <a:lumOff val="15000"/>
                </a:prstClr>
              </a:solidFill>
              <a:latin typeface="李旭科毛笔行书" panose="02010600030101010101" pitchFamily="2" charset="-122"/>
              <a:ea typeface="李旭科毛笔行书" panose="02010600030101010101" pitchFamily="2" charset="-122"/>
            </a:endParaRPr>
          </a:p>
        </p:txBody>
      </p:sp>
      <p:sp>
        <p:nvSpPr>
          <p:cNvPr id="40" name="标题 13"/>
          <p:cNvSpPr txBox="1"/>
          <p:nvPr>
            <p:custDataLst>
              <p:tags r:id="rId12"/>
            </p:custDataLst>
          </p:nvPr>
        </p:nvSpPr>
        <p:spPr>
          <a:xfrm>
            <a:off x="4793637" y="3138570"/>
            <a:ext cx="493787" cy="2452149"/>
          </a:xfrm>
          <a:prstGeom prst="rect">
            <a:avLst/>
          </a:prstGeom>
        </p:spPr>
        <p:txBody>
          <a:bodyPr vert="eaVert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spc="600" dirty="0">
                <a:solidFill>
                  <a:prstClr val="black">
                    <a:lumMod val="85000"/>
                    <a:lumOff val="15000"/>
                  </a:prstClr>
                </a:solidFill>
                <a:latin typeface="李旭科毛笔行书" panose="02010600030101010101" pitchFamily="2" charset="-122"/>
                <a:ea typeface="李旭科毛笔行书" panose="02010600030101010101" pitchFamily="2" charset="-122"/>
              </a:rPr>
              <a:t>诞生背景 </a:t>
            </a:r>
            <a:endParaRPr lang="zh-CN" altLang="en-US" sz="3600" spc="600" dirty="0">
              <a:solidFill>
                <a:prstClr val="black">
                  <a:lumMod val="85000"/>
                  <a:lumOff val="15000"/>
                </a:prstClr>
              </a:solidFill>
              <a:latin typeface="李旭科毛笔行书" panose="02010600030101010101" pitchFamily="2" charset="-122"/>
              <a:ea typeface="李旭科毛笔行书" panose="02010600030101010101" pitchFamily="2" charset="-122"/>
            </a:endParaRPr>
          </a:p>
        </p:txBody>
      </p:sp>
      <p:sp>
        <p:nvSpPr>
          <p:cNvPr id="41" name="标题 13"/>
          <p:cNvSpPr txBox="1"/>
          <p:nvPr>
            <p:custDataLst>
              <p:tags r:id="rId13"/>
            </p:custDataLst>
          </p:nvPr>
        </p:nvSpPr>
        <p:spPr>
          <a:xfrm>
            <a:off x="2724288" y="3138570"/>
            <a:ext cx="493787" cy="2452149"/>
          </a:xfrm>
          <a:prstGeom prst="rect">
            <a:avLst/>
          </a:prstGeom>
        </p:spPr>
        <p:txBody>
          <a:bodyPr vert="eaVert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spc="600" dirty="0">
                <a:solidFill>
                  <a:prstClr val="black">
                    <a:lumMod val="85000"/>
                    <a:lumOff val="15000"/>
                  </a:prstClr>
                </a:solidFill>
                <a:latin typeface="李旭科毛笔行书" panose="02010600030101010101" pitchFamily="2" charset="-122"/>
                <a:ea typeface="李旭科毛笔行书" panose="02010600030101010101" pitchFamily="2" charset="-122"/>
              </a:rPr>
              <a:t>核心内容</a:t>
            </a:r>
            <a:endParaRPr lang="zh-CN" altLang="en-US" sz="3600" spc="600" dirty="0">
              <a:solidFill>
                <a:prstClr val="black">
                  <a:lumMod val="85000"/>
                  <a:lumOff val="15000"/>
                </a:prstClr>
              </a:solidFill>
              <a:latin typeface="李旭科毛笔行书" panose="02010600030101010101" pitchFamily="2" charset="-122"/>
              <a:ea typeface="李旭科毛笔行书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8" t="3556" r="7011" b="7112"/>
          <a:stretch>
            <a:fillRect/>
          </a:stretch>
        </p:blipFill>
        <p:spPr>
          <a:xfrm>
            <a:off x="0" y="4592547"/>
            <a:ext cx="2649173" cy="2216087"/>
          </a:xfrm>
          <a:prstGeom prst="rect">
            <a:avLst/>
          </a:prstGeom>
        </p:spPr>
      </p:pic>
      <p:sp>
        <p:nvSpPr>
          <p:cNvPr id="42" name="标题 13"/>
          <p:cNvSpPr txBox="1"/>
          <p:nvPr>
            <p:custDataLst>
              <p:tags r:id="rId15"/>
            </p:custDataLst>
          </p:nvPr>
        </p:nvSpPr>
        <p:spPr>
          <a:xfrm>
            <a:off x="574040" y="3014980"/>
            <a:ext cx="494030" cy="4060190"/>
          </a:xfrm>
          <a:prstGeom prst="rect">
            <a:avLst/>
          </a:prstGeom>
        </p:spPr>
        <p:txBody>
          <a:bodyPr vert="eaVert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spc="600" dirty="0">
                <a:solidFill>
                  <a:prstClr val="black">
                    <a:lumMod val="85000"/>
                    <a:lumOff val="15000"/>
                  </a:prstClr>
                </a:solidFill>
                <a:latin typeface="李旭科毛笔行书" panose="02010600030101010101" pitchFamily="2" charset="-122"/>
                <a:ea typeface="李旭科毛笔行书" panose="02010600030101010101" pitchFamily="2" charset="-122"/>
              </a:rPr>
              <a:t>在翻译中的</a:t>
            </a:r>
            <a:r>
              <a:rPr lang="zh-CN" altLang="en-US" sz="3600" spc="600" dirty="0">
                <a:solidFill>
                  <a:prstClr val="black">
                    <a:lumMod val="85000"/>
                    <a:lumOff val="15000"/>
                  </a:prstClr>
                </a:solidFill>
                <a:latin typeface="李旭科毛笔行书" panose="02010600030101010101" pitchFamily="2" charset="-122"/>
                <a:ea typeface="李旭科毛笔行书" panose="02010600030101010101" pitchFamily="2" charset="-122"/>
              </a:rPr>
              <a:t>实践</a:t>
            </a:r>
            <a:endParaRPr lang="zh-CN" altLang="en-US" sz="3600" spc="600" dirty="0">
              <a:solidFill>
                <a:prstClr val="black">
                  <a:lumMod val="85000"/>
                  <a:lumOff val="15000"/>
                </a:prstClr>
              </a:solidFill>
              <a:latin typeface="李旭科毛笔行书" panose="02010600030101010101" pitchFamily="2" charset="-122"/>
              <a:ea typeface="李旭科毛笔行书" panose="02010600030101010101" pitchFamily="2" charset="-122"/>
            </a:endParaRPr>
          </a:p>
        </p:txBody>
      </p:sp>
    </p:spTree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000"/>
                            </p:stCondLst>
                            <p:childTnLst>
                              <p:par>
                                <p:cTn id="7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  <p:bldP spid="32" grpId="0"/>
      <p:bldP spid="34" grpId="0"/>
      <p:bldP spid="39" grpId="0"/>
      <p:bldP spid="40" grpId="0"/>
      <p:bldP spid="41" grpId="0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/>
          <a:srcRect r="3924" b="3911"/>
          <a:stretch>
            <a:fillRect/>
          </a:stretch>
        </p:blipFill>
        <p:spPr>
          <a:xfrm>
            <a:off x="3632" y="1936"/>
            <a:ext cx="12188368" cy="685606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0" t="28147" r="24167" b="48518"/>
          <a:stretch>
            <a:fillRect/>
          </a:stretch>
        </p:blipFill>
        <p:spPr>
          <a:xfrm>
            <a:off x="8915403" y="2949"/>
            <a:ext cx="3280229" cy="151951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8" t="3556" r="7011" b="7112"/>
          <a:stretch>
            <a:fillRect/>
          </a:stretch>
        </p:blipFill>
        <p:spPr>
          <a:xfrm>
            <a:off x="0" y="4592547"/>
            <a:ext cx="2649173" cy="2216087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59565" y="624116"/>
            <a:ext cx="1343875" cy="3936152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2777364" y="1763715"/>
            <a:ext cx="2811152" cy="2828832"/>
            <a:chOff x="2777364" y="1763715"/>
            <a:chExt cx="2811152" cy="2828832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7364" y="1763715"/>
              <a:ext cx="2811152" cy="2828832"/>
            </a:xfrm>
            <a:prstGeom prst="rect">
              <a:avLst/>
            </a:prstGeom>
          </p:spPr>
        </p:pic>
        <p:sp>
          <p:nvSpPr>
            <p:cNvPr id="38" name="文本框 37"/>
            <p:cNvSpPr txBox="1"/>
            <p:nvPr/>
          </p:nvSpPr>
          <p:spPr>
            <a:xfrm>
              <a:off x="3048413" y="2108203"/>
              <a:ext cx="2269054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1500" dirty="0">
                  <a:latin typeface="字体视界-靖康体" panose="02000500000000000000" pitchFamily="2" charset="-122"/>
                  <a:ea typeface="字体视界-靖康体" panose="02000500000000000000" pitchFamily="2" charset="-122"/>
                </a:rPr>
                <a:t>壹</a:t>
              </a:r>
              <a:endParaRPr lang="zh-CN" altLang="en-US" sz="11500" dirty="0">
                <a:latin typeface="字体视界-靖康体" panose="02000500000000000000" pitchFamily="2" charset="-122"/>
                <a:ea typeface="字体视界-靖康体" panose="02000500000000000000" pitchFamily="2" charset="-122"/>
              </a:endParaRPr>
            </a:p>
          </p:txBody>
        </p:sp>
      </p:grpSp>
      <p:sp>
        <p:nvSpPr>
          <p:cNvPr id="44" name="文本框 43"/>
          <p:cNvSpPr txBox="1"/>
          <p:nvPr/>
        </p:nvSpPr>
        <p:spPr>
          <a:xfrm>
            <a:off x="6015970" y="805423"/>
            <a:ext cx="1013460" cy="357353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5400" dirty="0">
                <a:latin typeface="李旭科毛笔行书" panose="02010600030101010101" pitchFamily="2" charset="-122"/>
                <a:ea typeface="李旭科毛笔行书" panose="02010600030101010101" pitchFamily="2" charset="-122"/>
              </a:rPr>
              <a:t>许渊冲</a:t>
            </a:r>
            <a:r>
              <a:rPr lang="zh-CN" altLang="en-US" sz="5400" dirty="0">
                <a:latin typeface="李旭科毛笔行书" panose="02010600030101010101" pitchFamily="2" charset="-122"/>
                <a:ea typeface="李旭科毛笔行书" panose="02010600030101010101" pitchFamily="2" charset="-122"/>
              </a:rPr>
              <a:t>简介</a:t>
            </a:r>
            <a:endParaRPr lang="zh-CN" altLang="en-US" sz="5400" dirty="0">
              <a:latin typeface="李旭科毛笔行书" panose="02010600030101010101" pitchFamily="2" charset="-122"/>
              <a:ea typeface="李旭科毛笔行书" panose="02010600030101010101" pitchFamily="2" charset="-122"/>
            </a:endParaRP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395" y="3846788"/>
            <a:ext cx="386118" cy="4778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:circle/>
      </p:transition>
    </mc:Choice>
    <mc:Fallback>
      <p:transition spd="slow" advClick="0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1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78" y="276736"/>
            <a:ext cx="781676" cy="765573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262439" y="272868"/>
            <a:ext cx="2989580" cy="768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b="1" dirty="0">
                <a:latin typeface="字体视界-靖康体" panose="02000500000000000000" pitchFamily="2" charset="-122"/>
                <a:ea typeface="字体视界-靖康体" panose="02000500000000000000" pitchFamily="2" charset="-122"/>
              </a:rPr>
              <a:t>许渊冲</a:t>
            </a:r>
            <a:r>
              <a:rPr lang="zh-CN" altLang="en-US" sz="4400" b="1" dirty="0">
                <a:latin typeface="字体视界-靖康体" panose="02000500000000000000" pitchFamily="2" charset="-122"/>
                <a:ea typeface="字体视界-靖康体" panose="02000500000000000000" pitchFamily="2" charset="-122"/>
              </a:rPr>
              <a:t>简介</a:t>
            </a:r>
            <a:endParaRPr lang="zh-CN" altLang="en-US" sz="4400" b="1" dirty="0">
              <a:latin typeface="字体视界-靖康体" panose="02000500000000000000" pitchFamily="2" charset="-122"/>
              <a:ea typeface="字体视界-靖康体" panose="02000500000000000000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46131" y="195923"/>
            <a:ext cx="8803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zh-CN" altLang="en-US" sz="5400" b="1" dirty="0">
                <a:solidFill>
                  <a:srgbClr val="CC0000"/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</a:rPr>
              <a:t>壹</a:t>
            </a:r>
            <a:endParaRPr lang="zh-CN" altLang="en-US" sz="5400" b="1" dirty="0">
              <a:solidFill>
                <a:srgbClr val="CC0000"/>
              </a:solidFill>
              <a:latin typeface="字体视界-靖康体" panose="02000500000000000000" pitchFamily="2" charset="-122"/>
              <a:ea typeface="字体视界-靖康体" panose="02000500000000000000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411168" y="1412450"/>
            <a:ext cx="4203307" cy="19380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</a:rPr>
              <a:t>1921</a:t>
            </a:r>
            <a:r>
              <a: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</a:rPr>
              <a:t>年生于江西南昌，毕业于西南联大，北大教授，中国诗词英法韵译专家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</a:rPr>
              <a:t> </a:t>
            </a:r>
            <a:r>
              <a: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</a:rPr>
              <a:t>。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</a:rPr>
              <a:t>2010</a:t>
            </a:r>
            <a:r>
              <a: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</a:rPr>
              <a:t>年获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</a:rPr>
              <a:t>“</a:t>
            </a:r>
            <a:r>
              <a: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</a:rPr>
              <a:t>中国翻译文化终身成就奖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</a:rPr>
              <a:t>”</a:t>
            </a:r>
            <a:r>
              <a: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</a:rPr>
              <a:t>，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</a:rPr>
              <a:t>2014</a:t>
            </a:r>
            <a:r>
              <a: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</a:rPr>
              <a:t>年获国际翻译界最高奖项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</a:rPr>
              <a:t>“</a:t>
            </a:r>
            <a:r>
              <a: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</a:rPr>
              <a:t>北极光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</a:rPr>
              <a:t>”</a:t>
            </a:r>
            <a:r>
              <a: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</a:rPr>
              <a:t>杰出文学翻译奖，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</a:rPr>
              <a:t>2021</a:t>
            </a:r>
            <a:r>
              <a: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</a:rPr>
              <a:t>年辞世，享年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</a:rPr>
              <a:t>100</a:t>
            </a:r>
            <a:r>
              <a: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</a:rPr>
              <a:t>岁。</a:t>
            </a:r>
            <a:endParaRPr lang="zh-CN" alt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字体视界-靖康体" panose="02000500000000000000" pitchFamily="2" charset="-122"/>
              <a:ea typeface="字体视界-靖康体" panose="02000500000000000000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636974" y="2057827"/>
            <a:ext cx="57053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体视界-靖康体" panose="02000500000000000000" pitchFamily="2" charset="-122"/>
                <a:ea typeface="字体视界-靖康体" panose="02000500000000000000" pitchFamily="2" charset="-122"/>
                <a:cs typeface="+mn-ea"/>
                <a:sym typeface="FZKai-Z03S" panose="03000509000000000000" pitchFamily="65" charset="-122"/>
              </a:rPr>
              <a:t>壹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体视界-靖康体" panose="02000500000000000000" pitchFamily="2" charset="-122"/>
              <a:ea typeface="字体视界-靖康体" panose="02000500000000000000" pitchFamily="2" charset="-122"/>
              <a:cs typeface="+mn-ea"/>
              <a:sym typeface="FZKai-Z03S" panose="03000509000000000000" pitchFamily="65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411168" y="3992075"/>
            <a:ext cx="4203307" cy="163004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</a:rPr>
              <a:t>一生致力于中西方文化交流，翻译了大量中国古典诗词，如《诗经》《楚辞》《唐诗三百首》《宋词三百首》等，还有毛泽东诗词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</a:rPr>
              <a:t> </a:t>
            </a:r>
            <a:r>
              <a: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</a:rPr>
              <a:t>，让中国诗词走向世界。</a:t>
            </a:r>
            <a:endParaRPr lang="zh-CN" alt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字体视界-靖康体" panose="02000500000000000000" pitchFamily="2" charset="-122"/>
              <a:ea typeface="字体视界-靖康体" panose="02000500000000000000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635069" y="4483782"/>
            <a:ext cx="57053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体视界-靖康体" panose="02000500000000000000" pitchFamily="2" charset="-122"/>
                <a:ea typeface="字体视界-靖康体" panose="02000500000000000000" pitchFamily="2" charset="-122"/>
                <a:cs typeface="+mn-ea"/>
                <a:sym typeface="FZKai-Z03S" panose="03000509000000000000" pitchFamily="65" charset="-122"/>
              </a:rPr>
              <a:t>贰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体视界-靖康体" panose="02000500000000000000" pitchFamily="2" charset="-122"/>
              <a:ea typeface="字体视界-靖康体" panose="02000500000000000000" pitchFamily="2" charset="-122"/>
              <a:cs typeface="+mn-ea"/>
              <a:sym typeface="FZKai-Z03S" panose="03000509000000000000" pitchFamily="65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15" y="1308735"/>
            <a:ext cx="4656455" cy="45694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Click="0" advTm="0">
        <p15:prstTrans prst="drap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  <p:bldP spid="17" grpId="0"/>
      <p:bldP spid="18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/>
          <a:srcRect r="3924" b="3911"/>
          <a:stretch>
            <a:fillRect/>
          </a:stretch>
        </p:blipFill>
        <p:spPr>
          <a:xfrm>
            <a:off x="3632" y="1936"/>
            <a:ext cx="12188368" cy="685606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0" t="28147" r="24167" b="48518"/>
          <a:stretch>
            <a:fillRect/>
          </a:stretch>
        </p:blipFill>
        <p:spPr>
          <a:xfrm>
            <a:off x="8915403" y="2949"/>
            <a:ext cx="3280229" cy="151951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8" t="3556" r="7011" b="7112"/>
          <a:stretch>
            <a:fillRect/>
          </a:stretch>
        </p:blipFill>
        <p:spPr>
          <a:xfrm>
            <a:off x="0" y="4592547"/>
            <a:ext cx="2649173" cy="2216087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59565" y="624116"/>
            <a:ext cx="1343875" cy="3936152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2777364" y="1763715"/>
            <a:ext cx="2811152" cy="2828832"/>
            <a:chOff x="2777364" y="1763715"/>
            <a:chExt cx="2811152" cy="2828832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7364" y="1763715"/>
              <a:ext cx="2811152" cy="2828832"/>
            </a:xfrm>
            <a:prstGeom prst="rect">
              <a:avLst/>
            </a:prstGeom>
          </p:spPr>
        </p:pic>
        <p:sp>
          <p:nvSpPr>
            <p:cNvPr id="38" name="文本框 37"/>
            <p:cNvSpPr txBox="1"/>
            <p:nvPr/>
          </p:nvSpPr>
          <p:spPr>
            <a:xfrm>
              <a:off x="3017933" y="2128523"/>
              <a:ext cx="2269054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1500" dirty="0">
                  <a:latin typeface="字体视界-靖康体" panose="02000500000000000000" pitchFamily="2" charset="-122"/>
                  <a:ea typeface="字体视界-靖康体" panose="02000500000000000000" pitchFamily="2" charset="-122"/>
                </a:rPr>
                <a:t>贰</a:t>
              </a:r>
              <a:endParaRPr lang="zh-CN" altLang="en-US" sz="11500" dirty="0">
                <a:latin typeface="字体视界-靖康体" panose="02000500000000000000" pitchFamily="2" charset="-122"/>
                <a:ea typeface="字体视界-靖康体" panose="02000500000000000000" pitchFamily="2" charset="-122"/>
              </a:endParaRPr>
            </a:p>
          </p:txBody>
        </p:sp>
      </p:grpSp>
      <p:sp>
        <p:nvSpPr>
          <p:cNvPr id="44" name="文本框 43"/>
          <p:cNvSpPr txBox="1"/>
          <p:nvPr/>
        </p:nvSpPr>
        <p:spPr>
          <a:xfrm>
            <a:off x="6025873" y="805423"/>
            <a:ext cx="1013460" cy="357353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5400" dirty="0">
                <a:latin typeface="李旭科毛笔行书" panose="02010600030101010101" pitchFamily="2" charset="-122"/>
                <a:ea typeface="李旭科毛笔行书" panose="02010600030101010101" pitchFamily="2" charset="-122"/>
              </a:rPr>
              <a:t>诞生背景 </a:t>
            </a:r>
            <a:endParaRPr lang="zh-CN" altLang="en-US" sz="5400" dirty="0">
              <a:latin typeface="李旭科毛笔行书" panose="02010600030101010101" pitchFamily="2" charset="-122"/>
              <a:ea typeface="李旭科毛笔行书" panose="02010600030101010101" pitchFamily="2" charset="-122"/>
            </a:endParaRP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395" y="3846788"/>
            <a:ext cx="386118" cy="4778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:circle/>
      </p:transition>
    </mc:Choice>
    <mc:Fallback>
      <p:transition spd="slow" advClick="0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1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78" y="276736"/>
            <a:ext cx="781676" cy="765573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262439" y="272868"/>
            <a:ext cx="2428240" cy="768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b="1" dirty="0">
                <a:latin typeface="字体视界-靖康体" panose="02000500000000000000" pitchFamily="2" charset="-122"/>
                <a:ea typeface="字体视界-靖康体" panose="02000500000000000000" pitchFamily="2" charset="-122"/>
              </a:rPr>
              <a:t>诞生背景</a:t>
            </a:r>
            <a:endParaRPr lang="zh-CN" altLang="en-US" sz="4400" b="1" dirty="0">
              <a:latin typeface="字体视界-靖康体" panose="02000500000000000000" pitchFamily="2" charset="-122"/>
              <a:ea typeface="字体视界-靖康体" panose="02000500000000000000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50388" y="195923"/>
            <a:ext cx="871855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zh-CN" altLang="en-US" sz="5400" b="1" dirty="0">
                <a:solidFill>
                  <a:srgbClr val="CC0000"/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</a:rPr>
              <a:t>贰</a:t>
            </a:r>
            <a:endParaRPr lang="zh-CN" altLang="en-US" sz="5400" b="1" dirty="0">
              <a:solidFill>
                <a:srgbClr val="CC0000"/>
              </a:solidFill>
              <a:latin typeface="字体视界-靖康体" panose="02000500000000000000" pitchFamily="2" charset="-122"/>
              <a:ea typeface="字体视界-靖康体" panose="02000500000000000000" pitchFamily="2" charset="-122"/>
            </a:endParaRPr>
          </a:p>
        </p:txBody>
      </p:sp>
      <p:pic>
        <p:nvPicPr>
          <p:cNvPr id="5" name="图形 4"/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7500"/>
          <a:stretch>
            <a:fillRect/>
          </a:stretch>
        </p:blipFill>
        <p:spPr>
          <a:xfrm>
            <a:off x="-45764" y="1200066"/>
            <a:ext cx="3547582" cy="565784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353050" y="1200150"/>
            <a:ext cx="20212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体视界-靖康体" panose="02000500000000000000" pitchFamily="2" charset="-122"/>
                <a:ea typeface="字体视界-靖康体" panose="02000500000000000000" pitchFamily="2" charset="-122"/>
              </a:rPr>
              <a:t>理论溯源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体视界-靖康体" panose="02000500000000000000" pitchFamily="2" charset="-122"/>
              <a:ea typeface="字体视界-靖康体" panose="02000500000000000000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434965" y="3575685"/>
            <a:ext cx="18573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体视界-靖康体" panose="02000500000000000000" pitchFamily="2" charset="-122"/>
                <a:ea typeface="字体视界-靖康体" panose="02000500000000000000" pitchFamily="2" charset="-122"/>
              </a:rPr>
              <a:t>时代需求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体视界-靖康体" panose="02000500000000000000" pitchFamily="2" charset="-122"/>
              <a:ea typeface="字体视界-靖康体" panose="02000500000000000000" pitchFamily="2" charset="-122"/>
            </a:endParaRPr>
          </a:p>
        </p:txBody>
      </p:sp>
      <p:sp>
        <p:nvSpPr>
          <p:cNvPr id="9" name="矩形 9"/>
          <p:cNvSpPr>
            <a:spLocks noChangeArrowheads="1"/>
          </p:cNvSpPr>
          <p:nvPr/>
        </p:nvSpPr>
        <p:spPr bwMode="auto">
          <a:xfrm>
            <a:off x="4436745" y="1921510"/>
            <a:ext cx="3690620" cy="1373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ts val="2500"/>
              </a:lnSpc>
            </a:pPr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</a:rPr>
              <a:t>借鉴鲁迅</a:t>
            </a:r>
            <a:r>
              <a:rPr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</a:rPr>
              <a:t>“</a:t>
            </a:r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</a:rPr>
              <a:t>意美以感心，音美以感耳，形美以感目</a:t>
            </a:r>
            <a:r>
              <a:rPr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</a:rPr>
              <a:t>”</a:t>
            </a:r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</a:rPr>
              <a:t>及毛泽东对新诗</a:t>
            </a:r>
            <a:r>
              <a:rPr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</a:rPr>
              <a:t>“</a:t>
            </a:r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</a:rPr>
              <a:t>精炼、大体整齐、押韵</a:t>
            </a:r>
            <a:r>
              <a:rPr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</a:rPr>
              <a:t>”</a:t>
            </a:r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</a:rPr>
              <a:t>的观点</a:t>
            </a:r>
            <a:r>
              <a:rPr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</a:rPr>
              <a:t> </a:t>
            </a:r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</a:rPr>
              <a:t>，结合自身翻译实践提出。</a:t>
            </a:r>
            <a:endParaRPr lang="zh-CN" altLang="en-US" b="1" dirty="0">
              <a:solidFill>
                <a:schemeClr val="tx1">
                  <a:lumMod val="95000"/>
                  <a:lumOff val="5000"/>
                </a:schemeClr>
              </a:solidFill>
              <a:latin typeface="字体视界-靖康体" panose="02000500000000000000" pitchFamily="2" charset="-122"/>
              <a:ea typeface="字体视界-靖康体" panose="02000500000000000000" pitchFamily="2" charset="-122"/>
            </a:endParaRP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4655185" y="4255135"/>
            <a:ext cx="3416300" cy="1373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ts val="2500"/>
              </a:lnSpc>
            </a:pPr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</a:rPr>
              <a:t>当时中国文化渴望走向世界，传统翻译理论在传达古典诗词神韵上有局限，</a:t>
            </a:r>
            <a:r>
              <a:rPr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</a:rPr>
              <a:t>“</a:t>
            </a:r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</a:rPr>
              <a:t>三美论</a:t>
            </a:r>
            <a:r>
              <a:rPr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</a:rPr>
              <a:t>”</a:t>
            </a:r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</a:rPr>
              <a:t>为诗词翻译开辟新路径</a:t>
            </a:r>
            <a:r>
              <a:rPr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</a:rPr>
              <a:t> </a:t>
            </a:r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</a:rPr>
              <a:t>。</a:t>
            </a:r>
            <a:endParaRPr lang="zh-CN" altLang="en-US" b="1" dirty="0">
              <a:solidFill>
                <a:schemeClr val="tx1">
                  <a:lumMod val="95000"/>
                  <a:lumOff val="5000"/>
                </a:schemeClr>
              </a:solidFill>
              <a:latin typeface="字体视界-靖康体" panose="02000500000000000000" pitchFamily="2" charset="-122"/>
              <a:ea typeface="字体视界-靖康体" panose="02000500000000000000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970" y="1663065"/>
            <a:ext cx="3048000" cy="38227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8540" y="1641475"/>
            <a:ext cx="3095625" cy="38442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Click="0" advTm="0">
        <p15:prstTrans prst="drap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/>
          <a:srcRect r="3924" b="3911"/>
          <a:stretch>
            <a:fillRect/>
          </a:stretch>
        </p:blipFill>
        <p:spPr>
          <a:xfrm>
            <a:off x="3632" y="1936"/>
            <a:ext cx="12188368" cy="685606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0" t="28147" r="24167" b="48518"/>
          <a:stretch>
            <a:fillRect/>
          </a:stretch>
        </p:blipFill>
        <p:spPr>
          <a:xfrm>
            <a:off x="8915403" y="2949"/>
            <a:ext cx="3280229" cy="151951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8" t="3556" r="7011" b="7112"/>
          <a:stretch>
            <a:fillRect/>
          </a:stretch>
        </p:blipFill>
        <p:spPr>
          <a:xfrm>
            <a:off x="0" y="4592547"/>
            <a:ext cx="2649173" cy="2216087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59565" y="624116"/>
            <a:ext cx="1343875" cy="3936152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2777364" y="1763715"/>
            <a:ext cx="2811152" cy="2828832"/>
            <a:chOff x="2777364" y="1763715"/>
            <a:chExt cx="2811152" cy="2828832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7364" y="1763715"/>
              <a:ext cx="2811152" cy="2828832"/>
            </a:xfrm>
            <a:prstGeom prst="rect">
              <a:avLst/>
            </a:prstGeom>
          </p:spPr>
        </p:pic>
        <p:sp>
          <p:nvSpPr>
            <p:cNvPr id="38" name="文本框 37"/>
            <p:cNvSpPr txBox="1"/>
            <p:nvPr/>
          </p:nvSpPr>
          <p:spPr>
            <a:xfrm>
              <a:off x="3010817" y="2108203"/>
              <a:ext cx="2269054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1500" dirty="0">
                  <a:latin typeface="字体视界-靖康体" panose="02000500000000000000" pitchFamily="2" charset="-122"/>
                  <a:ea typeface="字体视界-靖康体" panose="02000500000000000000" pitchFamily="2" charset="-122"/>
                </a:rPr>
                <a:t>叁</a:t>
              </a:r>
              <a:endParaRPr lang="zh-CN" altLang="en-US" sz="11500" dirty="0">
                <a:latin typeface="字体视界-靖康体" panose="02000500000000000000" pitchFamily="2" charset="-122"/>
                <a:ea typeface="字体视界-靖康体" panose="02000500000000000000" pitchFamily="2" charset="-122"/>
              </a:endParaRPr>
            </a:p>
          </p:txBody>
        </p:sp>
      </p:grpSp>
      <p:sp>
        <p:nvSpPr>
          <p:cNvPr id="44" name="文本框 43"/>
          <p:cNvSpPr txBox="1"/>
          <p:nvPr/>
        </p:nvSpPr>
        <p:spPr>
          <a:xfrm>
            <a:off x="6025873" y="805423"/>
            <a:ext cx="1013460" cy="357353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5400" dirty="0">
                <a:latin typeface="李旭科毛笔行书" panose="02010600030101010101" pitchFamily="2" charset="-122"/>
                <a:ea typeface="李旭科毛笔行书" panose="02010600030101010101" pitchFamily="2" charset="-122"/>
              </a:rPr>
              <a:t>核心内容</a:t>
            </a:r>
            <a:endParaRPr lang="zh-CN" altLang="en-US" sz="5400" dirty="0">
              <a:latin typeface="李旭科毛笔行书" panose="02010600030101010101" pitchFamily="2" charset="-122"/>
              <a:ea typeface="李旭科毛笔行书" panose="02010600030101010101" pitchFamily="2" charset="-122"/>
            </a:endParaRP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395" y="3846788"/>
            <a:ext cx="386118" cy="4778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:circle/>
      </p:transition>
    </mc:Choice>
    <mc:Fallback>
      <p:transition spd="slow" advClick="0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1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78" y="276736"/>
            <a:ext cx="781676" cy="765573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262439" y="272868"/>
            <a:ext cx="2428240" cy="768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b="1" dirty="0">
                <a:latin typeface="字体视界-靖康体" panose="02000500000000000000" pitchFamily="2" charset="-122"/>
                <a:ea typeface="字体视界-靖康体" panose="02000500000000000000" pitchFamily="2" charset="-122"/>
              </a:rPr>
              <a:t>核心内容</a:t>
            </a:r>
            <a:endParaRPr lang="zh-CN" altLang="en-US" sz="4400" b="1" dirty="0">
              <a:latin typeface="字体视界-靖康体" panose="02000500000000000000" pitchFamily="2" charset="-122"/>
              <a:ea typeface="字体视界-靖康体" panose="02000500000000000000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50388" y="195923"/>
            <a:ext cx="871855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zh-CN" altLang="en-US" sz="5400" b="1" dirty="0">
                <a:solidFill>
                  <a:srgbClr val="CC0000"/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</a:rPr>
              <a:t>叁</a:t>
            </a:r>
            <a:endParaRPr lang="zh-CN" altLang="en-US" sz="5400" b="1" dirty="0">
              <a:solidFill>
                <a:srgbClr val="CC0000"/>
              </a:solidFill>
              <a:latin typeface="字体视界-靖康体" panose="02000500000000000000" pitchFamily="2" charset="-122"/>
              <a:ea typeface="字体视界-靖康体" panose="02000500000000000000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55873" y="2301654"/>
            <a:ext cx="5236377" cy="53024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562" y="4659774"/>
            <a:ext cx="1282550" cy="18288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562" y="4659774"/>
            <a:ext cx="1282550" cy="18288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40690" y="1540525"/>
            <a:ext cx="736600" cy="226187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字体视界-靖康体" panose="02000500000000000000" pitchFamily="2" charset="-122"/>
                <a:ea typeface="字体视界-靖康体" panose="02000500000000000000" pitchFamily="2" charset="-122"/>
              </a:rPr>
              <a:t>意美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字体视界-靖康体" panose="02000500000000000000" pitchFamily="2" charset="-122"/>
              <a:ea typeface="字体视界-靖康体" panose="02000500000000000000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456055" y="1439545"/>
            <a:ext cx="6096000" cy="4523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defTabSz="609600" fontAlgn="auto">
              <a:lnSpc>
                <a:spcPct val="100000"/>
              </a:lnSpc>
            </a:pP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FZHei-B01S" panose="02010601030101010101" pitchFamily="2" charset="-122"/>
              </a:rPr>
              <a:t>• 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FZHei-B01S" panose="02010601030101010101" pitchFamily="2" charset="-122"/>
              </a:rPr>
              <a:t>定义：指传达诗歌内容、情感与意境，让读者感受原诗内在的美与韵味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FZHei-B01S" panose="02010601030101010101" pitchFamily="2" charset="-122"/>
              </a:rPr>
              <a:t> 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FZHei-B01S" panose="02010601030101010101" pitchFamily="2" charset="-122"/>
              </a:rPr>
              <a:t>。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字体视界-靖康体" panose="02000500000000000000" pitchFamily="2" charset="-122"/>
              <a:ea typeface="字体视界-靖康体" panose="02000500000000000000" pitchFamily="2" charset="-122"/>
              <a:sym typeface="FZHei-B01S" panose="02010601030101010101" pitchFamily="2" charset="-122"/>
            </a:endParaRPr>
          </a:p>
          <a:p>
            <a:pPr indent="0" defTabSz="609600" fontAlgn="auto">
              <a:lnSpc>
                <a:spcPct val="100000"/>
              </a:lnSpc>
            </a:pPr>
            <a:endParaRPr lang="en-US" altLang="zh-CN" sz="2400" dirty="0">
              <a:solidFill>
                <a:schemeClr val="tx1">
                  <a:lumMod val="85000"/>
                  <a:lumOff val="15000"/>
                </a:schemeClr>
              </a:solidFill>
              <a:latin typeface="字体视界-靖康体" panose="02000500000000000000" pitchFamily="2" charset="-122"/>
              <a:ea typeface="字体视界-靖康体" panose="02000500000000000000" pitchFamily="2" charset="-122"/>
              <a:sym typeface="FZHei-B01S" panose="02010601030101010101" pitchFamily="2" charset="-122"/>
            </a:endParaRPr>
          </a:p>
          <a:p>
            <a:pPr indent="0" defTabSz="609600" fontAlgn="auto">
              <a:lnSpc>
                <a:spcPct val="100000"/>
              </a:lnSpc>
            </a:pP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FZHei-B01S" panose="02010601030101010101" pitchFamily="2" charset="-122"/>
              </a:rPr>
              <a:t>• 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FZHei-B01S" panose="02010601030101010101" pitchFamily="2" charset="-122"/>
              </a:rPr>
              <a:t>内涵：包含诗歌描绘的场景、表达的情感、蕴含的哲理等，是诗歌的灵魂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FZHei-B01S" panose="02010601030101010101" pitchFamily="2" charset="-122"/>
              </a:rPr>
              <a:t> 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FZHei-B01S" panose="02010601030101010101" pitchFamily="2" charset="-122"/>
              </a:rPr>
              <a:t>。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字体视界-靖康体" panose="02000500000000000000" pitchFamily="2" charset="-122"/>
              <a:ea typeface="字体视界-靖康体" panose="02000500000000000000" pitchFamily="2" charset="-122"/>
              <a:sym typeface="FZHei-B01S" panose="02010601030101010101" pitchFamily="2" charset="-122"/>
            </a:endParaRPr>
          </a:p>
          <a:p>
            <a:pPr indent="0" defTabSz="609600" fontAlgn="auto">
              <a:lnSpc>
                <a:spcPct val="100000"/>
              </a:lnSpc>
            </a:pPr>
            <a:endParaRPr lang="en-US" altLang="zh-CN" sz="2400" dirty="0">
              <a:solidFill>
                <a:schemeClr val="tx1">
                  <a:lumMod val="85000"/>
                  <a:lumOff val="15000"/>
                </a:schemeClr>
              </a:solidFill>
              <a:latin typeface="字体视界-靖康体" panose="02000500000000000000" pitchFamily="2" charset="-122"/>
              <a:ea typeface="字体视界-靖康体" panose="02000500000000000000" pitchFamily="2" charset="-122"/>
              <a:sym typeface="FZHei-B01S" panose="02010601030101010101" pitchFamily="2" charset="-122"/>
            </a:endParaRPr>
          </a:p>
          <a:p>
            <a:pPr indent="0" defTabSz="609600" fontAlgn="auto">
              <a:lnSpc>
                <a:spcPct val="100000"/>
              </a:lnSpc>
            </a:pP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FZHei-B01S" panose="02010601030101010101" pitchFamily="2" charset="-122"/>
              </a:rPr>
              <a:t>• 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FZHei-B01S" panose="02010601030101010101" pitchFamily="2" charset="-122"/>
              </a:rPr>
              <a:t>实现方法：选择精准词汇，传达原诗意象；运用意译、增译、减译等技巧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FZHei-B01S" panose="02010601030101010101" pitchFamily="2" charset="-122"/>
              </a:rPr>
              <a:t> 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FZHei-B01S" panose="02010601030101010101" pitchFamily="2" charset="-122"/>
              </a:rPr>
              <a:t>。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字体视界-靖康体" panose="02000500000000000000" pitchFamily="2" charset="-122"/>
              <a:ea typeface="字体视界-靖康体" panose="02000500000000000000" pitchFamily="2" charset="-122"/>
              <a:sym typeface="FZHei-B01S" panose="02010601030101010101" pitchFamily="2" charset="-122"/>
            </a:endParaRPr>
          </a:p>
          <a:p>
            <a:pPr indent="0" defTabSz="609600" fontAlgn="auto">
              <a:lnSpc>
                <a:spcPct val="100000"/>
              </a:lnSpc>
            </a:pPr>
            <a:endParaRPr lang="en-US" altLang="zh-CN" sz="2400" dirty="0">
              <a:solidFill>
                <a:schemeClr val="tx1">
                  <a:lumMod val="85000"/>
                  <a:lumOff val="15000"/>
                </a:schemeClr>
              </a:solidFill>
              <a:latin typeface="字体视界-靖康体" panose="02000500000000000000" pitchFamily="2" charset="-122"/>
              <a:ea typeface="字体视界-靖康体" panose="02000500000000000000" pitchFamily="2" charset="-122"/>
              <a:sym typeface="FZHei-B01S" panose="02010601030101010101" pitchFamily="2" charset="-122"/>
            </a:endParaRPr>
          </a:p>
          <a:p>
            <a:pPr indent="0" defTabSz="609600" fontAlgn="auto">
              <a:lnSpc>
                <a:spcPct val="100000"/>
              </a:lnSpc>
            </a:pP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FZHei-B01S" panose="02010601030101010101" pitchFamily="2" charset="-122"/>
              </a:rPr>
              <a:t>• 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FZHei-B01S" panose="02010601030101010101" pitchFamily="2" charset="-122"/>
              </a:rPr>
              <a:t>示例：翻译《静夜思》中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FZHei-B01S" panose="02010601030101010101" pitchFamily="2" charset="-122"/>
              </a:rPr>
              <a:t>“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FZHei-B01S" panose="02010601030101010101" pitchFamily="2" charset="-122"/>
              </a:rPr>
              <a:t>床前明月光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FZHei-B01S" panose="02010601030101010101" pitchFamily="2" charset="-122"/>
              </a:rPr>
              <a:t>”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FZHei-B01S" panose="02010601030101010101" pitchFamily="2" charset="-122"/>
              </a:rPr>
              <a:t>，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FZHei-B01S" panose="02010601030101010101" pitchFamily="2" charset="-122"/>
              </a:rPr>
              <a:t>“moonlight before my bed” 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FZHei-B01S" panose="02010601030101010101" pitchFamily="2" charset="-122"/>
              </a:rPr>
              <a:t>精准传达出静谧月夜，诗人床边望月的场景。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字体视界-靖康体" panose="02000500000000000000" pitchFamily="2" charset="-122"/>
              <a:ea typeface="字体视界-靖康体" panose="02000500000000000000" pitchFamily="2" charset="-122"/>
              <a:sym typeface="FZHei-B01S" panose="02010601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Click="0" advTm="0">
        <p15:prstTrans prst="drap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78" y="276736"/>
            <a:ext cx="781676" cy="765573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262439" y="272868"/>
            <a:ext cx="2710180" cy="768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b="1" dirty="0">
                <a:latin typeface="字体视界-靖康体" panose="02000500000000000000" pitchFamily="2" charset="-122"/>
                <a:ea typeface="字体视界-靖康体" panose="02000500000000000000" pitchFamily="2" charset="-122"/>
              </a:rPr>
              <a:t>核心内容 </a:t>
            </a:r>
            <a:endParaRPr lang="zh-CN" altLang="en-US" sz="4400" b="1" dirty="0">
              <a:latin typeface="字体视界-靖康体" panose="02000500000000000000" pitchFamily="2" charset="-122"/>
              <a:ea typeface="字体视界-靖康体" panose="02000500000000000000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50388" y="195923"/>
            <a:ext cx="871855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zh-CN" altLang="en-US" sz="5400" b="1" dirty="0">
                <a:solidFill>
                  <a:srgbClr val="CC0000"/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</a:rPr>
              <a:t>叁</a:t>
            </a:r>
            <a:endParaRPr lang="zh-CN" altLang="en-US" sz="5400" b="1" dirty="0">
              <a:solidFill>
                <a:srgbClr val="CC0000"/>
              </a:solidFill>
              <a:latin typeface="字体视界-靖康体" panose="02000500000000000000" pitchFamily="2" charset="-122"/>
              <a:ea typeface="字体视界-靖康体" panose="02000500000000000000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012565" y="995680"/>
            <a:ext cx="6851015" cy="5631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defTabSz="609600" fontAlgn="auto"/>
            <a:r>
              <a:rPr lang="en-US" altLang="zh-CN" sz="2400" dirty="0">
                <a:solidFill>
                  <a:prstClr val="black"/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方正仿宋简体" panose="02010601030101010101" pitchFamily="2" charset="-122"/>
              </a:rPr>
              <a:t>• </a:t>
            </a:r>
            <a:r>
              <a:rPr lang="zh-CN" altLang="en-US" sz="2400" dirty="0">
                <a:solidFill>
                  <a:prstClr val="black"/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方正仿宋简体" panose="02010601030101010101" pitchFamily="2" charset="-122"/>
              </a:rPr>
              <a:t>定义：通过节奏、韵律、平仄等，让译诗在听觉上有美感</a:t>
            </a:r>
            <a:r>
              <a:rPr lang="en-US" altLang="zh-CN" sz="2400" dirty="0">
                <a:solidFill>
                  <a:prstClr val="black"/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方正仿宋简体" panose="02010601030101010101" pitchFamily="2" charset="-122"/>
              </a:rPr>
              <a:t> </a:t>
            </a:r>
            <a:r>
              <a:rPr lang="zh-CN" altLang="en-US" sz="2400" dirty="0">
                <a:solidFill>
                  <a:prstClr val="black"/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方正仿宋简体" panose="02010601030101010101" pitchFamily="2" charset="-122"/>
              </a:rPr>
              <a:t>。</a:t>
            </a:r>
            <a:endParaRPr lang="zh-CN" altLang="en-US" sz="2400" dirty="0">
              <a:solidFill>
                <a:prstClr val="black"/>
              </a:solidFill>
              <a:latin typeface="字体视界-靖康体" panose="02000500000000000000" pitchFamily="2" charset="-122"/>
              <a:ea typeface="字体视界-靖康体" panose="02000500000000000000" pitchFamily="2" charset="-122"/>
              <a:sym typeface="方正仿宋简体" panose="02010601030101010101" pitchFamily="2" charset="-122"/>
            </a:endParaRPr>
          </a:p>
          <a:p>
            <a:pPr indent="0" defTabSz="609600" fontAlgn="auto"/>
            <a:endParaRPr lang="en-US" altLang="zh-CN" sz="2400" dirty="0">
              <a:solidFill>
                <a:prstClr val="black"/>
              </a:solidFill>
              <a:latin typeface="字体视界-靖康体" panose="02000500000000000000" pitchFamily="2" charset="-122"/>
              <a:ea typeface="字体视界-靖康体" panose="02000500000000000000" pitchFamily="2" charset="-122"/>
              <a:sym typeface="方正仿宋简体" panose="02010601030101010101" pitchFamily="2" charset="-122"/>
            </a:endParaRPr>
          </a:p>
          <a:p>
            <a:pPr indent="0" defTabSz="609600" fontAlgn="auto"/>
            <a:r>
              <a:rPr lang="en-US" altLang="zh-CN" sz="2400" dirty="0">
                <a:solidFill>
                  <a:prstClr val="black"/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方正仿宋简体" panose="02010601030101010101" pitchFamily="2" charset="-122"/>
              </a:rPr>
              <a:t>• </a:t>
            </a:r>
            <a:r>
              <a:rPr lang="zh-CN" altLang="en-US" sz="2400" dirty="0">
                <a:solidFill>
                  <a:prstClr val="black"/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方正仿宋简体" panose="02010601030101010101" pitchFamily="2" charset="-122"/>
              </a:rPr>
              <a:t>内涵：体现诗歌音乐性，使读者读起来朗朗上口</a:t>
            </a:r>
            <a:r>
              <a:rPr lang="en-US" altLang="zh-CN" sz="2400" dirty="0">
                <a:solidFill>
                  <a:prstClr val="black"/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方正仿宋简体" panose="02010601030101010101" pitchFamily="2" charset="-122"/>
              </a:rPr>
              <a:t> </a:t>
            </a:r>
            <a:r>
              <a:rPr lang="zh-CN" altLang="en-US" sz="2400" dirty="0">
                <a:solidFill>
                  <a:prstClr val="black"/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方正仿宋简体" panose="02010601030101010101" pitchFamily="2" charset="-122"/>
              </a:rPr>
              <a:t>。</a:t>
            </a:r>
            <a:endParaRPr lang="zh-CN" altLang="en-US" sz="2400" dirty="0">
              <a:solidFill>
                <a:prstClr val="black"/>
              </a:solidFill>
              <a:latin typeface="字体视界-靖康体" panose="02000500000000000000" pitchFamily="2" charset="-122"/>
              <a:ea typeface="字体视界-靖康体" panose="02000500000000000000" pitchFamily="2" charset="-122"/>
              <a:sym typeface="方正仿宋简体" panose="02010601030101010101" pitchFamily="2" charset="-122"/>
            </a:endParaRPr>
          </a:p>
          <a:p>
            <a:pPr indent="0" defTabSz="609600" fontAlgn="auto"/>
            <a:endParaRPr lang="en-US" altLang="zh-CN" sz="2400" dirty="0">
              <a:solidFill>
                <a:prstClr val="black"/>
              </a:solidFill>
              <a:latin typeface="字体视界-靖康体" panose="02000500000000000000" pitchFamily="2" charset="-122"/>
              <a:ea typeface="字体视界-靖康体" panose="02000500000000000000" pitchFamily="2" charset="-122"/>
              <a:sym typeface="方正仿宋简体" panose="02010601030101010101" pitchFamily="2" charset="-122"/>
            </a:endParaRPr>
          </a:p>
          <a:p>
            <a:pPr indent="0" defTabSz="609600" fontAlgn="auto"/>
            <a:r>
              <a:rPr lang="en-US" altLang="zh-CN" sz="2400" dirty="0">
                <a:solidFill>
                  <a:prstClr val="black"/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方正仿宋简体" panose="02010601030101010101" pitchFamily="2" charset="-122"/>
              </a:rPr>
              <a:t>• </a:t>
            </a:r>
            <a:r>
              <a:rPr lang="zh-CN" altLang="en-US" sz="2400" dirty="0">
                <a:solidFill>
                  <a:prstClr val="black"/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方正仿宋简体" panose="02010601030101010101" pitchFamily="2" charset="-122"/>
              </a:rPr>
              <a:t>实现方法：押韵，如押尾韵、头韵；运用节奏，模仿原诗节奏或符合目标语诗歌节奏习惯</a:t>
            </a:r>
            <a:r>
              <a:rPr lang="en-US" altLang="zh-CN" sz="2400" dirty="0">
                <a:solidFill>
                  <a:prstClr val="black"/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方正仿宋简体" panose="02010601030101010101" pitchFamily="2" charset="-122"/>
              </a:rPr>
              <a:t> </a:t>
            </a:r>
            <a:r>
              <a:rPr lang="zh-CN" altLang="en-US" sz="2400" dirty="0">
                <a:solidFill>
                  <a:prstClr val="black"/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方正仿宋简体" panose="02010601030101010101" pitchFamily="2" charset="-122"/>
              </a:rPr>
              <a:t>。</a:t>
            </a:r>
            <a:endParaRPr lang="zh-CN" altLang="en-US" sz="2400" dirty="0">
              <a:solidFill>
                <a:prstClr val="black"/>
              </a:solidFill>
              <a:latin typeface="字体视界-靖康体" panose="02000500000000000000" pitchFamily="2" charset="-122"/>
              <a:ea typeface="字体视界-靖康体" panose="02000500000000000000" pitchFamily="2" charset="-122"/>
              <a:sym typeface="方正仿宋简体" panose="02010601030101010101" pitchFamily="2" charset="-122"/>
            </a:endParaRPr>
          </a:p>
          <a:p>
            <a:pPr indent="0" defTabSz="609600" fontAlgn="auto"/>
            <a:endParaRPr lang="en-US" altLang="zh-CN" sz="2400" dirty="0">
              <a:solidFill>
                <a:prstClr val="black"/>
              </a:solidFill>
              <a:latin typeface="字体视界-靖康体" panose="02000500000000000000" pitchFamily="2" charset="-122"/>
              <a:ea typeface="字体视界-靖康体" panose="02000500000000000000" pitchFamily="2" charset="-122"/>
              <a:sym typeface="方正仿宋简体" panose="02010601030101010101" pitchFamily="2" charset="-122"/>
            </a:endParaRPr>
          </a:p>
          <a:p>
            <a:pPr indent="0" defTabSz="609600" fontAlgn="auto"/>
            <a:r>
              <a:rPr lang="en-US" altLang="zh-CN" sz="2400" dirty="0">
                <a:solidFill>
                  <a:prstClr val="black"/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方正仿宋简体" panose="02010601030101010101" pitchFamily="2" charset="-122"/>
              </a:rPr>
              <a:t>• </a:t>
            </a:r>
            <a:r>
              <a:rPr lang="zh-CN" altLang="en-US" sz="2400" dirty="0">
                <a:solidFill>
                  <a:prstClr val="black"/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方正仿宋简体" panose="02010601030101010101" pitchFamily="2" charset="-122"/>
              </a:rPr>
              <a:t>示例：</a:t>
            </a:r>
            <a:r>
              <a:rPr lang="en-US" altLang="zh-CN" sz="2400" dirty="0">
                <a:solidFill>
                  <a:prstClr val="black"/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方正仿宋简体" panose="02010601030101010101" pitchFamily="2" charset="-122"/>
              </a:rPr>
              <a:t>“</a:t>
            </a:r>
            <a:r>
              <a:rPr lang="zh-CN" altLang="en-US" sz="2400" dirty="0">
                <a:solidFill>
                  <a:prstClr val="black"/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方正仿宋简体" panose="02010601030101010101" pitchFamily="2" charset="-122"/>
              </a:rPr>
              <a:t>无边落木萧萧下，不尽长江滚滚来</a:t>
            </a:r>
            <a:r>
              <a:rPr lang="en-US" altLang="zh-CN" sz="2400" dirty="0">
                <a:solidFill>
                  <a:prstClr val="black"/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方正仿宋简体" panose="02010601030101010101" pitchFamily="2" charset="-122"/>
              </a:rPr>
              <a:t>” </a:t>
            </a:r>
            <a:r>
              <a:rPr lang="zh-CN" altLang="en-US" sz="2400" dirty="0">
                <a:solidFill>
                  <a:prstClr val="black"/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方正仿宋简体" panose="02010601030101010101" pitchFamily="2" charset="-122"/>
              </a:rPr>
              <a:t>译为</a:t>
            </a:r>
            <a:r>
              <a:rPr lang="en-US" altLang="zh-CN" sz="2400" dirty="0">
                <a:solidFill>
                  <a:prstClr val="black"/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方正仿宋简体" panose="02010601030101010101" pitchFamily="2" charset="-122"/>
              </a:rPr>
              <a:t>“ The endless forest sheds its leaves shower by shower; The endless river rolls its waves hour after hour.” </a:t>
            </a:r>
            <a:r>
              <a:rPr lang="zh-CN" altLang="en-US" sz="2400" dirty="0">
                <a:solidFill>
                  <a:prstClr val="black"/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方正仿宋简体" panose="02010601030101010101" pitchFamily="2" charset="-122"/>
              </a:rPr>
              <a:t>，</a:t>
            </a:r>
            <a:r>
              <a:rPr lang="en-US" altLang="zh-CN" sz="2400" dirty="0">
                <a:solidFill>
                  <a:prstClr val="black"/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方正仿宋简体" panose="02010601030101010101" pitchFamily="2" charset="-122"/>
              </a:rPr>
              <a:t>“shower”</a:t>
            </a:r>
            <a:r>
              <a:rPr lang="zh-CN" altLang="en-US" sz="2400" dirty="0">
                <a:solidFill>
                  <a:prstClr val="black"/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方正仿宋简体" panose="02010601030101010101" pitchFamily="2" charset="-122"/>
              </a:rPr>
              <a:t>和</a:t>
            </a:r>
            <a:r>
              <a:rPr lang="en-US" altLang="zh-CN" sz="2400" dirty="0">
                <a:solidFill>
                  <a:prstClr val="black"/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方正仿宋简体" panose="02010601030101010101" pitchFamily="2" charset="-122"/>
              </a:rPr>
              <a:t>“hour”</a:t>
            </a:r>
            <a:r>
              <a:rPr lang="zh-CN" altLang="en-US" sz="2400" dirty="0">
                <a:solidFill>
                  <a:prstClr val="black"/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方正仿宋简体" panose="02010601030101010101" pitchFamily="2" charset="-122"/>
              </a:rPr>
              <a:t>押尾韵，读起来富有节奏感</a:t>
            </a:r>
            <a:r>
              <a:rPr lang="en-US" altLang="zh-CN" sz="2400" dirty="0">
                <a:solidFill>
                  <a:prstClr val="black"/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方正仿宋简体" panose="02010601030101010101" pitchFamily="2" charset="-122"/>
              </a:rPr>
              <a:t> </a:t>
            </a:r>
            <a:r>
              <a:rPr lang="zh-CN" altLang="en-US" sz="2400" dirty="0">
                <a:solidFill>
                  <a:prstClr val="black"/>
                </a:solidFill>
                <a:latin typeface="字体视界-靖康体" panose="02000500000000000000" pitchFamily="2" charset="-122"/>
                <a:ea typeface="字体视界-靖康体" panose="02000500000000000000" pitchFamily="2" charset="-122"/>
                <a:sym typeface="方正仿宋简体" panose="02010601030101010101" pitchFamily="2" charset="-122"/>
              </a:rPr>
              <a:t>。</a:t>
            </a:r>
            <a:endParaRPr lang="zh-CN" altLang="en-US" sz="2400" dirty="0">
              <a:solidFill>
                <a:prstClr val="black"/>
              </a:solidFill>
              <a:latin typeface="字体视界-靖康体" panose="02000500000000000000" pitchFamily="2" charset="-122"/>
              <a:ea typeface="字体视界-靖康体" panose="02000500000000000000" pitchFamily="2" charset="-122"/>
              <a:sym typeface="方正仿宋简体" panose="02010601030101010101" pitchFamily="2" charset="-122"/>
            </a:endParaRPr>
          </a:p>
          <a:p>
            <a:pPr indent="0" defTabSz="609600" fontAlgn="auto"/>
            <a:endParaRPr lang="zh-CN" altLang="en-US" sz="2400" dirty="0">
              <a:solidFill>
                <a:prstClr val="black"/>
              </a:solidFill>
              <a:latin typeface="字体视界-靖康体" panose="02000500000000000000" pitchFamily="2" charset="-122"/>
              <a:ea typeface="字体视界-靖康体" panose="02000500000000000000" pitchFamily="2" charset="-122"/>
              <a:sym typeface="方正仿宋简体" panose="02010601030101010101" pitchFamily="2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44196"/>
            <a:ext cx="3467101" cy="5091109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884170" y="1255410"/>
            <a:ext cx="736600" cy="226187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字体视界-靖康体" panose="02000500000000000000" pitchFamily="2" charset="-122"/>
                <a:ea typeface="字体视界-靖康体" panose="02000500000000000000" pitchFamily="2" charset="-122"/>
              </a:rPr>
              <a:t>音美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字体视界-靖康体" panose="02000500000000000000" pitchFamily="2" charset="-122"/>
              <a:ea typeface="字体视界-靖康体" panose="02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 advClick="0" advTm="0">
        <p15:prstTrans prst="curtains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tags/tag1.xml><?xml version="1.0" encoding="utf-8"?>
<p:tagLst xmlns:p="http://schemas.openxmlformats.org/presentationml/2006/main">
  <p:tag name="KSO_WM_DIAGRAM_VIRTUALLY_FRAME" val="{&quot;height&quot;:389.20834645669294,&quot;left&quot;:26.95,&quot;top&quot;:167.8916535433071,&quot;width&quot;:580.2812598425196}"/>
</p:tagLst>
</file>

<file path=ppt/tags/tag10.xml><?xml version="1.0" encoding="utf-8"?>
<p:tagLst xmlns:p="http://schemas.openxmlformats.org/presentationml/2006/main">
  <p:tag name="KSO_WM_DIAGRAM_VIRTUALLY_FRAME" val="{&quot;height&quot;:389.20834645669294,&quot;left&quot;:26.95,&quot;top&quot;:167.8916535433071,&quot;width&quot;:580.2812598425196}"/>
</p:tagLst>
</file>

<file path=ppt/tags/tag11.xml><?xml version="1.0" encoding="utf-8"?>
<p:tagLst xmlns:p="http://schemas.openxmlformats.org/presentationml/2006/main">
  <p:tag name="KSO_WM_DIAGRAM_VIRTUALLY_FRAME" val="{&quot;height&quot;:389.20834645669294,&quot;left&quot;:26.95,&quot;top&quot;:167.8916535433071,&quot;width&quot;:580.2812598425196}"/>
</p:tagLst>
</file>

<file path=ppt/tags/tag12.xml><?xml version="1.0" encoding="utf-8"?>
<p:tagLst xmlns:p="http://schemas.openxmlformats.org/presentationml/2006/main">
  <p:tag name="KSO_WM_DIAGRAM_VIRTUALLY_FRAME" val="{&quot;height&quot;:402.8076377952756,&quot;left&quot;:0.011496062992137013,&quot;top&quot;:144.20866141732284,&quot;width&quot;:987.9766929133857}"/>
</p:tagLst>
</file>

<file path=ppt/tags/tag2.xml><?xml version="1.0" encoding="utf-8"?>
<p:tagLst xmlns:p="http://schemas.openxmlformats.org/presentationml/2006/main">
  <p:tag name="KSO_WM_DIAGRAM_VIRTUALLY_FRAME" val="{&quot;height&quot;:389.20834645669294,&quot;left&quot;:26.95,&quot;top&quot;:167.8916535433071,&quot;width&quot;:580.2812598425196}"/>
</p:tagLst>
</file>

<file path=ppt/tags/tag3.xml><?xml version="1.0" encoding="utf-8"?>
<p:tagLst xmlns:p="http://schemas.openxmlformats.org/presentationml/2006/main">
  <p:tag name="KSO_WM_DIAGRAM_VIRTUALLY_FRAME" val="{&quot;height&quot;:389.20834645669294,&quot;left&quot;:26.95,&quot;top&quot;:167.8916535433071,&quot;width&quot;:580.2812598425196}"/>
</p:tagLst>
</file>

<file path=ppt/tags/tag4.xml><?xml version="1.0" encoding="utf-8"?>
<p:tagLst xmlns:p="http://schemas.openxmlformats.org/presentationml/2006/main">
  <p:tag name="KSO_WM_DIAGRAM_VIRTUALLY_FRAME" val="{&quot;height&quot;:389.20834645669294,&quot;left&quot;:26.95,&quot;top&quot;:167.8916535433071,&quot;width&quot;:580.2812598425196}"/>
</p:tagLst>
</file>

<file path=ppt/tags/tag5.xml><?xml version="1.0" encoding="utf-8"?>
<p:tagLst xmlns:p="http://schemas.openxmlformats.org/presentationml/2006/main">
  <p:tag name="KSO_WM_DIAGRAM_VIRTUALLY_FRAME" val="{&quot;height&quot;:389.20834645669294,&quot;left&quot;:26.95,&quot;top&quot;:167.8916535433071,&quot;width&quot;:580.2812598425196}"/>
</p:tagLst>
</file>

<file path=ppt/tags/tag6.xml><?xml version="1.0" encoding="utf-8"?>
<p:tagLst xmlns:p="http://schemas.openxmlformats.org/presentationml/2006/main">
  <p:tag name="KSO_WM_DIAGRAM_VIRTUALLY_FRAME" val="{&quot;height&quot;:389.20834645669294,&quot;left&quot;:26.95,&quot;top&quot;:167.8916535433071,&quot;width&quot;:580.2812598425196}"/>
</p:tagLst>
</file>

<file path=ppt/tags/tag7.xml><?xml version="1.0" encoding="utf-8"?>
<p:tagLst xmlns:p="http://schemas.openxmlformats.org/presentationml/2006/main">
  <p:tag name="KSO_WM_DIAGRAM_VIRTUALLY_FRAME" val="{&quot;height&quot;:389.20834645669294,&quot;left&quot;:26.95,&quot;top&quot;:167.8916535433071,&quot;width&quot;:580.2812598425196}"/>
</p:tagLst>
</file>

<file path=ppt/tags/tag8.xml><?xml version="1.0" encoding="utf-8"?>
<p:tagLst xmlns:p="http://schemas.openxmlformats.org/presentationml/2006/main">
  <p:tag name="KSO_WM_DIAGRAM_VIRTUALLY_FRAME" val="{&quot;height&quot;:389.20834645669294,&quot;left&quot;:26.95,&quot;top&quot;:167.8916535433071,&quot;width&quot;:580.2812598425196}"/>
</p:tagLst>
</file>

<file path=ppt/tags/tag9.xml><?xml version="1.0" encoding="utf-8"?>
<p:tagLst xmlns:p="http://schemas.openxmlformats.org/presentationml/2006/main">
  <p:tag name="KSO_WM_DIAGRAM_VIRTUALLY_FRAME" val="{&quot;height&quot;:389.20834645669294,&quot;left&quot;:26.95,&quot;top&quot;:167.8916535433071,&quot;width&quot;:580.2812598425196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1489</Words>
  <Application>WPS 演示</Application>
  <PresentationFormat>宽屏</PresentationFormat>
  <Paragraphs>135</Paragraphs>
  <Slides>13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33" baseType="lpstr">
      <vt:lpstr>Arial</vt:lpstr>
      <vt:lpstr>宋体</vt:lpstr>
      <vt:lpstr>Wingdings</vt:lpstr>
      <vt:lpstr>字体视界-靖康体</vt:lpstr>
      <vt:lpstr>李旭科书法</vt:lpstr>
      <vt:lpstr>Times New Roman</vt:lpstr>
      <vt:lpstr>立夏手写体</vt:lpstr>
      <vt:lpstr>李旭科毛笔行书</vt:lpstr>
      <vt:lpstr>FZKai-Z03S</vt:lpstr>
      <vt:lpstr>Calibri</vt:lpstr>
      <vt:lpstr>FZHei-B01S</vt:lpstr>
      <vt:lpstr>方正仿宋简体</vt:lpstr>
      <vt:lpstr>汉仪程行简</vt:lpstr>
      <vt:lpstr>楷体</vt:lpstr>
      <vt:lpstr>隶书</vt:lpstr>
      <vt:lpstr>微软雅黑</vt:lpstr>
      <vt:lpstr>Arial Unicode MS</vt:lpstr>
      <vt:lpstr>等线 Light</vt:lpstr>
      <vt:lpstr>等线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MLOONG</dc:creator>
  <cp:lastModifiedBy>。</cp:lastModifiedBy>
  <cp:revision>17</cp:revision>
  <dcterms:created xsi:type="dcterms:W3CDTF">2019-03-11T06:55:00Z</dcterms:created>
  <dcterms:modified xsi:type="dcterms:W3CDTF">2025-04-08T15:27:02Z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1941C04EA0B740CCB62F55647B99FE42_12</vt:lpwstr>
  </property>
  <property fmtid="{D5CDD505-2E9C-101B-9397-08002B2CF9AE}" pid="3" name="KSOProductBuildVer">
    <vt:lpwstr>2052-12.1.0.20305</vt:lpwstr>
  </property>
</Properties>
</file>